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1" r:id="rId2"/>
    <p:sldId id="322" r:id="rId3"/>
    <p:sldId id="324" r:id="rId4"/>
    <p:sldId id="329" r:id="rId5"/>
    <p:sldId id="335" r:id="rId6"/>
    <p:sldId id="330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65" r:id="rId16"/>
    <p:sldId id="33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8" r:id="rId28"/>
    <p:sldId id="369" r:id="rId29"/>
    <p:sldId id="370" r:id="rId30"/>
    <p:sldId id="366" r:id="rId31"/>
    <p:sldId id="367" r:id="rId32"/>
    <p:sldId id="32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2E3"/>
    <a:srgbClr val="ADDDEB"/>
    <a:srgbClr val="526372"/>
    <a:srgbClr val="4D5D6B"/>
    <a:srgbClr val="5A6C7D"/>
    <a:srgbClr val="C7E9B4"/>
    <a:srgbClr val="BFD997"/>
    <a:srgbClr val="7FA995"/>
    <a:srgbClr val="CCEBC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2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5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0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7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21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80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1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6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08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4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23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70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86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085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00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24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105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66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22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29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7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29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60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92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130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9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89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712796" y="394918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F6E2E3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rgbClr val="F6E2E3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2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3233057" y="2245695"/>
            <a:ext cx="44322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翻转课堂</a:t>
            </a:r>
            <a:r>
              <a:rPr lang="en-US" altLang="zh-CN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ADDDE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D4D174-66F3-418B-A7C1-0FFFC8B796EE}"/>
              </a:ext>
            </a:extLst>
          </p:cNvPr>
          <p:cNvSpPr/>
          <p:nvPr/>
        </p:nvSpPr>
        <p:spPr>
          <a:xfrm>
            <a:off x="3669827" y="4458681"/>
            <a:ext cx="3558707" cy="284693"/>
          </a:xfrm>
          <a:prstGeom prst="rect">
            <a:avLst/>
          </a:prstGeom>
          <a:solidFill>
            <a:srgbClr val="F6E2E3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225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吴联想 王义博 郑航舰 许淇凯 陈文宇</a:t>
            </a:r>
            <a:endParaRPr sz="1400" spc="225" dirty="0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B27296-C4AB-47D2-AD34-676780D6D44F}"/>
              </a:ext>
            </a:extLst>
          </p:cNvPr>
          <p:cNvSpPr txBox="1"/>
          <p:nvPr/>
        </p:nvSpPr>
        <p:spPr>
          <a:xfrm>
            <a:off x="4434138" y="3651715"/>
            <a:ext cx="375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——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界面原型设计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2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202912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图纸（在纸上）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7" y="1832127"/>
            <a:ext cx="5690870" cy="4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原型设计中的三种基本原型？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F08FB1-FEEC-4E8E-A64A-BB1560E7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95" y="1697317"/>
            <a:ext cx="4413542" cy="432746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5462841-5E78-40A4-8D0C-F285CDDAAC7B}"/>
              </a:ext>
            </a:extLst>
          </p:cNvPr>
          <p:cNvSpPr txBox="1"/>
          <p:nvPr/>
        </p:nvSpPr>
        <p:spPr>
          <a:xfrm>
            <a:off x="2316090" y="3128297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位图（绘图工具）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BC3CAC-1479-42DA-87A2-18733F16E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27" y="1673216"/>
            <a:ext cx="5274310" cy="222186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3179F5C-A4A9-41D8-82B8-4052F1BF2F34}"/>
              </a:ext>
            </a:extLst>
          </p:cNvPr>
          <p:cNvSpPr txBox="1"/>
          <p:nvPr/>
        </p:nvSpPr>
        <p:spPr>
          <a:xfrm>
            <a:off x="2316090" y="4120946"/>
            <a:ext cx="619341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可执行文件（交互式）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C0B7157-E43A-4269-BD5B-5B24467AE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859" y="2770617"/>
            <a:ext cx="4679629" cy="31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、通过选原型图向客户确认需求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在前期需求沟通时，谁都无法保证会不会出现错误。而进一步能确定这些需求是不是正确的方法就是原型图，然后给客户让他们进一步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验证需求的正确性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。对一些不确定的问题也会变得的很明白，如果出现什么问题也可以立即改正。这样就避免出现后期和客户因为功能需求问题出现一些摩擦，甚至把一切推倒重来的事情。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61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2082775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2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、加快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设计师的设计速度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在原型图确认之后，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UI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设计师在进行设计师会节省很多的时间，在设计原型图的过程中，设计师对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的功能需求会越来越清晰，无需在想产品逻辑的等一些问题，只需要专心的做页面设计就可以了，避免出现不能按时交稿的问题。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10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为什么我们要设计原型图？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436" y="2441944"/>
            <a:ext cx="8700940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、提前向客户定全局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框架图可以抽象的做出全局功能，这样客户就能明白整个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APP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页面的布局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是怎样的，可以制作一次设计就可以，不会出现客户修改页面布局或是反复修改设计稿的情况。</a:t>
            </a: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36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3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2072186" y="2512872"/>
            <a:ext cx="6193410" cy="30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1.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通过选原型图向客户确认需求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2.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加快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UI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设计师的设计速度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3.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提前向客户定全局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2072186" y="1988935"/>
            <a:ext cx="5690870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为什么我们要设计原型图？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14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76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905" y="199907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是一款专业的快速原型设计工具。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代表美国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公司；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则是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Rapid Prototyping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（快速原型）的缩写。</a:t>
            </a: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RP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是美国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Axure Software Solution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公司旗舰产品，是一个专业的快速原型设计工具，让负责定义需求和规格、设计功能和界面的专家能够快速创建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应用软件或</a:t>
            </a:r>
            <a:r>
              <a:rPr lang="en-US" altLang="zh-CN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0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网站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的线框图、流程图、原型和规格说明文档。作为专业的原型设计工具，它能快速、高效的创建原型，同时支持多人协作设计和版本控制管理 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Axure RP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470019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优点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：变化多端的操作，自带组件库并支持强大的第三方组件库，提供强大的交互支持，完整的教程及支持文档，支持原型预览。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缺点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：学习曲线较高，性价比不高，专业需求度高。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D7C2D5-715C-4518-8A62-0DC2F7CB8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00" y="2435432"/>
            <a:ext cx="5018405" cy="2787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5068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172097"/>
            <a:ext cx="4945539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l" defTabSz="0"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摹客原型设计采用基于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的全新架构，不需要下载安装，不受设备系统的限制，通过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浏览器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即可快速进行原型设计。摹客原型自带钢笔、铅笔等矢量工具，可帮助用户自由完成设计。设计完成后可以和团队成员无缝协作，轻量设计还能直接交付开发，真正实现“从创意到落地”。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895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47675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摹客</a:t>
            </a: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40" y="2008912"/>
            <a:ext cx="4945539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全新的主辅画板模式，可以灵活创建不同的交互效果。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支持多人同时在线编辑同一项目，共同完成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原型设计。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自带钢笔工具、铅笔工具、布尔运算、响应式布局等特色功能，设计创作自由随心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支持页面交互、状态交互、命令交互，以及设置多种触发方式和曲线，快速制作交互原型。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设计稿中支持直接绘制流程图，清晰呈现项目逻辑。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：不支持离线使用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F9EF10-F34D-412A-A9EB-8F91B2638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1" y="2593892"/>
            <a:ext cx="5372609" cy="2491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116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 flipV="1">
            <a:off x="2049387" y="0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386951" y="-1165467"/>
            <a:ext cx="5721460" cy="895309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2950692" y="2177652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3048216" y="2636482"/>
            <a:ext cx="1015663" cy="1743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56756" y="77306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28795" y="65228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0637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D1F00C6-6C49-4E08-9795-56D81F15E41B}"/>
              </a:ext>
            </a:extLst>
          </p:cNvPr>
          <p:cNvSpPr/>
          <p:nvPr/>
        </p:nvSpPr>
        <p:spPr>
          <a:xfrm>
            <a:off x="6126657" y="2036690"/>
            <a:ext cx="3630085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94240D7-5F64-4AD2-9A66-256DBA710240}"/>
              </a:ext>
            </a:extLst>
          </p:cNvPr>
          <p:cNvSpPr txBox="1"/>
          <p:nvPr/>
        </p:nvSpPr>
        <p:spPr>
          <a:xfrm>
            <a:off x="4992951" y="180573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13EE305-6DDC-4067-9771-7E2DFB7039DA}"/>
              </a:ext>
            </a:extLst>
          </p:cNvPr>
          <p:cNvSpPr/>
          <p:nvPr/>
        </p:nvSpPr>
        <p:spPr>
          <a:xfrm>
            <a:off x="6107773" y="3283504"/>
            <a:ext cx="3630086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界面原型工具介绍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2894A12-90C7-4723-BAAC-573EDC7FA1A8}"/>
              </a:ext>
            </a:extLst>
          </p:cNvPr>
          <p:cNvSpPr txBox="1"/>
          <p:nvPr/>
        </p:nvSpPr>
        <p:spPr>
          <a:xfrm>
            <a:off x="4983926" y="3043845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02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B2785B-2B36-4A29-BD8F-02DAF8753872}"/>
              </a:ext>
            </a:extLst>
          </p:cNvPr>
          <p:cNvSpPr/>
          <p:nvPr/>
        </p:nvSpPr>
        <p:spPr>
          <a:xfrm>
            <a:off x="6107773" y="4613628"/>
            <a:ext cx="3610364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B432EE3-4387-4527-8DEF-9467CBA32EF5}"/>
              </a:ext>
            </a:extLst>
          </p:cNvPr>
          <p:cNvSpPr txBox="1"/>
          <p:nvPr/>
        </p:nvSpPr>
        <p:spPr>
          <a:xfrm>
            <a:off x="4992951" y="4341433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9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345" y="2123231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95300" indent="2667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是一款强操作灵活、功能强大的线框图工具。可帮助设计人员，开发人员和产品经理快速创建用于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桌面，</a:t>
            </a:r>
            <a:r>
              <a:rPr lang="en-US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和移动应用程序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的线框和原型。值得一提的是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Wireframe Sketcher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还是一款带有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手绘风格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的创作工具，这在一定程度上可以帮助用户专注于设计。除此之外，这款产品原型工具还提供大量的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控件，支持通过链接创建交互原型，灵活的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Wiki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形式，线框图注释，生成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文档等。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893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17477" y="904994"/>
            <a:ext cx="404409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Wireframe sketcher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82" y="2344954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：操作灵活，绘制页面速度很快，功能强大，支持手绘风格，提供大量模板，可以进行原型导出。</a:t>
            </a:r>
          </a:p>
          <a:p>
            <a:pPr marL="495300" indent="266700"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382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：仅支持低保真，交互效果较少。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62CD074-2EFA-4392-9E21-C99E3E91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55" y="2309255"/>
            <a:ext cx="5087620" cy="27133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549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007338"/>
            <a:ext cx="4945539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Proto.io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专门用于移动应用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的产品原型工具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可以构建和部署全交互式的移动应用的原型，并且可以模拟出相似的成品。基于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的在线环境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，它可以让你制作流行的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iPhone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iPad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手机以及任何带有屏幕界面的产品原型。并且它可以运行在大多数的浏览器中，并提供了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个重要的接口：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dashboard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、编辑器以及播放器。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52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826523" y="904994"/>
            <a:ext cx="268663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Proto.io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grpSp>
        <p:nvGrpSpPr>
          <p:cNvPr id="11" name="Group 24">
            <a:extLst>
              <a:ext uri="{FF2B5EF4-FFF2-40B4-BE49-F238E27FC236}">
                <a16:creationId xmlns:a16="http://schemas.microsoft.com/office/drawing/2014/main" id="{8DF09ED6-8AE7-4817-B809-53268FC04038}"/>
              </a:ext>
            </a:extLst>
          </p:cNvPr>
          <p:cNvGrpSpPr/>
          <p:nvPr/>
        </p:nvGrpSpPr>
        <p:grpSpPr bwMode="auto">
          <a:xfrm>
            <a:off x="2276469" y="2732539"/>
            <a:ext cx="3007402" cy="2173643"/>
            <a:chOff x="465" y="2698"/>
            <a:chExt cx="1966" cy="1863"/>
          </a:xfrm>
        </p:grpSpPr>
        <p:sp>
          <p:nvSpPr>
            <p:cNvPr id="12" name="文本框 9">
              <a:extLst>
                <a:ext uri="{FF2B5EF4-FFF2-40B4-BE49-F238E27FC236}">
                  <a16:creationId xmlns:a16="http://schemas.microsoft.com/office/drawing/2014/main" id="{C2CEC950-71EC-4FA2-9CA1-2AC3CB42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2698"/>
              <a:ext cx="1736" cy="3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标题内容</a:t>
              </a: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AE543AE1-7E6E-4F62-BE1B-B74B889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3164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  <p:sp>
          <p:nvSpPr>
            <p:cNvPr id="14" name="矩形 10">
              <a:extLst>
                <a:ext uri="{FF2B5EF4-FFF2-40B4-BE49-F238E27FC236}">
                  <a16:creationId xmlns:a16="http://schemas.microsoft.com/office/drawing/2014/main" id="{919D01E2-771A-4CF5-94AB-0D725A4E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3893"/>
              <a:ext cx="1956" cy="6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defTabSz="0">
                <a:lnSpc>
                  <a:spcPct val="150000"/>
                </a:lnSpc>
                <a:tabLst>
                  <a:tab pos="99822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请在这里输入您的文字内容请在这里输入您的文字内容</a:t>
              </a:r>
            </a:p>
          </p:txBody>
        </p:sp>
      </p:grpSp>
      <p:sp>
        <p:nvSpPr>
          <p:cNvPr id="22" name="矩形 10">
            <a:extLst>
              <a:ext uri="{FF2B5EF4-FFF2-40B4-BE49-F238E27FC236}">
                <a16:creationId xmlns:a16="http://schemas.microsoft.com/office/drawing/2014/main" id="{038A5BCA-C028-4690-87E4-3C106824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61" y="2431993"/>
            <a:ext cx="4945539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：丰富的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元素，且可以自定义；支持多屏互动和组件交互，可以从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Dropbox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上传设计图。</a:t>
            </a:r>
          </a:p>
          <a:p>
            <a:pPr algn="just"/>
            <a:endParaRPr lang="zh-CN" altLang="en-US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缺点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：不支持实时预览，交互动效较多时动画不够流畅，性价比不高。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4326-A646-4A4A-8631-7011F387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52" y="2431993"/>
            <a:ext cx="4658995" cy="2588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9204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4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458407" y="2877052"/>
            <a:ext cx="5602269" cy="188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答：墨刀、摹客、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Axure RP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Proto.io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、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Wireframe sketcher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等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58407" y="2186106"/>
            <a:ext cx="569087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说出四个常用的界面原型工具</a:t>
            </a:r>
          </a:p>
        </p:txBody>
      </p:sp>
    </p:spTree>
    <p:extLst>
      <p:ext uri="{BB962C8B-B14F-4D97-AF65-F5344CB8AC3E}">
        <p14:creationId xmlns:p14="http://schemas.microsoft.com/office/powerpoint/2010/main" val="109719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5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7320672" y="2048531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436443" y="3053372"/>
            <a:ext cx="5690870" cy="9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你用过哪些界面原型工具？他们的优缺点是什么？</a:t>
            </a:r>
          </a:p>
        </p:txBody>
      </p:sp>
    </p:spTree>
    <p:extLst>
      <p:ext uri="{BB962C8B-B14F-4D97-AF65-F5344CB8AC3E}">
        <p14:creationId xmlns:p14="http://schemas.microsoft.com/office/powerpoint/2010/main" val="199047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其他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03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294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052DFA-2223-4D22-B33D-BA69129A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11" y="744718"/>
            <a:ext cx="2953438" cy="51641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点击学生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EE10610-B5D9-410C-ABB2-E306CB272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77" y="744718"/>
            <a:ext cx="2751897" cy="521129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点击添加问题</a:t>
            </a:r>
            <a:r>
              <a:rPr lang="en-US" altLang="zh-CN" dirty="0"/>
              <a:t>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06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点击提交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04D7DC-5F78-4523-B57D-0F36E2EFC3C3}"/>
              </a:ext>
            </a:extLst>
          </p:cNvPr>
          <p:cNvSpPr txBox="1"/>
          <p:nvPr/>
        </p:nvSpPr>
        <p:spPr>
          <a:xfrm>
            <a:off x="9285266" y="3152001"/>
            <a:ext cx="203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点击确定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533185-56FC-4110-A72F-7518569E9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46" y="667957"/>
            <a:ext cx="2867411" cy="53374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9F5E3-6282-4813-9BC8-B11510477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99" y="741224"/>
            <a:ext cx="3079278" cy="526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95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点击添加问题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4348949" y="833223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原型设计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F3345-F2FD-49A6-9AC0-1F9224FA264B}"/>
              </a:ext>
            </a:extLst>
          </p:cNvPr>
          <p:cNvSpPr txBox="1"/>
          <p:nvPr/>
        </p:nvSpPr>
        <p:spPr>
          <a:xfrm>
            <a:off x="4477882" y="3152001"/>
            <a:ext cx="160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取消则回到问题页面</a:t>
            </a:r>
            <a:r>
              <a:rPr lang="en-US" altLang="zh-CN" dirty="0"/>
              <a:t>--&gt;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FFE2DD3-C6AE-497C-A11F-AFC3C8F3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12" y="815525"/>
            <a:ext cx="2804744" cy="52708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70AE1B5-1B81-4AD2-B3A5-22BC85938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577" y="753903"/>
            <a:ext cx="2760934" cy="527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5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52F0D4C-3FCD-4278-83E8-247B1EDC4D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>
            <a:off x="346660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7CB140EC-8220-4434-A85E-4A9D031E8D2E}"/>
              </a:ext>
            </a:extLst>
          </p:cNvPr>
          <p:cNvSpPr/>
          <p:nvPr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F63E51F-47DC-43BD-8C1C-1C9B01141D16}"/>
              </a:ext>
            </a:extLst>
          </p:cNvPr>
          <p:cNvSpPr/>
          <p:nvPr/>
        </p:nvSpPr>
        <p:spPr>
          <a:xfrm>
            <a:off x="5723926" y="2047514"/>
            <a:ext cx="1362674" cy="90034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6A62D7E-1635-4BCC-BB2A-6DF8E37FB477}"/>
              </a:ext>
            </a:extLst>
          </p:cNvPr>
          <p:cNvSpPr/>
          <p:nvPr/>
        </p:nvSpPr>
        <p:spPr>
          <a:xfrm>
            <a:off x="4633975" y="3759087"/>
            <a:ext cx="3643803" cy="561692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原型界面设计</a:t>
            </a:r>
            <a:endParaRPr sz="32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C96B1E3-63BB-4D34-9AF0-1B807CFE03EB}"/>
              </a:ext>
            </a:extLst>
          </p:cNvPr>
          <p:cNvSpPr txBox="1"/>
          <p:nvPr/>
        </p:nvSpPr>
        <p:spPr>
          <a:xfrm>
            <a:off x="5897430" y="2024526"/>
            <a:ext cx="1015663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01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085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参考资料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938225" y="2302671"/>
            <a:ext cx="1019421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棒老师</a:t>
            </a:r>
            <a:r>
              <a:rPr lang="en-US" altLang="zh-CN" dirty="0"/>
              <a:t>.</a:t>
            </a:r>
            <a:r>
              <a:rPr lang="zh-CN" altLang="en-US" dirty="0"/>
              <a:t>原型界面简介</a:t>
            </a:r>
            <a:r>
              <a:rPr lang="en-US" altLang="zh-CN" dirty="0"/>
              <a:t>https://blog.csdn.net/HTX_HelloWorld/article/details/39647517,2022-04-02</a:t>
            </a:r>
          </a:p>
          <a:p>
            <a:r>
              <a:rPr lang="en-US" altLang="zh-CN" dirty="0"/>
              <a:t>[2] </a:t>
            </a:r>
            <a:r>
              <a:rPr lang="zh-CN" altLang="en-US" dirty="0"/>
              <a:t>文汇软件</a:t>
            </a:r>
            <a:r>
              <a:rPr lang="en-US" altLang="zh-CN" dirty="0"/>
              <a:t>.</a:t>
            </a:r>
            <a:r>
              <a:rPr lang="zh-CN" altLang="en-US" dirty="0"/>
              <a:t>做</a:t>
            </a:r>
            <a:r>
              <a:rPr lang="en-US" altLang="zh-CN" dirty="0"/>
              <a:t>APP</a:t>
            </a:r>
            <a:r>
              <a:rPr lang="zh-CN" altLang="en-US" dirty="0"/>
              <a:t>设计稿之前为什么要先设计原型图呢</a:t>
            </a:r>
            <a:r>
              <a:rPr lang="en-US" altLang="zh-CN" dirty="0"/>
              <a:t>?https://zhuanlan.zhihu.com/p/72646961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[3] </a:t>
            </a:r>
            <a:r>
              <a:rPr lang="zh-CN" altLang="en-US" dirty="0"/>
              <a:t>百度百科</a:t>
            </a:r>
            <a:r>
              <a:rPr lang="en-US" altLang="zh-CN" dirty="0"/>
              <a:t>.axure rp.https://baike.baidu.com/item/axure%20rp/9653646?fromtitle=axure&amp;fromid=5056136&amp;fr=aladdin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</a:p>
          <a:p>
            <a:r>
              <a:rPr lang="en-US" altLang="zh-CN" dirty="0"/>
              <a:t>[4] Cherry.</a:t>
            </a:r>
            <a:r>
              <a:rPr lang="zh-CN" altLang="en-US" dirty="0"/>
              <a:t>强烈推荐！</a:t>
            </a:r>
            <a:r>
              <a:rPr lang="en-US" altLang="zh-CN" dirty="0"/>
              <a:t>2020</a:t>
            </a:r>
            <a:r>
              <a:rPr lang="zh-CN" altLang="en-US" dirty="0"/>
              <a:t>最受欢迎的</a:t>
            </a:r>
            <a:r>
              <a:rPr lang="en-US" altLang="zh-CN" dirty="0"/>
              <a:t>9</a:t>
            </a:r>
            <a:r>
              <a:rPr lang="zh-CN" altLang="en-US" dirty="0"/>
              <a:t>款产品原型工具</a:t>
            </a:r>
            <a:r>
              <a:rPr lang="en-US" altLang="zh-CN" dirty="0"/>
              <a:t>https://www.mockplus.cn/blog/post/1042</a:t>
            </a:r>
            <a:r>
              <a:rPr lang="zh-CN" altLang="en-US" dirty="0"/>
              <a:t>，</a:t>
            </a:r>
            <a:r>
              <a:rPr lang="en-US" altLang="zh-CN" dirty="0"/>
              <a:t>2022-04-02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bldLvl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小组分工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F38ED8FE-50F2-43A7-858F-7B5D0E981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550484"/>
              </p:ext>
            </p:extLst>
          </p:nvPr>
        </p:nvGraphicFramePr>
        <p:xfrm>
          <a:off x="1683208" y="2473051"/>
          <a:ext cx="90727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65">
                  <a:extLst>
                    <a:ext uri="{9D8B030D-6E8A-4147-A177-3AD203B41FA5}">
                      <a16:colId xmlns:a16="http://schemas.microsoft.com/office/drawing/2014/main" val="2400443989"/>
                    </a:ext>
                  </a:extLst>
                </a:gridCol>
                <a:gridCol w="1658769">
                  <a:extLst>
                    <a:ext uri="{9D8B030D-6E8A-4147-A177-3AD203B41FA5}">
                      <a16:colId xmlns:a16="http://schemas.microsoft.com/office/drawing/2014/main" val="4264758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376991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752862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48627744"/>
                    </a:ext>
                  </a:extLst>
                </a:gridCol>
                <a:gridCol w="1121090">
                  <a:extLst>
                    <a:ext uri="{9D8B030D-6E8A-4147-A177-3AD203B41FA5}">
                      <a16:colId xmlns:a16="http://schemas.microsoft.com/office/drawing/2014/main" val="952798506"/>
                    </a:ext>
                  </a:extLst>
                </a:gridCol>
                <a:gridCol w="1178350">
                  <a:extLst>
                    <a:ext uri="{9D8B030D-6E8A-4147-A177-3AD203B41FA5}">
                      <a16:colId xmlns:a16="http://schemas.microsoft.com/office/drawing/2014/main" val="317654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翻转课堂任务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吴联想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资料收集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5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王义博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PPT</a:t>
                      </a:r>
                      <a:r>
                        <a:rPr lang="zh-CN" altLang="en-US" sz="1800" dirty="0"/>
                        <a:t>制作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2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郑航舰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原型设计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9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许淇凯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82.75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潘睿琪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资料补充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0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5BA6A6CF-5F0D-4149-BCE4-63683D2AF05D}"/>
              </a:ext>
            </a:extLst>
          </p:cNvPr>
          <p:cNvSpPr/>
          <p:nvPr/>
        </p:nvSpPr>
        <p:spPr>
          <a:xfrm>
            <a:off x="2106487" y="-258792"/>
            <a:ext cx="5558816" cy="7115546"/>
          </a:xfrm>
          <a:prstGeom prst="rtTriangl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E60D1B-9CDC-4CCB-9342-733C74EF6A9F}"/>
              </a:ext>
            </a:extLst>
          </p:cNvPr>
          <p:cNvSpPr/>
          <p:nvPr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46775E-F744-48CE-B329-CB0A24DF9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695" t="13963" r="15432" b="9410"/>
          <a:stretch/>
        </p:blipFill>
        <p:spPr>
          <a:xfrm rot="5400000">
            <a:off x="395506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D60792-E08F-46D2-9E8C-DF5DFB2E1156}"/>
              </a:ext>
            </a:extLst>
          </p:cNvPr>
          <p:cNvSpPr txBox="1"/>
          <p:nvPr/>
        </p:nvSpPr>
        <p:spPr>
          <a:xfrm>
            <a:off x="4242818" y="2374056"/>
            <a:ext cx="23450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感谢</a:t>
            </a:r>
            <a:endParaRPr lang="en-US" altLang="zh-CN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ADDDEB"/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  <a:p>
            <a:pPr algn="dist"/>
            <a:r>
              <a:rPr lang="zh-CN" altLang="en-US" sz="6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ADDDEB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观看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4514DC-BEB6-44B1-AC10-00E3D643FDCB}"/>
              </a:ext>
            </a:extLst>
          </p:cNvPr>
          <p:cNvSpPr/>
          <p:nvPr/>
        </p:nvSpPr>
        <p:spPr>
          <a:xfrm>
            <a:off x="7665303" y="2174854"/>
            <a:ext cx="1242204" cy="2716822"/>
          </a:xfrm>
          <a:prstGeom prst="rect">
            <a:avLst/>
          </a:prstGeom>
          <a:solidFill>
            <a:srgbClr val="F6E2E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282DDB-CBC1-465A-A348-FEB4AE8F0BD9}"/>
              </a:ext>
            </a:extLst>
          </p:cNvPr>
          <p:cNvSpPr txBox="1"/>
          <p:nvPr/>
        </p:nvSpPr>
        <p:spPr>
          <a:xfrm>
            <a:off x="7723599" y="2305502"/>
            <a:ext cx="1107996" cy="2481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bg1"/>
                </a:solidFill>
                <a:latin typeface="Agency FB" panose="020B0503020202020204" pitchFamily="34" charset="0"/>
                <a:ea typeface="字魂27号-布丁体" panose="00000500000000000000" pitchFamily="2" charset="-122"/>
              </a:rPr>
              <a:t>2022</a:t>
            </a:r>
            <a:endParaRPr lang="zh-CN" altLang="en-US" sz="6000" dirty="0">
              <a:solidFill>
                <a:schemeClr val="bg1"/>
              </a:solidFill>
              <a:latin typeface="Agency FB" panose="020B0503020202020204" pitchFamily="34" charset="0"/>
              <a:ea typeface="字魂27号-布丁体" panose="00000500000000000000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B5FFC29-C18B-4D19-AE79-B0520FA2368E}"/>
              </a:ext>
            </a:extLst>
          </p:cNvPr>
          <p:cNvCxnSpPr>
            <a:cxnSpLocks/>
          </p:cNvCxnSpPr>
          <p:nvPr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DE55FA5-B273-48BD-B00A-B0F1FA3979F5}"/>
              </a:ext>
            </a:extLst>
          </p:cNvPr>
          <p:cNvCxnSpPr>
            <a:cxnSpLocks/>
          </p:cNvCxnSpPr>
          <p:nvPr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12BEF0-CE49-4F2D-A235-BFEA9000A720}"/>
              </a:ext>
            </a:extLst>
          </p:cNvPr>
          <p:cNvCxnSpPr>
            <a:cxnSpLocks/>
          </p:cNvCxnSpPr>
          <p:nvPr/>
        </p:nvCxnSpPr>
        <p:spPr>
          <a:xfrm>
            <a:off x="2280565" y="1023116"/>
            <a:ext cx="3795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51F828-12A3-4934-93CF-8ED339D2F58E}"/>
              </a:ext>
            </a:extLst>
          </p:cNvPr>
          <p:cNvCxnSpPr>
            <a:cxnSpLocks/>
          </p:cNvCxnSpPr>
          <p:nvPr/>
        </p:nvCxnSpPr>
        <p:spPr>
          <a:xfrm>
            <a:off x="10389395" y="1333667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7D5216A-4C92-46EC-8F1B-5DCA9B7C79A7}"/>
              </a:ext>
            </a:extLst>
          </p:cNvPr>
          <p:cNvCxnSpPr>
            <a:cxnSpLocks/>
          </p:cNvCxnSpPr>
          <p:nvPr/>
        </p:nvCxnSpPr>
        <p:spPr>
          <a:xfrm>
            <a:off x="10803463" y="119564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F9B7DAE-2A4B-41E4-9A13-2A67123A72EA}"/>
              </a:ext>
            </a:extLst>
          </p:cNvPr>
          <p:cNvCxnSpPr>
            <a:cxnSpLocks/>
          </p:cNvCxnSpPr>
          <p:nvPr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0521136-BA96-4314-856A-C8F0DDA640BA}"/>
              </a:ext>
            </a:extLst>
          </p:cNvPr>
          <p:cNvCxnSpPr>
            <a:cxnSpLocks/>
          </p:cNvCxnSpPr>
          <p:nvPr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ADFA536-1684-4581-846F-C359D5053861}"/>
              </a:ext>
            </a:extLst>
          </p:cNvPr>
          <p:cNvCxnSpPr>
            <a:cxnSpLocks/>
          </p:cNvCxnSpPr>
          <p:nvPr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06884157-8DE6-4FF4-A09B-C2CDD12294B0}"/>
              </a:ext>
            </a:extLst>
          </p:cNvPr>
          <p:cNvSpPr/>
          <p:nvPr/>
        </p:nvSpPr>
        <p:spPr>
          <a:xfrm>
            <a:off x="1901002" y="3901657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1EF193-4579-4F93-B7CA-0F97D8B28D73}"/>
              </a:ext>
            </a:extLst>
          </p:cNvPr>
          <p:cNvSpPr/>
          <p:nvPr/>
        </p:nvSpPr>
        <p:spPr>
          <a:xfrm>
            <a:off x="1901002" y="4169395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389B98-15EC-4C95-B4B3-0CD405331F5D}"/>
              </a:ext>
            </a:extLst>
          </p:cNvPr>
          <p:cNvSpPr/>
          <p:nvPr/>
        </p:nvSpPr>
        <p:spPr>
          <a:xfrm>
            <a:off x="1898128" y="4477072"/>
            <a:ext cx="126521" cy="1265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9B82780-5059-4AEA-8CA5-9B7DF26223AF}"/>
              </a:ext>
            </a:extLst>
          </p:cNvPr>
          <p:cNvSpPr/>
          <p:nvPr/>
        </p:nvSpPr>
        <p:spPr>
          <a:xfrm>
            <a:off x="10803463" y="2174854"/>
            <a:ext cx="130646" cy="130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C3A1C0-49FE-4239-953F-D27B9A2CB3C6}"/>
              </a:ext>
            </a:extLst>
          </p:cNvPr>
          <p:cNvSpPr/>
          <p:nvPr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316BB9B-583A-4D92-A892-EF6727D3D8B4}"/>
              </a:ext>
            </a:extLst>
          </p:cNvPr>
          <p:cNvSpPr/>
          <p:nvPr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5893F8E-C4E8-4A68-96BA-308FD099A68C}"/>
              </a:ext>
            </a:extLst>
          </p:cNvPr>
          <p:cNvSpPr/>
          <p:nvPr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A4D54F-026E-4296-BF25-3874DC5F8A0C}"/>
              </a:ext>
            </a:extLst>
          </p:cNvPr>
          <p:cNvSpPr/>
          <p:nvPr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512BAAF-9E21-4FB0-8993-E4A83A649C22}"/>
              </a:ext>
            </a:extLst>
          </p:cNvPr>
          <p:cNvSpPr/>
          <p:nvPr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574D757-58FB-4646-A3F3-AB087933E9B4}"/>
              </a:ext>
            </a:extLst>
          </p:cNvPr>
          <p:cNvSpPr/>
          <p:nvPr/>
        </p:nvSpPr>
        <p:spPr>
          <a:xfrm>
            <a:off x="9835236" y="1101881"/>
            <a:ext cx="93758" cy="93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4A4D3D7-EC3D-4183-B79A-5F48868A38C7}"/>
              </a:ext>
            </a:extLst>
          </p:cNvPr>
          <p:cNvSpPr/>
          <p:nvPr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0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3912124" y="870596"/>
            <a:ext cx="4741681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什么是原型界面设计？</a:t>
            </a:r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78" y="2082775"/>
            <a:ext cx="7686074" cy="3351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原型设计是交互设计师与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Program Director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，产品设计师）、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PM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（项目经理）、网页开发工程师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沟通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的最好工具。而该块的设计在原则上必须是交互设计师的产物，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交互设计以用户为中心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的理念会贯穿整个产品。利用交互设计师专业的眼光与经验直接导至该产品的可用性</a:t>
            </a:r>
          </a:p>
        </p:txBody>
      </p:sp>
    </p:spTree>
    <p:extLst>
      <p:ext uri="{BB962C8B-B14F-4D97-AF65-F5344CB8AC3E}">
        <p14:creationId xmlns:p14="http://schemas.microsoft.com/office/powerpoint/2010/main" val="28922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简介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415387"/>
            <a:ext cx="5690870" cy="280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      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产品原型可以概括的说是整个产品面市之前的一个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框架设计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以网站注册作为例子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整个前期的交互设计流程图之后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就是原形开发的设计阶段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简单的来说是将页面的模块、原素、人机交互的形式，利用线框描述的方法，将产品脱离皮肤状态下更加具体跟生动的进行表达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角色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41A2A2-1077-4646-983C-0F0AF0987CCF}"/>
              </a:ext>
            </a:extLst>
          </p:cNvPr>
          <p:cNvSpPr/>
          <p:nvPr/>
        </p:nvSpPr>
        <p:spPr>
          <a:xfrm>
            <a:off x="2022891" y="3054017"/>
            <a:ext cx="155830" cy="2738972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B2BAD276-2906-440F-9282-8FA8C316602F}"/>
              </a:ext>
            </a:extLst>
          </p:cNvPr>
          <p:cNvGrpSpPr/>
          <p:nvPr/>
        </p:nvGrpSpPr>
        <p:grpSpPr bwMode="auto">
          <a:xfrm>
            <a:off x="2590942" y="4415053"/>
            <a:ext cx="2871258" cy="1468930"/>
            <a:chOff x="408" y="2769"/>
            <a:chExt cx="1877" cy="1259"/>
          </a:xfrm>
        </p:grpSpPr>
        <p:sp>
          <p:nvSpPr>
            <p:cNvPr id="11" name="文本框 9">
              <a:extLst>
                <a:ext uri="{FF2B5EF4-FFF2-40B4-BE49-F238E27FC236}">
                  <a16:creationId xmlns:a16="http://schemas.microsoft.com/office/drawing/2014/main" id="{47698736-A07F-4663-87E4-9ED56A26B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设计员</a:t>
              </a: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7FD61793-7531-4013-ADBD-81B50848F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237"/>
              <a:ext cx="1877" cy="7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用来了解用户界面如何施加影响及它对系统“内部”的要求</a:t>
              </a:r>
            </a:p>
          </p:txBody>
        </p:sp>
      </p:grpSp>
      <p:grpSp>
        <p:nvGrpSpPr>
          <p:cNvPr id="13" name="Group 24">
            <a:extLst>
              <a:ext uri="{FF2B5EF4-FFF2-40B4-BE49-F238E27FC236}">
                <a16:creationId xmlns:a16="http://schemas.microsoft.com/office/drawing/2014/main" id="{0014CF10-2CD8-4231-9E69-A7A4F90FEAB8}"/>
              </a:ext>
            </a:extLst>
          </p:cNvPr>
          <p:cNvGrpSpPr/>
          <p:nvPr/>
        </p:nvGrpSpPr>
        <p:grpSpPr bwMode="auto">
          <a:xfrm>
            <a:off x="2576889" y="3030405"/>
            <a:ext cx="2900323" cy="1011566"/>
            <a:chOff x="418" y="2769"/>
            <a:chExt cx="1896" cy="867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679E7FC-1D49-495E-9D92-42DC8769D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用例阐释者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0807BB-37A7-4B65-9B19-2C1B5B04F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" y="3319"/>
              <a:ext cx="1896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用来了解用例的用户界面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0BB0D81-4A65-48C4-A0B7-62FD57E604B4}"/>
              </a:ext>
            </a:extLst>
          </p:cNvPr>
          <p:cNvSpPr/>
          <p:nvPr/>
        </p:nvSpPr>
        <p:spPr>
          <a:xfrm>
            <a:off x="6721863" y="3077626"/>
            <a:ext cx="155830" cy="2715363"/>
          </a:xfrm>
          <a:prstGeom prst="rect">
            <a:avLst/>
          </a:prstGeom>
          <a:solidFill>
            <a:srgbClr val="ADDDEB"/>
          </a:solidFill>
          <a:ln>
            <a:solidFill>
              <a:srgbClr val="F6E2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Group 24">
            <a:extLst>
              <a:ext uri="{FF2B5EF4-FFF2-40B4-BE49-F238E27FC236}">
                <a16:creationId xmlns:a16="http://schemas.microsoft.com/office/drawing/2014/main" id="{F4609CA9-6FBA-432E-B323-D91B7325A797}"/>
              </a:ext>
            </a:extLst>
          </p:cNvPr>
          <p:cNvGrpSpPr/>
          <p:nvPr/>
        </p:nvGrpSpPr>
        <p:grpSpPr bwMode="auto">
          <a:xfrm>
            <a:off x="7297562" y="4438661"/>
            <a:ext cx="2871258" cy="892558"/>
            <a:chOff x="413" y="2769"/>
            <a:chExt cx="1877" cy="765"/>
          </a:xfrm>
        </p:grpSpPr>
        <p:sp>
          <p:nvSpPr>
            <p:cNvPr id="18" name="文本框 9">
              <a:extLst>
                <a:ext uri="{FF2B5EF4-FFF2-40B4-BE49-F238E27FC236}">
                  <a16:creationId xmlns:a16="http://schemas.microsoft.com/office/drawing/2014/main" id="{457A6B86-39A3-4DEF-A322-A3706C7BB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9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类测试人员</a:t>
              </a:r>
            </a:p>
          </p:txBody>
        </p:sp>
        <p:sp>
          <p:nvSpPr>
            <p:cNvPr id="19" name="矩形 10">
              <a:extLst>
                <a:ext uri="{FF2B5EF4-FFF2-40B4-BE49-F238E27FC236}">
                  <a16:creationId xmlns:a16="http://schemas.microsoft.com/office/drawing/2014/main" id="{C5491131-695A-4CFD-9664-B3CA9CDF4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" y="3217"/>
              <a:ext cx="1877" cy="3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用来制定测试计划活动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1E81BC20-E931-46F3-A64B-93A40423A709}"/>
              </a:ext>
            </a:extLst>
          </p:cNvPr>
          <p:cNvGrpSpPr/>
          <p:nvPr/>
        </p:nvGrpSpPr>
        <p:grpSpPr bwMode="auto">
          <a:xfrm>
            <a:off x="7318693" y="2988680"/>
            <a:ext cx="2900323" cy="1274084"/>
            <a:chOff x="446" y="2713"/>
            <a:chExt cx="1896" cy="1092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29C81B-1275-46B2-A596-E1E108DCF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" y="2713"/>
              <a:ext cx="1736" cy="4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  <a:cs typeface="Arial" panose="020B0604020202020204" pitchFamily="34" charset="0"/>
                </a:rPr>
                <a:t>系统分析员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1C4799C-EAD3-4F6D-8488-D4ECCEC6D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3251"/>
              <a:ext cx="1896" cy="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0">
                <a:tabLst>
                  <a:tab pos="998220" algn="l"/>
                </a:tabLst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27号-布丁体" panose="00000500000000000000" charset="-122"/>
                  <a:ea typeface="字魂27号-布丁体" panose="00000500000000000000" charset="-122"/>
                </a:rPr>
                <a:t>用来了解用户界面如何影响系统分析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86ECE57-472F-411C-BE84-10974269A706}"/>
              </a:ext>
            </a:extLst>
          </p:cNvPr>
          <p:cNvSpPr txBox="1"/>
          <p:nvPr/>
        </p:nvSpPr>
        <p:spPr>
          <a:xfrm>
            <a:off x="3480125" y="1961393"/>
            <a:ext cx="5412454" cy="400110"/>
          </a:xfrm>
          <a:prstGeom prst="rect">
            <a:avLst/>
          </a:prstGeom>
          <a:solidFill>
            <a:srgbClr val="F6E2E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 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下列角色使用用户界面原型：</a:t>
            </a:r>
          </a:p>
        </p:txBody>
      </p:sp>
    </p:spTree>
    <p:extLst>
      <p:ext uri="{BB962C8B-B14F-4D97-AF65-F5344CB8AC3E}">
        <p14:creationId xmlns:p14="http://schemas.microsoft.com/office/powerpoint/2010/main" val="113439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962" y="1837678"/>
            <a:ext cx="7686074" cy="44590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可建立三种基本原型：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图纸（在纸上）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位图（绘图工具）</a:t>
            </a: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     可执行文件（交互式）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marL="342900" indent="-342900" algn="l" defTabSz="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很多项目中，您需要按上述顺序使用全部三种原型。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308558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10">
            <a:extLst>
              <a:ext uri="{FF2B5EF4-FFF2-40B4-BE49-F238E27FC236}">
                <a16:creationId xmlns:a16="http://schemas.microsoft.com/office/drawing/2014/main" id="{3A1BA433-7BDB-4EA2-BC7F-E87F8425B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86" y="1455371"/>
            <a:ext cx="10637278" cy="50130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用户界面原型必须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在先启阶段的初期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或在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精化阶段一开始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建立。整个系统（包括它的“实际”用户界面）的分析、设计和实施必须在原型建立后进行。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请注意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：创建用户界面原型的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主要目的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在实际设计与开发开始之前揭示和测试系统的功能与可用性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。这样，您可以在将太多时间与资源投入开发活动之前，确保所构建的系统是正确的。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27号-布丁体" panose="00000500000000000000" charset="-122"/>
                <a:ea typeface="字魂27号-布丁体" panose="00000500000000000000" charset="-122"/>
              </a:rPr>
              <a:t>为了成功进行该初期测试，开发原型的开支必须远远低于开发实际系统的开支，同时这个原型应具备足够的功能，可以进行有意义的使用测试。</a:t>
            </a: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  <a:p>
            <a:pPr algn="l" defTabSz="0">
              <a:lnSpc>
                <a:spcPct val="150000"/>
              </a:lnSpc>
              <a:tabLst>
                <a:tab pos="998220" algn="l"/>
              </a:tabLst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27号-布丁体" panose="00000500000000000000" charset="-122"/>
              <a:ea typeface="字魂27号-布丁体" panose="00000500000000000000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DE3252-35B7-4E05-BDE8-578FAEC23C12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4345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FC8256A-141F-4AA0-91DF-9B669381FF0F}"/>
              </a:ext>
            </a:extLst>
          </p:cNvPr>
          <p:cNvSpPr/>
          <p:nvPr/>
        </p:nvSpPr>
        <p:spPr>
          <a:xfrm>
            <a:off x="-17252" y="3429000"/>
            <a:ext cx="12209252" cy="3430246"/>
          </a:xfrm>
          <a:prstGeom prst="rect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6571E5-95D8-47E4-9066-10D201D95179}"/>
              </a:ext>
            </a:extLst>
          </p:cNvPr>
          <p:cNvSpPr/>
          <p:nvPr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2C064BC-4F19-4498-9B8A-AAB5B911457D}"/>
              </a:ext>
            </a:extLst>
          </p:cNvPr>
          <p:cNvSpPr/>
          <p:nvPr/>
        </p:nvSpPr>
        <p:spPr>
          <a:xfrm>
            <a:off x="943662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B29152F-73C0-4E1F-B79E-F71641D304C4}"/>
              </a:ext>
            </a:extLst>
          </p:cNvPr>
          <p:cNvSpPr/>
          <p:nvPr/>
        </p:nvSpPr>
        <p:spPr>
          <a:xfrm>
            <a:off x="11016551" y="833223"/>
            <a:ext cx="231787" cy="231787"/>
          </a:xfrm>
          <a:prstGeom prst="ellipse">
            <a:avLst/>
          </a:prstGeom>
          <a:solidFill>
            <a:srgbClr val="ADDD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0AD194-29E0-4A8E-8ECF-ED9C8CCE5ACD}"/>
              </a:ext>
            </a:extLst>
          </p:cNvPr>
          <p:cNvSpPr/>
          <p:nvPr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CFED81-5C1F-46A0-A322-43988E122457}"/>
              </a:ext>
            </a:extLst>
          </p:cNvPr>
          <p:cNvSpPr/>
          <p:nvPr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rgbClr val="F6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7EB06C-B73A-4AC2-BF1D-C412B71FDCDE}"/>
              </a:ext>
            </a:extLst>
          </p:cNvPr>
          <p:cNvSpPr txBox="1"/>
          <p:nvPr/>
        </p:nvSpPr>
        <p:spPr>
          <a:xfrm>
            <a:off x="5064685" y="870596"/>
            <a:ext cx="206262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问题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rPr>
              <a:t>1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字魂27号-布丁体" panose="00000500000000000000" pitchFamily="2" charset="-122"/>
              <a:ea typeface="字魂27号-布丁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D8F6CE-F5D2-4AB4-BBEF-70126418D586}"/>
              </a:ext>
            </a:extLst>
          </p:cNvPr>
          <p:cNvSpPr txBox="1"/>
          <p:nvPr/>
        </p:nvSpPr>
        <p:spPr>
          <a:xfrm>
            <a:off x="1833508" y="2392921"/>
            <a:ext cx="6193410" cy="32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答：</a:t>
            </a: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用例阐释者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，用来了解用例的用户界面；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系统分析员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，用来了解用户界面如何影响系统分析；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设计员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，用来了解用户界面如何施加影响及它对系统“内部”的要求；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类测试人员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sym typeface="+mn-ea"/>
              </a:rPr>
              <a:t>，用来制定测试计划活动。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488470B5-B2F0-446D-ADBB-90EF9D4E4084}"/>
              </a:ext>
            </a:extLst>
          </p:cNvPr>
          <p:cNvSpPr>
            <a:spLocks noEditPoints="1"/>
          </p:cNvSpPr>
          <p:nvPr/>
        </p:nvSpPr>
        <p:spPr bwMode="auto">
          <a:xfrm rot="3151819">
            <a:off x="8002552" y="2199600"/>
            <a:ext cx="2460610" cy="3192827"/>
          </a:xfrm>
          <a:custGeom>
            <a:avLst/>
            <a:gdLst/>
            <a:ahLst/>
            <a:cxnLst>
              <a:cxn ang="0">
                <a:pos x="106" y="95"/>
              </a:cxn>
              <a:cxn ang="0">
                <a:pos x="120" y="125"/>
              </a:cxn>
              <a:cxn ang="0">
                <a:pos x="110" y="145"/>
              </a:cxn>
              <a:cxn ang="0">
                <a:pos x="98" y="153"/>
              </a:cxn>
              <a:cxn ang="0">
                <a:pos x="66" y="149"/>
              </a:cxn>
              <a:cxn ang="0">
                <a:pos x="57" y="132"/>
              </a:cxn>
              <a:cxn ang="0">
                <a:pos x="45" y="118"/>
              </a:cxn>
              <a:cxn ang="0">
                <a:pos x="23" y="105"/>
              </a:cxn>
              <a:cxn ang="0">
                <a:pos x="3" y="73"/>
              </a:cxn>
              <a:cxn ang="0">
                <a:pos x="4" y="36"/>
              </a:cxn>
              <a:cxn ang="0">
                <a:pos x="18" y="14"/>
              </a:cxn>
              <a:cxn ang="0">
                <a:pos x="34" y="4"/>
              </a:cxn>
              <a:cxn ang="0">
                <a:pos x="44" y="3"/>
              </a:cxn>
              <a:cxn ang="0">
                <a:pos x="53" y="2"/>
              </a:cxn>
              <a:cxn ang="0">
                <a:pos x="83" y="13"/>
              </a:cxn>
              <a:cxn ang="0">
                <a:pos x="99" y="32"/>
              </a:cxn>
              <a:cxn ang="0">
                <a:pos x="106" y="64"/>
              </a:cxn>
              <a:cxn ang="0">
                <a:pos x="102" y="91"/>
              </a:cxn>
              <a:cxn ang="0">
                <a:pos x="30" y="100"/>
              </a:cxn>
              <a:cxn ang="0">
                <a:pos x="52" y="114"/>
              </a:cxn>
              <a:cxn ang="0">
                <a:pos x="65" y="109"/>
              </a:cxn>
              <a:cxn ang="0">
                <a:pos x="54" y="90"/>
              </a:cxn>
              <a:cxn ang="0">
                <a:pos x="34" y="71"/>
              </a:cxn>
              <a:cxn ang="0">
                <a:pos x="39" y="50"/>
              </a:cxn>
              <a:cxn ang="0">
                <a:pos x="53" y="39"/>
              </a:cxn>
              <a:cxn ang="0">
                <a:pos x="74" y="86"/>
              </a:cxn>
              <a:cxn ang="0">
                <a:pos x="81" y="98"/>
              </a:cxn>
              <a:cxn ang="0">
                <a:pos x="88" y="97"/>
              </a:cxn>
              <a:cxn ang="0">
                <a:pos x="98" y="92"/>
              </a:cxn>
              <a:cxn ang="0">
                <a:pos x="96" y="52"/>
              </a:cxn>
              <a:cxn ang="0">
                <a:pos x="71" y="17"/>
              </a:cxn>
              <a:cxn ang="0">
                <a:pos x="17" y="30"/>
              </a:cxn>
              <a:cxn ang="0">
                <a:pos x="10" y="72"/>
              </a:cxn>
              <a:cxn ang="0">
                <a:pos x="75" y="145"/>
              </a:cxn>
              <a:cxn ang="0">
                <a:pos x="103" y="138"/>
              </a:cxn>
              <a:cxn ang="0">
                <a:pos x="102" y="124"/>
              </a:cxn>
              <a:cxn ang="0">
                <a:pos x="74" y="138"/>
              </a:cxn>
              <a:cxn ang="0">
                <a:pos x="75" y="145"/>
              </a:cxn>
              <a:cxn ang="0">
                <a:pos x="70" y="133"/>
              </a:cxn>
              <a:cxn ang="0">
                <a:pos x="100" y="116"/>
              </a:cxn>
              <a:cxn ang="0">
                <a:pos x="97" y="105"/>
              </a:cxn>
              <a:cxn ang="0">
                <a:pos x="90" y="108"/>
              </a:cxn>
              <a:cxn ang="0">
                <a:pos x="65" y="128"/>
              </a:cxn>
              <a:cxn ang="0">
                <a:pos x="71" y="103"/>
              </a:cxn>
              <a:cxn ang="0">
                <a:pos x="76" y="103"/>
              </a:cxn>
              <a:cxn ang="0">
                <a:pos x="66" y="88"/>
              </a:cxn>
              <a:cxn ang="0">
                <a:pos x="52" y="55"/>
              </a:cxn>
              <a:cxn ang="0">
                <a:pos x="48" y="51"/>
              </a:cxn>
              <a:cxn ang="0">
                <a:pos x="41" y="68"/>
              </a:cxn>
              <a:cxn ang="0">
                <a:pos x="53" y="79"/>
              </a:cxn>
              <a:cxn ang="0">
                <a:pos x="71" y="103"/>
              </a:cxn>
            </a:cxnLst>
            <a:rect l="0" t="0" r="r" b="b"/>
            <a:pathLst>
              <a:path w="122" h="159">
                <a:moveTo>
                  <a:pt x="102" y="91"/>
                </a:moveTo>
                <a:cubicBezTo>
                  <a:pt x="104" y="90"/>
                  <a:pt x="105" y="92"/>
                  <a:pt x="106" y="95"/>
                </a:cubicBezTo>
                <a:cubicBezTo>
                  <a:pt x="106" y="99"/>
                  <a:pt x="106" y="103"/>
                  <a:pt x="109" y="106"/>
                </a:cubicBezTo>
                <a:cubicBezTo>
                  <a:pt x="113" y="113"/>
                  <a:pt x="117" y="119"/>
                  <a:pt x="120" y="125"/>
                </a:cubicBezTo>
                <a:cubicBezTo>
                  <a:pt x="122" y="129"/>
                  <a:pt x="121" y="136"/>
                  <a:pt x="117" y="139"/>
                </a:cubicBezTo>
                <a:cubicBezTo>
                  <a:pt x="115" y="141"/>
                  <a:pt x="113" y="143"/>
                  <a:pt x="110" y="145"/>
                </a:cubicBezTo>
                <a:cubicBezTo>
                  <a:pt x="108" y="148"/>
                  <a:pt x="104" y="149"/>
                  <a:pt x="101" y="151"/>
                </a:cubicBezTo>
                <a:cubicBezTo>
                  <a:pt x="100" y="151"/>
                  <a:pt x="99" y="152"/>
                  <a:pt x="98" y="153"/>
                </a:cubicBezTo>
                <a:cubicBezTo>
                  <a:pt x="94" y="155"/>
                  <a:pt x="90" y="155"/>
                  <a:pt x="86" y="156"/>
                </a:cubicBezTo>
                <a:cubicBezTo>
                  <a:pt x="79" y="159"/>
                  <a:pt x="71" y="155"/>
                  <a:pt x="66" y="149"/>
                </a:cubicBezTo>
                <a:cubicBezTo>
                  <a:pt x="64" y="146"/>
                  <a:pt x="62" y="143"/>
                  <a:pt x="60" y="140"/>
                </a:cubicBezTo>
                <a:cubicBezTo>
                  <a:pt x="58" y="138"/>
                  <a:pt x="58" y="135"/>
                  <a:pt x="57" y="132"/>
                </a:cubicBezTo>
                <a:cubicBezTo>
                  <a:pt x="54" y="129"/>
                  <a:pt x="53" y="126"/>
                  <a:pt x="51" y="122"/>
                </a:cubicBezTo>
                <a:cubicBezTo>
                  <a:pt x="50" y="120"/>
                  <a:pt x="49" y="118"/>
                  <a:pt x="45" y="118"/>
                </a:cubicBezTo>
                <a:cubicBezTo>
                  <a:pt x="42" y="118"/>
                  <a:pt x="40" y="115"/>
                  <a:pt x="37" y="113"/>
                </a:cubicBezTo>
                <a:cubicBezTo>
                  <a:pt x="32" y="111"/>
                  <a:pt x="27" y="108"/>
                  <a:pt x="23" y="105"/>
                </a:cubicBezTo>
                <a:cubicBezTo>
                  <a:pt x="19" y="101"/>
                  <a:pt x="14" y="97"/>
                  <a:pt x="11" y="92"/>
                </a:cubicBezTo>
                <a:cubicBezTo>
                  <a:pt x="8" y="86"/>
                  <a:pt x="4" y="80"/>
                  <a:pt x="3" y="73"/>
                </a:cubicBezTo>
                <a:cubicBezTo>
                  <a:pt x="1" y="67"/>
                  <a:pt x="0" y="60"/>
                  <a:pt x="1" y="54"/>
                </a:cubicBezTo>
                <a:cubicBezTo>
                  <a:pt x="1" y="48"/>
                  <a:pt x="2" y="42"/>
                  <a:pt x="4" y="36"/>
                </a:cubicBezTo>
                <a:cubicBezTo>
                  <a:pt x="5" y="32"/>
                  <a:pt x="7" y="27"/>
                  <a:pt x="9" y="23"/>
                </a:cubicBezTo>
                <a:cubicBezTo>
                  <a:pt x="11" y="20"/>
                  <a:pt x="15" y="16"/>
                  <a:pt x="18" y="14"/>
                </a:cubicBezTo>
                <a:cubicBezTo>
                  <a:pt x="21" y="12"/>
                  <a:pt x="24" y="10"/>
                  <a:pt x="25" y="8"/>
                </a:cubicBezTo>
                <a:cubicBezTo>
                  <a:pt x="27" y="4"/>
                  <a:pt x="31" y="6"/>
                  <a:pt x="34" y="4"/>
                </a:cubicBezTo>
                <a:cubicBezTo>
                  <a:pt x="35" y="3"/>
                  <a:pt x="38" y="3"/>
                  <a:pt x="40" y="2"/>
                </a:cubicBezTo>
                <a:cubicBezTo>
                  <a:pt x="42" y="2"/>
                  <a:pt x="43" y="1"/>
                  <a:pt x="44" y="3"/>
                </a:cubicBezTo>
                <a:cubicBezTo>
                  <a:pt x="44" y="3"/>
                  <a:pt x="45" y="3"/>
                  <a:pt x="45" y="3"/>
                </a:cubicBezTo>
                <a:cubicBezTo>
                  <a:pt x="48" y="0"/>
                  <a:pt x="51" y="2"/>
                  <a:pt x="53" y="2"/>
                </a:cubicBezTo>
                <a:cubicBezTo>
                  <a:pt x="58" y="2"/>
                  <a:pt x="63" y="4"/>
                  <a:pt x="67" y="5"/>
                </a:cubicBezTo>
                <a:cubicBezTo>
                  <a:pt x="73" y="6"/>
                  <a:pt x="78" y="9"/>
                  <a:pt x="83" y="13"/>
                </a:cubicBezTo>
                <a:cubicBezTo>
                  <a:pt x="86" y="15"/>
                  <a:pt x="88" y="17"/>
                  <a:pt x="90" y="19"/>
                </a:cubicBezTo>
                <a:cubicBezTo>
                  <a:pt x="93" y="23"/>
                  <a:pt x="97" y="27"/>
                  <a:pt x="99" y="32"/>
                </a:cubicBezTo>
                <a:cubicBezTo>
                  <a:pt x="103" y="39"/>
                  <a:pt x="106" y="47"/>
                  <a:pt x="105" y="55"/>
                </a:cubicBezTo>
                <a:cubicBezTo>
                  <a:pt x="105" y="58"/>
                  <a:pt x="106" y="61"/>
                  <a:pt x="106" y="64"/>
                </a:cubicBezTo>
                <a:cubicBezTo>
                  <a:pt x="105" y="70"/>
                  <a:pt x="105" y="76"/>
                  <a:pt x="104" y="82"/>
                </a:cubicBezTo>
                <a:cubicBezTo>
                  <a:pt x="103" y="85"/>
                  <a:pt x="104" y="88"/>
                  <a:pt x="102" y="91"/>
                </a:cubicBezTo>
                <a:close/>
                <a:moveTo>
                  <a:pt x="20" y="90"/>
                </a:moveTo>
                <a:cubicBezTo>
                  <a:pt x="22" y="95"/>
                  <a:pt x="27" y="96"/>
                  <a:pt x="30" y="100"/>
                </a:cubicBezTo>
                <a:cubicBezTo>
                  <a:pt x="32" y="101"/>
                  <a:pt x="34" y="104"/>
                  <a:pt x="36" y="105"/>
                </a:cubicBezTo>
                <a:cubicBezTo>
                  <a:pt x="43" y="106"/>
                  <a:pt x="47" y="111"/>
                  <a:pt x="52" y="114"/>
                </a:cubicBezTo>
                <a:cubicBezTo>
                  <a:pt x="53" y="115"/>
                  <a:pt x="55" y="117"/>
                  <a:pt x="56" y="115"/>
                </a:cubicBezTo>
                <a:cubicBezTo>
                  <a:pt x="59" y="112"/>
                  <a:pt x="62" y="110"/>
                  <a:pt x="65" y="109"/>
                </a:cubicBezTo>
                <a:cubicBezTo>
                  <a:pt x="66" y="108"/>
                  <a:pt x="67" y="107"/>
                  <a:pt x="65" y="105"/>
                </a:cubicBezTo>
                <a:cubicBezTo>
                  <a:pt x="61" y="100"/>
                  <a:pt x="57" y="95"/>
                  <a:pt x="54" y="90"/>
                </a:cubicBezTo>
                <a:cubicBezTo>
                  <a:pt x="51" y="87"/>
                  <a:pt x="48" y="85"/>
                  <a:pt x="46" y="82"/>
                </a:cubicBezTo>
                <a:cubicBezTo>
                  <a:pt x="42" y="78"/>
                  <a:pt x="38" y="74"/>
                  <a:pt x="34" y="71"/>
                </a:cubicBezTo>
                <a:cubicBezTo>
                  <a:pt x="29" y="68"/>
                  <a:pt x="29" y="67"/>
                  <a:pt x="31" y="61"/>
                </a:cubicBezTo>
                <a:cubicBezTo>
                  <a:pt x="33" y="57"/>
                  <a:pt x="37" y="54"/>
                  <a:pt x="39" y="50"/>
                </a:cubicBezTo>
                <a:cubicBezTo>
                  <a:pt x="42" y="46"/>
                  <a:pt x="45" y="43"/>
                  <a:pt x="48" y="39"/>
                </a:cubicBezTo>
                <a:cubicBezTo>
                  <a:pt x="49" y="38"/>
                  <a:pt x="51" y="37"/>
                  <a:pt x="53" y="39"/>
                </a:cubicBezTo>
                <a:cubicBezTo>
                  <a:pt x="57" y="43"/>
                  <a:pt x="58" y="48"/>
                  <a:pt x="59" y="52"/>
                </a:cubicBezTo>
                <a:cubicBezTo>
                  <a:pt x="64" y="64"/>
                  <a:pt x="67" y="75"/>
                  <a:pt x="74" y="86"/>
                </a:cubicBezTo>
                <a:cubicBezTo>
                  <a:pt x="75" y="87"/>
                  <a:pt x="75" y="88"/>
                  <a:pt x="76" y="89"/>
                </a:cubicBezTo>
                <a:cubicBezTo>
                  <a:pt x="77" y="92"/>
                  <a:pt x="78" y="96"/>
                  <a:pt x="81" y="98"/>
                </a:cubicBezTo>
                <a:cubicBezTo>
                  <a:pt x="81" y="99"/>
                  <a:pt x="81" y="99"/>
                  <a:pt x="82" y="99"/>
                </a:cubicBezTo>
                <a:cubicBezTo>
                  <a:pt x="84" y="98"/>
                  <a:pt x="86" y="98"/>
                  <a:pt x="88" y="97"/>
                </a:cubicBezTo>
                <a:cubicBezTo>
                  <a:pt x="89" y="95"/>
                  <a:pt x="91" y="93"/>
                  <a:pt x="94" y="94"/>
                </a:cubicBezTo>
                <a:cubicBezTo>
                  <a:pt x="96" y="95"/>
                  <a:pt x="98" y="93"/>
                  <a:pt x="98" y="92"/>
                </a:cubicBezTo>
                <a:cubicBezTo>
                  <a:pt x="96" y="86"/>
                  <a:pt x="97" y="80"/>
                  <a:pt x="97" y="75"/>
                </a:cubicBezTo>
                <a:cubicBezTo>
                  <a:pt x="98" y="67"/>
                  <a:pt x="97" y="59"/>
                  <a:pt x="96" y="52"/>
                </a:cubicBezTo>
                <a:cubicBezTo>
                  <a:pt x="95" y="43"/>
                  <a:pt x="93" y="35"/>
                  <a:pt x="86" y="28"/>
                </a:cubicBezTo>
                <a:cubicBezTo>
                  <a:pt x="81" y="24"/>
                  <a:pt x="77" y="20"/>
                  <a:pt x="71" y="17"/>
                </a:cubicBezTo>
                <a:cubicBezTo>
                  <a:pt x="62" y="13"/>
                  <a:pt x="53" y="10"/>
                  <a:pt x="42" y="12"/>
                </a:cubicBezTo>
                <a:cubicBezTo>
                  <a:pt x="31" y="14"/>
                  <a:pt x="22" y="21"/>
                  <a:pt x="17" y="30"/>
                </a:cubicBezTo>
                <a:cubicBezTo>
                  <a:pt x="11" y="40"/>
                  <a:pt x="7" y="51"/>
                  <a:pt x="9" y="63"/>
                </a:cubicBezTo>
                <a:cubicBezTo>
                  <a:pt x="10" y="66"/>
                  <a:pt x="9" y="69"/>
                  <a:pt x="10" y="72"/>
                </a:cubicBezTo>
                <a:cubicBezTo>
                  <a:pt x="13" y="78"/>
                  <a:pt x="15" y="85"/>
                  <a:pt x="20" y="90"/>
                </a:cubicBezTo>
                <a:close/>
                <a:moveTo>
                  <a:pt x="75" y="145"/>
                </a:moveTo>
                <a:cubicBezTo>
                  <a:pt x="76" y="148"/>
                  <a:pt x="78" y="148"/>
                  <a:pt x="81" y="148"/>
                </a:cubicBezTo>
                <a:cubicBezTo>
                  <a:pt x="89" y="146"/>
                  <a:pt x="96" y="144"/>
                  <a:pt x="103" y="138"/>
                </a:cubicBezTo>
                <a:cubicBezTo>
                  <a:pt x="109" y="133"/>
                  <a:pt x="110" y="133"/>
                  <a:pt x="108" y="126"/>
                </a:cubicBezTo>
                <a:cubicBezTo>
                  <a:pt x="107" y="122"/>
                  <a:pt x="105" y="121"/>
                  <a:pt x="102" y="124"/>
                </a:cubicBezTo>
                <a:cubicBezTo>
                  <a:pt x="96" y="129"/>
                  <a:pt x="88" y="133"/>
                  <a:pt x="81" y="136"/>
                </a:cubicBezTo>
                <a:cubicBezTo>
                  <a:pt x="79" y="137"/>
                  <a:pt x="76" y="137"/>
                  <a:pt x="74" y="138"/>
                </a:cubicBezTo>
                <a:cubicBezTo>
                  <a:pt x="71" y="140"/>
                  <a:pt x="71" y="140"/>
                  <a:pt x="73" y="143"/>
                </a:cubicBezTo>
                <a:cubicBezTo>
                  <a:pt x="74" y="144"/>
                  <a:pt x="73" y="145"/>
                  <a:pt x="75" y="145"/>
                </a:cubicBezTo>
                <a:close/>
                <a:moveTo>
                  <a:pt x="67" y="131"/>
                </a:moveTo>
                <a:cubicBezTo>
                  <a:pt x="67" y="132"/>
                  <a:pt x="68" y="133"/>
                  <a:pt x="70" y="133"/>
                </a:cubicBezTo>
                <a:cubicBezTo>
                  <a:pt x="75" y="130"/>
                  <a:pt x="80" y="128"/>
                  <a:pt x="84" y="125"/>
                </a:cubicBezTo>
                <a:cubicBezTo>
                  <a:pt x="89" y="122"/>
                  <a:pt x="94" y="118"/>
                  <a:pt x="100" y="116"/>
                </a:cubicBezTo>
                <a:cubicBezTo>
                  <a:pt x="101" y="116"/>
                  <a:pt x="102" y="115"/>
                  <a:pt x="102" y="114"/>
                </a:cubicBezTo>
                <a:cubicBezTo>
                  <a:pt x="100" y="111"/>
                  <a:pt x="98" y="108"/>
                  <a:pt x="97" y="105"/>
                </a:cubicBezTo>
                <a:cubicBezTo>
                  <a:pt x="97" y="104"/>
                  <a:pt x="96" y="104"/>
                  <a:pt x="96" y="105"/>
                </a:cubicBezTo>
                <a:cubicBezTo>
                  <a:pt x="94" y="106"/>
                  <a:pt x="92" y="107"/>
                  <a:pt x="90" y="108"/>
                </a:cubicBezTo>
                <a:cubicBezTo>
                  <a:pt x="82" y="113"/>
                  <a:pt x="74" y="117"/>
                  <a:pt x="67" y="121"/>
                </a:cubicBezTo>
                <a:cubicBezTo>
                  <a:pt x="63" y="123"/>
                  <a:pt x="62" y="124"/>
                  <a:pt x="65" y="128"/>
                </a:cubicBezTo>
                <a:cubicBezTo>
                  <a:pt x="65" y="129"/>
                  <a:pt x="66" y="130"/>
                  <a:pt x="67" y="131"/>
                </a:cubicBezTo>
                <a:close/>
                <a:moveTo>
                  <a:pt x="71" y="103"/>
                </a:moveTo>
                <a:cubicBezTo>
                  <a:pt x="72" y="104"/>
                  <a:pt x="72" y="105"/>
                  <a:pt x="73" y="104"/>
                </a:cubicBezTo>
                <a:cubicBezTo>
                  <a:pt x="74" y="104"/>
                  <a:pt x="75" y="103"/>
                  <a:pt x="76" y="103"/>
                </a:cubicBezTo>
                <a:cubicBezTo>
                  <a:pt x="76" y="102"/>
                  <a:pt x="75" y="101"/>
                  <a:pt x="75" y="100"/>
                </a:cubicBezTo>
                <a:cubicBezTo>
                  <a:pt x="71" y="97"/>
                  <a:pt x="69" y="92"/>
                  <a:pt x="66" y="88"/>
                </a:cubicBezTo>
                <a:cubicBezTo>
                  <a:pt x="63" y="82"/>
                  <a:pt x="61" y="76"/>
                  <a:pt x="58" y="71"/>
                </a:cubicBezTo>
                <a:cubicBezTo>
                  <a:pt x="56" y="65"/>
                  <a:pt x="54" y="60"/>
                  <a:pt x="52" y="55"/>
                </a:cubicBezTo>
                <a:cubicBezTo>
                  <a:pt x="52" y="53"/>
                  <a:pt x="51" y="52"/>
                  <a:pt x="50" y="51"/>
                </a:cubicBezTo>
                <a:cubicBezTo>
                  <a:pt x="49" y="50"/>
                  <a:pt x="49" y="49"/>
                  <a:pt x="48" y="51"/>
                </a:cubicBezTo>
                <a:cubicBezTo>
                  <a:pt x="46" y="55"/>
                  <a:pt x="44" y="58"/>
                  <a:pt x="41" y="61"/>
                </a:cubicBezTo>
                <a:cubicBezTo>
                  <a:pt x="38" y="64"/>
                  <a:pt x="39" y="65"/>
                  <a:pt x="41" y="68"/>
                </a:cubicBezTo>
                <a:cubicBezTo>
                  <a:pt x="43" y="70"/>
                  <a:pt x="46" y="72"/>
                  <a:pt x="48" y="73"/>
                </a:cubicBezTo>
                <a:cubicBezTo>
                  <a:pt x="50" y="75"/>
                  <a:pt x="50" y="77"/>
                  <a:pt x="53" y="79"/>
                </a:cubicBezTo>
                <a:cubicBezTo>
                  <a:pt x="57" y="82"/>
                  <a:pt x="60" y="87"/>
                  <a:pt x="64" y="91"/>
                </a:cubicBezTo>
                <a:cubicBezTo>
                  <a:pt x="67" y="95"/>
                  <a:pt x="69" y="99"/>
                  <a:pt x="71" y="103"/>
                </a:cubicBezTo>
                <a:close/>
              </a:path>
            </a:pathLst>
          </a:custGeom>
          <a:solidFill>
            <a:srgbClr val="ADDDE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1D4CC4-1344-4E22-8537-F56A6390D19F}"/>
              </a:ext>
            </a:extLst>
          </p:cNvPr>
          <p:cNvSpPr txBox="1"/>
          <p:nvPr/>
        </p:nvSpPr>
        <p:spPr>
          <a:xfrm>
            <a:off x="1833508" y="1868984"/>
            <a:ext cx="5690870" cy="96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字魂59号-创粗黑" panose="00000500000000000000" charset="-122"/>
                <a:ea typeface="字魂59号-创粗黑" panose="00000500000000000000" charset="-122"/>
              </a:rPr>
              <a:t>说出会使用用户界面原型的角色（至少三种）</a:t>
            </a:r>
            <a:endParaRPr lang="en-US" altLang="zh-CN" sz="2000" b="1" dirty="0">
              <a:solidFill>
                <a:srgbClr val="C00000"/>
              </a:solidFill>
              <a:latin typeface="字魂59号-创粗黑" panose="00000500000000000000" charset="-122"/>
              <a:ea typeface="字魂59号-创粗黑" panose="00000500000000000000" charset="-122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字魂59号-创粗黑" panose="00000500000000000000" charset="-122"/>
              <a:ea typeface="字魂59号-创粗黑" panose="00000500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107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1995</Words>
  <Application>Microsoft Office PowerPoint</Application>
  <PresentationFormat>宽屏</PresentationFormat>
  <Paragraphs>225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方正姚体</vt:lpstr>
      <vt:lpstr>字魂27号-布丁体</vt:lpstr>
      <vt:lpstr>字魂58号-创中黑</vt:lpstr>
      <vt:lpstr>字魂59号-创粗黑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mu liucong</cp:lastModifiedBy>
  <cp:revision>120</cp:revision>
  <dcterms:created xsi:type="dcterms:W3CDTF">2019-07-04T08:14:45Z</dcterms:created>
  <dcterms:modified xsi:type="dcterms:W3CDTF">2022-04-03T08:36:44Z</dcterms:modified>
</cp:coreProperties>
</file>