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1" r:id="rId2"/>
    <p:sldId id="322" r:id="rId3"/>
    <p:sldId id="324" r:id="rId4"/>
    <p:sldId id="329" r:id="rId5"/>
    <p:sldId id="335" r:id="rId6"/>
    <p:sldId id="330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65" r:id="rId16"/>
    <p:sldId id="333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8" r:id="rId28"/>
    <p:sldId id="369" r:id="rId29"/>
    <p:sldId id="370" r:id="rId30"/>
    <p:sldId id="366" r:id="rId31"/>
    <p:sldId id="367" r:id="rId32"/>
    <p:sldId id="327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2E3"/>
    <a:srgbClr val="ADDDEB"/>
    <a:srgbClr val="526372"/>
    <a:srgbClr val="4D5D6B"/>
    <a:srgbClr val="5A6C7D"/>
    <a:srgbClr val="C7E9B4"/>
    <a:srgbClr val="BFD997"/>
    <a:srgbClr val="7FA995"/>
    <a:srgbClr val="CCEB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6314" autoAdjust="0"/>
  </p:normalViewPr>
  <p:slideViewPr>
    <p:cSldViewPr snapToGrid="0">
      <p:cViewPr varScale="1">
        <p:scale>
          <a:sx n="81" d="100"/>
          <a:sy n="81" d="100"/>
        </p:scale>
        <p:origin x="79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2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5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07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3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77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21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8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11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6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08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43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23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70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86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85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00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66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24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0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66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22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29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7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2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6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26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9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9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491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95506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3233057" y="2245695"/>
            <a:ext cx="4432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翻转课堂</a:t>
            </a:r>
            <a:r>
              <a:rPr lang="en-US" altLang="zh-CN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endParaRPr lang="zh-CN" altLang="en-US" sz="6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7665303" y="2174854"/>
            <a:ext cx="1242204" cy="2716822"/>
          </a:xfrm>
          <a:prstGeom prst="rect">
            <a:avLst/>
          </a:prstGeom>
          <a:solidFill>
            <a:srgbClr val="ADDD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D4D174-66F3-418B-A7C1-0FFFC8B796EE}"/>
              </a:ext>
            </a:extLst>
          </p:cNvPr>
          <p:cNvSpPr/>
          <p:nvPr/>
        </p:nvSpPr>
        <p:spPr>
          <a:xfrm>
            <a:off x="3669827" y="4458681"/>
            <a:ext cx="3558707" cy="284693"/>
          </a:xfrm>
          <a:prstGeom prst="rect">
            <a:avLst/>
          </a:prstGeom>
          <a:solidFill>
            <a:srgbClr val="F6E2E3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吴联想 王义博 郑航舰 </a:t>
            </a:r>
            <a:r>
              <a:rPr lang="zh-CN" altLang="en-US" sz="1400" spc="225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许淇凯 潘睿琪</a:t>
            </a:r>
            <a:endParaRPr sz="1400" spc="225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7723599" y="2305502"/>
            <a:ext cx="1107996" cy="2481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字魂27号-布丁体" panose="00000500000000000000" pitchFamily="2" charset="-122"/>
              </a:rPr>
              <a:t>2022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字魂27号-布丁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B27296-C4AB-47D2-AD34-676780D6D44F}"/>
              </a:ext>
            </a:extLst>
          </p:cNvPr>
          <p:cNvSpPr txBox="1"/>
          <p:nvPr/>
        </p:nvSpPr>
        <p:spPr>
          <a:xfrm>
            <a:off x="4434138" y="3651715"/>
            <a:ext cx="375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界面原型设计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33508" y="2202912"/>
            <a:ext cx="619341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</a:t>
            </a: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图纸（在纸上）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833507" y="1832127"/>
            <a:ext cx="5690870" cy="4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原型设计中的三种基本原型？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F08FB1-FEEC-4E8E-A64A-BB1560E7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95" y="1697317"/>
            <a:ext cx="4413542" cy="43274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5462841-5E78-40A4-8D0C-F285CDDAAC7B}"/>
              </a:ext>
            </a:extLst>
          </p:cNvPr>
          <p:cNvSpPr txBox="1"/>
          <p:nvPr/>
        </p:nvSpPr>
        <p:spPr>
          <a:xfrm>
            <a:off x="2316090" y="3128297"/>
            <a:ext cx="619341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位图（绘图工具）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BC3CAC-1479-42DA-87A2-18733F16E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27" y="1673216"/>
            <a:ext cx="5274310" cy="22218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179F5C-A4A9-41D8-82B8-4052F1BF2F34}"/>
              </a:ext>
            </a:extLst>
          </p:cNvPr>
          <p:cNvSpPr txBox="1"/>
          <p:nvPr/>
        </p:nvSpPr>
        <p:spPr>
          <a:xfrm>
            <a:off x="2316090" y="4120946"/>
            <a:ext cx="619341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可执行文件（交互式）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C0B7157-E43A-4269-BD5B-5B24467AE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859" y="2770617"/>
            <a:ext cx="4679629" cy="31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为什么我们要设计原型图？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32" y="2082775"/>
            <a:ext cx="8700940" cy="44590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、通过选原型图向客户确认需求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在前期需求沟通时，谁都无法保证会不会出现错误。而进一步能确定这些需求是不是正确的方法就是原型图，然后给客户让他们进一步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验证需求的正确性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。对一些不确定的问题也会变得的很明白，如果出现什么问题也可以立即改正。这样就避免出现后期和客户因为功能需求问题出现一些摩擦，甚至把一切推倒重来的事情。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6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为什么我们要设计原型图？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32" y="2082775"/>
            <a:ext cx="8700940" cy="3351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、加快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UI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设计师的设计速度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在原型图确认之后，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设计师在进行设计时会节省很多的时间，在设计原型图的过程中，设计师对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的功能需求会越来越清晰，无需再想产品逻辑的等一些问题，只需要专心地做页面设计就可以了，避免出现不能按时交稿的问题。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1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为什么我们要设计原型图？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436" y="2441944"/>
            <a:ext cx="8700940" cy="3351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、提前向客户定全局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框架图可以抽象的做出全局功能，这样客户就能明白整个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APP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页面的布局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是怎样的，可以制作一次设计就可以，不会出现客户修改页面布局或是反复修改设计稿的情况。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3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3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2072186" y="2512872"/>
            <a:ext cx="6193410" cy="30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1.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通过选原型图向客户确认需求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加快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UI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设计师的设计速度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3.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提前向客户定全局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7320672" y="2048531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2072186" y="1988935"/>
            <a:ext cx="5690870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为什么我们要设计原型图？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4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633975" y="3759087"/>
            <a:ext cx="3643803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界面原型工具介绍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676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Axure RP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905" y="1999072"/>
            <a:ext cx="4945539" cy="4093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 RP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是一款专业的快速原型设计工具。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代表美国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公司；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RP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则是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Rapid Prototyping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（快速原型）的缩写。</a:t>
            </a:r>
          </a:p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 RP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是美国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 Software Solution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公司旗舰产品，是一个专业的快速原型设计工具，让负责定义需求和规格、设计功能和界面的专家能够快速创建</a:t>
            </a:r>
            <a:r>
              <a:rPr lang="zh-CN" altLang="en-US" sz="20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应用软件或</a:t>
            </a:r>
            <a:r>
              <a:rPr lang="en-US" altLang="zh-CN" sz="20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Web</a:t>
            </a:r>
            <a:r>
              <a:rPr lang="zh-CN" altLang="en-US" sz="20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网站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的线框图、流程图、原型和规格说明文档。作为专业的原型设计工具，它能快速、高效的创建原型，同时支持多人协作设计和版本控制管理 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4D7C2D5-715C-4518-8A62-0DC2F7CB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00" y="2435432"/>
            <a:ext cx="5018405" cy="2787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8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Axure RP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40" y="2470019"/>
            <a:ext cx="494553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优点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：变化多端的操作，自带组件库并支持强大的第三方组件库，提供强大的交互支持，完整的教程及支持文档，支持原型预览。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缺点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：学习曲线较高，性价比不高，专业需求度高。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4D7C2D5-715C-4518-8A62-0DC2F7CB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00" y="2435432"/>
            <a:ext cx="5018405" cy="2787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50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摹客</a:t>
            </a: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40" y="2172097"/>
            <a:ext cx="4945539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摹客原型设计采用基于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的全新架构，不需要下载安装，不受设备系统的限制，通过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浏览器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即可快速进行原型设计。摹客原型自带钢笔、铅笔等矢量工具，可帮助用户自由完成设计。设计完成后可以和团队成员无缝协作，轻量设计还能直接交付开发，真正实现“从创意到落地”。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F9EF10-F34D-412A-A9EB-8F91B2638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1" y="2593892"/>
            <a:ext cx="5372609" cy="2491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89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摹客</a:t>
            </a: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40" y="2008912"/>
            <a:ext cx="4945539" cy="4093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全新的主辅画板模式，可以灵活创建不同的交互效果。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支持多人同时在线编辑同一项目，共同完成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原型设计。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自带钢笔工具、铅笔工具、布尔运算、响应式布局等特色功能，设计创作自由随心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支持页面交互、状态交互、命令交互，以及设置多种触发方式和曲线，快速制作交互原型。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设计稿中支持直接绘制流程图，清晰呈现项目逻辑。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：不支持离线使用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F9EF10-F34D-412A-A9EB-8F91B2638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1" y="2593892"/>
            <a:ext cx="5372609" cy="2491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1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 flipV="1">
            <a:off x="2049387" y="0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386951" y="-1165467"/>
            <a:ext cx="5721460" cy="895309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2950692" y="2177652"/>
            <a:ext cx="1242204" cy="271682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3048216" y="2636482"/>
            <a:ext cx="1015663" cy="1743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56756" y="77306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28795" y="65228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0637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D1F00C6-6C49-4E08-9795-56D81F15E41B}"/>
              </a:ext>
            </a:extLst>
          </p:cNvPr>
          <p:cNvSpPr/>
          <p:nvPr/>
        </p:nvSpPr>
        <p:spPr>
          <a:xfrm>
            <a:off x="6126657" y="2036690"/>
            <a:ext cx="363008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原型界面设计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4240D7-5F64-4AD2-9A66-256DBA710240}"/>
              </a:ext>
            </a:extLst>
          </p:cNvPr>
          <p:cNvSpPr txBox="1"/>
          <p:nvPr/>
        </p:nvSpPr>
        <p:spPr>
          <a:xfrm>
            <a:off x="4992951" y="1805735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3EE305-6DDC-4067-9771-7E2DFB7039DA}"/>
              </a:ext>
            </a:extLst>
          </p:cNvPr>
          <p:cNvSpPr/>
          <p:nvPr/>
        </p:nvSpPr>
        <p:spPr>
          <a:xfrm>
            <a:off x="6107773" y="3283504"/>
            <a:ext cx="3630086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界面原型工具介绍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2894A12-90C7-4723-BAAC-573EDC7FA1A8}"/>
              </a:ext>
            </a:extLst>
          </p:cNvPr>
          <p:cNvSpPr txBox="1"/>
          <p:nvPr/>
        </p:nvSpPr>
        <p:spPr>
          <a:xfrm>
            <a:off x="4983926" y="3043845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B2785B-2B36-4A29-BD8F-02DAF8753872}"/>
              </a:ext>
            </a:extLst>
          </p:cNvPr>
          <p:cNvSpPr/>
          <p:nvPr/>
        </p:nvSpPr>
        <p:spPr>
          <a:xfrm>
            <a:off x="6107773" y="4613628"/>
            <a:ext cx="3610364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其     他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B432EE3-4387-4527-8DEF-9467CBA32EF5}"/>
              </a:ext>
            </a:extLst>
          </p:cNvPr>
          <p:cNvSpPr txBox="1"/>
          <p:nvPr/>
        </p:nvSpPr>
        <p:spPr>
          <a:xfrm>
            <a:off x="4992951" y="4341433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17477" y="904994"/>
            <a:ext cx="404409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Wireframe sketcher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345" y="2123231"/>
            <a:ext cx="4945539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95300" indent="2667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WireframeSketcher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是一款强操作灵活、功能强大的线框图工具。可帮助设计人员，开发人员和产品经理快速创建用于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桌面，</a:t>
            </a:r>
            <a:r>
              <a:rPr lang="en-US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和移动应用程序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的线框和原型。值得一提的是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Wireframe Sketcher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还是一款带有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手绘风格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的创作工具，这在一定程度上可以帮助用户专注于设计。除此之外，这款产品原型工具还提供大量的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控件，支持通过链接创建交互原型，灵活的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Wiki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形式，线框图注释，生成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文档等。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62CD074-2EFA-4392-9E21-C99E3E91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55" y="2309255"/>
            <a:ext cx="5087620" cy="2713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9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17477" y="904994"/>
            <a:ext cx="404409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Wireframe sketcher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82" y="2344954"/>
            <a:ext cx="494553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382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：操作灵活，绘制页面速度很快，功能强大，支持手绘风格，提供大量模板，可以进行原型导出。</a:t>
            </a:r>
          </a:p>
          <a:p>
            <a:pPr marL="495300" indent="266700" algn="just"/>
            <a:endParaRPr lang="zh-CN" altLang="en-US" sz="24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382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：仅支持低保真，交互效果较少。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62CD074-2EFA-4392-9E21-C99E3E91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55" y="2309255"/>
            <a:ext cx="5087620" cy="2713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54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826523" y="904994"/>
            <a:ext cx="268663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Proto.io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61" y="2007338"/>
            <a:ext cx="4945539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Proto.io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专门用于移动应用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的产品原型工具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可以构建和部署全交互式的移动应用的原型，并且可以模拟出相似的成品。基于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的在线环境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，它可以让你制作流行的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iPhone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iPad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手机以及任何带有屏幕界面的产品原型。并且它可以运行在大多数的浏览器中，并提供了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个重要的接口：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dashboard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、编辑器以及播放器。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814326-A646-4A4A-8631-7011F387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52" y="2431993"/>
            <a:ext cx="4658995" cy="2588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52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826523" y="904994"/>
            <a:ext cx="268663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Proto.io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61" y="2431993"/>
            <a:ext cx="494553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：丰富的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元素，且可以自定义；支持多屏互动和组件交互，可以从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Dropbox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上传设计图。</a:t>
            </a:r>
          </a:p>
          <a:p>
            <a:pPr algn="just"/>
            <a:endParaRPr lang="zh-CN" altLang="en-US" sz="24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：不支持实时预览，交互动效较多时动画不够流畅，性价比不高。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814326-A646-4A4A-8631-7011F387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52" y="2431993"/>
            <a:ext cx="4658995" cy="2588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920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4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458407" y="2877052"/>
            <a:ext cx="5602269" cy="18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答：墨刀、摹客、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Axure RP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Proto.io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Wireframe sketcher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等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7320672" y="2048531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458407" y="2186106"/>
            <a:ext cx="569087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说出四个常用的界面原型工具</a:t>
            </a:r>
          </a:p>
        </p:txBody>
      </p:sp>
    </p:spTree>
    <p:extLst>
      <p:ext uri="{BB962C8B-B14F-4D97-AF65-F5344CB8AC3E}">
        <p14:creationId xmlns:p14="http://schemas.microsoft.com/office/powerpoint/2010/main" val="109719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5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7320672" y="2048531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436443" y="3053372"/>
            <a:ext cx="5690870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你用过哪些界面原型工具？他们的优缺点是什么？</a:t>
            </a:r>
          </a:p>
        </p:txBody>
      </p:sp>
    </p:spTree>
    <p:extLst>
      <p:ext uri="{BB962C8B-B14F-4D97-AF65-F5344CB8AC3E}">
        <p14:creationId xmlns:p14="http://schemas.microsoft.com/office/powerpoint/2010/main" val="19904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633975" y="3759087"/>
            <a:ext cx="3643803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其他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94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点击添加问题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48949" y="833223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052DFA-2223-4D22-B33D-BA69129A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11" y="744718"/>
            <a:ext cx="2953438" cy="51641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24F3345-F2FD-49A6-9AC0-1F9224FA264B}"/>
              </a:ext>
            </a:extLst>
          </p:cNvPr>
          <p:cNvSpPr txBox="1"/>
          <p:nvPr/>
        </p:nvSpPr>
        <p:spPr>
          <a:xfrm>
            <a:off x="4477882" y="3152001"/>
            <a:ext cx="16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点击学生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EE10610-B5D9-410C-ABB2-E306CB272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77" y="744718"/>
            <a:ext cx="2751897" cy="52112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04D7DC-5F78-4523-B57D-0F36E2EFC3C3}"/>
              </a:ext>
            </a:extLst>
          </p:cNvPr>
          <p:cNvSpPr txBox="1"/>
          <p:nvPr/>
        </p:nvSpPr>
        <p:spPr>
          <a:xfrm>
            <a:off x="9285266" y="3152001"/>
            <a:ext cx="203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点击添加问题</a:t>
            </a:r>
            <a:r>
              <a:rPr lang="en-US" altLang="zh-CN" dirty="0"/>
              <a:t>--&gt;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0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点击添加问题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48949" y="833223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4F3345-F2FD-49A6-9AC0-1F9224FA264B}"/>
              </a:ext>
            </a:extLst>
          </p:cNvPr>
          <p:cNvSpPr txBox="1"/>
          <p:nvPr/>
        </p:nvSpPr>
        <p:spPr>
          <a:xfrm>
            <a:off x="4477882" y="3152001"/>
            <a:ext cx="16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点击提交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04D7DC-5F78-4523-B57D-0F36E2EFC3C3}"/>
              </a:ext>
            </a:extLst>
          </p:cNvPr>
          <p:cNvSpPr txBox="1"/>
          <p:nvPr/>
        </p:nvSpPr>
        <p:spPr>
          <a:xfrm>
            <a:off x="9285266" y="3152001"/>
            <a:ext cx="203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点击确定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533185-56FC-4110-A72F-7518569E9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46" y="667957"/>
            <a:ext cx="2867411" cy="53374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99F5E3-6282-4813-9BC8-B11510477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99" y="741224"/>
            <a:ext cx="3079278" cy="52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点击添加问题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48949" y="833223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4F3345-F2FD-49A6-9AC0-1F9224FA264B}"/>
              </a:ext>
            </a:extLst>
          </p:cNvPr>
          <p:cNvSpPr txBox="1"/>
          <p:nvPr/>
        </p:nvSpPr>
        <p:spPr>
          <a:xfrm>
            <a:off x="4477882" y="3152001"/>
            <a:ext cx="160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取消则回到问题页面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FE2DD3-C6AE-497C-A11F-AFC3C8F38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12" y="815525"/>
            <a:ext cx="2804744" cy="52708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0AE1B5-1B81-4AD2-B3A5-22BC85938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77" y="753903"/>
            <a:ext cx="2760934" cy="52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633975" y="3759087"/>
            <a:ext cx="3643803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原型界面设计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085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参考资料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938225" y="2302671"/>
            <a:ext cx="10194219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棒老师</a:t>
            </a:r>
            <a:r>
              <a:rPr lang="en-US" altLang="zh-CN" dirty="0"/>
              <a:t>.</a:t>
            </a:r>
            <a:r>
              <a:rPr lang="zh-CN" altLang="en-US" dirty="0"/>
              <a:t>原型界面简介</a:t>
            </a:r>
            <a:r>
              <a:rPr lang="en-US" altLang="zh-CN" dirty="0"/>
              <a:t>https://blog.csdn.net/HTX_HelloWorld/article/details/39647517,2022-04-02</a:t>
            </a:r>
          </a:p>
          <a:p>
            <a:r>
              <a:rPr lang="en-US" altLang="zh-CN" dirty="0"/>
              <a:t>[2] </a:t>
            </a:r>
            <a:r>
              <a:rPr lang="zh-CN" altLang="en-US" dirty="0"/>
              <a:t>文汇软件</a:t>
            </a:r>
            <a:r>
              <a:rPr lang="en-US" altLang="zh-CN" dirty="0"/>
              <a:t>.</a:t>
            </a:r>
            <a:r>
              <a:rPr lang="zh-CN" altLang="en-US" dirty="0"/>
              <a:t>做</a:t>
            </a:r>
            <a:r>
              <a:rPr lang="en-US" altLang="zh-CN" dirty="0"/>
              <a:t>APP</a:t>
            </a:r>
            <a:r>
              <a:rPr lang="zh-CN" altLang="en-US" dirty="0"/>
              <a:t>设计稿之前为什么要先设计原型图呢</a:t>
            </a:r>
            <a:r>
              <a:rPr lang="en-US" altLang="zh-CN" dirty="0"/>
              <a:t>?https://zhuanlan.zhihu.com/p/72646961</a:t>
            </a:r>
            <a:r>
              <a:rPr lang="zh-CN" altLang="en-US" dirty="0"/>
              <a:t>，</a:t>
            </a:r>
            <a:r>
              <a:rPr lang="en-US" altLang="zh-CN" dirty="0"/>
              <a:t>2022-04-02</a:t>
            </a:r>
          </a:p>
          <a:p>
            <a:r>
              <a:rPr lang="en-US" altLang="zh-CN" dirty="0"/>
              <a:t>[3] </a:t>
            </a:r>
            <a:r>
              <a:rPr lang="zh-CN" altLang="en-US" dirty="0"/>
              <a:t>百度百科</a:t>
            </a:r>
            <a:r>
              <a:rPr lang="en-US" altLang="zh-CN" dirty="0"/>
              <a:t>.axure rp.https://baike.baidu.com/item/axure%20rp/9653646?fromtitle=axure&amp;fromid=5056136&amp;fr=aladdin</a:t>
            </a:r>
            <a:r>
              <a:rPr lang="zh-CN" altLang="en-US" dirty="0"/>
              <a:t>，</a:t>
            </a:r>
            <a:r>
              <a:rPr lang="en-US" altLang="zh-CN" dirty="0"/>
              <a:t>2022-04-02</a:t>
            </a:r>
          </a:p>
          <a:p>
            <a:r>
              <a:rPr lang="en-US" altLang="zh-CN" dirty="0"/>
              <a:t>[4] Cherry.</a:t>
            </a:r>
            <a:r>
              <a:rPr lang="zh-CN" altLang="en-US" dirty="0"/>
              <a:t>强烈推荐！</a:t>
            </a:r>
            <a:r>
              <a:rPr lang="en-US" altLang="zh-CN" dirty="0"/>
              <a:t>2020</a:t>
            </a:r>
            <a:r>
              <a:rPr lang="zh-CN" altLang="en-US" dirty="0"/>
              <a:t>最受欢迎的</a:t>
            </a:r>
            <a:r>
              <a:rPr lang="en-US" altLang="zh-CN" dirty="0"/>
              <a:t>9</a:t>
            </a:r>
            <a:r>
              <a:rPr lang="zh-CN" altLang="en-US" dirty="0"/>
              <a:t>款产品原型工具</a:t>
            </a:r>
            <a:r>
              <a:rPr lang="en-US" altLang="zh-CN" dirty="0"/>
              <a:t>https://www.mockplus.cn/blog/post/1042</a:t>
            </a:r>
            <a:r>
              <a:rPr lang="zh-CN" altLang="en-US" dirty="0"/>
              <a:t>，</a:t>
            </a:r>
            <a:r>
              <a:rPr lang="en-US" altLang="zh-CN" dirty="0"/>
              <a:t>2022-04-02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bldLvl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小组分工</a:t>
            </a: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F38ED8FE-50F2-43A7-858F-7B5D0E98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50484"/>
              </p:ext>
            </p:extLst>
          </p:nvPr>
        </p:nvGraphicFramePr>
        <p:xfrm>
          <a:off x="1683208" y="2473051"/>
          <a:ext cx="90727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65">
                  <a:extLst>
                    <a:ext uri="{9D8B030D-6E8A-4147-A177-3AD203B41FA5}">
                      <a16:colId xmlns:a16="http://schemas.microsoft.com/office/drawing/2014/main" val="2400443989"/>
                    </a:ext>
                  </a:extLst>
                </a:gridCol>
                <a:gridCol w="1658769">
                  <a:extLst>
                    <a:ext uri="{9D8B030D-6E8A-4147-A177-3AD203B41FA5}">
                      <a16:colId xmlns:a16="http://schemas.microsoft.com/office/drawing/2014/main" val="42647585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76991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752862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8627744"/>
                    </a:ext>
                  </a:extLst>
                </a:gridCol>
                <a:gridCol w="1121090">
                  <a:extLst>
                    <a:ext uri="{9D8B030D-6E8A-4147-A177-3AD203B41FA5}">
                      <a16:colId xmlns:a16="http://schemas.microsoft.com/office/drawing/2014/main" val="952798506"/>
                    </a:ext>
                  </a:extLst>
                </a:gridCol>
                <a:gridCol w="1178350">
                  <a:extLst>
                    <a:ext uri="{9D8B030D-6E8A-4147-A177-3AD203B41FA5}">
                      <a16:colId xmlns:a16="http://schemas.microsoft.com/office/drawing/2014/main" val="317654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翻转课堂任务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吴联想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资料收集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5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王义博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PPT</a:t>
                      </a:r>
                      <a:r>
                        <a:rPr lang="zh-CN" altLang="en-US" sz="1800" dirty="0"/>
                        <a:t>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2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郑航舰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原型设计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许淇凯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资料补充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潘睿琪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资料补充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95506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4242818" y="2374056"/>
            <a:ext cx="23450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感谢</a:t>
            </a:r>
            <a:endParaRPr lang="en-US" altLang="zh-CN" sz="6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  <a:p>
            <a:pPr algn="dist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观看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7665303" y="2174854"/>
            <a:ext cx="1242204" cy="271682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7723599" y="2305502"/>
            <a:ext cx="1107996" cy="2481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字魂27号-布丁体" panose="00000500000000000000" pitchFamily="2" charset="-122"/>
              </a:rPr>
              <a:t>2022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字魂27号-布丁体" panose="000005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什么是原型界面设计？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778" y="2082775"/>
            <a:ext cx="7686074" cy="3351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原型设计是交互设计师与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PD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Program Director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，产品设计师）、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PM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（项目经理）、网页开发工程师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沟通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的最好工具。而该块的设计在原则上必须是交互设计师的产物，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交互设计以用户为中心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的理念会贯穿整个产品。利用交互设计师专业的眼光与经验直接导至该产品的可用性</a:t>
            </a:r>
          </a:p>
        </p:txBody>
      </p:sp>
    </p:spTree>
    <p:extLst>
      <p:ext uri="{BB962C8B-B14F-4D97-AF65-F5344CB8AC3E}">
        <p14:creationId xmlns:p14="http://schemas.microsoft.com/office/powerpoint/2010/main" val="28922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33508" y="2415387"/>
            <a:ext cx="5690870" cy="28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     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产品原型可以概括的说是整个产品面市之前的一个</a:t>
            </a: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框架设计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以网站注册作为例子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整个前期的交互设计流程图之后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就是原形开发的设计阶段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简单的来说是将页面的模块、原素、人机交互的形式，利用线框描述的方法，将产品脱离皮肤状态下更加具体跟生动的进行表达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角色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41A2A2-1077-4646-983C-0F0AF0987CCF}"/>
              </a:ext>
            </a:extLst>
          </p:cNvPr>
          <p:cNvSpPr/>
          <p:nvPr/>
        </p:nvSpPr>
        <p:spPr>
          <a:xfrm>
            <a:off x="2022891" y="3054017"/>
            <a:ext cx="155830" cy="2738972"/>
          </a:xfrm>
          <a:prstGeom prst="rect">
            <a:avLst/>
          </a:prstGeom>
          <a:solidFill>
            <a:srgbClr val="ADDDEB"/>
          </a:solidFill>
          <a:ln>
            <a:solidFill>
              <a:srgbClr val="F6E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B2BAD276-2906-440F-9282-8FA8C316602F}"/>
              </a:ext>
            </a:extLst>
          </p:cNvPr>
          <p:cNvGrpSpPr/>
          <p:nvPr/>
        </p:nvGrpSpPr>
        <p:grpSpPr bwMode="auto">
          <a:xfrm>
            <a:off x="2590942" y="4415053"/>
            <a:ext cx="2871258" cy="1468930"/>
            <a:chOff x="408" y="2769"/>
            <a:chExt cx="1877" cy="1259"/>
          </a:xfrm>
        </p:grpSpPr>
        <p:sp>
          <p:nvSpPr>
            <p:cNvPr id="11" name="文本框 9">
              <a:extLst>
                <a:ext uri="{FF2B5EF4-FFF2-40B4-BE49-F238E27FC236}">
                  <a16:creationId xmlns:a16="http://schemas.microsoft.com/office/drawing/2014/main" id="{47698736-A07F-4663-87E4-9ED56A26B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设计员</a:t>
              </a: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7FD61793-7531-4013-ADBD-81B50848F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237"/>
              <a:ext cx="1877" cy="7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用来了解用户界面如何施加影响及它对系统“内部”的要求</a:t>
              </a:r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0014CF10-2CD8-4231-9E69-A7A4F90FEAB8}"/>
              </a:ext>
            </a:extLst>
          </p:cNvPr>
          <p:cNvGrpSpPr/>
          <p:nvPr/>
        </p:nvGrpSpPr>
        <p:grpSpPr bwMode="auto">
          <a:xfrm>
            <a:off x="2576889" y="3030405"/>
            <a:ext cx="2900323" cy="1011566"/>
            <a:chOff x="418" y="2769"/>
            <a:chExt cx="1896" cy="86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679E7FC-1D49-495E-9D92-42DC8769D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用例阐释者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0807BB-37A7-4B65-9B19-2C1B5B04F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" y="3319"/>
              <a:ext cx="1896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用来了解用例的用户界面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0BB0D81-4A65-48C4-A0B7-62FD57E604B4}"/>
              </a:ext>
            </a:extLst>
          </p:cNvPr>
          <p:cNvSpPr/>
          <p:nvPr/>
        </p:nvSpPr>
        <p:spPr>
          <a:xfrm>
            <a:off x="6721863" y="3077626"/>
            <a:ext cx="155830" cy="2715363"/>
          </a:xfrm>
          <a:prstGeom prst="rect">
            <a:avLst/>
          </a:prstGeom>
          <a:solidFill>
            <a:srgbClr val="ADDDEB"/>
          </a:solidFill>
          <a:ln>
            <a:solidFill>
              <a:srgbClr val="F6E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Group 24">
            <a:extLst>
              <a:ext uri="{FF2B5EF4-FFF2-40B4-BE49-F238E27FC236}">
                <a16:creationId xmlns:a16="http://schemas.microsoft.com/office/drawing/2014/main" id="{F4609CA9-6FBA-432E-B323-D91B7325A797}"/>
              </a:ext>
            </a:extLst>
          </p:cNvPr>
          <p:cNvGrpSpPr/>
          <p:nvPr/>
        </p:nvGrpSpPr>
        <p:grpSpPr bwMode="auto">
          <a:xfrm>
            <a:off x="7297562" y="4438661"/>
            <a:ext cx="2871258" cy="892558"/>
            <a:chOff x="413" y="2769"/>
            <a:chExt cx="1877" cy="765"/>
          </a:xfrm>
        </p:grpSpPr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457A6B86-39A3-4DEF-A322-A3706C7BB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类测试人员</a:t>
              </a:r>
            </a:p>
          </p:txBody>
        </p:sp>
        <p:sp>
          <p:nvSpPr>
            <p:cNvPr id="19" name="矩形 10">
              <a:extLst>
                <a:ext uri="{FF2B5EF4-FFF2-40B4-BE49-F238E27FC236}">
                  <a16:creationId xmlns:a16="http://schemas.microsoft.com/office/drawing/2014/main" id="{C5491131-695A-4CFD-9664-B3CA9CDF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3217"/>
              <a:ext cx="1877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用来制定测试计划活动</a:t>
              </a:r>
            </a:p>
          </p:txBody>
        </p:sp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1E81BC20-E931-46F3-A64B-93A40423A709}"/>
              </a:ext>
            </a:extLst>
          </p:cNvPr>
          <p:cNvGrpSpPr/>
          <p:nvPr/>
        </p:nvGrpSpPr>
        <p:grpSpPr bwMode="auto">
          <a:xfrm>
            <a:off x="7318693" y="2988680"/>
            <a:ext cx="2900323" cy="1274084"/>
            <a:chOff x="446" y="2713"/>
            <a:chExt cx="1896" cy="109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29C81B-1275-46B2-A596-E1E108DCF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" y="2713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系统分析员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C4799C-EAD3-4F6D-8488-D4ECCEC6D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3251"/>
              <a:ext cx="1896" cy="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用来了解用户界面如何影响系统分析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86ECE57-472F-411C-BE84-10974269A706}"/>
              </a:ext>
            </a:extLst>
          </p:cNvPr>
          <p:cNvSpPr txBox="1"/>
          <p:nvPr/>
        </p:nvSpPr>
        <p:spPr>
          <a:xfrm>
            <a:off x="3480125" y="1961393"/>
            <a:ext cx="5412454" cy="400110"/>
          </a:xfrm>
          <a:prstGeom prst="rect">
            <a:avLst/>
          </a:prstGeom>
          <a:solidFill>
            <a:srgbClr val="F6E2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下列角色使用用户界面原型：</a:t>
            </a:r>
          </a:p>
        </p:txBody>
      </p:sp>
    </p:spTree>
    <p:extLst>
      <p:ext uri="{BB962C8B-B14F-4D97-AF65-F5344CB8AC3E}">
        <p14:creationId xmlns:p14="http://schemas.microsoft.com/office/powerpoint/2010/main" val="11343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962" y="1837678"/>
            <a:ext cx="7686074" cy="44590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可建立三种基本原型：</a:t>
            </a: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     图纸（在纸上）</a:t>
            </a: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     位图（绘图工具）</a:t>
            </a: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     可执行文件（交互式）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很多项目中，需要按上述顺序使用全部三种原型。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E3252-35B7-4E05-BDE8-578FAEC23C12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30855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86" y="1455371"/>
            <a:ext cx="10637278" cy="50130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用户界面原型必须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在先启阶段的初期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或在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精化阶段一开始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建立。整个系统（包括它的“实际”用户界面）的分析、设计和实施必须在原型建立后进行。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请注意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：创建用户界面原型的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主要目的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在实际设计与开发开始之前揭示和测试系统的功能与可用性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。这样，可以在将太多时间与资源投入开发活动之前，确保所构建的系统是正确的。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为了成功进行该初期测试，开发原型的开支必须远远低于开发实际系统的开支，同时这个原型应具备足够的功能，可以进行有意义的使用测试。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E3252-35B7-4E05-BDE8-578FAEC23C12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14345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33508" y="2392921"/>
            <a:ext cx="6193410" cy="32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</a:t>
            </a: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用例阐释者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，用来了解用例的用户界面；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系统分析员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，用来了解用户界面如何影响系统分析；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设计员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，用来了解用户界面如何施加影响及它对系统“内部”的要求；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类测试人员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，用来制定测试计划活动。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833508" y="1868984"/>
            <a:ext cx="569087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说出会使用用户界面原型的角色（至少三种）</a:t>
            </a:r>
            <a:endParaRPr lang="en-US" altLang="zh-CN" sz="2000" b="1" dirty="0">
              <a:solidFill>
                <a:srgbClr val="C0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0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1993</Words>
  <Application>Microsoft Office PowerPoint</Application>
  <PresentationFormat>宽屏</PresentationFormat>
  <Paragraphs>225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等线 Light</vt:lpstr>
      <vt:lpstr>方正姚体</vt:lpstr>
      <vt:lpstr>字魂27号-布丁体</vt:lpstr>
      <vt:lpstr>字魂58号-创中黑</vt:lpstr>
      <vt:lpstr>字魂59号-创粗黑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keywords/>
  <dc:description>http://www.ypppt.com/</dc:description>
  <cp:lastModifiedBy>mu liucong</cp:lastModifiedBy>
  <cp:revision>122</cp:revision>
  <dcterms:created xsi:type="dcterms:W3CDTF">2019-07-04T08:14:45Z</dcterms:created>
  <dcterms:modified xsi:type="dcterms:W3CDTF">2022-04-06T05:31:32Z</dcterms:modified>
</cp:coreProperties>
</file>