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39"/>
  </p:notesMasterIdLst>
  <p:sldIdLst>
    <p:sldId id="256" r:id="rId4"/>
    <p:sldId id="263" r:id="rId5"/>
    <p:sldId id="258" r:id="rId6"/>
    <p:sldId id="257" r:id="rId7"/>
    <p:sldId id="261" r:id="rId8"/>
    <p:sldId id="269" r:id="rId9"/>
    <p:sldId id="283" r:id="rId10"/>
    <p:sldId id="284" r:id="rId11"/>
    <p:sldId id="268" r:id="rId12"/>
    <p:sldId id="266" r:id="rId13"/>
    <p:sldId id="306" r:id="rId14"/>
    <p:sldId id="262" r:id="rId15"/>
    <p:sldId id="277" r:id="rId16"/>
    <p:sldId id="286" r:id="rId17"/>
    <p:sldId id="260" r:id="rId18"/>
    <p:sldId id="259" r:id="rId19"/>
    <p:sldId id="287" r:id="rId20"/>
    <p:sldId id="285" r:id="rId21"/>
    <p:sldId id="288" r:id="rId22"/>
    <p:sldId id="289" r:id="rId23"/>
    <p:sldId id="264" r:id="rId24"/>
    <p:sldId id="307" r:id="rId25"/>
    <p:sldId id="308" r:id="rId26"/>
    <p:sldId id="309" r:id="rId27"/>
    <p:sldId id="310" r:id="rId28"/>
    <p:sldId id="301" r:id="rId29"/>
    <p:sldId id="293" r:id="rId30"/>
    <p:sldId id="297" r:id="rId31"/>
    <p:sldId id="298" r:id="rId32"/>
    <p:sldId id="299" r:id="rId33"/>
    <p:sldId id="302" r:id="rId34"/>
    <p:sldId id="300" r:id="rId35"/>
    <p:sldId id="291" r:id="rId36"/>
    <p:sldId id="292" r:id="rId37"/>
    <p:sldId id="281"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1B4AD"/>
    <a:srgbClr val="EB8FA6"/>
    <a:srgbClr val="A0E6E4"/>
    <a:srgbClr val="CEF0FB"/>
    <a:srgbClr val="2AB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4" autoAdjust="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notesMaster" Target="notesMasters/notes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C02B5-2335-48F4-A1C5-924044B107F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93EB3-A0E2-4BD6-9AC3-A91105A62F5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FA07C1F-80B2-49D7-9FBC-35B110410A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620E9F-913F-499B-B966-0242CAFBAC6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FA07C1F-80B2-49D7-9FBC-35B110410A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620E9F-913F-499B-B966-0242CAFBAC6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FA07C1F-80B2-49D7-9FBC-35B110410A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620E9F-913F-499B-B966-0242CAFBAC6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FA07C1F-80B2-49D7-9FBC-35B110410A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620E9F-913F-499B-B966-0242CAFBAC6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FA07C1F-80B2-49D7-9FBC-35B110410A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620E9F-913F-499B-B966-0242CAFBAC6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FA07C1F-80B2-49D7-9FBC-35B110410A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620E9F-913F-499B-B966-0242CAFBAC6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FA07C1F-80B2-49D7-9FBC-35B110410A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620E9F-913F-499B-B966-0242CAFBAC6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FA07C1F-80B2-49D7-9FBC-35B110410AC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620E9F-913F-499B-B966-0242CAFBAC6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FA07C1F-80B2-49D7-9FBC-35B110410AC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620E9F-913F-499B-B966-0242CAFBAC69}" type="slidenum">
              <a:rPr lang="zh-CN" altLang="en-US" smtClean="0"/>
            </a:fld>
            <a:endParaRPr lang="zh-CN" altLang="en-US"/>
          </a:p>
        </p:txBody>
      </p:sp>
      <p:sp>
        <p:nvSpPr>
          <p:cNvPr id="11" name="TextBox 10"/>
          <p:cNvSpPr txBox="1"/>
          <p:nvPr userDrawn="1"/>
        </p:nvSpPr>
        <p:spPr>
          <a:xfrm>
            <a:off x="1498272" y="6419848"/>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FA07C1F-80B2-49D7-9FBC-35B110410AC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620E9F-913F-499B-B966-0242CAFBAC6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A07C1F-80B2-49D7-9FBC-35B110410AC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620E9F-913F-499B-B966-0242CAFBAC6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FA07C1F-80B2-49D7-9FBC-35B110410A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620E9F-913F-499B-B966-0242CAFBAC6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07C1F-80B2-49D7-9FBC-35B110410AC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20E9F-913F-499B-B966-0242CAFBAC6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slide" Target="slide15.xml"/><Relationship Id="rId2" Type="http://schemas.openxmlformats.org/officeDocument/2006/relationships/slide" Target="slide14.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slide" Target="slide19.xml"/><Relationship Id="rId1" Type="http://schemas.openxmlformats.org/officeDocument/2006/relationships/slide" Target="slide2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493817" y="2730805"/>
            <a:ext cx="7232073" cy="1200329"/>
          </a:xfrm>
          <a:prstGeom prst="rect">
            <a:avLst/>
          </a:prstGeom>
          <a:solidFill>
            <a:srgbClr val="EB8FA6">
              <a:alpha val="30196"/>
            </a:srgbClr>
          </a:solidFill>
        </p:spPr>
        <p:txBody>
          <a:bodyPr wrap="square">
            <a:spAutoFit/>
          </a:bodyPr>
          <a:lstStyle/>
          <a:p>
            <a:pPr algn="ctr"/>
            <a:r>
              <a:rPr lang="zh-CN" altLang="en-US" sz="7200" b="1" dirty="0">
                <a:solidFill>
                  <a:schemeClr val="tx1">
                    <a:lumMod val="75000"/>
                    <a:lumOff val="25000"/>
                  </a:schemeClr>
                </a:solidFill>
                <a:cs typeface="+mn-ea"/>
                <a:sym typeface="+mn-lt"/>
              </a:rPr>
              <a:t> 翻转课堂</a:t>
            </a:r>
            <a:endParaRPr lang="en-US" altLang="zh-CN" sz="7200" b="1" dirty="0">
              <a:solidFill>
                <a:schemeClr val="tx1">
                  <a:lumMod val="75000"/>
                  <a:lumOff val="25000"/>
                </a:schemeClr>
              </a:solidFill>
              <a:cs typeface="+mn-ea"/>
              <a:sym typeface="+mn-lt"/>
            </a:endParaRPr>
          </a:p>
        </p:txBody>
      </p:sp>
      <p:sp>
        <p:nvSpPr>
          <p:cNvPr id="5" name="矩形 4"/>
          <p:cNvSpPr/>
          <p:nvPr/>
        </p:nvSpPr>
        <p:spPr>
          <a:xfrm>
            <a:off x="2975344" y="4213000"/>
            <a:ext cx="6241312" cy="276999"/>
          </a:xfrm>
          <a:prstGeom prst="rect">
            <a:avLst/>
          </a:prstGeom>
        </p:spPr>
        <p:txBody>
          <a:bodyPr wrap="square">
            <a:spAutoFit/>
          </a:bodyPr>
          <a:lstStyle/>
          <a:p>
            <a:pPr algn="ctr"/>
            <a:r>
              <a:rPr lang="en-US" altLang="zh-CN" sz="1200" dirty="0">
                <a:solidFill>
                  <a:schemeClr val="tx1">
                    <a:lumMod val="65000"/>
                    <a:lumOff val="35000"/>
                  </a:schemeClr>
                </a:solidFill>
                <a:cs typeface="+mn-ea"/>
                <a:sym typeface="+mn-lt"/>
              </a:rPr>
              <a:t>G16-</a:t>
            </a:r>
            <a:r>
              <a:rPr lang="zh-CN" altLang="en-US" sz="1200" dirty="0">
                <a:solidFill>
                  <a:schemeClr val="tx1">
                    <a:lumMod val="65000"/>
                    <a:lumOff val="35000"/>
                  </a:schemeClr>
                </a:solidFill>
                <a:cs typeface="+mn-ea"/>
                <a:sym typeface="+mn-lt"/>
              </a:rPr>
              <a:t>吴联想 王义博 许淇凯 郑航舰 潘睿琪</a:t>
            </a:r>
            <a:endParaRPr lang="en-US" altLang="zh-CN" sz="1200" dirty="0">
              <a:solidFill>
                <a:schemeClr val="tx1">
                  <a:lumMod val="65000"/>
                  <a:lumOff val="35000"/>
                </a:schemeClr>
              </a:solidFill>
              <a:cs typeface="+mn-ea"/>
              <a:sym typeface="+mn-lt"/>
            </a:endParaRPr>
          </a:p>
        </p:txBody>
      </p:sp>
      <p:sp>
        <p:nvSpPr>
          <p:cNvPr id="7" name="clipboard-with-list_73902"/>
          <p:cNvSpPr>
            <a:spLocks noChangeAspect="1"/>
          </p:cNvSpPr>
          <p:nvPr/>
        </p:nvSpPr>
        <p:spPr bwMode="auto">
          <a:xfrm>
            <a:off x="7446640" y="4715990"/>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8" name="blackboard_161332"/>
          <p:cNvSpPr>
            <a:spLocks noChangeAspect="1"/>
          </p:cNvSpPr>
          <p:nvPr/>
        </p:nvSpPr>
        <p:spPr bwMode="auto">
          <a:xfrm>
            <a:off x="4534236" y="4715990"/>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9" name="setting-flow-interface-symbol_38876"/>
          <p:cNvSpPr>
            <a:spLocks noChangeAspect="1"/>
          </p:cNvSpPr>
          <p:nvPr/>
        </p:nvSpPr>
        <p:spPr bwMode="auto">
          <a:xfrm>
            <a:off x="5996358" y="4715990"/>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0" name="seller_349675"/>
          <p:cNvSpPr>
            <a:spLocks noChangeAspect="1"/>
          </p:cNvSpPr>
          <p:nvPr/>
        </p:nvSpPr>
        <p:spPr bwMode="auto">
          <a:xfrm>
            <a:off x="3066432" y="4716220"/>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1" name="registry_31010"/>
          <p:cNvSpPr>
            <a:spLocks noChangeAspect="1"/>
          </p:cNvSpPr>
          <p:nvPr/>
        </p:nvSpPr>
        <p:spPr bwMode="auto">
          <a:xfrm>
            <a:off x="8820728" y="4724661"/>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UML</a:t>
            </a:r>
            <a:r>
              <a:rPr lang="zh-CN" altLang="en-US" sz="3200" b="1" dirty="0">
                <a:solidFill>
                  <a:schemeClr val="tx1">
                    <a:lumMod val="75000"/>
                    <a:lumOff val="25000"/>
                  </a:schemeClr>
                </a:solidFill>
                <a:cs typeface="+mn-ea"/>
                <a:sym typeface="+mn-lt"/>
              </a:rPr>
              <a:t>发展历程</a:t>
            </a:r>
            <a:endParaRPr lang="zh-CN" altLang="en-US" sz="3200" b="1" dirty="0">
              <a:solidFill>
                <a:schemeClr val="tx1">
                  <a:lumMod val="75000"/>
                  <a:lumOff val="25000"/>
                </a:schemeClr>
              </a:solidFill>
              <a:cs typeface="+mn-ea"/>
              <a:sym typeface="+mn-lt"/>
            </a:endParaRPr>
          </a:p>
        </p:txBody>
      </p:sp>
      <p:grpSp>
        <p:nvGrpSpPr>
          <p:cNvPr id="40" name="27068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594275" y="1607956"/>
            <a:ext cx="9003451" cy="3888574"/>
            <a:chOff x="425166" y="1130300"/>
            <a:chExt cx="11066193" cy="4779469"/>
          </a:xfrm>
        </p:grpSpPr>
        <p:sp>
          <p:nvSpPr>
            <p:cNvPr id="75" name="iṣḷîḍe"/>
            <p:cNvSpPr/>
            <p:nvPr/>
          </p:nvSpPr>
          <p:spPr bwMode="auto">
            <a:xfrm>
              <a:off x="425166" y="5045166"/>
              <a:ext cx="1622085"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400" dirty="0">
                  <a:cs typeface="+mn-ea"/>
                  <a:sym typeface="+mn-lt"/>
                </a:rPr>
                <a:t>1995</a:t>
              </a:r>
              <a:r>
                <a:rPr lang="zh-CN" altLang="en-US" sz="1400" dirty="0">
                  <a:cs typeface="+mn-ea"/>
                  <a:sym typeface="+mn-lt"/>
                </a:rPr>
                <a:t>第一个公开版本</a:t>
              </a:r>
              <a:r>
                <a:rPr lang="en-US" altLang="zh-CN" sz="1400" dirty="0">
                  <a:cs typeface="+mn-ea"/>
                  <a:sym typeface="+mn-lt"/>
                </a:rPr>
                <a:t>UM0.8</a:t>
              </a:r>
              <a:endParaRPr lang="zh-CN" altLang="en-US" sz="1400" dirty="0">
                <a:cs typeface="+mn-ea"/>
                <a:sym typeface="+mn-lt"/>
              </a:endParaRPr>
            </a:p>
          </p:txBody>
        </p:sp>
        <p:sp>
          <p:nvSpPr>
            <p:cNvPr id="42" name="iṧľiḍé"/>
            <p:cNvSpPr/>
            <p:nvPr/>
          </p:nvSpPr>
          <p:spPr bwMode="auto">
            <a:xfrm>
              <a:off x="4689512" y="2191183"/>
              <a:ext cx="1106049" cy="1388197"/>
            </a:xfrm>
            <a:custGeom>
              <a:avLst/>
              <a:gdLst>
                <a:gd name="connsiteX0" fmla="*/ 408227 w 484925"/>
                <a:gd name="connsiteY0" fmla="*/ 203618 h 608627"/>
                <a:gd name="connsiteX1" fmla="*/ 372887 w 484925"/>
                <a:gd name="connsiteY1" fmla="*/ 238749 h 608627"/>
                <a:gd name="connsiteX2" fmla="*/ 372887 w 484925"/>
                <a:gd name="connsiteY2" fmla="*/ 573802 h 608627"/>
                <a:gd name="connsiteX3" fmla="*/ 418829 w 484925"/>
                <a:gd name="connsiteY3" fmla="*/ 573802 h 608627"/>
                <a:gd name="connsiteX4" fmla="*/ 418829 w 484925"/>
                <a:gd name="connsiteY4" fmla="*/ 422384 h 608627"/>
                <a:gd name="connsiteX5" fmla="*/ 419904 w 484925"/>
                <a:gd name="connsiteY5" fmla="*/ 416401 h 608627"/>
                <a:gd name="connsiteX6" fmla="*/ 443567 w 484925"/>
                <a:gd name="connsiteY6" fmla="*/ 351814 h 608627"/>
                <a:gd name="connsiteX7" fmla="*/ 443567 w 484925"/>
                <a:gd name="connsiteY7" fmla="*/ 238749 h 608627"/>
                <a:gd name="connsiteX8" fmla="*/ 408227 w 484925"/>
                <a:gd name="connsiteY8" fmla="*/ 203618 h 608627"/>
                <a:gd name="connsiteX9" fmla="*/ 64380 w 484925"/>
                <a:gd name="connsiteY9" fmla="*/ 197322 h 608627"/>
                <a:gd name="connsiteX10" fmla="*/ 60693 w 484925"/>
                <a:gd name="connsiteY10" fmla="*/ 198550 h 608627"/>
                <a:gd name="connsiteX11" fmla="*/ 34879 w 484925"/>
                <a:gd name="connsiteY11" fmla="*/ 234295 h 608627"/>
                <a:gd name="connsiteX12" fmla="*/ 34879 w 484925"/>
                <a:gd name="connsiteY12" fmla="*/ 349663 h 608627"/>
                <a:gd name="connsiteX13" fmla="*/ 76519 w 484925"/>
                <a:gd name="connsiteY13" fmla="*/ 412870 h 608627"/>
                <a:gd name="connsiteX14" fmla="*/ 79285 w 484925"/>
                <a:gd name="connsiteY14" fmla="*/ 422382 h 608627"/>
                <a:gd name="connsiteX15" fmla="*/ 79285 w 484925"/>
                <a:gd name="connsiteY15" fmla="*/ 573802 h 608627"/>
                <a:gd name="connsiteX16" fmla="*/ 179773 w 484925"/>
                <a:gd name="connsiteY16" fmla="*/ 573802 h 608627"/>
                <a:gd name="connsiteX17" fmla="*/ 179773 w 484925"/>
                <a:gd name="connsiteY17" fmla="*/ 422382 h 608627"/>
                <a:gd name="connsiteX18" fmla="*/ 182539 w 484925"/>
                <a:gd name="connsiteY18" fmla="*/ 412870 h 608627"/>
                <a:gd name="connsiteX19" fmla="*/ 224179 w 484925"/>
                <a:gd name="connsiteY19" fmla="*/ 349663 h 608627"/>
                <a:gd name="connsiteX20" fmla="*/ 224179 w 484925"/>
                <a:gd name="connsiteY20" fmla="*/ 234295 h 608627"/>
                <a:gd name="connsiteX21" fmla="*/ 198365 w 484925"/>
                <a:gd name="connsiteY21" fmla="*/ 198550 h 608627"/>
                <a:gd name="connsiteX22" fmla="*/ 194677 w 484925"/>
                <a:gd name="connsiteY22" fmla="*/ 197322 h 608627"/>
                <a:gd name="connsiteX23" fmla="*/ 145816 w 484925"/>
                <a:gd name="connsiteY23" fmla="*/ 330946 h 608627"/>
                <a:gd name="connsiteX24" fmla="*/ 129529 w 484925"/>
                <a:gd name="connsiteY24" fmla="*/ 342453 h 608627"/>
                <a:gd name="connsiteX25" fmla="*/ 113088 w 484925"/>
                <a:gd name="connsiteY25" fmla="*/ 330946 h 608627"/>
                <a:gd name="connsiteX26" fmla="*/ 408227 w 484925"/>
                <a:gd name="connsiteY26" fmla="*/ 168793 h 608627"/>
                <a:gd name="connsiteX27" fmla="*/ 478292 w 484925"/>
                <a:gd name="connsiteY27" fmla="*/ 238749 h 608627"/>
                <a:gd name="connsiteX28" fmla="*/ 478292 w 484925"/>
                <a:gd name="connsiteY28" fmla="*/ 354883 h 608627"/>
                <a:gd name="connsiteX29" fmla="*/ 477216 w 484925"/>
                <a:gd name="connsiteY29" fmla="*/ 360866 h 608627"/>
                <a:gd name="connsiteX30" fmla="*/ 453708 w 484925"/>
                <a:gd name="connsiteY30" fmla="*/ 425452 h 608627"/>
                <a:gd name="connsiteX31" fmla="*/ 453708 w 484925"/>
                <a:gd name="connsiteY31" fmla="*/ 591138 h 608627"/>
                <a:gd name="connsiteX32" fmla="*/ 436191 w 484925"/>
                <a:gd name="connsiteY32" fmla="*/ 608627 h 608627"/>
                <a:gd name="connsiteX33" fmla="*/ 355524 w 484925"/>
                <a:gd name="connsiteY33" fmla="*/ 608627 h 608627"/>
                <a:gd name="connsiteX34" fmla="*/ 338008 w 484925"/>
                <a:gd name="connsiteY34" fmla="*/ 591138 h 608627"/>
                <a:gd name="connsiteX35" fmla="*/ 338008 w 484925"/>
                <a:gd name="connsiteY35" fmla="*/ 238749 h 608627"/>
                <a:gd name="connsiteX36" fmla="*/ 408227 w 484925"/>
                <a:gd name="connsiteY36" fmla="*/ 168793 h 608627"/>
                <a:gd name="connsiteX37" fmla="*/ 69912 w 484925"/>
                <a:gd name="connsiteY37" fmla="*/ 159275 h 608627"/>
                <a:gd name="connsiteX38" fmla="*/ 91423 w 484925"/>
                <a:gd name="connsiteY38" fmla="*/ 169861 h 608627"/>
                <a:gd name="connsiteX39" fmla="*/ 112627 w 484925"/>
                <a:gd name="connsiteY39" fmla="*/ 228159 h 608627"/>
                <a:gd name="connsiteX40" fmla="*/ 120156 w 484925"/>
                <a:gd name="connsiteY40" fmla="*/ 194868 h 608627"/>
                <a:gd name="connsiteX41" fmla="*/ 107864 w 484925"/>
                <a:gd name="connsiteY41" fmla="*/ 173543 h 608627"/>
                <a:gd name="connsiteX42" fmla="*/ 107864 w 484925"/>
                <a:gd name="connsiteY42" fmla="*/ 164338 h 608627"/>
                <a:gd name="connsiteX43" fmla="*/ 115854 w 484925"/>
                <a:gd name="connsiteY43" fmla="*/ 159736 h 608627"/>
                <a:gd name="connsiteX44" fmla="*/ 143204 w 484925"/>
                <a:gd name="connsiteY44" fmla="*/ 159736 h 608627"/>
                <a:gd name="connsiteX45" fmla="*/ 151194 w 484925"/>
                <a:gd name="connsiteY45" fmla="*/ 164338 h 608627"/>
                <a:gd name="connsiteX46" fmla="*/ 151194 w 484925"/>
                <a:gd name="connsiteY46" fmla="*/ 173543 h 608627"/>
                <a:gd name="connsiteX47" fmla="*/ 138902 w 484925"/>
                <a:gd name="connsiteY47" fmla="*/ 194868 h 608627"/>
                <a:gd name="connsiteX48" fmla="*/ 146277 w 484925"/>
                <a:gd name="connsiteY48" fmla="*/ 228159 h 608627"/>
                <a:gd name="connsiteX49" fmla="*/ 167635 w 484925"/>
                <a:gd name="connsiteY49" fmla="*/ 169861 h 608627"/>
                <a:gd name="connsiteX50" fmla="*/ 188992 w 484925"/>
                <a:gd name="connsiteY50" fmla="*/ 159275 h 608627"/>
                <a:gd name="connsiteX51" fmla="*/ 209274 w 484925"/>
                <a:gd name="connsiteY51" fmla="*/ 165412 h 608627"/>
                <a:gd name="connsiteX52" fmla="*/ 258904 w 484925"/>
                <a:gd name="connsiteY52" fmla="*/ 234295 h 608627"/>
                <a:gd name="connsiteX53" fmla="*/ 258904 w 484925"/>
                <a:gd name="connsiteY53" fmla="*/ 354879 h 608627"/>
                <a:gd name="connsiteX54" fmla="*/ 256138 w 484925"/>
                <a:gd name="connsiteY54" fmla="*/ 364544 h 608627"/>
                <a:gd name="connsiteX55" fmla="*/ 214499 w 484925"/>
                <a:gd name="connsiteY55" fmla="*/ 427598 h 608627"/>
                <a:gd name="connsiteX56" fmla="*/ 214499 w 484925"/>
                <a:gd name="connsiteY56" fmla="*/ 591138 h 608627"/>
                <a:gd name="connsiteX57" fmla="*/ 197136 w 484925"/>
                <a:gd name="connsiteY57" fmla="*/ 608627 h 608627"/>
                <a:gd name="connsiteX58" fmla="*/ 61922 w 484925"/>
                <a:gd name="connsiteY58" fmla="*/ 608627 h 608627"/>
                <a:gd name="connsiteX59" fmla="*/ 44559 w 484925"/>
                <a:gd name="connsiteY59" fmla="*/ 591138 h 608627"/>
                <a:gd name="connsiteX60" fmla="*/ 44559 w 484925"/>
                <a:gd name="connsiteY60" fmla="*/ 427598 h 608627"/>
                <a:gd name="connsiteX61" fmla="*/ 2919 w 484925"/>
                <a:gd name="connsiteY61" fmla="*/ 364544 h 608627"/>
                <a:gd name="connsiteX62" fmla="*/ 0 w 484925"/>
                <a:gd name="connsiteY62" fmla="*/ 354879 h 608627"/>
                <a:gd name="connsiteX63" fmla="*/ 0 w 484925"/>
                <a:gd name="connsiteY63" fmla="*/ 234295 h 608627"/>
                <a:gd name="connsiteX64" fmla="*/ 49783 w 484925"/>
                <a:gd name="connsiteY64" fmla="*/ 165412 h 608627"/>
                <a:gd name="connsiteX65" fmla="*/ 69912 w 484925"/>
                <a:gd name="connsiteY65" fmla="*/ 159275 h 608627"/>
                <a:gd name="connsiteX66" fmla="*/ 129522 w 484925"/>
                <a:gd name="connsiteY66" fmla="*/ 34835 h 608627"/>
                <a:gd name="connsiteX67" fmla="*/ 90967 w 484925"/>
                <a:gd name="connsiteY67" fmla="*/ 73353 h 608627"/>
                <a:gd name="connsiteX68" fmla="*/ 129522 w 484925"/>
                <a:gd name="connsiteY68" fmla="*/ 111871 h 608627"/>
                <a:gd name="connsiteX69" fmla="*/ 168077 w 484925"/>
                <a:gd name="connsiteY69" fmla="*/ 73353 h 608627"/>
                <a:gd name="connsiteX70" fmla="*/ 129522 w 484925"/>
                <a:gd name="connsiteY70" fmla="*/ 34835 h 608627"/>
                <a:gd name="connsiteX71" fmla="*/ 411467 w 484925"/>
                <a:gd name="connsiteY71" fmla="*/ 34818 h 608627"/>
                <a:gd name="connsiteX72" fmla="*/ 372893 w 484925"/>
                <a:gd name="connsiteY72" fmla="*/ 73318 h 608627"/>
                <a:gd name="connsiteX73" fmla="*/ 411467 w 484925"/>
                <a:gd name="connsiteY73" fmla="*/ 111817 h 608627"/>
                <a:gd name="connsiteX74" fmla="*/ 450194 w 484925"/>
                <a:gd name="connsiteY74" fmla="*/ 73318 h 608627"/>
                <a:gd name="connsiteX75" fmla="*/ 411467 w 484925"/>
                <a:gd name="connsiteY75" fmla="*/ 34818 h 608627"/>
                <a:gd name="connsiteX76" fmla="*/ 411467 w 484925"/>
                <a:gd name="connsiteY76" fmla="*/ 0 h 608627"/>
                <a:gd name="connsiteX77" fmla="*/ 484925 w 484925"/>
                <a:gd name="connsiteY77" fmla="*/ 73318 h 608627"/>
                <a:gd name="connsiteX78" fmla="*/ 411467 w 484925"/>
                <a:gd name="connsiteY78" fmla="*/ 146635 h 608627"/>
                <a:gd name="connsiteX79" fmla="*/ 338008 w 484925"/>
                <a:gd name="connsiteY79" fmla="*/ 73318 h 608627"/>
                <a:gd name="connsiteX80" fmla="*/ 411467 w 484925"/>
                <a:gd name="connsiteY80" fmla="*/ 0 h 608627"/>
                <a:gd name="connsiteX81" fmla="*/ 129522 w 484925"/>
                <a:gd name="connsiteY81" fmla="*/ 0 h 608627"/>
                <a:gd name="connsiteX82" fmla="*/ 202945 w 484925"/>
                <a:gd name="connsiteY82" fmla="*/ 73353 h 608627"/>
                <a:gd name="connsiteX83" fmla="*/ 129522 w 484925"/>
                <a:gd name="connsiteY83" fmla="*/ 146706 h 608627"/>
                <a:gd name="connsiteX84" fmla="*/ 56099 w 484925"/>
                <a:gd name="connsiteY84" fmla="*/ 73353 h 608627"/>
                <a:gd name="connsiteX85" fmla="*/ 129522 w 484925"/>
                <a:gd name="connsiteY85" fmla="*/ 0 h 6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84925" h="608627">
                  <a:moveTo>
                    <a:pt x="408227" y="203618"/>
                  </a:moveTo>
                  <a:cubicBezTo>
                    <a:pt x="388713" y="203618"/>
                    <a:pt x="372887" y="219419"/>
                    <a:pt x="372887" y="238749"/>
                  </a:cubicBezTo>
                  <a:lnTo>
                    <a:pt x="372887" y="573802"/>
                  </a:lnTo>
                  <a:lnTo>
                    <a:pt x="418829" y="573802"/>
                  </a:lnTo>
                  <a:lnTo>
                    <a:pt x="418829" y="422384"/>
                  </a:lnTo>
                  <a:cubicBezTo>
                    <a:pt x="418829" y="420390"/>
                    <a:pt x="419136" y="418395"/>
                    <a:pt x="419904" y="416401"/>
                  </a:cubicBezTo>
                  <a:lnTo>
                    <a:pt x="443567" y="351814"/>
                  </a:lnTo>
                  <a:lnTo>
                    <a:pt x="443567" y="238749"/>
                  </a:lnTo>
                  <a:cubicBezTo>
                    <a:pt x="443567" y="219419"/>
                    <a:pt x="427741" y="203618"/>
                    <a:pt x="408227" y="203618"/>
                  </a:cubicBezTo>
                  <a:close/>
                  <a:moveTo>
                    <a:pt x="64380" y="197322"/>
                  </a:moveTo>
                  <a:lnTo>
                    <a:pt x="60693" y="198550"/>
                  </a:lnTo>
                  <a:cubicBezTo>
                    <a:pt x="45174" y="203766"/>
                    <a:pt x="34879" y="218033"/>
                    <a:pt x="34879" y="234295"/>
                  </a:cubicBezTo>
                  <a:lnTo>
                    <a:pt x="34879" y="349663"/>
                  </a:lnTo>
                  <a:lnTo>
                    <a:pt x="76519" y="412870"/>
                  </a:lnTo>
                  <a:cubicBezTo>
                    <a:pt x="78363" y="415785"/>
                    <a:pt x="79285" y="419006"/>
                    <a:pt x="79285" y="422382"/>
                  </a:cubicBezTo>
                  <a:lnTo>
                    <a:pt x="79285" y="573802"/>
                  </a:lnTo>
                  <a:lnTo>
                    <a:pt x="179773" y="573802"/>
                  </a:lnTo>
                  <a:lnTo>
                    <a:pt x="179773" y="422382"/>
                  </a:lnTo>
                  <a:cubicBezTo>
                    <a:pt x="179773" y="419006"/>
                    <a:pt x="180695" y="415785"/>
                    <a:pt x="182539" y="412870"/>
                  </a:cubicBezTo>
                  <a:lnTo>
                    <a:pt x="224179" y="349663"/>
                  </a:lnTo>
                  <a:lnTo>
                    <a:pt x="224179" y="234295"/>
                  </a:lnTo>
                  <a:cubicBezTo>
                    <a:pt x="224179" y="218033"/>
                    <a:pt x="213730" y="203766"/>
                    <a:pt x="198365" y="198550"/>
                  </a:cubicBezTo>
                  <a:lnTo>
                    <a:pt x="194677" y="197322"/>
                  </a:lnTo>
                  <a:lnTo>
                    <a:pt x="145816" y="330946"/>
                  </a:lnTo>
                  <a:cubicBezTo>
                    <a:pt x="143358" y="337850"/>
                    <a:pt x="136904" y="342453"/>
                    <a:pt x="129529" y="342453"/>
                  </a:cubicBezTo>
                  <a:cubicBezTo>
                    <a:pt x="122154" y="342453"/>
                    <a:pt x="115700" y="337850"/>
                    <a:pt x="113088" y="330946"/>
                  </a:cubicBezTo>
                  <a:close/>
                  <a:moveTo>
                    <a:pt x="408227" y="168793"/>
                  </a:moveTo>
                  <a:cubicBezTo>
                    <a:pt x="446947" y="168793"/>
                    <a:pt x="478292" y="200243"/>
                    <a:pt x="478292" y="238749"/>
                  </a:cubicBezTo>
                  <a:lnTo>
                    <a:pt x="478292" y="354883"/>
                  </a:lnTo>
                  <a:cubicBezTo>
                    <a:pt x="478292" y="357030"/>
                    <a:pt x="477985" y="359025"/>
                    <a:pt x="477216" y="360866"/>
                  </a:cubicBezTo>
                  <a:lnTo>
                    <a:pt x="453708" y="425452"/>
                  </a:lnTo>
                  <a:lnTo>
                    <a:pt x="453708" y="591138"/>
                  </a:lnTo>
                  <a:cubicBezTo>
                    <a:pt x="453708" y="600803"/>
                    <a:pt x="445871" y="608627"/>
                    <a:pt x="436191" y="608627"/>
                  </a:cubicBezTo>
                  <a:lnTo>
                    <a:pt x="355524" y="608627"/>
                  </a:lnTo>
                  <a:cubicBezTo>
                    <a:pt x="345844" y="608627"/>
                    <a:pt x="338008" y="600803"/>
                    <a:pt x="338008" y="591138"/>
                  </a:cubicBezTo>
                  <a:lnTo>
                    <a:pt x="338008" y="238749"/>
                  </a:lnTo>
                  <a:cubicBezTo>
                    <a:pt x="338008" y="200243"/>
                    <a:pt x="369507" y="168793"/>
                    <a:pt x="408227" y="168793"/>
                  </a:cubicBezTo>
                  <a:close/>
                  <a:moveTo>
                    <a:pt x="69912" y="159275"/>
                  </a:moveTo>
                  <a:cubicBezTo>
                    <a:pt x="78824" y="156514"/>
                    <a:pt x="88196" y="161270"/>
                    <a:pt x="91423" y="169861"/>
                  </a:cubicBezTo>
                  <a:lnTo>
                    <a:pt x="112627" y="228159"/>
                  </a:lnTo>
                  <a:lnTo>
                    <a:pt x="120156" y="194868"/>
                  </a:lnTo>
                  <a:lnTo>
                    <a:pt x="107864" y="173543"/>
                  </a:lnTo>
                  <a:cubicBezTo>
                    <a:pt x="106174" y="170782"/>
                    <a:pt x="106174" y="167253"/>
                    <a:pt x="107864" y="164338"/>
                  </a:cubicBezTo>
                  <a:cubicBezTo>
                    <a:pt x="109400" y="161577"/>
                    <a:pt x="112473" y="159736"/>
                    <a:pt x="115854" y="159736"/>
                  </a:cubicBezTo>
                  <a:lnTo>
                    <a:pt x="143204" y="159736"/>
                  </a:lnTo>
                  <a:cubicBezTo>
                    <a:pt x="146584" y="159736"/>
                    <a:pt x="149504" y="161577"/>
                    <a:pt x="151194" y="164338"/>
                  </a:cubicBezTo>
                  <a:cubicBezTo>
                    <a:pt x="152884" y="167253"/>
                    <a:pt x="152884" y="170782"/>
                    <a:pt x="151194" y="173543"/>
                  </a:cubicBezTo>
                  <a:lnTo>
                    <a:pt x="138902" y="194868"/>
                  </a:lnTo>
                  <a:lnTo>
                    <a:pt x="146277" y="228159"/>
                  </a:lnTo>
                  <a:lnTo>
                    <a:pt x="167635" y="169861"/>
                  </a:lnTo>
                  <a:cubicBezTo>
                    <a:pt x="170708" y="161270"/>
                    <a:pt x="180234" y="156514"/>
                    <a:pt x="188992" y="159275"/>
                  </a:cubicBezTo>
                  <a:cubicBezTo>
                    <a:pt x="188992" y="159275"/>
                    <a:pt x="209121" y="165412"/>
                    <a:pt x="209274" y="165412"/>
                  </a:cubicBezTo>
                  <a:cubicBezTo>
                    <a:pt x="238929" y="175384"/>
                    <a:pt x="258904" y="202999"/>
                    <a:pt x="258904" y="234295"/>
                  </a:cubicBezTo>
                  <a:lnTo>
                    <a:pt x="258904" y="354879"/>
                  </a:lnTo>
                  <a:cubicBezTo>
                    <a:pt x="258904" y="358254"/>
                    <a:pt x="257982" y="361629"/>
                    <a:pt x="256138" y="364544"/>
                  </a:cubicBezTo>
                  <a:lnTo>
                    <a:pt x="214499" y="427598"/>
                  </a:lnTo>
                  <a:lnTo>
                    <a:pt x="214499" y="591138"/>
                  </a:lnTo>
                  <a:cubicBezTo>
                    <a:pt x="214499" y="600803"/>
                    <a:pt x="206662" y="608627"/>
                    <a:pt x="197136" y="608627"/>
                  </a:cubicBezTo>
                  <a:lnTo>
                    <a:pt x="61922" y="608627"/>
                  </a:lnTo>
                  <a:cubicBezTo>
                    <a:pt x="52242" y="608627"/>
                    <a:pt x="44559" y="600803"/>
                    <a:pt x="44559" y="591138"/>
                  </a:cubicBezTo>
                  <a:lnTo>
                    <a:pt x="44559" y="427598"/>
                  </a:lnTo>
                  <a:lnTo>
                    <a:pt x="2919" y="364544"/>
                  </a:lnTo>
                  <a:cubicBezTo>
                    <a:pt x="1076" y="361629"/>
                    <a:pt x="0" y="358254"/>
                    <a:pt x="0" y="354879"/>
                  </a:cubicBezTo>
                  <a:lnTo>
                    <a:pt x="0" y="234295"/>
                  </a:lnTo>
                  <a:cubicBezTo>
                    <a:pt x="0" y="202999"/>
                    <a:pt x="20128" y="175384"/>
                    <a:pt x="49783" y="165412"/>
                  </a:cubicBezTo>
                  <a:cubicBezTo>
                    <a:pt x="49937" y="165412"/>
                    <a:pt x="69912" y="159275"/>
                    <a:pt x="69912" y="159275"/>
                  </a:cubicBezTo>
                  <a:close/>
                  <a:moveTo>
                    <a:pt x="129522" y="34835"/>
                  </a:moveTo>
                  <a:cubicBezTo>
                    <a:pt x="108171" y="34835"/>
                    <a:pt x="90967" y="52022"/>
                    <a:pt x="90967" y="73353"/>
                  </a:cubicBezTo>
                  <a:cubicBezTo>
                    <a:pt x="90967" y="94530"/>
                    <a:pt x="108171" y="111871"/>
                    <a:pt x="129522" y="111871"/>
                  </a:cubicBezTo>
                  <a:cubicBezTo>
                    <a:pt x="150719" y="111871"/>
                    <a:pt x="168077" y="94530"/>
                    <a:pt x="168077" y="73353"/>
                  </a:cubicBezTo>
                  <a:cubicBezTo>
                    <a:pt x="168077" y="52022"/>
                    <a:pt x="150719" y="34835"/>
                    <a:pt x="129522" y="34835"/>
                  </a:cubicBezTo>
                  <a:close/>
                  <a:moveTo>
                    <a:pt x="411467" y="34818"/>
                  </a:moveTo>
                  <a:cubicBezTo>
                    <a:pt x="390259" y="34818"/>
                    <a:pt x="372893" y="51997"/>
                    <a:pt x="372893" y="73318"/>
                  </a:cubicBezTo>
                  <a:cubicBezTo>
                    <a:pt x="372893" y="94484"/>
                    <a:pt x="390259" y="111817"/>
                    <a:pt x="411467" y="111817"/>
                  </a:cubicBezTo>
                  <a:cubicBezTo>
                    <a:pt x="432828" y="111817"/>
                    <a:pt x="450194" y="94484"/>
                    <a:pt x="450194" y="73318"/>
                  </a:cubicBezTo>
                  <a:cubicBezTo>
                    <a:pt x="450194" y="51997"/>
                    <a:pt x="432828" y="34818"/>
                    <a:pt x="411467" y="34818"/>
                  </a:cubicBezTo>
                  <a:close/>
                  <a:moveTo>
                    <a:pt x="411467" y="0"/>
                  </a:moveTo>
                  <a:cubicBezTo>
                    <a:pt x="452038" y="0"/>
                    <a:pt x="484925" y="32824"/>
                    <a:pt x="484925" y="73318"/>
                  </a:cubicBezTo>
                  <a:cubicBezTo>
                    <a:pt x="484925" y="113657"/>
                    <a:pt x="452038" y="146635"/>
                    <a:pt x="411467" y="146635"/>
                  </a:cubicBezTo>
                  <a:cubicBezTo>
                    <a:pt x="371049" y="146635"/>
                    <a:pt x="338008" y="113657"/>
                    <a:pt x="338008" y="73318"/>
                  </a:cubicBezTo>
                  <a:cubicBezTo>
                    <a:pt x="338008" y="32824"/>
                    <a:pt x="371049" y="0"/>
                    <a:pt x="411467" y="0"/>
                  </a:cubicBezTo>
                  <a:close/>
                  <a:moveTo>
                    <a:pt x="129522" y="0"/>
                  </a:moveTo>
                  <a:cubicBezTo>
                    <a:pt x="169920" y="0"/>
                    <a:pt x="202945" y="32840"/>
                    <a:pt x="202945" y="73353"/>
                  </a:cubicBezTo>
                  <a:cubicBezTo>
                    <a:pt x="202945" y="113712"/>
                    <a:pt x="169920" y="146706"/>
                    <a:pt x="129522" y="146706"/>
                  </a:cubicBezTo>
                  <a:cubicBezTo>
                    <a:pt x="88970" y="146706"/>
                    <a:pt x="56099" y="113712"/>
                    <a:pt x="56099" y="73353"/>
                  </a:cubicBezTo>
                  <a:cubicBezTo>
                    <a:pt x="56099" y="32840"/>
                    <a:pt x="88970" y="0"/>
                    <a:pt x="129522" y="0"/>
                  </a:cubicBezTo>
                  <a:close/>
                </a:path>
              </a:pathLst>
            </a:custGeom>
            <a:solidFill>
              <a:srgbClr val="EB8FA6"/>
            </a:solidFill>
            <a:ln w="0">
              <a:noFill/>
              <a:prstDash val="solid"/>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cs typeface="+mn-ea"/>
                <a:sym typeface="+mn-lt"/>
              </a:endParaRPr>
            </a:p>
          </p:txBody>
        </p:sp>
        <p:cxnSp>
          <p:nvCxnSpPr>
            <p:cNvPr id="43" name="直接连接符 42"/>
            <p:cNvCxnSpPr>
              <a:stCxn id="52" idx="5"/>
              <a:endCxn id="53" idx="1"/>
            </p:cNvCxnSpPr>
            <p:nvPr/>
          </p:nvCxnSpPr>
          <p:spPr>
            <a:xfrm flipV="1">
              <a:off x="3453102" y="4679385"/>
              <a:ext cx="819994" cy="425471"/>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3" idx="7"/>
              <a:endCxn id="54" idx="3"/>
            </p:cNvCxnSpPr>
            <p:nvPr/>
          </p:nvCxnSpPr>
          <p:spPr>
            <a:xfrm flipV="1">
              <a:off x="4351902" y="3810767"/>
              <a:ext cx="544071" cy="868617"/>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54" idx="6"/>
              <a:endCxn id="55" idx="2"/>
            </p:cNvCxnSpPr>
            <p:nvPr/>
          </p:nvCxnSpPr>
          <p:spPr>
            <a:xfrm flipV="1">
              <a:off x="4991100" y="3756899"/>
              <a:ext cx="1608921" cy="14465"/>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55" idx="6"/>
              <a:endCxn id="56" idx="2"/>
            </p:cNvCxnSpPr>
            <p:nvPr/>
          </p:nvCxnSpPr>
          <p:spPr>
            <a:xfrm flipV="1">
              <a:off x="6711469" y="3534507"/>
              <a:ext cx="1071929" cy="222392"/>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56" idx="7"/>
            </p:cNvCxnSpPr>
            <p:nvPr/>
          </p:nvCxnSpPr>
          <p:spPr>
            <a:xfrm flipV="1">
              <a:off x="7878525" y="2756427"/>
              <a:ext cx="903525" cy="738678"/>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7" idx="6"/>
              <a:endCxn id="58" idx="2"/>
            </p:cNvCxnSpPr>
            <p:nvPr/>
          </p:nvCxnSpPr>
          <p:spPr>
            <a:xfrm flipV="1">
              <a:off x="8893498" y="2107947"/>
              <a:ext cx="1142744" cy="561404"/>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58" idx="7"/>
            </p:cNvCxnSpPr>
            <p:nvPr/>
          </p:nvCxnSpPr>
          <p:spPr>
            <a:xfrm flipV="1">
              <a:off x="10131369" y="1130300"/>
              <a:ext cx="550414" cy="938244"/>
            </a:xfrm>
            <a:prstGeom prst="straightConnector1">
              <a:avLst/>
            </a:prstGeom>
            <a:ln w="28575" cap="rnd">
              <a:solidFill>
                <a:schemeClr val="bg1">
                  <a:lumMod val="75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371546" y="5855601"/>
              <a:ext cx="456151" cy="0"/>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2803513" y="5161185"/>
              <a:ext cx="562407" cy="671223"/>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2" name="iṡļide"/>
            <p:cNvSpPr/>
            <p:nvPr/>
          </p:nvSpPr>
          <p:spPr>
            <a:xfrm>
              <a:off x="3357976" y="5009729"/>
              <a:ext cx="111448" cy="111448"/>
            </a:xfrm>
            <a:prstGeom prst="ellipse">
              <a:avLst/>
            </a:prstGeom>
            <a:solidFill>
              <a:srgbClr val="41B4AD"/>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600" b="1" dirty="0">
                <a:solidFill>
                  <a:schemeClr val="bg1"/>
                </a:solidFill>
                <a:cs typeface="+mn-ea"/>
                <a:sym typeface="+mn-lt"/>
              </a:endParaRPr>
            </a:p>
          </p:txBody>
        </p:sp>
        <p:sp>
          <p:nvSpPr>
            <p:cNvPr id="53" name="îṧļiḑé"/>
            <p:cNvSpPr/>
            <p:nvPr/>
          </p:nvSpPr>
          <p:spPr>
            <a:xfrm>
              <a:off x="4256775" y="4663063"/>
              <a:ext cx="111448" cy="111448"/>
            </a:xfrm>
            <a:prstGeom prst="ellipse">
              <a:avLst/>
            </a:prstGeom>
            <a:solidFill>
              <a:srgbClr val="41B4AD"/>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600" b="1" dirty="0">
                <a:solidFill>
                  <a:schemeClr val="bg1"/>
                </a:solidFill>
                <a:cs typeface="+mn-ea"/>
                <a:sym typeface="+mn-lt"/>
              </a:endParaRPr>
            </a:p>
          </p:txBody>
        </p:sp>
        <p:sp>
          <p:nvSpPr>
            <p:cNvPr id="54" name="ïṥľiḍê"/>
            <p:cNvSpPr/>
            <p:nvPr/>
          </p:nvSpPr>
          <p:spPr>
            <a:xfrm>
              <a:off x="4879652" y="3715640"/>
              <a:ext cx="111448" cy="111448"/>
            </a:xfrm>
            <a:prstGeom prst="ellipse">
              <a:avLst/>
            </a:prstGeom>
            <a:solidFill>
              <a:srgbClr val="41B4AD"/>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600" b="1" dirty="0">
                <a:solidFill>
                  <a:schemeClr val="bg1"/>
                </a:solidFill>
                <a:cs typeface="+mn-ea"/>
                <a:sym typeface="+mn-lt"/>
              </a:endParaRPr>
            </a:p>
          </p:txBody>
        </p:sp>
        <p:sp>
          <p:nvSpPr>
            <p:cNvPr id="55" name="ïṧḷiḓé"/>
            <p:cNvSpPr/>
            <p:nvPr/>
          </p:nvSpPr>
          <p:spPr>
            <a:xfrm>
              <a:off x="6600021" y="3701175"/>
              <a:ext cx="111448" cy="111448"/>
            </a:xfrm>
            <a:prstGeom prst="ellipse">
              <a:avLst/>
            </a:prstGeom>
            <a:solidFill>
              <a:srgbClr val="41B4AD"/>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600" b="1" dirty="0">
                <a:solidFill>
                  <a:schemeClr val="bg1"/>
                </a:solidFill>
                <a:cs typeface="+mn-ea"/>
                <a:sym typeface="+mn-lt"/>
              </a:endParaRPr>
            </a:p>
          </p:txBody>
        </p:sp>
        <p:sp>
          <p:nvSpPr>
            <p:cNvPr id="56" name="íṩliḓé"/>
            <p:cNvSpPr/>
            <p:nvPr/>
          </p:nvSpPr>
          <p:spPr>
            <a:xfrm>
              <a:off x="7783398" y="3478783"/>
              <a:ext cx="111448" cy="111448"/>
            </a:xfrm>
            <a:prstGeom prst="ellipse">
              <a:avLst/>
            </a:prstGeom>
            <a:solidFill>
              <a:srgbClr val="41B4AD"/>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600" b="1" dirty="0">
                <a:solidFill>
                  <a:schemeClr val="bg1"/>
                </a:solidFill>
                <a:cs typeface="+mn-ea"/>
                <a:sym typeface="+mn-lt"/>
              </a:endParaRPr>
            </a:p>
          </p:txBody>
        </p:sp>
        <p:sp>
          <p:nvSpPr>
            <p:cNvPr id="57" name="îṡľïḋé"/>
            <p:cNvSpPr/>
            <p:nvPr/>
          </p:nvSpPr>
          <p:spPr>
            <a:xfrm>
              <a:off x="8782050" y="2613627"/>
              <a:ext cx="111448" cy="111448"/>
            </a:xfrm>
            <a:prstGeom prst="ellipse">
              <a:avLst/>
            </a:prstGeom>
            <a:solidFill>
              <a:srgbClr val="41B4AD"/>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600" b="1" dirty="0">
                <a:solidFill>
                  <a:schemeClr val="bg1"/>
                </a:solidFill>
                <a:cs typeface="+mn-ea"/>
                <a:sym typeface="+mn-lt"/>
              </a:endParaRPr>
            </a:p>
          </p:txBody>
        </p:sp>
        <p:sp>
          <p:nvSpPr>
            <p:cNvPr id="58" name="íşļîdé"/>
            <p:cNvSpPr/>
            <p:nvPr/>
          </p:nvSpPr>
          <p:spPr>
            <a:xfrm>
              <a:off x="10036242" y="2052223"/>
              <a:ext cx="111448" cy="111448"/>
            </a:xfrm>
            <a:prstGeom prst="ellipse">
              <a:avLst/>
            </a:prstGeom>
            <a:solidFill>
              <a:srgbClr val="41B4AD"/>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600" b="1" dirty="0">
                <a:solidFill>
                  <a:schemeClr val="bg1"/>
                </a:solidFill>
                <a:cs typeface="+mn-ea"/>
                <a:sym typeface="+mn-lt"/>
              </a:endParaRPr>
            </a:p>
          </p:txBody>
        </p:sp>
        <p:sp>
          <p:nvSpPr>
            <p:cNvPr id="73" name="íśļiḑè"/>
            <p:cNvSpPr/>
            <p:nvPr/>
          </p:nvSpPr>
          <p:spPr bwMode="auto">
            <a:xfrm>
              <a:off x="4644417" y="4019820"/>
              <a:ext cx="1608920"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400" dirty="0">
                  <a:cs typeface="+mn-ea"/>
                  <a:sym typeface="+mn-lt"/>
                </a:rPr>
                <a:t>1996</a:t>
              </a:r>
              <a:r>
                <a:rPr lang="zh-CN" altLang="en-US" sz="1400" dirty="0">
                  <a:cs typeface="+mn-ea"/>
                  <a:sym typeface="+mn-lt"/>
                </a:rPr>
                <a:t>年成立</a:t>
              </a:r>
              <a:r>
                <a:rPr lang="en-US" altLang="zh-CN" sz="1400" dirty="0">
                  <a:cs typeface="+mn-ea"/>
                  <a:sym typeface="+mn-lt"/>
                </a:rPr>
                <a:t>UML</a:t>
              </a:r>
              <a:r>
                <a:rPr lang="zh-CN" altLang="en-US" sz="1400" dirty="0">
                  <a:cs typeface="+mn-ea"/>
                  <a:sym typeface="+mn-lt"/>
                </a:rPr>
                <a:t>成员协会</a:t>
              </a:r>
              <a:endParaRPr lang="zh-CN" altLang="en-US" sz="1400" dirty="0">
                <a:cs typeface="+mn-ea"/>
                <a:sym typeface="+mn-lt"/>
              </a:endParaRPr>
            </a:p>
          </p:txBody>
        </p:sp>
        <p:sp>
          <p:nvSpPr>
            <p:cNvPr id="71" name="ïSḷiḑé"/>
            <p:cNvSpPr/>
            <p:nvPr/>
          </p:nvSpPr>
          <p:spPr bwMode="auto">
            <a:xfrm>
              <a:off x="7548163" y="3629851"/>
              <a:ext cx="2782086" cy="797511"/>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400" dirty="0">
                  <a:cs typeface="+mn-ea"/>
                  <a:sym typeface="+mn-lt"/>
                </a:rPr>
                <a:t>1996 </a:t>
              </a:r>
              <a:r>
                <a:rPr lang="zh-CN" altLang="en-US" sz="1400" dirty="0">
                  <a:cs typeface="+mn-ea"/>
                  <a:sym typeface="+mn-lt"/>
                </a:rPr>
                <a:t>年年底</a:t>
              </a:r>
              <a:r>
                <a:rPr lang="en-US" altLang="zh-CN" sz="1400" dirty="0">
                  <a:cs typeface="+mn-ea"/>
                  <a:sym typeface="+mn-lt"/>
                </a:rPr>
                <a:t>,UML</a:t>
              </a:r>
              <a:r>
                <a:rPr lang="zh-CN" altLang="en-US" sz="1400" dirty="0">
                  <a:cs typeface="+mn-ea"/>
                  <a:sym typeface="+mn-lt"/>
                </a:rPr>
                <a:t>已稳占面向对象技术市场的</a:t>
              </a:r>
              <a:r>
                <a:rPr lang="en-US" altLang="zh-CN" sz="1400" dirty="0">
                  <a:cs typeface="+mn-ea"/>
                  <a:sym typeface="+mn-lt"/>
                </a:rPr>
                <a:t>85%</a:t>
              </a:r>
              <a:endParaRPr lang="zh-CN" altLang="en-US" sz="1400" dirty="0">
                <a:cs typeface="+mn-ea"/>
                <a:sym typeface="+mn-lt"/>
              </a:endParaRPr>
            </a:p>
          </p:txBody>
        </p:sp>
        <p:sp>
          <p:nvSpPr>
            <p:cNvPr id="69" name="išľîḓè"/>
            <p:cNvSpPr/>
            <p:nvPr/>
          </p:nvSpPr>
          <p:spPr bwMode="auto">
            <a:xfrm>
              <a:off x="9646643" y="2216807"/>
              <a:ext cx="1844716" cy="86878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400" dirty="0">
                  <a:cs typeface="+mn-ea"/>
                  <a:sym typeface="+mn-lt"/>
                </a:rPr>
                <a:t>2005</a:t>
              </a:r>
              <a:r>
                <a:rPr lang="zh-CN" altLang="en-US" sz="1400" dirty="0">
                  <a:cs typeface="+mn-ea"/>
                  <a:sym typeface="+mn-lt"/>
                </a:rPr>
                <a:t>年</a:t>
              </a:r>
              <a:r>
                <a:rPr lang="en-US" altLang="zh-CN" sz="1400" dirty="0">
                  <a:cs typeface="+mn-ea"/>
                  <a:sym typeface="+mn-lt"/>
                </a:rPr>
                <a:t>,UML2.0</a:t>
              </a:r>
              <a:r>
                <a:rPr lang="zh-CN" altLang="en-US" sz="1400" dirty="0">
                  <a:cs typeface="+mn-ea"/>
                  <a:sym typeface="+mn-lt"/>
                </a:rPr>
                <a:t>规范形成</a:t>
              </a:r>
              <a:endParaRPr lang="zh-CN" altLang="en-US" sz="1400" dirty="0">
                <a:cs typeface="+mn-ea"/>
                <a:sym typeface="+mn-lt"/>
              </a:endParaRPr>
            </a:p>
          </p:txBody>
        </p:sp>
        <p:sp>
          <p:nvSpPr>
            <p:cNvPr id="67" name="ïśḻïďê"/>
            <p:cNvSpPr/>
            <p:nvPr/>
          </p:nvSpPr>
          <p:spPr bwMode="auto">
            <a:xfrm>
              <a:off x="6938305" y="1653126"/>
              <a:ext cx="2219885" cy="584361"/>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400" dirty="0">
                  <a:cs typeface="+mn-ea"/>
                  <a:sym typeface="+mn-lt"/>
                </a:rPr>
                <a:t>1997</a:t>
              </a:r>
              <a:r>
                <a:rPr lang="zh-CN" altLang="en-US" sz="1400" dirty="0">
                  <a:cs typeface="+mn-ea"/>
                  <a:sym typeface="+mn-lt"/>
                </a:rPr>
                <a:t>年</a:t>
              </a:r>
              <a:r>
                <a:rPr lang="en-US" altLang="zh-CN" sz="1400" dirty="0">
                  <a:cs typeface="+mn-ea"/>
                  <a:sym typeface="+mn-lt"/>
                </a:rPr>
                <a:t>11</a:t>
              </a:r>
              <a:r>
                <a:rPr lang="zh-CN" altLang="en-US" sz="1400" dirty="0">
                  <a:cs typeface="+mn-ea"/>
                  <a:sym typeface="+mn-lt"/>
                </a:rPr>
                <a:t>月</a:t>
              </a:r>
              <a:r>
                <a:rPr lang="en-US" altLang="zh-CN" sz="1400" dirty="0">
                  <a:cs typeface="+mn-ea"/>
                  <a:sym typeface="+mn-lt"/>
                </a:rPr>
                <a:t>4</a:t>
              </a:r>
              <a:r>
                <a:rPr lang="zh-CN" altLang="en-US" sz="1400" dirty="0">
                  <a:cs typeface="+mn-ea"/>
                  <a:sym typeface="+mn-lt"/>
                </a:rPr>
                <a:t>日</a:t>
              </a:r>
              <a:r>
                <a:rPr lang="en-US" altLang="zh-CN" sz="1400" dirty="0">
                  <a:cs typeface="+mn-ea"/>
                  <a:sym typeface="+mn-lt"/>
                </a:rPr>
                <a:t>UML</a:t>
              </a:r>
              <a:r>
                <a:rPr lang="zh-CN" altLang="en-US" sz="1400" dirty="0">
                  <a:cs typeface="+mn-ea"/>
                  <a:sym typeface="+mn-lt"/>
                </a:rPr>
                <a:t>被</a:t>
              </a:r>
              <a:r>
                <a:rPr lang="en-US" altLang="zh-CN" sz="1400" dirty="0">
                  <a:cs typeface="+mn-ea"/>
                  <a:sym typeface="+mn-lt"/>
                </a:rPr>
                <a:t>OMG</a:t>
              </a:r>
              <a:r>
                <a:rPr lang="zh-CN" altLang="en-US" sz="1400" dirty="0">
                  <a:cs typeface="+mn-ea"/>
                  <a:sym typeface="+mn-lt"/>
                </a:rPr>
                <a:t>采纳</a:t>
              </a:r>
              <a:endParaRPr lang="zh-CN" altLang="en-US" sz="1400" dirty="0">
                <a:cs typeface="+mn-ea"/>
                <a:sym typeface="+mn-lt"/>
              </a:endParaRPr>
            </a:p>
          </p:txBody>
        </p:sp>
        <p:sp>
          <p:nvSpPr>
            <p:cNvPr id="63" name="iśľiďê"/>
            <p:cNvSpPr/>
            <p:nvPr/>
          </p:nvSpPr>
          <p:spPr>
            <a:xfrm>
              <a:off x="2284731" y="5798321"/>
              <a:ext cx="111448" cy="111448"/>
            </a:xfrm>
            <a:prstGeom prst="ellipse">
              <a:avLst/>
            </a:prstGeom>
            <a:solidFill>
              <a:srgbClr val="41B4AD"/>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600" b="1" dirty="0">
                <a:solidFill>
                  <a:schemeClr val="bg1"/>
                </a:solidFill>
                <a:cs typeface="+mn-ea"/>
                <a:sym typeface="+mn-lt"/>
              </a:endParaRPr>
            </a:p>
          </p:txBody>
        </p:sp>
        <p:sp>
          <p:nvSpPr>
            <p:cNvPr id="65" name="îṥḻídé"/>
            <p:cNvSpPr/>
            <p:nvPr/>
          </p:nvSpPr>
          <p:spPr bwMode="auto">
            <a:xfrm>
              <a:off x="2158700" y="4198972"/>
              <a:ext cx="1482658"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400" dirty="0">
                  <a:cs typeface="+mn-ea"/>
                  <a:sym typeface="+mn-lt"/>
                </a:rPr>
                <a:t>1996</a:t>
              </a:r>
              <a:r>
                <a:rPr lang="zh-CN" altLang="en-US" sz="1400" dirty="0">
                  <a:cs typeface="+mn-ea"/>
                  <a:sym typeface="+mn-lt"/>
                </a:rPr>
                <a:t>年更名为</a:t>
              </a:r>
              <a:r>
                <a:rPr lang="en-US" altLang="zh-CN" sz="1400" dirty="0">
                  <a:cs typeface="+mn-ea"/>
                  <a:sym typeface="+mn-lt"/>
                </a:rPr>
                <a:t>UML</a:t>
              </a:r>
              <a:endParaRPr lang="zh-CN" altLang="en-US" sz="1400" dirty="0">
                <a:cs typeface="+mn-ea"/>
                <a:sym typeface="+mn-lt"/>
              </a:endParaRPr>
            </a:p>
          </p:txBody>
        </p:sp>
      </p:grpSp>
      <p:sp>
        <p:nvSpPr>
          <p:cNvPr id="29" name="TextBox 28"/>
          <p:cNvSpPr txBox="1"/>
          <p:nvPr/>
        </p:nvSpPr>
        <p:spPr>
          <a:xfrm>
            <a:off x="5208441" y="6538278"/>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endParaRPr kumimoji="0" lang="en-US" altLang="zh-CN" sz="100" b="0" i="0" u="none" strike="noStrike" kern="0" cap="none" spc="0" normalizeH="0" baseline="0" noProof="0" dirty="0">
              <a:ln>
                <a:noFill/>
              </a:ln>
              <a:solidFill>
                <a:schemeClr val="bg1"/>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style.rotation</p:attrName>
                                        </p:attrNameLst>
                                      </p:cBhvr>
                                      <p:tavLst>
                                        <p:tav tm="0">
                                          <p:val>
                                            <p:fltVal val="90"/>
                                          </p:val>
                                        </p:tav>
                                        <p:tav tm="100000">
                                          <p:val>
                                            <p:fltVal val="0"/>
                                          </p:val>
                                        </p:tav>
                                      </p:tavLst>
                                    </p:anim>
                                    <p:animEffect transition="in" filter="fade">
                                      <p:cBhvr>
                                        <p:cTn id="10"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问   题</a:t>
            </a:r>
            <a:endParaRPr lang="zh-CN" altLang="en-US" sz="3200" b="1" dirty="0">
              <a:solidFill>
                <a:schemeClr val="tx1">
                  <a:lumMod val="75000"/>
                  <a:lumOff val="25000"/>
                </a:schemeClr>
              </a:solidFill>
              <a:cs typeface="+mn-ea"/>
              <a:sym typeface="+mn-lt"/>
            </a:endParaRPr>
          </a:p>
        </p:txBody>
      </p:sp>
      <p:sp>
        <p:nvSpPr>
          <p:cNvPr id="15" name="îś1îḋê"/>
          <p:cNvSpPr/>
          <p:nvPr/>
        </p:nvSpPr>
        <p:spPr bwMode="auto">
          <a:xfrm>
            <a:off x="1542852" y="2486820"/>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1</a:t>
            </a:r>
            <a:r>
              <a:rPr lang="zh-CN" altLang="en-US" sz="2400" dirty="0">
                <a:solidFill>
                  <a:schemeClr val="tx1">
                    <a:lumMod val="75000"/>
                    <a:lumOff val="25000"/>
                  </a:schemeClr>
                </a:solidFill>
                <a:cs typeface="+mn-ea"/>
                <a:sym typeface="+mn-lt"/>
              </a:rPr>
              <a:t>：在上个学期的项目中你有用到过</a:t>
            </a:r>
            <a:r>
              <a:rPr lang="en-US" altLang="zh-CN" sz="2400" dirty="0">
                <a:solidFill>
                  <a:schemeClr val="tx1">
                    <a:lumMod val="75000"/>
                    <a:lumOff val="25000"/>
                  </a:schemeClr>
                </a:solidFill>
                <a:cs typeface="+mn-ea"/>
                <a:sym typeface="+mn-lt"/>
              </a:rPr>
              <a:t>UML</a:t>
            </a:r>
            <a:r>
              <a:rPr lang="zh-CN" altLang="en-US" sz="2400" dirty="0">
                <a:solidFill>
                  <a:schemeClr val="tx1">
                    <a:lumMod val="75000"/>
                    <a:lumOff val="25000"/>
                  </a:schemeClr>
                </a:solidFill>
                <a:cs typeface="+mn-ea"/>
                <a:sym typeface="+mn-lt"/>
              </a:rPr>
              <a:t>语言吗？具体是什么？</a:t>
            </a:r>
            <a:endParaRPr lang="en-US" altLang="zh-CN" sz="2400" dirty="0">
              <a:solidFill>
                <a:schemeClr val="tx1">
                  <a:lumMod val="75000"/>
                  <a:lumOff val="25000"/>
                </a:schemeClr>
              </a:solidFill>
              <a:cs typeface="+mn-ea"/>
              <a:sym typeface="+mn-lt"/>
            </a:endParaRPr>
          </a:p>
          <a:p>
            <a:pPr>
              <a:lnSpc>
                <a:spcPct val="200000"/>
              </a:lnSpc>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2</a:t>
            </a:r>
            <a:r>
              <a:rPr lang="zh-CN" altLang="en-US" sz="2400" dirty="0">
                <a:solidFill>
                  <a:schemeClr val="tx1">
                    <a:lumMod val="75000"/>
                    <a:lumOff val="25000"/>
                  </a:schemeClr>
                </a:solidFill>
                <a:cs typeface="+mn-ea"/>
                <a:sym typeface="+mn-lt"/>
              </a:rPr>
              <a:t>：为什么我们需要</a:t>
            </a:r>
            <a:r>
              <a:rPr lang="en-US" altLang="zh-CN" sz="2400" dirty="0">
                <a:solidFill>
                  <a:schemeClr val="tx1">
                    <a:lumMod val="75000"/>
                    <a:lumOff val="25000"/>
                  </a:schemeClr>
                </a:solidFill>
                <a:cs typeface="+mn-ea"/>
                <a:sym typeface="+mn-lt"/>
              </a:rPr>
              <a:t>UML</a:t>
            </a:r>
            <a:r>
              <a:rPr lang="zh-CN" altLang="en-US" sz="2400" dirty="0">
                <a:solidFill>
                  <a:schemeClr val="tx1">
                    <a:lumMod val="75000"/>
                    <a:lumOff val="25000"/>
                  </a:schemeClr>
                </a:solidFill>
                <a:cs typeface="+mn-ea"/>
                <a:sym typeface="+mn-lt"/>
              </a:rPr>
              <a:t>语言？</a:t>
            </a:r>
            <a:endParaRPr lang="en-US" altLang="zh-CN" sz="24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iś1îḓè"/>
          <p:cNvSpPr/>
          <p:nvPr/>
        </p:nvSpPr>
        <p:spPr>
          <a:xfrm>
            <a:off x="4878732" y="1068594"/>
            <a:ext cx="2149389" cy="2149389"/>
          </a:xfrm>
          <a:prstGeom prst="ellipse">
            <a:avLst/>
          </a:prstGeom>
          <a:solidFill>
            <a:srgbClr val="EB8FA6"/>
          </a:solidFill>
          <a:ln w="762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10000"/>
          </a:bodyPr>
          <a:lstStyle/>
          <a:p>
            <a:pPr algn="ctr" defTabSz="914400"/>
            <a:r>
              <a:rPr lang="en-US" altLang="zh-CN" sz="4400" b="1" dirty="0">
                <a:solidFill>
                  <a:schemeClr val="bg1"/>
                </a:solidFill>
                <a:cs typeface="+mn-ea"/>
                <a:sym typeface="+mn-lt"/>
              </a:rPr>
              <a:t>PART</a:t>
            </a:r>
            <a:endParaRPr lang="en-US" altLang="zh-CN" sz="4400" b="1" dirty="0">
              <a:solidFill>
                <a:schemeClr val="bg1"/>
              </a:solidFill>
              <a:cs typeface="+mn-ea"/>
              <a:sym typeface="+mn-lt"/>
            </a:endParaRPr>
          </a:p>
          <a:p>
            <a:pPr algn="ctr" defTabSz="914400"/>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3" name="矩形 2"/>
          <p:cNvSpPr/>
          <p:nvPr/>
        </p:nvSpPr>
        <p:spPr>
          <a:xfrm>
            <a:off x="4008825" y="3475213"/>
            <a:ext cx="3889205" cy="923330"/>
          </a:xfrm>
          <a:prstGeom prst="rect">
            <a:avLst/>
          </a:prstGeom>
        </p:spPr>
        <p:txBody>
          <a:bodyPr wrap="none">
            <a:spAutoFit/>
          </a:bodyPr>
          <a:lstStyle/>
          <a:p>
            <a:pPr algn="ctr"/>
            <a:r>
              <a:rPr lang="en-US" altLang="zh-CN" sz="5400" b="1" dirty="0">
                <a:solidFill>
                  <a:schemeClr val="tx1">
                    <a:lumMod val="75000"/>
                    <a:lumOff val="25000"/>
                  </a:schemeClr>
                </a:solidFill>
                <a:cs typeface="+mn-ea"/>
                <a:sym typeface="+mn-lt"/>
              </a:rPr>
              <a:t>UML</a:t>
            </a:r>
            <a:r>
              <a:rPr lang="zh-CN" altLang="en-US" sz="5400" b="1" dirty="0">
                <a:solidFill>
                  <a:schemeClr val="tx1">
                    <a:lumMod val="75000"/>
                    <a:lumOff val="25000"/>
                  </a:schemeClr>
                </a:solidFill>
                <a:cs typeface="+mn-ea"/>
                <a:sym typeface="+mn-lt"/>
              </a:rPr>
              <a:t>的特点</a:t>
            </a:r>
            <a:endParaRPr lang="zh-CN" altLang="en-US" sz="5400" b="1"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特   点</a:t>
            </a:r>
            <a:endParaRPr lang="zh-CN" altLang="en-US" sz="3200" b="1" dirty="0">
              <a:solidFill>
                <a:schemeClr val="tx1">
                  <a:lumMod val="75000"/>
                  <a:lumOff val="25000"/>
                </a:schemeClr>
              </a:solidFill>
              <a:cs typeface="+mn-ea"/>
              <a:sym typeface="+mn-lt"/>
            </a:endParaRPr>
          </a:p>
        </p:txBody>
      </p:sp>
      <p:grpSp>
        <p:nvGrpSpPr>
          <p:cNvPr id="2" name="组合 1"/>
          <p:cNvGrpSpPr/>
          <p:nvPr/>
        </p:nvGrpSpPr>
        <p:grpSpPr>
          <a:xfrm>
            <a:off x="2094392" y="2217337"/>
            <a:ext cx="7912320" cy="3158675"/>
            <a:chOff x="2094392" y="2217337"/>
            <a:chExt cx="7912320" cy="3158675"/>
          </a:xfrm>
        </p:grpSpPr>
        <p:grpSp>
          <p:nvGrpSpPr>
            <p:cNvPr id="38" name="26477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094392" y="2217337"/>
              <a:ext cx="7912320" cy="3158675"/>
              <a:chOff x="641601" y="1481987"/>
              <a:chExt cx="10772346" cy="4300426"/>
            </a:xfrm>
          </p:grpSpPr>
          <p:grpSp>
            <p:nvGrpSpPr>
              <p:cNvPr id="39" name="íṩḷiḓè"/>
              <p:cNvGrpSpPr/>
              <p:nvPr/>
            </p:nvGrpSpPr>
            <p:grpSpPr>
              <a:xfrm>
                <a:off x="641601" y="1540922"/>
                <a:ext cx="3257669" cy="4241491"/>
                <a:chOff x="641601" y="1540922"/>
                <a:chExt cx="3257669" cy="4241491"/>
              </a:xfrm>
            </p:grpSpPr>
            <p:sp>
              <p:nvSpPr>
                <p:cNvPr id="51" name="iṡ1iḓé"/>
                <p:cNvSpPr/>
                <p:nvPr/>
              </p:nvSpPr>
              <p:spPr>
                <a:xfrm>
                  <a:off x="1125536" y="1540922"/>
                  <a:ext cx="1866900" cy="1866900"/>
                </a:xfrm>
                <a:prstGeom prst="ellipse">
                  <a:avLst/>
                </a:prstGeom>
                <a:solidFill>
                  <a:srgbClr val="A0E6E4"/>
                </a:solidFill>
                <a:ln w="76200">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2400">
                    <a:solidFill>
                      <a:schemeClr val="tx1">
                        <a:lumMod val="75000"/>
                        <a:lumOff val="25000"/>
                      </a:schemeClr>
                    </a:solidFill>
                    <a:cs typeface="+mn-ea"/>
                    <a:sym typeface="+mn-lt"/>
                  </a:endParaRPr>
                </a:p>
              </p:txBody>
            </p:sp>
            <p:sp>
              <p:nvSpPr>
                <p:cNvPr id="53" name="i$lïḍè"/>
                <p:cNvSpPr/>
                <p:nvPr/>
              </p:nvSpPr>
              <p:spPr bwMode="auto">
                <a:xfrm>
                  <a:off x="641601" y="3723371"/>
                  <a:ext cx="3257669" cy="2059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统一了</a:t>
                  </a:r>
                  <a:r>
                    <a:rPr lang="en-US" altLang="zh-CN" sz="1400" dirty="0" err="1">
                      <a:solidFill>
                        <a:schemeClr val="tx1">
                          <a:lumMod val="75000"/>
                          <a:lumOff val="25000"/>
                        </a:schemeClr>
                      </a:solidFill>
                      <a:cs typeface="+mn-ea"/>
                      <a:sym typeface="+mn-lt"/>
                    </a:rPr>
                    <a:t>Booch</a:t>
                  </a:r>
                  <a:r>
                    <a:rPr lang="en-US" altLang="zh-CN" sz="1400" dirty="0">
                      <a:solidFill>
                        <a:schemeClr val="tx1">
                          <a:lumMod val="75000"/>
                          <a:lumOff val="25000"/>
                        </a:schemeClr>
                      </a:solidFill>
                      <a:cs typeface="+mn-ea"/>
                      <a:sym typeface="+mn-lt"/>
                    </a:rPr>
                    <a:t> .OMT</a:t>
                  </a:r>
                  <a:r>
                    <a:rPr lang="zh-CN" altLang="en-US" sz="1400" dirty="0">
                      <a:solidFill>
                        <a:schemeClr val="tx1">
                          <a:lumMod val="75000"/>
                          <a:lumOff val="25000"/>
                        </a:schemeClr>
                      </a:solidFill>
                      <a:cs typeface="+mn-ea"/>
                      <a:sym typeface="+mn-lt"/>
                    </a:rPr>
                    <a:t>和</a:t>
                  </a:r>
                  <a:r>
                    <a:rPr lang="en-US" altLang="zh-CN" sz="1400" dirty="0">
                      <a:solidFill>
                        <a:schemeClr val="tx1">
                          <a:lumMod val="75000"/>
                          <a:lumOff val="25000"/>
                        </a:schemeClr>
                      </a:solidFill>
                      <a:cs typeface="+mn-ea"/>
                      <a:sym typeface="+mn-lt"/>
                    </a:rPr>
                    <a:t>OOSE</a:t>
                  </a:r>
                  <a:r>
                    <a:rPr lang="zh-CN" altLang="en-US" sz="1400" dirty="0">
                      <a:solidFill>
                        <a:schemeClr val="tx1">
                          <a:lumMod val="75000"/>
                          <a:lumOff val="25000"/>
                        </a:schemeClr>
                      </a:solidFill>
                      <a:cs typeface="+mn-ea"/>
                      <a:sym typeface="+mn-lt"/>
                    </a:rPr>
                    <a:t>等方法中的基本概念和符号。</a:t>
                  </a:r>
                  <a:endParaRPr lang="zh-CN" altLang="en-US" sz="1400" dirty="0">
                    <a:solidFill>
                      <a:schemeClr val="tx1">
                        <a:lumMod val="75000"/>
                        <a:lumOff val="25000"/>
                      </a:schemeClr>
                    </a:solidFill>
                    <a:cs typeface="+mn-ea"/>
                    <a:sym typeface="+mn-lt"/>
                  </a:endParaRPr>
                </a:p>
              </p:txBody>
            </p:sp>
          </p:grpSp>
          <p:grpSp>
            <p:nvGrpSpPr>
              <p:cNvPr id="40" name="í$ľîḑè"/>
              <p:cNvGrpSpPr/>
              <p:nvPr/>
            </p:nvGrpSpPr>
            <p:grpSpPr>
              <a:xfrm>
                <a:off x="4560375" y="1481987"/>
                <a:ext cx="3032816" cy="3772552"/>
                <a:chOff x="529712" y="1481987"/>
                <a:chExt cx="3032816" cy="3772552"/>
              </a:xfrm>
            </p:grpSpPr>
            <p:sp>
              <p:nvSpPr>
                <p:cNvPr id="48" name="išḻíḍe">
                  <a:hlinkClick r:id="rId2" action="ppaction://hlinksldjump"/>
                </p:cNvPr>
                <p:cNvSpPr/>
                <p:nvPr/>
              </p:nvSpPr>
              <p:spPr>
                <a:xfrm>
                  <a:off x="1125539" y="1481987"/>
                  <a:ext cx="1866900" cy="1866900"/>
                </a:xfrm>
                <a:prstGeom prst="ellipse">
                  <a:avLst/>
                </a:prstGeom>
                <a:solidFill>
                  <a:srgbClr val="EB8FA6"/>
                </a:solidFill>
                <a:ln w="76200">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2400">
                    <a:solidFill>
                      <a:schemeClr val="tx1">
                        <a:lumMod val="75000"/>
                        <a:lumOff val="25000"/>
                      </a:schemeClr>
                    </a:solidFill>
                    <a:cs typeface="+mn-ea"/>
                    <a:sym typeface="+mn-lt"/>
                  </a:endParaRPr>
                </a:p>
              </p:txBody>
            </p:sp>
            <p:sp>
              <p:nvSpPr>
                <p:cNvPr id="50" name="îṥḷîḍe"/>
                <p:cNvSpPr/>
                <p:nvPr/>
              </p:nvSpPr>
              <p:spPr bwMode="auto">
                <a:xfrm>
                  <a:off x="529712" y="3723371"/>
                  <a:ext cx="3032816" cy="153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吸取了面向对象领域中各种优秀的思想</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其中也包括非</a:t>
                  </a:r>
                  <a:r>
                    <a:rPr lang="en-US" altLang="zh-CN" sz="1400" dirty="0">
                      <a:solidFill>
                        <a:schemeClr val="tx1">
                          <a:lumMod val="75000"/>
                          <a:lumOff val="25000"/>
                        </a:schemeClr>
                      </a:solidFill>
                      <a:cs typeface="+mn-ea"/>
                      <a:sym typeface="+mn-lt"/>
                    </a:rPr>
                    <a:t>OO</a:t>
                  </a:r>
                  <a:r>
                    <a:rPr lang="zh-CN" altLang="en-US" sz="1400" dirty="0">
                      <a:solidFill>
                        <a:schemeClr val="tx1">
                          <a:lumMod val="75000"/>
                          <a:lumOff val="25000"/>
                        </a:schemeClr>
                      </a:solidFill>
                      <a:cs typeface="+mn-ea"/>
                      <a:sym typeface="+mn-lt"/>
                    </a:rPr>
                    <a:t>方法的影响。</a:t>
                  </a:r>
                  <a:endParaRPr lang="zh-CN" altLang="en-US" sz="1400" dirty="0">
                    <a:solidFill>
                      <a:schemeClr val="tx1">
                        <a:lumMod val="75000"/>
                        <a:lumOff val="25000"/>
                      </a:schemeClr>
                    </a:solidFill>
                    <a:cs typeface="+mn-ea"/>
                    <a:sym typeface="+mn-lt"/>
                  </a:endParaRPr>
                </a:p>
              </p:txBody>
            </p:sp>
          </p:grpSp>
          <p:grpSp>
            <p:nvGrpSpPr>
              <p:cNvPr id="41" name="ïs1îďé"/>
              <p:cNvGrpSpPr/>
              <p:nvPr/>
            </p:nvGrpSpPr>
            <p:grpSpPr>
              <a:xfrm>
                <a:off x="8616772" y="1481987"/>
                <a:ext cx="2797175" cy="3764695"/>
                <a:chOff x="555447" y="1481987"/>
                <a:chExt cx="2797175" cy="3764695"/>
              </a:xfrm>
            </p:grpSpPr>
            <p:sp>
              <p:nvSpPr>
                <p:cNvPr id="44" name="iSḻïḍè">
                  <a:hlinkClick r:id="rId3" action="ppaction://hlinksldjump"/>
                </p:cNvPr>
                <p:cNvSpPr/>
                <p:nvPr/>
              </p:nvSpPr>
              <p:spPr>
                <a:xfrm>
                  <a:off x="1125539" y="1481987"/>
                  <a:ext cx="1866900" cy="1866900"/>
                </a:xfrm>
                <a:prstGeom prst="ellipse">
                  <a:avLst/>
                </a:prstGeom>
                <a:solidFill>
                  <a:srgbClr val="A0E6E4"/>
                </a:solidFill>
                <a:ln w="76200">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2400">
                    <a:solidFill>
                      <a:schemeClr val="tx1">
                        <a:lumMod val="75000"/>
                        <a:lumOff val="25000"/>
                      </a:schemeClr>
                    </a:solidFill>
                    <a:cs typeface="+mn-ea"/>
                    <a:sym typeface="+mn-lt"/>
                  </a:endParaRPr>
                </a:p>
              </p:txBody>
            </p:sp>
            <p:sp>
              <p:nvSpPr>
                <p:cNvPr id="46" name="îś1îḋê"/>
                <p:cNvSpPr/>
                <p:nvPr/>
              </p:nvSpPr>
              <p:spPr bwMode="auto">
                <a:xfrm>
                  <a:off x="555447" y="3731227"/>
                  <a:ext cx="2797175" cy="151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在演变过程中还提出了一</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些新的概念。</a:t>
                  </a:r>
                  <a:endParaRPr lang="zh-CN" altLang="en-US" sz="1400" dirty="0">
                    <a:solidFill>
                      <a:schemeClr val="tx1">
                        <a:lumMod val="75000"/>
                        <a:lumOff val="25000"/>
                      </a:schemeClr>
                    </a:solidFill>
                    <a:cs typeface="+mn-ea"/>
                    <a:sym typeface="+mn-lt"/>
                  </a:endParaRPr>
                </a:p>
              </p:txBody>
            </p:sp>
          </p:grpSp>
          <p:sp>
            <p:nvSpPr>
              <p:cNvPr id="42" name="íṣ1ïḍé"/>
              <p:cNvSpPr/>
              <p:nvPr/>
            </p:nvSpPr>
            <p:spPr>
              <a:xfrm>
                <a:off x="4020319" y="1481987"/>
                <a:ext cx="108000" cy="4300426"/>
              </a:xfrm>
              <a:prstGeom prst="rect">
                <a:avLst/>
              </a:prstGeom>
              <a:solidFill>
                <a:schemeClr val="bg1">
                  <a:lumMod val="75000"/>
                </a:schemeClr>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800" b="1" i="1">
                  <a:solidFill>
                    <a:schemeClr val="tx1">
                      <a:lumMod val="75000"/>
                      <a:lumOff val="25000"/>
                    </a:schemeClr>
                  </a:solidFill>
                  <a:cs typeface="+mn-ea"/>
                  <a:sym typeface="+mn-lt"/>
                </a:endParaRPr>
              </a:p>
            </p:txBody>
          </p:sp>
          <p:sp>
            <p:nvSpPr>
              <p:cNvPr id="43" name="iSliḋé"/>
              <p:cNvSpPr/>
              <p:nvPr/>
            </p:nvSpPr>
            <p:spPr>
              <a:xfrm>
                <a:off x="8050982" y="1481987"/>
                <a:ext cx="108000" cy="4300426"/>
              </a:xfrm>
              <a:prstGeom prst="rect">
                <a:avLst/>
              </a:prstGeom>
              <a:solidFill>
                <a:schemeClr val="bg1">
                  <a:lumMod val="75000"/>
                </a:schemeClr>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800" b="1" i="1">
                  <a:solidFill>
                    <a:schemeClr val="tx1">
                      <a:lumMod val="75000"/>
                      <a:lumOff val="25000"/>
                    </a:schemeClr>
                  </a:solidFill>
                  <a:cs typeface="+mn-ea"/>
                  <a:sym typeface="+mn-lt"/>
                </a:endParaRPr>
              </a:p>
            </p:txBody>
          </p:sp>
        </p:grpSp>
        <p:sp>
          <p:nvSpPr>
            <p:cNvPr id="54" name="sitemaps_92650"/>
            <p:cNvSpPr>
              <a:spLocks noChangeAspect="1"/>
            </p:cNvSpPr>
            <p:nvPr/>
          </p:nvSpPr>
          <p:spPr bwMode="auto">
            <a:xfrm>
              <a:off x="8778934" y="2613438"/>
              <a:ext cx="582406" cy="609684"/>
            </a:xfrm>
            <a:custGeom>
              <a:avLst/>
              <a:gdLst>
                <a:gd name="T0" fmla="*/ 4199 w 4494"/>
                <a:gd name="T1" fmla="*/ 3838 h 4712"/>
                <a:gd name="T2" fmla="*/ 3932 w 4494"/>
                <a:gd name="T3" fmla="*/ 2881 h 4712"/>
                <a:gd name="T4" fmla="*/ 2447 w 4494"/>
                <a:gd name="T5" fmla="*/ 2438 h 4712"/>
                <a:gd name="T6" fmla="*/ 3263 w 4494"/>
                <a:gd name="T7" fmla="*/ 2440 h 4712"/>
                <a:gd name="T8" fmla="*/ 3263 w 4494"/>
                <a:gd name="T9" fmla="*/ 897 h 4712"/>
                <a:gd name="T10" fmla="*/ 2194 w 4494"/>
                <a:gd name="T11" fmla="*/ 0 h 4712"/>
                <a:gd name="T12" fmla="*/ 460 w 4494"/>
                <a:gd name="T13" fmla="*/ 1619 h 4712"/>
                <a:gd name="T14" fmla="*/ 2047 w 4494"/>
                <a:gd name="T15" fmla="*/ 2438 h 4712"/>
                <a:gd name="T16" fmla="*/ 562 w 4494"/>
                <a:gd name="T17" fmla="*/ 2881 h 4712"/>
                <a:gd name="T18" fmla="*/ 296 w 4494"/>
                <a:gd name="T19" fmla="*/ 3838 h 4712"/>
                <a:gd name="T20" fmla="*/ 0 w 4494"/>
                <a:gd name="T21" fmla="*/ 3971 h 4712"/>
                <a:gd name="T22" fmla="*/ 134 w 4494"/>
                <a:gd name="T23" fmla="*/ 4712 h 4712"/>
                <a:gd name="T24" fmla="*/ 991 w 4494"/>
                <a:gd name="T25" fmla="*/ 4579 h 4712"/>
                <a:gd name="T26" fmla="*/ 858 w 4494"/>
                <a:gd name="T27" fmla="*/ 3838 h 4712"/>
                <a:gd name="T28" fmla="*/ 696 w 4494"/>
                <a:gd name="T29" fmla="*/ 3281 h 4712"/>
                <a:gd name="T30" fmla="*/ 2047 w 4494"/>
                <a:gd name="T31" fmla="*/ 3838 h 4712"/>
                <a:gd name="T32" fmla="*/ 1752 w 4494"/>
                <a:gd name="T33" fmla="*/ 3971 h 4712"/>
                <a:gd name="T34" fmla="*/ 1885 w 4494"/>
                <a:gd name="T35" fmla="*/ 4712 h 4712"/>
                <a:gd name="T36" fmla="*/ 2742 w 4494"/>
                <a:gd name="T37" fmla="*/ 4579 h 4712"/>
                <a:gd name="T38" fmla="*/ 2609 w 4494"/>
                <a:gd name="T39" fmla="*/ 3838 h 4712"/>
                <a:gd name="T40" fmla="*/ 2447 w 4494"/>
                <a:gd name="T41" fmla="*/ 3281 h 4712"/>
                <a:gd name="T42" fmla="*/ 3799 w 4494"/>
                <a:gd name="T43" fmla="*/ 3838 h 4712"/>
                <a:gd name="T44" fmla="*/ 3503 w 4494"/>
                <a:gd name="T45" fmla="*/ 3971 h 4712"/>
                <a:gd name="T46" fmla="*/ 3637 w 4494"/>
                <a:gd name="T47" fmla="*/ 4712 h 4712"/>
                <a:gd name="T48" fmla="*/ 4494 w 4494"/>
                <a:gd name="T49" fmla="*/ 4579 h 4712"/>
                <a:gd name="T50" fmla="*/ 4360 w 4494"/>
                <a:gd name="T51" fmla="*/ 3838 h 4712"/>
                <a:gd name="T52" fmla="*/ 1278 w 4494"/>
                <a:gd name="T53" fmla="*/ 1201 h 4712"/>
                <a:gd name="T54" fmla="*/ 1288 w 4494"/>
                <a:gd name="T55" fmla="*/ 1201 h 4712"/>
                <a:gd name="T56" fmla="*/ 1311 w 4494"/>
                <a:gd name="T57" fmla="*/ 1202 h 4712"/>
                <a:gd name="T58" fmla="*/ 2194 w 4494"/>
                <a:gd name="T59" fmla="*/ 400 h 4712"/>
                <a:gd name="T60" fmla="*/ 2858 w 4494"/>
                <a:gd name="T61" fmla="*/ 1073 h 4712"/>
                <a:gd name="T62" fmla="*/ 2915 w 4494"/>
                <a:gd name="T63" fmla="*/ 1252 h 4712"/>
                <a:gd name="T64" fmla="*/ 3148 w 4494"/>
                <a:gd name="T65" fmla="*/ 1315 h 4712"/>
                <a:gd name="T66" fmla="*/ 3634 w 4494"/>
                <a:gd name="T67" fmla="*/ 1668 h 4712"/>
                <a:gd name="T68" fmla="*/ 2832 w 4494"/>
                <a:gd name="T69" fmla="*/ 2039 h 4712"/>
                <a:gd name="T70" fmla="*/ 1278 w 4494"/>
                <a:gd name="T71" fmla="*/ 2038 h 4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94" h="4712">
                  <a:moveTo>
                    <a:pt x="4360" y="3838"/>
                  </a:moveTo>
                  <a:lnTo>
                    <a:pt x="4199" y="3838"/>
                  </a:lnTo>
                  <a:lnTo>
                    <a:pt x="4199" y="3148"/>
                  </a:lnTo>
                  <a:cubicBezTo>
                    <a:pt x="4199" y="3001"/>
                    <a:pt x="4079" y="2881"/>
                    <a:pt x="3932" y="2881"/>
                  </a:cubicBezTo>
                  <a:lnTo>
                    <a:pt x="2447" y="2881"/>
                  </a:lnTo>
                  <a:lnTo>
                    <a:pt x="2447" y="2438"/>
                  </a:lnTo>
                  <a:cubicBezTo>
                    <a:pt x="2520" y="2438"/>
                    <a:pt x="2675" y="2438"/>
                    <a:pt x="2831" y="2439"/>
                  </a:cubicBezTo>
                  <a:cubicBezTo>
                    <a:pt x="3043" y="2439"/>
                    <a:pt x="3256" y="2440"/>
                    <a:pt x="3263" y="2440"/>
                  </a:cubicBezTo>
                  <a:cubicBezTo>
                    <a:pt x="3688" y="2440"/>
                    <a:pt x="4034" y="2094"/>
                    <a:pt x="4034" y="1668"/>
                  </a:cubicBezTo>
                  <a:cubicBezTo>
                    <a:pt x="4034" y="1243"/>
                    <a:pt x="3688" y="897"/>
                    <a:pt x="3263" y="897"/>
                  </a:cubicBezTo>
                  <a:cubicBezTo>
                    <a:pt x="3257" y="897"/>
                    <a:pt x="3251" y="897"/>
                    <a:pt x="3245" y="897"/>
                  </a:cubicBezTo>
                  <a:cubicBezTo>
                    <a:pt x="3165" y="389"/>
                    <a:pt x="2724" y="0"/>
                    <a:pt x="2194" y="0"/>
                  </a:cubicBezTo>
                  <a:cubicBezTo>
                    <a:pt x="1698" y="0"/>
                    <a:pt x="1276" y="339"/>
                    <a:pt x="1161" y="809"/>
                  </a:cubicBezTo>
                  <a:cubicBezTo>
                    <a:pt x="765" y="866"/>
                    <a:pt x="460" y="1208"/>
                    <a:pt x="460" y="1619"/>
                  </a:cubicBezTo>
                  <a:cubicBezTo>
                    <a:pt x="460" y="2071"/>
                    <a:pt x="827" y="2438"/>
                    <a:pt x="1278" y="2438"/>
                  </a:cubicBezTo>
                  <a:lnTo>
                    <a:pt x="2047" y="2438"/>
                  </a:lnTo>
                  <a:lnTo>
                    <a:pt x="2047" y="2881"/>
                  </a:lnTo>
                  <a:lnTo>
                    <a:pt x="562" y="2881"/>
                  </a:lnTo>
                  <a:cubicBezTo>
                    <a:pt x="415" y="2881"/>
                    <a:pt x="296" y="3001"/>
                    <a:pt x="296" y="3148"/>
                  </a:cubicBezTo>
                  <a:lnTo>
                    <a:pt x="296" y="3838"/>
                  </a:lnTo>
                  <a:lnTo>
                    <a:pt x="134" y="3838"/>
                  </a:lnTo>
                  <a:cubicBezTo>
                    <a:pt x="60" y="3838"/>
                    <a:pt x="0" y="3897"/>
                    <a:pt x="0" y="3971"/>
                  </a:cubicBezTo>
                  <a:lnTo>
                    <a:pt x="0" y="4579"/>
                  </a:lnTo>
                  <a:cubicBezTo>
                    <a:pt x="0" y="4652"/>
                    <a:pt x="60" y="4712"/>
                    <a:pt x="134" y="4712"/>
                  </a:cubicBezTo>
                  <a:lnTo>
                    <a:pt x="858" y="4712"/>
                  </a:lnTo>
                  <a:cubicBezTo>
                    <a:pt x="931" y="4712"/>
                    <a:pt x="991" y="4652"/>
                    <a:pt x="991" y="4579"/>
                  </a:cubicBezTo>
                  <a:lnTo>
                    <a:pt x="991" y="3971"/>
                  </a:lnTo>
                  <a:cubicBezTo>
                    <a:pt x="991" y="3897"/>
                    <a:pt x="931" y="3838"/>
                    <a:pt x="858" y="3838"/>
                  </a:cubicBezTo>
                  <a:lnTo>
                    <a:pt x="696" y="3838"/>
                  </a:lnTo>
                  <a:lnTo>
                    <a:pt x="696" y="3281"/>
                  </a:lnTo>
                  <a:lnTo>
                    <a:pt x="2047" y="3281"/>
                  </a:lnTo>
                  <a:lnTo>
                    <a:pt x="2047" y="3838"/>
                  </a:lnTo>
                  <a:lnTo>
                    <a:pt x="1885" y="3838"/>
                  </a:lnTo>
                  <a:cubicBezTo>
                    <a:pt x="1812" y="3838"/>
                    <a:pt x="1752" y="3897"/>
                    <a:pt x="1752" y="3971"/>
                  </a:cubicBezTo>
                  <a:lnTo>
                    <a:pt x="1752" y="4579"/>
                  </a:lnTo>
                  <a:cubicBezTo>
                    <a:pt x="1752" y="4652"/>
                    <a:pt x="1812" y="4712"/>
                    <a:pt x="1885" y="4712"/>
                  </a:cubicBezTo>
                  <a:lnTo>
                    <a:pt x="2609" y="4712"/>
                  </a:lnTo>
                  <a:cubicBezTo>
                    <a:pt x="2682" y="4712"/>
                    <a:pt x="2742" y="4652"/>
                    <a:pt x="2742" y="4579"/>
                  </a:cubicBezTo>
                  <a:lnTo>
                    <a:pt x="2742" y="3971"/>
                  </a:lnTo>
                  <a:cubicBezTo>
                    <a:pt x="2742" y="3897"/>
                    <a:pt x="2682" y="3838"/>
                    <a:pt x="2609" y="3838"/>
                  </a:cubicBezTo>
                  <a:lnTo>
                    <a:pt x="2447" y="3838"/>
                  </a:lnTo>
                  <a:lnTo>
                    <a:pt x="2447" y="3281"/>
                  </a:lnTo>
                  <a:lnTo>
                    <a:pt x="3799" y="3281"/>
                  </a:lnTo>
                  <a:lnTo>
                    <a:pt x="3799" y="3838"/>
                  </a:lnTo>
                  <a:lnTo>
                    <a:pt x="3637" y="3838"/>
                  </a:lnTo>
                  <a:cubicBezTo>
                    <a:pt x="3563" y="3838"/>
                    <a:pt x="3503" y="3897"/>
                    <a:pt x="3503" y="3971"/>
                  </a:cubicBezTo>
                  <a:lnTo>
                    <a:pt x="3503" y="4579"/>
                  </a:lnTo>
                  <a:cubicBezTo>
                    <a:pt x="3503" y="4652"/>
                    <a:pt x="3563" y="4712"/>
                    <a:pt x="3637" y="4712"/>
                  </a:cubicBezTo>
                  <a:lnTo>
                    <a:pt x="4360" y="4712"/>
                  </a:lnTo>
                  <a:cubicBezTo>
                    <a:pt x="4434" y="4712"/>
                    <a:pt x="4494" y="4652"/>
                    <a:pt x="4494" y="4579"/>
                  </a:cubicBezTo>
                  <a:lnTo>
                    <a:pt x="4494" y="3971"/>
                  </a:lnTo>
                  <a:cubicBezTo>
                    <a:pt x="4494" y="3897"/>
                    <a:pt x="4434" y="3838"/>
                    <a:pt x="4360" y="3838"/>
                  </a:cubicBezTo>
                  <a:close/>
                  <a:moveTo>
                    <a:pt x="860" y="1619"/>
                  </a:moveTo>
                  <a:cubicBezTo>
                    <a:pt x="860" y="1389"/>
                    <a:pt x="1048" y="1201"/>
                    <a:pt x="1278" y="1201"/>
                  </a:cubicBezTo>
                  <a:lnTo>
                    <a:pt x="1283" y="1201"/>
                  </a:lnTo>
                  <a:cubicBezTo>
                    <a:pt x="1284" y="1201"/>
                    <a:pt x="1286" y="1201"/>
                    <a:pt x="1288" y="1201"/>
                  </a:cubicBezTo>
                  <a:cubicBezTo>
                    <a:pt x="1288" y="1201"/>
                    <a:pt x="1289" y="1201"/>
                    <a:pt x="1290" y="1201"/>
                  </a:cubicBezTo>
                  <a:cubicBezTo>
                    <a:pt x="1297" y="1202"/>
                    <a:pt x="1304" y="1202"/>
                    <a:pt x="1311" y="1202"/>
                  </a:cubicBezTo>
                  <a:cubicBezTo>
                    <a:pt x="1408" y="1202"/>
                    <a:pt x="1519" y="1136"/>
                    <a:pt x="1534" y="992"/>
                  </a:cubicBezTo>
                  <a:cubicBezTo>
                    <a:pt x="1571" y="654"/>
                    <a:pt x="1854" y="400"/>
                    <a:pt x="2194" y="400"/>
                  </a:cubicBezTo>
                  <a:cubicBezTo>
                    <a:pt x="2560" y="400"/>
                    <a:pt x="2858" y="698"/>
                    <a:pt x="2858" y="1064"/>
                  </a:cubicBezTo>
                  <a:lnTo>
                    <a:pt x="2858" y="1073"/>
                  </a:lnTo>
                  <a:cubicBezTo>
                    <a:pt x="2858" y="1074"/>
                    <a:pt x="2858" y="1076"/>
                    <a:pt x="2858" y="1078"/>
                  </a:cubicBezTo>
                  <a:cubicBezTo>
                    <a:pt x="2853" y="1144"/>
                    <a:pt x="2873" y="1205"/>
                    <a:pt x="2915" y="1252"/>
                  </a:cubicBezTo>
                  <a:cubicBezTo>
                    <a:pt x="2957" y="1299"/>
                    <a:pt x="3017" y="1325"/>
                    <a:pt x="3080" y="1325"/>
                  </a:cubicBezTo>
                  <a:cubicBezTo>
                    <a:pt x="3103" y="1325"/>
                    <a:pt x="3126" y="1322"/>
                    <a:pt x="3148" y="1315"/>
                  </a:cubicBezTo>
                  <a:cubicBezTo>
                    <a:pt x="3185" y="1303"/>
                    <a:pt x="3224" y="1297"/>
                    <a:pt x="3263" y="1297"/>
                  </a:cubicBezTo>
                  <a:cubicBezTo>
                    <a:pt x="3468" y="1297"/>
                    <a:pt x="3634" y="1463"/>
                    <a:pt x="3634" y="1668"/>
                  </a:cubicBezTo>
                  <a:cubicBezTo>
                    <a:pt x="3634" y="1873"/>
                    <a:pt x="3468" y="2040"/>
                    <a:pt x="3263" y="2040"/>
                  </a:cubicBezTo>
                  <a:cubicBezTo>
                    <a:pt x="3255" y="2040"/>
                    <a:pt x="3043" y="2039"/>
                    <a:pt x="2832" y="2039"/>
                  </a:cubicBezTo>
                  <a:cubicBezTo>
                    <a:pt x="2621" y="2038"/>
                    <a:pt x="2411" y="2038"/>
                    <a:pt x="2405" y="2038"/>
                  </a:cubicBezTo>
                  <a:lnTo>
                    <a:pt x="1278" y="2038"/>
                  </a:lnTo>
                  <a:cubicBezTo>
                    <a:pt x="1048" y="2038"/>
                    <a:pt x="860" y="1850"/>
                    <a:pt x="860" y="1619"/>
                  </a:cubicBezTo>
                  <a:close/>
                </a:path>
              </a:pathLst>
            </a:custGeom>
            <a:solidFill>
              <a:srgbClr val="41B4AD"/>
            </a:solidFill>
            <a:ln>
              <a:noFill/>
            </a:ln>
          </p:spPr>
          <p:txBody>
            <a:bodyPr/>
            <a:lstStyle/>
            <a:p>
              <a:endParaRPr lang="zh-CN" altLang="en-US">
                <a:cs typeface="+mn-ea"/>
                <a:sym typeface="+mn-lt"/>
              </a:endParaRPr>
            </a:p>
          </p:txBody>
        </p:sp>
        <p:sp>
          <p:nvSpPr>
            <p:cNvPr id="55" name="find-location_106167"/>
            <p:cNvSpPr>
              <a:spLocks noChangeAspect="1"/>
            </p:cNvSpPr>
            <p:nvPr/>
          </p:nvSpPr>
          <p:spPr bwMode="auto">
            <a:xfrm>
              <a:off x="2830662" y="2656726"/>
              <a:ext cx="609605" cy="609685"/>
            </a:xfrm>
            <a:custGeom>
              <a:avLst/>
              <a:gdLst>
                <a:gd name="connsiteX0" fmla="*/ 533257 w 607489"/>
                <a:gd name="connsiteY0" fmla="*/ 454864 h 607568"/>
                <a:gd name="connsiteX1" fmla="*/ 549398 w 607489"/>
                <a:gd name="connsiteY1" fmla="*/ 464840 h 607568"/>
                <a:gd name="connsiteX2" fmla="*/ 605663 w 607489"/>
                <a:gd name="connsiteY2" fmla="*/ 577181 h 607568"/>
                <a:gd name="connsiteX3" fmla="*/ 597515 w 607489"/>
                <a:gd name="connsiteY3" fmla="*/ 601429 h 607568"/>
                <a:gd name="connsiteX4" fmla="*/ 588753 w 607489"/>
                <a:gd name="connsiteY4" fmla="*/ 605727 h 607568"/>
                <a:gd name="connsiteX5" fmla="*/ 580913 w 607489"/>
                <a:gd name="connsiteY5" fmla="*/ 607568 h 607568"/>
                <a:gd name="connsiteX6" fmla="*/ 564617 w 607489"/>
                <a:gd name="connsiteY6" fmla="*/ 597593 h 607568"/>
                <a:gd name="connsiteX7" fmla="*/ 508506 w 607489"/>
                <a:gd name="connsiteY7" fmla="*/ 485252 h 607568"/>
                <a:gd name="connsiteX8" fmla="*/ 516654 w 607489"/>
                <a:gd name="connsiteY8" fmla="*/ 461157 h 607568"/>
                <a:gd name="connsiteX9" fmla="*/ 525263 w 607489"/>
                <a:gd name="connsiteY9" fmla="*/ 456706 h 607568"/>
                <a:gd name="connsiteX10" fmla="*/ 533257 w 607489"/>
                <a:gd name="connsiteY10" fmla="*/ 454864 h 607568"/>
                <a:gd name="connsiteX11" fmla="*/ 348909 w 607489"/>
                <a:gd name="connsiteY11" fmla="*/ 397213 h 607568"/>
                <a:gd name="connsiteX12" fmla="*/ 410496 w 607489"/>
                <a:gd name="connsiteY12" fmla="*/ 407800 h 607568"/>
                <a:gd name="connsiteX13" fmla="*/ 445973 w 607489"/>
                <a:gd name="connsiteY13" fmla="*/ 403964 h 607568"/>
                <a:gd name="connsiteX14" fmla="*/ 297151 w 607489"/>
                <a:gd name="connsiteY14" fmla="*/ 493111 h 607568"/>
                <a:gd name="connsiteX15" fmla="*/ 337544 w 607489"/>
                <a:gd name="connsiteY15" fmla="*/ 429895 h 607568"/>
                <a:gd name="connsiteX16" fmla="*/ 348909 w 607489"/>
                <a:gd name="connsiteY16" fmla="*/ 397213 h 607568"/>
                <a:gd name="connsiteX17" fmla="*/ 185234 w 607489"/>
                <a:gd name="connsiteY17" fmla="*/ 397213 h 607568"/>
                <a:gd name="connsiteX18" fmla="*/ 315850 w 607489"/>
                <a:gd name="connsiteY18" fmla="*/ 397213 h 607568"/>
                <a:gd name="connsiteX19" fmla="*/ 250542 w 607489"/>
                <a:gd name="connsiteY19" fmla="*/ 481750 h 607568"/>
                <a:gd name="connsiteX20" fmla="*/ 185234 w 607489"/>
                <a:gd name="connsiteY20" fmla="*/ 397213 h 607568"/>
                <a:gd name="connsiteX21" fmla="*/ 49749 w 607489"/>
                <a:gd name="connsiteY21" fmla="*/ 397213 h 607568"/>
                <a:gd name="connsiteX22" fmla="*/ 152381 w 607489"/>
                <a:gd name="connsiteY22" fmla="*/ 397213 h 607568"/>
                <a:gd name="connsiteX23" fmla="*/ 163597 w 607489"/>
                <a:gd name="connsiteY23" fmla="*/ 429895 h 607568"/>
                <a:gd name="connsiteX24" fmla="*/ 204005 w 607489"/>
                <a:gd name="connsiteY24" fmla="*/ 493111 h 607568"/>
                <a:gd name="connsiteX25" fmla="*/ 49749 w 607489"/>
                <a:gd name="connsiteY25" fmla="*/ 397213 h 607568"/>
                <a:gd name="connsiteX26" fmla="*/ 500241 w 607489"/>
                <a:gd name="connsiteY26" fmla="*/ 382182 h 607568"/>
                <a:gd name="connsiteX27" fmla="*/ 521619 w 607489"/>
                <a:gd name="connsiteY27" fmla="*/ 424810 h 607568"/>
                <a:gd name="connsiteX28" fmla="*/ 511161 w 607489"/>
                <a:gd name="connsiteY28" fmla="*/ 428644 h 607568"/>
                <a:gd name="connsiteX29" fmla="*/ 502548 w 607489"/>
                <a:gd name="connsiteY29" fmla="*/ 432937 h 607568"/>
                <a:gd name="connsiteX30" fmla="*/ 493320 w 607489"/>
                <a:gd name="connsiteY30" fmla="*/ 438917 h 607568"/>
                <a:gd name="connsiteX31" fmla="*/ 471941 w 607489"/>
                <a:gd name="connsiteY31" fmla="*/ 396289 h 607568"/>
                <a:gd name="connsiteX32" fmla="*/ 486399 w 607489"/>
                <a:gd name="connsiteY32" fmla="*/ 389849 h 607568"/>
                <a:gd name="connsiteX33" fmla="*/ 500241 w 607489"/>
                <a:gd name="connsiteY33" fmla="*/ 382182 h 607568"/>
                <a:gd name="connsiteX34" fmla="*/ 164347 w 607489"/>
                <a:gd name="connsiteY34" fmla="*/ 262362 h 607568"/>
                <a:gd name="connsiteX35" fmla="*/ 241626 w 607489"/>
                <a:gd name="connsiteY35" fmla="*/ 262362 h 607568"/>
                <a:gd name="connsiteX36" fmla="*/ 257758 w 607489"/>
                <a:gd name="connsiteY36" fmla="*/ 313443 h 607568"/>
                <a:gd name="connsiteX37" fmla="*/ 297857 w 607489"/>
                <a:gd name="connsiteY37" fmla="*/ 365599 h 607568"/>
                <a:gd name="connsiteX38" fmla="*/ 176638 w 607489"/>
                <a:gd name="connsiteY38" fmla="*/ 365599 h 607568"/>
                <a:gd name="connsiteX39" fmla="*/ 164347 w 607489"/>
                <a:gd name="connsiteY39" fmla="*/ 262362 h 607568"/>
                <a:gd name="connsiteX40" fmla="*/ 0 w 607489"/>
                <a:gd name="connsiteY40" fmla="*/ 262362 h 607568"/>
                <a:gd name="connsiteX41" fmla="*/ 132704 w 607489"/>
                <a:gd name="connsiteY41" fmla="*/ 262362 h 607568"/>
                <a:gd name="connsiteX42" fmla="*/ 144377 w 607489"/>
                <a:gd name="connsiteY42" fmla="*/ 365599 h 607568"/>
                <a:gd name="connsiteX43" fmla="*/ 29490 w 607489"/>
                <a:gd name="connsiteY43" fmla="*/ 365599 h 607568"/>
                <a:gd name="connsiteX44" fmla="*/ 0 w 607489"/>
                <a:gd name="connsiteY44" fmla="*/ 262362 h 607568"/>
                <a:gd name="connsiteX45" fmla="*/ 176639 w 607489"/>
                <a:gd name="connsiteY45" fmla="*/ 127512 h 607568"/>
                <a:gd name="connsiteX46" fmla="*/ 280356 w 607489"/>
                <a:gd name="connsiteY46" fmla="*/ 127512 h 607568"/>
                <a:gd name="connsiteX47" fmla="*/ 240098 w 607489"/>
                <a:gd name="connsiteY47" fmla="*/ 230749 h 607568"/>
                <a:gd name="connsiteX48" fmla="*/ 164347 w 607489"/>
                <a:gd name="connsiteY48" fmla="*/ 230749 h 607568"/>
                <a:gd name="connsiteX49" fmla="*/ 176639 w 607489"/>
                <a:gd name="connsiteY49" fmla="*/ 127512 h 607568"/>
                <a:gd name="connsiteX50" fmla="*/ 29490 w 607489"/>
                <a:gd name="connsiteY50" fmla="*/ 127512 h 607568"/>
                <a:gd name="connsiteX51" fmla="*/ 144377 w 607489"/>
                <a:gd name="connsiteY51" fmla="*/ 127512 h 607568"/>
                <a:gd name="connsiteX52" fmla="*/ 132704 w 607489"/>
                <a:gd name="connsiteY52" fmla="*/ 230749 h 607568"/>
                <a:gd name="connsiteX53" fmla="*/ 0 w 607489"/>
                <a:gd name="connsiteY53" fmla="*/ 230749 h 607568"/>
                <a:gd name="connsiteX54" fmla="*/ 29490 w 607489"/>
                <a:gd name="connsiteY54" fmla="*/ 127512 h 607568"/>
                <a:gd name="connsiteX55" fmla="*/ 410198 w 607489"/>
                <a:gd name="connsiteY55" fmla="*/ 98792 h 607568"/>
                <a:gd name="connsiteX56" fmla="*/ 534660 w 607489"/>
                <a:gd name="connsiteY56" fmla="*/ 175658 h 607568"/>
                <a:gd name="connsiteX57" fmla="*/ 542036 w 607489"/>
                <a:gd name="connsiteY57" fmla="*/ 281521 h 607568"/>
                <a:gd name="connsiteX58" fmla="*/ 472275 w 607489"/>
                <a:gd name="connsiteY58" fmla="*/ 361609 h 607568"/>
                <a:gd name="connsiteX59" fmla="*/ 410505 w 607489"/>
                <a:gd name="connsiteY59" fmla="*/ 376185 h 607568"/>
                <a:gd name="connsiteX60" fmla="*/ 286042 w 607489"/>
                <a:gd name="connsiteY60" fmla="*/ 299472 h 607568"/>
                <a:gd name="connsiteX61" fmla="*/ 348274 w 607489"/>
                <a:gd name="connsiteY61" fmla="*/ 113367 h 607568"/>
                <a:gd name="connsiteX62" fmla="*/ 410198 w 607489"/>
                <a:gd name="connsiteY62" fmla="*/ 98792 h 607568"/>
                <a:gd name="connsiteX63" fmla="*/ 250542 w 607489"/>
                <a:gd name="connsiteY63" fmla="*/ 11502 h 607568"/>
                <a:gd name="connsiteX64" fmla="*/ 315850 w 607489"/>
                <a:gd name="connsiteY64" fmla="*/ 95898 h 607568"/>
                <a:gd name="connsiteX65" fmla="*/ 185234 w 607489"/>
                <a:gd name="connsiteY65" fmla="*/ 95898 h 607568"/>
                <a:gd name="connsiteX66" fmla="*/ 250542 w 607489"/>
                <a:gd name="connsiteY66" fmla="*/ 11502 h 607568"/>
                <a:gd name="connsiteX67" fmla="*/ 297151 w 607489"/>
                <a:gd name="connsiteY67" fmla="*/ 0 h 607568"/>
                <a:gd name="connsiteX68" fmla="*/ 426921 w 607489"/>
                <a:gd name="connsiteY68" fmla="*/ 68142 h 607568"/>
                <a:gd name="connsiteX69" fmla="*/ 410182 w 607489"/>
                <a:gd name="connsiteY69" fmla="*/ 67221 h 607568"/>
                <a:gd name="connsiteX70" fmla="*/ 343991 w 607489"/>
                <a:gd name="connsiteY70" fmla="*/ 80727 h 607568"/>
                <a:gd name="connsiteX71" fmla="*/ 337541 w 607489"/>
                <a:gd name="connsiteY71" fmla="*/ 63231 h 607568"/>
                <a:gd name="connsiteX72" fmla="*/ 297151 w 607489"/>
                <a:gd name="connsiteY72" fmla="*/ 0 h 607568"/>
                <a:gd name="connsiteX73" fmla="*/ 204005 w 607489"/>
                <a:gd name="connsiteY73" fmla="*/ 0 h 607568"/>
                <a:gd name="connsiteX74" fmla="*/ 163597 w 607489"/>
                <a:gd name="connsiteY74" fmla="*/ 63216 h 607568"/>
                <a:gd name="connsiteX75" fmla="*/ 152381 w 607489"/>
                <a:gd name="connsiteY75" fmla="*/ 95898 h 607568"/>
                <a:gd name="connsiteX76" fmla="*/ 49749 w 607489"/>
                <a:gd name="connsiteY76" fmla="*/ 95898 h 607568"/>
                <a:gd name="connsiteX77" fmla="*/ 204005 w 607489"/>
                <a:gd name="connsiteY77"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489" h="607568">
                  <a:moveTo>
                    <a:pt x="533257" y="454864"/>
                  </a:moveTo>
                  <a:cubicBezTo>
                    <a:pt x="540021" y="454864"/>
                    <a:pt x="546477" y="458855"/>
                    <a:pt x="549398" y="464840"/>
                  </a:cubicBezTo>
                  <a:lnTo>
                    <a:pt x="605663" y="577181"/>
                  </a:lnTo>
                  <a:cubicBezTo>
                    <a:pt x="609967" y="586082"/>
                    <a:pt x="606431" y="596979"/>
                    <a:pt x="597515" y="601429"/>
                  </a:cubicBezTo>
                  <a:lnTo>
                    <a:pt x="588753" y="605727"/>
                  </a:lnTo>
                  <a:cubicBezTo>
                    <a:pt x="586293" y="606954"/>
                    <a:pt x="583680" y="607568"/>
                    <a:pt x="580913" y="607568"/>
                  </a:cubicBezTo>
                  <a:cubicBezTo>
                    <a:pt x="573995" y="607568"/>
                    <a:pt x="567692" y="603731"/>
                    <a:pt x="564617" y="597593"/>
                  </a:cubicBezTo>
                  <a:lnTo>
                    <a:pt x="508506" y="485252"/>
                  </a:lnTo>
                  <a:cubicBezTo>
                    <a:pt x="504048" y="476350"/>
                    <a:pt x="507738" y="465454"/>
                    <a:pt x="516654" y="461157"/>
                  </a:cubicBezTo>
                  <a:lnTo>
                    <a:pt x="525263" y="456706"/>
                  </a:lnTo>
                  <a:cubicBezTo>
                    <a:pt x="527722" y="455478"/>
                    <a:pt x="530490" y="454864"/>
                    <a:pt x="533257" y="454864"/>
                  </a:cubicBezTo>
                  <a:close/>
                  <a:moveTo>
                    <a:pt x="348909" y="397213"/>
                  </a:moveTo>
                  <a:cubicBezTo>
                    <a:pt x="367492" y="404118"/>
                    <a:pt x="389762" y="407800"/>
                    <a:pt x="410496" y="407800"/>
                  </a:cubicBezTo>
                  <a:cubicBezTo>
                    <a:pt x="422475" y="407800"/>
                    <a:pt x="434455" y="406573"/>
                    <a:pt x="445973" y="403964"/>
                  </a:cubicBezTo>
                  <a:cubicBezTo>
                    <a:pt x="409267" y="449535"/>
                    <a:pt x="356895" y="481910"/>
                    <a:pt x="297151" y="493111"/>
                  </a:cubicBezTo>
                  <a:cubicBezTo>
                    <a:pt x="312510" y="478995"/>
                    <a:pt x="326178" y="457667"/>
                    <a:pt x="337544" y="429895"/>
                  </a:cubicBezTo>
                  <a:cubicBezTo>
                    <a:pt x="341690" y="419615"/>
                    <a:pt x="345530" y="408721"/>
                    <a:pt x="348909" y="397213"/>
                  </a:cubicBezTo>
                  <a:close/>
                  <a:moveTo>
                    <a:pt x="185234" y="397213"/>
                  </a:moveTo>
                  <a:lnTo>
                    <a:pt x="315850" y="397213"/>
                  </a:lnTo>
                  <a:cubicBezTo>
                    <a:pt x="298793" y="450145"/>
                    <a:pt x="273899" y="481750"/>
                    <a:pt x="250542" y="481750"/>
                  </a:cubicBezTo>
                  <a:cubicBezTo>
                    <a:pt x="227185" y="481750"/>
                    <a:pt x="202291" y="450145"/>
                    <a:pt x="185234" y="397213"/>
                  </a:cubicBezTo>
                  <a:close/>
                  <a:moveTo>
                    <a:pt x="49749" y="397213"/>
                  </a:moveTo>
                  <a:lnTo>
                    <a:pt x="152381" y="397213"/>
                  </a:lnTo>
                  <a:cubicBezTo>
                    <a:pt x="155761" y="408721"/>
                    <a:pt x="159449" y="419615"/>
                    <a:pt x="163597" y="429895"/>
                  </a:cubicBezTo>
                  <a:cubicBezTo>
                    <a:pt x="174967" y="457667"/>
                    <a:pt x="188794" y="478995"/>
                    <a:pt x="204005" y="493111"/>
                  </a:cubicBezTo>
                  <a:cubicBezTo>
                    <a:pt x="141319" y="481450"/>
                    <a:pt x="86776" y="446313"/>
                    <a:pt x="49749" y="397213"/>
                  </a:cubicBezTo>
                  <a:close/>
                  <a:moveTo>
                    <a:pt x="500241" y="382182"/>
                  </a:moveTo>
                  <a:lnTo>
                    <a:pt x="521619" y="424810"/>
                  </a:lnTo>
                  <a:cubicBezTo>
                    <a:pt x="517928" y="425730"/>
                    <a:pt x="514544" y="426957"/>
                    <a:pt x="511161" y="428644"/>
                  </a:cubicBezTo>
                  <a:lnTo>
                    <a:pt x="502548" y="432937"/>
                  </a:lnTo>
                  <a:cubicBezTo>
                    <a:pt x="499164" y="434624"/>
                    <a:pt x="496088" y="436617"/>
                    <a:pt x="493320" y="438917"/>
                  </a:cubicBezTo>
                  <a:lnTo>
                    <a:pt x="471941" y="396289"/>
                  </a:lnTo>
                  <a:cubicBezTo>
                    <a:pt x="476863" y="394295"/>
                    <a:pt x="481631" y="392149"/>
                    <a:pt x="486399" y="389849"/>
                  </a:cubicBezTo>
                  <a:cubicBezTo>
                    <a:pt x="491166" y="387549"/>
                    <a:pt x="495781" y="384942"/>
                    <a:pt x="500241" y="382182"/>
                  </a:cubicBezTo>
                  <a:close/>
                  <a:moveTo>
                    <a:pt x="164347" y="262362"/>
                  </a:moveTo>
                  <a:lnTo>
                    <a:pt x="241626" y="262362"/>
                  </a:lnTo>
                  <a:cubicBezTo>
                    <a:pt x="244238" y="279696"/>
                    <a:pt x="249461" y="297030"/>
                    <a:pt x="257758" y="313443"/>
                  </a:cubicBezTo>
                  <a:cubicBezTo>
                    <a:pt x="267898" y="333692"/>
                    <a:pt x="281571" y="351333"/>
                    <a:pt x="297857" y="365599"/>
                  </a:cubicBezTo>
                  <a:lnTo>
                    <a:pt x="176638" y="365599"/>
                  </a:lnTo>
                  <a:cubicBezTo>
                    <a:pt x="169724" y="335686"/>
                    <a:pt x="165269" y="300711"/>
                    <a:pt x="164347" y="262362"/>
                  </a:cubicBezTo>
                  <a:close/>
                  <a:moveTo>
                    <a:pt x="0" y="262362"/>
                  </a:moveTo>
                  <a:lnTo>
                    <a:pt x="132704" y="262362"/>
                  </a:lnTo>
                  <a:cubicBezTo>
                    <a:pt x="133625" y="298717"/>
                    <a:pt x="137619" y="333845"/>
                    <a:pt x="144377" y="365599"/>
                  </a:cubicBezTo>
                  <a:lnTo>
                    <a:pt x="29490" y="365599"/>
                  </a:lnTo>
                  <a:cubicBezTo>
                    <a:pt x="12748" y="334612"/>
                    <a:pt x="2304" y="299484"/>
                    <a:pt x="0" y="262362"/>
                  </a:cubicBezTo>
                  <a:close/>
                  <a:moveTo>
                    <a:pt x="176639" y="127512"/>
                  </a:moveTo>
                  <a:lnTo>
                    <a:pt x="280356" y="127512"/>
                  </a:lnTo>
                  <a:cubicBezTo>
                    <a:pt x="255771" y="156504"/>
                    <a:pt x="241635" y="193013"/>
                    <a:pt x="240098" y="230749"/>
                  </a:cubicBezTo>
                  <a:lnTo>
                    <a:pt x="164347" y="230749"/>
                  </a:lnTo>
                  <a:cubicBezTo>
                    <a:pt x="165269" y="192399"/>
                    <a:pt x="169725" y="157578"/>
                    <a:pt x="176639" y="127512"/>
                  </a:cubicBezTo>
                  <a:close/>
                  <a:moveTo>
                    <a:pt x="29490" y="127512"/>
                  </a:moveTo>
                  <a:lnTo>
                    <a:pt x="144377" y="127512"/>
                  </a:lnTo>
                  <a:cubicBezTo>
                    <a:pt x="137619" y="159265"/>
                    <a:pt x="133625" y="194393"/>
                    <a:pt x="132704" y="230749"/>
                  </a:cubicBezTo>
                  <a:lnTo>
                    <a:pt x="0" y="230749"/>
                  </a:lnTo>
                  <a:cubicBezTo>
                    <a:pt x="2304" y="193626"/>
                    <a:pt x="12748" y="158498"/>
                    <a:pt x="29490" y="127512"/>
                  </a:cubicBezTo>
                  <a:close/>
                  <a:moveTo>
                    <a:pt x="410198" y="98792"/>
                  </a:moveTo>
                  <a:cubicBezTo>
                    <a:pt x="463363" y="98792"/>
                    <a:pt x="510997" y="128249"/>
                    <a:pt x="534660" y="175658"/>
                  </a:cubicBezTo>
                  <a:cubicBezTo>
                    <a:pt x="551255" y="208798"/>
                    <a:pt x="553867" y="246387"/>
                    <a:pt x="542036" y="281521"/>
                  </a:cubicBezTo>
                  <a:cubicBezTo>
                    <a:pt x="530358" y="316656"/>
                    <a:pt x="505465" y="345039"/>
                    <a:pt x="472275" y="361609"/>
                  </a:cubicBezTo>
                  <a:cubicBezTo>
                    <a:pt x="452914" y="371275"/>
                    <a:pt x="432017" y="376185"/>
                    <a:pt x="410505" y="376185"/>
                  </a:cubicBezTo>
                  <a:cubicBezTo>
                    <a:pt x="357340" y="376185"/>
                    <a:pt x="309706" y="346881"/>
                    <a:pt x="286042" y="299472"/>
                  </a:cubicBezTo>
                  <a:cubicBezTo>
                    <a:pt x="251777" y="231044"/>
                    <a:pt x="279742" y="147581"/>
                    <a:pt x="348274" y="113367"/>
                  </a:cubicBezTo>
                  <a:cubicBezTo>
                    <a:pt x="367788" y="103701"/>
                    <a:pt x="388686" y="98792"/>
                    <a:pt x="410198" y="98792"/>
                  </a:cubicBezTo>
                  <a:close/>
                  <a:moveTo>
                    <a:pt x="250542" y="11502"/>
                  </a:moveTo>
                  <a:cubicBezTo>
                    <a:pt x="273899" y="11502"/>
                    <a:pt x="298793" y="42958"/>
                    <a:pt x="315850" y="95898"/>
                  </a:cubicBezTo>
                  <a:lnTo>
                    <a:pt x="185234" y="95898"/>
                  </a:lnTo>
                  <a:cubicBezTo>
                    <a:pt x="202291" y="42958"/>
                    <a:pt x="227185" y="11502"/>
                    <a:pt x="250542" y="11502"/>
                  </a:cubicBezTo>
                  <a:close/>
                  <a:moveTo>
                    <a:pt x="297151" y="0"/>
                  </a:moveTo>
                  <a:cubicBezTo>
                    <a:pt x="347216" y="9362"/>
                    <a:pt x="392060" y="33764"/>
                    <a:pt x="426921" y="68142"/>
                  </a:cubicBezTo>
                  <a:cubicBezTo>
                    <a:pt x="421393" y="67528"/>
                    <a:pt x="415864" y="67221"/>
                    <a:pt x="410182" y="67221"/>
                  </a:cubicBezTo>
                  <a:cubicBezTo>
                    <a:pt x="387299" y="67221"/>
                    <a:pt x="365031" y="71825"/>
                    <a:pt x="343991" y="80727"/>
                  </a:cubicBezTo>
                  <a:cubicBezTo>
                    <a:pt x="341995" y="74741"/>
                    <a:pt x="339845" y="68909"/>
                    <a:pt x="337541" y="63231"/>
                  </a:cubicBezTo>
                  <a:cubicBezTo>
                    <a:pt x="326177" y="35452"/>
                    <a:pt x="312509" y="14119"/>
                    <a:pt x="297151" y="0"/>
                  </a:cubicBezTo>
                  <a:close/>
                  <a:moveTo>
                    <a:pt x="204005" y="0"/>
                  </a:moveTo>
                  <a:cubicBezTo>
                    <a:pt x="188794" y="14116"/>
                    <a:pt x="174967" y="35444"/>
                    <a:pt x="163597" y="63216"/>
                  </a:cubicBezTo>
                  <a:cubicBezTo>
                    <a:pt x="159449" y="73496"/>
                    <a:pt x="155761" y="84390"/>
                    <a:pt x="152381" y="95898"/>
                  </a:cubicBezTo>
                  <a:lnTo>
                    <a:pt x="49749" y="95898"/>
                  </a:lnTo>
                  <a:cubicBezTo>
                    <a:pt x="86776" y="46798"/>
                    <a:pt x="141319" y="11814"/>
                    <a:pt x="204005" y="0"/>
                  </a:cubicBezTo>
                  <a:close/>
                </a:path>
              </a:pathLst>
            </a:custGeom>
            <a:solidFill>
              <a:srgbClr val="41B4AD"/>
            </a:solidFill>
            <a:ln>
              <a:noFill/>
            </a:ln>
          </p:spPr>
          <p:txBody>
            <a:bodyPr/>
            <a:lstStyle/>
            <a:p>
              <a:endParaRPr lang="zh-CN" altLang="en-US">
                <a:cs typeface="+mn-ea"/>
                <a:sym typeface="+mn-lt"/>
              </a:endParaRPr>
            </a:p>
          </p:txBody>
        </p:sp>
        <p:sp>
          <p:nvSpPr>
            <p:cNvPr id="56" name="navigation-history-interface-symbol-of-a-clock-with-an-arrow_32284"/>
            <p:cNvSpPr>
              <a:spLocks noChangeAspect="1"/>
            </p:cNvSpPr>
            <p:nvPr/>
          </p:nvSpPr>
          <p:spPr bwMode="auto">
            <a:xfrm>
              <a:off x="5857797" y="2613438"/>
              <a:ext cx="476410" cy="609685"/>
            </a:xfrm>
            <a:custGeom>
              <a:avLst/>
              <a:gdLst>
                <a:gd name="T0" fmla="*/ 2279 w 4803"/>
                <a:gd name="T1" fmla="*/ 0 h 6157"/>
                <a:gd name="T2" fmla="*/ 4376 w 4803"/>
                <a:gd name="T3" fmla="*/ 1856 h 6157"/>
                <a:gd name="T4" fmla="*/ 4309 w 4803"/>
                <a:gd name="T5" fmla="*/ 2280 h 6157"/>
                <a:gd name="T6" fmla="*/ 2279 w 4803"/>
                <a:gd name="T7" fmla="*/ 483 h 6157"/>
                <a:gd name="T8" fmla="*/ 1402 w 4803"/>
                <a:gd name="T9" fmla="*/ 3846 h 6157"/>
                <a:gd name="T10" fmla="*/ 0 w 4803"/>
                <a:gd name="T11" fmla="*/ 2280 h 6157"/>
                <a:gd name="T12" fmla="*/ 2038 w 4803"/>
                <a:gd name="T13" fmla="*/ 1089 h 6157"/>
                <a:gd name="T14" fmla="*/ 2279 w 4803"/>
                <a:gd name="T15" fmla="*/ 2521 h 6157"/>
                <a:gd name="T16" fmla="*/ 3888 w 4803"/>
                <a:gd name="T17" fmla="*/ 2280 h 6157"/>
                <a:gd name="T18" fmla="*/ 2521 w 4803"/>
                <a:gd name="T19" fmla="*/ 2038 h 6157"/>
                <a:gd name="T20" fmla="*/ 2279 w 4803"/>
                <a:gd name="T21" fmla="*/ 848 h 6157"/>
                <a:gd name="T22" fmla="*/ 4681 w 4803"/>
                <a:gd name="T23" fmla="*/ 1795 h 6157"/>
                <a:gd name="T24" fmla="*/ 4529 w 4803"/>
                <a:gd name="T25" fmla="*/ 2107 h 6157"/>
                <a:gd name="T26" fmla="*/ 4410 w 4803"/>
                <a:gd name="T27" fmla="*/ 2611 h 6157"/>
                <a:gd name="T28" fmla="*/ 4279 w 4803"/>
                <a:gd name="T29" fmla="*/ 2938 h 6157"/>
                <a:gd name="T30" fmla="*/ 4100 w 4803"/>
                <a:gd name="T31" fmla="*/ 3265 h 6157"/>
                <a:gd name="T32" fmla="*/ 3852 w 4803"/>
                <a:gd name="T33" fmla="*/ 3588 h 6157"/>
                <a:gd name="T34" fmla="*/ 3566 w 4803"/>
                <a:gd name="T35" fmla="*/ 3874 h 6157"/>
                <a:gd name="T36" fmla="*/ 3232 w 4803"/>
                <a:gd name="T37" fmla="*/ 4115 h 6157"/>
                <a:gd name="T38" fmla="*/ 2896 w 4803"/>
                <a:gd name="T39" fmla="*/ 4296 h 6157"/>
                <a:gd name="T40" fmla="*/ 2559 w 4803"/>
                <a:gd name="T41" fmla="*/ 4416 h 6157"/>
                <a:gd name="T42" fmla="*/ 2243 w 4803"/>
                <a:gd name="T43" fmla="*/ 4487 h 6157"/>
                <a:gd name="T44" fmla="*/ 1896 w 4803"/>
                <a:gd name="T45" fmla="*/ 4522 h 6157"/>
                <a:gd name="T46" fmla="*/ 1878 w 4803"/>
                <a:gd name="T47" fmla="*/ 3957 h 6157"/>
                <a:gd name="T48" fmla="*/ 1672 w 4803"/>
                <a:gd name="T49" fmla="*/ 3872 h 6157"/>
                <a:gd name="T50" fmla="*/ 597 w 4803"/>
                <a:gd name="T51" fmla="*/ 4997 h 6157"/>
                <a:gd name="T52" fmla="*/ 1672 w 4803"/>
                <a:gd name="T53" fmla="*/ 6122 h 6157"/>
                <a:gd name="T54" fmla="*/ 1804 w 4803"/>
                <a:gd name="T55" fmla="*/ 6148 h 6157"/>
                <a:gd name="T56" fmla="*/ 1878 w 4803"/>
                <a:gd name="T57" fmla="*/ 5447 h 6157"/>
                <a:gd name="T58" fmla="*/ 2454 w 4803"/>
                <a:gd name="T59" fmla="*/ 5313 h 6157"/>
                <a:gd name="T60" fmla="*/ 2835 w 4803"/>
                <a:gd name="T61" fmla="*/ 5165 h 6157"/>
                <a:gd name="T62" fmla="*/ 3240 w 4803"/>
                <a:gd name="T63" fmla="*/ 4948 h 6157"/>
                <a:gd name="T64" fmla="*/ 3348 w 4803"/>
                <a:gd name="T65" fmla="*/ 4873 h 6157"/>
                <a:gd name="T66" fmla="*/ 3923 w 4803"/>
                <a:gd name="T67" fmla="*/ 4375 h 6157"/>
                <a:gd name="T68" fmla="*/ 3996 w 4803"/>
                <a:gd name="T69" fmla="*/ 4297 h 6157"/>
                <a:gd name="T70" fmla="*/ 4282 w 4803"/>
                <a:gd name="T71" fmla="*/ 3908 h 6157"/>
                <a:gd name="T72" fmla="*/ 4510 w 4803"/>
                <a:gd name="T73" fmla="*/ 3497 h 6157"/>
                <a:gd name="T74" fmla="*/ 4567 w 4803"/>
                <a:gd name="T75" fmla="*/ 3356 h 6157"/>
                <a:gd name="T76" fmla="*/ 4721 w 4803"/>
                <a:gd name="T77" fmla="*/ 2878 h 6157"/>
                <a:gd name="T78" fmla="*/ 4792 w 4803"/>
                <a:gd name="T79" fmla="*/ 2391 h 6157"/>
                <a:gd name="T80" fmla="*/ 4796 w 4803"/>
                <a:gd name="T81" fmla="*/ 1913 h 6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03" h="6157">
                  <a:moveTo>
                    <a:pt x="0" y="2280"/>
                  </a:moveTo>
                  <a:cubicBezTo>
                    <a:pt x="0" y="1023"/>
                    <a:pt x="1022" y="0"/>
                    <a:pt x="2279" y="0"/>
                  </a:cubicBezTo>
                  <a:cubicBezTo>
                    <a:pt x="3320" y="0"/>
                    <a:pt x="4198" y="702"/>
                    <a:pt x="4470" y="1656"/>
                  </a:cubicBezTo>
                  <a:cubicBezTo>
                    <a:pt x="4420" y="1710"/>
                    <a:pt x="4386" y="1778"/>
                    <a:pt x="4376" y="1856"/>
                  </a:cubicBezTo>
                  <a:lnTo>
                    <a:pt x="4351" y="2055"/>
                  </a:lnTo>
                  <a:lnTo>
                    <a:pt x="4309" y="2280"/>
                  </a:lnTo>
                  <a:lnTo>
                    <a:pt x="4076" y="2280"/>
                  </a:lnTo>
                  <a:cubicBezTo>
                    <a:pt x="4076" y="1289"/>
                    <a:pt x="3270" y="483"/>
                    <a:pt x="2279" y="483"/>
                  </a:cubicBezTo>
                  <a:cubicBezTo>
                    <a:pt x="1289" y="483"/>
                    <a:pt x="483" y="1289"/>
                    <a:pt x="483" y="2280"/>
                  </a:cubicBezTo>
                  <a:cubicBezTo>
                    <a:pt x="483" y="2952"/>
                    <a:pt x="854" y="3537"/>
                    <a:pt x="1402" y="3846"/>
                  </a:cubicBezTo>
                  <a:lnTo>
                    <a:pt x="1051" y="4197"/>
                  </a:lnTo>
                  <a:cubicBezTo>
                    <a:pt x="420" y="3791"/>
                    <a:pt x="0" y="3084"/>
                    <a:pt x="0" y="2280"/>
                  </a:cubicBezTo>
                  <a:close/>
                  <a:moveTo>
                    <a:pt x="2279" y="848"/>
                  </a:moveTo>
                  <a:cubicBezTo>
                    <a:pt x="2146" y="848"/>
                    <a:pt x="2038" y="956"/>
                    <a:pt x="2038" y="1089"/>
                  </a:cubicBezTo>
                  <a:lnTo>
                    <a:pt x="2038" y="2280"/>
                  </a:lnTo>
                  <a:cubicBezTo>
                    <a:pt x="2038" y="2413"/>
                    <a:pt x="2146" y="2521"/>
                    <a:pt x="2279" y="2521"/>
                  </a:cubicBezTo>
                  <a:lnTo>
                    <a:pt x="3646" y="2521"/>
                  </a:lnTo>
                  <a:cubicBezTo>
                    <a:pt x="3780" y="2521"/>
                    <a:pt x="3888" y="2413"/>
                    <a:pt x="3888" y="2280"/>
                  </a:cubicBezTo>
                  <a:cubicBezTo>
                    <a:pt x="3888" y="2146"/>
                    <a:pt x="3780" y="2038"/>
                    <a:pt x="3646" y="2038"/>
                  </a:cubicBezTo>
                  <a:lnTo>
                    <a:pt x="2521" y="2038"/>
                  </a:lnTo>
                  <a:lnTo>
                    <a:pt x="2521" y="1089"/>
                  </a:lnTo>
                  <a:cubicBezTo>
                    <a:pt x="2521" y="956"/>
                    <a:pt x="2413" y="848"/>
                    <a:pt x="2279" y="848"/>
                  </a:cubicBezTo>
                  <a:close/>
                  <a:moveTo>
                    <a:pt x="4796" y="1913"/>
                  </a:moveTo>
                  <a:cubicBezTo>
                    <a:pt x="4794" y="1850"/>
                    <a:pt x="4744" y="1799"/>
                    <a:pt x="4681" y="1795"/>
                  </a:cubicBezTo>
                  <a:cubicBezTo>
                    <a:pt x="4621" y="1792"/>
                    <a:pt x="4563" y="1838"/>
                    <a:pt x="4555" y="1901"/>
                  </a:cubicBezTo>
                  <a:lnTo>
                    <a:pt x="4529" y="2107"/>
                  </a:lnTo>
                  <a:lnTo>
                    <a:pt x="4484" y="2348"/>
                  </a:lnTo>
                  <a:cubicBezTo>
                    <a:pt x="4465" y="2431"/>
                    <a:pt x="4446" y="2517"/>
                    <a:pt x="4410" y="2611"/>
                  </a:cubicBezTo>
                  <a:lnTo>
                    <a:pt x="4356" y="2770"/>
                  </a:lnTo>
                  <a:lnTo>
                    <a:pt x="4279" y="2938"/>
                  </a:lnTo>
                  <a:cubicBezTo>
                    <a:pt x="4252" y="3008"/>
                    <a:pt x="4210" y="3077"/>
                    <a:pt x="4166" y="3151"/>
                  </a:cubicBezTo>
                  <a:cubicBezTo>
                    <a:pt x="4144" y="3189"/>
                    <a:pt x="4121" y="3226"/>
                    <a:pt x="4100" y="3265"/>
                  </a:cubicBezTo>
                  <a:cubicBezTo>
                    <a:pt x="4078" y="3295"/>
                    <a:pt x="4056" y="3325"/>
                    <a:pt x="4034" y="3356"/>
                  </a:cubicBezTo>
                  <a:cubicBezTo>
                    <a:pt x="3978" y="3436"/>
                    <a:pt x="3924" y="3512"/>
                    <a:pt x="3852" y="3588"/>
                  </a:cubicBezTo>
                  <a:cubicBezTo>
                    <a:pt x="3790" y="3666"/>
                    <a:pt x="3715" y="3735"/>
                    <a:pt x="3635" y="3809"/>
                  </a:cubicBezTo>
                  <a:cubicBezTo>
                    <a:pt x="3612" y="3831"/>
                    <a:pt x="3589" y="3852"/>
                    <a:pt x="3566" y="3874"/>
                  </a:cubicBezTo>
                  <a:cubicBezTo>
                    <a:pt x="3540" y="3894"/>
                    <a:pt x="3515" y="3914"/>
                    <a:pt x="3490" y="3933"/>
                  </a:cubicBezTo>
                  <a:cubicBezTo>
                    <a:pt x="3406" y="3999"/>
                    <a:pt x="3326" y="4061"/>
                    <a:pt x="3232" y="4115"/>
                  </a:cubicBezTo>
                  <a:cubicBezTo>
                    <a:pt x="3159" y="4166"/>
                    <a:pt x="3076" y="4207"/>
                    <a:pt x="2996" y="4246"/>
                  </a:cubicBezTo>
                  <a:cubicBezTo>
                    <a:pt x="2962" y="4263"/>
                    <a:pt x="2929" y="4279"/>
                    <a:pt x="2896" y="4296"/>
                  </a:cubicBezTo>
                  <a:cubicBezTo>
                    <a:pt x="2855" y="4311"/>
                    <a:pt x="2815" y="4327"/>
                    <a:pt x="2776" y="4342"/>
                  </a:cubicBezTo>
                  <a:cubicBezTo>
                    <a:pt x="2703" y="4372"/>
                    <a:pt x="2633" y="4399"/>
                    <a:pt x="2559" y="4416"/>
                  </a:cubicBezTo>
                  <a:lnTo>
                    <a:pt x="2400" y="4460"/>
                  </a:lnTo>
                  <a:lnTo>
                    <a:pt x="2243" y="4487"/>
                  </a:lnTo>
                  <a:cubicBezTo>
                    <a:pt x="2163" y="4504"/>
                    <a:pt x="2092" y="4508"/>
                    <a:pt x="2024" y="4512"/>
                  </a:cubicBezTo>
                  <a:lnTo>
                    <a:pt x="1896" y="4522"/>
                  </a:lnTo>
                  <a:lnTo>
                    <a:pt x="1878" y="4521"/>
                  </a:lnTo>
                  <a:lnTo>
                    <a:pt x="1878" y="3957"/>
                  </a:lnTo>
                  <a:cubicBezTo>
                    <a:pt x="1878" y="3909"/>
                    <a:pt x="1849" y="3865"/>
                    <a:pt x="1804" y="3846"/>
                  </a:cubicBezTo>
                  <a:cubicBezTo>
                    <a:pt x="1758" y="3827"/>
                    <a:pt x="1707" y="3837"/>
                    <a:pt x="1672" y="3872"/>
                  </a:cubicBezTo>
                  <a:lnTo>
                    <a:pt x="632" y="4911"/>
                  </a:lnTo>
                  <a:cubicBezTo>
                    <a:pt x="610" y="4934"/>
                    <a:pt x="597" y="4965"/>
                    <a:pt x="597" y="4997"/>
                  </a:cubicBezTo>
                  <a:cubicBezTo>
                    <a:pt x="597" y="5029"/>
                    <a:pt x="610" y="5060"/>
                    <a:pt x="632" y="5082"/>
                  </a:cubicBezTo>
                  <a:lnTo>
                    <a:pt x="1672" y="6122"/>
                  </a:lnTo>
                  <a:cubicBezTo>
                    <a:pt x="1695" y="6145"/>
                    <a:pt x="1726" y="6157"/>
                    <a:pt x="1757" y="6157"/>
                  </a:cubicBezTo>
                  <a:cubicBezTo>
                    <a:pt x="1773" y="6157"/>
                    <a:pt x="1789" y="6154"/>
                    <a:pt x="1804" y="6148"/>
                  </a:cubicBezTo>
                  <a:cubicBezTo>
                    <a:pt x="1849" y="6129"/>
                    <a:pt x="1878" y="6085"/>
                    <a:pt x="1878" y="6036"/>
                  </a:cubicBezTo>
                  <a:lnTo>
                    <a:pt x="1878" y="5447"/>
                  </a:lnTo>
                  <a:lnTo>
                    <a:pt x="2101" y="5406"/>
                  </a:lnTo>
                  <a:cubicBezTo>
                    <a:pt x="2204" y="5385"/>
                    <a:pt x="2332" y="5358"/>
                    <a:pt x="2454" y="5313"/>
                  </a:cubicBezTo>
                  <a:lnTo>
                    <a:pt x="2597" y="5265"/>
                  </a:lnTo>
                  <a:lnTo>
                    <a:pt x="2835" y="5165"/>
                  </a:lnTo>
                  <a:cubicBezTo>
                    <a:pt x="2934" y="5125"/>
                    <a:pt x="3029" y="5070"/>
                    <a:pt x="3121" y="5016"/>
                  </a:cubicBezTo>
                  <a:cubicBezTo>
                    <a:pt x="3160" y="4994"/>
                    <a:pt x="3199" y="4970"/>
                    <a:pt x="3240" y="4948"/>
                  </a:cubicBezTo>
                  <a:cubicBezTo>
                    <a:pt x="3244" y="4946"/>
                    <a:pt x="3248" y="4943"/>
                    <a:pt x="3252" y="4940"/>
                  </a:cubicBezTo>
                  <a:cubicBezTo>
                    <a:pt x="3284" y="4918"/>
                    <a:pt x="3316" y="4895"/>
                    <a:pt x="3348" y="4873"/>
                  </a:cubicBezTo>
                  <a:cubicBezTo>
                    <a:pt x="3446" y="4805"/>
                    <a:pt x="3547" y="4735"/>
                    <a:pt x="3633" y="4654"/>
                  </a:cubicBezTo>
                  <a:cubicBezTo>
                    <a:pt x="3739" y="4569"/>
                    <a:pt x="3833" y="4470"/>
                    <a:pt x="3923" y="4375"/>
                  </a:cubicBezTo>
                  <a:lnTo>
                    <a:pt x="3988" y="4306"/>
                  </a:lnTo>
                  <a:cubicBezTo>
                    <a:pt x="3991" y="4303"/>
                    <a:pt x="3993" y="4300"/>
                    <a:pt x="3996" y="4297"/>
                  </a:cubicBezTo>
                  <a:lnTo>
                    <a:pt x="4055" y="4222"/>
                  </a:lnTo>
                  <a:cubicBezTo>
                    <a:pt x="4136" y="4121"/>
                    <a:pt x="4219" y="4016"/>
                    <a:pt x="4282" y="3908"/>
                  </a:cubicBezTo>
                  <a:cubicBezTo>
                    <a:pt x="4353" y="3808"/>
                    <a:pt x="4406" y="3702"/>
                    <a:pt x="4457" y="3601"/>
                  </a:cubicBezTo>
                  <a:cubicBezTo>
                    <a:pt x="4475" y="3565"/>
                    <a:pt x="4492" y="3531"/>
                    <a:pt x="4510" y="3497"/>
                  </a:cubicBezTo>
                  <a:cubicBezTo>
                    <a:pt x="4513" y="3492"/>
                    <a:pt x="4515" y="3487"/>
                    <a:pt x="4517" y="3482"/>
                  </a:cubicBezTo>
                  <a:cubicBezTo>
                    <a:pt x="4533" y="3439"/>
                    <a:pt x="4550" y="3397"/>
                    <a:pt x="4567" y="3356"/>
                  </a:cubicBezTo>
                  <a:cubicBezTo>
                    <a:pt x="4605" y="3264"/>
                    <a:pt x="4643" y="3169"/>
                    <a:pt x="4665" y="3076"/>
                  </a:cubicBezTo>
                  <a:lnTo>
                    <a:pt x="4721" y="2878"/>
                  </a:lnTo>
                  <a:lnTo>
                    <a:pt x="4753" y="2704"/>
                  </a:lnTo>
                  <a:cubicBezTo>
                    <a:pt x="4778" y="2589"/>
                    <a:pt x="4785" y="2483"/>
                    <a:pt x="4792" y="2391"/>
                  </a:cubicBezTo>
                  <a:lnTo>
                    <a:pt x="4803" y="2233"/>
                  </a:lnTo>
                  <a:lnTo>
                    <a:pt x="4796" y="1913"/>
                  </a:lnTo>
                  <a:close/>
                </a:path>
              </a:pathLst>
            </a:custGeom>
            <a:solidFill>
              <a:schemeClr val="bg1"/>
            </a:solidFill>
            <a:ln>
              <a:noFill/>
            </a:ln>
          </p:spPr>
          <p:txBody>
            <a:bodyPr/>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矩形: 圆角 18"/>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特   点</a:t>
            </a:r>
            <a:endParaRPr lang="zh-CN" altLang="en-US" sz="3200" b="1" dirty="0">
              <a:solidFill>
                <a:schemeClr val="tx1">
                  <a:lumMod val="75000"/>
                  <a:lumOff val="25000"/>
                </a:schemeClr>
              </a:solidFill>
              <a:cs typeface="+mn-ea"/>
              <a:sym typeface="+mn-lt"/>
            </a:endParaRPr>
          </a:p>
        </p:txBody>
      </p:sp>
      <p:sp>
        <p:nvSpPr>
          <p:cNvPr id="20" name="îś1îḋê"/>
          <p:cNvSpPr/>
          <p:nvPr/>
        </p:nvSpPr>
        <p:spPr bwMode="auto">
          <a:xfrm>
            <a:off x="1131215" y="2315893"/>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200000"/>
              </a:lnSpc>
              <a:buFont typeface="Arial" panose="020B0604020202020204" pitchFamily="34" charset="0"/>
              <a:buChar char="•"/>
            </a:pPr>
            <a:r>
              <a:rPr lang="en-US" altLang="zh-CN" sz="1800" dirty="0">
                <a:solidFill>
                  <a:schemeClr val="tx1">
                    <a:lumMod val="75000"/>
                    <a:lumOff val="25000"/>
                  </a:schemeClr>
                </a:solidFill>
                <a:cs typeface="+mn-ea"/>
                <a:sym typeface="+mn-lt"/>
              </a:rPr>
              <a:t>UML</a:t>
            </a:r>
            <a:r>
              <a:rPr lang="zh-CN" altLang="en-US" sz="1800" dirty="0">
                <a:solidFill>
                  <a:schemeClr val="tx1">
                    <a:lumMod val="75000"/>
                    <a:lumOff val="25000"/>
                  </a:schemeClr>
                </a:solidFill>
                <a:cs typeface="+mn-ea"/>
                <a:sym typeface="+mn-lt"/>
              </a:rPr>
              <a:t>吸取了面向对象领域中各种优秀的思想</a:t>
            </a:r>
            <a:r>
              <a:rPr lang="en-US" altLang="zh-CN" sz="1800" dirty="0">
                <a:solidFill>
                  <a:schemeClr val="tx1">
                    <a:lumMod val="75000"/>
                    <a:lumOff val="25000"/>
                  </a:schemeClr>
                </a:solidFill>
                <a:cs typeface="+mn-ea"/>
                <a:sym typeface="+mn-lt"/>
              </a:rPr>
              <a:t>,</a:t>
            </a:r>
            <a:r>
              <a:rPr lang="zh-CN" altLang="en-US" sz="1800" dirty="0">
                <a:solidFill>
                  <a:schemeClr val="tx1">
                    <a:lumMod val="75000"/>
                    <a:lumOff val="25000"/>
                  </a:schemeClr>
                </a:solidFill>
                <a:cs typeface="+mn-ea"/>
                <a:sym typeface="+mn-lt"/>
              </a:rPr>
              <a:t>其中也包括非</a:t>
            </a:r>
            <a:r>
              <a:rPr lang="en-US" altLang="zh-CN" sz="1800" dirty="0">
                <a:solidFill>
                  <a:schemeClr val="tx1">
                    <a:lumMod val="75000"/>
                    <a:lumOff val="25000"/>
                  </a:schemeClr>
                </a:solidFill>
                <a:cs typeface="+mn-ea"/>
                <a:sym typeface="+mn-lt"/>
              </a:rPr>
              <a:t>OO</a:t>
            </a:r>
            <a:r>
              <a:rPr lang="zh-CN" altLang="en-US" sz="1800" dirty="0">
                <a:solidFill>
                  <a:schemeClr val="tx1">
                    <a:lumMod val="75000"/>
                    <a:lumOff val="25000"/>
                  </a:schemeClr>
                </a:solidFill>
                <a:cs typeface="+mn-ea"/>
                <a:sym typeface="+mn-lt"/>
              </a:rPr>
              <a:t>方法的影响。</a:t>
            </a:r>
            <a:endParaRPr lang="zh-CN" altLang="en-US" sz="18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符号表示考虑了各种方法的图形表示，删掉了很多容易引起混乱的、多余的和极</a:t>
            </a:r>
            <a:endParaRPr lang="zh-CN" altLang="en-US" dirty="0">
              <a:solidFill>
                <a:schemeClr val="tx1">
                  <a:lumMod val="75000"/>
                  <a:lumOff val="25000"/>
                </a:schemeClr>
              </a:solidFill>
              <a:cs typeface="+mn-ea"/>
              <a:sym typeface="+mn-lt"/>
            </a:endParaRPr>
          </a:p>
          <a:p>
            <a:pPr>
              <a:lnSpc>
                <a:spcPct val="200000"/>
              </a:lnSpc>
            </a:pPr>
            <a:r>
              <a:rPr lang="zh-CN" altLang="en-US" dirty="0">
                <a:solidFill>
                  <a:schemeClr val="tx1">
                    <a:lumMod val="75000"/>
                    <a:lumOff val="25000"/>
                  </a:schemeClr>
                </a:solidFill>
                <a:cs typeface="+mn-ea"/>
                <a:sym typeface="+mn-lt"/>
              </a:rPr>
              <a:t>少使用的符号，同时添加了一些新符号。因此，在</a:t>
            </a: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中凝聚了面向对象领域中很多人的</a:t>
            </a:r>
            <a:endParaRPr lang="zh-CN" altLang="en-US" dirty="0">
              <a:solidFill>
                <a:schemeClr val="tx1">
                  <a:lumMod val="75000"/>
                  <a:lumOff val="25000"/>
                </a:schemeClr>
              </a:solidFill>
              <a:cs typeface="+mn-ea"/>
              <a:sym typeface="+mn-lt"/>
            </a:endParaRPr>
          </a:p>
          <a:p>
            <a:pPr>
              <a:lnSpc>
                <a:spcPct val="200000"/>
              </a:lnSpc>
            </a:pPr>
            <a:r>
              <a:rPr lang="zh-CN" altLang="en-US" dirty="0">
                <a:solidFill>
                  <a:schemeClr val="tx1">
                    <a:lumMod val="75000"/>
                    <a:lumOff val="25000"/>
                  </a:schemeClr>
                </a:solidFill>
                <a:cs typeface="+mn-ea"/>
                <a:sym typeface="+mn-lt"/>
              </a:rPr>
              <a:t>思想。这些思想并不是</a:t>
            </a: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的开发者们发明的，而是开发者们依据最优秀的</a:t>
            </a:r>
            <a:r>
              <a:rPr lang="en-US" altLang="zh-CN" dirty="0">
                <a:solidFill>
                  <a:schemeClr val="tx1">
                    <a:lumMod val="75000"/>
                    <a:lumOff val="25000"/>
                  </a:schemeClr>
                </a:solidFill>
                <a:cs typeface="+mn-ea"/>
                <a:sym typeface="+mn-lt"/>
              </a:rPr>
              <a:t>OO</a:t>
            </a:r>
            <a:r>
              <a:rPr lang="zh-CN" altLang="en-US" dirty="0">
                <a:solidFill>
                  <a:schemeClr val="tx1">
                    <a:lumMod val="75000"/>
                    <a:lumOff val="25000"/>
                  </a:schemeClr>
                </a:solidFill>
                <a:cs typeface="+mn-ea"/>
                <a:sym typeface="+mn-lt"/>
              </a:rPr>
              <a:t>方法和</a:t>
            </a:r>
            <a:endParaRPr lang="zh-CN" altLang="en-US" dirty="0">
              <a:solidFill>
                <a:schemeClr val="tx1">
                  <a:lumMod val="75000"/>
                  <a:lumOff val="25000"/>
                </a:schemeClr>
              </a:solidFill>
              <a:cs typeface="+mn-ea"/>
              <a:sym typeface="+mn-lt"/>
            </a:endParaRPr>
          </a:p>
          <a:p>
            <a:pPr>
              <a:lnSpc>
                <a:spcPct val="200000"/>
              </a:lnSpc>
            </a:pPr>
            <a:r>
              <a:rPr lang="zh-CN" altLang="en-US" dirty="0">
                <a:solidFill>
                  <a:schemeClr val="tx1">
                    <a:lumMod val="75000"/>
                    <a:lumOff val="25000"/>
                  </a:schemeClr>
                </a:solidFill>
                <a:cs typeface="+mn-ea"/>
                <a:sym typeface="+mn-lt"/>
              </a:rPr>
              <a:t>丰富的计算机科学实践经验综合提炼而成的。</a:t>
            </a:r>
            <a:endParaRPr lang="zh-CN" altLang="en-US"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矩形: 圆角 18"/>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特   点</a:t>
            </a:r>
            <a:endParaRPr lang="zh-CN" altLang="en-US" sz="3200" b="1" dirty="0">
              <a:solidFill>
                <a:schemeClr val="tx1">
                  <a:lumMod val="75000"/>
                  <a:lumOff val="25000"/>
                </a:schemeClr>
              </a:solidFill>
              <a:cs typeface="+mn-ea"/>
              <a:sym typeface="+mn-lt"/>
            </a:endParaRPr>
          </a:p>
        </p:txBody>
      </p:sp>
      <p:sp>
        <p:nvSpPr>
          <p:cNvPr id="20" name="îś1îḋê"/>
          <p:cNvSpPr/>
          <p:nvPr/>
        </p:nvSpPr>
        <p:spPr bwMode="auto">
          <a:xfrm>
            <a:off x="1131215" y="2315893"/>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200000"/>
              </a:lnSpc>
              <a:buFont typeface="Arial" panose="020B0604020202020204" pitchFamily="34" charset="0"/>
              <a:buChar char="•"/>
            </a:pP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在演变过程中还提出了一些新的概念。</a:t>
            </a:r>
            <a:endParaRPr lang="en-US" altLang="zh-CN"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在</a:t>
            </a: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标准中新加了模板</a:t>
            </a:r>
            <a:r>
              <a:rPr lang="en-US" altLang="zh-CN" dirty="0">
                <a:solidFill>
                  <a:schemeClr val="tx1">
                    <a:lumMod val="75000"/>
                    <a:lumOff val="25000"/>
                  </a:schemeClr>
                </a:solidFill>
                <a:cs typeface="+mn-ea"/>
                <a:sym typeface="+mn-lt"/>
              </a:rPr>
              <a:t>(Stereotypes)</a:t>
            </a:r>
            <a:r>
              <a:rPr lang="zh-CN" altLang="en-US" dirty="0">
                <a:solidFill>
                  <a:schemeClr val="tx1">
                    <a:lumMod val="75000"/>
                    <a:lumOff val="25000"/>
                  </a:schemeClr>
                </a:solidFill>
                <a:cs typeface="+mn-ea"/>
                <a:sym typeface="+mn-lt"/>
              </a:rPr>
              <a:t>、职责</a:t>
            </a:r>
            <a:r>
              <a:rPr lang="en-US" altLang="zh-CN" dirty="0">
                <a:solidFill>
                  <a:schemeClr val="tx1">
                    <a:lumMod val="75000"/>
                    <a:lumOff val="25000"/>
                  </a:schemeClr>
                </a:solidFill>
                <a:cs typeface="+mn-ea"/>
                <a:sym typeface="+mn-lt"/>
              </a:rPr>
              <a:t>( Responsibilities)</a:t>
            </a:r>
            <a:r>
              <a:rPr lang="zh-CN" altLang="en-US" dirty="0">
                <a:solidFill>
                  <a:schemeClr val="tx1">
                    <a:lumMod val="75000"/>
                    <a:lumOff val="25000"/>
                  </a:schemeClr>
                </a:solidFill>
                <a:cs typeface="+mn-ea"/>
                <a:sym typeface="+mn-lt"/>
              </a:rPr>
              <a:t>、扩展机制</a:t>
            </a:r>
            <a:r>
              <a:rPr lang="en-US" altLang="zh-CN" dirty="0">
                <a:solidFill>
                  <a:schemeClr val="tx1">
                    <a:lumMod val="75000"/>
                    <a:lumOff val="25000"/>
                  </a:schemeClr>
                </a:solidFill>
                <a:cs typeface="+mn-ea"/>
                <a:sym typeface="+mn-lt"/>
              </a:rPr>
              <a:t>(Extensibility Mechanisms)</a:t>
            </a:r>
            <a:r>
              <a:rPr lang="zh-CN" altLang="en-US" dirty="0">
                <a:solidFill>
                  <a:schemeClr val="tx1">
                    <a:lumMod val="75000"/>
                    <a:lumOff val="25000"/>
                  </a:schemeClr>
                </a:solidFill>
                <a:cs typeface="+mn-ea"/>
                <a:sym typeface="+mn-lt"/>
              </a:rPr>
              <a:t>、线程</a:t>
            </a:r>
            <a:r>
              <a:rPr lang="en-US" altLang="zh-CN" dirty="0">
                <a:solidFill>
                  <a:schemeClr val="tx1">
                    <a:lumMod val="75000"/>
                    <a:lumOff val="25000"/>
                  </a:schemeClr>
                </a:solidFill>
                <a:cs typeface="+mn-ea"/>
                <a:sym typeface="+mn-lt"/>
              </a:rPr>
              <a:t>( Threads)</a:t>
            </a:r>
            <a:r>
              <a:rPr lang="zh-CN" altLang="en-US" dirty="0">
                <a:solidFill>
                  <a:schemeClr val="tx1">
                    <a:lumMod val="75000"/>
                    <a:lumOff val="25000"/>
                  </a:schemeClr>
                </a:solidFill>
                <a:cs typeface="+mn-ea"/>
                <a:sym typeface="+mn-lt"/>
              </a:rPr>
              <a:t>、过程</a:t>
            </a:r>
            <a:r>
              <a:rPr lang="en-US" altLang="zh-CN" dirty="0">
                <a:solidFill>
                  <a:schemeClr val="tx1">
                    <a:lumMod val="75000"/>
                    <a:lumOff val="25000"/>
                  </a:schemeClr>
                </a:solidFill>
                <a:cs typeface="+mn-ea"/>
                <a:sym typeface="+mn-lt"/>
              </a:rPr>
              <a:t>( Processes) </a:t>
            </a:r>
            <a:r>
              <a:rPr lang="zh-CN" altLang="en-US" dirty="0">
                <a:solidFill>
                  <a:schemeClr val="tx1">
                    <a:lumMod val="75000"/>
                    <a:lumOff val="25000"/>
                  </a:schemeClr>
                </a:solidFill>
                <a:cs typeface="+mn-ea"/>
                <a:sym typeface="+mn-lt"/>
              </a:rPr>
              <a:t>。分布式</a:t>
            </a:r>
            <a:r>
              <a:rPr lang="en-US" altLang="zh-CN" dirty="0">
                <a:solidFill>
                  <a:schemeClr val="tx1">
                    <a:lumMod val="75000"/>
                    <a:lumOff val="25000"/>
                  </a:schemeClr>
                </a:solidFill>
                <a:cs typeface="+mn-ea"/>
                <a:sym typeface="+mn-lt"/>
              </a:rPr>
              <a:t>( Distribution)</a:t>
            </a:r>
            <a:r>
              <a:rPr lang="zh-CN" altLang="en-US" dirty="0">
                <a:solidFill>
                  <a:schemeClr val="tx1">
                    <a:lumMod val="75000"/>
                    <a:lumOff val="25000"/>
                  </a:schemeClr>
                </a:solidFill>
                <a:cs typeface="+mn-ea"/>
                <a:sym typeface="+mn-lt"/>
              </a:rPr>
              <a:t>、并发</a:t>
            </a:r>
            <a:r>
              <a:rPr lang="en-US" altLang="zh-CN" dirty="0">
                <a:solidFill>
                  <a:schemeClr val="tx1">
                    <a:lumMod val="75000"/>
                    <a:lumOff val="25000"/>
                  </a:schemeClr>
                </a:solidFill>
                <a:cs typeface="+mn-ea"/>
                <a:sym typeface="+mn-lt"/>
              </a:rPr>
              <a:t>(Concurrency)</a:t>
            </a:r>
            <a:r>
              <a:rPr lang="zh-CN" altLang="en-US" dirty="0">
                <a:solidFill>
                  <a:schemeClr val="tx1">
                    <a:lumMod val="75000"/>
                    <a:lumOff val="25000"/>
                  </a:schemeClr>
                </a:solidFill>
                <a:cs typeface="+mn-ea"/>
                <a:sym typeface="+mn-lt"/>
              </a:rPr>
              <a:t>、模式</a:t>
            </a:r>
            <a:r>
              <a:rPr lang="en-US" altLang="zh-CN" dirty="0">
                <a:solidFill>
                  <a:schemeClr val="tx1">
                    <a:lumMod val="75000"/>
                    <a:lumOff val="25000"/>
                  </a:schemeClr>
                </a:solidFill>
                <a:cs typeface="+mn-ea"/>
                <a:sym typeface="+mn-lt"/>
              </a:rPr>
              <a:t>(Patterns)</a:t>
            </a:r>
            <a:r>
              <a:rPr lang="zh-CN" altLang="en-US" dirty="0">
                <a:solidFill>
                  <a:schemeClr val="tx1">
                    <a:lumMod val="75000"/>
                    <a:lumOff val="25000"/>
                  </a:schemeClr>
                </a:solidFill>
                <a:cs typeface="+mn-ea"/>
                <a:sym typeface="+mn-lt"/>
              </a:rPr>
              <a:t>、合作</a:t>
            </a:r>
            <a:r>
              <a:rPr lang="en-US" altLang="zh-CN" dirty="0">
                <a:solidFill>
                  <a:schemeClr val="tx1">
                    <a:lumMod val="75000"/>
                    <a:lumOff val="25000"/>
                  </a:schemeClr>
                </a:solidFill>
                <a:cs typeface="+mn-ea"/>
                <a:sym typeface="+mn-lt"/>
              </a:rPr>
              <a:t>( Collaborations)</a:t>
            </a:r>
            <a:r>
              <a:rPr lang="zh-CN" altLang="en-US" dirty="0">
                <a:solidFill>
                  <a:schemeClr val="tx1">
                    <a:lumMod val="75000"/>
                    <a:lumOff val="25000"/>
                  </a:schemeClr>
                </a:solidFill>
                <a:cs typeface="+mn-ea"/>
                <a:sym typeface="+mn-lt"/>
              </a:rPr>
              <a:t>、活动图</a:t>
            </a:r>
            <a:r>
              <a:rPr lang="en-US" altLang="zh-CN" dirty="0">
                <a:solidFill>
                  <a:schemeClr val="tx1">
                    <a:lumMod val="75000"/>
                    <a:lumOff val="25000"/>
                  </a:schemeClr>
                </a:solidFill>
                <a:cs typeface="+mn-ea"/>
                <a:sym typeface="+mn-lt"/>
              </a:rPr>
              <a:t>( Activity Diagram)</a:t>
            </a:r>
            <a:r>
              <a:rPr lang="zh-CN" altLang="en-US" dirty="0">
                <a:solidFill>
                  <a:schemeClr val="tx1">
                    <a:lumMod val="75000"/>
                    <a:lumOff val="25000"/>
                  </a:schemeClr>
                </a:solidFill>
                <a:cs typeface="+mn-ea"/>
                <a:sym typeface="+mn-lt"/>
              </a:rPr>
              <a:t>等新概念，并清晰地区分类型</a:t>
            </a:r>
            <a:r>
              <a:rPr lang="en-US" altLang="zh-CN" dirty="0">
                <a:solidFill>
                  <a:schemeClr val="tx1">
                    <a:lumMod val="75000"/>
                    <a:lumOff val="25000"/>
                  </a:schemeClr>
                </a:solidFill>
                <a:cs typeface="+mn-ea"/>
                <a:sym typeface="+mn-lt"/>
              </a:rPr>
              <a:t>(Type)</a:t>
            </a:r>
            <a:r>
              <a:rPr lang="zh-CN" altLang="en-US" dirty="0">
                <a:solidFill>
                  <a:schemeClr val="tx1">
                    <a:lumMod val="75000"/>
                    <a:lumOff val="25000"/>
                  </a:schemeClr>
                </a:solidFill>
                <a:cs typeface="+mn-ea"/>
                <a:sym typeface="+mn-lt"/>
              </a:rPr>
              <a:t>、类</a:t>
            </a:r>
            <a:r>
              <a:rPr lang="en-US" altLang="zh-CN" dirty="0">
                <a:solidFill>
                  <a:schemeClr val="tx1">
                    <a:lumMod val="75000"/>
                    <a:lumOff val="25000"/>
                  </a:schemeClr>
                </a:solidFill>
                <a:cs typeface="+mn-ea"/>
                <a:sym typeface="+mn-lt"/>
              </a:rPr>
              <a:t>(Class)</a:t>
            </a:r>
            <a:r>
              <a:rPr lang="zh-CN" altLang="en-US" dirty="0">
                <a:solidFill>
                  <a:schemeClr val="tx1">
                    <a:lumMod val="75000"/>
                    <a:lumOff val="25000"/>
                  </a:schemeClr>
                </a:solidFill>
                <a:cs typeface="+mn-ea"/>
                <a:sym typeface="+mn-lt"/>
              </a:rPr>
              <a:t>和实例</a:t>
            </a:r>
            <a:r>
              <a:rPr lang="en-US" altLang="zh-CN" dirty="0">
                <a:solidFill>
                  <a:schemeClr val="tx1">
                    <a:lumMod val="75000"/>
                    <a:lumOff val="25000"/>
                  </a:schemeClr>
                </a:solidFill>
                <a:cs typeface="+mn-ea"/>
                <a:sym typeface="+mn-lt"/>
              </a:rPr>
              <a:t>( Instance)</a:t>
            </a:r>
            <a:r>
              <a:rPr lang="zh-CN" altLang="en-US" dirty="0">
                <a:solidFill>
                  <a:schemeClr val="tx1">
                    <a:lumMod val="75000"/>
                    <a:lumOff val="25000"/>
                  </a:schemeClr>
                </a:solidFill>
                <a:cs typeface="+mn-ea"/>
                <a:sym typeface="+mn-lt"/>
              </a:rPr>
              <a:t>。细化</a:t>
            </a:r>
            <a:r>
              <a:rPr lang="en-US" altLang="zh-CN" dirty="0">
                <a:solidFill>
                  <a:schemeClr val="tx1">
                    <a:lumMod val="75000"/>
                    <a:lumOff val="25000"/>
                  </a:schemeClr>
                </a:solidFill>
                <a:cs typeface="+mn-ea"/>
                <a:sym typeface="+mn-lt"/>
              </a:rPr>
              <a:t>( Refinement)</a:t>
            </a:r>
            <a:r>
              <a:rPr lang="zh-CN" altLang="en-US" dirty="0">
                <a:solidFill>
                  <a:schemeClr val="tx1">
                    <a:lumMod val="75000"/>
                    <a:lumOff val="25000"/>
                  </a:schemeClr>
                </a:solidFill>
                <a:cs typeface="+mn-ea"/>
                <a:sym typeface="+mn-lt"/>
              </a:rPr>
              <a:t>、接口</a:t>
            </a:r>
            <a:r>
              <a:rPr lang="en-US" altLang="zh-CN" dirty="0">
                <a:solidFill>
                  <a:schemeClr val="tx1">
                    <a:lumMod val="75000"/>
                    <a:lumOff val="25000"/>
                  </a:schemeClr>
                </a:solidFill>
                <a:cs typeface="+mn-ea"/>
                <a:sym typeface="+mn-lt"/>
              </a:rPr>
              <a:t>(Interfaces)</a:t>
            </a:r>
            <a:r>
              <a:rPr lang="zh-CN" altLang="en-US" dirty="0">
                <a:solidFill>
                  <a:schemeClr val="tx1">
                    <a:lumMod val="75000"/>
                    <a:lumOff val="25000"/>
                  </a:schemeClr>
                </a:solidFill>
                <a:cs typeface="+mn-ea"/>
                <a:sym typeface="+mn-lt"/>
              </a:rPr>
              <a:t>和组件</a:t>
            </a:r>
            <a:r>
              <a:rPr lang="en-US" altLang="zh-CN" dirty="0">
                <a:solidFill>
                  <a:schemeClr val="tx1">
                    <a:lumMod val="75000"/>
                    <a:lumOff val="25000"/>
                  </a:schemeClr>
                </a:solidFill>
                <a:cs typeface="+mn-ea"/>
                <a:sym typeface="+mn-lt"/>
              </a:rPr>
              <a:t>(Components)</a:t>
            </a:r>
            <a:r>
              <a:rPr lang="zh-CN" altLang="en-US" dirty="0">
                <a:solidFill>
                  <a:schemeClr val="tx1">
                    <a:lumMod val="75000"/>
                    <a:lumOff val="25000"/>
                  </a:schemeClr>
                </a:solidFill>
                <a:cs typeface="+mn-ea"/>
                <a:sym typeface="+mn-lt"/>
              </a:rPr>
              <a:t>概念。</a:t>
            </a:r>
            <a:endParaRPr lang="zh-CN" altLang="en-US"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iś1îḓè"/>
          <p:cNvSpPr/>
          <p:nvPr/>
        </p:nvSpPr>
        <p:spPr>
          <a:xfrm>
            <a:off x="4878732" y="1068594"/>
            <a:ext cx="2149389" cy="2149389"/>
          </a:xfrm>
          <a:prstGeom prst="ellipse">
            <a:avLst/>
          </a:prstGeom>
          <a:solidFill>
            <a:srgbClr val="EB8FA6"/>
          </a:solidFill>
          <a:ln w="762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10000"/>
          </a:bodyPr>
          <a:lstStyle/>
          <a:p>
            <a:pPr algn="ctr" defTabSz="914400"/>
            <a:r>
              <a:rPr lang="en-US" altLang="zh-CN" sz="4400" b="1" dirty="0">
                <a:solidFill>
                  <a:schemeClr val="bg1"/>
                </a:solidFill>
                <a:cs typeface="+mn-ea"/>
                <a:sym typeface="+mn-lt"/>
              </a:rPr>
              <a:t>PART</a:t>
            </a:r>
            <a:endParaRPr lang="en-US" altLang="zh-CN" sz="4400" b="1" dirty="0">
              <a:solidFill>
                <a:schemeClr val="bg1"/>
              </a:solidFill>
              <a:cs typeface="+mn-ea"/>
              <a:sym typeface="+mn-lt"/>
            </a:endParaRPr>
          </a:p>
          <a:p>
            <a:pPr algn="ctr" defTabSz="914400"/>
            <a:r>
              <a:rPr lang="en-US" altLang="zh-CN" sz="4400" b="1" dirty="0">
                <a:solidFill>
                  <a:schemeClr val="bg1"/>
                </a:solidFill>
                <a:cs typeface="+mn-ea"/>
                <a:sym typeface="+mn-lt"/>
              </a:rPr>
              <a:t>04</a:t>
            </a:r>
            <a:endParaRPr lang="zh-CN" altLang="en-US" sz="4400" b="1" dirty="0">
              <a:solidFill>
                <a:schemeClr val="bg1"/>
              </a:solidFill>
              <a:cs typeface="+mn-ea"/>
              <a:sym typeface="+mn-lt"/>
            </a:endParaRPr>
          </a:p>
        </p:txBody>
      </p:sp>
      <p:sp>
        <p:nvSpPr>
          <p:cNvPr id="3" name="矩形 2"/>
          <p:cNvSpPr/>
          <p:nvPr/>
        </p:nvSpPr>
        <p:spPr>
          <a:xfrm>
            <a:off x="4008825" y="3475213"/>
            <a:ext cx="3889205" cy="923330"/>
          </a:xfrm>
          <a:prstGeom prst="rect">
            <a:avLst/>
          </a:prstGeom>
        </p:spPr>
        <p:txBody>
          <a:bodyPr wrap="none">
            <a:spAutoFit/>
          </a:bodyPr>
          <a:lstStyle/>
          <a:p>
            <a:pPr algn="ctr"/>
            <a:r>
              <a:rPr lang="en-US" altLang="zh-CN" sz="5400" b="1" dirty="0">
                <a:solidFill>
                  <a:schemeClr val="tx1">
                    <a:lumMod val="75000"/>
                    <a:lumOff val="25000"/>
                  </a:schemeClr>
                </a:solidFill>
                <a:cs typeface="+mn-ea"/>
                <a:sym typeface="+mn-lt"/>
              </a:rPr>
              <a:t>UML</a:t>
            </a:r>
            <a:r>
              <a:rPr lang="zh-CN" altLang="en-US" sz="5400" b="1" dirty="0">
                <a:solidFill>
                  <a:schemeClr val="tx1">
                    <a:lumMod val="75000"/>
                    <a:lumOff val="25000"/>
                  </a:schemeClr>
                </a:solidFill>
                <a:cs typeface="+mn-ea"/>
                <a:sym typeface="+mn-lt"/>
              </a:rPr>
              <a:t>的结构</a:t>
            </a:r>
            <a:endParaRPr lang="zh-CN" altLang="en-US" sz="5400" b="1"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结   构</a:t>
            </a:r>
            <a:endParaRPr lang="zh-CN" altLang="en-US" sz="3200" b="1" dirty="0">
              <a:solidFill>
                <a:schemeClr val="tx1">
                  <a:lumMod val="75000"/>
                  <a:lumOff val="25000"/>
                </a:schemeClr>
              </a:solidFill>
              <a:cs typeface="+mn-ea"/>
              <a:sym typeface="+mn-lt"/>
            </a:endParaRPr>
          </a:p>
        </p:txBody>
      </p:sp>
      <p:sp>
        <p:nvSpPr>
          <p:cNvPr id="15" name="îś1îḋê"/>
          <p:cNvSpPr/>
          <p:nvPr/>
        </p:nvSpPr>
        <p:spPr bwMode="auto">
          <a:xfrm>
            <a:off x="1112362" y="2787233"/>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dirty="0">
                <a:solidFill>
                  <a:schemeClr val="tx1">
                    <a:lumMod val="75000"/>
                    <a:lumOff val="25000"/>
                  </a:schemeClr>
                </a:solidFill>
                <a:cs typeface="+mn-ea"/>
                <a:sym typeface="+mn-lt"/>
              </a:rPr>
              <a:t>      UML</a:t>
            </a:r>
            <a:r>
              <a:rPr lang="zh-CN" altLang="en-US" dirty="0">
                <a:solidFill>
                  <a:schemeClr val="tx1">
                    <a:lumMod val="75000"/>
                    <a:lumOff val="25000"/>
                  </a:schemeClr>
                </a:solidFill>
                <a:cs typeface="+mn-ea"/>
                <a:sym typeface="+mn-lt"/>
              </a:rPr>
              <a:t>的组成主要有事物、图和关系。</a:t>
            </a:r>
            <a:r>
              <a:rPr lang="zh-CN" altLang="en-US" sz="2000" b="1" dirty="0">
                <a:solidFill>
                  <a:schemeClr val="tx1">
                    <a:lumMod val="75000"/>
                    <a:lumOff val="25000"/>
                  </a:schemeClr>
                </a:solidFill>
                <a:cs typeface="+mn-ea"/>
                <a:sym typeface="+mn-lt"/>
              </a:rPr>
              <a:t>事物</a:t>
            </a:r>
            <a:r>
              <a:rPr lang="zh-CN" altLang="en-US" dirty="0">
                <a:solidFill>
                  <a:schemeClr val="tx1">
                    <a:lumMod val="75000"/>
                    <a:lumOff val="25000"/>
                  </a:schemeClr>
                </a:solidFill>
                <a:cs typeface="+mn-ea"/>
                <a:sym typeface="+mn-lt"/>
              </a:rPr>
              <a:t>是</a:t>
            </a: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中重要的组成部分。</a:t>
            </a:r>
            <a:r>
              <a:rPr lang="zh-CN" altLang="en-US" sz="2000" b="1" dirty="0">
                <a:solidFill>
                  <a:schemeClr val="tx1">
                    <a:lumMod val="75000"/>
                    <a:lumOff val="25000"/>
                  </a:schemeClr>
                </a:solidFill>
                <a:cs typeface="+mn-ea"/>
                <a:sym typeface="+mn-lt"/>
              </a:rPr>
              <a:t>关系</a:t>
            </a:r>
            <a:r>
              <a:rPr lang="zh-CN" altLang="en-US" dirty="0">
                <a:solidFill>
                  <a:schemeClr val="tx1">
                    <a:lumMod val="75000"/>
                    <a:lumOff val="25000"/>
                  </a:schemeClr>
                </a:solidFill>
                <a:cs typeface="+mn-ea"/>
                <a:sym typeface="+mn-lt"/>
              </a:rPr>
              <a:t>把元素紧密联系在一起。</a:t>
            </a:r>
            <a:r>
              <a:rPr lang="zh-CN" altLang="en-US" sz="2000" b="1" dirty="0">
                <a:solidFill>
                  <a:schemeClr val="tx1">
                    <a:lumMod val="75000"/>
                    <a:lumOff val="25000"/>
                  </a:schemeClr>
                </a:solidFill>
                <a:cs typeface="+mn-ea"/>
                <a:sym typeface="+mn-lt"/>
              </a:rPr>
              <a:t>图</a:t>
            </a:r>
            <a:r>
              <a:rPr lang="zh-CN" altLang="en-US" dirty="0">
                <a:solidFill>
                  <a:schemeClr val="tx1">
                    <a:lumMod val="75000"/>
                    <a:lumOff val="25000"/>
                  </a:schemeClr>
                </a:solidFill>
                <a:cs typeface="+mn-ea"/>
                <a:sym typeface="+mn-lt"/>
              </a:rPr>
              <a:t>是很多有相互关系的事物的组。</a:t>
            </a:r>
            <a:endParaRPr lang="zh-CN" altLang="en-US"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24931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796592" y="1859521"/>
            <a:ext cx="8817990" cy="3786123"/>
            <a:chOff x="175144" y="1125538"/>
            <a:chExt cx="12030685" cy="5165538"/>
          </a:xfrm>
        </p:grpSpPr>
        <p:sp>
          <p:nvSpPr>
            <p:cNvPr id="3" name="ïslïḑê"/>
            <p:cNvSpPr/>
            <p:nvPr/>
          </p:nvSpPr>
          <p:spPr>
            <a:xfrm rot="10800000" flipH="1" flipV="1">
              <a:off x="3241872" y="4138637"/>
              <a:ext cx="2487015" cy="1648422"/>
            </a:xfrm>
            <a:prstGeom prst="round2Diag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4" name="ïS1îḑé"/>
            <p:cNvSpPr/>
            <p:nvPr/>
          </p:nvSpPr>
          <p:spPr>
            <a:xfrm flipH="1">
              <a:off x="3576047" y="4381160"/>
              <a:ext cx="1797732" cy="1183128"/>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分组事物</a:t>
              </a:r>
              <a:endParaRPr lang="zh-CN" altLang="en-US" b="1" dirty="0">
                <a:solidFill>
                  <a:srgbClr val="31ADA5"/>
                </a:solidFill>
                <a:cs typeface="+mn-ea"/>
                <a:sym typeface="+mn-lt"/>
              </a:endParaRPr>
            </a:p>
          </p:txBody>
        </p:sp>
        <p:sp>
          <p:nvSpPr>
            <p:cNvPr id="5" name="iSļîdé">
              <a:hlinkClick r:id="rId1" action="ppaction://hlinksldjump"/>
            </p:cNvPr>
            <p:cNvSpPr/>
            <p:nvPr/>
          </p:nvSpPr>
          <p:spPr>
            <a:xfrm>
              <a:off x="6473015" y="1474877"/>
              <a:ext cx="2370337" cy="1642369"/>
            </a:xfrm>
            <a:prstGeom prst="round2Diag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6" name="íṥḻïdê">
              <a:hlinkClick r:id="rId2" action="ppaction://hlinksldjump"/>
            </p:cNvPr>
            <p:cNvSpPr/>
            <p:nvPr/>
          </p:nvSpPr>
          <p:spPr>
            <a:xfrm flipH="1">
              <a:off x="3179676" y="1504172"/>
              <a:ext cx="2352631" cy="1661212"/>
            </a:xfrm>
            <a:prstGeom prst="round2Diag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7" name="íṣľîḍè"/>
            <p:cNvSpPr/>
            <p:nvPr/>
          </p:nvSpPr>
          <p:spPr>
            <a:xfrm rot="10800000" flipV="1">
              <a:off x="6553345" y="4077005"/>
              <a:ext cx="2370337" cy="1648422"/>
            </a:xfrm>
            <a:prstGeom prst="round2Diag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8" name="ïṧ1iḓè"/>
            <p:cNvSpPr/>
            <p:nvPr/>
          </p:nvSpPr>
          <p:spPr>
            <a:xfrm>
              <a:off x="6881816" y="4319528"/>
              <a:ext cx="1713392" cy="1183128"/>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注释事物</a:t>
              </a:r>
              <a:endParaRPr lang="zh-CN" altLang="en-US" b="1" dirty="0">
                <a:solidFill>
                  <a:srgbClr val="31ADA5"/>
                </a:solidFill>
                <a:cs typeface="+mn-ea"/>
                <a:sym typeface="+mn-lt"/>
              </a:endParaRPr>
            </a:p>
          </p:txBody>
        </p:sp>
        <p:sp>
          <p:nvSpPr>
            <p:cNvPr id="9" name="îsḻîḋé"/>
            <p:cNvSpPr/>
            <p:nvPr/>
          </p:nvSpPr>
          <p:spPr>
            <a:xfrm flipH="1">
              <a:off x="3505694" y="1725397"/>
              <a:ext cx="1700593" cy="1200803"/>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构件事物</a:t>
              </a:r>
              <a:endParaRPr lang="zh-CN" altLang="en-US" b="1" dirty="0">
                <a:solidFill>
                  <a:srgbClr val="31ADA5"/>
                </a:solidFill>
                <a:cs typeface="+mn-ea"/>
                <a:sym typeface="+mn-lt"/>
              </a:endParaRPr>
            </a:p>
          </p:txBody>
        </p:sp>
        <p:sp>
          <p:nvSpPr>
            <p:cNvPr id="10" name="ïŝlíḋé"/>
            <p:cNvSpPr/>
            <p:nvPr/>
          </p:nvSpPr>
          <p:spPr>
            <a:xfrm>
              <a:off x="6801488" y="1693593"/>
              <a:ext cx="1713392" cy="1187182"/>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行为事物</a:t>
              </a:r>
              <a:endParaRPr lang="zh-CN" altLang="en-US" b="1" dirty="0">
                <a:solidFill>
                  <a:srgbClr val="31ADA5"/>
                </a:solidFill>
                <a:cs typeface="+mn-ea"/>
                <a:sym typeface="+mn-lt"/>
              </a:endParaRPr>
            </a:p>
          </p:txBody>
        </p:sp>
        <p:cxnSp>
          <p:nvCxnSpPr>
            <p:cNvPr id="11" name="直接连接符 10"/>
            <p:cNvCxnSpPr/>
            <p:nvPr/>
          </p:nvCxnSpPr>
          <p:spPr>
            <a:xfrm>
              <a:off x="646858" y="3654000"/>
              <a:ext cx="1087363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040973" y="1125538"/>
              <a:ext cx="0" cy="5018087"/>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íSľíḑe"/>
            <p:cNvSpPr/>
            <p:nvPr/>
          </p:nvSpPr>
          <p:spPr>
            <a:xfrm>
              <a:off x="5055995" y="2665042"/>
              <a:ext cx="1969956" cy="1969956"/>
            </a:xfrm>
            <a:prstGeom prst="ellipse">
              <a:avLst/>
            </a:prstGeom>
            <a:solidFill>
              <a:schemeClr val="bg1"/>
            </a:solidFill>
            <a:ln w="127000">
              <a:solidFill>
                <a:schemeClr val="bg1">
                  <a:lumMod val="95000"/>
                  <a:alpha val="3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14" name="îs1íḍê"/>
            <p:cNvSpPr/>
            <p:nvPr/>
          </p:nvSpPr>
          <p:spPr bwMode="auto">
            <a:xfrm>
              <a:off x="5541187" y="3150988"/>
              <a:ext cx="999572" cy="998063"/>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chemeClr val="tx1">
                <a:lumMod val="50000"/>
                <a:lumOff val="50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solidFill>
                  <a:schemeClr val="tx1">
                    <a:lumMod val="75000"/>
                    <a:lumOff val="25000"/>
                  </a:schemeClr>
                </a:solidFill>
                <a:cs typeface="+mn-ea"/>
                <a:sym typeface="+mn-lt"/>
              </a:endParaRPr>
            </a:p>
          </p:txBody>
        </p:sp>
        <p:sp>
          <p:nvSpPr>
            <p:cNvPr id="15" name="ísļïḓê"/>
            <p:cNvSpPr txBox="1"/>
            <p:nvPr/>
          </p:nvSpPr>
          <p:spPr>
            <a:xfrm>
              <a:off x="175144" y="1632220"/>
              <a:ext cx="2900913" cy="1248554"/>
            </a:xfrm>
            <a:prstGeom prst="rect">
              <a:avLst/>
            </a:prstGeom>
            <a:noFill/>
            <a:ln>
              <a:noFill/>
            </a:ln>
          </p:spPr>
          <p:txBody>
            <a:bodyPr wrap="square" lIns="91440" tIns="45720" rIns="91440" bIns="45720" anchor="ctr" anchorCtr="0">
              <a:normAutofit fontScale="92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构件事物是</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模型的静态部分，描述概念或物理元素</a:t>
              </a:r>
              <a:endParaRPr lang="zh-CN" altLang="en-US" sz="1400" dirty="0">
                <a:solidFill>
                  <a:schemeClr val="tx1">
                    <a:lumMod val="75000"/>
                    <a:lumOff val="25000"/>
                  </a:schemeClr>
                </a:solidFill>
                <a:cs typeface="+mn-ea"/>
                <a:sym typeface="+mn-lt"/>
              </a:endParaRPr>
            </a:p>
          </p:txBody>
        </p:sp>
        <p:sp>
          <p:nvSpPr>
            <p:cNvPr id="16" name="îşlide"/>
            <p:cNvSpPr txBox="1"/>
            <p:nvPr/>
          </p:nvSpPr>
          <p:spPr>
            <a:xfrm>
              <a:off x="210684" y="4033115"/>
              <a:ext cx="2977175" cy="2257961"/>
            </a:xfrm>
            <a:prstGeom prst="rect">
              <a:avLst/>
            </a:prstGeom>
            <a:noFill/>
            <a:ln>
              <a:noFill/>
            </a:ln>
          </p:spPr>
          <p:txBody>
            <a:bodyPr wrap="square" lIns="91440" tIns="45720" rIns="91440" bIns="4572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分组事物是</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模型图的组织部分</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描述事物的组织结构，主要由包来实现。</a:t>
              </a:r>
              <a:endParaRPr lang="en-US" altLang="zh-CN" sz="1400" dirty="0">
                <a:solidFill>
                  <a:schemeClr val="tx1">
                    <a:lumMod val="75000"/>
                    <a:lumOff val="25000"/>
                  </a:schemeClr>
                </a:solidFill>
                <a:cs typeface="+mn-ea"/>
                <a:sym typeface="+mn-lt"/>
              </a:endParaRPr>
            </a:p>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包</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把元素编程成组的机制。</a:t>
              </a:r>
              <a:endParaRPr lang="zh-CN" altLang="en-US" sz="1400" dirty="0">
                <a:solidFill>
                  <a:schemeClr val="tx1">
                    <a:lumMod val="75000"/>
                    <a:lumOff val="25000"/>
                  </a:schemeClr>
                </a:solidFill>
                <a:cs typeface="+mn-ea"/>
                <a:sym typeface="+mn-lt"/>
              </a:endParaRPr>
            </a:p>
          </p:txBody>
        </p:sp>
        <p:sp>
          <p:nvSpPr>
            <p:cNvPr id="17" name="îṧliďè"/>
            <p:cNvSpPr txBox="1"/>
            <p:nvPr/>
          </p:nvSpPr>
          <p:spPr>
            <a:xfrm>
              <a:off x="9005891" y="1671929"/>
              <a:ext cx="2789272" cy="1248554"/>
            </a:xfrm>
            <a:prstGeom prst="rect">
              <a:avLst/>
            </a:prstGeom>
            <a:noFill/>
            <a:ln>
              <a:noFill/>
            </a:ln>
          </p:spPr>
          <p:txBody>
            <a:bodyPr wrap="square" lIns="91440" tIns="45720" rIns="91440" bIns="45720" anchor="ctr" anchorCtr="0">
              <a:normAutofit fontScale="9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行为事物是</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模型图的动态部分，描述跨越空间和时间的行为</a:t>
              </a:r>
              <a:endParaRPr lang="zh-CN" altLang="en-US" sz="1400" dirty="0">
                <a:solidFill>
                  <a:schemeClr val="tx1">
                    <a:lumMod val="75000"/>
                    <a:lumOff val="25000"/>
                  </a:schemeClr>
                </a:solidFill>
                <a:cs typeface="+mn-ea"/>
                <a:sym typeface="+mn-lt"/>
              </a:endParaRPr>
            </a:p>
          </p:txBody>
        </p:sp>
        <p:sp>
          <p:nvSpPr>
            <p:cNvPr id="18" name="îşľïḍè"/>
            <p:cNvSpPr txBox="1"/>
            <p:nvPr/>
          </p:nvSpPr>
          <p:spPr>
            <a:xfrm>
              <a:off x="9005891" y="4339944"/>
              <a:ext cx="3199938" cy="1648423"/>
            </a:xfrm>
            <a:prstGeom prst="rect">
              <a:avLst/>
            </a:prstGeom>
            <a:noFill/>
            <a:ln>
              <a:noFill/>
            </a:ln>
          </p:spPr>
          <p:txBody>
            <a:bodyPr wrap="square" lIns="91440" tIns="45720" rIns="91440" bIns="45720" anchor="ctr" anchorCtr="0">
              <a:normAutofit fontScale="9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注释事物是</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模型的解释部分</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用来对模型中的元素进行说明</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解释。</a:t>
              </a:r>
              <a:endParaRPr lang="zh-CN" altLang="en-US" sz="1400" dirty="0">
                <a:solidFill>
                  <a:schemeClr val="tx1">
                    <a:lumMod val="75000"/>
                    <a:lumOff val="25000"/>
                  </a:schemeClr>
                </a:solidFill>
                <a:cs typeface="+mn-ea"/>
                <a:sym typeface="+mn-lt"/>
              </a:endParaRPr>
            </a:p>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注解</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对元素进行约束或解释的简单符号。</a:t>
              </a:r>
              <a:endParaRPr lang="zh-CN" altLang="en-US" sz="1400" dirty="0">
                <a:solidFill>
                  <a:schemeClr val="tx1">
                    <a:lumMod val="75000"/>
                    <a:lumOff val="25000"/>
                  </a:schemeClr>
                </a:solidFill>
                <a:cs typeface="+mn-ea"/>
                <a:sym typeface="+mn-lt"/>
              </a:endParaRPr>
            </a:p>
          </p:txBody>
        </p:sp>
      </p:grpSp>
      <p:sp>
        <p:nvSpPr>
          <p:cNvPr id="19" name="矩形: 圆角 18"/>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事   物</a:t>
            </a:r>
            <a:endParaRPr lang="zh-CN" altLang="en-US" sz="3200" b="1"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事   物</a:t>
            </a:r>
            <a:endParaRPr lang="zh-CN" altLang="en-US" sz="3200" b="1" dirty="0">
              <a:solidFill>
                <a:schemeClr val="tx1">
                  <a:lumMod val="75000"/>
                  <a:lumOff val="25000"/>
                </a:schemeClr>
              </a:solidFill>
              <a:cs typeface="+mn-ea"/>
              <a:sym typeface="+mn-lt"/>
            </a:endParaRPr>
          </a:p>
        </p:txBody>
      </p:sp>
      <p:sp>
        <p:nvSpPr>
          <p:cNvPr id="15" name="îś1îḋê"/>
          <p:cNvSpPr/>
          <p:nvPr/>
        </p:nvSpPr>
        <p:spPr bwMode="auto">
          <a:xfrm>
            <a:off x="996097" y="1026807"/>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sz="1400" dirty="0">
                <a:solidFill>
                  <a:schemeClr val="tx1">
                    <a:lumMod val="75000"/>
                    <a:lumOff val="25000"/>
                  </a:schemeClr>
                </a:solidFill>
                <a:cs typeface="+mn-ea"/>
                <a:sym typeface="+mn-lt"/>
              </a:rPr>
              <a:t>1)</a:t>
            </a:r>
            <a:r>
              <a:rPr lang="zh-CN" altLang="en-US" sz="1600" b="1" dirty="0">
                <a:solidFill>
                  <a:schemeClr val="tx1">
                    <a:lumMod val="75000"/>
                    <a:lumOff val="25000"/>
                  </a:schemeClr>
                </a:solidFill>
                <a:cs typeface="+mn-ea"/>
                <a:sym typeface="+mn-lt"/>
              </a:rPr>
              <a:t>类</a:t>
            </a:r>
            <a:r>
              <a:rPr lang="zh-CN" altLang="en-US" sz="1400" dirty="0">
                <a:solidFill>
                  <a:schemeClr val="tx1">
                    <a:lumMod val="75000"/>
                    <a:lumOff val="25000"/>
                  </a:schemeClr>
                </a:solidFill>
                <a:cs typeface="+mn-ea"/>
                <a:sym typeface="+mn-lt"/>
              </a:rPr>
              <a:t>：类是</a:t>
            </a:r>
            <a:r>
              <a:rPr lang="zh-CN" altLang="en-US" sz="1400" b="1" dirty="0">
                <a:solidFill>
                  <a:schemeClr val="tx1">
                    <a:lumMod val="75000"/>
                    <a:lumOff val="25000"/>
                  </a:schemeClr>
                </a:solidFill>
                <a:cs typeface="+mn-ea"/>
                <a:sym typeface="+mn-lt"/>
              </a:rPr>
              <a:t>对一组具有相同属性、相同操作、相同关系和相同语义的对象的抽象</a:t>
            </a:r>
            <a:r>
              <a:rPr lang="zh-CN" altLang="en-US" sz="1400" dirty="0">
                <a:solidFill>
                  <a:schemeClr val="tx1">
                    <a:lumMod val="75000"/>
                    <a:lumOff val="25000"/>
                  </a:schemeClr>
                </a:solidFill>
                <a:cs typeface="+mn-ea"/>
                <a:sym typeface="+mn-lt"/>
              </a:rPr>
              <a:t>。</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组成中类是用一个矩形表示的</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它包含三个区域；最上面是类名、中间是类的属性、最下面是类的方法。</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2)</a:t>
            </a:r>
            <a:r>
              <a:rPr lang="zh-CN" altLang="en-US" sz="1600" b="1" dirty="0">
                <a:solidFill>
                  <a:schemeClr val="tx1">
                    <a:lumMod val="75000"/>
                    <a:lumOff val="25000"/>
                  </a:schemeClr>
                </a:solidFill>
                <a:cs typeface="+mn-ea"/>
                <a:sym typeface="+mn-lt"/>
              </a:rPr>
              <a:t>接口</a:t>
            </a:r>
            <a:r>
              <a:rPr lang="zh-CN" altLang="en-US" sz="1400" dirty="0">
                <a:solidFill>
                  <a:schemeClr val="tx1">
                    <a:lumMod val="75000"/>
                    <a:lumOff val="25000"/>
                  </a:schemeClr>
                </a:solidFill>
                <a:cs typeface="+mn-ea"/>
                <a:sym typeface="+mn-lt"/>
              </a:rPr>
              <a:t>：接口是指</a:t>
            </a:r>
            <a:r>
              <a:rPr lang="zh-CN" altLang="en-US" sz="1400" b="1" dirty="0">
                <a:solidFill>
                  <a:schemeClr val="tx1">
                    <a:lumMod val="75000"/>
                    <a:lumOff val="25000"/>
                  </a:schemeClr>
                </a:solidFill>
                <a:cs typeface="+mn-ea"/>
                <a:sym typeface="+mn-lt"/>
              </a:rPr>
              <a:t>类或组件提供特定服务的一组操作的集合</a:t>
            </a:r>
            <a:r>
              <a:rPr lang="zh-CN" altLang="en-US" sz="1400" dirty="0">
                <a:solidFill>
                  <a:schemeClr val="tx1">
                    <a:lumMod val="75000"/>
                    <a:lumOff val="25000"/>
                  </a:schemeClr>
                </a:solidFill>
                <a:cs typeface="+mn-ea"/>
                <a:sym typeface="+mn-lt"/>
              </a:rPr>
              <a:t>。因此，一个接口描述了类或组件的对外的可见的动作。一个接口可以实现类或组件的全部动作，也可以只实现一部分。接口在</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中被画成</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一个圆和它的名字。</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3)</a:t>
            </a:r>
            <a:r>
              <a:rPr lang="zh-CN" altLang="en-US" sz="1600" b="1" dirty="0">
                <a:solidFill>
                  <a:schemeClr val="tx1">
                    <a:lumMod val="75000"/>
                    <a:lumOff val="25000"/>
                  </a:schemeClr>
                </a:solidFill>
                <a:cs typeface="+mn-ea"/>
                <a:sym typeface="+mn-lt"/>
              </a:rPr>
              <a:t>协作</a:t>
            </a:r>
            <a:r>
              <a:rPr lang="zh-CN" altLang="en-US" sz="1400" dirty="0">
                <a:solidFill>
                  <a:schemeClr val="tx1">
                    <a:lumMod val="75000"/>
                    <a:lumOff val="25000"/>
                  </a:schemeClr>
                </a:solidFill>
                <a:cs typeface="+mn-ea"/>
                <a:sym typeface="+mn-lt"/>
              </a:rPr>
              <a:t>：描述了</a:t>
            </a:r>
            <a:r>
              <a:rPr lang="zh-CN" altLang="en-US" sz="1400" b="1" dirty="0">
                <a:solidFill>
                  <a:schemeClr val="tx1">
                    <a:lumMod val="75000"/>
                    <a:lumOff val="25000"/>
                  </a:schemeClr>
                </a:solidFill>
                <a:cs typeface="+mn-ea"/>
                <a:sym typeface="+mn-lt"/>
              </a:rPr>
              <a:t>一组事物间的相互作用的集合</a:t>
            </a:r>
            <a:r>
              <a:rPr lang="zh-CN" altLang="en-US" sz="1400" dirty="0">
                <a:solidFill>
                  <a:schemeClr val="tx1">
                    <a:lumMod val="75000"/>
                    <a:lumOff val="25000"/>
                  </a:schemeClr>
                </a:solidFill>
                <a:cs typeface="+mn-ea"/>
                <a:sym typeface="+mn-lt"/>
              </a:rPr>
              <a:t>。</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4)</a:t>
            </a:r>
            <a:r>
              <a:rPr lang="zh-CN" altLang="en-US" sz="1600" b="1" dirty="0">
                <a:solidFill>
                  <a:schemeClr val="tx1">
                    <a:lumMod val="75000"/>
                    <a:lumOff val="25000"/>
                  </a:schemeClr>
                </a:solidFill>
                <a:cs typeface="+mn-ea"/>
                <a:sym typeface="+mn-lt"/>
              </a:rPr>
              <a:t>用例</a:t>
            </a:r>
            <a:r>
              <a:rPr lang="zh-CN" altLang="en-US" sz="1400" dirty="0">
                <a:solidFill>
                  <a:schemeClr val="tx1">
                    <a:lumMod val="75000"/>
                    <a:lumOff val="25000"/>
                  </a:schemeClr>
                </a:solidFill>
                <a:cs typeface="+mn-ea"/>
                <a:sym typeface="+mn-lt"/>
              </a:rPr>
              <a:t>：用例是</a:t>
            </a:r>
            <a:r>
              <a:rPr lang="zh-CN" altLang="en-US" sz="1400" b="1" dirty="0">
                <a:solidFill>
                  <a:schemeClr val="tx1">
                    <a:lumMod val="75000"/>
                    <a:lumOff val="25000"/>
                  </a:schemeClr>
                </a:solidFill>
                <a:cs typeface="+mn-ea"/>
                <a:sym typeface="+mn-lt"/>
              </a:rPr>
              <a:t>描述一系列的动作，</a:t>
            </a:r>
            <a:r>
              <a:rPr lang="zh-CN" altLang="en-US" sz="1400" dirty="0">
                <a:solidFill>
                  <a:schemeClr val="tx1">
                    <a:lumMod val="75000"/>
                    <a:lumOff val="25000"/>
                  </a:schemeClr>
                </a:solidFill>
                <a:cs typeface="+mn-ea"/>
                <a:sym typeface="+mn-lt"/>
              </a:rPr>
              <a:t>这些动作是系统对一个特定角色执行的。在模型中用例是通过协作来实现的。在</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中，用例画为一个实线椭圆，通常还有它的名字。</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5)</a:t>
            </a:r>
            <a:r>
              <a:rPr lang="zh-CN" altLang="en-US" sz="1600" b="1" dirty="0">
                <a:solidFill>
                  <a:schemeClr val="tx1">
                    <a:lumMod val="75000"/>
                    <a:lumOff val="25000"/>
                  </a:schemeClr>
                </a:solidFill>
                <a:cs typeface="+mn-ea"/>
                <a:sym typeface="+mn-lt"/>
              </a:rPr>
              <a:t>构件</a:t>
            </a:r>
            <a:r>
              <a:rPr lang="zh-CN" altLang="en-US" sz="1400" dirty="0">
                <a:solidFill>
                  <a:schemeClr val="tx1">
                    <a:lumMod val="75000"/>
                    <a:lumOff val="25000"/>
                  </a:schemeClr>
                </a:solidFill>
                <a:cs typeface="+mn-ea"/>
                <a:sym typeface="+mn-lt"/>
              </a:rPr>
              <a:t>：也称为“组件”，是</a:t>
            </a:r>
            <a:r>
              <a:rPr lang="zh-CN" altLang="en-US" sz="1400" b="1" dirty="0">
                <a:solidFill>
                  <a:schemeClr val="tx1">
                    <a:lumMod val="75000"/>
                    <a:lumOff val="25000"/>
                  </a:schemeClr>
                </a:solidFill>
                <a:cs typeface="+mn-ea"/>
                <a:sym typeface="+mn-lt"/>
              </a:rPr>
              <a:t>物理上或可替换的系统部分，它实现了一个接口集合</a:t>
            </a:r>
            <a:r>
              <a:rPr lang="zh-CN" altLang="en-US" sz="1400" dirty="0">
                <a:solidFill>
                  <a:schemeClr val="tx1">
                    <a:lumMod val="75000"/>
                    <a:lumOff val="25000"/>
                  </a:schemeClr>
                </a:solidFill>
                <a:cs typeface="+mn-ea"/>
                <a:sym typeface="+mn-lt"/>
              </a:rPr>
              <a:t>。在一个系统中，可以使用不同种类的组件</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6)</a:t>
            </a:r>
            <a:r>
              <a:rPr lang="zh-CN" altLang="en-US" sz="1600" b="1" dirty="0">
                <a:solidFill>
                  <a:schemeClr val="tx1">
                    <a:lumMod val="75000"/>
                    <a:lumOff val="25000"/>
                  </a:schemeClr>
                </a:solidFill>
                <a:cs typeface="+mn-ea"/>
                <a:sym typeface="+mn-lt"/>
              </a:rPr>
              <a:t>节点</a:t>
            </a:r>
            <a:r>
              <a:rPr lang="zh-CN" altLang="en-US" sz="1400" dirty="0">
                <a:solidFill>
                  <a:schemeClr val="tx1">
                    <a:lumMod val="75000"/>
                    <a:lumOff val="25000"/>
                  </a:schemeClr>
                </a:solidFill>
                <a:cs typeface="+mn-ea"/>
                <a:sym typeface="+mn-lt"/>
              </a:rPr>
              <a:t>：为了能够有效地对部署的结构进行建模，</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引人了节点这一概念，它可以用来</a:t>
            </a:r>
            <a:r>
              <a:rPr lang="zh-CN" altLang="en-US" sz="1400" b="1" dirty="0">
                <a:solidFill>
                  <a:schemeClr val="tx1">
                    <a:lumMod val="75000"/>
                    <a:lumOff val="25000"/>
                  </a:schemeClr>
                </a:solidFill>
                <a:cs typeface="+mn-ea"/>
                <a:sym typeface="+mn-lt"/>
              </a:rPr>
              <a:t>描述实际的</a:t>
            </a:r>
            <a:r>
              <a:rPr lang="en-US" altLang="zh-CN" sz="1400" b="1" dirty="0">
                <a:solidFill>
                  <a:schemeClr val="tx1">
                    <a:lumMod val="75000"/>
                    <a:lumOff val="25000"/>
                  </a:schemeClr>
                </a:solidFill>
                <a:cs typeface="+mn-ea"/>
                <a:sym typeface="+mn-lt"/>
              </a:rPr>
              <a:t>PC</a:t>
            </a:r>
            <a:r>
              <a:rPr lang="zh-CN" altLang="en-US" sz="1400" b="1" dirty="0">
                <a:solidFill>
                  <a:schemeClr val="tx1">
                    <a:lumMod val="75000"/>
                    <a:lumOff val="25000"/>
                  </a:schemeClr>
                </a:solidFill>
                <a:cs typeface="+mn-ea"/>
                <a:sym typeface="+mn-lt"/>
              </a:rPr>
              <a:t>、打印机、服务器等软件运行的基础硬件</a:t>
            </a:r>
            <a:r>
              <a:rPr lang="zh-CN" altLang="en-US" sz="1400" dirty="0">
                <a:solidFill>
                  <a:schemeClr val="tx1">
                    <a:lumMod val="75000"/>
                    <a:lumOff val="25000"/>
                  </a:schemeClr>
                </a:solidFill>
                <a:cs typeface="+mn-ea"/>
                <a:sym typeface="+mn-lt"/>
              </a:rPr>
              <a:t>。节点是运行时存在的物理元素，它表示了一种可计算的资源，通常至少有存储空间和处理能力。此外，参与者、文档库、页表等都是上述基本事物的变体。</a:t>
            </a:r>
            <a:endParaRPr lang="zh-CN" altLang="en-US" sz="1400" dirty="0">
              <a:solidFill>
                <a:schemeClr val="tx1">
                  <a:lumMod val="75000"/>
                  <a:lumOff val="25000"/>
                </a:schemeClr>
              </a:solidFill>
              <a:cs typeface="+mn-ea"/>
              <a:sym typeface="+mn-lt"/>
            </a:endParaRPr>
          </a:p>
        </p:txBody>
      </p:sp>
      <p:sp>
        <p:nvSpPr>
          <p:cNvPr id="4" name="箭头: 上弧形 3">
            <a:hlinkClick r:id="rId1" action="ppaction://hlinksldjump"/>
          </p:cNvPr>
          <p:cNvSpPr/>
          <p:nvPr/>
        </p:nvSpPr>
        <p:spPr>
          <a:xfrm>
            <a:off x="10228082" y="6033154"/>
            <a:ext cx="1216152" cy="731520"/>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5" name="iS1îḍê"/>
          <p:cNvSpPr/>
          <p:nvPr/>
        </p:nvSpPr>
        <p:spPr>
          <a:xfrm>
            <a:off x="12144314" y="2727392"/>
            <a:ext cx="558048" cy="1152017"/>
          </a:xfrm>
          <a:prstGeom prst="rect">
            <a:avLst/>
          </a:prstGeom>
          <a:solidFill>
            <a:schemeClr val="bg1">
              <a:lumMod val="9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400"/>
            <a:endParaRPr lang="zh-CN" altLang="en-US" sz="2800" dirty="0">
              <a:cs typeface="+mn-ea"/>
              <a:sym typeface="+mn-lt"/>
            </a:endParaRPr>
          </a:p>
        </p:txBody>
      </p:sp>
      <p:grpSp>
        <p:nvGrpSpPr>
          <p:cNvPr id="20" name="组合 19"/>
          <p:cNvGrpSpPr/>
          <p:nvPr/>
        </p:nvGrpSpPr>
        <p:grpSpPr>
          <a:xfrm>
            <a:off x="1963304" y="604058"/>
            <a:ext cx="9087722" cy="5649880"/>
            <a:chOff x="2718216" y="1069897"/>
            <a:chExt cx="7589141" cy="4718205"/>
          </a:xfrm>
        </p:grpSpPr>
        <p:sp>
          <p:nvSpPr>
            <p:cNvPr id="6" name="iṣ1iḍê"/>
            <p:cNvSpPr/>
            <p:nvPr/>
          </p:nvSpPr>
          <p:spPr>
            <a:xfrm>
              <a:off x="2718216" y="1069897"/>
              <a:ext cx="4020911" cy="4718205"/>
            </a:xfrm>
            <a:prstGeom prst="arc">
              <a:avLst>
                <a:gd name="adj1" fmla="val 17900157"/>
                <a:gd name="adj2" fmla="val 4152763"/>
              </a:avLst>
            </a:prstGeom>
            <a:ln w="12700"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a:bodyPr>
            <a:lstStyle/>
            <a:p>
              <a:pPr algn="ctr"/>
              <a:endParaRPr lang="zh-CN" altLang="en-US" sz="2400">
                <a:cs typeface="+mn-ea"/>
                <a:sym typeface="+mn-lt"/>
              </a:endParaRPr>
            </a:p>
          </p:txBody>
        </p:sp>
        <p:grpSp>
          <p:nvGrpSpPr>
            <p:cNvPr id="7" name="îSlíḋé"/>
            <p:cNvGrpSpPr/>
            <p:nvPr/>
          </p:nvGrpSpPr>
          <p:grpSpPr>
            <a:xfrm>
              <a:off x="6202214" y="1989733"/>
              <a:ext cx="3824299" cy="460805"/>
              <a:chOff x="4206361" y="1523852"/>
              <a:chExt cx="4612759" cy="555810"/>
            </a:xfrm>
          </p:grpSpPr>
          <p:sp>
            <p:nvSpPr>
              <p:cNvPr id="17" name="ísḻíḍê"/>
              <p:cNvSpPr/>
              <p:nvPr/>
            </p:nvSpPr>
            <p:spPr>
              <a:xfrm>
                <a:off x="4206361" y="1523852"/>
                <a:ext cx="555810" cy="555810"/>
              </a:xfrm>
              <a:prstGeom prst="ellipse">
                <a:avLst/>
              </a:prstGeom>
              <a:solidFill>
                <a:srgbClr val="41B4AD"/>
              </a:solidFill>
              <a:ln w="1905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p>
                <a:pPr algn="ctr" defTabSz="914400"/>
                <a:r>
                  <a:rPr lang="en-US" altLang="zh-CN" sz="2400" b="1" dirty="0">
                    <a:solidFill>
                      <a:schemeClr val="bg1"/>
                    </a:solidFill>
                    <a:cs typeface="+mn-ea"/>
                    <a:sym typeface="+mn-lt"/>
                  </a:rPr>
                  <a:t>1</a:t>
                </a:r>
                <a:endParaRPr lang="zh-CN" altLang="en-US" sz="2400" b="1" dirty="0">
                  <a:solidFill>
                    <a:schemeClr val="bg1"/>
                  </a:solidFill>
                  <a:cs typeface="+mn-ea"/>
                  <a:sym typeface="+mn-lt"/>
                </a:endParaRPr>
              </a:p>
            </p:txBody>
          </p:sp>
          <p:sp>
            <p:nvSpPr>
              <p:cNvPr id="18" name="íṧlíḋê"/>
              <p:cNvSpPr/>
              <p:nvPr/>
            </p:nvSpPr>
            <p:spPr bwMode="auto">
              <a:xfrm>
                <a:off x="4900708" y="1564193"/>
                <a:ext cx="3918412" cy="475128"/>
              </a:xfrm>
              <a:prstGeom prst="roundRect">
                <a:avLst>
                  <a:gd name="adj" fmla="val 50000"/>
                </a:avLst>
              </a:prstGeom>
              <a:noFill/>
              <a:ln w="317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cs typeface="+mn-ea"/>
                    <a:sym typeface="+mn-lt"/>
                  </a:rPr>
                  <a:t>什么是</a:t>
                </a:r>
                <a:r>
                  <a:rPr lang="en-US" altLang="zh-CN" sz="2400" b="1" dirty="0">
                    <a:solidFill>
                      <a:schemeClr val="tx1">
                        <a:lumMod val="75000"/>
                        <a:lumOff val="25000"/>
                      </a:schemeClr>
                    </a:solidFill>
                    <a:cs typeface="+mn-ea"/>
                    <a:sym typeface="+mn-lt"/>
                  </a:rPr>
                  <a:t>UML</a:t>
                </a:r>
                <a:endParaRPr lang="en-US" altLang="zh-CN" sz="2400" b="1" dirty="0">
                  <a:solidFill>
                    <a:schemeClr val="tx1">
                      <a:lumMod val="75000"/>
                      <a:lumOff val="25000"/>
                    </a:schemeClr>
                  </a:solidFill>
                  <a:cs typeface="+mn-ea"/>
                  <a:sym typeface="+mn-lt"/>
                </a:endParaRPr>
              </a:p>
            </p:txBody>
          </p:sp>
        </p:grpSp>
        <p:grpSp>
          <p:nvGrpSpPr>
            <p:cNvPr id="8" name="íşļiḑé"/>
            <p:cNvGrpSpPr/>
            <p:nvPr/>
          </p:nvGrpSpPr>
          <p:grpSpPr>
            <a:xfrm>
              <a:off x="6483058" y="2849458"/>
              <a:ext cx="3824299" cy="460805"/>
              <a:chOff x="4690455" y="2795372"/>
              <a:chExt cx="4612759" cy="555810"/>
            </a:xfrm>
          </p:grpSpPr>
          <p:sp>
            <p:nvSpPr>
              <p:cNvPr id="15" name="ïṥliḋê"/>
              <p:cNvSpPr/>
              <p:nvPr/>
            </p:nvSpPr>
            <p:spPr>
              <a:xfrm>
                <a:off x="4690455" y="2795372"/>
                <a:ext cx="555810" cy="555810"/>
              </a:xfrm>
              <a:prstGeom prst="ellipse">
                <a:avLst/>
              </a:prstGeom>
              <a:solidFill>
                <a:srgbClr val="EB8FA6"/>
              </a:solidFill>
              <a:ln w="1905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p>
                <a:pPr algn="ctr" defTabSz="914400"/>
                <a:r>
                  <a:rPr lang="en-US" altLang="zh-CN" sz="2400" b="1" dirty="0">
                    <a:solidFill>
                      <a:schemeClr val="bg1"/>
                    </a:solidFill>
                    <a:cs typeface="+mn-ea"/>
                    <a:sym typeface="+mn-lt"/>
                  </a:rPr>
                  <a:t>2</a:t>
                </a:r>
                <a:endParaRPr lang="zh-CN" altLang="en-US" sz="2400" b="1" dirty="0">
                  <a:solidFill>
                    <a:schemeClr val="bg1"/>
                  </a:solidFill>
                  <a:cs typeface="+mn-ea"/>
                  <a:sym typeface="+mn-lt"/>
                </a:endParaRPr>
              </a:p>
            </p:txBody>
          </p:sp>
          <p:sp>
            <p:nvSpPr>
              <p:cNvPr id="16" name="ïšľíḑé"/>
              <p:cNvSpPr/>
              <p:nvPr/>
            </p:nvSpPr>
            <p:spPr bwMode="auto">
              <a:xfrm>
                <a:off x="5384802" y="2835713"/>
                <a:ext cx="3918412" cy="475128"/>
              </a:xfrm>
              <a:prstGeom prst="roundRect">
                <a:avLst>
                  <a:gd name="adj" fmla="val 50000"/>
                </a:avLst>
              </a:prstGeom>
              <a:noFill/>
              <a:ln w="317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en-US" altLang="zh-CN" sz="2400" b="1" dirty="0">
                    <a:solidFill>
                      <a:schemeClr val="tx1">
                        <a:lumMod val="75000"/>
                        <a:lumOff val="25000"/>
                      </a:schemeClr>
                    </a:solidFill>
                    <a:cs typeface="+mn-ea"/>
                    <a:sym typeface="+mn-lt"/>
                  </a:rPr>
                  <a:t>UML</a:t>
                </a:r>
                <a:r>
                  <a:rPr lang="zh-CN" altLang="en-US" sz="2400" b="1" dirty="0">
                    <a:solidFill>
                      <a:schemeClr val="tx1">
                        <a:lumMod val="75000"/>
                        <a:lumOff val="25000"/>
                      </a:schemeClr>
                    </a:solidFill>
                    <a:cs typeface="+mn-ea"/>
                    <a:sym typeface="+mn-lt"/>
                  </a:rPr>
                  <a:t>的发展历程</a:t>
                </a:r>
                <a:endParaRPr lang="en-US" altLang="zh-CN" sz="2400" b="1" dirty="0">
                  <a:solidFill>
                    <a:schemeClr val="tx1">
                      <a:lumMod val="75000"/>
                      <a:lumOff val="25000"/>
                    </a:schemeClr>
                  </a:solidFill>
                  <a:cs typeface="+mn-ea"/>
                  <a:sym typeface="+mn-lt"/>
                </a:endParaRPr>
              </a:p>
            </p:txBody>
          </p:sp>
        </p:grpSp>
        <p:grpSp>
          <p:nvGrpSpPr>
            <p:cNvPr id="9" name="ïṧḷide"/>
            <p:cNvGrpSpPr/>
            <p:nvPr/>
          </p:nvGrpSpPr>
          <p:grpSpPr>
            <a:xfrm>
              <a:off x="6483058" y="3709184"/>
              <a:ext cx="3824299" cy="460805"/>
              <a:chOff x="4690455" y="3913219"/>
              <a:chExt cx="4612759" cy="555810"/>
            </a:xfrm>
          </p:grpSpPr>
          <p:sp>
            <p:nvSpPr>
              <p:cNvPr id="13" name="ïṧḻîde"/>
              <p:cNvSpPr/>
              <p:nvPr/>
            </p:nvSpPr>
            <p:spPr>
              <a:xfrm>
                <a:off x="4690455" y="3913219"/>
                <a:ext cx="555810" cy="555810"/>
              </a:xfrm>
              <a:prstGeom prst="ellipse">
                <a:avLst/>
              </a:prstGeom>
              <a:solidFill>
                <a:srgbClr val="41B4AD"/>
              </a:solidFill>
              <a:ln w="1905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p>
                <a:pPr algn="ctr" defTabSz="914400"/>
                <a:r>
                  <a:rPr lang="en-US" altLang="zh-CN" sz="2400" b="1" dirty="0">
                    <a:solidFill>
                      <a:schemeClr val="bg1"/>
                    </a:solidFill>
                    <a:cs typeface="+mn-ea"/>
                    <a:sym typeface="+mn-lt"/>
                  </a:rPr>
                  <a:t>3</a:t>
                </a:r>
                <a:endParaRPr lang="zh-CN" altLang="en-US" sz="2400" b="1" dirty="0">
                  <a:solidFill>
                    <a:schemeClr val="bg1"/>
                  </a:solidFill>
                  <a:cs typeface="+mn-ea"/>
                  <a:sym typeface="+mn-lt"/>
                </a:endParaRPr>
              </a:p>
            </p:txBody>
          </p:sp>
          <p:sp>
            <p:nvSpPr>
              <p:cNvPr id="14" name="i$lïḋe"/>
              <p:cNvSpPr/>
              <p:nvPr/>
            </p:nvSpPr>
            <p:spPr bwMode="auto">
              <a:xfrm>
                <a:off x="5384802" y="3953560"/>
                <a:ext cx="3918412" cy="475128"/>
              </a:xfrm>
              <a:prstGeom prst="roundRect">
                <a:avLst>
                  <a:gd name="adj" fmla="val 50000"/>
                </a:avLst>
              </a:prstGeom>
              <a:noFill/>
              <a:ln w="317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en-US" altLang="zh-CN" sz="2400" b="1" dirty="0">
                    <a:solidFill>
                      <a:schemeClr val="tx1">
                        <a:lumMod val="75000"/>
                        <a:lumOff val="25000"/>
                      </a:schemeClr>
                    </a:solidFill>
                    <a:cs typeface="+mn-ea"/>
                    <a:sym typeface="+mn-lt"/>
                  </a:rPr>
                  <a:t>UML</a:t>
                </a:r>
                <a:r>
                  <a:rPr lang="zh-CN" altLang="en-US" sz="2400" b="1" dirty="0">
                    <a:solidFill>
                      <a:schemeClr val="tx1">
                        <a:lumMod val="75000"/>
                        <a:lumOff val="25000"/>
                      </a:schemeClr>
                    </a:solidFill>
                    <a:cs typeface="+mn-ea"/>
                    <a:sym typeface="+mn-lt"/>
                  </a:rPr>
                  <a:t>的特点</a:t>
                </a:r>
                <a:endParaRPr lang="en-US" altLang="zh-CN" sz="2400" b="1" dirty="0">
                  <a:solidFill>
                    <a:schemeClr val="tx1">
                      <a:lumMod val="75000"/>
                      <a:lumOff val="25000"/>
                    </a:schemeClr>
                  </a:solidFill>
                  <a:cs typeface="+mn-ea"/>
                  <a:sym typeface="+mn-lt"/>
                </a:endParaRPr>
              </a:p>
            </p:txBody>
          </p:sp>
        </p:grpSp>
        <p:grpSp>
          <p:nvGrpSpPr>
            <p:cNvPr id="10" name="íSliḍé"/>
            <p:cNvGrpSpPr/>
            <p:nvPr/>
          </p:nvGrpSpPr>
          <p:grpSpPr>
            <a:xfrm>
              <a:off x="6202214" y="4568909"/>
              <a:ext cx="3824299" cy="460805"/>
              <a:chOff x="4206361" y="5031065"/>
              <a:chExt cx="4612759" cy="555810"/>
            </a:xfrm>
          </p:grpSpPr>
          <p:sp>
            <p:nvSpPr>
              <p:cNvPr id="11" name="îṣḷíḍê"/>
              <p:cNvSpPr/>
              <p:nvPr/>
            </p:nvSpPr>
            <p:spPr>
              <a:xfrm>
                <a:off x="4206361" y="5031065"/>
                <a:ext cx="555810" cy="555810"/>
              </a:xfrm>
              <a:prstGeom prst="ellipse">
                <a:avLst/>
              </a:prstGeom>
              <a:solidFill>
                <a:srgbClr val="EB8FA6"/>
              </a:solidFill>
              <a:ln w="1905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p>
                <a:pPr algn="ctr" defTabSz="914400"/>
                <a:r>
                  <a:rPr lang="en-US" altLang="zh-CN" sz="2400" b="1" dirty="0">
                    <a:solidFill>
                      <a:schemeClr val="bg1"/>
                    </a:solidFill>
                    <a:cs typeface="+mn-ea"/>
                    <a:sym typeface="+mn-lt"/>
                  </a:rPr>
                  <a:t>4</a:t>
                </a:r>
                <a:endParaRPr lang="zh-CN" altLang="en-US" sz="2400" b="1" dirty="0">
                  <a:solidFill>
                    <a:schemeClr val="bg1"/>
                  </a:solidFill>
                  <a:cs typeface="+mn-ea"/>
                  <a:sym typeface="+mn-lt"/>
                </a:endParaRPr>
              </a:p>
            </p:txBody>
          </p:sp>
          <p:sp>
            <p:nvSpPr>
              <p:cNvPr id="12" name="išḷíḓê"/>
              <p:cNvSpPr/>
              <p:nvPr/>
            </p:nvSpPr>
            <p:spPr bwMode="auto">
              <a:xfrm>
                <a:off x="4900708" y="5071403"/>
                <a:ext cx="3918412" cy="475128"/>
              </a:xfrm>
              <a:prstGeom prst="roundRect">
                <a:avLst>
                  <a:gd name="adj" fmla="val 50000"/>
                </a:avLst>
              </a:prstGeom>
              <a:noFill/>
              <a:ln w="317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en-US" altLang="zh-CN" sz="2400" b="1" dirty="0">
                    <a:solidFill>
                      <a:schemeClr val="tx1">
                        <a:lumMod val="75000"/>
                        <a:lumOff val="25000"/>
                      </a:schemeClr>
                    </a:solidFill>
                    <a:cs typeface="+mn-ea"/>
                    <a:sym typeface="+mn-lt"/>
                  </a:rPr>
                  <a:t>UML</a:t>
                </a:r>
                <a:r>
                  <a:rPr lang="zh-CN" altLang="en-US" sz="2400" b="1" dirty="0">
                    <a:solidFill>
                      <a:schemeClr val="tx1">
                        <a:lumMod val="75000"/>
                        <a:lumOff val="25000"/>
                      </a:schemeClr>
                    </a:solidFill>
                    <a:cs typeface="+mn-ea"/>
                    <a:sym typeface="+mn-lt"/>
                  </a:rPr>
                  <a:t>的结构</a:t>
                </a:r>
                <a:endParaRPr lang="en-US" altLang="zh-CN" sz="2400" b="1" dirty="0">
                  <a:solidFill>
                    <a:schemeClr val="tx1">
                      <a:lumMod val="75000"/>
                      <a:lumOff val="25000"/>
                    </a:schemeClr>
                  </a:solidFill>
                  <a:cs typeface="+mn-ea"/>
                  <a:sym typeface="+mn-lt"/>
                </a:endParaRPr>
              </a:p>
            </p:txBody>
          </p:sp>
        </p:grpSp>
      </p:grpSp>
      <p:grpSp>
        <p:nvGrpSpPr>
          <p:cNvPr id="2" name="组合 1"/>
          <p:cNvGrpSpPr/>
          <p:nvPr/>
        </p:nvGrpSpPr>
        <p:grpSpPr>
          <a:xfrm>
            <a:off x="1598565" y="2663478"/>
            <a:ext cx="4536701" cy="1724367"/>
            <a:chOff x="1598565" y="2663478"/>
            <a:chExt cx="4536701" cy="1724367"/>
          </a:xfrm>
        </p:grpSpPr>
        <p:grpSp>
          <p:nvGrpSpPr>
            <p:cNvPr id="19" name="组合 18"/>
            <p:cNvGrpSpPr/>
            <p:nvPr/>
          </p:nvGrpSpPr>
          <p:grpSpPr>
            <a:xfrm>
              <a:off x="1598565" y="2663478"/>
              <a:ext cx="4536701" cy="1724367"/>
              <a:chOff x="2594343" y="2724022"/>
              <a:chExt cx="3048609" cy="1158754"/>
            </a:xfrm>
          </p:grpSpPr>
          <p:sp>
            <p:nvSpPr>
              <p:cNvPr id="3" name="íŝḷîḋè"/>
              <p:cNvSpPr/>
              <p:nvPr/>
            </p:nvSpPr>
            <p:spPr>
              <a:xfrm>
                <a:off x="2594343" y="2727392"/>
                <a:ext cx="2365527" cy="1152017"/>
              </a:xfrm>
              <a:prstGeom prst="rect">
                <a:avLst/>
              </a:prstGeom>
              <a:solidFill>
                <a:schemeClr val="bg1">
                  <a:lumMod val="75000"/>
                  <a:alpha val="50196"/>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400"/>
                <a:endParaRPr lang="zh-CN" altLang="en-US" sz="2800" dirty="0">
                  <a:cs typeface="+mn-ea"/>
                  <a:sym typeface="+mn-lt"/>
                </a:endParaRPr>
              </a:p>
            </p:txBody>
          </p:sp>
          <p:sp>
            <p:nvSpPr>
              <p:cNvPr id="4" name="iś1îḓè"/>
              <p:cNvSpPr/>
              <p:nvPr/>
            </p:nvSpPr>
            <p:spPr>
              <a:xfrm>
                <a:off x="4484198" y="2724022"/>
                <a:ext cx="1158754" cy="1158754"/>
              </a:xfrm>
              <a:prstGeom prst="ellipse">
                <a:avLst/>
              </a:prstGeom>
              <a:solidFill>
                <a:schemeClr val="bg1">
                  <a:lumMod val="75000"/>
                </a:schemeClr>
              </a:solidFill>
              <a:ln w="762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3200" i="1" dirty="0">
                    <a:solidFill>
                      <a:schemeClr val="bg1"/>
                    </a:solidFill>
                    <a:cs typeface="+mn-ea"/>
                    <a:sym typeface="+mn-lt"/>
                  </a:rPr>
                  <a:t>Contents</a:t>
                </a:r>
                <a:endParaRPr lang="zh-CN" altLang="en-US" sz="3200" i="1" dirty="0">
                  <a:solidFill>
                    <a:schemeClr val="bg1"/>
                  </a:solidFill>
                  <a:cs typeface="+mn-ea"/>
                  <a:sym typeface="+mn-lt"/>
                </a:endParaRPr>
              </a:p>
            </p:txBody>
          </p:sp>
        </p:grpSp>
        <p:sp>
          <p:nvSpPr>
            <p:cNvPr id="21" name="文本框 20"/>
            <p:cNvSpPr txBox="1"/>
            <p:nvPr/>
          </p:nvSpPr>
          <p:spPr>
            <a:xfrm>
              <a:off x="1983261" y="3010916"/>
              <a:ext cx="220243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cs typeface="+mn-ea"/>
                  <a:sym typeface="+mn-lt"/>
                </a:rPr>
                <a:t>目 录</a:t>
              </a:r>
              <a:endParaRPr lang="zh-CN" altLang="en-US" sz="6000" b="1" dirty="0">
                <a:solidFill>
                  <a:schemeClr val="tx1">
                    <a:lumMod val="75000"/>
                    <a:lumOff val="25000"/>
                  </a:schemeClr>
                </a:solidFill>
                <a:cs typeface="+mn-ea"/>
                <a:sym typeface="+mn-lt"/>
              </a:endParaRPr>
            </a:p>
          </p:txBody>
        </p:sp>
      </p:grpSp>
      <p:sp>
        <p:nvSpPr>
          <p:cNvPr id="22" name="文本框 21"/>
          <p:cNvSpPr txBox="1"/>
          <p:nvPr/>
        </p:nvSpPr>
        <p:spPr>
          <a:xfrm>
            <a:off x="7377344" y="604058"/>
            <a:ext cx="2139518" cy="276999"/>
          </a:xfrm>
          <a:prstGeom prst="rect">
            <a:avLst/>
          </a:prstGeom>
          <a:noFill/>
        </p:spPr>
        <p:txBody>
          <a:bodyPr wrap="square" rtlCol="0">
            <a:spAutoFit/>
          </a:bodyPr>
          <a:lstStyle/>
          <a:p>
            <a:r>
              <a:rPr lang="en-US" altLang="zh-CN" sz="1200" dirty="0">
                <a:solidFill>
                  <a:srgbClr val="FFFFFF"/>
                </a:solidFill>
              </a:rPr>
              <a:t>https://www.ypppt.com/</a:t>
            </a:r>
            <a:endParaRPr lang="zh-CN" altLang="en-US" sz="1200"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事   物</a:t>
            </a:r>
            <a:endParaRPr lang="zh-CN" altLang="en-US" sz="3200" b="1" dirty="0">
              <a:solidFill>
                <a:schemeClr val="tx1">
                  <a:lumMod val="75000"/>
                  <a:lumOff val="25000"/>
                </a:schemeClr>
              </a:solidFill>
              <a:cs typeface="+mn-ea"/>
              <a:sym typeface="+mn-lt"/>
            </a:endParaRPr>
          </a:p>
        </p:txBody>
      </p:sp>
      <p:sp>
        <p:nvSpPr>
          <p:cNvPr id="15" name="îś1îḋê"/>
          <p:cNvSpPr/>
          <p:nvPr/>
        </p:nvSpPr>
        <p:spPr bwMode="auto">
          <a:xfrm>
            <a:off x="1090365" y="1685542"/>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zh-CN" altLang="en-US" sz="2400" dirty="0">
                <a:solidFill>
                  <a:schemeClr val="tx1">
                    <a:lumMod val="75000"/>
                    <a:lumOff val="25000"/>
                  </a:schemeClr>
                </a:solidFill>
                <a:cs typeface="+mn-ea"/>
                <a:sym typeface="+mn-lt"/>
              </a:rPr>
              <a:t> </a:t>
            </a:r>
            <a:r>
              <a:rPr lang="en-US" altLang="zh-CN" sz="2400" dirty="0">
                <a:solidFill>
                  <a:schemeClr val="tx1">
                    <a:lumMod val="75000"/>
                    <a:lumOff val="25000"/>
                  </a:schemeClr>
                </a:solidFill>
                <a:cs typeface="+mn-ea"/>
                <a:sym typeface="+mn-lt"/>
              </a:rPr>
              <a:t>1)</a:t>
            </a:r>
            <a:r>
              <a:rPr lang="zh-CN" altLang="en-US" sz="2400" dirty="0">
                <a:solidFill>
                  <a:schemeClr val="tx1">
                    <a:lumMod val="75000"/>
                    <a:lumOff val="25000"/>
                  </a:schemeClr>
                </a:solidFill>
                <a:cs typeface="+mn-ea"/>
                <a:sym typeface="+mn-lt"/>
              </a:rPr>
              <a:t>交互</a:t>
            </a:r>
            <a:endParaRPr lang="zh-CN" altLang="en-US" sz="2400" dirty="0">
              <a:solidFill>
                <a:schemeClr val="tx1">
                  <a:lumMod val="75000"/>
                  <a:lumOff val="25000"/>
                </a:schemeClr>
              </a:solidFill>
              <a:cs typeface="+mn-ea"/>
              <a:sym typeface="+mn-lt"/>
            </a:endParaRPr>
          </a:p>
          <a:p>
            <a:pPr>
              <a:lnSpc>
                <a:spcPct val="200000"/>
              </a:lnSpc>
            </a:pPr>
            <a:r>
              <a:rPr lang="zh-CN" altLang="en-US" sz="2400" dirty="0">
                <a:solidFill>
                  <a:schemeClr val="tx1">
                    <a:lumMod val="75000"/>
                    <a:lumOff val="25000"/>
                  </a:schemeClr>
                </a:solidFill>
                <a:cs typeface="+mn-ea"/>
                <a:sym typeface="+mn-lt"/>
              </a:rPr>
              <a:t>实现某功能的一组构件事物之间的消息的集合</a:t>
            </a:r>
            <a:r>
              <a:rPr lang="en-US" altLang="zh-CN" sz="2400" dirty="0">
                <a:solidFill>
                  <a:schemeClr val="tx1">
                    <a:lumMod val="75000"/>
                    <a:lumOff val="25000"/>
                  </a:schemeClr>
                </a:solidFill>
                <a:cs typeface="+mn-ea"/>
                <a:sym typeface="+mn-lt"/>
              </a:rPr>
              <a:t>,</a:t>
            </a:r>
            <a:r>
              <a:rPr lang="zh-CN" altLang="en-US" sz="2400" dirty="0">
                <a:solidFill>
                  <a:schemeClr val="tx1">
                    <a:lumMod val="75000"/>
                    <a:lumOff val="25000"/>
                  </a:schemeClr>
                </a:solidFill>
                <a:cs typeface="+mn-ea"/>
                <a:sym typeface="+mn-lt"/>
              </a:rPr>
              <a:t>涉及消息、动作序列、链接。</a:t>
            </a:r>
            <a:endParaRPr lang="zh-CN" altLang="en-US" sz="2400" dirty="0">
              <a:solidFill>
                <a:schemeClr val="tx1">
                  <a:lumMod val="75000"/>
                  <a:lumOff val="25000"/>
                </a:schemeClr>
              </a:solidFill>
              <a:cs typeface="+mn-ea"/>
              <a:sym typeface="+mn-lt"/>
            </a:endParaRPr>
          </a:p>
          <a:p>
            <a:pPr>
              <a:lnSpc>
                <a:spcPct val="200000"/>
              </a:lnSpc>
            </a:pPr>
            <a:r>
              <a:rPr lang="en-US" altLang="zh-CN" sz="2400" dirty="0">
                <a:solidFill>
                  <a:schemeClr val="tx1">
                    <a:lumMod val="75000"/>
                    <a:lumOff val="25000"/>
                  </a:schemeClr>
                </a:solidFill>
                <a:cs typeface="+mn-ea"/>
                <a:sym typeface="+mn-lt"/>
              </a:rPr>
              <a:t>2)</a:t>
            </a:r>
            <a:r>
              <a:rPr lang="zh-CN" altLang="en-US" sz="2400" dirty="0">
                <a:solidFill>
                  <a:schemeClr val="tx1">
                    <a:lumMod val="75000"/>
                    <a:lumOff val="25000"/>
                  </a:schemeClr>
                </a:solidFill>
                <a:cs typeface="+mn-ea"/>
                <a:sym typeface="+mn-lt"/>
              </a:rPr>
              <a:t>状态机</a:t>
            </a:r>
            <a:endParaRPr lang="zh-CN" altLang="en-US" sz="2400" dirty="0">
              <a:solidFill>
                <a:schemeClr val="tx1">
                  <a:lumMod val="75000"/>
                  <a:lumOff val="25000"/>
                </a:schemeClr>
              </a:solidFill>
              <a:cs typeface="+mn-ea"/>
              <a:sym typeface="+mn-lt"/>
            </a:endParaRPr>
          </a:p>
          <a:p>
            <a:pPr>
              <a:lnSpc>
                <a:spcPct val="200000"/>
              </a:lnSpc>
            </a:pPr>
            <a:r>
              <a:rPr lang="zh-CN" altLang="en-US" sz="2400" dirty="0">
                <a:solidFill>
                  <a:schemeClr val="tx1">
                    <a:lumMod val="75000"/>
                    <a:lumOff val="25000"/>
                  </a:schemeClr>
                </a:solidFill>
                <a:cs typeface="+mn-ea"/>
                <a:sym typeface="+mn-lt"/>
              </a:rPr>
              <a:t>描述事物或交互在生命周期内响应事件所经历的状态序列。</a:t>
            </a:r>
            <a:endParaRPr lang="zh-CN" altLang="en-US" sz="2400" dirty="0">
              <a:solidFill>
                <a:schemeClr val="tx1">
                  <a:lumMod val="75000"/>
                  <a:lumOff val="25000"/>
                </a:schemeClr>
              </a:solidFill>
              <a:cs typeface="+mn-ea"/>
              <a:sym typeface="+mn-lt"/>
            </a:endParaRPr>
          </a:p>
        </p:txBody>
      </p:sp>
      <p:sp>
        <p:nvSpPr>
          <p:cNvPr id="3" name="箭头: 上弧形 2">
            <a:hlinkClick r:id="rId1" action="ppaction://hlinksldjump"/>
          </p:cNvPr>
          <p:cNvSpPr/>
          <p:nvPr/>
        </p:nvSpPr>
        <p:spPr>
          <a:xfrm>
            <a:off x="10228082" y="6033154"/>
            <a:ext cx="1216152" cy="731520"/>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4544357" y="1788795"/>
            <a:ext cx="3214574" cy="3207487"/>
            <a:chOff x="4497570" y="1890823"/>
            <a:chExt cx="3214574" cy="3207487"/>
          </a:xfrm>
        </p:grpSpPr>
        <p:sp>
          <p:nvSpPr>
            <p:cNvPr id="31" name="泪滴形 30"/>
            <p:cNvSpPr/>
            <p:nvPr/>
          </p:nvSpPr>
          <p:spPr>
            <a:xfrm>
              <a:off x="4497570" y="3545957"/>
              <a:ext cx="1552353" cy="1552353"/>
            </a:xfrm>
            <a:prstGeom prst="teardrop">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泪滴形 31"/>
            <p:cNvSpPr/>
            <p:nvPr/>
          </p:nvSpPr>
          <p:spPr>
            <a:xfrm flipH="1">
              <a:off x="6159791" y="3545957"/>
              <a:ext cx="1102243" cy="1102243"/>
            </a:xfrm>
            <a:prstGeom prst="teardrop">
              <a:avLst/>
            </a:prstGeom>
            <a:solidFill>
              <a:srgbClr val="CEF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泪滴形 32"/>
            <p:cNvSpPr/>
            <p:nvPr/>
          </p:nvSpPr>
          <p:spPr>
            <a:xfrm flipH="1" flipV="1">
              <a:off x="6159791" y="1890823"/>
              <a:ext cx="1552353" cy="1552353"/>
            </a:xfrm>
            <a:prstGeom prst="teardrop">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泪滴形 33"/>
            <p:cNvSpPr/>
            <p:nvPr/>
          </p:nvSpPr>
          <p:spPr>
            <a:xfrm flipV="1">
              <a:off x="4947680" y="2340933"/>
              <a:ext cx="1102243" cy="1102243"/>
            </a:xfrm>
            <a:prstGeom prst="teardrop">
              <a:avLst/>
            </a:prstGeom>
            <a:solidFill>
              <a:srgbClr val="CEF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clipboard-with-list_73902"/>
            <p:cNvSpPr>
              <a:spLocks noChangeAspect="1"/>
            </p:cNvSpPr>
            <p:nvPr/>
          </p:nvSpPr>
          <p:spPr bwMode="auto">
            <a:xfrm>
              <a:off x="5079613" y="3948221"/>
              <a:ext cx="422255" cy="609685"/>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chemeClr val="bg1"/>
            </a:solidFill>
            <a:ln>
              <a:noFill/>
            </a:ln>
          </p:spPr>
          <p:txBody>
            <a:bodyPr/>
            <a:lstStyle/>
            <a:p>
              <a:endParaRPr lang="zh-CN" altLang="en-US">
                <a:cs typeface="+mn-ea"/>
                <a:sym typeface="+mn-lt"/>
              </a:endParaRPr>
            </a:p>
          </p:txBody>
        </p:sp>
        <p:sp>
          <p:nvSpPr>
            <p:cNvPr id="36" name="businessman-with-dart-board-and-dart-head_27331"/>
            <p:cNvSpPr>
              <a:spLocks noChangeAspect="1"/>
            </p:cNvSpPr>
            <p:nvPr/>
          </p:nvSpPr>
          <p:spPr bwMode="auto">
            <a:xfrm>
              <a:off x="6407795" y="3733244"/>
              <a:ext cx="446657" cy="429954"/>
            </a:xfrm>
            <a:custGeom>
              <a:avLst/>
              <a:gdLst>
                <a:gd name="connsiteX0" fmla="*/ 302792 w 605733"/>
                <a:gd name="connsiteY0" fmla="*/ 378936 h 583082"/>
                <a:gd name="connsiteX1" fmla="*/ 323855 w 605733"/>
                <a:gd name="connsiteY1" fmla="*/ 391379 h 583082"/>
                <a:gd name="connsiteX2" fmla="*/ 307687 w 605733"/>
                <a:gd name="connsiteY2" fmla="*/ 408118 h 583082"/>
                <a:gd name="connsiteX3" fmla="*/ 329046 w 605733"/>
                <a:gd name="connsiteY3" fmla="*/ 430931 h 583082"/>
                <a:gd name="connsiteX4" fmla="*/ 310505 w 605733"/>
                <a:gd name="connsiteY4" fmla="*/ 465742 h 583082"/>
                <a:gd name="connsiteX5" fmla="*/ 292261 w 605733"/>
                <a:gd name="connsiteY5" fmla="*/ 465001 h 583082"/>
                <a:gd name="connsiteX6" fmla="*/ 276687 w 605733"/>
                <a:gd name="connsiteY6" fmla="*/ 429153 h 583082"/>
                <a:gd name="connsiteX7" fmla="*/ 298046 w 605733"/>
                <a:gd name="connsiteY7" fmla="*/ 407822 h 583082"/>
                <a:gd name="connsiteX8" fmla="*/ 282323 w 605733"/>
                <a:gd name="connsiteY8" fmla="*/ 390787 h 583082"/>
                <a:gd name="connsiteX9" fmla="*/ 223422 w 605733"/>
                <a:gd name="connsiteY9" fmla="*/ 377878 h 583082"/>
                <a:gd name="connsiteX10" fmla="*/ 281578 w 605733"/>
                <a:gd name="connsiteY10" fmla="*/ 479961 h 583082"/>
                <a:gd name="connsiteX11" fmla="*/ 303237 w 605733"/>
                <a:gd name="connsiteY11" fmla="*/ 496407 h 583082"/>
                <a:gd name="connsiteX12" fmla="*/ 325046 w 605733"/>
                <a:gd name="connsiteY12" fmla="*/ 480406 h 583082"/>
                <a:gd name="connsiteX13" fmla="*/ 385574 w 605733"/>
                <a:gd name="connsiteY13" fmla="*/ 378174 h 583082"/>
                <a:gd name="connsiteX14" fmla="*/ 495950 w 605733"/>
                <a:gd name="connsiteY14" fmla="*/ 383953 h 583082"/>
                <a:gd name="connsiteX15" fmla="*/ 577694 w 605733"/>
                <a:gd name="connsiteY15" fmla="*/ 411659 h 583082"/>
                <a:gd name="connsiteX16" fmla="*/ 605733 w 605733"/>
                <a:gd name="connsiteY16" fmla="*/ 491518 h 583082"/>
                <a:gd name="connsiteX17" fmla="*/ 605733 w 605733"/>
                <a:gd name="connsiteY17" fmla="*/ 525447 h 583082"/>
                <a:gd name="connsiteX18" fmla="*/ 548023 w 605733"/>
                <a:gd name="connsiteY18" fmla="*/ 583082 h 583082"/>
                <a:gd name="connsiteX19" fmla="*/ 57710 w 605733"/>
                <a:gd name="connsiteY19" fmla="*/ 583082 h 583082"/>
                <a:gd name="connsiteX20" fmla="*/ 0 w 605733"/>
                <a:gd name="connsiteY20" fmla="*/ 525447 h 583082"/>
                <a:gd name="connsiteX21" fmla="*/ 0 w 605733"/>
                <a:gd name="connsiteY21" fmla="*/ 491518 h 583082"/>
                <a:gd name="connsiteX22" fmla="*/ 27891 w 605733"/>
                <a:gd name="connsiteY22" fmla="*/ 411659 h 583082"/>
                <a:gd name="connsiteX23" fmla="*/ 109783 w 605733"/>
                <a:gd name="connsiteY23" fmla="*/ 383953 h 583082"/>
                <a:gd name="connsiteX24" fmla="*/ 302941 w 605733"/>
                <a:gd name="connsiteY24" fmla="*/ 82068 h 583082"/>
                <a:gd name="connsiteX25" fmla="*/ 374150 w 605733"/>
                <a:gd name="connsiteY25" fmla="*/ 108285 h 583082"/>
                <a:gd name="connsiteX26" fmla="*/ 346705 w 605733"/>
                <a:gd name="connsiteY26" fmla="*/ 126799 h 583082"/>
                <a:gd name="connsiteX27" fmla="*/ 302941 w 605733"/>
                <a:gd name="connsiteY27" fmla="*/ 113469 h 583082"/>
                <a:gd name="connsiteX28" fmla="*/ 224165 w 605733"/>
                <a:gd name="connsiteY28" fmla="*/ 192118 h 583082"/>
                <a:gd name="connsiteX29" fmla="*/ 302941 w 605733"/>
                <a:gd name="connsiteY29" fmla="*/ 270619 h 583082"/>
                <a:gd name="connsiteX30" fmla="*/ 381568 w 605733"/>
                <a:gd name="connsiteY30" fmla="*/ 192118 h 583082"/>
                <a:gd name="connsiteX31" fmla="*/ 378156 w 605733"/>
                <a:gd name="connsiteY31" fmla="*/ 168864 h 583082"/>
                <a:gd name="connsiteX32" fmla="*/ 404860 w 605733"/>
                <a:gd name="connsiteY32" fmla="*/ 150646 h 583082"/>
                <a:gd name="connsiteX33" fmla="*/ 413019 w 605733"/>
                <a:gd name="connsiteY33" fmla="*/ 192118 h 583082"/>
                <a:gd name="connsiteX34" fmla="*/ 302941 w 605733"/>
                <a:gd name="connsiteY34" fmla="*/ 302020 h 583082"/>
                <a:gd name="connsiteX35" fmla="*/ 192714 w 605733"/>
                <a:gd name="connsiteY35" fmla="*/ 192118 h 583082"/>
                <a:gd name="connsiteX36" fmla="*/ 302941 w 605733"/>
                <a:gd name="connsiteY36" fmla="*/ 82068 h 583082"/>
                <a:gd name="connsiteX37" fmla="*/ 302906 w 605733"/>
                <a:gd name="connsiteY37" fmla="*/ 24486 h 583082"/>
                <a:gd name="connsiteX38" fmla="*/ 422611 w 605733"/>
                <a:gd name="connsiteY38" fmla="*/ 74993 h 583082"/>
                <a:gd name="connsiteX39" fmla="*/ 396059 w 605733"/>
                <a:gd name="connsiteY39" fmla="*/ 93064 h 583082"/>
                <a:gd name="connsiteX40" fmla="*/ 302906 w 605733"/>
                <a:gd name="connsiteY40" fmla="*/ 56035 h 583082"/>
                <a:gd name="connsiteX41" fmla="*/ 166587 w 605733"/>
                <a:gd name="connsiteY41" fmla="*/ 192153 h 583082"/>
                <a:gd name="connsiteX42" fmla="*/ 302906 w 605733"/>
                <a:gd name="connsiteY42" fmla="*/ 328271 h 583082"/>
                <a:gd name="connsiteX43" fmla="*/ 439224 w 605733"/>
                <a:gd name="connsiteY43" fmla="*/ 192153 h 583082"/>
                <a:gd name="connsiteX44" fmla="*/ 426764 w 605733"/>
                <a:gd name="connsiteY44" fmla="*/ 135573 h 583082"/>
                <a:gd name="connsiteX45" fmla="*/ 453019 w 605733"/>
                <a:gd name="connsiteY45" fmla="*/ 117651 h 583082"/>
                <a:gd name="connsiteX46" fmla="*/ 470671 w 605733"/>
                <a:gd name="connsiteY46" fmla="*/ 192153 h 583082"/>
                <a:gd name="connsiteX47" fmla="*/ 302906 w 605733"/>
                <a:gd name="connsiteY47" fmla="*/ 359672 h 583082"/>
                <a:gd name="connsiteX48" fmla="*/ 134992 w 605733"/>
                <a:gd name="connsiteY48" fmla="*/ 192153 h 583082"/>
                <a:gd name="connsiteX49" fmla="*/ 302906 w 605733"/>
                <a:gd name="connsiteY49" fmla="*/ 24486 h 583082"/>
                <a:gd name="connsiteX50" fmla="*/ 527968 w 605733"/>
                <a:gd name="connsiteY50" fmla="*/ 0 h 583082"/>
                <a:gd name="connsiteX51" fmla="*/ 520848 w 605733"/>
                <a:gd name="connsiteY51" fmla="*/ 37624 h 583082"/>
                <a:gd name="connsiteX52" fmla="*/ 558525 w 605733"/>
                <a:gd name="connsiteY52" fmla="*/ 44734 h 583082"/>
                <a:gd name="connsiteX53" fmla="*/ 518029 w 605733"/>
                <a:gd name="connsiteY53" fmla="*/ 72285 h 583082"/>
                <a:gd name="connsiteX54" fmla="*/ 489697 w 605733"/>
                <a:gd name="connsiteY54" fmla="*/ 73766 h 583082"/>
                <a:gd name="connsiteX55" fmla="*/ 483615 w 605733"/>
                <a:gd name="connsiteY55" fmla="*/ 82061 h 583082"/>
                <a:gd name="connsiteX56" fmla="*/ 328605 w 605733"/>
                <a:gd name="connsiteY56" fmla="*/ 187674 h 583082"/>
                <a:gd name="connsiteX57" fmla="*/ 329050 w 605733"/>
                <a:gd name="connsiteY57" fmla="*/ 192118 h 583082"/>
                <a:gd name="connsiteX58" fmla="*/ 302942 w 605733"/>
                <a:gd name="connsiteY58" fmla="*/ 218188 h 583082"/>
                <a:gd name="connsiteX59" fmla="*/ 276687 w 605733"/>
                <a:gd name="connsiteY59" fmla="*/ 192118 h 583082"/>
                <a:gd name="connsiteX60" fmla="*/ 302942 w 605733"/>
                <a:gd name="connsiteY60" fmla="*/ 165900 h 583082"/>
                <a:gd name="connsiteX61" fmla="*/ 304722 w 605733"/>
                <a:gd name="connsiteY61" fmla="*/ 166048 h 583082"/>
                <a:gd name="connsiteX62" fmla="*/ 465963 w 605733"/>
                <a:gd name="connsiteY62" fmla="*/ 56139 h 583082"/>
                <a:gd name="connsiteX63" fmla="*/ 475754 w 605733"/>
                <a:gd name="connsiteY63" fmla="*/ 53473 h 583082"/>
                <a:gd name="connsiteX64" fmla="*/ 487621 w 605733"/>
                <a:gd name="connsiteY64" fmla="*/ 27551 h 58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5733" h="583082">
                  <a:moveTo>
                    <a:pt x="302792" y="378936"/>
                  </a:moveTo>
                  <a:lnTo>
                    <a:pt x="323855" y="391379"/>
                  </a:lnTo>
                  <a:lnTo>
                    <a:pt x="307687" y="408118"/>
                  </a:lnTo>
                  <a:lnTo>
                    <a:pt x="329046" y="430931"/>
                  </a:lnTo>
                  <a:lnTo>
                    <a:pt x="310505" y="465742"/>
                  </a:lnTo>
                  <a:cubicBezTo>
                    <a:pt x="305017" y="475963"/>
                    <a:pt x="296859" y="475519"/>
                    <a:pt x="292261" y="465001"/>
                  </a:cubicBezTo>
                  <a:lnTo>
                    <a:pt x="276687" y="429153"/>
                  </a:lnTo>
                  <a:lnTo>
                    <a:pt x="298046" y="407822"/>
                  </a:lnTo>
                  <a:lnTo>
                    <a:pt x="282323" y="390787"/>
                  </a:lnTo>
                  <a:close/>
                  <a:moveTo>
                    <a:pt x="223422" y="377878"/>
                  </a:moveTo>
                  <a:lnTo>
                    <a:pt x="281578" y="479961"/>
                  </a:lnTo>
                  <a:cubicBezTo>
                    <a:pt x="287512" y="490629"/>
                    <a:pt x="295226" y="496407"/>
                    <a:pt x="303237" y="496407"/>
                  </a:cubicBezTo>
                  <a:cubicBezTo>
                    <a:pt x="311249" y="496407"/>
                    <a:pt x="318963" y="490777"/>
                    <a:pt x="325046" y="480406"/>
                  </a:cubicBezTo>
                  <a:lnTo>
                    <a:pt x="385574" y="378174"/>
                  </a:lnTo>
                  <a:lnTo>
                    <a:pt x="495950" y="383953"/>
                  </a:lnTo>
                  <a:cubicBezTo>
                    <a:pt x="526363" y="385582"/>
                    <a:pt x="562265" y="397732"/>
                    <a:pt x="577694" y="411659"/>
                  </a:cubicBezTo>
                  <a:cubicBezTo>
                    <a:pt x="593420" y="425734"/>
                    <a:pt x="605733" y="460849"/>
                    <a:pt x="605733" y="491518"/>
                  </a:cubicBezTo>
                  <a:lnTo>
                    <a:pt x="605733" y="525447"/>
                  </a:lnTo>
                  <a:cubicBezTo>
                    <a:pt x="605733" y="557302"/>
                    <a:pt x="579771" y="583082"/>
                    <a:pt x="548023" y="583082"/>
                  </a:cubicBezTo>
                  <a:lnTo>
                    <a:pt x="57710" y="583082"/>
                  </a:lnTo>
                  <a:cubicBezTo>
                    <a:pt x="25814" y="583082"/>
                    <a:pt x="0" y="557302"/>
                    <a:pt x="0" y="525447"/>
                  </a:cubicBezTo>
                  <a:lnTo>
                    <a:pt x="0" y="491518"/>
                  </a:lnTo>
                  <a:cubicBezTo>
                    <a:pt x="0" y="460849"/>
                    <a:pt x="12313" y="425734"/>
                    <a:pt x="27891" y="411659"/>
                  </a:cubicBezTo>
                  <a:cubicBezTo>
                    <a:pt x="43468" y="397732"/>
                    <a:pt x="79370" y="385582"/>
                    <a:pt x="109783" y="383953"/>
                  </a:cubicBezTo>
                  <a:close/>
                  <a:moveTo>
                    <a:pt x="302941" y="82068"/>
                  </a:moveTo>
                  <a:cubicBezTo>
                    <a:pt x="330089" y="82068"/>
                    <a:pt x="354864" y="91992"/>
                    <a:pt x="374150" y="108285"/>
                  </a:cubicBezTo>
                  <a:lnTo>
                    <a:pt x="346705" y="126799"/>
                  </a:lnTo>
                  <a:cubicBezTo>
                    <a:pt x="334243" y="118356"/>
                    <a:pt x="319111" y="113469"/>
                    <a:pt x="302941" y="113469"/>
                  </a:cubicBezTo>
                  <a:cubicBezTo>
                    <a:pt x="259473" y="113469"/>
                    <a:pt x="224165" y="148720"/>
                    <a:pt x="224165" y="192118"/>
                  </a:cubicBezTo>
                  <a:cubicBezTo>
                    <a:pt x="224165" y="235368"/>
                    <a:pt x="259473" y="270619"/>
                    <a:pt x="302941" y="270619"/>
                  </a:cubicBezTo>
                  <a:cubicBezTo>
                    <a:pt x="346260" y="270619"/>
                    <a:pt x="381568" y="235368"/>
                    <a:pt x="381568" y="192118"/>
                  </a:cubicBezTo>
                  <a:cubicBezTo>
                    <a:pt x="381568" y="183972"/>
                    <a:pt x="380381" y="176270"/>
                    <a:pt x="378156" y="168864"/>
                  </a:cubicBezTo>
                  <a:lnTo>
                    <a:pt x="404860" y="150646"/>
                  </a:lnTo>
                  <a:cubicBezTo>
                    <a:pt x="410200" y="163384"/>
                    <a:pt x="413019" y="177455"/>
                    <a:pt x="413019" y="192118"/>
                  </a:cubicBezTo>
                  <a:cubicBezTo>
                    <a:pt x="413019" y="252697"/>
                    <a:pt x="363617" y="302020"/>
                    <a:pt x="302941" y="302020"/>
                  </a:cubicBezTo>
                  <a:cubicBezTo>
                    <a:pt x="242116" y="302020"/>
                    <a:pt x="192714" y="252697"/>
                    <a:pt x="192714" y="192118"/>
                  </a:cubicBezTo>
                  <a:cubicBezTo>
                    <a:pt x="192714" y="131391"/>
                    <a:pt x="242116" y="82068"/>
                    <a:pt x="302941" y="82068"/>
                  </a:cubicBezTo>
                  <a:close/>
                  <a:moveTo>
                    <a:pt x="302906" y="24486"/>
                  </a:moveTo>
                  <a:cubicBezTo>
                    <a:pt x="349779" y="24486"/>
                    <a:pt x="392203" y="43889"/>
                    <a:pt x="422611" y="74993"/>
                  </a:cubicBezTo>
                  <a:lnTo>
                    <a:pt x="396059" y="93064"/>
                  </a:lnTo>
                  <a:cubicBezTo>
                    <a:pt x="371732" y="70106"/>
                    <a:pt x="338951" y="56035"/>
                    <a:pt x="302906" y="56035"/>
                  </a:cubicBezTo>
                  <a:cubicBezTo>
                    <a:pt x="227701" y="56035"/>
                    <a:pt x="166587" y="117058"/>
                    <a:pt x="166587" y="192153"/>
                  </a:cubicBezTo>
                  <a:cubicBezTo>
                    <a:pt x="166587" y="267100"/>
                    <a:pt x="227701" y="328271"/>
                    <a:pt x="302906" y="328271"/>
                  </a:cubicBezTo>
                  <a:cubicBezTo>
                    <a:pt x="377963" y="328271"/>
                    <a:pt x="439224" y="267100"/>
                    <a:pt x="439224" y="192153"/>
                  </a:cubicBezTo>
                  <a:cubicBezTo>
                    <a:pt x="439224" y="171861"/>
                    <a:pt x="434626" y="152754"/>
                    <a:pt x="426764" y="135573"/>
                  </a:cubicBezTo>
                  <a:lnTo>
                    <a:pt x="453019" y="117651"/>
                  </a:lnTo>
                  <a:cubicBezTo>
                    <a:pt x="464144" y="140164"/>
                    <a:pt x="470671" y="165344"/>
                    <a:pt x="470671" y="192153"/>
                  </a:cubicBezTo>
                  <a:cubicBezTo>
                    <a:pt x="470671" y="284429"/>
                    <a:pt x="395318" y="359672"/>
                    <a:pt x="302906" y="359672"/>
                  </a:cubicBezTo>
                  <a:cubicBezTo>
                    <a:pt x="210345" y="359672"/>
                    <a:pt x="134992" y="284429"/>
                    <a:pt x="134992" y="192153"/>
                  </a:cubicBezTo>
                  <a:cubicBezTo>
                    <a:pt x="134992" y="99729"/>
                    <a:pt x="210345" y="24486"/>
                    <a:pt x="302906" y="24486"/>
                  </a:cubicBezTo>
                  <a:close/>
                  <a:moveTo>
                    <a:pt x="527968" y="0"/>
                  </a:moveTo>
                  <a:lnTo>
                    <a:pt x="520848" y="37624"/>
                  </a:lnTo>
                  <a:lnTo>
                    <a:pt x="558525" y="44734"/>
                  </a:lnTo>
                  <a:lnTo>
                    <a:pt x="518029" y="72285"/>
                  </a:lnTo>
                  <a:lnTo>
                    <a:pt x="489697" y="73766"/>
                  </a:lnTo>
                  <a:cubicBezTo>
                    <a:pt x="488659" y="77025"/>
                    <a:pt x="486582" y="79987"/>
                    <a:pt x="483615" y="82061"/>
                  </a:cubicBezTo>
                  <a:lnTo>
                    <a:pt x="328605" y="187674"/>
                  </a:lnTo>
                  <a:cubicBezTo>
                    <a:pt x="328901" y="189156"/>
                    <a:pt x="329050" y="190637"/>
                    <a:pt x="329050" y="192118"/>
                  </a:cubicBezTo>
                  <a:cubicBezTo>
                    <a:pt x="329050" y="206486"/>
                    <a:pt x="317331" y="218188"/>
                    <a:pt x="302942" y="218188"/>
                  </a:cubicBezTo>
                  <a:cubicBezTo>
                    <a:pt x="288406" y="218188"/>
                    <a:pt x="276687" y="206486"/>
                    <a:pt x="276687" y="192118"/>
                  </a:cubicBezTo>
                  <a:cubicBezTo>
                    <a:pt x="276687" y="177602"/>
                    <a:pt x="288406" y="165900"/>
                    <a:pt x="302942" y="165900"/>
                  </a:cubicBezTo>
                  <a:cubicBezTo>
                    <a:pt x="303536" y="165900"/>
                    <a:pt x="304129" y="166048"/>
                    <a:pt x="304722" y="166048"/>
                  </a:cubicBezTo>
                  <a:lnTo>
                    <a:pt x="465963" y="56139"/>
                  </a:lnTo>
                  <a:cubicBezTo>
                    <a:pt x="468930" y="54066"/>
                    <a:pt x="472342" y="53325"/>
                    <a:pt x="475754" y="53473"/>
                  </a:cubicBezTo>
                  <a:lnTo>
                    <a:pt x="487621" y="27551"/>
                  </a:lnTo>
                  <a:close/>
                </a:path>
              </a:pathLst>
            </a:custGeom>
            <a:solidFill>
              <a:srgbClr val="41B4AD"/>
            </a:solidFill>
            <a:ln>
              <a:noFill/>
            </a:ln>
          </p:spPr>
          <p:txBody>
            <a:bodyPr/>
            <a:lstStyle/>
            <a:p>
              <a:endParaRPr lang="zh-CN" altLang="en-US">
                <a:cs typeface="+mn-ea"/>
                <a:sym typeface="+mn-lt"/>
              </a:endParaRPr>
            </a:p>
          </p:txBody>
        </p:sp>
        <p:sp>
          <p:nvSpPr>
            <p:cNvPr id="37" name="firewall_302342"/>
            <p:cNvSpPr>
              <a:spLocks noChangeAspect="1"/>
            </p:cNvSpPr>
            <p:nvPr/>
          </p:nvSpPr>
          <p:spPr bwMode="auto">
            <a:xfrm>
              <a:off x="5290741" y="2725711"/>
              <a:ext cx="422256" cy="421545"/>
            </a:xfrm>
            <a:custGeom>
              <a:avLst/>
              <a:gdLst>
                <a:gd name="connsiteX0" fmla="*/ 0 w 607744"/>
                <a:gd name="connsiteY0" fmla="*/ 424734 h 606722"/>
                <a:gd name="connsiteX1" fmla="*/ 162018 w 607744"/>
                <a:gd name="connsiteY1" fmla="*/ 424734 h 606722"/>
                <a:gd name="connsiteX2" fmla="*/ 162018 w 607744"/>
                <a:gd name="connsiteY2" fmla="*/ 505602 h 606722"/>
                <a:gd name="connsiteX3" fmla="*/ 30356 w 607744"/>
                <a:gd name="connsiteY3" fmla="*/ 505602 h 606722"/>
                <a:gd name="connsiteX4" fmla="*/ 0 w 607744"/>
                <a:gd name="connsiteY4" fmla="*/ 475210 h 606722"/>
                <a:gd name="connsiteX5" fmla="*/ 371949 w 607744"/>
                <a:gd name="connsiteY5" fmla="*/ 404476 h 606722"/>
                <a:gd name="connsiteX6" fmla="*/ 381383 w 607744"/>
                <a:gd name="connsiteY6" fmla="*/ 424736 h 606722"/>
                <a:gd name="connsiteX7" fmla="*/ 381650 w 607744"/>
                <a:gd name="connsiteY7" fmla="*/ 424736 h 606722"/>
                <a:gd name="connsiteX8" fmla="*/ 382451 w 607744"/>
                <a:gd name="connsiteY8" fmla="*/ 404476 h 606722"/>
                <a:gd name="connsiteX9" fmla="*/ 0 w 607744"/>
                <a:gd name="connsiteY9" fmla="*/ 343795 h 606722"/>
                <a:gd name="connsiteX10" fmla="*/ 101261 w 607744"/>
                <a:gd name="connsiteY10" fmla="*/ 343795 h 606722"/>
                <a:gd name="connsiteX11" fmla="*/ 101261 w 607744"/>
                <a:gd name="connsiteY11" fmla="*/ 404481 h 606722"/>
                <a:gd name="connsiteX12" fmla="*/ 0 w 607744"/>
                <a:gd name="connsiteY12" fmla="*/ 404481 h 606722"/>
                <a:gd name="connsiteX13" fmla="*/ 473583 w 607744"/>
                <a:gd name="connsiteY13" fmla="*/ 268076 h 606722"/>
                <a:gd name="connsiteX14" fmla="*/ 427483 w 607744"/>
                <a:gd name="connsiteY14" fmla="*/ 323613 h 606722"/>
                <a:gd name="connsiteX15" fmla="*/ 427305 w 607744"/>
                <a:gd name="connsiteY15" fmla="*/ 323613 h 606722"/>
                <a:gd name="connsiteX16" fmla="*/ 417248 w 607744"/>
                <a:gd name="connsiteY16" fmla="*/ 343785 h 606722"/>
                <a:gd name="connsiteX17" fmla="*/ 417515 w 607744"/>
                <a:gd name="connsiteY17" fmla="*/ 343785 h 606722"/>
                <a:gd name="connsiteX18" fmla="*/ 402831 w 607744"/>
                <a:gd name="connsiteY18" fmla="*/ 404476 h 606722"/>
                <a:gd name="connsiteX19" fmla="*/ 402653 w 607744"/>
                <a:gd name="connsiteY19" fmla="*/ 404476 h 606722"/>
                <a:gd name="connsiteX20" fmla="*/ 401852 w 607744"/>
                <a:gd name="connsiteY20" fmla="*/ 424736 h 606722"/>
                <a:gd name="connsiteX21" fmla="*/ 402030 w 607744"/>
                <a:gd name="connsiteY21" fmla="*/ 424736 h 606722"/>
                <a:gd name="connsiteX22" fmla="*/ 402297 w 607744"/>
                <a:gd name="connsiteY22" fmla="*/ 435844 h 606722"/>
                <a:gd name="connsiteX23" fmla="*/ 402208 w 607744"/>
                <a:gd name="connsiteY23" fmla="*/ 436466 h 606722"/>
                <a:gd name="connsiteX24" fmla="*/ 405056 w 607744"/>
                <a:gd name="connsiteY24" fmla="*/ 463568 h 606722"/>
                <a:gd name="connsiteX25" fmla="*/ 405145 w 607744"/>
                <a:gd name="connsiteY25" fmla="*/ 464457 h 606722"/>
                <a:gd name="connsiteX26" fmla="*/ 396779 w 607744"/>
                <a:gd name="connsiteY26" fmla="*/ 475209 h 606722"/>
                <a:gd name="connsiteX27" fmla="*/ 386634 w 607744"/>
                <a:gd name="connsiteY27" fmla="*/ 470766 h 606722"/>
                <a:gd name="connsiteX28" fmla="*/ 352904 w 607744"/>
                <a:gd name="connsiteY28" fmla="*/ 411318 h 606722"/>
                <a:gd name="connsiteX29" fmla="*/ 348899 w 607744"/>
                <a:gd name="connsiteY29" fmla="*/ 424736 h 606722"/>
                <a:gd name="connsiteX30" fmla="*/ 349255 w 607744"/>
                <a:gd name="connsiteY30" fmla="*/ 492892 h 606722"/>
                <a:gd name="connsiteX31" fmla="*/ 349255 w 607744"/>
                <a:gd name="connsiteY31" fmla="*/ 493070 h 606722"/>
                <a:gd name="connsiteX32" fmla="*/ 375865 w 607744"/>
                <a:gd name="connsiteY32" fmla="*/ 543276 h 606722"/>
                <a:gd name="connsiteX33" fmla="*/ 470557 w 607744"/>
                <a:gd name="connsiteY33" fmla="*/ 586462 h 606722"/>
                <a:gd name="connsiteX34" fmla="*/ 471269 w 607744"/>
                <a:gd name="connsiteY34" fmla="*/ 586462 h 606722"/>
                <a:gd name="connsiteX35" fmla="*/ 565694 w 607744"/>
                <a:gd name="connsiteY35" fmla="*/ 544520 h 606722"/>
                <a:gd name="connsiteX36" fmla="*/ 552611 w 607744"/>
                <a:gd name="connsiteY36" fmla="*/ 347339 h 606722"/>
                <a:gd name="connsiteX37" fmla="*/ 524845 w 607744"/>
                <a:gd name="connsiteY37" fmla="*/ 410074 h 606722"/>
                <a:gd name="connsiteX38" fmla="*/ 513542 w 607744"/>
                <a:gd name="connsiteY38" fmla="*/ 414162 h 606722"/>
                <a:gd name="connsiteX39" fmla="*/ 506333 w 607744"/>
                <a:gd name="connsiteY39" fmla="*/ 404476 h 606722"/>
                <a:gd name="connsiteX40" fmla="*/ 473583 w 607744"/>
                <a:gd name="connsiteY40" fmla="*/ 268076 h 606722"/>
                <a:gd name="connsiteX41" fmla="*/ 182270 w 607744"/>
                <a:gd name="connsiteY41" fmla="*/ 262927 h 606722"/>
                <a:gd name="connsiteX42" fmla="*/ 364540 w 607744"/>
                <a:gd name="connsiteY42" fmla="*/ 262927 h 606722"/>
                <a:gd name="connsiteX43" fmla="*/ 364540 w 607744"/>
                <a:gd name="connsiteY43" fmla="*/ 323613 h 606722"/>
                <a:gd name="connsiteX44" fmla="*/ 182270 w 607744"/>
                <a:gd name="connsiteY44" fmla="*/ 323613 h 606722"/>
                <a:gd name="connsiteX45" fmla="*/ 0 w 607744"/>
                <a:gd name="connsiteY45" fmla="*/ 262927 h 606722"/>
                <a:gd name="connsiteX46" fmla="*/ 162018 w 607744"/>
                <a:gd name="connsiteY46" fmla="*/ 262927 h 606722"/>
                <a:gd name="connsiteX47" fmla="*/ 162018 w 607744"/>
                <a:gd name="connsiteY47" fmla="*/ 323613 h 606722"/>
                <a:gd name="connsiteX48" fmla="*/ 0 w 607744"/>
                <a:gd name="connsiteY48" fmla="*/ 323613 h 606722"/>
                <a:gd name="connsiteX49" fmla="*/ 0 w 607744"/>
                <a:gd name="connsiteY49" fmla="*/ 182059 h 606722"/>
                <a:gd name="connsiteX50" fmla="*/ 101261 w 607744"/>
                <a:gd name="connsiteY50" fmla="*/ 182059 h 606722"/>
                <a:gd name="connsiteX51" fmla="*/ 101261 w 607744"/>
                <a:gd name="connsiteY51" fmla="*/ 242745 h 606722"/>
                <a:gd name="connsiteX52" fmla="*/ 0 w 607744"/>
                <a:gd name="connsiteY52" fmla="*/ 242745 h 606722"/>
                <a:gd name="connsiteX53" fmla="*/ 324069 w 607744"/>
                <a:gd name="connsiteY53" fmla="*/ 182059 h 606722"/>
                <a:gd name="connsiteX54" fmla="*/ 374708 w 607744"/>
                <a:gd name="connsiteY54" fmla="*/ 182059 h 606722"/>
                <a:gd name="connsiteX55" fmla="*/ 486042 w 607744"/>
                <a:gd name="connsiteY55" fmla="*/ 182059 h 606722"/>
                <a:gd name="connsiteX56" fmla="*/ 486042 w 607744"/>
                <a:gd name="connsiteY56" fmla="*/ 249682 h 606722"/>
                <a:gd name="connsiteX57" fmla="*/ 524578 w 607744"/>
                <a:gd name="connsiteY57" fmla="*/ 366888 h 606722"/>
                <a:gd name="connsiteX58" fmla="*/ 536770 w 607744"/>
                <a:gd name="connsiteY58" fmla="*/ 322458 h 606722"/>
                <a:gd name="connsiteX59" fmla="*/ 543534 w 607744"/>
                <a:gd name="connsiteY59" fmla="*/ 314016 h 606722"/>
                <a:gd name="connsiteX60" fmla="*/ 554035 w 607744"/>
                <a:gd name="connsiteY60" fmla="*/ 316505 h 606722"/>
                <a:gd name="connsiteX61" fmla="*/ 580734 w 607744"/>
                <a:gd name="connsiteY61" fmla="*/ 558027 h 606722"/>
                <a:gd name="connsiteX62" fmla="*/ 471269 w 607744"/>
                <a:gd name="connsiteY62" fmla="*/ 606722 h 606722"/>
                <a:gd name="connsiteX63" fmla="*/ 470379 w 607744"/>
                <a:gd name="connsiteY63" fmla="*/ 606722 h 606722"/>
                <a:gd name="connsiteX64" fmla="*/ 360647 w 607744"/>
                <a:gd name="connsiteY64" fmla="*/ 556694 h 606722"/>
                <a:gd name="connsiteX65" fmla="*/ 331812 w 607744"/>
                <a:gd name="connsiteY65" fmla="*/ 505599 h 606722"/>
                <a:gd name="connsiteX66" fmla="*/ 182298 w 607744"/>
                <a:gd name="connsiteY66" fmla="*/ 505599 h 606722"/>
                <a:gd name="connsiteX67" fmla="*/ 182298 w 607744"/>
                <a:gd name="connsiteY67" fmla="*/ 424736 h 606722"/>
                <a:gd name="connsiteX68" fmla="*/ 328074 w 607744"/>
                <a:gd name="connsiteY68" fmla="*/ 424736 h 606722"/>
                <a:gd name="connsiteX69" fmla="*/ 333948 w 607744"/>
                <a:gd name="connsiteY69" fmla="*/ 404476 h 606722"/>
                <a:gd name="connsiteX70" fmla="*/ 121514 w 607744"/>
                <a:gd name="connsiteY70" fmla="*/ 404476 h 606722"/>
                <a:gd name="connsiteX71" fmla="*/ 121514 w 607744"/>
                <a:gd name="connsiteY71" fmla="*/ 343785 h 606722"/>
                <a:gd name="connsiteX72" fmla="*/ 395800 w 607744"/>
                <a:gd name="connsiteY72" fmla="*/ 343785 h 606722"/>
                <a:gd name="connsiteX73" fmla="*/ 404611 w 607744"/>
                <a:gd name="connsiteY73" fmla="*/ 323613 h 606722"/>
                <a:gd name="connsiteX74" fmla="*/ 384854 w 607744"/>
                <a:gd name="connsiteY74" fmla="*/ 323613 h 606722"/>
                <a:gd name="connsiteX75" fmla="*/ 384854 w 607744"/>
                <a:gd name="connsiteY75" fmla="*/ 262922 h 606722"/>
                <a:gd name="connsiteX76" fmla="*/ 449198 w 607744"/>
                <a:gd name="connsiteY76" fmla="*/ 262922 h 606722"/>
                <a:gd name="connsiteX77" fmla="*/ 469667 w 607744"/>
                <a:gd name="connsiteY77" fmla="*/ 244883 h 606722"/>
                <a:gd name="connsiteX78" fmla="*/ 476075 w 607744"/>
                <a:gd name="connsiteY78" fmla="*/ 242839 h 606722"/>
                <a:gd name="connsiteX79" fmla="*/ 475986 w 607744"/>
                <a:gd name="connsiteY79" fmla="*/ 242751 h 606722"/>
                <a:gd name="connsiteX80" fmla="*/ 324069 w 607744"/>
                <a:gd name="connsiteY80" fmla="*/ 242751 h 606722"/>
                <a:gd name="connsiteX81" fmla="*/ 121514 w 607744"/>
                <a:gd name="connsiteY81" fmla="*/ 182059 h 606722"/>
                <a:gd name="connsiteX82" fmla="*/ 172154 w 607744"/>
                <a:gd name="connsiteY82" fmla="*/ 182059 h 606722"/>
                <a:gd name="connsiteX83" fmla="*/ 303784 w 607744"/>
                <a:gd name="connsiteY83" fmla="*/ 182059 h 606722"/>
                <a:gd name="connsiteX84" fmla="*/ 303784 w 607744"/>
                <a:gd name="connsiteY84" fmla="*/ 242745 h 606722"/>
                <a:gd name="connsiteX85" fmla="*/ 121514 w 607744"/>
                <a:gd name="connsiteY85" fmla="*/ 242745 h 606722"/>
                <a:gd name="connsiteX86" fmla="*/ 0 w 607744"/>
                <a:gd name="connsiteY86" fmla="*/ 101191 h 606722"/>
                <a:gd name="connsiteX87" fmla="*/ 162018 w 607744"/>
                <a:gd name="connsiteY87" fmla="*/ 101191 h 606722"/>
                <a:gd name="connsiteX88" fmla="*/ 162018 w 607744"/>
                <a:gd name="connsiteY88" fmla="*/ 161736 h 606722"/>
                <a:gd name="connsiteX89" fmla="*/ 0 w 607744"/>
                <a:gd name="connsiteY89" fmla="*/ 161736 h 606722"/>
                <a:gd name="connsiteX90" fmla="*/ 384864 w 607744"/>
                <a:gd name="connsiteY90" fmla="*/ 101191 h 606722"/>
                <a:gd name="connsiteX91" fmla="*/ 486055 w 607744"/>
                <a:gd name="connsiteY91" fmla="*/ 101191 h 606722"/>
                <a:gd name="connsiteX92" fmla="*/ 486055 w 607744"/>
                <a:gd name="connsiteY92" fmla="*/ 161736 h 606722"/>
                <a:gd name="connsiteX93" fmla="*/ 384864 w 607744"/>
                <a:gd name="connsiteY93" fmla="*/ 161736 h 606722"/>
                <a:gd name="connsiteX94" fmla="*/ 182270 w 607744"/>
                <a:gd name="connsiteY94" fmla="*/ 101191 h 606722"/>
                <a:gd name="connsiteX95" fmla="*/ 364540 w 607744"/>
                <a:gd name="connsiteY95" fmla="*/ 101191 h 606722"/>
                <a:gd name="connsiteX96" fmla="*/ 364540 w 607744"/>
                <a:gd name="connsiteY96" fmla="*/ 161736 h 606722"/>
                <a:gd name="connsiteX97" fmla="*/ 182270 w 607744"/>
                <a:gd name="connsiteY97" fmla="*/ 161736 h 606722"/>
                <a:gd name="connsiteX98" fmla="*/ 324036 w 607744"/>
                <a:gd name="connsiteY98" fmla="*/ 0 h 606722"/>
                <a:gd name="connsiteX99" fmla="*/ 455698 w 607744"/>
                <a:gd name="connsiteY99" fmla="*/ 0 h 606722"/>
                <a:gd name="connsiteX100" fmla="*/ 486054 w 607744"/>
                <a:gd name="connsiteY100" fmla="*/ 30303 h 606722"/>
                <a:gd name="connsiteX101" fmla="*/ 486054 w 607744"/>
                <a:gd name="connsiteY101" fmla="*/ 80868 h 606722"/>
                <a:gd name="connsiteX102" fmla="*/ 374689 w 607744"/>
                <a:gd name="connsiteY102" fmla="*/ 80868 h 606722"/>
                <a:gd name="connsiteX103" fmla="*/ 324036 w 607744"/>
                <a:gd name="connsiteY103" fmla="*/ 80868 h 606722"/>
                <a:gd name="connsiteX104" fmla="*/ 121514 w 607744"/>
                <a:gd name="connsiteY104" fmla="*/ 0 h 606722"/>
                <a:gd name="connsiteX105" fmla="*/ 303784 w 607744"/>
                <a:gd name="connsiteY105" fmla="*/ 0 h 606722"/>
                <a:gd name="connsiteX106" fmla="*/ 303784 w 607744"/>
                <a:gd name="connsiteY106" fmla="*/ 80868 h 606722"/>
                <a:gd name="connsiteX107" fmla="*/ 172154 w 607744"/>
                <a:gd name="connsiteY107" fmla="*/ 80868 h 606722"/>
                <a:gd name="connsiteX108" fmla="*/ 121514 w 607744"/>
                <a:gd name="connsiteY108" fmla="*/ 80868 h 606722"/>
                <a:gd name="connsiteX109" fmla="*/ 30343 w 607744"/>
                <a:gd name="connsiteY109" fmla="*/ 0 h 606722"/>
                <a:gd name="connsiteX110" fmla="*/ 101261 w 607744"/>
                <a:gd name="connsiteY110" fmla="*/ 0 h 606722"/>
                <a:gd name="connsiteX111" fmla="*/ 101261 w 607744"/>
                <a:gd name="connsiteY111" fmla="*/ 80868 h 606722"/>
                <a:gd name="connsiteX112" fmla="*/ 0 w 607744"/>
                <a:gd name="connsiteY112" fmla="*/ 80868 h 606722"/>
                <a:gd name="connsiteX113" fmla="*/ 0 w 607744"/>
                <a:gd name="connsiteY113" fmla="*/ 30303 h 606722"/>
                <a:gd name="connsiteX114" fmla="*/ 30343 w 607744"/>
                <a:gd name="connsiteY1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7744" h="606722">
                  <a:moveTo>
                    <a:pt x="0" y="424734"/>
                  </a:moveTo>
                  <a:lnTo>
                    <a:pt x="162018" y="424734"/>
                  </a:lnTo>
                  <a:lnTo>
                    <a:pt x="162018" y="505602"/>
                  </a:lnTo>
                  <a:lnTo>
                    <a:pt x="30356" y="505602"/>
                  </a:lnTo>
                  <a:cubicBezTo>
                    <a:pt x="13620" y="505602"/>
                    <a:pt x="0" y="492006"/>
                    <a:pt x="0" y="475210"/>
                  </a:cubicBezTo>
                  <a:close/>
                  <a:moveTo>
                    <a:pt x="371949" y="404476"/>
                  </a:moveTo>
                  <a:cubicBezTo>
                    <a:pt x="374975" y="411674"/>
                    <a:pt x="378179" y="418516"/>
                    <a:pt x="381383" y="424736"/>
                  </a:cubicBezTo>
                  <a:lnTo>
                    <a:pt x="381650" y="424736"/>
                  </a:lnTo>
                  <a:cubicBezTo>
                    <a:pt x="381650" y="417894"/>
                    <a:pt x="381917" y="411141"/>
                    <a:pt x="382451" y="404476"/>
                  </a:cubicBezTo>
                  <a:close/>
                  <a:moveTo>
                    <a:pt x="0" y="343795"/>
                  </a:moveTo>
                  <a:lnTo>
                    <a:pt x="101261" y="343795"/>
                  </a:lnTo>
                  <a:lnTo>
                    <a:pt x="101261" y="404481"/>
                  </a:lnTo>
                  <a:lnTo>
                    <a:pt x="0" y="404481"/>
                  </a:lnTo>
                  <a:close/>
                  <a:moveTo>
                    <a:pt x="473583" y="268076"/>
                  </a:moveTo>
                  <a:cubicBezTo>
                    <a:pt x="454449" y="284870"/>
                    <a:pt x="438963" y="303442"/>
                    <a:pt x="427483" y="323613"/>
                  </a:cubicBezTo>
                  <a:lnTo>
                    <a:pt x="427305" y="323613"/>
                  </a:lnTo>
                  <a:cubicBezTo>
                    <a:pt x="423567" y="330189"/>
                    <a:pt x="420185" y="336854"/>
                    <a:pt x="417248" y="343785"/>
                  </a:cubicBezTo>
                  <a:lnTo>
                    <a:pt x="417515" y="343785"/>
                  </a:lnTo>
                  <a:cubicBezTo>
                    <a:pt x="409506" y="362712"/>
                    <a:pt x="404611" y="382972"/>
                    <a:pt x="402831" y="404476"/>
                  </a:cubicBezTo>
                  <a:lnTo>
                    <a:pt x="402653" y="404476"/>
                  </a:lnTo>
                  <a:cubicBezTo>
                    <a:pt x="402030" y="411052"/>
                    <a:pt x="401852" y="417805"/>
                    <a:pt x="401852" y="424736"/>
                  </a:cubicBezTo>
                  <a:lnTo>
                    <a:pt x="402030" y="424736"/>
                  </a:lnTo>
                  <a:cubicBezTo>
                    <a:pt x="402030" y="428380"/>
                    <a:pt x="402119" y="432112"/>
                    <a:pt x="402297" y="435844"/>
                  </a:cubicBezTo>
                  <a:cubicBezTo>
                    <a:pt x="402297" y="436110"/>
                    <a:pt x="402208" y="436199"/>
                    <a:pt x="402208" y="436466"/>
                  </a:cubicBezTo>
                  <a:cubicBezTo>
                    <a:pt x="402653" y="445263"/>
                    <a:pt x="403632" y="454327"/>
                    <a:pt x="405056" y="463568"/>
                  </a:cubicBezTo>
                  <a:cubicBezTo>
                    <a:pt x="405056" y="463835"/>
                    <a:pt x="405145" y="464190"/>
                    <a:pt x="405145" y="464457"/>
                  </a:cubicBezTo>
                  <a:cubicBezTo>
                    <a:pt x="405501" y="469611"/>
                    <a:pt x="401941" y="474320"/>
                    <a:pt x="396779" y="475209"/>
                  </a:cubicBezTo>
                  <a:cubicBezTo>
                    <a:pt x="392774" y="476009"/>
                    <a:pt x="388770" y="474054"/>
                    <a:pt x="386634" y="470766"/>
                  </a:cubicBezTo>
                  <a:cubicBezTo>
                    <a:pt x="383341" y="466589"/>
                    <a:pt x="365630" y="442953"/>
                    <a:pt x="352904" y="411318"/>
                  </a:cubicBezTo>
                  <a:cubicBezTo>
                    <a:pt x="351302" y="415761"/>
                    <a:pt x="349967" y="420204"/>
                    <a:pt x="348899" y="424736"/>
                  </a:cubicBezTo>
                  <a:cubicBezTo>
                    <a:pt x="343381" y="446862"/>
                    <a:pt x="343292" y="470499"/>
                    <a:pt x="349255" y="492892"/>
                  </a:cubicBezTo>
                  <a:cubicBezTo>
                    <a:pt x="349255" y="492892"/>
                    <a:pt x="349255" y="492981"/>
                    <a:pt x="349255" y="493070"/>
                  </a:cubicBezTo>
                  <a:cubicBezTo>
                    <a:pt x="354239" y="511464"/>
                    <a:pt x="363050" y="528792"/>
                    <a:pt x="375865" y="543276"/>
                  </a:cubicBezTo>
                  <a:cubicBezTo>
                    <a:pt x="399805" y="570467"/>
                    <a:pt x="434247" y="586195"/>
                    <a:pt x="470557" y="586462"/>
                  </a:cubicBezTo>
                  <a:lnTo>
                    <a:pt x="471269" y="586462"/>
                  </a:lnTo>
                  <a:cubicBezTo>
                    <a:pt x="507223" y="586462"/>
                    <a:pt x="541576" y="571178"/>
                    <a:pt x="565694" y="544520"/>
                  </a:cubicBezTo>
                  <a:cubicBezTo>
                    <a:pt x="604496" y="501512"/>
                    <a:pt x="585985" y="398789"/>
                    <a:pt x="552611" y="347339"/>
                  </a:cubicBezTo>
                  <a:cubicBezTo>
                    <a:pt x="543623" y="381639"/>
                    <a:pt x="525824" y="408741"/>
                    <a:pt x="524845" y="410074"/>
                  </a:cubicBezTo>
                  <a:cubicBezTo>
                    <a:pt x="522442" y="413806"/>
                    <a:pt x="517814" y="415495"/>
                    <a:pt x="513542" y="414162"/>
                  </a:cubicBezTo>
                  <a:cubicBezTo>
                    <a:pt x="509270" y="412829"/>
                    <a:pt x="506333" y="408919"/>
                    <a:pt x="506333" y="404476"/>
                  </a:cubicBezTo>
                  <a:cubicBezTo>
                    <a:pt x="506333" y="334099"/>
                    <a:pt x="484351" y="287003"/>
                    <a:pt x="473583" y="268076"/>
                  </a:cubicBezTo>
                  <a:close/>
                  <a:moveTo>
                    <a:pt x="182270" y="262927"/>
                  </a:moveTo>
                  <a:lnTo>
                    <a:pt x="364540" y="262927"/>
                  </a:lnTo>
                  <a:lnTo>
                    <a:pt x="364540" y="323613"/>
                  </a:lnTo>
                  <a:lnTo>
                    <a:pt x="182270" y="323613"/>
                  </a:lnTo>
                  <a:close/>
                  <a:moveTo>
                    <a:pt x="0" y="262927"/>
                  </a:moveTo>
                  <a:lnTo>
                    <a:pt x="162018" y="262927"/>
                  </a:lnTo>
                  <a:lnTo>
                    <a:pt x="162018" y="323613"/>
                  </a:lnTo>
                  <a:lnTo>
                    <a:pt x="0" y="323613"/>
                  </a:lnTo>
                  <a:close/>
                  <a:moveTo>
                    <a:pt x="0" y="182059"/>
                  </a:moveTo>
                  <a:lnTo>
                    <a:pt x="101261" y="182059"/>
                  </a:lnTo>
                  <a:lnTo>
                    <a:pt x="101261" y="242745"/>
                  </a:lnTo>
                  <a:lnTo>
                    <a:pt x="0" y="242745"/>
                  </a:lnTo>
                  <a:close/>
                  <a:moveTo>
                    <a:pt x="324069" y="182059"/>
                  </a:moveTo>
                  <a:lnTo>
                    <a:pt x="374708" y="182059"/>
                  </a:lnTo>
                  <a:lnTo>
                    <a:pt x="486042" y="182059"/>
                  </a:lnTo>
                  <a:lnTo>
                    <a:pt x="486042" y="249682"/>
                  </a:lnTo>
                  <a:cubicBezTo>
                    <a:pt x="493251" y="260434"/>
                    <a:pt x="517458" y="301043"/>
                    <a:pt x="524578" y="366888"/>
                  </a:cubicBezTo>
                  <a:cubicBezTo>
                    <a:pt x="529917" y="354004"/>
                    <a:pt x="534990" y="338453"/>
                    <a:pt x="536770" y="322458"/>
                  </a:cubicBezTo>
                  <a:cubicBezTo>
                    <a:pt x="537215" y="318637"/>
                    <a:pt x="539796" y="315349"/>
                    <a:pt x="543534" y="314016"/>
                  </a:cubicBezTo>
                  <a:cubicBezTo>
                    <a:pt x="547183" y="312772"/>
                    <a:pt x="551366" y="313750"/>
                    <a:pt x="554035" y="316505"/>
                  </a:cubicBezTo>
                  <a:cubicBezTo>
                    <a:pt x="602004" y="365378"/>
                    <a:pt x="632619" y="500445"/>
                    <a:pt x="580734" y="558027"/>
                  </a:cubicBezTo>
                  <a:cubicBezTo>
                    <a:pt x="552789" y="588950"/>
                    <a:pt x="513008" y="606722"/>
                    <a:pt x="471269" y="606722"/>
                  </a:cubicBezTo>
                  <a:lnTo>
                    <a:pt x="470379" y="606722"/>
                  </a:lnTo>
                  <a:cubicBezTo>
                    <a:pt x="428373" y="606455"/>
                    <a:pt x="388414" y="588150"/>
                    <a:pt x="360647" y="556694"/>
                  </a:cubicBezTo>
                  <a:cubicBezTo>
                    <a:pt x="347475" y="541676"/>
                    <a:pt x="337864" y="524260"/>
                    <a:pt x="331812" y="505599"/>
                  </a:cubicBezTo>
                  <a:lnTo>
                    <a:pt x="182298" y="505599"/>
                  </a:lnTo>
                  <a:lnTo>
                    <a:pt x="182298" y="424736"/>
                  </a:lnTo>
                  <a:lnTo>
                    <a:pt x="328074" y="424736"/>
                  </a:lnTo>
                  <a:cubicBezTo>
                    <a:pt x="329498" y="417894"/>
                    <a:pt x="331545" y="411141"/>
                    <a:pt x="333948" y="404476"/>
                  </a:cubicBezTo>
                  <a:lnTo>
                    <a:pt x="121514" y="404476"/>
                  </a:lnTo>
                  <a:lnTo>
                    <a:pt x="121514" y="343785"/>
                  </a:lnTo>
                  <a:lnTo>
                    <a:pt x="395800" y="343785"/>
                  </a:lnTo>
                  <a:cubicBezTo>
                    <a:pt x="398381" y="336942"/>
                    <a:pt x="401318" y="330189"/>
                    <a:pt x="404611" y="323613"/>
                  </a:cubicBezTo>
                  <a:lnTo>
                    <a:pt x="384854" y="323613"/>
                  </a:lnTo>
                  <a:lnTo>
                    <a:pt x="384854" y="262922"/>
                  </a:lnTo>
                  <a:lnTo>
                    <a:pt x="449198" y="262922"/>
                  </a:lnTo>
                  <a:cubicBezTo>
                    <a:pt x="455606" y="256702"/>
                    <a:pt x="462369" y="250659"/>
                    <a:pt x="469667" y="244883"/>
                  </a:cubicBezTo>
                  <a:cubicBezTo>
                    <a:pt x="471447" y="243461"/>
                    <a:pt x="473761" y="242839"/>
                    <a:pt x="476075" y="242839"/>
                  </a:cubicBezTo>
                  <a:lnTo>
                    <a:pt x="475986" y="242751"/>
                  </a:lnTo>
                  <a:lnTo>
                    <a:pt x="324069" y="242751"/>
                  </a:lnTo>
                  <a:close/>
                  <a:moveTo>
                    <a:pt x="121514" y="182059"/>
                  </a:moveTo>
                  <a:lnTo>
                    <a:pt x="172154" y="182059"/>
                  </a:lnTo>
                  <a:lnTo>
                    <a:pt x="303784" y="182059"/>
                  </a:lnTo>
                  <a:lnTo>
                    <a:pt x="303784" y="242745"/>
                  </a:lnTo>
                  <a:lnTo>
                    <a:pt x="121514" y="242745"/>
                  </a:lnTo>
                  <a:close/>
                  <a:moveTo>
                    <a:pt x="0" y="101191"/>
                  </a:moveTo>
                  <a:lnTo>
                    <a:pt x="162018" y="101191"/>
                  </a:lnTo>
                  <a:lnTo>
                    <a:pt x="162018" y="161736"/>
                  </a:lnTo>
                  <a:lnTo>
                    <a:pt x="0" y="161736"/>
                  </a:lnTo>
                  <a:close/>
                  <a:moveTo>
                    <a:pt x="384864" y="101191"/>
                  </a:moveTo>
                  <a:lnTo>
                    <a:pt x="486055" y="101191"/>
                  </a:lnTo>
                  <a:lnTo>
                    <a:pt x="486055" y="161736"/>
                  </a:lnTo>
                  <a:lnTo>
                    <a:pt x="384864" y="161736"/>
                  </a:lnTo>
                  <a:close/>
                  <a:moveTo>
                    <a:pt x="182270" y="101191"/>
                  </a:moveTo>
                  <a:lnTo>
                    <a:pt x="364540" y="101191"/>
                  </a:lnTo>
                  <a:lnTo>
                    <a:pt x="364540" y="161736"/>
                  </a:lnTo>
                  <a:lnTo>
                    <a:pt x="182270" y="161736"/>
                  </a:lnTo>
                  <a:close/>
                  <a:moveTo>
                    <a:pt x="324036" y="0"/>
                  </a:moveTo>
                  <a:lnTo>
                    <a:pt x="455698" y="0"/>
                  </a:lnTo>
                  <a:cubicBezTo>
                    <a:pt x="472434" y="0"/>
                    <a:pt x="486054" y="13597"/>
                    <a:pt x="486054" y="30303"/>
                  </a:cubicBezTo>
                  <a:lnTo>
                    <a:pt x="486054" y="80868"/>
                  </a:lnTo>
                  <a:lnTo>
                    <a:pt x="374689" y="80868"/>
                  </a:lnTo>
                  <a:lnTo>
                    <a:pt x="324036" y="80868"/>
                  </a:lnTo>
                  <a:close/>
                  <a:moveTo>
                    <a:pt x="121514" y="0"/>
                  </a:moveTo>
                  <a:lnTo>
                    <a:pt x="303784" y="0"/>
                  </a:lnTo>
                  <a:lnTo>
                    <a:pt x="303784" y="80868"/>
                  </a:lnTo>
                  <a:lnTo>
                    <a:pt x="172154" y="80868"/>
                  </a:lnTo>
                  <a:lnTo>
                    <a:pt x="121514" y="80868"/>
                  </a:lnTo>
                  <a:close/>
                  <a:moveTo>
                    <a:pt x="30343" y="0"/>
                  </a:moveTo>
                  <a:lnTo>
                    <a:pt x="101261" y="0"/>
                  </a:lnTo>
                  <a:lnTo>
                    <a:pt x="101261" y="80868"/>
                  </a:lnTo>
                  <a:lnTo>
                    <a:pt x="0" y="80868"/>
                  </a:lnTo>
                  <a:lnTo>
                    <a:pt x="0" y="30303"/>
                  </a:lnTo>
                  <a:cubicBezTo>
                    <a:pt x="0" y="13597"/>
                    <a:pt x="13614" y="0"/>
                    <a:pt x="30343" y="0"/>
                  </a:cubicBezTo>
                  <a:close/>
                </a:path>
              </a:pathLst>
            </a:custGeom>
            <a:solidFill>
              <a:srgbClr val="41B4AD"/>
            </a:solidFill>
            <a:ln>
              <a:noFill/>
            </a:ln>
          </p:spPr>
          <p:txBody>
            <a:bodyPr/>
            <a:lstStyle/>
            <a:p>
              <a:endParaRPr lang="zh-CN" altLang="en-US">
                <a:cs typeface="+mn-ea"/>
                <a:sym typeface="+mn-lt"/>
              </a:endParaRPr>
            </a:p>
          </p:txBody>
        </p:sp>
        <p:sp>
          <p:nvSpPr>
            <p:cNvPr id="38" name="target_126427"/>
            <p:cNvSpPr>
              <a:spLocks noChangeAspect="1"/>
            </p:cNvSpPr>
            <p:nvPr/>
          </p:nvSpPr>
          <p:spPr bwMode="auto">
            <a:xfrm>
              <a:off x="6631124" y="2395868"/>
              <a:ext cx="609685" cy="608692"/>
            </a:xfrm>
            <a:custGeom>
              <a:avLst/>
              <a:gdLst>
                <a:gd name="connsiteX0" fmla="*/ 298661 w 606862"/>
                <a:gd name="connsiteY0" fmla="*/ 216068 h 605874"/>
                <a:gd name="connsiteX1" fmla="*/ 292627 w 606862"/>
                <a:gd name="connsiteY1" fmla="*/ 222186 h 605874"/>
                <a:gd name="connsiteX2" fmla="*/ 292627 w 606862"/>
                <a:gd name="connsiteY2" fmla="*/ 229140 h 605874"/>
                <a:gd name="connsiteX3" fmla="*/ 286035 w 606862"/>
                <a:gd name="connsiteY3" fmla="*/ 238133 h 605874"/>
                <a:gd name="connsiteX4" fmla="*/ 259483 w 606862"/>
                <a:gd name="connsiteY4" fmla="*/ 271879 h 605874"/>
                <a:gd name="connsiteX5" fmla="*/ 278979 w 606862"/>
                <a:gd name="connsiteY5" fmla="*/ 304884 h 605874"/>
                <a:gd name="connsiteX6" fmla="*/ 303396 w 606862"/>
                <a:gd name="connsiteY6" fmla="*/ 315917 h 605874"/>
                <a:gd name="connsiteX7" fmla="*/ 312309 w 606862"/>
                <a:gd name="connsiteY7" fmla="*/ 321109 h 605874"/>
                <a:gd name="connsiteX8" fmla="*/ 309431 w 606862"/>
                <a:gd name="connsiteY8" fmla="*/ 342525 h 605874"/>
                <a:gd name="connsiteX9" fmla="*/ 293741 w 606862"/>
                <a:gd name="connsiteY9" fmla="*/ 344565 h 605874"/>
                <a:gd name="connsiteX10" fmla="*/ 269881 w 606862"/>
                <a:gd name="connsiteY10" fmla="*/ 337426 h 605874"/>
                <a:gd name="connsiteX11" fmla="*/ 262639 w 606862"/>
                <a:gd name="connsiteY11" fmla="*/ 340485 h 605874"/>
                <a:gd name="connsiteX12" fmla="*/ 259111 w 606862"/>
                <a:gd name="connsiteY12" fmla="*/ 353001 h 605874"/>
                <a:gd name="connsiteX13" fmla="*/ 263382 w 606862"/>
                <a:gd name="connsiteY13" fmla="*/ 362550 h 605874"/>
                <a:gd name="connsiteX14" fmla="*/ 284921 w 606862"/>
                <a:gd name="connsiteY14" fmla="*/ 368669 h 605874"/>
                <a:gd name="connsiteX15" fmla="*/ 291048 w 606862"/>
                <a:gd name="connsiteY15" fmla="*/ 375901 h 605874"/>
                <a:gd name="connsiteX16" fmla="*/ 291141 w 606862"/>
                <a:gd name="connsiteY16" fmla="*/ 384059 h 605874"/>
                <a:gd name="connsiteX17" fmla="*/ 296340 w 606862"/>
                <a:gd name="connsiteY17" fmla="*/ 389622 h 605874"/>
                <a:gd name="connsiteX18" fmla="*/ 308502 w 606862"/>
                <a:gd name="connsiteY18" fmla="*/ 389622 h 605874"/>
                <a:gd name="connsiteX19" fmla="*/ 313423 w 606862"/>
                <a:gd name="connsiteY19" fmla="*/ 384430 h 605874"/>
                <a:gd name="connsiteX20" fmla="*/ 313423 w 606862"/>
                <a:gd name="connsiteY20" fmla="*/ 373119 h 605874"/>
                <a:gd name="connsiteX21" fmla="*/ 318622 w 606862"/>
                <a:gd name="connsiteY21" fmla="*/ 366444 h 605874"/>
                <a:gd name="connsiteX22" fmla="*/ 339789 w 606862"/>
                <a:gd name="connsiteY22" fmla="*/ 352909 h 605874"/>
                <a:gd name="connsiteX23" fmla="*/ 327256 w 606862"/>
                <a:gd name="connsiteY23" fmla="*/ 294872 h 605874"/>
                <a:gd name="connsiteX24" fmla="*/ 305996 w 606862"/>
                <a:gd name="connsiteY24" fmla="*/ 285230 h 605874"/>
                <a:gd name="connsiteX25" fmla="*/ 294391 w 606862"/>
                <a:gd name="connsiteY25" fmla="*/ 278740 h 605874"/>
                <a:gd name="connsiteX26" fmla="*/ 296804 w 606862"/>
                <a:gd name="connsiteY26" fmla="*/ 260661 h 605874"/>
                <a:gd name="connsiteX27" fmla="*/ 304046 w 606862"/>
                <a:gd name="connsiteY27" fmla="*/ 259178 h 605874"/>
                <a:gd name="connsiteX28" fmla="*/ 330877 w 606862"/>
                <a:gd name="connsiteY28" fmla="*/ 264463 h 605874"/>
                <a:gd name="connsiteX29" fmla="*/ 337932 w 606862"/>
                <a:gd name="connsiteY29" fmla="*/ 261496 h 605874"/>
                <a:gd name="connsiteX30" fmla="*/ 342110 w 606862"/>
                <a:gd name="connsiteY30" fmla="*/ 247404 h 605874"/>
                <a:gd name="connsiteX31" fmla="*/ 338954 w 606862"/>
                <a:gd name="connsiteY31" fmla="*/ 240914 h 605874"/>
                <a:gd name="connsiteX32" fmla="*/ 321964 w 606862"/>
                <a:gd name="connsiteY32" fmla="*/ 235815 h 605874"/>
                <a:gd name="connsiteX33" fmla="*/ 314258 w 606862"/>
                <a:gd name="connsiteY33" fmla="*/ 226915 h 605874"/>
                <a:gd name="connsiteX34" fmla="*/ 303396 w 606862"/>
                <a:gd name="connsiteY34" fmla="*/ 216068 h 605874"/>
                <a:gd name="connsiteX35" fmla="*/ 303396 w 606862"/>
                <a:gd name="connsiteY35" fmla="*/ 176202 h 605874"/>
                <a:gd name="connsiteX36" fmla="*/ 430308 w 606862"/>
                <a:gd name="connsiteY36" fmla="*/ 302937 h 605874"/>
                <a:gd name="connsiteX37" fmla="*/ 303396 w 606862"/>
                <a:gd name="connsiteY37" fmla="*/ 429673 h 605874"/>
                <a:gd name="connsiteX38" fmla="*/ 176484 w 606862"/>
                <a:gd name="connsiteY38" fmla="*/ 302937 h 605874"/>
                <a:gd name="connsiteX39" fmla="*/ 303396 w 606862"/>
                <a:gd name="connsiteY39" fmla="*/ 176202 h 605874"/>
                <a:gd name="connsiteX40" fmla="*/ 281240 w 606862"/>
                <a:gd name="connsiteY40" fmla="*/ 91493 h 605874"/>
                <a:gd name="connsiteX41" fmla="*/ 91642 w 606862"/>
                <a:gd name="connsiteY41" fmla="*/ 280782 h 605874"/>
                <a:gd name="connsiteX42" fmla="*/ 118104 w 606862"/>
                <a:gd name="connsiteY42" fmla="*/ 280782 h 605874"/>
                <a:gd name="connsiteX43" fmla="*/ 140295 w 606862"/>
                <a:gd name="connsiteY43" fmla="*/ 302937 h 605874"/>
                <a:gd name="connsiteX44" fmla="*/ 118104 w 606862"/>
                <a:gd name="connsiteY44" fmla="*/ 325092 h 605874"/>
                <a:gd name="connsiteX45" fmla="*/ 91642 w 606862"/>
                <a:gd name="connsiteY45" fmla="*/ 325092 h 605874"/>
                <a:gd name="connsiteX46" fmla="*/ 281240 w 606862"/>
                <a:gd name="connsiteY46" fmla="*/ 514381 h 605874"/>
                <a:gd name="connsiteX47" fmla="*/ 281240 w 606862"/>
                <a:gd name="connsiteY47" fmla="*/ 487962 h 605874"/>
                <a:gd name="connsiteX48" fmla="*/ 303431 w 606862"/>
                <a:gd name="connsiteY48" fmla="*/ 465807 h 605874"/>
                <a:gd name="connsiteX49" fmla="*/ 325622 w 606862"/>
                <a:gd name="connsiteY49" fmla="*/ 487962 h 605874"/>
                <a:gd name="connsiteX50" fmla="*/ 325622 w 606862"/>
                <a:gd name="connsiteY50" fmla="*/ 514381 h 605874"/>
                <a:gd name="connsiteX51" fmla="*/ 515220 w 606862"/>
                <a:gd name="connsiteY51" fmla="*/ 325092 h 605874"/>
                <a:gd name="connsiteX52" fmla="*/ 488758 w 606862"/>
                <a:gd name="connsiteY52" fmla="*/ 325092 h 605874"/>
                <a:gd name="connsiteX53" fmla="*/ 466567 w 606862"/>
                <a:gd name="connsiteY53" fmla="*/ 302937 h 605874"/>
                <a:gd name="connsiteX54" fmla="*/ 488758 w 606862"/>
                <a:gd name="connsiteY54" fmla="*/ 280782 h 605874"/>
                <a:gd name="connsiteX55" fmla="*/ 515220 w 606862"/>
                <a:gd name="connsiteY55" fmla="*/ 280782 h 605874"/>
                <a:gd name="connsiteX56" fmla="*/ 325622 w 606862"/>
                <a:gd name="connsiteY56" fmla="*/ 91493 h 605874"/>
                <a:gd name="connsiteX57" fmla="*/ 325622 w 606862"/>
                <a:gd name="connsiteY57" fmla="*/ 117912 h 605874"/>
                <a:gd name="connsiteX58" fmla="*/ 303431 w 606862"/>
                <a:gd name="connsiteY58" fmla="*/ 140067 h 605874"/>
                <a:gd name="connsiteX59" fmla="*/ 281240 w 606862"/>
                <a:gd name="connsiteY59" fmla="*/ 117912 h 605874"/>
                <a:gd name="connsiteX60" fmla="*/ 303431 w 606862"/>
                <a:gd name="connsiteY60" fmla="*/ 0 h 605874"/>
                <a:gd name="connsiteX61" fmla="*/ 325622 w 606862"/>
                <a:gd name="connsiteY61" fmla="*/ 22155 h 605874"/>
                <a:gd name="connsiteX62" fmla="*/ 325622 w 606862"/>
                <a:gd name="connsiteY62" fmla="*/ 48574 h 605874"/>
                <a:gd name="connsiteX63" fmla="*/ 558209 w 606862"/>
                <a:gd name="connsiteY63" fmla="*/ 280782 h 605874"/>
                <a:gd name="connsiteX64" fmla="*/ 584671 w 606862"/>
                <a:gd name="connsiteY64" fmla="*/ 280782 h 605874"/>
                <a:gd name="connsiteX65" fmla="*/ 606862 w 606862"/>
                <a:gd name="connsiteY65" fmla="*/ 302937 h 605874"/>
                <a:gd name="connsiteX66" fmla="*/ 584671 w 606862"/>
                <a:gd name="connsiteY66" fmla="*/ 325092 h 605874"/>
                <a:gd name="connsiteX67" fmla="*/ 558209 w 606862"/>
                <a:gd name="connsiteY67" fmla="*/ 325092 h 605874"/>
                <a:gd name="connsiteX68" fmla="*/ 325622 w 606862"/>
                <a:gd name="connsiteY68" fmla="*/ 557300 h 605874"/>
                <a:gd name="connsiteX69" fmla="*/ 325622 w 606862"/>
                <a:gd name="connsiteY69" fmla="*/ 583719 h 605874"/>
                <a:gd name="connsiteX70" fmla="*/ 303431 w 606862"/>
                <a:gd name="connsiteY70" fmla="*/ 605874 h 605874"/>
                <a:gd name="connsiteX71" fmla="*/ 281240 w 606862"/>
                <a:gd name="connsiteY71" fmla="*/ 583719 h 605874"/>
                <a:gd name="connsiteX72" fmla="*/ 281240 w 606862"/>
                <a:gd name="connsiteY72" fmla="*/ 557300 h 605874"/>
                <a:gd name="connsiteX73" fmla="*/ 48653 w 606862"/>
                <a:gd name="connsiteY73" fmla="*/ 325092 h 605874"/>
                <a:gd name="connsiteX74" fmla="*/ 22191 w 606862"/>
                <a:gd name="connsiteY74" fmla="*/ 325092 h 605874"/>
                <a:gd name="connsiteX75" fmla="*/ 0 w 606862"/>
                <a:gd name="connsiteY75" fmla="*/ 302937 h 605874"/>
                <a:gd name="connsiteX76" fmla="*/ 22191 w 606862"/>
                <a:gd name="connsiteY76" fmla="*/ 280782 h 605874"/>
                <a:gd name="connsiteX77" fmla="*/ 48653 w 606862"/>
                <a:gd name="connsiteY77" fmla="*/ 280782 h 605874"/>
                <a:gd name="connsiteX78" fmla="*/ 281240 w 606862"/>
                <a:gd name="connsiteY78" fmla="*/ 48574 h 605874"/>
                <a:gd name="connsiteX79" fmla="*/ 281240 w 606862"/>
                <a:gd name="connsiteY79" fmla="*/ 22155 h 605874"/>
                <a:gd name="connsiteX80" fmla="*/ 303431 w 606862"/>
                <a:gd name="connsiteY80" fmla="*/ 0 h 60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6862" h="605874">
                  <a:moveTo>
                    <a:pt x="298661" y="216068"/>
                  </a:moveTo>
                  <a:cubicBezTo>
                    <a:pt x="293648" y="216160"/>
                    <a:pt x="292719" y="216995"/>
                    <a:pt x="292627" y="222186"/>
                  </a:cubicBezTo>
                  <a:lnTo>
                    <a:pt x="292627" y="229140"/>
                  </a:lnTo>
                  <a:cubicBezTo>
                    <a:pt x="292627" y="235908"/>
                    <a:pt x="292627" y="235815"/>
                    <a:pt x="286035" y="238133"/>
                  </a:cubicBezTo>
                  <a:cubicBezTo>
                    <a:pt x="270252" y="243974"/>
                    <a:pt x="260411" y="254728"/>
                    <a:pt x="259483" y="271879"/>
                  </a:cubicBezTo>
                  <a:cubicBezTo>
                    <a:pt x="258554" y="287084"/>
                    <a:pt x="266539" y="297375"/>
                    <a:pt x="278979" y="304884"/>
                  </a:cubicBezTo>
                  <a:cubicBezTo>
                    <a:pt x="286685" y="309613"/>
                    <a:pt x="295226" y="312301"/>
                    <a:pt x="303396" y="315917"/>
                  </a:cubicBezTo>
                  <a:cubicBezTo>
                    <a:pt x="306645" y="317308"/>
                    <a:pt x="309616" y="318884"/>
                    <a:pt x="312309" y="321109"/>
                  </a:cubicBezTo>
                  <a:cubicBezTo>
                    <a:pt x="320200" y="327691"/>
                    <a:pt x="318715" y="338446"/>
                    <a:pt x="309431" y="342525"/>
                  </a:cubicBezTo>
                  <a:cubicBezTo>
                    <a:pt x="304417" y="344750"/>
                    <a:pt x="299218" y="345214"/>
                    <a:pt x="293741" y="344565"/>
                  </a:cubicBezTo>
                  <a:cubicBezTo>
                    <a:pt x="285292" y="343452"/>
                    <a:pt x="277401" y="341412"/>
                    <a:pt x="269881" y="337426"/>
                  </a:cubicBezTo>
                  <a:cubicBezTo>
                    <a:pt x="265517" y="335108"/>
                    <a:pt x="264125" y="335664"/>
                    <a:pt x="262639" y="340485"/>
                  </a:cubicBezTo>
                  <a:cubicBezTo>
                    <a:pt x="261340" y="344750"/>
                    <a:pt x="260226" y="348829"/>
                    <a:pt x="259111" y="353001"/>
                  </a:cubicBezTo>
                  <a:cubicBezTo>
                    <a:pt x="257440" y="358564"/>
                    <a:pt x="258090" y="359955"/>
                    <a:pt x="263382" y="362550"/>
                  </a:cubicBezTo>
                  <a:cubicBezTo>
                    <a:pt x="270252" y="365888"/>
                    <a:pt x="277494" y="367464"/>
                    <a:pt x="284921" y="368669"/>
                  </a:cubicBezTo>
                  <a:cubicBezTo>
                    <a:pt x="290770" y="369596"/>
                    <a:pt x="291048" y="369782"/>
                    <a:pt x="291048" y="375901"/>
                  </a:cubicBezTo>
                  <a:cubicBezTo>
                    <a:pt x="291141" y="378589"/>
                    <a:pt x="291141" y="381278"/>
                    <a:pt x="291141" y="384059"/>
                  </a:cubicBezTo>
                  <a:cubicBezTo>
                    <a:pt x="291141" y="387490"/>
                    <a:pt x="292719" y="389437"/>
                    <a:pt x="296340" y="389622"/>
                  </a:cubicBezTo>
                  <a:cubicBezTo>
                    <a:pt x="300425" y="389715"/>
                    <a:pt x="304417" y="389715"/>
                    <a:pt x="308502" y="389622"/>
                  </a:cubicBezTo>
                  <a:cubicBezTo>
                    <a:pt x="311659" y="389437"/>
                    <a:pt x="313423" y="387768"/>
                    <a:pt x="313423" y="384430"/>
                  </a:cubicBezTo>
                  <a:cubicBezTo>
                    <a:pt x="313423" y="380722"/>
                    <a:pt x="313516" y="376828"/>
                    <a:pt x="313423" y="373119"/>
                  </a:cubicBezTo>
                  <a:cubicBezTo>
                    <a:pt x="313330" y="369411"/>
                    <a:pt x="314908" y="367464"/>
                    <a:pt x="318622" y="366444"/>
                  </a:cubicBezTo>
                  <a:cubicBezTo>
                    <a:pt x="327070" y="364127"/>
                    <a:pt x="334219" y="359584"/>
                    <a:pt x="339789" y="352909"/>
                  </a:cubicBezTo>
                  <a:cubicBezTo>
                    <a:pt x="355108" y="334366"/>
                    <a:pt x="349352" y="307017"/>
                    <a:pt x="327256" y="294872"/>
                  </a:cubicBezTo>
                  <a:cubicBezTo>
                    <a:pt x="320479" y="291071"/>
                    <a:pt x="313144" y="288197"/>
                    <a:pt x="305996" y="285230"/>
                  </a:cubicBezTo>
                  <a:cubicBezTo>
                    <a:pt x="301911" y="283561"/>
                    <a:pt x="297826" y="281521"/>
                    <a:pt x="294391" y="278740"/>
                  </a:cubicBezTo>
                  <a:cubicBezTo>
                    <a:pt x="287428" y="273177"/>
                    <a:pt x="288635" y="264277"/>
                    <a:pt x="296804" y="260661"/>
                  </a:cubicBezTo>
                  <a:cubicBezTo>
                    <a:pt x="299218" y="259642"/>
                    <a:pt x="301539" y="259271"/>
                    <a:pt x="304046" y="259178"/>
                  </a:cubicBezTo>
                  <a:cubicBezTo>
                    <a:pt x="313423" y="258715"/>
                    <a:pt x="322335" y="260383"/>
                    <a:pt x="330877" y="264463"/>
                  </a:cubicBezTo>
                  <a:cubicBezTo>
                    <a:pt x="335054" y="266595"/>
                    <a:pt x="336447" y="265946"/>
                    <a:pt x="337932" y="261496"/>
                  </a:cubicBezTo>
                  <a:cubicBezTo>
                    <a:pt x="339511" y="256860"/>
                    <a:pt x="340811" y="252132"/>
                    <a:pt x="342110" y="247404"/>
                  </a:cubicBezTo>
                  <a:cubicBezTo>
                    <a:pt x="343039" y="244344"/>
                    <a:pt x="341925" y="242212"/>
                    <a:pt x="338954" y="240914"/>
                  </a:cubicBezTo>
                  <a:cubicBezTo>
                    <a:pt x="333476" y="238411"/>
                    <a:pt x="327813" y="236649"/>
                    <a:pt x="321964" y="235815"/>
                  </a:cubicBezTo>
                  <a:cubicBezTo>
                    <a:pt x="314258" y="234702"/>
                    <a:pt x="314258" y="234610"/>
                    <a:pt x="314258" y="226915"/>
                  </a:cubicBezTo>
                  <a:cubicBezTo>
                    <a:pt x="314258" y="216068"/>
                    <a:pt x="314258" y="216068"/>
                    <a:pt x="303396" y="216068"/>
                  </a:cubicBezTo>
                  <a:close/>
                  <a:moveTo>
                    <a:pt x="303396" y="176202"/>
                  </a:moveTo>
                  <a:cubicBezTo>
                    <a:pt x="373490" y="176202"/>
                    <a:pt x="430308" y="232941"/>
                    <a:pt x="430308" y="302937"/>
                  </a:cubicBezTo>
                  <a:cubicBezTo>
                    <a:pt x="430308" y="372934"/>
                    <a:pt x="373490" y="429673"/>
                    <a:pt x="303396" y="429673"/>
                  </a:cubicBezTo>
                  <a:cubicBezTo>
                    <a:pt x="233302" y="429673"/>
                    <a:pt x="176484" y="372934"/>
                    <a:pt x="176484" y="302937"/>
                  </a:cubicBezTo>
                  <a:cubicBezTo>
                    <a:pt x="176484" y="232941"/>
                    <a:pt x="233302" y="176202"/>
                    <a:pt x="303396" y="176202"/>
                  </a:cubicBezTo>
                  <a:close/>
                  <a:moveTo>
                    <a:pt x="281240" y="91493"/>
                  </a:moveTo>
                  <a:cubicBezTo>
                    <a:pt x="181334" y="101690"/>
                    <a:pt x="101855" y="181039"/>
                    <a:pt x="91642" y="280782"/>
                  </a:cubicBezTo>
                  <a:lnTo>
                    <a:pt x="118104" y="280782"/>
                  </a:lnTo>
                  <a:cubicBezTo>
                    <a:pt x="130360" y="280782"/>
                    <a:pt x="140295" y="290701"/>
                    <a:pt x="140295" y="302937"/>
                  </a:cubicBezTo>
                  <a:cubicBezTo>
                    <a:pt x="140295" y="315173"/>
                    <a:pt x="130360" y="325092"/>
                    <a:pt x="118104" y="325092"/>
                  </a:cubicBezTo>
                  <a:lnTo>
                    <a:pt x="91642" y="325092"/>
                  </a:lnTo>
                  <a:cubicBezTo>
                    <a:pt x="101855" y="424835"/>
                    <a:pt x="181334" y="504184"/>
                    <a:pt x="281240" y="514381"/>
                  </a:cubicBezTo>
                  <a:lnTo>
                    <a:pt x="281240" y="487962"/>
                  </a:lnTo>
                  <a:cubicBezTo>
                    <a:pt x="281240" y="475726"/>
                    <a:pt x="291175" y="465807"/>
                    <a:pt x="303431" y="465807"/>
                  </a:cubicBezTo>
                  <a:cubicBezTo>
                    <a:pt x="315687" y="465807"/>
                    <a:pt x="325622" y="475726"/>
                    <a:pt x="325622" y="487962"/>
                  </a:cubicBezTo>
                  <a:lnTo>
                    <a:pt x="325622" y="514381"/>
                  </a:lnTo>
                  <a:cubicBezTo>
                    <a:pt x="425528" y="504184"/>
                    <a:pt x="505007" y="424835"/>
                    <a:pt x="515220" y="325092"/>
                  </a:cubicBezTo>
                  <a:lnTo>
                    <a:pt x="488758" y="325092"/>
                  </a:lnTo>
                  <a:cubicBezTo>
                    <a:pt x="476502" y="325092"/>
                    <a:pt x="466567" y="315173"/>
                    <a:pt x="466567" y="302937"/>
                  </a:cubicBezTo>
                  <a:cubicBezTo>
                    <a:pt x="466567" y="290701"/>
                    <a:pt x="476502" y="280782"/>
                    <a:pt x="488758" y="280782"/>
                  </a:cubicBezTo>
                  <a:lnTo>
                    <a:pt x="515220" y="280782"/>
                  </a:lnTo>
                  <a:cubicBezTo>
                    <a:pt x="505007" y="181039"/>
                    <a:pt x="425528" y="101690"/>
                    <a:pt x="325622" y="91493"/>
                  </a:cubicBezTo>
                  <a:lnTo>
                    <a:pt x="325622" y="117912"/>
                  </a:lnTo>
                  <a:cubicBezTo>
                    <a:pt x="325622" y="130148"/>
                    <a:pt x="315687" y="140067"/>
                    <a:pt x="303431" y="140067"/>
                  </a:cubicBezTo>
                  <a:cubicBezTo>
                    <a:pt x="291175" y="140067"/>
                    <a:pt x="281240" y="130148"/>
                    <a:pt x="281240" y="117912"/>
                  </a:cubicBezTo>
                  <a:close/>
                  <a:moveTo>
                    <a:pt x="303431" y="0"/>
                  </a:moveTo>
                  <a:cubicBezTo>
                    <a:pt x="315687" y="0"/>
                    <a:pt x="325622" y="9919"/>
                    <a:pt x="325622" y="22155"/>
                  </a:cubicBezTo>
                  <a:lnTo>
                    <a:pt x="325622" y="48574"/>
                  </a:lnTo>
                  <a:cubicBezTo>
                    <a:pt x="449111" y="59234"/>
                    <a:pt x="547531" y="157494"/>
                    <a:pt x="558209" y="280782"/>
                  </a:cubicBezTo>
                  <a:lnTo>
                    <a:pt x="584671" y="280782"/>
                  </a:lnTo>
                  <a:cubicBezTo>
                    <a:pt x="596834" y="280782"/>
                    <a:pt x="606862" y="290701"/>
                    <a:pt x="606862" y="302937"/>
                  </a:cubicBezTo>
                  <a:cubicBezTo>
                    <a:pt x="606862" y="315173"/>
                    <a:pt x="596927" y="325092"/>
                    <a:pt x="584671" y="325092"/>
                  </a:cubicBezTo>
                  <a:lnTo>
                    <a:pt x="558209" y="325092"/>
                  </a:lnTo>
                  <a:cubicBezTo>
                    <a:pt x="547531" y="448380"/>
                    <a:pt x="449111" y="546640"/>
                    <a:pt x="325622" y="557300"/>
                  </a:cubicBezTo>
                  <a:lnTo>
                    <a:pt x="325622" y="583719"/>
                  </a:lnTo>
                  <a:cubicBezTo>
                    <a:pt x="325622" y="595955"/>
                    <a:pt x="315687" y="605874"/>
                    <a:pt x="303431" y="605874"/>
                  </a:cubicBezTo>
                  <a:cubicBezTo>
                    <a:pt x="291175" y="605874"/>
                    <a:pt x="281240" y="595955"/>
                    <a:pt x="281240" y="583719"/>
                  </a:cubicBezTo>
                  <a:lnTo>
                    <a:pt x="281240" y="557300"/>
                  </a:lnTo>
                  <a:cubicBezTo>
                    <a:pt x="157751" y="546640"/>
                    <a:pt x="59331" y="448380"/>
                    <a:pt x="48653" y="325092"/>
                  </a:cubicBezTo>
                  <a:lnTo>
                    <a:pt x="22191" y="325092"/>
                  </a:lnTo>
                  <a:cubicBezTo>
                    <a:pt x="9935" y="325092"/>
                    <a:pt x="0" y="315173"/>
                    <a:pt x="0" y="302937"/>
                  </a:cubicBezTo>
                  <a:cubicBezTo>
                    <a:pt x="0" y="290701"/>
                    <a:pt x="9935" y="280782"/>
                    <a:pt x="22191" y="280782"/>
                  </a:cubicBezTo>
                  <a:lnTo>
                    <a:pt x="48653" y="280782"/>
                  </a:lnTo>
                  <a:cubicBezTo>
                    <a:pt x="59331" y="157494"/>
                    <a:pt x="157751" y="59234"/>
                    <a:pt x="281240" y="48574"/>
                  </a:cubicBezTo>
                  <a:lnTo>
                    <a:pt x="281240" y="22155"/>
                  </a:lnTo>
                  <a:cubicBezTo>
                    <a:pt x="281240" y="9919"/>
                    <a:pt x="291175" y="0"/>
                    <a:pt x="303431" y="0"/>
                  </a:cubicBezTo>
                  <a:close/>
                </a:path>
              </a:pathLst>
            </a:custGeom>
            <a:solidFill>
              <a:schemeClr val="bg1"/>
            </a:solidFill>
            <a:ln>
              <a:noFill/>
            </a:ln>
          </p:spPr>
          <p:txBody>
            <a:bodyPr/>
            <a:lstStyle/>
            <a:p>
              <a:endParaRPr lang="zh-CN" altLang="en-US">
                <a:cs typeface="+mn-ea"/>
                <a:sym typeface="+mn-lt"/>
              </a:endParaRPr>
            </a:p>
          </p:txBody>
        </p:sp>
      </p:grpSp>
      <p:sp>
        <p:nvSpPr>
          <p:cNvPr id="39" name="îSḷïḑé"/>
          <p:cNvSpPr txBox="1"/>
          <p:nvPr/>
        </p:nvSpPr>
        <p:spPr>
          <a:xfrm>
            <a:off x="8021799" y="1451574"/>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41B4AD"/>
                </a:solidFill>
                <a:cs typeface="+mn-ea"/>
                <a:sym typeface="+mn-lt"/>
              </a:rPr>
              <a:t>关联</a:t>
            </a:r>
            <a:endParaRPr lang="zh-CN" altLang="en-US" sz="2000" b="1" dirty="0">
              <a:solidFill>
                <a:srgbClr val="41B4AD"/>
              </a:solidFill>
              <a:cs typeface="+mn-ea"/>
              <a:sym typeface="+mn-lt"/>
            </a:endParaRPr>
          </a:p>
        </p:txBody>
      </p:sp>
      <p:sp>
        <p:nvSpPr>
          <p:cNvPr id="40" name="iśļíḓè"/>
          <p:cNvSpPr/>
          <p:nvPr/>
        </p:nvSpPr>
        <p:spPr bwMode="auto">
          <a:xfrm>
            <a:off x="8021799" y="1788795"/>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400" dirty="0">
                <a:solidFill>
                  <a:schemeClr val="tx1">
                    <a:lumMod val="75000"/>
                    <a:lumOff val="25000"/>
                  </a:schemeClr>
                </a:solidFill>
                <a:cs typeface="+mn-ea"/>
                <a:sym typeface="+mn-lt"/>
              </a:rPr>
              <a:t>关联指明了</a:t>
            </a:r>
            <a:r>
              <a:rPr lang="zh-CN" altLang="en-US" sz="1400" b="1" dirty="0">
                <a:solidFill>
                  <a:schemeClr val="tx1">
                    <a:lumMod val="75000"/>
                    <a:lumOff val="25000"/>
                  </a:schemeClr>
                </a:solidFill>
                <a:cs typeface="+mn-ea"/>
                <a:sym typeface="+mn-lt"/>
              </a:rPr>
              <a:t>一个对象与另一个对象间的关系</a:t>
            </a:r>
            <a:r>
              <a:rPr lang="zh-CN" altLang="en-US" sz="1400" dirty="0">
                <a:solidFill>
                  <a:schemeClr val="tx1">
                    <a:lumMod val="75000"/>
                    <a:lumOff val="25000"/>
                  </a:schemeClr>
                </a:solidFill>
                <a:cs typeface="+mn-ea"/>
                <a:sym typeface="+mn-lt"/>
              </a:rPr>
              <a:t>。在图形上</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关联用一条实线表示</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它可能有方向</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偶尔在其上还有一个标记</a:t>
            </a:r>
            <a:endParaRPr lang="zh-CN" altLang="en-US" sz="1400" dirty="0">
              <a:solidFill>
                <a:schemeClr val="tx1">
                  <a:lumMod val="75000"/>
                  <a:lumOff val="25000"/>
                </a:schemeClr>
              </a:solidFill>
              <a:cs typeface="+mn-ea"/>
              <a:sym typeface="+mn-lt"/>
            </a:endParaRPr>
          </a:p>
        </p:txBody>
      </p:sp>
      <p:sp>
        <p:nvSpPr>
          <p:cNvPr id="41" name="îSḷïḑé"/>
          <p:cNvSpPr txBox="1"/>
          <p:nvPr/>
        </p:nvSpPr>
        <p:spPr>
          <a:xfrm>
            <a:off x="8021799" y="3312508"/>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EB8FA6"/>
                </a:solidFill>
                <a:cs typeface="+mn-ea"/>
                <a:sym typeface="+mn-lt"/>
              </a:rPr>
              <a:t>实现</a:t>
            </a:r>
            <a:endParaRPr lang="zh-CN" altLang="en-US" sz="2000" b="1" dirty="0">
              <a:solidFill>
                <a:srgbClr val="EB8FA6"/>
              </a:solidFill>
              <a:cs typeface="+mn-ea"/>
              <a:sym typeface="+mn-lt"/>
            </a:endParaRPr>
          </a:p>
        </p:txBody>
      </p:sp>
      <p:sp>
        <p:nvSpPr>
          <p:cNvPr id="42" name="iśļíḓè"/>
          <p:cNvSpPr/>
          <p:nvPr/>
        </p:nvSpPr>
        <p:spPr bwMode="auto">
          <a:xfrm>
            <a:off x="8021799" y="3649729"/>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400" dirty="0">
                <a:solidFill>
                  <a:schemeClr val="tx1">
                    <a:lumMod val="75000"/>
                    <a:lumOff val="25000"/>
                  </a:schemeClr>
                </a:solidFill>
                <a:cs typeface="+mn-ea"/>
                <a:sym typeface="+mn-lt"/>
              </a:rPr>
              <a:t>实现是类之间的语义关系，其中的</a:t>
            </a:r>
            <a:r>
              <a:rPr lang="zh-CN" altLang="en-US" sz="1400" b="1" dirty="0">
                <a:solidFill>
                  <a:schemeClr val="tx1">
                    <a:lumMod val="75000"/>
                    <a:lumOff val="25000"/>
                  </a:schemeClr>
                </a:solidFill>
                <a:cs typeface="+mn-ea"/>
                <a:sym typeface="+mn-lt"/>
              </a:rPr>
              <a:t>一个类指定了由另一个类必须执行的约定</a:t>
            </a:r>
            <a:r>
              <a:rPr lang="zh-CN" altLang="en-US" sz="1400" dirty="0">
                <a:solidFill>
                  <a:schemeClr val="tx1">
                    <a:lumMod val="75000"/>
                    <a:lumOff val="25000"/>
                  </a:schemeClr>
                </a:solidFill>
                <a:cs typeface="+mn-ea"/>
                <a:sym typeface="+mn-lt"/>
              </a:rPr>
              <a:t>。在两种地方会遇到实现关系：一种是在接口和实现它们的类或构件之间；另一种是在用例和实现它们的协作之间。</a:t>
            </a:r>
            <a:endParaRPr lang="zh-CN" altLang="en-US" sz="1400" dirty="0">
              <a:solidFill>
                <a:schemeClr val="tx1">
                  <a:lumMod val="75000"/>
                  <a:lumOff val="25000"/>
                </a:schemeClr>
              </a:solidFill>
              <a:cs typeface="+mn-ea"/>
              <a:sym typeface="+mn-lt"/>
            </a:endParaRPr>
          </a:p>
        </p:txBody>
      </p:sp>
      <p:sp>
        <p:nvSpPr>
          <p:cNvPr id="43" name="îSḷïḑé"/>
          <p:cNvSpPr txBox="1"/>
          <p:nvPr/>
        </p:nvSpPr>
        <p:spPr>
          <a:xfrm>
            <a:off x="1535843" y="1451574"/>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000" b="1" dirty="0">
                <a:solidFill>
                  <a:srgbClr val="EB8FA6"/>
                </a:solidFill>
                <a:cs typeface="+mn-ea"/>
                <a:sym typeface="+mn-lt"/>
              </a:rPr>
              <a:t>依赖</a:t>
            </a:r>
            <a:endParaRPr lang="zh-CN" altLang="en-US" sz="2000" b="1" dirty="0">
              <a:solidFill>
                <a:srgbClr val="EB8FA6"/>
              </a:solidFill>
              <a:cs typeface="+mn-ea"/>
              <a:sym typeface="+mn-lt"/>
            </a:endParaRPr>
          </a:p>
        </p:txBody>
      </p:sp>
      <p:sp>
        <p:nvSpPr>
          <p:cNvPr id="44" name="iśļíḓè"/>
          <p:cNvSpPr/>
          <p:nvPr/>
        </p:nvSpPr>
        <p:spPr bwMode="auto">
          <a:xfrm>
            <a:off x="899465" y="1788795"/>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400" dirty="0">
                <a:solidFill>
                  <a:schemeClr val="tx1">
                    <a:lumMod val="75000"/>
                    <a:lumOff val="25000"/>
                  </a:schemeClr>
                </a:solidFill>
                <a:cs typeface="+mn-ea"/>
                <a:sym typeface="+mn-lt"/>
              </a:rPr>
              <a:t>依赖是两个模型元素间的语义关系</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其中</a:t>
            </a:r>
            <a:r>
              <a:rPr lang="zh-CN" altLang="en-US" sz="1400" b="1" dirty="0">
                <a:solidFill>
                  <a:schemeClr val="tx1">
                    <a:lumMod val="75000"/>
                    <a:lumOff val="25000"/>
                  </a:schemeClr>
                </a:solidFill>
                <a:cs typeface="+mn-ea"/>
                <a:sym typeface="+mn-lt"/>
              </a:rPr>
              <a:t>一个元素发生变化会影响另一个元素的语义</a:t>
            </a:r>
            <a:r>
              <a:rPr lang="zh-CN" altLang="en-US" sz="1400" dirty="0">
                <a:solidFill>
                  <a:schemeClr val="tx1">
                    <a:lumMod val="75000"/>
                    <a:lumOff val="25000"/>
                  </a:schemeClr>
                </a:solidFill>
                <a:cs typeface="+mn-ea"/>
                <a:sym typeface="+mn-lt"/>
              </a:rPr>
              <a:t>。在图形上，把依赖画成一条可能有方向的虚线</a:t>
            </a:r>
            <a:endParaRPr lang="zh-CN" altLang="en-US" sz="1400" dirty="0">
              <a:solidFill>
                <a:schemeClr val="tx1">
                  <a:lumMod val="75000"/>
                  <a:lumOff val="25000"/>
                </a:schemeClr>
              </a:solidFill>
              <a:cs typeface="+mn-ea"/>
              <a:sym typeface="+mn-lt"/>
            </a:endParaRPr>
          </a:p>
        </p:txBody>
      </p:sp>
      <p:sp>
        <p:nvSpPr>
          <p:cNvPr id="46" name="iśļíḓè"/>
          <p:cNvSpPr/>
          <p:nvPr/>
        </p:nvSpPr>
        <p:spPr bwMode="auto">
          <a:xfrm>
            <a:off x="816665" y="3980066"/>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400" dirty="0">
                <a:solidFill>
                  <a:schemeClr val="tx1">
                    <a:lumMod val="75000"/>
                    <a:lumOff val="25000"/>
                  </a:schemeClr>
                </a:solidFill>
                <a:cs typeface="+mn-ea"/>
                <a:sym typeface="+mn-lt"/>
              </a:rPr>
              <a:t>泛化是一种</a:t>
            </a:r>
            <a:r>
              <a:rPr lang="zh-CN" altLang="en-US" sz="1400" b="1" dirty="0">
                <a:solidFill>
                  <a:schemeClr val="tx1">
                    <a:lumMod val="75000"/>
                    <a:lumOff val="25000"/>
                  </a:schemeClr>
                </a:solidFill>
                <a:cs typeface="+mn-ea"/>
                <a:sym typeface="+mn-lt"/>
              </a:rPr>
              <a:t>一般化特殊化的关系</a:t>
            </a:r>
            <a:r>
              <a:rPr lang="zh-CN" altLang="en-US" sz="1400" dirty="0">
                <a:solidFill>
                  <a:schemeClr val="tx1">
                    <a:lumMod val="75000"/>
                    <a:lumOff val="25000"/>
                  </a:schemeClr>
                </a:solidFill>
                <a:cs typeface="+mn-ea"/>
                <a:sym typeface="+mn-lt"/>
              </a:rPr>
              <a:t>，是一般事物和该事物较为特殊的种类之间的关系，子类继承父类的属性和操作，除此之外，子类还添加新的属性和操作。</a:t>
            </a:r>
            <a:endParaRPr lang="zh-CN" altLang="en-US" sz="1400" dirty="0">
              <a:solidFill>
                <a:schemeClr val="tx1">
                  <a:lumMod val="75000"/>
                  <a:lumOff val="25000"/>
                </a:schemeClr>
              </a:solidFill>
              <a:cs typeface="+mn-ea"/>
              <a:sym typeface="+mn-lt"/>
            </a:endParaRPr>
          </a:p>
        </p:txBody>
      </p:sp>
      <p:sp>
        <p:nvSpPr>
          <p:cNvPr id="47" name="矩形: 圆角 46"/>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关   系</a:t>
            </a:r>
            <a:endParaRPr lang="zh-CN" altLang="en-US" sz="3200" b="1" dirty="0">
              <a:solidFill>
                <a:schemeClr val="tx1">
                  <a:lumMod val="75000"/>
                  <a:lumOff val="25000"/>
                </a:schemeClr>
              </a:solidFill>
              <a:cs typeface="+mn-ea"/>
              <a:sym typeface="+mn-lt"/>
            </a:endParaRPr>
          </a:p>
        </p:txBody>
      </p:sp>
      <p:sp>
        <p:nvSpPr>
          <p:cNvPr id="20" name="îSḷïḑé"/>
          <p:cNvSpPr txBox="1"/>
          <p:nvPr/>
        </p:nvSpPr>
        <p:spPr>
          <a:xfrm>
            <a:off x="3628773" y="3547321"/>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41B4AD"/>
                </a:solidFill>
                <a:cs typeface="+mn-ea"/>
                <a:sym typeface="+mn-lt"/>
              </a:rPr>
              <a:t>泛化</a:t>
            </a:r>
            <a:endParaRPr lang="zh-CN" altLang="en-US" sz="2000" b="1" dirty="0">
              <a:solidFill>
                <a:srgbClr val="41B4AD"/>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1000"/>
                                        <p:tgtEl>
                                          <p:spTgt spid="43"/>
                                        </p:tgtEl>
                                      </p:cBhvr>
                                    </p:animEffect>
                                    <p:anim calcmode="lin" valueType="num">
                                      <p:cBhvr>
                                        <p:cTn id="14" dur="1000" fill="hold"/>
                                        <p:tgtEl>
                                          <p:spTgt spid="43"/>
                                        </p:tgtEl>
                                        <p:attrNameLst>
                                          <p:attrName>ppt_x</p:attrName>
                                        </p:attrNameLst>
                                      </p:cBhvr>
                                      <p:tavLst>
                                        <p:tav tm="0">
                                          <p:val>
                                            <p:strVal val="#ppt_x"/>
                                          </p:val>
                                        </p:tav>
                                        <p:tav tm="100000">
                                          <p:val>
                                            <p:strVal val="#ppt_x"/>
                                          </p:val>
                                        </p:tav>
                                      </p:tavLst>
                                    </p:anim>
                                    <p:anim calcmode="lin" valueType="num">
                                      <p:cBhvr>
                                        <p:cTn id="15" dur="1000" fill="hold"/>
                                        <p:tgtEl>
                                          <p:spTgt spid="4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1000"/>
                                        <p:tgtEl>
                                          <p:spTgt spid="44"/>
                                        </p:tgtEl>
                                      </p:cBhvr>
                                    </p:animEffect>
                                    <p:anim calcmode="lin" valueType="num">
                                      <p:cBhvr>
                                        <p:cTn id="20" dur="1000" fill="hold"/>
                                        <p:tgtEl>
                                          <p:spTgt spid="44"/>
                                        </p:tgtEl>
                                        <p:attrNameLst>
                                          <p:attrName>ppt_x</p:attrName>
                                        </p:attrNameLst>
                                      </p:cBhvr>
                                      <p:tavLst>
                                        <p:tav tm="0">
                                          <p:val>
                                            <p:strVal val="#ppt_x"/>
                                          </p:val>
                                        </p:tav>
                                        <p:tav tm="100000">
                                          <p:val>
                                            <p:strVal val="#ppt_x"/>
                                          </p:val>
                                        </p:tav>
                                      </p:tavLst>
                                    </p:anim>
                                    <p:anim calcmode="lin" valueType="num">
                                      <p:cBhvr>
                                        <p:cTn id="21" dur="1000" fill="hold"/>
                                        <p:tgtEl>
                                          <p:spTgt spid="4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1000"/>
                                        <p:tgtEl>
                                          <p:spTgt spid="46"/>
                                        </p:tgtEl>
                                      </p:cBhvr>
                                    </p:animEffect>
                                    <p:anim calcmode="lin" valueType="num">
                                      <p:cBhvr>
                                        <p:cTn id="26" dur="1000" fill="hold"/>
                                        <p:tgtEl>
                                          <p:spTgt spid="46"/>
                                        </p:tgtEl>
                                        <p:attrNameLst>
                                          <p:attrName>ppt_x</p:attrName>
                                        </p:attrNameLst>
                                      </p:cBhvr>
                                      <p:tavLst>
                                        <p:tav tm="0">
                                          <p:val>
                                            <p:strVal val="#ppt_x"/>
                                          </p:val>
                                        </p:tav>
                                        <p:tav tm="100000">
                                          <p:val>
                                            <p:strVal val="#ppt_x"/>
                                          </p:val>
                                        </p:tav>
                                      </p:tavLst>
                                    </p:anim>
                                    <p:anim calcmode="lin" valueType="num">
                                      <p:cBhvr>
                                        <p:cTn id="27" dur="1000" fill="hold"/>
                                        <p:tgtEl>
                                          <p:spTgt spid="4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anim calcmode="lin" valueType="num">
                                      <p:cBhvr>
                                        <p:cTn id="32" dur="1000" fill="hold"/>
                                        <p:tgtEl>
                                          <p:spTgt spid="39"/>
                                        </p:tgtEl>
                                        <p:attrNameLst>
                                          <p:attrName>ppt_x</p:attrName>
                                        </p:attrNameLst>
                                      </p:cBhvr>
                                      <p:tavLst>
                                        <p:tav tm="0">
                                          <p:val>
                                            <p:strVal val="#ppt_x"/>
                                          </p:val>
                                        </p:tav>
                                        <p:tav tm="100000">
                                          <p:val>
                                            <p:strVal val="#ppt_x"/>
                                          </p:val>
                                        </p:tav>
                                      </p:tavLst>
                                    </p:anim>
                                    <p:anim calcmode="lin" valueType="num">
                                      <p:cBhvr>
                                        <p:cTn id="33" dur="1000" fill="hold"/>
                                        <p:tgtEl>
                                          <p:spTgt spid="39"/>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1000"/>
                                        <p:tgtEl>
                                          <p:spTgt spid="40"/>
                                        </p:tgtEl>
                                      </p:cBhvr>
                                    </p:animEffect>
                                    <p:anim calcmode="lin" valueType="num">
                                      <p:cBhvr>
                                        <p:cTn id="38" dur="1000" fill="hold"/>
                                        <p:tgtEl>
                                          <p:spTgt spid="40"/>
                                        </p:tgtEl>
                                        <p:attrNameLst>
                                          <p:attrName>ppt_x</p:attrName>
                                        </p:attrNameLst>
                                      </p:cBhvr>
                                      <p:tavLst>
                                        <p:tav tm="0">
                                          <p:val>
                                            <p:strVal val="#ppt_x"/>
                                          </p:val>
                                        </p:tav>
                                        <p:tav tm="100000">
                                          <p:val>
                                            <p:strVal val="#ppt_x"/>
                                          </p:val>
                                        </p:tav>
                                      </p:tavLst>
                                    </p:anim>
                                    <p:anim calcmode="lin" valueType="num">
                                      <p:cBhvr>
                                        <p:cTn id="39" dur="1000" fill="hold"/>
                                        <p:tgtEl>
                                          <p:spTgt spid="40"/>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000"/>
                                        <p:tgtEl>
                                          <p:spTgt spid="41"/>
                                        </p:tgtEl>
                                      </p:cBhvr>
                                    </p:animEffect>
                                    <p:anim calcmode="lin" valueType="num">
                                      <p:cBhvr>
                                        <p:cTn id="44" dur="1000" fill="hold"/>
                                        <p:tgtEl>
                                          <p:spTgt spid="41"/>
                                        </p:tgtEl>
                                        <p:attrNameLst>
                                          <p:attrName>ppt_x</p:attrName>
                                        </p:attrNameLst>
                                      </p:cBhvr>
                                      <p:tavLst>
                                        <p:tav tm="0">
                                          <p:val>
                                            <p:strVal val="#ppt_x"/>
                                          </p:val>
                                        </p:tav>
                                        <p:tav tm="100000">
                                          <p:val>
                                            <p:strVal val="#ppt_x"/>
                                          </p:val>
                                        </p:tav>
                                      </p:tavLst>
                                    </p:anim>
                                    <p:anim calcmode="lin" valueType="num">
                                      <p:cBhvr>
                                        <p:cTn id="45" dur="1000" fill="hold"/>
                                        <p:tgtEl>
                                          <p:spTgt spid="41"/>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1000"/>
                                        <p:tgtEl>
                                          <p:spTgt spid="42"/>
                                        </p:tgtEl>
                                      </p:cBhvr>
                                    </p:animEffect>
                                    <p:anim calcmode="lin" valueType="num">
                                      <p:cBhvr>
                                        <p:cTn id="50" dur="1000" fill="hold"/>
                                        <p:tgtEl>
                                          <p:spTgt spid="42"/>
                                        </p:tgtEl>
                                        <p:attrNameLst>
                                          <p:attrName>ppt_x</p:attrName>
                                        </p:attrNameLst>
                                      </p:cBhvr>
                                      <p:tavLst>
                                        <p:tav tm="0">
                                          <p:val>
                                            <p:strVal val="#ppt_x"/>
                                          </p:val>
                                        </p:tav>
                                        <p:tav tm="100000">
                                          <p:val>
                                            <p:strVal val="#ppt_x"/>
                                          </p:val>
                                        </p:tav>
                                      </p:tavLst>
                                    </p:anim>
                                    <p:anim calcmode="lin" valueType="num">
                                      <p:cBhvr>
                                        <p:cTn id="51" dur="1000" fill="hold"/>
                                        <p:tgtEl>
                                          <p:spTgt spid="42"/>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6"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问   题</a:t>
            </a:r>
            <a:endParaRPr lang="zh-CN" altLang="en-US" sz="3200" b="1" dirty="0">
              <a:solidFill>
                <a:schemeClr val="tx1">
                  <a:lumMod val="75000"/>
                  <a:lumOff val="25000"/>
                </a:schemeClr>
              </a:solidFill>
              <a:cs typeface="+mn-ea"/>
              <a:sym typeface="+mn-lt"/>
            </a:endParaRPr>
          </a:p>
        </p:txBody>
      </p:sp>
      <p:sp>
        <p:nvSpPr>
          <p:cNvPr id="15" name="îś1îḋê"/>
          <p:cNvSpPr/>
          <p:nvPr/>
        </p:nvSpPr>
        <p:spPr bwMode="auto">
          <a:xfrm>
            <a:off x="2410118" y="2270004"/>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3</a:t>
            </a:r>
            <a:r>
              <a:rPr lang="zh-CN" altLang="en-US" sz="2400" dirty="0">
                <a:solidFill>
                  <a:schemeClr val="tx1">
                    <a:lumMod val="75000"/>
                    <a:lumOff val="25000"/>
                  </a:schemeClr>
                </a:solidFill>
                <a:cs typeface="+mn-ea"/>
                <a:sym typeface="+mn-lt"/>
              </a:rPr>
              <a:t>：面向对象方法和结构化方法的区别</a:t>
            </a:r>
            <a:endParaRPr lang="en-US" altLang="zh-CN" sz="2400" dirty="0">
              <a:solidFill>
                <a:schemeClr val="tx1">
                  <a:lumMod val="75000"/>
                  <a:lumOff val="25000"/>
                </a:schemeClr>
              </a:solidFill>
              <a:cs typeface="+mn-ea"/>
              <a:sym typeface="+mn-lt"/>
            </a:endParaRPr>
          </a:p>
          <a:p>
            <a:pPr>
              <a:lnSpc>
                <a:spcPct val="200000"/>
              </a:lnSpc>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4</a:t>
            </a:r>
            <a:r>
              <a:rPr lang="zh-CN" altLang="en-US" sz="2400" dirty="0">
                <a:solidFill>
                  <a:schemeClr val="tx1">
                    <a:lumMod val="75000"/>
                    <a:lumOff val="25000"/>
                  </a:schemeClr>
                </a:solidFill>
                <a:cs typeface="+mn-ea"/>
                <a:sym typeface="+mn-lt"/>
              </a:rPr>
              <a:t>：对象和类是什么，上个学期的项目中有没有具体体现</a:t>
            </a:r>
            <a:endParaRPr lang="en-US" altLang="zh-CN" sz="2400" dirty="0">
              <a:solidFill>
                <a:schemeClr val="tx1">
                  <a:lumMod val="75000"/>
                  <a:lumOff val="25000"/>
                </a:schemeClr>
              </a:solidFill>
              <a:cs typeface="+mn-ea"/>
              <a:sym typeface="+mn-lt"/>
            </a:endParaRPr>
          </a:p>
          <a:p>
            <a:pPr>
              <a:lnSpc>
                <a:spcPct val="200000"/>
              </a:lnSpc>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5</a:t>
            </a:r>
            <a:r>
              <a:rPr lang="zh-CN" altLang="en-US" sz="2400" dirty="0">
                <a:solidFill>
                  <a:schemeClr val="tx1">
                    <a:lumMod val="75000"/>
                    <a:lumOff val="25000"/>
                  </a:schemeClr>
                </a:solidFill>
                <a:cs typeface="+mn-ea"/>
                <a:sym typeface="+mn-lt"/>
              </a:rPr>
              <a:t>：面向对象的相关原则有哪些，分别是什么含义</a:t>
            </a:r>
            <a:endParaRPr lang="zh-CN" altLang="en-US" sz="24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46516"/>
            <a:ext cx="10515600" cy="4351338"/>
          </a:xfrm>
        </p:spPr>
        <p:txBody>
          <a:bodyPr>
            <a:normAutofit/>
          </a:bodyPr>
          <a:lstStyle/>
          <a:p>
            <a:r>
              <a:rPr lang="zh-CN" altLang="en-US" sz="2000" dirty="0">
                <a:latin typeface="宋体" panose="02010600030101010101" pitchFamily="2" charset="-122"/>
                <a:ea typeface="宋体" panose="02010600030101010101" pitchFamily="2" charset="-122"/>
              </a:rPr>
              <a:t>答案</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：结构化方法和面向对象方法作为两种经典的软件开发方法，各有优缺点。</a:t>
            </a:r>
            <a:r>
              <a:rPr lang="zh-CN" altLang="en-US" sz="2000" b="1" dirty="0">
                <a:solidFill>
                  <a:srgbClr val="FF0000"/>
                </a:solidFill>
                <a:latin typeface="宋体" panose="02010600030101010101" pitchFamily="2" charset="-122"/>
                <a:ea typeface="宋体" panose="02010600030101010101" pitchFamily="2" charset="-122"/>
              </a:rPr>
              <a:t>结构化方法是基于功能的分解和抽象</a:t>
            </a:r>
            <a:r>
              <a:rPr lang="zh-CN" altLang="en-US" sz="2000" dirty="0">
                <a:latin typeface="宋体" panose="02010600030101010101" pitchFamily="2" charset="-122"/>
                <a:ea typeface="宋体" panose="02010600030101010101" pitchFamily="2" charset="-122"/>
              </a:rPr>
              <a:t>，其建立的模型比较直观、简单、可读性好，有利于客户和开发人员的交流，能够把一个复杂的系统用多个满足独立性要求的小模块来实现，能够有效地提高软件开发质量。然而，由于用户的需求往往容易变更，而且硬件、软件技术等也会不断变化，作为系统基本组成部分的功能模块会很容易受到影响，</a:t>
            </a:r>
            <a:r>
              <a:rPr lang="zh-CN" altLang="en-US" sz="2000" dirty="0">
                <a:solidFill>
                  <a:srgbClr val="FF0000"/>
                </a:solidFill>
                <a:latin typeface="宋体" panose="02010600030101010101" pitchFamily="2" charset="-122"/>
                <a:ea typeface="宋体" panose="02010600030101010101" pitchFamily="2" charset="-122"/>
              </a:rPr>
              <a:t>对于系统进行局部的修改往往会引起系统发生根本性的变化</a:t>
            </a:r>
            <a:r>
              <a:rPr lang="zh-CN" altLang="en-US" sz="2000" dirty="0">
                <a:latin typeface="宋体" panose="02010600030101010101" pitchFamily="2" charset="-122"/>
                <a:ea typeface="宋体" panose="02010600030101010101" pitchFamily="2" charset="-122"/>
              </a:rPr>
              <a:t>。进一步来说，就是需求稍微有所变更，就要从头开始结构化分析、设计到结构化程序设计，不利于软件的维护，开发周期一般也比较长。</a:t>
            </a:r>
            <a:r>
              <a:rPr lang="zh-CN" altLang="en-US" sz="2000" b="1" dirty="0">
                <a:solidFill>
                  <a:srgbClr val="FF0000"/>
                </a:solidFill>
                <a:latin typeface="宋体" panose="02010600030101010101" pitchFamily="2" charset="-122"/>
                <a:ea typeface="宋体" panose="02010600030101010101" pitchFamily="2" charset="-122"/>
              </a:rPr>
              <a:t>面向对象方法主要是基于对象的交互，以数据为中心来描述系统</a:t>
            </a:r>
            <a:r>
              <a:rPr lang="zh-CN" altLang="en-US" sz="2000" dirty="0">
                <a:latin typeface="宋体" panose="02010600030101010101" pitchFamily="2" charset="-122"/>
                <a:ea typeface="宋体" panose="02010600030101010101" pitchFamily="2" charset="-122"/>
              </a:rPr>
              <a:t>，数据相对于功能而言，具有更强的稳定性，而且可以在模型的基础上直接映射出源代码，容易进行系统维护和系统构件重用，提高软件开发效率，能够比较容易地适应变更。但是这种方法不一定适合所有项目的开发，比如这种方法就</a:t>
            </a:r>
            <a:r>
              <a:rPr lang="zh-CN" altLang="en-US" sz="2000" dirty="0">
                <a:solidFill>
                  <a:srgbClr val="FF0000"/>
                </a:solidFill>
                <a:latin typeface="宋体" panose="02010600030101010101" pitchFamily="2" charset="-122"/>
                <a:ea typeface="宋体" panose="02010600030101010101" pitchFamily="2" charset="-122"/>
              </a:rPr>
              <a:t>不太适合大型信息管理系统的开发</a:t>
            </a:r>
            <a:r>
              <a:rPr lang="zh-CN" altLang="en-US" sz="2000" dirty="0">
                <a:latin typeface="宋体" panose="02010600030101010101" pitchFamily="2" charset="-122"/>
                <a:ea typeface="宋体" panose="02010600030101010101" pitchFamily="2" charset="-122"/>
              </a:rPr>
              <a:t>，因为在这种系统的开发过程中，若缺乏整体系统模块的设计划分，容易造成系统各模块结构不合理等问题，而且建立的模型相对比较复杂，较难理解。</a:t>
            </a:r>
            <a:endParaRPr lang="zh-CN" altLang="en-US"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4188" y="2193271"/>
            <a:ext cx="10515600" cy="4351338"/>
          </a:xfrm>
        </p:spPr>
        <p:txBody>
          <a:bodyPr>
            <a:normAutofit/>
          </a:bodyPr>
          <a:lstStyle/>
          <a:p>
            <a:r>
              <a:rPr lang="zh-CN" altLang="en-US" sz="2400" dirty="0">
                <a:latin typeface="宋体" panose="02010600030101010101" pitchFamily="2" charset="-122"/>
                <a:ea typeface="宋体" panose="02010600030101010101" pitchFamily="2" charset="-122"/>
              </a:rPr>
              <a:t>答案</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：对象是一个实体，这个实体具有明确定义的边界和标识，并且封装了状态和行为。类是对一系列对象的抽象描述，这些对象共享相同的属性、操作、关系和语义。</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答案</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：相关原则：抽象、封装、分解、泛化、多态、分层、复用</a:t>
            </a:r>
            <a:endParaRPr lang="zh-CN" altLang="en-US" sz="24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95686"/>
            <a:ext cx="10515600" cy="4351338"/>
          </a:xfrm>
        </p:spPr>
        <p:txBody>
          <a:bodyPr>
            <a:normAutofit/>
          </a:bodyPr>
          <a:lstStyle/>
          <a:p>
            <a:r>
              <a:rPr lang="zh-CN" altLang="en-US" sz="2000" b="1" dirty="0">
                <a:latin typeface="宋体" panose="02010600030101010101" pitchFamily="2" charset="-122"/>
                <a:ea typeface="宋体" panose="02010600030101010101" pitchFamily="2" charset="-122"/>
              </a:rPr>
              <a:t>抽象</a:t>
            </a:r>
            <a:r>
              <a:rPr lang="zh-CN" altLang="en-US" sz="1600" dirty="0">
                <a:latin typeface="宋体" panose="02010600030101010101" pitchFamily="2" charset="-122"/>
                <a:ea typeface="宋体" panose="02010600030101010101" pitchFamily="2" charset="-122"/>
              </a:rPr>
              <a:t>的过程就是</a:t>
            </a:r>
            <a:r>
              <a:rPr lang="zh-CN" altLang="en-US" sz="1600" b="1" dirty="0">
                <a:solidFill>
                  <a:srgbClr val="FF0000"/>
                </a:solidFill>
                <a:latin typeface="宋体" panose="02010600030101010101" pitchFamily="2" charset="-122"/>
                <a:ea typeface="宋体" panose="02010600030101010101" pitchFamily="2" charset="-122"/>
              </a:rPr>
              <a:t>揭示事物区别于其他的本质特征的过程</a:t>
            </a:r>
            <a:r>
              <a:rPr lang="zh-CN" altLang="en-US" sz="1600" dirty="0">
                <a:latin typeface="宋体" panose="02010600030101010101" pitchFamily="2" charset="-122"/>
                <a:ea typeface="宋体" panose="02010600030101010101" pitchFamily="2" charset="-122"/>
              </a:rPr>
              <a:t>，是一个分析和理解问题的过程，这个过程取决于使用者的目的，他应该包括使用者所感兴趣的那些职责问题，而忽略掉其他不相关的部分。从对象到类的过程就是抽象的过程，即将所见到的具体实体抽象成概念，从而可以在计算机世界中进行描述和对其采取各种操作。</a:t>
            </a:r>
            <a:endParaRPr lang="en-US" altLang="zh-CN" sz="1600"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封装</a:t>
            </a:r>
            <a:r>
              <a:rPr lang="zh-CN" altLang="en-US" sz="1600" dirty="0">
                <a:latin typeface="宋体" panose="02010600030101010101" pitchFamily="2" charset="-122"/>
                <a:ea typeface="宋体" panose="02010600030101010101" pitchFamily="2" charset="-122"/>
              </a:rPr>
              <a:t>是指</a:t>
            </a:r>
            <a:r>
              <a:rPr lang="zh-CN" altLang="en-US" sz="1600" b="1" dirty="0">
                <a:solidFill>
                  <a:srgbClr val="FF0000"/>
                </a:solidFill>
                <a:latin typeface="宋体" panose="02010600030101010101" pitchFamily="2" charset="-122"/>
                <a:ea typeface="宋体" panose="02010600030101010101" pitchFamily="2" charset="-122"/>
              </a:rPr>
              <a:t>对象对其访问者隐藏具体的实现</a:t>
            </a:r>
            <a:r>
              <a:rPr lang="zh-CN" altLang="en-US" sz="1600" dirty="0">
                <a:latin typeface="宋体" panose="02010600030101010101" pitchFamily="2" charset="-122"/>
                <a:ea typeface="宋体" panose="02010600030101010101" pitchFamily="2" charset="-122"/>
              </a:rPr>
              <a:t>，它是软件模块化思想的体现。通过封装实现信息隐藏和数据抽象，通过封装还可以保证数据的一致性。</a:t>
            </a:r>
            <a:endParaRPr lang="en-US" altLang="zh-CN" sz="1600"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分解</a:t>
            </a:r>
            <a:r>
              <a:rPr lang="zh-CN" altLang="en-US" sz="1600" dirty="0">
                <a:latin typeface="宋体" panose="02010600030101010101" pitchFamily="2" charset="-122"/>
                <a:ea typeface="宋体" panose="02010600030101010101" pitchFamily="2" charset="-122"/>
              </a:rPr>
              <a:t>是指讲</a:t>
            </a:r>
            <a:r>
              <a:rPr lang="zh-CN" altLang="en-US" sz="1600" b="1" dirty="0">
                <a:solidFill>
                  <a:srgbClr val="FF0000"/>
                </a:solidFill>
                <a:latin typeface="宋体" panose="02010600030101010101" pitchFamily="2" charset="-122"/>
                <a:ea typeface="宋体" panose="02010600030101010101" pitchFamily="2" charset="-122"/>
              </a:rPr>
              <a:t>单个大规模复杂系统划分为多个不同的小构件</a:t>
            </a:r>
            <a:r>
              <a:rPr lang="zh-CN" altLang="en-US" sz="1600" dirty="0">
                <a:latin typeface="宋体" panose="02010600030101010101" pitchFamily="2" charset="-122"/>
                <a:ea typeface="宋体" panose="02010600030101010101" pitchFamily="2" charset="-122"/>
              </a:rPr>
              <a:t>。分解后的构件通过抽象和封装等技术形成相对独立的单元，这些单元可以独立地设计和开发，从而化繁为简、分而治之，以对应系统的复杂性，降低软件开发的成本。</a:t>
            </a:r>
            <a:endParaRPr lang="en-US" altLang="zh-CN" sz="1600"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泛化</a:t>
            </a:r>
            <a:r>
              <a:rPr lang="zh-CN" altLang="en-US" sz="1600" dirty="0">
                <a:latin typeface="宋体" panose="02010600030101010101" pitchFamily="2" charset="-122"/>
                <a:ea typeface="宋体" panose="02010600030101010101" pitchFamily="2" charset="-122"/>
              </a:rPr>
              <a:t>是类与类之间一种非常重要的关系，通过这种关系，</a:t>
            </a:r>
            <a:r>
              <a:rPr lang="zh-CN" altLang="en-US" sz="1600" b="1" dirty="0">
                <a:solidFill>
                  <a:srgbClr val="FF0000"/>
                </a:solidFill>
                <a:latin typeface="宋体" panose="02010600030101010101" pitchFamily="2" charset="-122"/>
                <a:ea typeface="宋体" panose="02010600030101010101" pitchFamily="2" charset="-122"/>
              </a:rPr>
              <a:t>一个类可以共享另外一个或多个类的结构和行为</a:t>
            </a:r>
            <a:r>
              <a:rPr lang="zh-CN" altLang="en-US" sz="1600" dirty="0">
                <a:latin typeface="宋体" panose="02010600030101010101" pitchFamily="2" charset="-122"/>
                <a:ea typeface="宋体" panose="02010600030101010101" pitchFamily="2" charset="-122"/>
              </a:rPr>
              <a:t>。继承的引入就是为了实现泛化关系。</a:t>
            </a:r>
            <a:endParaRPr lang="en-US" altLang="zh-CN" sz="1600"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多态</a:t>
            </a:r>
            <a:r>
              <a:rPr lang="zh-CN" altLang="en-US" sz="1600" dirty="0">
                <a:latin typeface="宋体" panose="02010600030101010101" pitchFamily="2" charset="-122"/>
                <a:ea typeface="宋体" panose="02010600030101010101" pitchFamily="2" charset="-122"/>
              </a:rPr>
              <a:t>是在</a:t>
            </a:r>
            <a:r>
              <a:rPr lang="zh-CN" altLang="en-US" sz="1600" b="1" dirty="0">
                <a:solidFill>
                  <a:srgbClr val="FF0000"/>
                </a:solidFill>
                <a:latin typeface="宋体" panose="02010600030101010101" pitchFamily="2" charset="-122"/>
                <a:ea typeface="宋体" panose="02010600030101010101" pitchFamily="2" charset="-122"/>
              </a:rPr>
              <a:t>同一外表（接口）下表现出多种行为的能力</a:t>
            </a:r>
            <a:r>
              <a:rPr lang="zh-CN" altLang="en-US" sz="1600" dirty="0">
                <a:latin typeface="宋体" panose="02010600030101010101" pitchFamily="2" charset="-122"/>
                <a:ea typeface="宋体" panose="02010600030101010101" pitchFamily="2" charset="-122"/>
              </a:rPr>
              <a:t>，它是对象技术的根本特征，多态提供的动态行为特征可以封装变化、适应变更来达到系统的稳定目标。</a:t>
            </a:r>
            <a:endParaRPr lang="en-US" altLang="zh-CN" sz="1600"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分层</a:t>
            </a:r>
            <a:r>
              <a:rPr lang="zh-CN" altLang="en-US" sz="1600" dirty="0">
                <a:latin typeface="宋体" panose="02010600030101010101" pitchFamily="2" charset="-122"/>
                <a:ea typeface="宋体" panose="02010600030101010101" pitchFamily="2" charset="-122"/>
              </a:rPr>
              <a:t>是指</a:t>
            </a:r>
            <a:r>
              <a:rPr lang="zh-CN" altLang="en-US" sz="1600" b="1" dirty="0">
                <a:solidFill>
                  <a:srgbClr val="FF0000"/>
                </a:solidFill>
                <a:latin typeface="宋体" panose="02010600030101010101" pitchFamily="2" charset="-122"/>
                <a:ea typeface="宋体" panose="02010600030101010101" pitchFamily="2" charset="-122"/>
              </a:rPr>
              <a:t>面向不同的目标建立不同的抽象级别层次</a:t>
            </a:r>
            <a:r>
              <a:rPr lang="zh-CN" altLang="en-US" sz="1600" dirty="0">
                <a:latin typeface="宋体" panose="02010600030101010101" pitchFamily="2" charset="-122"/>
                <a:ea typeface="宋体" panose="02010600030101010101" pitchFamily="2" charset="-122"/>
              </a:rPr>
              <a:t>，从而在不同的抽象层次对系统进行分解，进一步简化对系统的理解。在面向对象系统中，主要有两种层次结构：类层次机构和对象层次结构。</a:t>
            </a:r>
            <a:endParaRPr lang="en-US" altLang="zh-CN" sz="1600"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复用</a:t>
            </a:r>
            <a:r>
              <a:rPr lang="zh-CN" altLang="en-US" sz="1600" dirty="0">
                <a:latin typeface="宋体" panose="02010600030101010101" pitchFamily="2" charset="-122"/>
                <a:ea typeface="宋体" panose="02010600030101010101" pitchFamily="2" charset="-122"/>
              </a:rPr>
              <a:t>是</a:t>
            </a:r>
            <a:r>
              <a:rPr lang="zh-CN" altLang="en-US" sz="1600" b="1" dirty="0">
                <a:solidFill>
                  <a:srgbClr val="FF0000"/>
                </a:solidFill>
                <a:latin typeface="宋体" panose="02010600030101010101" pitchFamily="2" charset="-122"/>
                <a:ea typeface="宋体" panose="02010600030101010101" pitchFamily="2" charset="-122"/>
              </a:rPr>
              <a:t>借助于已有软件的各种有关知识建立新的软件的过程</a:t>
            </a:r>
            <a:r>
              <a:rPr lang="zh-CN" altLang="en-US" sz="1600" dirty="0">
                <a:latin typeface="宋体" panose="02010600030101010101" pitchFamily="2" charset="-122"/>
                <a:ea typeface="宋体" panose="02010600030101010101" pitchFamily="2" charset="-122"/>
              </a:rPr>
              <a:t>，以缩减新软件开发和维护的成本。</a:t>
            </a:r>
            <a:endParaRPr lang="zh-CN" altLang="en-US" sz="1600" dirty="0">
              <a:latin typeface="宋体" panose="02010600030101010101" pitchFamily="2" charset="-122"/>
              <a:ea typeface="宋体" panose="02010600030101010101" pitchFamily="2" charset="-122"/>
            </a:endParaRPr>
          </a:p>
        </p:txBody>
      </p:sp>
      <p:sp>
        <p:nvSpPr>
          <p:cNvPr id="4" name="流程图: 决策 3">
            <a:hlinkClick r:id="rId1" action="ppaction://hlinksldjump"/>
          </p:cNvPr>
          <p:cNvSpPr/>
          <p:nvPr/>
        </p:nvSpPr>
        <p:spPr>
          <a:xfrm>
            <a:off x="180679" y="6105147"/>
            <a:ext cx="914400" cy="612648"/>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iś1îḓè"/>
          <p:cNvSpPr/>
          <p:nvPr/>
        </p:nvSpPr>
        <p:spPr>
          <a:xfrm>
            <a:off x="4878732" y="1068594"/>
            <a:ext cx="2149389" cy="2149389"/>
          </a:xfrm>
          <a:prstGeom prst="ellipse">
            <a:avLst/>
          </a:prstGeom>
          <a:solidFill>
            <a:srgbClr val="EB8FA6"/>
          </a:solidFill>
          <a:ln w="762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zh-CN" altLang="en-US" sz="4400" b="1" dirty="0">
                <a:solidFill>
                  <a:schemeClr val="bg1"/>
                </a:solidFill>
                <a:cs typeface="+mn-ea"/>
                <a:sym typeface="+mn-lt"/>
              </a:rPr>
              <a:t>其他 </a:t>
            </a:r>
            <a:endParaRPr lang="en-US" altLang="zh-CN" sz="4400" b="1" dirty="0">
              <a:solidFill>
                <a:schemeClr val="bg1"/>
              </a:solidFill>
              <a:cs typeface="+mn-ea"/>
              <a:sym typeface="+mn-lt"/>
            </a:endParaRPr>
          </a:p>
        </p:txBody>
      </p:sp>
      <p:sp>
        <p:nvSpPr>
          <p:cNvPr id="3" name="矩形 2"/>
          <p:cNvSpPr/>
          <p:nvPr/>
        </p:nvSpPr>
        <p:spPr>
          <a:xfrm>
            <a:off x="4313400" y="3475213"/>
            <a:ext cx="3280064" cy="923330"/>
          </a:xfrm>
          <a:prstGeom prst="rect">
            <a:avLst/>
          </a:prstGeom>
        </p:spPr>
        <p:txBody>
          <a:bodyPr wrap="none">
            <a:spAutoFit/>
          </a:bodyPr>
          <a:lstStyle/>
          <a:p>
            <a:pPr algn="ctr"/>
            <a:r>
              <a:rPr lang="en-US" altLang="zh-CN" sz="5400" b="1" dirty="0">
                <a:solidFill>
                  <a:schemeClr val="tx1">
                    <a:lumMod val="75000"/>
                    <a:lumOff val="25000"/>
                  </a:schemeClr>
                </a:solidFill>
                <a:cs typeface="+mn-ea"/>
                <a:sym typeface="+mn-lt"/>
              </a:rPr>
              <a:t>1.5-1.8</a:t>
            </a:r>
            <a:r>
              <a:rPr lang="zh-CN" altLang="en-US" sz="5400" b="1" dirty="0">
                <a:solidFill>
                  <a:schemeClr val="tx1">
                    <a:lumMod val="75000"/>
                    <a:lumOff val="25000"/>
                  </a:schemeClr>
                </a:solidFill>
                <a:cs typeface="+mn-ea"/>
                <a:sym typeface="+mn-lt"/>
              </a:rPr>
              <a:t>章</a:t>
            </a:r>
            <a:endParaRPr lang="zh-CN" altLang="en-US" sz="5400" b="1"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1.5-UML</a:t>
            </a:r>
            <a:r>
              <a:rPr lang="zh-CN" altLang="en-US" dirty="0"/>
              <a:t>的视图</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a:latin typeface="宋体" panose="02010600030101010101" pitchFamily="2" charset="-122"/>
                <a:ea typeface="宋体" panose="02010600030101010101" pitchFamily="2" charset="-122"/>
              </a:rPr>
              <a:t>UML</a:t>
            </a:r>
            <a:r>
              <a:rPr lang="zh-CN" altLang="en-US" sz="2400" dirty="0">
                <a:latin typeface="宋体" panose="02010600030101010101" pitchFamily="2" charset="-122"/>
                <a:ea typeface="宋体" panose="02010600030101010101" pitchFamily="2" charset="-122"/>
              </a:rPr>
              <a:t>中的视图一般分为以下</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种</a:t>
            </a:r>
            <a:r>
              <a:rPr lang="en-US" altLang="zh-CN"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用例视图：用例视图主要强调从系统的外部参与者（主要是</a:t>
            </a:r>
            <a:r>
              <a:rPr lang="zh-CN" altLang="en-US" sz="2400" dirty="0">
                <a:solidFill>
                  <a:schemeClr val="accent2"/>
                </a:solidFill>
                <a:latin typeface="宋体" panose="02010600030101010101" pitchFamily="2" charset="-122"/>
                <a:ea typeface="宋体" panose="02010600030101010101" pitchFamily="2" charset="-122"/>
              </a:rPr>
              <a:t>用户</a:t>
            </a:r>
            <a:r>
              <a:rPr lang="zh-CN" altLang="en-US" sz="2400" dirty="0">
                <a:latin typeface="宋体" panose="02010600030101010101" pitchFamily="2" charset="-122"/>
                <a:ea typeface="宋体" panose="02010600030101010101" pitchFamily="2" charset="-122"/>
              </a:rPr>
              <a:t>）的角度所看到的或需要的系统功能。</a:t>
            </a:r>
            <a:endParaRPr lang="zh-CN" altLang="en-US"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逻辑视图：逻辑视图主要是从系统的</a:t>
            </a:r>
            <a:r>
              <a:rPr lang="zh-CN" altLang="en-US" sz="2400" dirty="0">
                <a:solidFill>
                  <a:schemeClr val="accent2"/>
                </a:solidFill>
                <a:latin typeface="宋体" panose="02010600030101010101" pitchFamily="2" charset="-122"/>
                <a:ea typeface="宋体" panose="02010600030101010101" pitchFamily="2" charset="-122"/>
              </a:rPr>
              <a:t>静态结构</a:t>
            </a:r>
            <a:r>
              <a:rPr lang="zh-CN" altLang="en-US" sz="2400" dirty="0">
                <a:solidFill>
                  <a:schemeClr val="tx1">
                    <a:lumMod val="95000"/>
                    <a:lumOff val="5000"/>
                  </a:schemeClr>
                </a:solidFill>
                <a:latin typeface="宋体" panose="02010600030101010101" pitchFamily="2" charset="-122"/>
                <a:ea typeface="宋体" panose="02010600030101010101" pitchFamily="2" charset="-122"/>
              </a:rPr>
              <a:t>和</a:t>
            </a:r>
            <a:r>
              <a:rPr lang="zh-CN" altLang="en-US" sz="2400" dirty="0">
                <a:solidFill>
                  <a:schemeClr val="accent2"/>
                </a:solidFill>
                <a:latin typeface="宋体" panose="02010600030101010101" pitchFamily="2" charset="-122"/>
                <a:ea typeface="宋体" panose="02010600030101010101" pitchFamily="2" charset="-122"/>
              </a:rPr>
              <a:t>动态行为</a:t>
            </a:r>
            <a:r>
              <a:rPr lang="zh-CN" altLang="en-US" sz="2400" dirty="0">
                <a:latin typeface="宋体" panose="02010600030101010101" pitchFamily="2" charset="-122"/>
                <a:ea typeface="宋体" panose="02010600030101010101" pitchFamily="2" charset="-122"/>
              </a:rPr>
              <a:t>角度显示如何实现系统的功能。</a:t>
            </a:r>
            <a:endParaRPr lang="zh-CN" altLang="en-US"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并发视图：并发视图显示了系统的并发性，并解决在并发系统中存在的</a:t>
            </a:r>
            <a:r>
              <a:rPr lang="zh-CN" altLang="en-US" sz="2400" dirty="0">
                <a:solidFill>
                  <a:schemeClr val="accent2"/>
                </a:solidFill>
                <a:latin typeface="宋体" panose="02010600030101010101" pitchFamily="2" charset="-122"/>
                <a:ea typeface="宋体" panose="02010600030101010101" pitchFamily="2" charset="-122"/>
              </a:rPr>
              <a:t>通信问题</a:t>
            </a:r>
            <a:r>
              <a:rPr lang="zh-CN" altLang="en-US" sz="2400" dirty="0">
                <a:solidFill>
                  <a:schemeClr val="tx1">
                    <a:lumMod val="95000"/>
                    <a:lumOff val="5000"/>
                  </a:schemeClr>
                </a:solidFill>
                <a:latin typeface="宋体" panose="02010600030101010101" pitchFamily="2" charset="-122"/>
                <a:ea typeface="宋体" panose="02010600030101010101" pitchFamily="2" charset="-122"/>
              </a:rPr>
              <a:t>和</a:t>
            </a:r>
            <a:r>
              <a:rPr lang="zh-CN" altLang="en-US" sz="2400" dirty="0">
                <a:solidFill>
                  <a:schemeClr val="accent2"/>
                </a:solidFill>
                <a:latin typeface="宋体" panose="02010600030101010101" pitchFamily="2" charset="-122"/>
                <a:ea typeface="宋体" panose="02010600030101010101" pitchFamily="2" charset="-122"/>
              </a:rPr>
              <a:t>同步问题</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组件视图：组件视图显示代码组件的组织结构。</a:t>
            </a:r>
            <a:endParaRPr lang="zh-CN" altLang="en-US"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配置视图：配置视图主要描述了系统具体如何进行部署。部署指的是将系统配置到由计算机和设备组成的物理结构上。</a:t>
            </a:r>
            <a:endParaRPr lang="zh-CN" altLang="en-US" sz="2400" dirty="0">
              <a:latin typeface="宋体" panose="02010600030101010101" pitchFamily="2" charset="-122"/>
              <a:ea typeface="宋体" panose="02010600030101010101" pitchFamily="2"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62191"/>
            <a:ext cx="10515600" cy="1325563"/>
          </a:xfrm>
        </p:spPr>
        <p:txBody>
          <a:bodyPr/>
          <a:lstStyle/>
          <a:p>
            <a:r>
              <a:rPr lang="en-US" altLang="zh-CN" dirty="0"/>
              <a:t>1.6-UML</a:t>
            </a:r>
            <a:r>
              <a:rPr lang="zh-CN" altLang="en-US" dirty="0"/>
              <a:t>的图</a:t>
            </a:r>
            <a:br>
              <a:rPr lang="zh-CN" altLang="en-US" dirty="0"/>
            </a:br>
            <a:endParaRPr lang="zh-CN" altLang="en-US" dirty="0"/>
          </a:p>
        </p:txBody>
      </p:sp>
      <p:sp>
        <p:nvSpPr>
          <p:cNvPr id="3" name="内容占位符 2"/>
          <p:cNvSpPr>
            <a:spLocks noGrp="1"/>
          </p:cNvSpPr>
          <p:nvPr>
            <p:ph idx="1"/>
          </p:nvPr>
        </p:nvSpPr>
        <p:spPr/>
        <p:txBody>
          <a:bodyPr/>
          <a:lstStyle/>
          <a:p>
            <a:r>
              <a:rPr lang="en-US" altLang="zh-CN" sz="2000" dirty="0">
                <a:solidFill>
                  <a:schemeClr val="tx1"/>
                </a:solidFill>
                <a:latin typeface="宋体" panose="02010600030101010101" pitchFamily="2" charset="-122"/>
                <a:ea typeface="宋体" panose="02010600030101010101" pitchFamily="2" charset="-122"/>
              </a:rPr>
              <a:t>UML图是描述UML视图内容的图形。UML有13种不同的图，通过它们的相互组合提供被建模系统的所有视图。</a:t>
            </a:r>
            <a:endParaRPr lang="en-US" altLang="zh-CN" sz="2000" dirty="0">
              <a:solidFill>
                <a:schemeClr val="tx1"/>
              </a:solidFill>
              <a:latin typeface="宋体" panose="02010600030101010101" pitchFamily="2" charset="-122"/>
              <a:ea typeface="宋体" panose="02010600030101010101" pitchFamily="2" charset="-122"/>
            </a:endParaRPr>
          </a:p>
          <a:p>
            <a:endParaRPr lang="zh-CN" altLang="en-US" dirty="0"/>
          </a:p>
        </p:txBody>
      </p:sp>
      <p:sp>
        <p:nvSpPr>
          <p:cNvPr id="4" name="文本框 3"/>
          <p:cNvSpPr txBox="1"/>
          <p:nvPr/>
        </p:nvSpPr>
        <p:spPr>
          <a:xfrm>
            <a:off x="967223" y="2620088"/>
            <a:ext cx="3510915" cy="3108543"/>
          </a:xfrm>
          <a:prstGeom prst="rect">
            <a:avLst/>
          </a:prstGeom>
          <a:noFill/>
        </p:spPr>
        <p:txBody>
          <a:bodyPr wrap="square" rtlCol="0">
            <a:spAutoFit/>
          </a:bodyPr>
          <a:lstStyle/>
          <a:p>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用例图：</a:t>
            </a:r>
            <a:r>
              <a:rPr lang="zh-CN" altLang="en-US" dirty="0">
                <a:latin typeface="宋体" panose="02010600030101010101" pitchFamily="2" charset="-122"/>
                <a:ea typeface="宋体" panose="02010600030101010101" pitchFamily="2" charset="-122"/>
              </a:rPr>
              <a:t>用例图是从用户角度描述</a:t>
            </a:r>
            <a:r>
              <a:rPr lang="zh-CN" altLang="en-US" b="1" dirty="0">
                <a:solidFill>
                  <a:schemeClr val="accent2"/>
                </a:solidFill>
                <a:latin typeface="宋体" panose="02010600030101010101" pitchFamily="2" charset="-122"/>
                <a:ea typeface="宋体" panose="02010600030101010101" pitchFamily="2" charset="-122"/>
              </a:rPr>
              <a:t>系统功能</a:t>
            </a:r>
            <a:r>
              <a:rPr lang="zh-CN" altLang="en-US" dirty="0">
                <a:latin typeface="宋体" panose="02010600030101010101" pitchFamily="2" charset="-122"/>
                <a:ea typeface="宋体" panose="02010600030101010101" pitchFamily="2" charset="-122"/>
              </a:rPr>
              <a:t>，并指出各功能的操作者。</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帮助人们更直观地了解一个系统的</a:t>
            </a:r>
            <a:r>
              <a:rPr lang="zh-CN" altLang="en-US" b="1" dirty="0">
                <a:solidFill>
                  <a:schemeClr val="accent2"/>
                </a:solidFill>
                <a:latin typeface="宋体" panose="02010600030101010101" pitchFamily="2" charset="-122"/>
                <a:ea typeface="宋体" panose="02010600030101010101" pitchFamily="2" charset="-122"/>
              </a:rPr>
              <a:t>体系结构</a:t>
            </a:r>
            <a:endParaRPr lang="en-US" altLang="zh-CN" b="1" dirty="0">
              <a:solidFill>
                <a:schemeClr val="accent2"/>
              </a:solidFill>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对象图：</a:t>
            </a:r>
            <a:r>
              <a:rPr lang="zh-CN" altLang="en-US" dirty="0">
                <a:latin typeface="宋体" panose="02010600030101010101" pitchFamily="2" charset="-122"/>
                <a:ea typeface="宋体" panose="02010600030101010101" pitchFamily="2" charset="-122"/>
              </a:rPr>
              <a:t>UML面向对象中对象图是类图的实例，几乎使用与类图完全相同的标识。</a:t>
            </a:r>
            <a:endParaRPr lang="zh-CN" altLang="en-US" dirty="0">
              <a:latin typeface="宋体" panose="02010600030101010101" pitchFamily="2" charset="-122"/>
              <a:ea typeface="宋体" panose="02010600030101010101" pitchFamily="2" charset="-122"/>
            </a:endParaRPr>
          </a:p>
          <a:p>
            <a:endParaRPr lang="zh-CN" altLang="en-US" sz="1600" dirty="0"/>
          </a:p>
        </p:txBody>
      </p:sp>
      <p:pic>
        <p:nvPicPr>
          <p:cNvPr id="5" name="图片 4"/>
          <p:cNvPicPr>
            <a:picLocks noChangeAspect="1"/>
          </p:cNvPicPr>
          <p:nvPr/>
        </p:nvPicPr>
        <p:blipFill>
          <a:blip r:embed="rId1"/>
          <a:stretch>
            <a:fillRect/>
          </a:stretch>
        </p:blipFill>
        <p:spPr>
          <a:xfrm>
            <a:off x="4892675" y="2783104"/>
            <a:ext cx="2406650" cy="2768600"/>
          </a:xfrm>
          <a:prstGeom prst="rect">
            <a:avLst/>
          </a:prstGeom>
        </p:spPr>
      </p:pic>
      <p:pic>
        <p:nvPicPr>
          <p:cNvPr id="7" name="图片 6"/>
          <p:cNvPicPr>
            <a:picLocks noChangeAspect="1"/>
          </p:cNvPicPr>
          <p:nvPr/>
        </p:nvPicPr>
        <p:blipFill>
          <a:blip r:embed="rId2"/>
          <a:stretch>
            <a:fillRect/>
          </a:stretch>
        </p:blipFill>
        <p:spPr>
          <a:xfrm>
            <a:off x="7299324" y="2783104"/>
            <a:ext cx="2664665" cy="28729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000" fill="hold">
                                          <p:stCondLst>
                                            <p:cond delay="0"/>
                                          </p:stCondLst>
                                        </p:cTn>
                                        <p:tgtEl>
                                          <p:spTgt spid="5"/>
                                        </p:tgtEl>
                                        <p:attrNameLst>
                                          <p:attrName>style.visibility</p:attrName>
                                        </p:attrNameLst>
                                      </p:cBhvr>
                                      <p:to>
                                        <p:strVal val="visible"/>
                                      </p:to>
                                    </p:set>
                                    <p:animEffect transition="in" filter="wipe(right)">
                                      <p:cBhvr>
                                        <p:cTn id="11" dur="1000"/>
                                        <p:tgtEl>
                                          <p:spTgt spid="5"/>
                                        </p:tgtEl>
                                      </p:cBhvr>
                                    </p:animEffect>
                                  </p:childTnLst>
                                </p:cTn>
                              </p:par>
                            </p:childTnLst>
                          </p:cTn>
                        </p:par>
                        <p:par>
                          <p:cTn id="12" fill="hold">
                            <p:stCondLst>
                              <p:cond delay="2000"/>
                            </p:stCondLst>
                            <p:childTnLst>
                              <p:par>
                                <p:cTn id="13" presetID="22" presetClass="entr" presetSubtype="2" fill="hold" nodeType="afterEffect">
                                  <p:stCondLst>
                                    <p:cond delay="0"/>
                                  </p:stCondLst>
                                  <p:childTnLst>
                                    <p:set>
                                      <p:cBhvr>
                                        <p:cTn id="14" dur="1000" fill="hold">
                                          <p:stCondLst>
                                            <p:cond delay="0"/>
                                          </p:stCondLst>
                                        </p:cTn>
                                        <p:tgtEl>
                                          <p:spTgt spid="7"/>
                                        </p:tgtEl>
                                        <p:attrNameLst>
                                          <p:attrName>style.visibility</p:attrName>
                                        </p:attrNameLst>
                                      </p:cBhvr>
                                      <p:to>
                                        <p:strVal val="visible"/>
                                      </p:to>
                                    </p:set>
                                    <p:animEffect transition="in" filter="wipe(right)">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185" y="1548065"/>
            <a:ext cx="3628390" cy="4739759"/>
          </a:xfrm>
          <a:prstGeom prst="rect">
            <a:avLst/>
          </a:prstGeom>
          <a:noFill/>
        </p:spPr>
        <p:txBody>
          <a:bodyPr wrap="square" rtlCol="0">
            <a:spAutoFit/>
          </a:bodyPr>
          <a:lstStyle/>
          <a:p>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状态机图：</a:t>
            </a:r>
            <a:r>
              <a:rPr lang="zh-CN" altLang="en-US" dirty="0">
                <a:latin typeface="宋体" panose="02010600030101010101" pitchFamily="2" charset="-122"/>
                <a:ea typeface="宋体" panose="02010600030101010101" pitchFamily="2" charset="-122"/>
              </a:rPr>
              <a:t>描述一个实体</a:t>
            </a:r>
            <a:r>
              <a:rPr lang="zh-CN" altLang="en-US" b="1" dirty="0">
                <a:solidFill>
                  <a:schemeClr val="accent2"/>
                </a:solidFill>
                <a:latin typeface="宋体" panose="02010600030101010101" pitchFamily="2" charset="-122"/>
                <a:ea typeface="宋体" panose="02010600030101010101" pitchFamily="2" charset="-122"/>
              </a:rPr>
              <a:t>基于事件反应的动态行为</a:t>
            </a:r>
            <a:r>
              <a:rPr lang="zh-CN" altLang="en-US" dirty="0">
                <a:latin typeface="宋体" panose="02010600030101010101" pitchFamily="2" charset="-122"/>
                <a:ea typeface="宋体" panose="02010600030101010101" pitchFamily="2" charset="-122"/>
              </a:rPr>
              <a:t>，显示了该实体是如何根据当前所处的状态对不同的事件做出反应的。</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5.</a:t>
            </a:r>
            <a:r>
              <a:rPr lang="zh-CN" altLang="en-US" b="1" dirty="0">
                <a:latin typeface="宋体" panose="02010600030101010101" pitchFamily="2" charset="-122"/>
                <a:ea typeface="宋体" panose="02010600030101010101" pitchFamily="2" charset="-122"/>
              </a:rPr>
              <a:t>活动图：</a:t>
            </a:r>
            <a:r>
              <a:rPr lang="zh-CN" altLang="en-US" dirty="0">
                <a:latin typeface="宋体" panose="02010600030101010101" pitchFamily="2" charset="-122"/>
                <a:ea typeface="宋体" panose="02010600030101010101" pitchFamily="2" charset="-122"/>
              </a:rPr>
              <a:t>UML面向对象中活动图记录了单个操作或方法的逻辑，或者单个业务流程的逻辑。描述系统中</a:t>
            </a:r>
            <a:r>
              <a:rPr lang="zh-CN" altLang="en-US" b="1" dirty="0">
                <a:solidFill>
                  <a:schemeClr val="accent2"/>
                </a:solidFill>
                <a:latin typeface="宋体" panose="02010600030101010101" pitchFamily="2" charset="-122"/>
                <a:ea typeface="宋体" panose="02010600030101010101" pitchFamily="2" charset="-122"/>
              </a:rPr>
              <a:t>各种活动的执行顺序</a:t>
            </a:r>
            <a:r>
              <a:rPr lang="zh-CN" altLang="en-US" dirty="0">
                <a:latin typeface="宋体" panose="02010600030101010101" pitchFamily="2" charset="-122"/>
                <a:ea typeface="宋体" panose="02010600030101010101" pitchFamily="2" charset="-122"/>
              </a:rPr>
              <a:t>，通常用于描述一个操作中所要进行的各项活动的执行流程。</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6.</a:t>
            </a:r>
            <a:r>
              <a:rPr lang="zh-CN" altLang="en-US" b="1" dirty="0">
                <a:latin typeface="宋体" panose="02010600030101010101" pitchFamily="2" charset="-122"/>
                <a:ea typeface="宋体" panose="02010600030101010101" pitchFamily="2" charset="-122"/>
              </a:rPr>
              <a:t>顺序图：</a:t>
            </a:r>
            <a:r>
              <a:rPr lang="zh-CN" altLang="en-US" dirty="0">
                <a:latin typeface="宋体" panose="02010600030101010101" pitchFamily="2" charset="-122"/>
                <a:ea typeface="宋体" panose="02010600030101010101" pitchFamily="2" charset="-122"/>
              </a:rPr>
              <a:t>顺序图描述了</a:t>
            </a:r>
            <a:r>
              <a:rPr lang="zh-CN" altLang="en-US" b="1" dirty="0">
                <a:solidFill>
                  <a:schemeClr val="accent2"/>
                </a:solidFill>
                <a:latin typeface="宋体" panose="02010600030101010101" pitchFamily="2" charset="-122"/>
                <a:ea typeface="宋体" panose="02010600030101010101" pitchFamily="2" charset="-122"/>
              </a:rPr>
              <a:t>对象之间动态的交互关系</a:t>
            </a:r>
            <a:r>
              <a:rPr lang="zh-CN" altLang="en-US" dirty="0">
                <a:latin typeface="宋体" panose="02010600030101010101" pitchFamily="2" charset="-122"/>
                <a:ea typeface="宋体" panose="02010600030101010101" pitchFamily="2" charset="-122"/>
              </a:rPr>
              <a:t>，主要体现对象之间进行消息传递的</a:t>
            </a:r>
            <a:r>
              <a:rPr lang="zh-CN" altLang="en-US" b="1" dirty="0">
                <a:solidFill>
                  <a:schemeClr val="accent2"/>
                </a:solidFill>
                <a:latin typeface="宋体" panose="02010600030101010101" pitchFamily="2" charset="-122"/>
                <a:ea typeface="宋体" panose="02010600030101010101" pitchFamily="2" charset="-122"/>
              </a:rPr>
              <a:t>时间顺序</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endParaRPr lang="zh-CN" altLang="en-US" sz="1600" dirty="0"/>
          </a:p>
          <a:p>
            <a:endParaRPr lang="zh-CN" altLang="en-US" sz="1600" dirty="0"/>
          </a:p>
        </p:txBody>
      </p:sp>
      <p:pic>
        <p:nvPicPr>
          <p:cNvPr id="7" name="图片 6"/>
          <p:cNvPicPr>
            <a:picLocks noChangeAspect="1"/>
          </p:cNvPicPr>
          <p:nvPr/>
        </p:nvPicPr>
        <p:blipFill>
          <a:blip r:embed="rId1"/>
          <a:srcRect r="6574"/>
          <a:stretch>
            <a:fillRect/>
          </a:stretch>
        </p:blipFill>
        <p:spPr>
          <a:xfrm>
            <a:off x="5089748" y="1137048"/>
            <a:ext cx="3618865" cy="1473200"/>
          </a:xfrm>
          <a:prstGeom prst="rect">
            <a:avLst/>
          </a:prstGeom>
        </p:spPr>
      </p:pic>
      <p:pic>
        <p:nvPicPr>
          <p:cNvPr id="8" name="图片 7"/>
          <p:cNvPicPr>
            <a:picLocks noChangeAspect="1"/>
          </p:cNvPicPr>
          <p:nvPr/>
        </p:nvPicPr>
        <p:blipFill>
          <a:blip r:embed="rId2"/>
          <a:stretch>
            <a:fillRect/>
          </a:stretch>
        </p:blipFill>
        <p:spPr>
          <a:xfrm>
            <a:off x="4888230" y="3108325"/>
            <a:ext cx="2425700" cy="2730500"/>
          </a:xfrm>
          <a:prstGeom prst="rect">
            <a:avLst/>
          </a:prstGeom>
        </p:spPr>
      </p:pic>
      <p:pic>
        <p:nvPicPr>
          <p:cNvPr id="9" name="图片 8"/>
          <p:cNvPicPr>
            <a:picLocks noChangeAspect="1"/>
          </p:cNvPicPr>
          <p:nvPr/>
        </p:nvPicPr>
        <p:blipFill>
          <a:blip r:embed="rId3"/>
          <a:stretch>
            <a:fillRect/>
          </a:stretch>
        </p:blipFill>
        <p:spPr>
          <a:xfrm>
            <a:off x="8146696" y="2898775"/>
            <a:ext cx="1968500" cy="2940050"/>
          </a:xfrm>
          <a:prstGeom prst="rect">
            <a:avLst/>
          </a:prstGeom>
        </p:spPr>
      </p:pic>
      <p:sp>
        <p:nvSpPr>
          <p:cNvPr id="12" name="标题 1"/>
          <p:cNvSpPr txBox="1"/>
          <p:nvPr/>
        </p:nvSpPr>
        <p:spPr>
          <a:xfrm>
            <a:off x="838200" y="5621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1.6-UML</a:t>
            </a:r>
            <a:r>
              <a:rPr lang="zh-CN" altLang="en-US" dirty="0"/>
              <a:t>的图</a:t>
            </a:r>
            <a:br>
              <a:rPr lang="zh-CN" altLang="en-US" dirty="0"/>
            </a:b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000"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000"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000" fill="hold">
                                          <p:stCondLst>
                                            <p:cond delay="0"/>
                                          </p:stCondLst>
                                        </p:cTn>
                                        <p:tgtEl>
                                          <p:spTgt spid="9"/>
                                        </p:tgtEl>
                                        <p:attrNameLst>
                                          <p:attrName>style.visibility</p:attrName>
                                        </p:attrNameLst>
                                      </p:cBhvr>
                                      <p:to>
                                        <p:strVal val="visible"/>
                                      </p:to>
                                    </p:set>
                                    <p:animEffect transition="in" filter="wipe(left)">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iś1îḓè"/>
          <p:cNvSpPr/>
          <p:nvPr/>
        </p:nvSpPr>
        <p:spPr>
          <a:xfrm>
            <a:off x="4878732" y="1068594"/>
            <a:ext cx="2149389" cy="2149389"/>
          </a:xfrm>
          <a:prstGeom prst="ellipse">
            <a:avLst/>
          </a:prstGeom>
          <a:solidFill>
            <a:srgbClr val="EB8FA6"/>
          </a:solidFill>
          <a:ln w="762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10000"/>
          </a:bodyPr>
          <a:lstStyle/>
          <a:p>
            <a:pPr algn="ctr" defTabSz="914400"/>
            <a:r>
              <a:rPr lang="en-US" altLang="zh-CN" sz="4400" b="1" dirty="0">
                <a:solidFill>
                  <a:schemeClr val="bg1"/>
                </a:solidFill>
                <a:cs typeface="+mn-ea"/>
                <a:sym typeface="+mn-lt"/>
              </a:rPr>
              <a:t>PART</a:t>
            </a:r>
            <a:endParaRPr lang="en-US" altLang="zh-CN" sz="4400" b="1" dirty="0">
              <a:solidFill>
                <a:schemeClr val="bg1"/>
              </a:solidFill>
              <a:cs typeface="+mn-ea"/>
              <a:sym typeface="+mn-lt"/>
            </a:endParaRPr>
          </a:p>
          <a:p>
            <a:pPr algn="ctr" defTabSz="914400"/>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3" name="矩形 2"/>
          <p:cNvSpPr/>
          <p:nvPr/>
        </p:nvSpPr>
        <p:spPr>
          <a:xfrm>
            <a:off x="4008826" y="3475213"/>
            <a:ext cx="3889206"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什么是</a:t>
            </a:r>
            <a:r>
              <a:rPr lang="en-US" altLang="zh-CN" sz="5400" b="1" dirty="0">
                <a:solidFill>
                  <a:schemeClr val="tx1">
                    <a:lumMod val="75000"/>
                    <a:lumOff val="25000"/>
                  </a:schemeClr>
                </a:solidFill>
                <a:cs typeface="+mn-ea"/>
                <a:sym typeface="+mn-lt"/>
              </a:rPr>
              <a:t>UML</a:t>
            </a:r>
            <a:endParaRPr lang="en-US" altLang="zh-CN" sz="5400" b="1"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56317" y="1234516"/>
            <a:ext cx="3628390" cy="4801314"/>
          </a:xfrm>
          <a:prstGeom prst="rect">
            <a:avLst/>
          </a:prstGeom>
          <a:noFill/>
        </p:spPr>
        <p:txBody>
          <a:bodyPr wrap="square" rtlCol="0">
            <a:spAutoFit/>
          </a:bodyPr>
          <a:lstStyle/>
          <a:p>
            <a:endParaRPr lang="zh-CN" altLang="en-US" dirty="0"/>
          </a:p>
          <a:p>
            <a:r>
              <a:rPr lang="en-US" altLang="zh-CN" b="1" dirty="0">
                <a:latin typeface="宋体" panose="02010600030101010101" pitchFamily="2" charset="-122"/>
                <a:ea typeface="宋体" panose="02010600030101010101" pitchFamily="2" charset="-122"/>
              </a:rPr>
              <a:t>7.</a:t>
            </a:r>
            <a:r>
              <a:rPr lang="zh-CN" altLang="en-US" b="1" dirty="0">
                <a:latin typeface="宋体" panose="02010600030101010101" pitchFamily="2" charset="-122"/>
                <a:ea typeface="宋体" panose="02010600030101010101" pitchFamily="2" charset="-122"/>
              </a:rPr>
              <a:t>通信图：</a:t>
            </a:r>
            <a:r>
              <a:rPr lang="zh-CN" altLang="en-US" dirty="0">
                <a:latin typeface="宋体" panose="02010600030101010101" pitchFamily="2" charset="-122"/>
                <a:ea typeface="宋体" panose="02010600030101010101" pitchFamily="2" charset="-122"/>
              </a:rPr>
              <a:t>UML面向对象中通信图用于显示组件及其交互关系的</a:t>
            </a:r>
            <a:r>
              <a:rPr lang="zh-CN" altLang="en-US" b="1" dirty="0">
                <a:solidFill>
                  <a:schemeClr val="accent2"/>
                </a:solidFill>
                <a:latin typeface="宋体" panose="02010600030101010101" pitchFamily="2" charset="-122"/>
                <a:ea typeface="宋体" panose="02010600030101010101" pitchFamily="2" charset="-122"/>
              </a:rPr>
              <a:t>空间组织结构</a:t>
            </a:r>
            <a:r>
              <a:rPr lang="zh-CN" altLang="en-US" dirty="0">
                <a:latin typeface="宋体" panose="02010600030101010101" pitchFamily="2" charset="-122"/>
                <a:ea typeface="宋体" panose="02010600030101010101" pitchFamily="2" charset="-122"/>
              </a:rPr>
              <a:t>，它并不侧重于交互的顺序。</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8.</a:t>
            </a:r>
            <a:r>
              <a:rPr lang="zh-CN" altLang="en-US" b="1" dirty="0">
                <a:latin typeface="宋体" panose="02010600030101010101" pitchFamily="2" charset="-122"/>
                <a:ea typeface="宋体" panose="02010600030101010101" pitchFamily="2" charset="-122"/>
              </a:rPr>
              <a:t>构件图：</a:t>
            </a:r>
            <a:r>
              <a:rPr lang="zh-CN" altLang="en-US" dirty="0">
                <a:latin typeface="宋体" panose="02010600030101010101" pitchFamily="2" charset="-122"/>
                <a:ea typeface="宋体" panose="02010600030101010101" pitchFamily="2" charset="-122"/>
              </a:rPr>
              <a:t>构件图，也称为组件图。构件图描述代码部件的</a:t>
            </a:r>
            <a:r>
              <a:rPr lang="zh-CN" altLang="en-US" b="1" dirty="0">
                <a:solidFill>
                  <a:schemeClr val="accent2"/>
                </a:solidFill>
                <a:latin typeface="宋体" panose="02010600030101010101" pitchFamily="2" charset="-122"/>
                <a:ea typeface="宋体" panose="02010600030101010101" pitchFamily="2" charset="-122"/>
              </a:rPr>
              <a:t>物理结构</a:t>
            </a:r>
            <a:r>
              <a:rPr lang="zh-CN" altLang="en-US" dirty="0">
                <a:latin typeface="宋体" panose="02010600030101010101" pitchFamily="2" charset="-122"/>
                <a:ea typeface="宋体" panose="02010600030101010101" pitchFamily="2" charset="-122"/>
              </a:rPr>
              <a:t>及各部件之间的</a:t>
            </a:r>
            <a:r>
              <a:rPr lang="zh-CN" altLang="en-US" b="1" dirty="0">
                <a:solidFill>
                  <a:schemeClr val="accent2"/>
                </a:solidFill>
                <a:latin typeface="宋体" panose="02010600030101010101" pitchFamily="2" charset="-122"/>
                <a:ea typeface="宋体" panose="02010600030101010101" pitchFamily="2" charset="-122"/>
              </a:rPr>
              <a:t>依赖关系</a:t>
            </a:r>
            <a:r>
              <a:rPr lang="zh-CN" altLang="en-US" dirty="0">
                <a:latin typeface="宋体" panose="02010600030101010101" pitchFamily="2" charset="-122"/>
                <a:ea typeface="宋体" panose="02010600030101010101" pitchFamily="2" charset="-122"/>
              </a:rPr>
              <a:t>，构件图有助于分析和理解</a:t>
            </a:r>
            <a:r>
              <a:rPr lang="zh-CN" altLang="en-US" b="1" dirty="0">
                <a:solidFill>
                  <a:schemeClr val="accent2"/>
                </a:solidFill>
                <a:latin typeface="宋体" panose="02010600030101010101" pitchFamily="2" charset="-122"/>
                <a:ea typeface="宋体" panose="02010600030101010101" pitchFamily="2" charset="-122"/>
              </a:rPr>
              <a:t>部件之间的相互影响程度</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9.</a:t>
            </a:r>
            <a:r>
              <a:rPr lang="zh-CN" altLang="en-US" b="1" dirty="0">
                <a:latin typeface="宋体" panose="02010600030101010101" pitchFamily="2" charset="-122"/>
                <a:ea typeface="宋体" panose="02010600030101010101" pitchFamily="2" charset="-122"/>
              </a:rPr>
              <a:t>部署图：</a:t>
            </a:r>
            <a:r>
              <a:rPr lang="zh-CN" altLang="en-US" dirty="0">
                <a:latin typeface="宋体" panose="02010600030101010101" pitchFamily="2" charset="-122"/>
                <a:ea typeface="宋体" panose="02010600030101010101" pitchFamily="2" charset="-122"/>
              </a:rPr>
              <a:t>部署图，也称为配置图。UML面向对象中配置图描述系统中硬件和软件的物理配置情况和系统体系结构。</a:t>
            </a:r>
            <a:endParaRPr lang="zh-CN" altLang="en-US" dirty="0">
              <a:latin typeface="宋体" panose="02010600030101010101" pitchFamily="2" charset="-122"/>
              <a:ea typeface="宋体" panose="02010600030101010101" pitchFamily="2" charset="-122"/>
            </a:endParaRPr>
          </a:p>
          <a:p>
            <a:endParaRPr lang="zh-CN" altLang="en-US" dirty="0"/>
          </a:p>
        </p:txBody>
      </p:sp>
      <p:pic>
        <p:nvPicPr>
          <p:cNvPr id="7" name="图片 6"/>
          <p:cNvPicPr>
            <a:picLocks noChangeAspect="1"/>
          </p:cNvPicPr>
          <p:nvPr/>
        </p:nvPicPr>
        <p:blipFill>
          <a:blip r:embed="rId1"/>
          <a:stretch>
            <a:fillRect/>
          </a:stretch>
        </p:blipFill>
        <p:spPr>
          <a:xfrm>
            <a:off x="7670800" y="1116806"/>
            <a:ext cx="3683000" cy="2578100"/>
          </a:xfrm>
          <a:prstGeom prst="rect">
            <a:avLst/>
          </a:prstGeom>
        </p:spPr>
      </p:pic>
      <p:pic>
        <p:nvPicPr>
          <p:cNvPr id="8" name="图片 7"/>
          <p:cNvPicPr>
            <a:picLocks noChangeAspect="1"/>
          </p:cNvPicPr>
          <p:nvPr/>
        </p:nvPicPr>
        <p:blipFill>
          <a:blip r:embed="rId2"/>
          <a:stretch>
            <a:fillRect/>
          </a:stretch>
        </p:blipFill>
        <p:spPr>
          <a:xfrm>
            <a:off x="5067295" y="1001713"/>
            <a:ext cx="2540000" cy="1377950"/>
          </a:xfrm>
          <a:prstGeom prst="rect">
            <a:avLst/>
          </a:prstGeom>
        </p:spPr>
      </p:pic>
      <p:pic>
        <p:nvPicPr>
          <p:cNvPr id="9" name="图片 8"/>
          <p:cNvPicPr>
            <a:picLocks noChangeAspect="1"/>
          </p:cNvPicPr>
          <p:nvPr/>
        </p:nvPicPr>
        <p:blipFill>
          <a:blip r:embed="rId3"/>
          <a:stretch>
            <a:fillRect/>
          </a:stretch>
        </p:blipFill>
        <p:spPr>
          <a:xfrm>
            <a:off x="5026811" y="3453426"/>
            <a:ext cx="3549650" cy="2349500"/>
          </a:xfrm>
          <a:prstGeom prst="rect">
            <a:avLst/>
          </a:prstGeom>
        </p:spPr>
      </p:pic>
      <p:sp>
        <p:nvSpPr>
          <p:cNvPr id="12" name="标题 1"/>
          <p:cNvSpPr>
            <a:spLocks noGrp="1"/>
          </p:cNvSpPr>
          <p:nvPr>
            <p:ph type="title"/>
          </p:nvPr>
        </p:nvSpPr>
        <p:spPr>
          <a:xfrm>
            <a:off x="838200" y="562191"/>
            <a:ext cx="10515600" cy="1325563"/>
          </a:xfrm>
        </p:spPr>
        <p:txBody>
          <a:bodyPr/>
          <a:lstStyle/>
          <a:p>
            <a:r>
              <a:rPr lang="en-US" altLang="zh-CN" dirty="0"/>
              <a:t>1.6-UML</a:t>
            </a:r>
            <a:r>
              <a:rPr lang="zh-CN" altLang="en-US" dirty="0"/>
              <a:t>的图</a:t>
            </a:r>
            <a:br>
              <a:rPr lang="zh-CN" altLang="en-US" dirty="0"/>
            </a:b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000"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000"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000" fill="hold">
                                          <p:stCondLst>
                                            <p:cond delay="0"/>
                                          </p:stCondLst>
                                        </p:cTn>
                                        <p:tgtEl>
                                          <p:spTgt spid="9"/>
                                        </p:tgtEl>
                                        <p:attrNameLst>
                                          <p:attrName>style.visibility</p:attrName>
                                        </p:attrNameLst>
                                      </p:cBhvr>
                                      <p:to>
                                        <p:strVal val="visible"/>
                                      </p:to>
                                    </p:set>
                                    <p:animEffect transition="in" filter="wipe(left)">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1037"/>
            <a:ext cx="10515600" cy="1325563"/>
          </a:xfrm>
        </p:spPr>
        <p:txBody>
          <a:bodyPr/>
          <a:lstStyle/>
          <a:p>
            <a:r>
              <a:rPr lang="en-US" altLang="zh-CN" dirty="0"/>
              <a:t>1.7-UML2.0</a:t>
            </a:r>
            <a:r>
              <a:rPr lang="zh-CN" altLang="en-US" dirty="0"/>
              <a:t>新特性</a:t>
            </a:r>
            <a:br>
              <a:rPr lang="zh-CN" altLang="en-US" dirty="0"/>
            </a:br>
            <a:endParaRPr lang="zh-CN" altLang="en-US" dirty="0"/>
          </a:p>
        </p:txBody>
      </p:sp>
      <p:sp>
        <p:nvSpPr>
          <p:cNvPr id="3" name="内容占位符 2"/>
          <p:cNvSpPr>
            <a:spLocks noGrp="1"/>
          </p:cNvSpPr>
          <p:nvPr>
            <p:ph idx="1"/>
          </p:nvPr>
        </p:nvSpPr>
        <p:spPr>
          <a:xfrm>
            <a:off x="838200" y="2372379"/>
            <a:ext cx="10515600" cy="4351338"/>
          </a:xfrm>
        </p:spPr>
        <p:txBody>
          <a:bodyPr>
            <a:normAutofit/>
          </a:bodyPr>
          <a:lstStyle/>
          <a:p>
            <a:pPr marL="285750" indent="-285750">
              <a:lnSpc>
                <a:spcPct val="150000"/>
              </a:lnSpc>
              <a:spcBef>
                <a:spcPts val="1000"/>
              </a:spcBef>
              <a:buFont typeface="Arial" panose="020B0604020202020204" pitchFamily="34" charset="0"/>
              <a:buChar char="•"/>
            </a:pPr>
            <a:r>
              <a:rPr lang="en-US" altLang="zh-CN" sz="2000" dirty="0">
                <a:solidFill>
                  <a:schemeClr val="tx1"/>
                </a:solidFill>
                <a:latin typeface="宋体" panose="02010600030101010101" pitchFamily="2" charset="-122"/>
                <a:ea typeface="宋体" panose="02010600030101010101" pitchFamily="2" charset="-122"/>
              </a:rPr>
              <a:t>统一建模语言UML是以可视化方式描述软件系统的结构和行为的标准语言。UML2.0在可视化建模方面进行了许多改革和创新。它可以描述现今软件系统中存在的许多技术，例如模型驱动架构(MDA)</a:t>
            </a:r>
            <a:r>
              <a:rPr lang="en-US" altLang="zh-CN" sz="2000" dirty="0" err="1">
                <a:solidFill>
                  <a:schemeClr val="tx1"/>
                </a:solidFill>
                <a:latin typeface="宋体" panose="02010600030101010101" pitchFamily="2" charset="-122"/>
                <a:ea typeface="宋体" panose="02010600030101010101" pitchFamily="2" charset="-122"/>
              </a:rPr>
              <a:t>和面向服务的架构</a:t>
            </a:r>
            <a:r>
              <a:rPr lang="en-US" altLang="zh-CN" sz="2000" dirty="0">
                <a:solidFill>
                  <a:schemeClr val="tx1"/>
                </a:solidFill>
                <a:latin typeface="宋体" panose="02010600030101010101" pitchFamily="2" charset="-122"/>
                <a:ea typeface="宋体" panose="02010600030101010101" pitchFamily="2" charset="-122"/>
              </a:rPr>
              <a:t>(SOA)。</a:t>
            </a:r>
            <a:endParaRPr lang="en-US" altLang="zh-CN" sz="2000" dirty="0">
              <a:solidFill>
                <a:schemeClr val="tx1"/>
              </a:solidFill>
              <a:latin typeface="宋体" panose="02010600030101010101" pitchFamily="2" charset="-122"/>
              <a:ea typeface="宋体" panose="02010600030101010101" pitchFamily="2" charset="-122"/>
            </a:endParaRPr>
          </a:p>
          <a:p>
            <a:pPr marL="285750" indent="-285750">
              <a:lnSpc>
                <a:spcPct val="150000"/>
              </a:lnSpc>
              <a:spcBef>
                <a:spcPts val="1000"/>
              </a:spcBef>
              <a:buFont typeface="Arial" panose="020B0604020202020204" pitchFamily="34" charset="0"/>
              <a:buChar char="•"/>
            </a:pPr>
            <a:r>
              <a:rPr lang="en-US" altLang="zh-CN" sz="2000" dirty="0">
                <a:solidFill>
                  <a:schemeClr val="tx1"/>
                </a:solidFill>
                <a:latin typeface="宋体" panose="02010600030101010101" pitchFamily="2" charset="-122"/>
                <a:ea typeface="宋体" panose="02010600030101010101" pitchFamily="2" charset="-122"/>
              </a:rPr>
              <a:t>UML2.0解决了用户在使用UML1.x过程中所遇到的一些问题。</a:t>
            </a:r>
            <a:endParaRPr lang="en-US" altLang="zh-CN" sz="2000" dirty="0">
              <a:solidFill>
                <a:schemeClr val="tx1"/>
              </a:solidFill>
              <a:latin typeface="宋体" panose="02010600030101010101" pitchFamily="2" charset="-122"/>
              <a:ea typeface="宋体" panose="02010600030101010101" pitchFamily="2"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786" y="883599"/>
            <a:ext cx="10515600" cy="1325563"/>
          </a:xfrm>
        </p:spPr>
        <p:txBody>
          <a:bodyPr>
            <a:normAutofit fontScale="90000"/>
          </a:bodyPr>
          <a:lstStyle/>
          <a:p>
            <a:r>
              <a:rPr lang="en-US" altLang="zh-CN" dirty="0"/>
              <a:t>1.8-</a:t>
            </a:r>
            <a:r>
              <a:rPr lang="zh-CN" altLang="en-US" dirty="0"/>
              <a:t>系统开发阶段</a:t>
            </a:r>
            <a:br>
              <a:rPr lang="zh-CN" altLang="en-US" dirty="0"/>
            </a:br>
            <a:br>
              <a:rPr lang="zh-CN" altLang="en-US" dirty="0"/>
            </a:br>
            <a:endParaRPr lang="zh-CN" altLang="en-US" dirty="0"/>
          </a:p>
        </p:txBody>
      </p:sp>
      <p:sp>
        <p:nvSpPr>
          <p:cNvPr id="3" name="内容占位符 2"/>
          <p:cNvSpPr>
            <a:spLocks noGrp="1"/>
          </p:cNvSpPr>
          <p:nvPr>
            <p:ph idx="1"/>
          </p:nvPr>
        </p:nvSpPr>
        <p:spPr/>
        <p:txBody>
          <a:bodyPr>
            <a:normAutofit fontScale="62500" lnSpcReduction="20000"/>
          </a:bodyPr>
          <a:lstStyle/>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系统开发共有5个阶段：需求分析、系统分析、系统设计、程序实现和测试阶段。</a:t>
            </a:r>
            <a:endParaRPr lang="en-US" altLang="zh-CN" sz="2800" dirty="0">
              <a:solidFill>
                <a:schemeClr val="tx1"/>
              </a:solidFill>
              <a:latin typeface="宋体" panose="02010600030101010101" pitchFamily="2" charset="-122"/>
              <a:ea typeface="宋体" panose="02010600030101010101" pitchFamily="2" charset="-122"/>
            </a:endParaRP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软件开发过程主要是描述开发软件系统所牵涉的相关活动，以及如何循序渐进地执行这些活动。不同的系统、组织及开发，其管理工具所采用的流程都有可能不同。 </a:t>
            </a:r>
            <a:endParaRPr lang="en-US" altLang="zh-CN" sz="2800" dirty="0">
              <a:solidFill>
                <a:schemeClr val="tx1"/>
              </a:solidFill>
              <a:latin typeface="宋体" panose="02010600030101010101" pitchFamily="2" charset="-122"/>
              <a:ea typeface="宋体" panose="02010600030101010101" pitchFamily="2" charset="-122"/>
            </a:endParaRP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“需求分析”的主要内容是了解客户的需求、分析系统的可行性、分析需求的一致性及正确性等。</a:t>
            </a:r>
            <a:endParaRPr lang="en-US" altLang="zh-CN" sz="2800" dirty="0">
              <a:solidFill>
                <a:schemeClr val="tx1"/>
              </a:solidFill>
              <a:latin typeface="宋体" panose="02010600030101010101" pitchFamily="2" charset="-122"/>
              <a:ea typeface="宋体" panose="02010600030101010101" pitchFamily="2" charset="-122"/>
            </a:endParaRP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“设计”是将需求转换为系统的重要过程。</a:t>
            </a:r>
            <a:endParaRPr lang="en-US" altLang="zh-CN" sz="2800" dirty="0">
              <a:solidFill>
                <a:schemeClr val="tx1"/>
              </a:solidFill>
              <a:latin typeface="宋体" panose="02010600030101010101" pitchFamily="2" charset="-122"/>
              <a:ea typeface="宋体" panose="02010600030101010101" pitchFamily="2" charset="-122"/>
            </a:endParaRP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“实现”指的是通过程序语言，将所设计的内容转化为可以执行的软件系统</a:t>
            </a:r>
            <a:endParaRPr lang="en-US" altLang="zh-CN" sz="2800" dirty="0">
              <a:solidFill>
                <a:schemeClr val="tx1"/>
              </a:solidFill>
              <a:latin typeface="宋体" panose="02010600030101010101" pitchFamily="2" charset="-122"/>
              <a:ea typeface="宋体" panose="02010600030101010101" pitchFamily="2" charset="-122"/>
            </a:endParaRP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“测试”是对实现的程序代码模块进行检测，检验其功能是否正确、性能是否符合要求</a:t>
            </a:r>
            <a:endParaRPr lang="en-US" altLang="zh-CN" sz="2800" dirty="0">
              <a:solidFill>
                <a:schemeClr val="tx1"/>
              </a:solidFill>
              <a:latin typeface="宋体" panose="02010600030101010101" pitchFamily="2" charset="-122"/>
              <a:ea typeface="宋体" panose="02010600030101010101" pitchFamily="2" charset="-122"/>
            </a:endParaRP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软件系统的特性之一就是</a:t>
            </a:r>
            <a:r>
              <a:rPr lang="en-US" altLang="zh-CN" sz="2800" b="1" dirty="0">
                <a:latin typeface="宋体" panose="02010600030101010101" pitchFamily="2" charset="-122"/>
                <a:ea typeface="宋体" panose="02010600030101010101" pitchFamily="2" charset="-122"/>
              </a:rPr>
              <a:t>需求会经常发生变动</a:t>
            </a:r>
            <a:r>
              <a:rPr lang="en-US" altLang="zh-CN" sz="2800" dirty="0">
                <a:solidFill>
                  <a:schemeClr val="tx1"/>
                </a:solidFill>
                <a:latin typeface="宋体" panose="02010600030101010101" pitchFamily="2" charset="-122"/>
                <a:ea typeface="宋体" panose="02010600030101010101" pitchFamily="2" charset="-122"/>
              </a:rPr>
              <a:t>，许多系统每隔半年甚至是几个月就会改版。软件“维护”的目的是要</a:t>
            </a:r>
            <a:r>
              <a:rPr lang="en-US" altLang="zh-CN" sz="2800" b="1" dirty="0">
                <a:solidFill>
                  <a:schemeClr val="tx1"/>
                </a:solidFill>
                <a:latin typeface="宋体" panose="02010600030101010101" pitchFamily="2" charset="-122"/>
                <a:ea typeface="宋体" panose="02010600030101010101" pitchFamily="2" charset="-122"/>
              </a:rPr>
              <a:t>确保已经发行的软件系统可以持续满足客户的需要</a:t>
            </a:r>
            <a:r>
              <a:rPr lang="en-US" altLang="zh-CN" sz="2800" dirty="0">
                <a:solidFill>
                  <a:schemeClr val="tx1"/>
                </a:solidFill>
                <a:latin typeface="宋体" panose="02010600030101010101" pitchFamily="2" charset="-122"/>
                <a:ea typeface="宋体" panose="02010600030101010101" pitchFamily="2" charset="-122"/>
              </a:rPr>
              <a:t>。</a:t>
            </a:r>
            <a:endParaRPr lang="en-US" altLang="zh-CN" sz="2800" dirty="0">
              <a:solidFill>
                <a:schemeClr val="tx1"/>
              </a:solidFill>
              <a:latin typeface="宋体" panose="02010600030101010101" pitchFamily="2" charset="-122"/>
              <a:ea typeface="宋体" panose="02010600030101010101" pitchFamily="2"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参考资料</a:t>
            </a:r>
            <a:endParaRPr lang="zh-CN" altLang="en-US" sz="3200" b="1" dirty="0">
              <a:solidFill>
                <a:schemeClr val="tx1">
                  <a:lumMod val="75000"/>
                  <a:lumOff val="25000"/>
                </a:schemeClr>
              </a:solidFill>
              <a:cs typeface="+mn-ea"/>
              <a:sym typeface="+mn-lt"/>
            </a:endParaRPr>
          </a:p>
        </p:txBody>
      </p:sp>
      <p:sp>
        <p:nvSpPr>
          <p:cNvPr id="15" name="îś1îḋê"/>
          <p:cNvSpPr/>
          <p:nvPr/>
        </p:nvSpPr>
        <p:spPr bwMode="auto">
          <a:xfrm>
            <a:off x="1354315" y="2882746"/>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杨弘平</a:t>
            </a:r>
            <a:r>
              <a:rPr lang="en-US" altLang="zh-CN" sz="2400" dirty="0">
                <a:solidFill>
                  <a:schemeClr val="tx1">
                    <a:lumMod val="75000"/>
                    <a:lumOff val="25000"/>
                  </a:schemeClr>
                </a:solidFill>
                <a:cs typeface="+mn-ea"/>
                <a:sym typeface="+mn-lt"/>
              </a:rPr>
              <a:t>.UML2</a:t>
            </a:r>
            <a:r>
              <a:rPr lang="zh-CN" altLang="en-US" sz="2400" dirty="0">
                <a:solidFill>
                  <a:schemeClr val="tx1">
                    <a:lumMod val="75000"/>
                    <a:lumOff val="25000"/>
                  </a:schemeClr>
                </a:solidFill>
                <a:cs typeface="+mn-ea"/>
                <a:sym typeface="+mn-lt"/>
              </a:rPr>
              <a:t>基础、建模与设计教程</a:t>
            </a:r>
            <a:r>
              <a:rPr lang="en-US" altLang="zh-CN" sz="2400" dirty="0">
                <a:solidFill>
                  <a:schemeClr val="tx1">
                    <a:lumMod val="75000"/>
                    <a:lumOff val="25000"/>
                  </a:schemeClr>
                </a:solidFill>
                <a:cs typeface="+mn-ea"/>
                <a:sym typeface="+mn-lt"/>
              </a:rPr>
              <a:t>.</a:t>
            </a:r>
            <a:r>
              <a:rPr lang="zh-CN" altLang="en-US" sz="2400" dirty="0">
                <a:solidFill>
                  <a:schemeClr val="tx1">
                    <a:lumMod val="75000"/>
                    <a:lumOff val="25000"/>
                  </a:schemeClr>
                </a:solidFill>
                <a:cs typeface="+mn-ea"/>
                <a:sym typeface="+mn-lt"/>
              </a:rPr>
              <a:t>清华大学出版社</a:t>
            </a:r>
            <a:r>
              <a:rPr lang="en-US" altLang="zh-CN" sz="2400" dirty="0">
                <a:solidFill>
                  <a:schemeClr val="tx1">
                    <a:lumMod val="75000"/>
                    <a:lumOff val="25000"/>
                  </a:schemeClr>
                </a:solidFill>
                <a:cs typeface="+mn-ea"/>
                <a:sym typeface="+mn-lt"/>
              </a:rPr>
              <a:t>.2015</a:t>
            </a:r>
            <a:endParaRPr lang="zh-CN" altLang="en-US" sz="24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小组分工</a:t>
            </a:r>
            <a:endParaRPr lang="zh-CN" altLang="en-US" sz="3200" b="1" dirty="0">
              <a:solidFill>
                <a:schemeClr val="tx1">
                  <a:lumMod val="75000"/>
                  <a:lumOff val="25000"/>
                </a:schemeClr>
              </a:solidFill>
              <a:cs typeface="+mn-ea"/>
              <a:sym typeface="+mn-lt"/>
            </a:endParaRPr>
          </a:p>
        </p:txBody>
      </p:sp>
      <p:sp>
        <p:nvSpPr>
          <p:cNvPr id="15" name="îś1îḋê"/>
          <p:cNvSpPr/>
          <p:nvPr/>
        </p:nvSpPr>
        <p:spPr bwMode="auto">
          <a:xfrm>
            <a:off x="1637119" y="1857887"/>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郑航舰：</a:t>
            </a:r>
            <a:r>
              <a:rPr lang="en-US" altLang="zh-CN" sz="2400" dirty="0">
                <a:solidFill>
                  <a:schemeClr val="tx1">
                    <a:lumMod val="75000"/>
                    <a:lumOff val="25000"/>
                  </a:schemeClr>
                </a:solidFill>
                <a:cs typeface="+mn-ea"/>
                <a:sym typeface="+mn-lt"/>
              </a:rPr>
              <a:t>project</a:t>
            </a:r>
            <a:r>
              <a:rPr lang="zh-CN" altLang="en-US" sz="2400" dirty="0">
                <a:solidFill>
                  <a:schemeClr val="tx1">
                    <a:lumMod val="75000"/>
                    <a:lumOff val="25000"/>
                  </a:schemeClr>
                </a:solidFill>
                <a:cs typeface="+mn-ea"/>
                <a:sym typeface="+mn-lt"/>
              </a:rPr>
              <a:t>、</a:t>
            </a:r>
            <a:r>
              <a:rPr lang="en-US" altLang="zh-CN" sz="2400" dirty="0">
                <a:solidFill>
                  <a:schemeClr val="tx1">
                    <a:lumMod val="75000"/>
                    <a:lumOff val="25000"/>
                  </a:schemeClr>
                </a:solidFill>
                <a:cs typeface="+mn-ea"/>
                <a:sym typeface="+mn-lt"/>
              </a:rPr>
              <a:t>WBS</a:t>
            </a:r>
            <a:r>
              <a:rPr lang="zh-CN" altLang="en-US" sz="2400" dirty="0">
                <a:solidFill>
                  <a:schemeClr val="tx1">
                    <a:lumMod val="75000"/>
                    <a:lumOff val="25000"/>
                  </a:schemeClr>
                </a:solidFill>
                <a:cs typeface="+mn-ea"/>
                <a:sym typeface="+mn-lt"/>
              </a:rPr>
              <a:t>修改、项目计划更新</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王义博：翻转课堂</a:t>
            </a:r>
            <a:r>
              <a:rPr lang="en-US" altLang="zh-CN" sz="2400" dirty="0">
                <a:solidFill>
                  <a:schemeClr val="tx1">
                    <a:lumMod val="75000"/>
                    <a:lumOff val="25000"/>
                  </a:schemeClr>
                </a:solidFill>
                <a:cs typeface="+mn-ea"/>
                <a:sym typeface="+mn-lt"/>
              </a:rPr>
              <a:t>PPT</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吴联想：项目计划子计划补充、翻转课堂问题</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许淇凯：项目计划子计划补充、翻转课堂问题</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潘睿琪：项目计划</a:t>
            </a:r>
            <a:r>
              <a:rPr lang="en-US" altLang="zh-CN" sz="2400" dirty="0">
                <a:solidFill>
                  <a:schemeClr val="tx1">
                    <a:lumMod val="75000"/>
                    <a:lumOff val="25000"/>
                  </a:schemeClr>
                </a:solidFill>
                <a:cs typeface="+mn-ea"/>
                <a:sym typeface="+mn-lt"/>
              </a:rPr>
              <a:t>PPT</a:t>
            </a:r>
            <a:r>
              <a:rPr lang="zh-CN" altLang="en-US" sz="2400" dirty="0">
                <a:solidFill>
                  <a:schemeClr val="tx1">
                    <a:lumMod val="75000"/>
                    <a:lumOff val="25000"/>
                  </a:schemeClr>
                </a:solidFill>
                <a:cs typeface="+mn-ea"/>
                <a:sym typeface="+mn-lt"/>
              </a:rPr>
              <a:t>修改</a:t>
            </a:r>
            <a:endParaRPr lang="zh-CN" altLang="en-US" sz="24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479963" y="2828835"/>
            <a:ext cx="7232073" cy="1200329"/>
          </a:xfrm>
          <a:prstGeom prst="rect">
            <a:avLst/>
          </a:prstGeom>
          <a:solidFill>
            <a:srgbClr val="EB8FA6">
              <a:alpha val="30196"/>
            </a:srgbClr>
          </a:solidFill>
        </p:spPr>
        <p:txBody>
          <a:bodyPr wrap="square">
            <a:spAutoFit/>
          </a:bodyPr>
          <a:lstStyle/>
          <a:p>
            <a:pPr algn="ctr"/>
            <a:r>
              <a:rPr lang="zh-CN" altLang="en-US" sz="7200" b="1" dirty="0">
                <a:solidFill>
                  <a:schemeClr val="tx1">
                    <a:lumMod val="75000"/>
                    <a:lumOff val="25000"/>
                  </a:schemeClr>
                </a:solidFill>
                <a:cs typeface="+mn-ea"/>
                <a:sym typeface="+mn-lt"/>
              </a:rPr>
              <a:t>谢谢观看</a:t>
            </a:r>
            <a:endParaRPr lang="en-US" altLang="zh-CN" sz="7200" b="1" dirty="0">
              <a:solidFill>
                <a:schemeClr val="tx1">
                  <a:lumMod val="75000"/>
                  <a:lumOff val="25000"/>
                </a:schemeClr>
              </a:solidFill>
              <a:cs typeface="+mn-ea"/>
              <a:sym typeface="+mn-lt"/>
            </a:endParaRPr>
          </a:p>
        </p:txBody>
      </p:sp>
      <p:sp>
        <p:nvSpPr>
          <p:cNvPr id="7" name="clipboard-with-list_73902"/>
          <p:cNvSpPr>
            <a:spLocks noChangeAspect="1"/>
          </p:cNvSpPr>
          <p:nvPr/>
        </p:nvSpPr>
        <p:spPr bwMode="auto">
          <a:xfrm>
            <a:off x="7446640" y="5222019"/>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8" name="blackboard_161332"/>
          <p:cNvSpPr>
            <a:spLocks noChangeAspect="1"/>
          </p:cNvSpPr>
          <p:nvPr/>
        </p:nvSpPr>
        <p:spPr bwMode="auto">
          <a:xfrm>
            <a:off x="4534236" y="5222019"/>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9" name="setting-flow-interface-symbol_38876"/>
          <p:cNvSpPr>
            <a:spLocks noChangeAspect="1"/>
          </p:cNvSpPr>
          <p:nvPr/>
        </p:nvSpPr>
        <p:spPr bwMode="auto">
          <a:xfrm>
            <a:off x="5996358" y="5222019"/>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0" name="seller_349675"/>
          <p:cNvSpPr>
            <a:spLocks noChangeAspect="1"/>
          </p:cNvSpPr>
          <p:nvPr/>
        </p:nvSpPr>
        <p:spPr bwMode="auto">
          <a:xfrm>
            <a:off x="3066432" y="5222249"/>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1" name="registry_31010"/>
          <p:cNvSpPr>
            <a:spLocks noChangeAspect="1"/>
          </p:cNvSpPr>
          <p:nvPr/>
        </p:nvSpPr>
        <p:spPr bwMode="auto">
          <a:xfrm>
            <a:off x="8820728" y="5230690"/>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80">
                                          <p:stCondLst>
                                            <p:cond delay="0"/>
                                          </p:stCondLst>
                                        </p:cTn>
                                        <p:tgtEl>
                                          <p:spTgt spid="10"/>
                                        </p:tgtEl>
                                      </p:cBhvr>
                                    </p:animEffect>
                                    <p:anim calcmode="lin" valueType="num">
                                      <p:cBhvr>
                                        <p:cTn id="1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9" dur="26">
                                          <p:stCondLst>
                                            <p:cond delay="650"/>
                                          </p:stCondLst>
                                        </p:cTn>
                                        <p:tgtEl>
                                          <p:spTgt spid="10"/>
                                        </p:tgtEl>
                                      </p:cBhvr>
                                      <p:to x="100000" y="60000"/>
                                    </p:animScale>
                                    <p:animScale>
                                      <p:cBhvr>
                                        <p:cTn id="20" dur="166" decel="50000">
                                          <p:stCondLst>
                                            <p:cond delay="676"/>
                                          </p:stCondLst>
                                        </p:cTn>
                                        <p:tgtEl>
                                          <p:spTgt spid="10"/>
                                        </p:tgtEl>
                                      </p:cBhvr>
                                      <p:to x="100000" y="100000"/>
                                    </p:animScale>
                                    <p:animScale>
                                      <p:cBhvr>
                                        <p:cTn id="21" dur="26">
                                          <p:stCondLst>
                                            <p:cond delay="1312"/>
                                          </p:stCondLst>
                                        </p:cTn>
                                        <p:tgtEl>
                                          <p:spTgt spid="10"/>
                                        </p:tgtEl>
                                      </p:cBhvr>
                                      <p:to x="100000" y="80000"/>
                                    </p:animScale>
                                    <p:animScale>
                                      <p:cBhvr>
                                        <p:cTn id="22" dur="166" decel="50000">
                                          <p:stCondLst>
                                            <p:cond delay="1338"/>
                                          </p:stCondLst>
                                        </p:cTn>
                                        <p:tgtEl>
                                          <p:spTgt spid="10"/>
                                        </p:tgtEl>
                                      </p:cBhvr>
                                      <p:to x="100000" y="100000"/>
                                    </p:animScale>
                                    <p:animScale>
                                      <p:cBhvr>
                                        <p:cTn id="23" dur="26">
                                          <p:stCondLst>
                                            <p:cond delay="1642"/>
                                          </p:stCondLst>
                                        </p:cTn>
                                        <p:tgtEl>
                                          <p:spTgt spid="10"/>
                                        </p:tgtEl>
                                      </p:cBhvr>
                                      <p:to x="100000" y="90000"/>
                                    </p:animScale>
                                    <p:animScale>
                                      <p:cBhvr>
                                        <p:cTn id="24" dur="166" decel="50000">
                                          <p:stCondLst>
                                            <p:cond delay="1668"/>
                                          </p:stCondLst>
                                        </p:cTn>
                                        <p:tgtEl>
                                          <p:spTgt spid="10"/>
                                        </p:tgtEl>
                                      </p:cBhvr>
                                      <p:to x="100000" y="100000"/>
                                    </p:animScale>
                                    <p:animScale>
                                      <p:cBhvr>
                                        <p:cTn id="25" dur="26">
                                          <p:stCondLst>
                                            <p:cond delay="1808"/>
                                          </p:stCondLst>
                                        </p:cTn>
                                        <p:tgtEl>
                                          <p:spTgt spid="10"/>
                                        </p:tgtEl>
                                      </p:cBhvr>
                                      <p:to x="100000" y="95000"/>
                                    </p:animScale>
                                    <p:animScale>
                                      <p:cBhvr>
                                        <p:cTn id="26" dur="166" decel="50000">
                                          <p:stCondLst>
                                            <p:cond delay="1834"/>
                                          </p:stCondLst>
                                        </p:cTn>
                                        <p:tgtEl>
                                          <p:spTgt spid="10"/>
                                        </p:tgtEl>
                                      </p:cBhvr>
                                      <p:to x="100000" y="100000"/>
                                    </p:animScale>
                                  </p:childTnLst>
                                </p:cTn>
                              </p:par>
                            </p:childTnLst>
                          </p:cTn>
                        </p:par>
                        <p:par>
                          <p:cTn id="27" fill="hold">
                            <p:stCondLst>
                              <p:cond delay="3000"/>
                            </p:stCondLst>
                            <p:childTnLst>
                              <p:par>
                                <p:cTn id="28" presetID="26"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80">
                                          <p:stCondLst>
                                            <p:cond delay="0"/>
                                          </p:stCondLst>
                                        </p:cTn>
                                        <p:tgtEl>
                                          <p:spTgt spid="8"/>
                                        </p:tgtEl>
                                      </p:cBhvr>
                                    </p:animEffect>
                                    <p:anim calcmode="lin" valueType="num">
                                      <p:cBhvr>
                                        <p:cTn id="3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6" dur="26">
                                          <p:stCondLst>
                                            <p:cond delay="650"/>
                                          </p:stCondLst>
                                        </p:cTn>
                                        <p:tgtEl>
                                          <p:spTgt spid="8"/>
                                        </p:tgtEl>
                                      </p:cBhvr>
                                      <p:to x="100000" y="60000"/>
                                    </p:animScale>
                                    <p:animScale>
                                      <p:cBhvr>
                                        <p:cTn id="37" dur="166" decel="50000">
                                          <p:stCondLst>
                                            <p:cond delay="676"/>
                                          </p:stCondLst>
                                        </p:cTn>
                                        <p:tgtEl>
                                          <p:spTgt spid="8"/>
                                        </p:tgtEl>
                                      </p:cBhvr>
                                      <p:to x="100000" y="100000"/>
                                    </p:animScale>
                                    <p:animScale>
                                      <p:cBhvr>
                                        <p:cTn id="38" dur="26">
                                          <p:stCondLst>
                                            <p:cond delay="1312"/>
                                          </p:stCondLst>
                                        </p:cTn>
                                        <p:tgtEl>
                                          <p:spTgt spid="8"/>
                                        </p:tgtEl>
                                      </p:cBhvr>
                                      <p:to x="100000" y="80000"/>
                                    </p:animScale>
                                    <p:animScale>
                                      <p:cBhvr>
                                        <p:cTn id="39" dur="166" decel="50000">
                                          <p:stCondLst>
                                            <p:cond delay="1338"/>
                                          </p:stCondLst>
                                        </p:cTn>
                                        <p:tgtEl>
                                          <p:spTgt spid="8"/>
                                        </p:tgtEl>
                                      </p:cBhvr>
                                      <p:to x="100000" y="100000"/>
                                    </p:animScale>
                                    <p:animScale>
                                      <p:cBhvr>
                                        <p:cTn id="40" dur="26">
                                          <p:stCondLst>
                                            <p:cond delay="1642"/>
                                          </p:stCondLst>
                                        </p:cTn>
                                        <p:tgtEl>
                                          <p:spTgt spid="8"/>
                                        </p:tgtEl>
                                      </p:cBhvr>
                                      <p:to x="100000" y="90000"/>
                                    </p:animScale>
                                    <p:animScale>
                                      <p:cBhvr>
                                        <p:cTn id="41" dur="166" decel="50000">
                                          <p:stCondLst>
                                            <p:cond delay="1668"/>
                                          </p:stCondLst>
                                        </p:cTn>
                                        <p:tgtEl>
                                          <p:spTgt spid="8"/>
                                        </p:tgtEl>
                                      </p:cBhvr>
                                      <p:to x="100000" y="100000"/>
                                    </p:animScale>
                                    <p:animScale>
                                      <p:cBhvr>
                                        <p:cTn id="42" dur="26">
                                          <p:stCondLst>
                                            <p:cond delay="1808"/>
                                          </p:stCondLst>
                                        </p:cTn>
                                        <p:tgtEl>
                                          <p:spTgt spid="8"/>
                                        </p:tgtEl>
                                      </p:cBhvr>
                                      <p:to x="100000" y="95000"/>
                                    </p:animScale>
                                    <p:animScale>
                                      <p:cBhvr>
                                        <p:cTn id="43" dur="166" decel="50000">
                                          <p:stCondLst>
                                            <p:cond delay="1834"/>
                                          </p:stCondLst>
                                        </p:cTn>
                                        <p:tgtEl>
                                          <p:spTgt spid="8"/>
                                        </p:tgtEl>
                                      </p:cBhvr>
                                      <p:to x="100000" y="100000"/>
                                    </p:animScale>
                                  </p:childTnLst>
                                </p:cTn>
                              </p:par>
                            </p:childTnLst>
                          </p:cTn>
                        </p:par>
                        <p:par>
                          <p:cTn id="44" fill="hold">
                            <p:stCondLst>
                              <p:cond delay="5000"/>
                            </p:stCondLst>
                            <p:childTnLst>
                              <p:par>
                                <p:cTn id="45" presetID="26" presetClass="entr" presetSubtype="0"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80">
                                          <p:stCondLst>
                                            <p:cond delay="0"/>
                                          </p:stCondLst>
                                        </p:cTn>
                                        <p:tgtEl>
                                          <p:spTgt spid="9"/>
                                        </p:tgtEl>
                                      </p:cBhvr>
                                    </p:animEffect>
                                    <p:anim calcmode="lin" valueType="num">
                                      <p:cBhvr>
                                        <p:cTn id="4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3" dur="26">
                                          <p:stCondLst>
                                            <p:cond delay="650"/>
                                          </p:stCondLst>
                                        </p:cTn>
                                        <p:tgtEl>
                                          <p:spTgt spid="9"/>
                                        </p:tgtEl>
                                      </p:cBhvr>
                                      <p:to x="100000" y="60000"/>
                                    </p:animScale>
                                    <p:animScale>
                                      <p:cBhvr>
                                        <p:cTn id="54" dur="166" decel="50000">
                                          <p:stCondLst>
                                            <p:cond delay="676"/>
                                          </p:stCondLst>
                                        </p:cTn>
                                        <p:tgtEl>
                                          <p:spTgt spid="9"/>
                                        </p:tgtEl>
                                      </p:cBhvr>
                                      <p:to x="100000" y="100000"/>
                                    </p:animScale>
                                    <p:animScale>
                                      <p:cBhvr>
                                        <p:cTn id="55" dur="26">
                                          <p:stCondLst>
                                            <p:cond delay="1312"/>
                                          </p:stCondLst>
                                        </p:cTn>
                                        <p:tgtEl>
                                          <p:spTgt spid="9"/>
                                        </p:tgtEl>
                                      </p:cBhvr>
                                      <p:to x="100000" y="80000"/>
                                    </p:animScale>
                                    <p:animScale>
                                      <p:cBhvr>
                                        <p:cTn id="56" dur="166" decel="50000">
                                          <p:stCondLst>
                                            <p:cond delay="1338"/>
                                          </p:stCondLst>
                                        </p:cTn>
                                        <p:tgtEl>
                                          <p:spTgt spid="9"/>
                                        </p:tgtEl>
                                      </p:cBhvr>
                                      <p:to x="100000" y="100000"/>
                                    </p:animScale>
                                    <p:animScale>
                                      <p:cBhvr>
                                        <p:cTn id="57" dur="26">
                                          <p:stCondLst>
                                            <p:cond delay="1642"/>
                                          </p:stCondLst>
                                        </p:cTn>
                                        <p:tgtEl>
                                          <p:spTgt spid="9"/>
                                        </p:tgtEl>
                                      </p:cBhvr>
                                      <p:to x="100000" y="90000"/>
                                    </p:animScale>
                                    <p:animScale>
                                      <p:cBhvr>
                                        <p:cTn id="58" dur="166" decel="50000">
                                          <p:stCondLst>
                                            <p:cond delay="1668"/>
                                          </p:stCondLst>
                                        </p:cTn>
                                        <p:tgtEl>
                                          <p:spTgt spid="9"/>
                                        </p:tgtEl>
                                      </p:cBhvr>
                                      <p:to x="100000" y="100000"/>
                                    </p:animScale>
                                    <p:animScale>
                                      <p:cBhvr>
                                        <p:cTn id="59" dur="26">
                                          <p:stCondLst>
                                            <p:cond delay="1808"/>
                                          </p:stCondLst>
                                        </p:cTn>
                                        <p:tgtEl>
                                          <p:spTgt spid="9"/>
                                        </p:tgtEl>
                                      </p:cBhvr>
                                      <p:to x="100000" y="95000"/>
                                    </p:animScale>
                                    <p:animScale>
                                      <p:cBhvr>
                                        <p:cTn id="60" dur="166" decel="50000">
                                          <p:stCondLst>
                                            <p:cond delay="1834"/>
                                          </p:stCondLst>
                                        </p:cTn>
                                        <p:tgtEl>
                                          <p:spTgt spid="9"/>
                                        </p:tgtEl>
                                      </p:cBhvr>
                                      <p:to x="100000" y="100000"/>
                                    </p:animScale>
                                  </p:childTnLst>
                                </p:cTn>
                              </p:par>
                            </p:childTnLst>
                          </p:cTn>
                        </p:par>
                        <p:par>
                          <p:cTn id="61" fill="hold">
                            <p:stCondLst>
                              <p:cond delay="7000"/>
                            </p:stCondLst>
                            <p:childTnLst>
                              <p:par>
                                <p:cTn id="62" presetID="26" presetClass="entr" presetSubtype="0" fill="hold"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down)">
                                      <p:cBhvr>
                                        <p:cTn id="64" dur="580">
                                          <p:stCondLst>
                                            <p:cond delay="0"/>
                                          </p:stCondLst>
                                        </p:cTn>
                                        <p:tgtEl>
                                          <p:spTgt spid="7"/>
                                        </p:tgtEl>
                                      </p:cBhvr>
                                    </p:animEffect>
                                    <p:anim calcmode="lin" valueType="num">
                                      <p:cBhvr>
                                        <p:cTn id="6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0" dur="26">
                                          <p:stCondLst>
                                            <p:cond delay="650"/>
                                          </p:stCondLst>
                                        </p:cTn>
                                        <p:tgtEl>
                                          <p:spTgt spid="7"/>
                                        </p:tgtEl>
                                      </p:cBhvr>
                                      <p:to x="100000" y="60000"/>
                                    </p:animScale>
                                    <p:animScale>
                                      <p:cBhvr>
                                        <p:cTn id="71" dur="166" decel="50000">
                                          <p:stCondLst>
                                            <p:cond delay="676"/>
                                          </p:stCondLst>
                                        </p:cTn>
                                        <p:tgtEl>
                                          <p:spTgt spid="7"/>
                                        </p:tgtEl>
                                      </p:cBhvr>
                                      <p:to x="100000" y="100000"/>
                                    </p:animScale>
                                    <p:animScale>
                                      <p:cBhvr>
                                        <p:cTn id="72" dur="26">
                                          <p:stCondLst>
                                            <p:cond delay="1312"/>
                                          </p:stCondLst>
                                        </p:cTn>
                                        <p:tgtEl>
                                          <p:spTgt spid="7"/>
                                        </p:tgtEl>
                                      </p:cBhvr>
                                      <p:to x="100000" y="80000"/>
                                    </p:animScale>
                                    <p:animScale>
                                      <p:cBhvr>
                                        <p:cTn id="73" dur="166" decel="50000">
                                          <p:stCondLst>
                                            <p:cond delay="1338"/>
                                          </p:stCondLst>
                                        </p:cTn>
                                        <p:tgtEl>
                                          <p:spTgt spid="7"/>
                                        </p:tgtEl>
                                      </p:cBhvr>
                                      <p:to x="100000" y="100000"/>
                                    </p:animScale>
                                    <p:animScale>
                                      <p:cBhvr>
                                        <p:cTn id="74" dur="26">
                                          <p:stCondLst>
                                            <p:cond delay="1642"/>
                                          </p:stCondLst>
                                        </p:cTn>
                                        <p:tgtEl>
                                          <p:spTgt spid="7"/>
                                        </p:tgtEl>
                                      </p:cBhvr>
                                      <p:to x="100000" y="90000"/>
                                    </p:animScale>
                                    <p:animScale>
                                      <p:cBhvr>
                                        <p:cTn id="75" dur="166" decel="50000">
                                          <p:stCondLst>
                                            <p:cond delay="1668"/>
                                          </p:stCondLst>
                                        </p:cTn>
                                        <p:tgtEl>
                                          <p:spTgt spid="7"/>
                                        </p:tgtEl>
                                      </p:cBhvr>
                                      <p:to x="100000" y="100000"/>
                                    </p:animScale>
                                    <p:animScale>
                                      <p:cBhvr>
                                        <p:cTn id="76" dur="26">
                                          <p:stCondLst>
                                            <p:cond delay="1808"/>
                                          </p:stCondLst>
                                        </p:cTn>
                                        <p:tgtEl>
                                          <p:spTgt spid="7"/>
                                        </p:tgtEl>
                                      </p:cBhvr>
                                      <p:to x="100000" y="95000"/>
                                    </p:animScale>
                                    <p:animScale>
                                      <p:cBhvr>
                                        <p:cTn id="77" dur="166" decel="50000">
                                          <p:stCondLst>
                                            <p:cond delay="1834"/>
                                          </p:stCondLst>
                                        </p:cTn>
                                        <p:tgtEl>
                                          <p:spTgt spid="7"/>
                                        </p:tgtEl>
                                      </p:cBhvr>
                                      <p:to x="100000" y="100000"/>
                                    </p:animScale>
                                  </p:childTnLst>
                                </p:cTn>
                              </p:par>
                            </p:childTnLst>
                          </p:cTn>
                        </p:par>
                        <p:par>
                          <p:cTn id="78" fill="hold">
                            <p:stCondLst>
                              <p:cond delay="9000"/>
                            </p:stCondLst>
                            <p:childTnLst>
                              <p:par>
                                <p:cTn id="79" presetID="26" presetClass="entr" presetSubtype="0"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down)">
                                      <p:cBhvr>
                                        <p:cTn id="81" dur="580">
                                          <p:stCondLst>
                                            <p:cond delay="0"/>
                                          </p:stCondLst>
                                        </p:cTn>
                                        <p:tgtEl>
                                          <p:spTgt spid="11"/>
                                        </p:tgtEl>
                                      </p:cBhvr>
                                    </p:animEffect>
                                    <p:anim calcmode="lin" valueType="num">
                                      <p:cBhvr>
                                        <p:cTn id="8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7" dur="26">
                                          <p:stCondLst>
                                            <p:cond delay="650"/>
                                          </p:stCondLst>
                                        </p:cTn>
                                        <p:tgtEl>
                                          <p:spTgt spid="11"/>
                                        </p:tgtEl>
                                      </p:cBhvr>
                                      <p:to x="100000" y="60000"/>
                                    </p:animScale>
                                    <p:animScale>
                                      <p:cBhvr>
                                        <p:cTn id="88" dur="166" decel="50000">
                                          <p:stCondLst>
                                            <p:cond delay="676"/>
                                          </p:stCondLst>
                                        </p:cTn>
                                        <p:tgtEl>
                                          <p:spTgt spid="11"/>
                                        </p:tgtEl>
                                      </p:cBhvr>
                                      <p:to x="100000" y="100000"/>
                                    </p:animScale>
                                    <p:animScale>
                                      <p:cBhvr>
                                        <p:cTn id="89" dur="26">
                                          <p:stCondLst>
                                            <p:cond delay="1312"/>
                                          </p:stCondLst>
                                        </p:cTn>
                                        <p:tgtEl>
                                          <p:spTgt spid="11"/>
                                        </p:tgtEl>
                                      </p:cBhvr>
                                      <p:to x="100000" y="80000"/>
                                    </p:animScale>
                                    <p:animScale>
                                      <p:cBhvr>
                                        <p:cTn id="90" dur="166" decel="50000">
                                          <p:stCondLst>
                                            <p:cond delay="1338"/>
                                          </p:stCondLst>
                                        </p:cTn>
                                        <p:tgtEl>
                                          <p:spTgt spid="11"/>
                                        </p:tgtEl>
                                      </p:cBhvr>
                                      <p:to x="100000" y="100000"/>
                                    </p:animScale>
                                    <p:animScale>
                                      <p:cBhvr>
                                        <p:cTn id="91" dur="26">
                                          <p:stCondLst>
                                            <p:cond delay="1642"/>
                                          </p:stCondLst>
                                        </p:cTn>
                                        <p:tgtEl>
                                          <p:spTgt spid="11"/>
                                        </p:tgtEl>
                                      </p:cBhvr>
                                      <p:to x="100000" y="90000"/>
                                    </p:animScale>
                                    <p:animScale>
                                      <p:cBhvr>
                                        <p:cTn id="92" dur="166" decel="50000">
                                          <p:stCondLst>
                                            <p:cond delay="1668"/>
                                          </p:stCondLst>
                                        </p:cTn>
                                        <p:tgtEl>
                                          <p:spTgt spid="11"/>
                                        </p:tgtEl>
                                      </p:cBhvr>
                                      <p:to x="100000" y="100000"/>
                                    </p:animScale>
                                    <p:animScale>
                                      <p:cBhvr>
                                        <p:cTn id="93" dur="26">
                                          <p:stCondLst>
                                            <p:cond delay="1808"/>
                                          </p:stCondLst>
                                        </p:cTn>
                                        <p:tgtEl>
                                          <p:spTgt spid="11"/>
                                        </p:tgtEl>
                                      </p:cBhvr>
                                      <p:to x="100000" y="95000"/>
                                    </p:animScale>
                                    <p:animScale>
                                      <p:cBhvr>
                                        <p:cTn id="9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定   义</a:t>
            </a:r>
            <a:endParaRPr lang="zh-CN" altLang="en-US" sz="3200" b="1" dirty="0">
              <a:solidFill>
                <a:schemeClr val="tx1">
                  <a:lumMod val="75000"/>
                  <a:lumOff val="25000"/>
                </a:schemeClr>
              </a:solidFill>
              <a:cs typeface="+mn-ea"/>
              <a:sym typeface="+mn-lt"/>
            </a:endParaRPr>
          </a:p>
        </p:txBody>
      </p:sp>
      <p:sp>
        <p:nvSpPr>
          <p:cNvPr id="6" name="矩形 5"/>
          <p:cNvSpPr/>
          <p:nvPr/>
        </p:nvSpPr>
        <p:spPr>
          <a:xfrm>
            <a:off x="1169415" y="1978272"/>
            <a:ext cx="800219" cy="461665"/>
          </a:xfrm>
          <a:prstGeom prst="rect">
            <a:avLst/>
          </a:prstGeom>
        </p:spPr>
        <p:txBody>
          <a:bodyPr wrap="none">
            <a:spAutoFit/>
          </a:bodyPr>
          <a:lstStyle/>
          <a:p>
            <a:r>
              <a:rPr lang="zh-CN" altLang="en-US" sz="2400" b="1" dirty="0">
                <a:solidFill>
                  <a:srgbClr val="EB8FA6"/>
                </a:solidFill>
                <a:cs typeface="+mn-ea"/>
                <a:sym typeface="+mn-lt"/>
              </a:rPr>
              <a:t>定义</a:t>
            </a:r>
            <a:endParaRPr lang="zh-CN" altLang="en-US" sz="2400" dirty="0">
              <a:solidFill>
                <a:srgbClr val="EB8FA6"/>
              </a:solidFill>
              <a:cs typeface="+mn-ea"/>
              <a:sym typeface="+mn-lt"/>
            </a:endParaRPr>
          </a:p>
        </p:txBody>
      </p:sp>
      <p:sp>
        <p:nvSpPr>
          <p:cNvPr id="7" name="矩形 6"/>
          <p:cNvSpPr/>
          <p:nvPr/>
        </p:nvSpPr>
        <p:spPr>
          <a:xfrm>
            <a:off x="1159497" y="2377096"/>
            <a:ext cx="9973559" cy="2693430"/>
          </a:xfrm>
          <a:prstGeom prst="rect">
            <a:avLst/>
          </a:prstGeom>
        </p:spPr>
        <p:txBody>
          <a:bodyPr wrap="square">
            <a:spAutoFit/>
          </a:bodyPr>
          <a:lstStyle/>
          <a:p>
            <a:pPr marL="285750" indent="-2857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UML( Unified Modeling Language,</a:t>
            </a:r>
            <a:r>
              <a:rPr lang="zh-CN" altLang="en-US" sz="1400" dirty="0">
                <a:solidFill>
                  <a:schemeClr val="tx1">
                    <a:lumMod val="75000"/>
                    <a:lumOff val="25000"/>
                  </a:schemeClr>
                </a:solidFill>
                <a:cs typeface="+mn-ea"/>
                <a:sym typeface="+mn-lt"/>
              </a:rPr>
              <a:t>统一建模语言</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是一种能够描述问题、描述解决方案、起到沟通作用的语言。通俗地说</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它是一种</a:t>
            </a:r>
            <a:r>
              <a:rPr lang="zh-CN" altLang="en-US" sz="1400" b="1" dirty="0">
                <a:solidFill>
                  <a:schemeClr val="tx1">
                    <a:lumMod val="75000"/>
                    <a:lumOff val="25000"/>
                  </a:schemeClr>
                </a:solidFill>
                <a:cs typeface="+mn-ea"/>
                <a:sym typeface="+mn-lt"/>
              </a:rPr>
              <a:t>用文本、图形和符号的集合来描述现实生活中各类事物、活动及其之间关系的语言</a:t>
            </a:r>
            <a:r>
              <a:rPr lang="zh-CN" altLang="en-US" sz="1400" dirty="0">
                <a:solidFill>
                  <a:schemeClr val="tx1">
                    <a:lumMod val="75000"/>
                    <a:lumOff val="25000"/>
                  </a:schemeClr>
                </a:solidFill>
                <a:cs typeface="+mn-ea"/>
                <a:sym typeface="+mn-lt"/>
              </a:rPr>
              <a:t>。</a:t>
            </a:r>
            <a:endParaRPr lang="en-US" altLang="zh-CN" sz="1400" dirty="0">
              <a:solidFill>
                <a:schemeClr val="tx1">
                  <a:lumMod val="75000"/>
                  <a:lumOff val="25000"/>
                </a:schemeClr>
              </a:solidFill>
              <a:cs typeface="+mn-ea"/>
              <a:sym typeface="+mn-lt"/>
            </a:endParaRPr>
          </a:p>
          <a:p>
            <a:pPr marL="285750" indent="-2857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最适于数据建模、业务建模、对象建模和组件建模。</a:t>
            </a:r>
            <a:endParaRPr lang="en-US" altLang="zh-CN" sz="1400" dirty="0">
              <a:solidFill>
                <a:schemeClr val="tx1">
                  <a:lumMod val="75000"/>
                  <a:lumOff val="25000"/>
                </a:schemeClr>
              </a:solidFill>
              <a:cs typeface="+mn-ea"/>
              <a:sym typeface="+mn-lt"/>
            </a:endParaRPr>
          </a:p>
          <a:p>
            <a:pPr marL="285750" indent="-2857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使开发人员专注于建立产品的模型和结构，而不是选用什么程序语言和算法实现。当模型建立之后</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模型可以被</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工具转化成指定的程序语言代码。</a:t>
            </a:r>
            <a:endParaRPr lang="zh-CN" altLang="en-US" sz="1400" dirty="0">
              <a:solidFill>
                <a:schemeClr val="tx1">
                  <a:lumMod val="75000"/>
                  <a:lumOff val="25000"/>
                </a:schemeClr>
              </a:solidFill>
              <a:cs typeface="+mn-ea"/>
              <a:sym typeface="+mn-lt"/>
            </a:endParaRPr>
          </a:p>
        </p:txBody>
      </p:sp>
      <p:grpSp>
        <p:nvGrpSpPr>
          <p:cNvPr id="3" name="组合 2"/>
          <p:cNvGrpSpPr/>
          <p:nvPr/>
        </p:nvGrpSpPr>
        <p:grpSpPr>
          <a:xfrm>
            <a:off x="5172658" y="5434129"/>
            <a:ext cx="1687439" cy="356768"/>
            <a:chOff x="5398901" y="4694472"/>
            <a:chExt cx="1687439" cy="356768"/>
          </a:xfrm>
        </p:grpSpPr>
        <p:sp>
          <p:nvSpPr>
            <p:cNvPr id="8" name="矩形: 圆角 7"/>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iś1îḓè"/>
          <p:cNvSpPr/>
          <p:nvPr/>
        </p:nvSpPr>
        <p:spPr>
          <a:xfrm>
            <a:off x="4878732" y="1068594"/>
            <a:ext cx="2149389" cy="2149389"/>
          </a:xfrm>
          <a:prstGeom prst="ellipse">
            <a:avLst/>
          </a:prstGeom>
          <a:solidFill>
            <a:srgbClr val="EB8FA6"/>
          </a:solidFill>
          <a:ln w="762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10000"/>
          </a:bodyPr>
          <a:lstStyle/>
          <a:p>
            <a:pPr algn="ctr" defTabSz="914400"/>
            <a:r>
              <a:rPr lang="en-US" altLang="zh-CN" sz="4400" b="1" dirty="0">
                <a:solidFill>
                  <a:schemeClr val="bg1"/>
                </a:solidFill>
                <a:cs typeface="+mn-ea"/>
                <a:sym typeface="+mn-lt"/>
              </a:rPr>
              <a:t>PART</a:t>
            </a:r>
            <a:endParaRPr lang="en-US" altLang="zh-CN" sz="4400" b="1" dirty="0">
              <a:solidFill>
                <a:schemeClr val="bg1"/>
              </a:solidFill>
              <a:cs typeface="+mn-ea"/>
              <a:sym typeface="+mn-lt"/>
            </a:endParaRPr>
          </a:p>
          <a:p>
            <a:pPr algn="ctr" defTabSz="914400"/>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3" name="矩形 2"/>
          <p:cNvSpPr/>
          <p:nvPr/>
        </p:nvSpPr>
        <p:spPr>
          <a:xfrm>
            <a:off x="3266634" y="3475213"/>
            <a:ext cx="5373587" cy="923330"/>
          </a:xfrm>
          <a:prstGeom prst="rect">
            <a:avLst/>
          </a:prstGeom>
        </p:spPr>
        <p:txBody>
          <a:bodyPr wrap="none">
            <a:spAutoFit/>
          </a:bodyPr>
          <a:lstStyle/>
          <a:p>
            <a:pPr algn="ctr"/>
            <a:r>
              <a:rPr lang="en-US" altLang="zh-CN" sz="5400" b="1" dirty="0">
                <a:solidFill>
                  <a:schemeClr val="tx1">
                    <a:lumMod val="75000"/>
                    <a:lumOff val="25000"/>
                  </a:schemeClr>
                </a:solidFill>
                <a:cs typeface="+mn-ea"/>
                <a:sym typeface="+mn-lt"/>
              </a:rPr>
              <a:t>UML</a:t>
            </a:r>
            <a:r>
              <a:rPr lang="zh-CN" altLang="en-US" sz="5400" b="1" dirty="0">
                <a:solidFill>
                  <a:schemeClr val="tx1">
                    <a:lumMod val="75000"/>
                    <a:lumOff val="25000"/>
                  </a:schemeClr>
                </a:solidFill>
                <a:cs typeface="+mn-ea"/>
                <a:sym typeface="+mn-lt"/>
              </a:rPr>
              <a:t>的发展历程</a:t>
            </a:r>
            <a:endParaRPr lang="zh-CN" altLang="en-US" sz="5400" b="1"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947267" y="2397642"/>
            <a:ext cx="8968971" cy="2956783"/>
          </a:xfrm>
          <a:prstGeom prst="rect">
            <a:avLst/>
          </a:prstGeom>
          <a:noFill/>
          <a:ln w="57150">
            <a:solidFill>
              <a:srgbClr val="41B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背  景</a:t>
            </a:r>
            <a:endParaRPr lang="zh-CN" altLang="en-US" sz="3200" b="1" dirty="0">
              <a:solidFill>
                <a:schemeClr val="tx1">
                  <a:lumMod val="75000"/>
                  <a:lumOff val="25000"/>
                </a:schemeClr>
              </a:solidFill>
              <a:cs typeface="+mn-ea"/>
              <a:sym typeface="+mn-lt"/>
            </a:endParaRPr>
          </a:p>
        </p:txBody>
      </p:sp>
      <p:sp>
        <p:nvSpPr>
          <p:cNvPr id="13" name="矩形 12"/>
          <p:cNvSpPr/>
          <p:nvPr/>
        </p:nvSpPr>
        <p:spPr>
          <a:xfrm>
            <a:off x="2047077" y="2677631"/>
            <a:ext cx="800219" cy="461665"/>
          </a:xfrm>
          <a:prstGeom prst="rect">
            <a:avLst/>
          </a:prstGeom>
        </p:spPr>
        <p:txBody>
          <a:bodyPr wrap="none">
            <a:spAutoFit/>
          </a:bodyPr>
          <a:lstStyle/>
          <a:p>
            <a:r>
              <a:rPr lang="zh-CN" altLang="en-US" sz="2400" b="1" dirty="0">
                <a:solidFill>
                  <a:srgbClr val="EB8FA6"/>
                </a:solidFill>
                <a:cs typeface="+mn-ea"/>
                <a:sym typeface="+mn-lt"/>
              </a:rPr>
              <a:t>背景</a:t>
            </a:r>
            <a:endParaRPr lang="zh-CN" altLang="en-US" sz="2400" dirty="0">
              <a:solidFill>
                <a:srgbClr val="EB8FA6"/>
              </a:solidFill>
              <a:cs typeface="+mn-ea"/>
              <a:sym typeface="+mn-lt"/>
            </a:endParaRPr>
          </a:p>
        </p:txBody>
      </p:sp>
      <p:sp>
        <p:nvSpPr>
          <p:cNvPr id="14" name="矩形 13"/>
          <p:cNvSpPr/>
          <p:nvPr/>
        </p:nvSpPr>
        <p:spPr>
          <a:xfrm>
            <a:off x="1947266" y="3139296"/>
            <a:ext cx="8855851" cy="1833964"/>
          </a:xfrm>
          <a:prstGeom prst="rect">
            <a:avLst/>
          </a:prstGeom>
        </p:spPr>
        <p:txBody>
          <a:bodyPr wrap="square">
            <a:spAutoFit/>
          </a:bodyPr>
          <a:lstStyle/>
          <a:p>
            <a:pPr marL="171450" indent="-171450">
              <a:lnSpc>
                <a:spcPct val="250000"/>
              </a:lnSpc>
              <a:buFont typeface="Arial" panose="020B0604020202020204" pitchFamily="34" charset="0"/>
              <a:buChar char="•"/>
            </a:pPr>
            <a:r>
              <a:rPr lang="en-US" altLang="zh-CN" sz="1600" dirty="0">
                <a:solidFill>
                  <a:schemeClr val="tx1">
                    <a:lumMod val="75000"/>
                    <a:lumOff val="25000"/>
                  </a:schemeClr>
                </a:solidFill>
                <a:cs typeface="+mn-ea"/>
                <a:sym typeface="+mn-lt"/>
              </a:rPr>
              <a:t>UML</a:t>
            </a:r>
            <a:r>
              <a:rPr lang="zh-CN" altLang="en-US" sz="1600" dirty="0">
                <a:solidFill>
                  <a:schemeClr val="tx1">
                    <a:lumMod val="75000"/>
                    <a:lumOff val="25000"/>
                  </a:schemeClr>
                </a:solidFill>
                <a:cs typeface="+mn-ea"/>
                <a:sym typeface="+mn-lt"/>
              </a:rPr>
              <a:t>起源于多种面向对象建模方法</a:t>
            </a:r>
            <a:endParaRPr lang="en-US" altLang="zh-CN" sz="1600" dirty="0">
              <a:solidFill>
                <a:schemeClr val="tx1">
                  <a:lumMod val="75000"/>
                  <a:lumOff val="25000"/>
                </a:schemeClr>
              </a:solidFill>
              <a:cs typeface="+mn-ea"/>
              <a:sym typeface="+mn-lt"/>
            </a:endParaRPr>
          </a:p>
          <a:p>
            <a:pPr marL="171450" indent="-171450">
              <a:lnSpc>
                <a:spcPct val="25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面向对象建模语言最早出现于</a:t>
            </a:r>
            <a:r>
              <a:rPr lang="en-US" altLang="zh-CN" sz="1600" dirty="0">
                <a:solidFill>
                  <a:schemeClr val="tx1">
                    <a:lumMod val="75000"/>
                    <a:lumOff val="25000"/>
                  </a:schemeClr>
                </a:solidFill>
                <a:cs typeface="+mn-ea"/>
                <a:sym typeface="+mn-lt"/>
              </a:rPr>
              <a:t>20</a:t>
            </a:r>
            <a:r>
              <a:rPr lang="zh-CN" altLang="en-US" sz="1600" dirty="0">
                <a:solidFill>
                  <a:schemeClr val="tx1">
                    <a:lumMod val="75000"/>
                    <a:lumOff val="25000"/>
                  </a:schemeClr>
                </a:solidFill>
                <a:cs typeface="+mn-ea"/>
                <a:sym typeface="+mn-lt"/>
              </a:rPr>
              <a:t>世纪</a:t>
            </a:r>
            <a:r>
              <a:rPr lang="en-US" altLang="zh-CN" sz="1600" dirty="0">
                <a:solidFill>
                  <a:schemeClr val="tx1">
                    <a:lumMod val="75000"/>
                    <a:lumOff val="25000"/>
                  </a:schemeClr>
                </a:solidFill>
                <a:cs typeface="+mn-ea"/>
                <a:sym typeface="+mn-lt"/>
              </a:rPr>
              <a:t>70</a:t>
            </a:r>
            <a:r>
              <a:rPr lang="zh-CN" altLang="en-US" sz="1600" dirty="0">
                <a:solidFill>
                  <a:schemeClr val="tx1">
                    <a:lumMod val="75000"/>
                    <a:lumOff val="25000"/>
                  </a:schemeClr>
                </a:solidFill>
                <a:cs typeface="+mn-ea"/>
                <a:sym typeface="+mn-lt"/>
              </a:rPr>
              <a:t>年代中期。从</a:t>
            </a:r>
            <a:r>
              <a:rPr lang="en-US" altLang="zh-CN" sz="1600" dirty="0">
                <a:solidFill>
                  <a:schemeClr val="tx1">
                    <a:lumMod val="75000"/>
                    <a:lumOff val="25000"/>
                  </a:schemeClr>
                </a:solidFill>
                <a:cs typeface="+mn-ea"/>
                <a:sym typeface="+mn-lt"/>
              </a:rPr>
              <a:t>1989</a:t>
            </a:r>
            <a:r>
              <a:rPr lang="zh-CN" altLang="en-US" sz="1600" dirty="0">
                <a:solidFill>
                  <a:schemeClr val="tx1">
                    <a:lumMod val="75000"/>
                    <a:lumOff val="25000"/>
                  </a:schemeClr>
                </a:solidFill>
                <a:cs typeface="+mn-ea"/>
                <a:sym typeface="+mn-lt"/>
              </a:rPr>
              <a:t>年到</a:t>
            </a:r>
            <a:r>
              <a:rPr lang="en-US" altLang="zh-CN" sz="1600" dirty="0">
                <a:solidFill>
                  <a:schemeClr val="tx1">
                    <a:lumMod val="75000"/>
                    <a:lumOff val="25000"/>
                  </a:schemeClr>
                </a:solidFill>
                <a:cs typeface="+mn-ea"/>
                <a:sym typeface="+mn-lt"/>
              </a:rPr>
              <a:t>1994</a:t>
            </a:r>
            <a:r>
              <a:rPr lang="zh-CN" altLang="en-US" sz="1600" dirty="0">
                <a:solidFill>
                  <a:schemeClr val="tx1">
                    <a:lumMod val="75000"/>
                    <a:lumOff val="25000"/>
                  </a:schemeClr>
                </a:solidFill>
                <a:cs typeface="+mn-ea"/>
                <a:sym typeface="+mn-lt"/>
              </a:rPr>
              <a:t>年</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其数量从不到十种增加到了五十多种。在众多的建模语言中</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语言的创造者努力推崇自己的产品，并在实践中不断完善。</a:t>
            </a:r>
            <a:endParaRPr lang="zh-CN" altLang="en-US" sz="1600" dirty="0">
              <a:solidFill>
                <a:schemeClr val="tx1">
                  <a:lumMod val="75000"/>
                  <a:lumOff val="25000"/>
                </a:schemeClr>
              </a:solidFill>
              <a:cs typeface="+mn-ea"/>
              <a:sym typeface="+mn-lt"/>
            </a:endParaRPr>
          </a:p>
        </p:txBody>
      </p:sp>
      <p:sp>
        <p:nvSpPr>
          <p:cNvPr id="15" name="菱形 14"/>
          <p:cNvSpPr/>
          <p:nvPr/>
        </p:nvSpPr>
        <p:spPr>
          <a:xfrm>
            <a:off x="8786455" y="-122857"/>
            <a:ext cx="1490444" cy="1490444"/>
          </a:xfrm>
          <a:prstGeom prst="diamond">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registry_31010"/>
          <p:cNvSpPr>
            <a:spLocks noChangeAspect="1"/>
          </p:cNvSpPr>
          <p:nvPr/>
        </p:nvSpPr>
        <p:spPr bwMode="auto">
          <a:xfrm>
            <a:off x="9226835" y="334864"/>
            <a:ext cx="609685" cy="575002"/>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chemeClr val="bg1"/>
          </a:solidFill>
          <a:ln>
            <a:noFill/>
          </a:ln>
        </p:spPr>
        <p:txBody>
          <a:bodyPr/>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3509" y="1825308"/>
            <a:ext cx="9822730" cy="3529117"/>
          </a:xfrm>
          <a:prstGeom prst="rect">
            <a:avLst/>
          </a:prstGeom>
          <a:noFill/>
          <a:ln w="57150">
            <a:solidFill>
              <a:srgbClr val="41B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原  因</a:t>
            </a:r>
            <a:endParaRPr lang="zh-CN" altLang="en-US" sz="3200" b="1" dirty="0">
              <a:solidFill>
                <a:schemeClr val="tx1">
                  <a:lumMod val="75000"/>
                  <a:lumOff val="25000"/>
                </a:schemeClr>
              </a:solidFill>
              <a:cs typeface="+mn-ea"/>
              <a:sym typeface="+mn-lt"/>
            </a:endParaRPr>
          </a:p>
        </p:txBody>
      </p:sp>
      <p:sp>
        <p:nvSpPr>
          <p:cNvPr id="13" name="矩形 12"/>
          <p:cNvSpPr/>
          <p:nvPr/>
        </p:nvSpPr>
        <p:spPr>
          <a:xfrm>
            <a:off x="1578880" y="2017754"/>
            <a:ext cx="800219" cy="461665"/>
          </a:xfrm>
          <a:prstGeom prst="rect">
            <a:avLst/>
          </a:prstGeom>
        </p:spPr>
        <p:txBody>
          <a:bodyPr wrap="none">
            <a:spAutoFit/>
          </a:bodyPr>
          <a:lstStyle/>
          <a:p>
            <a:r>
              <a:rPr lang="zh-CN" altLang="en-US" sz="2400" b="1" dirty="0">
                <a:solidFill>
                  <a:srgbClr val="EB8FA6"/>
                </a:solidFill>
                <a:cs typeface="+mn-ea"/>
                <a:sym typeface="+mn-lt"/>
              </a:rPr>
              <a:t>原因</a:t>
            </a:r>
            <a:endParaRPr lang="zh-CN" altLang="en-US" sz="2400" dirty="0">
              <a:solidFill>
                <a:srgbClr val="EB8FA6"/>
              </a:solidFill>
              <a:cs typeface="+mn-ea"/>
              <a:sym typeface="+mn-lt"/>
            </a:endParaRPr>
          </a:p>
        </p:txBody>
      </p:sp>
      <p:sp>
        <p:nvSpPr>
          <p:cNvPr id="14" name="矩形 13"/>
          <p:cNvSpPr/>
          <p:nvPr/>
        </p:nvSpPr>
        <p:spPr>
          <a:xfrm>
            <a:off x="1527143" y="2479419"/>
            <a:ext cx="8690052" cy="2770374"/>
          </a:xfrm>
          <a:prstGeom prst="rect">
            <a:avLst/>
          </a:prstGeom>
        </p:spPr>
        <p:txBody>
          <a:bodyPr wrap="square">
            <a:spAutoFit/>
          </a:bodyPr>
          <a:lstStyle/>
          <a:p>
            <a:pPr marL="171450" indent="-1714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OO</a:t>
            </a:r>
            <a:r>
              <a:rPr lang="zh-CN" altLang="en-US" sz="1400" dirty="0">
                <a:solidFill>
                  <a:schemeClr val="tx1">
                    <a:lumMod val="75000"/>
                    <a:lumOff val="25000"/>
                  </a:schemeClr>
                </a:solidFill>
                <a:cs typeface="+mn-ea"/>
                <a:sym typeface="+mn-lt"/>
              </a:rPr>
              <a:t>方法的用户并</a:t>
            </a:r>
            <a:r>
              <a:rPr lang="zh-CN" altLang="en-US" sz="1600" b="1" dirty="0">
                <a:solidFill>
                  <a:schemeClr val="tx1">
                    <a:lumMod val="75000"/>
                    <a:lumOff val="25000"/>
                  </a:schemeClr>
                </a:solidFill>
                <a:cs typeface="+mn-ea"/>
                <a:sym typeface="+mn-lt"/>
              </a:rPr>
              <a:t>不了解不同建模语言的优缺点及它们相互之间的差异</a:t>
            </a:r>
            <a:r>
              <a:rPr lang="zh-CN" altLang="en-US" sz="1400" dirty="0">
                <a:solidFill>
                  <a:schemeClr val="tx1">
                    <a:lumMod val="75000"/>
                    <a:lumOff val="25000"/>
                  </a:schemeClr>
                </a:solidFill>
                <a:cs typeface="+mn-ea"/>
                <a:sym typeface="+mn-lt"/>
              </a:rPr>
              <a:t>，因而很难根据应用特点选择合适的建模语言，于是爆发了一场“方法大战”。</a:t>
            </a:r>
            <a:r>
              <a:rPr lang="zh-CN" altLang="en-US" sz="1400" b="1" dirty="0">
                <a:solidFill>
                  <a:schemeClr val="tx1">
                    <a:lumMod val="75000"/>
                    <a:lumOff val="25000"/>
                  </a:schemeClr>
                </a:solidFill>
                <a:cs typeface="+mn-ea"/>
                <a:sym typeface="+mn-lt"/>
              </a:rPr>
              <a:t>首先</a:t>
            </a:r>
            <a:r>
              <a:rPr lang="zh-CN" altLang="en-US" sz="1400" dirty="0">
                <a:solidFill>
                  <a:schemeClr val="tx1">
                    <a:lumMod val="75000"/>
                    <a:lumOff val="25000"/>
                  </a:schemeClr>
                </a:solidFill>
                <a:cs typeface="+mn-ea"/>
                <a:sym typeface="+mn-lt"/>
              </a:rPr>
              <a:t>，面对众多的建模语言，用户由于没有能力区别不同语言之间的差别，因此很难找到一种比较适合其应用特点的语言；</a:t>
            </a:r>
            <a:r>
              <a:rPr lang="zh-CN" altLang="en-US" sz="1400" b="1" dirty="0">
                <a:solidFill>
                  <a:schemeClr val="tx1">
                    <a:lumMod val="75000"/>
                    <a:lumOff val="25000"/>
                  </a:schemeClr>
                </a:solidFill>
                <a:cs typeface="+mn-ea"/>
                <a:sym typeface="+mn-lt"/>
              </a:rPr>
              <a:t>其次</a:t>
            </a:r>
            <a:r>
              <a:rPr lang="zh-CN" altLang="en-US" sz="1400" dirty="0">
                <a:solidFill>
                  <a:schemeClr val="tx1">
                    <a:lumMod val="75000"/>
                    <a:lumOff val="25000"/>
                  </a:schemeClr>
                </a:solidFill>
                <a:cs typeface="+mn-ea"/>
                <a:sym typeface="+mn-lt"/>
              </a:rPr>
              <a:t>，众多的建模语言实际上各有特色；</a:t>
            </a:r>
            <a:r>
              <a:rPr lang="zh-CN" altLang="en-US" sz="1400" b="1" dirty="0">
                <a:solidFill>
                  <a:schemeClr val="tx1">
                    <a:lumMod val="75000"/>
                    <a:lumOff val="25000"/>
                  </a:schemeClr>
                </a:solidFill>
                <a:cs typeface="+mn-ea"/>
                <a:sym typeface="+mn-lt"/>
              </a:rPr>
              <a:t>最后</a:t>
            </a:r>
            <a:r>
              <a:rPr lang="zh-CN" altLang="en-US" sz="1400" dirty="0">
                <a:solidFill>
                  <a:schemeClr val="tx1">
                    <a:lumMod val="75000"/>
                    <a:lumOff val="25000"/>
                  </a:schemeClr>
                </a:solidFill>
                <a:cs typeface="+mn-ea"/>
                <a:sym typeface="+mn-lt"/>
              </a:rPr>
              <a:t>，虽然不同的建模语言大多类同</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但仍存在某些细微的差别，极大地妨碍了用户之间的交流。因此，需要统一建模语言。</a:t>
            </a:r>
            <a:endParaRPr lang="zh-CN" altLang="en-US" sz="1400" dirty="0">
              <a:solidFill>
                <a:schemeClr val="tx1">
                  <a:lumMod val="75000"/>
                  <a:lumOff val="25000"/>
                </a:schemeClr>
              </a:solidFill>
              <a:cs typeface="+mn-ea"/>
              <a:sym typeface="+mn-lt"/>
            </a:endParaRPr>
          </a:p>
        </p:txBody>
      </p:sp>
      <p:sp>
        <p:nvSpPr>
          <p:cNvPr id="15" name="菱形 14"/>
          <p:cNvSpPr/>
          <p:nvPr/>
        </p:nvSpPr>
        <p:spPr>
          <a:xfrm>
            <a:off x="8786455" y="-122857"/>
            <a:ext cx="1490444" cy="1490444"/>
          </a:xfrm>
          <a:prstGeom prst="diamond">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registry_31010"/>
          <p:cNvSpPr>
            <a:spLocks noChangeAspect="1"/>
          </p:cNvSpPr>
          <p:nvPr/>
        </p:nvSpPr>
        <p:spPr bwMode="auto">
          <a:xfrm>
            <a:off x="9226835" y="334864"/>
            <a:ext cx="609685" cy="575002"/>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chemeClr val="bg1"/>
          </a:solidFill>
          <a:ln>
            <a:noFill/>
          </a:ln>
        </p:spPr>
        <p:txBody>
          <a:bodyPr/>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140643" y="1685293"/>
            <a:ext cx="9888718" cy="4263019"/>
          </a:xfrm>
          <a:prstGeom prst="rect">
            <a:avLst/>
          </a:prstGeom>
          <a:noFill/>
          <a:ln w="57150">
            <a:solidFill>
              <a:srgbClr val="41B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关  键</a:t>
            </a:r>
            <a:endParaRPr lang="zh-CN" altLang="en-US" sz="3200" b="1" dirty="0">
              <a:solidFill>
                <a:schemeClr val="tx1">
                  <a:lumMod val="75000"/>
                  <a:lumOff val="25000"/>
                </a:schemeClr>
              </a:solidFill>
              <a:cs typeface="+mn-ea"/>
              <a:sym typeface="+mn-lt"/>
            </a:endParaRPr>
          </a:p>
        </p:txBody>
      </p:sp>
      <p:sp>
        <p:nvSpPr>
          <p:cNvPr id="13" name="矩形 12"/>
          <p:cNvSpPr/>
          <p:nvPr/>
        </p:nvSpPr>
        <p:spPr>
          <a:xfrm>
            <a:off x="1387200" y="1950629"/>
            <a:ext cx="1415772" cy="461665"/>
          </a:xfrm>
          <a:prstGeom prst="rect">
            <a:avLst/>
          </a:prstGeom>
        </p:spPr>
        <p:txBody>
          <a:bodyPr wrap="none">
            <a:spAutoFit/>
          </a:bodyPr>
          <a:lstStyle/>
          <a:p>
            <a:r>
              <a:rPr lang="zh-CN" altLang="en-US" sz="2400" b="1" dirty="0">
                <a:solidFill>
                  <a:srgbClr val="EB8FA6"/>
                </a:solidFill>
                <a:cs typeface="+mn-ea"/>
                <a:sym typeface="+mn-lt"/>
              </a:rPr>
              <a:t>关键人物</a:t>
            </a:r>
            <a:endParaRPr lang="zh-CN" altLang="en-US" sz="2400" dirty="0">
              <a:solidFill>
                <a:srgbClr val="EB8FA6"/>
              </a:solidFill>
              <a:cs typeface="+mn-ea"/>
              <a:sym typeface="+mn-lt"/>
            </a:endParaRPr>
          </a:p>
        </p:txBody>
      </p:sp>
      <p:sp>
        <p:nvSpPr>
          <p:cNvPr id="14" name="矩形 13"/>
          <p:cNvSpPr/>
          <p:nvPr/>
        </p:nvSpPr>
        <p:spPr>
          <a:xfrm>
            <a:off x="1387199" y="2517127"/>
            <a:ext cx="9104833" cy="3232039"/>
          </a:xfrm>
          <a:prstGeom prst="rect">
            <a:avLst/>
          </a:prstGeom>
        </p:spPr>
        <p:txBody>
          <a:bodyPr wrap="square">
            <a:spAutoFit/>
          </a:bodyPr>
          <a:lstStyle/>
          <a:p>
            <a:pPr marL="171450" indent="-171450">
              <a:lnSpc>
                <a:spcPct val="250000"/>
              </a:lnSpc>
              <a:buFont typeface="Arial" panose="020B0604020202020204" pitchFamily="34" charset="0"/>
              <a:buChar char="•"/>
            </a:pPr>
            <a:r>
              <a:rPr lang="en-US" altLang="zh-CN" sz="1400" dirty="0" err="1">
                <a:solidFill>
                  <a:schemeClr val="tx1">
                    <a:lumMod val="75000"/>
                    <a:lumOff val="25000"/>
                  </a:schemeClr>
                </a:solidFill>
                <a:cs typeface="+mn-ea"/>
                <a:sym typeface="+mn-lt"/>
              </a:rPr>
              <a:t>Booch</a:t>
            </a:r>
            <a:r>
              <a:rPr lang="zh-CN" altLang="en-US" sz="1400" dirty="0">
                <a:solidFill>
                  <a:schemeClr val="tx1">
                    <a:lumMod val="75000"/>
                    <a:lumOff val="25000"/>
                  </a:schemeClr>
                </a:solidFill>
                <a:cs typeface="+mn-ea"/>
                <a:sym typeface="+mn-lt"/>
              </a:rPr>
              <a:t>：最早提出面向对象软件工程的概念，是面向对象方法最早的倡导者</a:t>
            </a:r>
            <a:endParaRPr lang="en-US" altLang="zh-CN" sz="1400" dirty="0">
              <a:solidFill>
                <a:schemeClr val="tx1">
                  <a:lumMod val="75000"/>
                  <a:lumOff val="25000"/>
                </a:schemeClr>
              </a:solidFill>
              <a:cs typeface="+mn-ea"/>
              <a:sym typeface="+mn-lt"/>
            </a:endParaRPr>
          </a:p>
          <a:p>
            <a:pPr marL="171450" indent="-1714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Rumbaugh</a:t>
            </a:r>
            <a:r>
              <a:rPr lang="zh-CN" altLang="en-US" sz="1400" dirty="0">
                <a:solidFill>
                  <a:schemeClr val="tx1">
                    <a:lumMod val="75000"/>
                    <a:lumOff val="25000"/>
                  </a:schemeClr>
                </a:solidFill>
                <a:cs typeface="+mn-ea"/>
                <a:sym typeface="+mn-lt"/>
              </a:rPr>
              <a:t>：提出了面向对象的建模技术</a:t>
            </a:r>
            <a:r>
              <a:rPr lang="en-US" altLang="zh-CN" sz="1400" dirty="0">
                <a:solidFill>
                  <a:schemeClr val="tx1">
                    <a:lumMod val="75000"/>
                    <a:lumOff val="25000"/>
                  </a:schemeClr>
                </a:solidFill>
                <a:cs typeface="+mn-ea"/>
                <a:sym typeface="+mn-lt"/>
              </a:rPr>
              <a:t>(OMT)</a:t>
            </a:r>
            <a:r>
              <a:rPr lang="zh-CN" altLang="en-US" sz="1400" dirty="0">
                <a:solidFill>
                  <a:schemeClr val="tx1">
                    <a:lumMod val="75000"/>
                    <a:lumOff val="25000"/>
                  </a:schemeClr>
                </a:solidFill>
                <a:cs typeface="+mn-ea"/>
                <a:sym typeface="+mn-lt"/>
              </a:rPr>
              <a:t>方法</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采用了面向对象的概念</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并引入各种独立于语言的表示符</a:t>
            </a:r>
            <a:endParaRPr lang="en-US" altLang="zh-CN" sz="1400" dirty="0">
              <a:solidFill>
                <a:schemeClr val="tx1">
                  <a:lumMod val="75000"/>
                  <a:lumOff val="25000"/>
                </a:schemeClr>
              </a:solidFill>
              <a:cs typeface="+mn-ea"/>
              <a:sym typeface="+mn-lt"/>
            </a:endParaRPr>
          </a:p>
          <a:p>
            <a:pPr marL="171450" indent="-1714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Jacobson</a:t>
            </a:r>
            <a:r>
              <a:rPr lang="zh-CN" altLang="en-US" sz="1400" dirty="0">
                <a:solidFill>
                  <a:schemeClr val="tx1">
                    <a:lumMod val="75000"/>
                    <a:lumOff val="25000"/>
                  </a:schemeClr>
                </a:solidFill>
                <a:cs typeface="+mn-ea"/>
                <a:sym typeface="+mn-lt"/>
              </a:rPr>
              <a:t>：于</a:t>
            </a:r>
            <a:r>
              <a:rPr lang="en-US" altLang="zh-CN" sz="1400" dirty="0">
                <a:solidFill>
                  <a:schemeClr val="tx1">
                    <a:lumMod val="75000"/>
                    <a:lumOff val="25000"/>
                  </a:schemeClr>
                </a:solidFill>
                <a:cs typeface="+mn-ea"/>
                <a:sym typeface="+mn-lt"/>
              </a:rPr>
              <a:t>1994</a:t>
            </a:r>
            <a:r>
              <a:rPr lang="zh-CN" altLang="en-US" sz="1400" dirty="0">
                <a:solidFill>
                  <a:schemeClr val="tx1">
                    <a:lumMod val="75000"/>
                    <a:lumOff val="25000"/>
                  </a:schemeClr>
                </a:solidFill>
                <a:cs typeface="+mn-ea"/>
                <a:sym typeface="+mn-lt"/>
              </a:rPr>
              <a:t>年提出了</a:t>
            </a:r>
            <a:r>
              <a:rPr lang="en-US" altLang="zh-CN" sz="1400" dirty="0">
                <a:solidFill>
                  <a:schemeClr val="tx1">
                    <a:lumMod val="75000"/>
                    <a:lumOff val="25000"/>
                  </a:schemeClr>
                </a:solidFill>
                <a:cs typeface="+mn-ea"/>
                <a:sym typeface="+mn-lt"/>
              </a:rPr>
              <a:t>OOSE</a:t>
            </a:r>
            <a:r>
              <a:rPr lang="zh-CN" altLang="en-US" sz="1400" dirty="0">
                <a:solidFill>
                  <a:schemeClr val="tx1">
                    <a:lumMod val="75000"/>
                    <a:lumOff val="25000"/>
                  </a:schemeClr>
                </a:solidFill>
                <a:cs typeface="+mn-ea"/>
                <a:sym typeface="+mn-lt"/>
              </a:rPr>
              <a:t>方法</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其最大特点是面向用例</a:t>
            </a:r>
            <a:r>
              <a:rPr lang="en-US" altLang="zh-CN" sz="1400" dirty="0">
                <a:solidFill>
                  <a:schemeClr val="tx1">
                    <a:lumMod val="75000"/>
                    <a:lumOff val="25000"/>
                  </a:schemeClr>
                </a:solidFill>
                <a:cs typeface="+mn-ea"/>
                <a:sym typeface="+mn-lt"/>
              </a:rPr>
              <a:t>(Use-Case),</a:t>
            </a:r>
            <a:r>
              <a:rPr lang="zh-CN" altLang="en-US" sz="1400" dirty="0">
                <a:solidFill>
                  <a:schemeClr val="tx1">
                    <a:lumMod val="75000"/>
                    <a:lumOff val="25000"/>
                  </a:schemeClr>
                </a:solidFill>
                <a:cs typeface="+mn-ea"/>
                <a:sym typeface="+mn-lt"/>
              </a:rPr>
              <a:t>并在用例的描述中引人了外部角色的概念</a:t>
            </a:r>
            <a:endParaRPr lang="en-US" altLang="zh-CN" sz="1400" dirty="0">
              <a:solidFill>
                <a:schemeClr val="tx1">
                  <a:lumMod val="75000"/>
                  <a:lumOff val="25000"/>
                </a:schemeClr>
              </a:solidFill>
              <a:cs typeface="+mn-ea"/>
              <a:sym typeface="+mn-lt"/>
            </a:endParaRPr>
          </a:p>
          <a:p>
            <a:pPr marL="171450" indent="-1714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Grady </a:t>
            </a:r>
            <a:r>
              <a:rPr lang="en-US" altLang="zh-CN" sz="1400" dirty="0" err="1">
                <a:solidFill>
                  <a:schemeClr val="tx1">
                    <a:lumMod val="75000"/>
                    <a:lumOff val="25000"/>
                  </a:schemeClr>
                </a:solidFill>
                <a:cs typeface="+mn-ea"/>
                <a:sym typeface="+mn-lt"/>
              </a:rPr>
              <a:t>Booch</a:t>
            </a:r>
            <a:r>
              <a:rPr lang="zh-CN" altLang="en-US" sz="1400" dirty="0">
                <a:solidFill>
                  <a:schemeClr val="tx1">
                    <a:lumMod val="75000"/>
                    <a:lumOff val="25000"/>
                  </a:schemeClr>
                </a:solidFill>
                <a:cs typeface="+mn-ea"/>
                <a:sym typeface="+mn-lt"/>
              </a:rPr>
              <a:t>、</a:t>
            </a:r>
            <a:r>
              <a:rPr lang="en-US" altLang="zh-CN" sz="1400" dirty="0">
                <a:solidFill>
                  <a:schemeClr val="tx1">
                    <a:lumMod val="75000"/>
                    <a:lumOff val="25000"/>
                  </a:schemeClr>
                </a:solidFill>
                <a:cs typeface="+mn-ea"/>
                <a:sym typeface="+mn-lt"/>
              </a:rPr>
              <a:t>Jim Rumbaugh</a:t>
            </a:r>
            <a:r>
              <a:rPr lang="zh-CN" altLang="en-US" sz="1400" dirty="0">
                <a:solidFill>
                  <a:schemeClr val="tx1">
                    <a:lumMod val="75000"/>
                    <a:lumOff val="25000"/>
                  </a:schemeClr>
                </a:solidFill>
                <a:cs typeface="+mn-ea"/>
                <a:sym typeface="+mn-lt"/>
              </a:rPr>
              <a:t>：将</a:t>
            </a:r>
            <a:r>
              <a:rPr lang="en-US" altLang="zh-CN" sz="1400" dirty="0" err="1">
                <a:solidFill>
                  <a:schemeClr val="tx1">
                    <a:lumMod val="75000"/>
                    <a:lumOff val="25000"/>
                  </a:schemeClr>
                </a:solidFill>
                <a:cs typeface="+mn-ea"/>
                <a:sym typeface="+mn-lt"/>
              </a:rPr>
              <a:t>Booch</a:t>
            </a:r>
            <a:r>
              <a:rPr lang="en-US" altLang="zh-CN" sz="1400" dirty="0">
                <a:solidFill>
                  <a:schemeClr val="tx1">
                    <a:lumMod val="75000"/>
                    <a:lumOff val="25000"/>
                  </a:schemeClr>
                </a:solidFill>
                <a:cs typeface="+mn-ea"/>
                <a:sym typeface="+mn-lt"/>
              </a:rPr>
              <a:t> 1993</a:t>
            </a:r>
            <a:r>
              <a:rPr lang="zh-CN" altLang="en-US" sz="1400" dirty="0">
                <a:solidFill>
                  <a:schemeClr val="tx1">
                    <a:lumMod val="75000"/>
                    <a:lumOff val="25000"/>
                  </a:schemeClr>
                </a:solidFill>
                <a:cs typeface="+mn-ea"/>
                <a:sym typeface="+mn-lt"/>
              </a:rPr>
              <a:t>和</a:t>
            </a:r>
            <a:r>
              <a:rPr lang="en-US" altLang="zh-CN" sz="1400" dirty="0">
                <a:solidFill>
                  <a:schemeClr val="tx1">
                    <a:lumMod val="75000"/>
                    <a:lumOff val="25000"/>
                  </a:schemeClr>
                </a:solidFill>
                <a:cs typeface="+mn-ea"/>
                <a:sym typeface="+mn-lt"/>
              </a:rPr>
              <a:t>OMT-2</a:t>
            </a:r>
            <a:r>
              <a:rPr lang="zh-CN" altLang="en-US" sz="1400" dirty="0">
                <a:solidFill>
                  <a:schemeClr val="tx1">
                    <a:lumMod val="75000"/>
                    <a:lumOff val="25000"/>
                  </a:schemeClr>
                </a:solidFill>
                <a:cs typeface="+mn-ea"/>
                <a:sym typeface="+mn-lt"/>
              </a:rPr>
              <a:t>统一起来，发布了第一个公开版本</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称之为统一方法</a:t>
            </a:r>
            <a:r>
              <a:rPr lang="en-US" altLang="zh-CN" sz="1400" dirty="0">
                <a:solidFill>
                  <a:schemeClr val="tx1">
                    <a:lumMod val="75000"/>
                    <a:lumOff val="25000"/>
                  </a:schemeClr>
                </a:solidFill>
                <a:cs typeface="+mn-ea"/>
                <a:sym typeface="+mn-lt"/>
              </a:rPr>
              <a:t>UM0.8</a:t>
            </a:r>
            <a:r>
              <a:rPr lang="zh-CN" altLang="en-US" sz="1400" dirty="0">
                <a:solidFill>
                  <a:schemeClr val="tx1">
                    <a:lumMod val="75000"/>
                    <a:lumOff val="25000"/>
                  </a:schemeClr>
                </a:solidFill>
                <a:cs typeface="+mn-ea"/>
                <a:sym typeface="+mn-lt"/>
              </a:rPr>
              <a:t>，后来，与</a:t>
            </a:r>
            <a:r>
              <a:rPr lang="en-US" altLang="zh-CN" sz="1400" dirty="0">
                <a:solidFill>
                  <a:schemeClr val="tx1">
                    <a:lumMod val="75000"/>
                    <a:lumOff val="25000"/>
                  </a:schemeClr>
                </a:solidFill>
                <a:cs typeface="+mn-ea"/>
                <a:sym typeface="+mn-lt"/>
              </a:rPr>
              <a:t>Jacobson</a:t>
            </a:r>
            <a:r>
              <a:rPr lang="zh-CN" altLang="en-US" sz="1400" dirty="0">
                <a:solidFill>
                  <a:schemeClr val="tx1">
                    <a:lumMod val="75000"/>
                    <a:lumOff val="25000"/>
                  </a:schemeClr>
                </a:solidFill>
                <a:cs typeface="+mn-ea"/>
                <a:sym typeface="+mn-lt"/>
              </a:rPr>
              <a:t>一起，发布了两个新的版本，并更名为</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，成立</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成员协会</a:t>
            </a:r>
            <a:endParaRPr lang="zh-CN" altLang="en-US" sz="1400" dirty="0">
              <a:solidFill>
                <a:schemeClr val="tx1">
                  <a:lumMod val="75000"/>
                  <a:lumOff val="25000"/>
                </a:schemeClr>
              </a:solidFill>
              <a:cs typeface="+mn-ea"/>
              <a:sym typeface="+mn-lt"/>
            </a:endParaRPr>
          </a:p>
        </p:txBody>
      </p:sp>
      <p:sp>
        <p:nvSpPr>
          <p:cNvPr id="15" name="菱形 14"/>
          <p:cNvSpPr/>
          <p:nvPr/>
        </p:nvSpPr>
        <p:spPr>
          <a:xfrm>
            <a:off x="8786455" y="-122857"/>
            <a:ext cx="1490444" cy="1490444"/>
          </a:xfrm>
          <a:prstGeom prst="diamond">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registry_31010"/>
          <p:cNvSpPr>
            <a:spLocks noChangeAspect="1"/>
          </p:cNvSpPr>
          <p:nvPr/>
        </p:nvSpPr>
        <p:spPr bwMode="auto">
          <a:xfrm>
            <a:off x="9226835" y="334864"/>
            <a:ext cx="609685" cy="575002"/>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chemeClr val="bg1"/>
          </a:solidFill>
          <a:ln>
            <a:noFill/>
          </a:ln>
        </p:spPr>
        <p:txBody>
          <a:bodyPr/>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新 方 法</a:t>
            </a:r>
            <a:endParaRPr lang="zh-CN" altLang="en-US" sz="3200" b="1" dirty="0">
              <a:solidFill>
                <a:schemeClr val="tx1">
                  <a:lumMod val="75000"/>
                  <a:lumOff val="25000"/>
                </a:schemeClr>
              </a:solidFill>
              <a:cs typeface="+mn-ea"/>
              <a:sym typeface="+mn-lt"/>
            </a:endParaRPr>
          </a:p>
        </p:txBody>
      </p:sp>
      <p:sp>
        <p:nvSpPr>
          <p:cNvPr id="2" name="矩形 1"/>
          <p:cNvSpPr/>
          <p:nvPr/>
        </p:nvSpPr>
        <p:spPr>
          <a:xfrm>
            <a:off x="2030818" y="2137144"/>
            <a:ext cx="1541721" cy="712382"/>
          </a:xfrm>
          <a:prstGeom prst="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cs typeface="+mn-ea"/>
                <a:sym typeface="+mn-lt"/>
              </a:rPr>
              <a:t>OMT</a:t>
            </a:r>
            <a:endParaRPr lang="zh-CN" altLang="en-US" b="1" dirty="0">
              <a:solidFill>
                <a:schemeClr val="tx1">
                  <a:lumMod val="75000"/>
                  <a:lumOff val="25000"/>
                </a:schemeClr>
              </a:solidFill>
              <a:cs typeface="+mn-ea"/>
              <a:sym typeface="+mn-lt"/>
            </a:endParaRPr>
          </a:p>
        </p:txBody>
      </p:sp>
      <p:cxnSp>
        <p:nvCxnSpPr>
          <p:cNvPr id="4" name="直接连接符 3"/>
          <p:cNvCxnSpPr/>
          <p:nvPr/>
        </p:nvCxnSpPr>
        <p:spPr>
          <a:xfrm>
            <a:off x="2801678" y="2923955"/>
            <a:ext cx="0" cy="47314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030818" y="3471533"/>
            <a:ext cx="1541721" cy="712382"/>
          </a:xfrm>
          <a:prstGeom prst="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cs typeface="+mn-ea"/>
                <a:sym typeface="+mn-lt"/>
              </a:rPr>
              <a:t>OOSE</a:t>
            </a:r>
            <a:endParaRPr lang="zh-CN" altLang="en-US" b="1" dirty="0">
              <a:solidFill>
                <a:schemeClr val="tx1">
                  <a:lumMod val="75000"/>
                  <a:lumOff val="25000"/>
                </a:schemeClr>
              </a:solidFill>
              <a:cs typeface="+mn-ea"/>
              <a:sym typeface="+mn-lt"/>
            </a:endParaRPr>
          </a:p>
        </p:txBody>
      </p:sp>
      <p:cxnSp>
        <p:nvCxnSpPr>
          <p:cNvPr id="26" name="直接连接符 25"/>
          <p:cNvCxnSpPr/>
          <p:nvPr/>
        </p:nvCxnSpPr>
        <p:spPr>
          <a:xfrm>
            <a:off x="2801678" y="4258344"/>
            <a:ext cx="0" cy="47314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30818" y="4805922"/>
            <a:ext cx="1541721" cy="712382"/>
          </a:xfrm>
          <a:prstGeom prst="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cs typeface="+mn-ea"/>
                <a:sym typeface="+mn-lt"/>
              </a:rPr>
              <a:t>OOA/OOD</a:t>
            </a:r>
            <a:endParaRPr lang="zh-CN" altLang="en-US" b="1" dirty="0">
              <a:solidFill>
                <a:schemeClr val="tx1">
                  <a:lumMod val="75000"/>
                  <a:lumOff val="25000"/>
                </a:schemeClr>
              </a:solidFill>
              <a:cs typeface="+mn-ea"/>
              <a:sym typeface="+mn-lt"/>
            </a:endParaRPr>
          </a:p>
        </p:txBody>
      </p:sp>
      <p:sp>
        <p:nvSpPr>
          <p:cNvPr id="5" name="箭头: V 形 4"/>
          <p:cNvSpPr/>
          <p:nvPr/>
        </p:nvSpPr>
        <p:spPr>
          <a:xfrm>
            <a:off x="3882656" y="2360428"/>
            <a:ext cx="318977" cy="223284"/>
          </a:xfrm>
          <a:prstGeom prst="chevron">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9" name="箭头: V 形 28"/>
          <p:cNvSpPr/>
          <p:nvPr/>
        </p:nvSpPr>
        <p:spPr>
          <a:xfrm>
            <a:off x="3882656" y="3705450"/>
            <a:ext cx="318977" cy="223284"/>
          </a:xfrm>
          <a:prstGeom prst="chevron">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8" name="箭头: V 形 47"/>
          <p:cNvSpPr/>
          <p:nvPr/>
        </p:nvSpPr>
        <p:spPr>
          <a:xfrm>
            <a:off x="3882656" y="5050471"/>
            <a:ext cx="318977" cy="223284"/>
          </a:xfrm>
          <a:prstGeom prst="chevron">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9" name="矩形 48"/>
          <p:cNvSpPr/>
          <p:nvPr/>
        </p:nvSpPr>
        <p:spPr>
          <a:xfrm>
            <a:off x="4511750" y="1798616"/>
            <a:ext cx="6241312" cy="1346907"/>
          </a:xfrm>
          <a:prstGeom prst="rect">
            <a:avLst/>
          </a:prstGeom>
        </p:spPr>
        <p:txBody>
          <a:bodyPr wrap="square">
            <a:spAutoFit/>
          </a:bodyPr>
          <a:lstStyle/>
          <a:p>
            <a:pPr>
              <a:lnSpc>
                <a:spcPct val="150000"/>
              </a:lnSpc>
            </a:pPr>
            <a:r>
              <a:rPr lang="zh-CN" altLang="en-US" sz="1400" dirty="0">
                <a:solidFill>
                  <a:schemeClr val="tx1">
                    <a:lumMod val="65000"/>
                    <a:lumOff val="35000"/>
                  </a:schemeClr>
                </a:solidFill>
                <a:cs typeface="+mn-ea"/>
                <a:sym typeface="+mn-lt"/>
              </a:rPr>
              <a:t>用对象模型、动态模型、功能模型和用例模型</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共同完成对整个系统的建模</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所定义的概念和符号可用于软件开发的分析、设计和实现的全过程，软件开发人员在开发过程的不同阶段不需要进行概念和符号的转换。</a:t>
            </a:r>
            <a:r>
              <a:rPr lang="en-US" altLang="zh-CN" sz="1400" dirty="0">
                <a:solidFill>
                  <a:schemeClr val="tx1">
                    <a:lumMod val="65000"/>
                    <a:lumOff val="35000"/>
                  </a:schemeClr>
                </a:solidFill>
                <a:cs typeface="+mn-ea"/>
                <a:sym typeface="+mn-lt"/>
              </a:rPr>
              <a:t>OMT-2</a:t>
            </a:r>
            <a:r>
              <a:rPr lang="zh-CN" altLang="en-US" sz="1400" dirty="0">
                <a:solidFill>
                  <a:schemeClr val="tx1">
                    <a:lumMod val="65000"/>
                    <a:lumOff val="35000"/>
                  </a:schemeClr>
                </a:solidFill>
                <a:cs typeface="+mn-ea"/>
                <a:sym typeface="+mn-lt"/>
              </a:rPr>
              <a:t>特别适用于分析和描述以数据为中心的信息系统</a:t>
            </a:r>
            <a:endParaRPr lang="en-US" altLang="zh-CN" sz="1400" dirty="0">
              <a:solidFill>
                <a:schemeClr val="tx1">
                  <a:lumMod val="65000"/>
                  <a:lumOff val="35000"/>
                </a:schemeClr>
              </a:solidFill>
              <a:cs typeface="+mn-ea"/>
              <a:sym typeface="+mn-lt"/>
            </a:endParaRPr>
          </a:p>
        </p:txBody>
      </p:sp>
      <p:sp>
        <p:nvSpPr>
          <p:cNvPr id="50" name="矩形 49"/>
          <p:cNvSpPr/>
          <p:nvPr/>
        </p:nvSpPr>
        <p:spPr>
          <a:xfrm>
            <a:off x="4511750" y="3305221"/>
            <a:ext cx="6241312" cy="1023742"/>
          </a:xfrm>
          <a:prstGeom prst="rect">
            <a:avLst/>
          </a:prstGeom>
        </p:spPr>
        <p:txBody>
          <a:bodyPr wrap="square">
            <a:spAutoFit/>
          </a:bodyPr>
          <a:lstStyle/>
          <a:p>
            <a:pPr>
              <a:lnSpc>
                <a:spcPct val="150000"/>
              </a:lnSpc>
            </a:pPr>
            <a:r>
              <a:rPr lang="zh-CN" altLang="en-US" sz="1400" dirty="0">
                <a:solidFill>
                  <a:schemeClr val="tx1">
                    <a:lumMod val="65000"/>
                    <a:lumOff val="35000"/>
                  </a:schemeClr>
                </a:solidFill>
                <a:cs typeface="+mn-ea"/>
                <a:sym typeface="+mn-lt"/>
              </a:rPr>
              <a:t>面向用例</a:t>
            </a:r>
            <a:r>
              <a:rPr lang="en-US" altLang="zh-CN" sz="1400" dirty="0">
                <a:solidFill>
                  <a:schemeClr val="tx1">
                    <a:lumMod val="65000"/>
                    <a:lumOff val="35000"/>
                  </a:schemeClr>
                </a:solidFill>
                <a:cs typeface="+mn-ea"/>
                <a:sym typeface="+mn-lt"/>
              </a:rPr>
              <a:t>(Use-Case),</a:t>
            </a:r>
            <a:r>
              <a:rPr lang="zh-CN" altLang="en-US" sz="1400" dirty="0">
                <a:solidFill>
                  <a:schemeClr val="tx1">
                    <a:lumMod val="65000"/>
                    <a:lumOff val="35000"/>
                  </a:schemeClr>
                </a:solidFill>
                <a:cs typeface="+mn-ea"/>
                <a:sym typeface="+mn-lt"/>
              </a:rPr>
              <a:t>并在用例的描述中引人了外部角色的概念。用例是精确描述需求的重要武器</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但用例贯穿于整个开发过程</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包括对系统的测试和验证。</a:t>
            </a:r>
            <a:r>
              <a:rPr lang="en-US" altLang="zh-CN" sz="1400" dirty="0">
                <a:solidFill>
                  <a:schemeClr val="tx1">
                    <a:lumMod val="65000"/>
                    <a:lumOff val="35000"/>
                  </a:schemeClr>
                </a:solidFill>
                <a:cs typeface="+mn-ea"/>
                <a:sym typeface="+mn-lt"/>
              </a:rPr>
              <a:t>OOSE</a:t>
            </a:r>
            <a:r>
              <a:rPr lang="zh-CN" altLang="en-US" sz="1400" dirty="0">
                <a:solidFill>
                  <a:schemeClr val="tx1">
                    <a:lumMod val="65000"/>
                    <a:lumOff val="35000"/>
                  </a:schemeClr>
                </a:solidFill>
                <a:cs typeface="+mn-ea"/>
                <a:sym typeface="+mn-lt"/>
              </a:rPr>
              <a:t>比较适合支持商业工程和需求分析</a:t>
            </a:r>
            <a:endParaRPr lang="en-US" altLang="zh-CN" sz="1400" dirty="0">
              <a:solidFill>
                <a:schemeClr val="tx1">
                  <a:lumMod val="65000"/>
                  <a:lumOff val="35000"/>
                </a:schemeClr>
              </a:solidFill>
              <a:cs typeface="+mn-ea"/>
              <a:sym typeface="+mn-lt"/>
            </a:endParaRPr>
          </a:p>
        </p:txBody>
      </p:sp>
      <p:sp>
        <p:nvSpPr>
          <p:cNvPr id="51" name="矩形 50"/>
          <p:cNvSpPr/>
          <p:nvPr/>
        </p:nvSpPr>
        <p:spPr>
          <a:xfrm>
            <a:off x="4511750" y="4829098"/>
            <a:ext cx="6241312" cy="700576"/>
          </a:xfrm>
          <a:prstGeom prst="rect">
            <a:avLst/>
          </a:prstGeom>
        </p:spPr>
        <p:txBody>
          <a:bodyPr wrap="square">
            <a:spAutoFit/>
          </a:bodyPr>
          <a:lstStyle/>
          <a:p>
            <a:pPr>
              <a:lnSpc>
                <a:spcPct val="150000"/>
              </a:lnSpc>
            </a:pPr>
            <a:r>
              <a:rPr lang="zh-CN" altLang="en-US" sz="1400" dirty="0">
                <a:solidFill>
                  <a:schemeClr val="tx1">
                    <a:lumMod val="65000"/>
                    <a:lumOff val="35000"/>
                  </a:schemeClr>
                </a:solidFill>
                <a:cs typeface="+mn-ea"/>
                <a:sym typeface="+mn-lt"/>
              </a:rPr>
              <a:t>该方法简单、易学</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适合于面向对象技术的初学者使用</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但由于该方法在处理能力方面具有局限性，目前用得很少</a:t>
            </a:r>
            <a:endParaRPr lang="en-US" altLang="zh-CN" sz="14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500"/>
                                        <p:tgtEl>
                                          <p:spTgt spid="4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left)">
                                      <p:cBhvr>
                                        <p:cTn id="31" dur="500"/>
                                        <p:tgtEl>
                                          <p:spTgt spid="50"/>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P spid="27" grpId="0" animBg="1"/>
      <p:bldP spid="5" grpId="0" animBg="1"/>
      <p:bldP spid="29" grpId="0" animBg="1"/>
      <p:bldP spid="48" grpId="0" animBg="1"/>
      <p:bldP spid="49" grpId="0"/>
      <p:bldP spid="50" grpId="0"/>
      <p:bldP spid="51" grpId="0"/>
    </p:bldLst>
  </p:timing>
</p:sld>
</file>

<file path=ppt/tags/tag1.xml><?xml version="1.0" encoding="utf-8"?>
<p:tagLst xmlns:p="http://schemas.openxmlformats.org/presentationml/2006/main">
  <p:tag name="ISLIDE.DIAGRAM" val="26477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2igrs2c">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5688</Words>
  <Application>WPS 演示</Application>
  <PresentationFormat>宽屏</PresentationFormat>
  <Paragraphs>286</Paragraphs>
  <Slides>35</Slides>
  <Notes>0</Notes>
  <HiddenSlides>7</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35</vt:i4>
      </vt:variant>
    </vt:vector>
  </HeadingPairs>
  <TitlesOfParts>
    <vt:vector size="43" baseType="lpstr">
      <vt:lpstr>Arial</vt:lpstr>
      <vt:lpstr>宋体</vt:lpstr>
      <vt:lpstr>Wingdings</vt:lpstr>
      <vt:lpstr>微软雅黑</vt:lpstr>
      <vt:lpstr>Arial Unicode MS</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1.5-UML的视图</vt:lpstr>
      <vt:lpstr>1.6-UML的图 </vt:lpstr>
      <vt:lpstr>PowerPoint 演示文稿</vt:lpstr>
      <vt:lpstr>1.6-UML的图 </vt:lpstr>
      <vt:lpstr>1.7-UML2.0新特性 </vt:lpstr>
      <vt:lpstr>1.8-系统开发阶段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SOX</cp:lastModifiedBy>
  <cp:revision>45</cp:revision>
  <dcterms:created xsi:type="dcterms:W3CDTF">2019-06-13T02:28:00Z</dcterms:created>
  <dcterms:modified xsi:type="dcterms:W3CDTF">2022-03-16T02:59:26Z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631D79DFD958401E8CBC27BB83542938</vt:lpwstr>
  </property>
  <property fmtid="{D5CDD505-2E9C-101B-9397-08002B2CF9AE}" pid="3" name="KSOProductBuildVer">
    <vt:lpwstr>2052-11.1.0.11365</vt:lpwstr>
  </property>
</Properties>
</file>