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8"/>
  </p:notesMasterIdLst>
  <p:sldIdLst>
    <p:sldId id="256" r:id="rId3"/>
    <p:sldId id="263" r:id="rId4"/>
    <p:sldId id="258" r:id="rId5"/>
    <p:sldId id="257" r:id="rId6"/>
    <p:sldId id="261" r:id="rId7"/>
    <p:sldId id="269" r:id="rId8"/>
    <p:sldId id="283" r:id="rId9"/>
    <p:sldId id="284" r:id="rId10"/>
    <p:sldId id="268" r:id="rId11"/>
    <p:sldId id="266" r:id="rId12"/>
    <p:sldId id="306" r:id="rId13"/>
    <p:sldId id="262" r:id="rId14"/>
    <p:sldId id="277" r:id="rId15"/>
    <p:sldId id="286" r:id="rId16"/>
    <p:sldId id="260" r:id="rId17"/>
    <p:sldId id="259" r:id="rId18"/>
    <p:sldId id="287" r:id="rId19"/>
    <p:sldId id="285" r:id="rId20"/>
    <p:sldId id="288" r:id="rId21"/>
    <p:sldId id="289" r:id="rId22"/>
    <p:sldId id="264" r:id="rId23"/>
    <p:sldId id="307" r:id="rId24"/>
    <p:sldId id="308" r:id="rId25"/>
    <p:sldId id="309" r:id="rId26"/>
    <p:sldId id="310" r:id="rId27"/>
    <p:sldId id="301" r:id="rId28"/>
    <p:sldId id="293" r:id="rId29"/>
    <p:sldId id="297" r:id="rId30"/>
    <p:sldId id="298" r:id="rId31"/>
    <p:sldId id="299" r:id="rId32"/>
    <p:sldId id="302" r:id="rId33"/>
    <p:sldId id="300" r:id="rId34"/>
    <p:sldId id="291" r:id="rId35"/>
    <p:sldId id="292" r:id="rId36"/>
    <p:sldId id="281"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1B4AD"/>
    <a:srgbClr val="EB8FA6"/>
    <a:srgbClr val="A0E6E4"/>
    <a:srgbClr val="CEF0FB"/>
    <a:srgbClr val="2ABB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4" autoAdjust="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C02B5-2335-48F4-A1C5-924044B107FD}" type="datetimeFigureOut">
              <a:rPr lang="zh-CN" altLang="en-US" smtClean="0"/>
              <a:t>2022/3/15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93EB3-A0E2-4BD6-9AC3-A91105A62F5F}" type="slidenum">
              <a:rPr lang="zh-CN" altLang="en-US" smtClean="0"/>
              <a:t>‹#›</a:t>
            </a:fld>
            <a:endParaRPr lang="zh-CN" altLang="en-US"/>
          </a:p>
        </p:txBody>
      </p:sp>
    </p:spTree>
    <p:extLst>
      <p:ext uri="{BB962C8B-B14F-4D97-AF65-F5344CB8AC3E}">
        <p14:creationId xmlns:p14="http://schemas.microsoft.com/office/powerpoint/2010/main" val="1284447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2F23B-97DB-4367-9EB0-FC1FB6D2E5E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0E4366F-8A27-414E-944C-B52AF5F40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0829DE4-5180-4050-930A-9F4DF60EF026}"/>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2AAF82CD-BD32-47E8-96FC-F20F9252BC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AF7048-F239-464B-92D6-E55E7EFC6E23}"/>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314305285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842982-B09E-4891-BB2C-BA3E3BD4AB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11F961A-FA3A-4CB7-89A3-DB8EB20A60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ED080A9-E0A8-4D96-8BE3-0D4F2BDE3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C1E624-2197-4C03-8C66-DF08579F706D}"/>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6" name="页脚占位符 5">
            <a:extLst>
              <a:ext uri="{FF2B5EF4-FFF2-40B4-BE49-F238E27FC236}">
                <a16:creationId xmlns:a16="http://schemas.microsoft.com/office/drawing/2014/main" id="{5BC6AAD3-377E-4476-BB70-4AF4911028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A1F6CF-E633-4971-8AC8-9EE01E5E9098}"/>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43786731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1C4BD2-4E7B-4E14-B35C-545483AF477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A9F1B30-ACC9-4DE4-8554-E809F6850FF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B97CCB-AD43-4393-BCDD-D4DCFF7AD91A}"/>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8A050E4E-5B51-4FCD-AF76-40B2A171C0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4896FD-3F23-4BFE-A2B8-8BDB3A4A127A}"/>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52369960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8BE5C78-63D6-478C-A12B-A2030AB657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5D4F2BA-7011-4A99-BF5F-E6686CB0D79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3B44BC-B095-4CC6-A340-DFD42931669B}"/>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61DFCBB9-F623-4A1A-B5E7-D04591E2B5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6874C3-3D14-4F44-8FD6-FADC98154761}"/>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13350307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2022/3/15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81866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2022/3/15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13981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1918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E315B-4071-4C91-9CAF-76F86D3F23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16EEB0-13FA-483D-B12E-A233F911B2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8B2EBF-6F2E-4C06-8EF4-F3A1533360A2}"/>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D61E11B0-B29F-4291-8757-2482CBF930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75CFC2-96B9-42C4-895D-68DF2F1E2909}"/>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83658591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06D93-86B0-4078-92FD-FF6D25A288D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2AB9518-2098-4C11-825F-747EF0760F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8BA1C92-0138-498A-B561-442F67BFAE5A}"/>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DC531E5B-0AAF-4FBE-A87C-455C367E84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F7C5D6-6781-4DDE-BF9E-27DA6F9854BF}"/>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41437946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8673B-DC55-4548-ABA4-A218453ADC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63EC2A-A11F-4B8C-86E2-5626C11B5E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E0125A2-04D7-4263-BF18-708D6FC508C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483FC42-9FD4-4DCA-9121-B4A3CE7723B1}"/>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6" name="页脚占位符 5">
            <a:extLst>
              <a:ext uri="{FF2B5EF4-FFF2-40B4-BE49-F238E27FC236}">
                <a16:creationId xmlns:a16="http://schemas.microsoft.com/office/drawing/2014/main" id="{7A689FDB-76ED-4C4B-ADD4-CCD0F8D834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AD02C9-4D8B-4800-AC2E-E542B290A21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143382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CE787-00D8-4CD1-8931-D6B990ADAC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A55C601-C210-4F0F-A9A7-75FAA05AA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503260-24C5-4252-82FC-92148D28EE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BF6A12-97DB-4CD4-95EA-0E287A3B5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C9D9E69-32FB-4910-8552-8FE5378CEA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507BDD-DFD4-4FFA-97C0-2E3A28531347}"/>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8" name="页脚占位符 7">
            <a:extLst>
              <a:ext uri="{FF2B5EF4-FFF2-40B4-BE49-F238E27FC236}">
                <a16:creationId xmlns:a16="http://schemas.microsoft.com/office/drawing/2014/main" id="{12FAEBFA-7DAD-4F22-8FD6-DC12E74302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71C85D-D606-4C69-9B84-AF05663BE6C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37062288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CE787-00D8-4CD1-8931-D6B990ADAC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A55C601-C210-4F0F-A9A7-75FAA05AA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503260-24C5-4252-82FC-92148D28EE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BF6A12-97DB-4CD4-95EA-0E287A3B5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C9D9E69-32FB-4910-8552-8FE5378CEA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507BDD-DFD4-4FFA-97C0-2E3A28531347}"/>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8" name="页脚占位符 7">
            <a:extLst>
              <a:ext uri="{FF2B5EF4-FFF2-40B4-BE49-F238E27FC236}">
                <a16:creationId xmlns:a16="http://schemas.microsoft.com/office/drawing/2014/main" id="{12FAEBFA-7DAD-4F22-8FD6-DC12E74302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71C85D-D606-4C69-9B84-AF05663BE6C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
        <p:nvSpPr>
          <p:cNvPr id="11" name="TextBox 10"/>
          <p:cNvSpPr txBox="1"/>
          <p:nvPr userDrawn="1"/>
        </p:nvSpPr>
        <p:spPr>
          <a:xfrm>
            <a:off x="1498272" y="6419848"/>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38640961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4145A-0A44-4FFC-A1A7-BCACD1A4DD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199A61F-85F2-45C4-A070-0EE718C489EC}"/>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4" name="页脚占位符 3">
            <a:extLst>
              <a:ext uri="{FF2B5EF4-FFF2-40B4-BE49-F238E27FC236}">
                <a16:creationId xmlns:a16="http://schemas.microsoft.com/office/drawing/2014/main" id="{AF55643F-F5D4-467F-904B-3B5B0E8873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CDD40A-737B-47B8-9864-B4432BA20830}"/>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86958328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F2C78F-1242-494E-B81B-1ABAD26203F5}"/>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3" name="页脚占位符 2">
            <a:extLst>
              <a:ext uri="{FF2B5EF4-FFF2-40B4-BE49-F238E27FC236}">
                <a16:creationId xmlns:a16="http://schemas.microsoft.com/office/drawing/2014/main" id="{610B8BD7-B81A-4FF0-86A3-ACC7635CB3A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727859B-EE2B-4F5B-B0BA-5944EF0B6575}"/>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1076108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9C8E0-706A-4214-8ECA-FF47447EFD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17B146C-54C3-4AAA-9BA5-86A724C84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E218D08-7703-4945-9F3F-CE662DE7B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9033C6-9308-421C-8016-674F8B81C65E}"/>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6" name="页脚占位符 5">
            <a:extLst>
              <a:ext uri="{FF2B5EF4-FFF2-40B4-BE49-F238E27FC236}">
                <a16:creationId xmlns:a16="http://schemas.microsoft.com/office/drawing/2014/main" id="{0945630E-EE3F-4D6C-906B-C9244B0A39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E90420-6F37-48AF-B60F-D37DB92F8981}"/>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24524678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50A5F6D-EB3C-4329-BD0D-7B19031A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AFA2CF4-10AE-4DC9-8B66-C9765C9D5E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03544A-6ABE-407C-BF4E-FEF3D1551C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E10698F7-D0C4-4E50-A423-92B3283A98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A882DDF-B631-4A61-BFF6-C31BC4CF7B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552428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5445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slide" Target="slide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2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730068C-8862-4C9F-94B3-A43DC92350F5}"/>
              </a:ext>
            </a:extLst>
          </p:cNvPr>
          <p:cNvSpPr/>
          <p:nvPr/>
        </p:nvSpPr>
        <p:spPr>
          <a:xfrm>
            <a:off x="2493817" y="2730805"/>
            <a:ext cx="7232073" cy="1200329"/>
          </a:xfrm>
          <a:prstGeom prst="rect">
            <a:avLst/>
          </a:prstGeom>
          <a:solidFill>
            <a:srgbClr val="EB8FA6">
              <a:alpha val="30196"/>
            </a:srgbClr>
          </a:solidFill>
        </p:spPr>
        <p:txBody>
          <a:bodyPr wrap="square">
            <a:spAutoFit/>
          </a:bodyPr>
          <a:lstStyle/>
          <a:p>
            <a:pPr algn="ctr"/>
            <a:r>
              <a:rPr lang="zh-CN" altLang="en-US" sz="7200" b="1" dirty="0">
                <a:solidFill>
                  <a:schemeClr val="tx1">
                    <a:lumMod val="75000"/>
                    <a:lumOff val="25000"/>
                  </a:schemeClr>
                </a:solidFill>
                <a:cs typeface="+mn-ea"/>
                <a:sym typeface="+mn-lt"/>
              </a:rPr>
              <a:t> 翻转课堂</a:t>
            </a:r>
            <a:endParaRPr lang="en-US" altLang="zh-CN" sz="7200" b="1" dirty="0">
              <a:solidFill>
                <a:schemeClr val="tx1">
                  <a:lumMod val="75000"/>
                  <a:lumOff val="25000"/>
                </a:schemeClr>
              </a:solidFill>
              <a:cs typeface="+mn-ea"/>
              <a:sym typeface="+mn-lt"/>
            </a:endParaRPr>
          </a:p>
        </p:txBody>
      </p:sp>
      <p:sp>
        <p:nvSpPr>
          <p:cNvPr id="5" name="矩形 4">
            <a:extLst>
              <a:ext uri="{FF2B5EF4-FFF2-40B4-BE49-F238E27FC236}">
                <a16:creationId xmlns:a16="http://schemas.microsoft.com/office/drawing/2014/main" id="{52728BF8-BEFF-4014-901D-3C02BA08E3F7}"/>
              </a:ext>
            </a:extLst>
          </p:cNvPr>
          <p:cNvSpPr/>
          <p:nvPr/>
        </p:nvSpPr>
        <p:spPr>
          <a:xfrm>
            <a:off x="2975344" y="4213000"/>
            <a:ext cx="6241312" cy="276999"/>
          </a:xfrm>
          <a:prstGeom prst="rect">
            <a:avLst/>
          </a:prstGeom>
        </p:spPr>
        <p:txBody>
          <a:bodyPr wrap="square">
            <a:spAutoFit/>
          </a:bodyPr>
          <a:lstStyle/>
          <a:p>
            <a:pPr algn="ctr"/>
            <a:r>
              <a:rPr lang="en-US" altLang="zh-CN" sz="1200" dirty="0">
                <a:solidFill>
                  <a:schemeClr val="tx1">
                    <a:lumMod val="65000"/>
                    <a:lumOff val="35000"/>
                  </a:schemeClr>
                </a:solidFill>
                <a:cs typeface="+mn-ea"/>
                <a:sym typeface="+mn-lt"/>
              </a:rPr>
              <a:t>G16-</a:t>
            </a:r>
            <a:r>
              <a:rPr lang="zh-CN" altLang="en-US" sz="1200" dirty="0">
                <a:solidFill>
                  <a:schemeClr val="tx1">
                    <a:lumMod val="65000"/>
                    <a:lumOff val="35000"/>
                  </a:schemeClr>
                </a:solidFill>
                <a:cs typeface="+mn-ea"/>
                <a:sym typeface="+mn-lt"/>
              </a:rPr>
              <a:t>吴联想 王义博 许淇凯 郑航舰 潘睿琪</a:t>
            </a:r>
            <a:endParaRPr lang="en-US" altLang="zh-CN" sz="1200" dirty="0">
              <a:solidFill>
                <a:schemeClr val="tx1">
                  <a:lumMod val="65000"/>
                  <a:lumOff val="35000"/>
                </a:schemeClr>
              </a:solidFill>
              <a:cs typeface="+mn-ea"/>
              <a:sym typeface="+mn-lt"/>
            </a:endParaRPr>
          </a:p>
        </p:txBody>
      </p:sp>
      <p:sp>
        <p:nvSpPr>
          <p:cNvPr id="7" name="clipboard-with-list_73902">
            <a:extLst>
              <a:ext uri="{FF2B5EF4-FFF2-40B4-BE49-F238E27FC236}">
                <a16:creationId xmlns:a16="http://schemas.microsoft.com/office/drawing/2014/main" id="{46D0E78A-2E92-467E-A3C2-F50604ABC8AB}"/>
              </a:ext>
            </a:extLst>
          </p:cNvPr>
          <p:cNvSpPr>
            <a:spLocks noChangeAspect="1"/>
          </p:cNvSpPr>
          <p:nvPr/>
        </p:nvSpPr>
        <p:spPr bwMode="auto">
          <a:xfrm>
            <a:off x="7446640" y="4715990"/>
            <a:ext cx="211127" cy="304842"/>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rgbClr val="41B4AD"/>
          </a:solidFill>
          <a:ln>
            <a:noFill/>
          </a:ln>
        </p:spPr>
        <p:txBody>
          <a:bodyPr/>
          <a:lstStyle/>
          <a:p>
            <a:endParaRPr lang="zh-CN" altLang="en-US">
              <a:cs typeface="+mn-ea"/>
              <a:sym typeface="+mn-lt"/>
            </a:endParaRPr>
          </a:p>
        </p:txBody>
      </p:sp>
      <p:sp>
        <p:nvSpPr>
          <p:cNvPr id="8" name="blackboard_161332">
            <a:extLst>
              <a:ext uri="{FF2B5EF4-FFF2-40B4-BE49-F238E27FC236}">
                <a16:creationId xmlns:a16="http://schemas.microsoft.com/office/drawing/2014/main" id="{0FE2F4BE-7D01-4B8E-B205-796953FFDDDC}"/>
              </a:ext>
            </a:extLst>
          </p:cNvPr>
          <p:cNvSpPr>
            <a:spLocks noChangeAspect="1"/>
          </p:cNvSpPr>
          <p:nvPr/>
        </p:nvSpPr>
        <p:spPr bwMode="auto">
          <a:xfrm>
            <a:off x="4534236" y="4715990"/>
            <a:ext cx="299160" cy="304842"/>
          </a:xfrm>
          <a:custGeom>
            <a:avLst/>
            <a:gdLst>
              <a:gd name="connsiteX0" fmla="*/ 363597 w 594513"/>
              <a:gd name="connsiteY0" fmla="*/ 208671 h 605804"/>
              <a:gd name="connsiteX1" fmla="*/ 356634 w 594513"/>
              <a:gd name="connsiteY1" fmla="*/ 215531 h 605804"/>
              <a:gd name="connsiteX2" fmla="*/ 363597 w 594513"/>
              <a:gd name="connsiteY2" fmla="*/ 222484 h 605804"/>
              <a:gd name="connsiteX3" fmla="*/ 425528 w 594513"/>
              <a:gd name="connsiteY3" fmla="*/ 222484 h 605804"/>
              <a:gd name="connsiteX4" fmla="*/ 432398 w 594513"/>
              <a:gd name="connsiteY4" fmla="*/ 215531 h 605804"/>
              <a:gd name="connsiteX5" fmla="*/ 425528 w 594513"/>
              <a:gd name="connsiteY5" fmla="*/ 208671 h 605804"/>
              <a:gd name="connsiteX6" fmla="*/ 497768 w 594513"/>
              <a:gd name="connsiteY6" fmla="*/ 190950 h 605804"/>
              <a:gd name="connsiteX7" fmla="*/ 497768 w 594513"/>
              <a:gd name="connsiteY7" fmla="*/ 212402 h 605804"/>
              <a:gd name="connsiteX8" fmla="*/ 482879 w 594513"/>
              <a:gd name="connsiteY8" fmla="*/ 212402 h 605804"/>
              <a:gd name="connsiteX9" fmla="*/ 363597 w 594513"/>
              <a:gd name="connsiteY9" fmla="*/ 180953 h 605804"/>
              <a:gd name="connsiteX10" fmla="*/ 356634 w 594513"/>
              <a:gd name="connsiteY10" fmla="*/ 187906 h 605804"/>
              <a:gd name="connsiteX11" fmla="*/ 363597 w 594513"/>
              <a:gd name="connsiteY11" fmla="*/ 194766 h 605804"/>
              <a:gd name="connsiteX12" fmla="*/ 425528 w 594513"/>
              <a:gd name="connsiteY12" fmla="*/ 194766 h 605804"/>
              <a:gd name="connsiteX13" fmla="*/ 432398 w 594513"/>
              <a:gd name="connsiteY13" fmla="*/ 187906 h 605804"/>
              <a:gd name="connsiteX14" fmla="*/ 425528 w 594513"/>
              <a:gd name="connsiteY14" fmla="*/ 180953 h 605804"/>
              <a:gd name="connsiteX15" fmla="*/ 194612 w 594513"/>
              <a:gd name="connsiteY15" fmla="*/ 163896 h 605804"/>
              <a:gd name="connsiteX16" fmla="*/ 187648 w 594513"/>
              <a:gd name="connsiteY16" fmla="*/ 170849 h 605804"/>
              <a:gd name="connsiteX17" fmla="*/ 187648 w 594513"/>
              <a:gd name="connsiteY17" fmla="*/ 194766 h 605804"/>
              <a:gd name="connsiteX18" fmla="*/ 163693 w 594513"/>
              <a:gd name="connsiteY18" fmla="*/ 194766 h 605804"/>
              <a:gd name="connsiteX19" fmla="*/ 156729 w 594513"/>
              <a:gd name="connsiteY19" fmla="*/ 201719 h 605804"/>
              <a:gd name="connsiteX20" fmla="*/ 163693 w 594513"/>
              <a:gd name="connsiteY20" fmla="*/ 208671 h 605804"/>
              <a:gd name="connsiteX21" fmla="*/ 187648 w 594513"/>
              <a:gd name="connsiteY21" fmla="*/ 208671 h 605804"/>
              <a:gd name="connsiteX22" fmla="*/ 187648 w 594513"/>
              <a:gd name="connsiteY22" fmla="*/ 232588 h 605804"/>
              <a:gd name="connsiteX23" fmla="*/ 194612 w 594513"/>
              <a:gd name="connsiteY23" fmla="*/ 239541 h 605804"/>
              <a:gd name="connsiteX24" fmla="*/ 201576 w 594513"/>
              <a:gd name="connsiteY24" fmla="*/ 232588 h 605804"/>
              <a:gd name="connsiteX25" fmla="*/ 201576 w 594513"/>
              <a:gd name="connsiteY25" fmla="*/ 208671 h 605804"/>
              <a:gd name="connsiteX26" fmla="*/ 225531 w 594513"/>
              <a:gd name="connsiteY26" fmla="*/ 208671 h 605804"/>
              <a:gd name="connsiteX27" fmla="*/ 232494 w 594513"/>
              <a:gd name="connsiteY27" fmla="*/ 201719 h 605804"/>
              <a:gd name="connsiteX28" fmla="*/ 225531 w 594513"/>
              <a:gd name="connsiteY28" fmla="*/ 194766 h 605804"/>
              <a:gd name="connsiteX29" fmla="*/ 201576 w 594513"/>
              <a:gd name="connsiteY29" fmla="*/ 194766 h 605804"/>
              <a:gd name="connsiteX30" fmla="*/ 201576 w 594513"/>
              <a:gd name="connsiteY30" fmla="*/ 170849 h 605804"/>
              <a:gd name="connsiteX31" fmla="*/ 194612 w 594513"/>
              <a:gd name="connsiteY31" fmla="*/ 163896 h 605804"/>
              <a:gd name="connsiteX32" fmla="*/ 294518 w 594513"/>
              <a:gd name="connsiteY32" fmla="*/ 162135 h 605804"/>
              <a:gd name="connsiteX33" fmla="*/ 269727 w 594513"/>
              <a:gd name="connsiteY33" fmla="*/ 186886 h 605804"/>
              <a:gd name="connsiteX34" fmla="*/ 276690 w 594513"/>
              <a:gd name="connsiteY34" fmla="*/ 193839 h 605804"/>
              <a:gd name="connsiteX35" fmla="*/ 283654 w 594513"/>
              <a:gd name="connsiteY35" fmla="*/ 186886 h 605804"/>
              <a:gd name="connsiteX36" fmla="*/ 294425 w 594513"/>
              <a:gd name="connsiteY36" fmla="*/ 176133 h 605804"/>
              <a:gd name="connsiteX37" fmla="*/ 305195 w 594513"/>
              <a:gd name="connsiteY37" fmla="*/ 186886 h 605804"/>
              <a:gd name="connsiteX38" fmla="*/ 302595 w 594513"/>
              <a:gd name="connsiteY38" fmla="*/ 193932 h 605804"/>
              <a:gd name="connsiteX39" fmla="*/ 286440 w 594513"/>
              <a:gd name="connsiteY39" fmla="*/ 208300 h 605804"/>
              <a:gd name="connsiteX40" fmla="*/ 268241 w 594513"/>
              <a:gd name="connsiteY40" fmla="*/ 234350 h 605804"/>
              <a:gd name="connsiteX41" fmla="*/ 275205 w 594513"/>
              <a:gd name="connsiteY41" fmla="*/ 241302 h 605804"/>
              <a:gd name="connsiteX42" fmla="*/ 314109 w 594513"/>
              <a:gd name="connsiteY42" fmla="*/ 241302 h 605804"/>
              <a:gd name="connsiteX43" fmla="*/ 321258 w 594513"/>
              <a:gd name="connsiteY43" fmla="*/ 234257 h 605804"/>
              <a:gd name="connsiteX44" fmla="*/ 314294 w 594513"/>
              <a:gd name="connsiteY44" fmla="*/ 227304 h 605804"/>
              <a:gd name="connsiteX45" fmla="*/ 287461 w 594513"/>
              <a:gd name="connsiteY45" fmla="*/ 227304 h 605804"/>
              <a:gd name="connsiteX46" fmla="*/ 297210 w 594513"/>
              <a:gd name="connsiteY46" fmla="*/ 217292 h 605804"/>
              <a:gd name="connsiteX47" fmla="*/ 311973 w 594513"/>
              <a:gd name="connsiteY47" fmla="*/ 204314 h 605804"/>
              <a:gd name="connsiteX48" fmla="*/ 319308 w 594513"/>
              <a:gd name="connsiteY48" fmla="*/ 186886 h 605804"/>
              <a:gd name="connsiteX49" fmla="*/ 294518 w 594513"/>
              <a:gd name="connsiteY49" fmla="*/ 162135 h 605804"/>
              <a:gd name="connsiteX50" fmla="*/ 94428 w 594513"/>
              <a:gd name="connsiteY50" fmla="*/ 162135 h 605804"/>
              <a:gd name="connsiteX51" fmla="*/ 69730 w 594513"/>
              <a:gd name="connsiteY51" fmla="*/ 186886 h 605804"/>
              <a:gd name="connsiteX52" fmla="*/ 76601 w 594513"/>
              <a:gd name="connsiteY52" fmla="*/ 193839 h 605804"/>
              <a:gd name="connsiteX53" fmla="*/ 83564 w 594513"/>
              <a:gd name="connsiteY53" fmla="*/ 186886 h 605804"/>
              <a:gd name="connsiteX54" fmla="*/ 94335 w 594513"/>
              <a:gd name="connsiteY54" fmla="*/ 176133 h 605804"/>
              <a:gd name="connsiteX55" fmla="*/ 105105 w 594513"/>
              <a:gd name="connsiteY55" fmla="*/ 186886 h 605804"/>
              <a:gd name="connsiteX56" fmla="*/ 102506 w 594513"/>
              <a:gd name="connsiteY56" fmla="*/ 193932 h 605804"/>
              <a:gd name="connsiteX57" fmla="*/ 86443 w 594513"/>
              <a:gd name="connsiteY57" fmla="*/ 208300 h 605804"/>
              <a:gd name="connsiteX58" fmla="*/ 68244 w 594513"/>
              <a:gd name="connsiteY58" fmla="*/ 234350 h 605804"/>
              <a:gd name="connsiteX59" fmla="*/ 75115 w 594513"/>
              <a:gd name="connsiteY59" fmla="*/ 241302 h 605804"/>
              <a:gd name="connsiteX60" fmla="*/ 114112 w 594513"/>
              <a:gd name="connsiteY60" fmla="*/ 241302 h 605804"/>
              <a:gd name="connsiteX61" fmla="*/ 121168 w 594513"/>
              <a:gd name="connsiteY61" fmla="*/ 234257 h 605804"/>
              <a:gd name="connsiteX62" fmla="*/ 114297 w 594513"/>
              <a:gd name="connsiteY62" fmla="*/ 227304 h 605804"/>
              <a:gd name="connsiteX63" fmla="*/ 87371 w 594513"/>
              <a:gd name="connsiteY63" fmla="*/ 227304 h 605804"/>
              <a:gd name="connsiteX64" fmla="*/ 97213 w 594513"/>
              <a:gd name="connsiteY64" fmla="*/ 217292 h 605804"/>
              <a:gd name="connsiteX65" fmla="*/ 111883 w 594513"/>
              <a:gd name="connsiteY65" fmla="*/ 204314 h 605804"/>
              <a:gd name="connsiteX66" fmla="*/ 119218 w 594513"/>
              <a:gd name="connsiteY66" fmla="*/ 186886 h 605804"/>
              <a:gd name="connsiteX67" fmla="*/ 94428 w 594513"/>
              <a:gd name="connsiteY67" fmla="*/ 162135 h 605804"/>
              <a:gd name="connsiteX68" fmla="*/ 506956 w 594513"/>
              <a:gd name="connsiteY68" fmla="*/ 162042 h 605804"/>
              <a:gd name="connsiteX69" fmla="*/ 499157 w 594513"/>
              <a:gd name="connsiteY69" fmla="*/ 164731 h 605804"/>
              <a:gd name="connsiteX70" fmla="*/ 464153 w 594513"/>
              <a:gd name="connsiteY70" fmla="*/ 215346 h 605804"/>
              <a:gd name="connsiteX71" fmla="*/ 463596 w 594513"/>
              <a:gd name="connsiteY71" fmla="*/ 222484 h 605804"/>
              <a:gd name="connsiteX72" fmla="*/ 469817 w 594513"/>
              <a:gd name="connsiteY72" fmla="*/ 226192 h 605804"/>
              <a:gd name="connsiteX73" fmla="*/ 497950 w 594513"/>
              <a:gd name="connsiteY73" fmla="*/ 226192 h 605804"/>
              <a:gd name="connsiteX74" fmla="*/ 497950 w 594513"/>
              <a:gd name="connsiteY74" fmla="*/ 234720 h 605804"/>
              <a:gd name="connsiteX75" fmla="*/ 504821 w 594513"/>
              <a:gd name="connsiteY75" fmla="*/ 241673 h 605804"/>
              <a:gd name="connsiteX76" fmla="*/ 511785 w 594513"/>
              <a:gd name="connsiteY76" fmla="*/ 234720 h 605804"/>
              <a:gd name="connsiteX77" fmla="*/ 511785 w 594513"/>
              <a:gd name="connsiteY77" fmla="*/ 226192 h 605804"/>
              <a:gd name="connsiteX78" fmla="*/ 519305 w 594513"/>
              <a:gd name="connsiteY78" fmla="*/ 226192 h 605804"/>
              <a:gd name="connsiteX79" fmla="*/ 526269 w 594513"/>
              <a:gd name="connsiteY79" fmla="*/ 219239 h 605804"/>
              <a:gd name="connsiteX80" fmla="*/ 519305 w 594513"/>
              <a:gd name="connsiteY80" fmla="*/ 212379 h 605804"/>
              <a:gd name="connsiteX81" fmla="*/ 511785 w 594513"/>
              <a:gd name="connsiteY81" fmla="*/ 212379 h 605804"/>
              <a:gd name="connsiteX82" fmla="*/ 511785 w 594513"/>
              <a:gd name="connsiteY82" fmla="*/ 168717 h 605804"/>
              <a:gd name="connsiteX83" fmla="*/ 506956 w 594513"/>
              <a:gd name="connsiteY83" fmla="*/ 162042 h 605804"/>
              <a:gd name="connsiteX84" fmla="*/ 0 w 594513"/>
              <a:gd name="connsiteY84" fmla="*/ 0 h 605804"/>
              <a:gd name="connsiteX85" fmla="*/ 593956 w 594513"/>
              <a:gd name="connsiteY85" fmla="*/ 0 h 605804"/>
              <a:gd name="connsiteX86" fmla="*/ 594513 w 594513"/>
              <a:gd name="connsiteY86" fmla="*/ 0 h 605804"/>
              <a:gd name="connsiteX87" fmla="*/ 594513 w 594513"/>
              <a:gd name="connsiteY87" fmla="*/ 403437 h 605804"/>
              <a:gd name="connsiteX88" fmla="*/ 451525 w 594513"/>
              <a:gd name="connsiteY88" fmla="*/ 403437 h 605804"/>
              <a:gd name="connsiteX89" fmla="*/ 548831 w 594513"/>
              <a:gd name="connsiteY89" fmla="*/ 588006 h 605804"/>
              <a:gd name="connsiteX90" fmla="*/ 543446 w 594513"/>
              <a:gd name="connsiteY90" fmla="*/ 604321 h 605804"/>
              <a:gd name="connsiteX91" fmla="*/ 537689 w 594513"/>
              <a:gd name="connsiteY91" fmla="*/ 605804 h 605804"/>
              <a:gd name="connsiteX92" fmla="*/ 527012 w 594513"/>
              <a:gd name="connsiteY92" fmla="*/ 599501 h 605804"/>
              <a:gd name="connsiteX93" fmla="*/ 424506 w 594513"/>
              <a:gd name="connsiteY93" fmla="*/ 403344 h 605804"/>
              <a:gd name="connsiteX94" fmla="*/ 309466 w 594513"/>
              <a:gd name="connsiteY94" fmla="*/ 403344 h 605804"/>
              <a:gd name="connsiteX95" fmla="*/ 309466 w 594513"/>
              <a:gd name="connsiteY95" fmla="*/ 557414 h 605804"/>
              <a:gd name="connsiteX96" fmla="*/ 297489 w 594513"/>
              <a:gd name="connsiteY96" fmla="*/ 569465 h 605804"/>
              <a:gd name="connsiteX97" fmla="*/ 285511 w 594513"/>
              <a:gd name="connsiteY97" fmla="*/ 557414 h 605804"/>
              <a:gd name="connsiteX98" fmla="*/ 285511 w 594513"/>
              <a:gd name="connsiteY98" fmla="*/ 403159 h 605804"/>
              <a:gd name="connsiteX99" fmla="*/ 170471 w 594513"/>
              <a:gd name="connsiteY99" fmla="*/ 403159 h 605804"/>
              <a:gd name="connsiteX100" fmla="*/ 67966 w 594513"/>
              <a:gd name="connsiteY100" fmla="*/ 599315 h 605804"/>
              <a:gd name="connsiteX101" fmla="*/ 57288 w 594513"/>
              <a:gd name="connsiteY101" fmla="*/ 605619 h 605804"/>
              <a:gd name="connsiteX102" fmla="*/ 51531 w 594513"/>
              <a:gd name="connsiteY102" fmla="*/ 604136 h 605804"/>
              <a:gd name="connsiteX103" fmla="*/ 46146 w 594513"/>
              <a:gd name="connsiteY103" fmla="*/ 587820 h 605804"/>
              <a:gd name="connsiteX104" fmla="*/ 142988 w 594513"/>
              <a:gd name="connsiteY104" fmla="*/ 403344 h 605804"/>
              <a:gd name="connsiteX105" fmla="*/ 0 w 594513"/>
              <a:gd name="connsiteY105" fmla="*/ 403344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4513" h="605804">
                <a:moveTo>
                  <a:pt x="363597" y="208671"/>
                </a:moveTo>
                <a:cubicBezTo>
                  <a:pt x="359790" y="208671"/>
                  <a:pt x="356634" y="211730"/>
                  <a:pt x="356634" y="215531"/>
                </a:cubicBezTo>
                <a:cubicBezTo>
                  <a:pt x="356634" y="219425"/>
                  <a:pt x="359790" y="222484"/>
                  <a:pt x="363597" y="222484"/>
                </a:cubicBezTo>
                <a:lnTo>
                  <a:pt x="425528" y="222484"/>
                </a:lnTo>
                <a:cubicBezTo>
                  <a:pt x="429334" y="222484"/>
                  <a:pt x="432398" y="219425"/>
                  <a:pt x="432398" y="215531"/>
                </a:cubicBezTo>
                <a:cubicBezTo>
                  <a:pt x="432398" y="211730"/>
                  <a:pt x="429334" y="208671"/>
                  <a:pt x="425528" y="208671"/>
                </a:cubicBezTo>
                <a:close/>
                <a:moveTo>
                  <a:pt x="497768" y="190950"/>
                </a:moveTo>
                <a:lnTo>
                  <a:pt x="497768" y="212402"/>
                </a:lnTo>
                <a:lnTo>
                  <a:pt x="482879" y="212402"/>
                </a:lnTo>
                <a:close/>
                <a:moveTo>
                  <a:pt x="363597" y="180953"/>
                </a:moveTo>
                <a:cubicBezTo>
                  <a:pt x="359790" y="180953"/>
                  <a:pt x="356634" y="184013"/>
                  <a:pt x="356634" y="187906"/>
                </a:cubicBezTo>
                <a:cubicBezTo>
                  <a:pt x="356634" y="191707"/>
                  <a:pt x="359790" y="194766"/>
                  <a:pt x="363597" y="194766"/>
                </a:cubicBezTo>
                <a:lnTo>
                  <a:pt x="425528" y="194766"/>
                </a:lnTo>
                <a:cubicBezTo>
                  <a:pt x="429334" y="194766"/>
                  <a:pt x="432398" y="191707"/>
                  <a:pt x="432398" y="187906"/>
                </a:cubicBezTo>
                <a:cubicBezTo>
                  <a:pt x="432398" y="184013"/>
                  <a:pt x="429334" y="180953"/>
                  <a:pt x="425528" y="180953"/>
                </a:cubicBezTo>
                <a:close/>
                <a:moveTo>
                  <a:pt x="194612" y="163896"/>
                </a:moveTo>
                <a:cubicBezTo>
                  <a:pt x="190805" y="163896"/>
                  <a:pt x="187648" y="166956"/>
                  <a:pt x="187648" y="170849"/>
                </a:cubicBezTo>
                <a:lnTo>
                  <a:pt x="187648" y="194766"/>
                </a:lnTo>
                <a:lnTo>
                  <a:pt x="163693" y="194766"/>
                </a:lnTo>
                <a:cubicBezTo>
                  <a:pt x="159793" y="194766"/>
                  <a:pt x="156729" y="197918"/>
                  <a:pt x="156729" y="201719"/>
                </a:cubicBezTo>
                <a:cubicBezTo>
                  <a:pt x="156729" y="205519"/>
                  <a:pt x="159793" y="208671"/>
                  <a:pt x="163693" y="208671"/>
                </a:cubicBezTo>
                <a:lnTo>
                  <a:pt x="187648" y="208671"/>
                </a:lnTo>
                <a:lnTo>
                  <a:pt x="187648" y="232588"/>
                </a:lnTo>
                <a:cubicBezTo>
                  <a:pt x="187648" y="236482"/>
                  <a:pt x="190805" y="239541"/>
                  <a:pt x="194612" y="239541"/>
                </a:cubicBezTo>
                <a:cubicBezTo>
                  <a:pt x="198419" y="239541"/>
                  <a:pt x="201576" y="236482"/>
                  <a:pt x="201576" y="232588"/>
                </a:cubicBezTo>
                <a:lnTo>
                  <a:pt x="201576" y="208671"/>
                </a:lnTo>
                <a:lnTo>
                  <a:pt x="225531" y="208671"/>
                </a:lnTo>
                <a:cubicBezTo>
                  <a:pt x="229430" y="208671"/>
                  <a:pt x="232494" y="205519"/>
                  <a:pt x="232494" y="201719"/>
                </a:cubicBezTo>
                <a:cubicBezTo>
                  <a:pt x="232494" y="197918"/>
                  <a:pt x="229430" y="194766"/>
                  <a:pt x="225531" y="194766"/>
                </a:cubicBezTo>
                <a:lnTo>
                  <a:pt x="201576" y="194766"/>
                </a:lnTo>
                <a:lnTo>
                  <a:pt x="201576" y="170849"/>
                </a:lnTo>
                <a:cubicBezTo>
                  <a:pt x="201576" y="166956"/>
                  <a:pt x="198419" y="163896"/>
                  <a:pt x="194612" y="163896"/>
                </a:cubicBezTo>
                <a:close/>
                <a:moveTo>
                  <a:pt x="294518" y="162135"/>
                </a:moveTo>
                <a:cubicBezTo>
                  <a:pt x="280869" y="162135"/>
                  <a:pt x="269727" y="173259"/>
                  <a:pt x="269727" y="186886"/>
                </a:cubicBezTo>
                <a:cubicBezTo>
                  <a:pt x="269727" y="190687"/>
                  <a:pt x="272884" y="193839"/>
                  <a:pt x="276690" y="193839"/>
                </a:cubicBezTo>
                <a:cubicBezTo>
                  <a:pt x="280497" y="193839"/>
                  <a:pt x="283654" y="190687"/>
                  <a:pt x="283654" y="186886"/>
                </a:cubicBezTo>
                <a:cubicBezTo>
                  <a:pt x="283654" y="180953"/>
                  <a:pt x="288482" y="176133"/>
                  <a:pt x="294425" y="176133"/>
                </a:cubicBezTo>
                <a:cubicBezTo>
                  <a:pt x="300367" y="176133"/>
                  <a:pt x="305195" y="180953"/>
                  <a:pt x="305195" y="186886"/>
                </a:cubicBezTo>
                <a:cubicBezTo>
                  <a:pt x="305195" y="189482"/>
                  <a:pt x="304267" y="191985"/>
                  <a:pt x="302595" y="193932"/>
                </a:cubicBezTo>
                <a:cubicBezTo>
                  <a:pt x="300738" y="195415"/>
                  <a:pt x="293682" y="201348"/>
                  <a:pt x="286440" y="208300"/>
                </a:cubicBezTo>
                <a:cubicBezTo>
                  <a:pt x="270377" y="223689"/>
                  <a:pt x="268241" y="230178"/>
                  <a:pt x="268241" y="234350"/>
                </a:cubicBezTo>
                <a:cubicBezTo>
                  <a:pt x="268241" y="238150"/>
                  <a:pt x="271398" y="241302"/>
                  <a:pt x="275205" y="241302"/>
                </a:cubicBezTo>
                <a:lnTo>
                  <a:pt x="314109" y="241302"/>
                </a:lnTo>
                <a:cubicBezTo>
                  <a:pt x="317916" y="241302"/>
                  <a:pt x="320980" y="238150"/>
                  <a:pt x="321258" y="234257"/>
                </a:cubicBezTo>
                <a:cubicBezTo>
                  <a:pt x="321258" y="230363"/>
                  <a:pt x="318194" y="227304"/>
                  <a:pt x="314294" y="227304"/>
                </a:cubicBezTo>
                <a:lnTo>
                  <a:pt x="287461" y="227304"/>
                </a:lnTo>
                <a:cubicBezTo>
                  <a:pt x="289689" y="224709"/>
                  <a:pt x="292753" y="221464"/>
                  <a:pt x="297210" y="217292"/>
                </a:cubicBezTo>
                <a:cubicBezTo>
                  <a:pt x="304638" y="210340"/>
                  <a:pt x="311880" y="204314"/>
                  <a:pt x="311973" y="204314"/>
                </a:cubicBezTo>
                <a:cubicBezTo>
                  <a:pt x="312252" y="204222"/>
                  <a:pt x="319308" y="198381"/>
                  <a:pt x="319308" y="186886"/>
                </a:cubicBezTo>
                <a:cubicBezTo>
                  <a:pt x="319308" y="173259"/>
                  <a:pt x="308166" y="162135"/>
                  <a:pt x="294518" y="162135"/>
                </a:cubicBezTo>
                <a:close/>
                <a:moveTo>
                  <a:pt x="94428" y="162135"/>
                </a:moveTo>
                <a:cubicBezTo>
                  <a:pt x="80872" y="162135"/>
                  <a:pt x="69730" y="173259"/>
                  <a:pt x="69730" y="186886"/>
                </a:cubicBezTo>
                <a:cubicBezTo>
                  <a:pt x="69730" y="190687"/>
                  <a:pt x="72794" y="193839"/>
                  <a:pt x="76601" y="193839"/>
                </a:cubicBezTo>
                <a:cubicBezTo>
                  <a:pt x="80500" y="193839"/>
                  <a:pt x="83564" y="190687"/>
                  <a:pt x="83564" y="186886"/>
                </a:cubicBezTo>
                <a:cubicBezTo>
                  <a:pt x="83564" y="180953"/>
                  <a:pt x="88392" y="176133"/>
                  <a:pt x="94335" y="176133"/>
                </a:cubicBezTo>
                <a:cubicBezTo>
                  <a:pt x="100277" y="176133"/>
                  <a:pt x="105105" y="180953"/>
                  <a:pt x="105105" y="186886"/>
                </a:cubicBezTo>
                <a:cubicBezTo>
                  <a:pt x="105105" y="189482"/>
                  <a:pt x="104270" y="191985"/>
                  <a:pt x="102506" y="193932"/>
                </a:cubicBezTo>
                <a:cubicBezTo>
                  <a:pt x="100649" y="195415"/>
                  <a:pt x="93592" y="201348"/>
                  <a:pt x="86443" y="208300"/>
                </a:cubicBezTo>
                <a:cubicBezTo>
                  <a:pt x="70287" y="223689"/>
                  <a:pt x="68244" y="230178"/>
                  <a:pt x="68244" y="234350"/>
                </a:cubicBezTo>
                <a:cubicBezTo>
                  <a:pt x="68244" y="238150"/>
                  <a:pt x="71308" y="241302"/>
                  <a:pt x="75115" y="241302"/>
                </a:cubicBezTo>
                <a:lnTo>
                  <a:pt x="114112" y="241302"/>
                </a:lnTo>
                <a:cubicBezTo>
                  <a:pt x="118011" y="241302"/>
                  <a:pt x="121075" y="238150"/>
                  <a:pt x="121168" y="234257"/>
                </a:cubicBezTo>
                <a:cubicBezTo>
                  <a:pt x="121168" y="230363"/>
                  <a:pt x="118104" y="227304"/>
                  <a:pt x="114297" y="227304"/>
                </a:cubicBezTo>
                <a:lnTo>
                  <a:pt x="87371" y="227304"/>
                </a:lnTo>
                <a:cubicBezTo>
                  <a:pt x="89599" y="224709"/>
                  <a:pt x="92756" y="221464"/>
                  <a:pt x="97213" y="217292"/>
                </a:cubicBezTo>
                <a:cubicBezTo>
                  <a:pt x="104641" y="210340"/>
                  <a:pt x="111790" y="204314"/>
                  <a:pt x="111883" y="204314"/>
                </a:cubicBezTo>
                <a:cubicBezTo>
                  <a:pt x="112162" y="204222"/>
                  <a:pt x="119218" y="197547"/>
                  <a:pt x="119218" y="186886"/>
                </a:cubicBezTo>
                <a:cubicBezTo>
                  <a:pt x="119218" y="173259"/>
                  <a:pt x="108076" y="162135"/>
                  <a:pt x="94428" y="162135"/>
                </a:cubicBezTo>
                <a:close/>
                <a:moveTo>
                  <a:pt x="506956" y="162042"/>
                </a:moveTo>
                <a:cubicBezTo>
                  <a:pt x="503985" y="161208"/>
                  <a:pt x="500921" y="162320"/>
                  <a:pt x="499157" y="164731"/>
                </a:cubicBezTo>
                <a:lnTo>
                  <a:pt x="464153" y="215346"/>
                </a:lnTo>
                <a:cubicBezTo>
                  <a:pt x="462667" y="217385"/>
                  <a:pt x="462389" y="220259"/>
                  <a:pt x="463596" y="222484"/>
                </a:cubicBezTo>
                <a:cubicBezTo>
                  <a:pt x="464896" y="224709"/>
                  <a:pt x="467217" y="226192"/>
                  <a:pt x="469817" y="226192"/>
                </a:cubicBezTo>
                <a:lnTo>
                  <a:pt x="497950" y="226192"/>
                </a:lnTo>
                <a:lnTo>
                  <a:pt x="497950" y="234720"/>
                </a:lnTo>
                <a:cubicBezTo>
                  <a:pt x="497950" y="238521"/>
                  <a:pt x="501014" y="241673"/>
                  <a:pt x="504821" y="241673"/>
                </a:cubicBezTo>
                <a:cubicBezTo>
                  <a:pt x="508720" y="241673"/>
                  <a:pt x="511785" y="238521"/>
                  <a:pt x="511785" y="234720"/>
                </a:cubicBezTo>
                <a:lnTo>
                  <a:pt x="511785" y="226192"/>
                </a:lnTo>
                <a:lnTo>
                  <a:pt x="519305" y="226192"/>
                </a:lnTo>
                <a:cubicBezTo>
                  <a:pt x="523205" y="226192"/>
                  <a:pt x="526269" y="223133"/>
                  <a:pt x="526269" y="219239"/>
                </a:cubicBezTo>
                <a:cubicBezTo>
                  <a:pt x="526269" y="215438"/>
                  <a:pt x="523205" y="212379"/>
                  <a:pt x="519305" y="212379"/>
                </a:cubicBezTo>
                <a:lnTo>
                  <a:pt x="511785" y="212379"/>
                </a:lnTo>
                <a:lnTo>
                  <a:pt x="511785" y="168717"/>
                </a:lnTo>
                <a:cubicBezTo>
                  <a:pt x="511785" y="165658"/>
                  <a:pt x="509835" y="162877"/>
                  <a:pt x="506956" y="162042"/>
                </a:cubicBezTo>
                <a:close/>
                <a:moveTo>
                  <a:pt x="0" y="0"/>
                </a:moveTo>
                <a:lnTo>
                  <a:pt x="593956" y="0"/>
                </a:lnTo>
                <a:lnTo>
                  <a:pt x="594513" y="0"/>
                </a:lnTo>
                <a:lnTo>
                  <a:pt x="594513" y="403437"/>
                </a:lnTo>
                <a:lnTo>
                  <a:pt x="451525" y="403437"/>
                </a:lnTo>
                <a:lnTo>
                  <a:pt x="548831" y="588006"/>
                </a:lnTo>
                <a:cubicBezTo>
                  <a:pt x="551617" y="593660"/>
                  <a:pt x="549296" y="601447"/>
                  <a:pt x="543446" y="604321"/>
                </a:cubicBezTo>
                <a:cubicBezTo>
                  <a:pt x="541496" y="605248"/>
                  <a:pt x="539639" y="605804"/>
                  <a:pt x="537689" y="605804"/>
                </a:cubicBezTo>
                <a:cubicBezTo>
                  <a:pt x="533326" y="605804"/>
                  <a:pt x="528962" y="603765"/>
                  <a:pt x="527012" y="599501"/>
                </a:cubicBezTo>
                <a:lnTo>
                  <a:pt x="424506" y="403344"/>
                </a:lnTo>
                <a:lnTo>
                  <a:pt x="309466" y="403344"/>
                </a:lnTo>
                <a:lnTo>
                  <a:pt x="309466" y="557414"/>
                </a:lnTo>
                <a:cubicBezTo>
                  <a:pt x="309466" y="564089"/>
                  <a:pt x="304174" y="569465"/>
                  <a:pt x="297489" y="569465"/>
                </a:cubicBezTo>
                <a:cubicBezTo>
                  <a:pt x="290804" y="569465"/>
                  <a:pt x="285511" y="564089"/>
                  <a:pt x="285511" y="557414"/>
                </a:cubicBezTo>
                <a:lnTo>
                  <a:pt x="285511" y="403159"/>
                </a:lnTo>
                <a:lnTo>
                  <a:pt x="170471" y="403159"/>
                </a:lnTo>
                <a:lnTo>
                  <a:pt x="67966" y="599315"/>
                </a:lnTo>
                <a:cubicBezTo>
                  <a:pt x="66016" y="603301"/>
                  <a:pt x="61652" y="605619"/>
                  <a:pt x="57288" y="605619"/>
                </a:cubicBezTo>
                <a:cubicBezTo>
                  <a:pt x="55338" y="605619"/>
                  <a:pt x="53481" y="605155"/>
                  <a:pt x="51531" y="604136"/>
                </a:cubicBezTo>
                <a:cubicBezTo>
                  <a:pt x="45218" y="600798"/>
                  <a:pt x="43361" y="593660"/>
                  <a:pt x="46146" y="587820"/>
                </a:cubicBezTo>
                <a:lnTo>
                  <a:pt x="142988" y="403344"/>
                </a:lnTo>
                <a:lnTo>
                  <a:pt x="0" y="403344"/>
                </a:lnTo>
                <a:close/>
              </a:path>
            </a:pathLst>
          </a:custGeom>
          <a:solidFill>
            <a:srgbClr val="41B4AD"/>
          </a:solidFill>
          <a:ln>
            <a:noFill/>
          </a:ln>
        </p:spPr>
        <p:txBody>
          <a:bodyPr/>
          <a:lstStyle/>
          <a:p>
            <a:endParaRPr lang="zh-CN" altLang="en-US">
              <a:cs typeface="+mn-ea"/>
              <a:sym typeface="+mn-lt"/>
            </a:endParaRPr>
          </a:p>
        </p:txBody>
      </p:sp>
      <p:sp>
        <p:nvSpPr>
          <p:cNvPr id="9" name="setting-flow-interface-symbol_38876">
            <a:extLst>
              <a:ext uri="{FF2B5EF4-FFF2-40B4-BE49-F238E27FC236}">
                <a16:creationId xmlns:a16="http://schemas.microsoft.com/office/drawing/2014/main" id="{052E9BB6-0728-43BB-AE75-F9F269B369FA}"/>
              </a:ext>
            </a:extLst>
          </p:cNvPr>
          <p:cNvSpPr>
            <a:spLocks noChangeAspect="1"/>
          </p:cNvSpPr>
          <p:nvPr/>
        </p:nvSpPr>
        <p:spPr bwMode="auto">
          <a:xfrm>
            <a:off x="5996358" y="4715990"/>
            <a:ext cx="287320" cy="304842"/>
          </a:xfrm>
          <a:custGeom>
            <a:avLst/>
            <a:gdLst>
              <a:gd name="connsiteX0" fmla="*/ 433318 w 564932"/>
              <a:gd name="connsiteY0" fmla="*/ 449451 h 599383"/>
              <a:gd name="connsiteX1" fmla="*/ 429445 w 564932"/>
              <a:gd name="connsiteY1" fmla="*/ 452888 h 599383"/>
              <a:gd name="connsiteX2" fmla="*/ 430736 w 564932"/>
              <a:gd name="connsiteY2" fmla="*/ 452459 h 599383"/>
              <a:gd name="connsiteX3" fmla="*/ 433318 w 564932"/>
              <a:gd name="connsiteY3" fmla="*/ 449881 h 599383"/>
              <a:gd name="connsiteX4" fmla="*/ 433318 w 564932"/>
              <a:gd name="connsiteY4" fmla="*/ 449451 h 599383"/>
              <a:gd name="connsiteX5" fmla="*/ 120921 w 564932"/>
              <a:gd name="connsiteY5" fmla="*/ 408606 h 599383"/>
              <a:gd name="connsiteX6" fmla="*/ 168257 w 564932"/>
              <a:gd name="connsiteY6" fmla="*/ 442550 h 599383"/>
              <a:gd name="connsiteX7" fmla="*/ 170408 w 564932"/>
              <a:gd name="connsiteY7" fmla="*/ 446847 h 599383"/>
              <a:gd name="connsiteX8" fmla="*/ 168687 w 564932"/>
              <a:gd name="connsiteY8" fmla="*/ 451573 h 599383"/>
              <a:gd name="connsiteX9" fmla="*/ 125655 w 564932"/>
              <a:gd name="connsiteY9" fmla="*/ 487667 h 599383"/>
              <a:gd name="connsiteX10" fmla="*/ 121782 w 564932"/>
              <a:gd name="connsiteY10" fmla="*/ 488956 h 599383"/>
              <a:gd name="connsiteX11" fmla="*/ 117478 w 564932"/>
              <a:gd name="connsiteY11" fmla="*/ 486807 h 599383"/>
              <a:gd name="connsiteX12" fmla="*/ 117909 w 564932"/>
              <a:gd name="connsiteY12" fmla="*/ 479073 h 599383"/>
              <a:gd name="connsiteX13" fmla="*/ 149323 w 564932"/>
              <a:gd name="connsiteY13" fmla="*/ 452862 h 599383"/>
              <a:gd name="connsiteX14" fmla="*/ 57663 w 564932"/>
              <a:gd name="connsiteY14" fmla="*/ 452862 h 599383"/>
              <a:gd name="connsiteX15" fmla="*/ 11619 w 564932"/>
              <a:gd name="connsiteY15" fmla="*/ 498408 h 599383"/>
              <a:gd name="connsiteX16" fmla="*/ 11619 w 564932"/>
              <a:gd name="connsiteY16" fmla="*/ 593797 h 599383"/>
              <a:gd name="connsiteX17" fmla="*/ 6024 w 564932"/>
              <a:gd name="connsiteY17" fmla="*/ 599383 h 599383"/>
              <a:gd name="connsiteX18" fmla="*/ 0 w 564932"/>
              <a:gd name="connsiteY18" fmla="*/ 593797 h 599383"/>
              <a:gd name="connsiteX19" fmla="*/ 0 w 564932"/>
              <a:gd name="connsiteY19" fmla="*/ 498408 h 599383"/>
              <a:gd name="connsiteX20" fmla="*/ 57663 w 564932"/>
              <a:gd name="connsiteY20" fmla="*/ 441261 h 599383"/>
              <a:gd name="connsiteX21" fmla="*/ 147171 w 564932"/>
              <a:gd name="connsiteY21" fmla="*/ 441261 h 599383"/>
              <a:gd name="connsiteX22" fmla="*/ 114036 w 564932"/>
              <a:gd name="connsiteY22" fmla="*/ 417629 h 599383"/>
              <a:gd name="connsiteX23" fmla="*/ 112745 w 564932"/>
              <a:gd name="connsiteY23" fmla="*/ 409895 h 599383"/>
              <a:gd name="connsiteX24" fmla="*/ 120921 w 564932"/>
              <a:gd name="connsiteY24" fmla="*/ 408606 h 599383"/>
              <a:gd name="connsiteX25" fmla="*/ 391150 w 564932"/>
              <a:gd name="connsiteY25" fmla="*/ 350199 h 599383"/>
              <a:gd name="connsiteX26" fmla="*/ 378242 w 564932"/>
              <a:gd name="connsiteY26" fmla="*/ 353206 h 599383"/>
              <a:gd name="connsiteX27" fmla="*/ 362751 w 564932"/>
              <a:gd name="connsiteY27" fmla="*/ 394454 h 599383"/>
              <a:gd name="connsiteX28" fmla="*/ 373939 w 564932"/>
              <a:gd name="connsiteY28" fmla="*/ 407774 h 599383"/>
              <a:gd name="connsiteX29" fmla="*/ 411804 w 564932"/>
              <a:gd name="connsiteY29" fmla="*/ 357933 h 599383"/>
              <a:gd name="connsiteX30" fmla="*/ 391150 w 564932"/>
              <a:gd name="connsiteY30" fmla="*/ 350199 h 599383"/>
              <a:gd name="connsiteX31" fmla="*/ 413525 w 564932"/>
              <a:gd name="connsiteY31" fmla="*/ 303365 h 599383"/>
              <a:gd name="connsiteX32" fmla="*/ 407071 w 564932"/>
              <a:gd name="connsiteY32" fmla="*/ 306373 h 599383"/>
              <a:gd name="connsiteX33" fmla="*/ 402337 w 564932"/>
              <a:gd name="connsiteY33" fmla="*/ 319692 h 599383"/>
              <a:gd name="connsiteX34" fmla="*/ 397604 w 564932"/>
              <a:gd name="connsiteY34" fmla="*/ 319263 h 599383"/>
              <a:gd name="connsiteX35" fmla="*/ 379533 w 564932"/>
              <a:gd name="connsiteY35" fmla="*/ 319692 h 599383"/>
              <a:gd name="connsiteX36" fmla="*/ 375230 w 564932"/>
              <a:gd name="connsiteY36" fmla="*/ 320552 h 599383"/>
              <a:gd name="connsiteX37" fmla="*/ 369636 w 564932"/>
              <a:gd name="connsiteY37" fmla="*/ 308092 h 599383"/>
              <a:gd name="connsiteX38" fmla="*/ 362751 w 564932"/>
              <a:gd name="connsiteY38" fmla="*/ 305514 h 599383"/>
              <a:gd name="connsiteX39" fmla="*/ 351564 w 564932"/>
              <a:gd name="connsiteY39" fmla="*/ 310670 h 599383"/>
              <a:gd name="connsiteX40" fmla="*/ 349413 w 564932"/>
              <a:gd name="connsiteY40" fmla="*/ 317114 h 599383"/>
              <a:gd name="connsiteX41" fmla="*/ 355006 w 564932"/>
              <a:gd name="connsiteY41" fmla="*/ 330004 h 599383"/>
              <a:gd name="connsiteX42" fmla="*/ 351564 w 564932"/>
              <a:gd name="connsiteY42" fmla="*/ 332582 h 599383"/>
              <a:gd name="connsiteX43" fmla="*/ 339516 w 564932"/>
              <a:gd name="connsiteY43" fmla="*/ 345902 h 599383"/>
              <a:gd name="connsiteX44" fmla="*/ 336934 w 564932"/>
              <a:gd name="connsiteY44" fmla="*/ 349769 h 599383"/>
              <a:gd name="connsiteX45" fmla="*/ 323596 w 564932"/>
              <a:gd name="connsiteY45" fmla="*/ 345043 h 599383"/>
              <a:gd name="connsiteX46" fmla="*/ 317142 w 564932"/>
              <a:gd name="connsiteY46" fmla="*/ 347621 h 599383"/>
              <a:gd name="connsiteX47" fmla="*/ 312839 w 564932"/>
              <a:gd name="connsiteY47" fmla="*/ 359222 h 599383"/>
              <a:gd name="connsiteX48" fmla="*/ 313269 w 564932"/>
              <a:gd name="connsiteY48" fmla="*/ 363089 h 599383"/>
              <a:gd name="connsiteX49" fmla="*/ 315851 w 564932"/>
              <a:gd name="connsiteY49" fmla="*/ 365666 h 599383"/>
              <a:gd name="connsiteX50" fmla="*/ 329189 w 564932"/>
              <a:gd name="connsiteY50" fmla="*/ 370393 h 599383"/>
              <a:gd name="connsiteX51" fmla="*/ 328759 w 564932"/>
              <a:gd name="connsiteY51" fmla="*/ 374689 h 599383"/>
              <a:gd name="connsiteX52" fmla="*/ 329189 w 564932"/>
              <a:gd name="connsiteY52" fmla="*/ 393165 h 599383"/>
              <a:gd name="connsiteX53" fmla="*/ 330050 w 564932"/>
              <a:gd name="connsiteY53" fmla="*/ 397462 h 599383"/>
              <a:gd name="connsiteX54" fmla="*/ 317572 w 564932"/>
              <a:gd name="connsiteY54" fmla="*/ 403047 h 599383"/>
              <a:gd name="connsiteX55" fmla="*/ 314990 w 564932"/>
              <a:gd name="connsiteY55" fmla="*/ 406055 h 599383"/>
              <a:gd name="connsiteX56" fmla="*/ 314990 w 564932"/>
              <a:gd name="connsiteY56" fmla="*/ 409922 h 599383"/>
              <a:gd name="connsiteX57" fmla="*/ 320154 w 564932"/>
              <a:gd name="connsiteY57" fmla="*/ 420663 h 599383"/>
              <a:gd name="connsiteX58" fmla="*/ 326608 w 564932"/>
              <a:gd name="connsiteY58" fmla="*/ 423241 h 599383"/>
              <a:gd name="connsiteX59" fmla="*/ 339516 w 564932"/>
              <a:gd name="connsiteY59" fmla="*/ 417656 h 599383"/>
              <a:gd name="connsiteX60" fmla="*/ 342098 w 564932"/>
              <a:gd name="connsiteY60" fmla="*/ 421093 h 599383"/>
              <a:gd name="connsiteX61" fmla="*/ 347261 w 564932"/>
              <a:gd name="connsiteY61" fmla="*/ 426249 h 599383"/>
              <a:gd name="connsiteX62" fmla="*/ 364903 w 564932"/>
              <a:gd name="connsiteY62" fmla="*/ 415078 h 599383"/>
              <a:gd name="connsiteX63" fmla="*/ 352425 w 564932"/>
              <a:gd name="connsiteY63" fmla="*/ 399610 h 599383"/>
              <a:gd name="connsiteX64" fmla="*/ 373078 w 564932"/>
              <a:gd name="connsiteY64" fmla="*/ 342465 h 599383"/>
              <a:gd name="connsiteX65" fmla="*/ 391150 w 564932"/>
              <a:gd name="connsiteY65" fmla="*/ 338598 h 599383"/>
              <a:gd name="connsiteX66" fmla="*/ 416106 w 564932"/>
              <a:gd name="connsiteY66" fmla="*/ 346761 h 599383"/>
              <a:gd name="connsiteX67" fmla="*/ 424282 w 564932"/>
              <a:gd name="connsiteY67" fmla="*/ 307662 h 599383"/>
              <a:gd name="connsiteX68" fmla="*/ 355867 w 564932"/>
              <a:gd name="connsiteY68" fmla="*/ 33536 h 599383"/>
              <a:gd name="connsiteX69" fmla="*/ 391580 w 564932"/>
              <a:gd name="connsiteY69" fmla="*/ 46856 h 599383"/>
              <a:gd name="connsiteX70" fmla="*/ 411804 w 564932"/>
              <a:gd name="connsiteY70" fmla="*/ 90682 h 599383"/>
              <a:gd name="connsiteX71" fmla="*/ 401477 w 564932"/>
              <a:gd name="connsiteY71" fmla="*/ 119040 h 599383"/>
              <a:gd name="connsiteX72" fmla="*/ 427724 w 564932"/>
              <a:gd name="connsiteY72" fmla="*/ 140093 h 599383"/>
              <a:gd name="connsiteX73" fmla="*/ 373078 w 564932"/>
              <a:gd name="connsiteY73" fmla="*/ 140093 h 599383"/>
              <a:gd name="connsiteX74" fmla="*/ 347261 w 564932"/>
              <a:gd name="connsiteY74" fmla="*/ 165873 h 599383"/>
              <a:gd name="connsiteX75" fmla="*/ 347691 w 564932"/>
              <a:gd name="connsiteY75" fmla="*/ 168881 h 599383"/>
              <a:gd name="connsiteX76" fmla="*/ 217747 w 564932"/>
              <a:gd name="connsiteY76" fmla="*/ 165014 h 599383"/>
              <a:gd name="connsiteX77" fmla="*/ 146320 w 564932"/>
              <a:gd name="connsiteY77" fmla="*/ 358362 h 599383"/>
              <a:gd name="connsiteX78" fmla="*/ 273508 w 564932"/>
              <a:gd name="connsiteY78" fmla="*/ 442892 h 599383"/>
              <a:gd name="connsiteX79" fmla="*/ 324404 w 564932"/>
              <a:gd name="connsiteY79" fmla="*/ 435238 h 599383"/>
              <a:gd name="connsiteX80" fmla="*/ 324456 w 564932"/>
              <a:gd name="connsiteY80" fmla="*/ 435272 h 599383"/>
              <a:gd name="connsiteX81" fmla="*/ 327038 w 564932"/>
              <a:gd name="connsiteY81" fmla="*/ 434842 h 599383"/>
              <a:gd name="connsiteX82" fmla="*/ 324404 w 564932"/>
              <a:gd name="connsiteY82" fmla="*/ 435238 h 599383"/>
              <a:gd name="connsiteX83" fmla="*/ 309827 w 564932"/>
              <a:gd name="connsiteY83" fmla="*/ 425819 h 599383"/>
              <a:gd name="connsiteX84" fmla="*/ 304663 w 564932"/>
              <a:gd name="connsiteY84" fmla="*/ 414648 h 599383"/>
              <a:gd name="connsiteX85" fmla="*/ 304233 w 564932"/>
              <a:gd name="connsiteY85" fmla="*/ 402188 h 599383"/>
              <a:gd name="connsiteX86" fmla="*/ 312839 w 564932"/>
              <a:gd name="connsiteY86" fmla="*/ 392735 h 599383"/>
              <a:gd name="connsiteX87" fmla="*/ 317572 w 564932"/>
              <a:gd name="connsiteY87" fmla="*/ 390587 h 599383"/>
              <a:gd name="connsiteX88" fmla="*/ 317142 w 564932"/>
              <a:gd name="connsiteY88" fmla="*/ 378127 h 599383"/>
              <a:gd name="connsiteX89" fmla="*/ 311978 w 564932"/>
              <a:gd name="connsiteY89" fmla="*/ 376408 h 599383"/>
              <a:gd name="connsiteX90" fmla="*/ 302942 w 564932"/>
              <a:gd name="connsiteY90" fmla="*/ 367815 h 599383"/>
              <a:gd name="connsiteX91" fmla="*/ 302082 w 564932"/>
              <a:gd name="connsiteY91" fmla="*/ 355355 h 599383"/>
              <a:gd name="connsiteX92" fmla="*/ 306385 w 564932"/>
              <a:gd name="connsiteY92" fmla="*/ 343754 h 599383"/>
              <a:gd name="connsiteX93" fmla="*/ 322305 w 564932"/>
              <a:gd name="connsiteY93" fmla="*/ 333012 h 599383"/>
              <a:gd name="connsiteX94" fmla="*/ 327899 w 564932"/>
              <a:gd name="connsiteY94" fmla="*/ 334301 h 599383"/>
              <a:gd name="connsiteX95" fmla="*/ 332632 w 564932"/>
              <a:gd name="connsiteY95" fmla="*/ 336020 h 599383"/>
              <a:gd name="connsiteX96" fmla="*/ 341237 w 564932"/>
              <a:gd name="connsiteY96" fmla="*/ 326567 h 599383"/>
              <a:gd name="connsiteX97" fmla="*/ 339086 w 564932"/>
              <a:gd name="connsiteY97" fmla="*/ 321841 h 599383"/>
              <a:gd name="connsiteX98" fmla="*/ 346831 w 564932"/>
              <a:gd name="connsiteY98" fmla="*/ 299928 h 599383"/>
              <a:gd name="connsiteX99" fmla="*/ 358018 w 564932"/>
              <a:gd name="connsiteY99" fmla="*/ 295202 h 599383"/>
              <a:gd name="connsiteX100" fmla="*/ 364903 w 564932"/>
              <a:gd name="connsiteY100" fmla="*/ 293483 h 599383"/>
              <a:gd name="connsiteX101" fmla="*/ 379963 w 564932"/>
              <a:gd name="connsiteY101" fmla="*/ 302936 h 599383"/>
              <a:gd name="connsiteX102" fmla="*/ 382114 w 564932"/>
              <a:gd name="connsiteY102" fmla="*/ 307662 h 599383"/>
              <a:gd name="connsiteX103" fmla="*/ 394592 w 564932"/>
              <a:gd name="connsiteY103" fmla="*/ 307232 h 599383"/>
              <a:gd name="connsiteX104" fmla="*/ 396314 w 564932"/>
              <a:gd name="connsiteY104" fmla="*/ 302506 h 599383"/>
              <a:gd name="connsiteX105" fmla="*/ 412234 w 564932"/>
              <a:gd name="connsiteY105" fmla="*/ 291764 h 599383"/>
              <a:gd name="connsiteX106" fmla="*/ 417397 w 564932"/>
              <a:gd name="connsiteY106" fmla="*/ 292624 h 599383"/>
              <a:gd name="connsiteX107" fmla="*/ 424712 w 564932"/>
              <a:gd name="connsiteY107" fmla="*/ 295202 h 599383"/>
              <a:gd name="connsiteX108" fmla="*/ 411373 w 564932"/>
              <a:gd name="connsiteY108" fmla="*/ 236338 h 599383"/>
              <a:gd name="connsiteX109" fmla="*/ 379102 w 564932"/>
              <a:gd name="connsiteY109" fmla="*/ 191653 h 599383"/>
              <a:gd name="connsiteX110" fmla="*/ 468601 w 564932"/>
              <a:gd name="connsiteY110" fmla="*/ 191653 h 599383"/>
              <a:gd name="connsiteX111" fmla="*/ 521955 w 564932"/>
              <a:gd name="connsiteY111" fmla="*/ 169740 h 599383"/>
              <a:gd name="connsiteX112" fmla="*/ 536155 w 564932"/>
              <a:gd name="connsiteY112" fmla="*/ 199816 h 599383"/>
              <a:gd name="connsiteX113" fmla="*/ 519374 w 564932"/>
              <a:gd name="connsiteY113" fmla="*/ 245361 h 599383"/>
              <a:gd name="connsiteX114" fmla="*/ 491836 w 564932"/>
              <a:gd name="connsiteY114" fmla="*/ 257821 h 599383"/>
              <a:gd name="connsiteX115" fmla="*/ 494417 w 564932"/>
              <a:gd name="connsiteY115" fmla="*/ 320122 h 599383"/>
              <a:gd name="connsiteX116" fmla="*/ 522816 w 564932"/>
              <a:gd name="connsiteY116" fmla="*/ 330864 h 599383"/>
              <a:gd name="connsiteX117" fmla="*/ 543039 w 564932"/>
              <a:gd name="connsiteY117" fmla="*/ 374260 h 599383"/>
              <a:gd name="connsiteX118" fmla="*/ 529700 w 564932"/>
              <a:gd name="connsiteY118" fmla="*/ 410352 h 599383"/>
              <a:gd name="connsiteX119" fmla="*/ 512059 w 564932"/>
              <a:gd name="connsiteY119" fmla="*/ 429257 h 599383"/>
              <a:gd name="connsiteX120" fmla="*/ 485812 w 564932"/>
              <a:gd name="connsiteY120" fmla="*/ 430546 h 599383"/>
              <a:gd name="connsiteX121" fmla="*/ 472043 w 564932"/>
              <a:gd name="connsiteY121" fmla="*/ 425390 h 599383"/>
              <a:gd name="connsiteX122" fmla="*/ 467310 w 564932"/>
              <a:gd name="connsiteY122" fmla="*/ 428397 h 599383"/>
              <a:gd name="connsiteX123" fmla="*/ 454832 w 564932"/>
              <a:gd name="connsiteY123" fmla="*/ 428827 h 599383"/>
              <a:gd name="connsiteX124" fmla="*/ 451820 w 564932"/>
              <a:gd name="connsiteY124" fmla="*/ 427968 h 599383"/>
              <a:gd name="connsiteX125" fmla="*/ 442784 w 564932"/>
              <a:gd name="connsiteY125" fmla="*/ 439139 h 599383"/>
              <a:gd name="connsiteX126" fmla="*/ 443644 w 564932"/>
              <a:gd name="connsiteY126" fmla="*/ 440858 h 599383"/>
              <a:gd name="connsiteX127" fmla="*/ 444075 w 564932"/>
              <a:gd name="connsiteY127" fmla="*/ 453748 h 599383"/>
              <a:gd name="connsiteX128" fmla="*/ 435469 w 564932"/>
              <a:gd name="connsiteY128" fmla="*/ 462771 h 599383"/>
              <a:gd name="connsiteX129" fmla="*/ 424282 w 564932"/>
              <a:gd name="connsiteY129" fmla="*/ 467926 h 599383"/>
              <a:gd name="connsiteX130" fmla="*/ 416537 w 564932"/>
              <a:gd name="connsiteY130" fmla="*/ 469215 h 599383"/>
              <a:gd name="connsiteX131" fmla="*/ 427724 w 564932"/>
              <a:gd name="connsiteY131" fmla="*/ 493277 h 599383"/>
              <a:gd name="connsiteX132" fmla="*/ 410943 w 564932"/>
              <a:gd name="connsiteY132" fmla="*/ 538391 h 599383"/>
              <a:gd name="connsiteX133" fmla="*/ 376521 w 564932"/>
              <a:gd name="connsiteY133" fmla="*/ 554289 h 599383"/>
              <a:gd name="connsiteX134" fmla="*/ 330911 w 564932"/>
              <a:gd name="connsiteY134" fmla="*/ 537532 h 599383"/>
              <a:gd name="connsiteX135" fmla="*/ 318432 w 564932"/>
              <a:gd name="connsiteY135" fmla="*/ 510463 h 599383"/>
              <a:gd name="connsiteX136" fmla="*/ 256042 w 564932"/>
              <a:gd name="connsiteY136" fmla="*/ 512611 h 599383"/>
              <a:gd name="connsiteX137" fmla="*/ 245285 w 564932"/>
              <a:gd name="connsiteY137" fmla="*/ 540969 h 599383"/>
              <a:gd name="connsiteX138" fmla="*/ 227643 w 564932"/>
              <a:gd name="connsiteY138" fmla="*/ 560304 h 599383"/>
              <a:gd name="connsiteX139" fmla="*/ 201827 w 564932"/>
              <a:gd name="connsiteY139" fmla="*/ 561164 h 599383"/>
              <a:gd name="connsiteX140" fmla="*/ 165683 w 564932"/>
              <a:gd name="connsiteY140" fmla="*/ 547844 h 599383"/>
              <a:gd name="connsiteX141" fmla="*/ 146751 w 564932"/>
              <a:gd name="connsiteY141" fmla="*/ 530228 h 599383"/>
              <a:gd name="connsiteX142" fmla="*/ 145460 w 564932"/>
              <a:gd name="connsiteY142" fmla="*/ 504018 h 599383"/>
              <a:gd name="connsiteX143" fmla="*/ 151053 w 564932"/>
              <a:gd name="connsiteY143" fmla="*/ 489410 h 599383"/>
              <a:gd name="connsiteX144" fmla="*/ 176440 w 564932"/>
              <a:gd name="connsiteY144" fmla="*/ 467926 h 599383"/>
              <a:gd name="connsiteX145" fmla="*/ 185476 w 564932"/>
              <a:gd name="connsiteY145" fmla="*/ 447303 h 599383"/>
              <a:gd name="connsiteX146" fmla="*/ 174719 w 564932"/>
              <a:gd name="connsiteY146" fmla="*/ 427538 h 599383"/>
              <a:gd name="connsiteX147" fmla="*/ 127388 w 564932"/>
              <a:gd name="connsiteY147" fmla="*/ 393595 h 599383"/>
              <a:gd name="connsiteX148" fmla="*/ 112328 w 564932"/>
              <a:gd name="connsiteY148" fmla="*/ 388868 h 599383"/>
              <a:gd name="connsiteX149" fmla="*/ 91245 w 564932"/>
              <a:gd name="connsiteY149" fmla="*/ 399610 h 599383"/>
              <a:gd name="connsiteX150" fmla="*/ 87802 w 564932"/>
              <a:gd name="connsiteY150" fmla="*/ 422382 h 599383"/>
              <a:gd name="connsiteX151" fmla="*/ 52519 w 564932"/>
              <a:gd name="connsiteY151" fmla="*/ 422382 h 599383"/>
              <a:gd name="connsiteX152" fmla="*/ 35308 w 564932"/>
              <a:gd name="connsiteY152" fmla="*/ 424530 h 599383"/>
              <a:gd name="connsiteX153" fmla="*/ 21539 w 564932"/>
              <a:gd name="connsiteY153" fmla="*/ 394884 h 599383"/>
              <a:gd name="connsiteX154" fmla="*/ 38320 w 564932"/>
              <a:gd name="connsiteY154" fmla="*/ 349769 h 599383"/>
              <a:gd name="connsiteX155" fmla="*/ 65428 w 564932"/>
              <a:gd name="connsiteY155" fmla="*/ 336879 h 599383"/>
              <a:gd name="connsiteX156" fmla="*/ 63276 w 564932"/>
              <a:gd name="connsiteY156" fmla="*/ 274578 h 599383"/>
              <a:gd name="connsiteX157" fmla="*/ 34878 w 564932"/>
              <a:gd name="connsiteY157" fmla="*/ 264266 h 599383"/>
              <a:gd name="connsiteX158" fmla="*/ 15515 w 564932"/>
              <a:gd name="connsiteY158" fmla="*/ 246220 h 599383"/>
              <a:gd name="connsiteX159" fmla="*/ 14655 w 564932"/>
              <a:gd name="connsiteY159" fmla="*/ 220440 h 599383"/>
              <a:gd name="connsiteX160" fmla="*/ 27993 w 564932"/>
              <a:gd name="connsiteY160" fmla="*/ 184778 h 599383"/>
              <a:gd name="connsiteX161" fmla="*/ 71882 w 564932"/>
              <a:gd name="connsiteY161" fmla="*/ 164584 h 599383"/>
              <a:gd name="connsiteX162" fmla="*/ 99850 w 564932"/>
              <a:gd name="connsiteY162" fmla="*/ 174896 h 599383"/>
              <a:gd name="connsiteX163" fmla="*/ 142448 w 564932"/>
              <a:gd name="connsiteY163" fmla="*/ 128922 h 599383"/>
              <a:gd name="connsiteX164" fmla="*/ 129970 w 564932"/>
              <a:gd name="connsiteY164" fmla="*/ 101423 h 599383"/>
              <a:gd name="connsiteX165" fmla="*/ 146751 w 564932"/>
              <a:gd name="connsiteY165" fmla="*/ 56309 h 599383"/>
              <a:gd name="connsiteX166" fmla="*/ 181173 w 564932"/>
              <a:gd name="connsiteY166" fmla="*/ 40411 h 599383"/>
              <a:gd name="connsiteX167" fmla="*/ 226352 w 564932"/>
              <a:gd name="connsiteY167" fmla="*/ 57168 h 599383"/>
              <a:gd name="connsiteX168" fmla="*/ 239261 w 564932"/>
              <a:gd name="connsiteY168" fmla="*/ 84666 h 599383"/>
              <a:gd name="connsiteX169" fmla="*/ 301651 w 564932"/>
              <a:gd name="connsiteY169" fmla="*/ 82088 h 599383"/>
              <a:gd name="connsiteX170" fmla="*/ 311978 w 564932"/>
              <a:gd name="connsiteY170" fmla="*/ 53731 h 599383"/>
              <a:gd name="connsiteX171" fmla="*/ 355867 w 564932"/>
              <a:gd name="connsiteY171" fmla="*/ 33536 h 599383"/>
              <a:gd name="connsiteX172" fmla="*/ 525415 w 564932"/>
              <a:gd name="connsiteY172" fmla="*/ 0 h 599383"/>
              <a:gd name="connsiteX173" fmla="*/ 529718 w 564932"/>
              <a:gd name="connsiteY173" fmla="*/ 2578 h 599383"/>
              <a:gd name="connsiteX174" fmla="*/ 563713 w 564932"/>
              <a:gd name="connsiteY174" fmla="*/ 49837 h 599383"/>
              <a:gd name="connsiteX175" fmla="*/ 562422 w 564932"/>
              <a:gd name="connsiteY175" fmla="*/ 57570 h 599383"/>
              <a:gd name="connsiteX176" fmla="*/ 554676 w 564932"/>
              <a:gd name="connsiteY176" fmla="*/ 56281 h 599383"/>
              <a:gd name="connsiteX177" fmla="*/ 531009 w 564932"/>
              <a:gd name="connsiteY177" fmla="*/ 23630 h 599383"/>
              <a:gd name="connsiteX178" fmla="*/ 531009 w 564932"/>
              <a:gd name="connsiteY178" fmla="*/ 112993 h 599383"/>
              <a:gd name="connsiteX179" fmla="*/ 473778 w 564932"/>
              <a:gd name="connsiteY179" fmla="*/ 170133 h 599383"/>
              <a:gd name="connsiteX180" fmla="*/ 378250 w 564932"/>
              <a:gd name="connsiteY180" fmla="*/ 170133 h 599383"/>
              <a:gd name="connsiteX181" fmla="*/ 372656 w 564932"/>
              <a:gd name="connsiteY181" fmla="*/ 164548 h 599383"/>
              <a:gd name="connsiteX182" fmla="*/ 378250 w 564932"/>
              <a:gd name="connsiteY182" fmla="*/ 158533 h 599383"/>
              <a:gd name="connsiteX183" fmla="*/ 473778 w 564932"/>
              <a:gd name="connsiteY183" fmla="*/ 158533 h 599383"/>
              <a:gd name="connsiteX184" fmla="*/ 519391 w 564932"/>
              <a:gd name="connsiteY184" fmla="*/ 112993 h 599383"/>
              <a:gd name="connsiteX185" fmla="*/ 519391 w 564932"/>
              <a:gd name="connsiteY185" fmla="*/ 21482 h 599383"/>
              <a:gd name="connsiteX186" fmla="*/ 493142 w 564932"/>
              <a:gd name="connsiteY186" fmla="*/ 52415 h 599383"/>
              <a:gd name="connsiteX187" fmla="*/ 485397 w 564932"/>
              <a:gd name="connsiteY187" fmla="*/ 53274 h 599383"/>
              <a:gd name="connsiteX188" fmla="*/ 483245 w 564932"/>
              <a:gd name="connsiteY188" fmla="*/ 48548 h 599383"/>
              <a:gd name="connsiteX189" fmla="*/ 484536 w 564932"/>
              <a:gd name="connsiteY189" fmla="*/ 45111 h 599383"/>
              <a:gd name="connsiteX190" fmla="*/ 520682 w 564932"/>
              <a:gd name="connsiteY190" fmla="*/ 2148 h 599383"/>
              <a:gd name="connsiteX191" fmla="*/ 525415 w 564932"/>
              <a:gd name="connsiteY191"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64932" h="599383">
                <a:moveTo>
                  <a:pt x="433318" y="449451"/>
                </a:moveTo>
                <a:cubicBezTo>
                  <a:pt x="432027" y="450310"/>
                  <a:pt x="430736" y="451599"/>
                  <a:pt x="429445" y="452888"/>
                </a:cubicBezTo>
                <a:lnTo>
                  <a:pt x="430736" y="452459"/>
                </a:lnTo>
                <a:cubicBezTo>
                  <a:pt x="431597" y="452029"/>
                  <a:pt x="432887" y="450740"/>
                  <a:pt x="433318" y="449881"/>
                </a:cubicBezTo>
                <a:cubicBezTo>
                  <a:pt x="433318" y="449451"/>
                  <a:pt x="433318" y="449451"/>
                  <a:pt x="433318" y="449451"/>
                </a:cubicBezTo>
                <a:close/>
                <a:moveTo>
                  <a:pt x="120921" y="408606"/>
                </a:moveTo>
                <a:lnTo>
                  <a:pt x="168257" y="442550"/>
                </a:lnTo>
                <a:cubicBezTo>
                  <a:pt x="169548" y="443410"/>
                  <a:pt x="170408" y="445128"/>
                  <a:pt x="170408" y="446847"/>
                </a:cubicBezTo>
                <a:cubicBezTo>
                  <a:pt x="170839" y="448566"/>
                  <a:pt x="169978" y="450284"/>
                  <a:pt x="168687" y="451573"/>
                </a:cubicBezTo>
                <a:lnTo>
                  <a:pt x="125655" y="487667"/>
                </a:lnTo>
                <a:cubicBezTo>
                  <a:pt x="124364" y="488526"/>
                  <a:pt x="123073" y="488956"/>
                  <a:pt x="121782" y="488956"/>
                </a:cubicBezTo>
                <a:cubicBezTo>
                  <a:pt x="120060" y="488956"/>
                  <a:pt x="118339" y="488526"/>
                  <a:pt x="117478" y="486807"/>
                </a:cubicBezTo>
                <a:cubicBezTo>
                  <a:pt x="115327" y="484659"/>
                  <a:pt x="115757" y="480792"/>
                  <a:pt x="117909" y="479073"/>
                </a:cubicBezTo>
                <a:lnTo>
                  <a:pt x="149323" y="452862"/>
                </a:lnTo>
                <a:lnTo>
                  <a:pt x="57663" y="452862"/>
                </a:lnTo>
                <a:cubicBezTo>
                  <a:pt x="32274" y="452862"/>
                  <a:pt x="11619" y="473487"/>
                  <a:pt x="11619" y="498408"/>
                </a:cubicBezTo>
                <a:lnTo>
                  <a:pt x="11619" y="593797"/>
                </a:lnTo>
                <a:cubicBezTo>
                  <a:pt x="11619" y="596805"/>
                  <a:pt x="9037" y="599383"/>
                  <a:pt x="6024" y="599383"/>
                </a:cubicBezTo>
                <a:cubicBezTo>
                  <a:pt x="2582" y="599383"/>
                  <a:pt x="0" y="596805"/>
                  <a:pt x="0" y="593797"/>
                </a:cubicBezTo>
                <a:lnTo>
                  <a:pt x="0" y="498408"/>
                </a:lnTo>
                <a:cubicBezTo>
                  <a:pt x="0" y="467042"/>
                  <a:pt x="25819" y="441261"/>
                  <a:pt x="57663" y="441261"/>
                </a:cubicBezTo>
                <a:lnTo>
                  <a:pt x="147171" y="441261"/>
                </a:lnTo>
                <a:lnTo>
                  <a:pt x="114036" y="417629"/>
                </a:lnTo>
                <a:cubicBezTo>
                  <a:pt x="111454" y="415910"/>
                  <a:pt x="111024" y="412473"/>
                  <a:pt x="112745" y="409895"/>
                </a:cubicBezTo>
                <a:cubicBezTo>
                  <a:pt x="114466" y="407316"/>
                  <a:pt x="118339" y="406457"/>
                  <a:pt x="120921" y="408606"/>
                </a:cubicBezTo>
                <a:close/>
                <a:moveTo>
                  <a:pt x="391150" y="350199"/>
                </a:moveTo>
                <a:cubicBezTo>
                  <a:pt x="386417" y="350199"/>
                  <a:pt x="382114" y="351058"/>
                  <a:pt x="378242" y="353206"/>
                </a:cubicBezTo>
                <a:cubicBezTo>
                  <a:pt x="362321" y="360511"/>
                  <a:pt x="355436" y="378986"/>
                  <a:pt x="362751" y="394454"/>
                </a:cubicBezTo>
                <a:cubicBezTo>
                  <a:pt x="365333" y="400040"/>
                  <a:pt x="369205" y="404766"/>
                  <a:pt x="373939" y="407774"/>
                </a:cubicBezTo>
                <a:cubicBezTo>
                  <a:pt x="390290" y="394024"/>
                  <a:pt x="402768" y="376838"/>
                  <a:pt x="411804" y="357933"/>
                </a:cubicBezTo>
                <a:cubicBezTo>
                  <a:pt x="406210" y="352777"/>
                  <a:pt x="398895" y="350199"/>
                  <a:pt x="391150" y="350199"/>
                </a:cubicBezTo>
                <a:close/>
                <a:moveTo>
                  <a:pt x="413525" y="303365"/>
                </a:moveTo>
                <a:cubicBezTo>
                  <a:pt x="411373" y="302506"/>
                  <a:pt x="407931" y="304225"/>
                  <a:pt x="407071" y="306373"/>
                </a:cubicBezTo>
                <a:lnTo>
                  <a:pt x="402337" y="319692"/>
                </a:lnTo>
                <a:lnTo>
                  <a:pt x="397604" y="319263"/>
                </a:lnTo>
                <a:cubicBezTo>
                  <a:pt x="391580" y="318403"/>
                  <a:pt x="385557" y="318833"/>
                  <a:pt x="379533" y="319692"/>
                </a:cubicBezTo>
                <a:lnTo>
                  <a:pt x="375230" y="320552"/>
                </a:lnTo>
                <a:lnTo>
                  <a:pt x="369636" y="308092"/>
                </a:lnTo>
                <a:cubicBezTo>
                  <a:pt x="368345" y="305514"/>
                  <a:pt x="365333" y="304225"/>
                  <a:pt x="362751" y="305514"/>
                </a:cubicBezTo>
                <a:lnTo>
                  <a:pt x="351564" y="310670"/>
                </a:lnTo>
                <a:cubicBezTo>
                  <a:pt x="349413" y="311529"/>
                  <a:pt x="348122" y="314537"/>
                  <a:pt x="349413" y="317114"/>
                </a:cubicBezTo>
                <a:lnTo>
                  <a:pt x="355006" y="330004"/>
                </a:lnTo>
                <a:lnTo>
                  <a:pt x="351564" y="332582"/>
                </a:lnTo>
                <a:cubicBezTo>
                  <a:pt x="346831" y="336449"/>
                  <a:pt x="342958" y="341176"/>
                  <a:pt x="339516" y="345902"/>
                </a:cubicBezTo>
                <a:lnTo>
                  <a:pt x="336934" y="349769"/>
                </a:lnTo>
                <a:lnTo>
                  <a:pt x="323596" y="345043"/>
                </a:lnTo>
                <a:cubicBezTo>
                  <a:pt x="321444" y="343754"/>
                  <a:pt x="318002" y="345472"/>
                  <a:pt x="317142" y="347621"/>
                </a:cubicBezTo>
                <a:lnTo>
                  <a:pt x="312839" y="359222"/>
                </a:lnTo>
                <a:cubicBezTo>
                  <a:pt x="312408" y="360511"/>
                  <a:pt x="312408" y="361800"/>
                  <a:pt x="313269" y="363089"/>
                </a:cubicBezTo>
                <a:cubicBezTo>
                  <a:pt x="313699" y="364378"/>
                  <a:pt x="314560" y="365237"/>
                  <a:pt x="315851" y="365666"/>
                </a:cubicBezTo>
                <a:lnTo>
                  <a:pt x="329189" y="370393"/>
                </a:lnTo>
                <a:lnTo>
                  <a:pt x="328759" y="374689"/>
                </a:lnTo>
                <a:cubicBezTo>
                  <a:pt x="327899" y="381134"/>
                  <a:pt x="328329" y="387150"/>
                  <a:pt x="329189" y="393165"/>
                </a:cubicBezTo>
                <a:lnTo>
                  <a:pt x="330050" y="397462"/>
                </a:lnTo>
                <a:lnTo>
                  <a:pt x="317572" y="403047"/>
                </a:lnTo>
                <a:cubicBezTo>
                  <a:pt x="316281" y="403907"/>
                  <a:pt x="315420" y="404766"/>
                  <a:pt x="314990" y="406055"/>
                </a:cubicBezTo>
                <a:cubicBezTo>
                  <a:pt x="314560" y="407344"/>
                  <a:pt x="314560" y="408633"/>
                  <a:pt x="314990" y="409922"/>
                </a:cubicBezTo>
                <a:lnTo>
                  <a:pt x="320154" y="420663"/>
                </a:lnTo>
                <a:cubicBezTo>
                  <a:pt x="321014" y="423241"/>
                  <a:pt x="324456" y="424530"/>
                  <a:pt x="326608" y="423241"/>
                </a:cubicBezTo>
                <a:lnTo>
                  <a:pt x="339516" y="417656"/>
                </a:lnTo>
                <a:lnTo>
                  <a:pt x="342098" y="421093"/>
                </a:lnTo>
                <a:cubicBezTo>
                  <a:pt x="343819" y="422812"/>
                  <a:pt x="345540" y="424530"/>
                  <a:pt x="347261" y="426249"/>
                </a:cubicBezTo>
                <a:cubicBezTo>
                  <a:pt x="353285" y="422812"/>
                  <a:pt x="359309" y="419374"/>
                  <a:pt x="364903" y="415078"/>
                </a:cubicBezTo>
                <a:cubicBezTo>
                  <a:pt x="359739" y="410781"/>
                  <a:pt x="355006" y="405625"/>
                  <a:pt x="352425" y="399610"/>
                </a:cubicBezTo>
                <a:cubicBezTo>
                  <a:pt x="342528" y="378127"/>
                  <a:pt x="351994" y="352347"/>
                  <a:pt x="373078" y="342465"/>
                </a:cubicBezTo>
                <a:cubicBezTo>
                  <a:pt x="379102" y="339887"/>
                  <a:pt x="385126" y="338598"/>
                  <a:pt x="391150" y="338598"/>
                </a:cubicBezTo>
                <a:cubicBezTo>
                  <a:pt x="400186" y="338598"/>
                  <a:pt x="408792" y="341605"/>
                  <a:pt x="416106" y="346761"/>
                </a:cubicBezTo>
                <a:cubicBezTo>
                  <a:pt x="420840" y="334301"/>
                  <a:pt x="423421" y="320981"/>
                  <a:pt x="424282" y="307662"/>
                </a:cubicBezTo>
                <a:close/>
                <a:moveTo>
                  <a:pt x="355867" y="33536"/>
                </a:moveTo>
                <a:lnTo>
                  <a:pt x="391580" y="46856"/>
                </a:lnTo>
                <a:cubicBezTo>
                  <a:pt x="409222" y="53301"/>
                  <a:pt x="418258" y="73065"/>
                  <a:pt x="411804" y="90682"/>
                </a:cubicBezTo>
                <a:lnTo>
                  <a:pt x="401477" y="119040"/>
                </a:lnTo>
                <a:cubicBezTo>
                  <a:pt x="410943" y="125055"/>
                  <a:pt x="419549" y="132359"/>
                  <a:pt x="427724" y="140093"/>
                </a:cubicBezTo>
                <a:lnTo>
                  <a:pt x="373078" y="140093"/>
                </a:lnTo>
                <a:cubicBezTo>
                  <a:pt x="358879" y="140093"/>
                  <a:pt x="347261" y="151694"/>
                  <a:pt x="347261" y="165873"/>
                </a:cubicBezTo>
                <a:cubicBezTo>
                  <a:pt x="347261" y="166732"/>
                  <a:pt x="347691" y="168021"/>
                  <a:pt x="347691" y="168881"/>
                </a:cubicBezTo>
                <a:cubicBezTo>
                  <a:pt x="308536" y="148257"/>
                  <a:pt x="260775" y="145249"/>
                  <a:pt x="217747" y="165014"/>
                </a:cubicBezTo>
                <a:cubicBezTo>
                  <a:pt x="144599" y="198527"/>
                  <a:pt x="112328" y="285319"/>
                  <a:pt x="146320" y="358362"/>
                </a:cubicBezTo>
                <a:cubicBezTo>
                  <a:pt x="170201" y="409922"/>
                  <a:pt x="220221" y="440938"/>
                  <a:pt x="273508" y="442892"/>
                </a:cubicBezTo>
                <a:lnTo>
                  <a:pt x="324404" y="435238"/>
                </a:lnTo>
                <a:lnTo>
                  <a:pt x="324456" y="435272"/>
                </a:lnTo>
                <a:cubicBezTo>
                  <a:pt x="325317" y="435272"/>
                  <a:pt x="326177" y="435272"/>
                  <a:pt x="327038" y="434842"/>
                </a:cubicBezTo>
                <a:lnTo>
                  <a:pt x="324404" y="435238"/>
                </a:lnTo>
                <a:lnTo>
                  <a:pt x="309827" y="425819"/>
                </a:lnTo>
                <a:lnTo>
                  <a:pt x="304663" y="414648"/>
                </a:lnTo>
                <a:cubicBezTo>
                  <a:pt x="302942" y="410781"/>
                  <a:pt x="302512" y="406055"/>
                  <a:pt x="304233" y="402188"/>
                </a:cubicBezTo>
                <a:cubicBezTo>
                  <a:pt x="305524" y="397891"/>
                  <a:pt x="308536" y="394454"/>
                  <a:pt x="312839" y="392735"/>
                </a:cubicBezTo>
                <a:lnTo>
                  <a:pt x="317572" y="390587"/>
                </a:lnTo>
                <a:cubicBezTo>
                  <a:pt x="316711" y="386720"/>
                  <a:pt x="316711" y="382423"/>
                  <a:pt x="317142" y="378127"/>
                </a:cubicBezTo>
                <a:lnTo>
                  <a:pt x="311978" y="376408"/>
                </a:lnTo>
                <a:cubicBezTo>
                  <a:pt x="308106" y="374689"/>
                  <a:pt x="304663" y="371682"/>
                  <a:pt x="302942" y="367815"/>
                </a:cubicBezTo>
                <a:cubicBezTo>
                  <a:pt x="300791" y="363948"/>
                  <a:pt x="300791" y="359222"/>
                  <a:pt x="302082" y="355355"/>
                </a:cubicBezTo>
                <a:lnTo>
                  <a:pt x="306385" y="343754"/>
                </a:lnTo>
                <a:cubicBezTo>
                  <a:pt x="308966" y="337309"/>
                  <a:pt x="315420" y="333012"/>
                  <a:pt x="322305" y="333012"/>
                </a:cubicBezTo>
                <a:cubicBezTo>
                  <a:pt x="324026" y="333012"/>
                  <a:pt x="325747" y="333442"/>
                  <a:pt x="327899" y="334301"/>
                </a:cubicBezTo>
                <a:lnTo>
                  <a:pt x="332632" y="336020"/>
                </a:lnTo>
                <a:cubicBezTo>
                  <a:pt x="335213" y="332582"/>
                  <a:pt x="337795" y="329575"/>
                  <a:pt x="341237" y="326567"/>
                </a:cubicBezTo>
                <a:lnTo>
                  <a:pt x="339086" y="321841"/>
                </a:lnTo>
                <a:cubicBezTo>
                  <a:pt x="335213" y="313677"/>
                  <a:pt x="338656" y="303795"/>
                  <a:pt x="346831" y="299928"/>
                </a:cubicBezTo>
                <a:lnTo>
                  <a:pt x="358018" y="295202"/>
                </a:lnTo>
                <a:cubicBezTo>
                  <a:pt x="360170" y="293913"/>
                  <a:pt x="362321" y="293483"/>
                  <a:pt x="364903" y="293483"/>
                </a:cubicBezTo>
                <a:cubicBezTo>
                  <a:pt x="371357" y="293483"/>
                  <a:pt x="376951" y="297350"/>
                  <a:pt x="379963" y="302936"/>
                </a:cubicBezTo>
                <a:lnTo>
                  <a:pt x="382114" y="307662"/>
                </a:lnTo>
                <a:cubicBezTo>
                  <a:pt x="385987" y="307232"/>
                  <a:pt x="390290" y="307232"/>
                  <a:pt x="394592" y="307232"/>
                </a:cubicBezTo>
                <a:lnTo>
                  <a:pt x="396314" y="302506"/>
                </a:lnTo>
                <a:cubicBezTo>
                  <a:pt x="398895" y="296061"/>
                  <a:pt x="405349" y="291764"/>
                  <a:pt x="412234" y="291764"/>
                </a:cubicBezTo>
                <a:cubicBezTo>
                  <a:pt x="413955" y="291764"/>
                  <a:pt x="415676" y="292194"/>
                  <a:pt x="417397" y="292624"/>
                </a:cubicBezTo>
                <a:lnTo>
                  <a:pt x="424712" y="295202"/>
                </a:lnTo>
                <a:cubicBezTo>
                  <a:pt x="424282" y="275437"/>
                  <a:pt x="419979" y="255673"/>
                  <a:pt x="411373" y="236338"/>
                </a:cubicBezTo>
                <a:cubicBezTo>
                  <a:pt x="403198" y="219151"/>
                  <a:pt x="392441" y="204113"/>
                  <a:pt x="379102" y="191653"/>
                </a:cubicBezTo>
                <a:lnTo>
                  <a:pt x="468601" y="191653"/>
                </a:lnTo>
                <a:cubicBezTo>
                  <a:pt x="489254" y="191653"/>
                  <a:pt x="508186" y="183059"/>
                  <a:pt x="521955" y="169740"/>
                </a:cubicBezTo>
                <a:lnTo>
                  <a:pt x="536155" y="199816"/>
                </a:lnTo>
                <a:cubicBezTo>
                  <a:pt x="543900" y="217003"/>
                  <a:pt x="536585" y="237197"/>
                  <a:pt x="519374" y="245361"/>
                </a:cubicBezTo>
                <a:lnTo>
                  <a:pt x="491836" y="257821"/>
                </a:lnTo>
                <a:cubicBezTo>
                  <a:pt x="496139" y="278874"/>
                  <a:pt x="496569" y="299498"/>
                  <a:pt x="494417" y="320122"/>
                </a:cubicBezTo>
                <a:lnTo>
                  <a:pt x="522816" y="330864"/>
                </a:lnTo>
                <a:cubicBezTo>
                  <a:pt x="540457" y="337309"/>
                  <a:pt x="549493" y="357073"/>
                  <a:pt x="543039" y="374260"/>
                </a:cubicBezTo>
                <a:lnTo>
                  <a:pt x="529700" y="410352"/>
                </a:lnTo>
                <a:cubicBezTo>
                  <a:pt x="526688" y="418515"/>
                  <a:pt x="520234" y="425390"/>
                  <a:pt x="512059" y="429257"/>
                </a:cubicBezTo>
                <a:cubicBezTo>
                  <a:pt x="503884" y="433124"/>
                  <a:pt x="494417" y="433553"/>
                  <a:pt x="485812" y="430546"/>
                </a:cubicBezTo>
                <a:lnTo>
                  <a:pt x="472043" y="425390"/>
                </a:lnTo>
                <a:cubicBezTo>
                  <a:pt x="470752" y="426679"/>
                  <a:pt x="469031" y="427538"/>
                  <a:pt x="467310" y="428397"/>
                </a:cubicBezTo>
                <a:cubicBezTo>
                  <a:pt x="463437" y="430116"/>
                  <a:pt x="458704" y="430546"/>
                  <a:pt x="454832" y="428827"/>
                </a:cubicBezTo>
                <a:lnTo>
                  <a:pt x="451820" y="427968"/>
                </a:lnTo>
                <a:cubicBezTo>
                  <a:pt x="448808" y="431835"/>
                  <a:pt x="445796" y="435272"/>
                  <a:pt x="442784" y="439139"/>
                </a:cubicBezTo>
                <a:lnTo>
                  <a:pt x="443644" y="440858"/>
                </a:lnTo>
                <a:cubicBezTo>
                  <a:pt x="445365" y="445154"/>
                  <a:pt x="445365" y="449451"/>
                  <a:pt x="444075" y="453748"/>
                </a:cubicBezTo>
                <a:cubicBezTo>
                  <a:pt x="442354" y="457615"/>
                  <a:pt x="439342" y="461052"/>
                  <a:pt x="435469" y="462771"/>
                </a:cubicBezTo>
                <a:lnTo>
                  <a:pt x="424282" y="467926"/>
                </a:lnTo>
                <a:cubicBezTo>
                  <a:pt x="422130" y="469215"/>
                  <a:pt x="419118" y="469645"/>
                  <a:pt x="416537" y="469215"/>
                </a:cubicBezTo>
                <a:lnTo>
                  <a:pt x="427724" y="493277"/>
                </a:lnTo>
                <a:cubicBezTo>
                  <a:pt x="435469" y="510463"/>
                  <a:pt x="428154" y="530657"/>
                  <a:pt x="410943" y="538391"/>
                </a:cubicBezTo>
                <a:lnTo>
                  <a:pt x="376521" y="554289"/>
                </a:lnTo>
                <a:cubicBezTo>
                  <a:pt x="359309" y="562023"/>
                  <a:pt x="339086" y="554719"/>
                  <a:pt x="330911" y="537532"/>
                </a:cubicBezTo>
                <a:lnTo>
                  <a:pt x="318432" y="510463"/>
                </a:lnTo>
                <a:cubicBezTo>
                  <a:pt x="297349" y="514330"/>
                  <a:pt x="276695" y="514760"/>
                  <a:pt x="256042" y="512611"/>
                </a:cubicBezTo>
                <a:lnTo>
                  <a:pt x="245285" y="540969"/>
                </a:lnTo>
                <a:cubicBezTo>
                  <a:pt x="242273" y="549563"/>
                  <a:pt x="235819" y="556437"/>
                  <a:pt x="227643" y="560304"/>
                </a:cubicBezTo>
                <a:cubicBezTo>
                  <a:pt x="219468" y="563741"/>
                  <a:pt x="210002" y="564171"/>
                  <a:pt x="201827" y="561164"/>
                </a:cubicBezTo>
                <a:lnTo>
                  <a:pt x="165683" y="547844"/>
                </a:lnTo>
                <a:cubicBezTo>
                  <a:pt x="157077" y="544836"/>
                  <a:pt x="150623" y="538391"/>
                  <a:pt x="146751" y="530228"/>
                </a:cubicBezTo>
                <a:cubicBezTo>
                  <a:pt x="142878" y="522064"/>
                  <a:pt x="142448" y="512611"/>
                  <a:pt x="145460" y="504018"/>
                </a:cubicBezTo>
                <a:lnTo>
                  <a:pt x="151053" y="489410"/>
                </a:lnTo>
                <a:lnTo>
                  <a:pt x="176440" y="467926"/>
                </a:lnTo>
                <a:cubicBezTo>
                  <a:pt x="182464" y="462771"/>
                  <a:pt x="185906" y="455466"/>
                  <a:pt x="185476" y="447303"/>
                </a:cubicBezTo>
                <a:cubicBezTo>
                  <a:pt x="185046" y="439569"/>
                  <a:pt x="181173" y="432264"/>
                  <a:pt x="174719" y="427538"/>
                </a:cubicBezTo>
                <a:lnTo>
                  <a:pt x="127388" y="393595"/>
                </a:lnTo>
                <a:cubicBezTo>
                  <a:pt x="123085" y="390157"/>
                  <a:pt x="117922" y="388868"/>
                  <a:pt x="112328" y="388868"/>
                </a:cubicBezTo>
                <a:cubicBezTo>
                  <a:pt x="104153" y="388868"/>
                  <a:pt x="96408" y="392735"/>
                  <a:pt x="91245" y="399610"/>
                </a:cubicBezTo>
                <a:cubicBezTo>
                  <a:pt x="86511" y="406485"/>
                  <a:pt x="85221" y="415078"/>
                  <a:pt x="87802" y="422382"/>
                </a:cubicBezTo>
                <a:lnTo>
                  <a:pt x="52519" y="422382"/>
                </a:lnTo>
                <a:cubicBezTo>
                  <a:pt x="46495" y="422382"/>
                  <a:pt x="40902" y="423241"/>
                  <a:pt x="35308" y="424530"/>
                </a:cubicBezTo>
                <a:lnTo>
                  <a:pt x="21539" y="394884"/>
                </a:lnTo>
                <a:cubicBezTo>
                  <a:pt x="13794" y="377697"/>
                  <a:pt x="21109" y="357503"/>
                  <a:pt x="38320" y="349769"/>
                </a:cubicBezTo>
                <a:lnTo>
                  <a:pt x="65428" y="336879"/>
                </a:lnTo>
                <a:cubicBezTo>
                  <a:pt x="61555" y="316255"/>
                  <a:pt x="61125" y="295202"/>
                  <a:pt x="63276" y="274578"/>
                </a:cubicBezTo>
                <a:lnTo>
                  <a:pt x="34878" y="264266"/>
                </a:lnTo>
                <a:cubicBezTo>
                  <a:pt x="26272" y="260829"/>
                  <a:pt x="19388" y="254813"/>
                  <a:pt x="15515" y="246220"/>
                </a:cubicBezTo>
                <a:cubicBezTo>
                  <a:pt x="12073" y="238056"/>
                  <a:pt x="11643" y="229033"/>
                  <a:pt x="14655" y="220440"/>
                </a:cubicBezTo>
                <a:lnTo>
                  <a:pt x="27993" y="184778"/>
                </a:lnTo>
                <a:cubicBezTo>
                  <a:pt x="34017" y="167592"/>
                  <a:pt x="54671" y="158139"/>
                  <a:pt x="71882" y="164584"/>
                </a:cubicBezTo>
                <a:lnTo>
                  <a:pt x="99850" y="174896"/>
                </a:lnTo>
                <a:cubicBezTo>
                  <a:pt x="111898" y="157709"/>
                  <a:pt x="126097" y="142241"/>
                  <a:pt x="142448" y="128922"/>
                </a:cubicBezTo>
                <a:lnTo>
                  <a:pt x="129970" y="101423"/>
                </a:lnTo>
                <a:cubicBezTo>
                  <a:pt x="122225" y="84666"/>
                  <a:pt x="129539" y="64472"/>
                  <a:pt x="146751" y="56309"/>
                </a:cubicBezTo>
                <a:lnTo>
                  <a:pt x="181173" y="40411"/>
                </a:lnTo>
                <a:cubicBezTo>
                  <a:pt x="198384" y="32677"/>
                  <a:pt x="218607" y="39981"/>
                  <a:pt x="226352" y="57168"/>
                </a:cubicBezTo>
                <a:lnTo>
                  <a:pt x="239261" y="84666"/>
                </a:lnTo>
                <a:cubicBezTo>
                  <a:pt x="259914" y="80799"/>
                  <a:pt x="280998" y="79940"/>
                  <a:pt x="301651" y="82088"/>
                </a:cubicBezTo>
                <a:lnTo>
                  <a:pt x="311978" y="53731"/>
                </a:lnTo>
                <a:cubicBezTo>
                  <a:pt x="318432" y="36974"/>
                  <a:pt x="339086" y="27521"/>
                  <a:pt x="355867" y="33536"/>
                </a:cubicBezTo>
                <a:close/>
                <a:moveTo>
                  <a:pt x="525415" y="0"/>
                </a:moveTo>
                <a:cubicBezTo>
                  <a:pt x="527137" y="0"/>
                  <a:pt x="528858" y="859"/>
                  <a:pt x="529718" y="2578"/>
                </a:cubicBezTo>
                <a:lnTo>
                  <a:pt x="563713" y="49837"/>
                </a:lnTo>
                <a:cubicBezTo>
                  <a:pt x="565864" y="52415"/>
                  <a:pt x="565004" y="55852"/>
                  <a:pt x="562422" y="57570"/>
                </a:cubicBezTo>
                <a:cubicBezTo>
                  <a:pt x="559840" y="59289"/>
                  <a:pt x="556397" y="58859"/>
                  <a:pt x="554676" y="56281"/>
                </a:cubicBezTo>
                <a:lnTo>
                  <a:pt x="531009" y="23630"/>
                </a:lnTo>
                <a:lnTo>
                  <a:pt x="531009" y="112993"/>
                </a:lnTo>
                <a:cubicBezTo>
                  <a:pt x="531009" y="144355"/>
                  <a:pt x="505191" y="170133"/>
                  <a:pt x="473778" y="170133"/>
                </a:cubicBezTo>
                <a:lnTo>
                  <a:pt x="378250" y="170133"/>
                </a:lnTo>
                <a:cubicBezTo>
                  <a:pt x="375238" y="170133"/>
                  <a:pt x="372656" y="167555"/>
                  <a:pt x="372656" y="164548"/>
                </a:cubicBezTo>
                <a:cubicBezTo>
                  <a:pt x="372656" y="161111"/>
                  <a:pt x="375238" y="158533"/>
                  <a:pt x="378250" y="158533"/>
                </a:cubicBezTo>
                <a:lnTo>
                  <a:pt x="473778" y="158533"/>
                </a:lnTo>
                <a:cubicBezTo>
                  <a:pt x="498736" y="158533"/>
                  <a:pt x="519391" y="138341"/>
                  <a:pt x="519391" y="112993"/>
                </a:cubicBezTo>
                <a:lnTo>
                  <a:pt x="519391" y="21482"/>
                </a:lnTo>
                <a:lnTo>
                  <a:pt x="493142" y="52415"/>
                </a:lnTo>
                <a:cubicBezTo>
                  <a:pt x="491421" y="54993"/>
                  <a:pt x="487548" y="54993"/>
                  <a:pt x="485397" y="53274"/>
                </a:cubicBezTo>
                <a:cubicBezTo>
                  <a:pt x="483676" y="51985"/>
                  <a:pt x="483245" y="50267"/>
                  <a:pt x="483245" y="48548"/>
                </a:cubicBezTo>
                <a:cubicBezTo>
                  <a:pt x="483245" y="47259"/>
                  <a:pt x="483676" y="45970"/>
                  <a:pt x="484536" y="45111"/>
                </a:cubicBezTo>
                <a:lnTo>
                  <a:pt x="520682" y="2148"/>
                </a:lnTo>
                <a:cubicBezTo>
                  <a:pt x="521973" y="859"/>
                  <a:pt x="523694" y="0"/>
                  <a:pt x="525415" y="0"/>
                </a:cubicBezTo>
                <a:close/>
              </a:path>
            </a:pathLst>
          </a:custGeom>
          <a:solidFill>
            <a:srgbClr val="EB8FA6"/>
          </a:solidFill>
          <a:ln>
            <a:noFill/>
          </a:ln>
        </p:spPr>
        <p:txBody>
          <a:bodyPr/>
          <a:lstStyle/>
          <a:p>
            <a:endParaRPr lang="zh-CN" altLang="en-US">
              <a:cs typeface="+mn-ea"/>
              <a:sym typeface="+mn-lt"/>
            </a:endParaRPr>
          </a:p>
        </p:txBody>
      </p:sp>
      <p:sp>
        <p:nvSpPr>
          <p:cNvPr id="10" name="seller_349675">
            <a:extLst>
              <a:ext uri="{FF2B5EF4-FFF2-40B4-BE49-F238E27FC236}">
                <a16:creationId xmlns:a16="http://schemas.microsoft.com/office/drawing/2014/main" id="{3946F370-D929-4DCA-ABB9-D75B68CC20B4}"/>
              </a:ext>
            </a:extLst>
          </p:cNvPr>
          <p:cNvSpPr>
            <a:spLocks noChangeAspect="1"/>
          </p:cNvSpPr>
          <p:nvPr/>
        </p:nvSpPr>
        <p:spPr bwMode="auto">
          <a:xfrm>
            <a:off x="3066432" y="4716220"/>
            <a:ext cx="304842" cy="304382"/>
          </a:xfrm>
          <a:custGeom>
            <a:avLst/>
            <a:gdLst>
              <a:gd name="connsiteX0" fmla="*/ 220288 w 607639"/>
              <a:gd name="connsiteY0" fmla="*/ 535892 h 606722"/>
              <a:gd name="connsiteX1" fmla="*/ 205869 w 607639"/>
              <a:gd name="connsiteY1" fmla="*/ 586460 h 606722"/>
              <a:gd name="connsiteX2" fmla="*/ 300482 w 607639"/>
              <a:gd name="connsiteY2" fmla="*/ 586460 h 606722"/>
              <a:gd name="connsiteX3" fmla="*/ 286063 w 607639"/>
              <a:gd name="connsiteY3" fmla="*/ 535892 h 606722"/>
              <a:gd name="connsiteX4" fmla="*/ 253131 w 607639"/>
              <a:gd name="connsiteY4" fmla="*/ 475460 h 606722"/>
              <a:gd name="connsiteX5" fmla="*/ 230079 w 607639"/>
              <a:gd name="connsiteY5" fmla="*/ 515718 h 606722"/>
              <a:gd name="connsiteX6" fmla="*/ 276183 w 607639"/>
              <a:gd name="connsiteY6" fmla="*/ 515718 h 606722"/>
              <a:gd name="connsiteX7" fmla="*/ 338398 w 607639"/>
              <a:gd name="connsiteY7" fmla="*/ 420093 h 606722"/>
              <a:gd name="connsiteX8" fmla="*/ 272801 w 607639"/>
              <a:gd name="connsiteY8" fmla="*/ 462840 h 606722"/>
              <a:gd name="connsiteX9" fmla="*/ 269686 w 607639"/>
              <a:gd name="connsiteY9" fmla="*/ 463551 h 606722"/>
              <a:gd name="connsiteX10" fmla="*/ 294341 w 607639"/>
              <a:gd name="connsiteY10" fmla="*/ 506476 h 606722"/>
              <a:gd name="connsiteX11" fmla="*/ 337419 w 607639"/>
              <a:gd name="connsiteY11" fmla="*/ 441244 h 606722"/>
              <a:gd name="connsiteX12" fmla="*/ 337419 w 607639"/>
              <a:gd name="connsiteY12" fmla="*/ 441156 h 606722"/>
              <a:gd name="connsiteX13" fmla="*/ 342670 w 607639"/>
              <a:gd name="connsiteY13" fmla="*/ 433335 h 606722"/>
              <a:gd name="connsiteX14" fmla="*/ 168042 w 607639"/>
              <a:gd name="connsiteY14" fmla="*/ 419915 h 606722"/>
              <a:gd name="connsiteX15" fmla="*/ 163681 w 607639"/>
              <a:gd name="connsiteY15" fmla="*/ 433246 h 606722"/>
              <a:gd name="connsiteX16" fmla="*/ 168932 w 607639"/>
              <a:gd name="connsiteY16" fmla="*/ 441156 h 606722"/>
              <a:gd name="connsiteX17" fmla="*/ 168932 w 607639"/>
              <a:gd name="connsiteY17" fmla="*/ 441244 h 606722"/>
              <a:gd name="connsiteX18" fmla="*/ 212011 w 607639"/>
              <a:gd name="connsiteY18" fmla="*/ 506476 h 606722"/>
              <a:gd name="connsiteX19" fmla="*/ 236576 w 607639"/>
              <a:gd name="connsiteY19" fmla="*/ 463551 h 606722"/>
              <a:gd name="connsiteX20" fmla="*/ 227231 w 607639"/>
              <a:gd name="connsiteY20" fmla="*/ 461240 h 606722"/>
              <a:gd name="connsiteX21" fmla="*/ 222602 w 607639"/>
              <a:gd name="connsiteY21" fmla="*/ 459552 h 606722"/>
              <a:gd name="connsiteX22" fmla="*/ 216372 w 607639"/>
              <a:gd name="connsiteY22" fmla="*/ 457152 h 606722"/>
              <a:gd name="connsiteX23" fmla="*/ 210854 w 607639"/>
              <a:gd name="connsiteY23" fmla="*/ 454575 h 606722"/>
              <a:gd name="connsiteX24" fmla="*/ 205513 w 607639"/>
              <a:gd name="connsiteY24" fmla="*/ 451731 h 606722"/>
              <a:gd name="connsiteX25" fmla="*/ 198304 w 607639"/>
              <a:gd name="connsiteY25" fmla="*/ 447288 h 606722"/>
              <a:gd name="connsiteX26" fmla="*/ 191272 w 607639"/>
              <a:gd name="connsiteY26" fmla="*/ 442311 h 606722"/>
              <a:gd name="connsiteX27" fmla="*/ 186911 w 607639"/>
              <a:gd name="connsiteY27" fmla="*/ 438756 h 606722"/>
              <a:gd name="connsiteX28" fmla="*/ 181126 w 607639"/>
              <a:gd name="connsiteY28" fmla="*/ 433602 h 606722"/>
              <a:gd name="connsiteX29" fmla="*/ 177477 w 607639"/>
              <a:gd name="connsiteY29" fmla="*/ 430136 h 606722"/>
              <a:gd name="connsiteX30" fmla="*/ 170356 w 607639"/>
              <a:gd name="connsiteY30" fmla="*/ 422582 h 606722"/>
              <a:gd name="connsiteX31" fmla="*/ 168487 w 607639"/>
              <a:gd name="connsiteY31" fmla="*/ 420449 h 606722"/>
              <a:gd name="connsiteX32" fmla="*/ 168042 w 607639"/>
              <a:gd name="connsiteY32" fmla="*/ 419915 h 606722"/>
              <a:gd name="connsiteX33" fmla="*/ 253131 w 607639"/>
              <a:gd name="connsiteY33" fmla="*/ 121309 h 606722"/>
              <a:gd name="connsiteX34" fmla="*/ 141785 w 607639"/>
              <a:gd name="connsiteY34" fmla="*/ 240129 h 606722"/>
              <a:gd name="connsiteX35" fmla="*/ 141785 w 607639"/>
              <a:gd name="connsiteY35" fmla="*/ 293274 h 606722"/>
              <a:gd name="connsiteX36" fmla="*/ 173738 w 607639"/>
              <a:gd name="connsiteY36" fmla="*/ 393787 h 606722"/>
              <a:gd name="connsiteX37" fmla="*/ 179524 w 607639"/>
              <a:gd name="connsiteY37" fmla="*/ 401786 h 606722"/>
              <a:gd name="connsiteX38" fmla="*/ 181660 w 607639"/>
              <a:gd name="connsiteY38" fmla="*/ 404718 h 606722"/>
              <a:gd name="connsiteX39" fmla="*/ 242272 w 607639"/>
              <a:gd name="connsiteY39" fmla="*/ 443999 h 606722"/>
              <a:gd name="connsiteX40" fmla="*/ 253131 w 607639"/>
              <a:gd name="connsiteY40" fmla="*/ 444888 h 606722"/>
              <a:gd name="connsiteX41" fmla="*/ 263723 w 607639"/>
              <a:gd name="connsiteY41" fmla="*/ 444088 h 606722"/>
              <a:gd name="connsiteX42" fmla="*/ 265147 w 607639"/>
              <a:gd name="connsiteY42" fmla="*/ 443733 h 606722"/>
              <a:gd name="connsiteX43" fmla="*/ 274492 w 607639"/>
              <a:gd name="connsiteY43" fmla="*/ 441511 h 606722"/>
              <a:gd name="connsiteX44" fmla="*/ 275382 w 607639"/>
              <a:gd name="connsiteY44" fmla="*/ 441156 h 606722"/>
              <a:gd name="connsiteX45" fmla="*/ 285262 w 607639"/>
              <a:gd name="connsiteY45" fmla="*/ 437156 h 606722"/>
              <a:gd name="connsiteX46" fmla="*/ 285618 w 607639"/>
              <a:gd name="connsiteY46" fmla="*/ 436979 h 606722"/>
              <a:gd name="connsiteX47" fmla="*/ 324246 w 607639"/>
              <a:gd name="connsiteY47" fmla="*/ 405163 h 606722"/>
              <a:gd name="connsiteX48" fmla="*/ 325848 w 607639"/>
              <a:gd name="connsiteY48" fmla="*/ 403119 h 606722"/>
              <a:gd name="connsiteX49" fmla="*/ 332257 w 607639"/>
              <a:gd name="connsiteY49" fmla="*/ 394409 h 606722"/>
              <a:gd name="connsiteX50" fmla="*/ 361005 w 607639"/>
              <a:gd name="connsiteY50" fmla="*/ 326868 h 606722"/>
              <a:gd name="connsiteX51" fmla="*/ 354241 w 607639"/>
              <a:gd name="connsiteY51" fmla="*/ 323402 h 606722"/>
              <a:gd name="connsiteX52" fmla="*/ 353084 w 607639"/>
              <a:gd name="connsiteY52" fmla="*/ 322779 h 606722"/>
              <a:gd name="connsiteX53" fmla="*/ 277162 w 607639"/>
              <a:gd name="connsiteY53" fmla="*/ 239330 h 606722"/>
              <a:gd name="connsiteX54" fmla="*/ 276539 w 607639"/>
              <a:gd name="connsiteY54" fmla="*/ 237730 h 606722"/>
              <a:gd name="connsiteX55" fmla="*/ 271555 w 607639"/>
              <a:gd name="connsiteY55" fmla="*/ 224399 h 606722"/>
              <a:gd name="connsiteX56" fmla="*/ 270843 w 607639"/>
              <a:gd name="connsiteY56" fmla="*/ 222178 h 606722"/>
              <a:gd name="connsiteX57" fmla="*/ 267016 w 607639"/>
              <a:gd name="connsiteY57" fmla="*/ 207158 h 606722"/>
              <a:gd name="connsiteX58" fmla="*/ 266482 w 607639"/>
              <a:gd name="connsiteY58" fmla="*/ 204581 h 606722"/>
              <a:gd name="connsiteX59" fmla="*/ 264524 w 607639"/>
              <a:gd name="connsiteY59" fmla="*/ 191784 h 606722"/>
              <a:gd name="connsiteX60" fmla="*/ 264079 w 607639"/>
              <a:gd name="connsiteY60" fmla="*/ 187607 h 606722"/>
              <a:gd name="connsiteX61" fmla="*/ 263278 w 607639"/>
              <a:gd name="connsiteY61" fmla="*/ 171877 h 606722"/>
              <a:gd name="connsiteX62" fmla="*/ 264079 w 607639"/>
              <a:gd name="connsiteY62" fmla="*/ 156768 h 606722"/>
              <a:gd name="connsiteX63" fmla="*/ 264702 w 607639"/>
              <a:gd name="connsiteY63" fmla="*/ 150903 h 606722"/>
              <a:gd name="connsiteX64" fmla="*/ 266037 w 607639"/>
              <a:gd name="connsiteY64" fmla="*/ 142549 h 606722"/>
              <a:gd name="connsiteX65" fmla="*/ 270487 w 607639"/>
              <a:gd name="connsiteY65" fmla="*/ 122909 h 606722"/>
              <a:gd name="connsiteX66" fmla="*/ 253131 w 607639"/>
              <a:gd name="connsiteY66" fmla="*/ 121309 h 606722"/>
              <a:gd name="connsiteX67" fmla="*/ 374512 w 607639"/>
              <a:gd name="connsiteY67" fmla="*/ 81511 h 606722"/>
              <a:gd name="connsiteX68" fmla="*/ 400410 w 607639"/>
              <a:gd name="connsiteY68" fmla="*/ 112258 h 606722"/>
              <a:gd name="connsiteX69" fmla="*/ 401834 w 607639"/>
              <a:gd name="connsiteY69" fmla="*/ 115545 h 606722"/>
              <a:gd name="connsiteX70" fmla="*/ 400410 w 607639"/>
              <a:gd name="connsiteY70" fmla="*/ 116612 h 606722"/>
              <a:gd name="connsiteX71" fmla="*/ 386349 w 607639"/>
              <a:gd name="connsiteY71" fmla="*/ 129763 h 606722"/>
              <a:gd name="connsiteX72" fmla="*/ 390442 w 607639"/>
              <a:gd name="connsiteY72" fmla="*/ 172061 h 606722"/>
              <a:gd name="connsiteX73" fmla="*/ 435297 w 607639"/>
              <a:gd name="connsiteY73" fmla="*/ 216759 h 606722"/>
              <a:gd name="connsiteX74" fmla="*/ 477571 w 607639"/>
              <a:gd name="connsiteY74" fmla="*/ 220935 h 606722"/>
              <a:gd name="connsiteX75" fmla="*/ 490831 w 607639"/>
              <a:gd name="connsiteY75" fmla="*/ 206895 h 606722"/>
              <a:gd name="connsiteX76" fmla="*/ 491365 w 607639"/>
              <a:gd name="connsiteY76" fmla="*/ 205651 h 606722"/>
              <a:gd name="connsiteX77" fmla="*/ 495103 w 607639"/>
              <a:gd name="connsiteY77" fmla="*/ 206717 h 606722"/>
              <a:gd name="connsiteX78" fmla="*/ 525985 w 607639"/>
              <a:gd name="connsiteY78" fmla="*/ 232754 h 606722"/>
              <a:gd name="connsiteX79" fmla="*/ 525006 w 607639"/>
              <a:gd name="connsiteY79" fmla="*/ 238796 h 606722"/>
              <a:gd name="connsiteX80" fmla="*/ 515127 w 607639"/>
              <a:gd name="connsiteY80" fmla="*/ 248749 h 606722"/>
              <a:gd name="connsiteX81" fmla="*/ 459682 w 607639"/>
              <a:gd name="connsiteY81" fmla="*/ 255502 h 606722"/>
              <a:gd name="connsiteX82" fmla="*/ 443841 w 607639"/>
              <a:gd name="connsiteY82" fmla="*/ 243240 h 606722"/>
              <a:gd name="connsiteX83" fmla="*/ 363832 w 607639"/>
              <a:gd name="connsiteY83" fmla="*/ 163086 h 606722"/>
              <a:gd name="connsiteX84" fmla="*/ 349415 w 607639"/>
              <a:gd name="connsiteY84" fmla="*/ 143181 h 606722"/>
              <a:gd name="connsiteX85" fmla="*/ 358492 w 607639"/>
              <a:gd name="connsiteY85" fmla="*/ 92353 h 606722"/>
              <a:gd name="connsiteX86" fmla="*/ 368371 w 607639"/>
              <a:gd name="connsiteY86" fmla="*/ 82400 h 606722"/>
              <a:gd name="connsiteX87" fmla="*/ 374512 w 607639"/>
              <a:gd name="connsiteY87" fmla="*/ 81511 h 606722"/>
              <a:gd name="connsiteX88" fmla="*/ 368326 w 607639"/>
              <a:gd name="connsiteY88" fmla="*/ 60921 h 606722"/>
              <a:gd name="connsiteX89" fmla="*/ 354063 w 607639"/>
              <a:gd name="connsiteY89" fmla="*/ 68075 h 606722"/>
              <a:gd name="connsiteX90" fmla="*/ 344183 w 607639"/>
              <a:gd name="connsiteY90" fmla="*/ 78029 h 606722"/>
              <a:gd name="connsiteX91" fmla="*/ 331100 w 607639"/>
              <a:gd name="connsiteY91" fmla="*/ 151703 h 606722"/>
              <a:gd name="connsiteX92" fmla="*/ 349435 w 607639"/>
              <a:gd name="connsiteY92" fmla="*/ 177387 h 606722"/>
              <a:gd name="connsiteX93" fmla="*/ 429451 w 607639"/>
              <a:gd name="connsiteY93" fmla="*/ 257548 h 606722"/>
              <a:gd name="connsiteX94" fmla="*/ 450011 w 607639"/>
              <a:gd name="connsiteY94" fmla="*/ 273278 h 606722"/>
              <a:gd name="connsiteX95" fmla="*/ 484990 w 607639"/>
              <a:gd name="connsiteY95" fmla="*/ 283143 h 606722"/>
              <a:gd name="connsiteX96" fmla="*/ 529492 w 607639"/>
              <a:gd name="connsiteY96" fmla="*/ 262969 h 606722"/>
              <a:gd name="connsiteX97" fmla="*/ 539372 w 607639"/>
              <a:gd name="connsiteY97" fmla="*/ 253105 h 606722"/>
              <a:gd name="connsiteX98" fmla="*/ 543911 w 607639"/>
              <a:gd name="connsiteY98" fmla="*/ 223244 h 606722"/>
              <a:gd name="connsiteX99" fmla="*/ 505283 w 607639"/>
              <a:gd name="connsiteY99" fmla="*/ 189206 h 606722"/>
              <a:gd name="connsiteX100" fmla="*/ 485969 w 607639"/>
              <a:gd name="connsiteY100" fmla="*/ 186185 h 606722"/>
              <a:gd name="connsiteX101" fmla="*/ 474843 w 607639"/>
              <a:gd name="connsiteY101" fmla="*/ 194539 h 606722"/>
              <a:gd name="connsiteX102" fmla="*/ 466299 w 607639"/>
              <a:gd name="connsiteY102" fmla="*/ 204137 h 606722"/>
              <a:gd name="connsiteX103" fmla="*/ 449655 w 607639"/>
              <a:gd name="connsiteY103" fmla="*/ 202448 h 606722"/>
              <a:gd name="connsiteX104" fmla="*/ 404796 w 607639"/>
              <a:gd name="connsiteY104" fmla="*/ 157746 h 606722"/>
              <a:gd name="connsiteX105" fmla="*/ 402838 w 607639"/>
              <a:gd name="connsiteY105" fmla="*/ 141572 h 606722"/>
              <a:gd name="connsiteX106" fmla="*/ 412807 w 607639"/>
              <a:gd name="connsiteY106" fmla="*/ 132596 h 606722"/>
              <a:gd name="connsiteX107" fmla="*/ 421173 w 607639"/>
              <a:gd name="connsiteY107" fmla="*/ 121487 h 606722"/>
              <a:gd name="connsiteX108" fmla="*/ 418058 w 607639"/>
              <a:gd name="connsiteY108" fmla="*/ 102113 h 606722"/>
              <a:gd name="connsiteX109" fmla="*/ 384058 w 607639"/>
              <a:gd name="connsiteY109" fmla="*/ 63632 h 606722"/>
              <a:gd name="connsiteX110" fmla="*/ 368326 w 607639"/>
              <a:gd name="connsiteY110" fmla="*/ 60921 h 606722"/>
              <a:gd name="connsiteX111" fmla="*/ 435414 w 607639"/>
              <a:gd name="connsiteY111" fmla="*/ 0 h 606722"/>
              <a:gd name="connsiteX112" fmla="*/ 607639 w 607639"/>
              <a:gd name="connsiteY112" fmla="*/ 171877 h 606722"/>
              <a:gd name="connsiteX113" fmla="*/ 435414 w 607639"/>
              <a:gd name="connsiteY113" fmla="*/ 343753 h 606722"/>
              <a:gd name="connsiteX114" fmla="*/ 380053 w 607639"/>
              <a:gd name="connsiteY114" fmla="*/ 334510 h 606722"/>
              <a:gd name="connsiteX115" fmla="*/ 353084 w 607639"/>
              <a:gd name="connsiteY115" fmla="*/ 399742 h 606722"/>
              <a:gd name="connsiteX116" fmla="*/ 363409 w 607639"/>
              <a:gd name="connsiteY116" fmla="*/ 431735 h 606722"/>
              <a:gd name="connsiteX117" fmla="*/ 362697 w 607639"/>
              <a:gd name="connsiteY117" fmla="*/ 439289 h 606722"/>
              <a:gd name="connsiteX118" fmla="*/ 480540 w 607639"/>
              <a:gd name="connsiteY118" fmla="*/ 485324 h 606722"/>
              <a:gd name="connsiteX119" fmla="*/ 506351 w 607639"/>
              <a:gd name="connsiteY119" fmla="*/ 528071 h 606722"/>
              <a:gd name="connsiteX120" fmla="*/ 506351 w 607639"/>
              <a:gd name="connsiteY120" fmla="*/ 596591 h 606722"/>
              <a:gd name="connsiteX121" fmla="*/ 496204 w 607639"/>
              <a:gd name="connsiteY121" fmla="*/ 606722 h 606722"/>
              <a:gd name="connsiteX122" fmla="*/ 313922 w 607639"/>
              <a:gd name="connsiteY122" fmla="*/ 606722 h 606722"/>
              <a:gd name="connsiteX123" fmla="*/ 192429 w 607639"/>
              <a:gd name="connsiteY123" fmla="*/ 606722 h 606722"/>
              <a:gd name="connsiteX124" fmla="*/ 10147 w 607639"/>
              <a:gd name="connsiteY124" fmla="*/ 606722 h 606722"/>
              <a:gd name="connsiteX125" fmla="*/ 0 w 607639"/>
              <a:gd name="connsiteY125" fmla="*/ 596591 h 606722"/>
              <a:gd name="connsiteX126" fmla="*/ 0 w 607639"/>
              <a:gd name="connsiteY126" fmla="*/ 528071 h 606722"/>
              <a:gd name="connsiteX127" fmla="*/ 25812 w 607639"/>
              <a:gd name="connsiteY127" fmla="*/ 485324 h 606722"/>
              <a:gd name="connsiteX128" fmla="*/ 143655 w 607639"/>
              <a:gd name="connsiteY128" fmla="*/ 439289 h 606722"/>
              <a:gd name="connsiteX129" fmla="*/ 142943 w 607639"/>
              <a:gd name="connsiteY129" fmla="*/ 431735 h 606722"/>
              <a:gd name="connsiteX130" fmla="*/ 153356 w 607639"/>
              <a:gd name="connsiteY130" fmla="*/ 399475 h 606722"/>
              <a:gd name="connsiteX131" fmla="*/ 121492 w 607639"/>
              <a:gd name="connsiteY131" fmla="*/ 293274 h 606722"/>
              <a:gd name="connsiteX132" fmla="*/ 121492 w 607639"/>
              <a:gd name="connsiteY132" fmla="*/ 240129 h 606722"/>
              <a:gd name="connsiteX133" fmla="*/ 253131 w 607639"/>
              <a:gd name="connsiteY133" fmla="*/ 101135 h 606722"/>
              <a:gd name="connsiteX134" fmla="*/ 277519 w 607639"/>
              <a:gd name="connsiteY134" fmla="*/ 103624 h 606722"/>
              <a:gd name="connsiteX135" fmla="*/ 435414 w 607639"/>
              <a:gd name="connsiteY13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7639" h="606722">
                <a:moveTo>
                  <a:pt x="220288" y="535892"/>
                </a:moveTo>
                <a:lnTo>
                  <a:pt x="205869" y="586460"/>
                </a:lnTo>
                <a:lnTo>
                  <a:pt x="300482" y="586460"/>
                </a:lnTo>
                <a:lnTo>
                  <a:pt x="286063" y="535892"/>
                </a:lnTo>
                <a:close/>
                <a:moveTo>
                  <a:pt x="253131" y="475460"/>
                </a:moveTo>
                <a:lnTo>
                  <a:pt x="230079" y="515718"/>
                </a:lnTo>
                <a:lnTo>
                  <a:pt x="276183" y="515718"/>
                </a:lnTo>
                <a:close/>
                <a:moveTo>
                  <a:pt x="338398" y="420093"/>
                </a:moveTo>
                <a:cubicBezTo>
                  <a:pt x="320419" y="441600"/>
                  <a:pt x="297901" y="457241"/>
                  <a:pt x="272801" y="462840"/>
                </a:cubicBezTo>
                <a:cubicBezTo>
                  <a:pt x="271733" y="463018"/>
                  <a:pt x="270754" y="463373"/>
                  <a:pt x="269686" y="463551"/>
                </a:cubicBezTo>
                <a:lnTo>
                  <a:pt x="294341" y="506476"/>
                </a:lnTo>
                <a:lnTo>
                  <a:pt x="337419" y="441244"/>
                </a:lnTo>
                <a:lnTo>
                  <a:pt x="337419" y="441156"/>
                </a:lnTo>
                <a:lnTo>
                  <a:pt x="342670" y="433335"/>
                </a:lnTo>
                <a:close/>
                <a:moveTo>
                  <a:pt x="168042" y="419915"/>
                </a:moveTo>
                <a:lnTo>
                  <a:pt x="163681" y="433246"/>
                </a:lnTo>
                <a:lnTo>
                  <a:pt x="168932" y="441156"/>
                </a:lnTo>
                <a:lnTo>
                  <a:pt x="168932" y="441244"/>
                </a:lnTo>
                <a:lnTo>
                  <a:pt x="212011" y="506476"/>
                </a:lnTo>
                <a:lnTo>
                  <a:pt x="236576" y="463551"/>
                </a:lnTo>
                <a:cubicBezTo>
                  <a:pt x="233461" y="462929"/>
                  <a:pt x="230346" y="462129"/>
                  <a:pt x="227231" y="461240"/>
                </a:cubicBezTo>
                <a:cubicBezTo>
                  <a:pt x="225628" y="460796"/>
                  <a:pt x="224115" y="460174"/>
                  <a:pt x="222602" y="459552"/>
                </a:cubicBezTo>
                <a:cubicBezTo>
                  <a:pt x="220466" y="458841"/>
                  <a:pt x="218419" y="458041"/>
                  <a:pt x="216372" y="457152"/>
                </a:cubicBezTo>
                <a:cubicBezTo>
                  <a:pt x="214503" y="456352"/>
                  <a:pt x="212634" y="455553"/>
                  <a:pt x="210854" y="454575"/>
                </a:cubicBezTo>
                <a:cubicBezTo>
                  <a:pt x="208984" y="453686"/>
                  <a:pt x="207204" y="452709"/>
                  <a:pt x="205513" y="451731"/>
                </a:cubicBezTo>
                <a:cubicBezTo>
                  <a:pt x="203021" y="450309"/>
                  <a:pt x="200707" y="448887"/>
                  <a:pt x="198304" y="447288"/>
                </a:cubicBezTo>
                <a:cubicBezTo>
                  <a:pt x="195901" y="445777"/>
                  <a:pt x="193587" y="444088"/>
                  <a:pt x="191272" y="442311"/>
                </a:cubicBezTo>
                <a:cubicBezTo>
                  <a:pt x="189759" y="441156"/>
                  <a:pt x="188424" y="440000"/>
                  <a:pt x="186911" y="438756"/>
                </a:cubicBezTo>
                <a:cubicBezTo>
                  <a:pt x="184953" y="437156"/>
                  <a:pt x="182995" y="435379"/>
                  <a:pt x="181126" y="433602"/>
                </a:cubicBezTo>
                <a:cubicBezTo>
                  <a:pt x="179880" y="432446"/>
                  <a:pt x="178634" y="431291"/>
                  <a:pt x="177477" y="430136"/>
                </a:cubicBezTo>
                <a:cubicBezTo>
                  <a:pt x="175073" y="427736"/>
                  <a:pt x="172670" y="425159"/>
                  <a:pt x="170356" y="422582"/>
                </a:cubicBezTo>
                <a:cubicBezTo>
                  <a:pt x="169733" y="421871"/>
                  <a:pt x="169110" y="421160"/>
                  <a:pt x="168487" y="420449"/>
                </a:cubicBezTo>
                <a:cubicBezTo>
                  <a:pt x="168309" y="420271"/>
                  <a:pt x="168220" y="420093"/>
                  <a:pt x="168042" y="419915"/>
                </a:cubicBezTo>
                <a:close/>
                <a:moveTo>
                  <a:pt x="253131" y="121309"/>
                </a:moveTo>
                <a:cubicBezTo>
                  <a:pt x="191717" y="121309"/>
                  <a:pt x="141785" y="174632"/>
                  <a:pt x="141785" y="240129"/>
                </a:cubicBezTo>
                <a:lnTo>
                  <a:pt x="141785" y="293274"/>
                </a:lnTo>
                <a:cubicBezTo>
                  <a:pt x="141785" y="327223"/>
                  <a:pt x="153979" y="364638"/>
                  <a:pt x="173738" y="393787"/>
                </a:cubicBezTo>
                <a:cubicBezTo>
                  <a:pt x="175607" y="396542"/>
                  <a:pt x="177566" y="399208"/>
                  <a:pt x="179524" y="401786"/>
                </a:cubicBezTo>
                <a:cubicBezTo>
                  <a:pt x="180236" y="402674"/>
                  <a:pt x="180948" y="403741"/>
                  <a:pt x="181660" y="404718"/>
                </a:cubicBezTo>
                <a:cubicBezTo>
                  <a:pt x="199461" y="426670"/>
                  <a:pt x="220733" y="440445"/>
                  <a:pt x="242272" y="443999"/>
                </a:cubicBezTo>
                <a:cubicBezTo>
                  <a:pt x="245833" y="444533"/>
                  <a:pt x="249482" y="444888"/>
                  <a:pt x="253131" y="444888"/>
                </a:cubicBezTo>
                <a:cubicBezTo>
                  <a:pt x="256691" y="444888"/>
                  <a:pt x="260251" y="444622"/>
                  <a:pt x="263723" y="444088"/>
                </a:cubicBezTo>
                <a:cubicBezTo>
                  <a:pt x="264168" y="443999"/>
                  <a:pt x="264613" y="443822"/>
                  <a:pt x="265147" y="443733"/>
                </a:cubicBezTo>
                <a:cubicBezTo>
                  <a:pt x="268262" y="443200"/>
                  <a:pt x="271377" y="442489"/>
                  <a:pt x="274492" y="441511"/>
                </a:cubicBezTo>
                <a:cubicBezTo>
                  <a:pt x="274848" y="441422"/>
                  <a:pt x="275115" y="441244"/>
                  <a:pt x="275382" y="441156"/>
                </a:cubicBezTo>
                <a:cubicBezTo>
                  <a:pt x="278676" y="440089"/>
                  <a:pt x="282058" y="438756"/>
                  <a:pt x="285262" y="437156"/>
                </a:cubicBezTo>
                <a:cubicBezTo>
                  <a:pt x="285440" y="437156"/>
                  <a:pt x="285529" y="437067"/>
                  <a:pt x="285618" y="436979"/>
                </a:cubicBezTo>
                <a:cubicBezTo>
                  <a:pt x="299414" y="430313"/>
                  <a:pt x="312587" y="419471"/>
                  <a:pt x="324246" y="405163"/>
                </a:cubicBezTo>
                <a:cubicBezTo>
                  <a:pt x="324780" y="404452"/>
                  <a:pt x="325314" y="403741"/>
                  <a:pt x="325848" y="403119"/>
                </a:cubicBezTo>
                <a:cubicBezTo>
                  <a:pt x="328074" y="400364"/>
                  <a:pt x="330210" y="397431"/>
                  <a:pt x="332257" y="394409"/>
                </a:cubicBezTo>
                <a:cubicBezTo>
                  <a:pt x="345964" y="374325"/>
                  <a:pt x="356021" y="350507"/>
                  <a:pt x="361005" y="326868"/>
                </a:cubicBezTo>
                <a:cubicBezTo>
                  <a:pt x="358691" y="325801"/>
                  <a:pt x="356466" y="324557"/>
                  <a:pt x="354241" y="323402"/>
                </a:cubicBezTo>
                <a:cubicBezTo>
                  <a:pt x="353885" y="323135"/>
                  <a:pt x="353440" y="322957"/>
                  <a:pt x="353084" y="322779"/>
                </a:cubicBezTo>
                <a:cubicBezTo>
                  <a:pt x="318550" y="304028"/>
                  <a:pt x="292115" y="274434"/>
                  <a:pt x="277162" y="239330"/>
                </a:cubicBezTo>
                <a:cubicBezTo>
                  <a:pt x="276895" y="238796"/>
                  <a:pt x="276717" y="238263"/>
                  <a:pt x="276539" y="237730"/>
                </a:cubicBezTo>
                <a:cubicBezTo>
                  <a:pt x="274670" y="233375"/>
                  <a:pt x="273068" y="228932"/>
                  <a:pt x="271555" y="224399"/>
                </a:cubicBezTo>
                <a:cubicBezTo>
                  <a:pt x="271377" y="223688"/>
                  <a:pt x="271110" y="222977"/>
                  <a:pt x="270843" y="222178"/>
                </a:cubicBezTo>
                <a:cubicBezTo>
                  <a:pt x="269330" y="217290"/>
                  <a:pt x="267995" y="212224"/>
                  <a:pt x="267016" y="207158"/>
                </a:cubicBezTo>
                <a:cubicBezTo>
                  <a:pt x="266838" y="206270"/>
                  <a:pt x="266660" y="205381"/>
                  <a:pt x="266482" y="204581"/>
                </a:cubicBezTo>
                <a:cubicBezTo>
                  <a:pt x="265681" y="200315"/>
                  <a:pt x="265058" y="196049"/>
                  <a:pt x="264524" y="191784"/>
                </a:cubicBezTo>
                <a:cubicBezTo>
                  <a:pt x="264435" y="190362"/>
                  <a:pt x="264257" y="188940"/>
                  <a:pt x="264079" y="187607"/>
                </a:cubicBezTo>
                <a:cubicBezTo>
                  <a:pt x="263634" y="182363"/>
                  <a:pt x="263278" y="177209"/>
                  <a:pt x="263278" y="171877"/>
                </a:cubicBezTo>
                <a:cubicBezTo>
                  <a:pt x="263278" y="166811"/>
                  <a:pt x="263634" y="161745"/>
                  <a:pt x="264079" y="156768"/>
                </a:cubicBezTo>
                <a:cubicBezTo>
                  <a:pt x="264257" y="154813"/>
                  <a:pt x="264524" y="152858"/>
                  <a:pt x="264702" y="150903"/>
                </a:cubicBezTo>
                <a:cubicBezTo>
                  <a:pt x="265058" y="148059"/>
                  <a:pt x="265503" y="145304"/>
                  <a:pt x="266037" y="142549"/>
                </a:cubicBezTo>
                <a:cubicBezTo>
                  <a:pt x="267194" y="135795"/>
                  <a:pt x="268618" y="129307"/>
                  <a:pt x="270487" y="122909"/>
                </a:cubicBezTo>
                <a:cubicBezTo>
                  <a:pt x="264702" y="121842"/>
                  <a:pt x="258827" y="121309"/>
                  <a:pt x="253131" y="121309"/>
                </a:cubicBezTo>
                <a:close/>
                <a:moveTo>
                  <a:pt x="374512" y="81511"/>
                </a:moveTo>
                <a:cubicBezTo>
                  <a:pt x="382789" y="85866"/>
                  <a:pt x="394892" y="102749"/>
                  <a:pt x="400410" y="112258"/>
                </a:cubicBezTo>
                <a:cubicBezTo>
                  <a:pt x="401567" y="114213"/>
                  <a:pt x="401656" y="115545"/>
                  <a:pt x="401834" y="115545"/>
                </a:cubicBezTo>
                <a:lnTo>
                  <a:pt x="400410" y="116612"/>
                </a:lnTo>
                <a:cubicBezTo>
                  <a:pt x="388663" y="126387"/>
                  <a:pt x="386972" y="128875"/>
                  <a:pt x="386349" y="129763"/>
                </a:cubicBezTo>
                <a:cubicBezTo>
                  <a:pt x="376381" y="144425"/>
                  <a:pt x="377894" y="159443"/>
                  <a:pt x="390442" y="172061"/>
                </a:cubicBezTo>
                <a:lnTo>
                  <a:pt x="435297" y="216759"/>
                </a:lnTo>
                <a:cubicBezTo>
                  <a:pt x="447846" y="229377"/>
                  <a:pt x="462886" y="230888"/>
                  <a:pt x="477571" y="220935"/>
                </a:cubicBezTo>
                <a:cubicBezTo>
                  <a:pt x="478550" y="220313"/>
                  <a:pt x="481042" y="218625"/>
                  <a:pt x="490831" y="206895"/>
                </a:cubicBezTo>
                <a:lnTo>
                  <a:pt x="491365" y="205651"/>
                </a:lnTo>
                <a:cubicBezTo>
                  <a:pt x="491632" y="205562"/>
                  <a:pt x="493056" y="205651"/>
                  <a:pt x="495103" y="206717"/>
                </a:cubicBezTo>
                <a:cubicBezTo>
                  <a:pt x="504715" y="212405"/>
                  <a:pt x="521535" y="224401"/>
                  <a:pt x="525985" y="232754"/>
                </a:cubicBezTo>
                <a:cubicBezTo>
                  <a:pt x="527053" y="234709"/>
                  <a:pt x="526697" y="237197"/>
                  <a:pt x="525006" y="238796"/>
                </a:cubicBezTo>
                <a:lnTo>
                  <a:pt x="515127" y="248749"/>
                </a:lnTo>
                <a:cubicBezTo>
                  <a:pt x="498752" y="265099"/>
                  <a:pt x="481131" y="267232"/>
                  <a:pt x="459682" y="255502"/>
                </a:cubicBezTo>
                <a:cubicBezTo>
                  <a:pt x="454342" y="252570"/>
                  <a:pt x="449092" y="248571"/>
                  <a:pt x="443841" y="243240"/>
                </a:cubicBezTo>
                <a:lnTo>
                  <a:pt x="363832" y="163086"/>
                </a:lnTo>
                <a:cubicBezTo>
                  <a:pt x="357425" y="156777"/>
                  <a:pt x="352619" y="150024"/>
                  <a:pt x="349415" y="143181"/>
                </a:cubicBezTo>
                <a:cubicBezTo>
                  <a:pt x="340337" y="123721"/>
                  <a:pt x="343185" y="107637"/>
                  <a:pt x="358492" y="92353"/>
                </a:cubicBezTo>
                <a:lnTo>
                  <a:pt x="368371" y="82400"/>
                </a:lnTo>
                <a:cubicBezTo>
                  <a:pt x="370062" y="80801"/>
                  <a:pt x="372465" y="80445"/>
                  <a:pt x="374512" y="81511"/>
                </a:cubicBezTo>
                <a:close/>
                <a:moveTo>
                  <a:pt x="368326" y="60921"/>
                </a:moveTo>
                <a:cubicBezTo>
                  <a:pt x="363075" y="61699"/>
                  <a:pt x="358068" y="64121"/>
                  <a:pt x="354063" y="68075"/>
                </a:cubicBezTo>
                <a:lnTo>
                  <a:pt x="344183" y="78029"/>
                </a:lnTo>
                <a:cubicBezTo>
                  <a:pt x="323000" y="99180"/>
                  <a:pt x="318461" y="124686"/>
                  <a:pt x="331100" y="151703"/>
                </a:cubicBezTo>
                <a:cubicBezTo>
                  <a:pt x="335283" y="160679"/>
                  <a:pt x="341424" y="169299"/>
                  <a:pt x="349435" y="177387"/>
                </a:cubicBezTo>
                <a:lnTo>
                  <a:pt x="429451" y="257548"/>
                </a:lnTo>
                <a:cubicBezTo>
                  <a:pt x="436037" y="264125"/>
                  <a:pt x="442979" y="269368"/>
                  <a:pt x="450011" y="273278"/>
                </a:cubicBezTo>
                <a:cubicBezTo>
                  <a:pt x="462026" y="279855"/>
                  <a:pt x="473775" y="283143"/>
                  <a:pt x="484990" y="283143"/>
                </a:cubicBezTo>
                <a:cubicBezTo>
                  <a:pt x="501011" y="283143"/>
                  <a:pt x="516053" y="276389"/>
                  <a:pt x="529492" y="262969"/>
                </a:cubicBezTo>
                <a:lnTo>
                  <a:pt x="539372" y="253105"/>
                </a:lnTo>
                <a:cubicBezTo>
                  <a:pt x="547383" y="245195"/>
                  <a:pt x="549163" y="233198"/>
                  <a:pt x="543911" y="223244"/>
                </a:cubicBezTo>
                <a:cubicBezTo>
                  <a:pt x="535367" y="207247"/>
                  <a:pt x="508398" y="191073"/>
                  <a:pt x="505283" y="189206"/>
                </a:cubicBezTo>
                <a:cubicBezTo>
                  <a:pt x="498786" y="185563"/>
                  <a:pt x="492021" y="184496"/>
                  <a:pt x="485969" y="186185"/>
                </a:cubicBezTo>
                <a:cubicBezTo>
                  <a:pt x="481252" y="187429"/>
                  <a:pt x="477424" y="190362"/>
                  <a:pt x="474843" y="194539"/>
                </a:cubicBezTo>
                <a:cubicBezTo>
                  <a:pt x="471372" y="198627"/>
                  <a:pt x="467100" y="203426"/>
                  <a:pt x="466299" y="204137"/>
                </a:cubicBezTo>
                <a:cubicBezTo>
                  <a:pt x="459534" y="208758"/>
                  <a:pt x="455440" y="208314"/>
                  <a:pt x="449655" y="202448"/>
                </a:cubicBezTo>
                <a:lnTo>
                  <a:pt x="404796" y="157746"/>
                </a:lnTo>
                <a:cubicBezTo>
                  <a:pt x="398922" y="151881"/>
                  <a:pt x="398566" y="147881"/>
                  <a:pt x="402838" y="141572"/>
                </a:cubicBezTo>
                <a:cubicBezTo>
                  <a:pt x="403906" y="140327"/>
                  <a:pt x="408712" y="136062"/>
                  <a:pt x="412807" y="132596"/>
                </a:cubicBezTo>
                <a:cubicBezTo>
                  <a:pt x="416990" y="129929"/>
                  <a:pt x="419838" y="126108"/>
                  <a:pt x="421173" y="121487"/>
                </a:cubicBezTo>
                <a:cubicBezTo>
                  <a:pt x="422864" y="115443"/>
                  <a:pt x="421707" y="108600"/>
                  <a:pt x="418058" y="102113"/>
                </a:cubicBezTo>
                <a:cubicBezTo>
                  <a:pt x="416189" y="99091"/>
                  <a:pt x="400079" y="72074"/>
                  <a:pt x="384058" y="63632"/>
                </a:cubicBezTo>
                <a:cubicBezTo>
                  <a:pt x="379074" y="61010"/>
                  <a:pt x="373577" y="60144"/>
                  <a:pt x="368326" y="60921"/>
                </a:cubicBezTo>
                <a:close/>
                <a:moveTo>
                  <a:pt x="435414" y="0"/>
                </a:moveTo>
                <a:cubicBezTo>
                  <a:pt x="530383" y="0"/>
                  <a:pt x="607639" y="77140"/>
                  <a:pt x="607639" y="171877"/>
                </a:cubicBezTo>
                <a:cubicBezTo>
                  <a:pt x="607639" y="266702"/>
                  <a:pt x="530383" y="343753"/>
                  <a:pt x="435414" y="343753"/>
                </a:cubicBezTo>
                <a:cubicBezTo>
                  <a:pt x="416011" y="343753"/>
                  <a:pt x="397409" y="340376"/>
                  <a:pt x="380053" y="334510"/>
                </a:cubicBezTo>
                <a:cubicBezTo>
                  <a:pt x="374801" y="357261"/>
                  <a:pt x="365634" y="379923"/>
                  <a:pt x="353084" y="399742"/>
                </a:cubicBezTo>
                <a:lnTo>
                  <a:pt x="363409" y="431735"/>
                </a:lnTo>
                <a:cubicBezTo>
                  <a:pt x="364210" y="434224"/>
                  <a:pt x="363854" y="436890"/>
                  <a:pt x="362697" y="439289"/>
                </a:cubicBezTo>
                <a:cubicBezTo>
                  <a:pt x="395629" y="445688"/>
                  <a:pt x="432744" y="460174"/>
                  <a:pt x="480540" y="485324"/>
                </a:cubicBezTo>
                <a:cubicBezTo>
                  <a:pt x="496471" y="493678"/>
                  <a:pt x="506351" y="510031"/>
                  <a:pt x="506351" y="528071"/>
                </a:cubicBezTo>
                <a:lnTo>
                  <a:pt x="506351" y="596591"/>
                </a:lnTo>
                <a:cubicBezTo>
                  <a:pt x="506351" y="602190"/>
                  <a:pt x="501812" y="606722"/>
                  <a:pt x="496204" y="606722"/>
                </a:cubicBezTo>
                <a:lnTo>
                  <a:pt x="313922" y="606722"/>
                </a:lnTo>
                <a:lnTo>
                  <a:pt x="192429" y="606722"/>
                </a:lnTo>
                <a:lnTo>
                  <a:pt x="10147" y="606722"/>
                </a:lnTo>
                <a:cubicBezTo>
                  <a:pt x="4539" y="606722"/>
                  <a:pt x="0" y="602190"/>
                  <a:pt x="0" y="596591"/>
                </a:cubicBezTo>
                <a:lnTo>
                  <a:pt x="0" y="528071"/>
                </a:lnTo>
                <a:cubicBezTo>
                  <a:pt x="0" y="510031"/>
                  <a:pt x="9880" y="493678"/>
                  <a:pt x="25812" y="485324"/>
                </a:cubicBezTo>
                <a:cubicBezTo>
                  <a:pt x="73607" y="460174"/>
                  <a:pt x="110723" y="445688"/>
                  <a:pt x="143655" y="439289"/>
                </a:cubicBezTo>
                <a:cubicBezTo>
                  <a:pt x="142498" y="436890"/>
                  <a:pt x="142141" y="434224"/>
                  <a:pt x="142943" y="431735"/>
                </a:cubicBezTo>
                <a:lnTo>
                  <a:pt x="153356" y="399475"/>
                </a:lnTo>
                <a:cubicBezTo>
                  <a:pt x="133419" y="367926"/>
                  <a:pt x="121492" y="329267"/>
                  <a:pt x="121492" y="293274"/>
                </a:cubicBezTo>
                <a:lnTo>
                  <a:pt x="121492" y="240129"/>
                </a:lnTo>
                <a:cubicBezTo>
                  <a:pt x="121492" y="163523"/>
                  <a:pt x="180592" y="101135"/>
                  <a:pt x="253131" y="101135"/>
                </a:cubicBezTo>
                <a:cubicBezTo>
                  <a:pt x="261142" y="101135"/>
                  <a:pt x="269330" y="101935"/>
                  <a:pt x="277519" y="103624"/>
                </a:cubicBezTo>
                <a:cubicBezTo>
                  <a:pt x="304042" y="42747"/>
                  <a:pt x="364833" y="0"/>
                  <a:pt x="435414" y="0"/>
                </a:cubicBezTo>
                <a:close/>
              </a:path>
            </a:pathLst>
          </a:custGeom>
          <a:solidFill>
            <a:srgbClr val="EB8FA6"/>
          </a:solidFill>
          <a:ln>
            <a:noFill/>
          </a:ln>
        </p:spPr>
        <p:txBody>
          <a:bodyPr/>
          <a:lstStyle/>
          <a:p>
            <a:endParaRPr lang="zh-CN" altLang="en-US">
              <a:cs typeface="+mn-ea"/>
              <a:sym typeface="+mn-lt"/>
            </a:endParaRPr>
          </a:p>
        </p:txBody>
      </p:sp>
      <p:sp>
        <p:nvSpPr>
          <p:cNvPr id="11" name="registry_31010">
            <a:extLst>
              <a:ext uri="{FF2B5EF4-FFF2-40B4-BE49-F238E27FC236}">
                <a16:creationId xmlns:a16="http://schemas.microsoft.com/office/drawing/2014/main" id="{13EA390C-FCC5-4812-BDBC-DC4529BA2529}"/>
              </a:ext>
            </a:extLst>
          </p:cNvPr>
          <p:cNvSpPr>
            <a:spLocks noChangeAspect="1"/>
          </p:cNvSpPr>
          <p:nvPr/>
        </p:nvSpPr>
        <p:spPr bwMode="auto">
          <a:xfrm>
            <a:off x="8820728" y="4724661"/>
            <a:ext cx="304842" cy="287501"/>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rgbClr val="EB8FA6"/>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36755850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cs typeface="+mn-ea"/>
                <a:sym typeface="+mn-lt"/>
              </a:rPr>
              <a:t>UML</a:t>
            </a:r>
            <a:r>
              <a:rPr lang="zh-CN" altLang="en-US" sz="3200" b="1" dirty="0">
                <a:solidFill>
                  <a:schemeClr val="tx1">
                    <a:lumMod val="75000"/>
                    <a:lumOff val="25000"/>
                  </a:schemeClr>
                </a:solidFill>
                <a:cs typeface="+mn-ea"/>
                <a:sym typeface="+mn-lt"/>
              </a:rPr>
              <a:t>发展历程</a:t>
            </a:r>
          </a:p>
        </p:txBody>
      </p:sp>
      <p:grpSp>
        <p:nvGrpSpPr>
          <p:cNvPr id="40" name="27068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B88DFF1-9C41-4D99-B941-C6007BE6B0DF}"/>
              </a:ext>
            </a:extLst>
          </p:cNvPr>
          <p:cNvGrpSpPr>
            <a:grpSpLocks noChangeAspect="1"/>
          </p:cNvGrpSpPr>
          <p:nvPr/>
        </p:nvGrpSpPr>
        <p:grpSpPr>
          <a:xfrm>
            <a:off x="1594275" y="1607956"/>
            <a:ext cx="9003451" cy="3888574"/>
            <a:chOff x="425166" y="1130300"/>
            <a:chExt cx="11066193" cy="4779469"/>
          </a:xfrm>
        </p:grpSpPr>
        <p:sp>
          <p:nvSpPr>
            <p:cNvPr id="75" name="iṣḷîḍe">
              <a:extLst>
                <a:ext uri="{FF2B5EF4-FFF2-40B4-BE49-F238E27FC236}">
                  <a16:creationId xmlns:a16="http://schemas.microsoft.com/office/drawing/2014/main" id="{682E148C-4E31-48F4-B2B9-B681E7D8074D}"/>
                </a:ext>
              </a:extLst>
            </p:cNvPr>
            <p:cNvSpPr/>
            <p:nvPr/>
          </p:nvSpPr>
          <p:spPr bwMode="auto">
            <a:xfrm>
              <a:off x="425166" y="5045166"/>
              <a:ext cx="1622085"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400" dirty="0">
                  <a:cs typeface="+mn-ea"/>
                  <a:sym typeface="+mn-lt"/>
                </a:rPr>
                <a:t>1995</a:t>
              </a:r>
              <a:r>
                <a:rPr lang="zh-CN" altLang="en-US" sz="1400" dirty="0">
                  <a:cs typeface="+mn-ea"/>
                  <a:sym typeface="+mn-lt"/>
                </a:rPr>
                <a:t>第一个公开版本</a:t>
              </a:r>
              <a:r>
                <a:rPr lang="en-US" altLang="zh-CN" sz="1400" dirty="0">
                  <a:cs typeface="+mn-ea"/>
                  <a:sym typeface="+mn-lt"/>
                </a:rPr>
                <a:t>UM0.8</a:t>
              </a:r>
              <a:endParaRPr lang="zh-CN" altLang="en-US" sz="1400" dirty="0">
                <a:cs typeface="+mn-ea"/>
                <a:sym typeface="+mn-lt"/>
              </a:endParaRPr>
            </a:p>
          </p:txBody>
        </p:sp>
        <p:sp>
          <p:nvSpPr>
            <p:cNvPr id="42" name="iṧľiḍé">
              <a:extLst>
                <a:ext uri="{FF2B5EF4-FFF2-40B4-BE49-F238E27FC236}">
                  <a16:creationId xmlns:a16="http://schemas.microsoft.com/office/drawing/2014/main" id="{72E5A43F-B5C0-44A5-B7B2-E5C7E9F6BD70}"/>
                </a:ext>
              </a:extLst>
            </p:cNvPr>
            <p:cNvSpPr/>
            <p:nvPr/>
          </p:nvSpPr>
          <p:spPr bwMode="auto">
            <a:xfrm>
              <a:off x="4689512" y="2191183"/>
              <a:ext cx="1106049" cy="1388197"/>
            </a:xfrm>
            <a:custGeom>
              <a:avLst/>
              <a:gdLst>
                <a:gd name="connsiteX0" fmla="*/ 408227 w 484925"/>
                <a:gd name="connsiteY0" fmla="*/ 203618 h 608627"/>
                <a:gd name="connsiteX1" fmla="*/ 372887 w 484925"/>
                <a:gd name="connsiteY1" fmla="*/ 238749 h 608627"/>
                <a:gd name="connsiteX2" fmla="*/ 372887 w 484925"/>
                <a:gd name="connsiteY2" fmla="*/ 573802 h 608627"/>
                <a:gd name="connsiteX3" fmla="*/ 418829 w 484925"/>
                <a:gd name="connsiteY3" fmla="*/ 573802 h 608627"/>
                <a:gd name="connsiteX4" fmla="*/ 418829 w 484925"/>
                <a:gd name="connsiteY4" fmla="*/ 422384 h 608627"/>
                <a:gd name="connsiteX5" fmla="*/ 419904 w 484925"/>
                <a:gd name="connsiteY5" fmla="*/ 416401 h 608627"/>
                <a:gd name="connsiteX6" fmla="*/ 443567 w 484925"/>
                <a:gd name="connsiteY6" fmla="*/ 351814 h 608627"/>
                <a:gd name="connsiteX7" fmla="*/ 443567 w 484925"/>
                <a:gd name="connsiteY7" fmla="*/ 238749 h 608627"/>
                <a:gd name="connsiteX8" fmla="*/ 408227 w 484925"/>
                <a:gd name="connsiteY8" fmla="*/ 203618 h 608627"/>
                <a:gd name="connsiteX9" fmla="*/ 64380 w 484925"/>
                <a:gd name="connsiteY9" fmla="*/ 197322 h 608627"/>
                <a:gd name="connsiteX10" fmla="*/ 60693 w 484925"/>
                <a:gd name="connsiteY10" fmla="*/ 198550 h 608627"/>
                <a:gd name="connsiteX11" fmla="*/ 34879 w 484925"/>
                <a:gd name="connsiteY11" fmla="*/ 234295 h 608627"/>
                <a:gd name="connsiteX12" fmla="*/ 34879 w 484925"/>
                <a:gd name="connsiteY12" fmla="*/ 349663 h 608627"/>
                <a:gd name="connsiteX13" fmla="*/ 76519 w 484925"/>
                <a:gd name="connsiteY13" fmla="*/ 412870 h 608627"/>
                <a:gd name="connsiteX14" fmla="*/ 79285 w 484925"/>
                <a:gd name="connsiteY14" fmla="*/ 422382 h 608627"/>
                <a:gd name="connsiteX15" fmla="*/ 79285 w 484925"/>
                <a:gd name="connsiteY15" fmla="*/ 573802 h 608627"/>
                <a:gd name="connsiteX16" fmla="*/ 179773 w 484925"/>
                <a:gd name="connsiteY16" fmla="*/ 573802 h 608627"/>
                <a:gd name="connsiteX17" fmla="*/ 179773 w 484925"/>
                <a:gd name="connsiteY17" fmla="*/ 422382 h 608627"/>
                <a:gd name="connsiteX18" fmla="*/ 182539 w 484925"/>
                <a:gd name="connsiteY18" fmla="*/ 412870 h 608627"/>
                <a:gd name="connsiteX19" fmla="*/ 224179 w 484925"/>
                <a:gd name="connsiteY19" fmla="*/ 349663 h 608627"/>
                <a:gd name="connsiteX20" fmla="*/ 224179 w 484925"/>
                <a:gd name="connsiteY20" fmla="*/ 234295 h 608627"/>
                <a:gd name="connsiteX21" fmla="*/ 198365 w 484925"/>
                <a:gd name="connsiteY21" fmla="*/ 198550 h 608627"/>
                <a:gd name="connsiteX22" fmla="*/ 194677 w 484925"/>
                <a:gd name="connsiteY22" fmla="*/ 197322 h 608627"/>
                <a:gd name="connsiteX23" fmla="*/ 145816 w 484925"/>
                <a:gd name="connsiteY23" fmla="*/ 330946 h 608627"/>
                <a:gd name="connsiteX24" fmla="*/ 129529 w 484925"/>
                <a:gd name="connsiteY24" fmla="*/ 342453 h 608627"/>
                <a:gd name="connsiteX25" fmla="*/ 113088 w 484925"/>
                <a:gd name="connsiteY25" fmla="*/ 330946 h 608627"/>
                <a:gd name="connsiteX26" fmla="*/ 408227 w 484925"/>
                <a:gd name="connsiteY26" fmla="*/ 168793 h 608627"/>
                <a:gd name="connsiteX27" fmla="*/ 478292 w 484925"/>
                <a:gd name="connsiteY27" fmla="*/ 238749 h 608627"/>
                <a:gd name="connsiteX28" fmla="*/ 478292 w 484925"/>
                <a:gd name="connsiteY28" fmla="*/ 354883 h 608627"/>
                <a:gd name="connsiteX29" fmla="*/ 477216 w 484925"/>
                <a:gd name="connsiteY29" fmla="*/ 360866 h 608627"/>
                <a:gd name="connsiteX30" fmla="*/ 453708 w 484925"/>
                <a:gd name="connsiteY30" fmla="*/ 425452 h 608627"/>
                <a:gd name="connsiteX31" fmla="*/ 453708 w 484925"/>
                <a:gd name="connsiteY31" fmla="*/ 591138 h 608627"/>
                <a:gd name="connsiteX32" fmla="*/ 436191 w 484925"/>
                <a:gd name="connsiteY32" fmla="*/ 608627 h 608627"/>
                <a:gd name="connsiteX33" fmla="*/ 355524 w 484925"/>
                <a:gd name="connsiteY33" fmla="*/ 608627 h 608627"/>
                <a:gd name="connsiteX34" fmla="*/ 338008 w 484925"/>
                <a:gd name="connsiteY34" fmla="*/ 591138 h 608627"/>
                <a:gd name="connsiteX35" fmla="*/ 338008 w 484925"/>
                <a:gd name="connsiteY35" fmla="*/ 238749 h 608627"/>
                <a:gd name="connsiteX36" fmla="*/ 408227 w 484925"/>
                <a:gd name="connsiteY36" fmla="*/ 168793 h 608627"/>
                <a:gd name="connsiteX37" fmla="*/ 69912 w 484925"/>
                <a:gd name="connsiteY37" fmla="*/ 159275 h 608627"/>
                <a:gd name="connsiteX38" fmla="*/ 91423 w 484925"/>
                <a:gd name="connsiteY38" fmla="*/ 169861 h 608627"/>
                <a:gd name="connsiteX39" fmla="*/ 112627 w 484925"/>
                <a:gd name="connsiteY39" fmla="*/ 228159 h 608627"/>
                <a:gd name="connsiteX40" fmla="*/ 120156 w 484925"/>
                <a:gd name="connsiteY40" fmla="*/ 194868 h 608627"/>
                <a:gd name="connsiteX41" fmla="*/ 107864 w 484925"/>
                <a:gd name="connsiteY41" fmla="*/ 173543 h 608627"/>
                <a:gd name="connsiteX42" fmla="*/ 107864 w 484925"/>
                <a:gd name="connsiteY42" fmla="*/ 164338 h 608627"/>
                <a:gd name="connsiteX43" fmla="*/ 115854 w 484925"/>
                <a:gd name="connsiteY43" fmla="*/ 159736 h 608627"/>
                <a:gd name="connsiteX44" fmla="*/ 143204 w 484925"/>
                <a:gd name="connsiteY44" fmla="*/ 159736 h 608627"/>
                <a:gd name="connsiteX45" fmla="*/ 151194 w 484925"/>
                <a:gd name="connsiteY45" fmla="*/ 164338 h 608627"/>
                <a:gd name="connsiteX46" fmla="*/ 151194 w 484925"/>
                <a:gd name="connsiteY46" fmla="*/ 173543 h 608627"/>
                <a:gd name="connsiteX47" fmla="*/ 138902 w 484925"/>
                <a:gd name="connsiteY47" fmla="*/ 194868 h 608627"/>
                <a:gd name="connsiteX48" fmla="*/ 146277 w 484925"/>
                <a:gd name="connsiteY48" fmla="*/ 228159 h 608627"/>
                <a:gd name="connsiteX49" fmla="*/ 167635 w 484925"/>
                <a:gd name="connsiteY49" fmla="*/ 169861 h 608627"/>
                <a:gd name="connsiteX50" fmla="*/ 188992 w 484925"/>
                <a:gd name="connsiteY50" fmla="*/ 159275 h 608627"/>
                <a:gd name="connsiteX51" fmla="*/ 209274 w 484925"/>
                <a:gd name="connsiteY51" fmla="*/ 165412 h 608627"/>
                <a:gd name="connsiteX52" fmla="*/ 258904 w 484925"/>
                <a:gd name="connsiteY52" fmla="*/ 234295 h 608627"/>
                <a:gd name="connsiteX53" fmla="*/ 258904 w 484925"/>
                <a:gd name="connsiteY53" fmla="*/ 354879 h 608627"/>
                <a:gd name="connsiteX54" fmla="*/ 256138 w 484925"/>
                <a:gd name="connsiteY54" fmla="*/ 364544 h 608627"/>
                <a:gd name="connsiteX55" fmla="*/ 214499 w 484925"/>
                <a:gd name="connsiteY55" fmla="*/ 427598 h 608627"/>
                <a:gd name="connsiteX56" fmla="*/ 214499 w 484925"/>
                <a:gd name="connsiteY56" fmla="*/ 591138 h 608627"/>
                <a:gd name="connsiteX57" fmla="*/ 197136 w 484925"/>
                <a:gd name="connsiteY57" fmla="*/ 608627 h 608627"/>
                <a:gd name="connsiteX58" fmla="*/ 61922 w 484925"/>
                <a:gd name="connsiteY58" fmla="*/ 608627 h 608627"/>
                <a:gd name="connsiteX59" fmla="*/ 44559 w 484925"/>
                <a:gd name="connsiteY59" fmla="*/ 591138 h 608627"/>
                <a:gd name="connsiteX60" fmla="*/ 44559 w 484925"/>
                <a:gd name="connsiteY60" fmla="*/ 427598 h 608627"/>
                <a:gd name="connsiteX61" fmla="*/ 2919 w 484925"/>
                <a:gd name="connsiteY61" fmla="*/ 364544 h 608627"/>
                <a:gd name="connsiteX62" fmla="*/ 0 w 484925"/>
                <a:gd name="connsiteY62" fmla="*/ 354879 h 608627"/>
                <a:gd name="connsiteX63" fmla="*/ 0 w 484925"/>
                <a:gd name="connsiteY63" fmla="*/ 234295 h 608627"/>
                <a:gd name="connsiteX64" fmla="*/ 49783 w 484925"/>
                <a:gd name="connsiteY64" fmla="*/ 165412 h 608627"/>
                <a:gd name="connsiteX65" fmla="*/ 69912 w 484925"/>
                <a:gd name="connsiteY65" fmla="*/ 159275 h 608627"/>
                <a:gd name="connsiteX66" fmla="*/ 129522 w 484925"/>
                <a:gd name="connsiteY66" fmla="*/ 34835 h 608627"/>
                <a:gd name="connsiteX67" fmla="*/ 90967 w 484925"/>
                <a:gd name="connsiteY67" fmla="*/ 73353 h 608627"/>
                <a:gd name="connsiteX68" fmla="*/ 129522 w 484925"/>
                <a:gd name="connsiteY68" fmla="*/ 111871 h 608627"/>
                <a:gd name="connsiteX69" fmla="*/ 168077 w 484925"/>
                <a:gd name="connsiteY69" fmla="*/ 73353 h 608627"/>
                <a:gd name="connsiteX70" fmla="*/ 129522 w 484925"/>
                <a:gd name="connsiteY70" fmla="*/ 34835 h 608627"/>
                <a:gd name="connsiteX71" fmla="*/ 411467 w 484925"/>
                <a:gd name="connsiteY71" fmla="*/ 34818 h 608627"/>
                <a:gd name="connsiteX72" fmla="*/ 372893 w 484925"/>
                <a:gd name="connsiteY72" fmla="*/ 73318 h 608627"/>
                <a:gd name="connsiteX73" fmla="*/ 411467 w 484925"/>
                <a:gd name="connsiteY73" fmla="*/ 111817 h 608627"/>
                <a:gd name="connsiteX74" fmla="*/ 450194 w 484925"/>
                <a:gd name="connsiteY74" fmla="*/ 73318 h 608627"/>
                <a:gd name="connsiteX75" fmla="*/ 411467 w 484925"/>
                <a:gd name="connsiteY75" fmla="*/ 34818 h 608627"/>
                <a:gd name="connsiteX76" fmla="*/ 411467 w 484925"/>
                <a:gd name="connsiteY76" fmla="*/ 0 h 608627"/>
                <a:gd name="connsiteX77" fmla="*/ 484925 w 484925"/>
                <a:gd name="connsiteY77" fmla="*/ 73318 h 608627"/>
                <a:gd name="connsiteX78" fmla="*/ 411467 w 484925"/>
                <a:gd name="connsiteY78" fmla="*/ 146635 h 608627"/>
                <a:gd name="connsiteX79" fmla="*/ 338008 w 484925"/>
                <a:gd name="connsiteY79" fmla="*/ 73318 h 608627"/>
                <a:gd name="connsiteX80" fmla="*/ 411467 w 484925"/>
                <a:gd name="connsiteY80" fmla="*/ 0 h 608627"/>
                <a:gd name="connsiteX81" fmla="*/ 129522 w 484925"/>
                <a:gd name="connsiteY81" fmla="*/ 0 h 608627"/>
                <a:gd name="connsiteX82" fmla="*/ 202945 w 484925"/>
                <a:gd name="connsiteY82" fmla="*/ 73353 h 608627"/>
                <a:gd name="connsiteX83" fmla="*/ 129522 w 484925"/>
                <a:gd name="connsiteY83" fmla="*/ 146706 h 608627"/>
                <a:gd name="connsiteX84" fmla="*/ 56099 w 484925"/>
                <a:gd name="connsiteY84" fmla="*/ 73353 h 608627"/>
                <a:gd name="connsiteX85" fmla="*/ 129522 w 484925"/>
                <a:gd name="connsiteY85" fmla="*/ 0 h 6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84925" h="608627">
                  <a:moveTo>
                    <a:pt x="408227" y="203618"/>
                  </a:moveTo>
                  <a:cubicBezTo>
                    <a:pt x="388713" y="203618"/>
                    <a:pt x="372887" y="219419"/>
                    <a:pt x="372887" y="238749"/>
                  </a:cubicBezTo>
                  <a:lnTo>
                    <a:pt x="372887" y="573802"/>
                  </a:lnTo>
                  <a:lnTo>
                    <a:pt x="418829" y="573802"/>
                  </a:lnTo>
                  <a:lnTo>
                    <a:pt x="418829" y="422384"/>
                  </a:lnTo>
                  <a:cubicBezTo>
                    <a:pt x="418829" y="420390"/>
                    <a:pt x="419136" y="418395"/>
                    <a:pt x="419904" y="416401"/>
                  </a:cubicBezTo>
                  <a:lnTo>
                    <a:pt x="443567" y="351814"/>
                  </a:lnTo>
                  <a:lnTo>
                    <a:pt x="443567" y="238749"/>
                  </a:lnTo>
                  <a:cubicBezTo>
                    <a:pt x="443567" y="219419"/>
                    <a:pt x="427741" y="203618"/>
                    <a:pt x="408227" y="203618"/>
                  </a:cubicBezTo>
                  <a:close/>
                  <a:moveTo>
                    <a:pt x="64380" y="197322"/>
                  </a:moveTo>
                  <a:lnTo>
                    <a:pt x="60693" y="198550"/>
                  </a:lnTo>
                  <a:cubicBezTo>
                    <a:pt x="45174" y="203766"/>
                    <a:pt x="34879" y="218033"/>
                    <a:pt x="34879" y="234295"/>
                  </a:cubicBezTo>
                  <a:lnTo>
                    <a:pt x="34879" y="349663"/>
                  </a:lnTo>
                  <a:lnTo>
                    <a:pt x="76519" y="412870"/>
                  </a:lnTo>
                  <a:cubicBezTo>
                    <a:pt x="78363" y="415785"/>
                    <a:pt x="79285" y="419006"/>
                    <a:pt x="79285" y="422382"/>
                  </a:cubicBezTo>
                  <a:lnTo>
                    <a:pt x="79285" y="573802"/>
                  </a:lnTo>
                  <a:lnTo>
                    <a:pt x="179773" y="573802"/>
                  </a:lnTo>
                  <a:lnTo>
                    <a:pt x="179773" y="422382"/>
                  </a:lnTo>
                  <a:cubicBezTo>
                    <a:pt x="179773" y="419006"/>
                    <a:pt x="180695" y="415785"/>
                    <a:pt x="182539" y="412870"/>
                  </a:cubicBezTo>
                  <a:lnTo>
                    <a:pt x="224179" y="349663"/>
                  </a:lnTo>
                  <a:lnTo>
                    <a:pt x="224179" y="234295"/>
                  </a:lnTo>
                  <a:cubicBezTo>
                    <a:pt x="224179" y="218033"/>
                    <a:pt x="213730" y="203766"/>
                    <a:pt x="198365" y="198550"/>
                  </a:cubicBezTo>
                  <a:lnTo>
                    <a:pt x="194677" y="197322"/>
                  </a:lnTo>
                  <a:lnTo>
                    <a:pt x="145816" y="330946"/>
                  </a:lnTo>
                  <a:cubicBezTo>
                    <a:pt x="143358" y="337850"/>
                    <a:pt x="136904" y="342453"/>
                    <a:pt x="129529" y="342453"/>
                  </a:cubicBezTo>
                  <a:cubicBezTo>
                    <a:pt x="122154" y="342453"/>
                    <a:pt x="115700" y="337850"/>
                    <a:pt x="113088" y="330946"/>
                  </a:cubicBezTo>
                  <a:close/>
                  <a:moveTo>
                    <a:pt x="408227" y="168793"/>
                  </a:moveTo>
                  <a:cubicBezTo>
                    <a:pt x="446947" y="168793"/>
                    <a:pt x="478292" y="200243"/>
                    <a:pt x="478292" y="238749"/>
                  </a:cubicBezTo>
                  <a:lnTo>
                    <a:pt x="478292" y="354883"/>
                  </a:lnTo>
                  <a:cubicBezTo>
                    <a:pt x="478292" y="357030"/>
                    <a:pt x="477985" y="359025"/>
                    <a:pt x="477216" y="360866"/>
                  </a:cubicBezTo>
                  <a:lnTo>
                    <a:pt x="453708" y="425452"/>
                  </a:lnTo>
                  <a:lnTo>
                    <a:pt x="453708" y="591138"/>
                  </a:lnTo>
                  <a:cubicBezTo>
                    <a:pt x="453708" y="600803"/>
                    <a:pt x="445871" y="608627"/>
                    <a:pt x="436191" y="608627"/>
                  </a:cubicBezTo>
                  <a:lnTo>
                    <a:pt x="355524" y="608627"/>
                  </a:lnTo>
                  <a:cubicBezTo>
                    <a:pt x="345844" y="608627"/>
                    <a:pt x="338008" y="600803"/>
                    <a:pt x="338008" y="591138"/>
                  </a:cubicBezTo>
                  <a:lnTo>
                    <a:pt x="338008" y="238749"/>
                  </a:lnTo>
                  <a:cubicBezTo>
                    <a:pt x="338008" y="200243"/>
                    <a:pt x="369507" y="168793"/>
                    <a:pt x="408227" y="168793"/>
                  </a:cubicBezTo>
                  <a:close/>
                  <a:moveTo>
                    <a:pt x="69912" y="159275"/>
                  </a:moveTo>
                  <a:cubicBezTo>
                    <a:pt x="78824" y="156514"/>
                    <a:pt x="88196" y="161270"/>
                    <a:pt x="91423" y="169861"/>
                  </a:cubicBezTo>
                  <a:lnTo>
                    <a:pt x="112627" y="228159"/>
                  </a:lnTo>
                  <a:lnTo>
                    <a:pt x="120156" y="194868"/>
                  </a:lnTo>
                  <a:lnTo>
                    <a:pt x="107864" y="173543"/>
                  </a:lnTo>
                  <a:cubicBezTo>
                    <a:pt x="106174" y="170782"/>
                    <a:pt x="106174" y="167253"/>
                    <a:pt x="107864" y="164338"/>
                  </a:cubicBezTo>
                  <a:cubicBezTo>
                    <a:pt x="109400" y="161577"/>
                    <a:pt x="112473" y="159736"/>
                    <a:pt x="115854" y="159736"/>
                  </a:cubicBezTo>
                  <a:lnTo>
                    <a:pt x="143204" y="159736"/>
                  </a:lnTo>
                  <a:cubicBezTo>
                    <a:pt x="146584" y="159736"/>
                    <a:pt x="149504" y="161577"/>
                    <a:pt x="151194" y="164338"/>
                  </a:cubicBezTo>
                  <a:cubicBezTo>
                    <a:pt x="152884" y="167253"/>
                    <a:pt x="152884" y="170782"/>
                    <a:pt x="151194" y="173543"/>
                  </a:cubicBezTo>
                  <a:lnTo>
                    <a:pt x="138902" y="194868"/>
                  </a:lnTo>
                  <a:lnTo>
                    <a:pt x="146277" y="228159"/>
                  </a:lnTo>
                  <a:lnTo>
                    <a:pt x="167635" y="169861"/>
                  </a:lnTo>
                  <a:cubicBezTo>
                    <a:pt x="170708" y="161270"/>
                    <a:pt x="180234" y="156514"/>
                    <a:pt x="188992" y="159275"/>
                  </a:cubicBezTo>
                  <a:cubicBezTo>
                    <a:pt x="188992" y="159275"/>
                    <a:pt x="209121" y="165412"/>
                    <a:pt x="209274" y="165412"/>
                  </a:cubicBezTo>
                  <a:cubicBezTo>
                    <a:pt x="238929" y="175384"/>
                    <a:pt x="258904" y="202999"/>
                    <a:pt x="258904" y="234295"/>
                  </a:cubicBezTo>
                  <a:lnTo>
                    <a:pt x="258904" y="354879"/>
                  </a:lnTo>
                  <a:cubicBezTo>
                    <a:pt x="258904" y="358254"/>
                    <a:pt x="257982" y="361629"/>
                    <a:pt x="256138" y="364544"/>
                  </a:cubicBezTo>
                  <a:lnTo>
                    <a:pt x="214499" y="427598"/>
                  </a:lnTo>
                  <a:lnTo>
                    <a:pt x="214499" y="591138"/>
                  </a:lnTo>
                  <a:cubicBezTo>
                    <a:pt x="214499" y="600803"/>
                    <a:pt x="206662" y="608627"/>
                    <a:pt x="197136" y="608627"/>
                  </a:cubicBezTo>
                  <a:lnTo>
                    <a:pt x="61922" y="608627"/>
                  </a:lnTo>
                  <a:cubicBezTo>
                    <a:pt x="52242" y="608627"/>
                    <a:pt x="44559" y="600803"/>
                    <a:pt x="44559" y="591138"/>
                  </a:cubicBezTo>
                  <a:lnTo>
                    <a:pt x="44559" y="427598"/>
                  </a:lnTo>
                  <a:lnTo>
                    <a:pt x="2919" y="364544"/>
                  </a:lnTo>
                  <a:cubicBezTo>
                    <a:pt x="1076" y="361629"/>
                    <a:pt x="0" y="358254"/>
                    <a:pt x="0" y="354879"/>
                  </a:cubicBezTo>
                  <a:lnTo>
                    <a:pt x="0" y="234295"/>
                  </a:lnTo>
                  <a:cubicBezTo>
                    <a:pt x="0" y="202999"/>
                    <a:pt x="20128" y="175384"/>
                    <a:pt x="49783" y="165412"/>
                  </a:cubicBezTo>
                  <a:cubicBezTo>
                    <a:pt x="49937" y="165412"/>
                    <a:pt x="69912" y="159275"/>
                    <a:pt x="69912" y="159275"/>
                  </a:cubicBezTo>
                  <a:close/>
                  <a:moveTo>
                    <a:pt x="129522" y="34835"/>
                  </a:moveTo>
                  <a:cubicBezTo>
                    <a:pt x="108171" y="34835"/>
                    <a:pt x="90967" y="52022"/>
                    <a:pt x="90967" y="73353"/>
                  </a:cubicBezTo>
                  <a:cubicBezTo>
                    <a:pt x="90967" y="94530"/>
                    <a:pt x="108171" y="111871"/>
                    <a:pt x="129522" y="111871"/>
                  </a:cubicBezTo>
                  <a:cubicBezTo>
                    <a:pt x="150719" y="111871"/>
                    <a:pt x="168077" y="94530"/>
                    <a:pt x="168077" y="73353"/>
                  </a:cubicBezTo>
                  <a:cubicBezTo>
                    <a:pt x="168077" y="52022"/>
                    <a:pt x="150719" y="34835"/>
                    <a:pt x="129522" y="34835"/>
                  </a:cubicBezTo>
                  <a:close/>
                  <a:moveTo>
                    <a:pt x="411467" y="34818"/>
                  </a:moveTo>
                  <a:cubicBezTo>
                    <a:pt x="390259" y="34818"/>
                    <a:pt x="372893" y="51997"/>
                    <a:pt x="372893" y="73318"/>
                  </a:cubicBezTo>
                  <a:cubicBezTo>
                    <a:pt x="372893" y="94484"/>
                    <a:pt x="390259" y="111817"/>
                    <a:pt x="411467" y="111817"/>
                  </a:cubicBezTo>
                  <a:cubicBezTo>
                    <a:pt x="432828" y="111817"/>
                    <a:pt x="450194" y="94484"/>
                    <a:pt x="450194" y="73318"/>
                  </a:cubicBezTo>
                  <a:cubicBezTo>
                    <a:pt x="450194" y="51997"/>
                    <a:pt x="432828" y="34818"/>
                    <a:pt x="411467" y="34818"/>
                  </a:cubicBezTo>
                  <a:close/>
                  <a:moveTo>
                    <a:pt x="411467" y="0"/>
                  </a:moveTo>
                  <a:cubicBezTo>
                    <a:pt x="452038" y="0"/>
                    <a:pt x="484925" y="32824"/>
                    <a:pt x="484925" y="73318"/>
                  </a:cubicBezTo>
                  <a:cubicBezTo>
                    <a:pt x="484925" y="113657"/>
                    <a:pt x="452038" y="146635"/>
                    <a:pt x="411467" y="146635"/>
                  </a:cubicBezTo>
                  <a:cubicBezTo>
                    <a:pt x="371049" y="146635"/>
                    <a:pt x="338008" y="113657"/>
                    <a:pt x="338008" y="73318"/>
                  </a:cubicBezTo>
                  <a:cubicBezTo>
                    <a:pt x="338008" y="32824"/>
                    <a:pt x="371049" y="0"/>
                    <a:pt x="411467" y="0"/>
                  </a:cubicBezTo>
                  <a:close/>
                  <a:moveTo>
                    <a:pt x="129522" y="0"/>
                  </a:moveTo>
                  <a:cubicBezTo>
                    <a:pt x="169920" y="0"/>
                    <a:pt x="202945" y="32840"/>
                    <a:pt x="202945" y="73353"/>
                  </a:cubicBezTo>
                  <a:cubicBezTo>
                    <a:pt x="202945" y="113712"/>
                    <a:pt x="169920" y="146706"/>
                    <a:pt x="129522" y="146706"/>
                  </a:cubicBezTo>
                  <a:cubicBezTo>
                    <a:pt x="88970" y="146706"/>
                    <a:pt x="56099" y="113712"/>
                    <a:pt x="56099" y="73353"/>
                  </a:cubicBezTo>
                  <a:cubicBezTo>
                    <a:pt x="56099" y="32840"/>
                    <a:pt x="88970" y="0"/>
                    <a:pt x="129522" y="0"/>
                  </a:cubicBezTo>
                  <a:close/>
                </a:path>
              </a:pathLst>
            </a:custGeom>
            <a:solidFill>
              <a:srgbClr val="EB8FA6"/>
            </a:solidFill>
            <a:ln w="0">
              <a:noFill/>
              <a:prstDash val="solid"/>
              <a:round/>
              <a:headEnd/>
              <a:tailEnd/>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cs typeface="+mn-ea"/>
                <a:sym typeface="+mn-lt"/>
              </a:endParaRPr>
            </a:p>
          </p:txBody>
        </p:sp>
        <p:cxnSp>
          <p:nvCxnSpPr>
            <p:cNvPr id="43" name="直接连接符 42">
              <a:extLst>
                <a:ext uri="{FF2B5EF4-FFF2-40B4-BE49-F238E27FC236}">
                  <a16:creationId xmlns:a16="http://schemas.microsoft.com/office/drawing/2014/main" id="{D41E6AA0-EDF5-4911-B38F-2FFE04C4AFF6}"/>
                </a:ext>
              </a:extLst>
            </p:cNvPr>
            <p:cNvCxnSpPr>
              <a:stCxn id="52" idx="5"/>
              <a:endCxn id="53" idx="1"/>
            </p:cNvCxnSpPr>
            <p:nvPr/>
          </p:nvCxnSpPr>
          <p:spPr>
            <a:xfrm flipV="1">
              <a:off x="3453102" y="4679385"/>
              <a:ext cx="819994" cy="425471"/>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E1F94DE-0EF0-4148-896B-306442959C56}"/>
                </a:ext>
              </a:extLst>
            </p:cNvPr>
            <p:cNvCxnSpPr>
              <a:stCxn id="53" idx="7"/>
              <a:endCxn id="54" idx="3"/>
            </p:cNvCxnSpPr>
            <p:nvPr/>
          </p:nvCxnSpPr>
          <p:spPr>
            <a:xfrm flipV="1">
              <a:off x="4351902" y="3810767"/>
              <a:ext cx="544071" cy="868617"/>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DF31A07-C86F-4173-ADEE-A1636F8E01E9}"/>
                </a:ext>
              </a:extLst>
            </p:cNvPr>
            <p:cNvCxnSpPr>
              <a:stCxn id="54" idx="6"/>
              <a:endCxn id="55" idx="2"/>
            </p:cNvCxnSpPr>
            <p:nvPr/>
          </p:nvCxnSpPr>
          <p:spPr>
            <a:xfrm flipV="1">
              <a:off x="4991100" y="3756899"/>
              <a:ext cx="1608921" cy="14465"/>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51BBC326-1DCA-436C-8C2B-C85CD8CE7926}"/>
                </a:ext>
              </a:extLst>
            </p:cNvPr>
            <p:cNvCxnSpPr>
              <a:stCxn id="55" idx="6"/>
              <a:endCxn id="56" idx="2"/>
            </p:cNvCxnSpPr>
            <p:nvPr/>
          </p:nvCxnSpPr>
          <p:spPr>
            <a:xfrm flipV="1">
              <a:off x="6711469" y="3534507"/>
              <a:ext cx="1071929" cy="222392"/>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46D29662-14A4-4999-B6D4-7E338599461E}"/>
                </a:ext>
              </a:extLst>
            </p:cNvPr>
            <p:cNvCxnSpPr>
              <a:cxnSpLocks/>
              <a:stCxn id="56" idx="7"/>
            </p:cNvCxnSpPr>
            <p:nvPr/>
          </p:nvCxnSpPr>
          <p:spPr>
            <a:xfrm flipV="1">
              <a:off x="7878525" y="2756427"/>
              <a:ext cx="903525" cy="738678"/>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36A1D785-8CD2-49A6-B549-1EF38DB66100}"/>
                </a:ext>
              </a:extLst>
            </p:cNvPr>
            <p:cNvCxnSpPr>
              <a:stCxn id="57" idx="6"/>
              <a:endCxn id="58" idx="2"/>
            </p:cNvCxnSpPr>
            <p:nvPr/>
          </p:nvCxnSpPr>
          <p:spPr>
            <a:xfrm flipV="1">
              <a:off x="8893498" y="2107947"/>
              <a:ext cx="1142744" cy="561404"/>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9013C095-3330-4E5E-8C95-05D397CDE178}"/>
                </a:ext>
              </a:extLst>
            </p:cNvPr>
            <p:cNvCxnSpPr>
              <a:stCxn id="58" idx="7"/>
            </p:cNvCxnSpPr>
            <p:nvPr/>
          </p:nvCxnSpPr>
          <p:spPr>
            <a:xfrm flipV="1">
              <a:off x="10131369" y="1130300"/>
              <a:ext cx="550414" cy="938244"/>
            </a:xfrm>
            <a:prstGeom prst="straightConnector1">
              <a:avLst/>
            </a:prstGeom>
            <a:ln w="28575" cap="rnd">
              <a:solidFill>
                <a:schemeClr val="bg1">
                  <a:lumMod val="75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B924A215-ABF4-4156-AB96-EE4AECFF6171}"/>
                </a:ext>
              </a:extLst>
            </p:cNvPr>
            <p:cNvCxnSpPr/>
            <p:nvPr/>
          </p:nvCxnSpPr>
          <p:spPr>
            <a:xfrm>
              <a:off x="2371546" y="5855601"/>
              <a:ext cx="456151" cy="0"/>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7D637AD8-C4F4-45BE-9BF6-8943CB75885A}"/>
                </a:ext>
              </a:extLst>
            </p:cNvPr>
            <p:cNvCxnSpPr>
              <a:cxnSpLocks/>
            </p:cNvCxnSpPr>
            <p:nvPr/>
          </p:nvCxnSpPr>
          <p:spPr>
            <a:xfrm flipV="1">
              <a:off x="2803513" y="5161185"/>
              <a:ext cx="562407" cy="671223"/>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52" name="iṡļide">
              <a:extLst>
                <a:ext uri="{FF2B5EF4-FFF2-40B4-BE49-F238E27FC236}">
                  <a16:creationId xmlns:a16="http://schemas.microsoft.com/office/drawing/2014/main" id="{49A54F7D-57AD-4D4B-A1B3-317A270313F4}"/>
                </a:ext>
              </a:extLst>
            </p:cNvPr>
            <p:cNvSpPr/>
            <p:nvPr/>
          </p:nvSpPr>
          <p:spPr>
            <a:xfrm>
              <a:off x="3357976" y="5009729"/>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3" name="îṧļiḑé">
              <a:extLst>
                <a:ext uri="{FF2B5EF4-FFF2-40B4-BE49-F238E27FC236}">
                  <a16:creationId xmlns:a16="http://schemas.microsoft.com/office/drawing/2014/main" id="{EDC9450E-BB84-4C80-BAE5-9D81DA2BEDCD}"/>
                </a:ext>
              </a:extLst>
            </p:cNvPr>
            <p:cNvSpPr/>
            <p:nvPr/>
          </p:nvSpPr>
          <p:spPr>
            <a:xfrm>
              <a:off x="4256775" y="4663063"/>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4" name="ïṥľiḍê">
              <a:extLst>
                <a:ext uri="{FF2B5EF4-FFF2-40B4-BE49-F238E27FC236}">
                  <a16:creationId xmlns:a16="http://schemas.microsoft.com/office/drawing/2014/main" id="{80239002-2019-4038-8703-01C2DB5B01AF}"/>
                </a:ext>
              </a:extLst>
            </p:cNvPr>
            <p:cNvSpPr/>
            <p:nvPr/>
          </p:nvSpPr>
          <p:spPr>
            <a:xfrm>
              <a:off x="4879652" y="3715640"/>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5" name="ïṧḷiḓé">
              <a:extLst>
                <a:ext uri="{FF2B5EF4-FFF2-40B4-BE49-F238E27FC236}">
                  <a16:creationId xmlns:a16="http://schemas.microsoft.com/office/drawing/2014/main" id="{8D96AFCD-6655-462A-A508-A2C082588D8B}"/>
                </a:ext>
              </a:extLst>
            </p:cNvPr>
            <p:cNvSpPr/>
            <p:nvPr/>
          </p:nvSpPr>
          <p:spPr>
            <a:xfrm>
              <a:off x="6600021" y="3701175"/>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6" name="íṩliḓé">
              <a:extLst>
                <a:ext uri="{FF2B5EF4-FFF2-40B4-BE49-F238E27FC236}">
                  <a16:creationId xmlns:a16="http://schemas.microsoft.com/office/drawing/2014/main" id="{529DB39C-0D0D-49D9-96CD-A55FB5B7D087}"/>
                </a:ext>
              </a:extLst>
            </p:cNvPr>
            <p:cNvSpPr/>
            <p:nvPr/>
          </p:nvSpPr>
          <p:spPr>
            <a:xfrm>
              <a:off x="7783398" y="3478783"/>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7" name="îṡľïḋé">
              <a:extLst>
                <a:ext uri="{FF2B5EF4-FFF2-40B4-BE49-F238E27FC236}">
                  <a16:creationId xmlns:a16="http://schemas.microsoft.com/office/drawing/2014/main" id="{3E760E9E-90EA-410E-A6FC-F498E13DC9C2}"/>
                </a:ext>
              </a:extLst>
            </p:cNvPr>
            <p:cNvSpPr/>
            <p:nvPr/>
          </p:nvSpPr>
          <p:spPr>
            <a:xfrm>
              <a:off x="8782050" y="2613627"/>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8" name="íşļîdé">
              <a:extLst>
                <a:ext uri="{FF2B5EF4-FFF2-40B4-BE49-F238E27FC236}">
                  <a16:creationId xmlns:a16="http://schemas.microsoft.com/office/drawing/2014/main" id="{0CC3EF50-7754-4917-A916-493AC0ED3516}"/>
                </a:ext>
              </a:extLst>
            </p:cNvPr>
            <p:cNvSpPr/>
            <p:nvPr/>
          </p:nvSpPr>
          <p:spPr>
            <a:xfrm>
              <a:off x="10036242" y="2052223"/>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73" name="íśļiḑè">
              <a:extLst>
                <a:ext uri="{FF2B5EF4-FFF2-40B4-BE49-F238E27FC236}">
                  <a16:creationId xmlns:a16="http://schemas.microsoft.com/office/drawing/2014/main" id="{EE4106BE-F477-4492-91A0-E223BBFC3B76}"/>
                </a:ext>
              </a:extLst>
            </p:cNvPr>
            <p:cNvSpPr/>
            <p:nvPr/>
          </p:nvSpPr>
          <p:spPr bwMode="auto">
            <a:xfrm>
              <a:off x="4644417" y="4019820"/>
              <a:ext cx="1608920"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400" dirty="0">
                  <a:cs typeface="+mn-ea"/>
                  <a:sym typeface="+mn-lt"/>
                </a:rPr>
                <a:t>1996</a:t>
              </a:r>
              <a:r>
                <a:rPr lang="zh-CN" altLang="en-US" sz="1400" dirty="0">
                  <a:cs typeface="+mn-ea"/>
                  <a:sym typeface="+mn-lt"/>
                </a:rPr>
                <a:t>年成立</a:t>
              </a:r>
              <a:r>
                <a:rPr lang="en-US" altLang="zh-CN" sz="1400" dirty="0">
                  <a:cs typeface="+mn-ea"/>
                  <a:sym typeface="+mn-lt"/>
                </a:rPr>
                <a:t>UML</a:t>
              </a:r>
              <a:r>
                <a:rPr lang="zh-CN" altLang="en-US" sz="1400" dirty="0">
                  <a:cs typeface="+mn-ea"/>
                  <a:sym typeface="+mn-lt"/>
                </a:rPr>
                <a:t>成员协会</a:t>
              </a:r>
            </a:p>
          </p:txBody>
        </p:sp>
        <p:sp>
          <p:nvSpPr>
            <p:cNvPr id="71" name="ïSḷiḑé">
              <a:extLst>
                <a:ext uri="{FF2B5EF4-FFF2-40B4-BE49-F238E27FC236}">
                  <a16:creationId xmlns:a16="http://schemas.microsoft.com/office/drawing/2014/main" id="{B557B1B2-F40C-4E00-82B4-70836CFEBB30}"/>
                </a:ext>
              </a:extLst>
            </p:cNvPr>
            <p:cNvSpPr/>
            <p:nvPr/>
          </p:nvSpPr>
          <p:spPr bwMode="auto">
            <a:xfrm>
              <a:off x="7548163" y="3629851"/>
              <a:ext cx="2782086" cy="797511"/>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400" dirty="0">
                  <a:cs typeface="+mn-ea"/>
                  <a:sym typeface="+mn-lt"/>
                </a:rPr>
                <a:t>1996 </a:t>
              </a:r>
              <a:r>
                <a:rPr lang="zh-CN" altLang="en-US" sz="1400" dirty="0">
                  <a:cs typeface="+mn-ea"/>
                  <a:sym typeface="+mn-lt"/>
                </a:rPr>
                <a:t>年年底</a:t>
              </a:r>
              <a:r>
                <a:rPr lang="en-US" altLang="zh-CN" sz="1400" dirty="0">
                  <a:cs typeface="+mn-ea"/>
                  <a:sym typeface="+mn-lt"/>
                </a:rPr>
                <a:t>,UML</a:t>
              </a:r>
              <a:r>
                <a:rPr lang="zh-CN" altLang="en-US" sz="1400" dirty="0">
                  <a:cs typeface="+mn-ea"/>
                  <a:sym typeface="+mn-lt"/>
                </a:rPr>
                <a:t>已稳占面向对象技术市场的</a:t>
              </a:r>
              <a:r>
                <a:rPr lang="en-US" altLang="zh-CN" sz="1400" dirty="0">
                  <a:cs typeface="+mn-ea"/>
                  <a:sym typeface="+mn-lt"/>
                </a:rPr>
                <a:t>85%</a:t>
              </a:r>
              <a:endParaRPr lang="zh-CN" altLang="en-US" sz="1400" dirty="0">
                <a:cs typeface="+mn-ea"/>
                <a:sym typeface="+mn-lt"/>
              </a:endParaRPr>
            </a:p>
          </p:txBody>
        </p:sp>
        <p:sp>
          <p:nvSpPr>
            <p:cNvPr id="69" name="išľîḓè">
              <a:extLst>
                <a:ext uri="{FF2B5EF4-FFF2-40B4-BE49-F238E27FC236}">
                  <a16:creationId xmlns:a16="http://schemas.microsoft.com/office/drawing/2014/main" id="{6E12070D-4881-4F58-B3F0-0CDDD7BA3731}"/>
                </a:ext>
              </a:extLst>
            </p:cNvPr>
            <p:cNvSpPr/>
            <p:nvPr/>
          </p:nvSpPr>
          <p:spPr bwMode="auto">
            <a:xfrm>
              <a:off x="9646643" y="2216807"/>
              <a:ext cx="1844716" cy="868786"/>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400" dirty="0">
                  <a:cs typeface="+mn-ea"/>
                  <a:sym typeface="+mn-lt"/>
                </a:rPr>
                <a:t>2005</a:t>
              </a:r>
              <a:r>
                <a:rPr lang="zh-CN" altLang="en-US" sz="1400" dirty="0">
                  <a:cs typeface="+mn-ea"/>
                  <a:sym typeface="+mn-lt"/>
                </a:rPr>
                <a:t>年</a:t>
              </a:r>
              <a:r>
                <a:rPr lang="en-US" altLang="zh-CN" sz="1400" dirty="0">
                  <a:cs typeface="+mn-ea"/>
                  <a:sym typeface="+mn-lt"/>
                </a:rPr>
                <a:t>,UML2.0</a:t>
              </a:r>
              <a:r>
                <a:rPr lang="zh-CN" altLang="en-US" sz="1400" dirty="0">
                  <a:cs typeface="+mn-ea"/>
                  <a:sym typeface="+mn-lt"/>
                </a:rPr>
                <a:t>规范形成</a:t>
              </a:r>
            </a:p>
          </p:txBody>
        </p:sp>
        <p:sp>
          <p:nvSpPr>
            <p:cNvPr id="67" name="ïśḻïďê">
              <a:extLst>
                <a:ext uri="{FF2B5EF4-FFF2-40B4-BE49-F238E27FC236}">
                  <a16:creationId xmlns:a16="http://schemas.microsoft.com/office/drawing/2014/main" id="{6FFF3466-C935-45A3-A2E5-2DCF18D0A344}"/>
                </a:ext>
              </a:extLst>
            </p:cNvPr>
            <p:cNvSpPr/>
            <p:nvPr/>
          </p:nvSpPr>
          <p:spPr bwMode="auto">
            <a:xfrm>
              <a:off x="6938305" y="1653126"/>
              <a:ext cx="2219885" cy="584361"/>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400" dirty="0">
                  <a:cs typeface="+mn-ea"/>
                  <a:sym typeface="+mn-lt"/>
                </a:rPr>
                <a:t>1997</a:t>
              </a:r>
              <a:r>
                <a:rPr lang="zh-CN" altLang="en-US" sz="1400" dirty="0">
                  <a:cs typeface="+mn-ea"/>
                  <a:sym typeface="+mn-lt"/>
                </a:rPr>
                <a:t>年</a:t>
              </a:r>
              <a:r>
                <a:rPr lang="en-US" altLang="zh-CN" sz="1400" dirty="0">
                  <a:cs typeface="+mn-ea"/>
                  <a:sym typeface="+mn-lt"/>
                </a:rPr>
                <a:t>11</a:t>
              </a:r>
              <a:r>
                <a:rPr lang="zh-CN" altLang="en-US" sz="1400" dirty="0">
                  <a:cs typeface="+mn-ea"/>
                  <a:sym typeface="+mn-lt"/>
                </a:rPr>
                <a:t>月</a:t>
              </a:r>
              <a:r>
                <a:rPr lang="en-US" altLang="zh-CN" sz="1400" dirty="0">
                  <a:cs typeface="+mn-ea"/>
                  <a:sym typeface="+mn-lt"/>
                </a:rPr>
                <a:t>4</a:t>
              </a:r>
              <a:r>
                <a:rPr lang="zh-CN" altLang="en-US" sz="1400" dirty="0">
                  <a:cs typeface="+mn-ea"/>
                  <a:sym typeface="+mn-lt"/>
                </a:rPr>
                <a:t>日</a:t>
              </a:r>
              <a:r>
                <a:rPr lang="en-US" altLang="zh-CN" sz="1400" dirty="0">
                  <a:cs typeface="+mn-ea"/>
                  <a:sym typeface="+mn-lt"/>
                </a:rPr>
                <a:t>UML</a:t>
              </a:r>
              <a:r>
                <a:rPr lang="zh-CN" altLang="en-US" sz="1400" dirty="0">
                  <a:cs typeface="+mn-ea"/>
                  <a:sym typeface="+mn-lt"/>
                </a:rPr>
                <a:t>被</a:t>
              </a:r>
              <a:r>
                <a:rPr lang="en-US" altLang="zh-CN" sz="1400" dirty="0">
                  <a:cs typeface="+mn-ea"/>
                  <a:sym typeface="+mn-lt"/>
                </a:rPr>
                <a:t>OMG</a:t>
              </a:r>
              <a:r>
                <a:rPr lang="zh-CN" altLang="en-US" sz="1400" dirty="0">
                  <a:cs typeface="+mn-ea"/>
                  <a:sym typeface="+mn-lt"/>
                </a:rPr>
                <a:t>采纳</a:t>
              </a:r>
            </a:p>
          </p:txBody>
        </p:sp>
        <p:sp>
          <p:nvSpPr>
            <p:cNvPr id="63" name="iśľiďê">
              <a:extLst>
                <a:ext uri="{FF2B5EF4-FFF2-40B4-BE49-F238E27FC236}">
                  <a16:creationId xmlns:a16="http://schemas.microsoft.com/office/drawing/2014/main" id="{643217E6-619C-4810-8B41-371AD89FFCBD}"/>
                </a:ext>
              </a:extLst>
            </p:cNvPr>
            <p:cNvSpPr/>
            <p:nvPr/>
          </p:nvSpPr>
          <p:spPr>
            <a:xfrm>
              <a:off x="2284731" y="5798321"/>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65" name="îṥḻídé">
              <a:extLst>
                <a:ext uri="{FF2B5EF4-FFF2-40B4-BE49-F238E27FC236}">
                  <a16:creationId xmlns:a16="http://schemas.microsoft.com/office/drawing/2014/main" id="{02290893-9E9F-46D4-A047-AA7BA4846DF4}"/>
                </a:ext>
              </a:extLst>
            </p:cNvPr>
            <p:cNvSpPr/>
            <p:nvPr/>
          </p:nvSpPr>
          <p:spPr bwMode="auto">
            <a:xfrm>
              <a:off x="2158700" y="4198972"/>
              <a:ext cx="1482658"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400" dirty="0">
                  <a:cs typeface="+mn-ea"/>
                  <a:sym typeface="+mn-lt"/>
                </a:rPr>
                <a:t>1996</a:t>
              </a:r>
              <a:r>
                <a:rPr lang="zh-CN" altLang="en-US" sz="1400" dirty="0">
                  <a:cs typeface="+mn-ea"/>
                  <a:sym typeface="+mn-lt"/>
                </a:rPr>
                <a:t>年更名为</a:t>
              </a:r>
              <a:r>
                <a:rPr lang="en-US" altLang="zh-CN" sz="1400" dirty="0">
                  <a:cs typeface="+mn-ea"/>
                  <a:sym typeface="+mn-lt"/>
                </a:rPr>
                <a:t>UML</a:t>
              </a:r>
              <a:endParaRPr lang="zh-CN" altLang="en-US" sz="1400" dirty="0">
                <a:cs typeface="+mn-ea"/>
                <a:sym typeface="+mn-lt"/>
              </a:endParaRPr>
            </a:p>
          </p:txBody>
        </p:sp>
      </p:grpSp>
      <p:sp>
        <p:nvSpPr>
          <p:cNvPr id="29" name="TextBox 28"/>
          <p:cNvSpPr txBox="1"/>
          <p:nvPr/>
        </p:nvSpPr>
        <p:spPr>
          <a:xfrm>
            <a:off x="5208441" y="6538278"/>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http://www.1ppt.com/xiazai/</a:t>
            </a:r>
          </a:p>
        </p:txBody>
      </p:sp>
    </p:spTree>
    <p:extLst>
      <p:ext uri="{BB962C8B-B14F-4D97-AF65-F5344CB8AC3E}">
        <p14:creationId xmlns:p14="http://schemas.microsoft.com/office/powerpoint/2010/main" val="360696973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fltVal val="0"/>
                                          </p:val>
                                        </p:tav>
                                        <p:tav tm="100000">
                                          <p:val>
                                            <p:strVal val="#ppt_w"/>
                                          </p:val>
                                        </p:tav>
                                      </p:tavLst>
                                    </p:anim>
                                    <p:anim calcmode="lin" valueType="num">
                                      <p:cBhvr>
                                        <p:cTn id="8" dur="1000" fill="hold"/>
                                        <p:tgtEl>
                                          <p:spTgt spid="40"/>
                                        </p:tgtEl>
                                        <p:attrNameLst>
                                          <p:attrName>ppt_h</p:attrName>
                                        </p:attrNameLst>
                                      </p:cBhvr>
                                      <p:tavLst>
                                        <p:tav tm="0">
                                          <p:val>
                                            <p:fltVal val="0"/>
                                          </p:val>
                                        </p:tav>
                                        <p:tav tm="100000">
                                          <p:val>
                                            <p:strVal val="#ppt_h"/>
                                          </p:val>
                                        </p:tav>
                                      </p:tavLst>
                                    </p:anim>
                                    <p:anim calcmode="lin" valueType="num">
                                      <p:cBhvr>
                                        <p:cTn id="9" dur="1000" fill="hold"/>
                                        <p:tgtEl>
                                          <p:spTgt spid="40"/>
                                        </p:tgtEl>
                                        <p:attrNameLst>
                                          <p:attrName>style.rotation</p:attrName>
                                        </p:attrNameLst>
                                      </p:cBhvr>
                                      <p:tavLst>
                                        <p:tav tm="0">
                                          <p:val>
                                            <p:fltVal val="90"/>
                                          </p:val>
                                        </p:tav>
                                        <p:tav tm="100000">
                                          <p:val>
                                            <p:fltVal val="0"/>
                                          </p:val>
                                        </p:tav>
                                      </p:tavLst>
                                    </p:anim>
                                    <p:animEffect transition="in" filter="fade">
                                      <p:cBhvr>
                                        <p:cTn id="10"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问   题</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1542852" y="2486820"/>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zh-CN" altLang="en-US" sz="2400" dirty="0">
                <a:solidFill>
                  <a:schemeClr val="tx1">
                    <a:lumMod val="75000"/>
                    <a:lumOff val="25000"/>
                  </a:schemeClr>
                </a:solidFill>
                <a:cs typeface="+mn-ea"/>
                <a:sym typeface="+mn-lt"/>
              </a:rPr>
              <a:t>问题</a:t>
            </a:r>
            <a:r>
              <a:rPr lang="en-US" altLang="zh-CN" sz="2400" dirty="0">
                <a:solidFill>
                  <a:schemeClr val="tx1">
                    <a:lumMod val="75000"/>
                    <a:lumOff val="25000"/>
                  </a:schemeClr>
                </a:solidFill>
                <a:cs typeface="+mn-ea"/>
                <a:sym typeface="+mn-lt"/>
              </a:rPr>
              <a:t>1</a:t>
            </a:r>
            <a:r>
              <a:rPr lang="zh-CN" altLang="en-US" sz="2400" dirty="0">
                <a:solidFill>
                  <a:schemeClr val="tx1">
                    <a:lumMod val="75000"/>
                    <a:lumOff val="25000"/>
                  </a:schemeClr>
                </a:solidFill>
                <a:cs typeface="+mn-ea"/>
                <a:sym typeface="+mn-lt"/>
              </a:rPr>
              <a:t>：在上个学期的项目中你有用到过</a:t>
            </a:r>
            <a:r>
              <a:rPr lang="en-US" altLang="zh-CN" sz="2400" dirty="0">
                <a:solidFill>
                  <a:schemeClr val="tx1">
                    <a:lumMod val="75000"/>
                    <a:lumOff val="25000"/>
                  </a:schemeClr>
                </a:solidFill>
                <a:cs typeface="+mn-ea"/>
                <a:sym typeface="+mn-lt"/>
              </a:rPr>
              <a:t>UML</a:t>
            </a:r>
            <a:r>
              <a:rPr lang="zh-CN" altLang="en-US" sz="2400" dirty="0">
                <a:solidFill>
                  <a:schemeClr val="tx1">
                    <a:lumMod val="75000"/>
                    <a:lumOff val="25000"/>
                  </a:schemeClr>
                </a:solidFill>
                <a:cs typeface="+mn-ea"/>
                <a:sym typeface="+mn-lt"/>
              </a:rPr>
              <a:t>语言吗？具体是什么？</a:t>
            </a:r>
            <a:endParaRPr lang="en-US" altLang="zh-CN" sz="2400" dirty="0">
              <a:solidFill>
                <a:schemeClr val="tx1">
                  <a:lumMod val="75000"/>
                  <a:lumOff val="25000"/>
                </a:schemeClr>
              </a:solidFill>
              <a:cs typeface="+mn-ea"/>
              <a:sym typeface="+mn-lt"/>
            </a:endParaRPr>
          </a:p>
          <a:p>
            <a:pPr>
              <a:lnSpc>
                <a:spcPct val="200000"/>
              </a:lnSpc>
            </a:pPr>
            <a:r>
              <a:rPr lang="zh-CN" altLang="en-US" sz="2400" dirty="0">
                <a:solidFill>
                  <a:schemeClr val="tx1">
                    <a:lumMod val="75000"/>
                    <a:lumOff val="25000"/>
                  </a:schemeClr>
                </a:solidFill>
                <a:cs typeface="+mn-ea"/>
                <a:sym typeface="+mn-lt"/>
              </a:rPr>
              <a:t>问题</a:t>
            </a:r>
            <a:r>
              <a:rPr lang="en-US" altLang="zh-CN" sz="2400" dirty="0">
                <a:solidFill>
                  <a:schemeClr val="tx1">
                    <a:lumMod val="75000"/>
                    <a:lumOff val="25000"/>
                  </a:schemeClr>
                </a:solidFill>
                <a:cs typeface="+mn-ea"/>
                <a:sym typeface="+mn-lt"/>
              </a:rPr>
              <a:t>2</a:t>
            </a:r>
            <a:r>
              <a:rPr lang="zh-CN" altLang="en-US" sz="2400" dirty="0">
                <a:solidFill>
                  <a:schemeClr val="tx1">
                    <a:lumMod val="75000"/>
                    <a:lumOff val="25000"/>
                  </a:schemeClr>
                </a:solidFill>
                <a:cs typeface="+mn-ea"/>
                <a:sym typeface="+mn-lt"/>
              </a:rPr>
              <a:t>：为什么我们需要</a:t>
            </a:r>
            <a:r>
              <a:rPr lang="en-US" altLang="zh-CN" sz="2400" dirty="0">
                <a:solidFill>
                  <a:schemeClr val="tx1">
                    <a:lumMod val="75000"/>
                    <a:lumOff val="25000"/>
                  </a:schemeClr>
                </a:solidFill>
                <a:cs typeface="+mn-ea"/>
                <a:sym typeface="+mn-lt"/>
              </a:rPr>
              <a:t>UML</a:t>
            </a:r>
            <a:r>
              <a:rPr lang="zh-CN" altLang="en-US" sz="2400" dirty="0">
                <a:solidFill>
                  <a:schemeClr val="tx1">
                    <a:lumMod val="75000"/>
                    <a:lumOff val="25000"/>
                  </a:schemeClr>
                </a:solidFill>
                <a:cs typeface="+mn-ea"/>
                <a:sym typeface="+mn-lt"/>
              </a:rPr>
              <a:t>语言？</a:t>
            </a:r>
            <a:endParaRPr lang="en-US" altLang="zh-CN" sz="24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64448983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61AAE5D3-C239-45D0-A49F-DE85B963A49D}"/>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03</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1D307CA6-9DEC-478F-A1EC-6F0CD3CE6DF5}"/>
              </a:ext>
            </a:extLst>
          </p:cNvPr>
          <p:cNvSpPr/>
          <p:nvPr/>
        </p:nvSpPr>
        <p:spPr>
          <a:xfrm>
            <a:off x="4008825" y="3475213"/>
            <a:ext cx="3889205" cy="923330"/>
          </a:xfrm>
          <a:prstGeom prst="rect">
            <a:avLst/>
          </a:prstGeom>
        </p:spPr>
        <p:txBody>
          <a:bodyPr wrap="none">
            <a:spAutoFit/>
          </a:bodyPr>
          <a:lstStyle/>
          <a:p>
            <a:pPr algn="ctr"/>
            <a:r>
              <a:rPr lang="en-US" altLang="zh-CN" sz="5400" b="1" dirty="0">
                <a:solidFill>
                  <a:schemeClr val="tx1">
                    <a:lumMod val="75000"/>
                    <a:lumOff val="25000"/>
                  </a:schemeClr>
                </a:solidFill>
                <a:cs typeface="+mn-ea"/>
                <a:sym typeface="+mn-lt"/>
              </a:rPr>
              <a:t>UML</a:t>
            </a:r>
            <a:r>
              <a:rPr lang="zh-CN" altLang="en-US" sz="5400" b="1" dirty="0">
                <a:solidFill>
                  <a:schemeClr val="tx1">
                    <a:lumMod val="75000"/>
                    <a:lumOff val="25000"/>
                  </a:schemeClr>
                </a:solidFill>
                <a:cs typeface="+mn-ea"/>
                <a:sym typeface="+mn-lt"/>
              </a:rPr>
              <a:t>的特点</a:t>
            </a:r>
          </a:p>
        </p:txBody>
      </p:sp>
    </p:spTree>
    <p:extLst>
      <p:ext uri="{BB962C8B-B14F-4D97-AF65-F5344CB8AC3E}">
        <p14:creationId xmlns:p14="http://schemas.microsoft.com/office/powerpoint/2010/main" val="179787003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特   点</a:t>
            </a:r>
          </a:p>
        </p:txBody>
      </p:sp>
      <p:grpSp>
        <p:nvGrpSpPr>
          <p:cNvPr id="2" name="组合 1">
            <a:extLst>
              <a:ext uri="{FF2B5EF4-FFF2-40B4-BE49-F238E27FC236}">
                <a16:creationId xmlns:a16="http://schemas.microsoft.com/office/drawing/2014/main" id="{8901B87A-738F-493F-84D0-FA60AB6A86A7}"/>
              </a:ext>
            </a:extLst>
          </p:cNvPr>
          <p:cNvGrpSpPr/>
          <p:nvPr/>
        </p:nvGrpSpPr>
        <p:grpSpPr>
          <a:xfrm>
            <a:off x="2094392" y="2217337"/>
            <a:ext cx="7912320" cy="3158675"/>
            <a:chOff x="2094392" y="2217337"/>
            <a:chExt cx="7912320" cy="3158675"/>
          </a:xfrm>
        </p:grpSpPr>
        <p:grpSp>
          <p:nvGrpSpPr>
            <p:cNvPr id="38" name="26477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DAADB1E-386A-4767-BF92-30DBBD2ECD1A}"/>
                </a:ext>
              </a:extLst>
            </p:cNvPr>
            <p:cNvGrpSpPr>
              <a:grpSpLocks noChangeAspect="1"/>
            </p:cNvGrpSpPr>
            <p:nvPr>
              <p:custDataLst>
                <p:tags r:id="rId1"/>
              </p:custDataLst>
            </p:nvPr>
          </p:nvGrpSpPr>
          <p:grpSpPr>
            <a:xfrm>
              <a:off x="2094392" y="2217337"/>
              <a:ext cx="7912320" cy="3158675"/>
              <a:chOff x="641601" y="1481987"/>
              <a:chExt cx="10772346" cy="4300426"/>
            </a:xfrm>
          </p:grpSpPr>
          <p:grpSp>
            <p:nvGrpSpPr>
              <p:cNvPr id="39" name="íṩḷiḓè">
                <a:extLst>
                  <a:ext uri="{FF2B5EF4-FFF2-40B4-BE49-F238E27FC236}">
                    <a16:creationId xmlns:a16="http://schemas.microsoft.com/office/drawing/2014/main" id="{DCFA004E-6DED-41D3-B8F1-DF3C40BB1BF1}"/>
                  </a:ext>
                </a:extLst>
              </p:cNvPr>
              <p:cNvGrpSpPr/>
              <p:nvPr/>
            </p:nvGrpSpPr>
            <p:grpSpPr>
              <a:xfrm>
                <a:off x="641601" y="1540922"/>
                <a:ext cx="3257669" cy="4241491"/>
                <a:chOff x="641601" y="1540922"/>
                <a:chExt cx="3257669" cy="4241491"/>
              </a:xfrm>
            </p:grpSpPr>
            <p:sp>
              <p:nvSpPr>
                <p:cNvPr id="51" name="iṡ1iḓé">
                  <a:extLst>
                    <a:ext uri="{FF2B5EF4-FFF2-40B4-BE49-F238E27FC236}">
                      <a16:creationId xmlns:a16="http://schemas.microsoft.com/office/drawing/2014/main" id="{A56FA357-CB81-4166-8E2F-30FEFBE944AC}"/>
                    </a:ext>
                  </a:extLst>
                </p:cNvPr>
                <p:cNvSpPr/>
                <p:nvPr/>
              </p:nvSpPr>
              <p:spPr>
                <a:xfrm>
                  <a:off x="1125536" y="1540922"/>
                  <a:ext cx="1866900" cy="1866900"/>
                </a:xfrm>
                <a:prstGeom prst="ellipse">
                  <a:avLst/>
                </a:prstGeom>
                <a:solidFill>
                  <a:srgbClr val="A0E6E4"/>
                </a:solidFill>
                <a:ln w="76200">
                  <a:no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sz="2400">
                    <a:solidFill>
                      <a:schemeClr val="tx1">
                        <a:lumMod val="75000"/>
                        <a:lumOff val="25000"/>
                      </a:schemeClr>
                    </a:solidFill>
                    <a:cs typeface="+mn-ea"/>
                    <a:sym typeface="+mn-lt"/>
                  </a:endParaRPr>
                </a:p>
              </p:txBody>
            </p:sp>
            <p:sp>
              <p:nvSpPr>
                <p:cNvPr id="53" name="i$lïḍè">
                  <a:extLst>
                    <a:ext uri="{FF2B5EF4-FFF2-40B4-BE49-F238E27FC236}">
                      <a16:creationId xmlns:a16="http://schemas.microsoft.com/office/drawing/2014/main" id="{0205D8CC-73B7-4422-A970-4D0BC1F6F1DE}"/>
                    </a:ext>
                  </a:extLst>
                </p:cNvPr>
                <p:cNvSpPr/>
                <p:nvPr/>
              </p:nvSpPr>
              <p:spPr bwMode="auto">
                <a:xfrm>
                  <a:off x="641601" y="3723371"/>
                  <a:ext cx="3257669" cy="2059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统一了</a:t>
                  </a:r>
                  <a:r>
                    <a:rPr lang="en-US" altLang="zh-CN" sz="1400" dirty="0" err="1">
                      <a:solidFill>
                        <a:schemeClr val="tx1">
                          <a:lumMod val="75000"/>
                          <a:lumOff val="25000"/>
                        </a:schemeClr>
                      </a:solidFill>
                      <a:cs typeface="+mn-ea"/>
                      <a:sym typeface="+mn-lt"/>
                    </a:rPr>
                    <a:t>Booch</a:t>
                  </a:r>
                  <a:r>
                    <a:rPr lang="en-US" altLang="zh-CN" sz="1400" dirty="0">
                      <a:solidFill>
                        <a:schemeClr val="tx1">
                          <a:lumMod val="75000"/>
                          <a:lumOff val="25000"/>
                        </a:schemeClr>
                      </a:solidFill>
                      <a:cs typeface="+mn-ea"/>
                      <a:sym typeface="+mn-lt"/>
                    </a:rPr>
                    <a:t> .OMT</a:t>
                  </a:r>
                  <a:r>
                    <a:rPr lang="zh-CN" altLang="en-US" sz="1400" dirty="0">
                      <a:solidFill>
                        <a:schemeClr val="tx1">
                          <a:lumMod val="75000"/>
                          <a:lumOff val="25000"/>
                        </a:schemeClr>
                      </a:solidFill>
                      <a:cs typeface="+mn-ea"/>
                      <a:sym typeface="+mn-lt"/>
                    </a:rPr>
                    <a:t>和</a:t>
                  </a:r>
                  <a:r>
                    <a:rPr lang="en-US" altLang="zh-CN" sz="1400" dirty="0">
                      <a:solidFill>
                        <a:schemeClr val="tx1">
                          <a:lumMod val="75000"/>
                          <a:lumOff val="25000"/>
                        </a:schemeClr>
                      </a:solidFill>
                      <a:cs typeface="+mn-ea"/>
                      <a:sym typeface="+mn-lt"/>
                    </a:rPr>
                    <a:t>OOSE</a:t>
                  </a:r>
                  <a:r>
                    <a:rPr lang="zh-CN" altLang="en-US" sz="1400" dirty="0">
                      <a:solidFill>
                        <a:schemeClr val="tx1">
                          <a:lumMod val="75000"/>
                          <a:lumOff val="25000"/>
                        </a:schemeClr>
                      </a:solidFill>
                      <a:cs typeface="+mn-ea"/>
                      <a:sym typeface="+mn-lt"/>
                    </a:rPr>
                    <a:t>等方法中的基本概念和符号。</a:t>
                  </a:r>
                </a:p>
              </p:txBody>
            </p:sp>
          </p:grpSp>
          <p:grpSp>
            <p:nvGrpSpPr>
              <p:cNvPr id="40" name="í$ľîḑè">
                <a:extLst>
                  <a:ext uri="{FF2B5EF4-FFF2-40B4-BE49-F238E27FC236}">
                    <a16:creationId xmlns:a16="http://schemas.microsoft.com/office/drawing/2014/main" id="{B7203FFC-E92C-4B42-9D46-C3F33731009A}"/>
                  </a:ext>
                </a:extLst>
              </p:cNvPr>
              <p:cNvGrpSpPr/>
              <p:nvPr/>
            </p:nvGrpSpPr>
            <p:grpSpPr>
              <a:xfrm>
                <a:off x="4560375" y="1481987"/>
                <a:ext cx="3032816" cy="3772552"/>
                <a:chOff x="529712" y="1481987"/>
                <a:chExt cx="3032816" cy="3772552"/>
              </a:xfrm>
            </p:grpSpPr>
            <p:sp>
              <p:nvSpPr>
                <p:cNvPr id="48" name="išḻíḍe">
                  <a:hlinkClick r:id="rId3" action="ppaction://hlinksldjump"/>
                  <a:extLst>
                    <a:ext uri="{FF2B5EF4-FFF2-40B4-BE49-F238E27FC236}">
                      <a16:creationId xmlns:a16="http://schemas.microsoft.com/office/drawing/2014/main" id="{68CF0E25-1AAF-4AAC-8C8A-FF1B2D3A8554}"/>
                    </a:ext>
                  </a:extLst>
                </p:cNvPr>
                <p:cNvSpPr/>
                <p:nvPr/>
              </p:nvSpPr>
              <p:spPr>
                <a:xfrm>
                  <a:off x="1125539" y="1481987"/>
                  <a:ext cx="1866900" cy="1866900"/>
                </a:xfrm>
                <a:prstGeom prst="ellipse">
                  <a:avLst/>
                </a:prstGeom>
                <a:solidFill>
                  <a:srgbClr val="EB8FA6"/>
                </a:solidFill>
                <a:ln w="76200">
                  <a:no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sz="2400">
                    <a:solidFill>
                      <a:schemeClr val="tx1">
                        <a:lumMod val="75000"/>
                        <a:lumOff val="25000"/>
                      </a:schemeClr>
                    </a:solidFill>
                    <a:cs typeface="+mn-ea"/>
                    <a:sym typeface="+mn-lt"/>
                  </a:endParaRPr>
                </a:p>
              </p:txBody>
            </p:sp>
            <p:sp>
              <p:nvSpPr>
                <p:cNvPr id="50" name="îṥḷîḍe">
                  <a:extLst>
                    <a:ext uri="{FF2B5EF4-FFF2-40B4-BE49-F238E27FC236}">
                      <a16:creationId xmlns:a16="http://schemas.microsoft.com/office/drawing/2014/main" id="{9DF39CE5-DD14-4036-B317-82AB495E92E4}"/>
                    </a:ext>
                  </a:extLst>
                </p:cNvPr>
                <p:cNvSpPr/>
                <p:nvPr/>
              </p:nvSpPr>
              <p:spPr bwMode="auto">
                <a:xfrm>
                  <a:off x="529712" y="3723371"/>
                  <a:ext cx="3032816" cy="153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吸取了面向对象领域中各种优秀的思想</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其中也包括非</a:t>
                  </a:r>
                  <a:r>
                    <a:rPr lang="en-US" altLang="zh-CN" sz="1400" dirty="0">
                      <a:solidFill>
                        <a:schemeClr val="tx1">
                          <a:lumMod val="75000"/>
                          <a:lumOff val="25000"/>
                        </a:schemeClr>
                      </a:solidFill>
                      <a:cs typeface="+mn-ea"/>
                      <a:sym typeface="+mn-lt"/>
                    </a:rPr>
                    <a:t>OO</a:t>
                  </a:r>
                  <a:r>
                    <a:rPr lang="zh-CN" altLang="en-US" sz="1400" dirty="0">
                      <a:solidFill>
                        <a:schemeClr val="tx1">
                          <a:lumMod val="75000"/>
                          <a:lumOff val="25000"/>
                        </a:schemeClr>
                      </a:solidFill>
                      <a:cs typeface="+mn-ea"/>
                      <a:sym typeface="+mn-lt"/>
                    </a:rPr>
                    <a:t>方法的影响。</a:t>
                  </a:r>
                </a:p>
              </p:txBody>
            </p:sp>
          </p:grpSp>
          <p:grpSp>
            <p:nvGrpSpPr>
              <p:cNvPr id="41" name="ïs1îďé">
                <a:extLst>
                  <a:ext uri="{FF2B5EF4-FFF2-40B4-BE49-F238E27FC236}">
                    <a16:creationId xmlns:a16="http://schemas.microsoft.com/office/drawing/2014/main" id="{9A64BAEE-9E9B-44AF-BB95-58E05C7B920D}"/>
                  </a:ext>
                </a:extLst>
              </p:cNvPr>
              <p:cNvGrpSpPr/>
              <p:nvPr/>
            </p:nvGrpSpPr>
            <p:grpSpPr>
              <a:xfrm>
                <a:off x="8616772" y="1481987"/>
                <a:ext cx="2797175" cy="3764695"/>
                <a:chOff x="555447" y="1481987"/>
                <a:chExt cx="2797175" cy="3764695"/>
              </a:xfrm>
            </p:grpSpPr>
            <p:sp>
              <p:nvSpPr>
                <p:cNvPr id="44" name="iSḻïḍè">
                  <a:hlinkClick r:id="rId4" action="ppaction://hlinksldjump"/>
                  <a:extLst>
                    <a:ext uri="{FF2B5EF4-FFF2-40B4-BE49-F238E27FC236}">
                      <a16:creationId xmlns:a16="http://schemas.microsoft.com/office/drawing/2014/main" id="{C10C5256-8EAF-4F5F-B2C2-CF522613B21B}"/>
                    </a:ext>
                  </a:extLst>
                </p:cNvPr>
                <p:cNvSpPr/>
                <p:nvPr/>
              </p:nvSpPr>
              <p:spPr>
                <a:xfrm>
                  <a:off x="1125539" y="1481987"/>
                  <a:ext cx="1866900" cy="1866900"/>
                </a:xfrm>
                <a:prstGeom prst="ellipse">
                  <a:avLst/>
                </a:prstGeom>
                <a:solidFill>
                  <a:srgbClr val="A0E6E4"/>
                </a:solidFill>
                <a:ln w="76200">
                  <a:no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sz="2400">
                    <a:solidFill>
                      <a:schemeClr val="tx1">
                        <a:lumMod val="75000"/>
                        <a:lumOff val="25000"/>
                      </a:schemeClr>
                    </a:solidFill>
                    <a:cs typeface="+mn-ea"/>
                    <a:sym typeface="+mn-lt"/>
                  </a:endParaRPr>
                </a:p>
              </p:txBody>
            </p:sp>
            <p:sp>
              <p:nvSpPr>
                <p:cNvPr id="46" name="îś1îḋê">
                  <a:extLst>
                    <a:ext uri="{FF2B5EF4-FFF2-40B4-BE49-F238E27FC236}">
                      <a16:creationId xmlns:a16="http://schemas.microsoft.com/office/drawing/2014/main" id="{EB0947BD-C3EA-4D44-9AFB-06F342ADD3D6}"/>
                    </a:ext>
                  </a:extLst>
                </p:cNvPr>
                <p:cNvSpPr/>
                <p:nvPr/>
              </p:nvSpPr>
              <p:spPr bwMode="auto">
                <a:xfrm>
                  <a:off x="555447" y="3731227"/>
                  <a:ext cx="2797175" cy="151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在演变过程中还提出了一</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些新的概念。</a:t>
                  </a:r>
                </a:p>
              </p:txBody>
            </p:sp>
          </p:grpSp>
          <p:sp>
            <p:nvSpPr>
              <p:cNvPr id="42" name="íṣ1ïḍé">
                <a:extLst>
                  <a:ext uri="{FF2B5EF4-FFF2-40B4-BE49-F238E27FC236}">
                    <a16:creationId xmlns:a16="http://schemas.microsoft.com/office/drawing/2014/main" id="{81455AEB-7054-46E9-AEC2-80A468B80B58}"/>
                  </a:ext>
                </a:extLst>
              </p:cNvPr>
              <p:cNvSpPr/>
              <p:nvPr/>
            </p:nvSpPr>
            <p:spPr>
              <a:xfrm>
                <a:off x="4020319" y="1481987"/>
                <a:ext cx="108000" cy="4300426"/>
              </a:xfrm>
              <a:prstGeom prst="rect">
                <a:avLst/>
              </a:prstGeom>
              <a:solidFill>
                <a:schemeClr val="bg1">
                  <a:lumMod val="75000"/>
                </a:schemeClr>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800" b="1" i="1">
                  <a:solidFill>
                    <a:schemeClr val="tx1">
                      <a:lumMod val="75000"/>
                      <a:lumOff val="25000"/>
                    </a:schemeClr>
                  </a:solidFill>
                  <a:cs typeface="+mn-ea"/>
                  <a:sym typeface="+mn-lt"/>
                </a:endParaRPr>
              </a:p>
            </p:txBody>
          </p:sp>
          <p:sp>
            <p:nvSpPr>
              <p:cNvPr id="43" name="iSliḋé">
                <a:extLst>
                  <a:ext uri="{FF2B5EF4-FFF2-40B4-BE49-F238E27FC236}">
                    <a16:creationId xmlns:a16="http://schemas.microsoft.com/office/drawing/2014/main" id="{16AFCCC6-6B34-4A3A-9641-F718AA003A91}"/>
                  </a:ext>
                </a:extLst>
              </p:cNvPr>
              <p:cNvSpPr/>
              <p:nvPr/>
            </p:nvSpPr>
            <p:spPr>
              <a:xfrm>
                <a:off x="8050982" y="1481987"/>
                <a:ext cx="108000" cy="4300426"/>
              </a:xfrm>
              <a:prstGeom prst="rect">
                <a:avLst/>
              </a:prstGeom>
              <a:solidFill>
                <a:schemeClr val="bg1">
                  <a:lumMod val="75000"/>
                </a:schemeClr>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800" b="1" i="1">
                  <a:solidFill>
                    <a:schemeClr val="tx1">
                      <a:lumMod val="75000"/>
                      <a:lumOff val="25000"/>
                    </a:schemeClr>
                  </a:solidFill>
                  <a:cs typeface="+mn-ea"/>
                  <a:sym typeface="+mn-lt"/>
                </a:endParaRPr>
              </a:p>
            </p:txBody>
          </p:sp>
        </p:grpSp>
        <p:sp>
          <p:nvSpPr>
            <p:cNvPr id="54" name="sitemaps_92650">
              <a:extLst>
                <a:ext uri="{FF2B5EF4-FFF2-40B4-BE49-F238E27FC236}">
                  <a16:creationId xmlns:a16="http://schemas.microsoft.com/office/drawing/2014/main" id="{576FE19D-64B7-4F74-8C61-383FD0B4DFB0}"/>
                </a:ext>
              </a:extLst>
            </p:cNvPr>
            <p:cNvSpPr>
              <a:spLocks noChangeAspect="1"/>
            </p:cNvSpPr>
            <p:nvPr/>
          </p:nvSpPr>
          <p:spPr bwMode="auto">
            <a:xfrm>
              <a:off x="8778934" y="2613438"/>
              <a:ext cx="582406" cy="609684"/>
            </a:xfrm>
            <a:custGeom>
              <a:avLst/>
              <a:gdLst>
                <a:gd name="T0" fmla="*/ 4199 w 4494"/>
                <a:gd name="T1" fmla="*/ 3838 h 4712"/>
                <a:gd name="T2" fmla="*/ 3932 w 4494"/>
                <a:gd name="T3" fmla="*/ 2881 h 4712"/>
                <a:gd name="T4" fmla="*/ 2447 w 4494"/>
                <a:gd name="T5" fmla="*/ 2438 h 4712"/>
                <a:gd name="T6" fmla="*/ 3263 w 4494"/>
                <a:gd name="T7" fmla="*/ 2440 h 4712"/>
                <a:gd name="T8" fmla="*/ 3263 w 4494"/>
                <a:gd name="T9" fmla="*/ 897 h 4712"/>
                <a:gd name="T10" fmla="*/ 2194 w 4494"/>
                <a:gd name="T11" fmla="*/ 0 h 4712"/>
                <a:gd name="T12" fmla="*/ 460 w 4494"/>
                <a:gd name="T13" fmla="*/ 1619 h 4712"/>
                <a:gd name="T14" fmla="*/ 2047 w 4494"/>
                <a:gd name="T15" fmla="*/ 2438 h 4712"/>
                <a:gd name="T16" fmla="*/ 562 w 4494"/>
                <a:gd name="T17" fmla="*/ 2881 h 4712"/>
                <a:gd name="T18" fmla="*/ 296 w 4494"/>
                <a:gd name="T19" fmla="*/ 3838 h 4712"/>
                <a:gd name="T20" fmla="*/ 0 w 4494"/>
                <a:gd name="T21" fmla="*/ 3971 h 4712"/>
                <a:gd name="T22" fmla="*/ 134 w 4494"/>
                <a:gd name="T23" fmla="*/ 4712 h 4712"/>
                <a:gd name="T24" fmla="*/ 991 w 4494"/>
                <a:gd name="T25" fmla="*/ 4579 h 4712"/>
                <a:gd name="T26" fmla="*/ 858 w 4494"/>
                <a:gd name="T27" fmla="*/ 3838 h 4712"/>
                <a:gd name="T28" fmla="*/ 696 w 4494"/>
                <a:gd name="T29" fmla="*/ 3281 h 4712"/>
                <a:gd name="T30" fmla="*/ 2047 w 4494"/>
                <a:gd name="T31" fmla="*/ 3838 h 4712"/>
                <a:gd name="T32" fmla="*/ 1752 w 4494"/>
                <a:gd name="T33" fmla="*/ 3971 h 4712"/>
                <a:gd name="T34" fmla="*/ 1885 w 4494"/>
                <a:gd name="T35" fmla="*/ 4712 h 4712"/>
                <a:gd name="T36" fmla="*/ 2742 w 4494"/>
                <a:gd name="T37" fmla="*/ 4579 h 4712"/>
                <a:gd name="T38" fmla="*/ 2609 w 4494"/>
                <a:gd name="T39" fmla="*/ 3838 h 4712"/>
                <a:gd name="T40" fmla="*/ 2447 w 4494"/>
                <a:gd name="T41" fmla="*/ 3281 h 4712"/>
                <a:gd name="T42" fmla="*/ 3799 w 4494"/>
                <a:gd name="T43" fmla="*/ 3838 h 4712"/>
                <a:gd name="T44" fmla="*/ 3503 w 4494"/>
                <a:gd name="T45" fmla="*/ 3971 h 4712"/>
                <a:gd name="T46" fmla="*/ 3637 w 4494"/>
                <a:gd name="T47" fmla="*/ 4712 h 4712"/>
                <a:gd name="T48" fmla="*/ 4494 w 4494"/>
                <a:gd name="T49" fmla="*/ 4579 h 4712"/>
                <a:gd name="T50" fmla="*/ 4360 w 4494"/>
                <a:gd name="T51" fmla="*/ 3838 h 4712"/>
                <a:gd name="T52" fmla="*/ 1278 w 4494"/>
                <a:gd name="T53" fmla="*/ 1201 h 4712"/>
                <a:gd name="T54" fmla="*/ 1288 w 4494"/>
                <a:gd name="T55" fmla="*/ 1201 h 4712"/>
                <a:gd name="T56" fmla="*/ 1311 w 4494"/>
                <a:gd name="T57" fmla="*/ 1202 h 4712"/>
                <a:gd name="T58" fmla="*/ 2194 w 4494"/>
                <a:gd name="T59" fmla="*/ 400 h 4712"/>
                <a:gd name="T60" fmla="*/ 2858 w 4494"/>
                <a:gd name="T61" fmla="*/ 1073 h 4712"/>
                <a:gd name="T62" fmla="*/ 2915 w 4494"/>
                <a:gd name="T63" fmla="*/ 1252 h 4712"/>
                <a:gd name="T64" fmla="*/ 3148 w 4494"/>
                <a:gd name="T65" fmla="*/ 1315 h 4712"/>
                <a:gd name="T66" fmla="*/ 3634 w 4494"/>
                <a:gd name="T67" fmla="*/ 1668 h 4712"/>
                <a:gd name="T68" fmla="*/ 2832 w 4494"/>
                <a:gd name="T69" fmla="*/ 2039 h 4712"/>
                <a:gd name="T70" fmla="*/ 1278 w 4494"/>
                <a:gd name="T71" fmla="*/ 2038 h 4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94" h="4712">
                  <a:moveTo>
                    <a:pt x="4360" y="3838"/>
                  </a:moveTo>
                  <a:lnTo>
                    <a:pt x="4199" y="3838"/>
                  </a:lnTo>
                  <a:lnTo>
                    <a:pt x="4199" y="3148"/>
                  </a:lnTo>
                  <a:cubicBezTo>
                    <a:pt x="4199" y="3001"/>
                    <a:pt x="4079" y="2881"/>
                    <a:pt x="3932" y="2881"/>
                  </a:cubicBezTo>
                  <a:lnTo>
                    <a:pt x="2447" y="2881"/>
                  </a:lnTo>
                  <a:lnTo>
                    <a:pt x="2447" y="2438"/>
                  </a:lnTo>
                  <a:cubicBezTo>
                    <a:pt x="2520" y="2438"/>
                    <a:pt x="2675" y="2438"/>
                    <a:pt x="2831" y="2439"/>
                  </a:cubicBezTo>
                  <a:cubicBezTo>
                    <a:pt x="3043" y="2439"/>
                    <a:pt x="3256" y="2440"/>
                    <a:pt x="3263" y="2440"/>
                  </a:cubicBezTo>
                  <a:cubicBezTo>
                    <a:pt x="3688" y="2440"/>
                    <a:pt x="4034" y="2094"/>
                    <a:pt x="4034" y="1668"/>
                  </a:cubicBezTo>
                  <a:cubicBezTo>
                    <a:pt x="4034" y="1243"/>
                    <a:pt x="3688" y="897"/>
                    <a:pt x="3263" y="897"/>
                  </a:cubicBezTo>
                  <a:cubicBezTo>
                    <a:pt x="3257" y="897"/>
                    <a:pt x="3251" y="897"/>
                    <a:pt x="3245" y="897"/>
                  </a:cubicBezTo>
                  <a:cubicBezTo>
                    <a:pt x="3165" y="389"/>
                    <a:pt x="2724" y="0"/>
                    <a:pt x="2194" y="0"/>
                  </a:cubicBezTo>
                  <a:cubicBezTo>
                    <a:pt x="1698" y="0"/>
                    <a:pt x="1276" y="339"/>
                    <a:pt x="1161" y="809"/>
                  </a:cubicBezTo>
                  <a:cubicBezTo>
                    <a:pt x="765" y="866"/>
                    <a:pt x="460" y="1208"/>
                    <a:pt x="460" y="1619"/>
                  </a:cubicBezTo>
                  <a:cubicBezTo>
                    <a:pt x="460" y="2071"/>
                    <a:pt x="827" y="2438"/>
                    <a:pt x="1278" y="2438"/>
                  </a:cubicBezTo>
                  <a:lnTo>
                    <a:pt x="2047" y="2438"/>
                  </a:lnTo>
                  <a:lnTo>
                    <a:pt x="2047" y="2881"/>
                  </a:lnTo>
                  <a:lnTo>
                    <a:pt x="562" y="2881"/>
                  </a:lnTo>
                  <a:cubicBezTo>
                    <a:pt x="415" y="2881"/>
                    <a:pt x="296" y="3001"/>
                    <a:pt x="296" y="3148"/>
                  </a:cubicBezTo>
                  <a:lnTo>
                    <a:pt x="296" y="3838"/>
                  </a:lnTo>
                  <a:lnTo>
                    <a:pt x="134" y="3838"/>
                  </a:lnTo>
                  <a:cubicBezTo>
                    <a:pt x="60" y="3838"/>
                    <a:pt x="0" y="3897"/>
                    <a:pt x="0" y="3971"/>
                  </a:cubicBezTo>
                  <a:lnTo>
                    <a:pt x="0" y="4579"/>
                  </a:lnTo>
                  <a:cubicBezTo>
                    <a:pt x="0" y="4652"/>
                    <a:pt x="60" y="4712"/>
                    <a:pt x="134" y="4712"/>
                  </a:cubicBezTo>
                  <a:lnTo>
                    <a:pt x="858" y="4712"/>
                  </a:lnTo>
                  <a:cubicBezTo>
                    <a:pt x="931" y="4712"/>
                    <a:pt x="991" y="4652"/>
                    <a:pt x="991" y="4579"/>
                  </a:cubicBezTo>
                  <a:lnTo>
                    <a:pt x="991" y="3971"/>
                  </a:lnTo>
                  <a:cubicBezTo>
                    <a:pt x="991" y="3897"/>
                    <a:pt x="931" y="3838"/>
                    <a:pt x="858" y="3838"/>
                  </a:cubicBezTo>
                  <a:lnTo>
                    <a:pt x="696" y="3838"/>
                  </a:lnTo>
                  <a:lnTo>
                    <a:pt x="696" y="3281"/>
                  </a:lnTo>
                  <a:lnTo>
                    <a:pt x="2047" y="3281"/>
                  </a:lnTo>
                  <a:lnTo>
                    <a:pt x="2047" y="3838"/>
                  </a:lnTo>
                  <a:lnTo>
                    <a:pt x="1885" y="3838"/>
                  </a:lnTo>
                  <a:cubicBezTo>
                    <a:pt x="1812" y="3838"/>
                    <a:pt x="1752" y="3897"/>
                    <a:pt x="1752" y="3971"/>
                  </a:cubicBezTo>
                  <a:lnTo>
                    <a:pt x="1752" y="4579"/>
                  </a:lnTo>
                  <a:cubicBezTo>
                    <a:pt x="1752" y="4652"/>
                    <a:pt x="1812" y="4712"/>
                    <a:pt x="1885" y="4712"/>
                  </a:cubicBezTo>
                  <a:lnTo>
                    <a:pt x="2609" y="4712"/>
                  </a:lnTo>
                  <a:cubicBezTo>
                    <a:pt x="2682" y="4712"/>
                    <a:pt x="2742" y="4652"/>
                    <a:pt x="2742" y="4579"/>
                  </a:cubicBezTo>
                  <a:lnTo>
                    <a:pt x="2742" y="3971"/>
                  </a:lnTo>
                  <a:cubicBezTo>
                    <a:pt x="2742" y="3897"/>
                    <a:pt x="2682" y="3838"/>
                    <a:pt x="2609" y="3838"/>
                  </a:cubicBezTo>
                  <a:lnTo>
                    <a:pt x="2447" y="3838"/>
                  </a:lnTo>
                  <a:lnTo>
                    <a:pt x="2447" y="3281"/>
                  </a:lnTo>
                  <a:lnTo>
                    <a:pt x="3799" y="3281"/>
                  </a:lnTo>
                  <a:lnTo>
                    <a:pt x="3799" y="3838"/>
                  </a:lnTo>
                  <a:lnTo>
                    <a:pt x="3637" y="3838"/>
                  </a:lnTo>
                  <a:cubicBezTo>
                    <a:pt x="3563" y="3838"/>
                    <a:pt x="3503" y="3897"/>
                    <a:pt x="3503" y="3971"/>
                  </a:cubicBezTo>
                  <a:lnTo>
                    <a:pt x="3503" y="4579"/>
                  </a:lnTo>
                  <a:cubicBezTo>
                    <a:pt x="3503" y="4652"/>
                    <a:pt x="3563" y="4712"/>
                    <a:pt x="3637" y="4712"/>
                  </a:cubicBezTo>
                  <a:lnTo>
                    <a:pt x="4360" y="4712"/>
                  </a:lnTo>
                  <a:cubicBezTo>
                    <a:pt x="4434" y="4712"/>
                    <a:pt x="4494" y="4652"/>
                    <a:pt x="4494" y="4579"/>
                  </a:cubicBezTo>
                  <a:lnTo>
                    <a:pt x="4494" y="3971"/>
                  </a:lnTo>
                  <a:cubicBezTo>
                    <a:pt x="4494" y="3897"/>
                    <a:pt x="4434" y="3838"/>
                    <a:pt x="4360" y="3838"/>
                  </a:cubicBezTo>
                  <a:close/>
                  <a:moveTo>
                    <a:pt x="860" y="1619"/>
                  </a:moveTo>
                  <a:cubicBezTo>
                    <a:pt x="860" y="1389"/>
                    <a:pt x="1048" y="1201"/>
                    <a:pt x="1278" y="1201"/>
                  </a:cubicBezTo>
                  <a:lnTo>
                    <a:pt x="1283" y="1201"/>
                  </a:lnTo>
                  <a:cubicBezTo>
                    <a:pt x="1284" y="1201"/>
                    <a:pt x="1286" y="1201"/>
                    <a:pt x="1288" y="1201"/>
                  </a:cubicBezTo>
                  <a:cubicBezTo>
                    <a:pt x="1288" y="1201"/>
                    <a:pt x="1289" y="1201"/>
                    <a:pt x="1290" y="1201"/>
                  </a:cubicBezTo>
                  <a:cubicBezTo>
                    <a:pt x="1297" y="1202"/>
                    <a:pt x="1304" y="1202"/>
                    <a:pt x="1311" y="1202"/>
                  </a:cubicBezTo>
                  <a:cubicBezTo>
                    <a:pt x="1408" y="1202"/>
                    <a:pt x="1519" y="1136"/>
                    <a:pt x="1534" y="992"/>
                  </a:cubicBezTo>
                  <a:cubicBezTo>
                    <a:pt x="1571" y="654"/>
                    <a:pt x="1854" y="400"/>
                    <a:pt x="2194" y="400"/>
                  </a:cubicBezTo>
                  <a:cubicBezTo>
                    <a:pt x="2560" y="400"/>
                    <a:pt x="2858" y="698"/>
                    <a:pt x="2858" y="1064"/>
                  </a:cubicBezTo>
                  <a:lnTo>
                    <a:pt x="2858" y="1073"/>
                  </a:lnTo>
                  <a:cubicBezTo>
                    <a:pt x="2858" y="1074"/>
                    <a:pt x="2858" y="1076"/>
                    <a:pt x="2858" y="1078"/>
                  </a:cubicBezTo>
                  <a:cubicBezTo>
                    <a:pt x="2853" y="1144"/>
                    <a:pt x="2873" y="1205"/>
                    <a:pt x="2915" y="1252"/>
                  </a:cubicBezTo>
                  <a:cubicBezTo>
                    <a:pt x="2957" y="1299"/>
                    <a:pt x="3017" y="1325"/>
                    <a:pt x="3080" y="1325"/>
                  </a:cubicBezTo>
                  <a:cubicBezTo>
                    <a:pt x="3103" y="1325"/>
                    <a:pt x="3126" y="1322"/>
                    <a:pt x="3148" y="1315"/>
                  </a:cubicBezTo>
                  <a:cubicBezTo>
                    <a:pt x="3185" y="1303"/>
                    <a:pt x="3224" y="1297"/>
                    <a:pt x="3263" y="1297"/>
                  </a:cubicBezTo>
                  <a:cubicBezTo>
                    <a:pt x="3468" y="1297"/>
                    <a:pt x="3634" y="1463"/>
                    <a:pt x="3634" y="1668"/>
                  </a:cubicBezTo>
                  <a:cubicBezTo>
                    <a:pt x="3634" y="1873"/>
                    <a:pt x="3468" y="2040"/>
                    <a:pt x="3263" y="2040"/>
                  </a:cubicBezTo>
                  <a:cubicBezTo>
                    <a:pt x="3255" y="2040"/>
                    <a:pt x="3043" y="2039"/>
                    <a:pt x="2832" y="2039"/>
                  </a:cubicBezTo>
                  <a:cubicBezTo>
                    <a:pt x="2621" y="2038"/>
                    <a:pt x="2411" y="2038"/>
                    <a:pt x="2405" y="2038"/>
                  </a:cubicBezTo>
                  <a:lnTo>
                    <a:pt x="1278" y="2038"/>
                  </a:lnTo>
                  <a:cubicBezTo>
                    <a:pt x="1048" y="2038"/>
                    <a:pt x="860" y="1850"/>
                    <a:pt x="860" y="1619"/>
                  </a:cubicBezTo>
                  <a:close/>
                </a:path>
              </a:pathLst>
            </a:custGeom>
            <a:solidFill>
              <a:srgbClr val="41B4AD"/>
            </a:solidFill>
            <a:ln>
              <a:noFill/>
            </a:ln>
          </p:spPr>
          <p:txBody>
            <a:bodyPr/>
            <a:lstStyle/>
            <a:p>
              <a:endParaRPr lang="zh-CN" altLang="en-US">
                <a:cs typeface="+mn-ea"/>
                <a:sym typeface="+mn-lt"/>
              </a:endParaRPr>
            </a:p>
          </p:txBody>
        </p:sp>
        <p:sp>
          <p:nvSpPr>
            <p:cNvPr id="55" name="find-location_106167">
              <a:extLst>
                <a:ext uri="{FF2B5EF4-FFF2-40B4-BE49-F238E27FC236}">
                  <a16:creationId xmlns:a16="http://schemas.microsoft.com/office/drawing/2014/main" id="{7141394D-BE35-43B1-8CE3-2A3FCADBA1AE}"/>
                </a:ext>
              </a:extLst>
            </p:cNvPr>
            <p:cNvSpPr>
              <a:spLocks noChangeAspect="1"/>
            </p:cNvSpPr>
            <p:nvPr/>
          </p:nvSpPr>
          <p:spPr bwMode="auto">
            <a:xfrm>
              <a:off x="2830662" y="2656726"/>
              <a:ext cx="609605" cy="609685"/>
            </a:xfrm>
            <a:custGeom>
              <a:avLst/>
              <a:gdLst>
                <a:gd name="connsiteX0" fmla="*/ 533257 w 607489"/>
                <a:gd name="connsiteY0" fmla="*/ 454864 h 607568"/>
                <a:gd name="connsiteX1" fmla="*/ 549398 w 607489"/>
                <a:gd name="connsiteY1" fmla="*/ 464840 h 607568"/>
                <a:gd name="connsiteX2" fmla="*/ 605663 w 607489"/>
                <a:gd name="connsiteY2" fmla="*/ 577181 h 607568"/>
                <a:gd name="connsiteX3" fmla="*/ 597515 w 607489"/>
                <a:gd name="connsiteY3" fmla="*/ 601429 h 607568"/>
                <a:gd name="connsiteX4" fmla="*/ 588753 w 607489"/>
                <a:gd name="connsiteY4" fmla="*/ 605727 h 607568"/>
                <a:gd name="connsiteX5" fmla="*/ 580913 w 607489"/>
                <a:gd name="connsiteY5" fmla="*/ 607568 h 607568"/>
                <a:gd name="connsiteX6" fmla="*/ 564617 w 607489"/>
                <a:gd name="connsiteY6" fmla="*/ 597593 h 607568"/>
                <a:gd name="connsiteX7" fmla="*/ 508506 w 607489"/>
                <a:gd name="connsiteY7" fmla="*/ 485252 h 607568"/>
                <a:gd name="connsiteX8" fmla="*/ 516654 w 607489"/>
                <a:gd name="connsiteY8" fmla="*/ 461157 h 607568"/>
                <a:gd name="connsiteX9" fmla="*/ 525263 w 607489"/>
                <a:gd name="connsiteY9" fmla="*/ 456706 h 607568"/>
                <a:gd name="connsiteX10" fmla="*/ 533257 w 607489"/>
                <a:gd name="connsiteY10" fmla="*/ 454864 h 607568"/>
                <a:gd name="connsiteX11" fmla="*/ 348909 w 607489"/>
                <a:gd name="connsiteY11" fmla="*/ 397213 h 607568"/>
                <a:gd name="connsiteX12" fmla="*/ 410496 w 607489"/>
                <a:gd name="connsiteY12" fmla="*/ 407800 h 607568"/>
                <a:gd name="connsiteX13" fmla="*/ 445973 w 607489"/>
                <a:gd name="connsiteY13" fmla="*/ 403964 h 607568"/>
                <a:gd name="connsiteX14" fmla="*/ 297151 w 607489"/>
                <a:gd name="connsiteY14" fmla="*/ 493111 h 607568"/>
                <a:gd name="connsiteX15" fmla="*/ 337544 w 607489"/>
                <a:gd name="connsiteY15" fmla="*/ 429895 h 607568"/>
                <a:gd name="connsiteX16" fmla="*/ 348909 w 607489"/>
                <a:gd name="connsiteY16" fmla="*/ 397213 h 607568"/>
                <a:gd name="connsiteX17" fmla="*/ 185234 w 607489"/>
                <a:gd name="connsiteY17" fmla="*/ 397213 h 607568"/>
                <a:gd name="connsiteX18" fmla="*/ 315850 w 607489"/>
                <a:gd name="connsiteY18" fmla="*/ 397213 h 607568"/>
                <a:gd name="connsiteX19" fmla="*/ 250542 w 607489"/>
                <a:gd name="connsiteY19" fmla="*/ 481750 h 607568"/>
                <a:gd name="connsiteX20" fmla="*/ 185234 w 607489"/>
                <a:gd name="connsiteY20" fmla="*/ 397213 h 607568"/>
                <a:gd name="connsiteX21" fmla="*/ 49749 w 607489"/>
                <a:gd name="connsiteY21" fmla="*/ 397213 h 607568"/>
                <a:gd name="connsiteX22" fmla="*/ 152381 w 607489"/>
                <a:gd name="connsiteY22" fmla="*/ 397213 h 607568"/>
                <a:gd name="connsiteX23" fmla="*/ 163597 w 607489"/>
                <a:gd name="connsiteY23" fmla="*/ 429895 h 607568"/>
                <a:gd name="connsiteX24" fmla="*/ 204005 w 607489"/>
                <a:gd name="connsiteY24" fmla="*/ 493111 h 607568"/>
                <a:gd name="connsiteX25" fmla="*/ 49749 w 607489"/>
                <a:gd name="connsiteY25" fmla="*/ 397213 h 607568"/>
                <a:gd name="connsiteX26" fmla="*/ 500241 w 607489"/>
                <a:gd name="connsiteY26" fmla="*/ 382182 h 607568"/>
                <a:gd name="connsiteX27" fmla="*/ 521619 w 607489"/>
                <a:gd name="connsiteY27" fmla="*/ 424810 h 607568"/>
                <a:gd name="connsiteX28" fmla="*/ 511161 w 607489"/>
                <a:gd name="connsiteY28" fmla="*/ 428644 h 607568"/>
                <a:gd name="connsiteX29" fmla="*/ 502548 w 607489"/>
                <a:gd name="connsiteY29" fmla="*/ 432937 h 607568"/>
                <a:gd name="connsiteX30" fmla="*/ 493320 w 607489"/>
                <a:gd name="connsiteY30" fmla="*/ 438917 h 607568"/>
                <a:gd name="connsiteX31" fmla="*/ 471941 w 607489"/>
                <a:gd name="connsiteY31" fmla="*/ 396289 h 607568"/>
                <a:gd name="connsiteX32" fmla="*/ 486399 w 607489"/>
                <a:gd name="connsiteY32" fmla="*/ 389849 h 607568"/>
                <a:gd name="connsiteX33" fmla="*/ 500241 w 607489"/>
                <a:gd name="connsiteY33" fmla="*/ 382182 h 607568"/>
                <a:gd name="connsiteX34" fmla="*/ 164347 w 607489"/>
                <a:gd name="connsiteY34" fmla="*/ 262362 h 607568"/>
                <a:gd name="connsiteX35" fmla="*/ 241626 w 607489"/>
                <a:gd name="connsiteY35" fmla="*/ 262362 h 607568"/>
                <a:gd name="connsiteX36" fmla="*/ 257758 w 607489"/>
                <a:gd name="connsiteY36" fmla="*/ 313443 h 607568"/>
                <a:gd name="connsiteX37" fmla="*/ 297857 w 607489"/>
                <a:gd name="connsiteY37" fmla="*/ 365599 h 607568"/>
                <a:gd name="connsiteX38" fmla="*/ 176638 w 607489"/>
                <a:gd name="connsiteY38" fmla="*/ 365599 h 607568"/>
                <a:gd name="connsiteX39" fmla="*/ 164347 w 607489"/>
                <a:gd name="connsiteY39" fmla="*/ 262362 h 607568"/>
                <a:gd name="connsiteX40" fmla="*/ 0 w 607489"/>
                <a:gd name="connsiteY40" fmla="*/ 262362 h 607568"/>
                <a:gd name="connsiteX41" fmla="*/ 132704 w 607489"/>
                <a:gd name="connsiteY41" fmla="*/ 262362 h 607568"/>
                <a:gd name="connsiteX42" fmla="*/ 144377 w 607489"/>
                <a:gd name="connsiteY42" fmla="*/ 365599 h 607568"/>
                <a:gd name="connsiteX43" fmla="*/ 29490 w 607489"/>
                <a:gd name="connsiteY43" fmla="*/ 365599 h 607568"/>
                <a:gd name="connsiteX44" fmla="*/ 0 w 607489"/>
                <a:gd name="connsiteY44" fmla="*/ 262362 h 607568"/>
                <a:gd name="connsiteX45" fmla="*/ 176639 w 607489"/>
                <a:gd name="connsiteY45" fmla="*/ 127512 h 607568"/>
                <a:gd name="connsiteX46" fmla="*/ 280356 w 607489"/>
                <a:gd name="connsiteY46" fmla="*/ 127512 h 607568"/>
                <a:gd name="connsiteX47" fmla="*/ 240098 w 607489"/>
                <a:gd name="connsiteY47" fmla="*/ 230749 h 607568"/>
                <a:gd name="connsiteX48" fmla="*/ 164347 w 607489"/>
                <a:gd name="connsiteY48" fmla="*/ 230749 h 607568"/>
                <a:gd name="connsiteX49" fmla="*/ 176639 w 607489"/>
                <a:gd name="connsiteY49" fmla="*/ 127512 h 607568"/>
                <a:gd name="connsiteX50" fmla="*/ 29490 w 607489"/>
                <a:gd name="connsiteY50" fmla="*/ 127512 h 607568"/>
                <a:gd name="connsiteX51" fmla="*/ 144377 w 607489"/>
                <a:gd name="connsiteY51" fmla="*/ 127512 h 607568"/>
                <a:gd name="connsiteX52" fmla="*/ 132704 w 607489"/>
                <a:gd name="connsiteY52" fmla="*/ 230749 h 607568"/>
                <a:gd name="connsiteX53" fmla="*/ 0 w 607489"/>
                <a:gd name="connsiteY53" fmla="*/ 230749 h 607568"/>
                <a:gd name="connsiteX54" fmla="*/ 29490 w 607489"/>
                <a:gd name="connsiteY54" fmla="*/ 127512 h 607568"/>
                <a:gd name="connsiteX55" fmla="*/ 410198 w 607489"/>
                <a:gd name="connsiteY55" fmla="*/ 98792 h 607568"/>
                <a:gd name="connsiteX56" fmla="*/ 534660 w 607489"/>
                <a:gd name="connsiteY56" fmla="*/ 175658 h 607568"/>
                <a:gd name="connsiteX57" fmla="*/ 542036 w 607489"/>
                <a:gd name="connsiteY57" fmla="*/ 281521 h 607568"/>
                <a:gd name="connsiteX58" fmla="*/ 472275 w 607489"/>
                <a:gd name="connsiteY58" fmla="*/ 361609 h 607568"/>
                <a:gd name="connsiteX59" fmla="*/ 410505 w 607489"/>
                <a:gd name="connsiteY59" fmla="*/ 376185 h 607568"/>
                <a:gd name="connsiteX60" fmla="*/ 286042 w 607489"/>
                <a:gd name="connsiteY60" fmla="*/ 299472 h 607568"/>
                <a:gd name="connsiteX61" fmla="*/ 348274 w 607489"/>
                <a:gd name="connsiteY61" fmla="*/ 113367 h 607568"/>
                <a:gd name="connsiteX62" fmla="*/ 410198 w 607489"/>
                <a:gd name="connsiteY62" fmla="*/ 98792 h 607568"/>
                <a:gd name="connsiteX63" fmla="*/ 250542 w 607489"/>
                <a:gd name="connsiteY63" fmla="*/ 11502 h 607568"/>
                <a:gd name="connsiteX64" fmla="*/ 315850 w 607489"/>
                <a:gd name="connsiteY64" fmla="*/ 95898 h 607568"/>
                <a:gd name="connsiteX65" fmla="*/ 185234 w 607489"/>
                <a:gd name="connsiteY65" fmla="*/ 95898 h 607568"/>
                <a:gd name="connsiteX66" fmla="*/ 250542 w 607489"/>
                <a:gd name="connsiteY66" fmla="*/ 11502 h 607568"/>
                <a:gd name="connsiteX67" fmla="*/ 297151 w 607489"/>
                <a:gd name="connsiteY67" fmla="*/ 0 h 607568"/>
                <a:gd name="connsiteX68" fmla="*/ 426921 w 607489"/>
                <a:gd name="connsiteY68" fmla="*/ 68142 h 607568"/>
                <a:gd name="connsiteX69" fmla="*/ 410182 w 607489"/>
                <a:gd name="connsiteY69" fmla="*/ 67221 h 607568"/>
                <a:gd name="connsiteX70" fmla="*/ 343991 w 607489"/>
                <a:gd name="connsiteY70" fmla="*/ 80727 h 607568"/>
                <a:gd name="connsiteX71" fmla="*/ 337541 w 607489"/>
                <a:gd name="connsiteY71" fmla="*/ 63231 h 607568"/>
                <a:gd name="connsiteX72" fmla="*/ 297151 w 607489"/>
                <a:gd name="connsiteY72" fmla="*/ 0 h 607568"/>
                <a:gd name="connsiteX73" fmla="*/ 204005 w 607489"/>
                <a:gd name="connsiteY73" fmla="*/ 0 h 607568"/>
                <a:gd name="connsiteX74" fmla="*/ 163597 w 607489"/>
                <a:gd name="connsiteY74" fmla="*/ 63216 h 607568"/>
                <a:gd name="connsiteX75" fmla="*/ 152381 w 607489"/>
                <a:gd name="connsiteY75" fmla="*/ 95898 h 607568"/>
                <a:gd name="connsiteX76" fmla="*/ 49749 w 607489"/>
                <a:gd name="connsiteY76" fmla="*/ 95898 h 607568"/>
                <a:gd name="connsiteX77" fmla="*/ 204005 w 607489"/>
                <a:gd name="connsiteY77"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489" h="607568">
                  <a:moveTo>
                    <a:pt x="533257" y="454864"/>
                  </a:moveTo>
                  <a:cubicBezTo>
                    <a:pt x="540021" y="454864"/>
                    <a:pt x="546477" y="458855"/>
                    <a:pt x="549398" y="464840"/>
                  </a:cubicBezTo>
                  <a:lnTo>
                    <a:pt x="605663" y="577181"/>
                  </a:lnTo>
                  <a:cubicBezTo>
                    <a:pt x="609967" y="586082"/>
                    <a:pt x="606431" y="596979"/>
                    <a:pt x="597515" y="601429"/>
                  </a:cubicBezTo>
                  <a:lnTo>
                    <a:pt x="588753" y="605727"/>
                  </a:lnTo>
                  <a:cubicBezTo>
                    <a:pt x="586293" y="606954"/>
                    <a:pt x="583680" y="607568"/>
                    <a:pt x="580913" y="607568"/>
                  </a:cubicBezTo>
                  <a:cubicBezTo>
                    <a:pt x="573995" y="607568"/>
                    <a:pt x="567692" y="603731"/>
                    <a:pt x="564617" y="597593"/>
                  </a:cubicBezTo>
                  <a:lnTo>
                    <a:pt x="508506" y="485252"/>
                  </a:lnTo>
                  <a:cubicBezTo>
                    <a:pt x="504048" y="476350"/>
                    <a:pt x="507738" y="465454"/>
                    <a:pt x="516654" y="461157"/>
                  </a:cubicBezTo>
                  <a:lnTo>
                    <a:pt x="525263" y="456706"/>
                  </a:lnTo>
                  <a:cubicBezTo>
                    <a:pt x="527722" y="455478"/>
                    <a:pt x="530490" y="454864"/>
                    <a:pt x="533257" y="454864"/>
                  </a:cubicBezTo>
                  <a:close/>
                  <a:moveTo>
                    <a:pt x="348909" y="397213"/>
                  </a:moveTo>
                  <a:cubicBezTo>
                    <a:pt x="367492" y="404118"/>
                    <a:pt x="389762" y="407800"/>
                    <a:pt x="410496" y="407800"/>
                  </a:cubicBezTo>
                  <a:cubicBezTo>
                    <a:pt x="422475" y="407800"/>
                    <a:pt x="434455" y="406573"/>
                    <a:pt x="445973" y="403964"/>
                  </a:cubicBezTo>
                  <a:cubicBezTo>
                    <a:pt x="409267" y="449535"/>
                    <a:pt x="356895" y="481910"/>
                    <a:pt x="297151" y="493111"/>
                  </a:cubicBezTo>
                  <a:cubicBezTo>
                    <a:pt x="312510" y="478995"/>
                    <a:pt x="326178" y="457667"/>
                    <a:pt x="337544" y="429895"/>
                  </a:cubicBezTo>
                  <a:cubicBezTo>
                    <a:pt x="341690" y="419615"/>
                    <a:pt x="345530" y="408721"/>
                    <a:pt x="348909" y="397213"/>
                  </a:cubicBezTo>
                  <a:close/>
                  <a:moveTo>
                    <a:pt x="185234" y="397213"/>
                  </a:moveTo>
                  <a:lnTo>
                    <a:pt x="315850" y="397213"/>
                  </a:lnTo>
                  <a:cubicBezTo>
                    <a:pt x="298793" y="450145"/>
                    <a:pt x="273899" y="481750"/>
                    <a:pt x="250542" y="481750"/>
                  </a:cubicBezTo>
                  <a:cubicBezTo>
                    <a:pt x="227185" y="481750"/>
                    <a:pt x="202291" y="450145"/>
                    <a:pt x="185234" y="397213"/>
                  </a:cubicBezTo>
                  <a:close/>
                  <a:moveTo>
                    <a:pt x="49749" y="397213"/>
                  </a:moveTo>
                  <a:lnTo>
                    <a:pt x="152381" y="397213"/>
                  </a:lnTo>
                  <a:cubicBezTo>
                    <a:pt x="155761" y="408721"/>
                    <a:pt x="159449" y="419615"/>
                    <a:pt x="163597" y="429895"/>
                  </a:cubicBezTo>
                  <a:cubicBezTo>
                    <a:pt x="174967" y="457667"/>
                    <a:pt x="188794" y="478995"/>
                    <a:pt x="204005" y="493111"/>
                  </a:cubicBezTo>
                  <a:cubicBezTo>
                    <a:pt x="141319" y="481450"/>
                    <a:pt x="86776" y="446313"/>
                    <a:pt x="49749" y="397213"/>
                  </a:cubicBezTo>
                  <a:close/>
                  <a:moveTo>
                    <a:pt x="500241" y="382182"/>
                  </a:moveTo>
                  <a:lnTo>
                    <a:pt x="521619" y="424810"/>
                  </a:lnTo>
                  <a:cubicBezTo>
                    <a:pt x="517928" y="425730"/>
                    <a:pt x="514544" y="426957"/>
                    <a:pt x="511161" y="428644"/>
                  </a:cubicBezTo>
                  <a:lnTo>
                    <a:pt x="502548" y="432937"/>
                  </a:lnTo>
                  <a:cubicBezTo>
                    <a:pt x="499164" y="434624"/>
                    <a:pt x="496088" y="436617"/>
                    <a:pt x="493320" y="438917"/>
                  </a:cubicBezTo>
                  <a:lnTo>
                    <a:pt x="471941" y="396289"/>
                  </a:lnTo>
                  <a:cubicBezTo>
                    <a:pt x="476863" y="394295"/>
                    <a:pt x="481631" y="392149"/>
                    <a:pt x="486399" y="389849"/>
                  </a:cubicBezTo>
                  <a:cubicBezTo>
                    <a:pt x="491166" y="387549"/>
                    <a:pt x="495781" y="384942"/>
                    <a:pt x="500241" y="382182"/>
                  </a:cubicBezTo>
                  <a:close/>
                  <a:moveTo>
                    <a:pt x="164347" y="262362"/>
                  </a:moveTo>
                  <a:lnTo>
                    <a:pt x="241626" y="262362"/>
                  </a:lnTo>
                  <a:cubicBezTo>
                    <a:pt x="244238" y="279696"/>
                    <a:pt x="249461" y="297030"/>
                    <a:pt x="257758" y="313443"/>
                  </a:cubicBezTo>
                  <a:cubicBezTo>
                    <a:pt x="267898" y="333692"/>
                    <a:pt x="281571" y="351333"/>
                    <a:pt x="297857" y="365599"/>
                  </a:cubicBezTo>
                  <a:lnTo>
                    <a:pt x="176638" y="365599"/>
                  </a:lnTo>
                  <a:cubicBezTo>
                    <a:pt x="169724" y="335686"/>
                    <a:pt x="165269" y="300711"/>
                    <a:pt x="164347" y="262362"/>
                  </a:cubicBezTo>
                  <a:close/>
                  <a:moveTo>
                    <a:pt x="0" y="262362"/>
                  </a:moveTo>
                  <a:lnTo>
                    <a:pt x="132704" y="262362"/>
                  </a:lnTo>
                  <a:cubicBezTo>
                    <a:pt x="133625" y="298717"/>
                    <a:pt x="137619" y="333845"/>
                    <a:pt x="144377" y="365599"/>
                  </a:cubicBezTo>
                  <a:lnTo>
                    <a:pt x="29490" y="365599"/>
                  </a:lnTo>
                  <a:cubicBezTo>
                    <a:pt x="12748" y="334612"/>
                    <a:pt x="2304" y="299484"/>
                    <a:pt x="0" y="262362"/>
                  </a:cubicBezTo>
                  <a:close/>
                  <a:moveTo>
                    <a:pt x="176639" y="127512"/>
                  </a:moveTo>
                  <a:lnTo>
                    <a:pt x="280356" y="127512"/>
                  </a:lnTo>
                  <a:cubicBezTo>
                    <a:pt x="255771" y="156504"/>
                    <a:pt x="241635" y="193013"/>
                    <a:pt x="240098" y="230749"/>
                  </a:cubicBezTo>
                  <a:lnTo>
                    <a:pt x="164347" y="230749"/>
                  </a:lnTo>
                  <a:cubicBezTo>
                    <a:pt x="165269" y="192399"/>
                    <a:pt x="169725" y="157578"/>
                    <a:pt x="176639" y="127512"/>
                  </a:cubicBezTo>
                  <a:close/>
                  <a:moveTo>
                    <a:pt x="29490" y="127512"/>
                  </a:moveTo>
                  <a:lnTo>
                    <a:pt x="144377" y="127512"/>
                  </a:lnTo>
                  <a:cubicBezTo>
                    <a:pt x="137619" y="159265"/>
                    <a:pt x="133625" y="194393"/>
                    <a:pt x="132704" y="230749"/>
                  </a:cubicBezTo>
                  <a:lnTo>
                    <a:pt x="0" y="230749"/>
                  </a:lnTo>
                  <a:cubicBezTo>
                    <a:pt x="2304" y="193626"/>
                    <a:pt x="12748" y="158498"/>
                    <a:pt x="29490" y="127512"/>
                  </a:cubicBezTo>
                  <a:close/>
                  <a:moveTo>
                    <a:pt x="410198" y="98792"/>
                  </a:moveTo>
                  <a:cubicBezTo>
                    <a:pt x="463363" y="98792"/>
                    <a:pt x="510997" y="128249"/>
                    <a:pt x="534660" y="175658"/>
                  </a:cubicBezTo>
                  <a:cubicBezTo>
                    <a:pt x="551255" y="208798"/>
                    <a:pt x="553867" y="246387"/>
                    <a:pt x="542036" y="281521"/>
                  </a:cubicBezTo>
                  <a:cubicBezTo>
                    <a:pt x="530358" y="316656"/>
                    <a:pt x="505465" y="345039"/>
                    <a:pt x="472275" y="361609"/>
                  </a:cubicBezTo>
                  <a:cubicBezTo>
                    <a:pt x="452914" y="371275"/>
                    <a:pt x="432017" y="376185"/>
                    <a:pt x="410505" y="376185"/>
                  </a:cubicBezTo>
                  <a:cubicBezTo>
                    <a:pt x="357340" y="376185"/>
                    <a:pt x="309706" y="346881"/>
                    <a:pt x="286042" y="299472"/>
                  </a:cubicBezTo>
                  <a:cubicBezTo>
                    <a:pt x="251777" y="231044"/>
                    <a:pt x="279742" y="147581"/>
                    <a:pt x="348274" y="113367"/>
                  </a:cubicBezTo>
                  <a:cubicBezTo>
                    <a:pt x="367788" y="103701"/>
                    <a:pt x="388686" y="98792"/>
                    <a:pt x="410198" y="98792"/>
                  </a:cubicBezTo>
                  <a:close/>
                  <a:moveTo>
                    <a:pt x="250542" y="11502"/>
                  </a:moveTo>
                  <a:cubicBezTo>
                    <a:pt x="273899" y="11502"/>
                    <a:pt x="298793" y="42958"/>
                    <a:pt x="315850" y="95898"/>
                  </a:cubicBezTo>
                  <a:lnTo>
                    <a:pt x="185234" y="95898"/>
                  </a:lnTo>
                  <a:cubicBezTo>
                    <a:pt x="202291" y="42958"/>
                    <a:pt x="227185" y="11502"/>
                    <a:pt x="250542" y="11502"/>
                  </a:cubicBezTo>
                  <a:close/>
                  <a:moveTo>
                    <a:pt x="297151" y="0"/>
                  </a:moveTo>
                  <a:cubicBezTo>
                    <a:pt x="347216" y="9362"/>
                    <a:pt x="392060" y="33764"/>
                    <a:pt x="426921" y="68142"/>
                  </a:cubicBezTo>
                  <a:cubicBezTo>
                    <a:pt x="421393" y="67528"/>
                    <a:pt x="415864" y="67221"/>
                    <a:pt x="410182" y="67221"/>
                  </a:cubicBezTo>
                  <a:cubicBezTo>
                    <a:pt x="387299" y="67221"/>
                    <a:pt x="365031" y="71825"/>
                    <a:pt x="343991" y="80727"/>
                  </a:cubicBezTo>
                  <a:cubicBezTo>
                    <a:pt x="341995" y="74741"/>
                    <a:pt x="339845" y="68909"/>
                    <a:pt x="337541" y="63231"/>
                  </a:cubicBezTo>
                  <a:cubicBezTo>
                    <a:pt x="326177" y="35452"/>
                    <a:pt x="312509" y="14119"/>
                    <a:pt x="297151" y="0"/>
                  </a:cubicBezTo>
                  <a:close/>
                  <a:moveTo>
                    <a:pt x="204005" y="0"/>
                  </a:moveTo>
                  <a:cubicBezTo>
                    <a:pt x="188794" y="14116"/>
                    <a:pt x="174967" y="35444"/>
                    <a:pt x="163597" y="63216"/>
                  </a:cubicBezTo>
                  <a:cubicBezTo>
                    <a:pt x="159449" y="73496"/>
                    <a:pt x="155761" y="84390"/>
                    <a:pt x="152381" y="95898"/>
                  </a:cubicBezTo>
                  <a:lnTo>
                    <a:pt x="49749" y="95898"/>
                  </a:lnTo>
                  <a:cubicBezTo>
                    <a:pt x="86776" y="46798"/>
                    <a:pt x="141319" y="11814"/>
                    <a:pt x="204005" y="0"/>
                  </a:cubicBezTo>
                  <a:close/>
                </a:path>
              </a:pathLst>
            </a:custGeom>
            <a:solidFill>
              <a:srgbClr val="41B4AD"/>
            </a:solidFill>
            <a:ln>
              <a:noFill/>
            </a:ln>
          </p:spPr>
          <p:txBody>
            <a:bodyPr/>
            <a:lstStyle/>
            <a:p>
              <a:endParaRPr lang="zh-CN" altLang="en-US">
                <a:cs typeface="+mn-ea"/>
                <a:sym typeface="+mn-lt"/>
              </a:endParaRPr>
            </a:p>
          </p:txBody>
        </p:sp>
        <p:sp>
          <p:nvSpPr>
            <p:cNvPr id="56" name="navigation-history-interface-symbol-of-a-clock-with-an-arrow_32284">
              <a:extLst>
                <a:ext uri="{FF2B5EF4-FFF2-40B4-BE49-F238E27FC236}">
                  <a16:creationId xmlns:a16="http://schemas.microsoft.com/office/drawing/2014/main" id="{9337A0F5-E93E-4F02-89E9-DCED5505479B}"/>
                </a:ext>
              </a:extLst>
            </p:cNvPr>
            <p:cNvSpPr>
              <a:spLocks noChangeAspect="1"/>
            </p:cNvSpPr>
            <p:nvPr/>
          </p:nvSpPr>
          <p:spPr bwMode="auto">
            <a:xfrm>
              <a:off x="5857797" y="2613438"/>
              <a:ext cx="476410" cy="609685"/>
            </a:xfrm>
            <a:custGeom>
              <a:avLst/>
              <a:gdLst>
                <a:gd name="T0" fmla="*/ 2279 w 4803"/>
                <a:gd name="T1" fmla="*/ 0 h 6157"/>
                <a:gd name="T2" fmla="*/ 4376 w 4803"/>
                <a:gd name="T3" fmla="*/ 1856 h 6157"/>
                <a:gd name="T4" fmla="*/ 4309 w 4803"/>
                <a:gd name="T5" fmla="*/ 2280 h 6157"/>
                <a:gd name="T6" fmla="*/ 2279 w 4803"/>
                <a:gd name="T7" fmla="*/ 483 h 6157"/>
                <a:gd name="T8" fmla="*/ 1402 w 4803"/>
                <a:gd name="T9" fmla="*/ 3846 h 6157"/>
                <a:gd name="T10" fmla="*/ 0 w 4803"/>
                <a:gd name="T11" fmla="*/ 2280 h 6157"/>
                <a:gd name="T12" fmla="*/ 2038 w 4803"/>
                <a:gd name="T13" fmla="*/ 1089 h 6157"/>
                <a:gd name="T14" fmla="*/ 2279 w 4803"/>
                <a:gd name="T15" fmla="*/ 2521 h 6157"/>
                <a:gd name="T16" fmla="*/ 3888 w 4803"/>
                <a:gd name="T17" fmla="*/ 2280 h 6157"/>
                <a:gd name="T18" fmla="*/ 2521 w 4803"/>
                <a:gd name="T19" fmla="*/ 2038 h 6157"/>
                <a:gd name="T20" fmla="*/ 2279 w 4803"/>
                <a:gd name="T21" fmla="*/ 848 h 6157"/>
                <a:gd name="T22" fmla="*/ 4681 w 4803"/>
                <a:gd name="T23" fmla="*/ 1795 h 6157"/>
                <a:gd name="T24" fmla="*/ 4529 w 4803"/>
                <a:gd name="T25" fmla="*/ 2107 h 6157"/>
                <a:gd name="T26" fmla="*/ 4410 w 4803"/>
                <a:gd name="T27" fmla="*/ 2611 h 6157"/>
                <a:gd name="T28" fmla="*/ 4279 w 4803"/>
                <a:gd name="T29" fmla="*/ 2938 h 6157"/>
                <a:gd name="T30" fmla="*/ 4100 w 4803"/>
                <a:gd name="T31" fmla="*/ 3265 h 6157"/>
                <a:gd name="T32" fmla="*/ 3852 w 4803"/>
                <a:gd name="T33" fmla="*/ 3588 h 6157"/>
                <a:gd name="T34" fmla="*/ 3566 w 4803"/>
                <a:gd name="T35" fmla="*/ 3874 h 6157"/>
                <a:gd name="T36" fmla="*/ 3232 w 4803"/>
                <a:gd name="T37" fmla="*/ 4115 h 6157"/>
                <a:gd name="T38" fmla="*/ 2896 w 4803"/>
                <a:gd name="T39" fmla="*/ 4296 h 6157"/>
                <a:gd name="T40" fmla="*/ 2559 w 4803"/>
                <a:gd name="T41" fmla="*/ 4416 h 6157"/>
                <a:gd name="T42" fmla="*/ 2243 w 4803"/>
                <a:gd name="T43" fmla="*/ 4487 h 6157"/>
                <a:gd name="T44" fmla="*/ 1896 w 4803"/>
                <a:gd name="T45" fmla="*/ 4522 h 6157"/>
                <a:gd name="T46" fmla="*/ 1878 w 4803"/>
                <a:gd name="T47" fmla="*/ 3957 h 6157"/>
                <a:gd name="T48" fmla="*/ 1672 w 4803"/>
                <a:gd name="T49" fmla="*/ 3872 h 6157"/>
                <a:gd name="T50" fmla="*/ 597 w 4803"/>
                <a:gd name="T51" fmla="*/ 4997 h 6157"/>
                <a:gd name="T52" fmla="*/ 1672 w 4803"/>
                <a:gd name="T53" fmla="*/ 6122 h 6157"/>
                <a:gd name="T54" fmla="*/ 1804 w 4803"/>
                <a:gd name="T55" fmla="*/ 6148 h 6157"/>
                <a:gd name="T56" fmla="*/ 1878 w 4803"/>
                <a:gd name="T57" fmla="*/ 5447 h 6157"/>
                <a:gd name="T58" fmla="*/ 2454 w 4803"/>
                <a:gd name="T59" fmla="*/ 5313 h 6157"/>
                <a:gd name="T60" fmla="*/ 2835 w 4803"/>
                <a:gd name="T61" fmla="*/ 5165 h 6157"/>
                <a:gd name="T62" fmla="*/ 3240 w 4803"/>
                <a:gd name="T63" fmla="*/ 4948 h 6157"/>
                <a:gd name="T64" fmla="*/ 3348 w 4803"/>
                <a:gd name="T65" fmla="*/ 4873 h 6157"/>
                <a:gd name="T66" fmla="*/ 3923 w 4803"/>
                <a:gd name="T67" fmla="*/ 4375 h 6157"/>
                <a:gd name="T68" fmla="*/ 3996 w 4803"/>
                <a:gd name="T69" fmla="*/ 4297 h 6157"/>
                <a:gd name="T70" fmla="*/ 4282 w 4803"/>
                <a:gd name="T71" fmla="*/ 3908 h 6157"/>
                <a:gd name="T72" fmla="*/ 4510 w 4803"/>
                <a:gd name="T73" fmla="*/ 3497 h 6157"/>
                <a:gd name="T74" fmla="*/ 4567 w 4803"/>
                <a:gd name="T75" fmla="*/ 3356 h 6157"/>
                <a:gd name="T76" fmla="*/ 4721 w 4803"/>
                <a:gd name="T77" fmla="*/ 2878 h 6157"/>
                <a:gd name="T78" fmla="*/ 4792 w 4803"/>
                <a:gd name="T79" fmla="*/ 2391 h 6157"/>
                <a:gd name="T80" fmla="*/ 4796 w 4803"/>
                <a:gd name="T81" fmla="*/ 1913 h 6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03" h="6157">
                  <a:moveTo>
                    <a:pt x="0" y="2280"/>
                  </a:moveTo>
                  <a:cubicBezTo>
                    <a:pt x="0" y="1023"/>
                    <a:pt x="1022" y="0"/>
                    <a:pt x="2279" y="0"/>
                  </a:cubicBezTo>
                  <a:cubicBezTo>
                    <a:pt x="3320" y="0"/>
                    <a:pt x="4198" y="702"/>
                    <a:pt x="4470" y="1656"/>
                  </a:cubicBezTo>
                  <a:cubicBezTo>
                    <a:pt x="4420" y="1710"/>
                    <a:pt x="4386" y="1778"/>
                    <a:pt x="4376" y="1856"/>
                  </a:cubicBezTo>
                  <a:lnTo>
                    <a:pt x="4351" y="2055"/>
                  </a:lnTo>
                  <a:lnTo>
                    <a:pt x="4309" y="2280"/>
                  </a:lnTo>
                  <a:lnTo>
                    <a:pt x="4076" y="2280"/>
                  </a:lnTo>
                  <a:cubicBezTo>
                    <a:pt x="4076" y="1289"/>
                    <a:pt x="3270" y="483"/>
                    <a:pt x="2279" y="483"/>
                  </a:cubicBezTo>
                  <a:cubicBezTo>
                    <a:pt x="1289" y="483"/>
                    <a:pt x="483" y="1289"/>
                    <a:pt x="483" y="2280"/>
                  </a:cubicBezTo>
                  <a:cubicBezTo>
                    <a:pt x="483" y="2952"/>
                    <a:pt x="854" y="3537"/>
                    <a:pt x="1402" y="3846"/>
                  </a:cubicBezTo>
                  <a:lnTo>
                    <a:pt x="1051" y="4197"/>
                  </a:lnTo>
                  <a:cubicBezTo>
                    <a:pt x="420" y="3791"/>
                    <a:pt x="0" y="3084"/>
                    <a:pt x="0" y="2280"/>
                  </a:cubicBezTo>
                  <a:close/>
                  <a:moveTo>
                    <a:pt x="2279" y="848"/>
                  </a:moveTo>
                  <a:cubicBezTo>
                    <a:pt x="2146" y="848"/>
                    <a:pt x="2038" y="956"/>
                    <a:pt x="2038" y="1089"/>
                  </a:cubicBezTo>
                  <a:lnTo>
                    <a:pt x="2038" y="2280"/>
                  </a:lnTo>
                  <a:cubicBezTo>
                    <a:pt x="2038" y="2413"/>
                    <a:pt x="2146" y="2521"/>
                    <a:pt x="2279" y="2521"/>
                  </a:cubicBezTo>
                  <a:lnTo>
                    <a:pt x="3646" y="2521"/>
                  </a:lnTo>
                  <a:cubicBezTo>
                    <a:pt x="3780" y="2521"/>
                    <a:pt x="3888" y="2413"/>
                    <a:pt x="3888" y="2280"/>
                  </a:cubicBezTo>
                  <a:cubicBezTo>
                    <a:pt x="3888" y="2146"/>
                    <a:pt x="3780" y="2038"/>
                    <a:pt x="3646" y="2038"/>
                  </a:cubicBezTo>
                  <a:lnTo>
                    <a:pt x="2521" y="2038"/>
                  </a:lnTo>
                  <a:lnTo>
                    <a:pt x="2521" y="1089"/>
                  </a:lnTo>
                  <a:cubicBezTo>
                    <a:pt x="2521" y="956"/>
                    <a:pt x="2413" y="848"/>
                    <a:pt x="2279" y="848"/>
                  </a:cubicBezTo>
                  <a:close/>
                  <a:moveTo>
                    <a:pt x="4796" y="1913"/>
                  </a:moveTo>
                  <a:cubicBezTo>
                    <a:pt x="4794" y="1850"/>
                    <a:pt x="4744" y="1799"/>
                    <a:pt x="4681" y="1795"/>
                  </a:cubicBezTo>
                  <a:cubicBezTo>
                    <a:pt x="4621" y="1792"/>
                    <a:pt x="4563" y="1838"/>
                    <a:pt x="4555" y="1901"/>
                  </a:cubicBezTo>
                  <a:lnTo>
                    <a:pt x="4529" y="2107"/>
                  </a:lnTo>
                  <a:lnTo>
                    <a:pt x="4484" y="2348"/>
                  </a:lnTo>
                  <a:cubicBezTo>
                    <a:pt x="4465" y="2431"/>
                    <a:pt x="4446" y="2517"/>
                    <a:pt x="4410" y="2611"/>
                  </a:cubicBezTo>
                  <a:lnTo>
                    <a:pt x="4356" y="2770"/>
                  </a:lnTo>
                  <a:lnTo>
                    <a:pt x="4279" y="2938"/>
                  </a:lnTo>
                  <a:cubicBezTo>
                    <a:pt x="4252" y="3008"/>
                    <a:pt x="4210" y="3077"/>
                    <a:pt x="4166" y="3151"/>
                  </a:cubicBezTo>
                  <a:cubicBezTo>
                    <a:pt x="4144" y="3189"/>
                    <a:pt x="4121" y="3226"/>
                    <a:pt x="4100" y="3265"/>
                  </a:cubicBezTo>
                  <a:cubicBezTo>
                    <a:pt x="4078" y="3295"/>
                    <a:pt x="4056" y="3325"/>
                    <a:pt x="4034" y="3356"/>
                  </a:cubicBezTo>
                  <a:cubicBezTo>
                    <a:pt x="3978" y="3436"/>
                    <a:pt x="3924" y="3512"/>
                    <a:pt x="3852" y="3588"/>
                  </a:cubicBezTo>
                  <a:cubicBezTo>
                    <a:pt x="3790" y="3666"/>
                    <a:pt x="3715" y="3735"/>
                    <a:pt x="3635" y="3809"/>
                  </a:cubicBezTo>
                  <a:cubicBezTo>
                    <a:pt x="3612" y="3831"/>
                    <a:pt x="3589" y="3852"/>
                    <a:pt x="3566" y="3874"/>
                  </a:cubicBezTo>
                  <a:cubicBezTo>
                    <a:pt x="3540" y="3894"/>
                    <a:pt x="3515" y="3914"/>
                    <a:pt x="3490" y="3933"/>
                  </a:cubicBezTo>
                  <a:cubicBezTo>
                    <a:pt x="3406" y="3999"/>
                    <a:pt x="3326" y="4061"/>
                    <a:pt x="3232" y="4115"/>
                  </a:cubicBezTo>
                  <a:cubicBezTo>
                    <a:pt x="3159" y="4166"/>
                    <a:pt x="3076" y="4207"/>
                    <a:pt x="2996" y="4246"/>
                  </a:cubicBezTo>
                  <a:cubicBezTo>
                    <a:pt x="2962" y="4263"/>
                    <a:pt x="2929" y="4279"/>
                    <a:pt x="2896" y="4296"/>
                  </a:cubicBezTo>
                  <a:cubicBezTo>
                    <a:pt x="2855" y="4311"/>
                    <a:pt x="2815" y="4327"/>
                    <a:pt x="2776" y="4342"/>
                  </a:cubicBezTo>
                  <a:cubicBezTo>
                    <a:pt x="2703" y="4372"/>
                    <a:pt x="2633" y="4399"/>
                    <a:pt x="2559" y="4416"/>
                  </a:cubicBezTo>
                  <a:lnTo>
                    <a:pt x="2400" y="4460"/>
                  </a:lnTo>
                  <a:lnTo>
                    <a:pt x="2243" y="4487"/>
                  </a:lnTo>
                  <a:cubicBezTo>
                    <a:pt x="2163" y="4504"/>
                    <a:pt x="2092" y="4508"/>
                    <a:pt x="2024" y="4512"/>
                  </a:cubicBezTo>
                  <a:lnTo>
                    <a:pt x="1896" y="4522"/>
                  </a:lnTo>
                  <a:lnTo>
                    <a:pt x="1878" y="4521"/>
                  </a:lnTo>
                  <a:lnTo>
                    <a:pt x="1878" y="3957"/>
                  </a:lnTo>
                  <a:cubicBezTo>
                    <a:pt x="1878" y="3909"/>
                    <a:pt x="1849" y="3865"/>
                    <a:pt x="1804" y="3846"/>
                  </a:cubicBezTo>
                  <a:cubicBezTo>
                    <a:pt x="1758" y="3827"/>
                    <a:pt x="1707" y="3837"/>
                    <a:pt x="1672" y="3872"/>
                  </a:cubicBezTo>
                  <a:lnTo>
                    <a:pt x="632" y="4911"/>
                  </a:lnTo>
                  <a:cubicBezTo>
                    <a:pt x="610" y="4934"/>
                    <a:pt x="597" y="4965"/>
                    <a:pt x="597" y="4997"/>
                  </a:cubicBezTo>
                  <a:cubicBezTo>
                    <a:pt x="597" y="5029"/>
                    <a:pt x="610" y="5060"/>
                    <a:pt x="632" y="5082"/>
                  </a:cubicBezTo>
                  <a:lnTo>
                    <a:pt x="1672" y="6122"/>
                  </a:lnTo>
                  <a:cubicBezTo>
                    <a:pt x="1695" y="6145"/>
                    <a:pt x="1726" y="6157"/>
                    <a:pt x="1757" y="6157"/>
                  </a:cubicBezTo>
                  <a:cubicBezTo>
                    <a:pt x="1773" y="6157"/>
                    <a:pt x="1789" y="6154"/>
                    <a:pt x="1804" y="6148"/>
                  </a:cubicBezTo>
                  <a:cubicBezTo>
                    <a:pt x="1849" y="6129"/>
                    <a:pt x="1878" y="6085"/>
                    <a:pt x="1878" y="6036"/>
                  </a:cubicBezTo>
                  <a:lnTo>
                    <a:pt x="1878" y="5447"/>
                  </a:lnTo>
                  <a:lnTo>
                    <a:pt x="2101" y="5406"/>
                  </a:lnTo>
                  <a:cubicBezTo>
                    <a:pt x="2204" y="5385"/>
                    <a:pt x="2332" y="5358"/>
                    <a:pt x="2454" y="5313"/>
                  </a:cubicBezTo>
                  <a:lnTo>
                    <a:pt x="2597" y="5265"/>
                  </a:lnTo>
                  <a:lnTo>
                    <a:pt x="2835" y="5165"/>
                  </a:lnTo>
                  <a:cubicBezTo>
                    <a:pt x="2934" y="5125"/>
                    <a:pt x="3029" y="5070"/>
                    <a:pt x="3121" y="5016"/>
                  </a:cubicBezTo>
                  <a:cubicBezTo>
                    <a:pt x="3160" y="4994"/>
                    <a:pt x="3199" y="4970"/>
                    <a:pt x="3240" y="4948"/>
                  </a:cubicBezTo>
                  <a:cubicBezTo>
                    <a:pt x="3244" y="4946"/>
                    <a:pt x="3248" y="4943"/>
                    <a:pt x="3252" y="4940"/>
                  </a:cubicBezTo>
                  <a:cubicBezTo>
                    <a:pt x="3284" y="4918"/>
                    <a:pt x="3316" y="4895"/>
                    <a:pt x="3348" y="4873"/>
                  </a:cubicBezTo>
                  <a:cubicBezTo>
                    <a:pt x="3446" y="4805"/>
                    <a:pt x="3547" y="4735"/>
                    <a:pt x="3633" y="4654"/>
                  </a:cubicBezTo>
                  <a:cubicBezTo>
                    <a:pt x="3739" y="4569"/>
                    <a:pt x="3833" y="4470"/>
                    <a:pt x="3923" y="4375"/>
                  </a:cubicBezTo>
                  <a:lnTo>
                    <a:pt x="3988" y="4306"/>
                  </a:lnTo>
                  <a:cubicBezTo>
                    <a:pt x="3991" y="4303"/>
                    <a:pt x="3993" y="4300"/>
                    <a:pt x="3996" y="4297"/>
                  </a:cubicBezTo>
                  <a:lnTo>
                    <a:pt x="4055" y="4222"/>
                  </a:lnTo>
                  <a:cubicBezTo>
                    <a:pt x="4136" y="4121"/>
                    <a:pt x="4219" y="4016"/>
                    <a:pt x="4282" y="3908"/>
                  </a:cubicBezTo>
                  <a:cubicBezTo>
                    <a:pt x="4353" y="3808"/>
                    <a:pt x="4406" y="3702"/>
                    <a:pt x="4457" y="3601"/>
                  </a:cubicBezTo>
                  <a:cubicBezTo>
                    <a:pt x="4475" y="3565"/>
                    <a:pt x="4492" y="3531"/>
                    <a:pt x="4510" y="3497"/>
                  </a:cubicBezTo>
                  <a:cubicBezTo>
                    <a:pt x="4513" y="3492"/>
                    <a:pt x="4515" y="3487"/>
                    <a:pt x="4517" y="3482"/>
                  </a:cubicBezTo>
                  <a:cubicBezTo>
                    <a:pt x="4533" y="3439"/>
                    <a:pt x="4550" y="3397"/>
                    <a:pt x="4567" y="3356"/>
                  </a:cubicBezTo>
                  <a:cubicBezTo>
                    <a:pt x="4605" y="3264"/>
                    <a:pt x="4643" y="3169"/>
                    <a:pt x="4665" y="3076"/>
                  </a:cubicBezTo>
                  <a:lnTo>
                    <a:pt x="4721" y="2878"/>
                  </a:lnTo>
                  <a:lnTo>
                    <a:pt x="4753" y="2704"/>
                  </a:lnTo>
                  <a:cubicBezTo>
                    <a:pt x="4778" y="2589"/>
                    <a:pt x="4785" y="2483"/>
                    <a:pt x="4792" y="2391"/>
                  </a:cubicBezTo>
                  <a:lnTo>
                    <a:pt x="4803" y="2233"/>
                  </a:lnTo>
                  <a:lnTo>
                    <a:pt x="4796" y="1913"/>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22675112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矩形: 圆角 18">
            <a:extLst>
              <a:ext uri="{FF2B5EF4-FFF2-40B4-BE49-F238E27FC236}">
                <a16:creationId xmlns:a16="http://schemas.microsoft.com/office/drawing/2014/main" id="{128FFDC4-3230-45D1-9DF9-23724BB0642A}"/>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特   点</a:t>
            </a:r>
          </a:p>
        </p:txBody>
      </p:sp>
      <p:sp>
        <p:nvSpPr>
          <p:cNvPr id="20" name="îś1îḋê">
            <a:extLst>
              <a:ext uri="{FF2B5EF4-FFF2-40B4-BE49-F238E27FC236}">
                <a16:creationId xmlns:a16="http://schemas.microsoft.com/office/drawing/2014/main" id="{2A684FFC-B97E-4AB7-8A4C-FB3B3AC04FD3}"/>
              </a:ext>
            </a:extLst>
          </p:cNvPr>
          <p:cNvSpPr/>
          <p:nvPr/>
        </p:nvSpPr>
        <p:spPr bwMode="auto">
          <a:xfrm>
            <a:off x="1131215" y="2315893"/>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200000"/>
              </a:lnSpc>
              <a:buFont typeface="Arial" panose="020B0604020202020204" pitchFamily="34" charset="0"/>
              <a:buChar char="•"/>
            </a:pPr>
            <a:r>
              <a:rPr lang="en-US" altLang="zh-CN" sz="1800" dirty="0">
                <a:solidFill>
                  <a:schemeClr val="tx1">
                    <a:lumMod val="75000"/>
                    <a:lumOff val="25000"/>
                  </a:schemeClr>
                </a:solidFill>
                <a:cs typeface="+mn-ea"/>
                <a:sym typeface="+mn-lt"/>
              </a:rPr>
              <a:t>UML</a:t>
            </a:r>
            <a:r>
              <a:rPr lang="zh-CN" altLang="en-US" sz="1800" dirty="0">
                <a:solidFill>
                  <a:schemeClr val="tx1">
                    <a:lumMod val="75000"/>
                    <a:lumOff val="25000"/>
                  </a:schemeClr>
                </a:solidFill>
                <a:cs typeface="+mn-ea"/>
                <a:sym typeface="+mn-lt"/>
              </a:rPr>
              <a:t>吸取了面向对象领域中各种优秀的思想</a:t>
            </a:r>
            <a:r>
              <a:rPr lang="en-US" altLang="zh-CN" sz="1800" dirty="0">
                <a:solidFill>
                  <a:schemeClr val="tx1">
                    <a:lumMod val="75000"/>
                    <a:lumOff val="25000"/>
                  </a:schemeClr>
                </a:solidFill>
                <a:cs typeface="+mn-ea"/>
                <a:sym typeface="+mn-lt"/>
              </a:rPr>
              <a:t>,</a:t>
            </a:r>
            <a:r>
              <a:rPr lang="zh-CN" altLang="en-US" sz="1800" dirty="0">
                <a:solidFill>
                  <a:schemeClr val="tx1">
                    <a:lumMod val="75000"/>
                    <a:lumOff val="25000"/>
                  </a:schemeClr>
                </a:solidFill>
                <a:cs typeface="+mn-ea"/>
                <a:sym typeface="+mn-lt"/>
              </a:rPr>
              <a:t>其中也包括非</a:t>
            </a:r>
            <a:r>
              <a:rPr lang="en-US" altLang="zh-CN" sz="1800" dirty="0">
                <a:solidFill>
                  <a:schemeClr val="tx1">
                    <a:lumMod val="75000"/>
                    <a:lumOff val="25000"/>
                  </a:schemeClr>
                </a:solidFill>
                <a:cs typeface="+mn-ea"/>
                <a:sym typeface="+mn-lt"/>
              </a:rPr>
              <a:t>OO</a:t>
            </a:r>
            <a:r>
              <a:rPr lang="zh-CN" altLang="en-US" sz="1800" dirty="0">
                <a:solidFill>
                  <a:schemeClr val="tx1">
                    <a:lumMod val="75000"/>
                    <a:lumOff val="25000"/>
                  </a:schemeClr>
                </a:solidFill>
                <a:cs typeface="+mn-ea"/>
                <a:sym typeface="+mn-lt"/>
              </a:rPr>
              <a:t>方法的影响。</a:t>
            </a:r>
          </a:p>
          <a:p>
            <a:pPr marL="285750" indent="-285750">
              <a:lnSpc>
                <a:spcPct val="200000"/>
              </a:lnSpc>
              <a:buFont typeface="Arial" panose="020B0604020202020204" pitchFamily="34" charset="0"/>
              <a:buChar char="•"/>
            </a:pP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符号表示考虑了各种方法的图形表示，删掉了很多容易引起混乱的、多余的和极</a:t>
            </a:r>
          </a:p>
          <a:p>
            <a:pPr>
              <a:lnSpc>
                <a:spcPct val="200000"/>
              </a:lnSpc>
            </a:pPr>
            <a:r>
              <a:rPr lang="zh-CN" altLang="en-US" dirty="0">
                <a:solidFill>
                  <a:schemeClr val="tx1">
                    <a:lumMod val="75000"/>
                    <a:lumOff val="25000"/>
                  </a:schemeClr>
                </a:solidFill>
                <a:cs typeface="+mn-ea"/>
                <a:sym typeface="+mn-lt"/>
              </a:rPr>
              <a:t>少使用的符号，同时添加了一些新符号。因此，在</a:t>
            </a: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中凝聚了面向对象领域中很多人的</a:t>
            </a:r>
          </a:p>
          <a:p>
            <a:pPr>
              <a:lnSpc>
                <a:spcPct val="200000"/>
              </a:lnSpc>
            </a:pPr>
            <a:r>
              <a:rPr lang="zh-CN" altLang="en-US" dirty="0">
                <a:solidFill>
                  <a:schemeClr val="tx1">
                    <a:lumMod val="75000"/>
                    <a:lumOff val="25000"/>
                  </a:schemeClr>
                </a:solidFill>
                <a:cs typeface="+mn-ea"/>
                <a:sym typeface="+mn-lt"/>
              </a:rPr>
              <a:t>思想。这些思想并不是</a:t>
            </a: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的开发者们发明的，而是开发者们依据最优秀的</a:t>
            </a:r>
            <a:r>
              <a:rPr lang="en-US" altLang="zh-CN" dirty="0">
                <a:solidFill>
                  <a:schemeClr val="tx1">
                    <a:lumMod val="75000"/>
                    <a:lumOff val="25000"/>
                  </a:schemeClr>
                </a:solidFill>
                <a:cs typeface="+mn-ea"/>
                <a:sym typeface="+mn-lt"/>
              </a:rPr>
              <a:t>OO</a:t>
            </a:r>
            <a:r>
              <a:rPr lang="zh-CN" altLang="en-US" dirty="0">
                <a:solidFill>
                  <a:schemeClr val="tx1">
                    <a:lumMod val="75000"/>
                    <a:lumOff val="25000"/>
                  </a:schemeClr>
                </a:solidFill>
                <a:cs typeface="+mn-ea"/>
                <a:sym typeface="+mn-lt"/>
              </a:rPr>
              <a:t>方法和</a:t>
            </a:r>
          </a:p>
          <a:p>
            <a:pPr>
              <a:lnSpc>
                <a:spcPct val="200000"/>
              </a:lnSpc>
            </a:pPr>
            <a:r>
              <a:rPr lang="zh-CN" altLang="en-US" dirty="0">
                <a:solidFill>
                  <a:schemeClr val="tx1">
                    <a:lumMod val="75000"/>
                    <a:lumOff val="25000"/>
                  </a:schemeClr>
                </a:solidFill>
                <a:cs typeface="+mn-ea"/>
                <a:sym typeface="+mn-lt"/>
              </a:rPr>
              <a:t>丰富的计算机科学实践经验综合提炼而成的。</a:t>
            </a:r>
          </a:p>
        </p:txBody>
      </p:sp>
    </p:spTree>
    <p:extLst>
      <p:ext uri="{BB962C8B-B14F-4D97-AF65-F5344CB8AC3E}">
        <p14:creationId xmlns:p14="http://schemas.microsoft.com/office/powerpoint/2010/main" val="9816707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矩形: 圆角 18">
            <a:extLst>
              <a:ext uri="{FF2B5EF4-FFF2-40B4-BE49-F238E27FC236}">
                <a16:creationId xmlns:a16="http://schemas.microsoft.com/office/drawing/2014/main" id="{128FFDC4-3230-45D1-9DF9-23724BB0642A}"/>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特   点</a:t>
            </a:r>
          </a:p>
        </p:txBody>
      </p:sp>
      <p:sp>
        <p:nvSpPr>
          <p:cNvPr id="20" name="îś1îḋê">
            <a:extLst>
              <a:ext uri="{FF2B5EF4-FFF2-40B4-BE49-F238E27FC236}">
                <a16:creationId xmlns:a16="http://schemas.microsoft.com/office/drawing/2014/main" id="{2A684FFC-B97E-4AB7-8A4C-FB3B3AC04FD3}"/>
              </a:ext>
            </a:extLst>
          </p:cNvPr>
          <p:cNvSpPr/>
          <p:nvPr/>
        </p:nvSpPr>
        <p:spPr bwMode="auto">
          <a:xfrm>
            <a:off x="1131215" y="2315893"/>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200000"/>
              </a:lnSpc>
              <a:buFont typeface="Arial" panose="020B0604020202020204" pitchFamily="34" charset="0"/>
              <a:buChar char="•"/>
            </a:pP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在演变过程中还提出了一些新的概念。</a:t>
            </a:r>
            <a:endParaRPr lang="en-US" altLang="zh-CN"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在</a:t>
            </a: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标准中新加了模板</a:t>
            </a:r>
            <a:r>
              <a:rPr lang="en-US" altLang="zh-CN" dirty="0">
                <a:solidFill>
                  <a:schemeClr val="tx1">
                    <a:lumMod val="75000"/>
                    <a:lumOff val="25000"/>
                  </a:schemeClr>
                </a:solidFill>
                <a:cs typeface="+mn-ea"/>
                <a:sym typeface="+mn-lt"/>
              </a:rPr>
              <a:t>(Stereotypes)</a:t>
            </a:r>
            <a:r>
              <a:rPr lang="zh-CN" altLang="en-US" dirty="0">
                <a:solidFill>
                  <a:schemeClr val="tx1">
                    <a:lumMod val="75000"/>
                    <a:lumOff val="25000"/>
                  </a:schemeClr>
                </a:solidFill>
                <a:cs typeface="+mn-ea"/>
                <a:sym typeface="+mn-lt"/>
              </a:rPr>
              <a:t>、职责</a:t>
            </a:r>
            <a:r>
              <a:rPr lang="en-US" altLang="zh-CN" dirty="0">
                <a:solidFill>
                  <a:schemeClr val="tx1">
                    <a:lumMod val="75000"/>
                    <a:lumOff val="25000"/>
                  </a:schemeClr>
                </a:solidFill>
                <a:cs typeface="+mn-ea"/>
                <a:sym typeface="+mn-lt"/>
              </a:rPr>
              <a:t>( Responsibilities)</a:t>
            </a:r>
            <a:r>
              <a:rPr lang="zh-CN" altLang="en-US" dirty="0">
                <a:solidFill>
                  <a:schemeClr val="tx1">
                    <a:lumMod val="75000"/>
                    <a:lumOff val="25000"/>
                  </a:schemeClr>
                </a:solidFill>
                <a:cs typeface="+mn-ea"/>
                <a:sym typeface="+mn-lt"/>
              </a:rPr>
              <a:t>、扩展机制</a:t>
            </a:r>
            <a:r>
              <a:rPr lang="en-US" altLang="zh-CN" dirty="0">
                <a:solidFill>
                  <a:schemeClr val="tx1">
                    <a:lumMod val="75000"/>
                    <a:lumOff val="25000"/>
                  </a:schemeClr>
                </a:solidFill>
                <a:cs typeface="+mn-ea"/>
                <a:sym typeface="+mn-lt"/>
              </a:rPr>
              <a:t>(Extensibility Mechanisms)</a:t>
            </a:r>
            <a:r>
              <a:rPr lang="zh-CN" altLang="en-US" dirty="0">
                <a:solidFill>
                  <a:schemeClr val="tx1">
                    <a:lumMod val="75000"/>
                    <a:lumOff val="25000"/>
                  </a:schemeClr>
                </a:solidFill>
                <a:cs typeface="+mn-ea"/>
                <a:sym typeface="+mn-lt"/>
              </a:rPr>
              <a:t>、线程</a:t>
            </a:r>
            <a:r>
              <a:rPr lang="en-US" altLang="zh-CN" dirty="0">
                <a:solidFill>
                  <a:schemeClr val="tx1">
                    <a:lumMod val="75000"/>
                    <a:lumOff val="25000"/>
                  </a:schemeClr>
                </a:solidFill>
                <a:cs typeface="+mn-ea"/>
                <a:sym typeface="+mn-lt"/>
              </a:rPr>
              <a:t>( Threads)</a:t>
            </a:r>
            <a:r>
              <a:rPr lang="zh-CN" altLang="en-US" dirty="0">
                <a:solidFill>
                  <a:schemeClr val="tx1">
                    <a:lumMod val="75000"/>
                    <a:lumOff val="25000"/>
                  </a:schemeClr>
                </a:solidFill>
                <a:cs typeface="+mn-ea"/>
                <a:sym typeface="+mn-lt"/>
              </a:rPr>
              <a:t>、过程</a:t>
            </a:r>
            <a:r>
              <a:rPr lang="en-US" altLang="zh-CN" dirty="0">
                <a:solidFill>
                  <a:schemeClr val="tx1">
                    <a:lumMod val="75000"/>
                    <a:lumOff val="25000"/>
                  </a:schemeClr>
                </a:solidFill>
                <a:cs typeface="+mn-ea"/>
                <a:sym typeface="+mn-lt"/>
              </a:rPr>
              <a:t>( Processes) </a:t>
            </a:r>
            <a:r>
              <a:rPr lang="zh-CN" altLang="en-US" dirty="0">
                <a:solidFill>
                  <a:schemeClr val="tx1">
                    <a:lumMod val="75000"/>
                    <a:lumOff val="25000"/>
                  </a:schemeClr>
                </a:solidFill>
                <a:cs typeface="+mn-ea"/>
                <a:sym typeface="+mn-lt"/>
              </a:rPr>
              <a:t>。分布式</a:t>
            </a:r>
            <a:r>
              <a:rPr lang="en-US" altLang="zh-CN" dirty="0">
                <a:solidFill>
                  <a:schemeClr val="tx1">
                    <a:lumMod val="75000"/>
                    <a:lumOff val="25000"/>
                  </a:schemeClr>
                </a:solidFill>
                <a:cs typeface="+mn-ea"/>
                <a:sym typeface="+mn-lt"/>
              </a:rPr>
              <a:t>( Distribution)</a:t>
            </a:r>
            <a:r>
              <a:rPr lang="zh-CN" altLang="en-US" dirty="0">
                <a:solidFill>
                  <a:schemeClr val="tx1">
                    <a:lumMod val="75000"/>
                    <a:lumOff val="25000"/>
                  </a:schemeClr>
                </a:solidFill>
                <a:cs typeface="+mn-ea"/>
                <a:sym typeface="+mn-lt"/>
              </a:rPr>
              <a:t>、并发</a:t>
            </a:r>
            <a:r>
              <a:rPr lang="en-US" altLang="zh-CN" dirty="0">
                <a:solidFill>
                  <a:schemeClr val="tx1">
                    <a:lumMod val="75000"/>
                    <a:lumOff val="25000"/>
                  </a:schemeClr>
                </a:solidFill>
                <a:cs typeface="+mn-ea"/>
                <a:sym typeface="+mn-lt"/>
              </a:rPr>
              <a:t>(Concurrency)</a:t>
            </a:r>
            <a:r>
              <a:rPr lang="zh-CN" altLang="en-US" dirty="0">
                <a:solidFill>
                  <a:schemeClr val="tx1">
                    <a:lumMod val="75000"/>
                    <a:lumOff val="25000"/>
                  </a:schemeClr>
                </a:solidFill>
                <a:cs typeface="+mn-ea"/>
                <a:sym typeface="+mn-lt"/>
              </a:rPr>
              <a:t>、模式</a:t>
            </a:r>
            <a:r>
              <a:rPr lang="en-US" altLang="zh-CN" dirty="0">
                <a:solidFill>
                  <a:schemeClr val="tx1">
                    <a:lumMod val="75000"/>
                    <a:lumOff val="25000"/>
                  </a:schemeClr>
                </a:solidFill>
                <a:cs typeface="+mn-ea"/>
                <a:sym typeface="+mn-lt"/>
              </a:rPr>
              <a:t>(Patterns)</a:t>
            </a:r>
            <a:r>
              <a:rPr lang="zh-CN" altLang="en-US" dirty="0">
                <a:solidFill>
                  <a:schemeClr val="tx1">
                    <a:lumMod val="75000"/>
                    <a:lumOff val="25000"/>
                  </a:schemeClr>
                </a:solidFill>
                <a:cs typeface="+mn-ea"/>
                <a:sym typeface="+mn-lt"/>
              </a:rPr>
              <a:t>、合作</a:t>
            </a:r>
            <a:r>
              <a:rPr lang="en-US" altLang="zh-CN" dirty="0">
                <a:solidFill>
                  <a:schemeClr val="tx1">
                    <a:lumMod val="75000"/>
                    <a:lumOff val="25000"/>
                  </a:schemeClr>
                </a:solidFill>
                <a:cs typeface="+mn-ea"/>
                <a:sym typeface="+mn-lt"/>
              </a:rPr>
              <a:t>( Collaborations)</a:t>
            </a:r>
            <a:r>
              <a:rPr lang="zh-CN" altLang="en-US" dirty="0">
                <a:solidFill>
                  <a:schemeClr val="tx1">
                    <a:lumMod val="75000"/>
                    <a:lumOff val="25000"/>
                  </a:schemeClr>
                </a:solidFill>
                <a:cs typeface="+mn-ea"/>
                <a:sym typeface="+mn-lt"/>
              </a:rPr>
              <a:t>、活动图</a:t>
            </a:r>
            <a:r>
              <a:rPr lang="en-US" altLang="zh-CN" dirty="0">
                <a:solidFill>
                  <a:schemeClr val="tx1">
                    <a:lumMod val="75000"/>
                    <a:lumOff val="25000"/>
                  </a:schemeClr>
                </a:solidFill>
                <a:cs typeface="+mn-ea"/>
                <a:sym typeface="+mn-lt"/>
              </a:rPr>
              <a:t>( Activity Diagram)</a:t>
            </a:r>
            <a:r>
              <a:rPr lang="zh-CN" altLang="en-US" dirty="0">
                <a:solidFill>
                  <a:schemeClr val="tx1">
                    <a:lumMod val="75000"/>
                    <a:lumOff val="25000"/>
                  </a:schemeClr>
                </a:solidFill>
                <a:cs typeface="+mn-ea"/>
                <a:sym typeface="+mn-lt"/>
              </a:rPr>
              <a:t>等新概念，并清晰地区分类型</a:t>
            </a:r>
            <a:r>
              <a:rPr lang="en-US" altLang="zh-CN" dirty="0">
                <a:solidFill>
                  <a:schemeClr val="tx1">
                    <a:lumMod val="75000"/>
                    <a:lumOff val="25000"/>
                  </a:schemeClr>
                </a:solidFill>
                <a:cs typeface="+mn-ea"/>
                <a:sym typeface="+mn-lt"/>
              </a:rPr>
              <a:t>(Type)</a:t>
            </a:r>
            <a:r>
              <a:rPr lang="zh-CN" altLang="en-US" dirty="0">
                <a:solidFill>
                  <a:schemeClr val="tx1">
                    <a:lumMod val="75000"/>
                    <a:lumOff val="25000"/>
                  </a:schemeClr>
                </a:solidFill>
                <a:cs typeface="+mn-ea"/>
                <a:sym typeface="+mn-lt"/>
              </a:rPr>
              <a:t>、类</a:t>
            </a:r>
            <a:r>
              <a:rPr lang="en-US" altLang="zh-CN" dirty="0">
                <a:solidFill>
                  <a:schemeClr val="tx1">
                    <a:lumMod val="75000"/>
                    <a:lumOff val="25000"/>
                  </a:schemeClr>
                </a:solidFill>
                <a:cs typeface="+mn-ea"/>
                <a:sym typeface="+mn-lt"/>
              </a:rPr>
              <a:t>(Class)</a:t>
            </a:r>
            <a:r>
              <a:rPr lang="zh-CN" altLang="en-US" dirty="0">
                <a:solidFill>
                  <a:schemeClr val="tx1">
                    <a:lumMod val="75000"/>
                    <a:lumOff val="25000"/>
                  </a:schemeClr>
                </a:solidFill>
                <a:cs typeface="+mn-ea"/>
                <a:sym typeface="+mn-lt"/>
              </a:rPr>
              <a:t>和实例</a:t>
            </a:r>
            <a:r>
              <a:rPr lang="en-US" altLang="zh-CN" dirty="0">
                <a:solidFill>
                  <a:schemeClr val="tx1">
                    <a:lumMod val="75000"/>
                    <a:lumOff val="25000"/>
                  </a:schemeClr>
                </a:solidFill>
                <a:cs typeface="+mn-ea"/>
                <a:sym typeface="+mn-lt"/>
              </a:rPr>
              <a:t>( Instance)</a:t>
            </a:r>
            <a:r>
              <a:rPr lang="zh-CN" altLang="en-US" dirty="0">
                <a:solidFill>
                  <a:schemeClr val="tx1">
                    <a:lumMod val="75000"/>
                    <a:lumOff val="25000"/>
                  </a:schemeClr>
                </a:solidFill>
                <a:cs typeface="+mn-ea"/>
                <a:sym typeface="+mn-lt"/>
              </a:rPr>
              <a:t>。细化</a:t>
            </a:r>
            <a:r>
              <a:rPr lang="en-US" altLang="zh-CN" dirty="0">
                <a:solidFill>
                  <a:schemeClr val="tx1">
                    <a:lumMod val="75000"/>
                    <a:lumOff val="25000"/>
                  </a:schemeClr>
                </a:solidFill>
                <a:cs typeface="+mn-ea"/>
                <a:sym typeface="+mn-lt"/>
              </a:rPr>
              <a:t>( Refinement)</a:t>
            </a:r>
            <a:r>
              <a:rPr lang="zh-CN" altLang="en-US" dirty="0">
                <a:solidFill>
                  <a:schemeClr val="tx1">
                    <a:lumMod val="75000"/>
                    <a:lumOff val="25000"/>
                  </a:schemeClr>
                </a:solidFill>
                <a:cs typeface="+mn-ea"/>
                <a:sym typeface="+mn-lt"/>
              </a:rPr>
              <a:t>、接口</a:t>
            </a:r>
            <a:r>
              <a:rPr lang="en-US" altLang="zh-CN" dirty="0">
                <a:solidFill>
                  <a:schemeClr val="tx1">
                    <a:lumMod val="75000"/>
                    <a:lumOff val="25000"/>
                  </a:schemeClr>
                </a:solidFill>
                <a:cs typeface="+mn-ea"/>
                <a:sym typeface="+mn-lt"/>
              </a:rPr>
              <a:t>(Interfaces)</a:t>
            </a:r>
            <a:r>
              <a:rPr lang="zh-CN" altLang="en-US" dirty="0">
                <a:solidFill>
                  <a:schemeClr val="tx1">
                    <a:lumMod val="75000"/>
                    <a:lumOff val="25000"/>
                  </a:schemeClr>
                </a:solidFill>
                <a:cs typeface="+mn-ea"/>
                <a:sym typeface="+mn-lt"/>
              </a:rPr>
              <a:t>和组件</a:t>
            </a:r>
            <a:r>
              <a:rPr lang="en-US" altLang="zh-CN" dirty="0">
                <a:solidFill>
                  <a:schemeClr val="tx1">
                    <a:lumMod val="75000"/>
                    <a:lumOff val="25000"/>
                  </a:schemeClr>
                </a:solidFill>
                <a:cs typeface="+mn-ea"/>
                <a:sym typeface="+mn-lt"/>
              </a:rPr>
              <a:t>(Components)</a:t>
            </a:r>
            <a:r>
              <a:rPr lang="zh-CN" altLang="en-US" dirty="0">
                <a:solidFill>
                  <a:schemeClr val="tx1">
                    <a:lumMod val="75000"/>
                    <a:lumOff val="25000"/>
                  </a:schemeClr>
                </a:solidFill>
                <a:cs typeface="+mn-ea"/>
                <a:sym typeface="+mn-lt"/>
              </a:rPr>
              <a:t>概念。</a:t>
            </a:r>
          </a:p>
        </p:txBody>
      </p:sp>
    </p:spTree>
    <p:extLst>
      <p:ext uri="{BB962C8B-B14F-4D97-AF65-F5344CB8AC3E}">
        <p14:creationId xmlns:p14="http://schemas.microsoft.com/office/powerpoint/2010/main" val="24770300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A838656C-ECA5-4F65-87BB-C0DABFE48320}"/>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04</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202C7739-3605-4FA2-A194-1065F5DBE049}"/>
              </a:ext>
            </a:extLst>
          </p:cNvPr>
          <p:cNvSpPr/>
          <p:nvPr/>
        </p:nvSpPr>
        <p:spPr>
          <a:xfrm>
            <a:off x="4008825" y="3475213"/>
            <a:ext cx="3889205" cy="923330"/>
          </a:xfrm>
          <a:prstGeom prst="rect">
            <a:avLst/>
          </a:prstGeom>
        </p:spPr>
        <p:txBody>
          <a:bodyPr wrap="none">
            <a:spAutoFit/>
          </a:bodyPr>
          <a:lstStyle/>
          <a:p>
            <a:pPr algn="ctr"/>
            <a:r>
              <a:rPr lang="en-US" altLang="zh-CN" sz="5400" b="1" dirty="0">
                <a:solidFill>
                  <a:schemeClr val="tx1">
                    <a:lumMod val="75000"/>
                    <a:lumOff val="25000"/>
                  </a:schemeClr>
                </a:solidFill>
                <a:cs typeface="+mn-ea"/>
                <a:sym typeface="+mn-lt"/>
              </a:rPr>
              <a:t>UML</a:t>
            </a:r>
            <a:r>
              <a:rPr lang="zh-CN" altLang="en-US" sz="5400" b="1" dirty="0">
                <a:solidFill>
                  <a:schemeClr val="tx1">
                    <a:lumMod val="75000"/>
                    <a:lumOff val="25000"/>
                  </a:schemeClr>
                </a:solidFill>
                <a:cs typeface="+mn-ea"/>
                <a:sym typeface="+mn-lt"/>
              </a:rPr>
              <a:t>的结构</a:t>
            </a:r>
          </a:p>
        </p:txBody>
      </p:sp>
    </p:spTree>
    <p:extLst>
      <p:ext uri="{BB962C8B-B14F-4D97-AF65-F5344CB8AC3E}">
        <p14:creationId xmlns:p14="http://schemas.microsoft.com/office/powerpoint/2010/main" val="22976209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结   构</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1112362" y="2787233"/>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en-US" altLang="zh-CN" dirty="0">
                <a:solidFill>
                  <a:schemeClr val="tx1">
                    <a:lumMod val="75000"/>
                    <a:lumOff val="25000"/>
                  </a:schemeClr>
                </a:solidFill>
                <a:cs typeface="+mn-ea"/>
                <a:sym typeface="+mn-lt"/>
              </a:rPr>
              <a:t>      UML</a:t>
            </a:r>
            <a:r>
              <a:rPr lang="zh-CN" altLang="en-US" dirty="0">
                <a:solidFill>
                  <a:schemeClr val="tx1">
                    <a:lumMod val="75000"/>
                    <a:lumOff val="25000"/>
                  </a:schemeClr>
                </a:solidFill>
                <a:cs typeface="+mn-ea"/>
                <a:sym typeface="+mn-lt"/>
              </a:rPr>
              <a:t>的组成主要有事物、图和关系。</a:t>
            </a:r>
            <a:r>
              <a:rPr lang="zh-CN" altLang="en-US" sz="2000" b="1" dirty="0">
                <a:solidFill>
                  <a:schemeClr val="tx1">
                    <a:lumMod val="75000"/>
                    <a:lumOff val="25000"/>
                  </a:schemeClr>
                </a:solidFill>
                <a:cs typeface="+mn-ea"/>
                <a:sym typeface="+mn-lt"/>
              </a:rPr>
              <a:t>事物</a:t>
            </a:r>
            <a:r>
              <a:rPr lang="zh-CN" altLang="en-US" dirty="0">
                <a:solidFill>
                  <a:schemeClr val="tx1">
                    <a:lumMod val="75000"/>
                    <a:lumOff val="25000"/>
                  </a:schemeClr>
                </a:solidFill>
                <a:cs typeface="+mn-ea"/>
                <a:sym typeface="+mn-lt"/>
              </a:rPr>
              <a:t>是</a:t>
            </a: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中重要的组成部分。</a:t>
            </a:r>
            <a:r>
              <a:rPr lang="zh-CN" altLang="en-US" sz="2000" b="1" dirty="0">
                <a:solidFill>
                  <a:schemeClr val="tx1">
                    <a:lumMod val="75000"/>
                    <a:lumOff val="25000"/>
                  </a:schemeClr>
                </a:solidFill>
                <a:cs typeface="+mn-ea"/>
                <a:sym typeface="+mn-lt"/>
              </a:rPr>
              <a:t>关系</a:t>
            </a:r>
            <a:r>
              <a:rPr lang="zh-CN" altLang="en-US" dirty="0">
                <a:solidFill>
                  <a:schemeClr val="tx1">
                    <a:lumMod val="75000"/>
                    <a:lumOff val="25000"/>
                  </a:schemeClr>
                </a:solidFill>
                <a:cs typeface="+mn-ea"/>
                <a:sym typeface="+mn-lt"/>
              </a:rPr>
              <a:t>把元素紧密联系在一起。</a:t>
            </a:r>
            <a:r>
              <a:rPr lang="zh-CN" altLang="en-US" sz="2000" b="1" dirty="0">
                <a:solidFill>
                  <a:schemeClr val="tx1">
                    <a:lumMod val="75000"/>
                    <a:lumOff val="25000"/>
                  </a:schemeClr>
                </a:solidFill>
                <a:cs typeface="+mn-ea"/>
                <a:sym typeface="+mn-lt"/>
              </a:rPr>
              <a:t>图</a:t>
            </a:r>
            <a:r>
              <a:rPr lang="zh-CN" altLang="en-US" dirty="0">
                <a:solidFill>
                  <a:schemeClr val="tx1">
                    <a:lumMod val="75000"/>
                    <a:lumOff val="25000"/>
                  </a:schemeClr>
                </a:solidFill>
                <a:cs typeface="+mn-ea"/>
                <a:sym typeface="+mn-lt"/>
              </a:rPr>
              <a:t>是很多有相互关系的事物的组。</a:t>
            </a:r>
          </a:p>
        </p:txBody>
      </p:sp>
    </p:spTree>
    <p:extLst>
      <p:ext uri="{BB962C8B-B14F-4D97-AF65-F5344CB8AC3E}">
        <p14:creationId xmlns:p14="http://schemas.microsoft.com/office/powerpoint/2010/main" val="389938184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24931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BC7BFF6-06EC-4A82-A0F3-97100E6272B3}"/>
              </a:ext>
            </a:extLst>
          </p:cNvPr>
          <p:cNvGrpSpPr>
            <a:grpSpLocks noChangeAspect="1"/>
          </p:cNvGrpSpPr>
          <p:nvPr/>
        </p:nvGrpSpPr>
        <p:grpSpPr>
          <a:xfrm>
            <a:off x="1796592" y="1859521"/>
            <a:ext cx="8817990" cy="3786123"/>
            <a:chOff x="175144" y="1125538"/>
            <a:chExt cx="12030685" cy="5165538"/>
          </a:xfrm>
        </p:grpSpPr>
        <p:sp>
          <p:nvSpPr>
            <p:cNvPr id="3" name="ïslïḑê">
              <a:extLst>
                <a:ext uri="{FF2B5EF4-FFF2-40B4-BE49-F238E27FC236}">
                  <a16:creationId xmlns:a16="http://schemas.microsoft.com/office/drawing/2014/main" id="{A0B831D3-31DD-4318-AD0F-087014950600}"/>
                </a:ext>
              </a:extLst>
            </p:cNvPr>
            <p:cNvSpPr/>
            <p:nvPr/>
          </p:nvSpPr>
          <p:spPr>
            <a:xfrm rot="10800000" flipH="1" flipV="1">
              <a:off x="3241872" y="4138637"/>
              <a:ext cx="2487015" cy="1648422"/>
            </a:xfrm>
            <a:prstGeom prst="round2DiagRect">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4" name="ïS1îḑé">
              <a:extLst>
                <a:ext uri="{FF2B5EF4-FFF2-40B4-BE49-F238E27FC236}">
                  <a16:creationId xmlns:a16="http://schemas.microsoft.com/office/drawing/2014/main" id="{3638B167-8F60-4385-9697-00075224613A}"/>
                </a:ext>
              </a:extLst>
            </p:cNvPr>
            <p:cNvSpPr/>
            <p:nvPr/>
          </p:nvSpPr>
          <p:spPr>
            <a:xfrm flipH="1">
              <a:off x="3576047" y="4381160"/>
              <a:ext cx="1797732" cy="1183128"/>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b="1" dirty="0">
                  <a:solidFill>
                    <a:srgbClr val="31ADA5"/>
                  </a:solidFill>
                  <a:cs typeface="+mn-ea"/>
                  <a:sym typeface="+mn-lt"/>
                </a:rPr>
                <a:t>分组事物</a:t>
              </a:r>
            </a:p>
          </p:txBody>
        </p:sp>
        <p:sp>
          <p:nvSpPr>
            <p:cNvPr id="5" name="iSļîdé">
              <a:hlinkClick r:id="rId2" action="ppaction://hlinksldjump"/>
              <a:extLst>
                <a:ext uri="{FF2B5EF4-FFF2-40B4-BE49-F238E27FC236}">
                  <a16:creationId xmlns:a16="http://schemas.microsoft.com/office/drawing/2014/main" id="{1D1AD687-2164-4B3F-9F3B-3B069F7A2F82}"/>
                </a:ext>
              </a:extLst>
            </p:cNvPr>
            <p:cNvSpPr/>
            <p:nvPr/>
          </p:nvSpPr>
          <p:spPr>
            <a:xfrm>
              <a:off x="6473015" y="1474877"/>
              <a:ext cx="2370337" cy="1642369"/>
            </a:xfrm>
            <a:prstGeom prst="round2DiagRect">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6" name="íṥḻïdê">
              <a:hlinkClick r:id="rId3" action="ppaction://hlinksldjump"/>
              <a:extLst>
                <a:ext uri="{FF2B5EF4-FFF2-40B4-BE49-F238E27FC236}">
                  <a16:creationId xmlns:a16="http://schemas.microsoft.com/office/drawing/2014/main" id="{F1D7FD9D-9420-4C85-8036-E609BECF4DF2}"/>
                </a:ext>
              </a:extLst>
            </p:cNvPr>
            <p:cNvSpPr/>
            <p:nvPr/>
          </p:nvSpPr>
          <p:spPr>
            <a:xfrm flipH="1">
              <a:off x="3179676" y="1504172"/>
              <a:ext cx="2352631" cy="1661212"/>
            </a:xfrm>
            <a:prstGeom prst="round2Diag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7" name="íṣľîḍè">
              <a:extLst>
                <a:ext uri="{FF2B5EF4-FFF2-40B4-BE49-F238E27FC236}">
                  <a16:creationId xmlns:a16="http://schemas.microsoft.com/office/drawing/2014/main" id="{7E3F03A5-0FEB-4149-8C62-881A1DFB8C03}"/>
                </a:ext>
              </a:extLst>
            </p:cNvPr>
            <p:cNvSpPr/>
            <p:nvPr/>
          </p:nvSpPr>
          <p:spPr>
            <a:xfrm rot="10800000" flipV="1">
              <a:off x="6553345" y="4077005"/>
              <a:ext cx="2370337" cy="1648422"/>
            </a:xfrm>
            <a:prstGeom prst="round2Diag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8" name="ïṧ1iḓè">
              <a:extLst>
                <a:ext uri="{FF2B5EF4-FFF2-40B4-BE49-F238E27FC236}">
                  <a16:creationId xmlns:a16="http://schemas.microsoft.com/office/drawing/2014/main" id="{6E333C24-D7E6-4405-AC6D-7B0066E8D2B1}"/>
                </a:ext>
              </a:extLst>
            </p:cNvPr>
            <p:cNvSpPr/>
            <p:nvPr/>
          </p:nvSpPr>
          <p:spPr>
            <a:xfrm>
              <a:off x="6881816" y="4319528"/>
              <a:ext cx="1713392" cy="1183128"/>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b="1" dirty="0">
                  <a:solidFill>
                    <a:srgbClr val="31ADA5"/>
                  </a:solidFill>
                  <a:cs typeface="+mn-ea"/>
                  <a:sym typeface="+mn-lt"/>
                </a:rPr>
                <a:t>注释事物</a:t>
              </a:r>
            </a:p>
          </p:txBody>
        </p:sp>
        <p:sp>
          <p:nvSpPr>
            <p:cNvPr id="9" name="îsḻîḋé">
              <a:extLst>
                <a:ext uri="{FF2B5EF4-FFF2-40B4-BE49-F238E27FC236}">
                  <a16:creationId xmlns:a16="http://schemas.microsoft.com/office/drawing/2014/main" id="{271A97E0-64FD-4373-B45F-9A83A664AAF2}"/>
                </a:ext>
              </a:extLst>
            </p:cNvPr>
            <p:cNvSpPr/>
            <p:nvPr/>
          </p:nvSpPr>
          <p:spPr>
            <a:xfrm flipH="1">
              <a:off x="3505694" y="1725397"/>
              <a:ext cx="1700593" cy="1200803"/>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chorCtr="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b="1" dirty="0">
                  <a:solidFill>
                    <a:srgbClr val="31ADA5"/>
                  </a:solidFill>
                  <a:cs typeface="+mn-ea"/>
                  <a:sym typeface="+mn-lt"/>
                </a:rPr>
                <a:t>构件事物</a:t>
              </a:r>
            </a:p>
          </p:txBody>
        </p:sp>
        <p:sp>
          <p:nvSpPr>
            <p:cNvPr id="10" name="ïŝlíḋé">
              <a:extLst>
                <a:ext uri="{FF2B5EF4-FFF2-40B4-BE49-F238E27FC236}">
                  <a16:creationId xmlns:a16="http://schemas.microsoft.com/office/drawing/2014/main" id="{8D610A7D-3DD5-409D-925F-E69D214A815E}"/>
                </a:ext>
              </a:extLst>
            </p:cNvPr>
            <p:cNvSpPr/>
            <p:nvPr/>
          </p:nvSpPr>
          <p:spPr>
            <a:xfrm>
              <a:off x="6801488" y="1693593"/>
              <a:ext cx="1713392" cy="1187182"/>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b="1" dirty="0">
                  <a:solidFill>
                    <a:srgbClr val="31ADA5"/>
                  </a:solidFill>
                  <a:cs typeface="+mn-ea"/>
                  <a:sym typeface="+mn-lt"/>
                </a:rPr>
                <a:t>行为事物</a:t>
              </a:r>
            </a:p>
          </p:txBody>
        </p:sp>
        <p:cxnSp>
          <p:nvCxnSpPr>
            <p:cNvPr id="11" name="直接连接符 10">
              <a:extLst>
                <a:ext uri="{FF2B5EF4-FFF2-40B4-BE49-F238E27FC236}">
                  <a16:creationId xmlns:a16="http://schemas.microsoft.com/office/drawing/2014/main" id="{379B83C9-5CFC-42F1-86DE-C7D778675097}"/>
                </a:ext>
              </a:extLst>
            </p:cNvPr>
            <p:cNvCxnSpPr/>
            <p:nvPr/>
          </p:nvCxnSpPr>
          <p:spPr>
            <a:xfrm>
              <a:off x="646858" y="3654000"/>
              <a:ext cx="10873630"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83D599A-1BBC-41C7-8141-8C128B072DB4}"/>
                </a:ext>
              </a:extLst>
            </p:cNvPr>
            <p:cNvCxnSpPr/>
            <p:nvPr/>
          </p:nvCxnSpPr>
          <p:spPr>
            <a:xfrm>
              <a:off x="6040973" y="1125538"/>
              <a:ext cx="0" cy="5018087"/>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íSľíḑe">
              <a:extLst>
                <a:ext uri="{FF2B5EF4-FFF2-40B4-BE49-F238E27FC236}">
                  <a16:creationId xmlns:a16="http://schemas.microsoft.com/office/drawing/2014/main" id="{6A3CC702-AD20-40AB-978F-5084DFA19A5B}"/>
                </a:ext>
              </a:extLst>
            </p:cNvPr>
            <p:cNvSpPr/>
            <p:nvPr/>
          </p:nvSpPr>
          <p:spPr>
            <a:xfrm>
              <a:off x="5055995" y="2665042"/>
              <a:ext cx="1969956" cy="1969956"/>
            </a:xfrm>
            <a:prstGeom prst="ellipse">
              <a:avLst/>
            </a:prstGeom>
            <a:solidFill>
              <a:schemeClr val="bg1"/>
            </a:solidFill>
            <a:ln w="127000">
              <a:solidFill>
                <a:schemeClr val="bg1">
                  <a:lumMod val="95000"/>
                  <a:alpha val="3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14" name="îs1íḍê">
              <a:extLst>
                <a:ext uri="{FF2B5EF4-FFF2-40B4-BE49-F238E27FC236}">
                  <a16:creationId xmlns:a16="http://schemas.microsoft.com/office/drawing/2014/main" id="{CF77CF24-9D39-4E86-8B42-B87C38CC4B43}"/>
                </a:ext>
              </a:extLst>
            </p:cNvPr>
            <p:cNvSpPr/>
            <p:nvPr/>
          </p:nvSpPr>
          <p:spPr bwMode="auto">
            <a:xfrm>
              <a:off x="5541187" y="3150988"/>
              <a:ext cx="999572" cy="998063"/>
            </a:xfrm>
            <a:custGeom>
              <a:avLst/>
              <a:gdLst>
                <a:gd name="connsiteX0" fmla="*/ 493115 w 607780"/>
                <a:gd name="connsiteY0" fmla="*/ 279369 h 606863"/>
                <a:gd name="connsiteX1" fmla="*/ 554147 w 607780"/>
                <a:gd name="connsiteY1" fmla="*/ 279369 h 606863"/>
                <a:gd name="connsiteX2" fmla="*/ 573415 w 607780"/>
                <a:gd name="connsiteY2" fmla="*/ 298701 h 606863"/>
                <a:gd name="connsiteX3" fmla="*/ 573415 w 607780"/>
                <a:gd name="connsiteY3" fmla="*/ 445302 h 606863"/>
                <a:gd name="connsiteX4" fmla="*/ 554147 w 607780"/>
                <a:gd name="connsiteY4" fmla="*/ 464533 h 606863"/>
                <a:gd name="connsiteX5" fmla="*/ 493115 w 607780"/>
                <a:gd name="connsiteY5" fmla="*/ 464533 h 606863"/>
                <a:gd name="connsiteX6" fmla="*/ 473847 w 607780"/>
                <a:gd name="connsiteY6" fmla="*/ 445302 h 606863"/>
                <a:gd name="connsiteX7" fmla="*/ 473847 w 607780"/>
                <a:gd name="connsiteY7" fmla="*/ 298701 h 606863"/>
                <a:gd name="connsiteX8" fmla="*/ 493115 w 607780"/>
                <a:gd name="connsiteY8" fmla="*/ 279369 h 606863"/>
                <a:gd name="connsiteX9" fmla="*/ 163560 w 607780"/>
                <a:gd name="connsiteY9" fmla="*/ 183400 h 606863"/>
                <a:gd name="connsiteX10" fmla="*/ 224448 w 607780"/>
                <a:gd name="connsiteY10" fmla="*/ 183400 h 606863"/>
                <a:gd name="connsiteX11" fmla="*/ 243803 w 607780"/>
                <a:gd name="connsiteY11" fmla="*/ 202632 h 606863"/>
                <a:gd name="connsiteX12" fmla="*/ 243803 w 607780"/>
                <a:gd name="connsiteY12" fmla="*/ 445301 h 606863"/>
                <a:gd name="connsiteX13" fmla="*/ 224448 w 607780"/>
                <a:gd name="connsiteY13" fmla="*/ 464533 h 606863"/>
                <a:gd name="connsiteX14" fmla="*/ 163560 w 607780"/>
                <a:gd name="connsiteY14" fmla="*/ 464533 h 606863"/>
                <a:gd name="connsiteX15" fmla="*/ 144306 w 607780"/>
                <a:gd name="connsiteY15" fmla="*/ 445301 h 606863"/>
                <a:gd name="connsiteX16" fmla="*/ 144306 w 607780"/>
                <a:gd name="connsiteY16" fmla="*/ 202632 h 606863"/>
                <a:gd name="connsiteX17" fmla="*/ 163560 w 607780"/>
                <a:gd name="connsiteY17" fmla="*/ 183400 h 606863"/>
                <a:gd name="connsiteX18" fmla="*/ 328369 w 607780"/>
                <a:gd name="connsiteY18" fmla="*/ 34365 h 606863"/>
                <a:gd name="connsiteX19" fmla="*/ 389281 w 607780"/>
                <a:gd name="connsiteY19" fmla="*/ 34365 h 606863"/>
                <a:gd name="connsiteX20" fmla="*/ 408644 w 607780"/>
                <a:gd name="connsiteY20" fmla="*/ 53593 h 606863"/>
                <a:gd name="connsiteX21" fmla="*/ 408644 w 607780"/>
                <a:gd name="connsiteY21" fmla="*/ 445304 h 606863"/>
                <a:gd name="connsiteX22" fmla="*/ 389281 w 607780"/>
                <a:gd name="connsiteY22" fmla="*/ 464532 h 606863"/>
                <a:gd name="connsiteX23" fmla="*/ 328369 w 607780"/>
                <a:gd name="connsiteY23" fmla="*/ 464532 h 606863"/>
                <a:gd name="connsiteX24" fmla="*/ 309006 w 607780"/>
                <a:gd name="connsiteY24" fmla="*/ 445304 h 606863"/>
                <a:gd name="connsiteX25" fmla="*/ 309006 w 607780"/>
                <a:gd name="connsiteY25" fmla="*/ 53593 h 606863"/>
                <a:gd name="connsiteX26" fmla="*/ 328369 w 607780"/>
                <a:gd name="connsiteY26" fmla="*/ 34365 h 606863"/>
                <a:gd name="connsiteX27" fmla="*/ 41238 w 607780"/>
                <a:gd name="connsiteY27" fmla="*/ 0 h 606863"/>
                <a:gd name="connsiteX28" fmla="*/ 82375 w 607780"/>
                <a:gd name="connsiteY28" fmla="*/ 41176 h 606863"/>
                <a:gd name="connsiteX29" fmla="*/ 82375 w 607780"/>
                <a:gd name="connsiteY29" fmla="*/ 491088 h 606863"/>
                <a:gd name="connsiteX30" fmla="*/ 115849 w 607780"/>
                <a:gd name="connsiteY30" fmla="*/ 524512 h 606863"/>
                <a:gd name="connsiteX31" fmla="*/ 566542 w 607780"/>
                <a:gd name="connsiteY31" fmla="*/ 524512 h 606863"/>
                <a:gd name="connsiteX32" fmla="*/ 607780 w 607780"/>
                <a:gd name="connsiteY32" fmla="*/ 565687 h 606863"/>
                <a:gd name="connsiteX33" fmla="*/ 566542 w 607780"/>
                <a:gd name="connsiteY33" fmla="*/ 606863 h 606863"/>
                <a:gd name="connsiteX34" fmla="*/ 115849 w 607780"/>
                <a:gd name="connsiteY34" fmla="*/ 606863 h 606863"/>
                <a:gd name="connsiteX35" fmla="*/ 0 w 607780"/>
                <a:gd name="connsiteY35" fmla="*/ 491088 h 606863"/>
                <a:gd name="connsiteX36" fmla="*/ 0 w 607780"/>
                <a:gd name="connsiteY36" fmla="*/ 41176 h 606863"/>
                <a:gd name="connsiteX37" fmla="*/ 41238 w 607780"/>
                <a:gd name="connsiteY37"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780" h="606863">
                  <a:moveTo>
                    <a:pt x="493115" y="279369"/>
                  </a:moveTo>
                  <a:lnTo>
                    <a:pt x="554147" y="279369"/>
                  </a:lnTo>
                  <a:cubicBezTo>
                    <a:pt x="564740" y="279369"/>
                    <a:pt x="573415" y="288028"/>
                    <a:pt x="573415" y="298701"/>
                  </a:cubicBezTo>
                  <a:lnTo>
                    <a:pt x="573415" y="445302"/>
                  </a:lnTo>
                  <a:cubicBezTo>
                    <a:pt x="573415" y="455975"/>
                    <a:pt x="564740" y="464533"/>
                    <a:pt x="554147" y="464533"/>
                  </a:cubicBezTo>
                  <a:lnTo>
                    <a:pt x="493115" y="464533"/>
                  </a:lnTo>
                  <a:cubicBezTo>
                    <a:pt x="482523" y="464533"/>
                    <a:pt x="473847" y="455975"/>
                    <a:pt x="473847" y="445302"/>
                  </a:cubicBezTo>
                  <a:lnTo>
                    <a:pt x="473847" y="298701"/>
                  </a:lnTo>
                  <a:cubicBezTo>
                    <a:pt x="473847" y="288028"/>
                    <a:pt x="482523" y="279369"/>
                    <a:pt x="493115" y="279369"/>
                  </a:cubicBezTo>
                  <a:close/>
                  <a:moveTo>
                    <a:pt x="163560" y="183400"/>
                  </a:moveTo>
                  <a:lnTo>
                    <a:pt x="224448" y="183400"/>
                  </a:lnTo>
                  <a:cubicBezTo>
                    <a:pt x="235133" y="183400"/>
                    <a:pt x="243803" y="192059"/>
                    <a:pt x="243803" y="202632"/>
                  </a:cubicBezTo>
                  <a:lnTo>
                    <a:pt x="243803" y="445301"/>
                  </a:lnTo>
                  <a:cubicBezTo>
                    <a:pt x="243803" y="455974"/>
                    <a:pt x="235133" y="464533"/>
                    <a:pt x="224448" y="464533"/>
                  </a:cubicBezTo>
                  <a:lnTo>
                    <a:pt x="163560" y="464533"/>
                  </a:lnTo>
                  <a:cubicBezTo>
                    <a:pt x="152874" y="464533"/>
                    <a:pt x="144306" y="455974"/>
                    <a:pt x="144306" y="445301"/>
                  </a:cubicBezTo>
                  <a:lnTo>
                    <a:pt x="144306" y="202632"/>
                  </a:lnTo>
                  <a:cubicBezTo>
                    <a:pt x="144306" y="192059"/>
                    <a:pt x="152874" y="183400"/>
                    <a:pt x="163560" y="183400"/>
                  </a:cubicBezTo>
                  <a:close/>
                  <a:moveTo>
                    <a:pt x="328369" y="34365"/>
                  </a:moveTo>
                  <a:lnTo>
                    <a:pt x="389281" y="34365"/>
                  </a:lnTo>
                  <a:cubicBezTo>
                    <a:pt x="399971" y="34365"/>
                    <a:pt x="408644" y="42922"/>
                    <a:pt x="408644" y="53593"/>
                  </a:cubicBezTo>
                  <a:lnTo>
                    <a:pt x="408644" y="445304"/>
                  </a:lnTo>
                  <a:cubicBezTo>
                    <a:pt x="408644" y="455975"/>
                    <a:pt x="399971" y="464532"/>
                    <a:pt x="389281" y="464532"/>
                  </a:cubicBezTo>
                  <a:lnTo>
                    <a:pt x="328369" y="464532"/>
                  </a:lnTo>
                  <a:cubicBezTo>
                    <a:pt x="317679" y="464532"/>
                    <a:pt x="309006" y="455975"/>
                    <a:pt x="309006" y="445304"/>
                  </a:cubicBezTo>
                  <a:lnTo>
                    <a:pt x="309006" y="53593"/>
                  </a:lnTo>
                  <a:cubicBezTo>
                    <a:pt x="309006" y="42922"/>
                    <a:pt x="317679" y="34365"/>
                    <a:pt x="328369" y="34365"/>
                  </a:cubicBezTo>
                  <a:close/>
                  <a:moveTo>
                    <a:pt x="41238" y="0"/>
                  </a:moveTo>
                  <a:cubicBezTo>
                    <a:pt x="63924" y="0"/>
                    <a:pt x="82375" y="18423"/>
                    <a:pt x="82375" y="41176"/>
                  </a:cubicBezTo>
                  <a:lnTo>
                    <a:pt x="82375" y="491088"/>
                  </a:lnTo>
                  <a:cubicBezTo>
                    <a:pt x="82375" y="509511"/>
                    <a:pt x="97398" y="524512"/>
                    <a:pt x="115849" y="524512"/>
                  </a:cubicBezTo>
                  <a:lnTo>
                    <a:pt x="566542" y="524512"/>
                  </a:lnTo>
                  <a:cubicBezTo>
                    <a:pt x="589329" y="524512"/>
                    <a:pt x="607780" y="542935"/>
                    <a:pt x="607780" y="565687"/>
                  </a:cubicBezTo>
                  <a:cubicBezTo>
                    <a:pt x="607780" y="588440"/>
                    <a:pt x="589329" y="606863"/>
                    <a:pt x="566542" y="606863"/>
                  </a:cubicBezTo>
                  <a:lnTo>
                    <a:pt x="115849" y="606863"/>
                  </a:lnTo>
                  <a:cubicBezTo>
                    <a:pt x="52026" y="606863"/>
                    <a:pt x="0" y="554915"/>
                    <a:pt x="0" y="491088"/>
                  </a:cubicBezTo>
                  <a:lnTo>
                    <a:pt x="0" y="41176"/>
                  </a:lnTo>
                  <a:cubicBezTo>
                    <a:pt x="0" y="18423"/>
                    <a:pt x="18451" y="0"/>
                    <a:pt x="41238" y="0"/>
                  </a:cubicBezTo>
                  <a:close/>
                </a:path>
              </a:pathLst>
            </a:custGeom>
            <a:solidFill>
              <a:schemeClr val="tx1">
                <a:lumMod val="50000"/>
                <a:lumOff val="50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solidFill>
                  <a:schemeClr val="tx1">
                    <a:lumMod val="75000"/>
                    <a:lumOff val="25000"/>
                  </a:schemeClr>
                </a:solidFill>
                <a:cs typeface="+mn-ea"/>
                <a:sym typeface="+mn-lt"/>
              </a:endParaRPr>
            </a:p>
          </p:txBody>
        </p:sp>
        <p:sp>
          <p:nvSpPr>
            <p:cNvPr id="15" name="ísļïḓê">
              <a:extLst>
                <a:ext uri="{FF2B5EF4-FFF2-40B4-BE49-F238E27FC236}">
                  <a16:creationId xmlns:a16="http://schemas.microsoft.com/office/drawing/2014/main" id="{044312C6-B401-4279-B3F1-890A24A4F51D}"/>
                </a:ext>
              </a:extLst>
            </p:cNvPr>
            <p:cNvSpPr txBox="1"/>
            <p:nvPr/>
          </p:nvSpPr>
          <p:spPr>
            <a:xfrm>
              <a:off x="175144" y="1632220"/>
              <a:ext cx="2900913" cy="1248554"/>
            </a:xfrm>
            <a:prstGeom prst="rect">
              <a:avLst/>
            </a:prstGeom>
            <a:noFill/>
            <a:ln>
              <a:noFill/>
            </a:ln>
          </p:spPr>
          <p:txBody>
            <a:bodyPr wrap="square" lIns="91440" tIns="45720" rIns="91440" bIns="45720" anchor="ctr" anchorCtr="0">
              <a:normAutofit fontScale="92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5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构件事物是</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模型的静态部分，描述概念或物理元素</a:t>
              </a:r>
            </a:p>
          </p:txBody>
        </p:sp>
        <p:sp>
          <p:nvSpPr>
            <p:cNvPr id="16" name="îşlide">
              <a:extLst>
                <a:ext uri="{FF2B5EF4-FFF2-40B4-BE49-F238E27FC236}">
                  <a16:creationId xmlns:a16="http://schemas.microsoft.com/office/drawing/2014/main" id="{DC6E5DEE-66FB-4834-88AD-50B6E0BEB7F8}"/>
                </a:ext>
              </a:extLst>
            </p:cNvPr>
            <p:cNvSpPr txBox="1"/>
            <p:nvPr/>
          </p:nvSpPr>
          <p:spPr>
            <a:xfrm>
              <a:off x="210684" y="4033115"/>
              <a:ext cx="2977175" cy="2257961"/>
            </a:xfrm>
            <a:prstGeom prst="rect">
              <a:avLst/>
            </a:prstGeom>
            <a:noFill/>
            <a:ln>
              <a:noFill/>
            </a:ln>
          </p:spPr>
          <p:txBody>
            <a:bodyPr wrap="square" lIns="91440" tIns="45720" rIns="91440" bIns="4572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分组事物是</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模型图的组织部分</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描述事物的组织结构，主要由包来实现。</a:t>
              </a:r>
              <a:endParaRPr lang="en-US" altLang="zh-CN" sz="1400" dirty="0">
                <a:solidFill>
                  <a:schemeClr val="tx1">
                    <a:lumMod val="75000"/>
                    <a:lumOff val="25000"/>
                  </a:schemeClr>
                </a:solidFill>
                <a:cs typeface="+mn-ea"/>
                <a:sym typeface="+mn-lt"/>
              </a:endParaRPr>
            </a:p>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包</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把元素编程成组的机制。</a:t>
              </a:r>
            </a:p>
          </p:txBody>
        </p:sp>
        <p:sp>
          <p:nvSpPr>
            <p:cNvPr id="17" name="îṧliďè">
              <a:extLst>
                <a:ext uri="{FF2B5EF4-FFF2-40B4-BE49-F238E27FC236}">
                  <a16:creationId xmlns:a16="http://schemas.microsoft.com/office/drawing/2014/main" id="{48E693CE-ABF3-4502-A6DC-E5532727D15E}"/>
                </a:ext>
              </a:extLst>
            </p:cNvPr>
            <p:cNvSpPr txBox="1"/>
            <p:nvPr/>
          </p:nvSpPr>
          <p:spPr>
            <a:xfrm>
              <a:off x="9005891" y="1671929"/>
              <a:ext cx="2789272" cy="1248554"/>
            </a:xfrm>
            <a:prstGeom prst="rect">
              <a:avLst/>
            </a:prstGeom>
            <a:noFill/>
            <a:ln>
              <a:noFill/>
            </a:ln>
          </p:spPr>
          <p:txBody>
            <a:bodyPr wrap="square" lIns="91440" tIns="45720" rIns="91440" bIns="45720" anchor="ctr" anchorCtr="0">
              <a:normAutofit fontScale="92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行为事物是</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模型图的动态部分，描述跨越空间和时间的行为</a:t>
              </a:r>
            </a:p>
          </p:txBody>
        </p:sp>
        <p:sp>
          <p:nvSpPr>
            <p:cNvPr id="18" name="îşľïḍè">
              <a:extLst>
                <a:ext uri="{FF2B5EF4-FFF2-40B4-BE49-F238E27FC236}">
                  <a16:creationId xmlns:a16="http://schemas.microsoft.com/office/drawing/2014/main" id="{D2DD1672-A89E-4314-9BC4-DFE6DF007C4A}"/>
                </a:ext>
              </a:extLst>
            </p:cNvPr>
            <p:cNvSpPr txBox="1"/>
            <p:nvPr/>
          </p:nvSpPr>
          <p:spPr>
            <a:xfrm>
              <a:off x="9005891" y="4339944"/>
              <a:ext cx="3199938" cy="1648423"/>
            </a:xfrm>
            <a:prstGeom prst="rect">
              <a:avLst/>
            </a:prstGeom>
            <a:noFill/>
            <a:ln>
              <a:noFill/>
            </a:ln>
          </p:spPr>
          <p:txBody>
            <a:bodyPr wrap="square" lIns="91440" tIns="45720" rIns="91440" bIns="45720" anchor="ctr" anchorCtr="0">
              <a:normAutofit fontScale="92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注释事物是</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模型的解释部分</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用来对模型中的元素进行说明</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解释。</a:t>
              </a:r>
            </a:p>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注解</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对元素进行约束或解释的简单符号。</a:t>
              </a:r>
            </a:p>
          </p:txBody>
        </p:sp>
      </p:grpSp>
      <p:sp>
        <p:nvSpPr>
          <p:cNvPr id="19" name="矩形: 圆角 18">
            <a:extLst>
              <a:ext uri="{FF2B5EF4-FFF2-40B4-BE49-F238E27FC236}">
                <a16:creationId xmlns:a16="http://schemas.microsoft.com/office/drawing/2014/main" id="{128FFDC4-3230-45D1-9DF9-23724BB0642A}"/>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事   物</a:t>
            </a:r>
          </a:p>
        </p:txBody>
      </p:sp>
    </p:spTree>
    <p:extLst>
      <p:ext uri="{BB962C8B-B14F-4D97-AF65-F5344CB8AC3E}">
        <p14:creationId xmlns:p14="http://schemas.microsoft.com/office/powerpoint/2010/main" val="217245137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事   物</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996097" y="1026807"/>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en-US" altLang="zh-CN" sz="1400" dirty="0">
                <a:solidFill>
                  <a:schemeClr val="tx1">
                    <a:lumMod val="75000"/>
                    <a:lumOff val="25000"/>
                  </a:schemeClr>
                </a:solidFill>
                <a:cs typeface="+mn-ea"/>
                <a:sym typeface="+mn-lt"/>
              </a:rPr>
              <a:t>1)</a:t>
            </a:r>
            <a:r>
              <a:rPr lang="zh-CN" altLang="en-US" sz="1600" b="1" dirty="0">
                <a:solidFill>
                  <a:schemeClr val="tx1">
                    <a:lumMod val="75000"/>
                    <a:lumOff val="25000"/>
                  </a:schemeClr>
                </a:solidFill>
                <a:cs typeface="+mn-ea"/>
                <a:sym typeface="+mn-lt"/>
              </a:rPr>
              <a:t>类</a:t>
            </a:r>
            <a:r>
              <a:rPr lang="zh-CN" altLang="en-US" sz="1400" dirty="0">
                <a:solidFill>
                  <a:schemeClr val="tx1">
                    <a:lumMod val="75000"/>
                    <a:lumOff val="25000"/>
                  </a:schemeClr>
                </a:solidFill>
                <a:cs typeface="+mn-ea"/>
                <a:sym typeface="+mn-lt"/>
              </a:rPr>
              <a:t>：类是</a:t>
            </a:r>
            <a:r>
              <a:rPr lang="zh-CN" altLang="en-US" sz="1400" b="1" dirty="0">
                <a:solidFill>
                  <a:schemeClr val="tx1">
                    <a:lumMod val="75000"/>
                    <a:lumOff val="25000"/>
                  </a:schemeClr>
                </a:solidFill>
                <a:cs typeface="+mn-ea"/>
                <a:sym typeface="+mn-lt"/>
              </a:rPr>
              <a:t>对一组具有相同属性、相同操作、相同关系和相同语义的对象的抽象</a:t>
            </a:r>
            <a:r>
              <a:rPr lang="zh-CN" altLang="en-US" sz="1400" dirty="0">
                <a:solidFill>
                  <a:schemeClr val="tx1">
                    <a:lumMod val="75000"/>
                    <a:lumOff val="25000"/>
                  </a:schemeClr>
                </a:solidFill>
                <a:cs typeface="+mn-ea"/>
                <a:sym typeface="+mn-lt"/>
              </a:rPr>
              <a:t>。</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组成中类是用一个矩形表示的</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它包含三个区域；最上面是类名、中间是类的属性、最下面是类的方法。</a:t>
            </a:r>
            <a:endParaRPr lang="en-US" altLang="zh-CN" sz="1400" dirty="0">
              <a:solidFill>
                <a:schemeClr val="tx1">
                  <a:lumMod val="75000"/>
                  <a:lumOff val="25000"/>
                </a:schemeClr>
              </a:solidFill>
              <a:cs typeface="+mn-ea"/>
              <a:sym typeface="+mn-lt"/>
            </a:endParaRPr>
          </a:p>
          <a:p>
            <a:pPr>
              <a:lnSpc>
                <a:spcPct val="200000"/>
              </a:lnSpc>
            </a:pPr>
            <a:r>
              <a:rPr lang="en-US" altLang="zh-CN" sz="1400" dirty="0">
                <a:solidFill>
                  <a:schemeClr val="tx1">
                    <a:lumMod val="75000"/>
                    <a:lumOff val="25000"/>
                  </a:schemeClr>
                </a:solidFill>
                <a:cs typeface="+mn-ea"/>
                <a:sym typeface="+mn-lt"/>
              </a:rPr>
              <a:t>2)</a:t>
            </a:r>
            <a:r>
              <a:rPr lang="zh-CN" altLang="en-US" sz="1600" b="1" dirty="0">
                <a:solidFill>
                  <a:schemeClr val="tx1">
                    <a:lumMod val="75000"/>
                    <a:lumOff val="25000"/>
                  </a:schemeClr>
                </a:solidFill>
                <a:cs typeface="+mn-ea"/>
                <a:sym typeface="+mn-lt"/>
              </a:rPr>
              <a:t>接口</a:t>
            </a:r>
            <a:r>
              <a:rPr lang="zh-CN" altLang="en-US" sz="1400" dirty="0">
                <a:solidFill>
                  <a:schemeClr val="tx1">
                    <a:lumMod val="75000"/>
                    <a:lumOff val="25000"/>
                  </a:schemeClr>
                </a:solidFill>
                <a:cs typeface="+mn-ea"/>
                <a:sym typeface="+mn-lt"/>
              </a:rPr>
              <a:t>：接口是指</a:t>
            </a:r>
            <a:r>
              <a:rPr lang="zh-CN" altLang="en-US" sz="1400" b="1" dirty="0">
                <a:solidFill>
                  <a:schemeClr val="tx1">
                    <a:lumMod val="75000"/>
                    <a:lumOff val="25000"/>
                  </a:schemeClr>
                </a:solidFill>
                <a:cs typeface="+mn-ea"/>
                <a:sym typeface="+mn-lt"/>
              </a:rPr>
              <a:t>类或组件提供特定服务的一组操作的集合</a:t>
            </a:r>
            <a:r>
              <a:rPr lang="zh-CN" altLang="en-US" sz="1400" dirty="0">
                <a:solidFill>
                  <a:schemeClr val="tx1">
                    <a:lumMod val="75000"/>
                    <a:lumOff val="25000"/>
                  </a:schemeClr>
                </a:solidFill>
                <a:cs typeface="+mn-ea"/>
                <a:sym typeface="+mn-lt"/>
              </a:rPr>
              <a:t>。因此，一个接口描述了类或组件的对外的可见的动作。一个接口可以实现类或组件的全部动作，也可以只实现一部分。接口在</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中被画成</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一个圆和它的名字。</a:t>
            </a:r>
            <a:endParaRPr lang="en-US" altLang="zh-CN" sz="1400" dirty="0">
              <a:solidFill>
                <a:schemeClr val="tx1">
                  <a:lumMod val="75000"/>
                  <a:lumOff val="25000"/>
                </a:schemeClr>
              </a:solidFill>
              <a:cs typeface="+mn-ea"/>
              <a:sym typeface="+mn-lt"/>
            </a:endParaRPr>
          </a:p>
          <a:p>
            <a:pPr>
              <a:lnSpc>
                <a:spcPct val="200000"/>
              </a:lnSpc>
            </a:pPr>
            <a:r>
              <a:rPr lang="en-US" altLang="zh-CN" sz="1400" dirty="0">
                <a:solidFill>
                  <a:schemeClr val="tx1">
                    <a:lumMod val="75000"/>
                    <a:lumOff val="25000"/>
                  </a:schemeClr>
                </a:solidFill>
                <a:cs typeface="+mn-ea"/>
                <a:sym typeface="+mn-lt"/>
              </a:rPr>
              <a:t>3)</a:t>
            </a:r>
            <a:r>
              <a:rPr lang="zh-CN" altLang="en-US" sz="1600" b="1" dirty="0">
                <a:solidFill>
                  <a:schemeClr val="tx1">
                    <a:lumMod val="75000"/>
                    <a:lumOff val="25000"/>
                  </a:schemeClr>
                </a:solidFill>
                <a:cs typeface="+mn-ea"/>
                <a:sym typeface="+mn-lt"/>
              </a:rPr>
              <a:t>协作</a:t>
            </a:r>
            <a:r>
              <a:rPr lang="zh-CN" altLang="en-US" sz="1400" dirty="0">
                <a:solidFill>
                  <a:schemeClr val="tx1">
                    <a:lumMod val="75000"/>
                    <a:lumOff val="25000"/>
                  </a:schemeClr>
                </a:solidFill>
                <a:cs typeface="+mn-ea"/>
                <a:sym typeface="+mn-lt"/>
              </a:rPr>
              <a:t>：描述了</a:t>
            </a:r>
            <a:r>
              <a:rPr lang="zh-CN" altLang="en-US" sz="1400" b="1" dirty="0">
                <a:solidFill>
                  <a:schemeClr val="tx1">
                    <a:lumMod val="75000"/>
                    <a:lumOff val="25000"/>
                  </a:schemeClr>
                </a:solidFill>
                <a:cs typeface="+mn-ea"/>
                <a:sym typeface="+mn-lt"/>
              </a:rPr>
              <a:t>一组事物间的相互作用的集合</a:t>
            </a:r>
            <a:r>
              <a:rPr lang="zh-CN" altLang="en-US" sz="1400" dirty="0">
                <a:solidFill>
                  <a:schemeClr val="tx1">
                    <a:lumMod val="75000"/>
                    <a:lumOff val="25000"/>
                  </a:schemeClr>
                </a:solidFill>
                <a:cs typeface="+mn-ea"/>
                <a:sym typeface="+mn-lt"/>
              </a:rPr>
              <a:t>。</a:t>
            </a:r>
            <a:endParaRPr lang="en-US" altLang="zh-CN" sz="1400" dirty="0">
              <a:solidFill>
                <a:schemeClr val="tx1">
                  <a:lumMod val="75000"/>
                  <a:lumOff val="25000"/>
                </a:schemeClr>
              </a:solidFill>
              <a:cs typeface="+mn-ea"/>
              <a:sym typeface="+mn-lt"/>
            </a:endParaRPr>
          </a:p>
          <a:p>
            <a:pPr>
              <a:lnSpc>
                <a:spcPct val="200000"/>
              </a:lnSpc>
            </a:pPr>
            <a:r>
              <a:rPr lang="en-US" altLang="zh-CN" sz="1400" dirty="0">
                <a:solidFill>
                  <a:schemeClr val="tx1">
                    <a:lumMod val="75000"/>
                    <a:lumOff val="25000"/>
                  </a:schemeClr>
                </a:solidFill>
                <a:cs typeface="+mn-ea"/>
                <a:sym typeface="+mn-lt"/>
              </a:rPr>
              <a:t>4)</a:t>
            </a:r>
            <a:r>
              <a:rPr lang="zh-CN" altLang="en-US" sz="1600" b="1" dirty="0">
                <a:solidFill>
                  <a:schemeClr val="tx1">
                    <a:lumMod val="75000"/>
                    <a:lumOff val="25000"/>
                  </a:schemeClr>
                </a:solidFill>
                <a:cs typeface="+mn-ea"/>
                <a:sym typeface="+mn-lt"/>
              </a:rPr>
              <a:t>用例</a:t>
            </a:r>
            <a:r>
              <a:rPr lang="zh-CN" altLang="en-US" sz="1400" dirty="0">
                <a:solidFill>
                  <a:schemeClr val="tx1">
                    <a:lumMod val="75000"/>
                    <a:lumOff val="25000"/>
                  </a:schemeClr>
                </a:solidFill>
                <a:cs typeface="+mn-ea"/>
                <a:sym typeface="+mn-lt"/>
              </a:rPr>
              <a:t>：用例是</a:t>
            </a:r>
            <a:r>
              <a:rPr lang="zh-CN" altLang="en-US" sz="1400" b="1" dirty="0">
                <a:solidFill>
                  <a:schemeClr val="tx1">
                    <a:lumMod val="75000"/>
                    <a:lumOff val="25000"/>
                  </a:schemeClr>
                </a:solidFill>
                <a:cs typeface="+mn-ea"/>
                <a:sym typeface="+mn-lt"/>
              </a:rPr>
              <a:t>描述一系列的动作，</a:t>
            </a:r>
            <a:r>
              <a:rPr lang="zh-CN" altLang="en-US" sz="1400" dirty="0">
                <a:solidFill>
                  <a:schemeClr val="tx1">
                    <a:lumMod val="75000"/>
                    <a:lumOff val="25000"/>
                  </a:schemeClr>
                </a:solidFill>
                <a:cs typeface="+mn-ea"/>
                <a:sym typeface="+mn-lt"/>
              </a:rPr>
              <a:t>这些动作是系统对一个特定角色执行的。在模型中用例是通过协作来实现的。在</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中，用例画为一个实线椭圆，通常还有它的名字。</a:t>
            </a:r>
            <a:endParaRPr lang="en-US" altLang="zh-CN" sz="1400" dirty="0">
              <a:solidFill>
                <a:schemeClr val="tx1">
                  <a:lumMod val="75000"/>
                  <a:lumOff val="25000"/>
                </a:schemeClr>
              </a:solidFill>
              <a:cs typeface="+mn-ea"/>
              <a:sym typeface="+mn-lt"/>
            </a:endParaRPr>
          </a:p>
          <a:p>
            <a:pPr>
              <a:lnSpc>
                <a:spcPct val="200000"/>
              </a:lnSpc>
            </a:pPr>
            <a:r>
              <a:rPr lang="en-US" altLang="zh-CN" sz="1400" dirty="0">
                <a:solidFill>
                  <a:schemeClr val="tx1">
                    <a:lumMod val="75000"/>
                    <a:lumOff val="25000"/>
                  </a:schemeClr>
                </a:solidFill>
                <a:cs typeface="+mn-ea"/>
                <a:sym typeface="+mn-lt"/>
              </a:rPr>
              <a:t>5)</a:t>
            </a:r>
            <a:r>
              <a:rPr lang="zh-CN" altLang="en-US" sz="1600" b="1" dirty="0">
                <a:solidFill>
                  <a:schemeClr val="tx1">
                    <a:lumMod val="75000"/>
                    <a:lumOff val="25000"/>
                  </a:schemeClr>
                </a:solidFill>
                <a:cs typeface="+mn-ea"/>
                <a:sym typeface="+mn-lt"/>
              </a:rPr>
              <a:t>构件</a:t>
            </a:r>
            <a:r>
              <a:rPr lang="zh-CN" altLang="en-US" sz="1400" dirty="0">
                <a:solidFill>
                  <a:schemeClr val="tx1">
                    <a:lumMod val="75000"/>
                    <a:lumOff val="25000"/>
                  </a:schemeClr>
                </a:solidFill>
                <a:cs typeface="+mn-ea"/>
                <a:sym typeface="+mn-lt"/>
              </a:rPr>
              <a:t>：也称为“组件”，是</a:t>
            </a:r>
            <a:r>
              <a:rPr lang="zh-CN" altLang="en-US" sz="1400" b="1" dirty="0">
                <a:solidFill>
                  <a:schemeClr val="tx1">
                    <a:lumMod val="75000"/>
                    <a:lumOff val="25000"/>
                  </a:schemeClr>
                </a:solidFill>
                <a:cs typeface="+mn-ea"/>
                <a:sym typeface="+mn-lt"/>
              </a:rPr>
              <a:t>物理上或可替换的系统部分，它实现了一个接口集合</a:t>
            </a:r>
            <a:r>
              <a:rPr lang="zh-CN" altLang="en-US" sz="1400" dirty="0">
                <a:solidFill>
                  <a:schemeClr val="tx1">
                    <a:lumMod val="75000"/>
                    <a:lumOff val="25000"/>
                  </a:schemeClr>
                </a:solidFill>
                <a:cs typeface="+mn-ea"/>
                <a:sym typeface="+mn-lt"/>
              </a:rPr>
              <a:t>。在一个系统中，可以使用不同种类的组件</a:t>
            </a:r>
            <a:endParaRPr lang="en-US" altLang="zh-CN" sz="1400" dirty="0">
              <a:solidFill>
                <a:schemeClr val="tx1">
                  <a:lumMod val="75000"/>
                  <a:lumOff val="25000"/>
                </a:schemeClr>
              </a:solidFill>
              <a:cs typeface="+mn-ea"/>
              <a:sym typeface="+mn-lt"/>
            </a:endParaRPr>
          </a:p>
          <a:p>
            <a:pPr>
              <a:lnSpc>
                <a:spcPct val="200000"/>
              </a:lnSpc>
            </a:pPr>
            <a:r>
              <a:rPr lang="en-US" altLang="zh-CN" sz="1400" dirty="0">
                <a:solidFill>
                  <a:schemeClr val="tx1">
                    <a:lumMod val="75000"/>
                    <a:lumOff val="25000"/>
                  </a:schemeClr>
                </a:solidFill>
                <a:cs typeface="+mn-ea"/>
                <a:sym typeface="+mn-lt"/>
              </a:rPr>
              <a:t>6)</a:t>
            </a:r>
            <a:r>
              <a:rPr lang="zh-CN" altLang="en-US" sz="1600" b="1" dirty="0">
                <a:solidFill>
                  <a:schemeClr val="tx1">
                    <a:lumMod val="75000"/>
                    <a:lumOff val="25000"/>
                  </a:schemeClr>
                </a:solidFill>
                <a:cs typeface="+mn-ea"/>
                <a:sym typeface="+mn-lt"/>
              </a:rPr>
              <a:t>节点</a:t>
            </a:r>
            <a:r>
              <a:rPr lang="zh-CN" altLang="en-US" sz="1400" dirty="0">
                <a:solidFill>
                  <a:schemeClr val="tx1">
                    <a:lumMod val="75000"/>
                    <a:lumOff val="25000"/>
                  </a:schemeClr>
                </a:solidFill>
                <a:cs typeface="+mn-ea"/>
                <a:sym typeface="+mn-lt"/>
              </a:rPr>
              <a:t>：为了能够有效地对部署的结构进行建模，</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引人了节点这一概念，它可以用来</a:t>
            </a:r>
            <a:r>
              <a:rPr lang="zh-CN" altLang="en-US" sz="1400" b="1" dirty="0">
                <a:solidFill>
                  <a:schemeClr val="tx1">
                    <a:lumMod val="75000"/>
                    <a:lumOff val="25000"/>
                  </a:schemeClr>
                </a:solidFill>
                <a:cs typeface="+mn-ea"/>
                <a:sym typeface="+mn-lt"/>
              </a:rPr>
              <a:t>描述实际的</a:t>
            </a:r>
            <a:r>
              <a:rPr lang="en-US" altLang="zh-CN" sz="1400" b="1" dirty="0">
                <a:solidFill>
                  <a:schemeClr val="tx1">
                    <a:lumMod val="75000"/>
                    <a:lumOff val="25000"/>
                  </a:schemeClr>
                </a:solidFill>
                <a:cs typeface="+mn-ea"/>
                <a:sym typeface="+mn-lt"/>
              </a:rPr>
              <a:t>PC</a:t>
            </a:r>
            <a:r>
              <a:rPr lang="zh-CN" altLang="en-US" sz="1400" b="1" dirty="0">
                <a:solidFill>
                  <a:schemeClr val="tx1">
                    <a:lumMod val="75000"/>
                    <a:lumOff val="25000"/>
                  </a:schemeClr>
                </a:solidFill>
                <a:cs typeface="+mn-ea"/>
                <a:sym typeface="+mn-lt"/>
              </a:rPr>
              <a:t>、打印机、服务器等软件运行的基础硬件</a:t>
            </a:r>
            <a:r>
              <a:rPr lang="zh-CN" altLang="en-US" sz="1400" dirty="0">
                <a:solidFill>
                  <a:schemeClr val="tx1">
                    <a:lumMod val="75000"/>
                    <a:lumOff val="25000"/>
                  </a:schemeClr>
                </a:solidFill>
                <a:cs typeface="+mn-ea"/>
                <a:sym typeface="+mn-lt"/>
              </a:rPr>
              <a:t>。节点是运行时存在的物理元素，它表示了一种可计算的资源，通常至少有存储空间和处理能力。此外，参与者、文档库、页表等都是上述基本事物的变体。</a:t>
            </a:r>
          </a:p>
        </p:txBody>
      </p:sp>
      <p:sp>
        <p:nvSpPr>
          <p:cNvPr id="4" name="箭头: 上弧形 3">
            <a:hlinkClick r:id="rId2" action="ppaction://hlinksldjump"/>
            <a:extLst>
              <a:ext uri="{FF2B5EF4-FFF2-40B4-BE49-F238E27FC236}">
                <a16:creationId xmlns:a16="http://schemas.microsoft.com/office/drawing/2014/main" id="{066D643F-BC66-4BD3-9852-F5C6D5BEE000}"/>
              </a:ext>
            </a:extLst>
          </p:cNvPr>
          <p:cNvSpPr/>
          <p:nvPr/>
        </p:nvSpPr>
        <p:spPr>
          <a:xfrm>
            <a:off x="10228082" y="6033154"/>
            <a:ext cx="1216152" cy="731520"/>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25273387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iS1îḍê">
            <a:extLst>
              <a:ext uri="{FF2B5EF4-FFF2-40B4-BE49-F238E27FC236}">
                <a16:creationId xmlns:a16="http://schemas.microsoft.com/office/drawing/2014/main" id="{F65FF0D0-E899-4904-8B13-46AE526805AD}"/>
              </a:ext>
            </a:extLst>
          </p:cNvPr>
          <p:cNvSpPr/>
          <p:nvPr/>
        </p:nvSpPr>
        <p:spPr>
          <a:xfrm>
            <a:off x="12144314" y="2727392"/>
            <a:ext cx="558048" cy="1152017"/>
          </a:xfrm>
          <a:prstGeom prst="rect">
            <a:avLst/>
          </a:prstGeom>
          <a:solidFill>
            <a:schemeClr val="bg1">
              <a:lumMod val="95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defTabSz="914377"/>
            <a:endParaRPr lang="zh-CN" altLang="en-US" sz="2800" dirty="0">
              <a:cs typeface="+mn-ea"/>
              <a:sym typeface="+mn-lt"/>
            </a:endParaRPr>
          </a:p>
        </p:txBody>
      </p:sp>
      <p:grpSp>
        <p:nvGrpSpPr>
          <p:cNvPr id="20" name="组合 19">
            <a:extLst>
              <a:ext uri="{FF2B5EF4-FFF2-40B4-BE49-F238E27FC236}">
                <a16:creationId xmlns:a16="http://schemas.microsoft.com/office/drawing/2014/main" id="{1EC69F1A-9213-4F91-A1AE-89C10AF1F813}"/>
              </a:ext>
            </a:extLst>
          </p:cNvPr>
          <p:cNvGrpSpPr/>
          <p:nvPr/>
        </p:nvGrpSpPr>
        <p:grpSpPr>
          <a:xfrm>
            <a:off x="1963304" y="604058"/>
            <a:ext cx="9087722" cy="5649880"/>
            <a:chOff x="2718216" y="1069897"/>
            <a:chExt cx="7589141" cy="4718205"/>
          </a:xfrm>
        </p:grpSpPr>
        <p:sp>
          <p:nvSpPr>
            <p:cNvPr id="6" name="iṣ1iḍê">
              <a:extLst>
                <a:ext uri="{FF2B5EF4-FFF2-40B4-BE49-F238E27FC236}">
                  <a16:creationId xmlns:a16="http://schemas.microsoft.com/office/drawing/2014/main" id="{52E80113-2698-4BFD-BA09-7477C341CA17}"/>
                </a:ext>
              </a:extLst>
            </p:cNvPr>
            <p:cNvSpPr/>
            <p:nvPr/>
          </p:nvSpPr>
          <p:spPr>
            <a:xfrm>
              <a:off x="2718216" y="1069897"/>
              <a:ext cx="4020911" cy="4718205"/>
            </a:xfrm>
            <a:prstGeom prst="arc">
              <a:avLst>
                <a:gd name="adj1" fmla="val 17900157"/>
                <a:gd name="adj2" fmla="val 4152763"/>
              </a:avLst>
            </a:prstGeom>
            <a:ln w="12700"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rmAutofit/>
            </a:bodyPr>
            <a:lstStyle/>
            <a:p>
              <a:pPr algn="ctr"/>
              <a:endParaRPr lang="zh-CN" altLang="en-US" sz="2400">
                <a:cs typeface="+mn-ea"/>
                <a:sym typeface="+mn-lt"/>
              </a:endParaRPr>
            </a:p>
          </p:txBody>
        </p:sp>
        <p:grpSp>
          <p:nvGrpSpPr>
            <p:cNvPr id="7" name="îSlíḋé">
              <a:extLst>
                <a:ext uri="{FF2B5EF4-FFF2-40B4-BE49-F238E27FC236}">
                  <a16:creationId xmlns:a16="http://schemas.microsoft.com/office/drawing/2014/main" id="{0F24A7E4-236F-40D4-85B4-D13C43587C6D}"/>
                </a:ext>
              </a:extLst>
            </p:cNvPr>
            <p:cNvGrpSpPr/>
            <p:nvPr/>
          </p:nvGrpSpPr>
          <p:grpSpPr>
            <a:xfrm>
              <a:off x="6202214" y="1989733"/>
              <a:ext cx="3824299" cy="460805"/>
              <a:chOff x="4206361" y="1523852"/>
              <a:chExt cx="4612759" cy="555810"/>
            </a:xfrm>
          </p:grpSpPr>
          <p:sp>
            <p:nvSpPr>
              <p:cNvPr id="17" name="ísḻíḍê">
                <a:extLst>
                  <a:ext uri="{FF2B5EF4-FFF2-40B4-BE49-F238E27FC236}">
                    <a16:creationId xmlns:a16="http://schemas.microsoft.com/office/drawing/2014/main" id="{76D645B7-C5DC-4F4C-BD25-A07CBE29085B}"/>
                  </a:ext>
                </a:extLst>
              </p:cNvPr>
              <p:cNvSpPr/>
              <p:nvPr/>
            </p:nvSpPr>
            <p:spPr>
              <a:xfrm>
                <a:off x="4206361" y="1523852"/>
                <a:ext cx="555810" cy="555810"/>
              </a:xfrm>
              <a:prstGeom prst="ellipse">
                <a:avLst/>
              </a:prstGeom>
              <a:solidFill>
                <a:srgbClr val="41B4AD"/>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1</a:t>
                </a:r>
                <a:endParaRPr lang="zh-CN" altLang="en-US" sz="2400" b="1" dirty="0">
                  <a:solidFill>
                    <a:schemeClr val="bg1"/>
                  </a:solidFill>
                  <a:cs typeface="+mn-ea"/>
                  <a:sym typeface="+mn-lt"/>
                </a:endParaRPr>
              </a:p>
            </p:txBody>
          </p:sp>
          <p:sp>
            <p:nvSpPr>
              <p:cNvPr id="18" name="íṧlíḋê">
                <a:extLst>
                  <a:ext uri="{FF2B5EF4-FFF2-40B4-BE49-F238E27FC236}">
                    <a16:creationId xmlns:a16="http://schemas.microsoft.com/office/drawing/2014/main" id="{835D65C6-229D-4B93-9E4E-4CFA3DD5A574}"/>
                  </a:ext>
                </a:extLst>
              </p:cNvPr>
              <p:cNvSpPr/>
              <p:nvPr/>
            </p:nvSpPr>
            <p:spPr bwMode="auto">
              <a:xfrm>
                <a:off x="4900708" y="156419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400" b="1" dirty="0">
                    <a:solidFill>
                      <a:schemeClr val="tx1">
                        <a:lumMod val="75000"/>
                        <a:lumOff val="25000"/>
                      </a:schemeClr>
                    </a:solidFill>
                    <a:cs typeface="+mn-ea"/>
                    <a:sym typeface="+mn-lt"/>
                  </a:rPr>
                  <a:t>什么是</a:t>
                </a:r>
                <a:r>
                  <a:rPr lang="en-US" altLang="zh-CN" sz="2400" b="1" dirty="0">
                    <a:solidFill>
                      <a:schemeClr val="tx1">
                        <a:lumMod val="75000"/>
                        <a:lumOff val="25000"/>
                      </a:schemeClr>
                    </a:solidFill>
                    <a:cs typeface="+mn-ea"/>
                    <a:sym typeface="+mn-lt"/>
                  </a:rPr>
                  <a:t>UML</a:t>
                </a:r>
              </a:p>
            </p:txBody>
          </p:sp>
        </p:grpSp>
        <p:grpSp>
          <p:nvGrpSpPr>
            <p:cNvPr id="8" name="íşļiḑé">
              <a:extLst>
                <a:ext uri="{FF2B5EF4-FFF2-40B4-BE49-F238E27FC236}">
                  <a16:creationId xmlns:a16="http://schemas.microsoft.com/office/drawing/2014/main" id="{8794F2FC-0057-42E0-9F7D-122DD60E5625}"/>
                </a:ext>
              </a:extLst>
            </p:cNvPr>
            <p:cNvGrpSpPr/>
            <p:nvPr/>
          </p:nvGrpSpPr>
          <p:grpSpPr>
            <a:xfrm>
              <a:off x="6483058" y="2849458"/>
              <a:ext cx="3824299" cy="460805"/>
              <a:chOff x="4690455" y="2795372"/>
              <a:chExt cx="4612759" cy="555810"/>
            </a:xfrm>
          </p:grpSpPr>
          <p:sp>
            <p:nvSpPr>
              <p:cNvPr id="15" name="ïṥliḋê">
                <a:extLst>
                  <a:ext uri="{FF2B5EF4-FFF2-40B4-BE49-F238E27FC236}">
                    <a16:creationId xmlns:a16="http://schemas.microsoft.com/office/drawing/2014/main" id="{4A6174D2-2BB4-4151-B646-FAFDF109020B}"/>
                  </a:ext>
                </a:extLst>
              </p:cNvPr>
              <p:cNvSpPr/>
              <p:nvPr/>
            </p:nvSpPr>
            <p:spPr>
              <a:xfrm>
                <a:off x="4690455" y="2795372"/>
                <a:ext cx="555810" cy="555810"/>
              </a:xfrm>
              <a:prstGeom prst="ellipse">
                <a:avLst/>
              </a:prstGeom>
              <a:solidFill>
                <a:srgbClr val="EB8FA6"/>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2</a:t>
                </a:r>
                <a:endParaRPr lang="zh-CN" altLang="en-US" sz="2400" b="1" dirty="0">
                  <a:solidFill>
                    <a:schemeClr val="bg1"/>
                  </a:solidFill>
                  <a:cs typeface="+mn-ea"/>
                  <a:sym typeface="+mn-lt"/>
                </a:endParaRPr>
              </a:p>
            </p:txBody>
          </p:sp>
          <p:sp>
            <p:nvSpPr>
              <p:cNvPr id="16" name="ïšľíḑé">
                <a:extLst>
                  <a:ext uri="{FF2B5EF4-FFF2-40B4-BE49-F238E27FC236}">
                    <a16:creationId xmlns:a16="http://schemas.microsoft.com/office/drawing/2014/main" id="{A34E3250-5F37-49DB-821E-0F4D1F45DE68}"/>
                  </a:ext>
                </a:extLst>
              </p:cNvPr>
              <p:cNvSpPr/>
              <p:nvPr/>
            </p:nvSpPr>
            <p:spPr bwMode="auto">
              <a:xfrm>
                <a:off x="5384802" y="283571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en-US" altLang="zh-CN" sz="2400" b="1" dirty="0">
                    <a:solidFill>
                      <a:schemeClr val="tx1">
                        <a:lumMod val="75000"/>
                        <a:lumOff val="25000"/>
                      </a:schemeClr>
                    </a:solidFill>
                    <a:cs typeface="+mn-ea"/>
                    <a:sym typeface="+mn-lt"/>
                  </a:rPr>
                  <a:t>UML</a:t>
                </a:r>
                <a:r>
                  <a:rPr lang="zh-CN" altLang="en-US" sz="2400" b="1" dirty="0">
                    <a:solidFill>
                      <a:schemeClr val="tx1">
                        <a:lumMod val="75000"/>
                        <a:lumOff val="25000"/>
                      </a:schemeClr>
                    </a:solidFill>
                    <a:cs typeface="+mn-ea"/>
                    <a:sym typeface="+mn-lt"/>
                  </a:rPr>
                  <a:t>的发展历程</a:t>
                </a:r>
                <a:endParaRPr lang="en-US" altLang="zh-CN" sz="2400" b="1" dirty="0">
                  <a:solidFill>
                    <a:schemeClr val="tx1">
                      <a:lumMod val="75000"/>
                      <a:lumOff val="25000"/>
                    </a:schemeClr>
                  </a:solidFill>
                  <a:cs typeface="+mn-ea"/>
                  <a:sym typeface="+mn-lt"/>
                </a:endParaRPr>
              </a:p>
            </p:txBody>
          </p:sp>
        </p:grpSp>
        <p:grpSp>
          <p:nvGrpSpPr>
            <p:cNvPr id="9" name="ïṧḷide">
              <a:extLst>
                <a:ext uri="{FF2B5EF4-FFF2-40B4-BE49-F238E27FC236}">
                  <a16:creationId xmlns:a16="http://schemas.microsoft.com/office/drawing/2014/main" id="{45769EE6-F360-46E2-A385-62CAFA9A5389}"/>
                </a:ext>
              </a:extLst>
            </p:cNvPr>
            <p:cNvGrpSpPr/>
            <p:nvPr/>
          </p:nvGrpSpPr>
          <p:grpSpPr>
            <a:xfrm>
              <a:off x="6483058" y="3709184"/>
              <a:ext cx="3824299" cy="460805"/>
              <a:chOff x="4690455" y="3913219"/>
              <a:chExt cx="4612759" cy="555810"/>
            </a:xfrm>
          </p:grpSpPr>
          <p:sp>
            <p:nvSpPr>
              <p:cNvPr id="13" name="ïṧḻîde">
                <a:extLst>
                  <a:ext uri="{FF2B5EF4-FFF2-40B4-BE49-F238E27FC236}">
                    <a16:creationId xmlns:a16="http://schemas.microsoft.com/office/drawing/2014/main" id="{66A91C39-65F7-43CB-9CE7-E20A4F64D6AA}"/>
                  </a:ext>
                </a:extLst>
              </p:cNvPr>
              <p:cNvSpPr/>
              <p:nvPr/>
            </p:nvSpPr>
            <p:spPr>
              <a:xfrm>
                <a:off x="4690455" y="3913219"/>
                <a:ext cx="555810" cy="555810"/>
              </a:xfrm>
              <a:prstGeom prst="ellipse">
                <a:avLst/>
              </a:prstGeom>
              <a:solidFill>
                <a:srgbClr val="41B4AD"/>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3</a:t>
                </a:r>
                <a:endParaRPr lang="zh-CN" altLang="en-US" sz="2400" b="1" dirty="0">
                  <a:solidFill>
                    <a:schemeClr val="bg1"/>
                  </a:solidFill>
                  <a:cs typeface="+mn-ea"/>
                  <a:sym typeface="+mn-lt"/>
                </a:endParaRPr>
              </a:p>
            </p:txBody>
          </p:sp>
          <p:sp>
            <p:nvSpPr>
              <p:cNvPr id="14" name="i$lïḋe">
                <a:extLst>
                  <a:ext uri="{FF2B5EF4-FFF2-40B4-BE49-F238E27FC236}">
                    <a16:creationId xmlns:a16="http://schemas.microsoft.com/office/drawing/2014/main" id="{27D1E1E9-1E3D-43E1-AF59-F843B4E30BFC}"/>
                  </a:ext>
                </a:extLst>
              </p:cNvPr>
              <p:cNvSpPr/>
              <p:nvPr/>
            </p:nvSpPr>
            <p:spPr bwMode="auto">
              <a:xfrm>
                <a:off x="5384802" y="3953560"/>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en-US" altLang="zh-CN" sz="2400" b="1" dirty="0">
                    <a:solidFill>
                      <a:schemeClr val="tx1">
                        <a:lumMod val="75000"/>
                        <a:lumOff val="25000"/>
                      </a:schemeClr>
                    </a:solidFill>
                    <a:cs typeface="+mn-ea"/>
                    <a:sym typeface="+mn-lt"/>
                  </a:rPr>
                  <a:t>UML</a:t>
                </a:r>
                <a:r>
                  <a:rPr lang="zh-CN" altLang="en-US" sz="2400" b="1" dirty="0">
                    <a:solidFill>
                      <a:schemeClr val="tx1">
                        <a:lumMod val="75000"/>
                        <a:lumOff val="25000"/>
                      </a:schemeClr>
                    </a:solidFill>
                    <a:cs typeface="+mn-ea"/>
                    <a:sym typeface="+mn-lt"/>
                  </a:rPr>
                  <a:t>的特点</a:t>
                </a:r>
                <a:endParaRPr lang="en-US" altLang="zh-CN" sz="2400" b="1" dirty="0">
                  <a:solidFill>
                    <a:schemeClr val="tx1">
                      <a:lumMod val="75000"/>
                      <a:lumOff val="25000"/>
                    </a:schemeClr>
                  </a:solidFill>
                  <a:cs typeface="+mn-ea"/>
                  <a:sym typeface="+mn-lt"/>
                </a:endParaRPr>
              </a:p>
            </p:txBody>
          </p:sp>
        </p:grpSp>
        <p:grpSp>
          <p:nvGrpSpPr>
            <p:cNvPr id="10" name="íSliḍé">
              <a:extLst>
                <a:ext uri="{FF2B5EF4-FFF2-40B4-BE49-F238E27FC236}">
                  <a16:creationId xmlns:a16="http://schemas.microsoft.com/office/drawing/2014/main" id="{5C1D81EA-3DDA-48DF-B143-F4263C8F5C05}"/>
                </a:ext>
              </a:extLst>
            </p:cNvPr>
            <p:cNvGrpSpPr/>
            <p:nvPr/>
          </p:nvGrpSpPr>
          <p:grpSpPr>
            <a:xfrm>
              <a:off x="6202214" y="4568909"/>
              <a:ext cx="3824299" cy="460805"/>
              <a:chOff x="4206361" y="5031065"/>
              <a:chExt cx="4612759" cy="555810"/>
            </a:xfrm>
          </p:grpSpPr>
          <p:sp>
            <p:nvSpPr>
              <p:cNvPr id="11" name="îṣḷíḍê">
                <a:extLst>
                  <a:ext uri="{FF2B5EF4-FFF2-40B4-BE49-F238E27FC236}">
                    <a16:creationId xmlns:a16="http://schemas.microsoft.com/office/drawing/2014/main" id="{43B8AD85-596A-4451-A23E-B36FB1804315}"/>
                  </a:ext>
                </a:extLst>
              </p:cNvPr>
              <p:cNvSpPr/>
              <p:nvPr/>
            </p:nvSpPr>
            <p:spPr>
              <a:xfrm>
                <a:off x="4206361" y="5031065"/>
                <a:ext cx="555810" cy="555810"/>
              </a:xfrm>
              <a:prstGeom prst="ellipse">
                <a:avLst/>
              </a:prstGeom>
              <a:solidFill>
                <a:srgbClr val="EB8FA6"/>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4</a:t>
                </a:r>
                <a:endParaRPr lang="zh-CN" altLang="en-US" sz="2400" b="1" dirty="0">
                  <a:solidFill>
                    <a:schemeClr val="bg1"/>
                  </a:solidFill>
                  <a:cs typeface="+mn-ea"/>
                  <a:sym typeface="+mn-lt"/>
                </a:endParaRPr>
              </a:p>
            </p:txBody>
          </p:sp>
          <p:sp>
            <p:nvSpPr>
              <p:cNvPr id="12" name="išḷíḓê">
                <a:extLst>
                  <a:ext uri="{FF2B5EF4-FFF2-40B4-BE49-F238E27FC236}">
                    <a16:creationId xmlns:a16="http://schemas.microsoft.com/office/drawing/2014/main" id="{37144E26-752C-4225-BBA4-20F92A5F4CEB}"/>
                  </a:ext>
                </a:extLst>
              </p:cNvPr>
              <p:cNvSpPr/>
              <p:nvPr/>
            </p:nvSpPr>
            <p:spPr bwMode="auto">
              <a:xfrm>
                <a:off x="4900708" y="507140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en-US" altLang="zh-CN" sz="2400" b="1" dirty="0">
                    <a:solidFill>
                      <a:schemeClr val="tx1">
                        <a:lumMod val="75000"/>
                        <a:lumOff val="25000"/>
                      </a:schemeClr>
                    </a:solidFill>
                    <a:cs typeface="+mn-ea"/>
                    <a:sym typeface="+mn-lt"/>
                  </a:rPr>
                  <a:t>UML</a:t>
                </a:r>
                <a:r>
                  <a:rPr lang="zh-CN" altLang="en-US" sz="2400" b="1" dirty="0">
                    <a:solidFill>
                      <a:schemeClr val="tx1">
                        <a:lumMod val="75000"/>
                        <a:lumOff val="25000"/>
                      </a:schemeClr>
                    </a:solidFill>
                    <a:cs typeface="+mn-ea"/>
                    <a:sym typeface="+mn-lt"/>
                  </a:rPr>
                  <a:t>的结构</a:t>
                </a:r>
                <a:endParaRPr lang="en-US" altLang="zh-CN" sz="2400" b="1" dirty="0">
                  <a:solidFill>
                    <a:schemeClr val="tx1">
                      <a:lumMod val="75000"/>
                      <a:lumOff val="25000"/>
                    </a:schemeClr>
                  </a:solidFill>
                  <a:cs typeface="+mn-ea"/>
                  <a:sym typeface="+mn-lt"/>
                </a:endParaRPr>
              </a:p>
            </p:txBody>
          </p:sp>
        </p:grpSp>
      </p:grpSp>
      <p:grpSp>
        <p:nvGrpSpPr>
          <p:cNvPr id="2" name="组合 1">
            <a:extLst>
              <a:ext uri="{FF2B5EF4-FFF2-40B4-BE49-F238E27FC236}">
                <a16:creationId xmlns:a16="http://schemas.microsoft.com/office/drawing/2014/main" id="{D2186149-6255-4173-87F9-6F8DDC356D30}"/>
              </a:ext>
            </a:extLst>
          </p:cNvPr>
          <p:cNvGrpSpPr/>
          <p:nvPr/>
        </p:nvGrpSpPr>
        <p:grpSpPr>
          <a:xfrm>
            <a:off x="1598565" y="2663478"/>
            <a:ext cx="4536701" cy="1724367"/>
            <a:chOff x="1598565" y="2663478"/>
            <a:chExt cx="4536701" cy="1724367"/>
          </a:xfrm>
        </p:grpSpPr>
        <p:grpSp>
          <p:nvGrpSpPr>
            <p:cNvPr id="19" name="组合 18">
              <a:extLst>
                <a:ext uri="{FF2B5EF4-FFF2-40B4-BE49-F238E27FC236}">
                  <a16:creationId xmlns:a16="http://schemas.microsoft.com/office/drawing/2014/main" id="{2070756A-CF3F-4DAC-8096-B191043F7C40}"/>
                </a:ext>
              </a:extLst>
            </p:cNvPr>
            <p:cNvGrpSpPr/>
            <p:nvPr/>
          </p:nvGrpSpPr>
          <p:grpSpPr>
            <a:xfrm>
              <a:off x="1598565" y="2663478"/>
              <a:ext cx="4536701" cy="1724367"/>
              <a:chOff x="2594343" y="2724022"/>
              <a:chExt cx="3048609" cy="1158754"/>
            </a:xfrm>
          </p:grpSpPr>
          <p:sp>
            <p:nvSpPr>
              <p:cNvPr id="3" name="íŝḷîḋè">
                <a:extLst>
                  <a:ext uri="{FF2B5EF4-FFF2-40B4-BE49-F238E27FC236}">
                    <a16:creationId xmlns:a16="http://schemas.microsoft.com/office/drawing/2014/main" id="{2887F88F-30B9-4E07-9FE1-C77BE2E2D14C}"/>
                  </a:ext>
                </a:extLst>
              </p:cNvPr>
              <p:cNvSpPr/>
              <p:nvPr/>
            </p:nvSpPr>
            <p:spPr>
              <a:xfrm>
                <a:off x="2594343" y="2727392"/>
                <a:ext cx="2365527" cy="1152017"/>
              </a:xfrm>
              <a:prstGeom prst="rect">
                <a:avLst/>
              </a:prstGeom>
              <a:solidFill>
                <a:schemeClr val="bg1">
                  <a:lumMod val="75000"/>
                  <a:alpha val="50196"/>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defTabSz="914377"/>
                <a:endParaRPr lang="zh-CN" altLang="en-US" sz="2800" dirty="0">
                  <a:cs typeface="+mn-ea"/>
                  <a:sym typeface="+mn-lt"/>
                </a:endParaRPr>
              </a:p>
            </p:txBody>
          </p:sp>
          <p:sp>
            <p:nvSpPr>
              <p:cNvPr id="4" name="iś1îḓè">
                <a:extLst>
                  <a:ext uri="{FF2B5EF4-FFF2-40B4-BE49-F238E27FC236}">
                    <a16:creationId xmlns:a16="http://schemas.microsoft.com/office/drawing/2014/main" id="{55315C56-14E7-41D9-9568-729730066F78}"/>
                  </a:ext>
                </a:extLst>
              </p:cNvPr>
              <p:cNvSpPr/>
              <p:nvPr/>
            </p:nvSpPr>
            <p:spPr>
              <a:xfrm>
                <a:off x="4484198" y="2724022"/>
                <a:ext cx="1158754" cy="1158754"/>
              </a:xfrm>
              <a:prstGeom prst="ellipse">
                <a:avLst/>
              </a:prstGeom>
              <a:solidFill>
                <a:schemeClr val="bg1">
                  <a:lumMod val="75000"/>
                </a:schemeClr>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3200" i="1" dirty="0">
                    <a:solidFill>
                      <a:schemeClr val="bg1"/>
                    </a:solidFill>
                    <a:cs typeface="+mn-ea"/>
                    <a:sym typeface="+mn-lt"/>
                  </a:rPr>
                  <a:t>Contents</a:t>
                </a:r>
                <a:endParaRPr lang="zh-CN" altLang="en-US" sz="3200" i="1" dirty="0">
                  <a:solidFill>
                    <a:schemeClr val="bg1"/>
                  </a:solidFill>
                  <a:cs typeface="+mn-ea"/>
                  <a:sym typeface="+mn-lt"/>
                </a:endParaRPr>
              </a:p>
            </p:txBody>
          </p:sp>
        </p:grpSp>
        <p:sp>
          <p:nvSpPr>
            <p:cNvPr id="21" name="文本框 20">
              <a:extLst>
                <a:ext uri="{FF2B5EF4-FFF2-40B4-BE49-F238E27FC236}">
                  <a16:creationId xmlns:a16="http://schemas.microsoft.com/office/drawing/2014/main" id="{84EA1B18-C12C-4DEA-B0C7-65F6ABA43145}"/>
                </a:ext>
              </a:extLst>
            </p:cNvPr>
            <p:cNvSpPr txBox="1"/>
            <p:nvPr/>
          </p:nvSpPr>
          <p:spPr>
            <a:xfrm>
              <a:off x="1983261" y="3010916"/>
              <a:ext cx="220243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cs typeface="+mn-ea"/>
                  <a:sym typeface="+mn-lt"/>
                </a:rPr>
                <a:t>目 录</a:t>
              </a:r>
            </a:p>
          </p:txBody>
        </p:sp>
      </p:grpSp>
      <p:sp>
        <p:nvSpPr>
          <p:cNvPr id="22" name="文本框 21"/>
          <p:cNvSpPr txBox="1"/>
          <p:nvPr/>
        </p:nvSpPr>
        <p:spPr>
          <a:xfrm>
            <a:off x="7377344" y="604058"/>
            <a:ext cx="2139518" cy="276999"/>
          </a:xfrm>
          <a:prstGeom prst="rect">
            <a:avLst/>
          </a:prstGeom>
          <a:noFill/>
        </p:spPr>
        <p:txBody>
          <a:bodyPr wrap="square" rtlCol="0">
            <a:spAutoFit/>
          </a:bodyPr>
          <a:lstStyle/>
          <a:p>
            <a:r>
              <a:rPr lang="en-US" altLang="zh-CN" sz="1200" dirty="0">
                <a:solidFill>
                  <a:srgbClr val="FFFFFF"/>
                </a:solidFill>
              </a:rPr>
              <a:t>https://www.ypppt.com/</a:t>
            </a:r>
            <a:endParaRPr lang="zh-CN" altLang="en-US" sz="1200" dirty="0">
              <a:solidFill>
                <a:srgbClr val="FFFFFF"/>
              </a:solidFill>
            </a:endParaRPr>
          </a:p>
        </p:txBody>
      </p:sp>
    </p:spTree>
    <p:extLst>
      <p:ext uri="{BB962C8B-B14F-4D97-AF65-F5344CB8AC3E}">
        <p14:creationId xmlns:p14="http://schemas.microsoft.com/office/powerpoint/2010/main" val="1442555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事   物</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1090365" y="1685542"/>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zh-CN" altLang="en-US" sz="2400" dirty="0">
                <a:solidFill>
                  <a:schemeClr val="tx1">
                    <a:lumMod val="75000"/>
                    <a:lumOff val="25000"/>
                  </a:schemeClr>
                </a:solidFill>
                <a:cs typeface="+mn-ea"/>
                <a:sym typeface="+mn-lt"/>
              </a:rPr>
              <a:t> </a:t>
            </a:r>
            <a:r>
              <a:rPr lang="en-US" altLang="zh-CN" sz="2400" dirty="0">
                <a:solidFill>
                  <a:schemeClr val="tx1">
                    <a:lumMod val="75000"/>
                    <a:lumOff val="25000"/>
                  </a:schemeClr>
                </a:solidFill>
                <a:cs typeface="+mn-ea"/>
                <a:sym typeface="+mn-lt"/>
              </a:rPr>
              <a:t>1)</a:t>
            </a:r>
            <a:r>
              <a:rPr lang="zh-CN" altLang="en-US" sz="2400" dirty="0">
                <a:solidFill>
                  <a:schemeClr val="tx1">
                    <a:lumMod val="75000"/>
                    <a:lumOff val="25000"/>
                  </a:schemeClr>
                </a:solidFill>
                <a:cs typeface="+mn-ea"/>
                <a:sym typeface="+mn-lt"/>
              </a:rPr>
              <a:t>交互</a:t>
            </a:r>
          </a:p>
          <a:p>
            <a:pPr>
              <a:lnSpc>
                <a:spcPct val="200000"/>
              </a:lnSpc>
            </a:pPr>
            <a:r>
              <a:rPr lang="zh-CN" altLang="en-US" sz="2400" dirty="0">
                <a:solidFill>
                  <a:schemeClr val="tx1">
                    <a:lumMod val="75000"/>
                    <a:lumOff val="25000"/>
                  </a:schemeClr>
                </a:solidFill>
                <a:cs typeface="+mn-ea"/>
                <a:sym typeface="+mn-lt"/>
              </a:rPr>
              <a:t>实现某功能的一组构件事物之间的消息的集合</a:t>
            </a:r>
            <a:r>
              <a:rPr lang="en-US" altLang="zh-CN" sz="2400" dirty="0">
                <a:solidFill>
                  <a:schemeClr val="tx1">
                    <a:lumMod val="75000"/>
                    <a:lumOff val="25000"/>
                  </a:schemeClr>
                </a:solidFill>
                <a:cs typeface="+mn-ea"/>
                <a:sym typeface="+mn-lt"/>
              </a:rPr>
              <a:t>,</a:t>
            </a:r>
            <a:r>
              <a:rPr lang="zh-CN" altLang="en-US" sz="2400" dirty="0">
                <a:solidFill>
                  <a:schemeClr val="tx1">
                    <a:lumMod val="75000"/>
                    <a:lumOff val="25000"/>
                  </a:schemeClr>
                </a:solidFill>
                <a:cs typeface="+mn-ea"/>
                <a:sym typeface="+mn-lt"/>
              </a:rPr>
              <a:t>涉及消息、动作序列、链接。</a:t>
            </a:r>
          </a:p>
          <a:p>
            <a:pPr>
              <a:lnSpc>
                <a:spcPct val="200000"/>
              </a:lnSpc>
            </a:pPr>
            <a:r>
              <a:rPr lang="en-US" altLang="zh-CN" sz="2400" dirty="0">
                <a:solidFill>
                  <a:schemeClr val="tx1">
                    <a:lumMod val="75000"/>
                    <a:lumOff val="25000"/>
                  </a:schemeClr>
                </a:solidFill>
                <a:cs typeface="+mn-ea"/>
                <a:sym typeface="+mn-lt"/>
              </a:rPr>
              <a:t>2)</a:t>
            </a:r>
            <a:r>
              <a:rPr lang="zh-CN" altLang="en-US" sz="2400" dirty="0">
                <a:solidFill>
                  <a:schemeClr val="tx1">
                    <a:lumMod val="75000"/>
                    <a:lumOff val="25000"/>
                  </a:schemeClr>
                </a:solidFill>
                <a:cs typeface="+mn-ea"/>
                <a:sym typeface="+mn-lt"/>
              </a:rPr>
              <a:t>状态机</a:t>
            </a:r>
          </a:p>
          <a:p>
            <a:pPr>
              <a:lnSpc>
                <a:spcPct val="200000"/>
              </a:lnSpc>
            </a:pPr>
            <a:r>
              <a:rPr lang="zh-CN" altLang="en-US" sz="2400" dirty="0">
                <a:solidFill>
                  <a:schemeClr val="tx1">
                    <a:lumMod val="75000"/>
                    <a:lumOff val="25000"/>
                  </a:schemeClr>
                </a:solidFill>
                <a:cs typeface="+mn-ea"/>
                <a:sym typeface="+mn-lt"/>
              </a:rPr>
              <a:t>描述事物或交互在生命周期内响应事件所经历的状态序列。</a:t>
            </a:r>
          </a:p>
        </p:txBody>
      </p:sp>
      <p:sp>
        <p:nvSpPr>
          <p:cNvPr id="3" name="箭头: 上弧形 2">
            <a:hlinkClick r:id="rId2" action="ppaction://hlinksldjump"/>
            <a:extLst>
              <a:ext uri="{FF2B5EF4-FFF2-40B4-BE49-F238E27FC236}">
                <a16:creationId xmlns:a16="http://schemas.microsoft.com/office/drawing/2014/main" id="{BE280E89-C172-438F-B5B5-059E6F0B884E}"/>
              </a:ext>
            </a:extLst>
          </p:cNvPr>
          <p:cNvSpPr/>
          <p:nvPr/>
        </p:nvSpPr>
        <p:spPr>
          <a:xfrm>
            <a:off x="10228082" y="6033154"/>
            <a:ext cx="1216152" cy="731520"/>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05426699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CE99F1AD-1948-405B-A70B-6CF3F422E798}"/>
              </a:ext>
            </a:extLst>
          </p:cNvPr>
          <p:cNvGrpSpPr/>
          <p:nvPr/>
        </p:nvGrpSpPr>
        <p:grpSpPr>
          <a:xfrm>
            <a:off x="4544357" y="1788795"/>
            <a:ext cx="3214574" cy="3207487"/>
            <a:chOff x="4497570" y="1890823"/>
            <a:chExt cx="3214574" cy="3207487"/>
          </a:xfrm>
        </p:grpSpPr>
        <p:sp>
          <p:nvSpPr>
            <p:cNvPr id="31" name="泪滴形 30">
              <a:extLst>
                <a:ext uri="{FF2B5EF4-FFF2-40B4-BE49-F238E27FC236}">
                  <a16:creationId xmlns:a16="http://schemas.microsoft.com/office/drawing/2014/main" id="{A2FDFEF8-518D-4AEB-B94C-1976902BA71A}"/>
                </a:ext>
              </a:extLst>
            </p:cNvPr>
            <p:cNvSpPr/>
            <p:nvPr/>
          </p:nvSpPr>
          <p:spPr>
            <a:xfrm>
              <a:off x="4497570" y="3545957"/>
              <a:ext cx="1552353" cy="1552353"/>
            </a:xfrm>
            <a:prstGeom prst="teardrop">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泪滴形 31">
              <a:extLst>
                <a:ext uri="{FF2B5EF4-FFF2-40B4-BE49-F238E27FC236}">
                  <a16:creationId xmlns:a16="http://schemas.microsoft.com/office/drawing/2014/main" id="{A5169FC0-5D2D-4FEE-B1A9-F4E8BA8581BE}"/>
                </a:ext>
              </a:extLst>
            </p:cNvPr>
            <p:cNvSpPr/>
            <p:nvPr/>
          </p:nvSpPr>
          <p:spPr>
            <a:xfrm flipH="1">
              <a:off x="6159791" y="3545957"/>
              <a:ext cx="1102243" cy="1102243"/>
            </a:xfrm>
            <a:prstGeom prst="teardrop">
              <a:avLst/>
            </a:prstGeom>
            <a:solidFill>
              <a:srgbClr val="CEF0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泪滴形 32">
              <a:extLst>
                <a:ext uri="{FF2B5EF4-FFF2-40B4-BE49-F238E27FC236}">
                  <a16:creationId xmlns:a16="http://schemas.microsoft.com/office/drawing/2014/main" id="{C7751046-64FC-4C9E-A56F-6A84D8B829D3}"/>
                </a:ext>
              </a:extLst>
            </p:cNvPr>
            <p:cNvSpPr/>
            <p:nvPr/>
          </p:nvSpPr>
          <p:spPr>
            <a:xfrm flipH="1" flipV="1">
              <a:off x="6159791" y="1890823"/>
              <a:ext cx="1552353" cy="1552353"/>
            </a:xfrm>
            <a:prstGeom prst="teardrop">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泪滴形 33">
              <a:extLst>
                <a:ext uri="{FF2B5EF4-FFF2-40B4-BE49-F238E27FC236}">
                  <a16:creationId xmlns:a16="http://schemas.microsoft.com/office/drawing/2014/main" id="{F13EDFF4-C0AD-46BE-AAD6-3C93D3620E10}"/>
                </a:ext>
              </a:extLst>
            </p:cNvPr>
            <p:cNvSpPr/>
            <p:nvPr/>
          </p:nvSpPr>
          <p:spPr>
            <a:xfrm flipV="1">
              <a:off x="4947680" y="2340933"/>
              <a:ext cx="1102243" cy="1102243"/>
            </a:xfrm>
            <a:prstGeom prst="teardrop">
              <a:avLst/>
            </a:prstGeom>
            <a:solidFill>
              <a:srgbClr val="CEF0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clipboard-with-list_73902">
              <a:extLst>
                <a:ext uri="{FF2B5EF4-FFF2-40B4-BE49-F238E27FC236}">
                  <a16:creationId xmlns:a16="http://schemas.microsoft.com/office/drawing/2014/main" id="{C3025DF3-FFA6-49D7-B66B-C47FC03C4D90}"/>
                </a:ext>
              </a:extLst>
            </p:cNvPr>
            <p:cNvSpPr>
              <a:spLocks noChangeAspect="1"/>
            </p:cNvSpPr>
            <p:nvPr/>
          </p:nvSpPr>
          <p:spPr bwMode="auto">
            <a:xfrm>
              <a:off x="5079613" y="3948221"/>
              <a:ext cx="422255" cy="609685"/>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chemeClr val="bg1"/>
            </a:solidFill>
            <a:ln>
              <a:noFill/>
            </a:ln>
          </p:spPr>
          <p:txBody>
            <a:bodyPr/>
            <a:lstStyle/>
            <a:p>
              <a:endParaRPr lang="zh-CN" altLang="en-US">
                <a:cs typeface="+mn-ea"/>
                <a:sym typeface="+mn-lt"/>
              </a:endParaRPr>
            </a:p>
          </p:txBody>
        </p:sp>
        <p:sp>
          <p:nvSpPr>
            <p:cNvPr id="36" name="businessman-with-dart-board-and-dart-head_27331">
              <a:extLst>
                <a:ext uri="{FF2B5EF4-FFF2-40B4-BE49-F238E27FC236}">
                  <a16:creationId xmlns:a16="http://schemas.microsoft.com/office/drawing/2014/main" id="{693D048B-B7C9-479E-AFA6-036BF7FFE271}"/>
                </a:ext>
              </a:extLst>
            </p:cNvPr>
            <p:cNvSpPr>
              <a:spLocks noChangeAspect="1"/>
            </p:cNvSpPr>
            <p:nvPr/>
          </p:nvSpPr>
          <p:spPr bwMode="auto">
            <a:xfrm>
              <a:off x="6407795" y="3733244"/>
              <a:ext cx="446657" cy="429954"/>
            </a:xfrm>
            <a:custGeom>
              <a:avLst/>
              <a:gdLst>
                <a:gd name="connsiteX0" fmla="*/ 302792 w 605733"/>
                <a:gd name="connsiteY0" fmla="*/ 378936 h 583082"/>
                <a:gd name="connsiteX1" fmla="*/ 323855 w 605733"/>
                <a:gd name="connsiteY1" fmla="*/ 391379 h 583082"/>
                <a:gd name="connsiteX2" fmla="*/ 307687 w 605733"/>
                <a:gd name="connsiteY2" fmla="*/ 408118 h 583082"/>
                <a:gd name="connsiteX3" fmla="*/ 329046 w 605733"/>
                <a:gd name="connsiteY3" fmla="*/ 430931 h 583082"/>
                <a:gd name="connsiteX4" fmla="*/ 310505 w 605733"/>
                <a:gd name="connsiteY4" fmla="*/ 465742 h 583082"/>
                <a:gd name="connsiteX5" fmla="*/ 292261 w 605733"/>
                <a:gd name="connsiteY5" fmla="*/ 465001 h 583082"/>
                <a:gd name="connsiteX6" fmla="*/ 276687 w 605733"/>
                <a:gd name="connsiteY6" fmla="*/ 429153 h 583082"/>
                <a:gd name="connsiteX7" fmla="*/ 298046 w 605733"/>
                <a:gd name="connsiteY7" fmla="*/ 407822 h 583082"/>
                <a:gd name="connsiteX8" fmla="*/ 282323 w 605733"/>
                <a:gd name="connsiteY8" fmla="*/ 390787 h 583082"/>
                <a:gd name="connsiteX9" fmla="*/ 223422 w 605733"/>
                <a:gd name="connsiteY9" fmla="*/ 377878 h 583082"/>
                <a:gd name="connsiteX10" fmla="*/ 281578 w 605733"/>
                <a:gd name="connsiteY10" fmla="*/ 479961 h 583082"/>
                <a:gd name="connsiteX11" fmla="*/ 303237 w 605733"/>
                <a:gd name="connsiteY11" fmla="*/ 496407 h 583082"/>
                <a:gd name="connsiteX12" fmla="*/ 325046 w 605733"/>
                <a:gd name="connsiteY12" fmla="*/ 480406 h 583082"/>
                <a:gd name="connsiteX13" fmla="*/ 385574 w 605733"/>
                <a:gd name="connsiteY13" fmla="*/ 378174 h 583082"/>
                <a:gd name="connsiteX14" fmla="*/ 495950 w 605733"/>
                <a:gd name="connsiteY14" fmla="*/ 383953 h 583082"/>
                <a:gd name="connsiteX15" fmla="*/ 577694 w 605733"/>
                <a:gd name="connsiteY15" fmla="*/ 411659 h 583082"/>
                <a:gd name="connsiteX16" fmla="*/ 605733 w 605733"/>
                <a:gd name="connsiteY16" fmla="*/ 491518 h 583082"/>
                <a:gd name="connsiteX17" fmla="*/ 605733 w 605733"/>
                <a:gd name="connsiteY17" fmla="*/ 525447 h 583082"/>
                <a:gd name="connsiteX18" fmla="*/ 548023 w 605733"/>
                <a:gd name="connsiteY18" fmla="*/ 583082 h 583082"/>
                <a:gd name="connsiteX19" fmla="*/ 57710 w 605733"/>
                <a:gd name="connsiteY19" fmla="*/ 583082 h 583082"/>
                <a:gd name="connsiteX20" fmla="*/ 0 w 605733"/>
                <a:gd name="connsiteY20" fmla="*/ 525447 h 583082"/>
                <a:gd name="connsiteX21" fmla="*/ 0 w 605733"/>
                <a:gd name="connsiteY21" fmla="*/ 491518 h 583082"/>
                <a:gd name="connsiteX22" fmla="*/ 27891 w 605733"/>
                <a:gd name="connsiteY22" fmla="*/ 411659 h 583082"/>
                <a:gd name="connsiteX23" fmla="*/ 109783 w 605733"/>
                <a:gd name="connsiteY23" fmla="*/ 383953 h 583082"/>
                <a:gd name="connsiteX24" fmla="*/ 302941 w 605733"/>
                <a:gd name="connsiteY24" fmla="*/ 82068 h 583082"/>
                <a:gd name="connsiteX25" fmla="*/ 374150 w 605733"/>
                <a:gd name="connsiteY25" fmla="*/ 108285 h 583082"/>
                <a:gd name="connsiteX26" fmla="*/ 346705 w 605733"/>
                <a:gd name="connsiteY26" fmla="*/ 126799 h 583082"/>
                <a:gd name="connsiteX27" fmla="*/ 302941 w 605733"/>
                <a:gd name="connsiteY27" fmla="*/ 113469 h 583082"/>
                <a:gd name="connsiteX28" fmla="*/ 224165 w 605733"/>
                <a:gd name="connsiteY28" fmla="*/ 192118 h 583082"/>
                <a:gd name="connsiteX29" fmla="*/ 302941 w 605733"/>
                <a:gd name="connsiteY29" fmla="*/ 270619 h 583082"/>
                <a:gd name="connsiteX30" fmla="*/ 381568 w 605733"/>
                <a:gd name="connsiteY30" fmla="*/ 192118 h 583082"/>
                <a:gd name="connsiteX31" fmla="*/ 378156 w 605733"/>
                <a:gd name="connsiteY31" fmla="*/ 168864 h 583082"/>
                <a:gd name="connsiteX32" fmla="*/ 404860 w 605733"/>
                <a:gd name="connsiteY32" fmla="*/ 150646 h 583082"/>
                <a:gd name="connsiteX33" fmla="*/ 413019 w 605733"/>
                <a:gd name="connsiteY33" fmla="*/ 192118 h 583082"/>
                <a:gd name="connsiteX34" fmla="*/ 302941 w 605733"/>
                <a:gd name="connsiteY34" fmla="*/ 302020 h 583082"/>
                <a:gd name="connsiteX35" fmla="*/ 192714 w 605733"/>
                <a:gd name="connsiteY35" fmla="*/ 192118 h 583082"/>
                <a:gd name="connsiteX36" fmla="*/ 302941 w 605733"/>
                <a:gd name="connsiteY36" fmla="*/ 82068 h 583082"/>
                <a:gd name="connsiteX37" fmla="*/ 302906 w 605733"/>
                <a:gd name="connsiteY37" fmla="*/ 24486 h 583082"/>
                <a:gd name="connsiteX38" fmla="*/ 422611 w 605733"/>
                <a:gd name="connsiteY38" fmla="*/ 74993 h 583082"/>
                <a:gd name="connsiteX39" fmla="*/ 396059 w 605733"/>
                <a:gd name="connsiteY39" fmla="*/ 93064 h 583082"/>
                <a:gd name="connsiteX40" fmla="*/ 302906 w 605733"/>
                <a:gd name="connsiteY40" fmla="*/ 56035 h 583082"/>
                <a:gd name="connsiteX41" fmla="*/ 166587 w 605733"/>
                <a:gd name="connsiteY41" fmla="*/ 192153 h 583082"/>
                <a:gd name="connsiteX42" fmla="*/ 302906 w 605733"/>
                <a:gd name="connsiteY42" fmla="*/ 328271 h 583082"/>
                <a:gd name="connsiteX43" fmla="*/ 439224 w 605733"/>
                <a:gd name="connsiteY43" fmla="*/ 192153 h 583082"/>
                <a:gd name="connsiteX44" fmla="*/ 426764 w 605733"/>
                <a:gd name="connsiteY44" fmla="*/ 135573 h 583082"/>
                <a:gd name="connsiteX45" fmla="*/ 453019 w 605733"/>
                <a:gd name="connsiteY45" fmla="*/ 117651 h 583082"/>
                <a:gd name="connsiteX46" fmla="*/ 470671 w 605733"/>
                <a:gd name="connsiteY46" fmla="*/ 192153 h 583082"/>
                <a:gd name="connsiteX47" fmla="*/ 302906 w 605733"/>
                <a:gd name="connsiteY47" fmla="*/ 359672 h 583082"/>
                <a:gd name="connsiteX48" fmla="*/ 134992 w 605733"/>
                <a:gd name="connsiteY48" fmla="*/ 192153 h 583082"/>
                <a:gd name="connsiteX49" fmla="*/ 302906 w 605733"/>
                <a:gd name="connsiteY49" fmla="*/ 24486 h 583082"/>
                <a:gd name="connsiteX50" fmla="*/ 527968 w 605733"/>
                <a:gd name="connsiteY50" fmla="*/ 0 h 583082"/>
                <a:gd name="connsiteX51" fmla="*/ 520848 w 605733"/>
                <a:gd name="connsiteY51" fmla="*/ 37624 h 583082"/>
                <a:gd name="connsiteX52" fmla="*/ 558525 w 605733"/>
                <a:gd name="connsiteY52" fmla="*/ 44734 h 583082"/>
                <a:gd name="connsiteX53" fmla="*/ 518029 w 605733"/>
                <a:gd name="connsiteY53" fmla="*/ 72285 h 583082"/>
                <a:gd name="connsiteX54" fmla="*/ 489697 w 605733"/>
                <a:gd name="connsiteY54" fmla="*/ 73766 h 583082"/>
                <a:gd name="connsiteX55" fmla="*/ 483615 w 605733"/>
                <a:gd name="connsiteY55" fmla="*/ 82061 h 583082"/>
                <a:gd name="connsiteX56" fmla="*/ 328605 w 605733"/>
                <a:gd name="connsiteY56" fmla="*/ 187674 h 583082"/>
                <a:gd name="connsiteX57" fmla="*/ 329050 w 605733"/>
                <a:gd name="connsiteY57" fmla="*/ 192118 h 583082"/>
                <a:gd name="connsiteX58" fmla="*/ 302942 w 605733"/>
                <a:gd name="connsiteY58" fmla="*/ 218188 h 583082"/>
                <a:gd name="connsiteX59" fmla="*/ 276687 w 605733"/>
                <a:gd name="connsiteY59" fmla="*/ 192118 h 583082"/>
                <a:gd name="connsiteX60" fmla="*/ 302942 w 605733"/>
                <a:gd name="connsiteY60" fmla="*/ 165900 h 583082"/>
                <a:gd name="connsiteX61" fmla="*/ 304722 w 605733"/>
                <a:gd name="connsiteY61" fmla="*/ 166048 h 583082"/>
                <a:gd name="connsiteX62" fmla="*/ 465963 w 605733"/>
                <a:gd name="connsiteY62" fmla="*/ 56139 h 583082"/>
                <a:gd name="connsiteX63" fmla="*/ 475754 w 605733"/>
                <a:gd name="connsiteY63" fmla="*/ 53473 h 583082"/>
                <a:gd name="connsiteX64" fmla="*/ 487621 w 605733"/>
                <a:gd name="connsiteY64" fmla="*/ 27551 h 58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5733" h="583082">
                  <a:moveTo>
                    <a:pt x="302792" y="378936"/>
                  </a:moveTo>
                  <a:lnTo>
                    <a:pt x="323855" y="391379"/>
                  </a:lnTo>
                  <a:lnTo>
                    <a:pt x="307687" y="408118"/>
                  </a:lnTo>
                  <a:lnTo>
                    <a:pt x="329046" y="430931"/>
                  </a:lnTo>
                  <a:lnTo>
                    <a:pt x="310505" y="465742"/>
                  </a:lnTo>
                  <a:cubicBezTo>
                    <a:pt x="305017" y="475963"/>
                    <a:pt x="296859" y="475519"/>
                    <a:pt x="292261" y="465001"/>
                  </a:cubicBezTo>
                  <a:lnTo>
                    <a:pt x="276687" y="429153"/>
                  </a:lnTo>
                  <a:lnTo>
                    <a:pt x="298046" y="407822"/>
                  </a:lnTo>
                  <a:lnTo>
                    <a:pt x="282323" y="390787"/>
                  </a:lnTo>
                  <a:close/>
                  <a:moveTo>
                    <a:pt x="223422" y="377878"/>
                  </a:moveTo>
                  <a:lnTo>
                    <a:pt x="281578" y="479961"/>
                  </a:lnTo>
                  <a:cubicBezTo>
                    <a:pt x="287512" y="490629"/>
                    <a:pt x="295226" y="496407"/>
                    <a:pt x="303237" y="496407"/>
                  </a:cubicBezTo>
                  <a:cubicBezTo>
                    <a:pt x="311249" y="496407"/>
                    <a:pt x="318963" y="490777"/>
                    <a:pt x="325046" y="480406"/>
                  </a:cubicBezTo>
                  <a:lnTo>
                    <a:pt x="385574" y="378174"/>
                  </a:lnTo>
                  <a:lnTo>
                    <a:pt x="495950" y="383953"/>
                  </a:lnTo>
                  <a:cubicBezTo>
                    <a:pt x="526363" y="385582"/>
                    <a:pt x="562265" y="397732"/>
                    <a:pt x="577694" y="411659"/>
                  </a:cubicBezTo>
                  <a:cubicBezTo>
                    <a:pt x="593420" y="425734"/>
                    <a:pt x="605733" y="460849"/>
                    <a:pt x="605733" y="491518"/>
                  </a:cubicBezTo>
                  <a:lnTo>
                    <a:pt x="605733" y="525447"/>
                  </a:lnTo>
                  <a:cubicBezTo>
                    <a:pt x="605733" y="557302"/>
                    <a:pt x="579771" y="583082"/>
                    <a:pt x="548023" y="583082"/>
                  </a:cubicBezTo>
                  <a:lnTo>
                    <a:pt x="57710" y="583082"/>
                  </a:lnTo>
                  <a:cubicBezTo>
                    <a:pt x="25814" y="583082"/>
                    <a:pt x="0" y="557302"/>
                    <a:pt x="0" y="525447"/>
                  </a:cubicBezTo>
                  <a:lnTo>
                    <a:pt x="0" y="491518"/>
                  </a:lnTo>
                  <a:cubicBezTo>
                    <a:pt x="0" y="460849"/>
                    <a:pt x="12313" y="425734"/>
                    <a:pt x="27891" y="411659"/>
                  </a:cubicBezTo>
                  <a:cubicBezTo>
                    <a:pt x="43468" y="397732"/>
                    <a:pt x="79370" y="385582"/>
                    <a:pt x="109783" y="383953"/>
                  </a:cubicBezTo>
                  <a:close/>
                  <a:moveTo>
                    <a:pt x="302941" y="82068"/>
                  </a:moveTo>
                  <a:cubicBezTo>
                    <a:pt x="330089" y="82068"/>
                    <a:pt x="354864" y="91992"/>
                    <a:pt x="374150" y="108285"/>
                  </a:cubicBezTo>
                  <a:lnTo>
                    <a:pt x="346705" y="126799"/>
                  </a:lnTo>
                  <a:cubicBezTo>
                    <a:pt x="334243" y="118356"/>
                    <a:pt x="319111" y="113469"/>
                    <a:pt x="302941" y="113469"/>
                  </a:cubicBezTo>
                  <a:cubicBezTo>
                    <a:pt x="259473" y="113469"/>
                    <a:pt x="224165" y="148720"/>
                    <a:pt x="224165" y="192118"/>
                  </a:cubicBezTo>
                  <a:cubicBezTo>
                    <a:pt x="224165" y="235368"/>
                    <a:pt x="259473" y="270619"/>
                    <a:pt x="302941" y="270619"/>
                  </a:cubicBezTo>
                  <a:cubicBezTo>
                    <a:pt x="346260" y="270619"/>
                    <a:pt x="381568" y="235368"/>
                    <a:pt x="381568" y="192118"/>
                  </a:cubicBezTo>
                  <a:cubicBezTo>
                    <a:pt x="381568" y="183972"/>
                    <a:pt x="380381" y="176270"/>
                    <a:pt x="378156" y="168864"/>
                  </a:cubicBezTo>
                  <a:lnTo>
                    <a:pt x="404860" y="150646"/>
                  </a:lnTo>
                  <a:cubicBezTo>
                    <a:pt x="410200" y="163384"/>
                    <a:pt x="413019" y="177455"/>
                    <a:pt x="413019" y="192118"/>
                  </a:cubicBezTo>
                  <a:cubicBezTo>
                    <a:pt x="413019" y="252697"/>
                    <a:pt x="363617" y="302020"/>
                    <a:pt x="302941" y="302020"/>
                  </a:cubicBezTo>
                  <a:cubicBezTo>
                    <a:pt x="242116" y="302020"/>
                    <a:pt x="192714" y="252697"/>
                    <a:pt x="192714" y="192118"/>
                  </a:cubicBezTo>
                  <a:cubicBezTo>
                    <a:pt x="192714" y="131391"/>
                    <a:pt x="242116" y="82068"/>
                    <a:pt x="302941" y="82068"/>
                  </a:cubicBezTo>
                  <a:close/>
                  <a:moveTo>
                    <a:pt x="302906" y="24486"/>
                  </a:moveTo>
                  <a:cubicBezTo>
                    <a:pt x="349779" y="24486"/>
                    <a:pt x="392203" y="43889"/>
                    <a:pt x="422611" y="74993"/>
                  </a:cubicBezTo>
                  <a:lnTo>
                    <a:pt x="396059" y="93064"/>
                  </a:lnTo>
                  <a:cubicBezTo>
                    <a:pt x="371732" y="70106"/>
                    <a:pt x="338951" y="56035"/>
                    <a:pt x="302906" y="56035"/>
                  </a:cubicBezTo>
                  <a:cubicBezTo>
                    <a:pt x="227701" y="56035"/>
                    <a:pt x="166587" y="117058"/>
                    <a:pt x="166587" y="192153"/>
                  </a:cubicBezTo>
                  <a:cubicBezTo>
                    <a:pt x="166587" y="267100"/>
                    <a:pt x="227701" y="328271"/>
                    <a:pt x="302906" y="328271"/>
                  </a:cubicBezTo>
                  <a:cubicBezTo>
                    <a:pt x="377963" y="328271"/>
                    <a:pt x="439224" y="267100"/>
                    <a:pt x="439224" y="192153"/>
                  </a:cubicBezTo>
                  <a:cubicBezTo>
                    <a:pt x="439224" y="171861"/>
                    <a:pt x="434626" y="152754"/>
                    <a:pt x="426764" y="135573"/>
                  </a:cubicBezTo>
                  <a:lnTo>
                    <a:pt x="453019" y="117651"/>
                  </a:lnTo>
                  <a:cubicBezTo>
                    <a:pt x="464144" y="140164"/>
                    <a:pt x="470671" y="165344"/>
                    <a:pt x="470671" y="192153"/>
                  </a:cubicBezTo>
                  <a:cubicBezTo>
                    <a:pt x="470671" y="284429"/>
                    <a:pt x="395318" y="359672"/>
                    <a:pt x="302906" y="359672"/>
                  </a:cubicBezTo>
                  <a:cubicBezTo>
                    <a:pt x="210345" y="359672"/>
                    <a:pt x="134992" y="284429"/>
                    <a:pt x="134992" y="192153"/>
                  </a:cubicBezTo>
                  <a:cubicBezTo>
                    <a:pt x="134992" y="99729"/>
                    <a:pt x="210345" y="24486"/>
                    <a:pt x="302906" y="24486"/>
                  </a:cubicBezTo>
                  <a:close/>
                  <a:moveTo>
                    <a:pt x="527968" y="0"/>
                  </a:moveTo>
                  <a:lnTo>
                    <a:pt x="520848" y="37624"/>
                  </a:lnTo>
                  <a:lnTo>
                    <a:pt x="558525" y="44734"/>
                  </a:lnTo>
                  <a:lnTo>
                    <a:pt x="518029" y="72285"/>
                  </a:lnTo>
                  <a:lnTo>
                    <a:pt x="489697" y="73766"/>
                  </a:lnTo>
                  <a:cubicBezTo>
                    <a:pt x="488659" y="77025"/>
                    <a:pt x="486582" y="79987"/>
                    <a:pt x="483615" y="82061"/>
                  </a:cubicBezTo>
                  <a:lnTo>
                    <a:pt x="328605" y="187674"/>
                  </a:lnTo>
                  <a:cubicBezTo>
                    <a:pt x="328901" y="189156"/>
                    <a:pt x="329050" y="190637"/>
                    <a:pt x="329050" y="192118"/>
                  </a:cubicBezTo>
                  <a:cubicBezTo>
                    <a:pt x="329050" y="206486"/>
                    <a:pt x="317331" y="218188"/>
                    <a:pt x="302942" y="218188"/>
                  </a:cubicBezTo>
                  <a:cubicBezTo>
                    <a:pt x="288406" y="218188"/>
                    <a:pt x="276687" y="206486"/>
                    <a:pt x="276687" y="192118"/>
                  </a:cubicBezTo>
                  <a:cubicBezTo>
                    <a:pt x="276687" y="177602"/>
                    <a:pt x="288406" y="165900"/>
                    <a:pt x="302942" y="165900"/>
                  </a:cubicBezTo>
                  <a:cubicBezTo>
                    <a:pt x="303536" y="165900"/>
                    <a:pt x="304129" y="166048"/>
                    <a:pt x="304722" y="166048"/>
                  </a:cubicBezTo>
                  <a:lnTo>
                    <a:pt x="465963" y="56139"/>
                  </a:lnTo>
                  <a:cubicBezTo>
                    <a:pt x="468930" y="54066"/>
                    <a:pt x="472342" y="53325"/>
                    <a:pt x="475754" y="53473"/>
                  </a:cubicBezTo>
                  <a:lnTo>
                    <a:pt x="487621" y="27551"/>
                  </a:lnTo>
                  <a:close/>
                </a:path>
              </a:pathLst>
            </a:custGeom>
            <a:solidFill>
              <a:srgbClr val="41B4AD"/>
            </a:solidFill>
            <a:ln>
              <a:noFill/>
            </a:ln>
          </p:spPr>
          <p:txBody>
            <a:bodyPr/>
            <a:lstStyle/>
            <a:p>
              <a:endParaRPr lang="zh-CN" altLang="en-US">
                <a:cs typeface="+mn-ea"/>
                <a:sym typeface="+mn-lt"/>
              </a:endParaRPr>
            </a:p>
          </p:txBody>
        </p:sp>
        <p:sp>
          <p:nvSpPr>
            <p:cNvPr id="37" name="firewall_302342">
              <a:extLst>
                <a:ext uri="{FF2B5EF4-FFF2-40B4-BE49-F238E27FC236}">
                  <a16:creationId xmlns:a16="http://schemas.microsoft.com/office/drawing/2014/main" id="{7CBC5981-C9C6-4A4B-97AF-08E2F91937BB}"/>
                </a:ext>
              </a:extLst>
            </p:cNvPr>
            <p:cNvSpPr>
              <a:spLocks noChangeAspect="1"/>
            </p:cNvSpPr>
            <p:nvPr/>
          </p:nvSpPr>
          <p:spPr bwMode="auto">
            <a:xfrm>
              <a:off x="5290741" y="2725711"/>
              <a:ext cx="422256" cy="421545"/>
            </a:xfrm>
            <a:custGeom>
              <a:avLst/>
              <a:gdLst>
                <a:gd name="connsiteX0" fmla="*/ 0 w 607744"/>
                <a:gd name="connsiteY0" fmla="*/ 424734 h 606722"/>
                <a:gd name="connsiteX1" fmla="*/ 162018 w 607744"/>
                <a:gd name="connsiteY1" fmla="*/ 424734 h 606722"/>
                <a:gd name="connsiteX2" fmla="*/ 162018 w 607744"/>
                <a:gd name="connsiteY2" fmla="*/ 505602 h 606722"/>
                <a:gd name="connsiteX3" fmla="*/ 30356 w 607744"/>
                <a:gd name="connsiteY3" fmla="*/ 505602 h 606722"/>
                <a:gd name="connsiteX4" fmla="*/ 0 w 607744"/>
                <a:gd name="connsiteY4" fmla="*/ 475210 h 606722"/>
                <a:gd name="connsiteX5" fmla="*/ 371949 w 607744"/>
                <a:gd name="connsiteY5" fmla="*/ 404476 h 606722"/>
                <a:gd name="connsiteX6" fmla="*/ 381383 w 607744"/>
                <a:gd name="connsiteY6" fmla="*/ 424736 h 606722"/>
                <a:gd name="connsiteX7" fmla="*/ 381650 w 607744"/>
                <a:gd name="connsiteY7" fmla="*/ 424736 h 606722"/>
                <a:gd name="connsiteX8" fmla="*/ 382451 w 607744"/>
                <a:gd name="connsiteY8" fmla="*/ 404476 h 606722"/>
                <a:gd name="connsiteX9" fmla="*/ 0 w 607744"/>
                <a:gd name="connsiteY9" fmla="*/ 343795 h 606722"/>
                <a:gd name="connsiteX10" fmla="*/ 101261 w 607744"/>
                <a:gd name="connsiteY10" fmla="*/ 343795 h 606722"/>
                <a:gd name="connsiteX11" fmla="*/ 101261 w 607744"/>
                <a:gd name="connsiteY11" fmla="*/ 404481 h 606722"/>
                <a:gd name="connsiteX12" fmla="*/ 0 w 607744"/>
                <a:gd name="connsiteY12" fmla="*/ 404481 h 606722"/>
                <a:gd name="connsiteX13" fmla="*/ 473583 w 607744"/>
                <a:gd name="connsiteY13" fmla="*/ 268076 h 606722"/>
                <a:gd name="connsiteX14" fmla="*/ 427483 w 607744"/>
                <a:gd name="connsiteY14" fmla="*/ 323613 h 606722"/>
                <a:gd name="connsiteX15" fmla="*/ 427305 w 607744"/>
                <a:gd name="connsiteY15" fmla="*/ 323613 h 606722"/>
                <a:gd name="connsiteX16" fmla="*/ 417248 w 607744"/>
                <a:gd name="connsiteY16" fmla="*/ 343785 h 606722"/>
                <a:gd name="connsiteX17" fmla="*/ 417515 w 607744"/>
                <a:gd name="connsiteY17" fmla="*/ 343785 h 606722"/>
                <a:gd name="connsiteX18" fmla="*/ 402831 w 607744"/>
                <a:gd name="connsiteY18" fmla="*/ 404476 h 606722"/>
                <a:gd name="connsiteX19" fmla="*/ 402653 w 607744"/>
                <a:gd name="connsiteY19" fmla="*/ 404476 h 606722"/>
                <a:gd name="connsiteX20" fmla="*/ 401852 w 607744"/>
                <a:gd name="connsiteY20" fmla="*/ 424736 h 606722"/>
                <a:gd name="connsiteX21" fmla="*/ 402030 w 607744"/>
                <a:gd name="connsiteY21" fmla="*/ 424736 h 606722"/>
                <a:gd name="connsiteX22" fmla="*/ 402297 w 607744"/>
                <a:gd name="connsiteY22" fmla="*/ 435844 h 606722"/>
                <a:gd name="connsiteX23" fmla="*/ 402208 w 607744"/>
                <a:gd name="connsiteY23" fmla="*/ 436466 h 606722"/>
                <a:gd name="connsiteX24" fmla="*/ 405056 w 607744"/>
                <a:gd name="connsiteY24" fmla="*/ 463568 h 606722"/>
                <a:gd name="connsiteX25" fmla="*/ 405145 w 607744"/>
                <a:gd name="connsiteY25" fmla="*/ 464457 h 606722"/>
                <a:gd name="connsiteX26" fmla="*/ 396779 w 607744"/>
                <a:gd name="connsiteY26" fmla="*/ 475209 h 606722"/>
                <a:gd name="connsiteX27" fmla="*/ 386634 w 607744"/>
                <a:gd name="connsiteY27" fmla="*/ 470766 h 606722"/>
                <a:gd name="connsiteX28" fmla="*/ 352904 w 607744"/>
                <a:gd name="connsiteY28" fmla="*/ 411318 h 606722"/>
                <a:gd name="connsiteX29" fmla="*/ 348899 w 607744"/>
                <a:gd name="connsiteY29" fmla="*/ 424736 h 606722"/>
                <a:gd name="connsiteX30" fmla="*/ 349255 w 607744"/>
                <a:gd name="connsiteY30" fmla="*/ 492892 h 606722"/>
                <a:gd name="connsiteX31" fmla="*/ 349255 w 607744"/>
                <a:gd name="connsiteY31" fmla="*/ 493070 h 606722"/>
                <a:gd name="connsiteX32" fmla="*/ 375865 w 607744"/>
                <a:gd name="connsiteY32" fmla="*/ 543276 h 606722"/>
                <a:gd name="connsiteX33" fmla="*/ 470557 w 607744"/>
                <a:gd name="connsiteY33" fmla="*/ 586462 h 606722"/>
                <a:gd name="connsiteX34" fmla="*/ 471269 w 607744"/>
                <a:gd name="connsiteY34" fmla="*/ 586462 h 606722"/>
                <a:gd name="connsiteX35" fmla="*/ 565694 w 607744"/>
                <a:gd name="connsiteY35" fmla="*/ 544520 h 606722"/>
                <a:gd name="connsiteX36" fmla="*/ 552611 w 607744"/>
                <a:gd name="connsiteY36" fmla="*/ 347339 h 606722"/>
                <a:gd name="connsiteX37" fmla="*/ 524845 w 607744"/>
                <a:gd name="connsiteY37" fmla="*/ 410074 h 606722"/>
                <a:gd name="connsiteX38" fmla="*/ 513542 w 607744"/>
                <a:gd name="connsiteY38" fmla="*/ 414162 h 606722"/>
                <a:gd name="connsiteX39" fmla="*/ 506333 w 607744"/>
                <a:gd name="connsiteY39" fmla="*/ 404476 h 606722"/>
                <a:gd name="connsiteX40" fmla="*/ 473583 w 607744"/>
                <a:gd name="connsiteY40" fmla="*/ 268076 h 606722"/>
                <a:gd name="connsiteX41" fmla="*/ 182270 w 607744"/>
                <a:gd name="connsiteY41" fmla="*/ 262927 h 606722"/>
                <a:gd name="connsiteX42" fmla="*/ 364540 w 607744"/>
                <a:gd name="connsiteY42" fmla="*/ 262927 h 606722"/>
                <a:gd name="connsiteX43" fmla="*/ 364540 w 607744"/>
                <a:gd name="connsiteY43" fmla="*/ 323613 h 606722"/>
                <a:gd name="connsiteX44" fmla="*/ 182270 w 607744"/>
                <a:gd name="connsiteY44" fmla="*/ 323613 h 606722"/>
                <a:gd name="connsiteX45" fmla="*/ 0 w 607744"/>
                <a:gd name="connsiteY45" fmla="*/ 262927 h 606722"/>
                <a:gd name="connsiteX46" fmla="*/ 162018 w 607744"/>
                <a:gd name="connsiteY46" fmla="*/ 262927 h 606722"/>
                <a:gd name="connsiteX47" fmla="*/ 162018 w 607744"/>
                <a:gd name="connsiteY47" fmla="*/ 323613 h 606722"/>
                <a:gd name="connsiteX48" fmla="*/ 0 w 607744"/>
                <a:gd name="connsiteY48" fmla="*/ 323613 h 606722"/>
                <a:gd name="connsiteX49" fmla="*/ 0 w 607744"/>
                <a:gd name="connsiteY49" fmla="*/ 182059 h 606722"/>
                <a:gd name="connsiteX50" fmla="*/ 101261 w 607744"/>
                <a:gd name="connsiteY50" fmla="*/ 182059 h 606722"/>
                <a:gd name="connsiteX51" fmla="*/ 101261 w 607744"/>
                <a:gd name="connsiteY51" fmla="*/ 242745 h 606722"/>
                <a:gd name="connsiteX52" fmla="*/ 0 w 607744"/>
                <a:gd name="connsiteY52" fmla="*/ 242745 h 606722"/>
                <a:gd name="connsiteX53" fmla="*/ 324069 w 607744"/>
                <a:gd name="connsiteY53" fmla="*/ 182059 h 606722"/>
                <a:gd name="connsiteX54" fmla="*/ 374708 w 607744"/>
                <a:gd name="connsiteY54" fmla="*/ 182059 h 606722"/>
                <a:gd name="connsiteX55" fmla="*/ 486042 w 607744"/>
                <a:gd name="connsiteY55" fmla="*/ 182059 h 606722"/>
                <a:gd name="connsiteX56" fmla="*/ 486042 w 607744"/>
                <a:gd name="connsiteY56" fmla="*/ 249682 h 606722"/>
                <a:gd name="connsiteX57" fmla="*/ 524578 w 607744"/>
                <a:gd name="connsiteY57" fmla="*/ 366888 h 606722"/>
                <a:gd name="connsiteX58" fmla="*/ 536770 w 607744"/>
                <a:gd name="connsiteY58" fmla="*/ 322458 h 606722"/>
                <a:gd name="connsiteX59" fmla="*/ 543534 w 607744"/>
                <a:gd name="connsiteY59" fmla="*/ 314016 h 606722"/>
                <a:gd name="connsiteX60" fmla="*/ 554035 w 607744"/>
                <a:gd name="connsiteY60" fmla="*/ 316505 h 606722"/>
                <a:gd name="connsiteX61" fmla="*/ 580734 w 607744"/>
                <a:gd name="connsiteY61" fmla="*/ 558027 h 606722"/>
                <a:gd name="connsiteX62" fmla="*/ 471269 w 607744"/>
                <a:gd name="connsiteY62" fmla="*/ 606722 h 606722"/>
                <a:gd name="connsiteX63" fmla="*/ 470379 w 607744"/>
                <a:gd name="connsiteY63" fmla="*/ 606722 h 606722"/>
                <a:gd name="connsiteX64" fmla="*/ 360647 w 607744"/>
                <a:gd name="connsiteY64" fmla="*/ 556694 h 606722"/>
                <a:gd name="connsiteX65" fmla="*/ 331812 w 607744"/>
                <a:gd name="connsiteY65" fmla="*/ 505599 h 606722"/>
                <a:gd name="connsiteX66" fmla="*/ 182298 w 607744"/>
                <a:gd name="connsiteY66" fmla="*/ 505599 h 606722"/>
                <a:gd name="connsiteX67" fmla="*/ 182298 w 607744"/>
                <a:gd name="connsiteY67" fmla="*/ 424736 h 606722"/>
                <a:gd name="connsiteX68" fmla="*/ 328074 w 607744"/>
                <a:gd name="connsiteY68" fmla="*/ 424736 h 606722"/>
                <a:gd name="connsiteX69" fmla="*/ 333948 w 607744"/>
                <a:gd name="connsiteY69" fmla="*/ 404476 h 606722"/>
                <a:gd name="connsiteX70" fmla="*/ 121514 w 607744"/>
                <a:gd name="connsiteY70" fmla="*/ 404476 h 606722"/>
                <a:gd name="connsiteX71" fmla="*/ 121514 w 607744"/>
                <a:gd name="connsiteY71" fmla="*/ 343785 h 606722"/>
                <a:gd name="connsiteX72" fmla="*/ 395800 w 607744"/>
                <a:gd name="connsiteY72" fmla="*/ 343785 h 606722"/>
                <a:gd name="connsiteX73" fmla="*/ 404611 w 607744"/>
                <a:gd name="connsiteY73" fmla="*/ 323613 h 606722"/>
                <a:gd name="connsiteX74" fmla="*/ 384854 w 607744"/>
                <a:gd name="connsiteY74" fmla="*/ 323613 h 606722"/>
                <a:gd name="connsiteX75" fmla="*/ 384854 w 607744"/>
                <a:gd name="connsiteY75" fmla="*/ 262922 h 606722"/>
                <a:gd name="connsiteX76" fmla="*/ 449198 w 607744"/>
                <a:gd name="connsiteY76" fmla="*/ 262922 h 606722"/>
                <a:gd name="connsiteX77" fmla="*/ 469667 w 607744"/>
                <a:gd name="connsiteY77" fmla="*/ 244883 h 606722"/>
                <a:gd name="connsiteX78" fmla="*/ 476075 w 607744"/>
                <a:gd name="connsiteY78" fmla="*/ 242839 h 606722"/>
                <a:gd name="connsiteX79" fmla="*/ 475986 w 607744"/>
                <a:gd name="connsiteY79" fmla="*/ 242751 h 606722"/>
                <a:gd name="connsiteX80" fmla="*/ 324069 w 607744"/>
                <a:gd name="connsiteY80" fmla="*/ 242751 h 606722"/>
                <a:gd name="connsiteX81" fmla="*/ 121514 w 607744"/>
                <a:gd name="connsiteY81" fmla="*/ 182059 h 606722"/>
                <a:gd name="connsiteX82" fmla="*/ 172154 w 607744"/>
                <a:gd name="connsiteY82" fmla="*/ 182059 h 606722"/>
                <a:gd name="connsiteX83" fmla="*/ 303784 w 607744"/>
                <a:gd name="connsiteY83" fmla="*/ 182059 h 606722"/>
                <a:gd name="connsiteX84" fmla="*/ 303784 w 607744"/>
                <a:gd name="connsiteY84" fmla="*/ 242745 h 606722"/>
                <a:gd name="connsiteX85" fmla="*/ 121514 w 607744"/>
                <a:gd name="connsiteY85" fmla="*/ 242745 h 606722"/>
                <a:gd name="connsiteX86" fmla="*/ 0 w 607744"/>
                <a:gd name="connsiteY86" fmla="*/ 101191 h 606722"/>
                <a:gd name="connsiteX87" fmla="*/ 162018 w 607744"/>
                <a:gd name="connsiteY87" fmla="*/ 101191 h 606722"/>
                <a:gd name="connsiteX88" fmla="*/ 162018 w 607744"/>
                <a:gd name="connsiteY88" fmla="*/ 161736 h 606722"/>
                <a:gd name="connsiteX89" fmla="*/ 0 w 607744"/>
                <a:gd name="connsiteY89" fmla="*/ 161736 h 606722"/>
                <a:gd name="connsiteX90" fmla="*/ 384864 w 607744"/>
                <a:gd name="connsiteY90" fmla="*/ 101191 h 606722"/>
                <a:gd name="connsiteX91" fmla="*/ 486055 w 607744"/>
                <a:gd name="connsiteY91" fmla="*/ 101191 h 606722"/>
                <a:gd name="connsiteX92" fmla="*/ 486055 w 607744"/>
                <a:gd name="connsiteY92" fmla="*/ 161736 h 606722"/>
                <a:gd name="connsiteX93" fmla="*/ 384864 w 607744"/>
                <a:gd name="connsiteY93" fmla="*/ 161736 h 606722"/>
                <a:gd name="connsiteX94" fmla="*/ 182270 w 607744"/>
                <a:gd name="connsiteY94" fmla="*/ 101191 h 606722"/>
                <a:gd name="connsiteX95" fmla="*/ 364540 w 607744"/>
                <a:gd name="connsiteY95" fmla="*/ 101191 h 606722"/>
                <a:gd name="connsiteX96" fmla="*/ 364540 w 607744"/>
                <a:gd name="connsiteY96" fmla="*/ 161736 h 606722"/>
                <a:gd name="connsiteX97" fmla="*/ 182270 w 607744"/>
                <a:gd name="connsiteY97" fmla="*/ 161736 h 606722"/>
                <a:gd name="connsiteX98" fmla="*/ 324036 w 607744"/>
                <a:gd name="connsiteY98" fmla="*/ 0 h 606722"/>
                <a:gd name="connsiteX99" fmla="*/ 455698 w 607744"/>
                <a:gd name="connsiteY99" fmla="*/ 0 h 606722"/>
                <a:gd name="connsiteX100" fmla="*/ 486054 w 607744"/>
                <a:gd name="connsiteY100" fmla="*/ 30303 h 606722"/>
                <a:gd name="connsiteX101" fmla="*/ 486054 w 607744"/>
                <a:gd name="connsiteY101" fmla="*/ 80868 h 606722"/>
                <a:gd name="connsiteX102" fmla="*/ 374689 w 607744"/>
                <a:gd name="connsiteY102" fmla="*/ 80868 h 606722"/>
                <a:gd name="connsiteX103" fmla="*/ 324036 w 607744"/>
                <a:gd name="connsiteY103" fmla="*/ 80868 h 606722"/>
                <a:gd name="connsiteX104" fmla="*/ 121514 w 607744"/>
                <a:gd name="connsiteY104" fmla="*/ 0 h 606722"/>
                <a:gd name="connsiteX105" fmla="*/ 303784 w 607744"/>
                <a:gd name="connsiteY105" fmla="*/ 0 h 606722"/>
                <a:gd name="connsiteX106" fmla="*/ 303784 w 607744"/>
                <a:gd name="connsiteY106" fmla="*/ 80868 h 606722"/>
                <a:gd name="connsiteX107" fmla="*/ 172154 w 607744"/>
                <a:gd name="connsiteY107" fmla="*/ 80868 h 606722"/>
                <a:gd name="connsiteX108" fmla="*/ 121514 w 607744"/>
                <a:gd name="connsiteY108" fmla="*/ 80868 h 606722"/>
                <a:gd name="connsiteX109" fmla="*/ 30343 w 607744"/>
                <a:gd name="connsiteY109" fmla="*/ 0 h 606722"/>
                <a:gd name="connsiteX110" fmla="*/ 101261 w 607744"/>
                <a:gd name="connsiteY110" fmla="*/ 0 h 606722"/>
                <a:gd name="connsiteX111" fmla="*/ 101261 w 607744"/>
                <a:gd name="connsiteY111" fmla="*/ 80868 h 606722"/>
                <a:gd name="connsiteX112" fmla="*/ 0 w 607744"/>
                <a:gd name="connsiteY112" fmla="*/ 80868 h 606722"/>
                <a:gd name="connsiteX113" fmla="*/ 0 w 607744"/>
                <a:gd name="connsiteY113" fmla="*/ 30303 h 606722"/>
                <a:gd name="connsiteX114" fmla="*/ 30343 w 607744"/>
                <a:gd name="connsiteY11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7744" h="606722">
                  <a:moveTo>
                    <a:pt x="0" y="424734"/>
                  </a:moveTo>
                  <a:lnTo>
                    <a:pt x="162018" y="424734"/>
                  </a:lnTo>
                  <a:lnTo>
                    <a:pt x="162018" y="505602"/>
                  </a:lnTo>
                  <a:lnTo>
                    <a:pt x="30356" y="505602"/>
                  </a:lnTo>
                  <a:cubicBezTo>
                    <a:pt x="13620" y="505602"/>
                    <a:pt x="0" y="492006"/>
                    <a:pt x="0" y="475210"/>
                  </a:cubicBezTo>
                  <a:close/>
                  <a:moveTo>
                    <a:pt x="371949" y="404476"/>
                  </a:moveTo>
                  <a:cubicBezTo>
                    <a:pt x="374975" y="411674"/>
                    <a:pt x="378179" y="418516"/>
                    <a:pt x="381383" y="424736"/>
                  </a:cubicBezTo>
                  <a:lnTo>
                    <a:pt x="381650" y="424736"/>
                  </a:lnTo>
                  <a:cubicBezTo>
                    <a:pt x="381650" y="417894"/>
                    <a:pt x="381917" y="411141"/>
                    <a:pt x="382451" y="404476"/>
                  </a:cubicBezTo>
                  <a:close/>
                  <a:moveTo>
                    <a:pt x="0" y="343795"/>
                  </a:moveTo>
                  <a:lnTo>
                    <a:pt x="101261" y="343795"/>
                  </a:lnTo>
                  <a:lnTo>
                    <a:pt x="101261" y="404481"/>
                  </a:lnTo>
                  <a:lnTo>
                    <a:pt x="0" y="404481"/>
                  </a:lnTo>
                  <a:close/>
                  <a:moveTo>
                    <a:pt x="473583" y="268076"/>
                  </a:moveTo>
                  <a:cubicBezTo>
                    <a:pt x="454449" y="284870"/>
                    <a:pt x="438963" y="303442"/>
                    <a:pt x="427483" y="323613"/>
                  </a:cubicBezTo>
                  <a:lnTo>
                    <a:pt x="427305" y="323613"/>
                  </a:lnTo>
                  <a:cubicBezTo>
                    <a:pt x="423567" y="330189"/>
                    <a:pt x="420185" y="336854"/>
                    <a:pt x="417248" y="343785"/>
                  </a:cubicBezTo>
                  <a:lnTo>
                    <a:pt x="417515" y="343785"/>
                  </a:lnTo>
                  <a:cubicBezTo>
                    <a:pt x="409506" y="362712"/>
                    <a:pt x="404611" y="382972"/>
                    <a:pt x="402831" y="404476"/>
                  </a:cubicBezTo>
                  <a:lnTo>
                    <a:pt x="402653" y="404476"/>
                  </a:lnTo>
                  <a:cubicBezTo>
                    <a:pt x="402030" y="411052"/>
                    <a:pt x="401852" y="417805"/>
                    <a:pt x="401852" y="424736"/>
                  </a:cubicBezTo>
                  <a:lnTo>
                    <a:pt x="402030" y="424736"/>
                  </a:lnTo>
                  <a:cubicBezTo>
                    <a:pt x="402030" y="428380"/>
                    <a:pt x="402119" y="432112"/>
                    <a:pt x="402297" y="435844"/>
                  </a:cubicBezTo>
                  <a:cubicBezTo>
                    <a:pt x="402297" y="436110"/>
                    <a:pt x="402208" y="436199"/>
                    <a:pt x="402208" y="436466"/>
                  </a:cubicBezTo>
                  <a:cubicBezTo>
                    <a:pt x="402653" y="445263"/>
                    <a:pt x="403632" y="454327"/>
                    <a:pt x="405056" y="463568"/>
                  </a:cubicBezTo>
                  <a:cubicBezTo>
                    <a:pt x="405056" y="463835"/>
                    <a:pt x="405145" y="464190"/>
                    <a:pt x="405145" y="464457"/>
                  </a:cubicBezTo>
                  <a:cubicBezTo>
                    <a:pt x="405501" y="469611"/>
                    <a:pt x="401941" y="474320"/>
                    <a:pt x="396779" y="475209"/>
                  </a:cubicBezTo>
                  <a:cubicBezTo>
                    <a:pt x="392774" y="476009"/>
                    <a:pt x="388770" y="474054"/>
                    <a:pt x="386634" y="470766"/>
                  </a:cubicBezTo>
                  <a:cubicBezTo>
                    <a:pt x="383341" y="466589"/>
                    <a:pt x="365630" y="442953"/>
                    <a:pt x="352904" y="411318"/>
                  </a:cubicBezTo>
                  <a:cubicBezTo>
                    <a:pt x="351302" y="415761"/>
                    <a:pt x="349967" y="420204"/>
                    <a:pt x="348899" y="424736"/>
                  </a:cubicBezTo>
                  <a:cubicBezTo>
                    <a:pt x="343381" y="446862"/>
                    <a:pt x="343292" y="470499"/>
                    <a:pt x="349255" y="492892"/>
                  </a:cubicBezTo>
                  <a:cubicBezTo>
                    <a:pt x="349255" y="492892"/>
                    <a:pt x="349255" y="492981"/>
                    <a:pt x="349255" y="493070"/>
                  </a:cubicBezTo>
                  <a:cubicBezTo>
                    <a:pt x="354239" y="511464"/>
                    <a:pt x="363050" y="528792"/>
                    <a:pt x="375865" y="543276"/>
                  </a:cubicBezTo>
                  <a:cubicBezTo>
                    <a:pt x="399805" y="570467"/>
                    <a:pt x="434247" y="586195"/>
                    <a:pt x="470557" y="586462"/>
                  </a:cubicBezTo>
                  <a:lnTo>
                    <a:pt x="471269" y="586462"/>
                  </a:lnTo>
                  <a:cubicBezTo>
                    <a:pt x="507223" y="586462"/>
                    <a:pt x="541576" y="571178"/>
                    <a:pt x="565694" y="544520"/>
                  </a:cubicBezTo>
                  <a:cubicBezTo>
                    <a:pt x="604496" y="501512"/>
                    <a:pt x="585985" y="398789"/>
                    <a:pt x="552611" y="347339"/>
                  </a:cubicBezTo>
                  <a:cubicBezTo>
                    <a:pt x="543623" y="381639"/>
                    <a:pt x="525824" y="408741"/>
                    <a:pt x="524845" y="410074"/>
                  </a:cubicBezTo>
                  <a:cubicBezTo>
                    <a:pt x="522442" y="413806"/>
                    <a:pt x="517814" y="415495"/>
                    <a:pt x="513542" y="414162"/>
                  </a:cubicBezTo>
                  <a:cubicBezTo>
                    <a:pt x="509270" y="412829"/>
                    <a:pt x="506333" y="408919"/>
                    <a:pt x="506333" y="404476"/>
                  </a:cubicBezTo>
                  <a:cubicBezTo>
                    <a:pt x="506333" y="334099"/>
                    <a:pt x="484351" y="287003"/>
                    <a:pt x="473583" y="268076"/>
                  </a:cubicBezTo>
                  <a:close/>
                  <a:moveTo>
                    <a:pt x="182270" y="262927"/>
                  </a:moveTo>
                  <a:lnTo>
                    <a:pt x="364540" y="262927"/>
                  </a:lnTo>
                  <a:lnTo>
                    <a:pt x="364540" y="323613"/>
                  </a:lnTo>
                  <a:lnTo>
                    <a:pt x="182270" y="323613"/>
                  </a:lnTo>
                  <a:close/>
                  <a:moveTo>
                    <a:pt x="0" y="262927"/>
                  </a:moveTo>
                  <a:lnTo>
                    <a:pt x="162018" y="262927"/>
                  </a:lnTo>
                  <a:lnTo>
                    <a:pt x="162018" y="323613"/>
                  </a:lnTo>
                  <a:lnTo>
                    <a:pt x="0" y="323613"/>
                  </a:lnTo>
                  <a:close/>
                  <a:moveTo>
                    <a:pt x="0" y="182059"/>
                  </a:moveTo>
                  <a:lnTo>
                    <a:pt x="101261" y="182059"/>
                  </a:lnTo>
                  <a:lnTo>
                    <a:pt x="101261" y="242745"/>
                  </a:lnTo>
                  <a:lnTo>
                    <a:pt x="0" y="242745"/>
                  </a:lnTo>
                  <a:close/>
                  <a:moveTo>
                    <a:pt x="324069" y="182059"/>
                  </a:moveTo>
                  <a:lnTo>
                    <a:pt x="374708" y="182059"/>
                  </a:lnTo>
                  <a:lnTo>
                    <a:pt x="486042" y="182059"/>
                  </a:lnTo>
                  <a:lnTo>
                    <a:pt x="486042" y="249682"/>
                  </a:lnTo>
                  <a:cubicBezTo>
                    <a:pt x="493251" y="260434"/>
                    <a:pt x="517458" y="301043"/>
                    <a:pt x="524578" y="366888"/>
                  </a:cubicBezTo>
                  <a:cubicBezTo>
                    <a:pt x="529917" y="354004"/>
                    <a:pt x="534990" y="338453"/>
                    <a:pt x="536770" y="322458"/>
                  </a:cubicBezTo>
                  <a:cubicBezTo>
                    <a:pt x="537215" y="318637"/>
                    <a:pt x="539796" y="315349"/>
                    <a:pt x="543534" y="314016"/>
                  </a:cubicBezTo>
                  <a:cubicBezTo>
                    <a:pt x="547183" y="312772"/>
                    <a:pt x="551366" y="313750"/>
                    <a:pt x="554035" y="316505"/>
                  </a:cubicBezTo>
                  <a:cubicBezTo>
                    <a:pt x="602004" y="365378"/>
                    <a:pt x="632619" y="500445"/>
                    <a:pt x="580734" y="558027"/>
                  </a:cubicBezTo>
                  <a:cubicBezTo>
                    <a:pt x="552789" y="588950"/>
                    <a:pt x="513008" y="606722"/>
                    <a:pt x="471269" y="606722"/>
                  </a:cubicBezTo>
                  <a:lnTo>
                    <a:pt x="470379" y="606722"/>
                  </a:lnTo>
                  <a:cubicBezTo>
                    <a:pt x="428373" y="606455"/>
                    <a:pt x="388414" y="588150"/>
                    <a:pt x="360647" y="556694"/>
                  </a:cubicBezTo>
                  <a:cubicBezTo>
                    <a:pt x="347475" y="541676"/>
                    <a:pt x="337864" y="524260"/>
                    <a:pt x="331812" y="505599"/>
                  </a:cubicBezTo>
                  <a:lnTo>
                    <a:pt x="182298" y="505599"/>
                  </a:lnTo>
                  <a:lnTo>
                    <a:pt x="182298" y="424736"/>
                  </a:lnTo>
                  <a:lnTo>
                    <a:pt x="328074" y="424736"/>
                  </a:lnTo>
                  <a:cubicBezTo>
                    <a:pt x="329498" y="417894"/>
                    <a:pt x="331545" y="411141"/>
                    <a:pt x="333948" y="404476"/>
                  </a:cubicBezTo>
                  <a:lnTo>
                    <a:pt x="121514" y="404476"/>
                  </a:lnTo>
                  <a:lnTo>
                    <a:pt x="121514" y="343785"/>
                  </a:lnTo>
                  <a:lnTo>
                    <a:pt x="395800" y="343785"/>
                  </a:lnTo>
                  <a:cubicBezTo>
                    <a:pt x="398381" y="336942"/>
                    <a:pt x="401318" y="330189"/>
                    <a:pt x="404611" y="323613"/>
                  </a:cubicBezTo>
                  <a:lnTo>
                    <a:pt x="384854" y="323613"/>
                  </a:lnTo>
                  <a:lnTo>
                    <a:pt x="384854" y="262922"/>
                  </a:lnTo>
                  <a:lnTo>
                    <a:pt x="449198" y="262922"/>
                  </a:lnTo>
                  <a:cubicBezTo>
                    <a:pt x="455606" y="256702"/>
                    <a:pt x="462369" y="250659"/>
                    <a:pt x="469667" y="244883"/>
                  </a:cubicBezTo>
                  <a:cubicBezTo>
                    <a:pt x="471447" y="243461"/>
                    <a:pt x="473761" y="242839"/>
                    <a:pt x="476075" y="242839"/>
                  </a:cubicBezTo>
                  <a:lnTo>
                    <a:pt x="475986" y="242751"/>
                  </a:lnTo>
                  <a:lnTo>
                    <a:pt x="324069" y="242751"/>
                  </a:lnTo>
                  <a:close/>
                  <a:moveTo>
                    <a:pt x="121514" y="182059"/>
                  </a:moveTo>
                  <a:lnTo>
                    <a:pt x="172154" y="182059"/>
                  </a:lnTo>
                  <a:lnTo>
                    <a:pt x="303784" y="182059"/>
                  </a:lnTo>
                  <a:lnTo>
                    <a:pt x="303784" y="242745"/>
                  </a:lnTo>
                  <a:lnTo>
                    <a:pt x="121514" y="242745"/>
                  </a:lnTo>
                  <a:close/>
                  <a:moveTo>
                    <a:pt x="0" y="101191"/>
                  </a:moveTo>
                  <a:lnTo>
                    <a:pt x="162018" y="101191"/>
                  </a:lnTo>
                  <a:lnTo>
                    <a:pt x="162018" y="161736"/>
                  </a:lnTo>
                  <a:lnTo>
                    <a:pt x="0" y="161736"/>
                  </a:lnTo>
                  <a:close/>
                  <a:moveTo>
                    <a:pt x="384864" y="101191"/>
                  </a:moveTo>
                  <a:lnTo>
                    <a:pt x="486055" y="101191"/>
                  </a:lnTo>
                  <a:lnTo>
                    <a:pt x="486055" y="161736"/>
                  </a:lnTo>
                  <a:lnTo>
                    <a:pt x="384864" y="161736"/>
                  </a:lnTo>
                  <a:close/>
                  <a:moveTo>
                    <a:pt x="182270" y="101191"/>
                  </a:moveTo>
                  <a:lnTo>
                    <a:pt x="364540" y="101191"/>
                  </a:lnTo>
                  <a:lnTo>
                    <a:pt x="364540" y="161736"/>
                  </a:lnTo>
                  <a:lnTo>
                    <a:pt x="182270" y="161736"/>
                  </a:lnTo>
                  <a:close/>
                  <a:moveTo>
                    <a:pt x="324036" y="0"/>
                  </a:moveTo>
                  <a:lnTo>
                    <a:pt x="455698" y="0"/>
                  </a:lnTo>
                  <a:cubicBezTo>
                    <a:pt x="472434" y="0"/>
                    <a:pt x="486054" y="13597"/>
                    <a:pt x="486054" y="30303"/>
                  </a:cubicBezTo>
                  <a:lnTo>
                    <a:pt x="486054" y="80868"/>
                  </a:lnTo>
                  <a:lnTo>
                    <a:pt x="374689" y="80868"/>
                  </a:lnTo>
                  <a:lnTo>
                    <a:pt x="324036" y="80868"/>
                  </a:lnTo>
                  <a:close/>
                  <a:moveTo>
                    <a:pt x="121514" y="0"/>
                  </a:moveTo>
                  <a:lnTo>
                    <a:pt x="303784" y="0"/>
                  </a:lnTo>
                  <a:lnTo>
                    <a:pt x="303784" y="80868"/>
                  </a:lnTo>
                  <a:lnTo>
                    <a:pt x="172154" y="80868"/>
                  </a:lnTo>
                  <a:lnTo>
                    <a:pt x="121514" y="80868"/>
                  </a:lnTo>
                  <a:close/>
                  <a:moveTo>
                    <a:pt x="30343" y="0"/>
                  </a:moveTo>
                  <a:lnTo>
                    <a:pt x="101261" y="0"/>
                  </a:lnTo>
                  <a:lnTo>
                    <a:pt x="101261" y="80868"/>
                  </a:lnTo>
                  <a:lnTo>
                    <a:pt x="0" y="80868"/>
                  </a:lnTo>
                  <a:lnTo>
                    <a:pt x="0" y="30303"/>
                  </a:lnTo>
                  <a:cubicBezTo>
                    <a:pt x="0" y="13597"/>
                    <a:pt x="13614" y="0"/>
                    <a:pt x="30343" y="0"/>
                  </a:cubicBezTo>
                  <a:close/>
                </a:path>
              </a:pathLst>
            </a:custGeom>
            <a:solidFill>
              <a:srgbClr val="41B4AD"/>
            </a:solidFill>
            <a:ln>
              <a:noFill/>
            </a:ln>
          </p:spPr>
          <p:txBody>
            <a:bodyPr/>
            <a:lstStyle/>
            <a:p>
              <a:endParaRPr lang="zh-CN" altLang="en-US">
                <a:cs typeface="+mn-ea"/>
                <a:sym typeface="+mn-lt"/>
              </a:endParaRPr>
            </a:p>
          </p:txBody>
        </p:sp>
        <p:sp>
          <p:nvSpPr>
            <p:cNvPr id="38" name="target_126427">
              <a:extLst>
                <a:ext uri="{FF2B5EF4-FFF2-40B4-BE49-F238E27FC236}">
                  <a16:creationId xmlns:a16="http://schemas.microsoft.com/office/drawing/2014/main" id="{71A6D363-7237-4CAF-A040-BC1C84F58684}"/>
                </a:ext>
              </a:extLst>
            </p:cNvPr>
            <p:cNvSpPr>
              <a:spLocks noChangeAspect="1"/>
            </p:cNvSpPr>
            <p:nvPr/>
          </p:nvSpPr>
          <p:spPr bwMode="auto">
            <a:xfrm>
              <a:off x="6631124" y="2395868"/>
              <a:ext cx="609685" cy="608692"/>
            </a:xfrm>
            <a:custGeom>
              <a:avLst/>
              <a:gdLst>
                <a:gd name="connsiteX0" fmla="*/ 298661 w 606862"/>
                <a:gd name="connsiteY0" fmla="*/ 216068 h 605874"/>
                <a:gd name="connsiteX1" fmla="*/ 292627 w 606862"/>
                <a:gd name="connsiteY1" fmla="*/ 222186 h 605874"/>
                <a:gd name="connsiteX2" fmla="*/ 292627 w 606862"/>
                <a:gd name="connsiteY2" fmla="*/ 229140 h 605874"/>
                <a:gd name="connsiteX3" fmla="*/ 286035 w 606862"/>
                <a:gd name="connsiteY3" fmla="*/ 238133 h 605874"/>
                <a:gd name="connsiteX4" fmla="*/ 259483 w 606862"/>
                <a:gd name="connsiteY4" fmla="*/ 271879 h 605874"/>
                <a:gd name="connsiteX5" fmla="*/ 278979 w 606862"/>
                <a:gd name="connsiteY5" fmla="*/ 304884 h 605874"/>
                <a:gd name="connsiteX6" fmla="*/ 303396 w 606862"/>
                <a:gd name="connsiteY6" fmla="*/ 315917 h 605874"/>
                <a:gd name="connsiteX7" fmla="*/ 312309 w 606862"/>
                <a:gd name="connsiteY7" fmla="*/ 321109 h 605874"/>
                <a:gd name="connsiteX8" fmla="*/ 309431 w 606862"/>
                <a:gd name="connsiteY8" fmla="*/ 342525 h 605874"/>
                <a:gd name="connsiteX9" fmla="*/ 293741 w 606862"/>
                <a:gd name="connsiteY9" fmla="*/ 344565 h 605874"/>
                <a:gd name="connsiteX10" fmla="*/ 269881 w 606862"/>
                <a:gd name="connsiteY10" fmla="*/ 337426 h 605874"/>
                <a:gd name="connsiteX11" fmla="*/ 262639 w 606862"/>
                <a:gd name="connsiteY11" fmla="*/ 340485 h 605874"/>
                <a:gd name="connsiteX12" fmla="*/ 259111 w 606862"/>
                <a:gd name="connsiteY12" fmla="*/ 353001 h 605874"/>
                <a:gd name="connsiteX13" fmla="*/ 263382 w 606862"/>
                <a:gd name="connsiteY13" fmla="*/ 362550 h 605874"/>
                <a:gd name="connsiteX14" fmla="*/ 284921 w 606862"/>
                <a:gd name="connsiteY14" fmla="*/ 368669 h 605874"/>
                <a:gd name="connsiteX15" fmla="*/ 291048 w 606862"/>
                <a:gd name="connsiteY15" fmla="*/ 375901 h 605874"/>
                <a:gd name="connsiteX16" fmla="*/ 291141 w 606862"/>
                <a:gd name="connsiteY16" fmla="*/ 384059 h 605874"/>
                <a:gd name="connsiteX17" fmla="*/ 296340 w 606862"/>
                <a:gd name="connsiteY17" fmla="*/ 389622 h 605874"/>
                <a:gd name="connsiteX18" fmla="*/ 308502 w 606862"/>
                <a:gd name="connsiteY18" fmla="*/ 389622 h 605874"/>
                <a:gd name="connsiteX19" fmla="*/ 313423 w 606862"/>
                <a:gd name="connsiteY19" fmla="*/ 384430 h 605874"/>
                <a:gd name="connsiteX20" fmla="*/ 313423 w 606862"/>
                <a:gd name="connsiteY20" fmla="*/ 373119 h 605874"/>
                <a:gd name="connsiteX21" fmla="*/ 318622 w 606862"/>
                <a:gd name="connsiteY21" fmla="*/ 366444 h 605874"/>
                <a:gd name="connsiteX22" fmla="*/ 339789 w 606862"/>
                <a:gd name="connsiteY22" fmla="*/ 352909 h 605874"/>
                <a:gd name="connsiteX23" fmla="*/ 327256 w 606862"/>
                <a:gd name="connsiteY23" fmla="*/ 294872 h 605874"/>
                <a:gd name="connsiteX24" fmla="*/ 305996 w 606862"/>
                <a:gd name="connsiteY24" fmla="*/ 285230 h 605874"/>
                <a:gd name="connsiteX25" fmla="*/ 294391 w 606862"/>
                <a:gd name="connsiteY25" fmla="*/ 278740 h 605874"/>
                <a:gd name="connsiteX26" fmla="*/ 296804 w 606862"/>
                <a:gd name="connsiteY26" fmla="*/ 260661 h 605874"/>
                <a:gd name="connsiteX27" fmla="*/ 304046 w 606862"/>
                <a:gd name="connsiteY27" fmla="*/ 259178 h 605874"/>
                <a:gd name="connsiteX28" fmla="*/ 330877 w 606862"/>
                <a:gd name="connsiteY28" fmla="*/ 264463 h 605874"/>
                <a:gd name="connsiteX29" fmla="*/ 337932 w 606862"/>
                <a:gd name="connsiteY29" fmla="*/ 261496 h 605874"/>
                <a:gd name="connsiteX30" fmla="*/ 342110 w 606862"/>
                <a:gd name="connsiteY30" fmla="*/ 247404 h 605874"/>
                <a:gd name="connsiteX31" fmla="*/ 338954 w 606862"/>
                <a:gd name="connsiteY31" fmla="*/ 240914 h 605874"/>
                <a:gd name="connsiteX32" fmla="*/ 321964 w 606862"/>
                <a:gd name="connsiteY32" fmla="*/ 235815 h 605874"/>
                <a:gd name="connsiteX33" fmla="*/ 314258 w 606862"/>
                <a:gd name="connsiteY33" fmla="*/ 226915 h 605874"/>
                <a:gd name="connsiteX34" fmla="*/ 303396 w 606862"/>
                <a:gd name="connsiteY34" fmla="*/ 216068 h 605874"/>
                <a:gd name="connsiteX35" fmla="*/ 303396 w 606862"/>
                <a:gd name="connsiteY35" fmla="*/ 176202 h 605874"/>
                <a:gd name="connsiteX36" fmla="*/ 430308 w 606862"/>
                <a:gd name="connsiteY36" fmla="*/ 302937 h 605874"/>
                <a:gd name="connsiteX37" fmla="*/ 303396 w 606862"/>
                <a:gd name="connsiteY37" fmla="*/ 429673 h 605874"/>
                <a:gd name="connsiteX38" fmla="*/ 176484 w 606862"/>
                <a:gd name="connsiteY38" fmla="*/ 302937 h 605874"/>
                <a:gd name="connsiteX39" fmla="*/ 303396 w 606862"/>
                <a:gd name="connsiteY39" fmla="*/ 176202 h 605874"/>
                <a:gd name="connsiteX40" fmla="*/ 281240 w 606862"/>
                <a:gd name="connsiteY40" fmla="*/ 91493 h 605874"/>
                <a:gd name="connsiteX41" fmla="*/ 91642 w 606862"/>
                <a:gd name="connsiteY41" fmla="*/ 280782 h 605874"/>
                <a:gd name="connsiteX42" fmla="*/ 118104 w 606862"/>
                <a:gd name="connsiteY42" fmla="*/ 280782 h 605874"/>
                <a:gd name="connsiteX43" fmla="*/ 140295 w 606862"/>
                <a:gd name="connsiteY43" fmla="*/ 302937 h 605874"/>
                <a:gd name="connsiteX44" fmla="*/ 118104 w 606862"/>
                <a:gd name="connsiteY44" fmla="*/ 325092 h 605874"/>
                <a:gd name="connsiteX45" fmla="*/ 91642 w 606862"/>
                <a:gd name="connsiteY45" fmla="*/ 325092 h 605874"/>
                <a:gd name="connsiteX46" fmla="*/ 281240 w 606862"/>
                <a:gd name="connsiteY46" fmla="*/ 514381 h 605874"/>
                <a:gd name="connsiteX47" fmla="*/ 281240 w 606862"/>
                <a:gd name="connsiteY47" fmla="*/ 487962 h 605874"/>
                <a:gd name="connsiteX48" fmla="*/ 303431 w 606862"/>
                <a:gd name="connsiteY48" fmla="*/ 465807 h 605874"/>
                <a:gd name="connsiteX49" fmla="*/ 325622 w 606862"/>
                <a:gd name="connsiteY49" fmla="*/ 487962 h 605874"/>
                <a:gd name="connsiteX50" fmla="*/ 325622 w 606862"/>
                <a:gd name="connsiteY50" fmla="*/ 514381 h 605874"/>
                <a:gd name="connsiteX51" fmla="*/ 515220 w 606862"/>
                <a:gd name="connsiteY51" fmla="*/ 325092 h 605874"/>
                <a:gd name="connsiteX52" fmla="*/ 488758 w 606862"/>
                <a:gd name="connsiteY52" fmla="*/ 325092 h 605874"/>
                <a:gd name="connsiteX53" fmla="*/ 466567 w 606862"/>
                <a:gd name="connsiteY53" fmla="*/ 302937 h 605874"/>
                <a:gd name="connsiteX54" fmla="*/ 488758 w 606862"/>
                <a:gd name="connsiteY54" fmla="*/ 280782 h 605874"/>
                <a:gd name="connsiteX55" fmla="*/ 515220 w 606862"/>
                <a:gd name="connsiteY55" fmla="*/ 280782 h 605874"/>
                <a:gd name="connsiteX56" fmla="*/ 325622 w 606862"/>
                <a:gd name="connsiteY56" fmla="*/ 91493 h 605874"/>
                <a:gd name="connsiteX57" fmla="*/ 325622 w 606862"/>
                <a:gd name="connsiteY57" fmla="*/ 117912 h 605874"/>
                <a:gd name="connsiteX58" fmla="*/ 303431 w 606862"/>
                <a:gd name="connsiteY58" fmla="*/ 140067 h 605874"/>
                <a:gd name="connsiteX59" fmla="*/ 281240 w 606862"/>
                <a:gd name="connsiteY59" fmla="*/ 117912 h 605874"/>
                <a:gd name="connsiteX60" fmla="*/ 303431 w 606862"/>
                <a:gd name="connsiteY60" fmla="*/ 0 h 605874"/>
                <a:gd name="connsiteX61" fmla="*/ 325622 w 606862"/>
                <a:gd name="connsiteY61" fmla="*/ 22155 h 605874"/>
                <a:gd name="connsiteX62" fmla="*/ 325622 w 606862"/>
                <a:gd name="connsiteY62" fmla="*/ 48574 h 605874"/>
                <a:gd name="connsiteX63" fmla="*/ 558209 w 606862"/>
                <a:gd name="connsiteY63" fmla="*/ 280782 h 605874"/>
                <a:gd name="connsiteX64" fmla="*/ 584671 w 606862"/>
                <a:gd name="connsiteY64" fmla="*/ 280782 h 605874"/>
                <a:gd name="connsiteX65" fmla="*/ 606862 w 606862"/>
                <a:gd name="connsiteY65" fmla="*/ 302937 h 605874"/>
                <a:gd name="connsiteX66" fmla="*/ 584671 w 606862"/>
                <a:gd name="connsiteY66" fmla="*/ 325092 h 605874"/>
                <a:gd name="connsiteX67" fmla="*/ 558209 w 606862"/>
                <a:gd name="connsiteY67" fmla="*/ 325092 h 605874"/>
                <a:gd name="connsiteX68" fmla="*/ 325622 w 606862"/>
                <a:gd name="connsiteY68" fmla="*/ 557300 h 605874"/>
                <a:gd name="connsiteX69" fmla="*/ 325622 w 606862"/>
                <a:gd name="connsiteY69" fmla="*/ 583719 h 605874"/>
                <a:gd name="connsiteX70" fmla="*/ 303431 w 606862"/>
                <a:gd name="connsiteY70" fmla="*/ 605874 h 605874"/>
                <a:gd name="connsiteX71" fmla="*/ 281240 w 606862"/>
                <a:gd name="connsiteY71" fmla="*/ 583719 h 605874"/>
                <a:gd name="connsiteX72" fmla="*/ 281240 w 606862"/>
                <a:gd name="connsiteY72" fmla="*/ 557300 h 605874"/>
                <a:gd name="connsiteX73" fmla="*/ 48653 w 606862"/>
                <a:gd name="connsiteY73" fmla="*/ 325092 h 605874"/>
                <a:gd name="connsiteX74" fmla="*/ 22191 w 606862"/>
                <a:gd name="connsiteY74" fmla="*/ 325092 h 605874"/>
                <a:gd name="connsiteX75" fmla="*/ 0 w 606862"/>
                <a:gd name="connsiteY75" fmla="*/ 302937 h 605874"/>
                <a:gd name="connsiteX76" fmla="*/ 22191 w 606862"/>
                <a:gd name="connsiteY76" fmla="*/ 280782 h 605874"/>
                <a:gd name="connsiteX77" fmla="*/ 48653 w 606862"/>
                <a:gd name="connsiteY77" fmla="*/ 280782 h 605874"/>
                <a:gd name="connsiteX78" fmla="*/ 281240 w 606862"/>
                <a:gd name="connsiteY78" fmla="*/ 48574 h 605874"/>
                <a:gd name="connsiteX79" fmla="*/ 281240 w 606862"/>
                <a:gd name="connsiteY79" fmla="*/ 22155 h 605874"/>
                <a:gd name="connsiteX80" fmla="*/ 303431 w 606862"/>
                <a:gd name="connsiteY80" fmla="*/ 0 h 60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6862" h="605874">
                  <a:moveTo>
                    <a:pt x="298661" y="216068"/>
                  </a:moveTo>
                  <a:cubicBezTo>
                    <a:pt x="293648" y="216160"/>
                    <a:pt x="292719" y="216995"/>
                    <a:pt x="292627" y="222186"/>
                  </a:cubicBezTo>
                  <a:lnTo>
                    <a:pt x="292627" y="229140"/>
                  </a:lnTo>
                  <a:cubicBezTo>
                    <a:pt x="292627" y="235908"/>
                    <a:pt x="292627" y="235815"/>
                    <a:pt x="286035" y="238133"/>
                  </a:cubicBezTo>
                  <a:cubicBezTo>
                    <a:pt x="270252" y="243974"/>
                    <a:pt x="260411" y="254728"/>
                    <a:pt x="259483" y="271879"/>
                  </a:cubicBezTo>
                  <a:cubicBezTo>
                    <a:pt x="258554" y="287084"/>
                    <a:pt x="266539" y="297375"/>
                    <a:pt x="278979" y="304884"/>
                  </a:cubicBezTo>
                  <a:cubicBezTo>
                    <a:pt x="286685" y="309613"/>
                    <a:pt x="295226" y="312301"/>
                    <a:pt x="303396" y="315917"/>
                  </a:cubicBezTo>
                  <a:cubicBezTo>
                    <a:pt x="306645" y="317308"/>
                    <a:pt x="309616" y="318884"/>
                    <a:pt x="312309" y="321109"/>
                  </a:cubicBezTo>
                  <a:cubicBezTo>
                    <a:pt x="320200" y="327691"/>
                    <a:pt x="318715" y="338446"/>
                    <a:pt x="309431" y="342525"/>
                  </a:cubicBezTo>
                  <a:cubicBezTo>
                    <a:pt x="304417" y="344750"/>
                    <a:pt x="299218" y="345214"/>
                    <a:pt x="293741" y="344565"/>
                  </a:cubicBezTo>
                  <a:cubicBezTo>
                    <a:pt x="285292" y="343452"/>
                    <a:pt x="277401" y="341412"/>
                    <a:pt x="269881" y="337426"/>
                  </a:cubicBezTo>
                  <a:cubicBezTo>
                    <a:pt x="265517" y="335108"/>
                    <a:pt x="264125" y="335664"/>
                    <a:pt x="262639" y="340485"/>
                  </a:cubicBezTo>
                  <a:cubicBezTo>
                    <a:pt x="261340" y="344750"/>
                    <a:pt x="260226" y="348829"/>
                    <a:pt x="259111" y="353001"/>
                  </a:cubicBezTo>
                  <a:cubicBezTo>
                    <a:pt x="257440" y="358564"/>
                    <a:pt x="258090" y="359955"/>
                    <a:pt x="263382" y="362550"/>
                  </a:cubicBezTo>
                  <a:cubicBezTo>
                    <a:pt x="270252" y="365888"/>
                    <a:pt x="277494" y="367464"/>
                    <a:pt x="284921" y="368669"/>
                  </a:cubicBezTo>
                  <a:cubicBezTo>
                    <a:pt x="290770" y="369596"/>
                    <a:pt x="291048" y="369782"/>
                    <a:pt x="291048" y="375901"/>
                  </a:cubicBezTo>
                  <a:cubicBezTo>
                    <a:pt x="291141" y="378589"/>
                    <a:pt x="291141" y="381278"/>
                    <a:pt x="291141" y="384059"/>
                  </a:cubicBezTo>
                  <a:cubicBezTo>
                    <a:pt x="291141" y="387490"/>
                    <a:pt x="292719" y="389437"/>
                    <a:pt x="296340" y="389622"/>
                  </a:cubicBezTo>
                  <a:cubicBezTo>
                    <a:pt x="300425" y="389715"/>
                    <a:pt x="304417" y="389715"/>
                    <a:pt x="308502" y="389622"/>
                  </a:cubicBezTo>
                  <a:cubicBezTo>
                    <a:pt x="311659" y="389437"/>
                    <a:pt x="313423" y="387768"/>
                    <a:pt x="313423" y="384430"/>
                  </a:cubicBezTo>
                  <a:cubicBezTo>
                    <a:pt x="313423" y="380722"/>
                    <a:pt x="313516" y="376828"/>
                    <a:pt x="313423" y="373119"/>
                  </a:cubicBezTo>
                  <a:cubicBezTo>
                    <a:pt x="313330" y="369411"/>
                    <a:pt x="314908" y="367464"/>
                    <a:pt x="318622" y="366444"/>
                  </a:cubicBezTo>
                  <a:cubicBezTo>
                    <a:pt x="327070" y="364127"/>
                    <a:pt x="334219" y="359584"/>
                    <a:pt x="339789" y="352909"/>
                  </a:cubicBezTo>
                  <a:cubicBezTo>
                    <a:pt x="355108" y="334366"/>
                    <a:pt x="349352" y="307017"/>
                    <a:pt x="327256" y="294872"/>
                  </a:cubicBezTo>
                  <a:cubicBezTo>
                    <a:pt x="320479" y="291071"/>
                    <a:pt x="313144" y="288197"/>
                    <a:pt x="305996" y="285230"/>
                  </a:cubicBezTo>
                  <a:cubicBezTo>
                    <a:pt x="301911" y="283561"/>
                    <a:pt x="297826" y="281521"/>
                    <a:pt x="294391" y="278740"/>
                  </a:cubicBezTo>
                  <a:cubicBezTo>
                    <a:pt x="287428" y="273177"/>
                    <a:pt x="288635" y="264277"/>
                    <a:pt x="296804" y="260661"/>
                  </a:cubicBezTo>
                  <a:cubicBezTo>
                    <a:pt x="299218" y="259642"/>
                    <a:pt x="301539" y="259271"/>
                    <a:pt x="304046" y="259178"/>
                  </a:cubicBezTo>
                  <a:cubicBezTo>
                    <a:pt x="313423" y="258715"/>
                    <a:pt x="322335" y="260383"/>
                    <a:pt x="330877" y="264463"/>
                  </a:cubicBezTo>
                  <a:cubicBezTo>
                    <a:pt x="335054" y="266595"/>
                    <a:pt x="336447" y="265946"/>
                    <a:pt x="337932" y="261496"/>
                  </a:cubicBezTo>
                  <a:cubicBezTo>
                    <a:pt x="339511" y="256860"/>
                    <a:pt x="340811" y="252132"/>
                    <a:pt x="342110" y="247404"/>
                  </a:cubicBezTo>
                  <a:cubicBezTo>
                    <a:pt x="343039" y="244344"/>
                    <a:pt x="341925" y="242212"/>
                    <a:pt x="338954" y="240914"/>
                  </a:cubicBezTo>
                  <a:cubicBezTo>
                    <a:pt x="333476" y="238411"/>
                    <a:pt x="327813" y="236649"/>
                    <a:pt x="321964" y="235815"/>
                  </a:cubicBezTo>
                  <a:cubicBezTo>
                    <a:pt x="314258" y="234702"/>
                    <a:pt x="314258" y="234610"/>
                    <a:pt x="314258" y="226915"/>
                  </a:cubicBezTo>
                  <a:cubicBezTo>
                    <a:pt x="314258" y="216068"/>
                    <a:pt x="314258" y="216068"/>
                    <a:pt x="303396" y="216068"/>
                  </a:cubicBezTo>
                  <a:close/>
                  <a:moveTo>
                    <a:pt x="303396" y="176202"/>
                  </a:moveTo>
                  <a:cubicBezTo>
                    <a:pt x="373490" y="176202"/>
                    <a:pt x="430308" y="232941"/>
                    <a:pt x="430308" y="302937"/>
                  </a:cubicBezTo>
                  <a:cubicBezTo>
                    <a:pt x="430308" y="372934"/>
                    <a:pt x="373490" y="429673"/>
                    <a:pt x="303396" y="429673"/>
                  </a:cubicBezTo>
                  <a:cubicBezTo>
                    <a:pt x="233302" y="429673"/>
                    <a:pt x="176484" y="372934"/>
                    <a:pt x="176484" y="302937"/>
                  </a:cubicBezTo>
                  <a:cubicBezTo>
                    <a:pt x="176484" y="232941"/>
                    <a:pt x="233302" y="176202"/>
                    <a:pt x="303396" y="176202"/>
                  </a:cubicBezTo>
                  <a:close/>
                  <a:moveTo>
                    <a:pt x="281240" y="91493"/>
                  </a:moveTo>
                  <a:cubicBezTo>
                    <a:pt x="181334" y="101690"/>
                    <a:pt x="101855" y="181039"/>
                    <a:pt x="91642" y="280782"/>
                  </a:cubicBezTo>
                  <a:lnTo>
                    <a:pt x="118104" y="280782"/>
                  </a:lnTo>
                  <a:cubicBezTo>
                    <a:pt x="130360" y="280782"/>
                    <a:pt x="140295" y="290701"/>
                    <a:pt x="140295" y="302937"/>
                  </a:cubicBezTo>
                  <a:cubicBezTo>
                    <a:pt x="140295" y="315173"/>
                    <a:pt x="130360" y="325092"/>
                    <a:pt x="118104" y="325092"/>
                  </a:cubicBezTo>
                  <a:lnTo>
                    <a:pt x="91642" y="325092"/>
                  </a:lnTo>
                  <a:cubicBezTo>
                    <a:pt x="101855" y="424835"/>
                    <a:pt x="181334" y="504184"/>
                    <a:pt x="281240" y="514381"/>
                  </a:cubicBezTo>
                  <a:lnTo>
                    <a:pt x="281240" y="487962"/>
                  </a:lnTo>
                  <a:cubicBezTo>
                    <a:pt x="281240" y="475726"/>
                    <a:pt x="291175" y="465807"/>
                    <a:pt x="303431" y="465807"/>
                  </a:cubicBezTo>
                  <a:cubicBezTo>
                    <a:pt x="315687" y="465807"/>
                    <a:pt x="325622" y="475726"/>
                    <a:pt x="325622" y="487962"/>
                  </a:cubicBezTo>
                  <a:lnTo>
                    <a:pt x="325622" y="514381"/>
                  </a:lnTo>
                  <a:cubicBezTo>
                    <a:pt x="425528" y="504184"/>
                    <a:pt x="505007" y="424835"/>
                    <a:pt x="515220" y="325092"/>
                  </a:cubicBezTo>
                  <a:lnTo>
                    <a:pt x="488758" y="325092"/>
                  </a:lnTo>
                  <a:cubicBezTo>
                    <a:pt x="476502" y="325092"/>
                    <a:pt x="466567" y="315173"/>
                    <a:pt x="466567" y="302937"/>
                  </a:cubicBezTo>
                  <a:cubicBezTo>
                    <a:pt x="466567" y="290701"/>
                    <a:pt x="476502" y="280782"/>
                    <a:pt x="488758" y="280782"/>
                  </a:cubicBezTo>
                  <a:lnTo>
                    <a:pt x="515220" y="280782"/>
                  </a:lnTo>
                  <a:cubicBezTo>
                    <a:pt x="505007" y="181039"/>
                    <a:pt x="425528" y="101690"/>
                    <a:pt x="325622" y="91493"/>
                  </a:cubicBezTo>
                  <a:lnTo>
                    <a:pt x="325622" y="117912"/>
                  </a:lnTo>
                  <a:cubicBezTo>
                    <a:pt x="325622" y="130148"/>
                    <a:pt x="315687" y="140067"/>
                    <a:pt x="303431" y="140067"/>
                  </a:cubicBezTo>
                  <a:cubicBezTo>
                    <a:pt x="291175" y="140067"/>
                    <a:pt x="281240" y="130148"/>
                    <a:pt x="281240" y="117912"/>
                  </a:cubicBezTo>
                  <a:close/>
                  <a:moveTo>
                    <a:pt x="303431" y="0"/>
                  </a:moveTo>
                  <a:cubicBezTo>
                    <a:pt x="315687" y="0"/>
                    <a:pt x="325622" y="9919"/>
                    <a:pt x="325622" y="22155"/>
                  </a:cubicBezTo>
                  <a:lnTo>
                    <a:pt x="325622" y="48574"/>
                  </a:lnTo>
                  <a:cubicBezTo>
                    <a:pt x="449111" y="59234"/>
                    <a:pt x="547531" y="157494"/>
                    <a:pt x="558209" y="280782"/>
                  </a:cubicBezTo>
                  <a:lnTo>
                    <a:pt x="584671" y="280782"/>
                  </a:lnTo>
                  <a:cubicBezTo>
                    <a:pt x="596834" y="280782"/>
                    <a:pt x="606862" y="290701"/>
                    <a:pt x="606862" y="302937"/>
                  </a:cubicBezTo>
                  <a:cubicBezTo>
                    <a:pt x="606862" y="315173"/>
                    <a:pt x="596927" y="325092"/>
                    <a:pt x="584671" y="325092"/>
                  </a:cubicBezTo>
                  <a:lnTo>
                    <a:pt x="558209" y="325092"/>
                  </a:lnTo>
                  <a:cubicBezTo>
                    <a:pt x="547531" y="448380"/>
                    <a:pt x="449111" y="546640"/>
                    <a:pt x="325622" y="557300"/>
                  </a:cubicBezTo>
                  <a:lnTo>
                    <a:pt x="325622" y="583719"/>
                  </a:lnTo>
                  <a:cubicBezTo>
                    <a:pt x="325622" y="595955"/>
                    <a:pt x="315687" y="605874"/>
                    <a:pt x="303431" y="605874"/>
                  </a:cubicBezTo>
                  <a:cubicBezTo>
                    <a:pt x="291175" y="605874"/>
                    <a:pt x="281240" y="595955"/>
                    <a:pt x="281240" y="583719"/>
                  </a:cubicBezTo>
                  <a:lnTo>
                    <a:pt x="281240" y="557300"/>
                  </a:lnTo>
                  <a:cubicBezTo>
                    <a:pt x="157751" y="546640"/>
                    <a:pt x="59331" y="448380"/>
                    <a:pt x="48653" y="325092"/>
                  </a:cubicBezTo>
                  <a:lnTo>
                    <a:pt x="22191" y="325092"/>
                  </a:lnTo>
                  <a:cubicBezTo>
                    <a:pt x="9935" y="325092"/>
                    <a:pt x="0" y="315173"/>
                    <a:pt x="0" y="302937"/>
                  </a:cubicBezTo>
                  <a:cubicBezTo>
                    <a:pt x="0" y="290701"/>
                    <a:pt x="9935" y="280782"/>
                    <a:pt x="22191" y="280782"/>
                  </a:cubicBezTo>
                  <a:lnTo>
                    <a:pt x="48653" y="280782"/>
                  </a:lnTo>
                  <a:cubicBezTo>
                    <a:pt x="59331" y="157494"/>
                    <a:pt x="157751" y="59234"/>
                    <a:pt x="281240" y="48574"/>
                  </a:cubicBezTo>
                  <a:lnTo>
                    <a:pt x="281240" y="22155"/>
                  </a:lnTo>
                  <a:cubicBezTo>
                    <a:pt x="281240" y="9919"/>
                    <a:pt x="291175" y="0"/>
                    <a:pt x="303431" y="0"/>
                  </a:cubicBezTo>
                  <a:close/>
                </a:path>
              </a:pathLst>
            </a:custGeom>
            <a:solidFill>
              <a:schemeClr val="bg1"/>
            </a:solidFill>
            <a:ln>
              <a:noFill/>
            </a:ln>
          </p:spPr>
          <p:txBody>
            <a:bodyPr/>
            <a:lstStyle/>
            <a:p>
              <a:endParaRPr lang="zh-CN" altLang="en-US">
                <a:cs typeface="+mn-ea"/>
                <a:sym typeface="+mn-lt"/>
              </a:endParaRPr>
            </a:p>
          </p:txBody>
        </p:sp>
      </p:grpSp>
      <p:sp>
        <p:nvSpPr>
          <p:cNvPr id="39" name="îSḷïḑé">
            <a:extLst>
              <a:ext uri="{FF2B5EF4-FFF2-40B4-BE49-F238E27FC236}">
                <a16:creationId xmlns:a16="http://schemas.microsoft.com/office/drawing/2014/main" id="{4FE4B508-A734-4160-9418-63268A871747}"/>
              </a:ext>
            </a:extLst>
          </p:cNvPr>
          <p:cNvSpPr txBox="1"/>
          <p:nvPr/>
        </p:nvSpPr>
        <p:spPr>
          <a:xfrm>
            <a:off x="8021799" y="1451574"/>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41B4AD"/>
                </a:solidFill>
                <a:cs typeface="+mn-ea"/>
                <a:sym typeface="+mn-lt"/>
              </a:rPr>
              <a:t>关联</a:t>
            </a:r>
          </a:p>
        </p:txBody>
      </p:sp>
      <p:sp>
        <p:nvSpPr>
          <p:cNvPr id="40" name="iśļíḓè">
            <a:extLst>
              <a:ext uri="{FF2B5EF4-FFF2-40B4-BE49-F238E27FC236}">
                <a16:creationId xmlns:a16="http://schemas.microsoft.com/office/drawing/2014/main" id="{F56693BD-58F7-406C-823D-FC0446EFDF23}"/>
              </a:ext>
            </a:extLst>
          </p:cNvPr>
          <p:cNvSpPr/>
          <p:nvPr/>
        </p:nvSpPr>
        <p:spPr bwMode="auto">
          <a:xfrm>
            <a:off x="8021799" y="1788795"/>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400" dirty="0">
                <a:solidFill>
                  <a:schemeClr val="tx1">
                    <a:lumMod val="75000"/>
                    <a:lumOff val="25000"/>
                  </a:schemeClr>
                </a:solidFill>
                <a:cs typeface="+mn-ea"/>
                <a:sym typeface="+mn-lt"/>
              </a:rPr>
              <a:t>关联指明了</a:t>
            </a:r>
            <a:r>
              <a:rPr lang="zh-CN" altLang="en-US" sz="1400" b="1" dirty="0">
                <a:solidFill>
                  <a:schemeClr val="tx1">
                    <a:lumMod val="75000"/>
                    <a:lumOff val="25000"/>
                  </a:schemeClr>
                </a:solidFill>
                <a:cs typeface="+mn-ea"/>
                <a:sym typeface="+mn-lt"/>
              </a:rPr>
              <a:t>一个对象与另一个对象间的关系</a:t>
            </a:r>
            <a:r>
              <a:rPr lang="zh-CN" altLang="en-US" sz="1400" dirty="0">
                <a:solidFill>
                  <a:schemeClr val="tx1">
                    <a:lumMod val="75000"/>
                    <a:lumOff val="25000"/>
                  </a:schemeClr>
                </a:solidFill>
                <a:cs typeface="+mn-ea"/>
                <a:sym typeface="+mn-lt"/>
              </a:rPr>
              <a:t>。在图形上</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关联用一条实线表示</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它可能有方向</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偶尔在其上还有一个标记</a:t>
            </a:r>
          </a:p>
        </p:txBody>
      </p:sp>
      <p:sp>
        <p:nvSpPr>
          <p:cNvPr id="41" name="îSḷïḑé">
            <a:extLst>
              <a:ext uri="{FF2B5EF4-FFF2-40B4-BE49-F238E27FC236}">
                <a16:creationId xmlns:a16="http://schemas.microsoft.com/office/drawing/2014/main" id="{1E026871-C057-470B-A9CA-D1C7BA0F9290}"/>
              </a:ext>
            </a:extLst>
          </p:cNvPr>
          <p:cNvSpPr txBox="1"/>
          <p:nvPr/>
        </p:nvSpPr>
        <p:spPr>
          <a:xfrm>
            <a:off x="8021799" y="3312508"/>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EB8FA6"/>
                </a:solidFill>
                <a:cs typeface="+mn-ea"/>
                <a:sym typeface="+mn-lt"/>
              </a:rPr>
              <a:t>实现</a:t>
            </a:r>
          </a:p>
        </p:txBody>
      </p:sp>
      <p:sp>
        <p:nvSpPr>
          <p:cNvPr id="42" name="iśļíḓè">
            <a:extLst>
              <a:ext uri="{FF2B5EF4-FFF2-40B4-BE49-F238E27FC236}">
                <a16:creationId xmlns:a16="http://schemas.microsoft.com/office/drawing/2014/main" id="{480534CB-3915-4DB6-A238-C15603031ECD}"/>
              </a:ext>
            </a:extLst>
          </p:cNvPr>
          <p:cNvSpPr/>
          <p:nvPr/>
        </p:nvSpPr>
        <p:spPr bwMode="auto">
          <a:xfrm>
            <a:off x="8021799" y="3649729"/>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400" dirty="0">
                <a:solidFill>
                  <a:schemeClr val="tx1">
                    <a:lumMod val="75000"/>
                    <a:lumOff val="25000"/>
                  </a:schemeClr>
                </a:solidFill>
                <a:cs typeface="+mn-ea"/>
                <a:sym typeface="+mn-lt"/>
              </a:rPr>
              <a:t>实现是类之间的语义关系，其中的</a:t>
            </a:r>
            <a:r>
              <a:rPr lang="zh-CN" altLang="en-US" sz="1400" b="1" dirty="0">
                <a:solidFill>
                  <a:schemeClr val="tx1">
                    <a:lumMod val="75000"/>
                    <a:lumOff val="25000"/>
                  </a:schemeClr>
                </a:solidFill>
                <a:cs typeface="+mn-ea"/>
                <a:sym typeface="+mn-lt"/>
              </a:rPr>
              <a:t>一个类指定了由另一个类必须执行的约定</a:t>
            </a:r>
            <a:r>
              <a:rPr lang="zh-CN" altLang="en-US" sz="1400" dirty="0">
                <a:solidFill>
                  <a:schemeClr val="tx1">
                    <a:lumMod val="75000"/>
                    <a:lumOff val="25000"/>
                  </a:schemeClr>
                </a:solidFill>
                <a:cs typeface="+mn-ea"/>
                <a:sym typeface="+mn-lt"/>
              </a:rPr>
              <a:t>。在两种地方会遇到实现关系：一种是在接口和实现它们的类或构件之间；另一种是在用例和实现它们的协作之间。</a:t>
            </a:r>
          </a:p>
        </p:txBody>
      </p:sp>
      <p:sp>
        <p:nvSpPr>
          <p:cNvPr id="43" name="îSḷïḑé">
            <a:extLst>
              <a:ext uri="{FF2B5EF4-FFF2-40B4-BE49-F238E27FC236}">
                <a16:creationId xmlns:a16="http://schemas.microsoft.com/office/drawing/2014/main" id="{5577A0B8-A19C-4C47-BC66-248A34769B82}"/>
              </a:ext>
            </a:extLst>
          </p:cNvPr>
          <p:cNvSpPr txBox="1"/>
          <p:nvPr/>
        </p:nvSpPr>
        <p:spPr>
          <a:xfrm>
            <a:off x="1535843" y="1451574"/>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000" b="1" dirty="0">
                <a:solidFill>
                  <a:srgbClr val="EB8FA6"/>
                </a:solidFill>
                <a:cs typeface="+mn-ea"/>
                <a:sym typeface="+mn-lt"/>
              </a:rPr>
              <a:t>依赖</a:t>
            </a:r>
          </a:p>
        </p:txBody>
      </p:sp>
      <p:sp>
        <p:nvSpPr>
          <p:cNvPr id="44" name="iśļíḓè">
            <a:extLst>
              <a:ext uri="{FF2B5EF4-FFF2-40B4-BE49-F238E27FC236}">
                <a16:creationId xmlns:a16="http://schemas.microsoft.com/office/drawing/2014/main" id="{1C883C67-B30E-4C52-9203-57C0BC8987F2}"/>
              </a:ext>
            </a:extLst>
          </p:cNvPr>
          <p:cNvSpPr/>
          <p:nvPr/>
        </p:nvSpPr>
        <p:spPr bwMode="auto">
          <a:xfrm>
            <a:off x="899465" y="1788795"/>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400" dirty="0">
                <a:solidFill>
                  <a:schemeClr val="tx1">
                    <a:lumMod val="75000"/>
                    <a:lumOff val="25000"/>
                  </a:schemeClr>
                </a:solidFill>
                <a:cs typeface="+mn-ea"/>
                <a:sym typeface="+mn-lt"/>
              </a:rPr>
              <a:t>依赖是两个模型元素间的语义关系</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其中</a:t>
            </a:r>
            <a:r>
              <a:rPr lang="zh-CN" altLang="en-US" sz="1400" b="1" dirty="0">
                <a:solidFill>
                  <a:schemeClr val="tx1">
                    <a:lumMod val="75000"/>
                    <a:lumOff val="25000"/>
                  </a:schemeClr>
                </a:solidFill>
                <a:cs typeface="+mn-ea"/>
                <a:sym typeface="+mn-lt"/>
              </a:rPr>
              <a:t>一个元素发生变化会影响另一个元素的语义</a:t>
            </a:r>
            <a:r>
              <a:rPr lang="zh-CN" altLang="en-US" sz="1400" dirty="0">
                <a:solidFill>
                  <a:schemeClr val="tx1">
                    <a:lumMod val="75000"/>
                    <a:lumOff val="25000"/>
                  </a:schemeClr>
                </a:solidFill>
                <a:cs typeface="+mn-ea"/>
                <a:sym typeface="+mn-lt"/>
              </a:rPr>
              <a:t>。在图形上，把依赖画成一条可能有方向的虚线</a:t>
            </a:r>
          </a:p>
        </p:txBody>
      </p:sp>
      <p:sp>
        <p:nvSpPr>
          <p:cNvPr id="46" name="iśļíḓè">
            <a:extLst>
              <a:ext uri="{FF2B5EF4-FFF2-40B4-BE49-F238E27FC236}">
                <a16:creationId xmlns:a16="http://schemas.microsoft.com/office/drawing/2014/main" id="{7761436A-11D9-4DC4-A9AE-4A35DAB358AB}"/>
              </a:ext>
            </a:extLst>
          </p:cNvPr>
          <p:cNvSpPr/>
          <p:nvPr/>
        </p:nvSpPr>
        <p:spPr bwMode="auto">
          <a:xfrm>
            <a:off x="816665" y="3980066"/>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400" dirty="0">
                <a:solidFill>
                  <a:schemeClr val="tx1">
                    <a:lumMod val="75000"/>
                    <a:lumOff val="25000"/>
                  </a:schemeClr>
                </a:solidFill>
                <a:cs typeface="+mn-ea"/>
                <a:sym typeface="+mn-lt"/>
              </a:rPr>
              <a:t>泛化是一种</a:t>
            </a:r>
            <a:r>
              <a:rPr lang="zh-CN" altLang="en-US" sz="1400" b="1" dirty="0">
                <a:solidFill>
                  <a:schemeClr val="tx1">
                    <a:lumMod val="75000"/>
                    <a:lumOff val="25000"/>
                  </a:schemeClr>
                </a:solidFill>
                <a:cs typeface="+mn-ea"/>
                <a:sym typeface="+mn-lt"/>
              </a:rPr>
              <a:t>一般化特殊化的关系</a:t>
            </a:r>
            <a:r>
              <a:rPr lang="zh-CN" altLang="en-US" sz="1400" dirty="0">
                <a:solidFill>
                  <a:schemeClr val="tx1">
                    <a:lumMod val="75000"/>
                    <a:lumOff val="25000"/>
                  </a:schemeClr>
                </a:solidFill>
                <a:cs typeface="+mn-ea"/>
                <a:sym typeface="+mn-lt"/>
              </a:rPr>
              <a:t>，是一般事物和该事物较为特殊的种类之间的关系，子类继承父类的属性和操作，除此之外，子类还添加新的属性和操作。</a:t>
            </a:r>
          </a:p>
        </p:txBody>
      </p:sp>
      <p:sp>
        <p:nvSpPr>
          <p:cNvPr id="47" name="矩形: 圆角 46">
            <a:extLst>
              <a:ext uri="{FF2B5EF4-FFF2-40B4-BE49-F238E27FC236}">
                <a16:creationId xmlns:a16="http://schemas.microsoft.com/office/drawing/2014/main"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关   系</a:t>
            </a:r>
          </a:p>
        </p:txBody>
      </p:sp>
      <p:sp>
        <p:nvSpPr>
          <p:cNvPr id="20" name="îSḷïḑé">
            <a:extLst>
              <a:ext uri="{FF2B5EF4-FFF2-40B4-BE49-F238E27FC236}">
                <a16:creationId xmlns:a16="http://schemas.microsoft.com/office/drawing/2014/main" id="{8E8C5240-7EC0-4337-86A9-3AEF7D48CB4F}"/>
              </a:ext>
            </a:extLst>
          </p:cNvPr>
          <p:cNvSpPr txBox="1"/>
          <p:nvPr/>
        </p:nvSpPr>
        <p:spPr>
          <a:xfrm>
            <a:off x="3628773" y="3547321"/>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41B4AD"/>
                </a:solidFill>
                <a:cs typeface="+mn-ea"/>
                <a:sym typeface="+mn-lt"/>
              </a:rPr>
              <a:t>泛化</a:t>
            </a:r>
          </a:p>
        </p:txBody>
      </p:sp>
    </p:spTree>
    <p:extLst>
      <p:ext uri="{BB962C8B-B14F-4D97-AF65-F5344CB8AC3E}">
        <p14:creationId xmlns:p14="http://schemas.microsoft.com/office/powerpoint/2010/main" val="16827802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1000"/>
                                        <p:tgtEl>
                                          <p:spTgt spid="43"/>
                                        </p:tgtEl>
                                      </p:cBhvr>
                                    </p:animEffect>
                                    <p:anim calcmode="lin" valueType="num">
                                      <p:cBhvr>
                                        <p:cTn id="14" dur="1000" fill="hold"/>
                                        <p:tgtEl>
                                          <p:spTgt spid="43"/>
                                        </p:tgtEl>
                                        <p:attrNameLst>
                                          <p:attrName>ppt_x</p:attrName>
                                        </p:attrNameLst>
                                      </p:cBhvr>
                                      <p:tavLst>
                                        <p:tav tm="0">
                                          <p:val>
                                            <p:strVal val="#ppt_x"/>
                                          </p:val>
                                        </p:tav>
                                        <p:tav tm="100000">
                                          <p:val>
                                            <p:strVal val="#ppt_x"/>
                                          </p:val>
                                        </p:tav>
                                      </p:tavLst>
                                    </p:anim>
                                    <p:anim calcmode="lin" valueType="num">
                                      <p:cBhvr>
                                        <p:cTn id="15" dur="1000" fill="hold"/>
                                        <p:tgtEl>
                                          <p:spTgt spid="4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1000"/>
                                        <p:tgtEl>
                                          <p:spTgt spid="44"/>
                                        </p:tgtEl>
                                      </p:cBhvr>
                                    </p:animEffect>
                                    <p:anim calcmode="lin" valueType="num">
                                      <p:cBhvr>
                                        <p:cTn id="20" dur="1000" fill="hold"/>
                                        <p:tgtEl>
                                          <p:spTgt spid="44"/>
                                        </p:tgtEl>
                                        <p:attrNameLst>
                                          <p:attrName>ppt_x</p:attrName>
                                        </p:attrNameLst>
                                      </p:cBhvr>
                                      <p:tavLst>
                                        <p:tav tm="0">
                                          <p:val>
                                            <p:strVal val="#ppt_x"/>
                                          </p:val>
                                        </p:tav>
                                        <p:tav tm="100000">
                                          <p:val>
                                            <p:strVal val="#ppt_x"/>
                                          </p:val>
                                        </p:tav>
                                      </p:tavLst>
                                    </p:anim>
                                    <p:anim calcmode="lin" valueType="num">
                                      <p:cBhvr>
                                        <p:cTn id="21" dur="1000" fill="hold"/>
                                        <p:tgtEl>
                                          <p:spTgt spid="4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1000"/>
                                        <p:tgtEl>
                                          <p:spTgt spid="46"/>
                                        </p:tgtEl>
                                      </p:cBhvr>
                                    </p:animEffect>
                                    <p:anim calcmode="lin" valueType="num">
                                      <p:cBhvr>
                                        <p:cTn id="26" dur="1000" fill="hold"/>
                                        <p:tgtEl>
                                          <p:spTgt spid="46"/>
                                        </p:tgtEl>
                                        <p:attrNameLst>
                                          <p:attrName>ppt_x</p:attrName>
                                        </p:attrNameLst>
                                      </p:cBhvr>
                                      <p:tavLst>
                                        <p:tav tm="0">
                                          <p:val>
                                            <p:strVal val="#ppt_x"/>
                                          </p:val>
                                        </p:tav>
                                        <p:tav tm="100000">
                                          <p:val>
                                            <p:strVal val="#ppt_x"/>
                                          </p:val>
                                        </p:tav>
                                      </p:tavLst>
                                    </p:anim>
                                    <p:anim calcmode="lin" valueType="num">
                                      <p:cBhvr>
                                        <p:cTn id="27" dur="1000" fill="hold"/>
                                        <p:tgtEl>
                                          <p:spTgt spid="46"/>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anim calcmode="lin" valueType="num">
                                      <p:cBhvr>
                                        <p:cTn id="32" dur="1000" fill="hold"/>
                                        <p:tgtEl>
                                          <p:spTgt spid="39"/>
                                        </p:tgtEl>
                                        <p:attrNameLst>
                                          <p:attrName>ppt_x</p:attrName>
                                        </p:attrNameLst>
                                      </p:cBhvr>
                                      <p:tavLst>
                                        <p:tav tm="0">
                                          <p:val>
                                            <p:strVal val="#ppt_x"/>
                                          </p:val>
                                        </p:tav>
                                        <p:tav tm="100000">
                                          <p:val>
                                            <p:strVal val="#ppt_x"/>
                                          </p:val>
                                        </p:tav>
                                      </p:tavLst>
                                    </p:anim>
                                    <p:anim calcmode="lin" valueType="num">
                                      <p:cBhvr>
                                        <p:cTn id="33" dur="1000" fill="hold"/>
                                        <p:tgtEl>
                                          <p:spTgt spid="39"/>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1000"/>
                                        <p:tgtEl>
                                          <p:spTgt spid="40"/>
                                        </p:tgtEl>
                                      </p:cBhvr>
                                    </p:animEffect>
                                    <p:anim calcmode="lin" valueType="num">
                                      <p:cBhvr>
                                        <p:cTn id="38" dur="1000" fill="hold"/>
                                        <p:tgtEl>
                                          <p:spTgt spid="40"/>
                                        </p:tgtEl>
                                        <p:attrNameLst>
                                          <p:attrName>ppt_x</p:attrName>
                                        </p:attrNameLst>
                                      </p:cBhvr>
                                      <p:tavLst>
                                        <p:tav tm="0">
                                          <p:val>
                                            <p:strVal val="#ppt_x"/>
                                          </p:val>
                                        </p:tav>
                                        <p:tav tm="100000">
                                          <p:val>
                                            <p:strVal val="#ppt_x"/>
                                          </p:val>
                                        </p:tav>
                                      </p:tavLst>
                                    </p:anim>
                                    <p:anim calcmode="lin" valueType="num">
                                      <p:cBhvr>
                                        <p:cTn id="39" dur="1000" fill="hold"/>
                                        <p:tgtEl>
                                          <p:spTgt spid="40"/>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1000"/>
                                        <p:tgtEl>
                                          <p:spTgt spid="41"/>
                                        </p:tgtEl>
                                      </p:cBhvr>
                                    </p:animEffect>
                                    <p:anim calcmode="lin" valueType="num">
                                      <p:cBhvr>
                                        <p:cTn id="44" dur="1000" fill="hold"/>
                                        <p:tgtEl>
                                          <p:spTgt spid="41"/>
                                        </p:tgtEl>
                                        <p:attrNameLst>
                                          <p:attrName>ppt_x</p:attrName>
                                        </p:attrNameLst>
                                      </p:cBhvr>
                                      <p:tavLst>
                                        <p:tav tm="0">
                                          <p:val>
                                            <p:strVal val="#ppt_x"/>
                                          </p:val>
                                        </p:tav>
                                        <p:tav tm="100000">
                                          <p:val>
                                            <p:strVal val="#ppt_x"/>
                                          </p:val>
                                        </p:tav>
                                      </p:tavLst>
                                    </p:anim>
                                    <p:anim calcmode="lin" valueType="num">
                                      <p:cBhvr>
                                        <p:cTn id="45" dur="1000" fill="hold"/>
                                        <p:tgtEl>
                                          <p:spTgt spid="41"/>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1000"/>
                                        <p:tgtEl>
                                          <p:spTgt spid="42"/>
                                        </p:tgtEl>
                                      </p:cBhvr>
                                    </p:animEffect>
                                    <p:anim calcmode="lin" valueType="num">
                                      <p:cBhvr>
                                        <p:cTn id="50" dur="1000" fill="hold"/>
                                        <p:tgtEl>
                                          <p:spTgt spid="42"/>
                                        </p:tgtEl>
                                        <p:attrNameLst>
                                          <p:attrName>ppt_x</p:attrName>
                                        </p:attrNameLst>
                                      </p:cBhvr>
                                      <p:tavLst>
                                        <p:tav tm="0">
                                          <p:val>
                                            <p:strVal val="#ppt_x"/>
                                          </p:val>
                                        </p:tav>
                                        <p:tav tm="100000">
                                          <p:val>
                                            <p:strVal val="#ppt_x"/>
                                          </p:val>
                                        </p:tav>
                                      </p:tavLst>
                                    </p:anim>
                                    <p:anim calcmode="lin" valueType="num">
                                      <p:cBhvr>
                                        <p:cTn id="51" dur="1000" fill="hold"/>
                                        <p:tgtEl>
                                          <p:spTgt spid="42"/>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6"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问   题</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2410118" y="2270004"/>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zh-CN" altLang="en-US" sz="2400" dirty="0">
                <a:solidFill>
                  <a:schemeClr val="tx1">
                    <a:lumMod val="75000"/>
                    <a:lumOff val="25000"/>
                  </a:schemeClr>
                </a:solidFill>
                <a:cs typeface="+mn-ea"/>
                <a:sym typeface="+mn-lt"/>
              </a:rPr>
              <a:t>问题</a:t>
            </a:r>
            <a:r>
              <a:rPr lang="en-US" altLang="zh-CN" sz="2400" dirty="0">
                <a:solidFill>
                  <a:schemeClr val="tx1">
                    <a:lumMod val="75000"/>
                    <a:lumOff val="25000"/>
                  </a:schemeClr>
                </a:solidFill>
                <a:cs typeface="+mn-ea"/>
                <a:sym typeface="+mn-lt"/>
              </a:rPr>
              <a:t>3</a:t>
            </a:r>
            <a:r>
              <a:rPr lang="zh-CN" altLang="en-US" sz="2400" dirty="0">
                <a:solidFill>
                  <a:schemeClr val="tx1">
                    <a:lumMod val="75000"/>
                    <a:lumOff val="25000"/>
                  </a:schemeClr>
                </a:solidFill>
                <a:cs typeface="+mn-ea"/>
                <a:sym typeface="+mn-lt"/>
              </a:rPr>
              <a:t>：面向对象方法和结构化方法的区别</a:t>
            </a:r>
            <a:endParaRPr lang="en-US" altLang="zh-CN" sz="2400" dirty="0">
              <a:solidFill>
                <a:schemeClr val="tx1">
                  <a:lumMod val="75000"/>
                  <a:lumOff val="25000"/>
                </a:schemeClr>
              </a:solidFill>
              <a:cs typeface="+mn-ea"/>
              <a:sym typeface="+mn-lt"/>
            </a:endParaRPr>
          </a:p>
          <a:p>
            <a:pPr>
              <a:lnSpc>
                <a:spcPct val="200000"/>
              </a:lnSpc>
            </a:pPr>
            <a:r>
              <a:rPr lang="zh-CN" altLang="en-US" sz="2400" dirty="0">
                <a:solidFill>
                  <a:schemeClr val="tx1">
                    <a:lumMod val="75000"/>
                    <a:lumOff val="25000"/>
                  </a:schemeClr>
                </a:solidFill>
                <a:cs typeface="+mn-ea"/>
                <a:sym typeface="+mn-lt"/>
              </a:rPr>
              <a:t>问题</a:t>
            </a:r>
            <a:r>
              <a:rPr lang="en-US" altLang="zh-CN" sz="2400" dirty="0">
                <a:solidFill>
                  <a:schemeClr val="tx1">
                    <a:lumMod val="75000"/>
                    <a:lumOff val="25000"/>
                  </a:schemeClr>
                </a:solidFill>
                <a:cs typeface="+mn-ea"/>
                <a:sym typeface="+mn-lt"/>
              </a:rPr>
              <a:t>4</a:t>
            </a:r>
            <a:r>
              <a:rPr lang="zh-CN" altLang="en-US" sz="2400" dirty="0">
                <a:solidFill>
                  <a:schemeClr val="tx1">
                    <a:lumMod val="75000"/>
                    <a:lumOff val="25000"/>
                  </a:schemeClr>
                </a:solidFill>
                <a:cs typeface="+mn-ea"/>
                <a:sym typeface="+mn-lt"/>
              </a:rPr>
              <a:t>：对象和类是什么，上个学期的项目中有没有具体体现</a:t>
            </a:r>
            <a:endParaRPr lang="en-US" altLang="zh-CN" sz="2400" dirty="0">
              <a:solidFill>
                <a:schemeClr val="tx1">
                  <a:lumMod val="75000"/>
                  <a:lumOff val="25000"/>
                </a:schemeClr>
              </a:solidFill>
              <a:cs typeface="+mn-ea"/>
              <a:sym typeface="+mn-lt"/>
            </a:endParaRPr>
          </a:p>
          <a:p>
            <a:pPr>
              <a:lnSpc>
                <a:spcPct val="200000"/>
              </a:lnSpc>
            </a:pPr>
            <a:r>
              <a:rPr lang="zh-CN" altLang="en-US" sz="2400" dirty="0">
                <a:solidFill>
                  <a:schemeClr val="tx1">
                    <a:lumMod val="75000"/>
                    <a:lumOff val="25000"/>
                  </a:schemeClr>
                </a:solidFill>
                <a:cs typeface="+mn-ea"/>
                <a:sym typeface="+mn-lt"/>
              </a:rPr>
              <a:t>问题</a:t>
            </a:r>
            <a:r>
              <a:rPr lang="en-US" altLang="zh-CN" sz="2400" dirty="0">
                <a:solidFill>
                  <a:schemeClr val="tx1">
                    <a:lumMod val="75000"/>
                    <a:lumOff val="25000"/>
                  </a:schemeClr>
                </a:solidFill>
                <a:cs typeface="+mn-ea"/>
                <a:sym typeface="+mn-lt"/>
              </a:rPr>
              <a:t>5</a:t>
            </a:r>
            <a:r>
              <a:rPr lang="zh-CN" altLang="en-US" sz="2400" dirty="0">
                <a:solidFill>
                  <a:schemeClr val="tx1">
                    <a:lumMod val="75000"/>
                    <a:lumOff val="25000"/>
                  </a:schemeClr>
                </a:solidFill>
                <a:cs typeface="+mn-ea"/>
                <a:sym typeface="+mn-lt"/>
              </a:rPr>
              <a:t>：面向对象的相关原则有哪些，分别是什么含义</a:t>
            </a:r>
          </a:p>
        </p:txBody>
      </p:sp>
    </p:spTree>
    <p:extLst>
      <p:ext uri="{BB962C8B-B14F-4D97-AF65-F5344CB8AC3E}">
        <p14:creationId xmlns:p14="http://schemas.microsoft.com/office/powerpoint/2010/main" val="195443368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AC3286A-4E5C-4302-99D1-E789F9D27F13}"/>
              </a:ext>
            </a:extLst>
          </p:cNvPr>
          <p:cNvSpPr>
            <a:spLocks noGrp="1"/>
          </p:cNvSpPr>
          <p:nvPr>
            <p:ph idx="1"/>
          </p:nvPr>
        </p:nvSpPr>
        <p:spPr>
          <a:xfrm>
            <a:off x="838200" y="1646516"/>
            <a:ext cx="10515600" cy="4351338"/>
          </a:xfrm>
        </p:spPr>
        <p:txBody>
          <a:bodyPr>
            <a:normAutofit/>
          </a:bodyPr>
          <a:lstStyle/>
          <a:p>
            <a:r>
              <a:rPr lang="zh-CN" altLang="en-US" sz="2000" dirty="0">
                <a:latin typeface="宋体" panose="02010600030101010101" pitchFamily="2" charset="-122"/>
                <a:ea typeface="宋体" panose="02010600030101010101" pitchFamily="2" charset="-122"/>
              </a:rPr>
              <a:t>答案</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：结构化方法和面向对象方法作为两种经典的软件开发方法，各有优缺点。</a:t>
            </a:r>
            <a:r>
              <a:rPr lang="zh-CN" altLang="en-US" sz="2000" b="1" dirty="0">
                <a:solidFill>
                  <a:srgbClr val="FF0000"/>
                </a:solidFill>
                <a:latin typeface="宋体" panose="02010600030101010101" pitchFamily="2" charset="-122"/>
                <a:ea typeface="宋体" panose="02010600030101010101" pitchFamily="2" charset="-122"/>
              </a:rPr>
              <a:t>结构化方法是基于功能的分解和抽象</a:t>
            </a:r>
            <a:r>
              <a:rPr lang="zh-CN" altLang="en-US" sz="2000" dirty="0">
                <a:latin typeface="宋体" panose="02010600030101010101" pitchFamily="2" charset="-122"/>
                <a:ea typeface="宋体" panose="02010600030101010101" pitchFamily="2" charset="-122"/>
              </a:rPr>
              <a:t>，其建立的模型比较直观、简单、可读性好，有利于客户和开发人员的交流，能够把一个复杂的系统用多个满足独立性要求的小模块来实现，能够有效地提高软件开发质量。然而，由于用户的需求往往容易变更，而且硬件、软件技术等也会不断变化，作为系统基本组成部分的功能模块会很容易受到影响，</a:t>
            </a:r>
            <a:r>
              <a:rPr lang="zh-CN" altLang="en-US" sz="2000" dirty="0">
                <a:solidFill>
                  <a:srgbClr val="FF0000"/>
                </a:solidFill>
                <a:latin typeface="宋体" panose="02010600030101010101" pitchFamily="2" charset="-122"/>
                <a:ea typeface="宋体" panose="02010600030101010101" pitchFamily="2" charset="-122"/>
              </a:rPr>
              <a:t>对于系统进行局部的修改往往会引起系统发生根本性的变化</a:t>
            </a:r>
            <a:r>
              <a:rPr lang="zh-CN" altLang="en-US" sz="2000" dirty="0">
                <a:latin typeface="宋体" panose="02010600030101010101" pitchFamily="2" charset="-122"/>
                <a:ea typeface="宋体" panose="02010600030101010101" pitchFamily="2" charset="-122"/>
              </a:rPr>
              <a:t>。进一步来说，就是需求稍微有所变更，就要从头开始结构化分析、设计到结构化程序设计，不利于软件的维护，开发周期一般也比较长。</a:t>
            </a:r>
            <a:r>
              <a:rPr lang="zh-CN" altLang="en-US" sz="2000" b="1" dirty="0">
                <a:solidFill>
                  <a:srgbClr val="FF0000"/>
                </a:solidFill>
                <a:latin typeface="宋体" panose="02010600030101010101" pitchFamily="2" charset="-122"/>
                <a:ea typeface="宋体" panose="02010600030101010101" pitchFamily="2" charset="-122"/>
              </a:rPr>
              <a:t>面向对象方法主要是基于对象的交互，以数据为中心来描述系统</a:t>
            </a:r>
            <a:r>
              <a:rPr lang="zh-CN" altLang="en-US" sz="2000" dirty="0">
                <a:latin typeface="宋体" panose="02010600030101010101" pitchFamily="2" charset="-122"/>
                <a:ea typeface="宋体" panose="02010600030101010101" pitchFamily="2" charset="-122"/>
              </a:rPr>
              <a:t>，数据相对于功能而言，具有更强的稳定性，而且可以在模型的基础上直接映射出源代码，容易进行系统维护和系统构件重用，提高软件开发效率，能够比较容易地适应变更。但是这种方法不一定适合所有项目的开发，比如这种方法就</a:t>
            </a:r>
            <a:r>
              <a:rPr lang="zh-CN" altLang="en-US" sz="2000" dirty="0">
                <a:solidFill>
                  <a:srgbClr val="FF0000"/>
                </a:solidFill>
                <a:latin typeface="宋体" panose="02010600030101010101" pitchFamily="2" charset="-122"/>
                <a:ea typeface="宋体" panose="02010600030101010101" pitchFamily="2" charset="-122"/>
              </a:rPr>
              <a:t>不太适合大型信息管理系统的开发</a:t>
            </a:r>
            <a:r>
              <a:rPr lang="zh-CN" altLang="en-US" sz="2000" dirty="0">
                <a:latin typeface="宋体" panose="02010600030101010101" pitchFamily="2" charset="-122"/>
                <a:ea typeface="宋体" panose="02010600030101010101" pitchFamily="2" charset="-122"/>
              </a:rPr>
              <a:t>，因为在这种系统的开发过程中，若缺乏整体系统模块的设计划分，容易造成系统各模块结构不合理等问题，而且建立的模型相对比较复杂，较难理解。</a:t>
            </a:r>
          </a:p>
        </p:txBody>
      </p:sp>
    </p:spTree>
    <p:extLst>
      <p:ext uri="{BB962C8B-B14F-4D97-AF65-F5344CB8AC3E}">
        <p14:creationId xmlns:p14="http://schemas.microsoft.com/office/powerpoint/2010/main" val="380284088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E755129-562F-4C6D-B18F-6BBC9072BAA9}"/>
              </a:ext>
            </a:extLst>
          </p:cNvPr>
          <p:cNvSpPr>
            <a:spLocks noGrp="1"/>
          </p:cNvSpPr>
          <p:nvPr>
            <p:ph idx="1"/>
          </p:nvPr>
        </p:nvSpPr>
        <p:spPr>
          <a:xfrm>
            <a:off x="904188" y="2193271"/>
            <a:ext cx="10515600" cy="4351338"/>
          </a:xfrm>
        </p:spPr>
        <p:txBody>
          <a:bodyPr>
            <a:normAutofit/>
          </a:bodyPr>
          <a:lstStyle/>
          <a:p>
            <a:r>
              <a:rPr lang="zh-CN" altLang="en-US" sz="2400" dirty="0">
                <a:latin typeface="宋体" panose="02010600030101010101" pitchFamily="2" charset="-122"/>
                <a:ea typeface="宋体" panose="02010600030101010101" pitchFamily="2" charset="-122"/>
              </a:rPr>
              <a:t>答案</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：对象是一个实体，这个实体具有明确定义的边界和标识，并且封装了状态和行为。类是对一系列对象的抽象描述，这些对象共享相同的属性、操作、关系和语义。</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答案</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：相关原则：抽象、封装、分解、泛化、多态、分层、复用</a:t>
            </a:r>
          </a:p>
        </p:txBody>
      </p:sp>
    </p:spTree>
    <p:extLst>
      <p:ext uri="{BB962C8B-B14F-4D97-AF65-F5344CB8AC3E}">
        <p14:creationId xmlns:p14="http://schemas.microsoft.com/office/powerpoint/2010/main" val="301499465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48A590-A8E6-40E6-A920-43F392D5FA15}"/>
              </a:ext>
            </a:extLst>
          </p:cNvPr>
          <p:cNvSpPr>
            <a:spLocks noGrp="1"/>
          </p:cNvSpPr>
          <p:nvPr>
            <p:ph idx="1"/>
          </p:nvPr>
        </p:nvSpPr>
        <p:spPr>
          <a:xfrm>
            <a:off x="838200" y="1495686"/>
            <a:ext cx="10515600" cy="4351338"/>
          </a:xfrm>
        </p:spPr>
        <p:txBody>
          <a:bodyPr>
            <a:normAutofit/>
          </a:bodyPr>
          <a:lstStyle/>
          <a:p>
            <a:r>
              <a:rPr lang="zh-CN" altLang="en-US" sz="2000" b="1" dirty="0">
                <a:latin typeface="宋体" panose="02010600030101010101" pitchFamily="2" charset="-122"/>
                <a:ea typeface="宋体" panose="02010600030101010101" pitchFamily="2" charset="-122"/>
              </a:rPr>
              <a:t>抽象</a:t>
            </a:r>
            <a:r>
              <a:rPr lang="zh-CN" altLang="en-US" sz="1600" dirty="0">
                <a:latin typeface="宋体" panose="02010600030101010101" pitchFamily="2" charset="-122"/>
                <a:ea typeface="宋体" panose="02010600030101010101" pitchFamily="2" charset="-122"/>
              </a:rPr>
              <a:t>的过程就是</a:t>
            </a:r>
            <a:r>
              <a:rPr lang="zh-CN" altLang="en-US" sz="1600" b="1" dirty="0">
                <a:solidFill>
                  <a:srgbClr val="FF0000"/>
                </a:solidFill>
                <a:latin typeface="宋体" panose="02010600030101010101" pitchFamily="2" charset="-122"/>
                <a:ea typeface="宋体" panose="02010600030101010101" pitchFamily="2" charset="-122"/>
              </a:rPr>
              <a:t>揭示事物区别于其他的本质特征的过程</a:t>
            </a:r>
            <a:r>
              <a:rPr lang="zh-CN" altLang="en-US" sz="1600" dirty="0">
                <a:latin typeface="宋体" panose="02010600030101010101" pitchFamily="2" charset="-122"/>
                <a:ea typeface="宋体" panose="02010600030101010101" pitchFamily="2" charset="-122"/>
              </a:rPr>
              <a:t>，是一个分析和理解问题的过程，这个过程取决于使用者的目的，他应该包括使用者所感兴趣的那些职责问题，而忽略掉其他不相关的部分。从对象到类的过程就是抽象的过程，即将所见到的具体实体抽象成概念，从而可以在计算机世界中进行描述和对其采取各种操作。</a:t>
            </a:r>
            <a:endParaRPr lang="en-US" altLang="zh-CN" sz="1600"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封装</a:t>
            </a:r>
            <a:r>
              <a:rPr lang="zh-CN" altLang="en-US" sz="1600" dirty="0">
                <a:latin typeface="宋体" panose="02010600030101010101" pitchFamily="2" charset="-122"/>
                <a:ea typeface="宋体" panose="02010600030101010101" pitchFamily="2" charset="-122"/>
              </a:rPr>
              <a:t>是指</a:t>
            </a:r>
            <a:r>
              <a:rPr lang="zh-CN" altLang="en-US" sz="1600" b="1" dirty="0">
                <a:solidFill>
                  <a:srgbClr val="FF0000"/>
                </a:solidFill>
                <a:latin typeface="宋体" panose="02010600030101010101" pitchFamily="2" charset="-122"/>
                <a:ea typeface="宋体" panose="02010600030101010101" pitchFamily="2" charset="-122"/>
              </a:rPr>
              <a:t>对象对其访问者隐藏具体的实现</a:t>
            </a:r>
            <a:r>
              <a:rPr lang="zh-CN" altLang="en-US" sz="1600" dirty="0">
                <a:latin typeface="宋体" panose="02010600030101010101" pitchFamily="2" charset="-122"/>
                <a:ea typeface="宋体" panose="02010600030101010101" pitchFamily="2" charset="-122"/>
              </a:rPr>
              <a:t>，它是软件模块化思想的体现。通过封装实现信息隐藏和数据抽象，通过封装还可以保证数据的一致性。</a:t>
            </a:r>
            <a:endParaRPr lang="en-US" altLang="zh-CN" sz="1600"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分解</a:t>
            </a:r>
            <a:r>
              <a:rPr lang="zh-CN" altLang="en-US" sz="1600" dirty="0">
                <a:latin typeface="宋体" panose="02010600030101010101" pitchFamily="2" charset="-122"/>
                <a:ea typeface="宋体" panose="02010600030101010101" pitchFamily="2" charset="-122"/>
              </a:rPr>
              <a:t>是指讲</a:t>
            </a:r>
            <a:r>
              <a:rPr lang="zh-CN" altLang="en-US" sz="1600" b="1" dirty="0">
                <a:solidFill>
                  <a:srgbClr val="FF0000"/>
                </a:solidFill>
                <a:latin typeface="宋体" panose="02010600030101010101" pitchFamily="2" charset="-122"/>
                <a:ea typeface="宋体" panose="02010600030101010101" pitchFamily="2" charset="-122"/>
              </a:rPr>
              <a:t>单个大规模复杂系统划分为多个不同的小构件</a:t>
            </a:r>
            <a:r>
              <a:rPr lang="zh-CN" altLang="en-US" sz="1600" dirty="0">
                <a:latin typeface="宋体" panose="02010600030101010101" pitchFamily="2" charset="-122"/>
                <a:ea typeface="宋体" panose="02010600030101010101" pitchFamily="2" charset="-122"/>
              </a:rPr>
              <a:t>。分解后的构件通过抽象和封装等技术形成相对独立的单元，这些单元可以独立地设计和开发，从而化繁为简、分而治之，以对应系统的复杂性，降低软件开发的成本。</a:t>
            </a:r>
            <a:endParaRPr lang="en-US" altLang="zh-CN" sz="1600"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泛化</a:t>
            </a:r>
            <a:r>
              <a:rPr lang="zh-CN" altLang="en-US" sz="1600" dirty="0">
                <a:latin typeface="宋体" panose="02010600030101010101" pitchFamily="2" charset="-122"/>
                <a:ea typeface="宋体" panose="02010600030101010101" pitchFamily="2" charset="-122"/>
              </a:rPr>
              <a:t>是类与类之间一种非常重要的关系，通过这种关系，</a:t>
            </a:r>
            <a:r>
              <a:rPr lang="zh-CN" altLang="en-US" sz="1600" b="1" dirty="0">
                <a:solidFill>
                  <a:srgbClr val="FF0000"/>
                </a:solidFill>
                <a:latin typeface="宋体" panose="02010600030101010101" pitchFamily="2" charset="-122"/>
                <a:ea typeface="宋体" panose="02010600030101010101" pitchFamily="2" charset="-122"/>
              </a:rPr>
              <a:t>一个类可以共享另外一个或多个类的结构和行为</a:t>
            </a:r>
            <a:r>
              <a:rPr lang="zh-CN" altLang="en-US" sz="1600" dirty="0">
                <a:latin typeface="宋体" panose="02010600030101010101" pitchFamily="2" charset="-122"/>
                <a:ea typeface="宋体" panose="02010600030101010101" pitchFamily="2" charset="-122"/>
              </a:rPr>
              <a:t>。继承的引入就是为了实现泛化关系。</a:t>
            </a:r>
            <a:endParaRPr lang="en-US" altLang="zh-CN" sz="1600"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多态</a:t>
            </a:r>
            <a:r>
              <a:rPr lang="zh-CN" altLang="en-US" sz="1600" dirty="0">
                <a:latin typeface="宋体" panose="02010600030101010101" pitchFamily="2" charset="-122"/>
                <a:ea typeface="宋体" panose="02010600030101010101" pitchFamily="2" charset="-122"/>
              </a:rPr>
              <a:t>是在</a:t>
            </a:r>
            <a:r>
              <a:rPr lang="zh-CN" altLang="en-US" sz="1600" b="1" dirty="0">
                <a:solidFill>
                  <a:srgbClr val="FF0000"/>
                </a:solidFill>
                <a:latin typeface="宋体" panose="02010600030101010101" pitchFamily="2" charset="-122"/>
                <a:ea typeface="宋体" panose="02010600030101010101" pitchFamily="2" charset="-122"/>
              </a:rPr>
              <a:t>同一外表（接口）下表现出多种行为的能力</a:t>
            </a:r>
            <a:r>
              <a:rPr lang="zh-CN" altLang="en-US" sz="1600" dirty="0">
                <a:latin typeface="宋体" panose="02010600030101010101" pitchFamily="2" charset="-122"/>
                <a:ea typeface="宋体" panose="02010600030101010101" pitchFamily="2" charset="-122"/>
              </a:rPr>
              <a:t>，它是对象技术的根本特征，多态提供的动态行为特征可以封装变化、适应变更来达到系统的稳定目标。</a:t>
            </a:r>
            <a:endParaRPr lang="en-US" altLang="zh-CN" sz="1600"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分层</a:t>
            </a:r>
            <a:r>
              <a:rPr lang="zh-CN" altLang="en-US" sz="1600" dirty="0">
                <a:latin typeface="宋体" panose="02010600030101010101" pitchFamily="2" charset="-122"/>
                <a:ea typeface="宋体" panose="02010600030101010101" pitchFamily="2" charset="-122"/>
              </a:rPr>
              <a:t>是指</a:t>
            </a:r>
            <a:r>
              <a:rPr lang="zh-CN" altLang="en-US" sz="1600" b="1" dirty="0">
                <a:solidFill>
                  <a:srgbClr val="FF0000"/>
                </a:solidFill>
                <a:latin typeface="宋体" panose="02010600030101010101" pitchFamily="2" charset="-122"/>
                <a:ea typeface="宋体" panose="02010600030101010101" pitchFamily="2" charset="-122"/>
              </a:rPr>
              <a:t>面向不同的目标建立不同的抽象级别层次</a:t>
            </a:r>
            <a:r>
              <a:rPr lang="zh-CN" altLang="en-US" sz="1600" dirty="0">
                <a:latin typeface="宋体" panose="02010600030101010101" pitchFamily="2" charset="-122"/>
                <a:ea typeface="宋体" panose="02010600030101010101" pitchFamily="2" charset="-122"/>
              </a:rPr>
              <a:t>，从而在不同的抽象层次对系统进行分解，进一步简化对系统的理解。在面向对象系统中，主要有两种层次结构：类层次机构和对象层次结构。</a:t>
            </a:r>
            <a:endParaRPr lang="en-US" altLang="zh-CN" sz="1600"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复用</a:t>
            </a:r>
            <a:r>
              <a:rPr lang="zh-CN" altLang="en-US" sz="1600" dirty="0">
                <a:latin typeface="宋体" panose="02010600030101010101" pitchFamily="2" charset="-122"/>
                <a:ea typeface="宋体" panose="02010600030101010101" pitchFamily="2" charset="-122"/>
              </a:rPr>
              <a:t>是</a:t>
            </a:r>
            <a:r>
              <a:rPr lang="zh-CN" altLang="en-US" sz="1600" b="1" dirty="0">
                <a:solidFill>
                  <a:srgbClr val="FF0000"/>
                </a:solidFill>
                <a:latin typeface="宋体" panose="02010600030101010101" pitchFamily="2" charset="-122"/>
                <a:ea typeface="宋体" panose="02010600030101010101" pitchFamily="2" charset="-122"/>
              </a:rPr>
              <a:t>借助于已有软件的各种有关知识建立新的软件的过程</a:t>
            </a:r>
            <a:r>
              <a:rPr lang="zh-CN" altLang="en-US" sz="1600" dirty="0">
                <a:latin typeface="宋体" panose="02010600030101010101" pitchFamily="2" charset="-122"/>
                <a:ea typeface="宋体" panose="02010600030101010101" pitchFamily="2" charset="-122"/>
              </a:rPr>
              <a:t>，以缩减新软件开发和维护的成本。</a:t>
            </a:r>
          </a:p>
        </p:txBody>
      </p:sp>
      <p:sp>
        <p:nvSpPr>
          <p:cNvPr id="4" name="流程图: 决策 3">
            <a:hlinkClick r:id="rId2" action="ppaction://hlinksldjump"/>
            <a:extLst>
              <a:ext uri="{FF2B5EF4-FFF2-40B4-BE49-F238E27FC236}">
                <a16:creationId xmlns:a16="http://schemas.microsoft.com/office/drawing/2014/main" id="{ABF0ED5E-A60E-4832-B88F-732DD1EE3A84}"/>
              </a:ext>
            </a:extLst>
          </p:cNvPr>
          <p:cNvSpPr/>
          <p:nvPr/>
        </p:nvSpPr>
        <p:spPr>
          <a:xfrm>
            <a:off x="180679" y="6105147"/>
            <a:ext cx="914400" cy="612648"/>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178512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A838656C-ECA5-4F65-87BB-C0DABFE48320}"/>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4400" b="1" dirty="0">
                <a:solidFill>
                  <a:schemeClr val="bg1"/>
                </a:solidFill>
                <a:cs typeface="+mn-ea"/>
                <a:sym typeface="+mn-lt"/>
              </a:rPr>
              <a:t>其他 </a:t>
            </a:r>
            <a:endParaRPr lang="en-US" altLang="zh-CN" sz="4400" b="1" dirty="0">
              <a:solidFill>
                <a:schemeClr val="bg1"/>
              </a:solidFill>
              <a:cs typeface="+mn-ea"/>
              <a:sym typeface="+mn-lt"/>
            </a:endParaRPr>
          </a:p>
        </p:txBody>
      </p:sp>
      <p:sp>
        <p:nvSpPr>
          <p:cNvPr id="3" name="矩形 2">
            <a:extLst>
              <a:ext uri="{FF2B5EF4-FFF2-40B4-BE49-F238E27FC236}">
                <a16:creationId xmlns:a16="http://schemas.microsoft.com/office/drawing/2014/main" id="{202C7739-3605-4FA2-A194-1065F5DBE049}"/>
              </a:ext>
            </a:extLst>
          </p:cNvPr>
          <p:cNvSpPr/>
          <p:nvPr/>
        </p:nvSpPr>
        <p:spPr>
          <a:xfrm>
            <a:off x="4313400" y="3475213"/>
            <a:ext cx="3280064" cy="923330"/>
          </a:xfrm>
          <a:prstGeom prst="rect">
            <a:avLst/>
          </a:prstGeom>
        </p:spPr>
        <p:txBody>
          <a:bodyPr wrap="none">
            <a:spAutoFit/>
          </a:bodyPr>
          <a:lstStyle/>
          <a:p>
            <a:pPr algn="ctr"/>
            <a:r>
              <a:rPr lang="en-US" altLang="zh-CN" sz="5400" b="1" dirty="0">
                <a:solidFill>
                  <a:schemeClr val="tx1">
                    <a:lumMod val="75000"/>
                    <a:lumOff val="25000"/>
                  </a:schemeClr>
                </a:solidFill>
                <a:cs typeface="+mn-ea"/>
                <a:sym typeface="+mn-lt"/>
              </a:rPr>
              <a:t>1.5-1.8</a:t>
            </a:r>
            <a:r>
              <a:rPr lang="zh-CN" altLang="en-US" sz="5400" b="1" dirty="0">
                <a:solidFill>
                  <a:schemeClr val="tx1">
                    <a:lumMod val="75000"/>
                    <a:lumOff val="25000"/>
                  </a:schemeClr>
                </a:solidFill>
                <a:cs typeface="+mn-ea"/>
                <a:sym typeface="+mn-lt"/>
              </a:rPr>
              <a:t>章</a:t>
            </a:r>
          </a:p>
        </p:txBody>
      </p:sp>
    </p:spTree>
    <p:extLst>
      <p:ext uri="{BB962C8B-B14F-4D97-AF65-F5344CB8AC3E}">
        <p14:creationId xmlns:p14="http://schemas.microsoft.com/office/powerpoint/2010/main" val="138441807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5E8CE-107E-43E2-BFD0-8C3B4EEFB038}"/>
              </a:ext>
            </a:extLst>
          </p:cNvPr>
          <p:cNvSpPr>
            <a:spLocks noGrp="1"/>
          </p:cNvSpPr>
          <p:nvPr>
            <p:ph type="title"/>
          </p:nvPr>
        </p:nvSpPr>
        <p:spPr/>
        <p:txBody>
          <a:bodyPr/>
          <a:lstStyle/>
          <a:p>
            <a:r>
              <a:rPr lang="en-US" altLang="zh-CN" dirty="0"/>
              <a:t>1.5-UML</a:t>
            </a:r>
            <a:r>
              <a:rPr lang="zh-CN" altLang="en-US" dirty="0"/>
              <a:t>的视图</a:t>
            </a:r>
          </a:p>
        </p:txBody>
      </p:sp>
      <p:sp>
        <p:nvSpPr>
          <p:cNvPr id="3" name="内容占位符 2">
            <a:extLst>
              <a:ext uri="{FF2B5EF4-FFF2-40B4-BE49-F238E27FC236}">
                <a16:creationId xmlns:a16="http://schemas.microsoft.com/office/drawing/2014/main" id="{815F9BE8-C306-44EB-BE03-B5F2C14885BB}"/>
              </a:ext>
            </a:extLst>
          </p:cNvPr>
          <p:cNvSpPr>
            <a:spLocks noGrp="1"/>
          </p:cNvSpPr>
          <p:nvPr>
            <p:ph idx="1"/>
          </p:nvPr>
        </p:nvSpPr>
        <p:spPr/>
        <p:txBody>
          <a:bodyPr>
            <a:normAutofit/>
          </a:bodyPr>
          <a:lstStyle/>
          <a:p>
            <a:pPr marL="0" indent="0">
              <a:buNone/>
            </a:pPr>
            <a:r>
              <a:rPr lang="en-US" altLang="zh-CN" sz="2400" dirty="0">
                <a:latin typeface="宋体" panose="02010600030101010101" pitchFamily="2" charset="-122"/>
                <a:ea typeface="宋体" panose="02010600030101010101" pitchFamily="2" charset="-122"/>
              </a:rPr>
              <a:t>UML</a:t>
            </a:r>
            <a:r>
              <a:rPr lang="zh-CN" altLang="en-US" sz="2400" dirty="0">
                <a:latin typeface="宋体" panose="02010600030101010101" pitchFamily="2" charset="-122"/>
                <a:ea typeface="宋体" panose="02010600030101010101" pitchFamily="2" charset="-122"/>
              </a:rPr>
              <a:t>中的视图一般分为以下</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种</a:t>
            </a:r>
            <a:r>
              <a:rPr lang="en-US" altLang="zh-CN" sz="2400" dirty="0">
                <a:latin typeface="宋体" panose="02010600030101010101" pitchFamily="2" charset="-122"/>
                <a:ea typeface="宋体" panose="02010600030101010101" pitchFamily="2" charset="-122"/>
              </a:rPr>
              <a:t>:</a:t>
            </a:r>
          </a:p>
          <a:p>
            <a:pPr marL="0" indent="0">
              <a:buNone/>
            </a:pPr>
            <a:r>
              <a:rPr lang="zh-CN" altLang="en-US" sz="2400" dirty="0">
                <a:latin typeface="宋体" panose="02010600030101010101" pitchFamily="2" charset="-122"/>
                <a:ea typeface="宋体" panose="02010600030101010101" pitchFamily="2" charset="-122"/>
              </a:rPr>
              <a:t>用例视图：用例视图主要强调从系统的外部参与者（主要是</a:t>
            </a:r>
            <a:r>
              <a:rPr lang="zh-CN" altLang="en-US" sz="2400" dirty="0">
                <a:solidFill>
                  <a:schemeClr val="accent2"/>
                </a:solidFill>
                <a:latin typeface="宋体" panose="02010600030101010101" pitchFamily="2" charset="-122"/>
                <a:ea typeface="宋体" panose="02010600030101010101" pitchFamily="2" charset="-122"/>
              </a:rPr>
              <a:t>用户</a:t>
            </a:r>
            <a:r>
              <a:rPr lang="zh-CN" altLang="en-US" sz="2400" dirty="0">
                <a:latin typeface="宋体" panose="02010600030101010101" pitchFamily="2" charset="-122"/>
                <a:ea typeface="宋体" panose="02010600030101010101" pitchFamily="2" charset="-122"/>
              </a:rPr>
              <a:t>）的角度所看到的或需要的系统功能。</a:t>
            </a:r>
          </a:p>
          <a:p>
            <a:pPr marL="0" indent="0">
              <a:buNone/>
            </a:pPr>
            <a:r>
              <a:rPr lang="zh-CN" altLang="en-US" sz="2400" dirty="0">
                <a:latin typeface="宋体" panose="02010600030101010101" pitchFamily="2" charset="-122"/>
                <a:ea typeface="宋体" panose="02010600030101010101" pitchFamily="2" charset="-122"/>
              </a:rPr>
              <a:t>逻辑视图：逻辑视图主要是从系统的</a:t>
            </a:r>
            <a:r>
              <a:rPr lang="zh-CN" altLang="en-US" sz="2400" dirty="0">
                <a:solidFill>
                  <a:schemeClr val="accent2"/>
                </a:solidFill>
                <a:latin typeface="宋体" panose="02010600030101010101" pitchFamily="2" charset="-122"/>
                <a:ea typeface="宋体" panose="02010600030101010101" pitchFamily="2" charset="-122"/>
              </a:rPr>
              <a:t>静态结构</a:t>
            </a:r>
            <a:r>
              <a:rPr lang="zh-CN" altLang="en-US" sz="2400" dirty="0">
                <a:solidFill>
                  <a:schemeClr val="tx1">
                    <a:lumMod val="95000"/>
                    <a:lumOff val="5000"/>
                  </a:schemeClr>
                </a:solidFill>
                <a:latin typeface="宋体" panose="02010600030101010101" pitchFamily="2" charset="-122"/>
                <a:ea typeface="宋体" panose="02010600030101010101" pitchFamily="2" charset="-122"/>
              </a:rPr>
              <a:t>和</a:t>
            </a:r>
            <a:r>
              <a:rPr lang="zh-CN" altLang="en-US" sz="2400" dirty="0">
                <a:solidFill>
                  <a:schemeClr val="accent2"/>
                </a:solidFill>
                <a:latin typeface="宋体" panose="02010600030101010101" pitchFamily="2" charset="-122"/>
                <a:ea typeface="宋体" panose="02010600030101010101" pitchFamily="2" charset="-122"/>
              </a:rPr>
              <a:t>动态行为</a:t>
            </a:r>
            <a:r>
              <a:rPr lang="zh-CN" altLang="en-US" sz="2400" dirty="0">
                <a:latin typeface="宋体" panose="02010600030101010101" pitchFamily="2" charset="-122"/>
                <a:ea typeface="宋体" panose="02010600030101010101" pitchFamily="2" charset="-122"/>
              </a:rPr>
              <a:t>角度显示如何实现系统的功能。</a:t>
            </a:r>
          </a:p>
          <a:p>
            <a:pPr marL="0" indent="0">
              <a:buNone/>
            </a:pPr>
            <a:r>
              <a:rPr lang="zh-CN" altLang="en-US" sz="2400" dirty="0">
                <a:latin typeface="宋体" panose="02010600030101010101" pitchFamily="2" charset="-122"/>
                <a:ea typeface="宋体" panose="02010600030101010101" pitchFamily="2" charset="-122"/>
              </a:rPr>
              <a:t>并发视图：并发视图显示了系统的并发性，并解决在并发系统中存在的</a:t>
            </a:r>
            <a:r>
              <a:rPr lang="zh-CN" altLang="en-US" sz="2400" dirty="0">
                <a:solidFill>
                  <a:schemeClr val="accent2"/>
                </a:solidFill>
                <a:latin typeface="宋体" panose="02010600030101010101" pitchFamily="2" charset="-122"/>
                <a:ea typeface="宋体" panose="02010600030101010101" pitchFamily="2" charset="-122"/>
              </a:rPr>
              <a:t>通信问题</a:t>
            </a:r>
            <a:r>
              <a:rPr lang="zh-CN" altLang="en-US" sz="2400" dirty="0">
                <a:solidFill>
                  <a:schemeClr val="tx1">
                    <a:lumMod val="95000"/>
                    <a:lumOff val="5000"/>
                  </a:schemeClr>
                </a:solidFill>
                <a:latin typeface="宋体" panose="02010600030101010101" pitchFamily="2" charset="-122"/>
                <a:ea typeface="宋体" panose="02010600030101010101" pitchFamily="2" charset="-122"/>
              </a:rPr>
              <a:t>和</a:t>
            </a:r>
            <a:r>
              <a:rPr lang="zh-CN" altLang="en-US" sz="2400" dirty="0">
                <a:solidFill>
                  <a:schemeClr val="accent2"/>
                </a:solidFill>
                <a:latin typeface="宋体" panose="02010600030101010101" pitchFamily="2" charset="-122"/>
                <a:ea typeface="宋体" panose="02010600030101010101" pitchFamily="2" charset="-122"/>
              </a:rPr>
              <a:t>同步问题</a:t>
            </a:r>
            <a:r>
              <a:rPr lang="zh-CN" altLang="en-US" sz="2400" dirty="0">
                <a:latin typeface="宋体" panose="02010600030101010101" pitchFamily="2" charset="-122"/>
                <a:ea typeface="宋体" panose="02010600030101010101" pitchFamily="2" charset="-122"/>
              </a:rPr>
              <a:t>。</a:t>
            </a:r>
          </a:p>
          <a:p>
            <a:pPr marL="0" indent="0">
              <a:buNone/>
            </a:pPr>
            <a:r>
              <a:rPr lang="zh-CN" altLang="en-US" sz="2400" dirty="0">
                <a:latin typeface="宋体" panose="02010600030101010101" pitchFamily="2" charset="-122"/>
                <a:ea typeface="宋体" panose="02010600030101010101" pitchFamily="2" charset="-122"/>
              </a:rPr>
              <a:t>组件视图：组件视图显示代码组件的组织结构。</a:t>
            </a:r>
          </a:p>
          <a:p>
            <a:pPr marL="0" indent="0">
              <a:buNone/>
            </a:pPr>
            <a:r>
              <a:rPr lang="zh-CN" altLang="en-US" sz="2400" dirty="0">
                <a:latin typeface="宋体" panose="02010600030101010101" pitchFamily="2" charset="-122"/>
                <a:ea typeface="宋体" panose="02010600030101010101" pitchFamily="2" charset="-122"/>
              </a:rPr>
              <a:t>配置视图：配置视图主要描述了系统具体如何进行部署。部署指的是将系统配置到由计算机和设备组成的物理结构上。</a:t>
            </a:r>
          </a:p>
          <a:p>
            <a:endParaRPr lang="zh-CN" altLang="en-US" dirty="0"/>
          </a:p>
        </p:txBody>
      </p:sp>
    </p:spTree>
    <p:extLst>
      <p:ext uri="{BB962C8B-B14F-4D97-AF65-F5344CB8AC3E}">
        <p14:creationId xmlns:p14="http://schemas.microsoft.com/office/powerpoint/2010/main" val="422989312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5E8CE-107E-43E2-BFD0-8C3B4EEFB038}"/>
              </a:ext>
            </a:extLst>
          </p:cNvPr>
          <p:cNvSpPr>
            <a:spLocks noGrp="1"/>
          </p:cNvSpPr>
          <p:nvPr>
            <p:ph type="title"/>
          </p:nvPr>
        </p:nvSpPr>
        <p:spPr>
          <a:xfrm>
            <a:off x="838200" y="562191"/>
            <a:ext cx="10515600" cy="1325563"/>
          </a:xfrm>
        </p:spPr>
        <p:txBody>
          <a:bodyPr/>
          <a:lstStyle/>
          <a:p>
            <a:r>
              <a:rPr lang="en-US" altLang="zh-CN" dirty="0"/>
              <a:t>1.6-UML</a:t>
            </a:r>
            <a:r>
              <a:rPr lang="zh-CN" altLang="en-US" dirty="0"/>
              <a:t>的图</a:t>
            </a:r>
            <a:br>
              <a:rPr lang="zh-CN" altLang="en-US" dirty="0"/>
            </a:br>
            <a:endParaRPr lang="zh-CN" altLang="en-US" dirty="0"/>
          </a:p>
        </p:txBody>
      </p:sp>
      <p:sp>
        <p:nvSpPr>
          <p:cNvPr id="3" name="内容占位符 2">
            <a:extLst>
              <a:ext uri="{FF2B5EF4-FFF2-40B4-BE49-F238E27FC236}">
                <a16:creationId xmlns:a16="http://schemas.microsoft.com/office/drawing/2014/main" id="{815F9BE8-C306-44EB-BE03-B5F2C14885BB}"/>
              </a:ext>
            </a:extLst>
          </p:cNvPr>
          <p:cNvSpPr>
            <a:spLocks noGrp="1"/>
          </p:cNvSpPr>
          <p:nvPr>
            <p:ph idx="1"/>
          </p:nvPr>
        </p:nvSpPr>
        <p:spPr/>
        <p:txBody>
          <a:bodyPr/>
          <a:lstStyle/>
          <a:p>
            <a:r>
              <a:rPr lang="en-US" altLang="zh-CN" sz="2000" dirty="0">
                <a:solidFill>
                  <a:schemeClr val="tx1"/>
                </a:solidFill>
                <a:latin typeface="宋体" panose="02010600030101010101" pitchFamily="2" charset="-122"/>
                <a:ea typeface="宋体" panose="02010600030101010101" pitchFamily="2" charset="-122"/>
              </a:rPr>
              <a:t>UML图是描述UML视图内容的图形。UML有13种不同的图，通过它们的相互组合提供被建模系统的所有视图。</a:t>
            </a:r>
          </a:p>
          <a:p>
            <a:endParaRPr lang="zh-CN" altLang="en-US" dirty="0"/>
          </a:p>
        </p:txBody>
      </p:sp>
      <p:sp>
        <p:nvSpPr>
          <p:cNvPr id="4" name="文本框 3">
            <a:extLst>
              <a:ext uri="{FF2B5EF4-FFF2-40B4-BE49-F238E27FC236}">
                <a16:creationId xmlns:a16="http://schemas.microsoft.com/office/drawing/2014/main" id="{620C3BDD-30E8-47AF-9A0B-B5494B28F07B}"/>
              </a:ext>
            </a:extLst>
          </p:cNvPr>
          <p:cNvSpPr txBox="1"/>
          <p:nvPr/>
        </p:nvSpPr>
        <p:spPr>
          <a:xfrm>
            <a:off x="967223" y="2620088"/>
            <a:ext cx="3510915" cy="3108543"/>
          </a:xfrm>
          <a:prstGeom prst="rect">
            <a:avLst/>
          </a:prstGeom>
          <a:noFill/>
        </p:spPr>
        <p:txBody>
          <a:bodyPr wrap="square" rtlCol="0">
            <a:spAutoFit/>
          </a:bodyPr>
          <a:lstStyle/>
          <a:p>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用例图：</a:t>
            </a:r>
            <a:r>
              <a:rPr lang="zh-CN" altLang="en-US" dirty="0">
                <a:latin typeface="宋体" panose="02010600030101010101" pitchFamily="2" charset="-122"/>
                <a:ea typeface="宋体" panose="02010600030101010101" pitchFamily="2" charset="-122"/>
              </a:rPr>
              <a:t>用例图是从用户角度描述</a:t>
            </a:r>
            <a:r>
              <a:rPr lang="zh-CN" altLang="en-US" b="1" dirty="0">
                <a:solidFill>
                  <a:schemeClr val="accent2"/>
                </a:solidFill>
                <a:latin typeface="宋体" panose="02010600030101010101" pitchFamily="2" charset="-122"/>
                <a:ea typeface="宋体" panose="02010600030101010101" pitchFamily="2" charset="-122"/>
              </a:rPr>
              <a:t>系统功能</a:t>
            </a:r>
            <a:r>
              <a:rPr lang="zh-CN" altLang="en-US" dirty="0">
                <a:latin typeface="宋体" panose="02010600030101010101" pitchFamily="2" charset="-122"/>
                <a:ea typeface="宋体" panose="02010600030101010101" pitchFamily="2" charset="-122"/>
              </a:rPr>
              <a:t>，并指出各功能的操作者。</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帮助人们更直观地了解一个系统的</a:t>
            </a:r>
            <a:r>
              <a:rPr lang="zh-CN" altLang="en-US" b="1" dirty="0">
                <a:solidFill>
                  <a:schemeClr val="accent2"/>
                </a:solidFill>
                <a:latin typeface="宋体" panose="02010600030101010101" pitchFamily="2" charset="-122"/>
                <a:ea typeface="宋体" panose="02010600030101010101" pitchFamily="2" charset="-122"/>
              </a:rPr>
              <a:t>体系结构</a:t>
            </a:r>
            <a:endParaRPr lang="en-US" altLang="zh-CN" b="1" dirty="0">
              <a:solidFill>
                <a:schemeClr val="accent2"/>
              </a:solidFill>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3.</a:t>
            </a:r>
            <a:r>
              <a:rPr lang="zh-CN" altLang="en-US" b="1" dirty="0">
                <a:latin typeface="宋体" panose="02010600030101010101" pitchFamily="2" charset="-122"/>
                <a:ea typeface="宋体" panose="02010600030101010101" pitchFamily="2" charset="-122"/>
              </a:rPr>
              <a:t>对象图：</a:t>
            </a:r>
            <a:r>
              <a:rPr lang="zh-CN" altLang="en-US" dirty="0">
                <a:latin typeface="宋体" panose="02010600030101010101" pitchFamily="2" charset="-122"/>
                <a:ea typeface="宋体" panose="02010600030101010101" pitchFamily="2" charset="-122"/>
              </a:rPr>
              <a:t>UML面向对象中对象图是类图的实例，几乎使用与类图完全相同的标识。</a:t>
            </a:r>
          </a:p>
          <a:p>
            <a:endParaRPr lang="zh-CN" altLang="en-US" sz="1600" dirty="0"/>
          </a:p>
        </p:txBody>
      </p:sp>
      <p:pic>
        <p:nvPicPr>
          <p:cNvPr id="5" name="图片 4">
            <a:extLst>
              <a:ext uri="{FF2B5EF4-FFF2-40B4-BE49-F238E27FC236}">
                <a16:creationId xmlns:a16="http://schemas.microsoft.com/office/drawing/2014/main" id="{E5C66BDA-6824-46AA-9649-E8D9F2221ECB}"/>
              </a:ext>
            </a:extLst>
          </p:cNvPr>
          <p:cNvPicPr>
            <a:picLocks noChangeAspect="1"/>
          </p:cNvPicPr>
          <p:nvPr/>
        </p:nvPicPr>
        <p:blipFill>
          <a:blip r:embed="rId2"/>
          <a:stretch>
            <a:fillRect/>
          </a:stretch>
        </p:blipFill>
        <p:spPr>
          <a:xfrm>
            <a:off x="4892675" y="2783104"/>
            <a:ext cx="2406650" cy="2768600"/>
          </a:xfrm>
          <a:prstGeom prst="rect">
            <a:avLst/>
          </a:prstGeom>
        </p:spPr>
      </p:pic>
      <p:pic>
        <p:nvPicPr>
          <p:cNvPr id="7" name="图片 6">
            <a:extLst>
              <a:ext uri="{FF2B5EF4-FFF2-40B4-BE49-F238E27FC236}">
                <a16:creationId xmlns:a16="http://schemas.microsoft.com/office/drawing/2014/main" id="{3C059910-8908-4807-852D-310AB65EBD72}"/>
              </a:ext>
            </a:extLst>
          </p:cNvPr>
          <p:cNvPicPr>
            <a:picLocks noChangeAspect="1"/>
          </p:cNvPicPr>
          <p:nvPr/>
        </p:nvPicPr>
        <p:blipFill>
          <a:blip r:embed="rId3"/>
          <a:stretch>
            <a:fillRect/>
          </a:stretch>
        </p:blipFill>
        <p:spPr>
          <a:xfrm>
            <a:off x="7299324" y="2783104"/>
            <a:ext cx="2664665" cy="2872978"/>
          </a:xfrm>
          <a:prstGeom prst="rect">
            <a:avLst/>
          </a:prstGeom>
        </p:spPr>
      </p:pic>
    </p:spTree>
    <p:extLst>
      <p:ext uri="{BB962C8B-B14F-4D97-AF65-F5344CB8AC3E}">
        <p14:creationId xmlns:p14="http://schemas.microsoft.com/office/powerpoint/2010/main" val="53015648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wipe(right)">
                                      <p:cBhvr>
                                        <p:cTn id="7" dur="1000"/>
                                        <p:tgtEl>
                                          <p:spTgt spid="4"/>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000" fill="hold">
                                          <p:stCondLst>
                                            <p:cond delay="0"/>
                                          </p:stCondLst>
                                        </p:cTn>
                                        <p:tgtEl>
                                          <p:spTgt spid="5"/>
                                        </p:tgtEl>
                                        <p:attrNameLst>
                                          <p:attrName>style.visibility</p:attrName>
                                        </p:attrNameLst>
                                      </p:cBhvr>
                                      <p:to>
                                        <p:strVal val="visible"/>
                                      </p:to>
                                    </p:set>
                                    <p:animEffect transition="in" filter="wipe(right)">
                                      <p:cBhvr>
                                        <p:cTn id="11" dur="1000"/>
                                        <p:tgtEl>
                                          <p:spTgt spid="5"/>
                                        </p:tgtEl>
                                      </p:cBhvr>
                                    </p:animEffect>
                                  </p:childTnLst>
                                </p:cTn>
                              </p:par>
                            </p:childTnLst>
                          </p:cTn>
                        </p:par>
                        <p:par>
                          <p:cTn id="12" fill="hold">
                            <p:stCondLst>
                              <p:cond delay="2000"/>
                            </p:stCondLst>
                            <p:childTnLst>
                              <p:par>
                                <p:cTn id="13" presetID="22" presetClass="entr" presetSubtype="2" fill="hold" nodeType="afterEffect">
                                  <p:stCondLst>
                                    <p:cond delay="0"/>
                                  </p:stCondLst>
                                  <p:childTnLst>
                                    <p:set>
                                      <p:cBhvr>
                                        <p:cTn id="14" dur="1000" fill="hold">
                                          <p:stCondLst>
                                            <p:cond delay="0"/>
                                          </p:stCondLst>
                                        </p:cTn>
                                        <p:tgtEl>
                                          <p:spTgt spid="7"/>
                                        </p:tgtEl>
                                        <p:attrNameLst>
                                          <p:attrName>style.visibility</p:attrName>
                                        </p:attrNameLst>
                                      </p:cBhvr>
                                      <p:to>
                                        <p:strVal val="visible"/>
                                      </p:to>
                                    </p:set>
                                    <p:animEffect transition="in" filter="wipe(right)">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9C657F0-A55C-4789-90BA-B5F9ECA00DB9}"/>
              </a:ext>
            </a:extLst>
          </p:cNvPr>
          <p:cNvSpPr txBox="1"/>
          <p:nvPr/>
        </p:nvSpPr>
        <p:spPr>
          <a:xfrm>
            <a:off x="845185" y="1548065"/>
            <a:ext cx="3628390" cy="4739759"/>
          </a:xfrm>
          <a:prstGeom prst="rect">
            <a:avLst/>
          </a:prstGeom>
          <a:noFill/>
        </p:spPr>
        <p:txBody>
          <a:bodyPr wrap="square" rtlCol="0">
            <a:spAutoFit/>
          </a:bodyPr>
          <a:lstStyle/>
          <a:p>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状态机图：</a:t>
            </a:r>
            <a:r>
              <a:rPr lang="zh-CN" altLang="en-US" dirty="0">
                <a:latin typeface="宋体" panose="02010600030101010101" pitchFamily="2" charset="-122"/>
                <a:ea typeface="宋体" panose="02010600030101010101" pitchFamily="2" charset="-122"/>
              </a:rPr>
              <a:t>描述一个实体</a:t>
            </a:r>
            <a:r>
              <a:rPr lang="zh-CN" altLang="en-US" b="1" dirty="0">
                <a:solidFill>
                  <a:schemeClr val="accent2"/>
                </a:solidFill>
                <a:latin typeface="宋体" panose="02010600030101010101" pitchFamily="2" charset="-122"/>
                <a:ea typeface="宋体" panose="02010600030101010101" pitchFamily="2" charset="-122"/>
              </a:rPr>
              <a:t>基于事件反应的动态行为</a:t>
            </a:r>
            <a:r>
              <a:rPr lang="zh-CN" altLang="en-US" dirty="0">
                <a:latin typeface="宋体" panose="02010600030101010101" pitchFamily="2" charset="-122"/>
                <a:ea typeface="宋体" panose="02010600030101010101" pitchFamily="2" charset="-122"/>
              </a:rPr>
              <a:t>，显示了该实体是如何根据当前所处的状态对不同的事件做出反应的。</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5.</a:t>
            </a:r>
            <a:r>
              <a:rPr lang="zh-CN" altLang="en-US" b="1" dirty="0">
                <a:latin typeface="宋体" panose="02010600030101010101" pitchFamily="2" charset="-122"/>
                <a:ea typeface="宋体" panose="02010600030101010101" pitchFamily="2" charset="-122"/>
              </a:rPr>
              <a:t>活动图：</a:t>
            </a:r>
            <a:r>
              <a:rPr lang="zh-CN" altLang="en-US" dirty="0">
                <a:latin typeface="宋体" panose="02010600030101010101" pitchFamily="2" charset="-122"/>
                <a:ea typeface="宋体" panose="02010600030101010101" pitchFamily="2" charset="-122"/>
              </a:rPr>
              <a:t>UML面向对象中活动图记录了单个操作或方法的逻辑，或者单个业务流程的逻辑。描述系统中</a:t>
            </a:r>
            <a:r>
              <a:rPr lang="zh-CN" altLang="en-US" b="1" dirty="0">
                <a:solidFill>
                  <a:schemeClr val="accent2"/>
                </a:solidFill>
                <a:latin typeface="宋体" panose="02010600030101010101" pitchFamily="2" charset="-122"/>
                <a:ea typeface="宋体" panose="02010600030101010101" pitchFamily="2" charset="-122"/>
              </a:rPr>
              <a:t>各种活动的执行顺序</a:t>
            </a:r>
            <a:r>
              <a:rPr lang="zh-CN" altLang="en-US" dirty="0">
                <a:latin typeface="宋体" panose="02010600030101010101" pitchFamily="2" charset="-122"/>
                <a:ea typeface="宋体" panose="02010600030101010101" pitchFamily="2" charset="-122"/>
              </a:rPr>
              <a:t>，通常用于描述一个操作中所要进行的各项活动的执行流程。</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6.</a:t>
            </a:r>
            <a:r>
              <a:rPr lang="zh-CN" altLang="en-US" b="1" dirty="0">
                <a:latin typeface="宋体" panose="02010600030101010101" pitchFamily="2" charset="-122"/>
                <a:ea typeface="宋体" panose="02010600030101010101" pitchFamily="2" charset="-122"/>
              </a:rPr>
              <a:t>顺序图：</a:t>
            </a:r>
            <a:r>
              <a:rPr lang="zh-CN" altLang="en-US" dirty="0">
                <a:latin typeface="宋体" panose="02010600030101010101" pitchFamily="2" charset="-122"/>
                <a:ea typeface="宋体" panose="02010600030101010101" pitchFamily="2" charset="-122"/>
              </a:rPr>
              <a:t>顺序图描述了</a:t>
            </a:r>
            <a:r>
              <a:rPr lang="zh-CN" altLang="en-US" b="1" dirty="0">
                <a:solidFill>
                  <a:schemeClr val="accent2"/>
                </a:solidFill>
                <a:latin typeface="宋体" panose="02010600030101010101" pitchFamily="2" charset="-122"/>
                <a:ea typeface="宋体" panose="02010600030101010101" pitchFamily="2" charset="-122"/>
              </a:rPr>
              <a:t>对象之间动态的交互关系</a:t>
            </a:r>
            <a:r>
              <a:rPr lang="zh-CN" altLang="en-US" dirty="0">
                <a:latin typeface="宋体" panose="02010600030101010101" pitchFamily="2" charset="-122"/>
                <a:ea typeface="宋体" panose="02010600030101010101" pitchFamily="2" charset="-122"/>
              </a:rPr>
              <a:t>，主要体现对象之间进行消息传递的</a:t>
            </a:r>
            <a:r>
              <a:rPr lang="zh-CN" altLang="en-US" b="1" dirty="0">
                <a:solidFill>
                  <a:schemeClr val="accent2"/>
                </a:solidFill>
                <a:latin typeface="宋体" panose="02010600030101010101" pitchFamily="2" charset="-122"/>
                <a:ea typeface="宋体" panose="02010600030101010101" pitchFamily="2" charset="-122"/>
              </a:rPr>
              <a:t>时间顺序</a:t>
            </a:r>
            <a:r>
              <a:rPr lang="zh-CN" altLang="en-US" dirty="0">
                <a:latin typeface="宋体" panose="02010600030101010101" pitchFamily="2" charset="-122"/>
                <a:ea typeface="宋体" panose="02010600030101010101" pitchFamily="2" charset="-122"/>
              </a:rPr>
              <a:t>。</a:t>
            </a:r>
          </a:p>
          <a:p>
            <a:endParaRPr lang="zh-CN" altLang="en-US" sz="1600" dirty="0"/>
          </a:p>
          <a:p>
            <a:endParaRPr lang="zh-CN" altLang="en-US" sz="1600" dirty="0"/>
          </a:p>
        </p:txBody>
      </p:sp>
      <p:pic>
        <p:nvPicPr>
          <p:cNvPr id="7" name="图片 6">
            <a:extLst>
              <a:ext uri="{FF2B5EF4-FFF2-40B4-BE49-F238E27FC236}">
                <a16:creationId xmlns:a16="http://schemas.microsoft.com/office/drawing/2014/main" id="{B74BFBDC-32D8-4A1B-B4A6-9D93685FCD4A}"/>
              </a:ext>
            </a:extLst>
          </p:cNvPr>
          <p:cNvPicPr>
            <a:picLocks noChangeAspect="1"/>
          </p:cNvPicPr>
          <p:nvPr/>
        </p:nvPicPr>
        <p:blipFill>
          <a:blip r:embed="rId2"/>
          <a:srcRect r="6574"/>
          <a:stretch>
            <a:fillRect/>
          </a:stretch>
        </p:blipFill>
        <p:spPr>
          <a:xfrm>
            <a:off x="5089748" y="1137048"/>
            <a:ext cx="3618865" cy="1473200"/>
          </a:xfrm>
          <a:prstGeom prst="rect">
            <a:avLst/>
          </a:prstGeom>
        </p:spPr>
      </p:pic>
      <p:pic>
        <p:nvPicPr>
          <p:cNvPr id="8" name="图片 7">
            <a:extLst>
              <a:ext uri="{FF2B5EF4-FFF2-40B4-BE49-F238E27FC236}">
                <a16:creationId xmlns:a16="http://schemas.microsoft.com/office/drawing/2014/main" id="{D88AE697-3F2D-413D-9954-D6DE12EDFECF}"/>
              </a:ext>
            </a:extLst>
          </p:cNvPr>
          <p:cNvPicPr>
            <a:picLocks noChangeAspect="1"/>
          </p:cNvPicPr>
          <p:nvPr/>
        </p:nvPicPr>
        <p:blipFill>
          <a:blip r:embed="rId3"/>
          <a:stretch>
            <a:fillRect/>
          </a:stretch>
        </p:blipFill>
        <p:spPr>
          <a:xfrm>
            <a:off x="4888230" y="3108325"/>
            <a:ext cx="2425700" cy="2730500"/>
          </a:xfrm>
          <a:prstGeom prst="rect">
            <a:avLst/>
          </a:prstGeom>
        </p:spPr>
      </p:pic>
      <p:pic>
        <p:nvPicPr>
          <p:cNvPr id="9" name="图片 8">
            <a:extLst>
              <a:ext uri="{FF2B5EF4-FFF2-40B4-BE49-F238E27FC236}">
                <a16:creationId xmlns:a16="http://schemas.microsoft.com/office/drawing/2014/main" id="{F8D8B806-5782-4CBD-AC21-9EC9E2FE3B23}"/>
              </a:ext>
            </a:extLst>
          </p:cNvPr>
          <p:cNvPicPr>
            <a:picLocks noChangeAspect="1"/>
          </p:cNvPicPr>
          <p:nvPr/>
        </p:nvPicPr>
        <p:blipFill>
          <a:blip r:embed="rId4"/>
          <a:stretch>
            <a:fillRect/>
          </a:stretch>
        </p:blipFill>
        <p:spPr>
          <a:xfrm>
            <a:off x="8146696" y="2898775"/>
            <a:ext cx="1968500" cy="2940050"/>
          </a:xfrm>
          <a:prstGeom prst="rect">
            <a:avLst/>
          </a:prstGeom>
        </p:spPr>
      </p:pic>
      <p:sp>
        <p:nvSpPr>
          <p:cNvPr id="12" name="标题 1">
            <a:extLst>
              <a:ext uri="{FF2B5EF4-FFF2-40B4-BE49-F238E27FC236}">
                <a16:creationId xmlns:a16="http://schemas.microsoft.com/office/drawing/2014/main" id="{881B9EED-AC7B-49B2-84F6-E76F6A2024BC}"/>
              </a:ext>
            </a:extLst>
          </p:cNvPr>
          <p:cNvSpPr txBox="1">
            <a:spLocks/>
          </p:cNvSpPr>
          <p:nvPr/>
        </p:nvSpPr>
        <p:spPr>
          <a:xfrm>
            <a:off x="838200" y="5621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1.6-UML</a:t>
            </a:r>
            <a:r>
              <a:rPr lang="zh-CN" altLang="en-US" dirty="0"/>
              <a:t>的图</a:t>
            </a:r>
            <a:br>
              <a:rPr lang="zh-CN" altLang="en-US" dirty="0"/>
            </a:br>
            <a:endParaRPr lang="zh-CN" altLang="en-US" dirty="0"/>
          </a:p>
        </p:txBody>
      </p:sp>
    </p:spTree>
    <p:extLst>
      <p:ext uri="{BB962C8B-B14F-4D97-AF65-F5344CB8AC3E}">
        <p14:creationId xmlns:p14="http://schemas.microsoft.com/office/powerpoint/2010/main" val="259382520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000"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000" fill="hold">
                                          <p:stCondLst>
                                            <p:cond delay="0"/>
                                          </p:stCondLst>
                                        </p:cTn>
                                        <p:tgtEl>
                                          <p:spTgt spid="8"/>
                                        </p:tgtEl>
                                        <p:attrNameLst>
                                          <p:attrName>style.visibility</p:attrName>
                                        </p:attrNameLst>
                                      </p:cBhvr>
                                      <p:to>
                                        <p:strVal val="visible"/>
                                      </p:to>
                                    </p:set>
                                    <p:animEffect transition="in" filter="wipe(left)">
                                      <p:cBhvr>
                                        <p:cTn id="15" dur="1000"/>
                                        <p:tgtEl>
                                          <p:spTgt spid="8"/>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000" fill="hold">
                                          <p:stCondLst>
                                            <p:cond delay="0"/>
                                          </p:stCondLst>
                                        </p:cTn>
                                        <p:tgtEl>
                                          <p:spTgt spid="9"/>
                                        </p:tgtEl>
                                        <p:attrNameLst>
                                          <p:attrName>style.visibility</p:attrName>
                                        </p:attrNameLst>
                                      </p:cBhvr>
                                      <p:to>
                                        <p:strVal val="visible"/>
                                      </p:to>
                                    </p:set>
                                    <p:animEffect transition="in" filter="wipe(left)">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4D650F8B-0786-4D32-BDE9-7722886FE177}"/>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B2BEEE3B-A2BD-43DD-8480-BAF4860ABCA7}"/>
              </a:ext>
            </a:extLst>
          </p:cNvPr>
          <p:cNvSpPr/>
          <p:nvPr/>
        </p:nvSpPr>
        <p:spPr>
          <a:xfrm>
            <a:off x="4008826" y="3475213"/>
            <a:ext cx="3889206"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什么是</a:t>
            </a:r>
            <a:r>
              <a:rPr lang="en-US" altLang="zh-CN" sz="5400" b="1" dirty="0">
                <a:solidFill>
                  <a:schemeClr val="tx1">
                    <a:lumMod val="75000"/>
                    <a:lumOff val="25000"/>
                  </a:schemeClr>
                </a:solidFill>
                <a:cs typeface="+mn-ea"/>
                <a:sym typeface="+mn-lt"/>
              </a:rPr>
              <a:t>UML</a:t>
            </a:r>
          </a:p>
        </p:txBody>
      </p:sp>
    </p:spTree>
    <p:extLst>
      <p:ext uri="{BB962C8B-B14F-4D97-AF65-F5344CB8AC3E}">
        <p14:creationId xmlns:p14="http://schemas.microsoft.com/office/powerpoint/2010/main" val="315550717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950FD9-85FF-4A76-BE39-84E57E467955}"/>
              </a:ext>
            </a:extLst>
          </p:cNvPr>
          <p:cNvSpPr txBox="1"/>
          <p:nvPr/>
        </p:nvSpPr>
        <p:spPr>
          <a:xfrm>
            <a:off x="956317" y="1234516"/>
            <a:ext cx="3628390" cy="4801314"/>
          </a:xfrm>
          <a:prstGeom prst="rect">
            <a:avLst/>
          </a:prstGeom>
          <a:noFill/>
        </p:spPr>
        <p:txBody>
          <a:bodyPr wrap="square" rtlCol="0">
            <a:spAutoFit/>
          </a:bodyPr>
          <a:lstStyle/>
          <a:p>
            <a:endParaRPr lang="zh-CN" altLang="en-US" dirty="0"/>
          </a:p>
          <a:p>
            <a:r>
              <a:rPr lang="en-US" altLang="zh-CN" b="1" dirty="0">
                <a:latin typeface="宋体" panose="02010600030101010101" pitchFamily="2" charset="-122"/>
                <a:ea typeface="宋体" panose="02010600030101010101" pitchFamily="2" charset="-122"/>
              </a:rPr>
              <a:t>7.</a:t>
            </a:r>
            <a:r>
              <a:rPr lang="zh-CN" altLang="en-US" b="1" dirty="0">
                <a:latin typeface="宋体" panose="02010600030101010101" pitchFamily="2" charset="-122"/>
                <a:ea typeface="宋体" panose="02010600030101010101" pitchFamily="2" charset="-122"/>
              </a:rPr>
              <a:t>通信图：</a:t>
            </a:r>
            <a:r>
              <a:rPr lang="zh-CN" altLang="en-US" dirty="0">
                <a:latin typeface="宋体" panose="02010600030101010101" pitchFamily="2" charset="-122"/>
                <a:ea typeface="宋体" panose="02010600030101010101" pitchFamily="2" charset="-122"/>
              </a:rPr>
              <a:t>UML面向对象中通信图用于显示组件及其交互关系的</a:t>
            </a:r>
            <a:r>
              <a:rPr lang="zh-CN" altLang="en-US" b="1" dirty="0">
                <a:solidFill>
                  <a:schemeClr val="accent2"/>
                </a:solidFill>
                <a:latin typeface="宋体" panose="02010600030101010101" pitchFamily="2" charset="-122"/>
                <a:ea typeface="宋体" panose="02010600030101010101" pitchFamily="2" charset="-122"/>
              </a:rPr>
              <a:t>空间组织结构</a:t>
            </a:r>
            <a:r>
              <a:rPr lang="zh-CN" altLang="en-US" dirty="0">
                <a:latin typeface="宋体" panose="02010600030101010101" pitchFamily="2" charset="-122"/>
                <a:ea typeface="宋体" panose="02010600030101010101" pitchFamily="2" charset="-122"/>
              </a:rPr>
              <a:t>，它并不侧重于交互的顺序。</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8.</a:t>
            </a:r>
            <a:r>
              <a:rPr lang="zh-CN" altLang="en-US" b="1" dirty="0">
                <a:latin typeface="宋体" panose="02010600030101010101" pitchFamily="2" charset="-122"/>
                <a:ea typeface="宋体" panose="02010600030101010101" pitchFamily="2" charset="-122"/>
              </a:rPr>
              <a:t>构件图：</a:t>
            </a:r>
            <a:r>
              <a:rPr lang="zh-CN" altLang="en-US" dirty="0">
                <a:latin typeface="宋体" panose="02010600030101010101" pitchFamily="2" charset="-122"/>
                <a:ea typeface="宋体" panose="02010600030101010101" pitchFamily="2" charset="-122"/>
              </a:rPr>
              <a:t>构件图，也称为组件图。构件图描述代码部件的</a:t>
            </a:r>
            <a:r>
              <a:rPr lang="zh-CN" altLang="en-US" b="1" dirty="0">
                <a:solidFill>
                  <a:schemeClr val="accent2"/>
                </a:solidFill>
                <a:latin typeface="宋体" panose="02010600030101010101" pitchFamily="2" charset="-122"/>
                <a:ea typeface="宋体" panose="02010600030101010101" pitchFamily="2" charset="-122"/>
              </a:rPr>
              <a:t>物理结构</a:t>
            </a:r>
            <a:r>
              <a:rPr lang="zh-CN" altLang="en-US" dirty="0">
                <a:latin typeface="宋体" panose="02010600030101010101" pitchFamily="2" charset="-122"/>
                <a:ea typeface="宋体" panose="02010600030101010101" pitchFamily="2" charset="-122"/>
              </a:rPr>
              <a:t>及各部件之间的</a:t>
            </a:r>
            <a:r>
              <a:rPr lang="zh-CN" altLang="en-US" b="1" dirty="0">
                <a:solidFill>
                  <a:schemeClr val="accent2"/>
                </a:solidFill>
                <a:latin typeface="宋体" panose="02010600030101010101" pitchFamily="2" charset="-122"/>
                <a:ea typeface="宋体" panose="02010600030101010101" pitchFamily="2" charset="-122"/>
              </a:rPr>
              <a:t>依赖关系</a:t>
            </a:r>
            <a:r>
              <a:rPr lang="zh-CN" altLang="en-US" dirty="0">
                <a:latin typeface="宋体" panose="02010600030101010101" pitchFamily="2" charset="-122"/>
                <a:ea typeface="宋体" panose="02010600030101010101" pitchFamily="2" charset="-122"/>
              </a:rPr>
              <a:t>，构件图有助于分析和理解</a:t>
            </a:r>
            <a:r>
              <a:rPr lang="zh-CN" altLang="en-US" b="1" dirty="0">
                <a:solidFill>
                  <a:schemeClr val="accent2"/>
                </a:solidFill>
                <a:latin typeface="宋体" panose="02010600030101010101" pitchFamily="2" charset="-122"/>
                <a:ea typeface="宋体" panose="02010600030101010101" pitchFamily="2" charset="-122"/>
              </a:rPr>
              <a:t>部件之间的相互影响程度</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9.</a:t>
            </a:r>
            <a:r>
              <a:rPr lang="zh-CN" altLang="en-US" b="1" dirty="0">
                <a:latin typeface="宋体" panose="02010600030101010101" pitchFamily="2" charset="-122"/>
                <a:ea typeface="宋体" panose="02010600030101010101" pitchFamily="2" charset="-122"/>
              </a:rPr>
              <a:t>部署图：</a:t>
            </a:r>
            <a:r>
              <a:rPr lang="zh-CN" altLang="en-US" dirty="0">
                <a:latin typeface="宋体" panose="02010600030101010101" pitchFamily="2" charset="-122"/>
                <a:ea typeface="宋体" panose="02010600030101010101" pitchFamily="2" charset="-122"/>
              </a:rPr>
              <a:t>部署图，也称为配置图。UML面向对象中配置图描述系统中硬件和软件的物理配置情况和系统体系结构。</a:t>
            </a:r>
          </a:p>
          <a:p>
            <a:endParaRPr lang="zh-CN" altLang="en-US" dirty="0"/>
          </a:p>
        </p:txBody>
      </p:sp>
      <p:pic>
        <p:nvPicPr>
          <p:cNvPr id="7" name="图片 6">
            <a:extLst>
              <a:ext uri="{FF2B5EF4-FFF2-40B4-BE49-F238E27FC236}">
                <a16:creationId xmlns:a16="http://schemas.microsoft.com/office/drawing/2014/main" id="{49D1C88B-BF00-4EA2-8987-CB2606904C1B}"/>
              </a:ext>
            </a:extLst>
          </p:cNvPr>
          <p:cNvPicPr>
            <a:picLocks noChangeAspect="1"/>
          </p:cNvPicPr>
          <p:nvPr/>
        </p:nvPicPr>
        <p:blipFill>
          <a:blip r:embed="rId2"/>
          <a:stretch>
            <a:fillRect/>
          </a:stretch>
        </p:blipFill>
        <p:spPr>
          <a:xfrm>
            <a:off x="7670800" y="1116806"/>
            <a:ext cx="3683000" cy="2578100"/>
          </a:xfrm>
          <a:prstGeom prst="rect">
            <a:avLst/>
          </a:prstGeom>
        </p:spPr>
      </p:pic>
      <p:pic>
        <p:nvPicPr>
          <p:cNvPr id="8" name="图片 7">
            <a:extLst>
              <a:ext uri="{FF2B5EF4-FFF2-40B4-BE49-F238E27FC236}">
                <a16:creationId xmlns:a16="http://schemas.microsoft.com/office/drawing/2014/main" id="{F7CEC027-23F6-4A98-B0D6-0AD47C8B2099}"/>
              </a:ext>
            </a:extLst>
          </p:cNvPr>
          <p:cNvPicPr>
            <a:picLocks noChangeAspect="1"/>
          </p:cNvPicPr>
          <p:nvPr/>
        </p:nvPicPr>
        <p:blipFill>
          <a:blip r:embed="rId3"/>
          <a:stretch>
            <a:fillRect/>
          </a:stretch>
        </p:blipFill>
        <p:spPr>
          <a:xfrm>
            <a:off x="5067295" y="1001713"/>
            <a:ext cx="2540000" cy="1377950"/>
          </a:xfrm>
          <a:prstGeom prst="rect">
            <a:avLst/>
          </a:prstGeom>
        </p:spPr>
      </p:pic>
      <p:pic>
        <p:nvPicPr>
          <p:cNvPr id="9" name="图片 8">
            <a:extLst>
              <a:ext uri="{FF2B5EF4-FFF2-40B4-BE49-F238E27FC236}">
                <a16:creationId xmlns:a16="http://schemas.microsoft.com/office/drawing/2014/main" id="{BD2C7B2F-278C-4725-90A6-3CFE10115B46}"/>
              </a:ext>
            </a:extLst>
          </p:cNvPr>
          <p:cNvPicPr>
            <a:picLocks noChangeAspect="1"/>
          </p:cNvPicPr>
          <p:nvPr/>
        </p:nvPicPr>
        <p:blipFill>
          <a:blip r:embed="rId4"/>
          <a:stretch>
            <a:fillRect/>
          </a:stretch>
        </p:blipFill>
        <p:spPr>
          <a:xfrm>
            <a:off x="5026811" y="3453426"/>
            <a:ext cx="3549650" cy="2349500"/>
          </a:xfrm>
          <a:prstGeom prst="rect">
            <a:avLst/>
          </a:prstGeom>
        </p:spPr>
      </p:pic>
      <p:sp>
        <p:nvSpPr>
          <p:cNvPr id="12" name="标题 1">
            <a:extLst>
              <a:ext uri="{FF2B5EF4-FFF2-40B4-BE49-F238E27FC236}">
                <a16:creationId xmlns:a16="http://schemas.microsoft.com/office/drawing/2014/main" id="{BEC7383E-807F-42C3-8DC0-D298307F3EAC}"/>
              </a:ext>
            </a:extLst>
          </p:cNvPr>
          <p:cNvSpPr>
            <a:spLocks noGrp="1"/>
          </p:cNvSpPr>
          <p:nvPr>
            <p:ph type="title"/>
          </p:nvPr>
        </p:nvSpPr>
        <p:spPr>
          <a:xfrm>
            <a:off x="838200" y="562191"/>
            <a:ext cx="10515600" cy="1325563"/>
          </a:xfrm>
        </p:spPr>
        <p:txBody>
          <a:bodyPr/>
          <a:lstStyle/>
          <a:p>
            <a:r>
              <a:rPr lang="en-US" altLang="zh-CN" dirty="0"/>
              <a:t>1.6-UML</a:t>
            </a:r>
            <a:r>
              <a:rPr lang="zh-CN" altLang="en-US" dirty="0"/>
              <a:t>的图</a:t>
            </a:r>
            <a:br>
              <a:rPr lang="zh-CN" altLang="en-US" dirty="0"/>
            </a:br>
            <a:endParaRPr lang="zh-CN" altLang="en-US" dirty="0"/>
          </a:p>
        </p:txBody>
      </p:sp>
    </p:spTree>
    <p:extLst>
      <p:ext uri="{BB962C8B-B14F-4D97-AF65-F5344CB8AC3E}">
        <p14:creationId xmlns:p14="http://schemas.microsoft.com/office/powerpoint/2010/main" val="243471543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000"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000" fill="hold">
                                          <p:stCondLst>
                                            <p:cond delay="0"/>
                                          </p:stCondLst>
                                        </p:cTn>
                                        <p:tgtEl>
                                          <p:spTgt spid="8"/>
                                        </p:tgtEl>
                                        <p:attrNameLst>
                                          <p:attrName>style.visibility</p:attrName>
                                        </p:attrNameLst>
                                      </p:cBhvr>
                                      <p:to>
                                        <p:strVal val="visible"/>
                                      </p:to>
                                    </p:set>
                                    <p:animEffect transition="in" filter="wipe(left)">
                                      <p:cBhvr>
                                        <p:cTn id="15" dur="1000"/>
                                        <p:tgtEl>
                                          <p:spTgt spid="8"/>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000" fill="hold">
                                          <p:stCondLst>
                                            <p:cond delay="0"/>
                                          </p:stCondLst>
                                        </p:cTn>
                                        <p:tgtEl>
                                          <p:spTgt spid="9"/>
                                        </p:tgtEl>
                                        <p:attrNameLst>
                                          <p:attrName>style.visibility</p:attrName>
                                        </p:attrNameLst>
                                      </p:cBhvr>
                                      <p:to>
                                        <p:strVal val="visible"/>
                                      </p:to>
                                    </p:set>
                                    <p:animEffect transition="in" filter="wipe(left)">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A50DC8-3C98-4CF7-9BED-4B7AB7740A1F}"/>
              </a:ext>
            </a:extLst>
          </p:cNvPr>
          <p:cNvSpPr>
            <a:spLocks noGrp="1"/>
          </p:cNvSpPr>
          <p:nvPr>
            <p:ph type="title"/>
          </p:nvPr>
        </p:nvSpPr>
        <p:spPr>
          <a:xfrm>
            <a:off x="838200" y="681037"/>
            <a:ext cx="10515600" cy="1325563"/>
          </a:xfrm>
        </p:spPr>
        <p:txBody>
          <a:bodyPr/>
          <a:lstStyle/>
          <a:p>
            <a:r>
              <a:rPr lang="en-US" altLang="zh-CN" dirty="0"/>
              <a:t>1.7-UML2.0</a:t>
            </a:r>
            <a:r>
              <a:rPr lang="zh-CN" altLang="en-US" dirty="0"/>
              <a:t>新特性</a:t>
            </a:r>
            <a:br>
              <a:rPr lang="zh-CN" altLang="en-US" dirty="0"/>
            </a:br>
            <a:endParaRPr lang="zh-CN" altLang="en-US" dirty="0"/>
          </a:p>
        </p:txBody>
      </p:sp>
      <p:sp>
        <p:nvSpPr>
          <p:cNvPr id="3" name="内容占位符 2">
            <a:extLst>
              <a:ext uri="{FF2B5EF4-FFF2-40B4-BE49-F238E27FC236}">
                <a16:creationId xmlns:a16="http://schemas.microsoft.com/office/drawing/2014/main" id="{018C5667-9262-4BC0-B30E-627E42FA9176}"/>
              </a:ext>
            </a:extLst>
          </p:cNvPr>
          <p:cNvSpPr>
            <a:spLocks noGrp="1"/>
          </p:cNvSpPr>
          <p:nvPr>
            <p:ph idx="1"/>
          </p:nvPr>
        </p:nvSpPr>
        <p:spPr>
          <a:xfrm>
            <a:off x="838200" y="2372379"/>
            <a:ext cx="10515600" cy="4351338"/>
          </a:xfrm>
        </p:spPr>
        <p:txBody>
          <a:bodyPr>
            <a:normAutofit/>
          </a:bodyPr>
          <a:lstStyle/>
          <a:p>
            <a:pPr marL="285750" indent="-285750">
              <a:lnSpc>
                <a:spcPct val="150000"/>
              </a:lnSpc>
              <a:spcBef>
                <a:spcPts val="1000"/>
              </a:spcBef>
              <a:buFont typeface="Arial" panose="020B0604020202020204" pitchFamily="34" charset="0"/>
              <a:buChar char="•"/>
            </a:pPr>
            <a:r>
              <a:rPr lang="en-US" altLang="zh-CN" sz="2000" dirty="0">
                <a:solidFill>
                  <a:schemeClr val="tx1"/>
                </a:solidFill>
                <a:latin typeface="宋体" panose="02010600030101010101" pitchFamily="2" charset="-122"/>
                <a:ea typeface="宋体" panose="02010600030101010101" pitchFamily="2" charset="-122"/>
              </a:rPr>
              <a:t>统一建模语言UML是以可视化方式描述软件系统的结构和行为的标准语言。UML2.0在可视化建模方面进行了许多改革和创新。它可以描述现今软件系统中存在的许多技术，例如模型驱动架构(MDA)</a:t>
            </a:r>
            <a:r>
              <a:rPr lang="en-US" altLang="zh-CN" sz="2000" dirty="0" err="1">
                <a:solidFill>
                  <a:schemeClr val="tx1"/>
                </a:solidFill>
                <a:latin typeface="宋体" panose="02010600030101010101" pitchFamily="2" charset="-122"/>
                <a:ea typeface="宋体" panose="02010600030101010101" pitchFamily="2" charset="-122"/>
              </a:rPr>
              <a:t>和面向服务的架构</a:t>
            </a:r>
            <a:r>
              <a:rPr lang="en-US" altLang="zh-CN" sz="2000" dirty="0">
                <a:solidFill>
                  <a:schemeClr val="tx1"/>
                </a:solidFill>
                <a:latin typeface="宋体" panose="02010600030101010101" pitchFamily="2" charset="-122"/>
                <a:ea typeface="宋体" panose="02010600030101010101" pitchFamily="2" charset="-122"/>
              </a:rPr>
              <a:t>(SOA)。</a:t>
            </a:r>
          </a:p>
          <a:p>
            <a:pPr marL="285750" indent="-285750">
              <a:lnSpc>
                <a:spcPct val="150000"/>
              </a:lnSpc>
              <a:spcBef>
                <a:spcPts val="1000"/>
              </a:spcBef>
              <a:buFont typeface="Arial" panose="020B0604020202020204" pitchFamily="34" charset="0"/>
              <a:buChar char="•"/>
            </a:pPr>
            <a:r>
              <a:rPr lang="en-US" altLang="zh-CN" sz="2000" dirty="0">
                <a:solidFill>
                  <a:schemeClr val="tx1"/>
                </a:solidFill>
                <a:latin typeface="宋体" panose="02010600030101010101" pitchFamily="2" charset="-122"/>
                <a:ea typeface="宋体" panose="02010600030101010101" pitchFamily="2" charset="-122"/>
              </a:rPr>
              <a:t>UML2.0解决了用户在使用UML1.x过程中所遇到的一些问题。</a:t>
            </a:r>
          </a:p>
          <a:p>
            <a:endParaRPr lang="zh-CN" altLang="en-US" dirty="0"/>
          </a:p>
        </p:txBody>
      </p:sp>
    </p:spTree>
    <p:extLst>
      <p:ext uri="{BB962C8B-B14F-4D97-AF65-F5344CB8AC3E}">
        <p14:creationId xmlns:p14="http://schemas.microsoft.com/office/powerpoint/2010/main" val="186318382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5E8CE-107E-43E2-BFD0-8C3B4EEFB038}"/>
              </a:ext>
            </a:extLst>
          </p:cNvPr>
          <p:cNvSpPr>
            <a:spLocks noGrp="1"/>
          </p:cNvSpPr>
          <p:nvPr>
            <p:ph type="title"/>
          </p:nvPr>
        </p:nvSpPr>
        <p:spPr>
          <a:xfrm>
            <a:off x="762786" y="883599"/>
            <a:ext cx="10515600" cy="1325563"/>
          </a:xfrm>
        </p:spPr>
        <p:txBody>
          <a:bodyPr>
            <a:normAutofit fontScale="90000"/>
          </a:bodyPr>
          <a:lstStyle/>
          <a:p>
            <a:r>
              <a:rPr lang="en-US" altLang="zh-CN" dirty="0"/>
              <a:t>1.8-</a:t>
            </a:r>
            <a:r>
              <a:rPr lang="zh-CN" altLang="en-US" dirty="0"/>
              <a:t>系统开发阶段</a:t>
            </a:r>
            <a:br>
              <a:rPr lang="zh-CN" altLang="en-US" dirty="0"/>
            </a:br>
            <a:br>
              <a:rPr lang="zh-CN" altLang="en-US" dirty="0"/>
            </a:br>
            <a:endParaRPr lang="zh-CN" altLang="en-US" dirty="0"/>
          </a:p>
        </p:txBody>
      </p:sp>
      <p:sp>
        <p:nvSpPr>
          <p:cNvPr id="3" name="内容占位符 2">
            <a:extLst>
              <a:ext uri="{FF2B5EF4-FFF2-40B4-BE49-F238E27FC236}">
                <a16:creationId xmlns:a16="http://schemas.microsoft.com/office/drawing/2014/main" id="{815F9BE8-C306-44EB-BE03-B5F2C14885BB}"/>
              </a:ext>
            </a:extLst>
          </p:cNvPr>
          <p:cNvSpPr>
            <a:spLocks noGrp="1"/>
          </p:cNvSpPr>
          <p:nvPr>
            <p:ph idx="1"/>
          </p:nvPr>
        </p:nvSpPr>
        <p:spPr/>
        <p:txBody>
          <a:bodyPr>
            <a:normAutofit fontScale="62500" lnSpcReduction="20000"/>
          </a:bodyPr>
          <a:lstStyle/>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系统开发共有5个阶段：需求分析、系统分析、系统设计、程序实现和测试阶段。</a:t>
            </a: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软件开发过程主要是描述开发软件系统所牵涉的相关活动，以及如何循序渐进地执行这些活动。不同的系统、组织及开发，其管理工具所采用的流程都有可能不同。 </a:t>
            </a: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“需求分析”的主要内容是了解客户的需求、分析系统的可行性、分析需求的一致性及正确性等。</a:t>
            </a: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“设计”是将需求转换为系统的重要过程。</a:t>
            </a: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“实现”指的是通过程序语言，将所设计的内容转化为可以执行的软件系统</a:t>
            </a: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“测试”是对实现的程序代码模块进行检测，检验其功能是否正确、性能是否符合要求</a:t>
            </a: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软件系统的特性之一就是</a:t>
            </a:r>
            <a:r>
              <a:rPr lang="en-US" altLang="zh-CN" sz="2800" b="1" dirty="0">
                <a:latin typeface="宋体" panose="02010600030101010101" pitchFamily="2" charset="-122"/>
                <a:ea typeface="宋体" panose="02010600030101010101" pitchFamily="2" charset="-122"/>
              </a:rPr>
              <a:t>需求会经常发生变动</a:t>
            </a:r>
            <a:r>
              <a:rPr lang="en-US" altLang="zh-CN" sz="2800" dirty="0">
                <a:solidFill>
                  <a:schemeClr val="tx1"/>
                </a:solidFill>
                <a:latin typeface="宋体" panose="02010600030101010101" pitchFamily="2" charset="-122"/>
                <a:ea typeface="宋体" panose="02010600030101010101" pitchFamily="2" charset="-122"/>
              </a:rPr>
              <a:t>，许多系统每隔半年甚至是几个月就会改版。软件“维护”的目的是要</a:t>
            </a:r>
            <a:r>
              <a:rPr lang="en-US" altLang="zh-CN" sz="2800" b="1" dirty="0">
                <a:solidFill>
                  <a:schemeClr val="tx1"/>
                </a:solidFill>
                <a:latin typeface="宋体" panose="02010600030101010101" pitchFamily="2" charset="-122"/>
                <a:ea typeface="宋体" panose="02010600030101010101" pitchFamily="2" charset="-122"/>
              </a:rPr>
              <a:t>确保已经发行的软件系统可以持续满足客户的需要</a:t>
            </a:r>
            <a:r>
              <a:rPr lang="en-US" altLang="zh-CN" sz="2800" dirty="0">
                <a:solidFill>
                  <a:schemeClr val="tx1"/>
                </a:solidFill>
                <a:latin typeface="宋体" panose="02010600030101010101" pitchFamily="2" charset="-122"/>
                <a:ea typeface="宋体" panose="02010600030101010101" pitchFamily="2" charset="-122"/>
              </a:rPr>
              <a:t>。</a:t>
            </a:r>
          </a:p>
          <a:p>
            <a:endParaRPr lang="zh-CN" altLang="en-US" dirty="0"/>
          </a:p>
        </p:txBody>
      </p:sp>
    </p:spTree>
    <p:extLst>
      <p:ext uri="{BB962C8B-B14F-4D97-AF65-F5344CB8AC3E}">
        <p14:creationId xmlns:p14="http://schemas.microsoft.com/office/powerpoint/2010/main" val="250978033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参考资料</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1354315" y="2882746"/>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杨弘平</a:t>
            </a:r>
            <a:r>
              <a:rPr lang="en-US" altLang="zh-CN" sz="2400" dirty="0">
                <a:solidFill>
                  <a:schemeClr val="tx1">
                    <a:lumMod val="75000"/>
                    <a:lumOff val="25000"/>
                  </a:schemeClr>
                </a:solidFill>
                <a:cs typeface="+mn-ea"/>
                <a:sym typeface="+mn-lt"/>
              </a:rPr>
              <a:t>.UML2</a:t>
            </a:r>
            <a:r>
              <a:rPr lang="zh-CN" altLang="en-US" sz="2400" dirty="0">
                <a:solidFill>
                  <a:schemeClr val="tx1">
                    <a:lumMod val="75000"/>
                    <a:lumOff val="25000"/>
                  </a:schemeClr>
                </a:solidFill>
                <a:cs typeface="+mn-ea"/>
                <a:sym typeface="+mn-lt"/>
              </a:rPr>
              <a:t>基础、建模与设计教程</a:t>
            </a:r>
            <a:r>
              <a:rPr lang="en-US" altLang="zh-CN" sz="2400" dirty="0">
                <a:solidFill>
                  <a:schemeClr val="tx1">
                    <a:lumMod val="75000"/>
                    <a:lumOff val="25000"/>
                  </a:schemeClr>
                </a:solidFill>
                <a:cs typeface="+mn-ea"/>
                <a:sym typeface="+mn-lt"/>
              </a:rPr>
              <a:t>.</a:t>
            </a:r>
            <a:r>
              <a:rPr lang="zh-CN" altLang="en-US" sz="2400" dirty="0">
                <a:solidFill>
                  <a:schemeClr val="tx1">
                    <a:lumMod val="75000"/>
                    <a:lumOff val="25000"/>
                  </a:schemeClr>
                </a:solidFill>
                <a:cs typeface="+mn-ea"/>
                <a:sym typeface="+mn-lt"/>
              </a:rPr>
              <a:t>清华大学出版社</a:t>
            </a:r>
            <a:r>
              <a:rPr lang="en-US" altLang="zh-CN" sz="2400" dirty="0">
                <a:solidFill>
                  <a:schemeClr val="tx1">
                    <a:lumMod val="75000"/>
                    <a:lumOff val="25000"/>
                  </a:schemeClr>
                </a:solidFill>
                <a:cs typeface="+mn-ea"/>
                <a:sym typeface="+mn-lt"/>
              </a:rPr>
              <a:t>.2015</a:t>
            </a:r>
            <a:endParaRPr lang="zh-CN" altLang="en-US" sz="24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535144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小组分工</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1637119" y="1857887"/>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郑航舰：</a:t>
            </a:r>
            <a:r>
              <a:rPr lang="en-US" altLang="zh-CN" sz="2400" dirty="0">
                <a:solidFill>
                  <a:schemeClr val="tx1">
                    <a:lumMod val="75000"/>
                    <a:lumOff val="25000"/>
                  </a:schemeClr>
                </a:solidFill>
                <a:cs typeface="+mn-ea"/>
                <a:sym typeface="+mn-lt"/>
              </a:rPr>
              <a:t>project</a:t>
            </a:r>
            <a:r>
              <a:rPr lang="zh-CN" altLang="en-US" sz="2400" dirty="0">
                <a:solidFill>
                  <a:schemeClr val="tx1">
                    <a:lumMod val="75000"/>
                    <a:lumOff val="25000"/>
                  </a:schemeClr>
                </a:solidFill>
                <a:cs typeface="+mn-ea"/>
                <a:sym typeface="+mn-lt"/>
              </a:rPr>
              <a:t>网络图修改、甘特图更新</a:t>
            </a:r>
            <a:endParaRPr lang="en-US" altLang="zh-CN" sz="24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王义博：翻转课堂</a:t>
            </a:r>
            <a:r>
              <a:rPr lang="en-US" altLang="zh-CN" sz="2400" dirty="0">
                <a:solidFill>
                  <a:schemeClr val="tx1">
                    <a:lumMod val="75000"/>
                    <a:lumOff val="25000"/>
                  </a:schemeClr>
                </a:solidFill>
                <a:cs typeface="+mn-ea"/>
                <a:sym typeface="+mn-lt"/>
              </a:rPr>
              <a:t>PPT</a:t>
            </a: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吴联想：项目计划子计划补充、翻转课堂问题</a:t>
            </a:r>
            <a:endParaRPr lang="en-US" altLang="zh-CN" sz="24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许淇凯：项目计划子计划补充、翻转课堂问题</a:t>
            </a:r>
            <a:endParaRPr lang="en-US" altLang="zh-CN" sz="24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潘睿琪：项目计划</a:t>
            </a:r>
            <a:r>
              <a:rPr lang="en-US" altLang="zh-CN" sz="2400" dirty="0">
                <a:solidFill>
                  <a:schemeClr val="tx1">
                    <a:lumMod val="75000"/>
                    <a:lumOff val="25000"/>
                  </a:schemeClr>
                </a:solidFill>
                <a:cs typeface="+mn-ea"/>
                <a:sym typeface="+mn-lt"/>
              </a:rPr>
              <a:t>PPT</a:t>
            </a:r>
            <a:r>
              <a:rPr lang="zh-CN" altLang="en-US" sz="2400" dirty="0">
                <a:solidFill>
                  <a:schemeClr val="tx1">
                    <a:lumMod val="75000"/>
                    <a:lumOff val="25000"/>
                  </a:schemeClr>
                </a:solidFill>
                <a:cs typeface="+mn-ea"/>
                <a:sym typeface="+mn-lt"/>
              </a:rPr>
              <a:t>修改</a:t>
            </a:r>
          </a:p>
        </p:txBody>
      </p:sp>
    </p:spTree>
    <p:extLst>
      <p:ext uri="{BB962C8B-B14F-4D97-AF65-F5344CB8AC3E}">
        <p14:creationId xmlns:p14="http://schemas.microsoft.com/office/powerpoint/2010/main" val="421426944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730068C-8862-4C9F-94B3-A43DC92350F5}"/>
              </a:ext>
            </a:extLst>
          </p:cNvPr>
          <p:cNvSpPr/>
          <p:nvPr/>
        </p:nvSpPr>
        <p:spPr>
          <a:xfrm>
            <a:off x="2479963" y="2828835"/>
            <a:ext cx="7232073" cy="1200329"/>
          </a:xfrm>
          <a:prstGeom prst="rect">
            <a:avLst/>
          </a:prstGeom>
          <a:solidFill>
            <a:srgbClr val="EB8FA6">
              <a:alpha val="30196"/>
            </a:srgbClr>
          </a:solidFill>
        </p:spPr>
        <p:txBody>
          <a:bodyPr wrap="square">
            <a:spAutoFit/>
          </a:bodyPr>
          <a:lstStyle/>
          <a:p>
            <a:pPr algn="ctr"/>
            <a:r>
              <a:rPr lang="zh-CN" altLang="en-US" sz="7200" b="1" dirty="0">
                <a:solidFill>
                  <a:schemeClr val="tx1">
                    <a:lumMod val="75000"/>
                    <a:lumOff val="25000"/>
                  </a:schemeClr>
                </a:solidFill>
                <a:cs typeface="+mn-ea"/>
                <a:sym typeface="+mn-lt"/>
              </a:rPr>
              <a:t>谢谢观看</a:t>
            </a:r>
            <a:endParaRPr lang="en-US" altLang="zh-CN" sz="7200" b="1" dirty="0">
              <a:solidFill>
                <a:schemeClr val="tx1">
                  <a:lumMod val="75000"/>
                  <a:lumOff val="25000"/>
                </a:schemeClr>
              </a:solidFill>
              <a:cs typeface="+mn-ea"/>
              <a:sym typeface="+mn-lt"/>
            </a:endParaRPr>
          </a:p>
        </p:txBody>
      </p:sp>
      <p:sp>
        <p:nvSpPr>
          <p:cNvPr id="7" name="clipboard-with-list_73902">
            <a:extLst>
              <a:ext uri="{FF2B5EF4-FFF2-40B4-BE49-F238E27FC236}">
                <a16:creationId xmlns:a16="http://schemas.microsoft.com/office/drawing/2014/main" id="{46D0E78A-2E92-467E-A3C2-F50604ABC8AB}"/>
              </a:ext>
            </a:extLst>
          </p:cNvPr>
          <p:cNvSpPr>
            <a:spLocks noChangeAspect="1"/>
          </p:cNvSpPr>
          <p:nvPr/>
        </p:nvSpPr>
        <p:spPr bwMode="auto">
          <a:xfrm>
            <a:off x="7446640" y="5222019"/>
            <a:ext cx="211127" cy="304842"/>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rgbClr val="41B4AD"/>
          </a:solidFill>
          <a:ln>
            <a:noFill/>
          </a:ln>
        </p:spPr>
        <p:txBody>
          <a:bodyPr/>
          <a:lstStyle/>
          <a:p>
            <a:endParaRPr lang="zh-CN" altLang="en-US">
              <a:cs typeface="+mn-ea"/>
              <a:sym typeface="+mn-lt"/>
            </a:endParaRPr>
          </a:p>
        </p:txBody>
      </p:sp>
      <p:sp>
        <p:nvSpPr>
          <p:cNvPr id="8" name="blackboard_161332">
            <a:extLst>
              <a:ext uri="{FF2B5EF4-FFF2-40B4-BE49-F238E27FC236}">
                <a16:creationId xmlns:a16="http://schemas.microsoft.com/office/drawing/2014/main" id="{0FE2F4BE-7D01-4B8E-B205-796953FFDDDC}"/>
              </a:ext>
            </a:extLst>
          </p:cNvPr>
          <p:cNvSpPr>
            <a:spLocks noChangeAspect="1"/>
          </p:cNvSpPr>
          <p:nvPr/>
        </p:nvSpPr>
        <p:spPr bwMode="auto">
          <a:xfrm>
            <a:off x="4534236" y="5222019"/>
            <a:ext cx="299160" cy="304842"/>
          </a:xfrm>
          <a:custGeom>
            <a:avLst/>
            <a:gdLst>
              <a:gd name="connsiteX0" fmla="*/ 363597 w 594513"/>
              <a:gd name="connsiteY0" fmla="*/ 208671 h 605804"/>
              <a:gd name="connsiteX1" fmla="*/ 356634 w 594513"/>
              <a:gd name="connsiteY1" fmla="*/ 215531 h 605804"/>
              <a:gd name="connsiteX2" fmla="*/ 363597 w 594513"/>
              <a:gd name="connsiteY2" fmla="*/ 222484 h 605804"/>
              <a:gd name="connsiteX3" fmla="*/ 425528 w 594513"/>
              <a:gd name="connsiteY3" fmla="*/ 222484 h 605804"/>
              <a:gd name="connsiteX4" fmla="*/ 432398 w 594513"/>
              <a:gd name="connsiteY4" fmla="*/ 215531 h 605804"/>
              <a:gd name="connsiteX5" fmla="*/ 425528 w 594513"/>
              <a:gd name="connsiteY5" fmla="*/ 208671 h 605804"/>
              <a:gd name="connsiteX6" fmla="*/ 497768 w 594513"/>
              <a:gd name="connsiteY6" fmla="*/ 190950 h 605804"/>
              <a:gd name="connsiteX7" fmla="*/ 497768 w 594513"/>
              <a:gd name="connsiteY7" fmla="*/ 212402 h 605804"/>
              <a:gd name="connsiteX8" fmla="*/ 482879 w 594513"/>
              <a:gd name="connsiteY8" fmla="*/ 212402 h 605804"/>
              <a:gd name="connsiteX9" fmla="*/ 363597 w 594513"/>
              <a:gd name="connsiteY9" fmla="*/ 180953 h 605804"/>
              <a:gd name="connsiteX10" fmla="*/ 356634 w 594513"/>
              <a:gd name="connsiteY10" fmla="*/ 187906 h 605804"/>
              <a:gd name="connsiteX11" fmla="*/ 363597 w 594513"/>
              <a:gd name="connsiteY11" fmla="*/ 194766 h 605804"/>
              <a:gd name="connsiteX12" fmla="*/ 425528 w 594513"/>
              <a:gd name="connsiteY12" fmla="*/ 194766 h 605804"/>
              <a:gd name="connsiteX13" fmla="*/ 432398 w 594513"/>
              <a:gd name="connsiteY13" fmla="*/ 187906 h 605804"/>
              <a:gd name="connsiteX14" fmla="*/ 425528 w 594513"/>
              <a:gd name="connsiteY14" fmla="*/ 180953 h 605804"/>
              <a:gd name="connsiteX15" fmla="*/ 194612 w 594513"/>
              <a:gd name="connsiteY15" fmla="*/ 163896 h 605804"/>
              <a:gd name="connsiteX16" fmla="*/ 187648 w 594513"/>
              <a:gd name="connsiteY16" fmla="*/ 170849 h 605804"/>
              <a:gd name="connsiteX17" fmla="*/ 187648 w 594513"/>
              <a:gd name="connsiteY17" fmla="*/ 194766 h 605804"/>
              <a:gd name="connsiteX18" fmla="*/ 163693 w 594513"/>
              <a:gd name="connsiteY18" fmla="*/ 194766 h 605804"/>
              <a:gd name="connsiteX19" fmla="*/ 156729 w 594513"/>
              <a:gd name="connsiteY19" fmla="*/ 201719 h 605804"/>
              <a:gd name="connsiteX20" fmla="*/ 163693 w 594513"/>
              <a:gd name="connsiteY20" fmla="*/ 208671 h 605804"/>
              <a:gd name="connsiteX21" fmla="*/ 187648 w 594513"/>
              <a:gd name="connsiteY21" fmla="*/ 208671 h 605804"/>
              <a:gd name="connsiteX22" fmla="*/ 187648 w 594513"/>
              <a:gd name="connsiteY22" fmla="*/ 232588 h 605804"/>
              <a:gd name="connsiteX23" fmla="*/ 194612 w 594513"/>
              <a:gd name="connsiteY23" fmla="*/ 239541 h 605804"/>
              <a:gd name="connsiteX24" fmla="*/ 201576 w 594513"/>
              <a:gd name="connsiteY24" fmla="*/ 232588 h 605804"/>
              <a:gd name="connsiteX25" fmla="*/ 201576 w 594513"/>
              <a:gd name="connsiteY25" fmla="*/ 208671 h 605804"/>
              <a:gd name="connsiteX26" fmla="*/ 225531 w 594513"/>
              <a:gd name="connsiteY26" fmla="*/ 208671 h 605804"/>
              <a:gd name="connsiteX27" fmla="*/ 232494 w 594513"/>
              <a:gd name="connsiteY27" fmla="*/ 201719 h 605804"/>
              <a:gd name="connsiteX28" fmla="*/ 225531 w 594513"/>
              <a:gd name="connsiteY28" fmla="*/ 194766 h 605804"/>
              <a:gd name="connsiteX29" fmla="*/ 201576 w 594513"/>
              <a:gd name="connsiteY29" fmla="*/ 194766 h 605804"/>
              <a:gd name="connsiteX30" fmla="*/ 201576 w 594513"/>
              <a:gd name="connsiteY30" fmla="*/ 170849 h 605804"/>
              <a:gd name="connsiteX31" fmla="*/ 194612 w 594513"/>
              <a:gd name="connsiteY31" fmla="*/ 163896 h 605804"/>
              <a:gd name="connsiteX32" fmla="*/ 294518 w 594513"/>
              <a:gd name="connsiteY32" fmla="*/ 162135 h 605804"/>
              <a:gd name="connsiteX33" fmla="*/ 269727 w 594513"/>
              <a:gd name="connsiteY33" fmla="*/ 186886 h 605804"/>
              <a:gd name="connsiteX34" fmla="*/ 276690 w 594513"/>
              <a:gd name="connsiteY34" fmla="*/ 193839 h 605804"/>
              <a:gd name="connsiteX35" fmla="*/ 283654 w 594513"/>
              <a:gd name="connsiteY35" fmla="*/ 186886 h 605804"/>
              <a:gd name="connsiteX36" fmla="*/ 294425 w 594513"/>
              <a:gd name="connsiteY36" fmla="*/ 176133 h 605804"/>
              <a:gd name="connsiteX37" fmla="*/ 305195 w 594513"/>
              <a:gd name="connsiteY37" fmla="*/ 186886 h 605804"/>
              <a:gd name="connsiteX38" fmla="*/ 302595 w 594513"/>
              <a:gd name="connsiteY38" fmla="*/ 193932 h 605804"/>
              <a:gd name="connsiteX39" fmla="*/ 286440 w 594513"/>
              <a:gd name="connsiteY39" fmla="*/ 208300 h 605804"/>
              <a:gd name="connsiteX40" fmla="*/ 268241 w 594513"/>
              <a:gd name="connsiteY40" fmla="*/ 234350 h 605804"/>
              <a:gd name="connsiteX41" fmla="*/ 275205 w 594513"/>
              <a:gd name="connsiteY41" fmla="*/ 241302 h 605804"/>
              <a:gd name="connsiteX42" fmla="*/ 314109 w 594513"/>
              <a:gd name="connsiteY42" fmla="*/ 241302 h 605804"/>
              <a:gd name="connsiteX43" fmla="*/ 321258 w 594513"/>
              <a:gd name="connsiteY43" fmla="*/ 234257 h 605804"/>
              <a:gd name="connsiteX44" fmla="*/ 314294 w 594513"/>
              <a:gd name="connsiteY44" fmla="*/ 227304 h 605804"/>
              <a:gd name="connsiteX45" fmla="*/ 287461 w 594513"/>
              <a:gd name="connsiteY45" fmla="*/ 227304 h 605804"/>
              <a:gd name="connsiteX46" fmla="*/ 297210 w 594513"/>
              <a:gd name="connsiteY46" fmla="*/ 217292 h 605804"/>
              <a:gd name="connsiteX47" fmla="*/ 311973 w 594513"/>
              <a:gd name="connsiteY47" fmla="*/ 204314 h 605804"/>
              <a:gd name="connsiteX48" fmla="*/ 319308 w 594513"/>
              <a:gd name="connsiteY48" fmla="*/ 186886 h 605804"/>
              <a:gd name="connsiteX49" fmla="*/ 294518 w 594513"/>
              <a:gd name="connsiteY49" fmla="*/ 162135 h 605804"/>
              <a:gd name="connsiteX50" fmla="*/ 94428 w 594513"/>
              <a:gd name="connsiteY50" fmla="*/ 162135 h 605804"/>
              <a:gd name="connsiteX51" fmla="*/ 69730 w 594513"/>
              <a:gd name="connsiteY51" fmla="*/ 186886 h 605804"/>
              <a:gd name="connsiteX52" fmla="*/ 76601 w 594513"/>
              <a:gd name="connsiteY52" fmla="*/ 193839 h 605804"/>
              <a:gd name="connsiteX53" fmla="*/ 83564 w 594513"/>
              <a:gd name="connsiteY53" fmla="*/ 186886 h 605804"/>
              <a:gd name="connsiteX54" fmla="*/ 94335 w 594513"/>
              <a:gd name="connsiteY54" fmla="*/ 176133 h 605804"/>
              <a:gd name="connsiteX55" fmla="*/ 105105 w 594513"/>
              <a:gd name="connsiteY55" fmla="*/ 186886 h 605804"/>
              <a:gd name="connsiteX56" fmla="*/ 102506 w 594513"/>
              <a:gd name="connsiteY56" fmla="*/ 193932 h 605804"/>
              <a:gd name="connsiteX57" fmla="*/ 86443 w 594513"/>
              <a:gd name="connsiteY57" fmla="*/ 208300 h 605804"/>
              <a:gd name="connsiteX58" fmla="*/ 68244 w 594513"/>
              <a:gd name="connsiteY58" fmla="*/ 234350 h 605804"/>
              <a:gd name="connsiteX59" fmla="*/ 75115 w 594513"/>
              <a:gd name="connsiteY59" fmla="*/ 241302 h 605804"/>
              <a:gd name="connsiteX60" fmla="*/ 114112 w 594513"/>
              <a:gd name="connsiteY60" fmla="*/ 241302 h 605804"/>
              <a:gd name="connsiteX61" fmla="*/ 121168 w 594513"/>
              <a:gd name="connsiteY61" fmla="*/ 234257 h 605804"/>
              <a:gd name="connsiteX62" fmla="*/ 114297 w 594513"/>
              <a:gd name="connsiteY62" fmla="*/ 227304 h 605804"/>
              <a:gd name="connsiteX63" fmla="*/ 87371 w 594513"/>
              <a:gd name="connsiteY63" fmla="*/ 227304 h 605804"/>
              <a:gd name="connsiteX64" fmla="*/ 97213 w 594513"/>
              <a:gd name="connsiteY64" fmla="*/ 217292 h 605804"/>
              <a:gd name="connsiteX65" fmla="*/ 111883 w 594513"/>
              <a:gd name="connsiteY65" fmla="*/ 204314 h 605804"/>
              <a:gd name="connsiteX66" fmla="*/ 119218 w 594513"/>
              <a:gd name="connsiteY66" fmla="*/ 186886 h 605804"/>
              <a:gd name="connsiteX67" fmla="*/ 94428 w 594513"/>
              <a:gd name="connsiteY67" fmla="*/ 162135 h 605804"/>
              <a:gd name="connsiteX68" fmla="*/ 506956 w 594513"/>
              <a:gd name="connsiteY68" fmla="*/ 162042 h 605804"/>
              <a:gd name="connsiteX69" fmla="*/ 499157 w 594513"/>
              <a:gd name="connsiteY69" fmla="*/ 164731 h 605804"/>
              <a:gd name="connsiteX70" fmla="*/ 464153 w 594513"/>
              <a:gd name="connsiteY70" fmla="*/ 215346 h 605804"/>
              <a:gd name="connsiteX71" fmla="*/ 463596 w 594513"/>
              <a:gd name="connsiteY71" fmla="*/ 222484 h 605804"/>
              <a:gd name="connsiteX72" fmla="*/ 469817 w 594513"/>
              <a:gd name="connsiteY72" fmla="*/ 226192 h 605804"/>
              <a:gd name="connsiteX73" fmla="*/ 497950 w 594513"/>
              <a:gd name="connsiteY73" fmla="*/ 226192 h 605804"/>
              <a:gd name="connsiteX74" fmla="*/ 497950 w 594513"/>
              <a:gd name="connsiteY74" fmla="*/ 234720 h 605804"/>
              <a:gd name="connsiteX75" fmla="*/ 504821 w 594513"/>
              <a:gd name="connsiteY75" fmla="*/ 241673 h 605804"/>
              <a:gd name="connsiteX76" fmla="*/ 511785 w 594513"/>
              <a:gd name="connsiteY76" fmla="*/ 234720 h 605804"/>
              <a:gd name="connsiteX77" fmla="*/ 511785 w 594513"/>
              <a:gd name="connsiteY77" fmla="*/ 226192 h 605804"/>
              <a:gd name="connsiteX78" fmla="*/ 519305 w 594513"/>
              <a:gd name="connsiteY78" fmla="*/ 226192 h 605804"/>
              <a:gd name="connsiteX79" fmla="*/ 526269 w 594513"/>
              <a:gd name="connsiteY79" fmla="*/ 219239 h 605804"/>
              <a:gd name="connsiteX80" fmla="*/ 519305 w 594513"/>
              <a:gd name="connsiteY80" fmla="*/ 212379 h 605804"/>
              <a:gd name="connsiteX81" fmla="*/ 511785 w 594513"/>
              <a:gd name="connsiteY81" fmla="*/ 212379 h 605804"/>
              <a:gd name="connsiteX82" fmla="*/ 511785 w 594513"/>
              <a:gd name="connsiteY82" fmla="*/ 168717 h 605804"/>
              <a:gd name="connsiteX83" fmla="*/ 506956 w 594513"/>
              <a:gd name="connsiteY83" fmla="*/ 162042 h 605804"/>
              <a:gd name="connsiteX84" fmla="*/ 0 w 594513"/>
              <a:gd name="connsiteY84" fmla="*/ 0 h 605804"/>
              <a:gd name="connsiteX85" fmla="*/ 593956 w 594513"/>
              <a:gd name="connsiteY85" fmla="*/ 0 h 605804"/>
              <a:gd name="connsiteX86" fmla="*/ 594513 w 594513"/>
              <a:gd name="connsiteY86" fmla="*/ 0 h 605804"/>
              <a:gd name="connsiteX87" fmla="*/ 594513 w 594513"/>
              <a:gd name="connsiteY87" fmla="*/ 403437 h 605804"/>
              <a:gd name="connsiteX88" fmla="*/ 451525 w 594513"/>
              <a:gd name="connsiteY88" fmla="*/ 403437 h 605804"/>
              <a:gd name="connsiteX89" fmla="*/ 548831 w 594513"/>
              <a:gd name="connsiteY89" fmla="*/ 588006 h 605804"/>
              <a:gd name="connsiteX90" fmla="*/ 543446 w 594513"/>
              <a:gd name="connsiteY90" fmla="*/ 604321 h 605804"/>
              <a:gd name="connsiteX91" fmla="*/ 537689 w 594513"/>
              <a:gd name="connsiteY91" fmla="*/ 605804 h 605804"/>
              <a:gd name="connsiteX92" fmla="*/ 527012 w 594513"/>
              <a:gd name="connsiteY92" fmla="*/ 599501 h 605804"/>
              <a:gd name="connsiteX93" fmla="*/ 424506 w 594513"/>
              <a:gd name="connsiteY93" fmla="*/ 403344 h 605804"/>
              <a:gd name="connsiteX94" fmla="*/ 309466 w 594513"/>
              <a:gd name="connsiteY94" fmla="*/ 403344 h 605804"/>
              <a:gd name="connsiteX95" fmla="*/ 309466 w 594513"/>
              <a:gd name="connsiteY95" fmla="*/ 557414 h 605804"/>
              <a:gd name="connsiteX96" fmla="*/ 297489 w 594513"/>
              <a:gd name="connsiteY96" fmla="*/ 569465 h 605804"/>
              <a:gd name="connsiteX97" fmla="*/ 285511 w 594513"/>
              <a:gd name="connsiteY97" fmla="*/ 557414 h 605804"/>
              <a:gd name="connsiteX98" fmla="*/ 285511 w 594513"/>
              <a:gd name="connsiteY98" fmla="*/ 403159 h 605804"/>
              <a:gd name="connsiteX99" fmla="*/ 170471 w 594513"/>
              <a:gd name="connsiteY99" fmla="*/ 403159 h 605804"/>
              <a:gd name="connsiteX100" fmla="*/ 67966 w 594513"/>
              <a:gd name="connsiteY100" fmla="*/ 599315 h 605804"/>
              <a:gd name="connsiteX101" fmla="*/ 57288 w 594513"/>
              <a:gd name="connsiteY101" fmla="*/ 605619 h 605804"/>
              <a:gd name="connsiteX102" fmla="*/ 51531 w 594513"/>
              <a:gd name="connsiteY102" fmla="*/ 604136 h 605804"/>
              <a:gd name="connsiteX103" fmla="*/ 46146 w 594513"/>
              <a:gd name="connsiteY103" fmla="*/ 587820 h 605804"/>
              <a:gd name="connsiteX104" fmla="*/ 142988 w 594513"/>
              <a:gd name="connsiteY104" fmla="*/ 403344 h 605804"/>
              <a:gd name="connsiteX105" fmla="*/ 0 w 594513"/>
              <a:gd name="connsiteY105" fmla="*/ 403344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4513" h="605804">
                <a:moveTo>
                  <a:pt x="363597" y="208671"/>
                </a:moveTo>
                <a:cubicBezTo>
                  <a:pt x="359790" y="208671"/>
                  <a:pt x="356634" y="211730"/>
                  <a:pt x="356634" y="215531"/>
                </a:cubicBezTo>
                <a:cubicBezTo>
                  <a:pt x="356634" y="219425"/>
                  <a:pt x="359790" y="222484"/>
                  <a:pt x="363597" y="222484"/>
                </a:cubicBezTo>
                <a:lnTo>
                  <a:pt x="425528" y="222484"/>
                </a:lnTo>
                <a:cubicBezTo>
                  <a:pt x="429334" y="222484"/>
                  <a:pt x="432398" y="219425"/>
                  <a:pt x="432398" y="215531"/>
                </a:cubicBezTo>
                <a:cubicBezTo>
                  <a:pt x="432398" y="211730"/>
                  <a:pt x="429334" y="208671"/>
                  <a:pt x="425528" y="208671"/>
                </a:cubicBezTo>
                <a:close/>
                <a:moveTo>
                  <a:pt x="497768" y="190950"/>
                </a:moveTo>
                <a:lnTo>
                  <a:pt x="497768" y="212402"/>
                </a:lnTo>
                <a:lnTo>
                  <a:pt x="482879" y="212402"/>
                </a:lnTo>
                <a:close/>
                <a:moveTo>
                  <a:pt x="363597" y="180953"/>
                </a:moveTo>
                <a:cubicBezTo>
                  <a:pt x="359790" y="180953"/>
                  <a:pt x="356634" y="184013"/>
                  <a:pt x="356634" y="187906"/>
                </a:cubicBezTo>
                <a:cubicBezTo>
                  <a:pt x="356634" y="191707"/>
                  <a:pt x="359790" y="194766"/>
                  <a:pt x="363597" y="194766"/>
                </a:cubicBezTo>
                <a:lnTo>
                  <a:pt x="425528" y="194766"/>
                </a:lnTo>
                <a:cubicBezTo>
                  <a:pt x="429334" y="194766"/>
                  <a:pt x="432398" y="191707"/>
                  <a:pt x="432398" y="187906"/>
                </a:cubicBezTo>
                <a:cubicBezTo>
                  <a:pt x="432398" y="184013"/>
                  <a:pt x="429334" y="180953"/>
                  <a:pt x="425528" y="180953"/>
                </a:cubicBezTo>
                <a:close/>
                <a:moveTo>
                  <a:pt x="194612" y="163896"/>
                </a:moveTo>
                <a:cubicBezTo>
                  <a:pt x="190805" y="163896"/>
                  <a:pt x="187648" y="166956"/>
                  <a:pt x="187648" y="170849"/>
                </a:cubicBezTo>
                <a:lnTo>
                  <a:pt x="187648" y="194766"/>
                </a:lnTo>
                <a:lnTo>
                  <a:pt x="163693" y="194766"/>
                </a:lnTo>
                <a:cubicBezTo>
                  <a:pt x="159793" y="194766"/>
                  <a:pt x="156729" y="197918"/>
                  <a:pt x="156729" y="201719"/>
                </a:cubicBezTo>
                <a:cubicBezTo>
                  <a:pt x="156729" y="205519"/>
                  <a:pt x="159793" y="208671"/>
                  <a:pt x="163693" y="208671"/>
                </a:cubicBezTo>
                <a:lnTo>
                  <a:pt x="187648" y="208671"/>
                </a:lnTo>
                <a:lnTo>
                  <a:pt x="187648" y="232588"/>
                </a:lnTo>
                <a:cubicBezTo>
                  <a:pt x="187648" y="236482"/>
                  <a:pt x="190805" y="239541"/>
                  <a:pt x="194612" y="239541"/>
                </a:cubicBezTo>
                <a:cubicBezTo>
                  <a:pt x="198419" y="239541"/>
                  <a:pt x="201576" y="236482"/>
                  <a:pt x="201576" y="232588"/>
                </a:cubicBezTo>
                <a:lnTo>
                  <a:pt x="201576" y="208671"/>
                </a:lnTo>
                <a:lnTo>
                  <a:pt x="225531" y="208671"/>
                </a:lnTo>
                <a:cubicBezTo>
                  <a:pt x="229430" y="208671"/>
                  <a:pt x="232494" y="205519"/>
                  <a:pt x="232494" y="201719"/>
                </a:cubicBezTo>
                <a:cubicBezTo>
                  <a:pt x="232494" y="197918"/>
                  <a:pt x="229430" y="194766"/>
                  <a:pt x="225531" y="194766"/>
                </a:cubicBezTo>
                <a:lnTo>
                  <a:pt x="201576" y="194766"/>
                </a:lnTo>
                <a:lnTo>
                  <a:pt x="201576" y="170849"/>
                </a:lnTo>
                <a:cubicBezTo>
                  <a:pt x="201576" y="166956"/>
                  <a:pt x="198419" y="163896"/>
                  <a:pt x="194612" y="163896"/>
                </a:cubicBezTo>
                <a:close/>
                <a:moveTo>
                  <a:pt x="294518" y="162135"/>
                </a:moveTo>
                <a:cubicBezTo>
                  <a:pt x="280869" y="162135"/>
                  <a:pt x="269727" y="173259"/>
                  <a:pt x="269727" y="186886"/>
                </a:cubicBezTo>
                <a:cubicBezTo>
                  <a:pt x="269727" y="190687"/>
                  <a:pt x="272884" y="193839"/>
                  <a:pt x="276690" y="193839"/>
                </a:cubicBezTo>
                <a:cubicBezTo>
                  <a:pt x="280497" y="193839"/>
                  <a:pt x="283654" y="190687"/>
                  <a:pt x="283654" y="186886"/>
                </a:cubicBezTo>
                <a:cubicBezTo>
                  <a:pt x="283654" y="180953"/>
                  <a:pt x="288482" y="176133"/>
                  <a:pt x="294425" y="176133"/>
                </a:cubicBezTo>
                <a:cubicBezTo>
                  <a:pt x="300367" y="176133"/>
                  <a:pt x="305195" y="180953"/>
                  <a:pt x="305195" y="186886"/>
                </a:cubicBezTo>
                <a:cubicBezTo>
                  <a:pt x="305195" y="189482"/>
                  <a:pt x="304267" y="191985"/>
                  <a:pt x="302595" y="193932"/>
                </a:cubicBezTo>
                <a:cubicBezTo>
                  <a:pt x="300738" y="195415"/>
                  <a:pt x="293682" y="201348"/>
                  <a:pt x="286440" y="208300"/>
                </a:cubicBezTo>
                <a:cubicBezTo>
                  <a:pt x="270377" y="223689"/>
                  <a:pt x="268241" y="230178"/>
                  <a:pt x="268241" y="234350"/>
                </a:cubicBezTo>
                <a:cubicBezTo>
                  <a:pt x="268241" y="238150"/>
                  <a:pt x="271398" y="241302"/>
                  <a:pt x="275205" y="241302"/>
                </a:cubicBezTo>
                <a:lnTo>
                  <a:pt x="314109" y="241302"/>
                </a:lnTo>
                <a:cubicBezTo>
                  <a:pt x="317916" y="241302"/>
                  <a:pt x="320980" y="238150"/>
                  <a:pt x="321258" y="234257"/>
                </a:cubicBezTo>
                <a:cubicBezTo>
                  <a:pt x="321258" y="230363"/>
                  <a:pt x="318194" y="227304"/>
                  <a:pt x="314294" y="227304"/>
                </a:cubicBezTo>
                <a:lnTo>
                  <a:pt x="287461" y="227304"/>
                </a:lnTo>
                <a:cubicBezTo>
                  <a:pt x="289689" y="224709"/>
                  <a:pt x="292753" y="221464"/>
                  <a:pt x="297210" y="217292"/>
                </a:cubicBezTo>
                <a:cubicBezTo>
                  <a:pt x="304638" y="210340"/>
                  <a:pt x="311880" y="204314"/>
                  <a:pt x="311973" y="204314"/>
                </a:cubicBezTo>
                <a:cubicBezTo>
                  <a:pt x="312252" y="204222"/>
                  <a:pt x="319308" y="198381"/>
                  <a:pt x="319308" y="186886"/>
                </a:cubicBezTo>
                <a:cubicBezTo>
                  <a:pt x="319308" y="173259"/>
                  <a:pt x="308166" y="162135"/>
                  <a:pt x="294518" y="162135"/>
                </a:cubicBezTo>
                <a:close/>
                <a:moveTo>
                  <a:pt x="94428" y="162135"/>
                </a:moveTo>
                <a:cubicBezTo>
                  <a:pt x="80872" y="162135"/>
                  <a:pt x="69730" y="173259"/>
                  <a:pt x="69730" y="186886"/>
                </a:cubicBezTo>
                <a:cubicBezTo>
                  <a:pt x="69730" y="190687"/>
                  <a:pt x="72794" y="193839"/>
                  <a:pt x="76601" y="193839"/>
                </a:cubicBezTo>
                <a:cubicBezTo>
                  <a:pt x="80500" y="193839"/>
                  <a:pt x="83564" y="190687"/>
                  <a:pt x="83564" y="186886"/>
                </a:cubicBezTo>
                <a:cubicBezTo>
                  <a:pt x="83564" y="180953"/>
                  <a:pt x="88392" y="176133"/>
                  <a:pt x="94335" y="176133"/>
                </a:cubicBezTo>
                <a:cubicBezTo>
                  <a:pt x="100277" y="176133"/>
                  <a:pt x="105105" y="180953"/>
                  <a:pt x="105105" y="186886"/>
                </a:cubicBezTo>
                <a:cubicBezTo>
                  <a:pt x="105105" y="189482"/>
                  <a:pt x="104270" y="191985"/>
                  <a:pt x="102506" y="193932"/>
                </a:cubicBezTo>
                <a:cubicBezTo>
                  <a:pt x="100649" y="195415"/>
                  <a:pt x="93592" y="201348"/>
                  <a:pt x="86443" y="208300"/>
                </a:cubicBezTo>
                <a:cubicBezTo>
                  <a:pt x="70287" y="223689"/>
                  <a:pt x="68244" y="230178"/>
                  <a:pt x="68244" y="234350"/>
                </a:cubicBezTo>
                <a:cubicBezTo>
                  <a:pt x="68244" y="238150"/>
                  <a:pt x="71308" y="241302"/>
                  <a:pt x="75115" y="241302"/>
                </a:cubicBezTo>
                <a:lnTo>
                  <a:pt x="114112" y="241302"/>
                </a:lnTo>
                <a:cubicBezTo>
                  <a:pt x="118011" y="241302"/>
                  <a:pt x="121075" y="238150"/>
                  <a:pt x="121168" y="234257"/>
                </a:cubicBezTo>
                <a:cubicBezTo>
                  <a:pt x="121168" y="230363"/>
                  <a:pt x="118104" y="227304"/>
                  <a:pt x="114297" y="227304"/>
                </a:cubicBezTo>
                <a:lnTo>
                  <a:pt x="87371" y="227304"/>
                </a:lnTo>
                <a:cubicBezTo>
                  <a:pt x="89599" y="224709"/>
                  <a:pt x="92756" y="221464"/>
                  <a:pt x="97213" y="217292"/>
                </a:cubicBezTo>
                <a:cubicBezTo>
                  <a:pt x="104641" y="210340"/>
                  <a:pt x="111790" y="204314"/>
                  <a:pt x="111883" y="204314"/>
                </a:cubicBezTo>
                <a:cubicBezTo>
                  <a:pt x="112162" y="204222"/>
                  <a:pt x="119218" y="197547"/>
                  <a:pt x="119218" y="186886"/>
                </a:cubicBezTo>
                <a:cubicBezTo>
                  <a:pt x="119218" y="173259"/>
                  <a:pt x="108076" y="162135"/>
                  <a:pt x="94428" y="162135"/>
                </a:cubicBezTo>
                <a:close/>
                <a:moveTo>
                  <a:pt x="506956" y="162042"/>
                </a:moveTo>
                <a:cubicBezTo>
                  <a:pt x="503985" y="161208"/>
                  <a:pt x="500921" y="162320"/>
                  <a:pt x="499157" y="164731"/>
                </a:cubicBezTo>
                <a:lnTo>
                  <a:pt x="464153" y="215346"/>
                </a:lnTo>
                <a:cubicBezTo>
                  <a:pt x="462667" y="217385"/>
                  <a:pt x="462389" y="220259"/>
                  <a:pt x="463596" y="222484"/>
                </a:cubicBezTo>
                <a:cubicBezTo>
                  <a:pt x="464896" y="224709"/>
                  <a:pt x="467217" y="226192"/>
                  <a:pt x="469817" y="226192"/>
                </a:cubicBezTo>
                <a:lnTo>
                  <a:pt x="497950" y="226192"/>
                </a:lnTo>
                <a:lnTo>
                  <a:pt x="497950" y="234720"/>
                </a:lnTo>
                <a:cubicBezTo>
                  <a:pt x="497950" y="238521"/>
                  <a:pt x="501014" y="241673"/>
                  <a:pt x="504821" y="241673"/>
                </a:cubicBezTo>
                <a:cubicBezTo>
                  <a:pt x="508720" y="241673"/>
                  <a:pt x="511785" y="238521"/>
                  <a:pt x="511785" y="234720"/>
                </a:cubicBezTo>
                <a:lnTo>
                  <a:pt x="511785" y="226192"/>
                </a:lnTo>
                <a:lnTo>
                  <a:pt x="519305" y="226192"/>
                </a:lnTo>
                <a:cubicBezTo>
                  <a:pt x="523205" y="226192"/>
                  <a:pt x="526269" y="223133"/>
                  <a:pt x="526269" y="219239"/>
                </a:cubicBezTo>
                <a:cubicBezTo>
                  <a:pt x="526269" y="215438"/>
                  <a:pt x="523205" y="212379"/>
                  <a:pt x="519305" y="212379"/>
                </a:cubicBezTo>
                <a:lnTo>
                  <a:pt x="511785" y="212379"/>
                </a:lnTo>
                <a:lnTo>
                  <a:pt x="511785" y="168717"/>
                </a:lnTo>
                <a:cubicBezTo>
                  <a:pt x="511785" y="165658"/>
                  <a:pt x="509835" y="162877"/>
                  <a:pt x="506956" y="162042"/>
                </a:cubicBezTo>
                <a:close/>
                <a:moveTo>
                  <a:pt x="0" y="0"/>
                </a:moveTo>
                <a:lnTo>
                  <a:pt x="593956" y="0"/>
                </a:lnTo>
                <a:lnTo>
                  <a:pt x="594513" y="0"/>
                </a:lnTo>
                <a:lnTo>
                  <a:pt x="594513" y="403437"/>
                </a:lnTo>
                <a:lnTo>
                  <a:pt x="451525" y="403437"/>
                </a:lnTo>
                <a:lnTo>
                  <a:pt x="548831" y="588006"/>
                </a:lnTo>
                <a:cubicBezTo>
                  <a:pt x="551617" y="593660"/>
                  <a:pt x="549296" y="601447"/>
                  <a:pt x="543446" y="604321"/>
                </a:cubicBezTo>
                <a:cubicBezTo>
                  <a:pt x="541496" y="605248"/>
                  <a:pt x="539639" y="605804"/>
                  <a:pt x="537689" y="605804"/>
                </a:cubicBezTo>
                <a:cubicBezTo>
                  <a:pt x="533326" y="605804"/>
                  <a:pt x="528962" y="603765"/>
                  <a:pt x="527012" y="599501"/>
                </a:cubicBezTo>
                <a:lnTo>
                  <a:pt x="424506" y="403344"/>
                </a:lnTo>
                <a:lnTo>
                  <a:pt x="309466" y="403344"/>
                </a:lnTo>
                <a:lnTo>
                  <a:pt x="309466" y="557414"/>
                </a:lnTo>
                <a:cubicBezTo>
                  <a:pt x="309466" y="564089"/>
                  <a:pt x="304174" y="569465"/>
                  <a:pt x="297489" y="569465"/>
                </a:cubicBezTo>
                <a:cubicBezTo>
                  <a:pt x="290804" y="569465"/>
                  <a:pt x="285511" y="564089"/>
                  <a:pt x="285511" y="557414"/>
                </a:cubicBezTo>
                <a:lnTo>
                  <a:pt x="285511" y="403159"/>
                </a:lnTo>
                <a:lnTo>
                  <a:pt x="170471" y="403159"/>
                </a:lnTo>
                <a:lnTo>
                  <a:pt x="67966" y="599315"/>
                </a:lnTo>
                <a:cubicBezTo>
                  <a:pt x="66016" y="603301"/>
                  <a:pt x="61652" y="605619"/>
                  <a:pt x="57288" y="605619"/>
                </a:cubicBezTo>
                <a:cubicBezTo>
                  <a:pt x="55338" y="605619"/>
                  <a:pt x="53481" y="605155"/>
                  <a:pt x="51531" y="604136"/>
                </a:cubicBezTo>
                <a:cubicBezTo>
                  <a:pt x="45218" y="600798"/>
                  <a:pt x="43361" y="593660"/>
                  <a:pt x="46146" y="587820"/>
                </a:cubicBezTo>
                <a:lnTo>
                  <a:pt x="142988" y="403344"/>
                </a:lnTo>
                <a:lnTo>
                  <a:pt x="0" y="403344"/>
                </a:lnTo>
                <a:close/>
              </a:path>
            </a:pathLst>
          </a:custGeom>
          <a:solidFill>
            <a:srgbClr val="41B4AD"/>
          </a:solidFill>
          <a:ln>
            <a:noFill/>
          </a:ln>
        </p:spPr>
        <p:txBody>
          <a:bodyPr/>
          <a:lstStyle/>
          <a:p>
            <a:endParaRPr lang="zh-CN" altLang="en-US">
              <a:cs typeface="+mn-ea"/>
              <a:sym typeface="+mn-lt"/>
            </a:endParaRPr>
          </a:p>
        </p:txBody>
      </p:sp>
      <p:sp>
        <p:nvSpPr>
          <p:cNvPr id="9" name="setting-flow-interface-symbol_38876">
            <a:extLst>
              <a:ext uri="{FF2B5EF4-FFF2-40B4-BE49-F238E27FC236}">
                <a16:creationId xmlns:a16="http://schemas.microsoft.com/office/drawing/2014/main" id="{052E9BB6-0728-43BB-AE75-F9F269B369FA}"/>
              </a:ext>
            </a:extLst>
          </p:cNvPr>
          <p:cNvSpPr>
            <a:spLocks noChangeAspect="1"/>
          </p:cNvSpPr>
          <p:nvPr/>
        </p:nvSpPr>
        <p:spPr bwMode="auto">
          <a:xfrm>
            <a:off x="5996358" y="5222019"/>
            <a:ext cx="287320" cy="304842"/>
          </a:xfrm>
          <a:custGeom>
            <a:avLst/>
            <a:gdLst>
              <a:gd name="connsiteX0" fmla="*/ 433318 w 564932"/>
              <a:gd name="connsiteY0" fmla="*/ 449451 h 599383"/>
              <a:gd name="connsiteX1" fmla="*/ 429445 w 564932"/>
              <a:gd name="connsiteY1" fmla="*/ 452888 h 599383"/>
              <a:gd name="connsiteX2" fmla="*/ 430736 w 564932"/>
              <a:gd name="connsiteY2" fmla="*/ 452459 h 599383"/>
              <a:gd name="connsiteX3" fmla="*/ 433318 w 564932"/>
              <a:gd name="connsiteY3" fmla="*/ 449881 h 599383"/>
              <a:gd name="connsiteX4" fmla="*/ 433318 w 564932"/>
              <a:gd name="connsiteY4" fmla="*/ 449451 h 599383"/>
              <a:gd name="connsiteX5" fmla="*/ 120921 w 564932"/>
              <a:gd name="connsiteY5" fmla="*/ 408606 h 599383"/>
              <a:gd name="connsiteX6" fmla="*/ 168257 w 564932"/>
              <a:gd name="connsiteY6" fmla="*/ 442550 h 599383"/>
              <a:gd name="connsiteX7" fmla="*/ 170408 w 564932"/>
              <a:gd name="connsiteY7" fmla="*/ 446847 h 599383"/>
              <a:gd name="connsiteX8" fmla="*/ 168687 w 564932"/>
              <a:gd name="connsiteY8" fmla="*/ 451573 h 599383"/>
              <a:gd name="connsiteX9" fmla="*/ 125655 w 564932"/>
              <a:gd name="connsiteY9" fmla="*/ 487667 h 599383"/>
              <a:gd name="connsiteX10" fmla="*/ 121782 w 564932"/>
              <a:gd name="connsiteY10" fmla="*/ 488956 h 599383"/>
              <a:gd name="connsiteX11" fmla="*/ 117478 w 564932"/>
              <a:gd name="connsiteY11" fmla="*/ 486807 h 599383"/>
              <a:gd name="connsiteX12" fmla="*/ 117909 w 564932"/>
              <a:gd name="connsiteY12" fmla="*/ 479073 h 599383"/>
              <a:gd name="connsiteX13" fmla="*/ 149323 w 564932"/>
              <a:gd name="connsiteY13" fmla="*/ 452862 h 599383"/>
              <a:gd name="connsiteX14" fmla="*/ 57663 w 564932"/>
              <a:gd name="connsiteY14" fmla="*/ 452862 h 599383"/>
              <a:gd name="connsiteX15" fmla="*/ 11619 w 564932"/>
              <a:gd name="connsiteY15" fmla="*/ 498408 h 599383"/>
              <a:gd name="connsiteX16" fmla="*/ 11619 w 564932"/>
              <a:gd name="connsiteY16" fmla="*/ 593797 h 599383"/>
              <a:gd name="connsiteX17" fmla="*/ 6024 w 564932"/>
              <a:gd name="connsiteY17" fmla="*/ 599383 h 599383"/>
              <a:gd name="connsiteX18" fmla="*/ 0 w 564932"/>
              <a:gd name="connsiteY18" fmla="*/ 593797 h 599383"/>
              <a:gd name="connsiteX19" fmla="*/ 0 w 564932"/>
              <a:gd name="connsiteY19" fmla="*/ 498408 h 599383"/>
              <a:gd name="connsiteX20" fmla="*/ 57663 w 564932"/>
              <a:gd name="connsiteY20" fmla="*/ 441261 h 599383"/>
              <a:gd name="connsiteX21" fmla="*/ 147171 w 564932"/>
              <a:gd name="connsiteY21" fmla="*/ 441261 h 599383"/>
              <a:gd name="connsiteX22" fmla="*/ 114036 w 564932"/>
              <a:gd name="connsiteY22" fmla="*/ 417629 h 599383"/>
              <a:gd name="connsiteX23" fmla="*/ 112745 w 564932"/>
              <a:gd name="connsiteY23" fmla="*/ 409895 h 599383"/>
              <a:gd name="connsiteX24" fmla="*/ 120921 w 564932"/>
              <a:gd name="connsiteY24" fmla="*/ 408606 h 599383"/>
              <a:gd name="connsiteX25" fmla="*/ 391150 w 564932"/>
              <a:gd name="connsiteY25" fmla="*/ 350199 h 599383"/>
              <a:gd name="connsiteX26" fmla="*/ 378242 w 564932"/>
              <a:gd name="connsiteY26" fmla="*/ 353206 h 599383"/>
              <a:gd name="connsiteX27" fmla="*/ 362751 w 564932"/>
              <a:gd name="connsiteY27" fmla="*/ 394454 h 599383"/>
              <a:gd name="connsiteX28" fmla="*/ 373939 w 564932"/>
              <a:gd name="connsiteY28" fmla="*/ 407774 h 599383"/>
              <a:gd name="connsiteX29" fmla="*/ 411804 w 564932"/>
              <a:gd name="connsiteY29" fmla="*/ 357933 h 599383"/>
              <a:gd name="connsiteX30" fmla="*/ 391150 w 564932"/>
              <a:gd name="connsiteY30" fmla="*/ 350199 h 599383"/>
              <a:gd name="connsiteX31" fmla="*/ 413525 w 564932"/>
              <a:gd name="connsiteY31" fmla="*/ 303365 h 599383"/>
              <a:gd name="connsiteX32" fmla="*/ 407071 w 564932"/>
              <a:gd name="connsiteY32" fmla="*/ 306373 h 599383"/>
              <a:gd name="connsiteX33" fmla="*/ 402337 w 564932"/>
              <a:gd name="connsiteY33" fmla="*/ 319692 h 599383"/>
              <a:gd name="connsiteX34" fmla="*/ 397604 w 564932"/>
              <a:gd name="connsiteY34" fmla="*/ 319263 h 599383"/>
              <a:gd name="connsiteX35" fmla="*/ 379533 w 564932"/>
              <a:gd name="connsiteY35" fmla="*/ 319692 h 599383"/>
              <a:gd name="connsiteX36" fmla="*/ 375230 w 564932"/>
              <a:gd name="connsiteY36" fmla="*/ 320552 h 599383"/>
              <a:gd name="connsiteX37" fmla="*/ 369636 w 564932"/>
              <a:gd name="connsiteY37" fmla="*/ 308092 h 599383"/>
              <a:gd name="connsiteX38" fmla="*/ 362751 w 564932"/>
              <a:gd name="connsiteY38" fmla="*/ 305514 h 599383"/>
              <a:gd name="connsiteX39" fmla="*/ 351564 w 564932"/>
              <a:gd name="connsiteY39" fmla="*/ 310670 h 599383"/>
              <a:gd name="connsiteX40" fmla="*/ 349413 w 564932"/>
              <a:gd name="connsiteY40" fmla="*/ 317114 h 599383"/>
              <a:gd name="connsiteX41" fmla="*/ 355006 w 564932"/>
              <a:gd name="connsiteY41" fmla="*/ 330004 h 599383"/>
              <a:gd name="connsiteX42" fmla="*/ 351564 w 564932"/>
              <a:gd name="connsiteY42" fmla="*/ 332582 h 599383"/>
              <a:gd name="connsiteX43" fmla="*/ 339516 w 564932"/>
              <a:gd name="connsiteY43" fmla="*/ 345902 h 599383"/>
              <a:gd name="connsiteX44" fmla="*/ 336934 w 564932"/>
              <a:gd name="connsiteY44" fmla="*/ 349769 h 599383"/>
              <a:gd name="connsiteX45" fmla="*/ 323596 w 564932"/>
              <a:gd name="connsiteY45" fmla="*/ 345043 h 599383"/>
              <a:gd name="connsiteX46" fmla="*/ 317142 w 564932"/>
              <a:gd name="connsiteY46" fmla="*/ 347621 h 599383"/>
              <a:gd name="connsiteX47" fmla="*/ 312839 w 564932"/>
              <a:gd name="connsiteY47" fmla="*/ 359222 h 599383"/>
              <a:gd name="connsiteX48" fmla="*/ 313269 w 564932"/>
              <a:gd name="connsiteY48" fmla="*/ 363089 h 599383"/>
              <a:gd name="connsiteX49" fmla="*/ 315851 w 564932"/>
              <a:gd name="connsiteY49" fmla="*/ 365666 h 599383"/>
              <a:gd name="connsiteX50" fmla="*/ 329189 w 564932"/>
              <a:gd name="connsiteY50" fmla="*/ 370393 h 599383"/>
              <a:gd name="connsiteX51" fmla="*/ 328759 w 564932"/>
              <a:gd name="connsiteY51" fmla="*/ 374689 h 599383"/>
              <a:gd name="connsiteX52" fmla="*/ 329189 w 564932"/>
              <a:gd name="connsiteY52" fmla="*/ 393165 h 599383"/>
              <a:gd name="connsiteX53" fmla="*/ 330050 w 564932"/>
              <a:gd name="connsiteY53" fmla="*/ 397462 h 599383"/>
              <a:gd name="connsiteX54" fmla="*/ 317572 w 564932"/>
              <a:gd name="connsiteY54" fmla="*/ 403047 h 599383"/>
              <a:gd name="connsiteX55" fmla="*/ 314990 w 564932"/>
              <a:gd name="connsiteY55" fmla="*/ 406055 h 599383"/>
              <a:gd name="connsiteX56" fmla="*/ 314990 w 564932"/>
              <a:gd name="connsiteY56" fmla="*/ 409922 h 599383"/>
              <a:gd name="connsiteX57" fmla="*/ 320154 w 564932"/>
              <a:gd name="connsiteY57" fmla="*/ 420663 h 599383"/>
              <a:gd name="connsiteX58" fmla="*/ 326608 w 564932"/>
              <a:gd name="connsiteY58" fmla="*/ 423241 h 599383"/>
              <a:gd name="connsiteX59" fmla="*/ 339516 w 564932"/>
              <a:gd name="connsiteY59" fmla="*/ 417656 h 599383"/>
              <a:gd name="connsiteX60" fmla="*/ 342098 w 564932"/>
              <a:gd name="connsiteY60" fmla="*/ 421093 h 599383"/>
              <a:gd name="connsiteX61" fmla="*/ 347261 w 564932"/>
              <a:gd name="connsiteY61" fmla="*/ 426249 h 599383"/>
              <a:gd name="connsiteX62" fmla="*/ 364903 w 564932"/>
              <a:gd name="connsiteY62" fmla="*/ 415078 h 599383"/>
              <a:gd name="connsiteX63" fmla="*/ 352425 w 564932"/>
              <a:gd name="connsiteY63" fmla="*/ 399610 h 599383"/>
              <a:gd name="connsiteX64" fmla="*/ 373078 w 564932"/>
              <a:gd name="connsiteY64" fmla="*/ 342465 h 599383"/>
              <a:gd name="connsiteX65" fmla="*/ 391150 w 564932"/>
              <a:gd name="connsiteY65" fmla="*/ 338598 h 599383"/>
              <a:gd name="connsiteX66" fmla="*/ 416106 w 564932"/>
              <a:gd name="connsiteY66" fmla="*/ 346761 h 599383"/>
              <a:gd name="connsiteX67" fmla="*/ 424282 w 564932"/>
              <a:gd name="connsiteY67" fmla="*/ 307662 h 599383"/>
              <a:gd name="connsiteX68" fmla="*/ 355867 w 564932"/>
              <a:gd name="connsiteY68" fmla="*/ 33536 h 599383"/>
              <a:gd name="connsiteX69" fmla="*/ 391580 w 564932"/>
              <a:gd name="connsiteY69" fmla="*/ 46856 h 599383"/>
              <a:gd name="connsiteX70" fmla="*/ 411804 w 564932"/>
              <a:gd name="connsiteY70" fmla="*/ 90682 h 599383"/>
              <a:gd name="connsiteX71" fmla="*/ 401477 w 564932"/>
              <a:gd name="connsiteY71" fmla="*/ 119040 h 599383"/>
              <a:gd name="connsiteX72" fmla="*/ 427724 w 564932"/>
              <a:gd name="connsiteY72" fmla="*/ 140093 h 599383"/>
              <a:gd name="connsiteX73" fmla="*/ 373078 w 564932"/>
              <a:gd name="connsiteY73" fmla="*/ 140093 h 599383"/>
              <a:gd name="connsiteX74" fmla="*/ 347261 w 564932"/>
              <a:gd name="connsiteY74" fmla="*/ 165873 h 599383"/>
              <a:gd name="connsiteX75" fmla="*/ 347691 w 564932"/>
              <a:gd name="connsiteY75" fmla="*/ 168881 h 599383"/>
              <a:gd name="connsiteX76" fmla="*/ 217747 w 564932"/>
              <a:gd name="connsiteY76" fmla="*/ 165014 h 599383"/>
              <a:gd name="connsiteX77" fmla="*/ 146320 w 564932"/>
              <a:gd name="connsiteY77" fmla="*/ 358362 h 599383"/>
              <a:gd name="connsiteX78" fmla="*/ 273508 w 564932"/>
              <a:gd name="connsiteY78" fmla="*/ 442892 h 599383"/>
              <a:gd name="connsiteX79" fmla="*/ 324404 w 564932"/>
              <a:gd name="connsiteY79" fmla="*/ 435238 h 599383"/>
              <a:gd name="connsiteX80" fmla="*/ 324456 w 564932"/>
              <a:gd name="connsiteY80" fmla="*/ 435272 h 599383"/>
              <a:gd name="connsiteX81" fmla="*/ 327038 w 564932"/>
              <a:gd name="connsiteY81" fmla="*/ 434842 h 599383"/>
              <a:gd name="connsiteX82" fmla="*/ 324404 w 564932"/>
              <a:gd name="connsiteY82" fmla="*/ 435238 h 599383"/>
              <a:gd name="connsiteX83" fmla="*/ 309827 w 564932"/>
              <a:gd name="connsiteY83" fmla="*/ 425819 h 599383"/>
              <a:gd name="connsiteX84" fmla="*/ 304663 w 564932"/>
              <a:gd name="connsiteY84" fmla="*/ 414648 h 599383"/>
              <a:gd name="connsiteX85" fmla="*/ 304233 w 564932"/>
              <a:gd name="connsiteY85" fmla="*/ 402188 h 599383"/>
              <a:gd name="connsiteX86" fmla="*/ 312839 w 564932"/>
              <a:gd name="connsiteY86" fmla="*/ 392735 h 599383"/>
              <a:gd name="connsiteX87" fmla="*/ 317572 w 564932"/>
              <a:gd name="connsiteY87" fmla="*/ 390587 h 599383"/>
              <a:gd name="connsiteX88" fmla="*/ 317142 w 564932"/>
              <a:gd name="connsiteY88" fmla="*/ 378127 h 599383"/>
              <a:gd name="connsiteX89" fmla="*/ 311978 w 564932"/>
              <a:gd name="connsiteY89" fmla="*/ 376408 h 599383"/>
              <a:gd name="connsiteX90" fmla="*/ 302942 w 564932"/>
              <a:gd name="connsiteY90" fmla="*/ 367815 h 599383"/>
              <a:gd name="connsiteX91" fmla="*/ 302082 w 564932"/>
              <a:gd name="connsiteY91" fmla="*/ 355355 h 599383"/>
              <a:gd name="connsiteX92" fmla="*/ 306385 w 564932"/>
              <a:gd name="connsiteY92" fmla="*/ 343754 h 599383"/>
              <a:gd name="connsiteX93" fmla="*/ 322305 w 564932"/>
              <a:gd name="connsiteY93" fmla="*/ 333012 h 599383"/>
              <a:gd name="connsiteX94" fmla="*/ 327899 w 564932"/>
              <a:gd name="connsiteY94" fmla="*/ 334301 h 599383"/>
              <a:gd name="connsiteX95" fmla="*/ 332632 w 564932"/>
              <a:gd name="connsiteY95" fmla="*/ 336020 h 599383"/>
              <a:gd name="connsiteX96" fmla="*/ 341237 w 564932"/>
              <a:gd name="connsiteY96" fmla="*/ 326567 h 599383"/>
              <a:gd name="connsiteX97" fmla="*/ 339086 w 564932"/>
              <a:gd name="connsiteY97" fmla="*/ 321841 h 599383"/>
              <a:gd name="connsiteX98" fmla="*/ 346831 w 564932"/>
              <a:gd name="connsiteY98" fmla="*/ 299928 h 599383"/>
              <a:gd name="connsiteX99" fmla="*/ 358018 w 564932"/>
              <a:gd name="connsiteY99" fmla="*/ 295202 h 599383"/>
              <a:gd name="connsiteX100" fmla="*/ 364903 w 564932"/>
              <a:gd name="connsiteY100" fmla="*/ 293483 h 599383"/>
              <a:gd name="connsiteX101" fmla="*/ 379963 w 564932"/>
              <a:gd name="connsiteY101" fmla="*/ 302936 h 599383"/>
              <a:gd name="connsiteX102" fmla="*/ 382114 w 564932"/>
              <a:gd name="connsiteY102" fmla="*/ 307662 h 599383"/>
              <a:gd name="connsiteX103" fmla="*/ 394592 w 564932"/>
              <a:gd name="connsiteY103" fmla="*/ 307232 h 599383"/>
              <a:gd name="connsiteX104" fmla="*/ 396314 w 564932"/>
              <a:gd name="connsiteY104" fmla="*/ 302506 h 599383"/>
              <a:gd name="connsiteX105" fmla="*/ 412234 w 564932"/>
              <a:gd name="connsiteY105" fmla="*/ 291764 h 599383"/>
              <a:gd name="connsiteX106" fmla="*/ 417397 w 564932"/>
              <a:gd name="connsiteY106" fmla="*/ 292624 h 599383"/>
              <a:gd name="connsiteX107" fmla="*/ 424712 w 564932"/>
              <a:gd name="connsiteY107" fmla="*/ 295202 h 599383"/>
              <a:gd name="connsiteX108" fmla="*/ 411373 w 564932"/>
              <a:gd name="connsiteY108" fmla="*/ 236338 h 599383"/>
              <a:gd name="connsiteX109" fmla="*/ 379102 w 564932"/>
              <a:gd name="connsiteY109" fmla="*/ 191653 h 599383"/>
              <a:gd name="connsiteX110" fmla="*/ 468601 w 564932"/>
              <a:gd name="connsiteY110" fmla="*/ 191653 h 599383"/>
              <a:gd name="connsiteX111" fmla="*/ 521955 w 564932"/>
              <a:gd name="connsiteY111" fmla="*/ 169740 h 599383"/>
              <a:gd name="connsiteX112" fmla="*/ 536155 w 564932"/>
              <a:gd name="connsiteY112" fmla="*/ 199816 h 599383"/>
              <a:gd name="connsiteX113" fmla="*/ 519374 w 564932"/>
              <a:gd name="connsiteY113" fmla="*/ 245361 h 599383"/>
              <a:gd name="connsiteX114" fmla="*/ 491836 w 564932"/>
              <a:gd name="connsiteY114" fmla="*/ 257821 h 599383"/>
              <a:gd name="connsiteX115" fmla="*/ 494417 w 564932"/>
              <a:gd name="connsiteY115" fmla="*/ 320122 h 599383"/>
              <a:gd name="connsiteX116" fmla="*/ 522816 w 564932"/>
              <a:gd name="connsiteY116" fmla="*/ 330864 h 599383"/>
              <a:gd name="connsiteX117" fmla="*/ 543039 w 564932"/>
              <a:gd name="connsiteY117" fmla="*/ 374260 h 599383"/>
              <a:gd name="connsiteX118" fmla="*/ 529700 w 564932"/>
              <a:gd name="connsiteY118" fmla="*/ 410352 h 599383"/>
              <a:gd name="connsiteX119" fmla="*/ 512059 w 564932"/>
              <a:gd name="connsiteY119" fmla="*/ 429257 h 599383"/>
              <a:gd name="connsiteX120" fmla="*/ 485812 w 564932"/>
              <a:gd name="connsiteY120" fmla="*/ 430546 h 599383"/>
              <a:gd name="connsiteX121" fmla="*/ 472043 w 564932"/>
              <a:gd name="connsiteY121" fmla="*/ 425390 h 599383"/>
              <a:gd name="connsiteX122" fmla="*/ 467310 w 564932"/>
              <a:gd name="connsiteY122" fmla="*/ 428397 h 599383"/>
              <a:gd name="connsiteX123" fmla="*/ 454832 w 564932"/>
              <a:gd name="connsiteY123" fmla="*/ 428827 h 599383"/>
              <a:gd name="connsiteX124" fmla="*/ 451820 w 564932"/>
              <a:gd name="connsiteY124" fmla="*/ 427968 h 599383"/>
              <a:gd name="connsiteX125" fmla="*/ 442784 w 564932"/>
              <a:gd name="connsiteY125" fmla="*/ 439139 h 599383"/>
              <a:gd name="connsiteX126" fmla="*/ 443644 w 564932"/>
              <a:gd name="connsiteY126" fmla="*/ 440858 h 599383"/>
              <a:gd name="connsiteX127" fmla="*/ 444075 w 564932"/>
              <a:gd name="connsiteY127" fmla="*/ 453748 h 599383"/>
              <a:gd name="connsiteX128" fmla="*/ 435469 w 564932"/>
              <a:gd name="connsiteY128" fmla="*/ 462771 h 599383"/>
              <a:gd name="connsiteX129" fmla="*/ 424282 w 564932"/>
              <a:gd name="connsiteY129" fmla="*/ 467926 h 599383"/>
              <a:gd name="connsiteX130" fmla="*/ 416537 w 564932"/>
              <a:gd name="connsiteY130" fmla="*/ 469215 h 599383"/>
              <a:gd name="connsiteX131" fmla="*/ 427724 w 564932"/>
              <a:gd name="connsiteY131" fmla="*/ 493277 h 599383"/>
              <a:gd name="connsiteX132" fmla="*/ 410943 w 564932"/>
              <a:gd name="connsiteY132" fmla="*/ 538391 h 599383"/>
              <a:gd name="connsiteX133" fmla="*/ 376521 w 564932"/>
              <a:gd name="connsiteY133" fmla="*/ 554289 h 599383"/>
              <a:gd name="connsiteX134" fmla="*/ 330911 w 564932"/>
              <a:gd name="connsiteY134" fmla="*/ 537532 h 599383"/>
              <a:gd name="connsiteX135" fmla="*/ 318432 w 564932"/>
              <a:gd name="connsiteY135" fmla="*/ 510463 h 599383"/>
              <a:gd name="connsiteX136" fmla="*/ 256042 w 564932"/>
              <a:gd name="connsiteY136" fmla="*/ 512611 h 599383"/>
              <a:gd name="connsiteX137" fmla="*/ 245285 w 564932"/>
              <a:gd name="connsiteY137" fmla="*/ 540969 h 599383"/>
              <a:gd name="connsiteX138" fmla="*/ 227643 w 564932"/>
              <a:gd name="connsiteY138" fmla="*/ 560304 h 599383"/>
              <a:gd name="connsiteX139" fmla="*/ 201827 w 564932"/>
              <a:gd name="connsiteY139" fmla="*/ 561164 h 599383"/>
              <a:gd name="connsiteX140" fmla="*/ 165683 w 564932"/>
              <a:gd name="connsiteY140" fmla="*/ 547844 h 599383"/>
              <a:gd name="connsiteX141" fmla="*/ 146751 w 564932"/>
              <a:gd name="connsiteY141" fmla="*/ 530228 h 599383"/>
              <a:gd name="connsiteX142" fmla="*/ 145460 w 564932"/>
              <a:gd name="connsiteY142" fmla="*/ 504018 h 599383"/>
              <a:gd name="connsiteX143" fmla="*/ 151053 w 564932"/>
              <a:gd name="connsiteY143" fmla="*/ 489410 h 599383"/>
              <a:gd name="connsiteX144" fmla="*/ 176440 w 564932"/>
              <a:gd name="connsiteY144" fmla="*/ 467926 h 599383"/>
              <a:gd name="connsiteX145" fmla="*/ 185476 w 564932"/>
              <a:gd name="connsiteY145" fmla="*/ 447303 h 599383"/>
              <a:gd name="connsiteX146" fmla="*/ 174719 w 564932"/>
              <a:gd name="connsiteY146" fmla="*/ 427538 h 599383"/>
              <a:gd name="connsiteX147" fmla="*/ 127388 w 564932"/>
              <a:gd name="connsiteY147" fmla="*/ 393595 h 599383"/>
              <a:gd name="connsiteX148" fmla="*/ 112328 w 564932"/>
              <a:gd name="connsiteY148" fmla="*/ 388868 h 599383"/>
              <a:gd name="connsiteX149" fmla="*/ 91245 w 564932"/>
              <a:gd name="connsiteY149" fmla="*/ 399610 h 599383"/>
              <a:gd name="connsiteX150" fmla="*/ 87802 w 564932"/>
              <a:gd name="connsiteY150" fmla="*/ 422382 h 599383"/>
              <a:gd name="connsiteX151" fmla="*/ 52519 w 564932"/>
              <a:gd name="connsiteY151" fmla="*/ 422382 h 599383"/>
              <a:gd name="connsiteX152" fmla="*/ 35308 w 564932"/>
              <a:gd name="connsiteY152" fmla="*/ 424530 h 599383"/>
              <a:gd name="connsiteX153" fmla="*/ 21539 w 564932"/>
              <a:gd name="connsiteY153" fmla="*/ 394884 h 599383"/>
              <a:gd name="connsiteX154" fmla="*/ 38320 w 564932"/>
              <a:gd name="connsiteY154" fmla="*/ 349769 h 599383"/>
              <a:gd name="connsiteX155" fmla="*/ 65428 w 564932"/>
              <a:gd name="connsiteY155" fmla="*/ 336879 h 599383"/>
              <a:gd name="connsiteX156" fmla="*/ 63276 w 564932"/>
              <a:gd name="connsiteY156" fmla="*/ 274578 h 599383"/>
              <a:gd name="connsiteX157" fmla="*/ 34878 w 564932"/>
              <a:gd name="connsiteY157" fmla="*/ 264266 h 599383"/>
              <a:gd name="connsiteX158" fmla="*/ 15515 w 564932"/>
              <a:gd name="connsiteY158" fmla="*/ 246220 h 599383"/>
              <a:gd name="connsiteX159" fmla="*/ 14655 w 564932"/>
              <a:gd name="connsiteY159" fmla="*/ 220440 h 599383"/>
              <a:gd name="connsiteX160" fmla="*/ 27993 w 564932"/>
              <a:gd name="connsiteY160" fmla="*/ 184778 h 599383"/>
              <a:gd name="connsiteX161" fmla="*/ 71882 w 564932"/>
              <a:gd name="connsiteY161" fmla="*/ 164584 h 599383"/>
              <a:gd name="connsiteX162" fmla="*/ 99850 w 564932"/>
              <a:gd name="connsiteY162" fmla="*/ 174896 h 599383"/>
              <a:gd name="connsiteX163" fmla="*/ 142448 w 564932"/>
              <a:gd name="connsiteY163" fmla="*/ 128922 h 599383"/>
              <a:gd name="connsiteX164" fmla="*/ 129970 w 564932"/>
              <a:gd name="connsiteY164" fmla="*/ 101423 h 599383"/>
              <a:gd name="connsiteX165" fmla="*/ 146751 w 564932"/>
              <a:gd name="connsiteY165" fmla="*/ 56309 h 599383"/>
              <a:gd name="connsiteX166" fmla="*/ 181173 w 564932"/>
              <a:gd name="connsiteY166" fmla="*/ 40411 h 599383"/>
              <a:gd name="connsiteX167" fmla="*/ 226352 w 564932"/>
              <a:gd name="connsiteY167" fmla="*/ 57168 h 599383"/>
              <a:gd name="connsiteX168" fmla="*/ 239261 w 564932"/>
              <a:gd name="connsiteY168" fmla="*/ 84666 h 599383"/>
              <a:gd name="connsiteX169" fmla="*/ 301651 w 564932"/>
              <a:gd name="connsiteY169" fmla="*/ 82088 h 599383"/>
              <a:gd name="connsiteX170" fmla="*/ 311978 w 564932"/>
              <a:gd name="connsiteY170" fmla="*/ 53731 h 599383"/>
              <a:gd name="connsiteX171" fmla="*/ 355867 w 564932"/>
              <a:gd name="connsiteY171" fmla="*/ 33536 h 599383"/>
              <a:gd name="connsiteX172" fmla="*/ 525415 w 564932"/>
              <a:gd name="connsiteY172" fmla="*/ 0 h 599383"/>
              <a:gd name="connsiteX173" fmla="*/ 529718 w 564932"/>
              <a:gd name="connsiteY173" fmla="*/ 2578 h 599383"/>
              <a:gd name="connsiteX174" fmla="*/ 563713 w 564932"/>
              <a:gd name="connsiteY174" fmla="*/ 49837 h 599383"/>
              <a:gd name="connsiteX175" fmla="*/ 562422 w 564932"/>
              <a:gd name="connsiteY175" fmla="*/ 57570 h 599383"/>
              <a:gd name="connsiteX176" fmla="*/ 554676 w 564932"/>
              <a:gd name="connsiteY176" fmla="*/ 56281 h 599383"/>
              <a:gd name="connsiteX177" fmla="*/ 531009 w 564932"/>
              <a:gd name="connsiteY177" fmla="*/ 23630 h 599383"/>
              <a:gd name="connsiteX178" fmla="*/ 531009 w 564932"/>
              <a:gd name="connsiteY178" fmla="*/ 112993 h 599383"/>
              <a:gd name="connsiteX179" fmla="*/ 473778 w 564932"/>
              <a:gd name="connsiteY179" fmla="*/ 170133 h 599383"/>
              <a:gd name="connsiteX180" fmla="*/ 378250 w 564932"/>
              <a:gd name="connsiteY180" fmla="*/ 170133 h 599383"/>
              <a:gd name="connsiteX181" fmla="*/ 372656 w 564932"/>
              <a:gd name="connsiteY181" fmla="*/ 164548 h 599383"/>
              <a:gd name="connsiteX182" fmla="*/ 378250 w 564932"/>
              <a:gd name="connsiteY182" fmla="*/ 158533 h 599383"/>
              <a:gd name="connsiteX183" fmla="*/ 473778 w 564932"/>
              <a:gd name="connsiteY183" fmla="*/ 158533 h 599383"/>
              <a:gd name="connsiteX184" fmla="*/ 519391 w 564932"/>
              <a:gd name="connsiteY184" fmla="*/ 112993 h 599383"/>
              <a:gd name="connsiteX185" fmla="*/ 519391 w 564932"/>
              <a:gd name="connsiteY185" fmla="*/ 21482 h 599383"/>
              <a:gd name="connsiteX186" fmla="*/ 493142 w 564932"/>
              <a:gd name="connsiteY186" fmla="*/ 52415 h 599383"/>
              <a:gd name="connsiteX187" fmla="*/ 485397 w 564932"/>
              <a:gd name="connsiteY187" fmla="*/ 53274 h 599383"/>
              <a:gd name="connsiteX188" fmla="*/ 483245 w 564932"/>
              <a:gd name="connsiteY188" fmla="*/ 48548 h 599383"/>
              <a:gd name="connsiteX189" fmla="*/ 484536 w 564932"/>
              <a:gd name="connsiteY189" fmla="*/ 45111 h 599383"/>
              <a:gd name="connsiteX190" fmla="*/ 520682 w 564932"/>
              <a:gd name="connsiteY190" fmla="*/ 2148 h 599383"/>
              <a:gd name="connsiteX191" fmla="*/ 525415 w 564932"/>
              <a:gd name="connsiteY191"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64932" h="599383">
                <a:moveTo>
                  <a:pt x="433318" y="449451"/>
                </a:moveTo>
                <a:cubicBezTo>
                  <a:pt x="432027" y="450310"/>
                  <a:pt x="430736" y="451599"/>
                  <a:pt x="429445" y="452888"/>
                </a:cubicBezTo>
                <a:lnTo>
                  <a:pt x="430736" y="452459"/>
                </a:lnTo>
                <a:cubicBezTo>
                  <a:pt x="431597" y="452029"/>
                  <a:pt x="432887" y="450740"/>
                  <a:pt x="433318" y="449881"/>
                </a:cubicBezTo>
                <a:cubicBezTo>
                  <a:pt x="433318" y="449451"/>
                  <a:pt x="433318" y="449451"/>
                  <a:pt x="433318" y="449451"/>
                </a:cubicBezTo>
                <a:close/>
                <a:moveTo>
                  <a:pt x="120921" y="408606"/>
                </a:moveTo>
                <a:lnTo>
                  <a:pt x="168257" y="442550"/>
                </a:lnTo>
                <a:cubicBezTo>
                  <a:pt x="169548" y="443410"/>
                  <a:pt x="170408" y="445128"/>
                  <a:pt x="170408" y="446847"/>
                </a:cubicBezTo>
                <a:cubicBezTo>
                  <a:pt x="170839" y="448566"/>
                  <a:pt x="169978" y="450284"/>
                  <a:pt x="168687" y="451573"/>
                </a:cubicBezTo>
                <a:lnTo>
                  <a:pt x="125655" y="487667"/>
                </a:lnTo>
                <a:cubicBezTo>
                  <a:pt x="124364" y="488526"/>
                  <a:pt x="123073" y="488956"/>
                  <a:pt x="121782" y="488956"/>
                </a:cubicBezTo>
                <a:cubicBezTo>
                  <a:pt x="120060" y="488956"/>
                  <a:pt x="118339" y="488526"/>
                  <a:pt x="117478" y="486807"/>
                </a:cubicBezTo>
                <a:cubicBezTo>
                  <a:pt x="115327" y="484659"/>
                  <a:pt x="115757" y="480792"/>
                  <a:pt x="117909" y="479073"/>
                </a:cubicBezTo>
                <a:lnTo>
                  <a:pt x="149323" y="452862"/>
                </a:lnTo>
                <a:lnTo>
                  <a:pt x="57663" y="452862"/>
                </a:lnTo>
                <a:cubicBezTo>
                  <a:pt x="32274" y="452862"/>
                  <a:pt x="11619" y="473487"/>
                  <a:pt x="11619" y="498408"/>
                </a:cubicBezTo>
                <a:lnTo>
                  <a:pt x="11619" y="593797"/>
                </a:lnTo>
                <a:cubicBezTo>
                  <a:pt x="11619" y="596805"/>
                  <a:pt x="9037" y="599383"/>
                  <a:pt x="6024" y="599383"/>
                </a:cubicBezTo>
                <a:cubicBezTo>
                  <a:pt x="2582" y="599383"/>
                  <a:pt x="0" y="596805"/>
                  <a:pt x="0" y="593797"/>
                </a:cubicBezTo>
                <a:lnTo>
                  <a:pt x="0" y="498408"/>
                </a:lnTo>
                <a:cubicBezTo>
                  <a:pt x="0" y="467042"/>
                  <a:pt x="25819" y="441261"/>
                  <a:pt x="57663" y="441261"/>
                </a:cubicBezTo>
                <a:lnTo>
                  <a:pt x="147171" y="441261"/>
                </a:lnTo>
                <a:lnTo>
                  <a:pt x="114036" y="417629"/>
                </a:lnTo>
                <a:cubicBezTo>
                  <a:pt x="111454" y="415910"/>
                  <a:pt x="111024" y="412473"/>
                  <a:pt x="112745" y="409895"/>
                </a:cubicBezTo>
                <a:cubicBezTo>
                  <a:pt x="114466" y="407316"/>
                  <a:pt x="118339" y="406457"/>
                  <a:pt x="120921" y="408606"/>
                </a:cubicBezTo>
                <a:close/>
                <a:moveTo>
                  <a:pt x="391150" y="350199"/>
                </a:moveTo>
                <a:cubicBezTo>
                  <a:pt x="386417" y="350199"/>
                  <a:pt x="382114" y="351058"/>
                  <a:pt x="378242" y="353206"/>
                </a:cubicBezTo>
                <a:cubicBezTo>
                  <a:pt x="362321" y="360511"/>
                  <a:pt x="355436" y="378986"/>
                  <a:pt x="362751" y="394454"/>
                </a:cubicBezTo>
                <a:cubicBezTo>
                  <a:pt x="365333" y="400040"/>
                  <a:pt x="369205" y="404766"/>
                  <a:pt x="373939" y="407774"/>
                </a:cubicBezTo>
                <a:cubicBezTo>
                  <a:pt x="390290" y="394024"/>
                  <a:pt x="402768" y="376838"/>
                  <a:pt x="411804" y="357933"/>
                </a:cubicBezTo>
                <a:cubicBezTo>
                  <a:pt x="406210" y="352777"/>
                  <a:pt x="398895" y="350199"/>
                  <a:pt x="391150" y="350199"/>
                </a:cubicBezTo>
                <a:close/>
                <a:moveTo>
                  <a:pt x="413525" y="303365"/>
                </a:moveTo>
                <a:cubicBezTo>
                  <a:pt x="411373" y="302506"/>
                  <a:pt x="407931" y="304225"/>
                  <a:pt x="407071" y="306373"/>
                </a:cubicBezTo>
                <a:lnTo>
                  <a:pt x="402337" y="319692"/>
                </a:lnTo>
                <a:lnTo>
                  <a:pt x="397604" y="319263"/>
                </a:lnTo>
                <a:cubicBezTo>
                  <a:pt x="391580" y="318403"/>
                  <a:pt x="385557" y="318833"/>
                  <a:pt x="379533" y="319692"/>
                </a:cubicBezTo>
                <a:lnTo>
                  <a:pt x="375230" y="320552"/>
                </a:lnTo>
                <a:lnTo>
                  <a:pt x="369636" y="308092"/>
                </a:lnTo>
                <a:cubicBezTo>
                  <a:pt x="368345" y="305514"/>
                  <a:pt x="365333" y="304225"/>
                  <a:pt x="362751" y="305514"/>
                </a:cubicBezTo>
                <a:lnTo>
                  <a:pt x="351564" y="310670"/>
                </a:lnTo>
                <a:cubicBezTo>
                  <a:pt x="349413" y="311529"/>
                  <a:pt x="348122" y="314537"/>
                  <a:pt x="349413" y="317114"/>
                </a:cubicBezTo>
                <a:lnTo>
                  <a:pt x="355006" y="330004"/>
                </a:lnTo>
                <a:lnTo>
                  <a:pt x="351564" y="332582"/>
                </a:lnTo>
                <a:cubicBezTo>
                  <a:pt x="346831" y="336449"/>
                  <a:pt x="342958" y="341176"/>
                  <a:pt x="339516" y="345902"/>
                </a:cubicBezTo>
                <a:lnTo>
                  <a:pt x="336934" y="349769"/>
                </a:lnTo>
                <a:lnTo>
                  <a:pt x="323596" y="345043"/>
                </a:lnTo>
                <a:cubicBezTo>
                  <a:pt x="321444" y="343754"/>
                  <a:pt x="318002" y="345472"/>
                  <a:pt x="317142" y="347621"/>
                </a:cubicBezTo>
                <a:lnTo>
                  <a:pt x="312839" y="359222"/>
                </a:lnTo>
                <a:cubicBezTo>
                  <a:pt x="312408" y="360511"/>
                  <a:pt x="312408" y="361800"/>
                  <a:pt x="313269" y="363089"/>
                </a:cubicBezTo>
                <a:cubicBezTo>
                  <a:pt x="313699" y="364378"/>
                  <a:pt x="314560" y="365237"/>
                  <a:pt x="315851" y="365666"/>
                </a:cubicBezTo>
                <a:lnTo>
                  <a:pt x="329189" y="370393"/>
                </a:lnTo>
                <a:lnTo>
                  <a:pt x="328759" y="374689"/>
                </a:lnTo>
                <a:cubicBezTo>
                  <a:pt x="327899" y="381134"/>
                  <a:pt x="328329" y="387150"/>
                  <a:pt x="329189" y="393165"/>
                </a:cubicBezTo>
                <a:lnTo>
                  <a:pt x="330050" y="397462"/>
                </a:lnTo>
                <a:lnTo>
                  <a:pt x="317572" y="403047"/>
                </a:lnTo>
                <a:cubicBezTo>
                  <a:pt x="316281" y="403907"/>
                  <a:pt x="315420" y="404766"/>
                  <a:pt x="314990" y="406055"/>
                </a:cubicBezTo>
                <a:cubicBezTo>
                  <a:pt x="314560" y="407344"/>
                  <a:pt x="314560" y="408633"/>
                  <a:pt x="314990" y="409922"/>
                </a:cubicBezTo>
                <a:lnTo>
                  <a:pt x="320154" y="420663"/>
                </a:lnTo>
                <a:cubicBezTo>
                  <a:pt x="321014" y="423241"/>
                  <a:pt x="324456" y="424530"/>
                  <a:pt x="326608" y="423241"/>
                </a:cubicBezTo>
                <a:lnTo>
                  <a:pt x="339516" y="417656"/>
                </a:lnTo>
                <a:lnTo>
                  <a:pt x="342098" y="421093"/>
                </a:lnTo>
                <a:cubicBezTo>
                  <a:pt x="343819" y="422812"/>
                  <a:pt x="345540" y="424530"/>
                  <a:pt x="347261" y="426249"/>
                </a:cubicBezTo>
                <a:cubicBezTo>
                  <a:pt x="353285" y="422812"/>
                  <a:pt x="359309" y="419374"/>
                  <a:pt x="364903" y="415078"/>
                </a:cubicBezTo>
                <a:cubicBezTo>
                  <a:pt x="359739" y="410781"/>
                  <a:pt x="355006" y="405625"/>
                  <a:pt x="352425" y="399610"/>
                </a:cubicBezTo>
                <a:cubicBezTo>
                  <a:pt x="342528" y="378127"/>
                  <a:pt x="351994" y="352347"/>
                  <a:pt x="373078" y="342465"/>
                </a:cubicBezTo>
                <a:cubicBezTo>
                  <a:pt x="379102" y="339887"/>
                  <a:pt x="385126" y="338598"/>
                  <a:pt x="391150" y="338598"/>
                </a:cubicBezTo>
                <a:cubicBezTo>
                  <a:pt x="400186" y="338598"/>
                  <a:pt x="408792" y="341605"/>
                  <a:pt x="416106" y="346761"/>
                </a:cubicBezTo>
                <a:cubicBezTo>
                  <a:pt x="420840" y="334301"/>
                  <a:pt x="423421" y="320981"/>
                  <a:pt x="424282" y="307662"/>
                </a:cubicBezTo>
                <a:close/>
                <a:moveTo>
                  <a:pt x="355867" y="33536"/>
                </a:moveTo>
                <a:lnTo>
                  <a:pt x="391580" y="46856"/>
                </a:lnTo>
                <a:cubicBezTo>
                  <a:pt x="409222" y="53301"/>
                  <a:pt x="418258" y="73065"/>
                  <a:pt x="411804" y="90682"/>
                </a:cubicBezTo>
                <a:lnTo>
                  <a:pt x="401477" y="119040"/>
                </a:lnTo>
                <a:cubicBezTo>
                  <a:pt x="410943" y="125055"/>
                  <a:pt x="419549" y="132359"/>
                  <a:pt x="427724" y="140093"/>
                </a:cubicBezTo>
                <a:lnTo>
                  <a:pt x="373078" y="140093"/>
                </a:lnTo>
                <a:cubicBezTo>
                  <a:pt x="358879" y="140093"/>
                  <a:pt x="347261" y="151694"/>
                  <a:pt x="347261" y="165873"/>
                </a:cubicBezTo>
                <a:cubicBezTo>
                  <a:pt x="347261" y="166732"/>
                  <a:pt x="347691" y="168021"/>
                  <a:pt x="347691" y="168881"/>
                </a:cubicBezTo>
                <a:cubicBezTo>
                  <a:pt x="308536" y="148257"/>
                  <a:pt x="260775" y="145249"/>
                  <a:pt x="217747" y="165014"/>
                </a:cubicBezTo>
                <a:cubicBezTo>
                  <a:pt x="144599" y="198527"/>
                  <a:pt x="112328" y="285319"/>
                  <a:pt x="146320" y="358362"/>
                </a:cubicBezTo>
                <a:cubicBezTo>
                  <a:pt x="170201" y="409922"/>
                  <a:pt x="220221" y="440938"/>
                  <a:pt x="273508" y="442892"/>
                </a:cubicBezTo>
                <a:lnTo>
                  <a:pt x="324404" y="435238"/>
                </a:lnTo>
                <a:lnTo>
                  <a:pt x="324456" y="435272"/>
                </a:lnTo>
                <a:cubicBezTo>
                  <a:pt x="325317" y="435272"/>
                  <a:pt x="326177" y="435272"/>
                  <a:pt x="327038" y="434842"/>
                </a:cubicBezTo>
                <a:lnTo>
                  <a:pt x="324404" y="435238"/>
                </a:lnTo>
                <a:lnTo>
                  <a:pt x="309827" y="425819"/>
                </a:lnTo>
                <a:lnTo>
                  <a:pt x="304663" y="414648"/>
                </a:lnTo>
                <a:cubicBezTo>
                  <a:pt x="302942" y="410781"/>
                  <a:pt x="302512" y="406055"/>
                  <a:pt x="304233" y="402188"/>
                </a:cubicBezTo>
                <a:cubicBezTo>
                  <a:pt x="305524" y="397891"/>
                  <a:pt x="308536" y="394454"/>
                  <a:pt x="312839" y="392735"/>
                </a:cubicBezTo>
                <a:lnTo>
                  <a:pt x="317572" y="390587"/>
                </a:lnTo>
                <a:cubicBezTo>
                  <a:pt x="316711" y="386720"/>
                  <a:pt x="316711" y="382423"/>
                  <a:pt x="317142" y="378127"/>
                </a:cubicBezTo>
                <a:lnTo>
                  <a:pt x="311978" y="376408"/>
                </a:lnTo>
                <a:cubicBezTo>
                  <a:pt x="308106" y="374689"/>
                  <a:pt x="304663" y="371682"/>
                  <a:pt x="302942" y="367815"/>
                </a:cubicBezTo>
                <a:cubicBezTo>
                  <a:pt x="300791" y="363948"/>
                  <a:pt x="300791" y="359222"/>
                  <a:pt x="302082" y="355355"/>
                </a:cubicBezTo>
                <a:lnTo>
                  <a:pt x="306385" y="343754"/>
                </a:lnTo>
                <a:cubicBezTo>
                  <a:pt x="308966" y="337309"/>
                  <a:pt x="315420" y="333012"/>
                  <a:pt x="322305" y="333012"/>
                </a:cubicBezTo>
                <a:cubicBezTo>
                  <a:pt x="324026" y="333012"/>
                  <a:pt x="325747" y="333442"/>
                  <a:pt x="327899" y="334301"/>
                </a:cubicBezTo>
                <a:lnTo>
                  <a:pt x="332632" y="336020"/>
                </a:lnTo>
                <a:cubicBezTo>
                  <a:pt x="335213" y="332582"/>
                  <a:pt x="337795" y="329575"/>
                  <a:pt x="341237" y="326567"/>
                </a:cubicBezTo>
                <a:lnTo>
                  <a:pt x="339086" y="321841"/>
                </a:lnTo>
                <a:cubicBezTo>
                  <a:pt x="335213" y="313677"/>
                  <a:pt x="338656" y="303795"/>
                  <a:pt x="346831" y="299928"/>
                </a:cubicBezTo>
                <a:lnTo>
                  <a:pt x="358018" y="295202"/>
                </a:lnTo>
                <a:cubicBezTo>
                  <a:pt x="360170" y="293913"/>
                  <a:pt x="362321" y="293483"/>
                  <a:pt x="364903" y="293483"/>
                </a:cubicBezTo>
                <a:cubicBezTo>
                  <a:pt x="371357" y="293483"/>
                  <a:pt x="376951" y="297350"/>
                  <a:pt x="379963" y="302936"/>
                </a:cubicBezTo>
                <a:lnTo>
                  <a:pt x="382114" y="307662"/>
                </a:lnTo>
                <a:cubicBezTo>
                  <a:pt x="385987" y="307232"/>
                  <a:pt x="390290" y="307232"/>
                  <a:pt x="394592" y="307232"/>
                </a:cubicBezTo>
                <a:lnTo>
                  <a:pt x="396314" y="302506"/>
                </a:lnTo>
                <a:cubicBezTo>
                  <a:pt x="398895" y="296061"/>
                  <a:pt x="405349" y="291764"/>
                  <a:pt x="412234" y="291764"/>
                </a:cubicBezTo>
                <a:cubicBezTo>
                  <a:pt x="413955" y="291764"/>
                  <a:pt x="415676" y="292194"/>
                  <a:pt x="417397" y="292624"/>
                </a:cubicBezTo>
                <a:lnTo>
                  <a:pt x="424712" y="295202"/>
                </a:lnTo>
                <a:cubicBezTo>
                  <a:pt x="424282" y="275437"/>
                  <a:pt x="419979" y="255673"/>
                  <a:pt x="411373" y="236338"/>
                </a:cubicBezTo>
                <a:cubicBezTo>
                  <a:pt x="403198" y="219151"/>
                  <a:pt x="392441" y="204113"/>
                  <a:pt x="379102" y="191653"/>
                </a:cubicBezTo>
                <a:lnTo>
                  <a:pt x="468601" y="191653"/>
                </a:lnTo>
                <a:cubicBezTo>
                  <a:pt x="489254" y="191653"/>
                  <a:pt x="508186" y="183059"/>
                  <a:pt x="521955" y="169740"/>
                </a:cubicBezTo>
                <a:lnTo>
                  <a:pt x="536155" y="199816"/>
                </a:lnTo>
                <a:cubicBezTo>
                  <a:pt x="543900" y="217003"/>
                  <a:pt x="536585" y="237197"/>
                  <a:pt x="519374" y="245361"/>
                </a:cubicBezTo>
                <a:lnTo>
                  <a:pt x="491836" y="257821"/>
                </a:lnTo>
                <a:cubicBezTo>
                  <a:pt x="496139" y="278874"/>
                  <a:pt x="496569" y="299498"/>
                  <a:pt x="494417" y="320122"/>
                </a:cubicBezTo>
                <a:lnTo>
                  <a:pt x="522816" y="330864"/>
                </a:lnTo>
                <a:cubicBezTo>
                  <a:pt x="540457" y="337309"/>
                  <a:pt x="549493" y="357073"/>
                  <a:pt x="543039" y="374260"/>
                </a:cubicBezTo>
                <a:lnTo>
                  <a:pt x="529700" y="410352"/>
                </a:lnTo>
                <a:cubicBezTo>
                  <a:pt x="526688" y="418515"/>
                  <a:pt x="520234" y="425390"/>
                  <a:pt x="512059" y="429257"/>
                </a:cubicBezTo>
                <a:cubicBezTo>
                  <a:pt x="503884" y="433124"/>
                  <a:pt x="494417" y="433553"/>
                  <a:pt x="485812" y="430546"/>
                </a:cubicBezTo>
                <a:lnTo>
                  <a:pt x="472043" y="425390"/>
                </a:lnTo>
                <a:cubicBezTo>
                  <a:pt x="470752" y="426679"/>
                  <a:pt x="469031" y="427538"/>
                  <a:pt x="467310" y="428397"/>
                </a:cubicBezTo>
                <a:cubicBezTo>
                  <a:pt x="463437" y="430116"/>
                  <a:pt x="458704" y="430546"/>
                  <a:pt x="454832" y="428827"/>
                </a:cubicBezTo>
                <a:lnTo>
                  <a:pt x="451820" y="427968"/>
                </a:lnTo>
                <a:cubicBezTo>
                  <a:pt x="448808" y="431835"/>
                  <a:pt x="445796" y="435272"/>
                  <a:pt x="442784" y="439139"/>
                </a:cubicBezTo>
                <a:lnTo>
                  <a:pt x="443644" y="440858"/>
                </a:lnTo>
                <a:cubicBezTo>
                  <a:pt x="445365" y="445154"/>
                  <a:pt x="445365" y="449451"/>
                  <a:pt x="444075" y="453748"/>
                </a:cubicBezTo>
                <a:cubicBezTo>
                  <a:pt x="442354" y="457615"/>
                  <a:pt x="439342" y="461052"/>
                  <a:pt x="435469" y="462771"/>
                </a:cubicBezTo>
                <a:lnTo>
                  <a:pt x="424282" y="467926"/>
                </a:lnTo>
                <a:cubicBezTo>
                  <a:pt x="422130" y="469215"/>
                  <a:pt x="419118" y="469645"/>
                  <a:pt x="416537" y="469215"/>
                </a:cubicBezTo>
                <a:lnTo>
                  <a:pt x="427724" y="493277"/>
                </a:lnTo>
                <a:cubicBezTo>
                  <a:pt x="435469" y="510463"/>
                  <a:pt x="428154" y="530657"/>
                  <a:pt x="410943" y="538391"/>
                </a:cubicBezTo>
                <a:lnTo>
                  <a:pt x="376521" y="554289"/>
                </a:lnTo>
                <a:cubicBezTo>
                  <a:pt x="359309" y="562023"/>
                  <a:pt x="339086" y="554719"/>
                  <a:pt x="330911" y="537532"/>
                </a:cubicBezTo>
                <a:lnTo>
                  <a:pt x="318432" y="510463"/>
                </a:lnTo>
                <a:cubicBezTo>
                  <a:pt x="297349" y="514330"/>
                  <a:pt x="276695" y="514760"/>
                  <a:pt x="256042" y="512611"/>
                </a:cubicBezTo>
                <a:lnTo>
                  <a:pt x="245285" y="540969"/>
                </a:lnTo>
                <a:cubicBezTo>
                  <a:pt x="242273" y="549563"/>
                  <a:pt x="235819" y="556437"/>
                  <a:pt x="227643" y="560304"/>
                </a:cubicBezTo>
                <a:cubicBezTo>
                  <a:pt x="219468" y="563741"/>
                  <a:pt x="210002" y="564171"/>
                  <a:pt x="201827" y="561164"/>
                </a:cubicBezTo>
                <a:lnTo>
                  <a:pt x="165683" y="547844"/>
                </a:lnTo>
                <a:cubicBezTo>
                  <a:pt x="157077" y="544836"/>
                  <a:pt x="150623" y="538391"/>
                  <a:pt x="146751" y="530228"/>
                </a:cubicBezTo>
                <a:cubicBezTo>
                  <a:pt x="142878" y="522064"/>
                  <a:pt x="142448" y="512611"/>
                  <a:pt x="145460" y="504018"/>
                </a:cubicBezTo>
                <a:lnTo>
                  <a:pt x="151053" y="489410"/>
                </a:lnTo>
                <a:lnTo>
                  <a:pt x="176440" y="467926"/>
                </a:lnTo>
                <a:cubicBezTo>
                  <a:pt x="182464" y="462771"/>
                  <a:pt x="185906" y="455466"/>
                  <a:pt x="185476" y="447303"/>
                </a:cubicBezTo>
                <a:cubicBezTo>
                  <a:pt x="185046" y="439569"/>
                  <a:pt x="181173" y="432264"/>
                  <a:pt x="174719" y="427538"/>
                </a:cubicBezTo>
                <a:lnTo>
                  <a:pt x="127388" y="393595"/>
                </a:lnTo>
                <a:cubicBezTo>
                  <a:pt x="123085" y="390157"/>
                  <a:pt x="117922" y="388868"/>
                  <a:pt x="112328" y="388868"/>
                </a:cubicBezTo>
                <a:cubicBezTo>
                  <a:pt x="104153" y="388868"/>
                  <a:pt x="96408" y="392735"/>
                  <a:pt x="91245" y="399610"/>
                </a:cubicBezTo>
                <a:cubicBezTo>
                  <a:pt x="86511" y="406485"/>
                  <a:pt x="85221" y="415078"/>
                  <a:pt x="87802" y="422382"/>
                </a:cubicBezTo>
                <a:lnTo>
                  <a:pt x="52519" y="422382"/>
                </a:lnTo>
                <a:cubicBezTo>
                  <a:pt x="46495" y="422382"/>
                  <a:pt x="40902" y="423241"/>
                  <a:pt x="35308" y="424530"/>
                </a:cubicBezTo>
                <a:lnTo>
                  <a:pt x="21539" y="394884"/>
                </a:lnTo>
                <a:cubicBezTo>
                  <a:pt x="13794" y="377697"/>
                  <a:pt x="21109" y="357503"/>
                  <a:pt x="38320" y="349769"/>
                </a:cubicBezTo>
                <a:lnTo>
                  <a:pt x="65428" y="336879"/>
                </a:lnTo>
                <a:cubicBezTo>
                  <a:pt x="61555" y="316255"/>
                  <a:pt x="61125" y="295202"/>
                  <a:pt x="63276" y="274578"/>
                </a:cubicBezTo>
                <a:lnTo>
                  <a:pt x="34878" y="264266"/>
                </a:lnTo>
                <a:cubicBezTo>
                  <a:pt x="26272" y="260829"/>
                  <a:pt x="19388" y="254813"/>
                  <a:pt x="15515" y="246220"/>
                </a:cubicBezTo>
                <a:cubicBezTo>
                  <a:pt x="12073" y="238056"/>
                  <a:pt x="11643" y="229033"/>
                  <a:pt x="14655" y="220440"/>
                </a:cubicBezTo>
                <a:lnTo>
                  <a:pt x="27993" y="184778"/>
                </a:lnTo>
                <a:cubicBezTo>
                  <a:pt x="34017" y="167592"/>
                  <a:pt x="54671" y="158139"/>
                  <a:pt x="71882" y="164584"/>
                </a:cubicBezTo>
                <a:lnTo>
                  <a:pt x="99850" y="174896"/>
                </a:lnTo>
                <a:cubicBezTo>
                  <a:pt x="111898" y="157709"/>
                  <a:pt x="126097" y="142241"/>
                  <a:pt x="142448" y="128922"/>
                </a:cubicBezTo>
                <a:lnTo>
                  <a:pt x="129970" y="101423"/>
                </a:lnTo>
                <a:cubicBezTo>
                  <a:pt x="122225" y="84666"/>
                  <a:pt x="129539" y="64472"/>
                  <a:pt x="146751" y="56309"/>
                </a:cubicBezTo>
                <a:lnTo>
                  <a:pt x="181173" y="40411"/>
                </a:lnTo>
                <a:cubicBezTo>
                  <a:pt x="198384" y="32677"/>
                  <a:pt x="218607" y="39981"/>
                  <a:pt x="226352" y="57168"/>
                </a:cubicBezTo>
                <a:lnTo>
                  <a:pt x="239261" y="84666"/>
                </a:lnTo>
                <a:cubicBezTo>
                  <a:pt x="259914" y="80799"/>
                  <a:pt x="280998" y="79940"/>
                  <a:pt x="301651" y="82088"/>
                </a:cubicBezTo>
                <a:lnTo>
                  <a:pt x="311978" y="53731"/>
                </a:lnTo>
                <a:cubicBezTo>
                  <a:pt x="318432" y="36974"/>
                  <a:pt x="339086" y="27521"/>
                  <a:pt x="355867" y="33536"/>
                </a:cubicBezTo>
                <a:close/>
                <a:moveTo>
                  <a:pt x="525415" y="0"/>
                </a:moveTo>
                <a:cubicBezTo>
                  <a:pt x="527137" y="0"/>
                  <a:pt x="528858" y="859"/>
                  <a:pt x="529718" y="2578"/>
                </a:cubicBezTo>
                <a:lnTo>
                  <a:pt x="563713" y="49837"/>
                </a:lnTo>
                <a:cubicBezTo>
                  <a:pt x="565864" y="52415"/>
                  <a:pt x="565004" y="55852"/>
                  <a:pt x="562422" y="57570"/>
                </a:cubicBezTo>
                <a:cubicBezTo>
                  <a:pt x="559840" y="59289"/>
                  <a:pt x="556397" y="58859"/>
                  <a:pt x="554676" y="56281"/>
                </a:cubicBezTo>
                <a:lnTo>
                  <a:pt x="531009" y="23630"/>
                </a:lnTo>
                <a:lnTo>
                  <a:pt x="531009" y="112993"/>
                </a:lnTo>
                <a:cubicBezTo>
                  <a:pt x="531009" y="144355"/>
                  <a:pt x="505191" y="170133"/>
                  <a:pt x="473778" y="170133"/>
                </a:cubicBezTo>
                <a:lnTo>
                  <a:pt x="378250" y="170133"/>
                </a:lnTo>
                <a:cubicBezTo>
                  <a:pt x="375238" y="170133"/>
                  <a:pt x="372656" y="167555"/>
                  <a:pt x="372656" y="164548"/>
                </a:cubicBezTo>
                <a:cubicBezTo>
                  <a:pt x="372656" y="161111"/>
                  <a:pt x="375238" y="158533"/>
                  <a:pt x="378250" y="158533"/>
                </a:cubicBezTo>
                <a:lnTo>
                  <a:pt x="473778" y="158533"/>
                </a:lnTo>
                <a:cubicBezTo>
                  <a:pt x="498736" y="158533"/>
                  <a:pt x="519391" y="138341"/>
                  <a:pt x="519391" y="112993"/>
                </a:cubicBezTo>
                <a:lnTo>
                  <a:pt x="519391" y="21482"/>
                </a:lnTo>
                <a:lnTo>
                  <a:pt x="493142" y="52415"/>
                </a:lnTo>
                <a:cubicBezTo>
                  <a:pt x="491421" y="54993"/>
                  <a:pt x="487548" y="54993"/>
                  <a:pt x="485397" y="53274"/>
                </a:cubicBezTo>
                <a:cubicBezTo>
                  <a:pt x="483676" y="51985"/>
                  <a:pt x="483245" y="50267"/>
                  <a:pt x="483245" y="48548"/>
                </a:cubicBezTo>
                <a:cubicBezTo>
                  <a:pt x="483245" y="47259"/>
                  <a:pt x="483676" y="45970"/>
                  <a:pt x="484536" y="45111"/>
                </a:cubicBezTo>
                <a:lnTo>
                  <a:pt x="520682" y="2148"/>
                </a:lnTo>
                <a:cubicBezTo>
                  <a:pt x="521973" y="859"/>
                  <a:pt x="523694" y="0"/>
                  <a:pt x="525415" y="0"/>
                </a:cubicBezTo>
                <a:close/>
              </a:path>
            </a:pathLst>
          </a:custGeom>
          <a:solidFill>
            <a:srgbClr val="EB8FA6"/>
          </a:solidFill>
          <a:ln>
            <a:noFill/>
          </a:ln>
        </p:spPr>
        <p:txBody>
          <a:bodyPr/>
          <a:lstStyle/>
          <a:p>
            <a:endParaRPr lang="zh-CN" altLang="en-US">
              <a:cs typeface="+mn-ea"/>
              <a:sym typeface="+mn-lt"/>
            </a:endParaRPr>
          </a:p>
        </p:txBody>
      </p:sp>
      <p:sp>
        <p:nvSpPr>
          <p:cNvPr id="10" name="seller_349675">
            <a:extLst>
              <a:ext uri="{FF2B5EF4-FFF2-40B4-BE49-F238E27FC236}">
                <a16:creationId xmlns:a16="http://schemas.microsoft.com/office/drawing/2014/main" id="{3946F370-D929-4DCA-ABB9-D75B68CC20B4}"/>
              </a:ext>
            </a:extLst>
          </p:cNvPr>
          <p:cNvSpPr>
            <a:spLocks noChangeAspect="1"/>
          </p:cNvSpPr>
          <p:nvPr/>
        </p:nvSpPr>
        <p:spPr bwMode="auto">
          <a:xfrm>
            <a:off x="3066432" y="5222249"/>
            <a:ext cx="304842" cy="304382"/>
          </a:xfrm>
          <a:custGeom>
            <a:avLst/>
            <a:gdLst>
              <a:gd name="connsiteX0" fmla="*/ 220288 w 607639"/>
              <a:gd name="connsiteY0" fmla="*/ 535892 h 606722"/>
              <a:gd name="connsiteX1" fmla="*/ 205869 w 607639"/>
              <a:gd name="connsiteY1" fmla="*/ 586460 h 606722"/>
              <a:gd name="connsiteX2" fmla="*/ 300482 w 607639"/>
              <a:gd name="connsiteY2" fmla="*/ 586460 h 606722"/>
              <a:gd name="connsiteX3" fmla="*/ 286063 w 607639"/>
              <a:gd name="connsiteY3" fmla="*/ 535892 h 606722"/>
              <a:gd name="connsiteX4" fmla="*/ 253131 w 607639"/>
              <a:gd name="connsiteY4" fmla="*/ 475460 h 606722"/>
              <a:gd name="connsiteX5" fmla="*/ 230079 w 607639"/>
              <a:gd name="connsiteY5" fmla="*/ 515718 h 606722"/>
              <a:gd name="connsiteX6" fmla="*/ 276183 w 607639"/>
              <a:gd name="connsiteY6" fmla="*/ 515718 h 606722"/>
              <a:gd name="connsiteX7" fmla="*/ 338398 w 607639"/>
              <a:gd name="connsiteY7" fmla="*/ 420093 h 606722"/>
              <a:gd name="connsiteX8" fmla="*/ 272801 w 607639"/>
              <a:gd name="connsiteY8" fmla="*/ 462840 h 606722"/>
              <a:gd name="connsiteX9" fmla="*/ 269686 w 607639"/>
              <a:gd name="connsiteY9" fmla="*/ 463551 h 606722"/>
              <a:gd name="connsiteX10" fmla="*/ 294341 w 607639"/>
              <a:gd name="connsiteY10" fmla="*/ 506476 h 606722"/>
              <a:gd name="connsiteX11" fmla="*/ 337419 w 607639"/>
              <a:gd name="connsiteY11" fmla="*/ 441244 h 606722"/>
              <a:gd name="connsiteX12" fmla="*/ 337419 w 607639"/>
              <a:gd name="connsiteY12" fmla="*/ 441156 h 606722"/>
              <a:gd name="connsiteX13" fmla="*/ 342670 w 607639"/>
              <a:gd name="connsiteY13" fmla="*/ 433335 h 606722"/>
              <a:gd name="connsiteX14" fmla="*/ 168042 w 607639"/>
              <a:gd name="connsiteY14" fmla="*/ 419915 h 606722"/>
              <a:gd name="connsiteX15" fmla="*/ 163681 w 607639"/>
              <a:gd name="connsiteY15" fmla="*/ 433246 h 606722"/>
              <a:gd name="connsiteX16" fmla="*/ 168932 w 607639"/>
              <a:gd name="connsiteY16" fmla="*/ 441156 h 606722"/>
              <a:gd name="connsiteX17" fmla="*/ 168932 w 607639"/>
              <a:gd name="connsiteY17" fmla="*/ 441244 h 606722"/>
              <a:gd name="connsiteX18" fmla="*/ 212011 w 607639"/>
              <a:gd name="connsiteY18" fmla="*/ 506476 h 606722"/>
              <a:gd name="connsiteX19" fmla="*/ 236576 w 607639"/>
              <a:gd name="connsiteY19" fmla="*/ 463551 h 606722"/>
              <a:gd name="connsiteX20" fmla="*/ 227231 w 607639"/>
              <a:gd name="connsiteY20" fmla="*/ 461240 h 606722"/>
              <a:gd name="connsiteX21" fmla="*/ 222602 w 607639"/>
              <a:gd name="connsiteY21" fmla="*/ 459552 h 606722"/>
              <a:gd name="connsiteX22" fmla="*/ 216372 w 607639"/>
              <a:gd name="connsiteY22" fmla="*/ 457152 h 606722"/>
              <a:gd name="connsiteX23" fmla="*/ 210854 w 607639"/>
              <a:gd name="connsiteY23" fmla="*/ 454575 h 606722"/>
              <a:gd name="connsiteX24" fmla="*/ 205513 w 607639"/>
              <a:gd name="connsiteY24" fmla="*/ 451731 h 606722"/>
              <a:gd name="connsiteX25" fmla="*/ 198304 w 607639"/>
              <a:gd name="connsiteY25" fmla="*/ 447288 h 606722"/>
              <a:gd name="connsiteX26" fmla="*/ 191272 w 607639"/>
              <a:gd name="connsiteY26" fmla="*/ 442311 h 606722"/>
              <a:gd name="connsiteX27" fmla="*/ 186911 w 607639"/>
              <a:gd name="connsiteY27" fmla="*/ 438756 h 606722"/>
              <a:gd name="connsiteX28" fmla="*/ 181126 w 607639"/>
              <a:gd name="connsiteY28" fmla="*/ 433602 h 606722"/>
              <a:gd name="connsiteX29" fmla="*/ 177477 w 607639"/>
              <a:gd name="connsiteY29" fmla="*/ 430136 h 606722"/>
              <a:gd name="connsiteX30" fmla="*/ 170356 w 607639"/>
              <a:gd name="connsiteY30" fmla="*/ 422582 h 606722"/>
              <a:gd name="connsiteX31" fmla="*/ 168487 w 607639"/>
              <a:gd name="connsiteY31" fmla="*/ 420449 h 606722"/>
              <a:gd name="connsiteX32" fmla="*/ 168042 w 607639"/>
              <a:gd name="connsiteY32" fmla="*/ 419915 h 606722"/>
              <a:gd name="connsiteX33" fmla="*/ 253131 w 607639"/>
              <a:gd name="connsiteY33" fmla="*/ 121309 h 606722"/>
              <a:gd name="connsiteX34" fmla="*/ 141785 w 607639"/>
              <a:gd name="connsiteY34" fmla="*/ 240129 h 606722"/>
              <a:gd name="connsiteX35" fmla="*/ 141785 w 607639"/>
              <a:gd name="connsiteY35" fmla="*/ 293274 h 606722"/>
              <a:gd name="connsiteX36" fmla="*/ 173738 w 607639"/>
              <a:gd name="connsiteY36" fmla="*/ 393787 h 606722"/>
              <a:gd name="connsiteX37" fmla="*/ 179524 w 607639"/>
              <a:gd name="connsiteY37" fmla="*/ 401786 h 606722"/>
              <a:gd name="connsiteX38" fmla="*/ 181660 w 607639"/>
              <a:gd name="connsiteY38" fmla="*/ 404718 h 606722"/>
              <a:gd name="connsiteX39" fmla="*/ 242272 w 607639"/>
              <a:gd name="connsiteY39" fmla="*/ 443999 h 606722"/>
              <a:gd name="connsiteX40" fmla="*/ 253131 w 607639"/>
              <a:gd name="connsiteY40" fmla="*/ 444888 h 606722"/>
              <a:gd name="connsiteX41" fmla="*/ 263723 w 607639"/>
              <a:gd name="connsiteY41" fmla="*/ 444088 h 606722"/>
              <a:gd name="connsiteX42" fmla="*/ 265147 w 607639"/>
              <a:gd name="connsiteY42" fmla="*/ 443733 h 606722"/>
              <a:gd name="connsiteX43" fmla="*/ 274492 w 607639"/>
              <a:gd name="connsiteY43" fmla="*/ 441511 h 606722"/>
              <a:gd name="connsiteX44" fmla="*/ 275382 w 607639"/>
              <a:gd name="connsiteY44" fmla="*/ 441156 h 606722"/>
              <a:gd name="connsiteX45" fmla="*/ 285262 w 607639"/>
              <a:gd name="connsiteY45" fmla="*/ 437156 h 606722"/>
              <a:gd name="connsiteX46" fmla="*/ 285618 w 607639"/>
              <a:gd name="connsiteY46" fmla="*/ 436979 h 606722"/>
              <a:gd name="connsiteX47" fmla="*/ 324246 w 607639"/>
              <a:gd name="connsiteY47" fmla="*/ 405163 h 606722"/>
              <a:gd name="connsiteX48" fmla="*/ 325848 w 607639"/>
              <a:gd name="connsiteY48" fmla="*/ 403119 h 606722"/>
              <a:gd name="connsiteX49" fmla="*/ 332257 w 607639"/>
              <a:gd name="connsiteY49" fmla="*/ 394409 h 606722"/>
              <a:gd name="connsiteX50" fmla="*/ 361005 w 607639"/>
              <a:gd name="connsiteY50" fmla="*/ 326868 h 606722"/>
              <a:gd name="connsiteX51" fmla="*/ 354241 w 607639"/>
              <a:gd name="connsiteY51" fmla="*/ 323402 h 606722"/>
              <a:gd name="connsiteX52" fmla="*/ 353084 w 607639"/>
              <a:gd name="connsiteY52" fmla="*/ 322779 h 606722"/>
              <a:gd name="connsiteX53" fmla="*/ 277162 w 607639"/>
              <a:gd name="connsiteY53" fmla="*/ 239330 h 606722"/>
              <a:gd name="connsiteX54" fmla="*/ 276539 w 607639"/>
              <a:gd name="connsiteY54" fmla="*/ 237730 h 606722"/>
              <a:gd name="connsiteX55" fmla="*/ 271555 w 607639"/>
              <a:gd name="connsiteY55" fmla="*/ 224399 h 606722"/>
              <a:gd name="connsiteX56" fmla="*/ 270843 w 607639"/>
              <a:gd name="connsiteY56" fmla="*/ 222178 h 606722"/>
              <a:gd name="connsiteX57" fmla="*/ 267016 w 607639"/>
              <a:gd name="connsiteY57" fmla="*/ 207158 h 606722"/>
              <a:gd name="connsiteX58" fmla="*/ 266482 w 607639"/>
              <a:gd name="connsiteY58" fmla="*/ 204581 h 606722"/>
              <a:gd name="connsiteX59" fmla="*/ 264524 w 607639"/>
              <a:gd name="connsiteY59" fmla="*/ 191784 h 606722"/>
              <a:gd name="connsiteX60" fmla="*/ 264079 w 607639"/>
              <a:gd name="connsiteY60" fmla="*/ 187607 h 606722"/>
              <a:gd name="connsiteX61" fmla="*/ 263278 w 607639"/>
              <a:gd name="connsiteY61" fmla="*/ 171877 h 606722"/>
              <a:gd name="connsiteX62" fmla="*/ 264079 w 607639"/>
              <a:gd name="connsiteY62" fmla="*/ 156768 h 606722"/>
              <a:gd name="connsiteX63" fmla="*/ 264702 w 607639"/>
              <a:gd name="connsiteY63" fmla="*/ 150903 h 606722"/>
              <a:gd name="connsiteX64" fmla="*/ 266037 w 607639"/>
              <a:gd name="connsiteY64" fmla="*/ 142549 h 606722"/>
              <a:gd name="connsiteX65" fmla="*/ 270487 w 607639"/>
              <a:gd name="connsiteY65" fmla="*/ 122909 h 606722"/>
              <a:gd name="connsiteX66" fmla="*/ 253131 w 607639"/>
              <a:gd name="connsiteY66" fmla="*/ 121309 h 606722"/>
              <a:gd name="connsiteX67" fmla="*/ 374512 w 607639"/>
              <a:gd name="connsiteY67" fmla="*/ 81511 h 606722"/>
              <a:gd name="connsiteX68" fmla="*/ 400410 w 607639"/>
              <a:gd name="connsiteY68" fmla="*/ 112258 h 606722"/>
              <a:gd name="connsiteX69" fmla="*/ 401834 w 607639"/>
              <a:gd name="connsiteY69" fmla="*/ 115545 h 606722"/>
              <a:gd name="connsiteX70" fmla="*/ 400410 w 607639"/>
              <a:gd name="connsiteY70" fmla="*/ 116612 h 606722"/>
              <a:gd name="connsiteX71" fmla="*/ 386349 w 607639"/>
              <a:gd name="connsiteY71" fmla="*/ 129763 h 606722"/>
              <a:gd name="connsiteX72" fmla="*/ 390442 w 607639"/>
              <a:gd name="connsiteY72" fmla="*/ 172061 h 606722"/>
              <a:gd name="connsiteX73" fmla="*/ 435297 w 607639"/>
              <a:gd name="connsiteY73" fmla="*/ 216759 h 606722"/>
              <a:gd name="connsiteX74" fmla="*/ 477571 w 607639"/>
              <a:gd name="connsiteY74" fmla="*/ 220935 h 606722"/>
              <a:gd name="connsiteX75" fmla="*/ 490831 w 607639"/>
              <a:gd name="connsiteY75" fmla="*/ 206895 h 606722"/>
              <a:gd name="connsiteX76" fmla="*/ 491365 w 607639"/>
              <a:gd name="connsiteY76" fmla="*/ 205651 h 606722"/>
              <a:gd name="connsiteX77" fmla="*/ 495103 w 607639"/>
              <a:gd name="connsiteY77" fmla="*/ 206717 h 606722"/>
              <a:gd name="connsiteX78" fmla="*/ 525985 w 607639"/>
              <a:gd name="connsiteY78" fmla="*/ 232754 h 606722"/>
              <a:gd name="connsiteX79" fmla="*/ 525006 w 607639"/>
              <a:gd name="connsiteY79" fmla="*/ 238796 h 606722"/>
              <a:gd name="connsiteX80" fmla="*/ 515127 w 607639"/>
              <a:gd name="connsiteY80" fmla="*/ 248749 h 606722"/>
              <a:gd name="connsiteX81" fmla="*/ 459682 w 607639"/>
              <a:gd name="connsiteY81" fmla="*/ 255502 h 606722"/>
              <a:gd name="connsiteX82" fmla="*/ 443841 w 607639"/>
              <a:gd name="connsiteY82" fmla="*/ 243240 h 606722"/>
              <a:gd name="connsiteX83" fmla="*/ 363832 w 607639"/>
              <a:gd name="connsiteY83" fmla="*/ 163086 h 606722"/>
              <a:gd name="connsiteX84" fmla="*/ 349415 w 607639"/>
              <a:gd name="connsiteY84" fmla="*/ 143181 h 606722"/>
              <a:gd name="connsiteX85" fmla="*/ 358492 w 607639"/>
              <a:gd name="connsiteY85" fmla="*/ 92353 h 606722"/>
              <a:gd name="connsiteX86" fmla="*/ 368371 w 607639"/>
              <a:gd name="connsiteY86" fmla="*/ 82400 h 606722"/>
              <a:gd name="connsiteX87" fmla="*/ 374512 w 607639"/>
              <a:gd name="connsiteY87" fmla="*/ 81511 h 606722"/>
              <a:gd name="connsiteX88" fmla="*/ 368326 w 607639"/>
              <a:gd name="connsiteY88" fmla="*/ 60921 h 606722"/>
              <a:gd name="connsiteX89" fmla="*/ 354063 w 607639"/>
              <a:gd name="connsiteY89" fmla="*/ 68075 h 606722"/>
              <a:gd name="connsiteX90" fmla="*/ 344183 w 607639"/>
              <a:gd name="connsiteY90" fmla="*/ 78029 h 606722"/>
              <a:gd name="connsiteX91" fmla="*/ 331100 w 607639"/>
              <a:gd name="connsiteY91" fmla="*/ 151703 h 606722"/>
              <a:gd name="connsiteX92" fmla="*/ 349435 w 607639"/>
              <a:gd name="connsiteY92" fmla="*/ 177387 h 606722"/>
              <a:gd name="connsiteX93" fmla="*/ 429451 w 607639"/>
              <a:gd name="connsiteY93" fmla="*/ 257548 h 606722"/>
              <a:gd name="connsiteX94" fmla="*/ 450011 w 607639"/>
              <a:gd name="connsiteY94" fmla="*/ 273278 h 606722"/>
              <a:gd name="connsiteX95" fmla="*/ 484990 w 607639"/>
              <a:gd name="connsiteY95" fmla="*/ 283143 h 606722"/>
              <a:gd name="connsiteX96" fmla="*/ 529492 w 607639"/>
              <a:gd name="connsiteY96" fmla="*/ 262969 h 606722"/>
              <a:gd name="connsiteX97" fmla="*/ 539372 w 607639"/>
              <a:gd name="connsiteY97" fmla="*/ 253105 h 606722"/>
              <a:gd name="connsiteX98" fmla="*/ 543911 w 607639"/>
              <a:gd name="connsiteY98" fmla="*/ 223244 h 606722"/>
              <a:gd name="connsiteX99" fmla="*/ 505283 w 607639"/>
              <a:gd name="connsiteY99" fmla="*/ 189206 h 606722"/>
              <a:gd name="connsiteX100" fmla="*/ 485969 w 607639"/>
              <a:gd name="connsiteY100" fmla="*/ 186185 h 606722"/>
              <a:gd name="connsiteX101" fmla="*/ 474843 w 607639"/>
              <a:gd name="connsiteY101" fmla="*/ 194539 h 606722"/>
              <a:gd name="connsiteX102" fmla="*/ 466299 w 607639"/>
              <a:gd name="connsiteY102" fmla="*/ 204137 h 606722"/>
              <a:gd name="connsiteX103" fmla="*/ 449655 w 607639"/>
              <a:gd name="connsiteY103" fmla="*/ 202448 h 606722"/>
              <a:gd name="connsiteX104" fmla="*/ 404796 w 607639"/>
              <a:gd name="connsiteY104" fmla="*/ 157746 h 606722"/>
              <a:gd name="connsiteX105" fmla="*/ 402838 w 607639"/>
              <a:gd name="connsiteY105" fmla="*/ 141572 h 606722"/>
              <a:gd name="connsiteX106" fmla="*/ 412807 w 607639"/>
              <a:gd name="connsiteY106" fmla="*/ 132596 h 606722"/>
              <a:gd name="connsiteX107" fmla="*/ 421173 w 607639"/>
              <a:gd name="connsiteY107" fmla="*/ 121487 h 606722"/>
              <a:gd name="connsiteX108" fmla="*/ 418058 w 607639"/>
              <a:gd name="connsiteY108" fmla="*/ 102113 h 606722"/>
              <a:gd name="connsiteX109" fmla="*/ 384058 w 607639"/>
              <a:gd name="connsiteY109" fmla="*/ 63632 h 606722"/>
              <a:gd name="connsiteX110" fmla="*/ 368326 w 607639"/>
              <a:gd name="connsiteY110" fmla="*/ 60921 h 606722"/>
              <a:gd name="connsiteX111" fmla="*/ 435414 w 607639"/>
              <a:gd name="connsiteY111" fmla="*/ 0 h 606722"/>
              <a:gd name="connsiteX112" fmla="*/ 607639 w 607639"/>
              <a:gd name="connsiteY112" fmla="*/ 171877 h 606722"/>
              <a:gd name="connsiteX113" fmla="*/ 435414 w 607639"/>
              <a:gd name="connsiteY113" fmla="*/ 343753 h 606722"/>
              <a:gd name="connsiteX114" fmla="*/ 380053 w 607639"/>
              <a:gd name="connsiteY114" fmla="*/ 334510 h 606722"/>
              <a:gd name="connsiteX115" fmla="*/ 353084 w 607639"/>
              <a:gd name="connsiteY115" fmla="*/ 399742 h 606722"/>
              <a:gd name="connsiteX116" fmla="*/ 363409 w 607639"/>
              <a:gd name="connsiteY116" fmla="*/ 431735 h 606722"/>
              <a:gd name="connsiteX117" fmla="*/ 362697 w 607639"/>
              <a:gd name="connsiteY117" fmla="*/ 439289 h 606722"/>
              <a:gd name="connsiteX118" fmla="*/ 480540 w 607639"/>
              <a:gd name="connsiteY118" fmla="*/ 485324 h 606722"/>
              <a:gd name="connsiteX119" fmla="*/ 506351 w 607639"/>
              <a:gd name="connsiteY119" fmla="*/ 528071 h 606722"/>
              <a:gd name="connsiteX120" fmla="*/ 506351 w 607639"/>
              <a:gd name="connsiteY120" fmla="*/ 596591 h 606722"/>
              <a:gd name="connsiteX121" fmla="*/ 496204 w 607639"/>
              <a:gd name="connsiteY121" fmla="*/ 606722 h 606722"/>
              <a:gd name="connsiteX122" fmla="*/ 313922 w 607639"/>
              <a:gd name="connsiteY122" fmla="*/ 606722 h 606722"/>
              <a:gd name="connsiteX123" fmla="*/ 192429 w 607639"/>
              <a:gd name="connsiteY123" fmla="*/ 606722 h 606722"/>
              <a:gd name="connsiteX124" fmla="*/ 10147 w 607639"/>
              <a:gd name="connsiteY124" fmla="*/ 606722 h 606722"/>
              <a:gd name="connsiteX125" fmla="*/ 0 w 607639"/>
              <a:gd name="connsiteY125" fmla="*/ 596591 h 606722"/>
              <a:gd name="connsiteX126" fmla="*/ 0 w 607639"/>
              <a:gd name="connsiteY126" fmla="*/ 528071 h 606722"/>
              <a:gd name="connsiteX127" fmla="*/ 25812 w 607639"/>
              <a:gd name="connsiteY127" fmla="*/ 485324 h 606722"/>
              <a:gd name="connsiteX128" fmla="*/ 143655 w 607639"/>
              <a:gd name="connsiteY128" fmla="*/ 439289 h 606722"/>
              <a:gd name="connsiteX129" fmla="*/ 142943 w 607639"/>
              <a:gd name="connsiteY129" fmla="*/ 431735 h 606722"/>
              <a:gd name="connsiteX130" fmla="*/ 153356 w 607639"/>
              <a:gd name="connsiteY130" fmla="*/ 399475 h 606722"/>
              <a:gd name="connsiteX131" fmla="*/ 121492 w 607639"/>
              <a:gd name="connsiteY131" fmla="*/ 293274 h 606722"/>
              <a:gd name="connsiteX132" fmla="*/ 121492 w 607639"/>
              <a:gd name="connsiteY132" fmla="*/ 240129 h 606722"/>
              <a:gd name="connsiteX133" fmla="*/ 253131 w 607639"/>
              <a:gd name="connsiteY133" fmla="*/ 101135 h 606722"/>
              <a:gd name="connsiteX134" fmla="*/ 277519 w 607639"/>
              <a:gd name="connsiteY134" fmla="*/ 103624 h 606722"/>
              <a:gd name="connsiteX135" fmla="*/ 435414 w 607639"/>
              <a:gd name="connsiteY13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7639" h="606722">
                <a:moveTo>
                  <a:pt x="220288" y="535892"/>
                </a:moveTo>
                <a:lnTo>
                  <a:pt x="205869" y="586460"/>
                </a:lnTo>
                <a:lnTo>
                  <a:pt x="300482" y="586460"/>
                </a:lnTo>
                <a:lnTo>
                  <a:pt x="286063" y="535892"/>
                </a:lnTo>
                <a:close/>
                <a:moveTo>
                  <a:pt x="253131" y="475460"/>
                </a:moveTo>
                <a:lnTo>
                  <a:pt x="230079" y="515718"/>
                </a:lnTo>
                <a:lnTo>
                  <a:pt x="276183" y="515718"/>
                </a:lnTo>
                <a:close/>
                <a:moveTo>
                  <a:pt x="338398" y="420093"/>
                </a:moveTo>
                <a:cubicBezTo>
                  <a:pt x="320419" y="441600"/>
                  <a:pt x="297901" y="457241"/>
                  <a:pt x="272801" y="462840"/>
                </a:cubicBezTo>
                <a:cubicBezTo>
                  <a:pt x="271733" y="463018"/>
                  <a:pt x="270754" y="463373"/>
                  <a:pt x="269686" y="463551"/>
                </a:cubicBezTo>
                <a:lnTo>
                  <a:pt x="294341" y="506476"/>
                </a:lnTo>
                <a:lnTo>
                  <a:pt x="337419" y="441244"/>
                </a:lnTo>
                <a:lnTo>
                  <a:pt x="337419" y="441156"/>
                </a:lnTo>
                <a:lnTo>
                  <a:pt x="342670" y="433335"/>
                </a:lnTo>
                <a:close/>
                <a:moveTo>
                  <a:pt x="168042" y="419915"/>
                </a:moveTo>
                <a:lnTo>
                  <a:pt x="163681" y="433246"/>
                </a:lnTo>
                <a:lnTo>
                  <a:pt x="168932" y="441156"/>
                </a:lnTo>
                <a:lnTo>
                  <a:pt x="168932" y="441244"/>
                </a:lnTo>
                <a:lnTo>
                  <a:pt x="212011" y="506476"/>
                </a:lnTo>
                <a:lnTo>
                  <a:pt x="236576" y="463551"/>
                </a:lnTo>
                <a:cubicBezTo>
                  <a:pt x="233461" y="462929"/>
                  <a:pt x="230346" y="462129"/>
                  <a:pt x="227231" y="461240"/>
                </a:cubicBezTo>
                <a:cubicBezTo>
                  <a:pt x="225628" y="460796"/>
                  <a:pt x="224115" y="460174"/>
                  <a:pt x="222602" y="459552"/>
                </a:cubicBezTo>
                <a:cubicBezTo>
                  <a:pt x="220466" y="458841"/>
                  <a:pt x="218419" y="458041"/>
                  <a:pt x="216372" y="457152"/>
                </a:cubicBezTo>
                <a:cubicBezTo>
                  <a:pt x="214503" y="456352"/>
                  <a:pt x="212634" y="455553"/>
                  <a:pt x="210854" y="454575"/>
                </a:cubicBezTo>
                <a:cubicBezTo>
                  <a:pt x="208984" y="453686"/>
                  <a:pt x="207204" y="452709"/>
                  <a:pt x="205513" y="451731"/>
                </a:cubicBezTo>
                <a:cubicBezTo>
                  <a:pt x="203021" y="450309"/>
                  <a:pt x="200707" y="448887"/>
                  <a:pt x="198304" y="447288"/>
                </a:cubicBezTo>
                <a:cubicBezTo>
                  <a:pt x="195901" y="445777"/>
                  <a:pt x="193587" y="444088"/>
                  <a:pt x="191272" y="442311"/>
                </a:cubicBezTo>
                <a:cubicBezTo>
                  <a:pt x="189759" y="441156"/>
                  <a:pt x="188424" y="440000"/>
                  <a:pt x="186911" y="438756"/>
                </a:cubicBezTo>
                <a:cubicBezTo>
                  <a:pt x="184953" y="437156"/>
                  <a:pt x="182995" y="435379"/>
                  <a:pt x="181126" y="433602"/>
                </a:cubicBezTo>
                <a:cubicBezTo>
                  <a:pt x="179880" y="432446"/>
                  <a:pt x="178634" y="431291"/>
                  <a:pt x="177477" y="430136"/>
                </a:cubicBezTo>
                <a:cubicBezTo>
                  <a:pt x="175073" y="427736"/>
                  <a:pt x="172670" y="425159"/>
                  <a:pt x="170356" y="422582"/>
                </a:cubicBezTo>
                <a:cubicBezTo>
                  <a:pt x="169733" y="421871"/>
                  <a:pt x="169110" y="421160"/>
                  <a:pt x="168487" y="420449"/>
                </a:cubicBezTo>
                <a:cubicBezTo>
                  <a:pt x="168309" y="420271"/>
                  <a:pt x="168220" y="420093"/>
                  <a:pt x="168042" y="419915"/>
                </a:cubicBezTo>
                <a:close/>
                <a:moveTo>
                  <a:pt x="253131" y="121309"/>
                </a:moveTo>
                <a:cubicBezTo>
                  <a:pt x="191717" y="121309"/>
                  <a:pt x="141785" y="174632"/>
                  <a:pt x="141785" y="240129"/>
                </a:cubicBezTo>
                <a:lnTo>
                  <a:pt x="141785" y="293274"/>
                </a:lnTo>
                <a:cubicBezTo>
                  <a:pt x="141785" y="327223"/>
                  <a:pt x="153979" y="364638"/>
                  <a:pt x="173738" y="393787"/>
                </a:cubicBezTo>
                <a:cubicBezTo>
                  <a:pt x="175607" y="396542"/>
                  <a:pt x="177566" y="399208"/>
                  <a:pt x="179524" y="401786"/>
                </a:cubicBezTo>
                <a:cubicBezTo>
                  <a:pt x="180236" y="402674"/>
                  <a:pt x="180948" y="403741"/>
                  <a:pt x="181660" y="404718"/>
                </a:cubicBezTo>
                <a:cubicBezTo>
                  <a:pt x="199461" y="426670"/>
                  <a:pt x="220733" y="440445"/>
                  <a:pt x="242272" y="443999"/>
                </a:cubicBezTo>
                <a:cubicBezTo>
                  <a:pt x="245833" y="444533"/>
                  <a:pt x="249482" y="444888"/>
                  <a:pt x="253131" y="444888"/>
                </a:cubicBezTo>
                <a:cubicBezTo>
                  <a:pt x="256691" y="444888"/>
                  <a:pt x="260251" y="444622"/>
                  <a:pt x="263723" y="444088"/>
                </a:cubicBezTo>
                <a:cubicBezTo>
                  <a:pt x="264168" y="443999"/>
                  <a:pt x="264613" y="443822"/>
                  <a:pt x="265147" y="443733"/>
                </a:cubicBezTo>
                <a:cubicBezTo>
                  <a:pt x="268262" y="443200"/>
                  <a:pt x="271377" y="442489"/>
                  <a:pt x="274492" y="441511"/>
                </a:cubicBezTo>
                <a:cubicBezTo>
                  <a:pt x="274848" y="441422"/>
                  <a:pt x="275115" y="441244"/>
                  <a:pt x="275382" y="441156"/>
                </a:cubicBezTo>
                <a:cubicBezTo>
                  <a:pt x="278676" y="440089"/>
                  <a:pt x="282058" y="438756"/>
                  <a:pt x="285262" y="437156"/>
                </a:cubicBezTo>
                <a:cubicBezTo>
                  <a:pt x="285440" y="437156"/>
                  <a:pt x="285529" y="437067"/>
                  <a:pt x="285618" y="436979"/>
                </a:cubicBezTo>
                <a:cubicBezTo>
                  <a:pt x="299414" y="430313"/>
                  <a:pt x="312587" y="419471"/>
                  <a:pt x="324246" y="405163"/>
                </a:cubicBezTo>
                <a:cubicBezTo>
                  <a:pt x="324780" y="404452"/>
                  <a:pt x="325314" y="403741"/>
                  <a:pt x="325848" y="403119"/>
                </a:cubicBezTo>
                <a:cubicBezTo>
                  <a:pt x="328074" y="400364"/>
                  <a:pt x="330210" y="397431"/>
                  <a:pt x="332257" y="394409"/>
                </a:cubicBezTo>
                <a:cubicBezTo>
                  <a:pt x="345964" y="374325"/>
                  <a:pt x="356021" y="350507"/>
                  <a:pt x="361005" y="326868"/>
                </a:cubicBezTo>
                <a:cubicBezTo>
                  <a:pt x="358691" y="325801"/>
                  <a:pt x="356466" y="324557"/>
                  <a:pt x="354241" y="323402"/>
                </a:cubicBezTo>
                <a:cubicBezTo>
                  <a:pt x="353885" y="323135"/>
                  <a:pt x="353440" y="322957"/>
                  <a:pt x="353084" y="322779"/>
                </a:cubicBezTo>
                <a:cubicBezTo>
                  <a:pt x="318550" y="304028"/>
                  <a:pt x="292115" y="274434"/>
                  <a:pt x="277162" y="239330"/>
                </a:cubicBezTo>
                <a:cubicBezTo>
                  <a:pt x="276895" y="238796"/>
                  <a:pt x="276717" y="238263"/>
                  <a:pt x="276539" y="237730"/>
                </a:cubicBezTo>
                <a:cubicBezTo>
                  <a:pt x="274670" y="233375"/>
                  <a:pt x="273068" y="228932"/>
                  <a:pt x="271555" y="224399"/>
                </a:cubicBezTo>
                <a:cubicBezTo>
                  <a:pt x="271377" y="223688"/>
                  <a:pt x="271110" y="222977"/>
                  <a:pt x="270843" y="222178"/>
                </a:cubicBezTo>
                <a:cubicBezTo>
                  <a:pt x="269330" y="217290"/>
                  <a:pt x="267995" y="212224"/>
                  <a:pt x="267016" y="207158"/>
                </a:cubicBezTo>
                <a:cubicBezTo>
                  <a:pt x="266838" y="206270"/>
                  <a:pt x="266660" y="205381"/>
                  <a:pt x="266482" y="204581"/>
                </a:cubicBezTo>
                <a:cubicBezTo>
                  <a:pt x="265681" y="200315"/>
                  <a:pt x="265058" y="196049"/>
                  <a:pt x="264524" y="191784"/>
                </a:cubicBezTo>
                <a:cubicBezTo>
                  <a:pt x="264435" y="190362"/>
                  <a:pt x="264257" y="188940"/>
                  <a:pt x="264079" y="187607"/>
                </a:cubicBezTo>
                <a:cubicBezTo>
                  <a:pt x="263634" y="182363"/>
                  <a:pt x="263278" y="177209"/>
                  <a:pt x="263278" y="171877"/>
                </a:cubicBezTo>
                <a:cubicBezTo>
                  <a:pt x="263278" y="166811"/>
                  <a:pt x="263634" y="161745"/>
                  <a:pt x="264079" y="156768"/>
                </a:cubicBezTo>
                <a:cubicBezTo>
                  <a:pt x="264257" y="154813"/>
                  <a:pt x="264524" y="152858"/>
                  <a:pt x="264702" y="150903"/>
                </a:cubicBezTo>
                <a:cubicBezTo>
                  <a:pt x="265058" y="148059"/>
                  <a:pt x="265503" y="145304"/>
                  <a:pt x="266037" y="142549"/>
                </a:cubicBezTo>
                <a:cubicBezTo>
                  <a:pt x="267194" y="135795"/>
                  <a:pt x="268618" y="129307"/>
                  <a:pt x="270487" y="122909"/>
                </a:cubicBezTo>
                <a:cubicBezTo>
                  <a:pt x="264702" y="121842"/>
                  <a:pt x="258827" y="121309"/>
                  <a:pt x="253131" y="121309"/>
                </a:cubicBezTo>
                <a:close/>
                <a:moveTo>
                  <a:pt x="374512" y="81511"/>
                </a:moveTo>
                <a:cubicBezTo>
                  <a:pt x="382789" y="85866"/>
                  <a:pt x="394892" y="102749"/>
                  <a:pt x="400410" y="112258"/>
                </a:cubicBezTo>
                <a:cubicBezTo>
                  <a:pt x="401567" y="114213"/>
                  <a:pt x="401656" y="115545"/>
                  <a:pt x="401834" y="115545"/>
                </a:cubicBezTo>
                <a:lnTo>
                  <a:pt x="400410" y="116612"/>
                </a:lnTo>
                <a:cubicBezTo>
                  <a:pt x="388663" y="126387"/>
                  <a:pt x="386972" y="128875"/>
                  <a:pt x="386349" y="129763"/>
                </a:cubicBezTo>
                <a:cubicBezTo>
                  <a:pt x="376381" y="144425"/>
                  <a:pt x="377894" y="159443"/>
                  <a:pt x="390442" y="172061"/>
                </a:cubicBezTo>
                <a:lnTo>
                  <a:pt x="435297" y="216759"/>
                </a:lnTo>
                <a:cubicBezTo>
                  <a:pt x="447846" y="229377"/>
                  <a:pt x="462886" y="230888"/>
                  <a:pt x="477571" y="220935"/>
                </a:cubicBezTo>
                <a:cubicBezTo>
                  <a:pt x="478550" y="220313"/>
                  <a:pt x="481042" y="218625"/>
                  <a:pt x="490831" y="206895"/>
                </a:cubicBezTo>
                <a:lnTo>
                  <a:pt x="491365" y="205651"/>
                </a:lnTo>
                <a:cubicBezTo>
                  <a:pt x="491632" y="205562"/>
                  <a:pt x="493056" y="205651"/>
                  <a:pt x="495103" y="206717"/>
                </a:cubicBezTo>
                <a:cubicBezTo>
                  <a:pt x="504715" y="212405"/>
                  <a:pt x="521535" y="224401"/>
                  <a:pt x="525985" y="232754"/>
                </a:cubicBezTo>
                <a:cubicBezTo>
                  <a:pt x="527053" y="234709"/>
                  <a:pt x="526697" y="237197"/>
                  <a:pt x="525006" y="238796"/>
                </a:cubicBezTo>
                <a:lnTo>
                  <a:pt x="515127" y="248749"/>
                </a:lnTo>
                <a:cubicBezTo>
                  <a:pt x="498752" y="265099"/>
                  <a:pt x="481131" y="267232"/>
                  <a:pt x="459682" y="255502"/>
                </a:cubicBezTo>
                <a:cubicBezTo>
                  <a:pt x="454342" y="252570"/>
                  <a:pt x="449092" y="248571"/>
                  <a:pt x="443841" y="243240"/>
                </a:cubicBezTo>
                <a:lnTo>
                  <a:pt x="363832" y="163086"/>
                </a:lnTo>
                <a:cubicBezTo>
                  <a:pt x="357425" y="156777"/>
                  <a:pt x="352619" y="150024"/>
                  <a:pt x="349415" y="143181"/>
                </a:cubicBezTo>
                <a:cubicBezTo>
                  <a:pt x="340337" y="123721"/>
                  <a:pt x="343185" y="107637"/>
                  <a:pt x="358492" y="92353"/>
                </a:cubicBezTo>
                <a:lnTo>
                  <a:pt x="368371" y="82400"/>
                </a:lnTo>
                <a:cubicBezTo>
                  <a:pt x="370062" y="80801"/>
                  <a:pt x="372465" y="80445"/>
                  <a:pt x="374512" y="81511"/>
                </a:cubicBezTo>
                <a:close/>
                <a:moveTo>
                  <a:pt x="368326" y="60921"/>
                </a:moveTo>
                <a:cubicBezTo>
                  <a:pt x="363075" y="61699"/>
                  <a:pt x="358068" y="64121"/>
                  <a:pt x="354063" y="68075"/>
                </a:cubicBezTo>
                <a:lnTo>
                  <a:pt x="344183" y="78029"/>
                </a:lnTo>
                <a:cubicBezTo>
                  <a:pt x="323000" y="99180"/>
                  <a:pt x="318461" y="124686"/>
                  <a:pt x="331100" y="151703"/>
                </a:cubicBezTo>
                <a:cubicBezTo>
                  <a:pt x="335283" y="160679"/>
                  <a:pt x="341424" y="169299"/>
                  <a:pt x="349435" y="177387"/>
                </a:cubicBezTo>
                <a:lnTo>
                  <a:pt x="429451" y="257548"/>
                </a:lnTo>
                <a:cubicBezTo>
                  <a:pt x="436037" y="264125"/>
                  <a:pt x="442979" y="269368"/>
                  <a:pt x="450011" y="273278"/>
                </a:cubicBezTo>
                <a:cubicBezTo>
                  <a:pt x="462026" y="279855"/>
                  <a:pt x="473775" y="283143"/>
                  <a:pt x="484990" y="283143"/>
                </a:cubicBezTo>
                <a:cubicBezTo>
                  <a:pt x="501011" y="283143"/>
                  <a:pt x="516053" y="276389"/>
                  <a:pt x="529492" y="262969"/>
                </a:cubicBezTo>
                <a:lnTo>
                  <a:pt x="539372" y="253105"/>
                </a:lnTo>
                <a:cubicBezTo>
                  <a:pt x="547383" y="245195"/>
                  <a:pt x="549163" y="233198"/>
                  <a:pt x="543911" y="223244"/>
                </a:cubicBezTo>
                <a:cubicBezTo>
                  <a:pt x="535367" y="207247"/>
                  <a:pt x="508398" y="191073"/>
                  <a:pt x="505283" y="189206"/>
                </a:cubicBezTo>
                <a:cubicBezTo>
                  <a:pt x="498786" y="185563"/>
                  <a:pt x="492021" y="184496"/>
                  <a:pt x="485969" y="186185"/>
                </a:cubicBezTo>
                <a:cubicBezTo>
                  <a:pt x="481252" y="187429"/>
                  <a:pt x="477424" y="190362"/>
                  <a:pt x="474843" y="194539"/>
                </a:cubicBezTo>
                <a:cubicBezTo>
                  <a:pt x="471372" y="198627"/>
                  <a:pt x="467100" y="203426"/>
                  <a:pt x="466299" y="204137"/>
                </a:cubicBezTo>
                <a:cubicBezTo>
                  <a:pt x="459534" y="208758"/>
                  <a:pt x="455440" y="208314"/>
                  <a:pt x="449655" y="202448"/>
                </a:cubicBezTo>
                <a:lnTo>
                  <a:pt x="404796" y="157746"/>
                </a:lnTo>
                <a:cubicBezTo>
                  <a:pt x="398922" y="151881"/>
                  <a:pt x="398566" y="147881"/>
                  <a:pt x="402838" y="141572"/>
                </a:cubicBezTo>
                <a:cubicBezTo>
                  <a:pt x="403906" y="140327"/>
                  <a:pt x="408712" y="136062"/>
                  <a:pt x="412807" y="132596"/>
                </a:cubicBezTo>
                <a:cubicBezTo>
                  <a:pt x="416990" y="129929"/>
                  <a:pt x="419838" y="126108"/>
                  <a:pt x="421173" y="121487"/>
                </a:cubicBezTo>
                <a:cubicBezTo>
                  <a:pt x="422864" y="115443"/>
                  <a:pt x="421707" y="108600"/>
                  <a:pt x="418058" y="102113"/>
                </a:cubicBezTo>
                <a:cubicBezTo>
                  <a:pt x="416189" y="99091"/>
                  <a:pt x="400079" y="72074"/>
                  <a:pt x="384058" y="63632"/>
                </a:cubicBezTo>
                <a:cubicBezTo>
                  <a:pt x="379074" y="61010"/>
                  <a:pt x="373577" y="60144"/>
                  <a:pt x="368326" y="60921"/>
                </a:cubicBezTo>
                <a:close/>
                <a:moveTo>
                  <a:pt x="435414" y="0"/>
                </a:moveTo>
                <a:cubicBezTo>
                  <a:pt x="530383" y="0"/>
                  <a:pt x="607639" y="77140"/>
                  <a:pt x="607639" y="171877"/>
                </a:cubicBezTo>
                <a:cubicBezTo>
                  <a:pt x="607639" y="266702"/>
                  <a:pt x="530383" y="343753"/>
                  <a:pt x="435414" y="343753"/>
                </a:cubicBezTo>
                <a:cubicBezTo>
                  <a:pt x="416011" y="343753"/>
                  <a:pt x="397409" y="340376"/>
                  <a:pt x="380053" y="334510"/>
                </a:cubicBezTo>
                <a:cubicBezTo>
                  <a:pt x="374801" y="357261"/>
                  <a:pt x="365634" y="379923"/>
                  <a:pt x="353084" y="399742"/>
                </a:cubicBezTo>
                <a:lnTo>
                  <a:pt x="363409" y="431735"/>
                </a:lnTo>
                <a:cubicBezTo>
                  <a:pt x="364210" y="434224"/>
                  <a:pt x="363854" y="436890"/>
                  <a:pt x="362697" y="439289"/>
                </a:cubicBezTo>
                <a:cubicBezTo>
                  <a:pt x="395629" y="445688"/>
                  <a:pt x="432744" y="460174"/>
                  <a:pt x="480540" y="485324"/>
                </a:cubicBezTo>
                <a:cubicBezTo>
                  <a:pt x="496471" y="493678"/>
                  <a:pt x="506351" y="510031"/>
                  <a:pt x="506351" y="528071"/>
                </a:cubicBezTo>
                <a:lnTo>
                  <a:pt x="506351" y="596591"/>
                </a:lnTo>
                <a:cubicBezTo>
                  <a:pt x="506351" y="602190"/>
                  <a:pt x="501812" y="606722"/>
                  <a:pt x="496204" y="606722"/>
                </a:cubicBezTo>
                <a:lnTo>
                  <a:pt x="313922" y="606722"/>
                </a:lnTo>
                <a:lnTo>
                  <a:pt x="192429" y="606722"/>
                </a:lnTo>
                <a:lnTo>
                  <a:pt x="10147" y="606722"/>
                </a:lnTo>
                <a:cubicBezTo>
                  <a:pt x="4539" y="606722"/>
                  <a:pt x="0" y="602190"/>
                  <a:pt x="0" y="596591"/>
                </a:cubicBezTo>
                <a:lnTo>
                  <a:pt x="0" y="528071"/>
                </a:lnTo>
                <a:cubicBezTo>
                  <a:pt x="0" y="510031"/>
                  <a:pt x="9880" y="493678"/>
                  <a:pt x="25812" y="485324"/>
                </a:cubicBezTo>
                <a:cubicBezTo>
                  <a:pt x="73607" y="460174"/>
                  <a:pt x="110723" y="445688"/>
                  <a:pt x="143655" y="439289"/>
                </a:cubicBezTo>
                <a:cubicBezTo>
                  <a:pt x="142498" y="436890"/>
                  <a:pt x="142141" y="434224"/>
                  <a:pt x="142943" y="431735"/>
                </a:cubicBezTo>
                <a:lnTo>
                  <a:pt x="153356" y="399475"/>
                </a:lnTo>
                <a:cubicBezTo>
                  <a:pt x="133419" y="367926"/>
                  <a:pt x="121492" y="329267"/>
                  <a:pt x="121492" y="293274"/>
                </a:cubicBezTo>
                <a:lnTo>
                  <a:pt x="121492" y="240129"/>
                </a:lnTo>
                <a:cubicBezTo>
                  <a:pt x="121492" y="163523"/>
                  <a:pt x="180592" y="101135"/>
                  <a:pt x="253131" y="101135"/>
                </a:cubicBezTo>
                <a:cubicBezTo>
                  <a:pt x="261142" y="101135"/>
                  <a:pt x="269330" y="101935"/>
                  <a:pt x="277519" y="103624"/>
                </a:cubicBezTo>
                <a:cubicBezTo>
                  <a:pt x="304042" y="42747"/>
                  <a:pt x="364833" y="0"/>
                  <a:pt x="435414" y="0"/>
                </a:cubicBezTo>
                <a:close/>
              </a:path>
            </a:pathLst>
          </a:custGeom>
          <a:solidFill>
            <a:srgbClr val="EB8FA6"/>
          </a:solidFill>
          <a:ln>
            <a:noFill/>
          </a:ln>
        </p:spPr>
        <p:txBody>
          <a:bodyPr/>
          <a:lstStyle/>
          <a:p>
            <a:endParaRPr lang="zh-CN" altLang="en-US">
              <a:cs typeface="+mn-ea"/>
              <a:sym typeface="+mn-lt"/>
            </a:endParaRPr>
          </a:p>
        </p:txBody>
      </p:sp>
      <p:sp>
        <p:nvSpPr>
          <p:cNvPr id="11" name="registry_31010">
            <a:extLst>
              <a:ext uri="{FF2B5EF4-FFF2-40B4-BE49-F238E27FC236}">
                <a16:creationId xmlns:a16="http://schemas.microsoft.com/office/drawing/2014/main" id="{13EA390C-FCC5-4812-BDBC-DC4529BA2529}"/>
              </a:ext>
            </a:extLst>
          </p:cNvPr>
          <p:cNvSpPr>
            <a:spLocks noChangeAspect="1"/>
          </p:cNvSpPr>
          <p:nvPr/>
        </p:nvSpPr>
        <p:spPr bwMode="auto">
          <a:xfrm>
            <a:off x="8820728" y="5230690"/>
            <a:ext cx="304842" cy="287501"/>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rgbClr val="EB8FA6"/>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352014779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80">
                                          <p:stCondLst>
                                            <p:cond delay="0"/>
                                          </p:stCondLst>
                                        </p:cTn>
                                        <p:tgtEl>
                                          <p:spTgt spid="10"/>
                                        </p:tgtEl>
                                      </p:cBhvr>
                                    </p:animEffect>
                                    <p:anim calcmode="lin" valueType="num">
                                      <p:cBhvr>
                                        <p:cTn id="1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9" dur="26">
                                          <p:stCondLst>
                                            <p:cond delay="650"/>
                                          </p:stCondLst>
                                        </p:cTn>
                                        <p:tgtEl>
                                          <p:spTgt spid="10"/>
                                        </p:tgtEl>
                                      </p:cBhvr>
                                      <p:to x="100000" y="60000"/>
                                    </p:animScale>
                                    <p:animScale>
                                      <p:cBhvr>
                                        <p:cTn id="20" dur="166" decel="50000">
                                          <p:stCondLst>
                                            <p:cond delay="676"/>
                                          </p:stCondLst>
                                        </p:cTn>
                                        <p:tgtEl>
                                          <p:spTgt spid="10"/>
                                        </p:tgtEl>
                                      </p:cBhvr>
                                      <p:to x="100000" y="100000"/>
                                    </p:animScale>
                                    <p:animScale>
                                      <p:cBhvr>
                                        <p:cTn id="21" dur="26">
                                          <p:stCondLst>
                                            <p:cond delay="1312"/>
                                          </p:stCondLst>
                                        </p:cTn>
                                        <p:tgtEl>
                                          <p:spTgt spid="10"/>
                                        </p:tgtEl>
                                      </p:cBhvr>
                                      <p:to x="100000" y="80000"/>
                                    </p:animScale>
                                    <p:animScale>
                                      <p:cBhvr>
                                        <p:cTn id="22" dur="166" decel="50000">
                                          <p:stCondLst>
                                            <p:cond delay="1338"/>
                                          </p:stCondLst>
                                        </p:cTn>
                                        <p:tgtEl>
                                          <p:spTgt spid="10"/>
                                        </p:tgtEl>
                                      </p:cBhvr>
                                      <p:to x="100000" y="100000"/>
                                    </p:animScale>
                                    <p:animScale>
                                      <p:cBhvr>
                                        <p:cTn id="23" dur="26">
                                          <p:stCondLst>
                                            <p:cond delay="1642"/>
                                          </p:stCondLst>
                                        </p:cTn>
                                        <p:tgtEl>
                                          <p:spTgt spid="10"/>
                                        </p:tgtEl>
                                      </p:cBhvr>
                                      <p:to x="100000" y="90000"/>
                                    </p:animScale>
                                    <p:animScale>
                                      <p:cBhvr>
                                        <p:cTn id="24" dur="166" decel="50000">
                                          <p:stCondLst>
                                            <p:cond delay="1668"/>
                                          </p:stCondLst>
                                        </p:cTn>
                                        <p:tgtEl>
                                          <p:spTgt spid="10"/>
                                        </p:tgtEl>
                                      </p:cBhvr>
                                      <p:to x="100000" y="100000"/>
                                    </p:animScale>
                                    <p:animScale>
                                      <p:cBhvr>
                                        <p:cTn id="25" dur="26">
                                          <p:stCondLst>
                                            <p:cond delay="1808"/>
                                          </p:stCondLst>
                                        </p:cTn>
                                        <p:tgtEl>
                                          <p:spTgt spid="10"/>
                                        </p:tgtEl>
                                      </p:cBhvr>
                                      <p:to x="100000" y="95000"/>
                                    </p:animScale>
                                    <p:animScale>
                                      <p:cBhvr>
                                        <p:cTn id="26" dur="166" decel="50000">
                                          <p:stCondLst>
                                            <p:cond delay="1834"/>
                                          </p:stCondLst>
                                        </p:cTn>
                                        <p:tgtEl>
                                          <p:spTgt spid="10"/>
                                        </p:tgtEl>
                                      </p:cBhvr>
                                      <p:to x="100000" y="100000"/>
                                    </p:animScale>
                                  </p:childTnLst>
                                </p:cTn>
                              </p:par>
                            </p:childTnLst>
                          </p:cTn>
                        </p:par>
                        <p:par>
                          <p:cTn id="27" fill="hold">
                            <p:stCondLst>
                              <p:cond delay="3000"/>
                            </p:stCondLst>
                            <p:childTnLst>
                              <p:par>
                                <p:cTn id="28" presetID="26"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80">
                                          <p:stCondLst>
                                            <p:cond delay="0"/>
                                          </p:stCondLst>
                                        </p:cTn>
                                        <p:tgtEl>
                                          <p:spTgt spid="8"/>
                                        </p:tgtEl>
                                      </p:cBhvr>
                                    </p:animEffect>
                                    <p:anim calcmode="lin" valueType="num">
                                      <p:cBhvr>
                                        <p:cTn id="3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6" dur="26">
                                          <p:stCondLst>
                                            <p:cond delay="650"/>
                                          </p:stCondLst>
                                        </p:cTn>
                                        <p:tgtEl>
                                          <p:spTgt spid="8"/>
                                        </p:tgtEl>
                                      </p:cBhvr>
                                      <p:to x="100000" y="60000"/>
                                    </p:animScale>
                                    <p:animScale>
                                      <p:cBhvr>
                                        <p:cTn id="37" dur="166" decel="50000">
                                          <p:stCondLst>
                                            <p:cond delay="676"/>
                                          </p:stCondLst>
                                        </p:cTn>
                                        <p:tgtEl>
                                          <p:spTgt spid="8"/>
                                        </p:tgtEl>
                                      </p:cBhvr>
                                      <p:to x="100000" y="100000"/>
                                    </p:animScale>
                                    <p:animScale>
                                      <p:cBhvr>
                                        <p:cTn id="38" dur="26">
                                          <p:stCondLst>
                                            <p:cond delay="1312"/>
                                          </p:stCondLst>
                                        </p:cTn>
                                        <p:tgtEl>
                                          <p:spTgt spid="8"/>
                                        </p:tgtEl>
                                      </p:cBhvr>
                                      <p:to x="100000" y="80000"/>
                                    </p:animScale>
                                    <p:animScale>
                                      <p:cBhvr>
                                        <p:cTn id="39" dur="166" decel="50000">
                                          <p:stCondLst>
                                            <p:cond delay="1338"/>
                                          </p:stCondLst>
                                        </p:cTn>
                                        <p:tgtEl>
                                          <p:spTgt spid="8"/>
                                        </p:tgtEl>
                                      </p:cBhvr>
                                      <p:to x="100000" y="100000"/>
                                    </p:animScale>
                                    <p:animScale>
                                      <p:cBhvr>
                                        <p:cTn id="40" dur="26">
                                          <p:stCondLst>
                                            <p:cond delay="1642"/>
                                          </p:stCondLst>
                                        </p:cTn>
                                        <p:tgtEl>
                                          <p:spTgt spid="8"/>
                                        </p:tgtEl>
                                      </p:cBhvr>
                                      <p:to x="100000" y="90000"/>
                                    </p:animScale>
                                    <p:animScale>
                                      <p:cBhvr>
                                        <p:cTn id="41" dur="166" decel="50000">
                                          <p:stCondLst>
                                            <p:cond delay="1668"/>
                                          </p:stCondLst>
                                        </p:cTn>
                                        <p:tgtEl>
                                          <p:spTgt spid="8"/>
                                        </p:tgtEl>
                                      </p:cBhvr>
                                      <p:to x="100000" y="100000"/>
                                    </p:animScale>
                                    <p:animScale>
                                      <p:cBhvr>
                                        <p:cTn id="42" dur="26">
                                          <p:stCondLst>
                                            <p:cond delay="1808"/>
                                          </p:stCondLst>
                                        </p:cTn>
                                        <p:tgtEl>
                                          <p:spTgt spid="8"/>
                                        </p:tgtEl>
                                      </p:cBhvr>
                                      <p:to x="100000" y="95000"/>
                                    </p:animScale>
                                    <p:animScale>
                                      <p:cBhvr>
                                        <p:cTn id="43" dur="166" decel="50000">
                                          <p:stCondLst>
                                            <p:cond delay="1834"/>
                                          </p:stCondLst>
                                        </p:cTn>
                                        <p:tgtEl>
                                          <p:spTgt spid="8"/>
                                        </p:tgtEl>
                                      </p:cBhvr>
                                      <p:to x="100000" y="100000"/>
                                    </p:animScale>
                                  </p:childTnLst>
                                </p:cTn>
                              </p:par>
                            </p:childTnLst>
                          </p:cTn>
                        </p:par>
                        <p:par>
                          <p:cTn id="44" fill="hold">
                            <p:stCondLst>
                              <p:cond delay="5000"/>
                            </p:stCondLst>
                            <p:childTnLst>
                              <p:par>
                                <p:cTn id="45" presetID="26" presetClass="entr" presetSubtype="0"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80">
                                          <p:stCondLst>
                                            <p:cond delay="0"/>
                                          </p:stCondLst>
                                        </p:cTn>
                                        <p:tgtEl>
                                          <p:spTgt spid="9"/>
                                        </p:tgtEl>
                                      </p:cBhvr>
                                    </p:animEffect>
                                    <p:anim calcmode="lin" valueType="num">
                                      <p:cBhvr>
                                        <p:cTn id="4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3" dur="26">
                                          <p:stCondLst>
                                            <p:cond delay="650"/>
                                          </p:stCondLst>
                                        </p:cTn>
                                        <p:tgtEl>
                                          <p:spTgt spid="9"/>
                                        </p:tgtEl>
                                      </p:cBhvr>
                                      <p:to x="100000" y="60000"/>
                                    </p:animScale>
                                    <p:animScale>
                                      <p:cBhvr>
                                        <p:cTn id="54" dur="166" decel="50000">
                                          <p:stCondLst>
                                            <p:cond delay="676"/>
                                          </p:stCondLst>
                                        </p:cTn>
                                        <p:tgtEl>
                                          <p:spTgt spid="9"/>
                                        </p:tgtEl>
                                      </p:cBhvr>
                                      <p:to x="100000" y="100000"/>
                                    </p:animScale>
                                    <p:animScale>
                                      <p:cBhvr>
                                        <p:cTn id="55" dur="26">
                                          <p:stCondLst>
                                            <p:cond delay="1312"/>
                                          </p:stCondLst>
                                        </p:cTn>
                                        <p:tgtEl>
                                          <p:spTgt spid="9"/>
                                        </p:tgtEl>
                                      </p:cBhvr>
                                      <p:to x="100000" y="80000"/>
                                    </p:animScale>
                                    <p:animScale>
                                      <p:cBhvr>
                                        <p:cTn id="56" dur="166" decel="50000">
                                          <p:stCondLst>
                                            <p:cond delay="1338"/>
                                          </p:stCondLst>
                                        </p:cTn>
                                        <p:tgtEl>
                                          <p:spTgt spid="9"/>
                                        </p:tgtEl>
                                      </p:cBhvr>
                                      <p:to x="100000" y="100000"/>
                                    </p:animScale>
                                    <p:animScale>
                                      <p:cBhvr>
                                        <p:cTn id="57" dur="26">
                                          <p:stCondLst>
                                            <p:cond delay="1642"/>
                                          </p:stCondLst>
                                        </p:cTn>
                                        <p:tgtEl>
                                          <p:spTgt spid="9"/>
                                        </p:tgtEl>
                                      </p:cBhvr>
                                      <p:to x="100000" y="90000"/>
                                    </p:animScale>
                                    <p:animScale>
                                      <p:cBhvr>
                                        <p:cTn id="58" dur="166" decel="50000">
                                          <p:stCondLst>
                                            <p:cond delay="1668"/>
                                          </p:stCondLst>
                                        </p:cTn>
                                        <p:tgtEl>
                                          <p:spTgt spid="9"/>
                                        </p:tgtEl>
                                      </p:cBhvr>
                                      <p:to x="100000" y="100000"/>
                                    </p:animScale>
                                    <p:animScale>
                                      <p:cBhvr>
                                        <p:cTn id="59" dur="26">
                                          <p:stCondLst>
                                            <p:cond delay="1808"/>
                                          </p:stCondLst>
                                        </p:cTn>
                                        <p:tgtEl>
                                          <p:spTgt spid="9"/>
                                        </p:tgtEl>
                                      </p:cBhvr>
                                      <p:to x="100000" y="95000"/>
                                    </p:animScale>
                                    <p:animScale>
                                      <p:cBhvr>
                                        <p:cTn id="60" dur="166" decel="50000">
                                          <p:stCondLst>
                                            <p:cond delay="1834"/>
                                          </p:stCondLst>
                                        </p:cTn>
                                        <p:tgtEl>
                                          <p:spTgt spid="9"/>
                                        </p:tgtEl>
                                      </p:cBhvr>
                                      <p:to x="100000" y="100000"/>
                                    </p:animScale>
                                  </p:childTnLst>
                                </p:cTn>
                              </p:par>
                            </p:childTnLst>
                          </p:cTn>
                        </p:par>
                        <p:par>
                          <p:cTn id="61" fill="hold">
                            <p:stCondLst>
                              <p:cond delay="7000"/>
                            </p:stCondLst>
                            <p:childTnLst>
                              <p:par>
                                <p:cTn id="62" presetID="26" presetClass="entr" presetSubtype="0" fill="hold" nodeType="after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down)">
                                      <p:cBhvr>
                                        <p:cTn id="64" dur="580">
                                          <p:stCondLst>
                                            <p:cond delay="0"/>
                                          </p:stCondLst>
                                        </p:cTn>
                                        <p:tgtEl>
                                          <p:spTgt spid="7"/>
                                        </p:tgtEl>
                                      </p:cBhvr>
                                    </p:animEffect>
                                    <p:anim calcmode="lin" valueType="num">
                                      <p:cBhvr>
                                        <p:cTn id="6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0" dur="26">
                                          <p:stCondLst>
                                            <p:cond delay="650"/>
                                          </p:stCondLst>
                                        </p:cTn>
                                        <p:tgtEl>
                                          <p:spTgt spid="7"/>
                                        </p:tgtEl>
                                      </p:cBhvr>
                                      <p:to x="100000" y="60000"/>
                                    </p:animScale>
                                    <p:animScale>
                                      <p:cBhvr>
                                        <p:cTn id="71" dur="166" decel="50000">
                                          <p:stCondLst>
                                            <p:cond delay="676"/>
                                          </p:stCondLst>
                                        </p:cTn>
                                        <p:tgtEl>
                                          <p:spTgt spid="7"/>
                                        </p:tgtEl>
                                      </p:cBhvr>
                                      <p:to x="100000" y="100000"/>
                                    </p:animScale>
                                    <p:animScale>
                                      <p:cBhvr>
                                        <p:cTn id="72" dur="26">
                                          <p:stCondLst>
                                            <p:cond delay="1312"/>
                                          </p:stCondLst>
                                        </p:cTn>
                                        <p:tgtEl>
                                          <p:spTgt spid="7"/>
                                        </p:tgtEl>
                                      </p:cBhvr>
                                      <p:to x="100000" y="80000"/>
                                    </p:animScale>
                                    <p:animScale>
                                      <p:cBhvr>
                                        <p:cTn id="73" dur="166" decel="50000">
                                          <p:stCondLst>
                                            <p:cond delay="1338"/>
                                          </p:stCondLst>
                                        </p:cTn>
                                        <p:tgtEl>
                                          <p:spTgt spid="7"/>
                                        </p:tgtEl>
                                      </p:cBhvr>
                                      <p:to x="100000" y="100000"/>
                                    </p:animScale>
                                    <p:animScale>
                                      <p:cBhvr>
                                        <p:cTn id="74" dur="26">
                                          <p:stCondLst>
                                            <p:cond delay="1642"/>
                                          </p:stCondLst>
                                        </p:cTn>
                                        <p:tgtEl>
                                          <p:spTgt spid="7"/>
                                        </p:tgtEl>
                                      </p:cBhvr>
                                      <p:to x="100000" y="90000"/>
                                    </p:animScale>
                                    <p:animScale>
                                      <p:cBhvr>
                                        <p:cTn id="75" dur="166" decel="50000">
                                          <p:stCondLst>
                                            <p:cond delay="1668"/>
                                          </p:stCondLst>
                                        </p:cTn>
                                        <p:tgtEl>
                                          <p:spTgt spid="7"/>
                                        </p:tgtEl>
                                      </p:cBhvr>
                                      <p:to x="100000" y="100000"/>
                                    </p:animScale>
                                    <p:animScale>
                                      <p:cBhvr>
                                        <p:cTn id="76" dur="26">
                                          <p:stCondLst>
                                            <p:cond delay="1808"/>
                                          </p:stCondLst>
                                        </p:cTn>
                                        <p:tgtEl>
                                          <p:spTgt spid="7"/>
                                        </p:tgtEl>
                                      </p:cBhvr>
                                      <p:to x="100000" y="95000"/>
                                    </p:animScale>
                                    <p:animScale>
                                      <p:cBhvr>
                                        <p:cTn id="77" dur="166" decel="50000">
                                          <p:stCondLst>
                                            <p:cond delay="1834"/>
                                          </p:stCondLst>
                                        </p:cTn>
                                        <p:tgtEl>
                                          <p:spTgt spid="7"/>
                                        </p:tgtEl>
                                      </p:cBhvr>
                                      <p:to x="100000" y="100000"/>
                                    </p:animScale>
                                  </p:childTnLst>
                                </p:cTn>
                              </p:par>
                            </p:childTnLst>
                          </p:cTn>
                        </p:par>
                        <p:par>
                          <p:cTn id="78" fill="hold">
                            <p:stCondLst>
                              <p:cond delay="9000"/>
                            </p:stCondLst>
                            <p:childTnLst>
                              <p:par>
                                <p:cTn id="79" presetID="26" presetClass="entr" presetSubtype="0"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down)">
                                      <p:cBhvr>
                                        <p:cTn id="81" dur="580">
                                          <p:stCondLst>
                                            <p:cond delay="0"/>
                                          </p:stCondLst>
                                        </p:cTn>
                                        <p:tgtEl>
                                          <p:spTgt spid="11"/>
                                        </p:tgtEl>
                                      </p:cBhvr>
                                    </p:animEffect>
                                    <p:anim calcmode="lin" valueType="num">
                                      <p:cBhvr>
                                        <p:cTn id="8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87" dur="26">
                                          <p:stCondLst>
                                            <p:cond delay="650"/>
                                          </p:stCondLst>
                                        </p:cTn>
                                        <p:tgtEl>
                                          <p:spTgt spid="11"/>
                                        </p:tgtEl>
                                      </p:cBhvr>
                                      <p:to x="100000" y="60000"/>
                                    </p:animScale>
                                    <p:animScale>
                                      <p:cBhvr>
                                        <p:cTn id="88" dur="166" decel="50000">
                                          <p:stCondLst>
                                            <p:cond delay="676"/>
                                          </p:stCondLst>
                                        </p:cTn>
                                        <p:tgtEl>
                                          <p:spTgt spid="11"/>
                                        </p:tgtEl>
                                      </p:cBhvr>
                                      <p:to x="100000" y="100000"/>
                                    </p:animScale>
                                    <p:animScale>
                                      <p:cBhvr>
                                        <p:cTn id="89" dur="26">
                                          <p:stCondLst>
                                            <p:cond delay="1312"/>
                                          </p:stCondLst>
                                        </p:cTn>
                                        <p:tgtEl>
                                          <p:spTgt spid="11"/>
                                        </p:tgtEl>
                                      </p:cBhvr>
                                      <p:to x="100000" y="80000"/>
                                    </p:animScale>
                                    <p:animScale>
                                      <p:cBhvr>
                                        <p:cTn id="90" dur="166" decel="50000">
                                          <p:stCondLst>
                                            <p:cond delay="1338"/>
                                          </p:stCondLst>
                                        </p:cTn>
                                        <p:tgtEl>
                                          <p:spTgt spid="11"/>
                                        </p:tgtEl>
                                      </p:cBhvr>
                                      <p:to x="100000" y="100000"/>
                                    </p:animScale>
                                    <p:animScale>
                                      <p:cBhvr>
                                        <p:cTn id="91" dur="26">
                                          <p:stCondLst>
                                            <p:cond delay="1642"/>
                                          </p:stCondLst>
                                        </p:cTn>
                                        <p:tgtEl>
                                          <p:spTgt spid="11"/>
                                        </p:tgtEl>
                                      </p:cBhvr>
                                      <p:to x="100000" y="90000"/>
                                    </p:animScale>
                                    <p:animScale>
                                      <p:cBhvr>
                                        <p:cTn id="92" dur="166" decel="50000">
                                          <p:stCondLst>
                                            <p:cond delay="1668"/>
                                          </p:stCondLst>
                                        </p:cTn>
                                        <p:tgtEl>
                                          <p:spTgt spid="11"/>
                                        </p:tgtEl>
                                      </p:cBhvr>
                                      <p:to x="100000" y="100000"/>
                                    </p:animScale>
                                    <p:animScale>
                                      <p:cBhvr>
                                        <p:cTn id="93" dur="26">
                                          <p:stCondLst>
                                            <p:cond delay="1808"/>
                                          </p:stCondLst>
                                        </p:cTn>
                                        <p:tgtEl>
                                          <p:spTgt spid="11"/>
                                        </p:tgtEl>
                                      </p:cBhvr>
                                      <p:to x="100000" y="95000"/>
                                    </p:animScale>
                                    <p:animScale>
                                      <p:cBhvr>
                                        <p:cTn id="9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定   义</a:t>
            </a:r>
          </a:p>
        </p:txBody>
      </p:sp>
      <p:sp>
        <p:nvSpPr>
          <p:cNvPr id="6" name="矩形 5">
            <a:extLst>
              <a:ext uri="{FF2B5EF4-FFF2-40B4-BE49-F238E27FC236}">
                <a16:creationId xmlns:a16="http://schemas.microsoft.com/office/drawing/2014/main" id="{D3338710-3441-4F3A-A67C-F62558547656}"/>
              </a:ext>
            </a:extLst>
          </p:cNvPr>
          <p:cNvSpPr/>
          <p:nvPr/>
        </p:nvSpPr>
        <p:spPr>
          <a:xfrm>
            <a:off x="1169415" y="1978272"/>
            <a:ext cx="800219" cy="461665"/>
          </a:xfrm>
          <a:prstGeom prst="rect">
            <a:avLst/>
          </a:prstGeom>
        </p:spPr>
        <p:txBody>
          <a:bodyPr wrap="none">
            <a:spAutoFit/>
          </a:bodyPr>
          <a:lstStyle/>
          <a:p>
            <a:r>
              <a:rPr lang="zh-CN" altLang="en-US" sz="2400" b="1" dirty="0">
                <a:solidFill>
                  <a:srgbClr val="EB8FA6"/>
                </a:solidFill>
                <a:cs typeface="+mn-ea"/>
                <a:sym typeface="+mn-lt"/>
              </a:rPr>
              <a:t>定义</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59497" y="2377096"/>
            <a:ext cx="9973559" cy="2693430"/>
          </a:xfrm>
          <a:prstGeom prst="rect">
            <a:avLst/>
          </a:prstGeom>
        </p:spPr>
        <p:txBody>
          <a:bodyPr wrap="square">
            <a:spAutoFit/>
          </a:bodyPr>
          <a:lstStyle/>
          <a:p>
            <a:pPr marL="285750" indent="-2857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UML( Unified Modeling Language,</a:t>
            </a:r>
            <a:r>
              <a:rPr lang="zh-CN" altLang="en-US" sz="1400" dirty="0">
                <a:solidFill>
                  <a:schemeClr val="tx1">
                    <a:lumMod val="75000"/>
                    <a:lumOff val="25000"/>
                  </a:schemeClr>
                </a:solidFill>
                <a:cs typeface="+mn-ea"/>
                <a:sym typeface="+mn-lt"/>
              </a:rPr>
              <a:t>统一建模语言</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是一种能够描述问题、描述解决方案、起到沟通作用的语言。通俗地说</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它是一种</a:t>
            </a:r>
            <a:r>
              <a:rPr lang="zh-CN" altLang="en-US" sz="1400" b="1" dirty="0">
                <a:solidFill>
                  <a:schemeClr val="tx1">
                    <a:lumMod val="75000"/>
                    <a:lumOff val="25000"/>
                  </a:schemeClr>
                </a:solidFill>
                <a:cs typeface="+mn-ea"/>
                <a:sym typeface="+mn-lt"/>
              </a:rPr>
              <a:t>用文本、图形和符号的集合来描述现实生活中各类事物、活动及其之间关系的语言</a:t>
            </a:r>
            <a:r>
              <a:rPr lang="zh-CN" altLang="en-US" sz="1400" dirty="0">
                <a:solidFill>
                  <a:schemeClr val="tx1">
                    <a:lumMod val="75000"/>
                    <a:lumOff val="25000"/>
                  </a:schemeClr>
                </a:solidFill>
                <a:cs typeface="+mn-ea"/>
                <a:sym typeface="+mn-lt"/>
              </a:rPr>
              <a:t>。</a:t>
            </a:r>
            <a:endParaRPr lang="en-US" altLang="zh-CN" sz="1400" dirty="0">
              <a:solidFill>
                <a:schemeClr val="tx1">
                  <a:lumMod val="75000"/>
                  <a:lumOff val="25000"/>
                </a:schemeClr>
              </a:solidFill>
              <a:cs typeface="+mn-ea"/>
              <a:sym typeface="+mn-lt"/>
            </a:endParaRPr>
          </a:p>
          <a:p>
            <a:pPr marL="285750" indent="-2857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最适于数据建模、业务建模、对象建模和组件建模。</a:t>
            </a:r>
            <a:endParaRPr lang="en-US" altLang="zh-CN" sz="1400" dirty="0">
              <a:solidFill>
                <a:schemeClr val="tx1">
                  <a:lumMod val="75000"/>
                  <a:lumOff val="25000"/>
                </a:schemeClr>
              </a:solidFill>
              <a:cs typeface="+mn-ea"/>
              <a:sym typeface="+mn-lt"/>
            </a:endParaRPr>
          </a:p>
          <a:p>
            <a:pPr marL="285750" indent="-2857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使开发人员专注于建立产品的模型和结构，而不是选用什么程序语言和算法实现。当模型建立之后</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模型可以被</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工具转化成指定的程序语言代码。</a:t>
            </a:r>
          </a:p>
        </p:txBody>
      </p:sp>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341853073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10EAE9AF-DE0B-4A29-A25E-DE5232B88D74}"/>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60F2E75A-F39B-4CAE-BCAA-7846135B9080}"/>
              </a:ext>
            </a:extLst>
          </p:cNvPr>
          <p:cNvSpPr/>
          <p:nvPr/>
        </p:nvSpPr>
        <p:spPr>
          <a:xfrm>
            <a:off x="3266634" y="3475213"/>
            <a:ext cx="5373587" cy="923330"/>
          </a:xfrm>
          <a:prstGeom prst="rect">
            <a:avLst/>
          </a:prstGeom>
        </p:spPr>
        <p:txBody>
          <a:bodyPr wrap="none">
            <a:spAutoFit/>
          </a:bodyPr>
          <a:lstStyle/>
          <a:p>
            <a:pPr algn="ctr"/>
            <a:r>
              <a:rPr lang="en-US" altLang="zh-CN" sz="5400" b="1" dirty="0">
                <a:solidFill>
                  <a:schemeClr val="tx1">
                    <a:lumMod val="75000"/>
                    <a:lumOff val="25000"/>
                  </a:schemeClr>
                </a:solidFill>
                <a:cs typeface="+mn-ea"/>
                <a:sym typeface="+mn-lt"/>
              </a:rPr>
              <a:t>UML</a:t>
            </a:r>
            <a:r>
              <a:rPr lang="zh-CN" altLang="en-US" sz="5400" b="1" dirty="0">
                <a:solidFill>
                  <a:schemeClr val="tx1">
                    <a:lumMod val="75000"/>
                    <a:lumOff val="25000"/>
                  </a:schemeClr>
                </a:solidFill>
                <a:cs typeface="+mn-ea"/>
                <a:sym typeface="+mn-lt"/>
              </a:rPr>
              <a:t>的发展历程</a:t>
            </a:r>
          </a:p>
        </p:txBody>
      </p:sp>
    </p:spTree>
    <p:extLst>
      <p:ext uri="{BB962C8B-B14F-4D97-AF65-F5344CB8AC3E}">
        <p14:creationId xmlns:p14="http://schemas.microsoft.com/office/powerpoint/2010/main" val="14542298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607EE45-58DC-4A64-8D42-257382D07877}"/>
              </a:ext>
            </a:extLst>
          </p:cNvPr>
          <p:cNvSpPr/>
          <p:nvPr/>
        </p:nvSpPr>
        <p:spPr>
          <a:xfrm>
            <a:off x="1947267" y="2397642"/>
            <a:ext cx="8968971" cy="2956783"/>
          </a:xfrm>
          <a:prstGeom prst="rect">
            <a:avLst/>
          </a:prstGeom>
          <a:noFill/>
          <a:ln w="57150">
            <a:solidFill>
              <a:srgbClr val="41B4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背  景</a:t>
            </a:r>
          </a:p>
        </p:txBody>
      </p:sp>
      <p:sp>
        <p:nvSpPr>
          <p:cNvPr id="13" name="矩形 12">
            <a:extLst>
              <a:ext uri="{FF2B5EF4-FFF2-40B4-BE49-F238E27FC236}">
                <a16:creationId xmlns:a16="http://schemas.microsoft.com/office/drawing/2014/main" id="{7C7AF77A-91F4-4199-9635-8C124DDC0749}"/>
              </a:ext>
            </a:extLst>
          </p:cNvPr>
          <p:cNvSpPr/>
          <p:nvPr/>
        </p:nvSpPr>
        <p:spPr>
          <a:xfrm>
            <a:off x="2047077" y="2677631"/>
            <a:ext cx="800219" cy="461665"/>
          </a:xfrm>
          <a:prstGeom prst="rect">
            <a:avLst/>
          </a:prstGeom>
        </p:spPr>
        <p:txBody>
          <a:bodyPr wrap="none">
            <a:spAutoFit/>
          </a:bodyPr>
          <a:lstStyle/>
          <a:p>
            <a:r>
              <a:rPr lang="zh-CN" altLang="en-US" sz="2400" b="1" dirty="0">
                <a:solidFill>
                  <a:srgbClr val="EB8FA6"/>
                </a:solidFill>
                <a:cs typeface="+mn-ea"/>
                <a:sym typeface="+mn-lt"/>
              </a:rPr>
              <a:t>背景</a:t>
            </a:r>
            <a:endParaRPr lang="zh-CN" altLang="en-US" sz="2400" dirty="0">
              <a:solidFill>
                <a:srgbClr val="EB8FA6"/>
              </a:solidFill>
              <a:cs typeface="+mn-ea"/>
              <a:sym typeface="+mn-lt"/>
            </a:endParaRPr>
          </a:p>
        </p:txBody>
      </p:sp>
      <p:sp>
        <p:nvSpPr>
          <p:cNvPr id="14" name="矩形 13">
            <a:extLst>
              <a:ext uri="{FF2B5EF4-FFF2-40B4-BE49-F238E27FC236}">
                <a16:creationId xmlns:a16="http://schemas.microsoft.com/office/drawing/2014/main" id="{425C6B86-4055-4AA2-A46F-23584C1B85D2}"/>
              </a:ext>
            </a:extLst>
          </p:cNvPr>
          <p:cNvSpPr/>
          <p:nvPr/>
        </p:nvSpPr>
        <p:spPr>
          <a:xfrm>
            <a:off x="1947266" y="3139296"/>
            <a:ext cx="8855851" cy="1833964"/>
          </a:xfrm>
          <a:prstGeom prst="rect">
            <a:avLst/>
          </a:prstGeom>
        </p:spPr>
        <p:txBody>
          <a:bodyPr wrap="square">
            <a:spAutoFit/>
          </a:bodyPr>
          <a:lstStyle/>
          <a:p>
            <a:pPr marL="171450" indent="-171450">
              <a:lnSpc>
                <a:spcPct val="250000"/>
              </a:lnSpc>
              <a:buFont typeface="Arial" panose="020B0604020202020204" pitchFamily="34" charset="0"/>
              <a:buChar char="•"/>
            </a:pPr>
            <a:r>
              <a:rPr lang="en-US" altLang="zh-CN" sz="1600" dirty="0">
                <a:solidFill>
                  <a:schemeClr val="tx1">
                    <a:lumMod val="75000"/>
                    <a:lumOff val="25000"/>
                  </a:schemeClr>
                </a:solidFill>
                <a:cs typeface="+mn-ea"/>
                <a:sym typeface="+mn-lt"/>
              </a:rPr>
              <a:t>UML</a:t>
            </a:r>
            <a:r>
              <a:rPr lang="zh-CN" altLang="en-US" sz="1600" dirty="0">
                <a:solidFill>
                  <a:schemeClr val="tx1">
                    <a:lumMod val="75000"/>
                    <a:lumOff val="25000"/>
                  </a:schemeClr>
                </a:solidFill>
                <a:cs typeface="+mn-ea"/>
                <a:sym typeface="+mn-lt"/>
              </a:rPr>
              <a:t>起源于多种面向对象建模方法</a:t>
            </a:r>
            <a:endParaRPr lang="en-US" altLang="zh-CN" sz="1600" dirty="0">
              <a:solidFill>
                <a:schemeClr val="tx1">
                  <a:lumMod val="75000"/>
                  <a:lumOff val="25000"/>
                </a:schemeClr>
              </a:solidFill>
              <a:cs typeface="+mn-ea"/>
              <a:sym typeface="+mn-lt"/>
            </a:endParaRPr>
          </a:p>
          <a:p>
            <a:pPr marL="171450" indent="-171450">
              <a:lnSpc>
                <a:spcPct val="250000"/>
              </a:lnSpc>
              <a:buFont typeface="Arial" panose="020B0604020202020204" pitchFamily="34" charset="0"/>
              <a:buChar char="•"/>
            </a:pPr>
            <a:r>
              <a:rPr lang="zh-CN" altLang="en-US" sz="1600" dirty="0">
                <a:solidFill>
                  <a:schemeClr val="tx1">
                    <a:lumMod val="75000"/>
                    <a:lumOff val="25000"/>
                  </a:schemeClr>
                </a:solidFill>
                <a:cs typeface="+mn-ea"/>
                <a:sym typeface="+mn-lt"/>
              </a:rPr>
              <a:t>面向对象建模语言最早出现于</a:t>
            </a:r>
            <a:r>
              <a:rPr lang="en-US" altLang="zh-CN" sz="1600" dirty="0">
                <a:solidFill>
                  <a:schemeClr val="tx1">
                    <a:lumMod val="75000"/>
                    <a:lumOff val="25000"/>
                  </a:schemeClr>
                </a:solidFill>
                <a:cs typeface="+mn-ea"/>
                <a:sym typeface="+mn-lt"/>
              </a:rPr>
              <a:t>20</a:t>
            </a:r>
            <a:r>
              <a:rPr lang="zh-CN" altLang="en-US" sz="1600" dirty="0">
                <a:solidFill>
                  <a:schemeClr val="tx1">
                    <a:lumMod val="75000"/>
                    <a:lumOff val="25000"/>
                  </a:schemeClr>
                </a:solidFill>
                <a:cs typeface="+mn-ea"/>
                <a:sym typeface="+mn-lt"/>
              </a:rPr>
              <a:t>世纪</a:t>
            </a:r>
            <a:r>
              <a:rPr lang="en-US" altLang="zh-CN" sz="1600" dirty="0">
                <a:solidFill>
                  <a:schemeClr val="tx1">
                    <a:lumMod val="75000"/>
                    <a:lumOff val="25000"/>
                  </a:schemeClr>
                </a:solidFill>
                <a:cs typeface="+mn-ea"/>
                <a:sym typeface="+mn-lt"/>
              </a:rPr>
              <a:t>70</a:t>
            </a:r>
            <a:r>
              <a:rPr lang="zh-CN" altLang="en-US" sz="1600" dirty="0">
                <a:solidFill>
                  <a:schemeClr val="tx1">
                    <a:lumMod val="75000"/>
                    <a:lumOff val="25000"/>
                  </a:schemeClr>
                </a:solidFill>
                <a:cs typeface="+mn-ea"/>
                <a:sym typeface="+mn-lt"/>
              </a:rPr>
              <a:t>年代中期。从</a:t>
            </a:r>
            <a:r>
              <a:rPr lang="en-US" altLang="zh-CN" sz="1600" dirty="0">
                <a:solidFill>
                  <a:schemeClr val="tx1">
                    <a:lumMod val="75000"/>
                    <a:lumOff val="25000"/>
                  </a:schemeClr>
                </a:solidFill>
                <a:cs typeface="+mn-ea"/>
                <a:sym typeface="+mn-lt"/>
              </a:rPr>
              <a:t>1989</a:t>
            </a:r>
            <a:r>
              <a:rPr lang="zh-CN" altLang="en-US" sz="1600" dirty="0">
                <a:solidFill>
                  <a:schemeClr val="tx1">
                    <a:lumMod val="75000"/>
                    <a:lumOff val="25000"/>
                  </a:schemeClr>
                </a:solidFill>
                <a:cs typeface="+mn-ea"/>
                <a:sym typeface="+mn-lt"/>
              </a:rPr>
              <a:t>年到</a:t>
            </a:r>
            <a:r>
              <a:rPr lang="en-US" altLang="zh-CN" sz="1600" dirty="0">
                <a:solidFill>
                  <a:schemeClr val="tx1">
                    <a:lumMod val="75000"/>
                    <a:lumOff val="25000"/>
                  </a:schemeClr>
                </a:solidFill>
                <a:cs typeface="+mn-ea"/>
                <a:sym typeface="+mn-lt"/>
              </a:rPr>
              <a:t>1994</a:t>
            </a:r>
            <a:r>
              <a:rPr lang="zh-CN" altLang="en-US" sz="1600" dirty="0">
                <a:solidFill>
                  <a:schemeClr val="tx1">
                    <a:lumMod val="75000"/>
                    <a:lumOff val="25000"/>
                  </a:schemeClr>
                </a:solidFill>
                <a:cs typeface="+mn-ea"/>
                <a:sym typeface="+mn-lt"/>
              </a:rPr>
              <a:t>年</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其数量从不到十种增加到了五十多种。在众多的建模语言中</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语言的创造者努力推崇自己的产品，并在实践中不断完善。</a:t>
            </a:r>
          </a:p>
        </p:txBody>
      </p:sp>
      <p:sp>
        <p:nvSpPr>
          <p:cNvPr id="15" name="菱形 14">
            <a:extLst>
              <a:ext uri="{FF2B5EF4-FFF2-40B4-BE49-F238E27FC236}">
                <a16:creationId xmlns:a16="http://schemas.microsoft.com/office/drawing/2014/main" id="{F3F242A2-C474-4448-8304-B7EBCD874988}"/>
              </a:ext>
            </a:extLst>
          </p:cNvPr>
          <p:cNvSpPr/>
          <p:nvPr/>
        </p:nvSpPr>
        <p:spPr>
          <a:xfrm>
            <a:off x="8786455" y="-122857"/>
            <a:ext cx="1490444" cy="1490444"/>
          </a:xfrm>
          <a:prstGeom prst="diamond">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registry_31010">
            <a:extLst>
              <a:ext uri="{FF2B5EF4-FFF2-40B4-BE49-F238E27FC236}">
                <a16:creationId xmlns:a16="http://schemas.microsoft.com/office/drawing/2014/main" id="{CDB5B7ED-7284-44B9-9421-321DA45DA55B}"/>
              </a:ext>
            </a:extLst>
          </p:cNvPr>
          <p:cNvSpPr>
            <a:spLocks noChangeAspect="1"/>
          </p:cNvSpPr>
          <p:nvPr/>
        </p:nvSpPr>
        <p:spPr bwMode="auto">
          <a:xfrm>
            <a:off x="9226835" y="334864"/>
            <a:ext cx="609685" cy="575002"/>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chemeClr val="bg1"/>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85455185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607EE45-58DC-4A64-8D42-257382D07877}"/>
              </a:ext>
            </a:extLst>
          </p:cNvPr>
          <p:cNvSpPr/>
          <p:nvPr/>
        </p:nvSpPr>
        <p:spPr>
          <a:xfrm>
            <a:off x="1093509" y="1825308"/>
            <a:ext cx="9822730" cy="3529117"/>
          </a:xfrm>
          <a:prstGeom prst="rect">
            <a:avLst/>
          </a:prstGeom>
          <a:noFill/>
          <a:ln w="57150">
            <a:solidFill>
              <a:srgbClr val="41B4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原  因</a:t>
            </a:r>
          </a:p>
        </p:txBody>
      </p:sp>
      <p:sp>
        <p:nvSpPr>
          <p:cNvPr id="13" name="矩形 12">
            <a:extLst>
              <a:ext uri="{FF2B5EF4-FFF2-40B4-BE49-F238E27FC236}">
                <a16:creationId xmlns:a16="http://schemas.microsoft.com/office/drawing/2014/main" id="{7C7AF77A-91F4-4199-9635-8C124DDC0749}"/>
              </a:ext>
            </a:extLst>
          </p:cNvPr>
          <p:cNvSpPr/>
          <p:nvPr/>
        </p:nvSpPr>
        <p:spPr>
          <a:xfrm>
            <a:off x="1578880" y="2017754"/>
            <a:ext cx="800219" cy="461665"/>
          </a:xfrm>
          <a:prstGeom prst="rect">
            <a:avLst/>
          </a:prstGeom>
        </p:spPr>
        <p:txBody>
          <a:bodyPr wrap="none">
            <a:spAutoFit/>
          </a:bodyPr>
          <a:lstStyle/>
          <a:p>
            <a:r>
              <a:rPr lang="zh-CN" altLang="en-US" sz="2400" b="1" dirty="0">
                <a:solidFill>
                  <a:srgbClr val="EB8FA6"/>
                </a:solidFill>
                <a:cs typeface="+mn-ea"/>
                <a:sym typeface="+mn-lt"/>
              </a:rPr>
              <a:t>原因</a:t>
            </a:r>
            <a:endParaRPr lang="zh-CN" altLang="en-US" sz="2400" dirty="0">
              <a:solidFill>
                <a:srgbClr val="EB8FA6"/>
              </a:solidFill>
              <a:cs typeface="+mn-ea"/>
              <a:sym typeface="+mn-lt"/>
            </a:endParaRPr>
          </a:p>
        </p:txBody>
      </p:sp>
      <p:sp>
        <p:nvSpPr>
          <p:cNvPr id="14" name="矩形 13">
            <a:extLst>
              <a:ext uri="{FF2B5EF4-FFF2-40B4-BE49-F238E27FC236}">
                <a16:creationId xmlns:a16="http://schemas.microsoft.com/office/drawing/2014/main" id="{425C6B86-4055-4AA2-A46F-23584C1B85D2}"/>
              </a:ext>
            </a:extLst>
          </p:cNvPr>
          <p:cNvSpPr/>
          <p:nvPr/>
        </p:nvSpPr>
        <p:spPr>
          <a:xfrm>
            <a:off x="1527143" y="2479419"/>
            <a:ext cx="8690052" cy="2770374"/>
          </a:xfrm>
          <a:prstGeom prst="rect">
            <a:avLst/>
          </a:prstGeom>
        </p:spPr>
        <p:txBody>
          <a:bodyPr wrap="square">
            <a:spAutoFit/>
          </a:bodyPr>
          <a:lstStyle/>
          <a:p>
            <a:pPr marL="171450" indent="-1714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OO</a:t>
            </a:r>
            <a:r>
              <a:rPr lang="zh-CN" altLang="en-US" sz="1400" dirty="0">
                <a:solidFill>
                  <a:schemeClr val="tx1">
                    <a:lumMod val="75000"/>
                    <a:lumOff val="25000"/>
                  </a:schemeClr>
                </a:solidFill>
                <a:cs typeface="+mn-ea"/>
                <a:sym typeface="+mn-lt"/>
              </a:rPr>
              <a:t>方法的用户并</a:t>
            </a:r>
            <a:r>
              <a:rPr lang="zh-CN" altLang="en-US" sz="1600" b="1" dirty="0">
                <a:solidFill>
                  <a:schemeClr val="tx1">
                    <a:lumMod val="75000"/>
                    <a:lumOff val="25000"/>
                  </a:schemeClr>
                </a:solidFill>
                <a:cs typeface="+mn-ea"/>
                <a:sym typeface="+mn-lt"/>
              </a:rPr>
              <a:t>不了解不同建模语言的优缺点及它们相互之间的差异</a:t>
            </a:r>
            <a:r>
              <a:rPr lang="zh-CN" altLang="en-US" sz="1400" dirty="0">
                <a:solidFill>
                  <a:schemeClr val="tx1">
                    <a:lumMod val="75000"/>
                    <a:lumOff val="25000"/>
                  </a:schemeClr>
                </a:solidFill>
                <a:cs typeface="+mn-ea"/>
                <a:sym typeface="+mn-lt"/>
              </a:rPr>
              <a:t>，因而很难根据应用特点选择合适的建模语言，于是爆发了一场“方法大战”。</a:t>
            </a:r>
            <a:r>
              <a:rPr lang="zh-CN" altLang="en-US" sz="1400" b="1" dirty="0">
                <a:solidFill>
                  <a:schemeClr val="tx1">
                    <a:lumMod val="75000"/>
                    <a:lumOff val="25000"/>
                  </a:schemeClr>
                </a:solidFill>
                <a:cs typeface="+mn-ea"/>
                <a:sym typeface="+mn-lt"/>
              </a:rPr>
              <a:t>首先</a:t>
            </a:r>
            <a:r>
              <a:rPr lang="zh-CN" altLang="en-US" sz="1400" dirty="0">
                <a:solidFill>
                  <a:schemeClr val="tx1">
                    <a:lumMod val="75000"/>
                    <a:lumOff val="25000"/>
                  </a:schemeClr>
                </a:solidFill>
                <a:cs typeface="+mn-ea"/>
                <a:sym typeface="+mn-lt"/>
              </a:rPr>
              <a:t>，面对众多的建模语言，用户由于没有能力区别不同语言之间的差别，因此很难找到一种比较适合其应用特点的语言；</a:t>
            </a:r>
            <a:r>
              <a:rPr lang="zh-CN" altLang="en-US" sz="1400" b="1" dirty="0">
                <a:solidFill>
                  <a:schemeClr val="tx1">
                    <a:lumMod val="75000"/>
                    <a:lumOff val="25000"/>
                  </a:schemeClr>
                </a:solidFill>
                <a:cs typeface="+mn-ea"/>
                <a:sym typeface="+mn-lt"/>
              </a:rPr>
              <a:t>其次</a:t>
            </a:r>
            <a:r>
              <a:rPr lang="zh-CN" altLang="en-US" sz="1400" dirty="0">
                <a:solidFill>
                  <a:schemeClr val="tx1">
                    <a:lumMod val="75000"/>
                    <a:lumOff val="25000"/>
                  </a:schemeClr>
                </a:solidFill>
                <a:cs typeface="+mn-ea"/>
                <a:sym typeface="+mn-lt"/>
              </a:rPr>
              <a:t>，众多的建模语言实际上各有特色；</a:t>
            </a:r>
            <a:r>
              <a:rPr lang="zh-CN" altLang="en-US" sz="1400" b="1" dirty="0">
                <a:solidFill>
                  <a:schemeClr val="tx1">
                    <a:lumMod val="75000"/>
                    <a:lumOff val="25000"/>
                  </a:schemeClr>
                </a:solidFill>
                <a:cs typeface="+mn-ea"/>
                <a:sym typeface="+mn-lt"/>
              </a:rPr>
              <a:t>最后</a:t>
            </a:r>
            <a:r>
              <a:rPr lang="zh-CN" altLang="en-US" sz="1400" dirty="0">
                <a:solidFill>
                  <a:schemeClr val="tx1">
                    <a:lumMod val="75000"/>
                    <a:lumOff val="25000"/>
                  </a:schemeClr>
                </a:solidFill>
                <a:cs typeface="+mn-ea"/>
                <a:sym typeface="+mn-lt"/>
              </a:rPr>
              <a:t>，虽然不同的建模语言大多类同</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但仍存在某些细微的差别，极大地妨碍了用户之间的交流。因此，需要统一建模语言。</a:t>
            </a:r>
          </a:p>
        </p:txBody>
      </p:sp>
      <p:sp>
        <p:nvSpPr>
          <p:cNvPr id="15" name="菱形 14">
            <a:extLst>
              <a:ext uri="{FF2B5EF4-FFF2-40B4-BE49-F238E27FC236}">
                <a16:creationId xmlns:a16="http://schemas.microsoft.com/office/drawing/2014/main" id="{F3F242A2-C474-4448-8304-B7EBCD874988}"/>
              </a:ext>
            </a:extLst>
          </p:cNvPr>
          <p:cNvSpPr/>
          <p:nvPr/>
        </p:nvSpPr>
        <p:spPr>
          <a:xfrm>
            <a:off x="8786455" y="-122857"/>
            <a:ext cx="1490444" cy="1490444"/>
          </a:xfrm>
          <a:prstGeom prst="diamond">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registry_31010">
            <a:extLst>
              <a:ext uri="{FF2B5EF4-FFF2-40B4-BE49-F238E27FC236}">
                <a16:creationId xmlns:a16="http://schemas.microsoft.com/office/drawing/2014/main" id="{CDB5B7ED-7284-44B9-9421-321DA45DA55B}"/>
              </a:ext>
            </a:extLst>
          </p:cNvPr>
          <p:cNvSpPr>
            <a:spLocks noChangeAspect="1"/>
          </p:cNvSpPr>
          <p:nvPr/>
        </p:nvSpPr>
        <p:spPr bwMode="auto">
          <a:xfrm>
            <a:off x="9226835" y="334864"/>
            <a:ext cx="609685" cy="575002"/>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chemeClr val="bg1"/>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244877597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607EE45-58DC-4A64-8D42-257382D07877}"/>
              </a:ext>
            </a:extLst>
          </p:cNvPr>
          <p:cNvSpPr/>
          <p:nvPr/>
        </p:nvSpPr>
        <p:spPr>
          <a:xfrm>
            <a:off x="1140643" y="1685293"/>
            <a:ext cx="9888718" cy="4263019"/>
          </a:xfrm>
          <a:prstGeom prst="rect">
            <a:avLst/>
          </a:prstGeom>
          <a:noFill/>
          <a:ln w="57150">
            <a:solidFill>
              <a:srgbClr val="41B4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关  键</a:t>
            </a:r>
          </a:p>
        </p:txBody>
      </p:sp>
      <p:sp>
        <p:nvSpPr>
          <p:cNvPr id="13" name="矩形 12">
            <a:extLst>
              <a:ext uri="{FF2B5EF4-FFF2-40B4-BE49-F238E27FC236}">
                <a16:creationId xmlns:a16="http://schemas.microsoft.com/office/drawing/2014/main" id="{7C7AF77A-91F4-4199-9635-8C124DDC0749}"/>
              </a:ext>
            </a:extLst>
          </p:cNvPr>
          <p:cNvSpPr/>
          <p:nvPr/>
        </p:nvSpPr>
        <p:spPr>
          <a:xfrm>
            <a:off x="1387200" y="1950629"/>
            <a:ext cx="1415772" cy="461665"/>
          </a:xfrm>
          <a:prstGeom prst="rect">
            <a:avLst/>
          </a:prstGeom>
        </p:spPr>
        <p:txBody>
          <a:bodyPr wrap="none">
            <a:spAutoFit/>
          </a:bodyPr>
          <a:lstStyle/>
          <a:p>
            <a:r>
              <a:rPr lang="zh-CN" altLang="en-US" sz="2400" b="1" dirty="0">
                <a:solidFill>
                  <a:srgbClr val="EB8FA6"/>
                </a:solidFill>
                <a:cs typeface="+mn-ea"/>
                <a:sym typeface="+mn-lt"/>
              </a:rPr>
              <a:t>关键人物</a:t>
            </a:r>
            <a:endParaRPr lang="zh-CN" altLang="en-US" sz="2400" dirty="0">
              <a:solidFill>
                <a:srgbClr val="EB8FA6"/>
              </a:solidFill>
              <a:cs typeface="+mn-ea"/>
              <a:sym typeface="+mn-lt"/>
            </a:endParaRPr>
          </a:p>
        </p:txBody>
      </p:sp>
      <p:sp>
        <p:nvSpPr>
          <p:cNvPr id="14" name="矩形 13">
            <a:extLst>
              <a:ext uri="{FF2B5EF4-FFF2-40B4-BE49-F238E27FC236}">
                <a16:creationId xmlns:a16="http://schemas.microsoft.com/office/drawing/2014/main" id="{425C6B86-4055-4AA2-A46F-23584C1B85D2}"/>
              </a:ext>
            </a:extLst>
          </p:cNvPr>
          <p:cNvSpPr/>
          <p:nvPr/>
        </p:nvSpPr>
        <p:spPr>
          <a:xfrm>
            <a:off x="1387199" y="2517127"/>
            <a:ext cx="9104833" cy="3232039"/>
          </a:xfrm>
          <a:prstGeom prst="rect">
            <a:avLst/>
          </a:prstGeom>
        </p:spPr>
        <p:txBody>
          <a:bodyPr wrap="square">
            <a:spAutoFit/>
          </a:bodyPr>
          <a:lstStyle/>
          <a:p>
            <a:pPr marL="171450" indent="-171450">
              <a:lnSpc>
                <a:spcPct val="250000"/>
              </a:lnSpc>
              <a:buFont typeface="Arial" panose="020B0604020202020204" pitchFamily="34" charset="0"/>
              <a:buChar char="•"/>
            </a:pPr>
            <a:r>
              <a:rPr lang="en-US" altLang="zh-CN" sz="1400" dirty="0" err="1">
                <a:solidFill>
                  <a:schemeClr val="tx1">
                    <a:lumMod val="75000"/>
                    <a:lumOff val="25000"/>
                  </a:schemeClr>
                </a:solidFill>
                <a:cs typeface="+mn-ea"/>
                <a:sym typeface="+mn-lt"/>
              </a:rPr>
              <a:t>Booch</a:t>
            </a:r>
            <a:r>
              <a:rPr lang="zh-CN" altLang="en-US" sz="1400" dirty="0">
                <a:solidFill>
                  <a:schemeClr val="tx1">
                    <a:lumMod val="75000"/>
                    <a:lumOff val="25000"/>
                  </a:schemeClr>
                </a:solidFill>
                <a:cs typeface="+mn-ea"/>
                <a:sym typeface="+mn-lt"/>
              </a:rPr>
              <a:t>：最早提出面向对象软件工程的概念，是面向对象方法最早的倡导者</a:t>
            </a:r>
            <a:endParaRPr lang="en-US" altLang="zh-CN" sz="1400" dirty="0">
              <a:solidFill>
                <a:schemeClr val="tx1">
                  <a:lumMod val="75000"/>
                  <a:lumOff val="25000"/>
                </a:schemeClr>
              </a:solidFill>
              <a:cs typeface="+mn-ea"/>
              <a:sym typeface="+mn-lt"/>
            </a:endParaRPr>
          </a:p>
          <a:p>
            <a:pPr marL="171450" indent="-1714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Rumbaugh</a:t>
            </a:r>
            <a:r>
              <a:rPr lang="zh-CN" altLang="en-US" sz="1400" dirty="0">
                <a:solidFill>
                  <a:schemeClr val="tx1">
                    <a:lumMod val="75000"/>
                    <a:lumOff val="25000"/>
                  </a:schemeClr>
                </a:solidFill>
                <a:cs typeface="+mn-ea"/>
                <a:sym typeface="+mn-lt"/>
              </a:rPr>
              <a:t>：提出了面向对象的建模技术</a:t>
            </a:r>
            <a:r>
              <a:rPr lang="en-US" altLang="zh-CN" sz="1400" dirty="0">
                <a:solidFill>
                  <a:schemeClr val="tx1">
                    <a:lumMod val="75000"/>
                    <a:lumOff val="25000"/>
                  </a:schemeClr>
                </a:solidFill>
                <a:cs typeface="+mn-ea"/>
                <a:sym typeface="+mn-lt"/>
              </a:rPr>
              <a:t>(OMT)</a:t>
            </a:r>
            <a:r>
              <a:rPr lang="zh-CN" altLang="en-US" sz="1400" dirty="0">
                <a:solidFill>
                  <a:schemeClr val="tx1">
                    <a:lumMod val="75000"/>
                    <a:lumOff val="25000"/>
                  </a:schemeClr>
                </a:solidFill>
                <a:cs typeface="+mn-ea"/>
                <a:sym typeface="+mn-lt"/>
              </a:rPr>
              <a:t>方法</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采用了面向对象的概念</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并引入各种独立于语言的表示符</a:t>
            </a:r>
            <a:endParaRPr lang="en-US" altLang="zh-CN" sz="1400" dirty="0">
              <a:solidFill>
                <a:schemeClr val="tx1">
                  <a:lumMod val="75000"/>
                  <a:lumOff val="25000"/>
                </a:schemeClr>
              </a:solidFill>
              <a:cs typeface="+mn-ea"/>
              <a:sym typeface="+mn-lt"/>
            </a:endParaRPr>
          </a:p>
          <a:p>
            <a:pPr marL="171450" indent="-1714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Jacobson</a:t>
            </a:r>
            <a:r>
              <a:rPr lang="zh-CN" altLang="en-US" sz="1400" dirty="0">
                <a:solidFill>
                  <a:schemeClr val="tx1">
                    <a:lumMod val="75000"/>
                    <a:lumOff val="25000"/>
                  </a:schemeClr>
                </a:solidFill>
                <a:cs typeface="+mn-ea"/>
                <a:sym typeface="+mn-lt"/>
              </a:rPr>
              <a:t>：于</a:t>
            </a:r>
            <a:r>
              <a:rPr lang="en-US" altLang="zh-CN" sz="1400" dirty="0">
                <a:solidFill>
                  <a:schemeClr val="tx1">
                    <a:lumMod val="75000"/>
                    <a:lumOff val="25000"/>
                  </a:schemeClr>
                </a:solidFill>
                <a:cs typeface="+mn-ea"/>
                <a:sym typeface="+mn-lt"/>
              </a:rPr>
              <a:t>1994</a:t>
            </a:r>
            <a:r>
              <a:rPr lang="zh-CN" altLang="en-US" sz="1400" dirty="0">
                <a:solidFill>
                  <a:schemeClr val="tx1">
                    <a:lumMod val="75000"/>
                    <a:lumOff val="25000"/>
                  </a:schemeClr>
                </a:solidFill>
                <a:cs typeface="+mn-ea"/>
                <a:sym typeface="+mn-lt"/>
              </a:rPr>
              <a:t>年提出了</a:t>
            </a:r>
            <a:r>
              <a:rPr lang="en-US" altLang="zh-CN" sz="1400" dirty="0">
                <a:solidFill>
                  <a:schemeClr val="tx1">
                    <a:lumMod val="75000"/>
                    <a:lumOff val="25000"/>
                  </a:schemeClr>
                </a:solidFill>
                <a:cs typeface="+mn-ea"/>
                <a:sym typeface="+mn-lt"/>
              </a:rPr>
              <a:t>OOSE</a:t>
            </a:r>
            <a:r>
              <a:rPr lang="zh-CN" altLang="en-US" sz="1400" dirty="0">
                <a:solidFill>
                  <a:schemeClr val="tx1">
                    <a:lumMod val="75000"/>
                    <a:lumOff val="25000"/>
                  </a:schemeClr>
                </a:solidFill>
                <a:cs typeface="+mn-ea"/>
                <a:sym typeface="+mn-lt"/>
              </a:rPr>
              <a:t>方法</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其最大特点是面向用例</a:t>
            </a:r>
            <a:r>
              <a:rPr lang="en-US" altLang="zh-CN" sz="1400" dirty="0">
                <a:solidFill>
                  <a:schemeClr val="tx1">
                    <a:lumMod val="75000"/>
                    <a:lumOff val="25000"/>
                  </a:schemeClr>
                </a:solidFill>
                <a:cs typeface="+mn-ea"/>
                <a:sym typeface="+mn-lt"/>
              </a:rPr>
              <a:t>(Use-Case),</a:t>
            </a:r>
            <a:r>
              <a:rPr lang="zh-CN" altLang="en-US" sz="1400" dirty="0">
                <a:solidFill>
                  <a:schemeClr val="tx1">
                    <a:lumMod val="75000"/>
                    <a:lumOff val="25000"/>
                  </a:schemeClr>
                </a:solidFill>
                <a:cs typeface="+mn-ea"/>
                <a:sym typeface="+mn-lt"/>
              </a:rPr>
              <a:t>并在用例的描述中引人了外部角色的概念</a:t>
            </a:r>
            <a:endParaRPr lang="en-US" altLang="zh-CN" sz="1400" dirty="0">
              <a:solidFill>
                <a:schemeClr val="tx1">
                  <a:lumMod val="75000"/>
                  <a:lumOff val="25000"/>
                </a:schemeClr>
              </a:solidFill>
              <a:cs typeface="+mn-ea"/>
              <a:sym typeface="+mn-lt"/>
            </a:endParaRPr>
          </a:p>
          <a:p>
            <a:pPr marL="171450" indent="-1714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Grady </a:t>
            </a:r>
            <a:r>
              <a:rPr lang="en-US" altLang="zh-CN" sz="1400" dirty="0" err="1">
                <a:solidFill>
                  <a:schemeClr val="tx1">
                    <a:lumMod val="75000"/>
                    <a:lumOff val="25000"/>
                  </a:schemeClr>
                </a:solidFill>
                <a:cs typeface="+mn-ea"/>
                <a:sym typeface="+mn-lt"/>
              </a:rPr>
              <a:t>Booch</a:t>
            </a:r>
            <a:r>
              <a:rPr lang="zh-CN" altLang="en-US" sz="1400" dirty="0">
                <a:solidFill>
                  <a:schemeClr val="tx1">
                    <a:lumMod val="75000"/>
                    <a:lumOff val="25000"/>
                  </a:schemeClr>
                </a:solidFill>
                <a:cs typeface="+mn-ea"/>
                <a:sym typeface="+mn-lt"/>
              </a:rPr>
              <a:t>、</a:t>
            </a:r>
            <a:r>
              <a:rPr lang="en-US" altLang="zh-CN" sz="1400" dirty="0">
                <a:solidFill>
                  <a:schemeClr val="tx1">
                    <a:lumMod val="75000"/>
                    <a:lumOff val="25000"/>
                  </a:schemeClr>
                </a:solidFill>
                <a:cs typeface="+mn-ea"/>
                <a:sym typeface="+mn-lt"/>
              </a:rPr>
              <a:t>Jim Rumbaugh</a:t>
            </a:r>
            <a:r>
              <a:rPr lang="zh-CN" altLang="en-US" sz="1400" dirty="0">
                <a:solidFill>
                  <a:schemeClr val="tx1">
                    <a:lumMod val="75000"/>
                    <a:lumOff val="25000"/>
                  </a:schemeClr>
                </a:solidFill>
                <a:cs typeface="+mn-ea"/>
                <a:sym typeface="+mn-lt"/>
              </a:rPr>
              <a:t>：将</a:t>
            </a:r>
            <a:r>
              <a:rPr lang="en-US" altLang="zh-CN" sz="1400" dirty="0" err="1">
                <a:solidFill>
                  <a:schemeClr val="tx1">
                    <a:lumMod val="75000"/>
                    <a:lumOff val="25000"/>
                  </a:schemeClr>
                </a:solidFill>
                <a:cs typeface="+mn-ea"/>
                <a:sym typeface="+mn-lt"/>
              </a:rPr>
              <a:t>Booch</a:t>
            </a:r>
            <a:r>
              <a:rPr lang="en-US" altLang="zh-CN" sz="1400" dirty="0">
                <a:solidFill>
                  <a:schemeClr val="tx1">
                    <a:lumMod val="75000"/>
                    <a:lumOff val="25000"/>
                  </a:schemeClr>
                </a:solidFill>
                <a:cs typeface="+mn-ea"/>
                <a:sym typeface="+mn-lt"/>
              </a:rPr>
              <a:t> 1993</a:t>
            </a:r>
            <a:r>
              <a:rPr lang="zh-CN" altLang="en-US" sz="1400" dirty="0">
                <a:solidFill>
                  <a:schemeClr val="tx1">
                    <a:lumMod val="75000"/>
                    <a:lumOff val="25000"/>
                  </a:schemeClr>
                </a:solidFill>
                <a:cs typeface="+mn-ea"/>
                <a:sym typeface="+mn-lt"/>
              </a:rPr>
              <a:t>和</a:t>
            </a:r>
            <a:r>
              <a:rPr lang="en-US" altLang="zh-CN" sz="1400" dirty="0">
                <a:solidFill>
                  <a:schemeClr val="tx1">
                    <a:lumMod val="75000"/>
                    <a:lumOff val="25000"/>
                  </a:schemeClr>
                </a:solidFill>
                <a:cs typeface="+mn-ea"/>
                <a:sym typeface="+mn-lt"/>
              </a:rPr>
              <a:t>OMT-2</a:t>
            </a:r>
            <a:r>
              <a:rPr lang="zh-CN" altLang="en-US" sz="1400" dirty="0">
                <a:solidFill>
                  <a:schemeClr val="tx1">
                    <a:lumMod val="75000"/>
                    <a:lumOff val="25000"/>
                  </a:schemeClr>
                </a:solidFill>
                <a:cs typeface="+mn-ea"/>
                <a:sym typeface="+mn-lt"/>
              </a:rPr>
              <a:t>统一起来，发布了第一个公开版本</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称之为统一方法</a:t>
            </a:r>
            <a:r>
              <a:rPr lang="en-US" altLang="zh-CN" sz="1400" dirty="0">
                <a:solidFill>
                  <a:schemeClr val="tx1">
                    <a:lumMod val="75000"/>
                    <a:lumOff val="25000"/>
                  </a:schemeClr>
                </a:solidFill>
                <a:cs typeface="+mn-ea"/>
                <a:sym typeface="+mn-lt"/>
              </a:rPr>
              <a:t>UM0.8</a:t>
            </a:r>
            <a:r>
              <a:rPr lang="zh-CN" altLang="en-US" sz="1400" dirty="0">
                <a:solidFill>
                  <a:schemeClr val="tx1">
                    <a:lumMod val="75000"/>
                    <a:lumOff val="25000"/>
                  </a:schemeClr>
                </a:solidFill>
                <a:cs typeface="+mn-ea"/>
                <a:sym typeface="+mn-lt"/>
              </a:rPr>
              <a:t>，后来，与</a:t>
            </a:r>
            <a:r>
              <a:rPr lang="en-US" altLang="zh-CN" sz="1400" dirty="0">
                <a:solidFill>
                  <a:schemeClr val="tx1">
                    <a:lumMod val="75000"/>
                    <a:lumOff val="25000"/>
                  </a:schemeClr>
                </a:solidFill>
                <a:cs typeface="+mn-ea"/>
                <a:sym typeface="+mn-lt"/>
              </a:rPr>
              <a:t>Jacobson</a:t>
            </a:r>
            <a:r>
              <a:rPr lang="zh-CN" altLang="en-US" sz="1400" dirty="0">
                <a:solidFill>
                  <a:schemeClr val="tx1">
                    <a:lumMod val="75000"/>
                    <a:lumOff val="25000"/>
                  </a:schemeClr>
                </a:solidFill>
                <a:cs typeface="+mn-ea"/>
                <a:sym typeface="+mn-lt"/>
              </a:rPr>
              <a:t>一起，发布了两个新的版本，并更名为</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，成立</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成员协会</a:t>
            </a:r>
          </a:p>
        </p:txBody>
      </p:sp>
      <p:sp>
        <p:nvSpPr>
          <p:cNvPr id="15" name="菱形 14">
            <a:extLst>
              <a:ext uri="{FF2B5EF4-FFF2-40B4-BE49-F238E27FC236}">
                <a16:creationId xmlns:a16="http://schemas.microsoft.com/office/drawing/2014/main" id="{F3F242A2-C474-4448-8304-B7EBCD874988}"/>
              </a:ext>
            </a:extLst>
          </p:cNvPr>
          <p:cNvSpPr/>
          <p:nvPr/>
        </p:nvSpPr>
        <p:spPr>
          <a:xfrm>
            <a:off x="8786455" y="-122857"/>
            <a:ext cx="1490444" cy="1490444"/>
          </a:xfrm>
          <a:prstGeom prst="diamond">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registry_31010">
            <a:extLst>
              <a:ext uri="{FF2B5EF4-FFF2-40B4-BE49-F238E27FC236}">
                <a16:creationId xmlns:a16="http://schemas.microsoft.com/office/drawing/2014/main" id="{CDB5B7ED-7284-44B9-9421-321DA45DA55B}"/>
              </a:ext>
            </a:extLst>
          </p:cNvPr>
          <p:cNvSpPr>
            <a:spLocks noChangeAspect="1"/>
          </p:cNvSpPr>
          <p:nvPr/>
        </p:nvSpPr>
        <p:spPr bwMode="auto">
          <a:xfrm>
            <a:off x="9226835" y="334864"/>
            <a:ext cx="609685" cy="575002"/>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chemeClr val="bg1"/>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75478759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新 方 法</a:t>
            </a:r>
          </a:p>
        </p:txBody>
      </p:sp>
      <p:sp>
        <p:nvSpPr>
          <p:cNvPr id="2" name="矩形 1">
            <a:extLst>
              <a:ext uri="{FF2B5EF4-FFF2-40B4-BE49-F238E27FC236}">
                <a16:creationId xmlns:a16="http://schemas.microsoft.com/office/drawing/2014/main" id="{B4444C4F-4A1E-4BBB-AC9A-8753A6C34765}"/>
              </a:ext>
            </a:extLst>
          </p:cNvPr>
          <p:cNvSpPr/>
          <p:nvPr/>
        </p:nvSpPr>
        <p:spPr>
          <a:xfrm>
            <a:off x="2030818" y="2137144"/>
            <a:ext cx="1541721" cy="712382"/>
          </a:xfrm>
          <a:prstGeom prst="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cs typeface="+mn-ea"/>
                <a:sym typeface="+mn-lt"/>
              </a:rPr>
              <a:t>OMT</a:t>
            </a:r>
            <a:endParaRPr lang="zh-CN" altLang="en-US" b="1" dirty="0">
              <a:solidFill>
                <a:schemeClr val="tx1">
                  <a:lumMod val="75000"/>
                  <a:lumOff val="25000"/>
                </a:schemeClr>
              </a:solidFill>
              <a:cs typeface="+mn-ea"/>
              <a:sym typeface="+mn-lt"/>
            </a:endParaRPr>
          </a:p>
        </p:txBody>
      </p:sp>
      <p:cxnSp>
        <p:nvCxnSpPr>
          <p:cNvPr id="4" name="直接连接符 3">
            <a:extLst>
              <a:ext uri="{FF2B5EF4-FFF2-40B4-BE49-F238E27FC236}">
                <a16:creationId xmlns:a16="http://schemas.microsoft.com/office/drawing/2014/main" id="{6F056F6E-C820-43FC-897B-E480326444D2}"/>
              </a:ext>
            </a:extLst>
          </p:cNvPr>
          <p:cNvCxnSpPr/>
          <p:nvPr/>
        </p:nvCxnSpPr>
        <p:spPr>
          <a:xfrm>
            <a:off x="2801678" y="2923955"/>
            <a:ext cx="0" cy="47314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B08DA6DC-545B-4B0D-AACC-783A374B060C}"/>
              </a:ext>
            </a:extLst>
          </p:cNvPr>
          <p:cNvSpPr/>
          <p:nvPr/>
        </p:nvSpPr>
        <p:spPr>
          <a:xfrm>
            <a:off x="2030818" y="3471533"/>
            <a:ext cx="1541721" cy="712382"/>
          </a:xfrm>
          <a:prstGeom prst="rect">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cs typeface="+mn-ea"/>
                <a:sym typeface="+mn-lt"/>
              </a:rPr>
              <a:t>OOSE</a:t>
            </a:r>
            <a:endParaRPr lang="zh-CN" altLang="en-US" b="1" dirty="0">
              <a:solidFill>
                <a:schemeClr val="tx1">
                  <a:lumMod val="75000"/>
                  <a:lumOff val="25000"/>
                </a:schemeClr>
              </a:solidFill>
              <a:cs typeface="+mn-ea"/>
              <a:sym typeface="+mn-lt"/>
            </a:endParaRPr>
          </a:p>
        </p:txBody>
      </p:sp>
      <p:cxnSp>
        <p:nvCxnSpPr>
          <p:cNvPr id="26" name="直接连接符 25">
            <a:extLst>
              <a:ext uri="{FF2B5EF4-FFF2-40B4-BE49-F238E27FC236}">
                <a16:creationId xmlns:a16="http://schemas.microsoft.com/office/drawing/2014/main" id="{B1464598-26A7-4E50-BE23-ABABACF7CCBE}"/>
              </a:ext>
            </a:extLst>
          </p:cNvPr>
          <p:cNvCxnSpPr/>
          <p:nvPr/>
        </p:nvCxnSpPr>
        <p:spPr>
          <a:xfrm>
            <a:off x="2801678" y="4258344"/>
            <a:ext cx="0" cy="47314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3F4D1DC5-7891-4C84-9B34-C16E34660189}"/>
              </a:ext>
            </a:extLst>
          </p:cNvPr>
          <p:cNvSpPr/>
          <p:nvPr/>
        </p:nvSpPr>
        <p:spPr>
          <a:xfrm>
            <a:off x="2030818" y="4805922"/>
            <a:ext cx="1541721" cy="712382"/>
          </a:xfrm>
          <a:prstGeom prst="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cs typeface="+mn-ea"/>
                <a:sym typeface="+mn-lt"/>
              </a:rPr>
              <a:t>OOA/OOD</a:t>
            </a:r>
            <a:endParaRPr lang="zh-CN" altLang="en-US" b="1" dirty="0">
              <a:solidFill>
                <a:schemeClr val="tx1">
                  <a:lumMod val="75000"/>
                  <a:lumOff val="25000"/>
                </a:schemeClr>
              </a:solidFill>
              <a:cs typeface="+mn-ea"/>
              <a:sym typeface="+mn-lt"/>
            </a:endParaRPr>
          </a:p>
        </p:txBody>
      </p:sp>
      <p:sp>
        <p:nvSpPr>
          <p:cNvPr id="5" name="箭头: V 形 4">
            <a:extLst>
              <a:ext uri="{FF2B5EF4-FFF2-40B4-BE49-F238E27FC236}">
                <a16:creationId xmlns:a16="http://schemas.microsoft.com/office/drawing/2014/main" id="{8D2CFDF1-E0F1-4AD4-921A-4AFC2B909883}"/>
              </a:ext>
            </a:extLst>
          </p:cNvPr>
          <p:cNvSpPr/>
          <p:nvPr/>
        </p:nvSpPr>
        <p:spPr>
          <a:xfrm>
            <a:off x="3882656" y="2360428"/>
            <a:ext cx="318977" cy="223284"/>
          </a:xfrm>
          <a:prstGeom prst="chevron">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9" name="箭头: V 形 28">
            <a:extLst>
              <a:ext uri="{FF2B5EF4-FFF2-40B4-BE49-F238E27FC236}">
                <a16:creationId xmlns:a16="http://schemas.microsoft.com/office/drawing/2014/main" id="{FDA5F462-8A98-48E0-A1F0-A25916599B88}"/>
              </a:ext>
            </a:extLst>
          </p:cNvPr>
          <p:cNvSpPr/>
          <p:nvPr/>
        </p:nvSpPr>
        <p:spPr>
          <a:xfrm>
            <a:off x="3882656" y="3705450"/>
            <a:ext cx="318977" cy="223284"/>
          </a:xfrm>
          <a:prstGeom prst="chevron">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8" name="箭头: V 形 47">
            <a:extLst>
              <a:ext uri="{FF2B5EF4-FFF2-40B4-BE49-F238E27FC236}">
                <a16:creationId xmlns:a16="http://schemas.microsoft.com/office/drawing/2014/main" id="{05B7E57E-6BCD-4ACD-9F43-E3AF472D5E08}"/>
              </a:ext>
            </a:extLst>
          </p:cNvPr>
          <p:cNvSpPr/>
          <p:nvPr/>
        </p:nvSpPr>
        <p:spPr>
          <a:xfrm>
            <a:off x="3882656" y="5050471"/>
            <a:ext cx="318977" cy="223284"/>
          </a:xfrm>
          <a:prstGeom prst="chevron">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9" name="矩形 48">
            <a:extLst>
              <a:ext uri="{FF2B5EF4-FFF2-40B4-BE49-F238E27FC236}">
                <a16:creationId xmlns:a16="http://schemas.microsoft.com/office/drawing/2014/main" id="{F2DD8020-5629-41C5-983D-C415FBAE1FC8}"/>
              </a:ext>
            </a:extLst>
          </p:cNvPr>
          <p:cNvSpPr/>
          <p:nvPr/>
        </p:nvSpPr>
        <p:spPr>
          <a:xfrm>
            <a:off x="4511750" y="1798616"/>
            <a:ext cx="6241312" cy="1346907"/>
          </a:xfrm>
          <a:prstGeom prst="rect">
            <a:avLst/>
          </a:prstGeom>
        </p:spPr>
        <p:txBody>
          <a:bodyPr wrap="square">
            <a:spAutoFit/>
          </a:bodyPr>
          <a:lstStyle/>
          <a:p>
            <a:pPr>
              <a:lnSpc>
                <a:spcPct val="150000"/>
              </a:lnSpc>
            </a:pPr>
            <a:r>
              <a:rPr lang="zh-CN" altLang="en-US" sz="1400" dirty="0">
                <a:solidFill>
                  <a:schemeClr val="tx1">
                    <a:lumMod val="65000"/>
                    <a:lumOff val="35000"/>
                  </a:schemeClr>
                </a:solidFill>
                <a:cs typeface="+mn-ea"/>
                <a:sym typeface="+mn-lt"/>
              </a:rPr>
              <a:t>用对象模型、动态模型、功能模型和用例模型</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共同完成对整个系统的建模</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所定义的概念和符号可用于软件开发的分析、设计和实现的全过程，软件开发人员在开发过程的不同阶段不需要进行概念和符号的转换。</a:t>
            </a:r>
            <a:r>
              <a:rPr lang="en-US" altLang="zh-CN" sz="1400" dirty="0">
                <a:solidFill>
                  <a:schemeClr val="tx1">
                    <a:lumMod val="65000"/>
                    <a:lumOff val="35000"/>
                  </a:schemeClr>
                </a:solidFill>
                <a:cs typeface="+mn-ea"/>
                <a:sym typeface="+mn-lt"/>
              </a:rPr>
              <a:t>OMT-2</a:t>
            </a:r>
            <a:r>
              <a:rPr lang="zh-CN" altLang="en-US" sz="1400" dirty="0">
                <a:solidFill>
                  <a:schemeClr val="tx1">
                    <a:lumMod val="65000"/>
                    <a:lumOff val="35000"/>
                  </a:schemeClr>
                </a:solidFill>
                <a:cs typeface="+mn-ea"/>
                <a:sym typeface="+mn-lt"/>
              </a:rPr>
              <a:t>特别适用于分析和描述以数据为中心的信息系统</a:t>
            </a:r>
            <a:endParaRPr lang="en-US" altLang="zh-CN" sz="1400" dirty="0">
              <a:solidFill>
                <a:schemeClr val="tx1">
                  <a:lumMod val="65000"/>
                  <a:lumOff val="35000"/>
                </a:schemeClr>
              </a:solidFill>
              <a:cs typeface="+mn-ea"/>
              <a:sym typeface="+mn-lt"/>
            </a:endParaRPr>
          </a:p>
        </p:txBody>
      </p:sp>
      <p:sp>
        <p:nvSpPr>
          <p:cNvPr id="50" name="矩形 49">
            <a:extLst>
              <a:ext uri="{FF2B5EF4-FFF2-40B4-BE49-F238E27FC236}">
                <a16:creationId xmlns:a16="http://schemas.microsoft.com/office/drawing/2014/main" id="{88D55D24-D3F9-47E3-B6AB-21B7F8E99D2A}"/>
              </a:ext>
            </a:extLst>
          </p:cNvPr>
          <p:cNvSpPr/>
          <p:nvPr/>
        </p:nvSpPr>
        <p:spPr>
          <a:xfrm>
            <a:off x="4511750" y="3305221"/>
            <a:ext cx="6241312" cy="1023742"/>
          </a:xfrm>
          <a:prstGeom prst="rect">
            <a:avLst/>
          </a:prstGeom>
        </p:spPr>
        <p:txBody>
          <a:bodyPr wrap="square">
            <a:spAutoFit/>
          </a:bodyPr>
          <a:lstStyle/>
          <a:p>
            <a:pPr>
              <a:lnSpc>
                <a:spcPct val="150000"/>
              </a:lnSpc>
            </a:pPr>
            <a:r>
              <a:rPr lang="zh-CN" altLang="en-US" sz="1400" dirty="0">
                <a:solidFill>
                  <a:schemeClr val="tx1">
                    <a:lumMod val="65000"/>
                    <a:lumOff val="35000"/>
                  </a:schemeClr>
                </a:solidFill>
                <a:cs typeface="+mn-ea"/>
                <a:sym typeface="+mn-lt"/>
              </a:rPr>
              <a:t>面向用例</a:t>
            </a:r>
            <a:r>
              <a:rPr lang="en-US" altLang="zh-CN" sz="1400" dirty="0">
                <a:solidFill>
                  <a:schemeClr val="tx1">
                    <a:lumMod val="65000"/>
                    <a:lumOff val="35000"/>
                  </a:schemeClr>
                </a:solidFill>
                <a:cs typeface="+mn-ea"/>
                <a:sym typeface="+mn-lt"/>
              </a:rPr>
              <a:t>(Use-Case),</a:t>
            </a:r>
            <a:r>
              <a:rPr lang="zh-CN" altLang="en-US" sz="1400" dirty="0">
                <a:solidFill>
                  <a:schemeClr val="tx1">
                    <a:lumMod val="65000"/>
                    <a:lumOff val="35000"/>
                  </a:schemeClr>
                </a:solidFill>
                <a:cs typeface="+mn-ea"/>
                <a:sym typeface="+mn-lt"/>
              </a:rPr>
              <a:t>并在用例的描述中引人了外部角色的概念。用例是精确描述需求的重要武器</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但用例贯穿于整个开发过程</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包括对系统的测试和验证。</a:t>
            </a:r>
            <a:r>
              <a:rPr lang="en-US" altLang="zh-CN" sz="1400" dirty="0">
                <a:solidFill>
                  <a:schemeClr val="tx1">
                    <a:lumMod val="65000"/>
                    <a:lumOff val="35000"/>
                  </a:schemeClr>
                </a:solidFill>
                <a:cs typeface="+mn-ea"/>
                <a:sym typeface="+mn-lt"/>
              </a:rPr>
              <a:t>OOSE</a:t>
            </a:r>
            <a:r>
              <a:rPr lang="zh-CN" altLang="en-US" sz="1400" dirty="0">
                <a:solidFill>
                  <a:schemeClr val="tx1">
                    <a:lumMod val="65000"/>
                    <a:lumOff val="35000"/>
                  </a:schemeClr>
                </a:solidFill>
                <a:cs typeface="+mn-ea"/>
                <a:sym typeface="+mn-lt"/>
              </a:rPr>
              <a:t>比较适合支持商业工程和需求分析</a:t>
            </a:r>
            <a:endParaRPr lang="en-US" altLang="zh-CN" sz="1400" dirty="0">
              <a:solidFill>
                <a:schemeClr val="tx1">
                  <a:lumMod val="65000"/>
                  <a:lumOff val="35000"/>
                </a:schemeClr>
              </a:solidFill>
              <a:cs typeface="+mn-ea"/>
              <a:sym typeface="+mn-lt"/>
            </a:endParaRPr>
          </a:p>
        </p:txBody>
      </p:sp>
      <p:sp>
        <p:nvSpPr>
          <p:cNvPr id="51" name="矩形 50">
            <a:extLst>
              <a:ext uri="{FF2B5EF4-FFF2-40B4-BE49-F238E27FC236}">
                <a16:creationId xmlns:a16="http://schemas.microsoft.com/office/drawing/2014/main" id="{338B6EBA-28A6-4551-99FA-CD567F1D3CAA}"/>
              </a:ext>
            </a:extLst>
          </p:cNvPr>
          <p:cNvSpPr/>
          <p:nvPr/>
        </p:nvSpPr>
        <p:spPr>
          <a:xfrm>
            <a:off x="4511750" y="4829098"/>
            <a:ext cx="6241312" cy="700576"/>
          </a:xfrm>
          <a:prstGeom prst="rect">
            <a:avLst/>
          </a:prstGeom>
        </p:spPr>
        <p:txBody>
          <a:bodyPr wrap="square">
            <a:spAutoFit/>
          </a:bodyPr>
          <a:lstStyle/>
          <a:p>
            <a:pPr>
              <a:lnSpc>
                <a:spcPct val="150000"/>
              </a:lnSpc>
            </a:pPr>
            <a:r>
              <a:rPr lang="zh-CN" altLang="en-US" sz="1400" dirty="0">
                <a:solidFill>
                  <a:schemeClr val="tx1">
                    <a:lumMod val="65000"/>
                    <a:lumOff val="35000"/>
                  </a:schemeClr>
                </a:solidFill>
                <a:cs typeface="+mn-ea"/>
                <a:sym typeface="+mn-lt"/>
              </a:rPr>
              <a:t>该方法简单、易学</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适合于面向对象技术的初学者使用</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但由于该方法在处理能力方面具有局限性，目前用得很少</a:t>
            </a:r>
            <a:endParaRPr lang="en-US" altLang="zh-CN" sz="14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218142949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left)">
                                      <p:cBhvr>
                                        <p:cTn id="15" dur="500"/>
                                        <p:tgtEl>
                                          <p:spTgt spid="4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left)">
                                      <p:cBhvr>
                                        <p:cTn id="31" dur="500"/>
                                        <p:tgtEl>
                                          <p:spTgt spid="50"/>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ipe(left)">
                                      <p:cBhvr>
                                        <p:cTn id="4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animBg="1"/>
      <p:bldP spid="27" grpId="0" animBg="1"/>
      <p:bldP spid="5" grpId="0" animBg="1"/>
      <p:bldP spid="29" grpId="0" animBg="1"/>
      <p:bldP spid="48" grpId="0" animBg="1"/>
      <p:bldP spid="49" grpId="0"/>
      <p:bldP spid="50" grpId="0"/>
      <p:bldP spid="51"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264773"/>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2igrs2c">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3036</Words>
  <Application>Microsoft Office PowerPoint</Application>
  <PresentationFormat>宽屏</PresentationFormat>
  <Paragraphs>172</Paragraphs>
  <Slides>35</Slides>
  <Notes>0</Notes>
  <HiddenSlides>7</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35</vt:i4>
      </vt:variant>
    </vt:vector>
  </HeadingPairs>
  <TitlesOfParts>
    <vt:vector size="41" baseType="lpstr">
      <vt:lpstr>宋体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1.5-UML的视图</vt:lpstr>
      <vt:lpstr>1.6-UML的图 </vt:lpstr>
      <vt:lpstr>PowerPoint 演示文稿</vt:lpstr>
      <vt:lpstr>1.6-UML的图 </vt:lpstr>
      <vt:lpstr>1.7-UML2.0新特性 </vt:lpstr>
      <vt:lpstr>1.8-系统开发阶段  </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mu liucong</cp:lastModifiedBy>
  <cp:revision>44</cp:revision>
  <dcterms:created xsi:type="dcterms:W3CDTF">2019-06-13T02:28:41Z</dcterms:created>
  <dcterms:modified xsi:type="dcterms:W3CDTF">2022-03-15T14:46:34Z</dcterms:modified>
</cp:coreProperties>
</file>