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notesMasterIdLst>
    <p:notesMasterId r:id="rId72"/>
  </p:notesMasterIdLst>
  <p:handoutMasterIdLst>
    <p:handoutMasterId r:id="rId73"/>
  </p:handoutMasterIdLst>
  <p:sldIdLst>
    <p:sldId id="256" r:id="rId3"/>
    <p:sldId id="332" r:id="rId4"/>
    <p:sldId id="268" r:id="rId5"/>
    <p:sldId id="308" r:id="rId6"/>
    <p:sldId id="318" r:id="rId7"/>
    <p:sldId id="327" r:id="rId8"/>
    <p:sldId id="319" r:id="rId9"/>
    <p:sldId id="333" r:id="rId10"/>
    <p:sldId id="329" r:id="rId11"/>
    <p:sldId id="334" r:id="rId12"/>
    <p:sldId id="335" r:id="rId13"/>
    <p:sldId id="367" r:id="rId14"/>
    <p:sldId id="368" r:id="rId15"/>
    <p:sldId id="369" r:id="rId16"/>
    <p:sldId id="382" r:id="rId17"/>
    <p:sldId id="383" r:id="rId18"/>
    <p:sldId id="336" r:id="rId19"/>
    <p:sldId id="328" r:id="rId20"/>
    <p:sldId id="374" r:id="rId21"/>
    <p:sldId id="375" r:id="rId22"/>
    <p:sldId id="376" r:id="rId23"/>
    <p:sldId id="377" r:id="rId24"/>
    <p:sldId id="337" r:id="rId25"/>
    <p:sldId id="370" r:id="rId26"/>
    <p:sldId id="371" r:id="rId27"/>
    <p:sldId id="338" r:id="rId28"/>
    <p:sldId id="330" r:id="rId29"/>
    <p:sldId id="381" r:id="rId30"/>
    <p:sldId id="361" r:id="rId31"/>
    <p:sldId id="378" r:id="rId32"/>
    <p:sldId id="379" r:id="rId33"/>
    <p:sldId id="380" r:id="rId34"/>
    <p:sldId id="340" r:id="rId35"/>
    <p:sldId id="331" r:id="rId36"/>
    <p:sldId id="322" r:id="rId37"/>
    <p:sldId id="326" r:id="rId38"/>
    <p:sldId id="341" r:id="rId39"/>
    <p:sldId id="342" r:id="rId40"/>
    <p:sldId id="360" r:id="rId41"/>
    <p:sldId id="343" r:id="rId42"/>
    <p:sldId id="363" r:id="rId43"/>
    <p:sldId id="344" r:id="rId44"/>
    <p:sldId id="345" r:id="rId45"/>
    <p:sldId id="263" r:id="rId46"/>
    <p:sldId id="309" r:id="rId47"/>
    <p:sldId id="310" r:id="rId48"/>
    <p:sldId id="312" r:id="rId49"/>
    <p:sldId id="313" r:id="rId50"/>
    <p:sldId id="314" r:id="rId51"/>
    <p:sldId id="346" r:id="rId52"/>
    <p:sldId id="347" r:id="rId53"/>
    <p:sldId id="362" r:id="rId54"/>
    <p:sldId id="348" r:id="rId55"/>
    <p:sldId id="349" r:id="rId56"/>
    <p:sldId id="350" r:id="rId57"/>
    <p:sldId id="351" r:id="rId58"/>
    <p:sldId id="365" r:id="rId59"/>
    <p:sldId id="372" r:id="rId60"/>
    <p:sldId id="373" r:id="rId61"/>
    <p:sldId id="352" r:id="rId62"/>
    <p:sldId id="364" r:id="rId63"/>
    <p:sldId id="353" r:id="rId64"/>
    <p:sldId id="354" r:id="rId65"/>
    <p:sldId id="355" r:id="rId66"/>
    <p:sldId id="356" r:id="rId67"/>
    <p:sldId id="357" r:id="rId68"/>
    <p:sldId id="358" r:id="rId69"/>
    <p:sldId id="359" r:id="rId70"/>
    <p:sldId id="304" r:id="rId71"/>
  </p:sldIdLst>
  <p:sldSz cx="12192000" cy="6858000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536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10728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609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214573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682164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3218597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755029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4291462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79CB07"/>
    <a:srgbClr val="F2F2F2"/>
    <a:srgbClr val="EC5368"/>
    <a:srgbClr val="3D3743"/>
    <a:srgbClr val="FFFFFF"/>
    <a:srgbClr val="949494"/>
    <a:srgbClr val="F0D4C2"/>
    <a:srgbClr val="000000"/>
    <a:srgbClr val="FAE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6" autoAdjust="0"/>
    <p:restoredTop sz="95184" autoAdjust="0"/>
  </p:normalViewPr>
  <p:slideViewPr>
    <p:cSldViewPr>
      <p:cViewPr varScale="1">
        <p:scale>
          <a:sx n="85" d="100"/>
          <a:sy n="85" d="100"/>
        </p:scale>
        <p:origin x="715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115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0DB73-7033-42B0-BD02-C54A0BE77918}" type="datetimeFigureOut">
              <a:rPr lang="bg-BG" smtClean="0"/>
              <a:t>21.5.2022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CDE7E-8737-45F0-AB95-D9118592C7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0453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46879-6C1C-4702-A461-34B635ED35B4}" type="datetimeFigureOut">
              <a:rPr lang="bg-BG" smtClean="0"/>
              <a:t>21.5.2022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1ECC2-CC4E-4F29-8066-0FD7DD3067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056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rgbClr val="FF0000"/>
                </a:solidFill>
              </a:rPr>
              <a:t>READ</a:t>
            </a:r>
            <a:r>
              <a:rPr lang="en-US" sz="1200" b="1" baseline="0">
                <a:solidFill>
                  <a:srgbClr val="FF0000"/>
                </a:solidFill>
              </a:rPr>
              <a:t> PLEASE!</a:t>
            </a:r>
            <a:endParaRPr lang="en-US" sz="1200" b="1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>
                <a:solidFill>
                  <a:srgbClr val="FF0000"/>
                </a:solidFill>
              </a:rPr>
              <a:t>Before you open this template be sure that you have </a:t>
            </a:r>
            <a:r>
              <a:rPr lang="en-US"/>
              <a:t>installed these fonts: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GeosansLight.ttf 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/>
              <a:t>http://www.dafont.com/geo-sans-light.font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Cicle Semi.ttf 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/>
              <a:t>http://www.dafont.com/new-cicle.font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fontawesome-webfont.ttf 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z="1200" u="non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http://fortawesome.github.io/Font-Awesome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All</a:t>
            </a:r>
            <a:r>
              <a:rPr lang="en-US" baseline="0"/>
              <a:t> fonts are free for use in commercial projects!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If you have any problems with this presentation, please contact with me from this page: http://graphicriver.net/user/Bandidos 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85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twitter.com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, Subtitle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794207" y="1892835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28" name="TextBox 45">
            <a:extLst>
              <a:ext uri="{FF2B5EF4-FFF2-40B4-BE49-F238E27FC236}">
                <a16:creationId xmlns:a16="http://schemas.microsoft.com/office/drawing/2014/main" id="{D6088F4A-A67B-99F0-83A5-34C526341C86}"/>
              </a:ext>
            </a:extLst>
          </p:cNvPr>
          <p:cNvSpPr txBox="1"/>
          <p:nvPr userDrawn="1"/>
        </p:nvSpPr>
        <p:spPr>
          <a:xfrm>
            <a:off x="4254548" y="655217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29" name="TextBox 46">
            <a:extLst>
              <a:ext uri="{FF2B5EF4-FFF2-40B4-BE49-F238E27FC236}">
                <a16:creationId xmlns:a16="http://schemas.microsoft.com/office/drawing/2014/main" id="{26319BC0-6259-7EAD-B65D-7B33203CB805}"/>
              </a:ext>
            </a:extLst>
          </p:cNvPr>
          <p:cNvSpPr txBox="1"/>
          <p:nvPr userDrawn="1"/>
        </p:nvSpPr>
        <p:spPr>
          <a:xfrm>
            <a:off x="5750183" y="6536788"/>
            <a:ext cx="389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949494"/>
                </a:solidFill>
              </a:rPr>
              <a:t>SRS</a:t>
            </a:r>
            <a:endParaRPr lang="bg-BG" sz="1100" dirty="0">
              <a:solidFill>
                <a:srgbClr val="949494"/>
              </a:solidFill>
            </a:endParaRPr>
          </a:p>
        </p:txBody>
      </p:sp>
      <p:sp>
        <p:nvSpPr>
          <p:cNvPr id="30" name="TextBox 47">
            <a:extLst>
              <a:ext uri="{FF2B5EF4-FFF2-40B4-BE49-F238E27FC236}">
                <a16:creationId xmlns:a16="http://schemas.microsoft.com/office/drawing/2014/main" id="{0DA43700-EBBF-F7A3-E5A7-715C4A523DC1}"/>
              </a:ext>
            </a:extLst>
          </p:cNvPr>
          <p:cNvSpPr txBox="1"/>
          <p:nvPr userDrawn="1"/>
        </p:nvSpPr>
        <p:spPr>
          <a:xfrm>
            <a:off x="7355749" y="655982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31" name="Oval 48">
            <a:extLst>
              <a:ext uri="{FF2B5EF4-FFF2-40B4-BE49-F238E27FC236}">
                <a16:creationId xmlns:a16="http://schemas.microsoft.com/office/drawing/2014/main" id="{FAF4B4B9-5648-2C38-67F2-FF265A99778B}"/>
              </a:ext>
            </a:extLst>
          </p:cNvPr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Oval 50">
            <a:extLst>
              <a:ext uri="{FF2B5EF4-FFF2-40B4-BE49-F238E27FC236}">
                <a16:creationId xmlns:a16="http://schemas.microsoft.com/office/drawing/2014/main" id="{2083D03F-1EC9-7742-DF6E-485EDB192295}"/>
              </a:ext>
            </a:extLst>
          </p:cNvPr>
          <p:cNvSpPr/>
          <p:nvPr userDrawn="1"/>
        </p:nvSpPr>
        <p:spPr>
          <a:xfrm>
            <a:off x="304101" y="6498451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495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691724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 userDrawn="1"/>
        </p:nvSpPr>
        <p:spPr>
          <a:xfrm>
            <a:off x="1691724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 userDrawn="1"/>
        </p:nvSpPr>
        <p:spPr>
          <a:xfrm>
            <a:off x="4668055" y="194899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 userDrawn="1"/>
        </p:nvSpPr>
        <p:spPr>
          <a:xfrm>
            <a:off x="4668055" y="370550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 userDrawn="1"/>
        </p:nvSpPr>
        <p:spPr>
          <a:xfrm>
            <a:off x="7622708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/>
          <p:cNvSpPr/>
          <p:nvPr userDrawn="1"/>
        </p:nvSpPr>
        <p:spPr>
          <a:xfrm>
            <a:off x="7622708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795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78795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6428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6428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718939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718939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38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39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40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  <p:sp>
          <p:nvSpPr>
            <p:cNvPr id="41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</p:grpSp>
      <p:sp>
        <p:nvSpPr>
          <p:cNvPr id="42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43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66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67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73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4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</p:grpSp>
      <p:grpSp>
        <p:nvGrpSpPr>
          <p:cNvPr id="75" name="组合 74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76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7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</a:p>
          </p:txBody>
        </p:sp>
      </p:grpSp>
      <p:grpSp>
        <p:nvGrpSpPr>
          <p:cNvPr id="87" name="组合 86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88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9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</a:p>
          </p:txBody>
        </p:sp>
      </p:grpSp>
      <p:sp>
        <p:nvSpPr>
          <p:cNvPr id="94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96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  <p:extLst>
      <p:ext uri="{BB962C8B-B14F-4D97-AF65-F5344CB8AC3E}">
        <p14:creationId xmlns:p14="http://schemas.microsoft.com/office/powerpoint/2010/main" val="109546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5"/>
          <p:cNvSpPr txBox="1"/>
          <p:nvPr userDrawn="1"/>
        </p:nvSpPr>
        <p:spPr>
          <a:xfrm>
            <a:off x="4254548" y="655217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31" name="TextBox 46"/>
          <p:cNvSpPr txBox="1"/>
          <p:nvPr userDrawn="1"/>
        </p:nvSpPr>
        <p:spPr>
          <a:xfrm>
            <a:off x="5207567" y="6536788"/>
            <a:ext cx="1475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949494"/>
                </a:solidFill>
              </a:rPr>
              <a:t>The Flipped Classroom</a:t>
            </a:r>
            <a:endParaRPr lang="bg-BG" sz="1100" dirty="0">
              <a:solidFill>
                <a:srgbClr val="949494"/>
              </a:solidFill>
            </a:endParaRPr>
          </a:p>
        </p:txBody>
      </p:sp>
      <p:sp>
        <p:nvSpPr>
          <p:cNvPr id="32" name="TextBox 47"/>
          <p:cNvSpPr txBox="1"/>
          <p:nvPr userDrawn="1"/>
        </p:nvSpPr>
        <p:spPr>
          <a:xfrm>
            <a:off x="7355749" y="655982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47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Oval 50"/>
          <p:cNvSpPr/>
          <p:nvPr userDrawn="1"/>
        </p:nvSpPr>
        <p:spPr>
          <a:xfrm>
            <a:off x="304101" y="6498451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9378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7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7489" y="164642"/>
            <a:ext cx="5838041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2090521" y="291065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" y="0"/>
            <a:ext cx="5903979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935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815413" y="2948950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6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691724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 userDrawn="1"/>
        </p:nvSpPr>
        <p:spPr>
          <a:xfrm>
            <a:off x="1691724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 userDrawn="1"/>
        </p:nvSpPr>
        <p:spPr>
          <a:xfrm>
            <a:off x="4668055" y="194899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 userDrawn="1"/>
        </p:nvSpPr>
        <p:spPr>
          <a:xfrm>
            <a:off x="4668055" y="370550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 userDrawn="1"/>
        </p:nvSpPr>
        <p:spPr>
          <a:xfrm>
            <a:off x="7622708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/>
          <p:cNvSpPr/>
          <p:nvPr userDrawn="1"/>
        </p:nvSpPr>
        <p:spPr>
          <a:xfrm>
            <a:off x="7622708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795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78795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6428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6428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718939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718939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38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39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40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  <p:sp>
          <p:nvSpPr>
            <p:cNvPr id="41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</p:grpSp>
      <p:sp>
        <p:nvSpPr>
          <p:cNvPr id="42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43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66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67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73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4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</p:grpSp>
      <p:grpSp>
        <p:nvGrpSpPr>
          <p:cNvPr id="75" name="组合 74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76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7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</a:p>
          </p:txBody>
        </p:sp>
      </p:grpSp>
      <p:grpSp>
        <p:nvGrpSpPr>
          <p:cNvPr id="87" name="组合 86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88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9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</a:p>
          </p:txBody>
        </p:sp>
      </p:grpSp>
      <p:sp>
        <p:nvSpPr>
          <p:cNvPr id="94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96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  <p:extLst>
      <p:ext uri="{BB962C8B-B14F-4D97-AF65-F5344CB8AC3E}">
        <p14:creationId xmlns:p14="http://schemas.microsoft.com/office/powerpoint/2010/main" val="2666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5"/>
          <p:cNvSpPr txBox="1"/>
          <p:nvPr userDrawn="1"/>
        </p:nvSpPr>
        <p:spPr>
          <a:xfrm>
            <a:off x="4254548" y="655217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31" name="TextBox 46"/>
          <p:cNvSpPr txBox="1"/>
          <p:nvPr userDrawn="1"/>
        </p:nvSpPr>
        <p:spPr>
          <a:xfrm>
            <a:off x="5750183" y="6536788"/>
            <a:ext cx="389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949494"/>
                </a:solidFill>
              </a:rPr>
              <a:t>SRS</a:t>
            </a:r>
            <a:endParaRPr lang="bg-BG" sz="1100" dirty="0">
              <a:solidFill>
                <a:srgbClr val="949494"/>
              </a:solidFill>
            </a:endParaRPr>
          </a:p>
        </p:txBody>
      </p:sp>
      <p:sp>
        <p:nvSpPr>
          <p:cNvPr id="32" name="TextBox 47"/>
          <p:cNvSpPr txBox="1"/>
          <p:nvPr userDrawn="1"/>
        </p:nvSpPr>
        <p:spPr>
          <a:xfrm>
            <a:off x="7355749" y="655982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47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Oval 50"/>
          <p:cNvSpPr/>
          <p:nvPr userDrawn="1"/>
        </p:nvSpPr>
        <p:spPr>
          <a:xfrm>
            <a:off x="304101" y="6498451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429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8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, Subtitle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794207" y="1892835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28" name="TextBox 45">
            <a:extLst>
              <a:ext uri="{FF2B5EF4-FFF2-40B4-BE49-F238E27FC236}">
                <a16:creationId xmlns:a16="http://schemas.microsoft.com/office/drawing/2014/main" id="{D6088F4A-A67B-99F0-83A5-34C526341C86}"/>
              </a:ext>
            </a:extLst>
          </p:cNvPr>
          <p:cNvSpPr txBox="1"/>
          <p:nvPr userDrawn="1"/>
        </p:nvSpPr>
        <p:spPr>
          <a:xfrm>
            <a:off x="4254548" y="655217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29" name="TextBox 46">
            <a:extLst>
              <a:ext uri="{FF2B5EF4-FFF2-40B4-BE49-F238E27FC236}">
                <a16:creationId xmlns:a16="http://schemas.microsoft.com/office/drawing/2014/main" id="{26319BC0-6259-7EAD-B65D-7B33203CB805}"/>
              </a:ext>
            </a:extLst>
          </p:cNvPr>
          <p:cNvSpPr txBox="1"/>
          <p:nvPr userDrawn="1"/>
        </p:nvSpPr>
        <p:spPr>
          <a:xfrm>
            <a:off x="5750184" y="6536788"/>
            <a:ext cx="389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949494"/>
                </a:solidFill>
              </a:rPr>
              <a:t>SRS</a:t>
            </a:r>
            <a:endParaRPr lang="bg-BG" sz="1100" dirty="0">
              <a:solidFill>
                <a:srgbClr val="949494"/>
              </a:solidFill>
            </a:endParaRPr>
          </a:p>
        </p:txBody>
      </p:sp>
      <p:sp>
        <p:nvSpPr>
          <p:cNvPr id="30" name="TextBox 47">
            <a:extLst>
              <a:ext uri="{FF2B5EF4-FFF2-40B4-BE49-F238E27FC236}">
                <a16:creationId xmlns:a16="http://schemas.microsoft.com/office/drawing/2014/main" id="{0DA43700-EBBF-F7A3-E5A7-715C4A523DC1}"/>
              </a:ext>
            </a:extLst>
          </p:cNvPr>
          <p:cNvSpPr txBox="1"/>
          <p:nvPr userDrawn="1"/>
        </p:nvSpPr>
        <p:spPr>
          <a:xfrm>
            <a:off x="7355749" y="655982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31" name="Oval 48">
            <a:extLst>
              <a:ext uri="{FF2B5EF4-FFF2-40B4-BE49-F238E27FC236}">
                <a16:creationId xmlns:a16="http://schemas.microsoft.com/office/drawing/2014/main" id="{FAF4B4B9-5648-2C38-67F2-FF265A99778B}"/>
              </a:ext>
            </a:extLst>
          </p:cNvPr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Oval 50">
            <a:extLst>
              <a:ext uri="{FF2B5EF4-FFF2-40B4-BE49-F238E27FC236}">
                <a16:creationId xmlns:a16="http://schemas.microsoft.com/office/drawing/2014/main" id="{2083D03F-1EC9-7742-DF6E-485EDB192295}"/>
              </a:ext>
            </a:extLst>
          </p:cNvPr>
          <p:cNvSpPr/>
          <p:nvPr userDrawn="1"/>
        </p:nvSpPr>
        <p:spPr>
          <a:xfrm>
            <a:off x="304101" y="6498451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55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7489" y="164642"/>
            <a:ext cx="5838041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2090521" y="291065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" y="0"/>
            <a:ext cx="5903979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972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815413" y="2948950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65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2" r:id="rId5"/>
    <p:sldLayoutId id="2147483653" r:id="rId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5pPr>
      <a:lvl6pPr marL="495298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6pPr>
      <a:lvl7pPr marL="990595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7pPr>
      <a:lvl8pPr marL="1485891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8pPr>
      <a:lvl9pPr marL="1981189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9pPr>
    </p:titleStyle>
    <p:bodyStyle>
      <a:lvl1pPr marL="371473" indent="-371473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58" indent="-309561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43" indent="-247648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540" indent="-247648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837" indent="-247648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134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431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729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10026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8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95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91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89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86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80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77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85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5pPr>
      <a:lvl6pPr marL="495298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6pPr>
      <a:lvl7pPr marL="990595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7pPr>
      <a:lvl8pPr marL="1485891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8pPr>
      <a:lvl9pPr marL="1981189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9pPr>
    </p:titleStyle>
    <p:bodyStyle>
      <a:lvl1pPr marL="371473" indent="-371473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58" indent="-309561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43" indent="-247648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540" indent="-247648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837" indent="-247648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134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431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729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10026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8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95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91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89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86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80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77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54774" y="2626631"/>
            <a:ext cx="4718131" cy="1292662"/>
            <a:chOff x="2073015" y="2095325"/>
            <a:chExt cx="4355198" cy="1193226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2286225" y="2095325"/>
              <a:ext cx="3795358" cy="11932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800" spc="325" dirty="0">
                  <a:solidFill>
                    <a:srgbClr val="3D3743"/>
                  </a:solidFill>
                  <a:latin typeface="GeosansLight" pitchFamily="2" charset="0"/>
                </a:rPr>
                <a:t> SRS</a:t>
              </a:r>
              <a:r>
                <a:rPr lang="zh-CN" altLang="en-US" sz="7800" spc="325" dirty="0">
                  <a:solidFill>
                    <a:srgbClr val="3D3743"/>
                  </a:solidFill>
                  <a:latin typeface="GeosansLight" pitchFamily="2" charset="0"/>
                </a:rPr>
                <a:t>评审</a:t>
              </a:r>
              <a:endParaRPr lang="bg-BG" sz="7800" spc="325" dirty="0">
                <a:solidFill>
                  <a:srgbClr val="3D3743"/>
                </a:solidFill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2073015" y="3083935"/>
              <a:ext cx="144016" cy="144016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284197" y="3083936"/>
              <a:ext cx="144016" cy="144016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1026" name="Picture 2" descr="C:\Users\Jokomoro\Documents\b2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59" y="-27384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Envato\Success\Images\l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6904869" y="1171121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Envato\Success\Images\l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09" y="1408953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0220" y="4653136"/>
            <a:ext cx="429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G16</a:t>
            </a:r>
            <a:r>
              <a:rPr lang="en-US" altLang="zh-CN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 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吴联想 王义博 郑航舰 潘睿琪 许淇凯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用户群与用户代表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9FE6D51D-5C44-3EA4-79C3-65758F4D7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70F5BFA-4886-8DBB-312A-0C8BA51E6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377971"/>
              </p:ext>
            </p:extLst>
          </p:nvPr>
        </p:nvGraphicFramePr>
        <p:xfrm>
          <a:off x="263353" y="836711"/>
          <a:ext cx="11809311" cy="6077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78920746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84082207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395935859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749313487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649951223"/>
                    </a:ext>
                  </a:extLst>
                </a:gridCol>
                <a:gridCol w="2536575">
                  <a:extLst>
                    <a:ext uri="{9D8B030D-6E8A-4147-A177-3AD203B41FA5}">
                      <a16:colId xmlns:a16="http://schemas.microsoft.com/office/drawing/2014/main" val="3949833074"/>
                    </a:ext>
                  </a:extLst>
                </a:gridCol>
                <a:gridCol w="2431977">
                  <a:extLst>
                    <a:ext uri="{9D8B030D-6E8A-4147-A177-3AD203B41FA5}">
                      <a16:colId xmlns:a16="http://schemas.microsoft.com/office/drawing/2014/main" val="3275958658"/>
                    </a:ext>
                  </a:extLst>
                </a:gridCol>
              </a:tblGrid>
              <a:tr h="230855"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 dirty="0">
                          <a:effectLst/>
                        </a:rPr>
                        <a:t>用户类别</a:t>
                      </a:r>
                      <a:endParaRPr lang="zh-CN" sz="12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用户姓名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身份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用户简介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权力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责任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利益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extLst>
                  <a:ext uri="{0D108BD9-81ED-4DB2-BD59-A6C34878D82A}">
                    <a16:rowId xmlns:a16="http://schemas.microsoft.com/office/drawing/2014/main" val="827271772"/>
                  </a:ext>
                </a:extLst>
              </a:tr>
              <a:tr h="923421">
                <a:tc>
                  <a:txBody>
                    <a:bodyPr/>
                    <a:lstStyle/>
                    <a:p>
                      <a:pPr algn="just">
                        <a:lnSpc>
                          <a:spcPct val="156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200" kern="500">
                          <a:effectLst/>
                        </a:rPr>
                        <a:t>项目发起人</a:t>
                      </a:r>
                      <a:endParaRPr lang="zh-CN" sz="1200" b="1" kern="500"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 dirty="0">
                          <a:effectLst/>
                        </a:rPr>
                        <a:t>杨枨</a:t>
                      </a:r>
                      <a:endParaRPr lang="zh-CN" sz="12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项目发起人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城市学院计算分院，现任计算机科学与工程学系副主任，软件工程专业负责人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主导整个项目大致开发方向，并对每个阶段的小组成果进行评审。确定项目最后验收条件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对项目的各个阶段进行评审并给出建议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最终项目成果的拥有者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extLst>
                  <a:ext uri="{0D108BD9-81ED-4DB2-BD59-A6C34878D82A}">
                    <a16:rowId xmlns:a16="http://schemas.microsoft.com/office/drawing/2014/main" val="100954014"/>
                  </a:ext>
                </a:extLst>
              </a:tr>
              <a:tr h="807992">
                <a:tc>
                  <a:txBody>
                    <a:bodyPr/>
                    <a:lstStyle/>
                    <a:p>
                      <a:pPr algn="just">
                        <a:lnSpc>
                          <a:spcPct val="156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200" kern="500">
                          <a:effectLst/>
                        </a:rPr>
                        <a:t>教师用户</a:t>
                      </a:r>
                      <a:endParaRPr lang="zh-CN" sz="1200" b="1" kern="500"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罗荣良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教师用户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500">
                          <a:effectLst/>
                        </a:rPr>
                        <a:t>软件工程专业优秀教师，系统分析员，大学生服务外包创新应用大赛负责人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主导本系统教师用户功能点的选择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向项目组提供关于教师用户的相关需求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完成的系统将尽可能地满足其关于教师功能方面的需求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extLst>
                  <a:ext uri="{0D108BD9-81ED-4DB2-BD59-A6C34878D82A}">
                    <a16:rowId xmlns:a16="http://schemas.microsoft.com/office/drawing/2014/main" val="4087230453"/>
                  </a:ext>
                </a:extLst>
              </a:tr>
              <a:tr h="461709">
                <a:tc>
                  <a:txBody>
                    <a:bodyPr/>
                    <a:lstStyle/>
                    <a:p>
                      <a:pPr algn="just">
                        <a:lnSpc>
                          <a:spcPct val="156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200" kern="500">
                          <a:effectLst/>
                        </a:rPr>
                        <a:t>学生用户</a:t>
                      </a:r>
                      <a:endParaRPr lang="zh-CN" sz="1200" b="1" kern="500"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孙锐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学生用户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500">
                          <a:effectLst/>
                        </a:rPr>
                        <a:t>浙大城市学院软件工程专业大三学生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主导本系统学生用户功能点的选择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向项目组提供关于学生用户（本专业男性）的相关需求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完成的系统将尽可能地满足其关于学生功能方面的需求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extLst>
                  <a:ext uri="{0D108BD9-81ED-4DB2-BD59-A6C34878D82A}">
                    <a16:rowId xmlns:a16="http://schemas.microsoft.com/office/drawing/2014/main" val="2702695542"/>
                  </a:ext>
                </a:extLst>
              </a:tr>
              <a:tr h="461709">
                <a:tc>
                  <a:txBody>
                    <a:bodyPr/>
                    <a:lstStyle/>
                    <a:p>
                      <a:pPr algn="just">
                        <a:lnSpc>
                          <a:spcPct val="156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200" kern="500">
                          <a:effectLst/>
                        </a:rPr>
                        <a:t>学生用户</a:t>
                      </a:r>
                      <a:endParaRPr lang="zh-CN" sz="1200" b="1" kern="500"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林安晨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学生用户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500">
                          <a:effectLst/>
                        </a:rPr>
                        <a:t>浙大城市学院软件工程专业大三学生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主导本系统学生用户功能点的选择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向项目组提供关于学生用户（本专业女性）的相关需求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完成的系统将尽可能地满足其关于学生功能方面的需求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extLst>
                  <a:ext uri="{0D108BD9-81ED-4DB2-BD59-A6C34878D82A}">
                    <a16:rowId xmlns:a16="http://schemas.microsoft.com/office/drawing/2014/main" val="1060813601"/>
                  </a:ext>
                </a:extLst>
              </a:tr>
              <a:tr h="461709">
                <a:tc>
                  <a:txBody>
                    <a:bodyPr/>
                    <a:lstStyle/>
                    <a:p>
                      <a:pPr algn="just">
                        <a:lnSpc>
                          <a:spcPct val="156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200" kern="500">
                          <a:effectLst/>
                        </a:rPr>
                        <a:t>学生用户</a:t>
                      </a:r>
                      <a:endParaRPr lang="zh-CN" sz="1200" b="1" kern="500"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曹杰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学生用户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500">
                          <a:effectLst/>
                        </a:rPr>
                        <a:t>浙大城市学院软件工程专业大三学生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主导本系统学生用户功能点的选择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向项目组提供关于学生用户（本专业女性）的相关需求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完成的系统将尽可能地满足其关于学生功能方面的需求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extLst>
                  <a:ext uri="{0D108BD9-81ED-4DB2-BD59-A6C34878D82A}">
                    <a16:rowId xmlns:a16="http://schemas.microsoft.com/office/drawing/2014/main" val="674625052"/>
                  </a:ext>
                </a:extLst>
              </a:tr>
              <a:tr h="807992">
                <a:tc>
                  <a:txBody>
                    <a:bodyPr/>
                    <a:lstStyle/>
                    <a:p>
                      <a:pPr algn="just">
                        <a:lnSpc>
                          <a:spcPct val="156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200" kern="500">
                          <a:effectLst/>
                        </a:rPr>
                        <a:t>游客用户</a:t>
                      </a:r>
                      <a:endParaRPr lang="zh-CN" sz="1200" b="1" kern="500"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周东祺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游客用户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500">
                          <a:effectLst/>
                        </a:rPr>
                        <a:t>工程学院，机械电子工程专业，</a:t>
                      </a:r>
                      <a:r>
                        <a:rPr lang="en-US" sz="1200" kern="500">
                          <a:effectLst/>
                        </a:rPr>
                        <a:t>2018</a:t>
                      </a:r>
                      <a:r>
                        <a:rPr lang="zh-CN" sz="1200" kern="500">
                          <a:effectLst/>
                        </a:rPr>
                        <a:t>级在读大学生，对软工学习有兴趣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主导本系统游客用户功能点的选择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向项目组提供关于游客用户（外院）的相关需求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完成的系统将尽可能地满足其关于游客功能方面的需求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extLst>
                  <a:ext uri="{0D108BD9-81ED-4DB2-BD59-A6C34878D82A}">
                    <a16:rowId xmlns:a16="http://schemas.microsoft.com/office/drawing/2014/main" val="3407312301"/>
                  </a:ext>
                </a:extLst>
              </a:tr>
              <a:tr h="692564">
                <a:tc>
                  <a:txBody>
                    <a:bodyPr/>
                    <a:lstStyle/>
                    <a:p>
                      <a:pPr algn="just">
                        <a:lnSpc>
                          <a:spcPct val="156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200" kern="500">
                          <a:effectLst/>
                        </a:rPr>
                        <a:t>游客用户</a:t>
                      </a:r>
                      <a:endParaRPr lang="zh-CN" sz="1200" b="1" kern="500"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何宁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游客用户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500">
                          <a:effectLst/>
                        </a:rPr>
                        <a:t>计算分院计算机与科学专业</a:t>
                      </a:r>
                      <a:r>
                        <a:rPr lang="en-US" sz="1200" kern="500">
                          <a:effectLst/>
                        </a:rPr>
                        <a:t>2019</a:t>
                      </a:r>
                      <a:r>
                        <a:rPr lang="zh-CN" sz="1200" kern="500">
                          <a:effectLst/>
                        </a:rPr>
                        <a:t>级在读大学生，对软工学习感兴趣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主导本系统游客用户功能点的选择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向项目组提供关于游客用户（本院，男）的相关需求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完成的系统将尽可能地满足其关于游客功能方面的需求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extLst>
                  <a:ext uri="{0D108BD9-81ED-4DB2-BD59-A6C34878D82A}">
                    <a16:rowId xmlns:a16="http://schemas.microsoft.com/office/drawing/2014/main" val="2315939262"/>
                  </a:ext>
                </a:extLst>
              </a:tr>
              <a:tr h="692564">
                <a:tc>
                  <a:txBody>
                    <a:bodyPr/>
                    <a:lstStyle/>
                    <a:p>
                      <a:pPr algn="just">
                        <a:lnSpc>
                          <a:spcPct val="156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200" kern="500">
                          <a:effectLst/>
                        </a:rPr>
                        <a:t>游客用户</a:t>
                      </a:r>
                      <a:endParaRPr lang="zh-CN" sz="1200" b="1" kern="500"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王雯璐</a:t>
                      </a:r>
                    </a:p>
                    <a:p>
                      <a:pPr algn="ctr"/>
                      <a:r>
                        <a:rPr lang="en-US" sz="1200" kern="500">
                          <a:effectLst/>
                        </a:rPr>
                        <a:t> 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游客用户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500">
                          <a:effectLst/>
                        </a:rPr>
                        <a:t>计算分院计算机与科学专业</a:t>
                      </a:r>
                      <a:r>
                        <a:rPr lang="en-US" sz="1200" kern="500">
                          <a:effectLst/>
                        </a:rPr>
                        <a:t>2021</a:t>
                      </a:r>
                      <a:r>
                        <a:rPr lang="zh-CN" sz="1200" kern="500">
                          <a:effectLst/>
                        </a:rPr>
                        <a:t>级在读大学生，对软工学习感兴趣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主导本系统游客用户功能点的选择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向项目组提供关于游客用户（本院，女）的相关需求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完成的系统将尽可能地满足其关于游客功能方面的需求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extLst>
                  <a:ext uri="{0D108BD9-81ED-4DB2-BD59-A6C34878D82A}">
                    <a16:rowId xmlns:a16="http://schemas.microsoft.com/office/drawing/2014/main" val="2318894531"/>
                  </a:ext>
                </a:extLst>
              </a:tr>
              <a:tr h="461709">
                <a:tc>
                  <a:txBody>
                    <a:bodyPr/>
                    <a:lstStyle/>
                    <a:p>
                      <a:pPr algn="just">
                        <a:lnSpc>
                          <a:spcPct val="156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200" kern="500">
                          <a:effectLst/>
                        </a:rPr>
                        <a:t>管理员用户</a:t>
                      </a:r>
                      <a:endParaRPr lang="zh-CN" sz="1200" b="1" kern="500"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沈佳宇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管理员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500">
                          <a:effectLst/>
                        </a:rPr>
                        <a:t>计算分院软件工程专业</a:t>
                      </a:r>
                      <a:r>
                        <a:rPr lang="en-US" sz="1200" kern="500">
                          <a:effectLst/>
                        </a:rPr>
                        <a:t>2019</a:t>
                      </a:r>
                      <a:r>
                        <a:rPr lang="zh-CN" sz="1200" kern="500">
                          <a:effectLst/>
                        </a:rPr>
                        <a:t>级在读大学生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主导本系统管理员用户功能点的选择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向项目组提供关于管理员用户（本院，男）的相关需求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 dirty="0">
                          <a:effectLst/>
                        </a:rPr>
                        <a:t>完成的系统将尽可能地满足其关于管理员功能方面的需求</a:t>
                      </a:r>
                      <a:endParaRPr lang="zh-CN" sz="12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extLst>
                  <a:ext uri="{0D108BD9-81ED-4DB2-BD59-A6C34878D82A}">
                    <a16:rowId xmlns:a16="http://schemas.microsoft.com/office/drawing/2014/main" val="3502977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41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4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799856" y="3573016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原型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6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原型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12" name="副标题 4">
            <a:extLst>
              <a:ext uri="{FF2B5EF4-FFF2-40B4-BE49-F238E27FC236}">
                <a16:creationId xmlns:a16="http://schemas.microsoft.com/office/drawing/2014/main" id="{6F2CA880-6436-45B6-D51C-888E6FDE0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4112" y="2518991"/>
            <a:ext cx="3600399" cy="3240360"/>
          </a:xfrm>
        </p:spPr>
        <p:txBody>
          <a:bodyPr/>
          <a:lstStyle/>
          <a:p>
            <a:pPr algn="l"/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如果用户忘记密码可以通过输入邮箱，系统发送验证码的形式，重新设置登录密码。</a:t>
            </a:r>
            <a:endParaRPr lang="en-US" altLang="zh-CN" sz="2400" dirty="0"/>
          </a:p>
        </p:txBody>
      </p:sp>
      <p:pic>
        <p:nvPicPr>
          <p:cNvPr id="2050" name="图片 359" descr="1651404686(1)">
            <a:extLst>
              <a:ext uri="{FF2B5EF4-FFF2-40B4-BE49-F238E27FC236}">
                <a16:creationId xmlns:a16="http://schemas.microsoft.com/office/drawing/2014/main" id="{ACA7FD58-AE46-A2B6-B895-CFA40DA13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412776"/>
            <a:ext cx="2317750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1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原型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12" name="副标题 4">
            <a:extLst>
              <a:ext uri="{FF2B5EF4-FFF2-40B4-BE49-F238E27FC236}">
                <a16:creationId xmlns:a16="http://schemas.microsoft.com/office/drawing/2014/main" id="{6F2CA880-6436-45B6-D51C-888E6FDE0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1984" y="2518991"/>
            <a:ext cx="4752527" cy="3240360"/>
          </a:xfrm>
        </p:spPr>
        <p:txBody>
          <a:bodyPr/>
          <a:lstStyle/>
          <a:p>
            <a:pPr algn="l"/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首次登录系统的用户会看到这个界面，通过选择点击（也可以不选择）自己感兴趣的领域，再通过点击“开始学习吧！”进入系统首页。</a:t>
            </a:r>
            <a:endParaRPr lang="en-US" altLang="zh-CN" sz="2400" dirty="0"/>
          </a:p>
        </p:txBody>
      </p:sp>
      <p:pic>
        <p:nvPicPr>
          <p:cNvPr id="3074" name="图片 360" descr="1651404700(1)">
            <a:extLst>
              <a:ext uri="{FF2B5EF4-FFF2-40B4-BE49-F238E27FC236}">
                <a16:creationId xmlns:a16="http://schemas.microsoft.com/office/drawing/2014/main" id="{BCF2B4F7-3A3B-F607-D794-5BE8C569A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239837"/>
            <a:ext cx="234315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51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原型</a:t>
            </a:r>
            <a:endParaRPr lang="bg-BG" dirty="0">
              <a:solidFill>
                <a:srgbClr val="3D374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F1BDBD-36AB-0D2D-9988-6F25EE048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534" y="764704"/>
            <a:ext cx="3001010" cy="58781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B4D89ABE-3213-C6CF-3544-C253B36BF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B49699B-C65C-91AC-50DD-293622C6A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784706"/>
            <a:ext cx="2974340" cy="5838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474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原型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CC53A4A2-1BD5-75AD-3C21-64BA074A0F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7D5F6E-734B-2D16-3D2B-F43164F5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322" y="752633"/>
            <a:ext cx="3185160" cy="583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DDED52-2BBF-80D7-2EF4-AF2A1572E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849737"/>
            <a:ext cx="3185161" cy="5767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745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原型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D89ABE-3213-C6CF-3544-C253B36BF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C8E4B3-186E-2D87-7937-96A1DA65D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5" y="947362"/>
            <a:ext cx="2701998" cy="4537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B4820F-D44F-ECCE-9279-2CF616B0E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359" y="922918"/>
            <a:ext cx="2584648" cy="4609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2EE6C7-D3A5-B76A-F493-0298DB571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040" y="922918"/>
            <a:ext cx="2448658" cy="4609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B247F28-935A-4B50-9CBD-67C1AB25A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122" y="297566"/>
            <a:ext cx="2440294" cy="2929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EB81FA1-64AC-1E4C-7D4C-A8CE45EA28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2214" y="262451"/>
            <a:ext cx="2787933" cy="2592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0997B9D-607B-4841-5BE9-C2CD93F767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5305" y="3098127"/>
            <a:ext cx="3703320" cy="3604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220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5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799856" y="3573016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用例文档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用例文档</a:t>
            </a:r>
            <a:endParaRPr lang="bg-BG" dirty="0">
              <a:solidFill>
                <a:srgbClr val="3D3743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E396C6-EF8A-9EA2-6F68-99A8BC08C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836712"/>
            <a:ext cx="6672064" cy="33434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FDC7062-D7A1-227D-190B-2A4D5E679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408" y="2348880"/>
            <a:ext cx="8328248" cy="420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用例文档</a:t>
            </a:r>
            <a:endParaRPr lang="bg-BG" dirty="0">
              <a:solidFill>
                <a:srgbClr val="3D374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F7B35B-0649-033F-2E8E-7E31A2F95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741241"/>
            <a:ext cx="10815727" cy="611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0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目录</a:t>
            </a:r>
            <a:endParaRPr lang="bg-BG" dirty="0">
              <a:solidFill>
                <a:srgbClr val="3D3743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3353" y="2730138"/>
            <a:ext cx="1617238" cy="1069833"/>
            <a:chOff x="979443" y="2605806"/>
            <a:chExt cx="1492833" cy="987540"/>
          </a:xfrm>
        </p:grpSpPr>
        <p:sp>
          <p:nvSpPr>
            <p:cNvPr id="10" name="Rectangle 9"/>
            <p:cNvSpPr/>
            <p:nvPr/>
          </p:nvSpPr>
          <p:spPr>
            <a:xfrm>
              <a:off x="1867240" y="2605806"/>
              <a:ext cx="436287" cy="340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2F2F2"/>
                  </a:solidFill>
                  <a:latin typeface="GeosansLight" pitchFamily="2" charset="0"/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79443" y="3224013"/>
              <a:ext cx="1492833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Vision&amp;Scope</a:t>
              </a:r>
              <a:endParaRPr lang="bg-BG" sz="2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582531" y="3349464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上下文图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857516" y="336215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用例文档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副标题 12">
            <a:extLst>
              <a:ext uri="{FF2B5EF4-FFF2-40B4-BE49-F238E27FC236}">
                <a16:creationId xmlns:a16="http://schemas.microsoft.com/office/drawing/2014/main" id="{22737493-FEB6-3404-9A72-E37E32026A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id="{20F4DAB8-76F0-4444-0FB7-6F28EF2B10A7}"/>
              </a:ext>
            </a:extLst>
          </p:cNvPr>
          <p:cNvGrpSpPr/>
          <p:nvPr/>
        </p:nvGrpSpPr>
        <p:grpSpPr>
          <a:xfrm>
            <a:off x="1547063" y="1724790"/>
            <a:ext cx="1012519" cy="1005346"/>
            <a:chOff x="1759188" y="1820166"/>
            <a:chExt cx="1368152" cy="1368152"/>
          </a:xfrm>
        </p:grpSpPr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F8FED6F9-629F-5668-AA36-AF9F61F95AE7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" name="Pie 7">
              <a:extLst>
                <a:ext uri="{FF2B5EF4-FFF2-40B4-BE49-F238E27FC236}">
                  <a16:creationId xmlns:a16="http://schemas.microsoft.com/office/drawing/2014/main" id="{DD275E27-B780-1744-086F-74A29A8DEFA2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30" name="Oval 13">
              <a:extLst>
                <a:ext uri="{FF2B5EF4-FFF2-40B4-BE49-F238E27FC236}">
                  <a16:creationId xmlns:a16="http://schemas.microsoft.com/office/drawing/2014/main" id="{2456EED4-0AE8-B418-5FCE-3214673F1A49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BD5ECB94-4D81-36BD-9574-3874F50577CA}"/>
                </a:ext>
              </a:extLst>
            </p:cNvPr>
            <p:cNvSpPr/>
            <p:nvPr/>
          </p:nvSpPr>
          <p:spPr>
            <a:xfrm>
              <a:off x="2253715" y="2082527"/>
              <a:ext cx="379097" cy="577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1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33" name="Group 27">
            <a:extLst>
              <a:ext uri="{FF2B5EF4-FFF2-40B4-BE49-F238E27FC236}">
                <a16:creationId xmlns:a16="http://schemas.microsoft.com/office/drawing/2014/main" id="{55F8DF0E-52DF-8E25-45F5-1727A99ABCF8}"/>
              </a:ext>
            </a:extLst>
          </p:cNvPr>
          <p:cNvGrpSpPr/>
          <p:nvPr/>
        </p:nvGrpSpPr>
        <p:grpSpPr>
          <a:xfrm>
            <a:off x="3664840" y="1676455"/>
            <a:ext cx="1012519" cy="1005346"/>
            <a:chOff x="1759188" y="1820166"/>
            <a:chExt cx="1368152" cy="1368152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D594A010-10B9-7F70-0E08-B63C599A8B72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Pie 7">
              <a:extLst>
                <a:ext uri="{FF2B5EF4-FFF2-40B4-BE49-F238E27FC236}">
                  <a16:creationId xmlns:a16="http://schemas.microsoft.com/office/drawing/2014/main" id="{DD24496C-C759-4ED8-E222-B0DCE5B7254C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581E6DB0-31DE-97C7-AD67-E7CB8F94411B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42AD36B6-2019-5380-52B9-3C69C11F3716}"/>
                </a:ext>
              </a:extLst>
            </p:cNvPr>
            <p:cNvSpPr/>
            <p:nvPr/>
          </p:nvSpPr>
          <p:spPr>
            <a:xfrm>
              <a:off x="2165794" y="2082527"/>
              <a:ext cx="554939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2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38" name="Group 27">
            <a:extLst>
              <a:ext uri="{FF2B5EF4-FFF2-40B4-BE49-F238E27FC236}">
                <a16:creationId xmlns:a16="http://schemas.microsoft.com/office/drawing/2014/main" id="{8B2855D8-312F-174A-A107-15C7AD178A58}"/>
              </a:ext>
            </a:extLst>
          </p:cNvPr>
          <p:cNvGrpSpPr/>
          <p:nvPr/>
        </p:nvGrpSpPr>
        <p:grpSpPr>
          <a:xfrm>
            <a:off x="9956551" y="1692200"/>
            <a:ext cx="1012519" cy="1005346"/>
            <a:chOff x="1759188" y="1820166"/>
            <a:chExt cx="1368152" cy="1368152"/>
          </a:xfrm>
        </p:grpSpPr>
        <p:sp>
          <p:nvSpPr>
            <p:cNvPr id="39" name="Oval 8">
              <a:extLst>
                <a:ext uri="{FF2B5EF4-FFF2-40B4-BE49-F238E27FC236}">
                  <a16:creationId xmlns:a16="http://schemas.microsoft.com/office/drawing/2014/main" id="{7E06D395-991B-7976-66CB-9FC225A3EB92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0" name="Pie 7">
              <a:extLst>
                <a:ext uri="{FF2B5EF4-FFF2-40B4-BE49-F238E27FC236}">
                  <a16:creationId xmlns:a16="http://schemas.microsoft.com/office/drawing/2014/main" id="{0E8998A3-4F4C-E665-9ED3-A44248DE5A90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41" name="Oval 13">
              <a:extLst>
                <a:ext uri="{FF2B5EF4-FFF2-40B4-BE49-F238E27FC236}">
                  <a16:creationId xmlns:a16="http://schemas.microsoft.com/office/drawing/2014/main" id="{7B9232DE-57C3-F65D-C164-BF304A028D8C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65292652-D44A-BC9F-F3BC-184D79131CD3}"/>
                </a:ext>
              </a:extLst>
            </p:cNvPr>
            <p:cNvSpPr/>
            <p:nvPr/>
          </p:nvSpPr>
          <p:spPr>
            <a:xfrm>
              <a:off x="2165794" y="2082527"/>
              <a:ext cx="554939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5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sp>
        <p:nvSpPr>
          <p:cNvPr id="25" name="Rectangle 19">
            <a:extLst>
              <a:ext uri="{FF2B5EF4-FFF2-40B4-BE49-F238E27FC236}">
                <a16:creationId xmlns:a16="http://schemas.microsoft.com/office/drawing/2014/main" id="{B2D3B893-593B-E97C-F3F5-2C4C886CD4B5}"/>
              </a:ext>
            </a:extLst>
          </p:cNvPr>
          <p:cNvSpPr/>
          <p:nvPr/>
        </p:nvSpPr>
        <p:spPr>
          <a:xfrm>
            <a:off x="5204761" y="3356077"/>
            <a:ext cx="22317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用户群与用户代表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6" name="Group 27">
            <a:extLst>
              <a:ext uri="{FF2B5EF4-FFF2-40B4-BE49-F238E27FC236}">
                <a16:creationId xmlns:a16="http://schemas.microsoft.com/office/drawing/2014/main" id="{C96D5C88-0761-2457-0678-E6512EBBF17D}"/>
              </a:ext>
            </a:extLst>
          </p:cNvPr>
          <p:cNvGrpSpPr/>
          <p:nvPr/>
        </p:nvGrpSpPr>
        <p:grpSpPr>
          <a:xfrm>
            <a:off x="5797623" y="1683068"/>
            <a:ext cx="1012519" cy="1005346"/>
            <a:chOff x="1759188" y="1820166"/>
            <a:chExt cx="1368152" cy="1368152"/>
          </a:xfrm>
        </p:grpSpPr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209F9515-D8EA-B98C-F3C3-41D2FB700B78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Pie 7">
              <a:extLst>
                <a:ext uri="{FF2B5EF4-FFF2-40B4-BE49-F238E27FC236}">
                  <a16:creationId xmlns:a16="http://schemas.microsoft.com/office/drawing/2014/main" id="{320BAAEA-8EB1-5160-F391-0716FC342AF6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A390C688-9E36-FF81-DC60-664D1B312922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7CC385CE-75DD-F8AA-A174-1011A932D7F8}"/>
                </a:ext>
              </a:extLst>
            </p:cNvPr>
            <p:cNvSpPr/>
            <p:nvPr/>
          </p:nvSpPr>
          <p:spPr>
            <a:xfrm>
              <a:off x="2165794" y="2082527"/>
              <a:ext cx="554939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3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sp>
        <p:nvSpPr>
          <p:cNvPr id="52" name="Rectangle 19">
            <a:extLst>
              <a:ext uri="{FF2B5EF4-FFF2-40B4-BE49-F238E27FC236}">
                <a16:creationId xmlns:a16="http://schemas.microsoft.com/office/drawing/2014/main" id="{54A1D436-567B-BFB7-6414-E19DC1443AB2}"/>
              </a:ext>
            </a:extLst>
          </p:cNvPr>
          <p:cNvSpPr/>
          <p:nvPr/>
        </p:nvSpPr>
        <p:spPr>
          <a:xfrm>
            <a:off x="8199938" y="336215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原型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3" name="Group 27">
            <a:extLst>
              <a:ext uri="{FF2B5EF4-FFF2-40B4-BE49-F238E27FC236}">
                <a16:creationId xmlns:a16="http://schemas.microsoft.com/office/drawing/2014/main" id="{61FB9FF5-805A-EE62-5F79-E3CCC3457F57}"/>
              </a:ext>
            </a:extLst>
          </p:cNvPr>
          <p:cNvGrpSpPr/>
          <p:nvPr/>
        </p:nvGrpSpPr>
        <p:grpSpPr>
          <a:xfrm>
            <a:off x="8025762" y="1689147"/>
            <a:ext cx="1012519" cy="1005346"/>
            <a:chOff x="1759188" y="1820166"/>
            <a:chExt cx="1368152" cy="1368152"/>
          </a:xfrm>
        </p:grpSpPr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51DA80AE-D5FE-2621-8214-32DB90B8891B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Pie 7">
              <a:extLst>
                <a:ext uri="{FF2B5EF4-FFF2-40B4-BE49-F238E27FC236}">
                  <a16:creationId xmlns:a16="http://schemas.microsoft.com/office/drawing/2014/main" id="{445F486E-132D-BCF4-1309-1F41ECA2D9ED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362D78D0-D6D5-66F9-9F9A-F27B03C46D1E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A35D882A-2A08-6EDD-C144-5F7E4871F6E6}"/>
                </a:ext>
              </a:extLst>
            </p:cNvPr>
            <p:cNvSpPr/>
            <p:nvPr/>
          </p:nvSpPr>
          <p:spPr>
            <a:xfrm>
              <a:off x="2165794" y="2082527"/>
              <a:ext cx="554939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4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58" name="Group 7">
            <a:extLst>
              <a:ext uri="{FF2B5EF4-FFF2-40B4-BE49-F238E27FC236}">
                <a16:creationId xmlns:a16="http://schemas.microsoft.com/office/drawing/2014/main" id="{940CACFE-D49E-1F74-1E0C-AC0E91DAB5CC}"/>
              </a:ext>
            </a:extLst>
          </p:cNvPr>
          <p:cNvGrpSpPr/>
          <p:nvPr/>
        </p:nvGrpSpPr>
        <p:grpSpPr>
          <a:xfrm>
            <a:off x="1305061" y="5060529"/>
            <a:ext cx="1467068" cy="1069833"/>
            <a:chOff x="1048755" y="2605806"/>
            <a:chExt cx="1354214" cy="987540"/>
          </a:xfrm>
        </p:grpSpPr>
        <p:sp>
          <p:nvSpPr>
            <p:cNvPr id="59" name="Rectangle 9">
              <a:extLst>
                <a:ext uri="{FF2B5EF4-FFF2-40B4-BE49-F238E27FC236}">
                  <a16:creationId xmlns:a16="http://schemas.microsoft.com/office/drawing/2014/main" id="{277B3487-5BE1-CF92-E421-525383E36819}"/>
                </a:ext>
              </a:extLst>
            </p:cNvPr>
            <p:cNvSpPr/>
            <p:nvPr/>
          </p:nvSpPr>
          <p:spPr>
            <a:xfrm>
              <a:off x="1867240" y="2605806"/>
              <a:ext cx="436287" cy="340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2F2F2"/>
                  </a:solidFill>
                  <a:latin typeface="GeosansLight" pitchFamily="2" charset="0"/>
                </a:rPr>
                <a:t>1</a:t>
              </a:r>
            </a:p>
          </p:txBody>
        </p:sp>
        <p:sp>
          <p:nvSpPr>
            <p:cNvPr id="60" name="Rectangle 10">
              <a:extLst>
                <a:ext uri="{FF2B5EF4-FFF2-40B4-BE49-F238E27FC236}">
                  <a16:creationId xmlns:a16="http://schemas.microsoft.com/office/drawing/2014/main" id="{C7F421C5-C6B7-DC38-B71F-152721296424}"/>
                </a:ext>
              </a:extLst>
            </p:cNvPr>
            <p:cNvSpPr/>
            <p:nvPr/>
          </p:nvSpPr>
          <p:spPr>
            <a:xfrm>
              <a:off x="1048755" y="3224013"/>
              <a:ext cx="1354214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非功能需求</a:t>
              </a:r>
              <a:endParaRPr lang="bg-BG" sz="2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61" name="Rectangle 19">
            <a:extLst>
              <a:ext uri="{FF2B5EF4-FFF2-40B4-BE49-F238E27FC236}">
                <a16:creationId xmlns:a16="http://schemas.microsoft.com/office/drawing/2014/main" id="{E1F80C2D-D83A-8630-C0E7-1CFA374BD997}"/>
              </a:ext>
            </a:extLst>
          </p:cNvPr>
          <p:cNvSpPr/>
          <p:nvPr/>
        </p:nvSpPr>
        <p:spPr>
          <a:xfrm>
            <a:off x="3450912" y="567985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需求优先级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Rectangle 23">
            <a:extLst>
              <a:ext uri="{FF2B5EF4-FFF2-40B4-BE49-F238E27FC236}">
                <a16:creationId xmlns:a16="http://schemas.microsoft.com/office/drawing/2014/main" id="{DE36E407-94BE-DDA7-E90C-AF12A8C7976F}"/>
              </a:ext>
            </a:extLst>
          </p:cNvPr>
          <p:cNvSpPr/>
          <p:nvPr/>
        </p:nvSpPr>
        <p:spPr>
          <a:xfrm>
            <a:off x="9465408" y="56925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数据字典与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ER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图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3" name="Group 27">
            <a:extLst>
              <a:ext uri="{FF2B5EF4-FFF2-40B4-BE49-F238E27FC236}">
                <a16:creationId xmlns:a16="http://schemas.microsoft.com/office/drawing/2014/main" id="{2820C80A-8D55-6ED9-F4CC-61F1C58CA43A}"/>
              </a:ext>
            </a:extLst>
          </p:cNvPr>
          <p:cNvGrpSpPr/>
          <p:nvPr/>
        </p:nvGrpSpPr>
        <p:grpSpPr>
          <a:xfrm>
            <a:off x="1543682" y="4055181"/>
            <a:ext cx="1012519" cy="1005346"/>
            <a:chOff x="1759188" y="1820166"/>
            <a:chExt cx="1368152" cy="1368152"/>
          </a:xfrm>
        </p:grpSpPr>
        <p:sp>
          <p:nvSpPr>
            <p:cNvPr id="64" name="Oval 8">
              <a:extLst>
                <a:ext uri="{FF2B5EF4-FFF2-40B4-BE49-F238E27FC236}">
                  <a16:creationId xmlns:a16="http://schemas.microsoft.com/office/drawing/2014/main" id="{5EA1C523-9318-5499-C1F6-6D250A92C99C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5" name="Pie 7">
              <a:extLst>
                <a:ext uri="{FF2B5EF4-FFF2-40B4-BE49-F238E27FC236}">
                  <a16:creationId xmlns:a16="http://schemas.microsoft.com/office/drawing/2014/main" id="{B0139DE7-ED84-8CCC-DB29-F51C1B2AAF35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66" name="Oval 13">
              <a:extLst>
                <a:ext uri="{FF2B5EF4-FFF2-40B4-BE49-F238E27FC236}">
                  <a16:creationId xmlns:a16="http://schemas.microsoft.com/office/drawing/2014/main" id="{9046CFF8-265E-4C3F-9D6E-C62912093604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7" name="Rectangle 25">
              <a:extLst>
                <a:ext uri="{FF2B5EF4-FFF2-40B4-BE49-F238E27FC236}">
                  <a16:creationId xmlns:a16="http://schemas.microsoft.com/office/drawing/2014/main" id="{BCF5288B-ED76-7E97-FEB6-452ED312BD68}"/>
                </a:ext>
              </a:extLst>
            </p:cNvPr>
            <p:cNvSpPr/>
            <p:nvPr/>
          </p:nvSpPr>
          <p:spPr>
            <a:xfrm>
              <a:off x="2165794" y="2082527"/>
              <a:ext cx="554939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6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68" name="Group 27">
            <a:extLst>
              <a:ext uri="{FF2B5EF4-FFF2-40B4-BE49-F238E27FC236}">
                <a16:creationId xmlns:a16="http://schemas.microsoft.com/office/drawing/2014/main" id="{3D3A6F34-8845-C5AF-22C7-A0191ED7E59A}"/>
              </a:ext>
            </a:extLst>
          </p:cNvPr>
          <p:cNvGrpSpPr/>
          <p:nvPr/>
        </p:nvGrpSpPr>
        <p:grpSpPr>
          <a:xfrm>
            <a:off x="3661459" y="4006846"/>
            <a:ext cx="1012519" cy="1005346"/>
            <a:chOff x="1759188" y="1820166"/>
            <a:chExt cx="1368152" cy="1368152"/>
          </a:xfrm>
        </p:grpSpPr>
        <p:sp>
          <p:nvSpPr>
            <p:cNvPr id="69" name="Oval 8">
              <a:extLst>
                <a:ext uri="{FF2B5EF4-FFF2-40B4-BE49-F238E27FC236}">
                  <a16:creationId xmlns:a16="http://schemas.microsoft.com/office/drawing/2014/main" id="{E009E745-8BE8-D417-B073-3A5D19C3C0AE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0" name="Pie 7">
              <a:extLst>
                <a:ext uri="{FF2B5EF4-FFF2-40B4-BE49-F238E27FC236}">
                  <a16:creationId xmlns:a16="http://schemas.microsoft.com/office/drawing/2014/main" id="{320BC998-F964-42FA-B5A9-EB72607925A8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71" name="Oval 13">
              <a:extLst>
                <a:ext uri="{FF2B5EF4-FFF2-40B4-BE49-F238E27FC236}">
                  <a16:creationId xmlns:a16="http://schemas.microsoft.com/office/drawing/2014/main" id="{D4B4248E-AA63-E601-667B-FE543B0CB439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2" name="Rectangle 25">
              <a:extLst>
                <a:ext uri="{FF2B5EF4-FFF2-40B4-BE49-F238E27FC236}">
                  <a16:creationId xmlns:a16="http://schemas.microsoft.com/office/drawing/2014/main" id="{DE1B42CD-6FEB-DFAF-E3D8-88FBF244C698}"/>
                </a:ext>
              </a:extLst>
            </p:cNvPr>
            <p:cNvSpPr/>
            <p:nvPr/>
          </p:nvSpPr>
          <p:spPr>
            <a:xfrm>
              <a:off x="2165794" y="2082527"/>
              <a:ext cx="554939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7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73" name="Group 27">
            <a:extLst>
              <a:ext uri="{FF2B5EF4-FFF2-40B4-BE49-F238E27FC236}">
                <a16:creationId xmlns:a16="http://schemas.microsoft.com/office/drawing/2014/main" id="{1FAF3626-3DA4-CCCF-43AF-41E3E5AC02B1}"/>
              </a:ext>
            </a:extLst>
          </p:cNvPr>
          <p:cNvGrpSpPr/>
          <p:nvPr/>
        </p:nvGrpSpPr>
        <p:grpSpPr>
          <a:xfrm>
            <a:off x="9953170" y="4022591"/>
            <a:ext cx="1012519" cy="1005346"/>
            <a:chOff x="1759188" y="1820166"/>
            <a:chExt cx="1368152" cy="1368152"/>
          </a:xfrm>
        </p:grpSpPr>
        <p:sp>
          <p:nvSpPr>
            <p:cNvPr id="74" name="Oval 8">
              <a:extLst>
                <a:ext uri="{FF2B5EF4-FFF2-40B4-BE49-F238E27FC236}">
                  <a16:creationId xmlns:a16="http://schemas.microsoft.com/office/drawing/2014/main" id="{CA5FE16D-38E0-6342-F508-A3B31ACFFA91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5" name="Pie 7">
              <a:extLst>
                <a:ext uri="{FF2B5EF4-FFF2-40B4-BE49-F238E27FC236}">
                  <a16:creationId xmlns:a16="http://schemas.microsoft.com/office/drawing/2014/main" id="{D531EE62-79CB-366B-9944-C71F4AD5AF65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5B15FC87-0C17-7E23-A480-AD4B751D4006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63597A03-594C-269E-49E5-3CF4221DB9CF}"/>
                </a:ext>
              </a:extLst>
            </p:cNvPr>
            <p:cNvSpPr/>
            <p:nvPr/>
          </p:nvSpPr>
          <p:spPr>
            <a:xfrm>
              <a:off x="2013088" y="2082527"/>
              <a:ext cx="860351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</a:rPr>
                <a:t>10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sp>
        <p:nvSpPr>
          <p:cNvPr id="78" name="Rectangle 19">
            <a:extLst>
              <a:ext uri="{FF2B5EF4-FFF2-40B4-BE49-F238E27FC236}">
                <a16:creationId xmlns:a16="http://schemas.microsoft.com/office/drawing/2014/main" id="{80DC40BC-ADCB-4797-8106-01808E293230}"/>
              </a:ext>
            </a:extLst>
          </p:cNvPr>
          <p:cNvSpPr/>
          <p:nvPr/>
        </p:nvSpPr>
        <p:spPr>
          <a:xfrm>
            <a:off x="5711939" y="568646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需求文档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9" name="Group 27">
            <a:extLst>
              <a:ext uri="{FF2B5EF4-FFF2-40B4-BE49-F238E27FC236}">
                <a16:creationId xmlns:a16="http://schemas.microsoft.com/office/drawing/2014/main" id="{056FBB39-7D6E-F5AA-18E6-D8B5CD0E7F67}"/>
              </a:ext>
            </a:extLst>
          </p:cNvPr>
          <p:cNvGrpSpPr/>
          <p:nvPr/>
        </p:nvGrpSpPr>
        <p:grpSpPr>
          <a:xfrm>
            <a:off x="5794242" y="4013459"/>
            <a:ext cx="1012519" cy="1005346"/>
            <a:chOff x="1759188" y="1820166"/>
            <a:chExt cx="1368152" cy="1368152"/>
          </a:xfrm>
        </p:grpSpPr>
        <p:sp>
          <p:nvSpPr>
            <p:cNvPr id="80" name="Oval 8">
              <a:extLst>
                <a:ext uri="{FF2B5EF4-FFF2-40B4-BE49-F238E27FC236}">
                  <a16:creationId xmlns:a16="http://schemas.microsoft.com/office/drawing/2014/main" id="{1F96D028-4B26-92B3-A0E7-F976AD0A9575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1" name="Pie 7">
              <a:extLst>
                <a:ext uri="{FF2B5EF4-FFF2-40B4-BE49-F238E27FC236}">
                  <a16:creationId xmlns:a16="http://schemas.microsoft.com/office/drawing/2014/main" id="{ED449031-BDDF-96EF-F9E7-2F78C254FCF8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82" name="Oval 13">
              <a:extLst>
                <a:ext uri="{FF2B5EF4-FFF2-40B4-BE49-F238E27FC236}">
                  <a16:creationId xmlns:a16="http://schemas.microsoft.com/office/drawing/2014/main" id="{D3A9559E-E162-CC4C-7C5B-1DEE5F5CC658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3" name="Rectangle 25">
              <a:extLst>
                <a:ext uri="{FF2B5EF4-FFF2-40B4-BE49-F238E27FC236}">
                  <a16:creationId xmlns:a16="http://schemas.microsoft.com/office/drawing/2014/main" id="{24FAC277-6293-7126-1476-DE8DA61FF3DC}"/>
                </a:ext>
              </a:extLst>
            </p:cNvPr>
            <p:cNvSpPr/>
            <p:nvPr/>
          </p:nvSpPr>
          <p:spPr>
            <a:xfrm>
              <a:off x="2165794" y="2082527"/>
              <a:ext cx="554939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</a:rPr>
                <a:t>8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sp>
        <p:nvSpPr>
          <p:cNvPr id="84" name="Rectangle 19">
            <a:extLst>
              <a:ext uri="{FF2B5EF4-FFF2-40B4-BE49-F238E27FC236}">
                <a16:creationId xmlns:a16="http://schemas.microsoft.com/office/drawing/2014/main" id="{EECB5A55-144B-F85C-9D07-4D503FBD7310}"/>
              </a:ext>
            </a:extLst>
          </p:cNvPr>
          <p:cNvSpPr/>
          <p:nvPr/>
        </p:nvSpPr>
        <p:spPr>
          <a:xfrm>
            <a:off x="8004775" y="5692547"/>
            <a:ext cx="1081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JAD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会议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5" name="Group 27">
            <a:extLst>
              <a:ext uri="{FF2B5EF4-FFF2-40B4-BE49-F238E27FC236}">
                <a16:creationId xmlns:a16="http://schemas.microsoft.com/office/drawing/2014/main" id="{8F1E037C-F55C-94D8-A093-B7A4964D90D5}"/>
              </a:ext>
            </a:extLst>
          </p:cNvPr>
          <p:cNvGrpSpPr/>
          <p:nvPr/>
        </p:nvGrpSpPr>
        <p:grpSpPr>
          <a:xfrm>
            <a:off x="8022381" y="4019538"/>
            <a:ext cx="1012519" cy="1005346"/>
            <a:chOff x="1759188" y="1820166"/>
            <a:chExt cx="1368152" cy="1368152"/>
          </a:xfrm>
        </p:grpSpPr>
        <p:sp>
          <p:nvSpPr>
            <p:cNvPr id="86" name="Oval 8">
              <a:extLst>
                <a:ext uri="{FF2B5EF4-FFF2-40B4-BE49-F238E27FC236}">
                  <a16:creationId xmlns:a16="http://schemas.microsoft.com/office/drawing/2014/main" id="{A20BBCA8-6299-3CF4-355E-8D82255F8949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7" name="Pie 7">
              <a:extLst>
                <a:ext uri="{FF2B5EF4-FFF2-40B4-BE49-F238E27FC236}">
                  <a16:creationId xmlns:a16="http://schemas.microsoft.com/office/drawing/2014/main" id="{D354276B-3F99-1C3D-532E-7FB3B1C9E626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88" name="Oval 13">
              <a:extLst>
                <a:ext uri="{FF2B5EF4-FFF2-40B4-BE49-F238E27FC236}">
                  <a16:creationId xmlns:a16="http://schemas.microsoft.com/office/drawing/2014/main" id="{3116DF4B-8268-583E-0D78-4801B230CD39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9" name="Rectangle 25">
              <a:extLst>
                <a:ext uri="{FF2B5EF4-FFF2-40B4-BE49-F238E27FC236}">
                  <a16:creationId xmlns:a16="http://schemas.microsoft.com/office/drawing/2014/main" id="{490BC81E-161A-BF51-CBE5-9CC70EF97833}"/>
                </a:ext>
              </a:extLst>
            </p:cNvPr>
            <p:cNvSpPr/>
            <p:nvPr/>
          </p:nvSpPr>
          <p:spPr>
            <a:xfrm>
              <a:off x="2165794" y="2082527"/>
              <a:ext cx="554939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</a:rPr>
                <a:t>9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22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用例文档</a:t>
            </a:r>
            <a:endParaRPr lang="bg-BG" dirty="0">
              <a:solidFill>
                <a:srgbClr val="3D3743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0B64EA-B75F-5B7E-F350-C1FB5DCD9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836712"/>
            <a:ext cx="10400990" cy="582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5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用例文档</a:t>
            </a:r>
            <a:endParaRPr lang="bg-BG" dirty="0">
              <a:solidFill>
                <a:srgbClr val="3D374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FDA01C-0607-E34A-DAE0-B0AEA2CD3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124744"/>
            <a:ext cx="10560496" cy="527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4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用例文档</a:t>
            </a:r>
            <a:endParaRPr lang="bg-BG" dirty="0">
              <a:solidFill>
                <a:srgbClr val="3D3743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08855E-DF79-3739-E10E-147249EEF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0923"/>
            <a:ext cx="12192000" cy="503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0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6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799856" y="3573016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非功能需求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31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algn="ctr"/>
            <a:r>
              <a:rPr lang="zh-CN" altLang="en-US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非功能需求</a:t>
            </a:r>
            <a:endParaRPr lang="bg-BG" altLang="zh-CN" sz="4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D43D47-3479-2A8A-C230-21624F5695EB}"/>
              </a:ext>
            </a:extLst>
          </p:cNvPr>
          <p:cNvSpPr txBox="1"/>
          <p:nvPr/>
        </p:nvSpPr>
        <p:spPr>
          <a:xfrm>
            <a:off x="335360" y="837294"/>
            <a:ext cx="11377264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响应时间：</a:t>
            </a:r>
          </a:p>
          <a:p>
            <a:r>
              <a:rPr lang="zh-CN" altLang="en-US" sz="2000" dirty="0"/>
              <a:t>在系统正常运行情况下，一般时段响应时间不超过</a:t>
            </a:r>
            <a:r>
              <a:rPr lang="en-US" altLang="zh-CN" sz="2000" dirty="0"/>
              <a:t>1</a:t>
            </a:r>
            <a:r>
              <a:rPr lang="zh-CN" altLang="en-US" sz="2000" dirty="0"/>
              <a:t>秒，高峰时段不超过</a:t>
            </a:r>
            <a:r>
              <a:rPr lang="en-US" altLang="zh-CN" sz="2000" dirty="0"/>
              <a:t>4</a:t>
            </a:r>
            <a:r>
              <a:rPr lang="zh-CN" altLang="en-US" sz="2000" dirty="0"/>
              <a:t>秒。</a:t>
            </a:r>
          </a:p>
          <a:p>
            <a:r>
              <a:rPr lang="zh-CN" altLang="en-US" sz="2000" dirty="0"/>
              <a:t>在非高峰时间根据特定条件进行搜索，可以在</a:t>
            </a:r>
            <a:r>
              <a:rPr lang="en-US" altLang="zh-CN" sz="2000" dirty="0"/>
              <a:t>3</a:t>
            </a:r>
            <a:r>
              <a:rPr lang="zh-CN" altLang="en-US" sz="2000" dirty="0"/>
              <a:t>秒内得到搜索结果。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业务量：</a:t>
            </a:r>
          </a:p>
          <a:p>
            <a:r>
              <a:rPr lang="zh-CN" altLang="en-US" sz="2000" dirty="0"/>
              <a:t>估计用户数为</a:t>
            </a:r>
            <a:r>
              <a:rPr lang="en-US" altLang="zh-CN" sz="2000" dirty="0"/>
              <a:t>1000</a:t>
            </a:r>
            <a:r>
              <a:rPr lang="zh-CN" altLang="en-US" sz="2000" dirty="0"/>
              <a:t>人，每天登录用户数为</a:t>
            </a:r>
            <a:r>
              <a:rPr lang="en-US" altLang="zh-CN" sz="2000" dirty="0"/>
              <a:t>300</a:t>
            </a:r>
            <a:r>
              <a:rPr lang="zh-CN" altLang="en-US" sz="2000" dirty="0"/>
              <a:t>左右，网络的带宽为</a:t>
            </a:r>
            <a:r>
              <a:rPr lang="en-US" altLang="zh-CN" sz="2000" dirty="0"/>
              <a:t>100M</a:t>
            </a:r>
            <a:r>
              <a:rPr lang="zh-CN" altLang="en-US" sz="2000" dirty="0"/>
              <a:t>带宽。</a:t>
            </a:r>
          </a:p>
          <a:p>
            <a:r>
              <a:rPr lang="zh-CN" altLang="en-US" sz="2000" dirty="0"/>
              <a:t>系统可以同时满足</a:t>
            </a:r>
            <a:r>
              <a:rPr lang="en-US" altLang="zh-CN" sz="2000" dirty="0"/>
              <a:t>1000</a:t>
            </a:r>
            <a:r>
              <a:rPr lang="zh-CN" altLang="en-US" sz="2000" dirty="0"/>
              <a:t>个用户请求，并为</a:t>
            </a:r>
            <a:r>
              <a:rPr lang="en-US" altLang="zh-CN" sz="2000" dirty="0"/>
              <a:t>300</a:t>
            </a:r>
            <a:r>
              <a:rPr lang="zh-CN" altLang="en-US" sz="2000" dirty="0"/>
              <a:t>个并发用户提供浏览功能。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资源使用率：</a:t>
            </a:r>
          </a:p>
          <a:p>
            <a:r>
              <a:rPr lang="en-US" altLang="zh-CN" sz="2000" dirty="0"/>
              <a:t>CPU</a:t>
            </a:r>
            <a:r>
              <a:rPr lang="zh-CN" altLang="en-US" sz="2000" dirty="0"/>
              <a:t>占用率</a:t>
            </a:r>
            <a:r>
              <a:rPr lang="en-US" altLang="zh-CN" sz="2000" dirty="0"/>
              <a:t>&lt;=50%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内存占用率</a:t>
            </a:r>
            <a:r>
              <a:rPr lang="en-US" altLang="zh-CN" sz="2000" dirty="0"/>
              <a:t>&lt;=50%</a:t>
            </a:r>
            <a:r>
              <a:rPr lang="zh-CN" altLang="en-US" sz="2000" dirty="0"/>
              <a:t>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安全需求：</a:t>
            </a:r>
          </a:p>
          <a:p>
            <a:r>
              <a:rPr lang="zh-CN" altLang="en-US" sz="2000" dirty="0"/>
              <a:t>严格权限访问控制，用户在经过身份认证后，只能访问其权限范围内的数据，只能进行其权限范围内的操作。</a:t>
            </a:r>
          </a:p>
          <a:p>
            <a:r>
              <a:rPr lang="zh-CN" altLang="en-US" sz="2000" dirty="0"/>
              <a:t>不同的用户具有不同的身份和权限，需要在用户身份真实可信的前提下，提供可信的授权管理服务，保护数据不被非法</a:t>
            </a:r>
            <a:r>
              <a:rPr lang="en-US" altLang="zh-CN" sz="2000" dirty="0"/>
              <a:t>/</a:t>
            </a:r>
            <a:r>
              <a:rPr lang="zh-CN" altLang="en-US" sz="2000" dirty="0"/>
              <a:t>越权访问和篡改，要确保数据的机密性和完整性。</a:t>
            </a:r>
          </a:p>
          <a:p>
            <a:r>
              <a:rPr lang="zh-CN" altLang="en-US" sz="2000" dirty="0"/>
              <a:t>提供运行日志管理及安全审计功能，可追踪系统的历史使用情况。</a:t>
            </a:r>
          </a:p>
        </p:txBody>
      </p:sp>
    </p:spTree>
    <p:extLst>
      <p:ext uri="{BB962C8B-B14F-4D97-AF65-F5344CB8AC3E}">
        <p14:creationId xmlns:p14="http://schemas.microsoft.com/office/powerpoint/2010/main" val="42877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algn="ctr"/>
            <a:r>
              <a:rPr lang="zh-CN" altLang="en-US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非功能需求</a:t>
            </a:r>
            <a:endParaRPr lang="bg-BG" altLang="zh-CN" sz="4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CDD949-E634-1FE5-FCF9-22C8160872FE}"/>
              </a:ext>
            </a:extLst>
          </p:cNvPr>
          <p:cNvSpPr txBox="1"/>
          <p:nvPr/>
        </p:nvSpPr>
        <p:spPr>
          <a:xfrm>
            <a:off x="767408" y="1372122"/>
            <a:ext cx="1087320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可靠性需求：</a:t>
            </a:r>
          </a:p>
          <a:p>
            <a:r>
              <a:rPr lang="zh-CN" altLang="en-US" sz="2400" dirty="0"/>
              <a:t>对输入有提示，数据有检查，防止数据异常。</a:t>
            </a:r>
          </a:p>
          <a:p>
            <a:r>
              <a:rPr lang="zh-CN" altLang="en-US" sz="2400" dirty="0"/>
              <a:t>系统健壮性强，应该能处理系统运行过程中出现的各种异常情况，如：人为操作错误、输入非法数据、硬件设备失败等，系统应该能正确的处理，恰当的回避。</a:t>
            </a:r>
          </a:p>
          <a:p>
            <a:r>
              <a:rPr lang="zh-CN" altLang="en-US" sz="2400" dirty="0"/>
              <a:t>不要求系统能够</a:t>
            </a:r>
            <a:r>
              <a:rPr lang="en-US" altLang="zh-CN" sz="2400" dirty="0"/>
              <a:t>7*24</a:t>
            </a:r>
            <a:r>
              <a:rPr lang="zh-CN" altLang="en-US" sz="2400" dirty="0"/>
              <a:t>小时运行，但是系统需要在正常使用时间段（早上</a:t>
            </a:r>
            <a:r>
              <a:rPr lang="en-US" altLang="zh-CN" sz="2400" dirty="0"/>
              <a:t>6</a:t>
            </a:r>
            <a:r>
              <a:rPr lang="zh-CN" altLang="en-US" sz="2400" dirty="0"/>
              <a:t>：</a:t>
            </a:r>
            <a:r>
              <a:rPr lang="en-US" altLang="zh-CN" sz="2400" dirty="0"/>
              <a:t>00-</a:t>
            </a:r>
            <a:r>
              <a:rPr lang="zh-CN" altLang="en-US" sz="2400" dirty="0"/>
              <a:t>凌晨</a:t>
            </a:r>
            <a:r>
              <a:rPr lang="en-US" altLang="zh-CN" sz="2400" dirty="0"/>
              <a:t>12</a:t>
            </a:r>
            <a:r>
              <a:rPr lang="zh-CN" altLang="en-US" sz="2400" dirty="0"/>
              <a:t>：</a:t>
            </a:r>
            <a:r>
              <a:rPr lang="en-US" altLang="zh-CN" sz="2400" dirty="0"/>
              <a:t>00</a:t>
            </a:r>
            <a:r>
              <a:rPr lang="zh-CN" altLang="en-US" sz="2400" dirty="0"/>
              <a:t>）保持所有功能的正常使用。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兼容性需求：</a:t>
            </a:r>
          </a:p>
          <a:p>
            <a:r>
              <a:rPr lang="zh-CN" altLang="en-US" sz="2400" dirty="0"/>
              <a:t>系统应支持</a:t>
            </a:r>
            <a:r>
              <a:rPr lang="en-US" altLang="zh-CN" sz="2400" dirty="0"/>
              <a:t>IOS</a:t>
            </a:r>
            <a:r>
              <a:rPr lang="zh-CN" altLang="en-US" sz="2400" dirty="0"/>
              <a:t>，</a:t>
            </a:r>
            <a:r>
              <a:rPr lang="en-US" altLang="zh-CN" sz="2400" dirty="0"/>
              <a:t>Android</a:t>
            </a:r>
            <a:r>
              <a:rPr lang="zh-CN" altLang="en-US" sz="2400" dirty="0"/>
              <a:t>操作系统</a:t>
            </a:r>
            <a:r>
              <a:rPr lang="en-US" altLang="zh-CN" sz="2400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可维护性：</a:t>
            </a:r>
          </a:p>
          <a:p>
            <a:r>
              <a:rPr lang="zh-CN" altLang="en-US" sz="2400" dirty="0"/>
              <a:t>从接到修改请求后，对于普通修改应在</a:t>
            </a:r>
            <a:r>
              <a:rPr lang="en-US" altLang="zh-CN" sz="2400" dirty="0"/>
              <a:t>3~5</a:t>
            </a:r>
            <a:r>
              <a:rPr lang="zh-CN" altLang="en-US" sz="2400" dirty="0"/>
              <a:t>天内完成；对于评估后为重大需求或设计修改应在</a:t>
            </a:r>
            <a:r>
              <a:rPr lang="en-US" altLang="zh-CN" sz="2400" dirty="0"/>
              <a:t>2</a:t>
            </a:r>
            <a:r>
              <a:rPr lang="zh-CN" altLang="en-US" sz="2400" dirty="0"/>
              <a:t>周内完成。</a:t>
            </a:r>
          </a:p>
          <a:p>
            <a:r>
              <a:rPr lang="en-US" altLang="zh-CN" sz="2400" dirty="0"/>
              <a:t>90%</a:t>
            </a:r>
            <a:r>
              <a:rPr lang="zh-CN" altLang="en-US" sz="2400" dirty="0"/>
              <a:t>的</a:t>
            </a:r>
            <a:r>
              <a:rPr lang="en-US" altLang="zh-CN" sz="2400" dirty="0"/>
              <a:t>BUG</a:t>
            </a:r>
            <a:r>
              <a:rPr lang="zh-CN" altLang="en-US" sz="2400" dirty="0"/>
              <a:t>修改时间不超过</a:t>
            </a:r>
            <a:r>
              <a:rPr lang="en-US" altLang="zh-CN" sz="2400" dirty="0"/>
              <a:t>3</a:t>
            </a:r>
            <a:r>
              <a:rPr lang="zh-CN" altLang="en-US" sz="2400" dirty="0"/>
              <a:t>个工作日，其他不超过</a:t>
            </a:r>
            <a:r>
              <a:rPr lang="en-US" altLang="zh-CN" sz="2400" dirty="0"/>
              <a:t>5</a:t>
            </a:r>
            <a:r>
              <a:rPr lang="zh-CN" altLang="en-US" sz="2400" dirty="0"/>
              <a:t>个工作日。</a:t>
            </a:r>
          </a:p>
        </p:txBody>
      </p:sp>
    </p:spTree>
    <p:extLst>
      <p:ext uri="{BB962C8B-B14F-4D97-AF65-F5344CB8AC3E}">
        <p14:creationId xmlns:p14="http://schemas.microsoft.com/office/powerpoint/2010/main" val="16210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7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799856" y="3573016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需求优先级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07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需求优先级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4214AF-C21F-DB62-53ED-8E997B782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01" y="1124744"/>
            <a:ext cx="10402398" cy="511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9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需求优先级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9A5344-EB45-7ED7-0B9E-9BCC7DEAD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929"/>
            <a:ext cx="12192000" cy="456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1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需求优先级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4B8356-8111-BE54-E721-DA301000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636" y="908720"/>
            <a:ext cx="6696744" cy="551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8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目录</a:t>
            </a:r>
            <a:endParaRPr lang="bg-BG" dirty="0">
              <a:solidFill>
                <a:srgbClr val="3D3743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8153" y="2696306"/>
            <a:ext cx="1231103" cy="1069833"/>
            <a:chOff x="1167126" y="2605806"/>
            <a:chExt cx="1136401" cy="987540"/>
          </a:xfrm>
        </p:grpSpPr>
        <p:sp>
          <p:nvSpPr>
            <p:cNvPr id="10" name="Rectangle 9"/>
            <p:cNvSpPr/>
            <p:nvPr/>
          </p:nvSpPr>
          <p:spPr>
            <a:xfrm>
              <a:off x="1867240" y="2605806"/>
              <a:ext cx="436287" cy="340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2F2F2"/>
                  </a:solidFill>
                  <a:latin typeface="GeosansLight" pitchFamily="2" charset="0"/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67126" y="3224013"/>
              <a:ext cx="1117464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系统环境</a:t>
              </a:r>
              <a:endParaRPr lang="bg-BG" sz="2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582533" y="334946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需求工具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094811" y="33922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用户手册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副标题 12">
            <a:extLst>
              <a:ext uri="{FF2B5EF4-FFF2-40B4-BE49-F238E27FC236}">
                <a16:creationId xmlns:a16="http://schemas.microsoft.com/office/drawing/2014/main" id="{22737493-FEB6-3404-9A72-E37E32026A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id="{20F4DAB8-76F0-4444-0FB7-6F28EF2B10A7}"/>
              </a:ext>
            </a:extLst>
          </p:cNvPr>
          <p:cNvGrpSpPr/>
          <p:nvPr/>
        </p:nvGrpSpPr>
        <p:grpSpPr>
          <a:xfrm>
            <a:off x="1438539" y="1690958"/>
            <a:ext cx="1012519" cy="1005346"/>
            <a:chOff x="1759188" y="1820166"/>
            <a:chExt cx="1368152" cy="1368152"/>
          </a:xfrm>
        </p:grpSpPr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F8FED6F9-629F-5668-AA36-AF9F61F95AE7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" name="Pie 7">
              <a:extLst>
                <a:ext uri="{FF2B5EF4-FFF2-40B4-BE49-F238E27FC236}">
                  <a16:creationId xmlns:a16="http://schemas.microsoft.com/office/drawing/2014/main" id="{DD275E27-B780-1744-086F-74A29A8DEFA2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30" name="Oval 13">
              <a:extLst>
                <a:ext uri="{FF2B5EF4-FFF2-40B4-BE49-F238E27FC236}">
                  <a16:creationId xmlns:a16="http://schemas.microsoft.com/office/drawing/2014/main" id="{2456EED4-0AE8-B418-5FCE-3214673F1A49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BD5ECB94-4D81-36BD-9574-3874F50577CA}"/>
                </a:ext>
              </a:extLst>
            </p:cNvPr>
            <p:cNvSpPr/>
            <p:nvPr/>
          </p:nvSpPr>
          <p:spPr>
            <a:xfrm>
              <a:off x="2013089" y="2082527"/>
              <a:ext cx="860349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11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33" name="Group 27">
            <a:extLst>
              <a:ext uri="{FF2B5EF4-FFF2-40B4-BE49-F238E27FC236}">
                <a16:creationId xmlns:a16="http://schemas.microsoft.com/office/drawing/2014/main" id="{55F8DF0E-52DF-8E25-45F5-1727A99ABCF8}"/>
              </a:ext>
            </a:extLst>
          </p:cNvPr>
          <p:cNvGrpSpPr/>
          <p:nvPr/>
        </p:nvGrpSpPr>
        <p:grpSpPr>
          <a:xfrm>
            <a:off x="3664840" y="1676455"/>
            <a:ext cx="1012519" cy="1005346"/>
            <a:chOff x="1759188" y="1820166"/>
            <a:chExt cx="1368152" cy="1368152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D594A010-10B9-7F70-0E08-B63C599A8B72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Pie 7">
              <a:extLst>
                <a:ext uri="{FF2B5EF4-FFF2-40B4-BE49-F238E27FC236}">
                  <a16:creationId xmlns:a16="http://schemas.microsoft.com/office/drawing/2014/main" id="{DD24496C-C759-4ED8-E222-B0DCE5B7254C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581E6DB0-31DE-97C7-AD67-E7CB8F94411B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42AD36B6-2019-5380-52B9-3C69C11F3716}"/>
                </a:ext>
              </a:extLst>
            </p:cNvPr>
            <p:cNvSpPr/>
            <p:nvPr/>
          </p:nvSpPr>
          <p:spPr>
            <a:xfrm>
              <a:off x="2013088" y="2082527"/>
              <a:ext cx="860351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12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38" name="Group 27">
            <a:extLst>
              <a:ext uri="{FF2B5EF4-FFF2-40B4-BE49-F238E27FC236}">
                <a16:creationId xmlns:a16="http://schemas.microsoft.com/office/drawing/2014/main" id="{8B2855D8-312F-174A-A107-15C7AD178A58}"/>
              </a:ext>
            </a:extLst>
          </p:cNvPr>
          <p:cNvGrpSpPr/>
          <p:nvPr/>
        </p:nvGrpSpPr>
        <p:grpSpPr>
          <a:xfrm>
            <a:off x="10193845" y="1722289"/>
            <a:ext cx="1012519" cy="1005346"/>
            <a:chOff x="1759188" y="1820166"/>
            <a:chExt cx="1368152" cy="1368152"/>
          </a:xfrm>
        </p:grpSpPr>
        <p:sp>
          <p:nvSpPr>
            <p:cNvPr id="39" name="Oval 8">
              <a:extLst>
                <a:ext uri="{FF2B5EF4-FFF2-40B4-BE49-F238E27FC236}">
                  <a16:creationId xmlns:a16="http://schemas.microsoft.com/office/drawing/2014/main" id="{7E06D395-991B-7976-66CB-9FC225A3EB92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0" name="Pie 7">
              <a:extLst>
                <a:ext uri="{FF2B5EF4-FFF2-40B4-BE49-F238E27FC236}">
                  <a16:creationId xmlns:a16="http://schemas.microsoft.com/office/drawing/2014/main" id="{0E8998A3-4F4C-E665-9ED3-A44248DE5A90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41" name="Oval 13">
              <a:extLst>
                <a:ext uri="{FF2B5EF4-FFF2-40B4-BE49-F238E27FC236}">
                  <a16:creationId xmlns:a16="http://schemas.microsoft.com/office/drawing/2014/main" id="{7B9232DE-57C3-F65D-C164-BF304A028D8C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65292652-D44A-BC9F-F3BC-184D79131CD3}"/>
                </a:ext>
              </a:extLst>
            </p:cNvPr>
            <p:cNvSpPr/>
            <p:nvPr/>
          </p:nvSpPr>
          <p:spPr>
            <a:xfrm>
              <a:off x="2013088" y="2082527"/>
              <a:ext cx="860351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15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sp>
        <p:nvSpPr>
          <p:cNvPr id="25" name="Rectangle 19">
            <a:extLst>
              <a:ext uri="{FF2B5EF4-FFF2-40B4-BE49-F238E27FC236}">
                <a16:creationId xmlns:a16="http://schemas.microsoft.com/office/drawing/2014/main" id="{B2D3B893-593B-E97C-F3F5-2C4C886CD4B5}"/>
              </a:ext>
            </a:extLst>
          </p:cNvPr>
          <p:cNvSpPr/>
          <p:nvPr/>
        </p:nvSpPr>
        <p:spPr>
          <a:xfrm>
            <a:off x="5984934" y="3349464"/>
            <a:ext cx="676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UML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6" name="Group 27">
            <a:extLst>
              <a:ext uri="{FF2B5EF4-FFF2-40B4-BE49-F238E27FC236}">
                <a16:creationId xmlns:a16="http://schemas.microsoft.com/office/drawing/2014/main" id="{C96D5C88-0761-2457-0678-E6512EBBF17D}"/>
              </a:ext>
            </a:extLst>
          </p:cNvPr>
          <p:cNvGrpSpPr/>
          <p:nvPr/>
        </p:nvGrpSpPr>
        <p:grpSpPr>
          <a:xfrm>
            <a:off x="5797623" y="1683068"/>
            <a:ext cx="1012519" cy="1005346"/>
            <a:chOff x="1759188" y="1820166"/>
            <a:chExt cx="1368152" cy="1368152"/>
          </a:xfrm>
        </p:grpSpPr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209F9515-D8EA-B98C-F3C3-41D2FB700B78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Pie 7">
              <a:extLst>
                <a:ext uri="{FF2B5EF4-FFF2-40B4-BE49-F238E27FC236}">
                  <a16:creationId xmlns:a16="http://schemas.microsoft.com/office/drawing/2014/main" id="{320BAAEA-8EB1-5160-F391-0716FC342AF6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A390C688-9E36-FF81-DC60-664D1B312922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7CC385CE-75DD-F8AA-A174-1011A932D7F8}"/>
                </a:ext>
              </a:extLst>
            </p:cNvPr>
            <p:cNvSpPr/>
            <p:nvPr/>
          </p:nvSpPr>
          <p:spPr>
            <a:xfrm>
              <a:off x="2013088" y="2082527"/>
              <a:ext cx="860351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13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sp>
        <p:nvSpPr>
          <p:cNvPr id="52" name="Rectangle 19">
            <a:extLst>
              <a:ext uri="{FF2B5EF4-FFF2-40B4-BE49-F238E27FC236}">
                <a16:creationId xmlns:a16="http://schemas.microsoft.com/office/drawing/2014/main" id="{54A1D436-567B-BFB7-6414-E19DC1443AB2}"/>
              </a:ext>
            </a:extLst>
          </p:cNvPr>
          <p:cNvSpPr/>
          <p:nvPr/>
        </p:nvSpPr>
        <p:spPr>
          <a:xfrm>
            <a:off x="7943458" y="3362156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测试用例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3" name="Group 27">
            <a:extLst>
              <a:ext uri="{FF2B5EF4-FFF2-40B4-BE49-F238E27FC236}">
                <a16:creationId xmlns:a16="http://schemas.microsoft.com/office/drawing/2014/main" id="{61FB9FF5-805A-EE62-5F79-E3CCC3457F57}"/>
              </a:ext>
            </a:extLst>
          </p:cNvPr>
          <p:cNvGrpSpPr/>
          <p:nvPr/>
        </p:nvGrpSpPr>
        <p:grpSpPr>
          <a:xfrm>
            <a:off x="8025762" y="1689147"/>
            <a:ext cx="1012519" cy="1005346"/>
            <a:chOff x="1759188" y="1820166"/>
            <a:chExt cx="1368152" cy="1368152"/>
          </a:xfrm>
        </p:grpSpPr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51DA80AE-D5FE-2621-8214-32DB90B8891B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Pie 7">
              <a:extLst>
                <a:ext uri="{FF2B5EF4-FFF2-40B4-BE49-F238E27FC236}">
                  <a16:creationId xmlns:a16="http://schemas.microsoft.com/office/drawing/2014/main" id="{445F486E-132D-BCF4-1309-1F41ECA2D9ED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362D78D0-D6D5-66F9-9F9A-F27B03C46D1E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A35D882A-2A08-6EDD-C144-5F7E4871F6E6}"/>
                </a:ext>
              </a:extLst>
            </p:cNvPr>
            <p:cNvSpPr/>
            <p:nvPr/>
          </p:nvSpPr>
          <p:spPr>
            <a:xfrm>
              <a:off x="2013088" y="2082527"/>
              <a:ext cx="860351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14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58" name="Group 7">
            <a:extLst>
              <a:ext uri="{FF2B5EF4-FFF2-40B4-BE49-F238E27FC236}">
                <a16:creationId xmlns:a16="http://schemas.microsoft.com/office/drawing/2014/main" id="{940CACFE-D49E-1F74-1E0C-AC0E91DAB5CC}"/>
              </a:ext>
            </a:extLst>
          </p:cNvPr>
          <p:cNvGrpSpPr/>
          <p:nvPr/>
        </p:nvGrpSpPr>
        <p:grpSpPr>
          <a:xfrm>
            <a:off x="1324776" y="5026697"/>
            <a:ext cx="1231098" cy="1069833"/>
            <a:chOff x="1167130" y="2605806"/>
            <a:chExt cx="1136397" cy="987540"/>
          </a:xfrm>
        </p:grpSpPr>
        <p:sp>
          <p:nvSpPr>
            <p:cNvPr id="59" name="Rectangle 9">
              <a:extLst>
                <a:ext uri="{FF2B5EF4-FFF2-40B4-BE49-F238E27FC236}">
                  <a16:creationId xmlns:a16="http://schemas.microsoft.com/office/drawing/2014/main" id="{277B3487-5BE1-CF92-E421-525383E36819}"/>
                </a:ext>
              </a:extLst>
            </p:cNvPr>
            <p:cNvSpPr/>
            <p:nvPr/>
          </p:nvSpPr>
          <p:spPr>
            <a:xfrm>
              <a:off x="1867240" y="2605806"/>
              <a:ext cx="436287" cy="340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2F2F2"/>
                  </a:solidFill>
                  <a:latin typeface="GeosansLight" pitchFamily="2" charset="0"/>
                </a:rPr>
                <a:t>1</a:t>
              </a:r>
            </a:p>
          </p:txBody>
        </p:sp>
        <p:sp>
          <p:nvSpPr>
            <p:cNvPr id="60" name="Rectangle 10">
              <a:extLst>
                <a:ext uri="{FF2B5EF4-FFF2-40B4-BE49-F238E27FC236}">
                  <a16:creationId xmlns:a16="http://schemas.microsoft.com/office/drawing/2014/main" id="{C7F421C5-C6B7-DC38-B71F-152721296424}"/>
                </a:ext>
              </a:extLst>
            </p:cNvPr>
            <p:cNvSpPr/>
            <p:nvPr/>
          </p:nvSpPr>
          <p:spPr>
            <a:xfrm>
              <a:off x="1167130" y="3224013"/>
              <a:ext cx="1117464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内部评审</a:t>
              </a:r>
              <a:endParaRPr lang="bg-BG" sz="2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61" name="Rectangle 19">
            <a:extLst>
              <a:ext uri="{FF2B5EF4-FFF2-40B4-BE49-F238E27FC236}">
                <a16:creationId xmlns:a16="http://schemas.microsoft.com/office/drawing/2014/main" id="{E1F80C2D-D83A-8630-C0E7-1CFA374BD997}"/>
              </a:ext>
            </a:extLst>
          </p:cNvPr>
          <p:cNvSpPr/>
          <p:nvPr/>
        </p:nvSpPr>
        <p:spPr>
          <a:xfrm>
            <a:off x="3579154" y="567985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配置系统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Rectangle 23">
            <a:extLst>
              <a:ext uri="{FF2B5EF4-FFF2-40B4-BE49-F238E27FC236}">
                <a16:creationId xmlns:a16="http://schemas.microsoft.com/office/drawing/2014/main" id="{DE36E407-94BE-DDA7-E90C-AF12A8C7976F}"/>
              </a:ext>
            </a:extLst>
          </p:cNvPr>
          <p:cNvSpPr/>
          <p:nvPr/>
        </p:nvSpPr>
        <p:spPr>
          <a:xfrm>
            <a:off x="10197125" y="567985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小组分工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3" name="Group 27">
            <a:extLst>
              <a:ext uri="{FF2B5EF4-FFF2-40B4-BE49-F238E27FC236}">
                <a16:creationId xmlns:a16="http://schemas.microsoft.com/office/drawing/2014/main" id="{2820C80A-8D55-6ED9-F4CC-61F1C58CA43A}"/>
              </a:ext>
            </a:extLst>
          </p:cNvPr>
          <p:cNvGrpSpPr/>
          <p:nvPr/>
        </p:nvGrpSpPr>
        <p:grpSpPr>
          <a:xfrm>
            <a:off x="1435158" y="4021349"/>
            <a:ext cx="1012519" cy="1005346"/>
            <a:chOff x="1759188" y="1820166"/>
            <a:chExt cx="1368152" cy="1368152"/>
          </a:xfrm>
        </p:grpSpPr>
        <p:sp>
          <p:nvSpPr>
            <p:cNvPr id="64" name="Oval 8">
              <a:extLst>
                <a:ext uri="{FF2B5EF4-FFF2-40B4-BE49-F238E27FC236}">
                  <a16:creationId xmlns:a16="http://schemas.microsoft.com/office/drawing/2014/main" id="{5EA1C523-9318-5499-C1F6-6D250A92C99C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5" name="Pie 7">
              <a:extLst>
                <a:ext uri="{FF2B5EF4-FFF2-40B4-BE49-F238E27FC236}">
                  <a16:creationId xmlns:a16="http://schemas.microsoft.com/office/drawing/2014/main" id="{B0139DE7-ED84-8CCC-DB29-F51C1B2AAF35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66" name="Oval 13">
              <a:extLst>
                <a:ext uri="{FF2B5EF4-FFF2-40B4-BE49-F238E27FC236}">
                  <a16:creationId xmlns:a16="http://schemas.microsoft.com/office/drawing/2014/main" id="{9046CFF8-265E-4C3F-9D6E-C62912093604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7" name="Rectangle 25">
              <a:extLst>
                <a:ext uri="{FF2B5EF4-FFF2-40B4-BE49-F238E27FC236}">
                  <a16:creationId xmlns:a16="http://schemas.microsoft.com/office/drawing/2014/main" id="{BCF5288B-ED76-7E97-FEB6-452ED312BD68}"/>
                </a:ext>
              </a:extLst>
            </p:cNvPr>
            <p:cNvSpPr/>
            <p:nvPr/>
          </p:nvSpPr>
          <p:spPr>
            <a:xfrm>
              <a:off x="2013088" y="2082527"/>
              <a:ext cx="860351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16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68" name="Group 27">
            <a:extLst>
              <a:ext uri="{FF2B5EF4-FFF2-40B4-BE49-F238E27FC236}">
                <a16:creationId xmlns:a16="http://schemas.microsoft.com/office/drawing/2014/main" id="{3D3A6F34-8845-C5AF-22C7-A0191ED7E59A}"/>
              </a:ext>
            </a:extLst>
          </p:cNvPr>
          <p:cNvGrpSpPr/>
          <p:nvPr/>
        </p:nvGrpSpPr>
        <p:grpSpPr>
          <a:xfrm>
            <a:off x="3661459" y="4006846"/>
            <a:ext cx="1012519" cy="1005346"/>
            <a:chOff x="1759188" y="1820166"/>
            <a:chExt cx="1368152" cy="1368152"/>
          </a:xfrm>
        </p:grpSpPr>
        <p:sp>
          <p:nvSpPr>
            <p:cNvPr id="69" name="Oval 8">
              <a:extLst>
                <a:ext uri="{FF2B5EF4-FFF2-40B4-BE49-F238E27FC236}">
                  <a16:creationId xmlns:a16="http://schemas.microsoft.com/office/drawing/2014/main" id="{E009E745-8BE8-D417-B073-3A5D19C3C0AE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0" name="Pie 7">
              <a:extLst>
                <a:ext uri="{FF2B5EF4-FFF2-40B4-BE49-F238E27FC236}">
                  <a16:creationId xmlns:a16="http://schemas.microsoft.com/office/drawing/2014/main" id="{320BC998-F964-42FA-B5A9-EB72607925A8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71" name="Oval 13">
              <a:extLst>
                <a:ext uri="{FF2B5EF4-FFF2-40B4-BE49-F238E27FC236}">
                  <a16:creationId xmlns:a16="http://schemas.microsoft.com/office/drawing/2014/main" id="{D4B4248E-AA63-E601-667B-FE543B0CB439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2" name="Rectangle 25">
              <a:extLst>
                <a:ext uri="{FF2B5EF4-FFF2-40B4-BE49-F238E27FC236}">
                  <a16:creationId xmlns:a16="http://schemas.microsoft.com/office/drawing/2014/main" id="{DE1B42CD-6FEB-DFAF-E3D8-88FBF244C698}"/>
                </a:ext>
              </a:extLst>
            </p:cNvPr>
            <p:cNvSpPr/>
            <p:nvPr/>
          </p:nvSpPr>
          <p:spPr>
            <a:xfrm>
              <a:off x="2013088" y="2082527"/>
              <a:ext cx="860351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17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73" name="Group 27">
            <a:extLst>
              <a:ext uri="{FF2B5EF4-FFF2-40B4-BE49-F238E27FC236}">
                <a16:creationId xmlns:a16="http://schemas.microsoft.com/office/drawing/2014/main" id="{1FAF3626-3DA4-CCCF-43AF-41E3E5AC02B1}"/>
              </a:ext>
            </a:extLst>
          </p:cNvPr>
          <p:cNvGrpSpPr/>
          <p:nvPr/>
        </p:nvGrpSpPr>
        <p:grpSpPr>
          <a:xfrm>
            <a:off x="10190464" y="4052680"/>
            <a:ext cx="1012519" cy="1005346"/>
            <a:chOff x="1759188" y="1820166"/>
            <a:chExt cx="1368152" cy="1368152"/>
          </a:xfrm>
        </p:grpSpPr>
        <p:sp>
          <p:nvSpPr>
            <p:cNvPr id="74" name="Oval 8">
              <a:extLst>
                <a:ext uri="{FF2B5EF4-FFF2-40B4-BE49-F238E27FC236}">
                  <a16:creationId xmlns:a16="http://schemas.microsoft.com/office/drawing/2014/main" id="{CA5FE16D-38E0-6342-F508-A3B31ACFFA91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5" name="Pie 7">
              <a:extLst>
                <a:ext uri="{FF2B5EF4-FFF2-40B4-BE49-F238E27FC236}">
                  <a16:creationId xmlns:a16="http://schemas.microsoft.com/office/drawing/2014/main" id="{D531EE62-79CB-366B-9944-C71F4AD5AF65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5B15FC87-0C17-7E23-A480-AD4B751D4006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63597A03-594C-269E-49E5-3CF4221DB9CF}"/>
                </a:ext>
              </a:extLst>
            </p:cNvPr>
            <p:cNvSpPr/>
            <p:nvPr/>
          </p:nvSpPr>
          <p:spPr>
            <a:xfrm>
              <a:off x="2013088" y="2082527"/>
              <a:ext cx="860351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20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sp>
        <p:nvSpPr>
          <p:cNvPr id="78" name="Rectangle 19">
            <a:extLst>
              <a:ext uri="{FF2B5EF4-FFF2-40B4-BE49-F238E27FC236}">
                <a16:creationId xmlns:a16="http://schemas.microsoft.com/office/drawing/2014/main" id="{80DC40BC-ADCB-4797-8106-01808E293230}"/>
              </a:ext>
            </a:extLst>
          </p:cNvPr>
          <p:cNvSpPr/>
          <p:nvPr/>
        </p:nvSpPr>
        <p:spPr>
          <a:xfrm>
            <a:off x="5073945" y="5686468"/>
            <a:ext cx="24865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项目计划与会议记录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9" name="Group 27">
            <a:extLst>
              <a:ext uri="{FF2B5EF4-FFF2-40B4-BE49-F238E27FC236}">
                <a16:creationId xmlns:a16="http://schemas.microsoft.com/office/drawing/2014/main" id="{056FBB39-7D6E-F5AA-18E6-D8B5CD0E7F67}"/>
              </a:ext>
            </a:extLst>
          </p:cNvPr>
          <p:cNvGrpSpPr/>
          <p:nvPr/>
        </p:nvGrpSpPr>
        <p:grpSpPr>
          <a:xfrm>
            <a:off x="5794242" y="4013459"/>
            <a:ext cx="1012519" cy="1005346"/>
            <a:chOff x="1759188" y="1820166"/>
            <a:chExt cx="1368152" cy="1368152"/>
          </a:xfrm>
        </p:grpSpPr>
        <p:sp>
          <p:nvSpPr>
            <p:cNvPr id="80" name="Oval 8">
              <a:extLst>
                <a:ext uri="{FF2B5EF4-FFF2-40B4-BE49-F238E27FC236}">
                  <a16:creationId xmlns:a16="http://schemas.microsoft.com/office/drawing/2014/main" id="{1F96D028-4B26-92B3-A0E7-F976AD0A9575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1" name="Pie 7">
              <a:extLst>
                <a:ext uri="{FF2B5EF4-FFF2-40B4-BE49-F238E27FC236}">
                  <a16:creationId xmlns:a16="http://schemas.microsoft.com/office/drawing/2014/main" id="{ED449031-BDDF-96EF-F9E7-2F78C254FCF8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82" name="Oval 13">
              <a:extLst>
                <a:ext uri="{FF2B5EF4-FFF2-40B4-BE49-F238E27FC236}">
                  <a16:creationId xmlns:a16="http://schemas.microsoft.com/office/drawing/2014/main" id="{D3A9559E-E162-CC4C-7C5B-1DEE5F5CC658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3" name="Rectangle 25">
              <a:extLst>
                <a:ext uri="{FF2B5EF4-FFF2-40B4-BE49-F238E27FC236}">
                  <a16:creationId xmlns:a16="http://schemas.microsoft.com/office/drawing/2014/main" id="{24FAC277-6293-7126-1476-DE8DA61FF3DC}"/>
                </a:ext>
              </a:extLst>
            </p:cNvPr>
            <p:cNvSpPr/>
            <p:nvPr/>
          </p:nvSpPr>
          <p:spPr>
            <a:xfrm>
              <a:off x="2013088" y="2082527"/>
              <a:ext cx="860351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18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sp>
        <p:nvSpPr>
          <p:cNvPr id="84" name="Rectangle 19">
            <a:extLst>
              <a:ext uri="{FF2B5EF4-FFF2-40B4-BE49-F238E27FC236}">
                <a16:creationId xmlns:a16="http://schemas.microsoft.com/office/drawing/2014/main" id="{EECB5A55-144B-F85C-9D07-4D503FBD7310}"/>
              </a:ext>
            </a:extLst>
          </p:cNvPr>
          <p:cNvSpPr/>
          <p:nvPr/>
        </p:nvSpPr>
        <p:spPr>
          <a:xfrm>
            <a:off x="7940078" y="5692547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参考资料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5" name="Group 27">
            <a:extLst>
              <a:ext uri="{FF2B5EF4-FFF2-40B4-BE49-F238E27FC236}">
                <a16:creationId xmlns:a16="http://schemas.microsoft.com/office/drawing/2014/main" id="{8F1E037C-F55C-94D8-A093-B7A4964D90D5}"/>
              </a:ext>
            </a:extLst>
          </p:cNvPr>
          <p:cNvGrpSpPr/>
          <p:nvPr/>
        </p:nvGrpSpPr>
        <p:grpSpPr>
          <a:xfrm>
            <a:off x="8022381" y="4019538"/>
            <a:ext cx="1012519" cy="1005346"/>
            <a:chOff x="1759188" y="1820166"/>
            <a:chExt cx="1368152" cy="1368152"/>
          </a:xfrm>
        </p:grpSpPr>
        <p:sp>
          <p:nvSpPr>
            <p:cNvPr id="86" name="Oval 8">
              <a:extLst>
                <a:ext uri="{FF2B5EF4-FFF2-40B4-BE49-F238E27FC236}">
                  <a16:creationId xmlns:a16="http://schemas.microsoft.com/office/drawing/2014/main" id="{A20BBCA8-6299-3CF4-355E-8D82255F8949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7" name="Pie 7">
              <a:extLst>
                <a:ext uri="{FF2B5EF4-FFF2-40B4-BE49-F238E27FC236}">
                  <a16:creationId xmlns:a16="http://schemas.microsoft.com/office/drawing/2014/main" id="{D354276B-3F99-1C3D-532E-7FB3B1C9E626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88" name="Oval 13">
              <a:extLst>
                <a:ext uri="{FF2B5EF4-FFF2-40B4-BE49-F238E27FC236}">
                  <a16:creationId xmlns:a16="http://schemas.microsoft.com/office/drawing/2014/main" id="{3116DF4B-8268-583E-0D78-4801B230CD39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9" name="Rectangle 25">
              <a:extLst>
                <a:ext uri="{FF2B5EF4-FFF2-40B4-BE49-F238E27FC236}">
                  <a16:creationId xmlns:a16="http://schemas.microsoft.com/office/drawing/2014/main" id="{490BC81E-161A-BF51-CBE5-9CC70EF97833}"/>
                </a:ext>
              </a:extLst>
            </p:cNvPr>
            <p:cNvSpPr/>
            <p:nvPr/>
          </p:nvSpPr>
          <p:spPr>
            <a:xfrm>
              <a:off x="2013088" y="2082527"/>
              <a:ext cx="860351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19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43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8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799856" y="3573016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需求文档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90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需求文档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93F425A-26D9-E454-059B-1C4A51199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581253"/>
              </p:ext>
            </p:extLst>
          </p:nvPr>
        </p:nvGraphicFramePr>
        <p:xfrm>
          <a:off x="407368" y="116632"/>
          <a:ext cx="10945216" cy="61749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73422181"/>
                    </a:ext>
                  </a:extLst>
                </a:gridCol>
                <a:gridCol w="9865096">
                  <a:extLst>
                    <a:ext uri="{9D8B030D-6E8A-4147-A177-3AD203B41FA5}">
                      <a16:colId xmlns:a16="http://schemas.microsoft.com/office/drawing/2014/main" val="2571735767"/>
                    </a:ext>
                  </a:extLst>
                </a:gridCol>
              </a:tblGrid>
              <a:tr h="233503">
                <a:tc>
                  <a:txBody>
                    <a:bodyPr/>
                    <a:lstStyle/>
                    <a:p>
                      <a:pPr algn="ctr"/>
                      <a:r>
                        <a:rPr lang="zh-CN" sz="2000" kern="500" dirty="0">
                          <a:effectLst/>
                        </a:rPr>
                        <a:t>用户</a:t>
                      </a:r>
                      <a:endParaRPr lang="zh-CN" sz="14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500">
                          <a:effectLst/>
                        </a:rPr>
                        <a:t>需求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655247513"/>
                  </a:ext>
                </a:extLst>
              </a:tr>
              <a:tr h="359236">
                <a:tc rowSpan="3">
                  <a:txBody>
                    <a:bodyPr/>
                    <a:lstStyle/>
                    <a:p>
                      <a:pPr algn="ctr"/>
                      <a:r>
                        <a:rPr lang="zh-CN" sz="1400" kern="500" dirty="0">
                          <a:effectLst/>
                        </a:rPr>
                        <a:t>王雯璐</a:t>
                      </a:r>
                      <a:endParaRPr lang="zh-CN" sz="14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 dirty="0">
                          <a:effectLst/>
                        </a:rPr>
                        <a:t>搜索问题：搜索结果有教材和百度百科的官方解释以及短视频（根据收藏点赞排序，简洁明了）</a:t>
                      </a:r>
                      <a:endParaRPr lang="zh-CN" sz="14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3120756466"/>
                  </a:ext>
                </a:extLst>
              </a:tr>
              <a:tr h="179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 dirty="0">
                          <a:effectLst/>
                        </a:rPr>
                        <a:t>发帖：匿名，问答形式</a:t>
                      </a:r>
                      <a:endParaRPr lang="zh-CN" sz="14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3757225314"/>
                  </a:ext>
                </a:extLst>
              </a:tr>
              <a:tr h="3592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 dirty="0">
                          <a:effectLst/>
                        </a:rPr>
                        <a:t>好友系统：可以主动的向之前回答过帖子的用户建立好友关系，直接询问问题</a:t>
                      </a:r>
                      <a:endParaRPr lang="zh-CN" sz="14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3732642141"/>
                  </a:ext>
                </a:extLst>
              </a:tr>
              <a:tr h="413120">
                <a:tc rowSpan="5">
                  <a:txBody>
                    <a:bodyPr/>
                    <a:lstStyle/>
                    <a:p>
                      <a:pPr algn="ctr"/>
                      <a:r>
                        <a:rPr lang="zh-CN" sz="1400" kern="500">
                          <a:effectLst/>
                        </a:rPr>
                        <a:t>何宁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 dirty="0">
                          <a:effectLst/>
                        </a:rPr>
                        <a:t>发内容帖：发布详细的内容帖（类似</a:t>
                      </a:r>
                      <a:r>
                        <a:rPr lang="en-US" sz="1400" kern="500" dirty="0" err="1">
                          <a:effectLst/>
                        </a:rPr>
                        <a:t>csdn</a:t>
                      </a:r>
                      <a:r>
                        <a:rPr lang="zh-CN" sz="1400" kern="500" dirty="0">
                          <a:effectLst/>
                        </a:rPr>
                        <a:t>），并有讨论区</a:t>
                      </a:r>
                      <a:r>
                        <a:rPr lang="zh-CN" sz="2000" kern="500" dirty="0">
                          <a:effectLst/>
                        </a:rPr>
                        <a:t> </a:t>
                      </a:r>
                      <a:endParaRPr lang="zh-CN" sz="14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1829825446"/>
                  </a:ext>
                </a:extLst>
              </a:tr>
              <a:tr h="179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>
                          <a:effectLst/>
                        </a:rPr>
                        <a:t>发提问帖：问答形式的帖子，回答有奖励机制。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1853395572"/>
                  </a:ext>
                </a:extLst>
              </a:tr>
              <a:tr h="179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>
                          <a:effectLst/>
                        </a:rPr>
                        <a:t>搜索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4123815815"/>
                  </a:ext>
                </a:extLst>
              </a:tr>
              <a:tr h="179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>
                          <a:effectLst/>
                        </a:rPr>
                        <a:t>推送：通过搜索和浏览进行推送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3988556716"/>
                  </a:ext>
                </a:extLst>
              </a:tr>
              <a:tr h="538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 dirty="0">
                          <a:effectLst/>
                        </a:rPr>
                        <a:t>聊天系统（博主），在博主没有回复私聊之前，用户只能发布最多</a:t>
                      </a:r>
                      <a:r>
                        <a:rPr lang="en-US" sz="1400" kern="500" dirty="0">
                          <a:effectLst/>
                        </a:rPr>
                        <a:t>3</a:t>
                      </a:r>
                      <a:r>
                        <a:rPr lang="zh-CN" sz="1400" kern="500" dirty="0">
                          <a:effectLst/>
                        </a:rPr>
                        <a:t>条信息，直到博主回复消息之后，用户博主之间才可以正常进行聊天</a:t>
                      </a:r>
                      <a:endParaRPr lang="zh-CN" sz="14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1621016764"/>
                  </a:ext>
                </a:extLst>
              </a:tr>
              <a:tr h="359236">
                <a:tc rowSpan="4">
                  <a:txBody>
                    <a:bodyPr/>
                    <a:lstStyle/>
                    <a:p>
                      <a:pPr algn="ctr"/>
                      <a:r>
                        <a:rPr lang="zh-CN" sz="1400" kern="500">
                          <a:effectLst/>
                        </a:rPr>
                        <a:t>罗荣良老师</a:t>
                      </a:r>
                    </a:p>
                    <a:p>
                      <a:pPr algn="just"/>
                      <a:r>
                        <a:rPr lang="en-US" sz="1400" kern="500">
                          <a:effectLst/>
                        </a:rPr>
                        <a:t> 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 dirty="0">
                          <a:effectLst/>
                        </a:rPr>
                        <a:t>资源上传：能上传往届成功作品，资源有版本跟踪机制</a:t>
                      </a:r>
                      <a:endParaRPr lang="zh-CN" sz="14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1388842397"/>
                  </a:ext>
                </a:extLst>
              </a:tr>
              <a:tr h="179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>
                          <a:effectLst/>
                        </a:rPr>
                        <a:t>帖子点评、点赞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2740500654"/>
                  </a:ext>
                </a:extLst>
              </a:tr>
              <a:tr h="179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 dirty="0">
                          <a:effectLst/>
                        </a:rPr>
                        <a:t>技术专题</a:t>
                      </a:r>
                      <a:endParaRPr lang="zh-CN" sz="14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2941480632"/>
                  </a:ext>
                </a:extLst>
              </a:tr>
              <a:tr h="179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>
                          <a:effectLst/>
                        </a:rPr>
                        <a:t>即时通信功能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589066927"/>
                  </a:ext>
                </a:extLst>
              </a:tr>
              <a:tr h="179618">
                <a:tc rowSpan="3">
                  <a:txBody>
                    <a:bodyPr/>
                    <a:lstStyle/>
                    <a:p>
                      <a:pPr algn="ctr"/>
                      <a:r>
                        <a:rPr lang="zh-CN" sz="1400" kern="500">
                          <a:effectLst/>
                        </a:rPr>
                        <a:t>林安晨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>
                          <a:effectLst/>
                        </a:rPr>
                        <a:t>关键词检索（模糊查询）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219483902"/>
                  </a:ext>
                </a:extLst>
              </a:tr>
              <a:tr h="179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>
                          <a:effectLst/>
                        </a:rPr>
                        <a:t>自定义标签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2355272458"/>
                  </a:ext>
                </a:extLst>
              </a:tr>
              <a:tr h="179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>
                          <a:effectLst/>
                        </a:rPr>
                        <a:t>审核、举报、申诉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2906636403"/>
                  </a:ext>
                </a:extLst>
              </a:tr>
              <a:tr h="179618">
                <a:tc rowSpan="4">
                  <a:txBody>
                    <a:bodyPr/>
                    <a:lstStyle/>
                    <a:p>
                      <a:pPr algn="ctr"/>
                      <a:r>
                        <a:rPr lang="zh-CN" sz="1400" kern="500">
                          <a:effectLst/>
                        </a:rPr>
                        <a:t>孙锐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>
                          <a:effectLst/>
                        </a:rPr>
                        <a:t>用户界面个性化：个性装扮（例如头像）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2153511860"/>
                  </a:ext>
                </a:extLst>
              </a:tr>
              <a:tr h="179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>
                          <a:effectLst/>
                        </a:rPr>
                        <a:t>一键好友分享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2248956995"/>
                  </a:ext>
                </a:extLst>
              </a:tr>
              <a:tr h="179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>
                          <a:effectLst/>
                        </a:rPr>
                        <a:t>激励机制：答疑解惑有奖励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1240184885"/>
                  </a:ext>
                </a:extLst>
              </a:tr>
              <a:tr h="179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>
                          <a:effectLst/>
                        </a:rPr>
                        <a:t>积分系统：累计一定积分，获得段位</a:t>
                      </a:r>
                      <a:r>
                        <a:rPr lang="en-US" sz="1400" kern="500">
                          <a:effectLst/>
                        </a:rPr>
                        <a:t>/</a:t>
                      </a:r>
                      <a:r>
                        <a:rPr lang="zh-CN" sz="1400" kern="500">
                          <a:effectLst/>
                        </a:rPr>
                        <a:t>称号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203530685"/>
                  </a:ext>
                </a:extLst>
              </a:tr>
              <a:tr h="179618"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 kern="500">
                          <a:effectLst/>
                        </a:rPr>
                        <a:t>周东祺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>
                          <a:effectLst/>
                        </a:rPr>
                        <a:t>搜索（模糊查询、标签筛选）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3745038084"/>
                  </a:ext>
                </a:extLst>
              </a:tr>
              <a:tr h="179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>
                          <a:effectLst/>
                        </a:rPr>
                        <a:t>资源格式多样（</a:t>
                      </a:r>
                      <a:r>
                        <a:rPr lang="en-US" sz="1400" kern="500">
                          <a:effectLst/>
                        </a:rPr>
                        <a:t>PDF</a:t>
                      </a:r>
                      <a:r>
                        <a:rPr lang="zh-CN" sz="1400" kern="500">
                          <a:effectLst/>
                        </a:rPr>
                        <a:t>、视频等）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2598796736"/>
                  </a:ext>
                </a:extLst>
              </a:tr>
              <a:tr h="179618"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 kern="500">
                          <a:effectLst/>
                        </a:rPr>
                        <a:t>曹杰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>
                          <a:effectLst/>
                        </a:rPr>
                        <a:t>标签</a:t>
                      </a:r>
                      <a:r>
                        <a:rPr lang="en-US" sz="1400" kern="500">
                          <a:effectLst/>
                        </a:rPr>
                        <a:t>/</a:t>
                      </a:r>
                      <a:r>
                        <a:rPr lang="zh-CN" sz="1400" kern="500">
                          <a:effectLst/>
                        </a:rPr>
                        <a:t>圈子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4148719431"/>
                  </a:ext>
                </a:extLst>
              </a:tr>
              <a:tr h="179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 dirty="0">
                          <a:effectLst/>
                        </a:rPr>
                        <a:t>订阅圈子的消息推送：实时推送</a:t>
                      </a:r>
                      <a:endParaRPr lang="zh-CN" sz="14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2313005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36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需求文档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D081C4D-CD36-5760-186A-0E464AB4D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669971"/>
              </p:ext>
            </p:extLst>
          </p:nvPr>
        </p:nvGraphicFramePr>
        <p:xfrm>
          <a:off x="551384" y="764705"/>
          <a:ext cx="11089232" cy="59766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7037">
                  <a:extLst>
                    <a:ext uri="{9D8B030D-6E8A-4147-A177-3AD203B41FA5}">
                      <a16:colId xmlns:a16="http://schemas.microsoft.com/office/drawing/2014/main" val="1115900695"/>
                    </a:ext>
                  </a:extLst>
                </a:gridCol>
                <a:gridCol w="8822195">
                  <a:extLst>
                    <a:ext uri="{9D8B030D-6E8A-4147-A177-3AD203B41FA5}">
                      <a16:colId xmlns:a16="http://schemas.microsoft.com/office/drawing/2014/main" val="2753893017"/>
                    </a:ext>
                  </a:extLst>
                </a:gridCol>
              </a:tblGrid>
              <a:tr h="351569">
                <a:tc gridSpan="2">
                  <a:txBody>
                    <a:bodyPr/>
                    <a:lstStyle/>
                    <a:p>
                      <a:pPr algn="ctr"/>
                      <a:r>
                        <a:rPr lang="zh-CN" sz="2000" kern="500" dirty="0">
                          <a:effectLst/>
                        </a:rPr>
                        <a:t>需求整合</a:t>
                      </a:r>
                      <a:endParaRPr lang="zh-CN" sz="20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84824"/>
                  </a:ext>
                </a:extLst>
              </a:tr>
              <a:tr h="703137">
                <a:tc>
                  <a:txBody>
                    <a:bodyPr/>
                    <a:lstStyle/>
                    <a:p>
                      <a:pPr algn="just"/>
                      <a:r>
                        <a:rPr lang="zh-CN" sz="2000" kern="500">
                          <a:effectLst/>
                        </a:rPr>
                        <a:t>搜索功能</a:t>
                      </a:r>
                      <a:endParaRPr lang="zh-CN" sz="20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500">
                          <a:effectLst/>
                        </a:rPr>
                        <a:t>存在一个搜索框，根据关键词进行模糊搜索，也可以根据标签对结果进行筛选。</a:t>
                      </a:r>
                      <a:endParaRPr lang="zh-CN" sz="20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619769"/>
                  </a:ext>
                </a:extLst>
              </a:tr>
              <a:tr h="1054706">
                <a:tc>
                  <a:txBody>
                    <a:bodyPr/>
                    <a:lstStyle/>
                    <a:p>
                      <a:pPr algn="just"/>
                      <a:r>
                        <a:rPr lang="zh-CN" sz="2000" kern="500">
                          <a:effectLst/>
                        </a:rPr>
                        <a:t>发帖</a:t>
                      </a:r>
                      <a:endParaRPr lang="zh-CN" sz="20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500">
                          <a:effectLst/>
                        </a:rPr>
                        <a:t>用户发帖时可以选择是否匿名，帖子的类型可以是向他人请教的求助贴、对于一个问题的讨论贴、有奖励的资源分享贴，没个帖子都设有标签。</a:t>
                      </a:r>
                      <a:endParaRPr lang="zh-CN" sz="20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3733714"/>
                  </a:ext>
                </a:extLst>
              </a:tr>
              <a:tr h="703137">
                <a:tc>
                  <a:txBody>
                    <a:bodyPr/>
                    <a:lstStyle/>
                    <a:p>
                      <a:pPr algn="just"/>
                      <a:r>
                        <a:rPr lang="zh-CN" sz="2000" kern="500">
                          <a:effectLst/>
                        </a:rPr>
                        <a:t>好友</a:t>
                      </a:r>
                      <a:endParaRPr lang="zh-CN" sz="20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500">
                          <a:effectLst/>
                        </a:rPr>
                        <a:t>好友之间可以私聊，聊天时一个用户最多连续发</a:t>
                      </a:r>
                      <a:r>
                        <a:rPr lang="en-US" sz="2000" kern="500">
                          <a:effectLst/>
                        </a:rPr>
                        <a:t>3</a:t>
                      </a:r>
                      <a:r>
                        <a:rPr lang="zh-CN" sz="2000" kern="500">
                          <a:effectLst/>
                        </a:rPr>
                        <a:t>条消息。如果遇到好的文章，也可以一键分享给好友。</a:t>
                      </a:r>
                      <a:endParaRPr lang="zh-CN" sz="20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0275651"/>
                  </a:ext>
                </a:extLst>
              </a:tr>
              <a:tr h="703137">
                <a:tc>
                  <a:txBody>
                    <a:bodyPr/>
                    <a:lstStyle/>
                    <a:p>
                      <a:pPr algn="just"/>
                      <a:r>
                        <a:rPr lang="zh-CN" sz="2000" kern="500">
                          <a:effectLst/>
                        </a:rPr>
                        <a:t>推送</a:t>
                      </a:r>
                      <a:endParaRPr lang="zh-CN" sz="20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500">
                          <a:effectLst/>
                        </a:rPr>
                        <a:t>根据感兴趣的标签对讨论激烈、收藏多的帖子推送；关注的人发布帖子，也会进行推送。</a:t>
                      </a:r>
                      <a:endParaRPr lang="zh-CN" sz="20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9062258"/>
                  </a:ext>
                </a:extLst>
              </a:tr>
              <a:tr h="1054706">
                <a:tc>
                  <a:txBody>
                    <a:bodyPr/>
                    <a:lstStyle/>
                    <a:p>
                      <a:pPr algn="l"/>
                      <a:r>
                        <a:rPr lang="zh-CN" sz="2000" kern="500" dirty="0">
                          <a:effectLst/>
                        </a:rPr>
                        <a:t>审核举报申诉</a:t>
                      </a:r>
                      <a:endParaRPr lang="zh-CN" sz="20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500">
                          <a:effectLst/>
                        </a:rPr>
                        <a:t>对于被审核卡住的帖子，可以进行申诉；对于审核不通过的帖子，审核员须给出理由；可以对不良信息进行举报。</a:t>
                      </a:r>
                      <a:endParaRPr lang="zh-CN" sz="20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9761070"/>
                  </a:ext>
                </a:extLst>
              </a:tr>
              <a:tr h="1406274">
                <a:tc>
                  <a:txBody>
                    <a:bodyPr/>
                    <a:lstStyle/>
                    <a:p>
                      <a:pPr algn="just"/>
                      <a:r>
                        <a:rPr lang="zh-CN" sz="2000" kern="500">
                          <a:effectLst/>
                        </a:rPr>
                        <a:t>自定义</a:t>
                      </a:r>
                      <a:endParaRPr lang="zh-CN" sz="20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500" dirty="0">
                          <a:effectLst/>
                        </a:rPr>
                        <a:t>自定义感兴趣的标签；装扮自己，例如称号、徽章、头像装扮等；积分系统，通过发言、分享、解答等方式获得积分，累计积分到达一定分数，获得段位</a:t>
                      </a:r>
                      <a:r>
                        <a:rPr lang="en-US" sz="2000" kern="500" dirty="0">
                          <a:effectLst/>
                        </a:rPr>
                        <a:t>/</a:t>
                      </a:r>
                      <a:r>
                        <a:rPr lang="zh-CN" sz="2000" kern="500" dirty="0">
                          <a:effectLst/>
                        </a:rPr>
                        <a:t>称号；</a:t>
                      </a:r>
                      <a:endParaRPr lang="zh-CN" sz="20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9364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92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9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799856" y="3573016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JAD</a:t>
            </a:r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会议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91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algn="ctr"/>
            <a:r>
              <a:rPr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JAD</a:t>
            </a:r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会议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1104A0-D234-D392-DC5B-45BC45743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DAE9FE9-2293-EDAF-0050-E18905B6C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40" y="932728"/>
            <a:ext cx="10920536" cy="579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1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10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数据字典与</a:t>
            </a:r>
            <a:r>
              <a:rPr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ER</a:t>
            </a:r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图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2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数据字典与</a:t>
            </a:r>
            <a:r>
              <a:rPr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ER</a:t>
            </a:r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图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4060043-DA23-5E2E-BA43-2D886C98D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CF71B5-A570-296B-DA9F-0C4500627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908864"/>
            <a:ext cx="10416483" cy="547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5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数据字典与</a:t>
            </a:r>
            <a:r>
              <a:rPr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ER</a:t>
            </a:r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图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4060043-DA23-5E2E-BA43-2D886C98D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24B10E-536C-D7A3-AED8-E5754EAA8D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1" y="890190"/>
            <a:ext cx="5247195" cy="596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0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11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系统环境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67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系统环境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4060043-DA23-5E2E-BA43-2D886C98D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441" y="2204864"/>
            <a:ext cx="3600399" cy="3240360"/>
          </a:xfrm>
        </p:spPr>
        <p:txBody>
          <a:bodyPr/>
          <a:lstStyle/>
          <a:p>
            <a:pPr algn="l"/>
            <a:r>
              <a:rPr lang="zh-CN" altLang="en-US" sz="2400" dirty="0"/>
              <a:t>实现环境：</a:t>
            </a:r>
            <a:endParaRPr lang="en-US" altLang="zh-CN" sz="2400" dirty="0"/>
          </a:p>
          <a:p>
            <a:pPr algn="l"/>
            <a:r>
              <a:rPr lang="zh-CN" altLang="en-US" sz="2400" dirty="0"/>
              <a:t>编程语言：</a:t>
            </a:r>
            <a:r>
              <a:rPr lang="en-US" altLang="zh-CN" sz="2400" dirty="0"/>
              <a:t>HTML5</a:t>
            </a:r>
          </a:p>
          <a:p>
            <a:pPr algn="l"/>
            <a:r>
              <a:rPr lang="zh-CN" altLang="en-US" sz="2400" dirty="0"/>
              <a:t>编程工具：</a:t>
            </a:r>
            <a:r>
              <a:rPr lang="en-US" altLang="zh-CN" sz="2400" dirty="0"/>
              <a:t>vscode/idea</a:t>
            </a:r>
          </a:p>
          <a:p>
            <a:pPr algn="l"/>
            <a:r>
              <a:rPr lang="zh-CN" altLang="en-US" sz="2400" dirty="0"/>
              <a:t>编程人员：小组成员</a:t>
            </a:r>
            <a:r>
              <a:rPr lang="en-US" altLang="zh-CN" sz="2400" dirty="0"/>
              <a:t>5</a:t>
            </a:r>
            <a:r>
              <a:rPr lang="zh-CN" altLang="en-US" sz="2400" dirty="0"/>
              <a:t>人</a:t>
            </a:r>
            <a:endParaRPr lang="en-US" altLang="zh-CN" sz="2400" dirty="0"/>
          </a:p>
          <a:p>
            <a:pPr algn="l"/>
            <a:endParaRPr lang="en-US" altLang="zh-CN" sz="2400" dirty="0"/>
          </a:p>
        </p:txBody>
      </p:sp>
      <p:sp>
        <p:nvSpPr>
          <p:cNvPr id="7" name="副标题 4">
            <a:extLst>
              <a:ext uri="{FF2B5EF4-FFF2-40B4-BE49-F238E27FC236}">
                <a16:creationId xmlns:a16="http://schemas.microsoft.com/office/drawing/2014/main" id="{25CA8E33-CE04-6142-1649-00578064B783}"/>
              </a:ext>
            </a:extLst>
          </p:cNvPr>
          <p:cNvSpPr txBox="1">
            <a:spLocks/>
          </p:cNvSpPr>
          <p:nvPr/>
        </p:nvSpPr>
        <p:spPr>
          <a:xfrm>
            <a:off x="6600056" y="2204864"/>
            <a:ext cx="4248472" cy="3240360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5298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0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95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91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89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86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83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7080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377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/>
              <a:t>运行环境：</a:t>
            </a: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操作系统：</a:t>
            </a:r>
            <a:r>
              <a:rPr lang="en-US" altLang="zh-CN" sz="2400" dirty="0"/>
              <a:t>Android/</a:t>
            </a:r>
            <a:r>
              <a:rPr lang="en-US" altLang="zh-CN" sz="2400" dirty="0" err="1"/>
              <a:t>ios</a:t>
            </a: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运行内存：</a:t>
            </a:r>
            <a:r>
              <a:rPr lang="en-US" altLang="zh-CN" sz="2400" dirty="0"/>
              <a:t>4G</a:t>
            </a:r>
            <a:r>
              <a:rPr lang="zh-CN" altLang="en-US" sz="2400" dirty="0"/>
              <a:t>以上</a:t>
            </a: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软件要求：手机浏览器</a:t>
            </a:r>
          </a:p>
        </p:txBody>
      </p:sp>
    </p:spTree>
    <p:extLst>
      <p:ext uri="{BB962C8B-B14F-4D97-AF65-F5344CB8AC3E}">
        <p14:creationId xmlns:p14="http://schemas.microsoft.com/office/powerpoint/2010/main" val="366472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ONE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799856" y="3573016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CN" sz="4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Vision&amp;Scope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57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12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需求管理工具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71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需求管理工具</a:t>
            </a:r>
            <a:br>
              <a:rPr lang="bg-BG" altLang="zh-CN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A0CB34-B8D3-F113-D13C-4554FF686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PingCode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8E7D88-15B5-6083-CBE3-CC1C947DC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36" y="1373873"/>
            <a:ext cx="11543928" cy="548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4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13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UML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75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用例图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New Cicle" pitchFamily="2" charset="0"/>
              </a:rPr>
              <a:t>用例图是显示一组用例，参与者以及它们之间关系的一种图</a:t>
            </a:r>
            <a:endParaRPr lang="bg-BG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90FA1C-174F-0751-DB4B-BC96721E72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186373"/>
            <a:ext cx="3672408" cy="5426681"/>
          </a:xfrm>
          <a:prstGeom prst="rect">
            <a:avLst/>
          </a:prstGeom>
        </p:spPr>
      </p:pic>
      <p:sp>
        <p:nvSpPr>
          <p:cNvPr id="7" name="Subtitle 4">
            <a:extLst>
              <a:ext uri="{FF2B5EF4-FFF2-40B4-BE49-F238E27FC236}">
                <a16:creationId xmlns:a16="http://schemas.microsoft.com/office/drawing/2014/main" id="{5A138CF0-99C7-272C-6C1A-06B9D31933DB}"/>
              </a:ext>
            </a:extLst>
          </p:cNvPr>
          <p:cNvSpPr txBox="1">
            <a:spLocks/>
          </p:cNvSpPr>
          <p:nvPr/>
        </p:nvSpPr>
        <p:spPr>
          <a:xfrm>
            <a:off x="6960096" y="2252415"/>
            <a:ext cx="2856317" cy="502907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5298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0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95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91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89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86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83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7080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377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New Cicle" pitchFamily="2" charset="0"/>
                <a:ea typeface="宋体" panose="02010600030101010101" pitchFamily="2" charset="-122"/>
                <a:cs typeface="+mn-cs"/>
              </a:rPr>
              <a:t>使用用例图可以帮助我们小组成员了解各类用户和用例之间的关系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New Cicle" pitchFamily="2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New Cicle" pitchFamily="2" charset="0"/>
                <a:ea typeface="宋体" panose="02010600030101010101" pitchFamily="2" charset="-122"/>
                <a:cs typeface="+mn-cs"/>
              </a:rPr>
              <a:t>例如上传资源是由教师和学生做的，而不是游客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98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活动图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-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修改密码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5F2D6529-5EF3-F90D-D9DE-5BC8B7EDD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表示在处理某个活动时，两个或者更多类对象之间的过程控制流。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42E6BA-CB8C-AB7E-5312-09657B2BE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88" y="1336581"/>
            <a:ext cx="9769082" cy="532912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A885511-9344-38DF-AEEF-1A39D8B8BF8F}"/>
              </a:ext>
            </a:extLst>
          </p:cNvPr>
          <p:cNvSpPr txBox="1">
            <a:spLocks/>
          </p:cNvSpPr>
          <p:nvPr/>
        </p:nvSpPr>
        <p:spPr>
          <a:xfrm>
            <a:off x="9840416" y="2708920"/>
            <a:ext cx="1994761" cy="502907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5298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0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95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91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89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86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83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7080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377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New Cicle" pitchFamily="2" charset="0"/>
                <a:ea typeface="宋体" panose="02010600030101010101" pitchFamily="2" charset="-122"/>
                <a:cs typeface="+mn-cs"/>
              </a:rPr>
              <a:t>使用活动图可以让小组成员了解业务用例实现的工作流程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20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活动图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-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用户登录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5F2D6529-5EF3-F90D-D9DE-5BC8B7EDD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表示在处理某个活动时，两个或者更多类对象之间的过程控制流。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0CD19D-34CC-9EBB-66D5-419A74AA6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095405"/>
            <a:ext cx="6165547" cy="5477435"/>
          </a:xfrm>
          <a:prstGeom prst="rect">
            <a:avLst/>
          </a:prstGeom>
        </p:spPr>
      </p:pic>
      <p:sp>
        <p:nvSpPr>
          <p:cNvPr id="7" name="Subtitle 4">
            <a:extLst>
              <a:ext uri="{FF2B5EF4-FFF2-40B4-BE49-F238E27FC236}">
                <a16:creationId xmlns:a16="http://schemas.microsoft.com/office/drawing/2014/main" id="{3A8DBFFD-808F-BEC4-36DA-3408ECD51701}"/>
              </a:ext>
            </a:extLst>
          </p:cNvPr>
          <p:cNvSpPr txBox="1">
            <a:spLocks/>
          </p:cNvSpPr>
          <p:nvPr/>
        </p:nvSpPr>
        <p:spPr>
          <a:xfrm>
            <a:off x="9840416" y="2708920"/>
            <a:ext cx="1994761" cy="502907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5298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0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95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91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89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86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83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7080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377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New Cicle" pitchFamily="2" charset="0"/>
                <a:ea typeface="宋体" panose="02010600030101010101" pitchFamily="2" charset="-122"/>
                <a:cs typeface="+mn-cs"/>
              </a:rPr>
              <a:t>使用活动图可以让小组成员了解业务用例实现的工作流程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94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活动图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-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用户注册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5F2D6529-5EF3-F90D-D9DE-5BC8B7EDD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表示在处理某个活动时，两个或者更多类对象之间的过程控制流。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711C3F-A0B7-359D-F2D2-51F203B06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26" y="1435635"/>
            <a:ext cx="8109763" cy="485160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B64BB9-FBA6-846F-4342-76B1583ADE9F}"/>
              </a:ext>
            </a:extLst>
          </p:cNvPr>
          <p:cNvSpPr txBox="1">
            <a:spLocks/>
          </p:cNvSpPr>
          <p:nvPr/>
        </p:nvSpPr>
        <p:spPr>
          <a:xfrm>
            <a:off x="9840416" y="2708920"/>
            <a:ext cx="1994761" cy="502907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5298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0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95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91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89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86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83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7080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377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New Cicle" pitchFamily="2" charset="0"/>
                <a:ea typeface="宋体" panose="02010600030101010101" pitchFamily="2" charset="-122"/>
                <a:cs typeface="+mn-cs"/>
              </a:rPr>
              <a:t>使用活动图可以让小组成员了解业务用例实现的工作流程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849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包图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E7390-5B5E-9C2E-3769-82A78F0D3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描述包与包之间的关系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4616FE-9A24-A2B7-9F3C-99CA2B792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340768"/>
            <a:ext cx="6061977" cy="4992354"/>
          </a:xfrm>
          <a:prstGeom prst="rect">
            <a:avLst/>
          </a:prstGeom>
          <a:noFill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EDB206C-2DD1-47D9-B823-9BD1CEDC3540}"/>
              </a:ext>
            </a:extLst>
          </p:cNvPr>
          <p:cNvSpPr txBox="1">
            <a:spLocks/>
          </p:cNvSpPr>
          <p:nvPr/>
        </p:nvSpPr>
        <p:spPr>
          <a:xfrm>
            <a:off x="7752184" y="2276872"/>
            <a:ext cx="2808312" cy="502907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5298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0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95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91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89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86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83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7080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377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New Cicle" pitchFamily="2" charset="0"/>
                <a:ea typeface="宋体" panose="02010600030101010101" pitchFamily="2" charset="-122"/>
                <a:cs typeface="+mn-cs"/>
              </a:rPr>
              <a:t>包图可以在顶层将我们的设计和需求展示出来，将复杂的关系模块化，如图所示，包可以将学生和教师分在不同模块内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21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定时图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E7390-5B5E-9C2E-3769-82A78F0D3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带数字刻度的时间轴来精确地描述消息的顺序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5B3F9F-4BDF-0983-2588-529A398D1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78" y="2420888"/>
            <a:ext cx="9772060" cy="3418927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id="{3657F428-3EA7-D810-E661-4736386ECBBC}"/>
              </a:ext>
            </a:extLst>
          </p:cNvPr>
          <p:cNvSpPr txBox="1">
            <a:spLocks/>
          </p:cNvSpPr>
          <p:nvPr/>
        </p:nvSpPr>
        <p:spPr>
          <a:xfrm>
            <a:off x="9840416" y="2708920"/>
            <a:ext cx="1994761" cy="502907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5298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0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95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91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89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86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83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7080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377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New Cicle" pitchFamily="2" charset="0"/>
                <a:ea typeface="宋体" panose="02010600030101010101" pitchFamily="2" charset="-122"/>
                <a:cs typeface="+mn-cs"/>
              </a:rPr>
              <a:t>定时图描述了我们项目的对象随时间变化的状态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45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对话图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E7390-5B5E-9C2E-3769-82A78F0D3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8248" y="2204864"/>
            <a:ext cx="3360373" cy="502907"/>
          </a:xfrm>
        </p:spPr>
        <p:txBody>
          <a:bodyPr/>
          <a:lstStyle/>
          <a:p>
            <a:r>
              <a:rPr lang="zh-CN" altLang="en-US" sz="2800" dirty="0"/>
              <a:t>使用对话图可以帮助我们了解系统的对话元素和导航连接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EF5CD2-667B-6A2C-5FD4-02F5118F8F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484784"/>
            <a:ext cx="8037755" cy="448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4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4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Vision&amp;Scope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EF2813A-1E36-81E1-FDC6-26AB56379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2064" y="1772816"/>
            <a:ext cx="5376597" cy="502907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针对浙大城市学院软件工程专业的老师和学生</a:t>
            </a:r>
            <a:r>
              <a:rPr lang="zh-CN" altLang="en-US" dirty="0"/>
              <a:t>，他们需要一个聚焦于软工专业知识的</a:t>
            </a:r>
            <a:r>
              <a:rPr lang="zh-CN" altLang="en-US" b="1" dirty="0">
                <a:solidFill>
                  <a:srgbClr val="FF0000"/>
                </a:solidFill>
              </a:rPr>
              <a:t>交流学习</a:t>
            </a:r>
            <a:r>
              <a:rPr lang="zh-CN" altLang="en-US" dirty="0"/>
              <a:t>的平台，“软工学院”就是一个</a:t>
            </a:r>
            <a:r>
              <a:rPr lang="zh-CN" altLang="en-US" b="1" dirty="0">
                <a:solidFill>
                  <a:srgbClr val="FF0000"/>
                </a:solidFill>
              </a:rPr>
              <a:t>论坛式</a:t>
            </a:r>
            <a:r>
              <a:rPr lang="zh-CN" altLang="en-US" dirty="0"/>
              <a:t>的、关注浙大城院软件工程专业的知识与消息交流的平台。平台提供软件工程不同专业课的主题，用户可以在不同的主题中发布帖子；特别的，学生用户可以在认证的教师用户下的问题栏中发表自己遇到的问题，等待老师的回答。并且，平台还会提供软件工程专业课上需要用到的各种通用资料（如课程相关文档模板、历年的学习考试资料等），方便学生下载使用，而不是在网上找各种资料却找不到标准的版本。不同于</a:t>
            </a:r>
            <a:r>
              <a:rPr lang="en-US" altLang="zh-CN" dirty="0"/>
              <a:t>CSDN</a:t>
            </a:r>
            <a:r>
              <a:rPr lang="zh-CN" altLang="en-US" dirty="0"/>
              <a:t>、慕课、爱城院等学习平台，我们的产品更关注软件工程该专业、更关注浙大城市学院的教师与学生，为城院用户提供一个专业的软工交流学习平台。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5CC993-0BF3-2D16-420C-99D3EEA9F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" y="1124749"/>
            <a:ext cx="6106163" cy="512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0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14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测试用例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92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测试用例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E7390-5B5E-9C2E-3769-82A78F0D3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8248" y="2204864"/>
            <a:ext cx="3360373" cy="502907"/>
          </a:xfrm>
        </p:spPr>
        <p:txBody>
          <a:bodyPr/>
          <a:lstStyle/>
          <a:p>
            <a:r>
              <a:rPr lang="zh-CN" altLang="en-US" sz="2800" dirty="0"/>
              <a:t>使用对话图可以帮助我们了解系统的对话元素和导航连接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AA4C1B-9B0B-C2F3-D631-30BCA63A2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80" y="980728"/>
            <a:ext cx="11856640" cy="579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8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测试用例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E7390-5B5E-9C2E-3769-82A78F0D3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8248" y="2204864"/>
            <a:ext cx="3360373" cy="502907"/>
          </a:xfrm>
        </p:spPr>
        <p:txBody>
          <a:bodyPr/>
          <a:lstStyle/>
          <a:p>
            <a:r>
              <a:rPr lang="zh-CN" altLang="en-US" sz="2800" dirty="0"/>
              <a:t>使用对话图可以帮助我们了解系统的对话元素和导航连接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94C440-3681-1A55-8900-B0C8C5867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04" y="1143967"/>
            <a:ext cx="11424592" cy="597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7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15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用户手册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9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用户手册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E7390-5B5E-9C2E-3769-82A78F0D3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8248" y="2204864"/>
            <a:ext cx="3360373" cy="502907"/>
          </a:xfrm>
        </p:spPr>
        <p:txBody>
          <a:bodyPr/>
          <a:lstStyle/>
          <a:p>
            <a:r>
              <a:rPr lang="zh-CN" altLang="en-US" sz="2800" dirty="0"/>
              <a:t>使用对话图可以帮助我们了解系统的对话元素和导航连接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69DC30-6074-94B8-9A80-78C1EB2B4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59" y="915509"/>
            <a:ext cx="12192000" cy="594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6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用户手册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E7390-5B5E-9C2E-3769-82A78F0D3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8248" y="2204864"/>
            <a:ext cx="3360373" cy="502907"/>
          </a:xfrm>
        </p:spPr>
        <p:txBody>
          <a:bodyPr/>
          <a:lstStyle/>
          <a:p>
            <a:r>
              <a:rPr lang="zh-CN" altLang="en-US" sz="2800" dirty="0"/>
              <a:t>使用对话图可以帮助我们了解系统的对话元素和导航连接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E00BE6-763F-FE09-D2FC-C8FFD5ACE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64" y="908720"/>
            <a:ext cx="12192000" cy="602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3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16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内部评审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2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内部评审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E7390-5B5E-9C2E-3769-82A78F0D3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8248" y="2204864"/>
            <a:ext cx="3360373" cy="502907"/>
          </a:xfrm>
        </p:spPr>
        <p:txBody>
          <a:bodyPr/>
          <a:lstStyle/>
          <a:p>
            <a:r>
              <a:rPr lang="zh-CN" altLang="en-US" sz="2800" dirty="0"/>
              <a:t>使用对话图可以帮助我们了解系统的对话元素和导航连接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DB1F7A-7F58-3BC2-FCD7-A2B343458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980728"/>
            <a:ext cx="10488488" cy="559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内部评审</a:t>
            </a:r>
            <a:endParaRPr lang="bg-BG" dirty="0">
              <a:solidFill>
                <a:srgbClr val="3D3743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B4A3F5-CBBD-E9CC-7881-0B7B3304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932728"/>
            <a:ext cx="10776520" cy="5611289"/>
          </a:xfrm>
          <a:prstGeom prst="rect">
            <a:avLst/>
          </a:prstGeom>
        </p:spPr>
      </p:pic>
      <p:sp>
        <p:nvSpPr>
          <p:cNvPr id="8" name="副标题 7">
            <a:extLst>
              <a:ext uri="{FF2B5EF4-FFF2-40B4-BE49-F238E27FC236}">
                <a16:creationId xmlns:a16="http://schemas.microsoft.com/office/drawing/2014/main" id="{1689D6A1-74C7-2D80-DC57-2FA5D46A6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9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内部评审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1689D6A1-74C7-2D80-DC57-2FA5D46A6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A67046-E0CD-5A29-65B8-BA342FDE2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40" y="856999"/>
            <a:ext cx="10776520" cy="580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ONE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799856" y="3573016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上下文图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62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17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配置系统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29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配置系统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E062EC6-AC30-B8EC-0762-C2B07F52D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0B155C-34EF-3009-C64C-A9735121A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050" y="836712"/>
            <a:ext cx="4099915" cy="57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0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18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会议记录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72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会议记录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549FBBC4-779D-5EFE-DAFE-89558FA6A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DB3022-F8E0-691C-E800-50777450A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375" y="918700"/>
            <a:ext cx="12192000" cy="596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3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19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参考资料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9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参考资料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549FBBC4-779D-5EFE-DAFE-89558FA6A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424" y="2492896"/>
            <a:ext cx="10801200" cy="2232248"/>
          </a:xfrm>
        </p:spPr>
        <p:txBody>
          <a:bodyPr/>
          <a:lstStyle/>
          <a:p>
            <a:pPr algn="l"/>
            <a:r>
              <a:rPr lang="en-US" altLang="zh-CN" dirty="0"/>
              <a:t>【1】</a:t>
            </a:r>
            <a:r>
              <a:rPr lang="zh-CN" altLang="en-US" dirty="0"/>
              <a:t>杨弘平，吕海华，李波，史江萍，代钦</a:t>
            </a:r>
            <a:r>
              <a:rPr lang="en-US" altLang="zh-CN" dirty="0"/>
              <a:t>.UML2</a:t>
            </a:r>
            <a:r>
              <a:rPr lang="zh-CN" altLang="en-US" dirty="0"/>
              <a:t>基础、建模与设计教程</a:t>
            </a:r>
            <a:r>
              <a:rPr lang="en-US" altLang="zh-CN" dirty="0"/>
              <a:t>.</a:t>
            </a:r>
            <a:r>
              <a:rPr lang="zh-CN" altLang="en-US" dirty="0"/>
              <a:t>北京</a:t>
            </a:r>
            <a:r>
              <a:rPr lang="en-US" altLang="zh-CN" dirty="0"/>
              <a:t>:</a:t>
            </a:r>
            <a:r>
              <a:rPr lang="zh-CN" altLang="en-US" dirty="0"/>
              <a:t>清华大学出版社，</a:t>
            </a:r>
            <a:r>
              <a:rPr lang="en-US" altLang="zh-CN" dirty="0"/>
              <a:t>2015 </a:t>
            </a:r>
          </a:p>
          <a:p>
            <a:pPr algn="l"/>
            <a:r>
              <a:rPr lang="en-US" altLang="zh-CN" dirty="0"/>
              <a:t>ISBN 978-7-302-40449-1.</a:t>
            </a:r>
          </a:p>
          <a:p>
            <a:pPr algn="l"/>
            <a:r>
              <a:rPr lang="en-US" altLang="zh-CN" dirty="0"/>
              <a:t>【2】pixso</a:t>
            </a:r>
            <a:r>
              <a:rPr lang="zh-CN" altLang="en-US" dirty="0"/>
              <a:t>协调设计</a:t>
            </a:r>
            <a:r>
              <a:rPr lang="en-US" altLang="zh-CN" dirty="0"/>
              <a:t>.Pixso</a:t>
            </a:r>
            <a:r>
              <a:rPr lang="zh-CN" altLang="en-US" dirty="0"/>
              <a:t>高效使用技巧！让</a:t>
            </a:r>
            <a:r>
              <a:rPr lang="en-US" altLang="zh-CN" dirty="0"/>
              <a:t>UI</a:t>
            </a:r>
            <a:r>
              <a:rPr lang="zh-CN" altLang="en-US" dirty="0"/>
              <a:t>设计效率快到飞起</a:t>
            </a:r>
            <a:r>
              <a:rPr lang="en-US" altLang="zh-CN" dirty="0"/>
              <a:t>https://zhuanlan.zhihu.com/p/484760806</a:t>
            </a:r>
            <a:r>
              <a:rPr lang="zh-CN" altLang="en-US" dirty="0"/>
              <a:t>，</a:t>
            </a:r>
            <a:r>
              <a:rPr lang="en-US" altLang="zh-CN" dirty="0"/>
              <a:t>2022-04-27</a:t>
            </a:r>
          </a:p>
          <a:p>
            <a:pPr algn="l"/>
            <a:r>
              <a:rPr lang="en-US" altLang="zh-CN" dirty="0"/>
              <a:t>【3】</a:t>
            </a:r>
            <a:r>
              <a:rPr lang="zh-CN" altLang="en-US" dirty="0"/>
              <a:t>项目开发计划（</a:t>
            </a:r>
            <a:r>
              <a:rPr lang="en-US" altLang="zh-CN" dirty="0"/>
              <a:t>GB856T——88</a:t>
            </a:r>
            <a:r>
              <a:rPr lang="zh-CN" altLang="en-US" dirty="0"/>
              <a:t>） 文档模板 来源</a:t>
            </a:r>
            <a:r>
              <a:rPr lang="en-US" altLang="zh-CN" dirty="0"/>
              <a:t>《</a:t>
            </a:r>
            <a:r>
              <a:rPr lang="zh-CN" altLang="en-US" dirty="0"/>
              <a:t>软件设计文档国家标准</a:t>
            </a:r>
            <a:r>
              <a:rPr lang="en-US" altLang="zh-CN" dirty="0"/>
              <a:t>》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4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20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小组分工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4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小组分工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DB7485-A9C1-D0D9-BD68-8F38CB1D8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02C74F14-3416-CE99-12A5-3DC6416DF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921646"/>
              </p:ext>
            </p:extLst>
          </p:nvPr>
        </p:nvGraphicFramePr>
        <p:xfrm>
          <a:off x="1055440" y="1628799"/>
          <a:ext cx="9865096" cy="464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274">
                  <a:extLst>
                    <a:ext uri="{9D8B030D-6E8A-4147-A177-3AD203B41FA5}">
                      <a16:colId xmlns:a16="http://schemas.microsoft.com/office/drawing/2014/main" val="3962270520"/>
                    </a:ext>
                  </a:extLst>
                </a:gridCol>
                <a:gridCol w="2466274">
                  <a:extLst>
                    <a:ext uri="{9D8B030D-6E8A-4147-A177-3AD203B41FA5}">
                      <a16:colId xmlns:a16="http://schemas.microsoft.com/office/drawing/2014/main" val="395806463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44096415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589424005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347913982"/>
                    </a:ext>
                  </a:extLst>
                </a:gridCol>
              </a:tblGrid>
              <a:tr h="7747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607320"/>
                  </a:ext>
                </a:extLst>
              </a:tr>
              <a:tr h="774772">
                <a:tc>
                  <a:txBody>
                    <a:bodyPr/>
                    <a:lstStyle/>
                    <a:p>
                      <a:r>
                        <a:rPr lang="zh-CN" altLang="en-US"/>
                        <a:t>吴联想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数据字典</a:t>
                      </a:r>
                      <a:r>
                        <a:rPr lang="en-US" altLang="zh-CN" dirty="0"/>
                        <a:t>ER</a:t>
                      </a:r>
                      <a:r>
                        <a:rPr lang="zh-CN" altLang="en-US" dirty="0"/>
                        <a:t>图修改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JAD</a:t>
                      </a:r>
                      <a:r>
                        <a:rPr lang="zh-CN" altLang="en-US" dirty="0"/>
                        <a:t>会议记录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内部评审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776751"/>
                  </a:ext>
                </a:extLst>
              </a:tr>
              <a:tr h="774772">
                <a:tc>
                  <a:txBody>
                    <a:bodyPr/>
                    <a:lstStyle/>
                    <a:p>
                      <a:r>
                        <a:rPr lang="zh-CN" altLang="en-US" dirty="0"/>
                        <a:t>郑航舰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</a:t>
                      </a:r>
                      <a:r>
                        <a:rPr lang="zh-CN" altLang="en-US" dirty="0"/>
                        <a:t>更新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补充</a:t>
                      </a:r>
                      <a:r>
                        <a:rPr lang="en-US" altLang="zh-CN" dirty="0"/>
                        <a:t>SRS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原型修改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管理员访谈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25549"/>
                  </a:ext>
                </a:extLst>
              </a:tr>
              <a:tr h="774772">
                <a:tc>
                  <a:txBody>
                    <a:bodyPr/>
                    <a:lstStyle/>
                    <a:p>
                      <a:r>
                        <a:rPr lang="zh-CN" altLang="en-US" dirty="0"/>
                        <a:t>王义博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对话图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用例图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原型修改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22027"/>
                  </a:ext>
                </a:extLst>
              </a:tr>
              <a:tr h="774772">
                <a:tc>
                  <a:txBody>
                    <a:bodyPr/>
                    <a:lstStyle/>
                    <a:p>
                      <a:r>
                        <a:rPr lang="zh-CN" altLang="en-US" dirty="0"/>
                        <a:t>许淇凯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用例描述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383486"/>
                  </a:ext>
                </a:extLst>
              </a:tr>
              <a:tr h="774772">
                <a:tc>
                  <a:txBody>
                    <a:bodyPr/>
                    <a:lstStyle/>
                    <a:p>
                      <a:r>
                        <a:rPr lang="zh-CN" altLang="en-US" dirty="0"/>
                        <a:t>潘睿琪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用户手册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原型修改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需求确认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87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85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小组分工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DB7485-A9C1-D0D9-BD68-8F38CB1D8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6EE75341-E91D-08F5-D906-A3B53C1CC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423182"/>
              </p:ext>
            </p:extLst>
          </p:nvPr>
        </p:nvGraphicFramePr>
        <p:xfrm>
          <a:off x="1389291" y="1196140"/>
          <a:ext cx="9413418" cy="534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903">
                  <a:extLst>
                    <a:ext uri="{9D8B030D-6E8A-4147-A177-3AD203B41FA5}">
                      <a16:colId xmlns:a16="http://schemas.microsoft.com/office/drawing/2014/main" val="3962270520"/>
                    </a:ext>
                  </a:extLst>
                </a:gridCol>
                <a:gridCol w="1568903">
                  <a:extLst>
                    <a:ext uri="{9D8B030D-6E8A-4147-A177-3AD203B41FA5}">
                      <a16:colId xmlns:a16="http://schemas.microsoft.com/office/drawing/2014/main" val="3958064631"/>
                    </a:ext>
                  </a:extLst>
                </a:gridCol>
                <a:gridCol w="1568903">
                  <a:extLst>
                    <a:ext uri="{9D8B030D-6E8A-4147-A177-3AD203B41FA5}">
                      <a16:colId xmlns:a16="http://schemas.microsoft.com/office/drawing/2014/main" val="1440964151"/>
                    </a:ext>
                  </a:extLst>
                </a:gridCol>
                <a:gridCol w="1568903">
                  <a:extLst>
                    <a:ext uri="{9D8B030D-6E8A-4147-A177-3AD203B41FA5}">
                      <a16:colId xmlns:a16="http://schemas.microsoft.com/office/drawing/2014/main" val="589424005"/>
                    </a:ext>
                  </a:extLst>
                </a:gridCol>
                <a:gridCol w="1568903">
                  <a:extLst>
                    <a:ext uri="{9D8B030D-6E8A-4147-A177-3AD203B41FA5}">
                      <a16:colId xmlns:a16="http://schemas.microsoft.com/office/drawing/2014/main" val="1523034660"/>
                    </a:ext>
                  </a:extLst>
                </a:gridCol>
                <a:gridCol w="1568903">
                  <a:extLst>
                    <a:ext uri="{9D8B030D-6E8A-4147-A177-3AD203B41FA5}">
                      <a16:colId xmlns:a16="http://schemas.microsoft.com/office/drawing/2014/main" val="2062817680"/>
                    </a:ext>
                  </a:extLst>
                </a:gridCol>
              </a:tblGrid>
              <a:tr h="8912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评分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评分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评分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评分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最终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607320"/>
                  </a:ext>
                </a:extLst>
              </a:tr>
              <a:tr h="891294">
                <a:tc>
                  <a:txBody>
                    <a:bodyPr/>
                    <a:lstStyle/>
                    <a:p>
                      <a:r>
                        <a:rPr lang="zh-CN" altLang="en-US"/>
                        <a:t>吴联想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776751"/>
                  </a:ext>
                </a:extLst>
              </a:tr>
              <a:tr h="891294">
                <a:tc>
                  <a:txBody>
                    <a:bodyPr/>
                    <a:lstStyle/>
                    <a:p>
                      <a:r>
                        <a:rPr lang="zh-CN" altLang="en-US" dirty="0"/>
                        <a:t>郑航舰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25549"/>
                  </a:ext>
                </a:extLst>
              </a:tr>
              <a:tr h="891294">
                <a:tc>
                  <a:txBody>
                    <a:bodyPr/>
                    <a:lstStyle/>
                    <a:p>
                      <a:r>
                        <a:rPr lang="zh-CN" altLang="en-US" dirty="0"/>
                        <a:t>王义博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22027"/>
                  </a:ext>
                </a:extLst>
              </a:tr>
              <a:tr h="891294">
                <a:tc>
                  <a:txBody>
                    <a:bodyPr/>
                    <a:lstStyle/>
                    <a:p>
                      <a:r>
                        <a:rPr lang="zh-CN" altLang="en-US" dirty="0"/>
                        <a:t>许淇凯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383486"/>
                  </a:ext>
                </a:extLst>
              </a:tr>
              <a:tr h="891294">
                <a:tc>
                  <a:txBody>
                    <a:bodyPr/>
                    <a:lstStyle/>
                    <a:p>
                      <a:r>
                        <a:rPr lang="zh-CN" altLang="en-US" dirty="0"/>
                        <a:t>潘睿琪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87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01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5615" y="2882939"/>
            <a:ext cx="7059305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8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Thanks</a:t>
            </a:r>
            <a:r>
              <a:rPr lang="en-US" sz="7800" dirty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sz="3467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for</a:t>
            </a:r>
            <a:r>
              <a:rPr lang="en-US" sz="7800" dirty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sz="7800" dirty="0">
                <a:solidFill>
                  <a:srgbClr val="3D3743"/>
                </a:solidFill>
                <a:latin typeface="GeosansLight" pitchFamily="2" charset="0"/>
              </a:rPr>
              <a:t>Watching</a:t>
            </a:r>
            <a:endParaRPr lang="bg-BG" sz="7800" dirty="0"/>
          </a:p>
        </p:txBody>
      </p:sp>
      <p:pic>
        <p:nvPicPr>
          <p:cNvPr id="14" name="Picture 3" descr="E:\Envato\Success\Images\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6904869" y="1171121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E:\Envato\Success\Images\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09" y="1408953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Jokomoro\Documents\b2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59" y="-27384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22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上下文图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4730CAF6-E3A4-7129-B11C-2A3EC7889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4192" y="1473582"/>
            <a:ext cx="4032451" cy="4368480"/>
          </a:xfrm>
        </p:spPr>
        <p:txBody>
          <a:bodyPr/>
          <a:lstStyle/>
          <a:p>
            <a:r>
              <a:rPr lang="zh-CN" altLang="en-US" sz="2400" dirty="0"/>
              <a:t>平台是用过浙大城市学院统一身份认证平台登录，可以自己设置用户名和头像，登录的学生用户和教师用户都能使用平台的私信、资料分享与下载、发帖子，平台会通过用户关注的感兴趣的主题和用户，推送类似的主题帖子。游客端不提供资料下载，只支持在线观看，并且首页推送内容为热门话题贴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FB583D-C602-08D9-70ED-57BE67B63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11" y="1454945"/>
            <a:ext cx="6651604" cy="4062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777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3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799856" y="3573016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用户群与用户代表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3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用户群与用户代表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4DB5A32-4A75-E7E6-88CD-E0FCD4FCC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12372"/>
              </p:ext>
            </p:extLst>
          </p:nvPr>
        </p:nvGraphicFramePr>
        <p:xfrm>
          <a:off x="1744885" y="777480"/>
          <a:ext cx="8424937" cy="60614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04922384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051724233"/>
                    </a:ext>
                  </a:extLst>
                </a:gridCol>
                <a:gridCol w="6624737">
                  <a:extLst>
                    <a:ext uri="{9D8B030D-6E8A-4147-A177-3AD203B41FA5}">
                      <a16:colId xmlns:a16="http://schemas.microsoft.com/office/drawing/2014/main" val="776432223"/>
                    </a:ext>
                  </a:extLst>
                </a:gridCol>
              </a:tblGrid>
              <a:tr h="242270">
                <a:tc gridSpan="3">
                  <a:txBody>
                    <a:bodyPr/>
                    <a:lstStyle/>
                    <a:p>
                      <a:pPr algn="ctr"/>
                      <a:r>
                        <a:rPr lang="zh-CN" sz="2800" kern="500" dirty="0">
                          <a:effectLst/>
                        </a:rPr>
                        <a:t>“软工学院”用户群</a:t>
                      </a:r>
                      <a:endParaRPr lang="zh-CN" sz="14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778328"/>
                  </a:ext>
                </a:extLst>
              </a:tr>
              <a:tr h="188432">
                <a:tc>
                  <a:txBody>
                    <a:bodyPr/>
                    <a:lstStyle/>
                    <a:p>
                      <a:pPr algn="just"/>
                      <a:r>
                        <a:rPr lang="zh-CN" sz="2000" kern="500">
                          <a:effectLst/>
                        </a:rPr>
                        <a:t>名称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500">
                          <a:effectLst/>
                        </a:rPr>
                        <a:t>个数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500">
                          <a:effectLst/>
                        </a:rPr>
                        <a:t>描述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extLst>
                  <a:ext uri="{0D108BD9-81ED-4DB2-BD59-A6C34878D82A}">
                    <a16:rowId xmlns:a16="http://schemas.microsoft.com/office/drawing/2014/main" val="2013505451"/>
                  </a:ext>
                </a:extLst>
              </a:tr>
              <a:tr h="1453619">
                <a:tc>
                  <a:txBody>
                    <a:bodyPr/>
                    <a:lstStyle/>
                    <a:p>
                      <a:pPr algn="ctr"/>
                      <a:r>
                        <a:rPr lang="zh-CN" sz="2000" kern="500">
                          <a:effectLst/>
                        </a:rPr>
                        <a:t>教师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500">
                          <a:effectLst/>
                        </a:rPr>
                        <a:t>约</a:t>
                      </a:r>
                      <a:r>
                        <a:rPr lang="en-US" sz="1800" kern="500">
                          <a:effectLst/>
                        </a:rPr>
                        <a:t>70</a:t>
                      </a:r>
                      <a:r>
                        <a:rPr lang="zh-CN" sz="1800" kern="500">
                          <a:effectLst/>
                        </a:rPr>
                        <a:t>人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500">
                          <a:effectLst/>
                        </a:rPr>
                        <a:t>教师用户是该项目的主要需求者之一，可以使用该软件了解学生知识点掌握的程度，同时帮助同学们解决一些软件工程上面的困惑，分享一些帮助学生们学习的材料，使用频率中，同时软件使用的权限高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extLst>
                  <a:ext uri="{0D108BD9-81ED-4DB2-BD59-A6C34878D82A}">
                    <a16:rowId xmlns:a16="http://schemas.microsoft.com/office/drawing/2014/main" val="2737349073"/>
                  </a:ext>
                </a:extLst>
              </a:tr>
              <a:tr h="1292106">
                <a:tc>
                  <a:txBody>
                    <a:bodyPr/>
                    <a:lstStyle/>
                    <a:p>
                      <a:pPr algn="ctr"/>
                      <a:r>
                        <a:rPr lang="zh-CN" sz="2000" kern="500">
                          <a:effectLst/>
                        </a:rPr>
                        <a:t>学生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500">
                          <a:effectLst/>
                        </a:rPr>
                        <a:t>约</a:t>
                      </a:r>
                      <a:r>
                        <a:rPr lang="en-US" sz="1800" kern="500">
                          <a:effectLst/>
                        </a:rPr>
                        <a:t>500</a:t>
                      </a:r>
                      <a:r>
                        <a:rPr lang="zh-CN" sz="1800" kern="500">
                          <a:effectLst/>
                        </a:rPr>
                        <a:t>人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500">
                          <a:effectLst/>
                        </a:rPr>
                        <a:t>这里的学生用户特指软件工程学生，软件工程学生用户可以通过该软件来交流和分享软件工程的知识、浏览老师提供的视频和文档资源，使用频率高，软件使用的权限中等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extLst>
                  <a:ext uri="{0D108BD9-81ED-4DB2-BD59-A6C34878D82A}">
                    <a16:rowId xmlns:a16="http://schemas.microsoft.com/office/drawing/2014/main" val="3513949627"/>
                  </a:ext>
                </a:extLst>
              </a:tr>
              <a:tr h="1453619">
                <a:tc>
                  <a:txBody>
                    <a:bodyPr/>
                    <a:lstStyle/>
                    <a:p>
                      <a:pPr algn="ctr"/>
                      <a:r>
                        <a:rPr lang="zh-CN" sz="2000" kern="500">
                          <a:effectLst/>
                        </a:rPr>
                        <a:t>游客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500">
                          <a:effectLst/>
                        </a:rPr>
                        <a:t>未知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500">
                          <a:effectLst/>
                        </a:rPr>
                        <a:t>游客用户是没有选择软件工程课程但是对软件工程课有兴趣的学生，这类用户可以浏览软件工程相关课程和老师的介绍，同时可以针对</a:t>
                      </a:r>
                      <a:r>
                        <a:rPr lang="en-US" sz="1800" kern="500">
                          <a:effectLst/>
                        </a:rPr>
                        <a:t>APP</a:t>
                      </a:r>
                      <a:r>
                        <a:rPr lang="zh-CN" sz="1800" kern="500">
                          <a:effectLst/>
                        </a:rPr>
                        <a:t>内容留言，使用频率中等，软件使用的权限低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extLst>
                  <a:ext uri="{0D108BD9-81ED-4DB2-BD59-A6C34878D82A}">
                    <a16:rowId xmlns:a16="http://schemas.microsoft.com/office/drawing/2014/main" val="106059057"/>
                  </a:ext>
                </a:extLst>
              </a:tr>
              <a:tr h="1130593">
                <a:tc>
                  <a:txBody>
                    <a:bodyPr/>
                    <a:lstStyle/>
                    <a:p>
                      <a:pPr algn="ctr"/>
                      <a:r>
                        <a:rPr lang="zh-CN" sz="2000" kern="500">
                          <a:effectLst/>
                        </a:rPr>
                        <a:t>管理员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500">
                          <a:effectLst/>
                        </a:rPr>
                        <a:t>未知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500" dirty="0">
                          <a:effectLst/>
                        </a:rPr>
                        <a:t>管理员用户是管理该软件的用户和帖子的，管理员接收用户的反馈，帮助用户对帖子和其它用户进行处理，维护该软件的讨论环节，使用频率高，使用权限高。</a:t>
                      </a:r>
                      <a:endParaRPr lang="zh-CN" sz="18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extLst>
                  <a:ext uri="{0D108BD9-81ED-4DB2-BD59-A6C34878D82A}">
                    <a16:rowId xmlns:a16="http://schemas.microsoft.com/office/drawing/2014/main" val="2244170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56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3871</TotalTime>
  <Words>2740</Words>
  <Application>Microsoft Office PowerPoint</Application>
  <PresentationFormat>宽屏</PresentationFormat>
  <Paragraphs>393</Paragraphs>
  <Slides>69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69</vt:i4>
      </vt:variant>
    </vt:vector>
  </HeadingPairs>
  <TitlesOfParts>
    <vt:vector size="78" baseType="lpstr">
      <vt:lpstr>FontAwesome</vt:lpstr>
      <vt:lpstr>GeosansLight</vt:lpstr>
      <vt:lpstr>New Cicle</vt:lpstr>
      <vt:lpstr>Arial</vt:lpstr>
      <vt:lpstr>Calibri</vt:lpstr>
      <vt:lpstr>Consolas</vt:lpstr>
      <vt:lpstr>Times New Roman</vt:lpstr>
      <vt:lpstr>Office Theme</vt:lpstr>
      <vt:lpstr>1_Office Theme</vt:lpstr>
      <vt:lpstr>PowerPoint 演示文稿</vt:lpstr>
      <vt:lpstr>目录</vt:lpstr>
      <vt:lpstr>目录</vt:lpstr>
      <vt:lpstr>PART  ONE</vt:lpstr>
      <vt:lpstr>Vision&amp;Scope</vt:lpstr>
      <vt:lpstr>PART  ONE</vt:lpstr>
      <vt:lpstr>上下文图</vt:lpstr>
      <vt:lpstr>PART  3</vt:lpstr>
      <vt:lpstr>用户群与用户代表</vt:lpstr>
      <vt:lpstr>用户群与用户代表</vt:lpstr>
      <vt:lpstr>PART  4</vt:lpstr>
      <vt:lpstr>原型</vt:lpstr>
      <vt:lpstr>原型</vt:lpstr>
      <vt:lpstr>原型</vt:lpstr>
      <vt:lpstr>原型</vt:lpstr>
      <vt:lpstr>原型</vt:lpstr>
      <vt:lpstr>PART  5</vt:lpstr>
      <vt:lpstr>用例文档</vt:lpstr>
      <vt:lpstr>用例文档</vt:lpstr>
      <vt:lpstr>用例文档</vt:lpstr>
      <vt:lpstr>用例文档</vt:lpstr>
      <vt:lpstr>用例文档</vt:lpstr>
      <vt:lpstr>PART  6</vt:lpstr>
      <vt:lpstr>非功能需求</vt:lpstr>
      <vt:lpstr>非功能需求</vt:lpstr>
      <vt:lpstr>PART  7</vt:lpstr>
      <vt:lpstr>需求优先级</vt:lpstr>
      <vt:lpstr>需求优先级</vt:lpstr>
      <vt:lpstr>需求优先级</vt:lpstr>
      <vt:lpstr>PART  8</vt:lpstr>
      <vt:lpstr>需求文档</vt:lpstr>
      <vt:lpstr>需求文档</vt:lpstr>
      <vt:lpstr>PART  9</vt:lpstr>
      <vt:lpstr>JAD会议</vt:lpstr>
      <vt:lpstr>PART  10</vt:lpstr>
      <vt:lpstr>数据字典与ER图</vt:lpstr>
      <vt:lpstr>数据字典与ER图</vt:lpstr>
      <vt:lpstr>PART  11</vt:lpstr>
      <vt:lpstr>系统环境</vt:lpstr>
      <vt:lpstr>PART  12</vt:lpstr>
      <vt:lpstr>需求管理工具 </vt:lpstr>
      <vt:lpstr>PART  13</vt:lpstr>
      <vt:lpstr>用例图</vt:lpstr>
      <vt:lpstr>活动图-修改密码</vt:lpstr>
      <vt:lpstr>活动图-用户登录</vt:lpstr>
      <vt:lpstr>活动图-用户注册</vt:lpstr>
      <vt:lpstr>包图</vt:lpstr>
      <vt:lpstr>定时图</vt:lpstr>
      <vt:lpstr>对话图</vt:lpstr>
      <vt:lpstr>PART  14</vt:lpstr>
      <vt:lpstr>测试用例</vt:lpstr>
      <vt:lpstr>测试用例</vt:lpstr>
      <vt:lpstr>PART  15</vt:lpstr>
      <vt:lpstr>用户手册</vt:lpstr>
      <vt:lpstr>用户手册</vt:lpstr>
      <vt:lpstr>PART  16</vt:lpstr>
      <vt:lpstr>内部评审</vt:lpstr>
      <vt:lpstr>内部评审</vt:lpstr>
      <vt:lpstr>内部评审</vt:lpstr>
      <vt:lpstr>PART  17</vt:lpstr>
      <vt:lpstr>配置系统</vt:lpstr>
      <vt:lpstr>PART  18</vt:lpstr>
      <vt:lpstr>会议记录</vt:lpstr>
      <vt:lpstr>PART  19</vt:lpstr>
      <vt:lpstr>参考资料</vt:lpstr>
      <vt:lpstr>PART  20</vt:lpstr>
      <vt:lpstr>小组分工</vt:lpstr>
      <vt:lpstr>小组分工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>http:/www.ypppt.com</cp:keywords>
  <dc:description/>
  <cp:lastModifiedBy>吴 联想</cp:lastModifiedBy>
  <cp:revision>212</cp:revision>
  <dcterms:created xsi:type="dcterms:W3CDTF">2013-09-23T19:24:59Z</dcterms:created>
  <dcterms:modified xsi:type="dcterms:W3CDTF">2022-05-21T07:47:17Z</dcterms:modified>
  <cp:category/>
</cp:coreProperties>
</file>