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8" r:id="rId5"/>
    <p:sldId id="259" r:id="rId6"/>
    <p:sldId id="260" r:id="rId7"/>
    <p:sldId id="284" r:id="rId8"/>
    <p:sldId id="294" r:id="rId9"/>
    <p:sldId id="295" r:id="rId10"/>
    <p:sldId id="296" r:id="rId11"/>
    <p:sldId id="267" r:id="rId12"/>
    <p:sldId id="286" r:id="rId13"/>
    <p:sldId id="268" r:id="rId14"/>
    <p:sldId id="269" r:id="rId15"/>
    <p:sldId id="270" r:id="rId16"/>
    <p:sldId id="287" r:id="rId17"/>
    <p:sldId id="271" r:id="rId18"/>
    <p:sldId id="289" r:id="rId19"/>
    <p:sldId id="272" r:id="rId20"/>
    <p:sldId id="288" r:id="rId21"/>
    <p:sldId id="273" r:id="rId22"/>
    <p:sldId id="274" r:id="rId23"/>
    <p:sldId id="281" r:id="rId24"/>
    <p:sldId id="290" r:id="rId25"/>
    <p:sldId id="291" r:id="rId26"/>
    <p:sldId id="282" r:id="rId27"/>
    <p:sldId id="293"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867"/>
    <a:srgbClr val="FDC0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260"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28AA908-9C9E-46D3-B33B-53AD0804F6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FAC95F-892D-46CA-97C8-37DF50A33FA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AA908-9C9E-46D3-B33B-53AD0804F6C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AC95F-892D-46CA-97C8-37DF50A33FA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AA908-9C9E-46D3-B33B-53AD0804F6C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AC95F-892D-46CA-97C8-37DF50A33FA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hyperlink" Target="mailto:31901190@stu.zucc.edu.cn" TargetMode="External"/><Relationship Id="rId6" Type="http://schemas.openxmlformats.org/officeDocument/2006/relationships/hyperlink" Target="mailto:31901210@stu.zucc.edu.cn" TargetMode="External"/><Relationship Id="rId5" Type="http://schemas.openxmlformats.org/officeDocument/2006/relationships/hyperlink" Target="mailto:31901208@stu.zucc.edu.cn" TargetMode="External"/><Relationship Id="rId4" Type="http://schemas.openxmlformats.org/officeDocument/2006/relationships/hyperlink" Target="mailto:31901211@stu.zucc.edu.cn" TargetMode="External"/><Relationship Id="rId3" Type="http://schemas.openxmlformats.org/officeDocument/2006/relationships/hyperlink" Target="mailto:31901209@stu.zucc.edu.cn" TargetMode="External"/><Relationship Id="rId2" Type="http://schemas.openxmlformats.org/officeDocument/2006/relationships/hyperlink" Target="mailto:yangc@zucc.edu.cn" TargetMode="Externa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hyperlink" Target="file:///C:\Users\&#29738;\Downloads\&#26631;&#20934;&#30340;&#31526;&#21512;PMBOK&#35201;&#27714;&#30340;&#39033;&#30446;&#31456;&#31243;&#27169;&#26495;.doc" TargetMode="Externa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hyperlink" Target="file:///C:\Users\&#29738;\Downloads\&#26631;&#20934;&#30340;&#31526;&#21512;PMBOK&#35201;&#27714;&#30340;&#39033;&#30446;&#31456;&#31243;&#27169;&#26495;.doc"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5533"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234225" y="1089276"/>
            <a:ext cx="1706880" cy="1014730"/>
          </a:xfrm>
          <a:prstGeom prst="rect">
            <a:avLst/>
          </a:prstGeom>
          <a:noFill/>
        </p:spPr>
        <p:txBody>
          <a:bodyPr wrap="none" rtlCol="0">
            <a:spAutoFit/>
          </a:bodyPr>
          <a:lstStyle/>
          <a:p>
            <a:r>
              <a:rPr lang="en-US" altLang="zh-CN" sz="6000" dirty="0">
                <a:solidFill>
                  <a:srgbClr val="003867"/>
                </a:solidFill>
                <a:latin typeface="宋体" panose="02010600030101010101" pitchFamily="2" charset="-122"/>
                <a:ea typeface="宋体" panose="02010600030101010101" pitchFamily="2" charset="-122"/>
              </a:rPr>
              <a:t>2022</a:t>
            </a:r>
            <a:endParaRPr lang="zh-CN" altLang="en-US" sz="6000" dirty="0">
              <a:solidFill>
                <a:srgbClr val="003867"/>
              </a:solidFill>
              <a:latin typeface="宋体" panose="02010600030101010101" pitchFamily="2" charset="-122"/>
              <a:ea typeface="宋体" panose="02010600030101010101" pitchFamily="2" charset="-122"/>
            </a:endParaRPr>
          </a:p>
        </p:txBody>
      </p:sp>
      <p:sp>
        <p:nvSpPr>
          <p:cNvPr id="11" name="矩形 10"/>
          <p:cNvSpPr/>
          <p:nvPr/>
        </p:nvSpPr>
        <p:spPr>
          <a:xfrm>
            <a:off x="3875309" y="3997777"/>
            <a:ext cx="4556125" cy="1014730"/>
          </a:xfrm>
          <a:prstGeom prst="rect">
            <a:avLst/>
          </a:prstGeom>
        </p:spPr>
        <p:txBody>
          <a:bodyPr wrap="none">
            <a:spAutoFit/>
          </a:bodyPr>
          <a:lstStyle/>
          <a:p>
            <a:r>
              <a:rPr lang="zh-CN" altLang="en-US" sz="6000" dirty="0">
                <a:solidFill>
                  <a:srgbClr val="003867"/>
                </a:solidFill>
              </a:rPr>
              <a:t>软工学院</a:t>
            </a:r>
            <a:r>
              <a:rPr lang="en-US" altLang="zh-CN" sz="6000" dirty="0">
                <a:solidFill>
                  <a:srgbClr val="003867"/>
                </a:solidFill>
              </a:rPr>
              <a:t>APP</a:t>
            </a:r>
            <a:endParaRPr lang="zh-CN" altLang="en-US" sz="6000" dirty="0">
              <a:solidFill>
                <a:srgbClr val="003867"/>
              </a:solidFill>
            </a:endParaRPr>
          </a:p>
        </p:txBody>
      </p:sp>
      <p:cxnSp>
        <p:nvCxnSpPr>
          <p:cNvPr id="13" name="直接连接符 12"/>
          <p:cNvCxnSpPr/>
          <p:nvPr/>
        </p:nvCxnSpPr>
        <p:spPr>
          <a:xfrm>
            <a:off x="5203902" y="2193245"/>
            <a:ext cx="1784196" cy="0"/>
          </a:xfrm>
          <a:prstGeom prst="line">
            <a:avLst/>
          </a:prstGeom>
          <a:ln w="50800" cap="rnd">
            <a:solidFill>
              <a:srgbClr val="FDC006"/>
            </a:solidFill>
          </a:ln>
        </p:spPr>
        <p:style>
          <a:lnRef idx="1">
            <a:schemeClr val="accent1"/>
          </a:lnRef>
          <a:fillRef idx="0">
            <a:schemeClr val="accent1"/>
          </a:fillRef>
          <a:effectRef idx="0">
            <a:schemeClr val="accent1"/>
          </a:effectRef>
          <a:fontRef idx="minor">
            <a:schemeClr val="tx1"/>
          </a:fontRef>
        </p:style>
      </p:cxnSp>
      <p:sp>
        <p:nvSpPr>
          <p:cNvPr id="15" name="矩形: 圆角 14"/>
          <p:cNvSpPr/>
          <p:nvPr/>
        </p:nvSpPr>
        <p:spPr>
          <a:xfrm>
            <a:off x="5203730" y="5318126"/>
            <a:ext cx="1898837" cy="524108"/>
          </a:xfrm>
          <a:prstGeom prst="roundRect">
            <a:avLst>
              <a:gd name="adj" fmla="val 50000"/>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406418" y="5402499"/>
            <a:ext cx="1493520" cy="368300"/>
          </a:xfrm>
          <a:prstGeom prst="rect">
            <a:avLst/>
          </a:prstGeom>
        </p:spPr>
        <p:txBody>
          <a:bodyPr wrap="none">
            <a:spAutoFit/>
          </a:bodyPr>
          <a:lstStyle/>
          <a:p>
            <a:r>
              <a:rPr lang="zh-CN" altLang="en-US" dirty="0">
                <a:solidFill>
                  <a:schemeClr val="bg1"/>
                </a:solidFill>
              </a:rPr>
              <a:t>汇报人：</a:t>
            </a:r>
            <a:r>
              <a:rPr lang="en-US" altLang="zh-CN" dirty="0">
                <a:solidFill>
                  <a:schemeClr val="bg1"/>
                </a:solidFill>
              </a:rPr>
              <a:t>G16</a:t>
            </a:r>
            <a:endParaRPr lang="zh-CN" altLang="en-US" dirty="0">
              <a:solidFill>
                <a:schemeClr val="bg1"/>
              </a:solidFill>
            </a:endParaRPr>
          </a:p>
        </p:txBody>
      </p:sp>
      <p:pic>
        <p:nvPicPr>
          <p:cNvPr id="3" name="图片 2"/>
          <p:cNvPicPr>
            <a:picLocks noChangeAspect="1"/>
          </p:cNvPicPr>
          <p:nvPr/>
        </p:nvPicPr>
        <p:blipFill>
          <a:blip r:embed="rId1"/>
          <a:srcRect l="9517" t="6451" r="9063" b="12618"/>
          <a:stretch>
            <a:fillRect/>
          </a:stretch>
        </p:blipFill>
        <p:spPr>
          <a:xfrm>
            <a:off x="4600575" y="779780"/>
            <a:ext cx="2844800" cy="28282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02</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1970405"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可行性分析</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2" name="文本框 1"/>
          <p:cNvSpPr txBox="1"/>
          <p:nvPr/>
        </p:nvSpPr>
        <p:spPr>
          <a:xfrm>
            <a:off x="1483995" y="1435735"/>
            <a:ext cx="5824220" cy="398780"/>
          </a:xfrm>
          <a:prstGeom prst="rect">
            <a:avLst/>
          </a:prstGeom>
          <a:noFill/>
        </p:spPr>
        <p:txBody>
          <a:bodyPr wrap="square" rtlCol="0">
            <a:spAutoFit/>
          </a:bodyPr>
          <a:p>
            <a:r>
              <a:rPr lang="zh-CN" altLang="en-US" sz="2000" b="1"/>
              <a:t>可选用的系统方案</a:t>
            </a:r>
            <a:r>
              <a:rPr lang="en-US" altLang="zh-CN" sz="2000" b="1"/>
              <a:t>1</a:t>
            </a:r>
            <a:r>
              <a:rPr lang="zh-CN" altLang="en-US" sz="2000" b="1"/>
              <a:t>：教学平台</a:t>
            </a:r>
            <a:r>
              <a:rPr lang="en-US" altLang="zh-CN" sz="2000" b="1"/>
              <a:t>APP</a:t>
            </a:r>
            <a:endParaRPr lang="en-US" altLang="zh-CN" sz="2000" b="1"/>
          </a:p>
        </p:txBody>
      </p:sp>
      <p:sp>
        <p:nvSpPr>
          <p:cNvPr id="10" name="圆角矩形 9"/>
          <p:cNvSpPr/>
          <p:nvPr/>
        </p:nvSpPr>
        <p:spPr>
          <a:xfrm>
            <a:off x="5982970" y="1993265"/>
            <a:ext cx="3837305" cy="20796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2800" b="1"/>
              <a:t>Weakness</a:t>
            </a:r>
            <a:r>
              <a:rPr lang="zh-CN" altLang="en-US"/>
              <a:t>：更新麻烦、需要安装，使用门槛高</a:t>
            </a:r>
            <a:endParaRPr lang="zh-CN" altLang="en-US"/>
          </a:p>
        </p:txBody>
      </p:sp>
      <p:sp>
        <p:nvSpPr>
          <p:cNvPr id="13" name="圆角矩形 12"/>
          <p:cNvSpPr/>
          <p:nvPr/>
        </p:nvSpPr>
        <p:spPr>
          <a:xfrm>
            <a:off x="1917065" y="2011680"/>
            <a:ext cx="3837305" cy="20796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2800" b="1"/>
              <a:t>Strength</a:t>
            </a:r>
            <a:r>
              <a:rPr lang="zh-CN" altLang="en-US"/>
              <a:t>：灵活性强、功能点多以及数据获取快 </a:t>
            </a:r>
            <a:endParaRPr lang="zh-CN" altLang="en-US"/>
          </a:p>
        </p:txBody>
      </p:sp>
      <p:sp>
        <p:nvSpPr>
          <p:cNvPr id="14" name="圆角矩形 13"/>
          <p:cNvSpPr/>
          <p:nvPr/>
        </p:nvSpPr>
        <p:spPr>
          <a:xfrm>
            <a:off x="5982970" y="4185920"/>
            <a:ext cx="3837305" cy="20796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2800" b="1"/>
              <a:t>Threat</a:t>
            </a:r>
            <a:r>
              <a:rPr lang="zh-CN" altLang="en-US"/>
              <a:t>：app运营难，市场竞争大</a:t>
            </a:r>
            <a:endParaRPr lang="zh-CN" altLang="en-US"/>
          </a:p>
        </p:txBody>
      </p:sp>
      <p:sp>
        <p:nvSpPr>
          <p:cNvPr id="15" name="圆角矩形 14"/>
          <p:cNvSpPr/>
          <p:nvPr/>
        </p:nvSpPr>
        <p:spPr>
          <a:xfrm>
            <a:off x="1917065" y="4213225"/>
            <a:ext cx="3837305" cy="20796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2800" b="1"/>
              <a:t>Opportunity</a:t>
            </a:r>
            <a:r>
              <a:rPr lang="zh-CN" altLang="en-US"/>
              <a:t>：app用户多，用户黏性高；用户体验好</a:t>
            </a:r>
            <a:endParaRPr lang="zh-CN" altLang="en-US"/>
          </a:p>
        </p:txBody>
      </p:sp>
      <p:sp>
        <p:nvSpPr>
          <p:cNvPr id="3" name="文本框 2"/>
          <p:cNvSpPr txBox="1"/>
          <p:nvPr/>
        </p:nvSpPr>
        <p:spPr>
          <a:xfrm>
            <a:off x="6588760" y="772160"/>
            <a:ext cx="4818380" cy="1198880"/>
          </a:xfrm>
          <a:prstGeom prst="rect">
            <a:avLst/>
          </a:prstGeom>
          <a:noFill/>
        </p:spPr>
        <p:txBody>
          <a:bodyPr wrap="square" rtlCol="0">
            <a:spAutoFit/>
          </a:bodyPr>
          <a:p>
            <a:r>
              <a:rPr lang="zh-CN" altLang="en-US"/>
              <a:t>用户体验：考虑到学生日常使用手机app较多，同时手机app相对于移动端网站页面更加稳定和美观，数据获取更加容易，</a:t>
            </a:r>
            <a:r>
              <a:rPr lang="zh-CN" altLang="en-US">
                <a:solidFill>
                  <a:srgbClr val="0070C0"/>
                </a:solidFill>
              </a:rPr>
              <a:t>我们决定采用方案2.</a:t>
            </a:r>
            <a:endParaRPr lang="zh-CN" altLang="en-US">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02</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1970405"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可行性分析</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2" name="文本框 1"/>
          <p:cNvSpPr txBox="1"/>
          <p:nvPr/>
        </p:nvSpPr>
        <p:spPr>
          <a:xfrm>
            <a:off x="844550" y="1474470"/>
            <a:ext cx="5339715" cy="4646295"/>
          </a:xfrm>
          <a:prstGeom prst="rect">
            <a:avLst/>
          </a:prstGeom>
          <a:noFill/>
        </p:spPr>
        <p:txBody>
          <a:bodyPr wrap="square" rtlCol="0">
            <a:spAutoFit/>
          </a:bodyPr>
          <a:p>
            <a:r>
              <a:rPr lang="zh-CN" altLang="en-US" sz="2400" b="1"/>
              <a:t>经济可行性</a:t>
            </a:r>
            <a:endParaRPr lang="zh-CN" altLang="en-US" sz="2400" b="1"/>
          </a:p>
          <a:p>
            <a:endParaRPr lang="zh-CN" altLang="en-US" sz="2800"/>
          </a:p>
          <a:p>
            <a:r>
              <a:rPr lang="en-US" altLang="zh-CN"/>
              <a:t>      </a:t>
            </a:r>
            <a:r>
              <a:rPr lang="zh-CN" altLang="en-US"/>
              <a:t>基本建设投资：WIN10操作系统（0元），笔记本电脑三台（6499+7000+6999+10000+7000=37498元），MicrosoftProject等软件（0元）。</a:t>
            </a:r>
            <a:endParaRPr lang="zh-CN" altLang="en-US"/>
          </a:p>
          <a:p>
            <a:r>
              <a:rPr lang="zh-CN" altLang="en-US"/>
              <a:t>非一次性投资：培训费（在B站自主学习，0元），技术管理费（预设100）、管理费（预设100）、人员工资（49.75/小时）、奖金（预设100奖金）和差旅费（走路访谈校内用户，0元）、团建基金（预设500）。</a:t>
            </a:r>
            <a:endParaRPr lang="zh-CN" altLang="en-US"/>
          </a:p>
          <a:p>
            <a:r>
              <a:rPr lang="zh-CN" altLang="en-US"/>
              <a:t>其中人员工资采用自动估计成本技术进行分析（MicrosoftProject软件绘制人员工时成本）。</a:t>
            </a:r>
            <a:endParaRPr lang="zh-CN" altLang="en-US"/>
          </a:p>
          <a:p>
            <a:endParaRPr lang="zh-CN" altLang="en-US"/>
          </a:p>
          <a:p>
            <a:r>
              <a:rPr lang="zh-CN" altLang="en-US"/>
              <a:t>共计：</a:t>
            </a:r>
            <a:r>
              <a:rPr lang="zh-CN" altLang="en-US">
                <a:solidFill>
                  <a:srgbClr val="0070C0"/>
                </a:solidFill>
              </a:rPr>
              <a:t>37498+800+2487.5=</a:t>
            </a:r>
            <a:r>
              <a:rPr lang="zh-CN" altLang="en-US" sz="2800">
                <a:solidFill>
                  <a:srgbClr val="0070C0"/>
                </a:solidFill>
              </a:rPr>
              <a:t>40785.5元</a:t>
            </a:r>
            <a:endParaRPr lang="zh-CN" altLang="en-US" sz="2800">
              <a:solidFill>
                <a:srgbClr val="0070C0"/>
              </a:solidFill>
            </a:endParaRPr>
          </a:p>
        </p:txBody>
      </p:sp>
      <p:pic>
        <p:nvPicPr>
          <p:cNvPr id="3" name="图片 1"/>
          <p:cNvPicPr>
            <a:picLocks noChangeAspect="1"/>
          </p:cNvPicPr>
          <p:nvPr/>
        </p:nvPicPr>
        <p:blipFill>
          <a:blip r:embed="rId1"/>
          <a:stretch>
            <a:fillRect/>
          </a:stretch>
        </p:blipFill>
        <p:spPr>
          <a:xfrm>
            <a:off x="6184265" y="1557020"/>
            <a:ext cx="5299710" cy="42303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02</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1970405"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可行性分析</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2" name="文本框 1"/>
          <p:cNvSpPr txBox="1"/>
          <p:nvPr/>
        </p:nvSpPr>
        <p:spPr>
          <a:xfrm>
            <a:off x="1383665" y="1618615"/>
            <a:ext cx="9424670" cy="4523105"/>
          </a:xfrm>
          <a:prstGeom prst="rect">
            <a:avLst/>
          </a:prstGeom>
          <a:noFill/>
        </p:spPr>
        <p:txBody>
          <a:bodyPr wrap="square" rtlCol="0">
            <a:spAutoFit/>
          </a:bodyPr>
          <a:p>
            <a:r>
              <a:rPr sz="2400" b="1"/>
              <a:t>技术可行性(技术风险评价)</a:t>
            </a:r>
            <a:endParaRPr sz="2400" b="1"/>
          </a:p>
          <a:p>
            <a:r>
              <a:rPr lang="en-US"/>
              <a:t>    </a:t>
            </a:r>
            <a:r>
              <a:t>本产品需求分析及原型设计所涉及的技术均存在，利用现有技术即可完成，但是需要项目人员进一步去学习、运用。</a:t>
            </a:r>
          </a:p>
          <a:p>
            <a:r>
              <a:t>小组成员软件需求分析经验少，但网络上关于需求工程及原型设计的学习资料丰富，可供小组成员学习。</a:t>
            </a:r>
          </a:p>
          <a:p>
            <a:r>
              <a:t>项目周期为半年（一个学期），项目团队由5名成员组成，可在规定时间内完成既定目标。</a:t>
            </a:r>
          </a:p>
          <a:p>
            <a:r>
              <a:rPr sz="2400" b="1"/>
              <a:t>法律可行性</a:t>
            </a:r>
            <a:endParaRPr sz="2400" b="1"/>
          </a:p>
          <a:p>
            <a:r>
              <a:rPr lang="en-US"/>
              <a:t>    </a:t>
            </a:r>
            <a:r>
              <a:t>用户发的言论、上传的资源等可能会有一些违法的内容，针对这个问题，我们会设置审核员进行初步筛查，管理员在后台也可以查看到发言、上传的用户，对违禁用户进行禁言和封号处理；用户也有举报功能。用户注册时需要使用城院邮箱，可追踪到个人。</a:t>
            </a:r>
          </a:p>
          <a:p>
            <a:r>
              <a:t>本产品设计所使用的软件除project外均为正版，本产品不作商业用途。</a:t>
            </a:r>
          </a:p>
          <a:p>
            <a:r>
              <a:rPr sz="2400" b="1"/>
              <a:t>操作可行性</a:t>
            </a:r>
            <a:endParaRPr sz="2400" b="1"/>
          </a:p>
          <a:p>
            <a:r>
              <a:rPr lang="en-US"/>
              <a:t>    </a:t>
            </a:r>
            <a:r>
              <a:t>本系统从用户角度出发设计工作流程，尽可能做到较人性化、简洁的界面和功能，满足用户的核心需求，考虑到不同用户的计算机操作水平，我们提供了用户手册供用户查询，降低用户使用难度。</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02</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1970405"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可行性分析</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2" name="文本框 1"/>
          <p:cNvSpPr txBox="1"/>
          <p:nvPr/>
        </p:nvSpPr>
        <p:spPr>
          <a:xfrm>
            <a:off x="788035" y="2091055"/>
            <a:ext cx="3498850" cy="1814830"/>
          </a:xfrm>
          <a:prstGeom prst="rect">
            <a:avLst/>
          </a:prstGeom>
          <a:noFill/>
        </p:spPr>
        <p:txBody>
          <a:bodyPr wrap="square" rtlCol="0">
            <a:spAutoFit/>
          </a:bodyPr>
          <a:p>
            <a:r>
              <a:rPr lang="zh-CN" altLang="en-US" sz="2800"/>
              <a:t>最终选择采用</a:t>
            </a:r>
            <a:r>
              <a:rPr lang="en-US" altLang="zh-CN" sz="2800">
                <a:solidFill>
                  <a:schemeClr val="accent1">
                    <a:lumMod val="75000"/>
                  </a:schemeClr>
                </a:solidFill>
              </a:rPr>
              <a:t>APP</a:t>
            </a:r>
            <a:r>
              <a:rPr lang="zh-CN" altLang="en-US" sz="2800"/>
              <a:t>方案进行开发</a:t>
            </a:r>
            <a:endParaRPr lang="zh-CN" altLang="en-US" sz="2800"/>
          </a:p>
          <a:p>
            <a:endParaRPr lang="zh-CN" altLang="en-US" sz="2800"/>
          </a:p>
          <a:p>
            <a:r>
              <a:rPr lang="zh-CN" altLang="en-US" sz="2800"/>
              <a:t>处理流程如</a:t>
            </a:r>
            <a:r>
              <a:rPr lang="zh-CN" altLang="en-US" sz="2800"/>
              <a:t>图</a:t>
            </a:r>
            <a:endParaRPr lang="zh-CN" altLang="en-US" sz="2800"/>
          </a:p>
        </p:txBody>
      </p:sp>
      <p:pic>
        <p:nvPicPr>
          <p:cNvPr id="3" name="图片 1" descr="流程图 (3)"/>
          <p:cNvPicPr>
            <a:picLocks noChangeAspect="1"/>
          </p:cNvPicPr>
          <p:nvPr/>
        </p:nvPicPr>
        <p:blipFill>
          <a:blip r:embed="rId1"/>
          <a:stretch>
            <a:fillRect/>
          </a:stretch>
        </p:blipFill>
        <p:spPr>
          <a:xfrm>
            <a:off x="4892040" y="452120"/>
            <a:ext cx="6327775" cy="59531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02</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1970405"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可行性分析</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2" name="文本框 1"/>
          <p:cNvSpPr txBox="1"/>
          <p:nvPr/>
        </p:nvSpPr>
        <p:spPr>
          <a:xfrm>
            <a:off x="5516245" y="612140"/>
            <a:ext cx="1905635" cy="521970"/>
          </a:xfrm>
          <a:prstGeom prst="rect">
            <a:avLst/>
          </a:prstGeom>
          <a:noFill/>
        </p:spPr>
        <p:txBody>
          <a:bodyPr wrap="square" rtlCol="0">
            <a:spAutoFit/>
          </a:bodyPr>
          <a:p>
            <a:r>
              <a:rPr lang="zh-CN" altLang="en-US" sz="2800"/>
              <a:t>数据流图</a:t>
            </a:r>
            <a:endParaRPr lang="zh-CN" altLang="en-US" sz="2800"/>
          </a:p>
        </p:txBody>
      </p:sp>
      <p:pic>
        <p:nvPicPr>
          <p:cNvPr id="6" name="图片 5"/>
          <p:cNvPicPr>
            <a:picLocks noChangeAspect="1" noChangeArrowheads="1"/>
          </p:cNvPicPr>
          <p:nvPr/>
        </p:nvPicPr>
        <p:blipFill>
          <a:blip r:embed="rId1">
            <a:extLst>
              <a:ext uri="{28A0092B-C50C-407E-A947-70E740481C1C}">
                <a14:useLocalDpi xmlns:a14="http://schemas.microsoft.com/office/drawing/2010/main" val="0"/>
              </a:ext>
            </a:extLst>
          </a:blip>
          <a:srcRect b="50530"/>
          <a:stretch>
            <a:fillRect/>
          </a:stretch>
        </p:blipFill>
        <p:spPr>
          <a:xfrm>
            <a:off x="1063625" y="1680845"/>
            <a:ext cx="4802505" cy="4086860"/>
          </a:xfrm>
          <a:prstGeom prst="rect">
            <a:avLst/>
          </a:prstGeom>
          <a:noFill/>
          <a:ln>
            <a:noFill/>
          </a:ln>
        </p:spPr>
      </p:pic>
      <p:pic>
        <p:nvPicPr>
          <p:cNvPr id="7" name="图片 5"/>
          <p:cNvPicPr>
            <a:picLocks noChangeAspect="1" noChangeArrowheads="1"/>
          </p:cNvPicPr>
          <p:nvPr/>
        </p:nvPicPr>
        <p:blipFill>
          <a:blip r:embed="rId1">
            <a:extLst>
              <a:ext uri="{28A0092B-C50C-407E-A947-70E740481C1C}">
                <a14:useLocalDpi xmlns:a14="http://schemas.microsoft.com/office/drawing/2010/main" val="0"/>
              </a:ext>
            </a:extLst>
          </a:blip>
          <a:srcRect t="52315"/>
          <a:stretch>
            <a:fillRect/>
          </a:stretch>
        </p:blipFill>
        <p:spPr>
          <a:xfrm>
            <a:off x="6817995" y="1680845"/>
            <a:ext cx="4784090" cy="3924300"/>
          </a:xfrm>
          <a:prstGeom prst="rect">
            <a:avLst/>
          </a:prstGeom>
          <a:noFill/>
          <a:ln>
            <a:noFill/>
          </a:ln>
        </p:spPr>
      </p:pic>
      <p:sp>
        <p:nvSpPr>
          <p:cNvPr id="10" name="文本框 9"/>
          <p:cNvSpPr txBox="1"/>
          <p:nvPr/>
        </p:nvSpPr>
        <p:spPr>
          <a:xfrm>
            <a:off x="2820035" y="5605145"/>
            <a:ext cx="1290320" cy="521970"/>
          </a:xfrm>
          <a:prstGeom prst="rect">
            <a:avLst/>
          </a:prstGeom>
          <a:noFill/>
        </p:spPr>
        <p:txBody>
          <a:bodyPr wrap="square" rtlCol="0">
            <a:spAutoFit/>
          </a:bodyPr>
          <a:p>
            <a:r>
              <a:rPr lang="zh-CN" altLang="en-US" sz="2800"/>
              <a:t>学生端</a:t>
            </a:r>
            <a:endParaRPr lang="zh-CN" altLang="en-US" sz="2800"/>
          </a:p>
        </p:txBody>
      </p:sp>
      <p:sp>
        <p:nvSpPr>
          <p:cNvPr id="11" name="文本框 10"/>
          <p:cNvSpPr txBox="1"/>
          <p:nvPr/>
        </p:nvSpPr>
        <p:spPr>
          <a:xfrm>
            <a:off x="8580120" y="5605145"/>
            <a:ext cx="1260475" cy="521970"/>
          </a:xfrm>
          <a:prstGeom prst="rect">
            <a:avLst/>
          </a:prstGeom>
          <a:noFill/>
        </p:spPr>
        <p:txBody>
          <a:bodyPr wrap="square" rtlCol="0">
            <a:spAutoFit/>
          </a:bodyPr>
          <a:p>
            <a:r>
              <a:rPr lang="zh-CN" altLang="en-US" sz="2800"/>
              <a:t>教师端</a:t>
            </a:r>
            <a:endParaRPr lang="zh-CN"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项目发起人：杨枨</a:t>
            </a:r>
            <a:endParaRPr lang="zh-CN" altLang="en-US"/>
          </a:p>
          <a:p>
            <a:pPr algn="ctr"/>
            <a:r>
              <a:rPr lang="zh-CN" altLang="en-US"/>
              <a:t>项目名称：软工学院</a:t>
            </a:r>
            <a:endParaRPr lang="zh-CN" altLang="en-US"/>
          </a:p>
          <a:p>
            <a:pPr algn="ctr"/>
            <a:r>
              <a:rPr lang="zh-CN" altLang="en-US"/>
              <a:t>项目成员：</a:t>
            </a:r>
            <a:endParaRPr lang="zh-CN" altLang="en-US"/>
          </a:p>
          <a:p>
            <a:pPr algn="ctr"/>
            <a:r>
              <a:rPr lang="zh-CN" altLang="en-US"/>
              <a:t>吴联想：项目经理，主要负责项目的配置管理和最后成果的验收</a:t>
            </a:r>
            <a:endParaRPr lang="zh-CN" altLang="en-US"/>
          </a:p>
          <a:p>
            <a:pPr algn="ctr"/>
            <a:r>
              <a:rPr lang="zh-CN" altLang="en-US"/>
              <a:t>郑航舰：项目成员，主要负责使用project进行项目的计划管理</a:t>
            </a:r>
            <a:endParaRPr lang="zh-CN" altLang="en-US"/>
          </a:p>
          <a:p>
            <a:pPr algn="ctr"/>
            <a:r>
              <a:rPr lang="zh-CN" altLang="en-US"/>
              <a:t>许淇凯：项目成员，主要负责项目文档的编写</a:t>
            </a:r>
            <a:endParaRPr lang="zh-CN" altLang="en-US"/>
          </a:p>
          <a:p>
            <a:pPr algn="ctr"/>
            <a:r>
              <a:rPr lang="zh-CN" altLang="en-US"/>
              <a:t>王义博：项目成员，主要负责项目文档的编写</a:t>
            </a:r>
            <a:endParaRPr lang="zh-CN" altLang="en-US"/>
          </a:p>
          <a:p>
            <a:pPr algn="ctr"/>
            <a:r>
              <a:rPr lang="zh-CN" altLang="en-US"/>
              <a:t>潘睿琪：项目成员，主要负责项目的UI设计和会议纪要的编写</a:t>
            </a:r>
            <a:endParaRPr lang="zh-CN" altLang="en-US"/>
          </a:p>
        </p:txBody>
      </p:sp>
      <p:sp>
        <p:nvSpPr>
          <p:cNvPr id="31" name="矩形: 圆角 30"/>
          <p:cNvSpPr/>
          <p:nvPr/>
        </p:nvSpPr>
        <p:spPr>
          <a:xfrm>
            <a:off x="844550" y="1134110"/>
            <a:ext cx="4137660"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03</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30276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需求工程项目计划</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2" name="文本框 1"/>
          <p:cNvSpPr txBox="1"/>
          <p:nvPr/>
        </p:nvSpPr>
        <p:spPr>
          <a:xfrm>
            <a:off x="1063625" y="1476375"/>
            <a:ext cx="4267200" cy="460375"/>
          </a:xfrm>
          <a:prstGeom prst="rect">
            <a:avLst/>
          </a:prstGeom>
          <a:noFill/>
        </p:spPr>
        <p:txBody>
          <a:bodyPr wrap="square" rtlCol="0">
            <a:spAutoFit/>
          </a:bodyPr>
          <a:p>
            <a:r>
              <a:rPr lang="zh-CN" altLang="en-US" sz="2400">
                <a:solidFill>
                  <a:schemeClr val="accent1">
                    <a:lumMod val="75000"/>
                  </a:schemeClr>
                </a:solidFill>
              </a:rPr>
              <a:t>项目的组织结构以及</a:t>
            </a:r>
            <a:r>
              <a:rPr lang="en-US" altLang="zh-CN" sz="2400">
                <a:solidFill>
                  <a:schemeClr val="accent1">
                    <a:lumMod val="75000"/>
                  </a:schemeClr>
                </a:solidFill>
              </a:rPr>
              <a:t>OBS</a:t>
            </a:r>
            <a:r>
              <a:rPr lang="zh-CN" altLang="en-US" sz="2400">
                <a:solidFill>
                  <a:schemeClr val="accent1">
                    <a:lumMod val="75000"/>
                  </a:schemeClr>
                </a:solidFill>
              </a:rPr>
              <a:t>图</a:t>
            </a:r>
            <a:endParaRPr lang="zh-CN" altLang="en-US" sz="2400">
              <a:solidFill>
                <a:schemeClr val="accent1">
                  <a:lumMod val="75000"/>
                </a:schemeClr>
              </a:solidFill>
            </a:endParaRPr>
          </a:p>
        </p:txBody>
      </p:sp>
      <p:pic>
        <p:nvPicPr>
          <p:cNvPr id="6"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548630" y="1422400"/>
            <a:ext cx="6208395" cy="4680585"/>
          </a:xfrm>
          <a:prstGeom prst="rect">
            <a:avLst/>
          </a:prstGeom>
          <a:noFill/>
          <a:ln>
            <a:noFill/>
          </a:ln>
        </p:spPr>
      </p:pic>
      <p:sp>
        <p:nvSpPr>
          <p:cNvPr id="7" name="文本框 6"/>
          <p:cNvSpPr txBox="1"/>
          <p:nvPr/>
        </p:nvSpPr>
        <p:spPr>
          <a:xfrm>
            <a:off x="936625" y="2217420"/>
            <a:ext cx="4222115" cy="3692525"/>
          </a:xfrm>
          <a:prstGeom prst="rect">
            <a:avLst/>
          </a:prstGeom>
          <a:noFill/>
        </p:spPr>
        <p:txBody>
          <a:bodyPr wrap="square" rtlCol="0">
            <a:spAutoFit/>
          </a:bodyPr>
          <a:p>
            <a:r>
              <a:rPr lang="zh-CN" altLang="en-US"/>
              <a:t>项目发起人：杨枨</a:t>
            </a:r>
            <a:endParaRPr lang="zh-CN" altLang="en-US"/>
          </a:p>
          <a:p>
            <a:r>
              <a:rPr lang="zh-CN" altLang="en-US"/>
              <a:t>项目名称：软工学院</a:t>
            </a:r>
            <a:endParaRPr lang="zh-CN" altLang="en-US"/>
          </a:p>
          <a:p>
            <a:r>
              <a:rPr lang="zh-CN" altLang="en-US"/>
              <a:t>项目成员：</a:t>
            </a:r>
            <a:endParaRPr lang="zh-CN" altLang="en-US"/>
          </a:p>
          <a:p>
            <a:r>
              <a:rPr lang="zh-CN" altLang="en-US"/>
              <a:t>吴联想：项目经理，主要负责项目的配置管理和最后成果的验收</a:t>
            </a:r>
            <a:endParaRPr lang="zh-CN" altLang="en-US"/>
          </a:p>
          <a:p>
            <a:r>
              <a:rPr lang="zh-CN" altLang="en-US"/>
              <a:t>郑航舰：项目成员，主要负责使用project进行项目的计划管理</a:t>
            </a:r>
            <a:endParaRPr lang="zh-CN" altLang="en-US"/>
          </a:p>
          <a:p>
            <a:r>
              <a:rPr lang="zh-CN" altLang="en-US"/>
              <a:t>许淇凯：项目成员，主要负责项目文档的编写</a:t>
            </a:r>
            <a:endParaRPr lang="zh-CN" altLang="en-US"/>
          </a:p>
          <a:p>
            <a:r>
              <a:rPr lang="zh-CN" altLang="en-US"/>
              <a:t>王义博：项目成员，主要负责项目文档的编写</a:t>
            </a:r>
            <a:endParaRPr lang="zh-CN" altLang="en-US"/>
          </a:p>
          <a:p>
            <a:r>
              <a:rPr lang="zh-CN" altLang="en-US"/>
              <a:t>潘睿琪：项目成员，主要负责项目的UI设计和会议纪要的编写</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6931660"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03</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62280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需求工程项目计划（沟通管理子</a:t>
            </a:r>
            <a:r>
              <a:rPr lang="zh-CN" altLang="en-US" sz="2800" dirty="0">
                <a:latin typeface="汉仪字酷堂义山楷W" panose="00020600040101010101" pitchFamily="18" charset="-122"/>
                <a:ea typeface="汉仪字酷堂义山楷W" panose="00020600040101010101" pitchFamily="18" charset="-122"/>
                <a:sym typeface="+mn-ea"/>
              </a:rPr>
              <a:t>计划）</a:t>
            </a:r>
            <a:endParaRPr lang="zh-CN" altLang="en-US" sz="2800" dirty="0">
              <a:latin typeface="汉仪字酷堂义山楷W" panose="00020600040101010101" pitchFamily="18" charset="-122"/>
              <a:ea typeface="汉仪字酷堂义山楷W" panose="00020600040101010101" pitchFamily="18" charset="-122"/>
              <a:sym typeface="+mn-ea"/>
            </a:endParaRPr>
          </a:p>
        </p:txBody>
      </p:sp>
      <p:sp>
        <p:nvSpPr>
          <p:cNvPr id="3" name="文本框 2"/>
          <p:cNvSpPr txBox="1"/>
          <p:nvPr/>
        </p:nvSpPr>
        <p:spPr>
          <a:xfrm>
            <a:off x="1469390" y="1905635"/>
            <a:ext cx="9253220" cy="3784600"/>
          </a:xfrm>
          <a:prstGeom prst="rect">
            <a:avLst/>
          </a:prstGeom>
          <a:noFill/>
        </p:spPr>
        <p:txBody>
          <a:bodyPr wrap="square" rtlCol="0">
            <a:spAutoFit/>
          </a:bodyPr>
          <a:p>
            <a:r>
              <a:rPr lang="en-US" altLang="zh-CN" sz="2400"/>
              <a:t>       </a:t>
            </a:r>
            <a:r>
              <a:rPr lang="zh-CN" altLang="en-US" sz="2400"/>
              <a:t>项目小组每周召开两次项目会议，第一次会议时间定在星期三，主要的会议内容是针对老师上课时讲到的不足对我们的项目进行修改并分配任务；第二次会议时间定在星期六，主要的会议内容是针对分配的任务进行验收，如果没有完成的话讨论解决方案，同时项目小组成员不定时通过微信等方式传递用于沟通的信息。</a:t>
            </a:r>
            <a:endParaRPr lang="zh-CN" altLang="en-US" sz="2400"/>
          </a:p>
          <a:p>
            <a:endParaRPr lang="zh-CN" altLang="en-US" sz="2400"/>
          </a:p>
          <a:p>
            <a:r>
              <a:rPr lang="zh-CN" altLang="en-US" sz="2400"/>
              <a:t>用于沟通的信息：文字、微信语音、产生的文档</a:t>
            </a:r>
            <a:endParaRPr lang="zh-CN" altLang="en-US" sz="2400"/>
          </a:p>
          <a:p>
            <a:r>
              <a:rPr lang="zh-CN" altLang="en-US" sz="2400"/>
              <a:t>沟通频率：会议一周两次，微信一天一次</a:t>
            </a:r>
            <a:endParaRPr lang="zh-CN" altLang="en-US" sz="2400"/>
          </a:p>
          <a:p>
            <a:r>
              <a:rPr lang="zh-CN" altLang="en-US" sz="2400"/>
              <a:t>产生信息：项目成员</a:t>
            </a:r>
            <a:endParaRPr lang="zh-CN" altLang="en-US" sz="2400"/>
          </a:p>
          <a:p>
            <a:r>
              <a:rPr lang="zh-CN" altLang="en-US" sz="2400"/>
              <a:t>接收信息：项目经理、项目发起人</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6931660"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03</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62280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需求工程项目计划（沟通管理子</a:t>
            </a:r>
            <a:r>
              <a:rPr lang="zh-CN" altLang="en-US" sz="2800" dirty="0">
                <a:latin typeface="汉仪字酷堂义山楷W" panose="00020600040101010101" pitchFamily="18" charset="-122"/>
                <a:ea typeface="汉仪字酷堂义山楷W" panose="00020600040101010101" pitchFamily="18" charset="-122"/>
                <a:sym typeface="+mn-ea"/>
              </a:rPr>
              <a:t>计划）</a:t>
            </a:r>
            <a:endParaRPr lang="zh-CN" altLang="en-US" sz="2800" dirty="0">
              <a:latin typeface="汉仪字酷堂义山楷W" panose="00020600040101010101" pitchFamily="18" charset="-122"/>
              <a:ea typeface="汉仪字酷堂义山楷W" panose="00020600040101010101" pitchFamily="18" charset="-122"/>
              <a:sym typeface="+mn-ea"/>
            </a:endParaRPr>
          </a:p>
        </p:txBody>
      </p:sp>
      <p:sp>
        <p:nvSpPr>
          <p:cNvPr id="34" name="矩形 33"/>
          <p:cNvSpPr/>
          <p:nvPr/>
        </p:nvSpPr>
        <p:spPr>
          <a:xfrm>
            <a:off x="4207001" y="5861080"/>
            <a:ext cx="3777999" cy="307777"/>
          </a:xfrm>
          <a:prstGeom prst="rect">
            <a:avLst/>
          </a:prstGeom>
        </p:spPr>
        <p:txBody>
          <a:bodyPr wrap="square">
            <a:spAutoFit/>
          </a:bodyPr>
          <a:lstStyle/>
          <a:p>
            <a:r>
              <a:rPr lang="zh-CN" altLang="en-US" sz="1400" dirty="0"/>
              <a:t>Report on the overall situation of the work</a:t>
            </a:r>
            <a:endParaRPr lang="zh-CN" altLang="en-US" sz="1400" dirty="0"/>
          </a:p>
        </p:txBody>
      </p:sp>
      <p:sp>
        <p:nvSpPr>
          <p:cNvPr id="2" name="文本框 1"/>
          <p:cNvSpPr txBox="1"/>
          <p:nvPr/>
        </p:nvSpPr>
        <p:spPr>
          <a:xfrm>
            <a:off x="777240" y="2241550"/>
            <a:ext cx="650240" cy="2676525"/>
          </a:xfrm>
          <a:prstGeom prst="rect">
            <a:avLst/>
          </a:prstGeom>
          <a:noFill/>
        </p:spPr>
        <p:txBody>
          <a:bodyPr wrap="square" rtlCol="0">
            <a:spAutoFit/>
          </a:bodyPr>
          <a:p>
            <a:r>
              <a:rPr lang="zh-CN" altLang="en-US" sz="2400"/>
              <a:t>项</a:t>
            </a:r>
            <a:endParaRPr lang="zh-CN" altLang="en-US" sz="2400"/>
          </a:p>
          <a:p>
            <a:r>
              <a:rPr lang="zh-CN" altLang="en-US" sz="2400"/>
              <a:t>目</a:t>
            </a:r>
            <a:endParaRPr lang="zh-CN" altLang="en-US" sz="2400"/>
          </a:p>
          <a:p>
            <a:r>
              <a:rPr lang="zh-CN" altLang="en-US" sz="2400"/>
              <a:t>干</a:t>
            </a:r>
            <a:endParaRPr lang="zh-CN" altLang="en-US" sz="2400"/>
          </a:p>
          <a:p>
            <a:r>
              <a:rPr lang="zh-CN" altLang="en-US" sz="2400"/>
              <a:t>系</a:t>
            </a:r>
            <a:endParaRPr lang="zh-CN" altLang="en-US" sz="2400"/>
          </a:p>
          <a:p>
            <a:r>
              <a:rPr lang="zh-CN" altLang="en-US" sz="2400"/>
              <a:t>人</a:t>
            </a:r>
            <a:endParaRPr lang="zh-CN" altLang="en-US" sz="2400"/>
          </a:p>
          <a:p>
            <a:r>
              <a:rPr lang="zh-CN" altLang="en-US" sz="2400"/>
              <a:t>分</a:t>
            </a:r>
            <a:endParaRPr lang="zh-CN" altLang="en-US" sz="2400"/>
          </a:p>
          <a:p>
            <a:r>
              <a:rPr lang="zh-CN" altLang="en-US" sz="2400"/>
              <a:t>析</a:t>
            </a:r>
            <a:endParaRPr lang="zh-CN" altLang="en-US" sz="2400"/>
          </a:p>
        </p:txBody>
      </p:sp>
      <p:pic>
        <p:nvPicPr>
          <p:cNvPr id="3" name="图片 2"/>
          <p:cNvPicPr>
            <a:picLocks noChangeAspect="1"/>
          </p:cNvPicPr>
          <p:nvPr/>
        </p:nvPicPr>
        <p:blipFill>
          <a:blip r:embed="rId1"/>
          <a:stretch>
            <a:fillRect/>
          </a:stretch>
        </p:blipFill>
        <p:spPr>
          <a:xfrm>
            <a:off x="1859280" y="1371600"/>
            <a:ext cx="9154795" cy="50679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6931660"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03</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62280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需求工程项目计划（沟通管理子</a:t>
            </a:r>
            <a:r>
              <a:rPr lang="zh-CN" altLang="en-US" sz="2800" dirty="0">
                <a:latin typeface="汉仪字酷堂义山楷W" panose="00020600040101010101" pitchFamily="18" charset="-122"/>
                <a:ea typeface="汉仪字酷堂义山楷W" panose="00020600040101010101" pitchFamily="18" charset="-122"/>
                <a:sym typeface="+mn-ea"/>
              </a:rPr>
              <a:t>计划）</a:t>
            </a:r>
            <a:endParaRPr lang="zh-CN" altLang="en-US" sz="2800" dirty="0">
              <a:latin typeface="汉仪字酷堂义山楷W" panose="00020600040101010101" pitchFamily="18" charset="-122"/>
              <a:ea typeface="汉仪字酷堂义山楷W" panose="00020600040101010101" pitchFamily="18" charset="-122"/>
              <a:sym typeface="+mn-ea"/>
            </a:endParaRPr>
          </a:p>
        </p:txBody>
      </p:sp>
      <p:sp>
        <p:nvSpPr>
          <p:cNvPr id="2" name="文本框 1"/>
          <p:cNvSpPr txBox="1"/>
          <p:nvPr/>
        </p:nvSpPr>
        <p:spPr>
          <a:xfrm>
            <a:off x="777240" y="2241550"/>
            <a:ext cx="650240" cy="3415030"/>
          </a:xfrm>
          <a:prstGeom prst="rect">
            <a:avLst/>
          </a:prstGeom>
          <a:noFill/>
        </p:spPr>
        <p:txBody>
          <a:bodyPr wrap="square" rtlCol="0">
            <a:spAutoFit/>
          </a:bodyPr>
          <a:p>
            <a:r>
              <a:rPr lang="zh-CN" altLang="en-US" sz="2400"/>
              <a:t>项</a:t>
            </a:r>
            <a:endParaRPr lang="zh-CN" altLang="en-US" sz="2400"/>
          </a:p>
          <a:p>
            <a:r>
              <a:rPr lang="zh-CN" altLang="en-US" sz="2400"/>
              <a:t>目</a:t>
            </a:r>
            <a:endParaRPr lang="zh-CN" altLang="en-US" sz="2400"/>
          </a:p>
          <a:p>
            <a:r>
              <a:rPr lang="zh-CN" altLang="en-US" sz="2400"/>
              <a:t>干</a:t>
            </a:r>
            <a:endParaRPr lang="zh-CN" altLang="en-US" sz="2400"/>
          </a:p>
          <a:p>
            <a:r>
              <a:rPr lang="zh-CN" altLang="en-US" sz="2400"/>
              <a:t>系</a:t>
            </a:r>
            <a:endParaRPr lang="zh-CN" altLang="en-US" sz="2400"/>
          </a:p>
          <a:p>
            <a:r>
              <a:rPr lang="zh-CN" altLang="en-US" sz="2400"/>
              <a:t>人</a:t>
            </a:r>
            <a:endParaRPr lang="zh-CN" altLang="en-US" sz="2400"/>
          </a:p>
          <a:p>
            <a:r>
              <a:rPr lang="zh-CN" altLang="en-US" sz="2400"/>
              <a:t>联系方式</a:t>
            </a:r>
            <a:endParaRPr lang="zh-CN" altLang="en-US" sz="2400"/>
          </a:p>
        </p:txBody>
      </p:sp>
      <p:graphicFrame>
        <p:nvGraphicFramePr>
          <p:cNvPr id="7" name="表格 6"/>
          <p:cNvGraphicFramePr/>
          <p:nvPr>
            <p:custDataLst>
              <p:tags r:id="rId1"/>
            </p:custDataLst>
          </p:nvPr>
        </p:nvGraphicFramePr>
        <p:xfrm>
          <a:off x="2226310" y="1824355"/>
          <a:ext cx="7740015" cy="2960370"/>
        </p:xfrm>
        <a:graphic>
          <a:graphicData uri="http://schemas.openxmlformats.org/drawingml/2006/table">
            <a:tbl>
              <a:tblPr firstRow="1" bandRow="1">
                <a:tableStyleId>{5C22544A-7EE6-4342-B048-85BDC9FD1C3A}</a:tableStyleId>
              </a:tblPr>
              <a:tblGrid>
                <a:gridCol w="1524000"/>
                <a:gridCol w="1256030"/>
                <a:gridCol w="1256030"/>
                <a:gridCol w="2423160"/>
                <a:gridCol w="1280795"/>
              </a:tblGrid>
              <a:tr h="422910">
                <a:tc>
                  <a:txBody>
                    <a:bodyPr/>
                    <a:p>
                      <a:pPr indent="0">
                        <a:buNone/>
                      </a:pPr>
                      <a:r>
                        <a:rPr lang="zh-CN" sz="1800" b="0">
                          <a:solidFill>
                            <a:srgbClr val="000000"/>
                          </a:solidFill>
                          <a:latin typeface="Arial" panose="020B0604020202020204" pitchFamily="34" charset="0"/>
                          <a:ea typeface="宋体" panose="02010600030101010101" pitchFamily="2" charset="-122"/>
                        </a:rPr>
                        <a:t>联系人\联系方式</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800" b="0">
                          <a:solidFill>
                            <a:srgbClr val="000000"/>
                          </a:solidFill>
                          <a:latin typeface="Arial" panose="020B0604020202020204" pitchFamily="34" charset="0"/>
                          <a:ea typeface="宋体" panose="02010600030101010101" pitchFamily="2" charset="-122"/>
                        </a:rPr>
                        <a:t>微信</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800" b="0">
                          <a:solidFill>
                            <a:srgbClr val="000000"/>
                          </a:solidFill>
                          <a:latin typeface="Arial" panose="020B0604020202020204" pitchFamily="34" charset="0"/>
                          <a:ea typeface="宋体" panose="02010600030101010101" pitchFamily="2" charset="-122"/>
                        </a:rPr>
                        <a:t>钉钉</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800" b="0">
                          <a:solidFill>
                            <a:srgbClr val="000000"/>
                          </a:solidFill>
                          <a:latin typeface="Arial" panose="020B0604020202020204" pitchFamily="34" charset="0"/>
                          <a:ea typeface="宋体" panose="02010600030101010101" pitchFamily="2" charset="-122"/>
                        </a:rPr>
                        <a:t>邮箱</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800" b="0">
                          <a:solidFill>
                            <a:srgbClr val="000000"/>
                          </a:solidFill>
                          <a:latin typeface="Arial" panose="020B0604020202020204" pitchFamily="34" charset="0"/>
                          <a:ea typeface="宋体" panose="02010600030101010101" pitchFamily="2" charset="-122"/>
                        </a:rPr>
                        <a:t>手机号</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2910">
                <a:tc>
                  <a:txBody>
                    <a:bodyPr/>
                    <a:p>
                      <a:pPr indent="0">
                        <a:buNone/>
                      </a:pPr>
                      <a:r>
                        <a:rPr lang="zh-CN" sz="1800" b="0">
                          <a:solidFill>
                            <a:srgbClr val="000000"/>
                          </a:solidFill>
                          <a:latin typeface="Arial" panose="020B0604020202020204" pitchFamily="34" charset="0"/>
                          <a:ea typeface="宋体" panose="02010600030101010101" pitchFamily="2" charset="-122"/>
                        </a:rPr>
                        <a:t>杨枨</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13357102333</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ua1nj4i</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u="sng">
                          <a:solidFill>
                            <a:srgbClr val="0000FF"/>
                          </a:solidFill>
                          <a:latin typeface="宋体" panose="02010600030101010101" pitchFamily="2" charset="-122"/>
                          <a:hlinkClick r:id="rId2"/>
                        </a:rPr>
                        <a:t>yangc@zucc.edu.cn</a:t>
                      </a:r>
                      <a:endParaRPr lang="en-US" altLang="en-US" sz="1800" b="0" u="sng">
                        <a:solidFill>
                          <a:srgbClr val="0000FF"/>
                        </a:solidFill>
                        <a:latin typeface="宋体" panose="02010600030101010101" pitchFamily="2" charset="-122"/>
                        <a:hlinkClick r:id="rId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13357102333</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2910">
                <a:tc>
                  <a:txBody>
                    <a:bodyPr/>
                    <a:p>
                      <a:pPr indent="0">
                        <a:buNone/>
                      </a:pPr>
                      <a:r>
                        <a:rPr lang="zh-CN" sz="1800" b="0">
                          <a:solidFill>
                            <a:srgbClr val="000000"/>
                          </a:solidFill>
                          <a:latin typeface="Arial" panose="020B0604020202020204" pitchFamily="34" charset="0"/>
                          <a:ea typeface="宋体" panose="02010600030101010101" pitchFamily="2" charset="-122"/>
                        </a:rPr>
                        <a:t>吴联想</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wlx1653516527</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19858194771</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u="sng">
                          <a:solidFill>
                            <a:srgbClr val="0000FF"/>
                          </a:solidFill>
                          <a:latin typeface="宋体" panose="02010600030101010101" pitchFamily="2" charset="-122"/>
                          <a:hlinkClick r:id="rId3" tooltip="mailto:31901209@stu.zucc.edu.cn"/>
                        </a:rPr>
                        <a:t>31901209@stu.zucc.edu.cn</a:t>
                      </a:r>
                      <a:endParaRPr lang="en-US" altLang="en-US" sz="1800" b="0" u="sng">
                        <a:solidFill>
                          <a:srgbClr val="0000FF"/>
                        </a:solidFill>
                        <a:latin typeface="宋体" panose="02010600030101010101" pitchFamily="2" charset="-122"/>
                        <a:hlinkClick r:id="rId3" tooltip="mailto:31901209@stu.zucc.edu.cn"/>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19858194771</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2910">
                <a:tc>
                  <a:txBody>
                    <a:bodyPr/>
                    <a:p>
                      <a:pPr indent="0">
                        <a:buNone/>
                      </a:pPr>
                      <a:r>
                        <a:rPr lang="zh-CN" sz="1800" b="0">
                          <a:solidFill>
                            <a:srgbClr val="000000"/>
                          </a:solidFill>
                          <a:latin typeface="Arial" panose="020B0604020202020204" pitchFamily="34" charset="0"/>
                          <a:ea typeface="宋体" panose="02010600030101010101" pitchFamily="2" charset="-122"/>
                        </a:rPr>
                        <a:t>郑航舰</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Apple_4027534</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17858411136</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u="sng">
                          <a:solidFill>
                            <a:srgbClr val="0000FF"/>
                          </a:solidFill>
                          <a:latin typeface="宋体" panose="02010600030101010101" pitchFamily="2" charset="-122"/>
                          <a:hlinkClick r:id="rId4" tooltip="mailto:31901211@stu.zucc.edu.cn"/>
                        </a:rPr>
                        <a:t>31901211@stu.zucc.edu.cn</a:t>
                      </a:r>
                      <a:endParaRPr lang="en-US" altLang="en-US" sz="1800" b="0" u="sng">
                        <a:solidFill>
                          <a:srgbClr val="0000FF"/>
                        </a:solidFill>
                        <a:latin typeface="宋体" panose="02010600030101010101" pitchFamily="2" charset="-122"/>
                        <a:hlinkClick r:id="rId4" tooltip="mailto:31901211@stu.zucc.edu.cn"/>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17858411136</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2910">
                <a:tc>
                  <a:txBody>
                    <a:bodyPr/>
                    <a:p>
                      <a:pPr indent="0">
                        <a:buNone/>
                      </a:pPr>
                      <a:r>
                        <a:rPr lang="zh-CN" sz="1800" b="0">
                          <a:solidFill>
                            <a:srgbClr val="000000"/>
                          </a:solidFill>
                          <a:latin typeface="Arial" panose="020B0604020202020204" pitchFamily="34" charset="0"/>
                          <a:ea typeface="宋体" panose="02010600030101010101" pitchFamily="2" charset="-122"/>
                        </a:rPr>
                        <a:t>王义博</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wyb2109e</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13958154240</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u="sng">
                          <a:solidFill>
                            <a:srgbClr val="0000FF"/>
                          </a:solidFill>
                          <a:latin typeface="宋体" panose="02010600030101010101" pitchFamily="2" charset="-122"/>
                          <a:hlinkClick r:id="rId5" tooltip="mailto:31901208@stu.zucc.edu.cn"/>
                        </a:rPr>
                        <a:t>31901208@stu.zucc.edu.cn</a:t>
                      </a:r>
                      <a:endParaRPr lang="en-US" altLang="en-US" sz="1800" b="0" u="sng">
                        <a:solidFill>
                          <a:srgbClr val="0000FF"/>
                        </a:solidFill>
                        <a:latin typeface="宋体" panose="02010600030101010101" pitchFamily="2" charset="-122"/>
                        <a:hlinkClick r:id="rId5" tooltip="mailto:31901208@stu.zucc.edu.cn"/>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13958154240</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2910">
                <a:tc>
                  <a:txBody>
                    <a:bodyPr/>
                    <a:p>
                      <a:pPr indent="0">
                        <a:buNone/>
                      </a:pPr>
                      <a:r>
                        <a:rPr lang="zh-CN" sz="1800" b="0">
                          <a:solidFill>
                            <a:srgbClr val="000000"/>
                          </a:solidFill>
                          <a:latin typeface="Arial" panose="020B0604020202020204" pitchFamily="34" charset="0"/>
                          <a:ea typeface="宋体" panose="02010600030101010101" pitchFamily="2" charset="-122"/>
                        </a:rPr>
                        <a:t>许淇凯</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x749957177</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15397023488</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u="sng">
                          <a:solidFill>
                            <a:srgbClr val="0000FF"/>
                          </a:solidFill>
                          <a:latin typeface="宋体" panose="02010600030101010101" pitchFamily="2" charset="-122"/>
                          <a:hlinkClick r:id="rId6" tooltip="mailto:31901210@stu.zucc.edu.cn"/>
                        </a:rPr>
                        <a:t>31901210@stu.zucc.edu.cn</a:t>
                      </a:r>
                      <a:endParaRPr lang="en-US" altLang="en-US" sz="1800" b="0" u="sng">
                        <a:solidFill>
                          <a:srgbClr val="0000FF"/>
                        </a:solidFill>
                        <a:latin typeface="宋体" panose="02010600030101010101" pitchFamily="2" charset="-122"/>
                        <a:hlinkClick r:id="rId6" tooltip="mailto:31901210@stu.zucc.edu.cn"/>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15397023488</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2910">
                <a:tc>
                  <a:txBody>
                    <a:bodyPr/>
                    <a:p>
                      <a:pPr indent="0">
                        <a:buNone/>
                      </a:pPr>
                      <a:r>
                        <a:rPr lang="zh-CN" sz="1800" b="0">
                          <a:solidFill>
                            <a:srgbClr val="000000"/>
                          </a:solidFill>
                          <a:latin typeface="Arial" panose="020B0604020202020204" pitchFamily="34" charset="0"/>
                          <a:ea typeface="宋体" panose="02010600030101010101" pitchFamily="2" charset="-122"/>
                        </a:rPr>
                        <a:t>潘睿琪</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kakaoo778</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15372028543</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u="sng">
                          <a:solidFill>
                            <a:srgbClr val="0000FF"/>
                          </a:solidFill>
                          <a:latin typeface="宋体" panose="02010600030101010101" pitchFamily="2" charset="-122"/>
                          <a:hlinkClick r:id="rId7"/>
                        </a:rPr>
                        <a:t>31901190@stu.zucc.edu.cn</a:t>
                      </a:r>
                      <a:endParaRPr lang="en-US" altLang="en-US" sz="1800" b="0" u="sng">
                        <a:solidFill>
                          <a:srgbClr val="0000FF"/>
                        </a:solidFill>
                        <a:latin typeface="宋体" panose="02010600030101010101" pitchFamily="2" charset="-122"/>
                        <a:hlinkClick r:id="rId7"/>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rPr>
                        <a:t>15372028543</a:t>
                      </a:r>
                      <a:endParaRPr lang="en-US" altLang="en-US" sz="18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4137660"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03</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30276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需求工程项目计划</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34" name="矩形 33"/>
          <p:cNvSpPr/>
          <p:nvPr/>
        </p:nvSpPr>
        <p:spPr>
          <a:xfrm>
            <a:off x="4207001" y="5861080"/>
            <a:ext cx="3777999" cy="307777"/>
          </a:xfrm>
          <a:prstGeom prst="rect">
            <a:avLst/>
          </a:prstGeom>
        </p:spPr>
        <p:txBody>
          <a:bodyPr wrap="square">
            <a:spAutoFit/>
          </a:bodyPr>
          <a:lstStyle/>
          <a:p>
            <a:r>
              <a:rPr lang="zh-CN" altLang="en-US" sz="1400" dirty="0"/>
              <a:t>Report on the overall situation of the work</a:t>
            </a:r>
            <a:endParaRPr lang="zh-CN" altLang="en-US" sz="1400" dirty="0"/>
          </a:p>
        </p:txBody>
      </p:sp>
      <p:sp>
        <p:nvSpPr>
          <p:cNvPr id="2" name="文本框 1"/>
          <p:cNvSpPr txBox="1"/>
          <p:nvPr/>
        </p:nvSpPr>
        <p:spPr>
          <a:xfrm>
            <a:off x="1849120" y="1536700"/>
            <a:ext cx="7446645" cy="460375"/>
          </a:xfrm>
          <a:prstGeom prst="rect">
            <a:avLst/>
          </a:prstGeom>
          <a:noFill/>
        </p:spPr>
        <p:txBody>
          <a:bodyPr wrap="square" rtlCol="0">
            <a:spAutoFit/>
          </a:bodyPr>
          <a:p>
            <a:r>
              <a:rPr lang="zh-CN" altLang="en-US" sz="2400"/>
              <a:t>工作任务日程表以及</a:t>
            </a:r>
            <a:r>
              <a:rPr lang="en-US" altLang="zh-CN" sz="2400"/>
              <a:t>WBS</a:t>
            </a:r>
            <a:endParaRPr lang="en-US" altLang="zh-CN" sz="2400"/>
          </a:p>
        </p:txBody>
      </p:sp>
      <p:pic>
        <p:nvPicPr>
          <p:cNvPr id="3" name="图片 1"/>
          <p:cNvPicPr>
            <a:picLocks noChangeAspect="1"/>
          </p:cNvPicPr>
          <p:nvPr/>
        </p:nvPicPr>
        <p:blipFill>
          <a:blip r:embed="rId1"/>
          <a:stretch>
            <a:fillRect/>
          </a:stretch>
        </p:blipFill>
        <p:spPr>
          <a:xfrm>
            <a:off x="1735455" y="2058670"/>
            <a:ext cx="9240520" cy="1467485"/>
          </a:xfrm>
          <a:prstGeom prst="rect">
            <a:avLst/>
          </a:prstGeom>
          <a:noFill/>
          <a:ln>
            <a:noFill/>
          </a:ln>
        </p:spPr>
      </p:pic>
      <p:pic>
        <p:nvPicPr>
          <p:cNvPr id="6" name="图片 2"/>
          <p:cNvPicPr>
            <a:picLocks noChangeAspect="1"/>
          </p:cNvPicPr>
          <p:nvPr/>
        </p:nvPicPr>
        <p:blipFill>
          <a:blip r:embed="rId2"/>
          <a:stretch>
            <a:fillRect/>
          </a:stretch>
        </p:blipFill>
        <p:spPr>
          <a:xfrm>
            <a:off x="1735455" y="3526155"/>
            <a:ext cx="8710295" cy="2835910"/>
          </a:xfrm>
          <a:prstGeom prst="rect">
            <a:avLst/>
          </a:prstGeom>
          <a:noFill/>
          <a:ln>
            <a:noFill/>
          </a:ln>
        </p:spPr>
      </p:pic>
      <p:pic>
        <p:nvPicPr>
          <p:cNvPr id="10" name="图片 9"/>
          <p:cNvPicPr>
            <a:picLocks noChangeAspect="1"/>
          </p:cNvPicPr>
          <p:nvPr/>
        </p:nvPicPr>
        <p:blipFill>
          <a:blip r:embed="rId3"/>
          <a:stretch>
            <a:fillRect/>
          </a:stretch>
        </p:blipFill>
        <p:spPr>
          <a:xfrm>
            <a:off x="5548630" y="784225"/>
            <a:ext cx="5890260" cy="5577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96106" y="913949"/>
            <a:ext cx="3549370" cy="1015663"/>
          </a:xfrm>
          <a:prstGeom prst="rect">
            <a:avLst/>
          </a:prstGeom>
        </p:spPr>
        <p:txBody>
          <a:bodyPr wrap="none">
            <a:spAutoFit/>
          </a:bodyPr>
          <a:lstStyle/>
          <a:p>
            <a:r>
              <a:rPr lang="en-US" altLang="zh-CN" sz="6000" dirty="0">
                <a:solidFill>
                  <a:srgbClr val="003867"/>
                </a:solidFill>
              </a:rPr>
              <a:t>CONTENT</a:t>
            </a:r>
            <a:endParaRPr lang="zh-CN" altLang="en-US" sz="6000" dirty="0">
              <a:solidFill>
                <a:srgbClr val="003867"/>
              </a:solidFill>
            </a:endParaRPr>
          </a:p>
        </p:txBody>
      </p:sp>
      <p:grpSp>
        <p:nvGrpSpPr>
          <p:cNvPr id="6" name="组合 5"/>
          <p:cNvGrpSpPr/>
          <p:nvPr/>
        </p:nvGrpSpPr>
        <p:grpSpPr>
          <a:xfrm>
            <a:off x="1646453" y="2419364"/>
            <a:ext cx="3415544" cy="988897"/>
            <a:chOff x="1646453" y="2419364"/>
            <a:chExt cx="3415544" cy="988897"/>
          </a:xfrm>
        </p:grpSpPr>
        <p:sp>
          <p:nvSpPr>
            <p:cNvPr id="2" name="椭圆 1"/>
            <p:cNvSpPr/>
            <p:nvPr/>
          </p:nvSpPr>
          <p:spPr>
            <a:xfrm>
              <a:off x="1646453" y="2531553"/>
              <a:ext cx="735980" cy="735980"/>
            </a:xfrm>
            <a:prstGeom prst="ellipse">
              <a:avLst/>
            </a:prstGeom>
            <a:solidFill>
              <a:srgbClr val="003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678454" y="2576378"/>
              <a:ext cx="671979" cy="646331"/>
            </a:xfrm>
            <a:prstGeom prst="rect">
              <a:avLst/>
            </a:prstGeom>
          </p:spPr>
          <p:txBody>
            <a:bodyPr wrap="none">
              <a:spAutoFit/>
            </a:bodyPr>
            <a:lstStyle/>
            <a:p>
              <a:r>
                <a:rPr lang="en-US" altLang="zh-CN" sz="3600" dirty="0">
                  <a:solidFill>
                    <a:schemeClr val="bg1"/>
                  </a:solidFill>
                  <a:latin typeface="宋体" panose="02010600030101010101" pitchFamily="2" charset="-122"/>
                  <a:ea typeface="宋体" panose="02010600030101010101" pitchFamily="2" charset="-122"/>
                </a:rPr>
                <a:t>01</a:t>
              </a:r>
              <a:endParaRPr lang="zh-CN" altLang="en-US" sz="3600" dirty="0">
                <a:solidFill>
                  <a:schemeClr val="bg1"/>
                </a:solidFill>
                <a:latin typeface="宋体" panose="02010600030101010101" pitchFamily="2" charset="-122"/>
                <a:ea typeface="宋体" panose="02010600030101010101" pitchFamily="2" charset="-122"/>
              </a:endParaRPr>
            </a:p>
          </p:txBody>
        </p:sp>
        <p:sp>
          <p:nvSpPr>
            <p:cNvPr id="17" name="矩形 16"/>
            <p:cNvSpPr/>
            <p:nvPr/>
          </p:nvSpPr>
          <p:spPr>
            <a:xfrm>
              <a:off x="2472527" y="2419364"/>
              <a:ext cx="1605280" cy="521970"/>
            </a:xfrm>
            <a:prstGeom prst="rect">
              <a:avLst/>
            </a:prstGeom>
          </p:spPr>
          <p:txBody>
            <a:bodyPr wrap="none">
              <a:spAutoFit/>
            </a:bodyPr>
            <a:lstStyle/>
            <a:p>
              <a:r>
                <a:rPr lang="zh-CN" altLang="en-US" sz="2800" dirty="0">
                  <a:latin typeface="汉仪字酷堂义山楷W" panose="00020600040101010101" pitchFamily="18" charset="-122"/>
                  <a:ea typeface="汉仪字酷堂义山楷W" panose="00020600040101010101" pitchFamily="18" charset="-122"/>
                </a:rPr>
                <a:t>项目</a:t>
              </a:r>
              <a:r>
                <a:rPr lang="zh-CN" altLang="en-US" sz="2800" dirty="0">
                  <a:latin typeface="汉仪字酷堂义山楷W" panose="00020600040101010101" pitchFamily="18" charset="-122"/>
                  <a:ea typeface="汉仪字酷堂义山楷W" panose="00020600040101010101" pitchFamily="18" charset="-122"/>
                </a:rPr>
                <a:t>概述</a:t>
              </a:r>
              <a:endParaRPr lang="zh-CN" altLang="en-US" sz="2800" dirty="0">
                <a:latin typeface="汉仪字酷堂义山楷W" panose="00020600040101010101" pitchFamily="18" charset="-122"/>
                <a:ea typeface="汉仪字酷堂义山楷W" panose="00020600040101010101" pitchFamily="18" charset="-122"/>
              </a:endParaRPr>
            </a:p>
          </p:txBody>
        </p:sp>
        <p:sp>
          <p:nvSpPr>
            <p:cNvPr id="3" name="矩形 2"/>
            <p:cNvSpPr/>
            <p:nvPr/>
          </p:nvSpPr>
          <p:spPr>
            <a:xfrm>
              <a:off x="2502832" y="2885041"/>
              <a:ext cx="2559165" cy="523220"/>
            </a:xfrm>
            <a:prstGeom prst="rect">
              <a:avLst/>
            </a:prstGeom>
          </p:spPr>
          <p:txBody>
            <a:bodyPr wrap="square">
              <a:spAutoFit/>
            </a:bodyPr>
            <a:lstStyle/>
            <a:p>
              <a:r>
                <a:rPr lang="zh-CN" altLang="en-US" sz="1400" dirty="0"/>
                <a:t>Report on the overall situation of the work</a:t>
              </a:r>
              <a:endParaRPr lang="zh-CN" altLang="en-US" sz="1400" dirty="0"/>
            </a:p>
          </p:txBody>
        </p:sp>
      </p:grpSp>
      <p:grpSp>
        <p:nvGrpSpPr>
          <p:cNvPr id="13" name="组合 12"/>
          <p:cNvGrpSpPr/>
          <p:nvPr/>
        </p:nvGrpSpPr>
        <p:grpSpPr>
          <a:xfrm>
            <a:off x="6999038" y="2419364"/>
            <a:ext cx="3415544" cy="988897"/>
            <a:chOff x="1646453" y="2419364"/>
            <a:chExt cx="3415544" cy="988897"/>
          </a:xfrm>
        </p:grpSpPr>
        <p:sp>
          <p:nvSpPr>
            <p:cNvPr id="15" name="椭圆 14"/>
            <p:cNvSpPr/>
            <p:nvPr/>
          </p:nvSpPr>
          <p:spPr>
            <a:xfrm>
              <a:off x="1646453" y="2531553"/>
              <a:ext cx="735980" cy="735980"/>
            </a:xfrm>
            <a:prstGeom prst="ellipse">
              <a:avLst/>
            </a:prstGeom>
            <a:solidFill>
              <a:srgbClr val="003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678454" y="2576378"/>
              <a:ext cx="646331" cy="646331"/>
            </a:xfrm>
            <a:prstGeom prst="rect">
              <a:avLst/>
            </a:prstGeom>
          </p:spPr>
          <p:txBody>
            <a:bodyPr wrap="none">
              <a:spAutoFit/>
            </a:bodyPr>
            <a:lstStyle/>
            <a:p>
              <a:r>
                <a:rPr lang="en-US" altLang="zh-CN" sz="3600" dirty="0">
                  <a:solidFill>
                    <a:schemeClr val="bg1"/>
                  </a:solidFill>
                  <a:latin typeface="宋体" panose="02010600030101010101" pitchFamily="2" charset="-122"/>
                  <a:ea typeface="宋体" panose="02010600030101010101" pitchFamily="2" charset="-122"/>
                </a:rPr>
                <a:t>02</a:t>
              </a:r>
              <a:endParaRPr lang="zh-CN" altLang="en-US" sz="3600" dirty="0">
                <a:solidFill>
                  <a:schemeClr val="bg1"/>
                </a:solidFill>
                <a:latin typeface="宋体" panose="02010600030101010101" pitchFamily="2" charset="-122"/>
                <a:ea typeface="宋体" panose="02010600030101010101" pitchFamily="2" charset="-122"/>
              </a:endParaRPr>
            </a:p>
          </p:txBody>
        </p:sp>
        <p:sp>
          <p:nvSpPr>
            <p:cNvPr id="18" name="矩形 17"/>
            <p:cNvSpPr/>
            <p:nvPr/>
          </p:nvSpPr>
          <p:spPr>
            <a:xfrm>
              <a:off x="2472527" y="2419364"/>
              <a:ext cx="1960880" cy="521970"/>
            </a:xfrm>
            <a:prstGeom prst="rect">
              <a:avLst/>
            </a:prstGeom>
          </p:spPr>
          <p:txBody>
            <a:bodyPr wrap="none">
              <a:spAutoFit/>
            </a:bodyPr>
            <a:lstStyle/>
            <a:p>
              <a:r>
                <a:rPr lang="zh-CN" altLang="en-US" sz="2800" dirty="0">
                  <a:latin typeface="汉仪字酷堂义山楷W" panose="00020600040101010101" pitchFamily="18" charset="-122"/>
                  <a:ea typeface="汉仪字酷堂义山楷W" panose="00020600040101010101" pitchFamily="18" charset="-122"/>
                </a:rPr>
                <a:t>可行性</a:t>
              </a:r>
              <a:r>
                <a:rPr lang="zh-CN" altLang="en-US" sz="2800" dirty="0">
                  <a:latin typeface="汉仪字酷堂义山楷W" panose="00020600040101010101" pitchFamily="18" charset="-122"/>
                  <a:ea typeface="汉仪字酷堂义山楷W" panose="00020600040101010101" pitchFamily="18" charset="-122"/>
                </a:rPr>
                <a:t>分析</a:t>
              </a:r>
              <a:endParaRPr lang="zh-CN" altLang="en-US" sz="2800" dirty="0">
                <a:latin typeface="汉仪字酷堂义山楷W" panose="00020600040101010101" pitchFamily="18" charset="-122"/>
                <a:ea typeface="汉仪字酷堂义山楷W" panose="00020600040101010101" pitchFamily="18" charset="-122"/>
              </a:endParaRPr>
            </a:p>
          </p:txBody>
        </p:sp>
        <p:sp>
          <p:nvSpPr>
            <p:cNvPr id="19" name="矩形 18"/>
            <p:cNvSpPr/>
            <p:nvPr/>
          </p:nvSpPr>
          <p:spPr>
            <a:xfrm>
              <a:off x="2502832" y="2885041"/>
              <a:ext cx="2559165" cy="523220"/>
            </a:xfrm>
            <a:prstGeom prst="rect">
              <a:avLst/>
            </a:prstGeom>
          </p:spPr>
          <p:txBody>
            <a:bodyPr wrap="square">
              <a:spAutoFit/>
            </a:bodyPr>
            <a:lstStyle/>
            <a:p>
              <a:r>
                <a:rPr lang="zh-CN" altLang="en-US" sz="1400" dirty="0"/>
                <a:t>Report on the overall situation of the work</a:t>
              </a:r>
              <a:endParaRPr lang="zh-CN" altLang="en-US" sz="1400" dirty="0"/>
            </a:p>
          </p:txBody>
        </p:sp>
      </p:grpSp>
      <p:grpSp>
        <p:nvGrpSpPr>
          <p:cNvPr id="20" name="组合 19"/>
          <p:cNvGrpSpPr/>
          <p:nvPr/>
        </p:nvGrpSpPr>
        <p:grpSpPr>
          <a:xfrm>
            <a:off x="1646453" y="3993691"/>
            <a:ext cx="3853754" cy="988897"/>
            <a:chOff x="1646453" y="2419364"/>
            <a:chExt cx="3853754" cy="988897"/>
          </a:xfrm>
        </p:grpSpPr>
        <p:sp>
          <p:nvSpPr>
            <p:cNvPr id="21" name="椭圆 20"/>
            <p:cNvSpPr/>
            <p:nvPr/>
          </p:nvSpPr>
          <p:spPr>
            <a:xfrm>
              <a:off x="1646453" y="2531553"/>
              <a:ext cx="735980" cy="735980"/>
            </a:xfrm>
            <a:prstGeom prst="ellipse">
              <a:avLst/>
            </a:prstGeom>
            <a:solidFill>
              <a:srgbClr val="003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678454" y="2576378"/>
              <a:ext cx="646331" cy="646331"/>
            </a:xfrm>
            <a:prstGeom prst="rect">
              <a:avLst/>
            </a:prstGeom>
          </p:spPr>
          <p:txBody>
            <a:bodyPr wrap="none">
              <a:spAutoFit/>
            </a:bodyPr>
            <a:lstStyle/>
            <a:p>
              <a:r>
                <a:rPr lang="en-US" altLang="zh-CN" sz="3600" dirty="0">
                  <a:solidFill>
                    <a:schemeClr val="bg1"/>
                  </a:solidFill>
                  <a:latin typeface="宋体" panose="02010600030101010101" pitchFamily="2" charset="-122"/>
                  <a:ea typeface="宋体" panose="02010600030101010101" pitchFamily="2" charset="-122"/>
                </a:rPr>
                <a:t>03</a:t>
              </a:r>
              <a:endParaRPr lang="zh-CN" altLang="en-US" sz="3600" dirty="0">
                <a:solidFill>
                  <a:schemeClr val="bg1"/>
                </a:solidFill>
                <a:latin typeface="宋体" panose="02010600030101010101" pitchFamily="2" charset="-122"/>
                <a:ea typeface="宋体" panose="02010600030101010101" pitchFamily="2" charset="-122"/>
              </a:endParaRPr>
            </a:p>
          </p:txBody>
        </p:sp>
        <p:sp>
          <p:nvSpPr>
            <p:cNvPr id="23" name="矩形 22"/>
            <p:cNvSpPr/>
            <p:nvPr/>
          </p:nvSpPr>
          <p:spPr>
            <a:xfrm>
              <a:off x="2472527" y="2419364"/>
              <a:ext cx="3027680" cy="521970"/>
            </a:xfrm>
            <a:prstGeom prst="rect">
              <a:avLst/>
            </a:prstGeom>
          </p:spPr>
          <p:txBody>
            <a:bodyPr wrap="none">
              <a:spAutoFit/>
            </a:bodyPr>
            <a:lstStyle/>
            <a:p>
              <a:r>
                <a:rPr lang="zh-CN" altLang="en-US" sz="2800" dirty="0">
                  <a:latin typeface="汉仪字酷堂义山楷W" panose="00020600040101010101" pitchFamily="18" charset="-122"/>
                  <a:ea typeface="汉仪字酷堂义山楷W" panose="00020600040101010101" pitchFamily="18" charset="-122"/>
                </a:rPr>
                <a:t>需求工程</a:t>
              </a:r>
              <a:r>
                <a:rPr lang="zh-CN" altLang="en-US" sz="2800" dirty="0">
                  <a:latin typeface="汉仪字酷堂义山楷W" panose="00020600040101010101" pitchFamily="18" charset="-122"/>
                  <a:ea typeface="汉仪字酷堂义山楷W" panose="00020600040101010101" pitchFamily="18" charset="-122"/>
                </a:rPr>
                <a:t>项目计划</a:t>
              </a:r>
              <a:endParaRPr lang="zh-CN" altLang="en-US" sz="2800" dirty="0">
                <a:latin typeface="汉仪字酷堂义山楷W" panose="00020600040101010101" pitchFamily="18" charset="-122"/>
                <a:ea typeface="汉仪字酷堂义山楷W" panose="00020600040101010101" pitchFamily="18" charset="-122"/>
              </a:endParaRPr>
            </a:p>
          </p:txBody>
        </p:sp>
        <p:sp>
          <p:nvSpPr>
            <p:cNvPr id="24" name="矩形 23"/>
            <p:cNvSpPr/>
            <p:nvPr/>
          </p:nvSpPr>
          <p:spPr>
            <a:xfrm>
              <a:off x="2502832" y="2885041"/>
              <a:ext cx="2559165" cy="523220"/>
            </a:xfrm>
            <a:prstGeom prst="rect">
              <a:avLst/>
            </a:prstGeom>
          </p:spPr>
          <p:txBody>
            <a:bodyPr wrap="square">
              <a:spAutoFit/>
            </a:bodyPr>
            <a:lstStyle/>
            <a:p>
              <a:r>
                <a:rPr lang="zh-CN" altLang="en-US" sz="1400" dirty="0"/>
                <a:t>Report on the overall situation of the work</a:t>
              </a:r>
              <a:endParaRPr lang="zh-CN" altLang="en-US" sz="1400" dirty="0"/>
            </a:p>
          </p:txBody>
        </p:sp>
      </p:grpSp>
      <p:grpSp>
        <p:nvGrpSpPr>
          <p:cNvPr id="25" name="组合 24"/>
          <p:cNvGrpSpPr/>
          <p:nvPr/>
        </p:nvGrpSpPr>
        <p:grpSpPr>
          <a:xfrm>
            <a:off x="6999038" y="3993691"/>
            <a:ext cx="3415544" cy="988897"/>
            <a:chOff x="1646453" y="2419364"/>
            <a:chExt cx="3415544" cy="988897"/>
          </a:xfrm>
        </p:grpSpPr>
        <p:sp>
          <p:nvSpPr>
            <p:cNvPr id="26" name="椭圆 25"/>
            <p:cNvSpPr/>
            <p:nvPr/>
          </p:nvSpPr>
          <p:spPr>
            <a:xfrm>
              <a:off x="1646453" y="2531553"/>
              <a:ext cx="735980" cy="735980"/>
            </a:xfrm>
            <a:prstGeom prst="ellipse">
              <a:avLst/>
            </a:prstGeom>
            <a:solidFill>
              <a:srgbClr val="003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678454" y="2576378"/>
              <a:ext cx="646331" cy="646331"/>
            </a:xfrm>
            <a:prstGeom prst="rect">
              <a:avLst/>
            </a:prstGeom>
          </p:spPr>
          <p:txBody>
            <a:bodyPr wrap="none">
              <a:spAutoFit/>
            </a:bodyPr>
            <a:lstStyle/>
            <a:p>
              <a:r>
                <a:rPr lang="en-US" altLang="zh-CN" sz="3600" dirty="0">
                  <a:solidFill>
                    <a:schemeClr val="bg1"/>
                  </a:solidFill>
                  <a:latin typeface="宋体" panose="02010600030101010101" pitchFamily="2" charset="-122"/>
                  <a:ea typeface="宋体" panose="02010600030101010101" pitchFamily="2" charset="-122"/>
                </a:rPr>
                <a:t>04</a:t>
              </a:r>
              <a:endParaRPr lang="zh-CN" altLang="en-US" sz="3600" dirty="0">
                <a:solidFill>
                  <a:schemeClr val="bg1"/>
                </a:solidFill>
                <a:latin typeface="宋体" panose="02010600030101010101" pitchFamily="2" charset="-122"/>
                <a:ea typeface="宋体" panose="02010600030101010101" pitchFamily="2" charset="-122"/>
              </a:endParaRPr>
            </a:p>
          </p:txBody>
        </p:sp>
        <p:sp>
          <p:nvSpPr>
            <p:cNvPr id="28" name="矩形 27"/>
            <p:cNvSpPr/>
            <p:nvPr/>
          </p:nvSpPr>
          <p:spPr>
            <a:xfrm>
              <a:off x="2472527" y="2419364"/>
              <a:ext cx="1605280" cy="521970"/>
            </a:xfrm>
            <a:prstGeom prst="rect">
              <a:avLst/>
            </a:prstGeom>
          </p:spPr>
          <p:txBody>
            <a:bodyPr wrap="none">
              <a:spAutoFit/>
            </a:bodyPr>
            <a:lstStyle/>
            <a:p>
              <a:r>
                <a:rPr lang="zh-CN" altLang="en-US" sz="2800" dirty="0">
                  <a:latin typeface="汉仪字酷堂义山楷W" panose="00020600040101010101" pitchFamily="18" charset="-122"/>
                  <a:ea typeface="汉仪字酷堂义山楷W" panose="00020600040101010101" pitchFamily="18" charset="-122"/>
                </a:rPr>
                <a:t>组员</a:t>
              </a:r>
              <a:r>
                <a:rPr lang="zh-CN" altLang="en-US" sz="2800" dirty="0">
                  <a:latin typeface="汉仪字酷堂义山楷W" panose="00020600040101010101" pitchFamily="18" charset="-122"/>
                  <a:ea typeface="汉仪字酷堂义山楷W" panose="00020600040101010101" pitchFamily="18" charset="-122"/>
                </a:rPr>
                <a:t>评价</a:t>
              </a:r>
              <a:endParaRPr lang="zh-CN" altLang="en-US" sz="2800" dirty="0">
                <a:latin typeface="汉仪字酷堂义山楷W" panose="00020600040101010101" pitchFamily="18" charset="-122"/>
                <a:ea typeface="汉仪字酷堂义山楷W" panose="00020600040101010101" pitchFamily="18" charset="-122"/>
              </a:endParaRPr>
            </a:p>
          </p:txBody>
        </p:sp>
        <p:sp>
          <p:nvSpPr>
            <p:cNvPr id="29" name="矩形 28"/>
            <p:cNvSpPr/>
            <p:nvPr/>
          </p:nvSpPr>
          <p:spPr>
            <a:xfrm>
              <a:off x="2502832" y="2885041"/>
              <a:ext cx="2559165" cy="523220"/>
            </a:xfrm>
            <a:prstGeom prst="rect">
              <a:avLst/>
            </a:prstGeom>
          </p:spPr>
          <p:txBody>
            <a:bodyPr wrap="square">
              <a:spAutoFit/>
            </a:bodyPr>
            <a:lstStyle/>
            <a:p>
              <a:r>
                <a:rPr lang="zh-CN" altLang="en-US" sz="1400" dirty="0"/>
                <a:t>Report on the overall situation of the work</a:t>
              </a:r>
              <a:endParaRPr lang="zh-CN" altLang="en-US" sz="1400"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4137660"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03</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30276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需求工程项目计划</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34" name="矩形 33"/>
          <p:cNvSpPr/>
          <p:nvPr/>
        </p:nvSpPr>
        <p:spPr>
          <a:xfrm>
            <a:off x="4207001" y="5861080"/>
            <a:ext cx="3777999" cy="307777"/>
          </a:xfrm>
          <a:prstGeom prst="rect">
            <a:avLst/>
          </a:prstGeom>
        </p:spPr>
        <p:txBody>
          <a:bodyPr wrap="square">
            <a:spAutoFit/>
          </a:bodyPr>
          <a:lstStyle/>
          <a:p>
            <a:r>
              <a:rPr lang="zh-CN" altLang="en-US" sz="1400" dirty="0"/>
              <a:t>Report on the overall situation of the work</a:t>
            </a:r>
            <a:endParaRPr lang="zh-CN" altLang="en-US" sz="1400" dirty="0"/>
          </a:p>
        </p:txBody>
      </p:sp>
      <p:sp>
        <p:nvSpPr>
          <p:cNvPr id="2" name="文本框 1"/>
          <p:cNvSpPr txBox="1"/>
          <p:nvPr/>
        </p:nvSpPr>
        <p:spPr>
          <a:xfrm>
            <a:off x="5989955" y="673735"/>
            <a:ext cx="1254125" cy="460375"/>
          </a:xfrm>
          <a:prstGeom prst="rect">
            <a:avLst/>
          </a:prstGeom>
          <a:noFill/>
        </p:spPr>
        <p:txBody>
          <a:bodyPr wrap="square" rtlCol="0">
            <a:spAutoFit/>
          </a:bodyPr>
          <a:p>
            <a:r>
              <a:rPr lang="zh-CN" altLang="en-US" sz="2400" b="1"/>
              <a:t>甘特图</a:t>
            </a:r>
            <a:endParaRPr lang="zh-CN" altLang="en-US" sz="2400" b="1"/>
          </a:p>
        </p:txBody>
      </p:sp>
      <p:pic>
        <p:nvPicPr>
          <p:cNvPr id="6" name="图片 5"/>
          <p:cNvPicPr>
            <a:picLocks noChangeAspect="1"/>
          </p:cNvPicPr>
          <p:nvPr/>
        </p:nvPicPr>
        <p:blipFill>
          <a:blip r:embed="rId1"/>
          <a:stretch>
            <a:fillRect/>
          </a:stretch>
        </p:blipFill>
        <p:spPr>
          <a:xfrm>
            <a:off x="1063625" y="1486535"/>
            <a:ext cx="9868535" cy="49364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4137660"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03</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30276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需求工程项目计划</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2" name="文本框 1"/>
          <p:cNvSpPr txBox="1"/>
          <p:nvPr/>
        </p:nvSpPr>
        <p:spPr>
          <a:xfrm>
            <a:off x="5107305" y="1511935"/>
            <a:ext cx="1978025" cy="460375"/>
          </a:xfrm>
          <a:prstGeom prst="rect">
            <a:avLst/>
          </a:prstGeom>
          <a:noFill/>
        </p:spPr>
        <p:txBody>
          <a:bodyPr wrap="square" rtlCol="0">
            <a:spAutoFit/>
          </a:bodyPr>
          <a:p>
            <a:r>
              <a:rPr lang="zh-CN" altLang="en-US" sz="2400" b="1"/>
              <a:t>风险子计划</a:t>
            </a:r>
            <a:endParaRPr lang="zh-CN" altLang="en-US" sz="2400" b="1"/>
          </a:p>
        </p:txBody>
      </p:sp>
      <p:graphicFrame>
        <p:nvGraphicFramePr>
          <p:cNvPr id="7" name="表格 6"/>
          <p:cNvGraphicFramePr/>
          <p:nvPr>
            <p:custDataLst>
              <p:tags r:id="rId1"/>
            </p:custDataLst>
          </p:nvPr>
        </p:nvGraphicFramePr>
        <p:xfrm>
          <a:off x="3494722" y="2121535"/>
          <a:ext cx="5202555" cy="4052570"/>
        </p:xfrm>
        <a:graphic>
          <a:graphicData uri="http://schemas.openxmlformats.org/drawingml/2006/table">
            <a:tbl>
              <a:tblPr firstRow="1" bandRow="1">
                <a:tableStyleId>{5940675A-B579-460E-94D1-54222C63F5DA}</a:tableStyleId>
              </a:tblPr>
              <a:tblGrid>
                <a:gridCol w="2519363"/>
                <a:gridCol w="2682875"/>
              </a:tblGrid>
              <a:tr h="279400">
                <a:tc>
                  <a:txBody>
                    <a:bodyPr/>
                    <a:p>
                      <a:pPr indent="0">
                        <a:buNone/>
                      </a:pPr>
                      <a:r>
                        <a:rPr lang="en-US" sz="1600" b="1">
                          <a:latin typeface="仿宋" panose="02010609060101010101" charset="-122"/>
                          <a:ea typeface="仿宋" panose="02010609060101010101" charset="-122"/>
                          <a:cs typeface="仿宋" panose="02010609060101010101" charset="-122"/>
                        </a:rPr>
                        <a:t>潜在风险</a:t>
                      </a:r>
                      <a:endParaRPr lang="en-US" altLang="en-US" sz="16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latin typeface="仿宋" panose="02010609060101010101" charset="-122"/>
                          <a:ea typeface="仿宋" panose="02010609060101010101" charset="-122"/>
                          <a:cs typeface="仿宋" panose="02010609060101010101" charset="-122"/>
                        </a:rPr>
                        <a:t>调整策略</a:t>
                      </a:r>
                      <a:endParaRPr lang="en-US" altLang="en-US" sz="16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6570">
                <a:tc>
                  <a:txBody>
                    <a:bodyPr/>
                    <a:p>
                      <a:pPr indent="0">
                        <a:buNone/>
                      </a:pPr>
                      <a:r>
                        <a:rPr lang="en-US" sz="1600" b="0">
                          <a:latin typeface="仿宋" panose="02010609060101010101" charset="-122"/>
                          <a:ea typeface="仿宋" panose="02010609060101010101" charset="-122"/>
                          <a:cs typeface="仿宋" panose="02010609060101010101" charset="-122"/>
                        </a:rPr>
                        <a:t>用户代表提出的需求无法满足</a:t>
                      </a:r>
                      <a:endParaRPr lang="en-US" altLang="en-US" sz="16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latin typeface="仿宋" panose="02010609060101010101" charset="-122"/>
                          <a:ea typeface="仿宋" panose="02010609060101010101" charset="-122"/>
                          <a:cs typeface="仿宋" panose="02010609060101010101" charset="-122"/>
                        </a:rPr>
                        <a:t>与杨老师沟通交流困难之处</a:t>
                      </a:r>
                      <a:endParaRPr lang="en-US" altLang="en-US" sz="16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9400">
                <a:tc>
                  <a:txBody>
                    <a:bodyPr/>
                    <a:p>
                      <a:pPr indent="0">
                        <a:buNone/>
                      </a:pPr>
                      <a:r>
                        <a:rPr lang="en-US" sz="1600" b="0">
                          <a:latin typeface="仿宋" panose="02010609060101010101" charset="-122"/>
                          <a:ea typeface="仿宋" panose="02010609060101010101" charset="-122"/>
                          <a:cs typeface="仿宋" panose="02010609060101010101" charset="-122"/>
                        </a:rPr>
                        <a:t>实际花费超出预算</a:t>
                      </a:r>
                      <a:endParaRPr lang="en-US" altLang="en-US" sz="16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latin typeface="仿宋" panose="02010609060101010101" charset="-122"/>
                          <a:ea typeface="仿宋" panose="02010609060101010101" charset="-122"/>
                          <a:cs typeface="仿宋" panose="02010609060101010101" charset="-122"/>
                        </a:rPr>
                        <a:t>削减不必要的开支</a:t>
                      </a:r>
                      <a:endParaRPr lang="en-US" altLang="en-US" sz="16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9400">
                <a:tc>
                  <a:txBody>
                    <a:bodyPr/>
                    <a:p>
                      <a:pPr indent="0">
                        <a:buNone/>
                      </a:pPr>
                      <a:r>
                        <a:rPr lang="en-US" sz="1600" b="0">
                          <a:latin typeface="仿宋" panose="02010609060101010101" charset="-122"/>
                          <a:ea typeface="仿宋" panose="02010609060101010101" charset="-122"/>
                          <a:cs typeface="仿宋" panose="02010609060101010101" charset="-122"/>
                        </a:rPr>
                        <a:t>电脑出现故障</a:t>
                      </a:r>
                      <a:endParaRPr lang="en-US" altLang="en-US" sz="16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latin typeface="仿宋" panose="02010609060101010101" charset="-122"/>
                          <a:ea typeface="仿宋" panose="02010609060101010101" charset="-122"/>
                          <a:cs typeface="仿宋" panose="02010609060101010101" charset="-122"/>
                        </a:rPr>
                        <a:t>借用他人电脑，或者使用机房</a:t>
                      </a:r>
                      <a:endParaRPr lang="en-US" altLang="en-US" sz="16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9400">
                <a:tc>
                  <a:txBody>
                    <a:bodyPr/>
                    <a:p>
                      <a:pPr indent="0">
                        <a:buNone/>
                      </a:pPr>
                      <a:r>
                        <a:rPr lang="en-US" sz="1600" b="0">
                          <a:latin typeface="仿宋" panose="02010609060101010101" charset="-122"/>
                          <a:ea typeface="仿宋" panose="02010609060101010101" charset="-122"/>
                          <a:cs typeface="仿宋" panose="02010609060101010101" charset="-122"/>
                        </a:rPr>
                        <a:t>开发人员缺乏明确的目标</a:t>
                      </a:r>
                      <a:endParaRPr lang="en-US" altLang="en-US" sz="16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latin typeface="仿宋" panose="02010609060101010101" charset="-122"/>
                          <a:ea typeface="仿宋" panose="02010609060101010101" charset="-122"/>
                          <a:cs typeface="仿宋" panose="02010609060101010101" charset="-122"/>
                        </a:rPr>
                        <a:t>及时沟通，根据用户反馈积极确立、更改目标</a:t>
                      </a:r>
                      <a:endParaRPr lang="en-US" altLang="en-US" sz="16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indent="0">
                        <a:buNone/>
                      </a:pPr>
                      <a:r>
                        <a:rPr lang="en-US" sz="1600" b="0">
                          <a:latin typeface="仿宋" panose="02010609060101010101" charset="-122"/>
                          <a:ea typeface="仿宋" panose="02010609060101010101" charset="-122"/>
                          <a:cs typeface="仿宋" panose="02010609060101010101" charset="-122"/>
                        </a:rPr>
                        <a:t>开发人员缺乏协调</a:t>
                      </a:r>
                      <a:endParaRPr lang="en-US" altLang="en-US" sz="16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latin typeface="仿宋" panose="02010609060101010101" charset="-122"/>
                          <a:ea typeface="仿宋" panose="02010609060101010101" charset="-122"/>
                          <a:cs typeface="仿宋" panose="02010609060101010101" charset="-122"/>
                        </a:rPr>
                        <a:t>管理人员及时沟通调整，展开项目会议</a:t>
                      </a:r>
                      <a:endParaRPr lang="en-US" altLang="en-US" sz="16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9400">
                <a:tc>
                  <a:txBody>
                    <a:bodyPr/>
                    <a:p>
                      <a:pPr indent="0">
                        <a:buNone/>
                      </a:pPr>
                      <a:r>
                        <a:rPr lang="en-US" sz="1600" b="0">
                          <a:latin typeface="仿宋" panose="02010609060101010101" charset="-122"/>
                          <a:ea typeface="仿宋" panose="02010609060101010101" charset="-122"/>
                          <a:cs typeface="仿宋" panose="02010609060101010101" charset="-122"/>
                        </a:rPr>
                        <a:t>开发人员不具备足够开发能力</a:t>
                      </a:r>
                      <a:endParaRPr lang="en-US" altLang="en-US" sz="16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latin typeface="仿宋" panose="02010609060101010101" charset="-122"/>
                          <a:ea typeface="仿宋" panose="02010609060101010101" charset="-122"/>
                          <a:cs typeface="仿宋" panose="02010609060101010101" charset="-122"/>
                        </a:rPr>
                        <a:t>及时安排学习或改进产品以符合需求</a:t>
                      </a:r>
                      <a:endParaRPr lang="en-US" altLang="en-US" sz="16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9400">
                <a:tc>
                  <a:txBody>
                    <a:bodyPr/>
                    <a:p>
                      <a:pPr indent="0">
                        <a:buNone/>
                      </a:pPr>
                      <a:r>
                        <a:rPr lang="en-US" sz="1600" b="0">
                          <a:latin typeface="仿宋" panose="02010609060101010101" charset="-122"/>
                          <a:ea typeface="仿宋" panose="02010609060101010101" charset="-122"/>
                          <a:cs typeface="仿宋" panose="02010609060101010101" charset="-122"/>
                        </a:rPr>
                        <a:t>交付产品质量差</a:t>
                      </a:r>
                      <a:endParaRPr lang="en-US" altLang="en-US" sz="16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latin typeface="仿宋" panose="02010609060101010101" charset="-122"/>
                          <a:ea typeface="仿宋" panose="02010609060101010101" charset="-122"/>
                          <a:cs typeface="仿宋" panose="02010609060101010101" charset="-122"/>
                        </a:rPr>
                        <a:t>收集反馈，积极改进产品</a:t>
                      </a:r>
                      <a:endParaRPr lang="en-US" altLang="en-US" sz="16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9400">
                <a:tc>
                  <a:txBody>
                    <a:bodyPr/>
                    <a:p>
                      <a:pPr indent="0">
                        <a:buNone/>
                      </a:pPr>
                      <a:r>
                        <a:rPr lang="en-US" sz="1600" b="0">
                          <a:latin typeface="仿宋" panose="02010609060101010101" charset="-122"/>
                          <a:ea typeface="仿宋" panose="02010609060101010101" charset="-122"/>
                          <a:cs typeface="仿宋" panose="02010609060101010101" charset="-122"/>
                        </a:rPr>
                        <a:t>用户的需求出现偏差</a:t>
                      </a:r>
                      <a:endParaRPr lang="en-US" altLang="en-US" sz="16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latin typeface="仿宋" panose="02010609060101010101" charset="-122"/>
                          <a:ea typeface="仿宋" panose="02010609060101010101" charset="-122"/>
                          <a:cs typeface="仿宋" panose="02010609060101010101" charset="-122"/>
                        </a:rPr>
                        <a:t>收集反馈，积极调整功能</a:t>
                      </a:r>
                      <a:endParaRPr lang="en-US" altLang="en-US" sz="16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9400">
                <a:tc>
                  <a:txBody>
                    <a:bodyPr/>
                    <a:p>
                      <a:pPr indent="0">
                        <a:buNone/>
                      </a:pPr>
                      <a:r>
                        <a:rPr lang="en-US" sz="1600" b="0">
                          <a:latin typeface="仿宋" panose="02010609060101010101" charset="-122"/>
                          <a:ea typeface="仿宋" panose="02010609060101010101" charset="-122"/>
                          <a:cs typeface="仿宋" panose="02010609060101010101" charset="-122"/>
                        </a:rPr>
                        <a:t>进度延迟</a:t>
                      </a:r>
                      <a:endParaRPr lang="en-US" altLang="en-US" sz="1600" b="0">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latin typeface="仿宋" panose="02010609060101010101" charset="-122"/>
                          <a:ea typeface="仿宋" panose="02010609060101010101" charset="-122"/>
                          <a:cs typeface="仿宋" panose="02010609060101010101" charset="-122"/>
                        </a:rPr>
                        <a:t>及时跟杨老师交流，跟上进度</a:t>
                      </a:r>
                      <a:endParaRPr lang="en-US" altLang="en-US" sz="1600" b="1">
                        <a:latin typeface="仿宋" panose="02010609060101010101" charset="-122"/>
                        <a:ea typeface="仿宋" panose="02010609060101010101" charset="-122"/>
                        <a:cs typeface="仿宋"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435673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04</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33832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会议记录（</a:t>
            </a:r>
            <a:r>
              <a:rPr lang="zh-CN" altLang="en-US" sz="2800" dirty="0">
                <a:latin typeface="汉仪字酷堂义山楷W" panose="00020600040101010101" pitchFamily="18" charset="-122"/>
                <a:ea typeface="汉仪字酷堂义山楷W" panose="00020600040101010101" pitchFamily="18" charset="-122"/>
                <a:sym typeface="+mn-ea"/>
              </a:rPr>
              <a:t>第三次）</a:t>
            </a:r>
            <a:endParaRPr lang="zh-CN" altLang="en-US" sz="2800" dirty="0">
              <a:latin typeface="汉仪字酷堂义山楷W" panose="00020600040101010101" pitchFamily="18" charset="-122"/>
              <a:ea typeface="汉仪字酷堂义山楷W" panose="00020600040101010101" pitchFamily="18" charset="-122"/>
              <a:sym typeface="+mn-ea"/>
            </a:endParaRPr>
          </a:p>
        </p:txBody>
      </p:sp>
      <p:pic>
        <p:nvPicPr>
          <p:cNvPr id="3" name="图片 2"/>
          <p:cNvPicPr>
            <a:picLocks noChangeAspect="1"/>
          </p:cNvPicPr>
          <p:nvPr/>
        </p:nvPicPr>
        <p:blipFill>
          <a:blip r:embed="rId1"/>
          <a:srcRect b="59263"/>
          <a:stretch>
            <a:fillRect/>
          </a:stretch>
        </p:blipFill>
        <p:spPr>
          <a:xfrm>
            <a:off x="648335" y="1787525"/>
            <a:ext cx="5045075" cy="3237865"/>
          </a:xfrm>
          <a:prstGeom prst="rect">
            <a:avLst/>
          </a:prstGeom>
        </p:spPr>
      </p:pic>
      <p:pic>
        <p:nvPicPr>
          <p:cNvPr id="7" name="图片 6"/>
          <p:cNvPicPr>
            <a:picLocks noChangeAspect="1"/>
          </p:cNvPicPr>
          <p:nvPr/>
        </p:nvPicPr>
        <p:blipFill>
          <a:blip r:embed="rId1"/>
          <a:srcRect t="40125"/>
          <a:stretch>
            <a:fillRect/>
          </a:stretch>
        </p:blipFill>
        <p:spPr>
          <a:xfrm>
            <a:off x="6111240" y="1255395"/>
            <a:ext cx="4560570" cy="43014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435673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04</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33832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会议记录（第</a:t>
            </a:r>
            <a:r>
              <a:rPr lang="zh-CN" altLang="en-US" sz="2800" dirty="0">
                <a:latin typeface="汉仪字酷堂义山楷W" panose="00020600040101010101" pitchFamily="18" charset="-122"/>
                <a:ea typeface="汉仪字酷堂义山楷W" panose="00020600040101010101" pitchFamily="18" charset="-122"/>
                <a:sym typeface="+mn-ea"/>
              </a:rPr>
              <a:t>四次）</a:t>
            </a:r>
            <a:endParaRPr lang="zh-CN" altLang="en-US" sz="2800" dirty="0">
              <a:latin typeface="汉仪字酷堂义山楷W" panose="00020600040101010101" pitchFamily="18" charset="-122"/>
              <a:ea typeface="汉仪字酷堂义山楷W"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3568700" y="1640840"/>
            <a:ext cx="5054600" cy="4254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4137660"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04</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16052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组员评价</a:t>
            </a:r>
            <a:endParaRPr lang="zh-CN" altLang="en-US" sz="2800" dirty="0">
              <a:latin typeface="汉仪字酷堂义山楷W" panose="00020600040101010101" pitchFamily="18" charset="-122"/>
              <a:ea typeface="汉仪字酷堂义山楷W" panose="00020600040101010101" pitchFamily="18" charset="-122"/>
              <a:sym typeface="+mn-ea"/>
            </a:endParaRPr>
          </a:p>
        </p:txBody>
      </p:sp>
      <p:graphicFrame>
        <p:nvGraphicFramePr>
          <p:cNvPr id="6" name="表格 5"/>
          <p:cNvGraphicFramePr/>
          <p:nvPr>
            <p:custDataLst>
              <p:tags r:id="rId1"/>
            </p:custDataLst>
          </p:nvPr>
        </p:nvGraphicFramePr>
        <p:xfrm>
          <a:off x="1799590" y="1569720"/>
          <a:ext cx="8244205" cy="3834765"/>
        </p:xfrm>
        <a:graphic>
          <a:graphicData uri="http://schemas.openxmlformats.org/drawingml/2006/table">
            <a:tbl>
              <a:tblPr firstRow="1" bandRow="1">
                <a:tableStyleId>{5C22544A-7EE6-4342-B048-85BDC9FD1C3A}</a:tableStyleId>
              </a:tblPr>
              <a:tblGrid>
                <a:gridCol w="2029460"/>
                <a:gridCol w="4025265"/>
                <a:gridCol w="2189480"/>
              </a:tblGrid>
              <a:tr h="427990">
                <a:tc>
                  <a:txBody>
                    <a:bodyPr/>
                    <a:p>
                      <a:pPr indent="0" algn="ctr">
                        <a:buNone/>
                      </a:pPr>
                      <a:r>
                        <a:rPr lang="zh-CN" sz="2000" b="0">
                          <a:solidFill>
                            <a:srgbClr val="000000"/>
                          </a:solidFill>
                          <a:latin typeface="Arial" panose="020B0604020202020204" pitchFamily="34" charset="0"/>
                          <a:ea typeface="宋体" panose="02010600030101010101" pitchFamily="2" charset="-122"/>
                        </a:rPr>
                        <a:t>组员</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latin typeface="Arial" panose="020B0604020202020204" pitchFamily="34" charset="0"/>
                          <a:ea typeface="宋体" panose="02010600030101010101" pitchFamily="2" charset="-122"/>
                        </a:rPr>
                        <a:t>工作任务</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latin typeface="Arial" panose="020B0604020202020204" pitchFamily="34" charset="0"/>
                          <a:ea typeface="宋体" panose="02010600030101010101" pitchFamily="2" charset="-122"/>
                        </a:rPr>
                        <a:t>得分</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44220">
                <a:tc>
                  <a:txBody>
                    <a:bodyPr/>
                    <a:p>
                      <a:pPr indent="0" algn="ctr">
                        <a:buNone/>
                      </a:pPr>
                      <a:r>
                        <a:rPr lang="zh-CN" sz="2000" b="0">
                          <a:solidFill>
                            <a:srgbClr val="000000"/>
                          </a:solidFill>
                          <a:latin typeface="Arial" panose="020B0604020202020204" pitchFamily="34" charset="0"/>
                          <a:ea typeface="宋体" panose="02010600030101010101" pitchFamily="2" charset="-122"/>
                        </a:rPr>
                        <a:t>吴联想（组长）</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latin typeface="Arial" panose="020B0604020202020204" pitchFamily="34" charset="0"/>
                          <a:ea typeface="宋体" panose="02010600030101010101" pitchFamily="2" charset="-122"/>
                        </a:rPr>
                        <a:t>编写小组项目章程，完成部分需求项目计划的编写，第三、四次</a:t>
                      </a:r>
                      <a:r>
                        <a:rPr lang="zh-CN" sz="2000" b="0">
                          <a:solidFill>
                            <a:srgbClr val="000000"/>
                          </a:solidFill>
                          <a:latin typeface="Arial" panose="020B0604020202020204" pitchFamily="34" charset="0"/>
                          <a:ea typeface="宋体" panose="02010600030101010101" pitchFamily="2" charset="-122"/>
                        </a:rPr>
                        <a:t>会议记录</a:t>
                      </a:r>
                      <a:endParaRPr lang="zh-CN"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85</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062355">
                <a:tc>
                  <a:txBody>
                    <a:bodyPr/>
                    <a:p>
                      <a:pPr indent="0" algn="ctr">
                        <a:buNone/>
                      </a:pPr>
                      <a:r>
                        <a:rPr lang="zh-CN" sz="2000" b="0">
                          <a:solidFill>
                            <a:srgbClr val="000000"/>
                          </a:solidFill>
                          <a:latin typeface="Arial" panose="020B0604020202020204" pitchFamily="34" charset="0"/>
                          <a:ea typeface="宋体" panose="02010600030101010101" pitchFamily="2" charset="-122"/>
                        </a:rPr>
                        <a:t>郑航舰</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latin typeface="Arial" panose="020B0604020202020204" pitchFamily="34" charset="0"/>
                          <a:ea typeface="宋体" panose="02010600030101010101" pitchFamily="2" charset="-122"/>
                        </a:rPr>
                        <a:t>项目计划project创建绘制和</a:t>
                      </a:r>
                      <a:r>
                        <a:rPr lang="zh-CN" sz="2000" b="0">
                          <a:solidFill>
                            <a:srgbClr val="000000"/>
                          </a:solidFill>
                          <a:latin typeface="Arial" panose="020B0604020202020204" pitchFamily="34" charset="0"/>
                          <a:ea typeface="宋体" panose="02010600030101010101" pitchFamily="2" charset="-122"/>
                        </a:rPr>
                        <a:t>修改、wbs结构图、可行性分析报告中流程图绘制及经济部分修订</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83</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7990">
                <a:tc>
                  <a:txBody>
                    <a:bodyPr/>
                    <a:p>
                      <a:pPr indent="0" algn="ctr">
                        <a:buNone/>
                      </a:pPr>
                      <a:r>
                        <a:rPr lang="zh-CN" sz="2000" b="0">
                          <a:solidFill>
                            <a:srgbClr val="000000"/>
                          </a:solidFill>
                          <a:latin typeface="Arial" panose="020B0604020202020204" pitchFamily="34" charset="0"/>
                          <a:ea typeface="宋体" panose="02010600030101010101" pitchFamily="2" charset="-122"/>
                        </a:rPr>
                        <a:t>王义博</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latin typeface="Arial" panose="020B0604020202020204" pitchFamily="34" charset="0"/>
                          <a:ea typeface="宋体" panose="02010600030101010101" pitchFamily="2" charset="-122"/>
                        </a:rPr>
                        <a:t>编写可行性分析报告并</a:t>
                      </a:r>
                      <a:r>
                        <a:rPr lang="zh-CN" sz="2000" b="0">
                          <a:solidFill>
                            <a:srgbClr val="000000"/>
                          </a:solidFill>
                          <a:latin typeface="Arial" panose="020B0604020202020204" pitchFamily="34" charset="0"/>
                          <a:ea typeface="宋体" panose="02010600030101010101" pitchFamily="2" charset="-122"/>
                        </a:rPr>
                        <a:t>修改</a:t>
                      </a:r>
                      <a:endParaRPr lang="zh-CN"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80</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7355">
                <a:tc>
                  <a:txBody>
                    <a:bodyPr/>
                    <a:p>
                      <a:pPr indent="0" algn="ctr">
                        <a:buNone/>
                      </a:pPr>
                      <a:r>
                        <a:rPr lang="zh-CN" sz="2000" b="0">
                          <a:solidFill>
                            <a:srgbClr val="000000"/>
                          </a:solidFill>
                          <a:latin typeface="Arial" panose="020B0604020202020204" pitchFamily="34" charset="0"/>
                          <a:ea typeface="宋体" panose="02010600030101010101" pitchFamily="2" charset="-122"/>
                        </a:rPr>
                        <a:t>许淇凯</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latin typeface="Arial" panose="020B0604020202020204" pitchFamily="34" charset="0"/>
                          <a:ea typeface="宋体" panose="02010600030101010101" pitchFamily="2" charset="-122"/>
                        </a:rPr>
                        <a:t>需求项目计划的编写和补充</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82</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72820">
                <a:tc>
                  <a:txBody>
                    <a:bodyPr/>
                    <a:p>
                      <a:pPr indent="0" algn="ctr">
                        <a:buNone/>
                      </a:pPr>
                      <a:r>
                        <a:rPr lang="zh-CN" sz="2000" b="0">
                          <a:solidFill>
                            <a:srgbClr val="000000"/>
                          </a:solidFill>
                          <a:latin typeface="Arial" panose="020B0604020202020204" pitchFamily="34" charset="0"/>
                          <a:ea typeface="宋体" panose="02010600030101010101" pitchFamily="2" charset="-122"/>
                        </a:rPr>
                        <a:t>潘睿琪</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2000" b="0">
                          <a:solidFill>
                            <a:srgbClr val="000000"/>
                          </a:solidFill>
                          <a:latin typeface="Arial" panose="020B0604020202020204" pitchFamily="34" charset="0"/>
                          <a:ea typeface="宋体" panose="02010600030101010101" pitchFamily="2" charset="-122"/>
                        </a:rPr>
                        <a:t>ppt制作、干系人分析、OBS图、logo设计、第一、二</a:t>
                      </a:r>
                      <a:r>
                        <a:rPr lang="zh-CN" sz="2000" b="0">
                          <a:solidFill>
                            <a:srgbClr val="000000"/>
                          </a:solidFill>
                          <a:latin typeface="Arial" panose="020B0604020202020204" pitchFamily="34" charset="0"/>
                          <a:ea typeface="宋体" panose="02010600030101010101" pitchFamily="2" charset="-122"/>
                        </a:rPr>
                        <a:t>次会议记录攥写</a:t>
                      </a:r>
                      <a:endParaRPr lang="zh-CN" altLang="en-US" sz="20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solidFill>
                            <a:srgbClr val="000000"/>
                          </a:solidFill>
                          <a:latin typeface="宋体" panose="02010600030101010101" pitchFamily="2" charset="-122"/>
                        </a:rPr>
                        <a:t>84</a:t>
                      </a:r>
                      <a:endParaRPr lang="en-US" altLang="en-US" sz="2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097280"/>
            <a:ext cx="2167255" cy="136525"/>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125080" y="575367"/>
            <a:ext cx="1605280" cy="521970"/>
          </a:xfrm>
          <a:prstGeom prst="rect">
            <a:avLst/>
          </a:prstGeom>
        </p:spPr>
        <p:txBody>
          <a:bodyPr wrap="none">
            <a:spAutoFit/>
          </a:bodyPr>
          <a:lstStyle/>
          <a:p>
            <a:pPr algn="l"/>
            <a:r>
              <a:rPr lang="zh-CN" altLang="en-US" sz="2800" dirty="0">
                <a:latin typeface="汉仪字酷堂义山楷W" panose="00020600040101010101" pitchFamily="18" charset="-122"/>
                <a:ea typeface="汉仪字酷堂义山楷W" panose="00020600040101010101" pitchFamily="18" charset="-122"/>
                <a:sym typeface="+mn-ea"/>
              </a:rPr>
              <a:t>参考资料</a:t>
            </a:r>
            <a:endParaRPr lang="zh-CN" altLang="en-US" sz="2800" dirty="0">
              <a:latin typeface="汉仪字酷堂义山楷W" panose="00020600040101010101" pitchFamily="18" charset="-122"/>
              <a:ea typeface="汉仪字酷堂义山楷W" panose="00020600040101010101" pitchFamily="18" charset="-122"/>
              <a:sym typeface="+mn-ea"/>
            </a:endParaRPr>
          </a:p>
        </p:txBody>
      </p:sp>
      <p:sp>
        <p:nvSpPr>
          <p:cNvPr id="6" name="文本框 5"/>
          <p:cNvSpPr txBox="1"/>
          <p:nvPr/>
        </p:nvSpPr>
        <p:spPr>
          <a:xfrm>
            <a:off x="1037590" y="1596390"/>
            <a:ext cx="10506710" cy="4246245"/>
          </a:xfrm>
          <a:prstGeom prst="rect">
            <a:avLst/>
          </a:prstGeom>
          <a:noFill/>
        </p:spPr>
        <p:txBody>
          <a:bodyPr wrap="square" rtlCol="0">
            <a:spAutoFit/>
          </a:bodyPr>
          <a:p>
            <a:r>
              <a:rPr lang="zh-CN" altLang="en-US"/>
              <a:t>【1】项目开发计划（GB856T——88） 文档模板 来源《软件设计文档国家标准》</a:t>
            </a:r>
            <a:endParaRPr lang="zh-CN" altLang="en-US"/>
          </a:p>
          <a:p>
            <a:r>
              <a:rPr lang="zh-CN" altLang="en-US"/>
              <a:t>【2】《需求工程计划-初步模板》 来源网络</a:t>
            </a:r>
            <a:endParaRPr lang="zh-CN" altLang="en-US"/>
          </a:p>
          <a:p>
            <a:r>
              <a:rPr lang="zh-CN" altLang="en-US"/>
              <a:t>http://www.doc88.com/p-1408570267059.html</a:t>
            </a:r>
            <a:endParaRPr lang="zh-CN" altLang="en-US"/>
          </a:p>
          <a:p>
            <a:r>
              <a:rPr lang="zh-CN" altLang="en-US"/>
              <a:t>【3】《第六章 软件项目质量管理》  来源CSDN博客  作者：yongchaocsdn</a:t>
            </a:r>
            <a:endParaRPr lang="zh-CN" altLang="en-US"/>
          </a:p>
          <a:p>
            <a:r>
              <a:rPr lang="zh-CN" altLang="en-US"/>
              <a:t>https://blog.csdn.net/yongchaocsdn/article/details/80882869?ops_request_misc=%257B%2522request%255Fid%2522%253A%2522164575075716780269895690%2522%252C%2522scm%2522%253A%252220140713.130102334.pc%255Fall.%2522%257D&amp;request_id=164575075716780269895690&amp;biz_id=0&amp;utm_medium=distribute.pc_search_result.none-task-blog-2~all~first_rank_ecpm_v1~rank_v31_ecpm-4-80882869.pc_search_result_cache&amp;utm_term=%E8%BD%AF%E4%BB%B6%E8%B4%A8%E9%87%8F&amp;spm=1018.2226.3001.4187</a:t>
            </a:r>
            <a:endParaRPr lang="zh-CN" altLang="en-US"/>
          </a:p>
          <a:p>
            <a:r>
              <a:rPr lang="zh-CN" altLang="en-US"/>
              <a:t>【</a:t>
            </a:r>
            <a:r>
              <a:rPr lang="en-US" altLang="zh-CN"/>
              <a:t>4</a:t>
            </a:r>
            <a:r>
              <a:rPr lang="zh-CN" altLang="en-US"/>
              <a:t>】“软件需求获取方法和过程” 来源网络 作者：山海科技</a:t>
            </a:r>
            <a:endParaRPr lang="zh-CN" altLang="en-US"/>
          </a:p>
          <a:p>
            <a:r>
              <a:rPr lang="zh-CN" altLang="en-US"/>
              <a:t>http://www.sunseam.com/rjlc/138.html</a:t>
            </a:r>
            <a:endParaRPr lang="zh-CN" altLang="en-US"/>
          </a:p>
          <a:p>
            <a:r>
              <a:rPr lang="zh-CN" altLang="en-US"/>
              <a:t>【</a:t>
            </a:r>
            <a:r>
              <a:rPr lang="en-US" altLang="zh-CN"/>
              <a:t>5</a:t>
            </a:r>
            <a:r>
              <a:rPr lang="zh-CN" altLang="en-US"/>
              <a:t>】《软件需求管理过程》  来源CSDN博客  作者：萌新一枚，请多关照</a:t>
            </a:r>
            <a:endParaRPr lang="zh-CN" altLang="en-US"/>
          </a:p>
          <a:p>
            <a:r>
              <a:rPr lang="zh-CN" altLang="en-US"/>
              <a:t>https://blog.csdn.net/weixin_44186509/article/details/105393951</a:t>
            </a:r>
            <a:endParaRPr lang="zh-CN" altLang="en-US"/>
          </a:p>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818159" y="2514417"/>
            <a:ext cx="5262880" cy="1322070"/>
          </a:xfrm>
          <a:prstGeom prst="rect">
            <a:avLst/>
          </a:prstGeom>
        </p:spPr>
        <p:txBody>
          <a:bodyPr wrap="none">
            <a:spAutoFit/>
          </a:bodyPr>
          <a:lstStyle/>
          <a:p>
            <a:r>
              <a:rPr lang="zh-CN" altLang="en-US" sz="8000" b="1" dirty="0">
                <a:solidFill>
                  <a:srgbClr val="003867"/>
                </a:solidFill>
              </a:rPr>
              <a:t>感谢聆听！</a:t>
            </a:r>
            <a:endParaRPr lang="zh-CN" altLang="en-US" sz="8000" b="1" dirty="0">
              <a:solidFill>
                <a:srgbClr val="003867"/>
              </a:solidFill>
            </a:endParaRPr>
          </a:p>
        </p:txBody>
      </p:sp>
      <p:sp>
        <p:nvSpPr>
          <p:cNvPr id="16" name="矩形 15"/>
          <p:cNvSpPr/>
          <p:nvPr/>
        </p:nvSpPr>
        <p:spPr>
          <a:xfrm>
            <a:off x="5311168" y="4420789"/>
            <a:ext cx="1493520" cy="368300"/>
          </a:xfrm>
          <a:prstGeom prst="rect">
            <a:avLst/>
          </a:prstGeom>
        </p:spPr>
        <p:txBody>
          <a:bodyPr wrap="none">
            <a:spAutoFit/>
          </a:bodyPr>
          <a:lstStyle/>
          <a:p>
            <a:r>
              <a:rPr lang="zh-CN" altLang="en-US" dirty="0">
                <a:solidFill>
                  <a:schemeClr val="bg1"/>
                </a:solidFill>
              </a:rPr>
              <a:t>汇报人：</a:t>
            </a:r>
            <a:r>
              <a:rPr lang="en-US" altLang="zh-CN" dirty="0">
                <a:solidFill>
                  <a:schemeClr val="bg1"/>
                </a:solidFill>
              </a:rPr>
              <a:t>G16</a:t>
            </a:r>
            <a:endParaRPr lang="zh-CN" alt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71979" cy="646331"/>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01</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886445" y="612197"/>
            <a:ext cx="1612900"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项目概述</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34" name="矩形 33"/>
          <p:cNvSpPr/>
          <p:nvPr/>
        </p:nvSpPr>
        <p:spPr>
          <a:xfrm>
            <a:off x="4207001" y="5861080"/>
            <a:ext cx="3777999" cy="307777"/>
          </a:xfrm>
          <a:prstGeom prst="rect">
            <a:avLst/>
          </a:prstGeom>
        </p:spPr>
        <p:txBody>
          <a:bodyPr wrap="square">
            <a:spAutoFit/>
          </a:bodyPr>
          <a:lstStyle/>
          <a:p>
            <a:r>
              <a:rPr lang="zh-CN" altLang="en-US" sz="1400" dirty="0"/>
              <a:t>Report on the overall situation of the work</a:t>
            </a:r>
            <a:endParaRPr lang="zh-CN" altLang="en-US" sz="1400" dirty="0"/>
          </a:p>
        </p:txBody>
      </p:sp>
      <p:sp>
        <p:nvSpPr>
          <p:cNvPr id="2" name="文本框 1"/>
          <p:cNvSpPr txBox="1"/>
          <p:nvPr/>
        </p:nvSpPr>
        <p:spPr>
          <a:xfrm>
            <a:off x="2004695" y="2241550"/>
            <a:ext cx="7446645" cy="2245360"/>
          </a:xfrm>
          <a:prstGeom prst="rect">
            <a:avLst/>
          </a:prstGeom>
          <a:noFill/>
        </p:spPr>
        <p:txBody>
          <a:bodyPr wrap="square" rtlCol="0">
            <a:spAutoFit/>
          </a:bodyPr>
          <a:p>
            <a:r>
              <a:rPr lang="zh-CN" altLang="en-US" sz="2800"/>
              <a:t>软工学院</a:t>
            </a:r>
            <a:r>
              <a:rPr lang="en-US" altLang="zh-CN" sz="2800"/>
              <a:t>APP</a:t>
            </a:r>
            <a:r>
              <a:rPr lang="zh-CN" altLang="en-US" sz="2800"/>
              <a:t>是一款为在校大学生以及教师提供软件需求、软件项目管理、软件测试、软件体系结构等软件工程化课程的教学、学习、交流平台的</a:t>
            </a:r>
            <a:r>
              <a:rPr lang="en-US" altLang="zh-CN" sz="2800"/>
              <a:t>APP</a:t>
            </a:r>
            <a:r>
              <a:rPr lang="zh-CN" altLang="en-US" sz="2800"/>
              <a:t>。</a:t>
            </a:r>
            <a:endParaRPr lang="zh-CN" altLang="en-US" sz="2800"/>
          </a:p>
          <a:p>
            <a:endParaRPr lang="zh-C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278660" y="1137424"/>
            <a:ext cx="1556836" cy="523220"/>
          </a:xfrm>
          <a:prstGeom prst="rect">
            <a:avLst/>
          </a:prstGeom>
        </p:spPr>
        <p:txBody>
          <a:bodyPr wrap="none">
            <a:spAutoFit/>
          </a:bodyPr>
          <a:lstStyle/>
          <a:p>
            <a:r>
              <a:rPr lang="zh-CN" altLang="en-US" sz="2800" dirty="0">
                <a:solidFill>
                  <a:schemeClr val="bg1"/>
                </a:solidFill>
                <a:latin typeface="汉仪字酷堂义山楷W" panose="00020600040101010101" pitchFamily="18" charset="-122"/>
                <a:ea typeface="汉仪字酷堂义山楷W" panose="00020600040101010101" pitchFamily="18" charset="-122"/>
              </a:rPr>
              <a:t>整体描述</a:t>
            </a:r>
            <a:endParaRPr lang="zh-CN" altLang="en-US" sz="2800" dirty="0">
              <a:solidFill>
                <a:schemeClr val="bg1"/>
              </a:solidFill>
              <a:latin typeface="汉仪字酷堂义山楷W" panose="00020600040101010101" pitchFamily="18" charset="-122"/>
              <a:ea typeface="汉仪字酷堂义山楷W" panose="00020600040101010101" pitchFamily="18" charset="-122"/>
            </a:endParaRPr>
          </a:p>
        </p:txBody>
      </p:sp>
      <p:sp>
        <p:nvSpPr>
          <p:cNvPr id="33" name="矩形 32"/>
          <p:cNvSpPr/>
          <p:nvPr/>
        </p:nvSpPr>
        <p:spPr>
          <a:xfrm>
            <a:off x="2148065" y="2453697"/>
            <a:ext cx="1612900" cy="521970"/>
          </a:xfrm>
          <a:prstGeom prst="rect">
            <a:avLst/>
          </a:prstGeom>
        </p:spPr>
        <p:txBody>
          <a:bodyPr wrap="none">
            <a:spAutoFit/>
          </a:bodyPr>
          <a:p>
            <a:r>
              <a:rPr lang="zh-CN" altLang="en-US" sz="2800" b="1" dirty="0">
                <a:latin typeface="汉仪字酷堂义山楷W" panose="00020600040101010101" pitchFamily="18" charset="-122"/>
                <a:ea typeface="汉仪字酷堂义山楷W" panose="00020600040101010101" pitchFamily="18" charset="-122"/>
              </a:rPr>
              <a:t>项目</a:t>
            </a:r>
            <a:r>
              <a:rPr lang="zh-CN" altLang="en-US" sz="2800" b="1" dirty="0">
                <a:latin typeface="汉仪字酷堂义山楷W" panose="00020600040101010101" pitchFamily="18" charset="-122"/>
                <a:ea typeface="汉仪字酷堂义山楷W" panose="00020600040101010101" pitchFamily="18" charset="-122"/>
                <a:hlinkClick r:id="rId1" action="ppaction://hlinkfile"/>
              </a:rPr>
              <a:t>章程</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31" name="矩形: 圆角 30"/>
          <p:cNvSpPr/>
          <p:nvPr/>
        </p:nvSpPr>
        <p:spPr>
          <a:xfrm>
            <a:off x="1504315" y="324104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p:cNvPicPr>
            <a:picLocks noChangeAspect="1"/>
          </p:cNvPicPr>
          <p:nvPr>
            <p:custDataLst>
              <p:tags r:id="rId2"/>
            </p:custDataLst>
          </p:nvPr>
        </p:nvPicPr>
        <p:blipFill>
          <a:blip r:embed="rId3"/>
          <a:stretch>
            <a:fillRect/>
          </a:stretch>
        </p:blipFill>
        <p:spPr>
          <a:xfrm>
            <a:off x="6096635" y="516255"/>
            <a:ext cx="4394835" cy="582612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278660" y="1137424"/>
            <a:ext cx="1556836" cy="523220"/>
          </a:xfrm>
          <a:prstGeom prst="rect">
            <a:avLst/>
          </a:prstGeom>
        </p:spPr>
        <p:txBody>
          <a:bodyPr wrap="none">
            <a:spAutoFit/>
          </a:bodyPr>
          <a:lstStyle/>
          <a:p>
            <a:r>
              <a:rPr lang="zh-CN" altLang="en-US" sz="2800" dirty="0">
                <a:solidFill>
                  <a:schemeClr val="bg1"/>
                </a:solidFill>
                <a:latin typeface="汉仪字酷堂义山楷W" panose="00020600040101010101" pitchFamily="18" charset="-122"/>
                <a:ea typeface="汉仪字酷堂义山楷W" panose="00020600040101010101" pitchFamily="18" charset="-122"/>
              </a:rPr>
              <a:t>整体描述</a:t>
            </a:r>
            <a:endParaRPr lang="zh-CN" altLang="en-US" sz="2800" dirty="0">
              <a:solidFill>
                <a:schemeClr val="bg1"/>
              </a:solidFill>
              <a:latin typeface="汉仪字酷堂义山楷W" panose="00020600040101010101" pitchFamily="18" charset="-122"/>
              <a:ea typeface="汉仪字酷堂义山楷W" panose="00020600040101010101" pitchFamily="18" charset="-122"/>
            </a:endParaRPr>
          </a:p>
        </p:txBody>
      </p:sp>
      <p:sp>
        <p:nvSpPr>
          <p:cNvPr id="33" name="矩形 32"/>
          <p:cNvSpPr/>
          <p:nvPr/>
        </p:nvSpPr>
        <p:spPr>
          <a:xfrm>
            <a:off x="1478775" y="2437822"/>
            <a:ext cx="1612900" cy="521970"/>
          </a:xfrm>
          <a:prstGeom prst="rect">
            <a:avLst/>
          </a:prstGeom>
        </p:spPr>
        <p:txBody>
          <a:bodyPr wrap="none">
            <a:spAutoFit/>
          </a:bodyPr>
          <a:p>
            <a:r>
              <a:rPr lang="zh-CN" altLang="en-US" sz="2800" b="1" dirty="0">
                <a:latin typeface="汉仪字酷堂义山楷W" panose="00020600040101010101" pitchFamily="18" charset="-122"/>
                <a:ea typeface="汉仪字酷堂义山楷W" panose="00020600040101010101" pitchFamily="18" charset="-122"/>
              </a:rPr>
              <a:t>项目</a:t>
            </a:r>
            <a:r>
              <a:rPr lang="zh-CN" altLang="en-US" sz="2800" b="1" dirty="0">
                <a:latin typeface="汉仪字酷堂义山楷W" panose="00020600040101010101" pitchFamily="18" charset="-122"/>
                <a:ea typeface="汉仪字酷堂义山楷W" panose="00020600040101010101" pitchFamily="18" charset="-122"/>
                <a:hlinkClick r:id="rId1" action="ppaction://hlinkfile"/>
              </a:rPr>
              <a:t>章程</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31" name="矩形: 圆角 30"/>
          <p:cNvSpPr/>
          <p:nvPr/>
        </p:nvSpPr>
        <p:spPr>
          <a:xfrm>
            <a:off x="908050" y="314325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2"/>
          <a:stretch>
            <a:fillRect/>
          </a:stretch>
        </p:blipFill>
        <p:spPr>
          <a:xfrm>
            <a:off x="3940175" y="756285"/>
            <a:ext cx="3720465" cy="5553710"/>
          </a:xfrm>
          <a:prstGeom prst="rect">
            <a:avLst/>
          </a:prstGeom>
        </p:spPr>
      </p:pic>
      <p:pic>
        <p:nvPicPr>
          <p:cNvPr id="8" name="图片 7"/>
          <p:cNvPicPr>
            <a:picLocks noChangeAspect="1"/>
          </p:cNvPicPr>
          <p:nvPr/>
        </p:nvPicPr>
        <p:blipFill>
          <a:blip r:embed="rId3"/>
          <a:stretch>
            <a:fillRect/>
          </a:stretch>
        </p:blipFill>
        <p:spPr>
          <a:xfrm>
            <a:off x="7792085" y="756285"/>
            <a:ext cx="3862070" cy="551307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71979" cy="646331"/>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01</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886445" y="612197"/>
            <a:ext cx="1612900"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项目概述</a:t>
            </a:r>
            <a:endParaRPr lang="zh-CN" altLang="en-US" sz="2800" b="1" dirty="0">
              <a:latin typeface="汉仪字酷堂义山楷W" panose="00020600040101010101" pitchFamily="18" charset="-122"/>
              <a:ea typeface="汉仪字酷堂义山楷W" panose="00020600040101010101" pitchFamily="18" charset="-122"/>
            </a:endParaRPr>
          </a:p>
        </p:txBody>
      </p:sp>
      <p:graphicFrame>
        <p:nvGraphicFramePr>
          <p:cNvPr id="3" name="表格 2"/>
          <p:cNvGraphicFramePr/>
          <p:nvPr>
            <p:custDataLst>
              <p:tags r:id="rId1"/>
            </p:custDataLst>
          </p:nvPr>
        </p:nvGraphicFramePr>
        <p:xfrm>
          <a:off x="2163445" y="1934210"/>
          <a:ext cx="8191500" cy="4152900"/>
        </p:xfrm>
        <a:graphic>
          <a:graphicData uri="http://schemas.openxmlformats.org/drawingml/2006/table">
            <a:tbl>
              <a:tblPr firstRow="1" bandRow="1">
                <a:tableStyleId>{5940675A-B579-460E-94D1-54222C63F5DA}</a:tableStyleId>
              </a:tblPr>
              <a:tblGrid>
                <a:gridCol w="1127760"/>
                <a:gridCol w="1127760"/>
                <a:gridCol w="1941195"/>
                <a:gridCol w="3994785"/>
              </a:tblGrid>
              <a:tr h="324485">
                <a:tc>
                  <a:txBody>
                    <a:bodyPr/>
                    <a:p>
                      <a:pPr indent="0" algn="ctr">
                        <a:lnSpc>
                          <a:spcPct val="120000"/>
                        </a:lnSpc>
                        <a:spcBef>
                          <a:spcPts val="0"/>
                        </a:spcBef>
                        <a:spcAft>
                          <a:spcPts val="0"/>
                        </a:spcAft>
                        <a:buNone/>
                      </a:pPr>
                      <a:r>
                        <a:rPr lang="en-US" sz="1400" b="1" spc="120">
                          <a:latin typeface="微软雅黑" panose="020B0503020204020204" charset="-122"/>
                          <a:ea typeface="微软雅黑" panose="020B0503020204020204" charset="-122"/>
                          <a:cs typeface="宋体" panose="02010600030101010101" pitchFamily="2" charset="-122"/>
                        </a:rPr>
                        <a:t>模块名称</a:t>
                      </a:r>
                      <a:endParaRPr lang="en-US" sz="1400" b="1"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a:txBody>
                    <a:bodyPr/>
                    <a:p>
                      <a:pPr indent="0" algn="ctr">
                        <a:lnSpc>
                          <a:spcPct val="120000"/>
                        </a:lnSpc>
                        <a:spcBef>
                          <a:spcPts val="0"/>
                        </a:spcBef>
                        <a:spcAft>
                          <a:spcPts val="0"/>
                        </a:spcAft>
                        <a:buNone/>
                      </a:pPr>
                      <a:r>
                        <a:rPr lang="en-US" sz="1400" b="1" spc="120">
                          <a:latin typeface="微软雅黑" panose="020B0503020204020204" charset="-122"/>
                          <a:ea typeface="微软雅黑" panose="020B0503020204020204" charset="-122"/>
                          <a:cs typeface="宋体" panose="02010600030101010101" pitchFamily="2" charset="-122"/>
                        </a:rPr>
                        <a:t>主要功能</a:t>
                      </a:r>
                      <a:endParaRPr lang="en-US" sz="1400" b="1"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a:txBody>
                    <a:bodyPr/>
                    <a:p>
                      <a:pPr indent="0" algn="ctr">
                        <a:lnSpc>
                          <a:spcPct val="120000"/>
                        </a:lnSpc>
                        <a:spcBef>
                          <a:spcPts val="0"/>
                        </a:spcBef>
                        <a:spcAft>
                          <a:spcPts val="0"/>
                        </a:spcAft>
                        <a:buNone/>
                      </a:pPr>
                      <a:r>
                        <a:rPr lang="en-US" sz="1400" b="1" spc="120">
                          <a:latin typeface="微软雅黑" panose="020B0503020204020204" charset="-122"/>
                          <a:ea typeface="微软雅黑" panose="020B0503020204020204" charset="-122"/>
                          <a:cs typeface="宋体" panose="02010600030101010101" pitchFamily="2" charset="-122"/>
                        </a:rPr>
                        <a:t>功能描述</a:t>
                      </a:r>
                      <a:endParaRPr lang="en-US" sz="1400" b="1"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c>
                  <a:txBody>
                    <a:bodyPr/>
                    <a:p>
                      <a:pPr indent="0" algn="ctr">
                        <a:lnSpc>
                          <a:spcPct val="120000"/>
                        </a:lnSpc>
                        <a:spcBef>
                          <a:spcPts val="0"/>
                        </a:spcBef>
                        <a:spcAft>
                          <a:spcPts val="0"/>
                        </a:spcAft>
                        <a:buNone/>
                      </a:pPr>
                      <a:r>
                        <a:rPr lang="en-US" sz="1400" b="1" spc="120">
                          <a:latin typeface="微软雅黑" panose="020B0503020204020204" charset="-122"/>
                          <a:ea typeface="微软雅黑" panose="020B0503020204020204" charset="-122"/>
                          <a:cs typeface="宋体" panose="02010600030101010101" pitchFamily="2" charset="-122"/>
                        </a:rPr>
                        <a:t>备注</a:t>
                      </a:r>
                      <a:endParaRPr lang="en-US" sz="1400" b="1"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5E0B3"/>
                    </a:solidFill>
                  </a:tcPr>
                </a:tc>
              </a:tr>
              <a:tr h="544830">
                <a:tc>
                  <a:txBody>
                    <a:bodyPr/>
                    <a:p>
                      <a:pPr indent="0" algn="ctr">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学生模块</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介绍页面</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课程介绍</a:t>
                      </a:r>
                      <a:endParaRPr 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包括课时安排、教学计划、使用教材、国际国内背景、考核方式、大作业等等</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4830">
                <a:tc>
                  <a:txBody>
                    <a:bodyPr/>
                    <a:p>
                      <a:pPr indent="0" algn="ctr">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教师介绍</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微软雅黑" panose="020B0503020204020204" charset="-122"/>
                        </a:rPr>
                        <a:t>对任课老师的以往教学、科研成果，及其教学风格，出版书籍， 所获荣誉的详细介绍</a:t>
                      </a:r>
                      <a:endParaRPr lang="en-US" altLang="en-US" sz="1200" b="0" spc="120">
                        <a:latin typeface="微软雅黑" panose="020B0503020204020204" charset="-122"/>
                        <a:ea typeface="微软雅黑" panose="020B0503020204020204" charset="-122"/>
                        <a:cs typeface="微软雅黑" panose="020B0503020204020204"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4830">
                <a:tc>
                  <a:txBody>
                    <a:bodyPr/>
                    <a:p>
                      <a:pPr indent="0" algn="ctr">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资料下载</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教师端可以上传资料，学生端可以下载资料</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微软雅黑" panose="020B0503020204020204" charset="-122"/>
                        </a:rPr>
                        <a:t>下载的速度能够得到保证，要求可同时容纳10人下载，并且人均速度能达到50kb/s</a:t>
                      </a:r>
                      <a:endParaRPr lang="en-US" altLang="en-US" sz="1200" b="0" spc="120">
                        <a:latin typeface="微软雅黑" panose="020B0503020204020204" charset="-122"/>
                        <a:ea typeface="微软雅黑" panose="020B0503020204020204" charset="-122"/>
                        <a:cs typeface="微软雅黑" panose="020B0503020204020204"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4195">
                <a:tc>
                  <a:txBody>
                    <a:bodyPr/>
                    <a:p>
                      <a:pPr indent="0" algn="ctr">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密码取回</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通过提问方式取回密码</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0035">
                <a:tc>
                  <a:txBody>
                    <a:bodyPr/>
                    <a:p>
                      <a:pPr indent="0" algn="ctr">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微软雅黑" panose="020B0503020204020204" charset="-122"/>
                        </a:rPr>
                        <a:t>APP向导</a:t>
                      </a:r>
                      <a:endParaRPr lang="en-US" altLang="en-US" sz="1200" b="0" spc="120">
                        <a:latin typeface="微软雅黑" panose="020B0503020204020204" charset="-122"/>
                        <a:ea typeface="微软雅黑" panose="020B0503020204020204" charset="-122"/>
                        <a:cs typeface="微软雅黑" panose="020B0503020204020204"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使用指南</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09625">
                <a:tc>
                  <a:txBody>
                    <a:bodyPr/>
                    <a:p>
                      <a:pPr indent="0" algn="ctr">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交流工具</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小论坛</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微软雅黑" panose="020B0503020204020204" charset="-122"/>
                        </a:rPr>
                        <a:t>不同团队可以申请认证板块，非团队成员不能浏览使用，但希望教师可以进入各个板块进行一定的指导，而APP管理人员也可管理认证板块</a:t>
                      </a:r>
                      <a:endParaRPr lang="en-US" altLang="en-US" sz="1200" b="0" spc="120">
                        <a:latin typeface="微软雅黑" panose="020B0503020204020204" charset="-122"/>
                        <a:ea typeface="微软雅黑" panose="020B0503020204020204" charset="-122"/>
                        <a:cs typeface="微软雅黑" panose="020B0503020204020204"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0035">
                <a:tc>
                  <a:txBody>
                    <a:bodyPr/>
                    <a:p>
                      <a:pPr indent="0" algn="ctr">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作业提交</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可以跟踪作业的批复情况</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0035">
                <a:tc>
                  <a:txBody>
                    <a:bodyPr/>
                    <a:p>
                      <a:pPr indent="0" algn="ctr">
                        <a:lnSpc>
                          <a:spcPct val="120000"/>
                        </a:lnSpc>
                        <a:spcBef>
                          <a:spcPts val="0"/>
                        </a:spcBef>
                        <a:spcAft>
                          <a:spcPts val="0"/>
                        </a:spcAft>
                        <a:buNone/>
                      </a:pP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资料共享</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宋体" panose="02010600030101010101" pitchFamily="2" charset="-122"/>
                        </a:rPr>
                        <a:t>交流工具内置</a:t>
                      </a:r>
                      <a:endParaRPr lang="en-US" altLang="en-US" sz="1200" b="0" spc="120">
                        <a:latin typeface="微软雅黑" panose="020B0503020204020204" charset="-122"/>
                        <a:ea typeface="微软雅黑" panose="020B0503020204020204" charset="-122"/>
                        <a:cs typeface="宋体" panose="02010600030101010101" pitchFamily="2"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20000"/>
                        </a:lnSpc>
                        <a:spcBef>
                          <a:spcPts val="0"/>
                        </a:spcBef>
                        <a:spcAft>
                          <a:spcPts val="0"/>
                        </a:spcAft>
                        <a:buNone/>
                      </a:pPr>
                      <a:r>
                        <a:rPr lang="en-US" sz="1200" b="0" spc="120">
                          <a:latin typeface="微软雅黑" panose="020B0503020204020204" charset="-122"/>
                          <a:ea typeface="微软雅黑" panose="020B0503020204020204" charset="-122"/>
                          <a:cs typeface="微软雅黑" panose="020B0503020204020204" charset="-122"/>
                        </a:rPr>
                        <a:t>对附件大小有限制，不能超过2M</a:t>
                      </a:r>
                      <a:endParaRPr lang="en-US" altLang="en-US" sz="1200" b="0" spc="120">
                        <a:latin typeface="微软雅黑" panose="020B0503020204020204" charset="-122"/>
                        <a:ea typeface="微软雅黑" panose="020B0503020204020204" charset="-122"/>
                        <a:cs typeface="微软雅黑" panose="020B0503020204020204" charset="-122"/>
                      </a:endParaRPr>
                    </a:p>
                  </a:txBody>
                  <a:tcPr marL="177800" marR="177800" marT="6350" marB="635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矩形 5"/>
          <p:cNvSpPr/>
          <p:nvPr/>
        </p:nvSpPr>
        <p:spPr>
          <a:xfrm>
            <a:off x="5063350" y="1253547"/>
            <a:ext cx="2325370" cy="460375"/>
          </a:xfrm>
          <a:prstGeom prst="rect">
            <a:avLst/>
          </a:prstGeom>
        </p:spPr>
        <p:txBody>
          <a:bodyPr wrap="none">
            <a:spAutoFit/>
          </a:bodyPr>
          <a:p>
            <a:r>
              <a:rPr lang="zh-CN" altLang="en-US" sz="2400" b="1" dirty="0">
                <a:latin typeface="汉仪字酷堂义山楷W" panose="00020600040101010101" pitchFamily="18" charset="-122"/>
                <a:ea typeface="汉仪字酷堂义山楷W" panose="00020600040101010101" pitchFamily="18" charset="-122"/>
              </a:rPr>
              <a:t>学生端功能描述</a:t>
            </a:r>
            <a:endParaRPr lang="zh-CN" altLang="en-US" sz="2400" b="1" dirty="0">
              <a:latin typeface="汉仪字酷堂义山楷W" panose="00020600040101010101" pitchFamily="18" charset="-122"/>
              <a:ea typeface="汉仪字酷堂义山楷W" panose="00020600040101010101" pitchFamily="18"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71979" cy="646331"/>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01</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886445" y="612197"/>
            <a:ext cx="1612900"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项目概述</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6" name="矩形 5"/>
          <p:cNvSpPr/>
          <p:nvPr/>
        </p:nvSpPr>
        <p:spPr>
          <a:xfrm>
            <a:off x="4933175" y="1325937"/>
            <a:ext cx="2325370" cy="460375"/>
          </a:xfrm>
          <a:prstGeom prst="rect">
            <a:avLst/>
          </a:prstGeom>
        </p:spPr>
        <p:txBody>
          <a:bodyPr wrap="none">
            <a:spAutoFit/>
          </a:bodyPr>
          <a:p>
            <a:r>
              <a:rPr lang="zh-CN" altLang="en-US" sz="2400" b="1" dirty="0">
                <a:latin typeface="汉仪字酷堂义山楷W" panose="00020600040101010101" pitchFamily="18" charset="-122"/>
                <a:ea typeface="汉仪字酷堂义山楷W" panose="00020600040101010101" pitchFamily="18" charset="-122"/>
              </a:rPr>
              <a:t>教师端功能描述</a:t>
            </a:r>
            <a:endParaRPr lang="zh-CN" altLang="en-US" sz="2400" b="1" dirty="0">
              <a:latin typeface="汉仪字酷堂义山楷W" panose="00020600040101010101" pitchFamily="18" charset="-122"/>
              <a:ea typeface="汉仪字酷堂义山楷W" panose="00020600040101010101" pitchFamily="18" charset="-122"/>
            </a:endParaRPr>
          </a:p>
        </p:txBody>
      </p:sp>
      <p:graphicFrame>
        <p:nvGraphicFramePr>
          <p:cNvPr id="2" name="表格 1"/>
          <p:cNvGraphicFramePr/>
          <p:nvPr>
            <p:custDataLst>
              <p:tags r:id="rId1"/>
            </p:custDataLst>
          </p:nvPr>
        </p:nvGraphicFramePr>
        <p:xfrm>
          <a:off x="2691765" y="1835785"/>
          <a:ext cx="6808470" cy="4333875"/>
        </p:xfrm>
        <a:graphic>
          <a:graphicData uri="http://schemas.openxmlformats.org/drawingml/2006/table">
            <a:tbl>
              <a:tblPr firstRow="1" bandRow="1">
                <a:tableStyleId>{5940675A-B579-460E-94D1-54222C63F5DA}</a:tableStyleId>
              </a:tblPr>
              <a:tblGrid>
                <a:gridCol w="1134745"/>
                <a:gridCol w="1259205"/>
                <a:gridCol w="1575435"/>
                <a:gridCol w="2839085"/>
              </a:tblGrid>
              <a:tr h="5416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教师模块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课程介绍</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同学生板块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16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资源下载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同学生板块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教师端可以上传资源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544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消息发布</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用于老师发布作业点评、临时课程变更等通知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16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使用指南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同学生板块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544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作业点评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对学生的作业和课后作业讨论进行点评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71979" cy="646331"/>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01</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886445" y="612197"/>
            <a:ext cx="1612900"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项目概述</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6" name="矩形 5"/>
          <p:cNvSpPr/>
          <p:nvPr/>
        </p:nvSpPr>
        <p:spPr>
          <a:xfrm>
            <a:off x="4933175" y="1325937"/>
            <a:ext cx="2631440" cy="460375"/>
          </a:xfrm>
          <a:prstGeom prst="rect">
            <a:avLst/>
          </a:prstGeom>
        </p:spPr>
        <p:txBody>
          <a:bodyPr wrap="none">
            <a:spAutoFit/>
          </a:bodyPr>
          <a:p>
            <a:r>
              <a:rPr lang="zh-CN" altLang="en-US" sz="2400" b="1" dirty="0">
                <a:latin typeface="汉仪字酷堂义山楷W" panose="00020600040101010101" pitchFamily="18" charset="-122"/>
                <a:ea typeface="汉仪字酷堂义山楷W" panose="00020600040101010101" pitchFamily="18" charset="-122"/>
              </a:rPr>
              <a:t>管理员端功能描述</a:t>
            </a:r>
            <a:endParaRPr lang="zh-CN" altLang="en-US" sz="2400" b="1" dirty="0">
              <a:latin typeface="汉仪字酷堂义山楷W" panose="00020600040101010101" pitchFamily="18" charset="-122"/>
              <a:ea typeface="汉仪字酷堂义山楷W" panose="00020600040101010101" pitchFamily="18" charset="-122"/>
            </a:endParaRPr>
          </a:p>
        </p:txBody>
      </p:sp>
      <p:graphicFrame>
        <p:nvGraphicFramePr>
          <p:cNvPr id="3" name="表格 2"/>
          <p:cNvGraphicFramePr/>
          <p:nvPr>
            <p:custDataLst>
              <p:tags r:id="rId1"/>
            </p:custDataLst>
          </p:nvPr>
        </p:nvGraphicFramePr>
        <p:xfrm>
          <a:off x="3117850" y="2167890"/>
          <a:ext cx="6469380" cy="3538855"/>
        </p:xfrm>
        <a:graphic>
          <a:graphicData uri="http://schemas.openxmlformats.org/drawingml/2006/table">
            <a:tbl>
              <a:tblPr firstRow="1" bandRow="1">
                <a:tableStyleId>{5940675A-B579-460E-94D1-54222C63F5DA}</a:tableStyleId>
              </a:tblPr>
              <a:tblGrid>
                <a:gridCol w="1078230"/>
                <a:gridCol w="1196340"/>
                <a:gridCol w="1497330"/>
                <a:gridCol w="2697480"/>
              </a:tblGrid>
              <a:tr h="128714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管理员模块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发布信息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发布的信息会展示在公告栏上</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8651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友情连接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由管理员进行维护</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友情连接包括一些其他的学生要用的网站，如网上选课主页</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6520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认证板块管理</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即管理学生的论坛板块</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包括删除帖子、禁言用户等功能</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679258" y="278779"/>
            <a:ext cx="2263697"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82499" y="4605455"/>
            <a:ext cx="34638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384" y="4605455"/>
            <a:ext cx="3601489" cy="1962615"/>
          </a:xfrm>
          <a:prstGeom prst="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434898" y="434897"/>
            <a:ext cx="11322205" cy="5988206"/>
          </a:xfrm>
          <a:prstGeom prst="roundRect">
            <a:avLst>
              <a:gd name="adj" fmla="val 2514"/>
            </a:avLst>
          </a:prstGeom>
          <a:solidFill>
            <a:schemeClr val="bg1"/>
          </a:solidFill>
          <a:ln>
            <a:noFill/>
          </a:ln>
          <a:effectLst>
            <a:outerShdw blurRad="25400" sx="101000" sy="101000" algn="ctr" rotWithShape="0">
              <a:srgbClr val="00386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844550" y="1134110"/>
            <a:ext cx="2901315" cy="191770"/>
          </a:xfrm>
          <a:prstGeom prst="roundRect">
            <a:avLst/>
          </a:prstGeom>
          <a:solidFill>
            <a:srgbClr val="0038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63340" y="549606"/>
            <a:ext cx="640080" cy="645160"/>
          </a:xfrm>
          <a:prstGeom prst="rect">
            <a:avLst/>
          </a:prstGeom>
        </p:spPr>
        <p:txBody>
          <a:bodyPr wrap="none">
            <a:spAutoFit/>
          </a:bodyPr>
          <a:lstStyle/>
          <a:p>
            <a:r>
              <a:rPr lang="en-US" altLang="zh-CN" sz="3600" dirty="0">
                <a:latin typeface="宋体" panose="02010600030101010101" pitchFamily="2" charset="-122"/>
                <a:ea typeface="宋体" panose="02010600030101010101" pitchFamily="2" charset="-122"/>
              </a:rPr>
              <a:t>02</a:t>
            </a:r>
            <a:endParaRPr lang="zh-CN" altLang="en-US" sz="3600" dirty="0">
              <a:latin typeface="宋体" panose="02010600030101010101" pitchFamily="2" charset="-122"/>
              <a:ea typeface="宋体" panose="02010600030101010101" pitchFamily="2" charset="-122"/>
            </a:endParaRPr>
          </a:p>
        </p:txBody>
      </p:sp>
      <p:sp>
        <p:nvSpPr>
          <p:cNvPr id="33" name="矩形 32"/>
          <p:cNvSpPr/>
          <p:nvPr/>
        </p:nvSpPr>
        <p:spPr>
          <a:xfrm>
            <a:off x="1735315" y="612197"/>
            <a:ext cx="1970405" cy="521970"/>
          </a:xfrm>
          <a:prstGeom prst="rect">
            <a:avLst/>
          </a:prstGeom>
        </p:spPr>
        <p:txBody>
          <a:bodyPr wrap="none">
            <a:spAutoFit/>
          </a:bodyPr>
          <a:lstStyle/>
          <a:p>
            <a:r>
              <a:rPr lang="zh-CN" altLang="en-US" sz="2800" b="1" dirty="0">
                <a:latin typeface="汉仪字酷堂义山楷W" panose="00020600040101010101" pitchFamily="18" charset="-122"/>
                <a:ea typeface="汉仪字酷堂义山楷W" panose="00020600040101010101" pitchFamily="18" charset="-122"/>
              </a:rPr>
              <a:t>可行性分析</a:t>
            </a:r>
            <a:endParaRPr lang="zh-CN" altLang="en-US" sz="2800" b="1" dirty="0">
              <a:latin typeface="汉仪字酷堂义山楷W" panose="00020600040101010101" pitchFamily="18" charset="-122"/>
              <a:ea typeface="汉仪字酷堂义山楷W" panose="00020600040101010101" pitchFamily="18" charset="-122"/>
            </a:endParaRPr>
          </a:p>
        </p:txBody>
      </p:sp>
      <p:sp>
        <p:nvSpPr>
          <p:cNvPr id="2" name="文本框 1"/>
          <p:cNvSpPr txBox="1"/>
          <p:nvPr/>
        </p:nvSpPr>
        <p:spPr>
          <a:xfrm>
            <a:off x="1483995" y="1435735"/>
            <a:ext cx="5824220" cy="398780"/>
          </a:xfrm>
          <a:prstGeom prst="rect">
            <a:avLst/>
          </a:prstGeom>
          <a:noFill/>
        </p:spPr>
        <p:txBody>
          <a:bodyPr wrap="square" rtlCol="0">
            <a:spAutoFit/>
          </a:bodyPr>
          <a:p>
            <a:r>
              <a:rPr lang="zh-CN" altLang="en-US" sz="2000" b="1"/>
              <a:t>可选用的系统方案</a:t>
            </a:r>
            <a:r>
              <a:rPr lang="en-US" altLang="zh-CN" sz="2000" b="1"/>
              <a:t>1</a:t>
            </a:r>
            <a:r>
              <a:rPr lang="zh-CN" altLang="en-US" sz="2000" b="1"/>
              <a:t>：教学平台移动端网站</a:t>
            </a:r>
            <a:endParaRPr lang="zh-CN" altLang="en-US" sz="2000" b="1"/>
          </a:p>
        </p:txBody>
      </p:sp>
      <p:sp>
        <p:nvSpPr>
          <p:cNvPr id="10" name="圆角矩形 9"/>
          <p:cNvSpPr/>
          <p:nvPr/>
        </p:nvSpPr>
        <p:spPr>
          <a:xfrm>
            <a:off x="5982970" y="1993265"/>
            <a:ext cx="3837305" cy="20796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2800" b="1"/>
              <a:t>Weakness</a:t>
            </a:r>
            <a:r>
              <a:rPr lang="zh-CN" altLang="en-US"/>
              <a:t>：html5语言使用存在限制，网站在不同浏览器上表现不一样</a:t>
            </a:r>
            <a:endParaRPr lang="zh-CN" altLang="en-US"/>
          </a:p>
        </p:txBody>
      </p:sp>
      <p:sp>
        <p:nvSpPr>
          <p:cNvPr id="13" name="圆角矩形 12"/>
          <p:cNvSpPr/>
          <p:nvPr/>
        </p:nvSpPr>
        <p:spPr>
          <a:xfrm>
            <a:off x="1917065" y="2011680"/>
            <a:ext cx="3837305" cy="20796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2800" b="1"/>
              <a:t>Strength</a:t>
            </a:r>
            <a:r>
              <a:rPr lang="zh-CN" altLang="en-US"/>
              <a:t>：移动端网站投入成本较小，可以快速更新和改版，易于传播和分享，使用门槛低</a:t>
            </a:r>
            <a:endParaRPr lang="zh-CN" altLang="en-US"/>
          </a:p>
        </p:txBody>
      </p:sp>
      <p:sp>
        <p:nvSpPr>
          <p:cNvPr id="14" name="圆角矩形 13"/>
          <p:cNvSpPr/>
          <p:nvPr/>
        </p:nvSpPr>
        <p:spPr>
          <a:xfrm>
            <a:off x="5982970" y="4185920"/>
            <a:ext cx="3837305" cy="20796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2800" b="1"/>
              <a:t>Threat</a:t>
            </a:r>
            <a:r>
              <a:rPr lang="zh-CN" altLang="en-US"/>
              <a:t>：移动端网站用户黏性差，使用率低</a:t>
            </a:r>
            <a:endParaRPr lang="zh-CN" altLang="en-US"/>
          </a:p>
        </p:txBody>
      </p:sp>
      <p:sp>
        <p:nvSpPr>
          <p:cNvPr id="15" name="圆角矩形 14"/>
          <p:cNvSpPr/>
          <p:nvPr/>
        </p:nvSpPr>
        <p:spPr>
          <a:xfrm>
            <a:off x="1917065" y="4213225"/>
            <a:ext cx="3837305" cy="20796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2800" b="1"/>
              <a:t>Opportunity</a:t>
            </a:r>
            <a:r>
              <a:rPr lang="zh-CN" altLang="en-US"/>
              <a:t>：移动端网站可依靠社交应用获得浏览量</a:t>
            </a: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10340,&quot;width&quot;:7800}"/>
</p:tagLst>
</file>

<file path=ppt/tags/tag2.xml><?xml version="1.0" encoding="utf-8"?>
<p:tagLst xmlns:p="http://schemas.openxmlformats.org/presentationml/2006/main">
  <p:tag name="ISLIDE.ICON" val="#407189;#407178;#407180;"/>
</p:tagLst>
</file>

<file path=ppt/tags/tag3.xml><?xml version="1.0" encoding="utf-8"?>
<p:tagLst xmlns:p="http://schemas.openxmlformats.org/presentationml/2006/main">
  <p:tag name="ISLIDE.ICON" val="#407189;#407178;#407180;"/>
</p:tagLst>
</file>

<file path=ppt/tags/tag4.xml><?xml version="1.0" encoding="utf-8"?>
<p:tagLst xmlns:p="http://schemas.openxmlformats.org/presentationml/2006/main">
  <p:tag name="KSO_WM_UNIT_TABLE_BEAUTIFY" val="smartTable{929f83dd-5ec3-4693-8c07-6a7b7842730b}"/>
  <p:tag name="TABLE_ENDDRAG_ORIGIN_RECT" val="645*327"/>
  <p:tag name="TABLE_ENDDRAG_RECT" val="280*104*645*327"/>
  <p:tag name="TABLE_AUTOADJUST_FLAG" val="1"/>
</p:tagLst>
</file>

<file path=ppt/tags/tag5.xml><?xml version="1.0" encoding="utf-8"?>
<p:tagLst xmlns:p="http://schemas.openxmlformats.org/presentationml/2006/main">
  <p:tag name="KSO_WM_UNIT_TABLE_BEAUTIFY" val="smartTable{378a87e0-348d-42db-ba9c-d024634dcd5f}"/>
  <p:tag name="TABLE_ENDDRAG_ORIGIN_RECT" val="536*341"/>
  <p:tag name="TABLE_ENDDRAG_RECT" val="288*218*536*341"/>
</p:tagLst>
</file>

<file path=ppt/tags/tag6.xml><?xml version="1.0" encoding="utf-8"?>
<p:tagLst xmlns:p="http://schemas.openxmlformats.org/presentationml/2006/main">
  <p:tag name="KSO_WM_UNIT_TABLE_BEAUTIFY" val="smartTable{c5b6e26b-d551-4a1d-80c4-1a90bbb2dbdb}"/>
  <p:tag name="TABLE_ENDDRAG_ORIGIN_RECT" val="509*278"/>
  <p:tag name="TABLE_ENDDRAG_RECT" val="288*176*509*278"/>
</p:tagLst>
</file>

<file path=ppt/tags/tag7.xml><?xml version="1.0" encoding="utf-8"?>
<p:tagLst xmlns:p="http://schemas.openxmlformats.org/presentationml/2006/main">
  <p:tag name="KSO_WM_UNIT_TABLE_BEAUTIFY" val="smartTable{1c480533-a6d5-4b22-8eda-1b23958a816f}"/>
</p:tagLst>
</file>

<file path=ppt/tags/tag8.xml><?xml version="1.0" encoding="utf-8"?>
<p:tagLst xmlns:p="http://schemas.openxmlformats.org/presentationml/2006/main">
  <p:tag name="KSO_WM_UNIT_TABLE_BEAUTIFY" val="smartTable{4cd06a57-ad2b-4655-8d10-e9b100f6feee}"/>
</p:tagLst>
</file>

<file path=ppt/tags/tag9.xml><?xml version="1.0" encoding="utf-8"?>
<p:tagLst xmlns:p="http://schemas.openxmlformats.org/presentationml/2006/main">
  <p:tag name="KSO_WM_UNIT_TABLE_BEAUTIFY" val="smartTable{45180bdb-09b9-44c8-b29e-4b3b72d16470}"/>
  <p:tag name="TABLE_ENDDRAG_ORIGIN_RECT" val="649*301"/>
  <p:tag name="TABLE_ENDDRAG_RECT" val="136*154*649*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4311</Words>
  <Application>WPS 演示</Application>
  <PresentationFormat>宽屏</PresentationFormat>
  <Paragraphs>510</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26</vt:i4>
      </vt:variant>
    </vt:vector>
  </HeadingPairs>
  <TitlesOfParts>
    <vt:vector size="38" baseType="lpstr">
      <vt:lpstr>Arial</vt:lpstr>
      <vt:lpstr>宋体</vt:lpstr>
      <vt:lpstr>Wingdings</vt:lpstr>
      <vt:lpstr>汉仪字酷堂义山楷W</vt:lpstr>
      <vt:lpstr>等线</vt:lpstr>
      <vt:lpstr>微软雅黑</vt:lpstr>
      <vt:lpstr>Arial Unicode MS</vt:lpstr>
      <vt:lpstr>等线 Light</vt:lpstr>
      <vt:lpstr>Calibri</vt:lpstr>
      <vt:lpstr>仿宋</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dc:creator>
  <cp:lastModifiedBy>Holly</cp:lastModifiedBy>
  <cp:revision>49</cp:revision>
  <dcterms:created xsi:type="dcterms:W3CDTF">2020-04-16T11:09:00Z</dcterms:created>
  <dcterms:modified xsi:type="dcterms:W3CDTF">2022-03-06T09:47:18Z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v1.0_mb_EkxnTH7YIAa0uCqtIjgtvg==</vt:lpwstr>
  </property>
  <property fmtid="{D5CDD505-2E9C-101B-9397-08002B2CF9AE}" pid="4" name="ICV">
    <vt:lpwstr>977674ADCB62403ABFAB806C1B0E35E4</vt:lpwstr>
  </property>
</Properties>
</file>