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48"/>
  </p:notesMasterIdLst>
  <p:sldIdLst>
    <p:sldId id="264" r:id="rId3"/>
    <p:sldId id="267" r:id="rId4"/>
    <p:sldId id="270" r:id="rId5"/>
    <p:sldId id="305" r:id="rId6"/>
    <p:sldId id="296" r:id="rId7"/>
    <p:sldId id="306" r:id="rId8"/>
    <p:sldId id="307" r:id="rId9"/>
    <p:sldId id="308" r:id="rId10"/>
    <p:sldId id="340" r:id="rId11"/>
    <p:sldId id="309" r:id="rId12"/>
    <p:sldId id="310" r:id="rId13"/>
    <p:sldId id="311" r:id="rId14"/>
    <p:sldId id="341" r:id="rId15"/>
    <p:sldId id="312" r:id="rId16"/>
    <p:sldId id="313" r:id="rId17"/>
    <p:sldId id="342" r:id="rId18"/>
    <p:sldId id="314" r:id="rId19"/>
    <p:sldId id="315" r:id="rId20"/>
    <p:sldId id="316" r:id="rId21"/>
    <p:sldId id="319" r:id="rId22"/>
    <p:sldId id="320" r:id="rId23"/>
    <p:sldId id="321" r:id="rId24"/>
    <p:sldId id="343" r:id="rId25"/>
    <p:sldId id="324" r:id="rId26"/>
    <p:sldId id="339" r:id="rId27"/>
    <p:sldId id="344" r:id="rId28"/>
    <p:sldId id="325" r:id="rId29"/>
    <p:sldId id="326" r:id="rId30"/>
    <p:sldId id="327" r:id="rId31"/>
    <p:sldId id="329" r:id="rId32"/>
    <p:sldId id="330" r:id="rId33"/>
    <p:sldId id="328" r:id="rId34"/>
    <p:sldId id="332" r:id="rId35"/>
    <p:sldId id="331" r:id="rId36"/>
    <p:sldId id="333" r:id="rId37"/>
    <p:sldId id="334" r:id="rId38"/>
    <p:sldId id="335" r:id="rId39"/>
    <p:sldId id="336" r:id="rId40"/>
    <p:sldId id="337" r:id="rId41"/>
    <p:sldId id="338" r:id="rId42"/>
    <p:sldId id="345" r:id="rId43"/>
    <p:sldId id="322" r:id="rId44"/>
    <p:sldId id="346" r:id="rId45"/>
    <p:sldId id="323" r:id="rId46"/>
    <p:sldId id="269" r:id="rId47"/>
  </p:sldIdLst>
  <p:sldSz cx="12192000" cy="6858000"/>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a:srgbClr val="FFFFFF"/>
    <a:srgbClr val="F0B9B4"/>
    <a:srgbClr val="74C1D3"/>
    <a:srgbClr val="06A294"/>
    <a:srgbClr val="FBE984"/>
    <a:srgbClr val="E57E75"/>
    <a:srgbClr val="FBE8E4"/>
    <a:srgbClr val="394E83"/>
    <a:srgbClr val="0735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6182" autoAdjust="0"/>
  </p:normalViewPr>
  <p:slideViewPr>
    <p:cSldViewPr snapToGrid="0">
      <p:cViewPr>
        <p:scale>
          <a:sx n="81" d="100"/>
          <a:sy n="81" d="100"/>
        </p:scale>
        <p:origin x="787" y="53"/>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a:t>
            </a:fld>
            <a:endParaRPr lang="zh-CN" altLang="en-US"/>
          </a:p>
        </p:txBody>
      </p:sp>
    </p:spTree>
    <p:extLst>
      <p:ext uri="{BB962C8B-B14F-4D97-AF65-F5344CB8AC3E}">
        <p14:creationId xmlns:p14="http://schemas.microsoft.com/office/powerpoint/2010/main" val="1430789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10</a:t>
            </a:fld>
            <a:endParaRPr lang="zh-CN" altLang="en-US"/>
          </a:p>
        </p:txBody>
      </p:sp>
    </p:spTree>
    <p:extLst>
      <p:ext uri="{BB962C8B-B14F-4D97-AF65-F5344CB8AC3E}">
        <p14:creationId xmlns:p14="http://schemas.microsoft.com/office/powerpoint/2010/main" val="2997856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11</a:t>
            </a:fld>
            <a:endParaRPr lang="zh-CN" altLang="en-US"/>
          </a:p>
        </p:txBody>
      </p:sp>
    </p:spTree>
    <p:extLst>
      <p:ext uri="{BB962C8B-B14F-4D97-AF65-F5344CB8AC3E}">
        <p14:creationId xmlns:p14="http://schemas.microsoft.com/office/powerpoint/2010/main" val="1905487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12</a:t>
            </a:fld>
            <a:endParaRPr lang="zh-CN" altLang="en-US"/>
          </a:p>
        </p:txBody>
      </p:sp>
    </p:spTree>
    <p:extLst>
      <p:ext uri="{BB962C8B-B14F-4D97-AF65-F5344CB8AC3E}">
        <p14:creationId xmlns:p14="http://schemas.microsoft.com/office/powerpoint/2010/main" val="3062240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13</a:t>
            </a:fld>
            <a:endParaRPr lang="zh-CN" altLang="en-US"/>
          </a:p>
        </p:txBody>
      </p:sp>
    </p:spTree>
    <p:extLst>
      <p:ext uri="{BB962C8B-B14F-4D97-AF65-F5344CB8AC3E}">
        <p14:creationId xmlns:p14="http://schemas.microsoft.com/office/powerpoint/2010/main" val="4108082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14</a:t>
            </a:fld>
            <a:endParaRPr lang="zh-CN" altLang="en-US"/>
          </a:p>
        </p:txBody>
      </p:sp>
    </p:spTree>
    <p:extLst>
      <p:ext uri="{BB962C8B-B14F-4D97-AF65-F5344CB8AC3E}">
        <p14:creationId xmlns:p14="http://schemas.microsoft.com/office/powerpoint/2010/main" val="241903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15</a:t>
            </a:fld>
            <a:endParaRPr lang="zh-CN" altLang="en-US"/>
          </a:p>
        </p:txBody>
      </p:sp>
    </p:spTree>
    <p:extLst>
      <p:ext uri="{BB962C8B-B14F-4D97-AF65-F5344CB8AC3E}">
        <p14:creationId xmlns:p14="http://schemas.microsoft.com/office/powerpoint/2010/main" val="2235267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16</a:t>
            </a:fld>
            <a:endParaRPr lang="zh-CN" altLang="en-US"/>
          </a:p>
        </p:txBody>
      </p:sp>
    </p:spTree>
    <p:extLst>
      <p:ext uri="{BB962C8B-B14F-4D97-AF65-F5344CB8AC3E}">
        <p14:creationId xmlns:p14="http://schemas.microsoft.com/office/powerpoint/2010/main" val="645168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17</a:t>
            </a:fld>
            <a:endParaRPr lang="zh-CN" altLang="en-US"/>
          </a:p>
        </p:txBody>
      </p:sp>
    </p:spTree>
    <p:extLst>
      <p:ext uri="{BB962C8B-B14F-4D97-AF65-F5344CB8AC3E}">
        <p14:creationId xmlns:p14="http://schemas.microsoft.com/office/powerpoint/2010/main" val="2103857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18</a:t>
            </a:fld>
            <a:endParaRPr lang="zh-CN" altLang="en-US"/>
          </a:p>
        </p:txBody>
      </p:sp>
    </p:spTree>
    <p:extLst>
      <p:ext uri="{BB962C8B-B14F-4D97-AF65-F5344CB8AC3E}">
        <p14:creationId xmlns:p14="http://schemas.microsoft.com/office/powerpoint/2010/main" val="2392322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19</a:t>
            </a:fld>
            <a:endParaRPr lang="zh-CN" altLang="en-US"/>
          </a:p>
        </p:txBody>
      </p:sp>
    </p:spTree>
    <p:extLst>
      <p:ext uri="{BB962C8B-B14F-4D97-AF65-F5344CB8AC3E}">
        <p14:creationId xmlns:p14="http://schemas.microsoft.com/office/powerpoint/2010/main" val="199341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a:t>
            </a:fld>
            <a:endParaRPr lang="zh-CN" altLang="en-US"/>
          </a:p>
        </p:txBody>
      </p:sp>
    </p:spTree>
    <p:extLst>
      <p:ext uri="{BB962C8B-B14F-4D97-AF65-F5344CB8AC3E}">
        <p14:creationId xmlns:p14="http://schemas.microsoft.com/office/powerpoint/2010/main" val="2571825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20</a:t>
            </a:fld>
            <a:endParaRPr lang="zh-CN" altLang="en-US"/>
          </a:p>
        </p:txBody>
      </p:sp>
    </p:spTree>
    <p:extLst>
      <p:ext uri="{BB962C8B-B14F-4D97-AF65-F5344CB8AC3E}">
        <p14:creationId xmlns:p14="http://schemas.microsoft.com/office/powerpoint/2010/main" val="2824252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21</a:t>
            </a:fld>
            <a:endParaRPr lang="zh-CN" altLang="en-US"/>
          </a:p>
        </p:txBody>
      </p:sp>
    </p:spTree>
    <p:extLst>
      <p:ext uri="{BB962C8B-B14F-4D97-AF65-F5344CB8AC3E}">
        <p14:creationId xmlns:p14="http://schemas.microsoft.com/office/powerpoint/2010/main" val="4185761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22</a:t>
            </a:fld>
            <a:endParaRPr lang="zh-CN" altLang="en-US"/>
          </a:p>
        </p:txBody>
      </p:sp>
    </p:spTree>
    <p:extLst>
      <p:ext uri="{BB962C8B-B14F-4D97-AF65-F5344CB8AC3E}">
        <p14:creationId xmlns:p14="http://schemas.microsoft.com/office/powerpoint/2010/main" val="390427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23</a:t>
            </a:fld>
            <a:endParaRPr lang="zh-CN" altLang="en-US"/>
          </a:p>
        </p:txBody>
      </p:sp>
    </p:spTree>
    <p:extLst>
      <p:ext uri="{BB962C8B-B14F-4D97-AF65-F5344CB8AC3E}">
        <p14:creationId xmlns:p14="http://schemas.microsoft.com/office/powerpoint/2010/main" val="707713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24</a:t>
            </a:fld>
            <a:endParaRPr lang="zh-CN" altLang="en-US"/>
          </a:p>
        </p:txBody>
      </p:sp>
    </p:spTree>
    <p:extLst>
      <p:ext uri="{BB962C8B-B14F-4D97-AF65-F5344CB8AC3E}">
        <p14:creationId xmlns:p14="http://schemas.microsoft.com/office/powerpoint/2010/main" val="1588219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25</a:t>
            </a:fld>
            <a:endParaRPr lang="zh-CN" altLang="en-US"/>
          </a:p>
        </p:txBody>
      </p:sp>
    </p:spTree>
    <p:extLst>
      <p:ext uri="{BB962C8B-B14F-4D97-AF65-F5344CB8AC3E}">
        <p14:creationId xmlns:p14="http://schemas.microsoft.com/office/powerpoint/2010/main" val="1011869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26</a:t>
            </a:fld>
            <a:endParaRPr lang="zh-CN" altLang="en-US"/>
          </a:p>
        </p:txBody>
      </p:sp>
    </p:spTree>
    <p:extLst>
      <p:ext uri="{BB962C8B-B14F-4D97-AF65-F5344CB8AC3E}">
        <p14:creationId xmlns:p14="http://schemas.microsoft.com/office/powerpoint/2010/main" val="3142892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27</a:t>
            </a:fld>
            <a:endParaRPr lang="zh-CN" altLang="en-US"/>
          </a:p>
        </p:txBody>
      </p:sp>
    </p:spTree>
    <p:extLst>
      <p:ext uri="{BB962C8B-B14F-4D97-AF65-F5344CB8AC3E}">
        <p14:creationId xmlns:p14="http://schemas.microsoft.com/office/powerpoint/2010/main" val="178961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28</a:t>
            </a:fld>
            <a:endParaRPr lang="zh-CN" altLang="en-US"/>
          </a:p>
        </p:txBody>
      </p:sp>
    </p:spTree>
    <p:extLst>
      <p:ext uri="{BB962C8B-B14F-4D97-AF65-F5344CB8AC3E}">
        <p14:creationId xmlns:p14="http://schemas.microsoft.com/office/powerpoint/2010/main" val="3877126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29</a:t>
            </a:fld>
            <a:endParaRPr lang="zh-CN" altLang="en-US"/>
          </a:p>
        </p:txBody>
      </p:sp>
    </p:spTree>
    <p:extLst>
      <p:ext uri="{BB962C8B-B14F-4D97-AF65-F5344CB8AC3E}">
        <p14:creationId xmlns:p14="http://schemas.microsoft.com/office/powerpoint/2010/main" val="937672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a:t>
            </a:fld>
            <a:endParaRPr lang="zh-CN" altLang="en-US"/>
          </a:p>
        </p:txBody>
      </p:sp>
    </p:spTree>
    <p:extLst>
      <p:ext uri="{BB962C8B-B14F-4D97-AF65-F5344CB8AC3E}">
        <p14:creationId xmlns:p14="http://schemas.microsoft.com/office/powerpoint/2010/main" val="1199772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30</a:t>
            </a:fld>
            <a:endParaRPr lang="zh-CN" altLang="en-US"/>
          </a:p>
        </p:txBody>
      </p:sp>
    </p:spTree>
    <p:extLst>
      <p:ext uri="{BB962C8B-B14F-4D97-AF65-F5344CB8AC3E}">
        <p14:creationId xmlns:p14="http://schemas.microsoft.com/office/powerpoint/2010/main" val="2418401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31</a:t>
            </a:fld>
            <a:endParaRPr lang="zh-CN" altLang="en-US"/>
          </a:p>
        </p:txBody>
      </p:sp>
    </p:spTree>
    <p:extLst>
      <p:ext uri="{BB962C8B-B14F-4D97-AF65-F5344CB8AC3E}">
        <p14:creationId xmlns:p14="http://schemas.microsoft.com/office/powerpoint/2010/main" val="1729229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32</a:t>
            </a:fld>
            <a:endParaRPr lang="zh-CN" altLang="en-US"/>
          </a:p>
        </p:txBody>
      </p:sp>
    </p:spTree>
    <p:extLst>
      <p:ext uri="{BB962C8B-B14F-4D97-AF65-F5344CB8AC3E}">
        <p14:creationId xmlns:p14="http://schemas.microsoft.com/office/powerpoint/2010/main" val="12554820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33</a:t>
            </a:fld>
            <a:endParaRPr lang="zh-CN" altLang="en-US"/>
          </a:p>
        </p:txBody>
      </p:sp>
    </p:spTree>
    <p:extLst>
      <p:ext uri="{BB962C8B-B14F-4D97-AF65-F5344CB8AC3E}">
        <p14:creationId xmlns:p14="http://schemas.microsoft.com/office/powerpoint/2010/main" val="3297731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34</a:t>
            </a:fld>
            <a:endParaRPr lang="zh-CN" altLang="en-US"/>
          </a:p>
        </p:txBody>
      </p:sp>
    </p:spTree>
    <p:extLst>
      <p:ext uri="{BB962C8B-B14F-4D97-AF65-F5344CB8AC3E}">
        <p14:creationId xmlns:p14="http://schemas.microsoft.com/office/powerpoint/2010/main" val="1048452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35</a:t>
            </a:fld>
            <a:endParaRPr lang="zh-CN" altLang="en-US"/>
          </a:p>
        </p:txBody>
      </p:sp>
    </p:spTree>
    <p:extLst>
      <p:ext uri="{BB962C8B-B14F-4D97-AF65-F5344CB8AC3E}">
        <p14:creationId xmlns:p14="http://schemas.microsoft.com/office/powerpoint/2010/main" val="10117477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36</a:t>
            </a:fld>
            <a:endParaRPr lang="zh-CN" altLang="en-US"/>
          </a:p>
        </p:txBody>
      </p:sp>
    </p:spTree>
    <p:extLst>
      <p:ext uri="{BB962C8B-B14F-4D97-AF65-F5344CB8AC3E}">
        <p14:creationId xmlns:p14="http://schemas.microsoft.com/office/powerpoint/2010/main" val="2029213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37</a:t>
            </a:fld>
            <a:endParaRPr lang="zh-CN" altLang="en-US"/>
          </a:p>
        </p:txBody>
      </p:sp>
    </p:spTree>
    <p:extLst>
      <p:ext uri="{BB962C8B-B14F-4D97-AF65-F5344CB8AC3E}">
        <p14:creationId xmlns:p14="http://schemas.microsoft.com/office/powerpoint/2010/main" val="3500686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38</a:t>
            </a:fld>
            <a:endParaRPr lang="zh-CN" altLang="en-US"/>
          </a:p>
        </p:txBody>
      </p:sp>
    </p:spTree>
    <p:extLst>
      <p:ext uri="{BB962C8B-B14F-4D97-AF65-F5344CB8AC3E}">
        <p14:creationId xmlns:p14="http://schemas.microsoft.com/office/powerpoint/2010/main" val="19095092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39</a:t>
            </a:fld>
            <a:endParaRPr lang="zh-CN" altLang="en-US"/>
          </a:p>
        </p:txBody>
      </p:sp>
    </p:spTree>
    <p:extLst>
      <p:ext uri="{BB962C8B-B14F-4D97-AF65-F5344CB8AC3E}">
        <p14:creationId xmlns:p14="http://schemas.microsoft.com/office/powerpoint/2010/main" val="271018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4</a:t>
            </a:fld>
            <a:endParaRPr lang="zh-CN" altLang="en-US"/>
          </a:p>
        </p:txBody>
      </p:sp>
    </p:spTree>
    <p:extLst>
      <p:ext uri="{BB962C8B-B14F-4D97-AF65-F5344CB8AC3E}">
        <p14:creationId xmlns:p14="http://schemas.microsoft.com/office/powerpoint/2010/main" val="1420067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40</a:t>
            </a:fld>
            <a:endParaRPr lang="zh-CN" altLang="en-US"/>
          </a:p>
        </p:txBody>
      </p:sp>
    </p:spTree>
    <p:extLst>
      <p:ext uri="{BB962C8B-B14F-4D97-AF65-F5344CB8AC3E}">
        <p14:creationId xmlns:p14="http://schemas.microsoft.com/office/powerpoint/2010/main" val="681954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41</a:t>
            </a:fld>
            <a:endParaRPr lang="zh-CN" altLang="en-US"/>
          </a:p>
        </p:txBody>
      </p:sp>
    </p:spTree>
    <p:extLst>
      <p:ext uri="{BB962C8B-B14F-4D97-AF65-F5344CB8AC3E}">
        <p14:creationId xmlns:p14="http://schemas.microsoft.com/office/powerpoint/2010/main" val="985572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42</a:t>
            </a:fld>
            <a:endParaRPr lang="zh-CN" altLang="en-US"/>
          </a:p>
        </p:txBody>
      </p:sp>
    </p:spTree>
    <p:extLst>
      <p:ext uri="{BB962C8B-B14F-4D97-AF65-F5344CB8AC3E}">
        <p14:creationId xmlns:p14="http://schemas.microsoft.com/office/powerpoint/2010/main" val="2636699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43</a:t>
            </a:fld>
            <a:endParaRPr lang="zh-CN" altLang="en-US"/>
          </a:p>
        </p:txBody>
      </p:sp>
    </p:spTree>
    <p:extLst>
      <p:ext uri="{BB962C8B-B14F-4D97-AF65-F5344CB8AC3E}">
        <p14:creationId xmlns:p14="http://schemas.microsoft.com/office/powerpoint/2010/main" val="17640387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44</a:t>
            </a:fld>
            <a:endParaRPr lang="zh-CN" altLang="en-US"/>
          </a:p>
        </p:txBody>
      </p:sp>
    </p:spTree>
    <p:extLst>
      <p:ext uri="{BB962C8B-B14F-4D97-AF65-F5344CB8AC3E}">
        <p14:creationId xmlns:p14="http://schemas.microsoft.com/office/powerpoint/2010/main" val="3483720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45</a:t>
            </a:fld>
            <a:endParaRPr lang="zh-CN" altLang="en-US"/>
          </a:p>
        </p:txBody>
      </p:sp>
    </p:spTree>
    <p:extLst>
      <p:ext uri="{BB962C8B-B14F-4D97-AF65-F5344CB8AC3E}">
        <p14:creationId xmlns:p14="http://schemas.microsoft.com/office/powerpoint/2010/main" val="306043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5</a:t>
            </a:fld>
            <a:endParaRPr lang="zh-CN" altLang="en-US"/>
          </a:p>
        </p:txBody>
      </p:sp>
    </p:spTree>
    <p:extLst>
      <p:ext uri="{BB962C8B-B14F-4D97-AF65-F5344CB8AC3E}">
        <p14:creationId xmlns:p14="http://schemas.microsoft.com/office/powerpoint/2010/main" val="232363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6</a:t>
            </a:fld>
            <a:endParaRPr lang="zh-CN" altLang="en-US"/>
          </a:p>
        </p:txBody>
      </p:sp>
    </p:spTree>
    <p:extLst>
      <p:ext uri="{BB962C8B-B14F-4D97-AF65-F5344CB8AC3E}">
        <p14:creationId xmlns:p14="http://schemas.microsoft.com/office/powerpoint/2010/main" val="349343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7</a:t>
            </a:fld>
            <a:endParaRPr lang="zh-CN" altLang="en-US"/>
          </a:p>
        </p:txBody>
      </p:sp>
    </p:spTree>
    <p:extLst>
      <p:ext uri="{BB962C8B-B14F-4D97-AF65-F5344CB8AC3E}">
        <p14:creationId xmlns:p14="http://schemas.microsoft.com/office/powerpoint/2010/main" val="1010753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8</a:t>
            </a:fld>
            <a:endParaRPr lang="zh-CN" altLang="en-US"/>
          </a:p>
        </p:txBody>
      </p:sp>
    </p:spTree>
    <p:extLst>
      <p:ext uri="{BB962C8B-B14F-4D97-AF65-F5344CB8AC3E}">
        <p14:creationId xmlns:p14="http://schemas.microsoft.com/office/powerpoint/2010/main" val="1688879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8C8EFA-96ED-4A18-B46D-8BDC030E3AF6}" type="slidenum">
              <a:rPr lang="zh-CN" altLang="en-US" smtClean="0"/>
              <a:t>9</a:t>
            </a:fld>
            <a:endParaRPr lang="zh-CN" altLang="en-US"/>
          </a:p>
        </p:txBody>
      </p:sp>
    </p:spTree>
    <p:extLst>
      <p:ext uri="{BB962C8B-B14F-4D97-AF65-F5344CB8AC3E}">
        <p14:creationId xmlns:p14="http://schemas.microsoft.com/office/powerpoint/2010/main" val="3682112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18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2CA12-66D2-4E28-B969-048B4C3C013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343933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8799908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944317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8880653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815505" y="6717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339080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1462518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2022/5/11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95435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2022/5/11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58017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250328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236595" y="2611280"/>
            <a:ext cx="5806440" cy="1569660"/>
          </a:xfrm>
          <a:prstGeom prst="rect">
            <a:avLst/>
          </a:prstGeom>
          <a:noFill/>
        </p:spPr>
        <p:txBody>
          <a:bodyPr wrap="square" rtlCol="0">
            <a:spAutoFit/>
          </a:bodyPr>
          <a:lstStyle/>
          <a:p>
            <a:pPr algn="dist"/>
            <a:r>
              <a:rPr lang="zh-CN" altLang="en-US" sz="9600" dirty="0">
                <a:solidFill>
                  <a:srgbClr val="F0B9B4"/>
                </a:solidFill>
                <a:latin typeface="汉仪中圆简" panose="02010609000101010101" pitchFamily="49" charset="-122"/>
                <a:ea typeface="汉仪中圆简" panose="02010609000101010101" pitchFamily="49" charset="-122"/>
                <a:cs typeface="+mn-ea"/>
                <a:sym typeface="+mn-lt"/>
              </a:rPr>
              <a:t>翻转课堂</a:t>
            </a:r>
            <a:r>
              <a:rPr lang="en-US" altLang="zh-CN" sz="9600" dirty="0">
                <a:solidFill>
                  <a:srgbClr val="F0B9B4"/>
                </a:solidFill>
                <a:latin typeface="汉仪中圆简" panose="02010609000101010101" pitchFamily="49" charset="-122"/>
                <a:ea typeface="汉仪中圆简" panose="02010609000101010101" pitchFamily="49" charset="-122"/>
                <a:cs typeface="+mn-ea"/>
                <a:sym typeface="+mn-lt"/>
              </a:rPr>
              <a:t>5</a:t>
            </a:r>
            <a:endParaRPr lang="zh-CN" altLang="en-US" sz="9600" dirty="0">
              <a:solidFill>
                <a:srgbClr val="F0B9B4"/>
              </a:solidFill>
              <a:latin typeface="汉仪中圆简" panose="02010609000101010101" pitchFamily="49" charset="-122"/>
              <a:ea typeface="汉仪中圆简" panose="02010609000101010101" pitchFamily="49" charset="-122"/>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777615" y="1554005"/>
            <a:ext cx="4724400" cy="584775"/>
          </a:xfrm>
          <a:prstGeom prst="rect">
            <a:avLst/>
          </a:prstGeom>
          <a:noFill/>
        </p:spPr>
        <p:txBody>
          <a:bodyPr wrap="square" rtlCol="0">
            <a:spAutoFit/>
          </a:bodyPr>
          <a:lstStyle/>
          <a:p>
            <a:pPr algn="dist"/>
            <a:r>
              <a:rPr lang="en-US" altLang="zh-CN" sz="3200" i="1" dirty="0">
                <a:cs typeface="+mn-ea"/>
                <a:sym typeface="+mn-lt"/>
              </a:rPr>
              <a:t>2022</a:t>
            </a:r>
            <a:endParaRPr lang="zh-CN" altLang="en-US" sz="3200" i="1" dirty="0">
              <a:cs typeface="+mn-ea"/>
              <a:sym typeface="+mn-lt"/>
            </a:endParaRPr>
          </a:p>
        </p:txBody>
      </p:sp>
      <p:sp>
        <p:nvSpPr>
          <p:cNvPr id="13" name="矩形 12">
            <a:extLst>
              <a:ext uri="{FF2B5EF4-FFF2-40B4-BE49-F238E27FC236}">
                <a16:creationId xmlns:a16="http://schemas.microsoft.com/office/drawing/2014/main" id="{772467ED-1024-48B2-9542-E3BFFDE36660}"/>
              </a:ext>
            </a:extLst>
          </p:cNvPr>
          <p:cNvSpPr/>
          <p:nvPr/>
        </p:nvSpPr>
        <p:spPr>
          <a:xfrm>
            <a:off x="3901961" y="4343729"/>
            <a:ext cx="4432624" cy="417358"/>
          </a:xfrm>
          <a:prstGeom prst="rect">
            <a:avLst/>
          </a:prstGeom>
        </p:spPr>
        <p:txBody>
          <a:bodyPr wrap="none">
            <a:spAutoFit/>
          </a:bodyPr>
          <a:lstStyle/>
          <a:p>
            <a:pPr>
              <a:lnSpc>
                <a:spcPct val="130000"/>
              </a:lnSpc>
            </a:pPr>
            <a:r>
              <a:rPr lang="en-US" altLang="zh-CN" dirty="0">
                <a:solidFill>
                  <a:schemeClr val="tx1">
                    <a:lumMod val="50000"/>
                    <a:lumOff val="50000"/>
                  </a:schemeClr>
                </a:solidFill>
                <a:cs typeface="+mn-ea"/>
                <a:sym typeface="+mn-lt"/>
              </a:rPr>
              <a:t>G16 </a:t>
            </a:r>
            <a:r>
              <a:rPr lang="zh-CN" altLang="en-US" dirty="0">
                <a:solidFill>
                  <a:schemeClr val="tx1">
                    <a:lumMod val="50000"/>
                    <a:lumOff val="50000"/>
                  </a:schemeClr>
                </a:solidFill>
                <a:cs typeface="+mn-ea"/>
                <a:sym typeface="+mn-lt"/>
              </a:rPr>
              <a:t>吴联想 王义博 郑航舰 许淇凯 潘睿琪</a:t>
            </a:r>
            <a:endParaRPr lang="en-US" altLang="zh-CN"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341805803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组合结构图</a:t>
              </a:r>
              <a:endParaRPr lang="en-US" altLang="zh-CN" sz="2400" b="1" dirty="0">
                <a:cs typeface="+mn-ea"/>
                <a:sym typeface="+mn-lt"/>
              </a:endParaRPr>
            </a:p>
          </p:txBody>
        </p:sp>
      </p:grpSp>
      <p:sp>
        <p:nvSpPr>
          <p:cNvPr id="39" name="iṧḻiḍê">
            <a:extLst>
              <a:ext uri="{FF2B5EF4-FFF2-40B4-BE49-F238E27FC236}">
                <a16:creationId xmlns:a16="http://schemas.microsoft.com/office/drawing/2014/main" id="{4D8C8DEE-C6A7-42C9-8099-592B2E5CB715}"/>
              </a:ext>
            </a:extLst>
          </p:cNvPr>
          <p:cNvSpPr txBox="1"/>
          <p:nvPr/>
        </p:nvSpPr>
        <p:spPr>
          <a:xfrm>
            <a:off x="1498750" y="1910721"/>
            <a:ext cx="9666330" cy="2328149"/>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组合结构图将每一个类放在一个整体中</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从类的内部结构来审视一个类。组合结构图可用于表示</a:t>
            </a:r>
            <a:r>
              <a:rPr lang="zh-CN" altLang="en-US" sz="2400" dirty="0">
                <a:solidFill>
                  <a:srgbClr val="FF0000"/>
                </a:solidFill>
                <a:latin typeface="宋体" panose="02010600030101010101" pitchFamily="2" charset="-122"/>
                <a:ea typeface="宋体" panose="02010600030101010101" pitchFamily="2" charset="-122"/>
                <a:cs typeface="+mn-ea"/>
                <a:sym typeface="+mn-lt"/>
              </a:rPr>
              <a:t>一个类的内部结构</a:t>
            </a:r>
            <a:r>
              <a:rPr lang="zh-CN" altLang="en-US" sz="2400" dirty="0">
                <a:latin typeface="宋体" panose="02010600030101010101" pitchFamily="2" charset="-122"/>
                <a:ea typeface="宋体" panose="02010600030101010101" pitchFamily="2" charset="-122"/>
                <a:cs typeface="+mn-ea"/>
                <a:sym typeface="+mn-lt"/>
              </a:rPr>
              <a:t>，如图所示。</a:t>
            </a:r>
          </a:p>
        </p:txBody>
      </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概述</a:t>
            </a:r>
          </a:p>
        </p:txBody>
      </p:sp>
      <p:pic>
        <p:nvPicPr>
          <p:cNvPr id="20" name="图片 19">
            <a:extLst>
              <a:ext uri="{FF2B5EF4-FFF2-40B4-BE49-F238E27FC236}">
                <a16:creationId xmlns:a16="http://schemas.microsoft.com/office/drawing/2014/main" id="{D51128FB-987D-DB11-BE70-03CBD3BFA862}"/>
              </a:ext>
            </a:extLst>
          </p:cNvPr>
          <p:cNvPicPr>
            <a:picLocks noChangeAspect="1"/>
          </p:cNvPicPr>
          <p:nvPr/>
        </p:nvPicPr>
        <p:blipFill>
          <a:blip r:embed="rId4"/>
          <a:stretch>
            <a:fillRect/>
          </a:stretch>
        </p:blipFill>
        <p:spPr>
          <a:xfrm>
            <a:off x="2839465" y="4310812"/>
            <a:ext cx="6154848" cy="1838461"/>
          </a:xfrm>
          <a:prstGeom prst="rect">
            <a:avLst/>
          </a:prstGeom>
        </p:spPr>
      </p:pic>
    </p:spTree>
    <p:extLst>
      <p:ext uri="{BB962C8B-B14F-4D97-AF65-F5344CB8AC3E}">
        <p14:creationId xmlns:p14="http://schemas.microsoft.com/office/powerpoint/2010/main" val="32606172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组合结构图</a:t>
              </a:r>
              <a:endParaRPr lang="en-US" altLang="zh-CN" sz="2400" b="1" dirty="0">
                <a:cs typeface="+mn-ea"/>
                <a:sym typeface="+mn-lt"/>
              </a:endParaRPr>
            </a:p>
          </p:txBody>
        </p:sp>
      </p:grpSp>
      <p:sp>
        <p:nvSpPr>
          <p:cNvPr id="39" name="iṧḻiḍê">
            <a:extLst>
              <a:ext uri="{FF2B5EF4-FFF2-40B4-BE49-F238E27FC236}">
                <a16:creationId xmlns:a16="http://schemas.microsoft.com/office/drawing/2014/main" id="{4D8C8DEE-C6A7-42C9-8099-592B2E5CB715}"/>
              </a:ext>
            </a:extLst>
          </p:cNvPr>
          <p:cNvSpPr txBox="1"/>
          <p:nvPr/>
        </p:nvSpPr>
        <p:spPr>
          <a:xfrm>
            <a:off x="1294944" y="2127037"/>
            <a:ext cx="9666330" cy="3933898"/>
          </a:xfrm>
          <a:prstGeom prst="rect">
            <a:avLst/>
          </a:prstGeom>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组合结构图反映</a:t>
            </a:r>
            <a:r>
              <a:rPr lang="zh-CN" altLang="en-US" sz="2400" dirty="0">
                <a:solidFill>
                  <a:srgbClr val="FF0000"/>
                </a:solidFill>
                <a:latin typeface="宋体" panose="02010600030101010101" pitchFamily="2" charset="-122"/>
                <a:ea typeface="宋体" panose="02010600030101010101" pitchFamily="2" charset="-122"/>
                <a:cs typeface="+mn-ea"/>
                <a:sym typeface="+mn-lt"/>
              </a:rPr>
              <a:t>类、接口或组件</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和它们的属性</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来</a:t>
            </a:r>
            <a:r>
              <a:rPr lang="zh-CN" altLang="en-US" sz="2400" dirty="0">
                <a:solidFill>
                  <a:srgbClr val="FF0000"/>
                </a:solidFill>
                <a:latin typeface="宋体" panose="02010600030101010101" pitchFamily="2" charset="-122"/>
                <a:ea typeface="宋体" panose="02010600030101010101" pitchFamily="2" charset="-122"/>
                <a:cs typeface="+mn-ea"/>
                <a:sym typeface="+mn-lt"/>
              </a:rPr>
              <a:t>描述功能内部的合作</a:t>
            </a:r>
            <a:r>
              <a:rPr lang="zh-CN" altLang="en-US" sz="2400" dirty="0">
                <a:latin typeface="宋体" panose="02010600030101010101" pitchFamily="2" charset="-122"/>
                <a:ea typeface="宋体" panose="02010600030101010101" pitchFamily="2" charset="-122"/>
                <a:cs typeface="+mn-ea"/>
                <a:sym typeface="+mn-lt"/>
              </a:rPr>
              <a:t>。组合结构图和类图类似</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是它们的模型结构的特定使用。类图建模类的静态结构，包括它们的属性和行为。</a:t>
            </a:r>
          </a:p>
          <a:p>
            <a:pPr>
              <a:buClr>
                <a:schemeClr val="tx1">
                  <a:lumMod val="85000"/>
                  <a:lumOff val="15000"/>
                </a:schemeClr>
              </a:buClr>
              <a:buSzPct val="105000"/>
            </a:pP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endParaRPr lang="zh-CN" altLang="en-US"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组合结构图中</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solidFill>
                  <a:srgbClr val="FF0000"/>
                </a:solidFill>
                <a:latin typeface="宋体" panose="02010600030101010101" pitchFamily="2" charset="-122"/>
                <a:ea typeface="宋体" panose="02010600030101010101" pitchFamily="2" charset="-122"/>
                <a:cs typeface="+mn-ea"/>
                <a:sym typeface="+mn-lt"/>
              </a:rPr>
              <a:t>类是作为部件或运行时执行特定角色的实例而被访问的</a:t>
            </a:r>
            <a:r>
              <a:rPr lang="zh-CN" altLang="en-US" sz="2400" dirty="0">
                <a:latin typeface="宋体" panose="02010600030101010101" pitchFamily="2" charset="-122"/>
                <a:ea typeface="宋体" panose="02010600030101010101" pitchFamily="2" charset="-122"/>
                <a:cs typeface="+mn-ea"/>
                <a:sym typeface="+mn-lt"/>
              </a:rPr>
              <a:t>。如果需要类的多个实例来填充角色</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这些部件可以有多重性。在组合结构中</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所有连接部件提供所需的接口是通过部件的端口来维持的。这确保广泛的灵活性和复杂性建模。若要优化建模</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应考虑使用协作建模以表示可重用模式来响应设计问题。</a:t>
            </a:r>
          </a:p>
        </p:txBody>
      </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概述</a:t>
            </a:r>
          </a:p>
        </p:txBody>
      </p:sp>
      <p:pic>
        <p:nvPicPr>
          <p:cNvPr id="20" name="图片 19">
            <a:extLst>
              <a:ext uri="{FF2B5EF4-FFF2-40B4-BE49-F238E27FC236}">
                <a16:creationId xmlns:a16="http://schemas.microsoft.com/office/drawing/2014/main" id="{D51128FB-987D-DB11-BE70-03CBD3BFA862}"/>
              </a:ext>
            </a:extLst>
          </p:cNvPr>
          <p:cNvPicPr>
            <a:picLocks noChangeAspect="1"/>
          </p:cNvPicPr>
          <p:nvPr/>
        </p:nvPicPr>
        <p:blipFill>
          <a:blip r:embed="rId4"/>
          <a:stretch>
            <a:fillRect/>
          </a:stretch>
        </p:blipFill>
        <p:spPr>
          <a:xfrm>
            <a:off x="6547747" y="3024865"/>
            <a:ext cx="4055812" cy="1211476"/>
          </a:xfrm>
          <a:prstGeom prst="rect">
            <a:avLst/>
          </a:prstGeom>
        </p:spPr>
      </p:pic>
    </p:spTree>
    <p:extLst>
      <p:ext uri="{BB962C8B-B14F-4D97-AF65-F5344CB8AC3E}">
        <p14:creationId xmlns:p14="http://schemas.microsoft.com/office/powerpoint/2010/main" val="33265652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组合结构图</a:t>
              </a:r>
              <a:endParaRPr lang="en-US" altLang="zh-CN" sz="2400" b="1" dirty="0">
                <a:cs typeface="+mn-ea"/>
                <a:sym typeface="+mn-lt"/>
              </a:endParaRPr>
            </a:p>
          </p:txBody>
        </p:sp>
      </p:grpSp>
      <p:sp>
        <p:nvSpPr>
          <p:cNvPr id="39" name="iṧḻiḍê">
            <a:extLst>
              <a:ext uri="{FF2B5EF4-FFF2-40B4-BE49-F238E27FC236}">
                <a16:creationId xmlns:a16="http://schemas.microsoft.com/office/drawing/2014/main" id="{4D8C8DEE-C6A7-42C9-8099-592B2E5CB715}"/>
              </a:ext>
            </a:extLst>
          </p:cNvPr>
          <p:cNvSpPr txBox="1"/>
          <p:nvPr/>
        </p:nvSpPr>
        <p:spPr>
          <a:xfrm>
            <a:off x="2443415" y="2212555"/>
            <a:ext cx="9666330" cy="2328149"/>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1.</a:t>
            </a:r>
            <a:r>
              <a:rPr lang="zh-CN" altLang="en-US" sz="2400" dirty="0">
                <a:latin typeface="宋体" panose="02010600030101010101" pitchFamily="2" charset="-122"/>
                <a:ea typeface="宋体" panose="02010600030101010101" pitchFamily="2" charset="-122"/>
                <a:cs typeface="+mn-ea"/>
                <a:sym typeface="+mn-lt"/>
              </a:rPr>
              <a:t>部件</a:t>
            </a:r>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表示被描述事物所拥有的内部成分。</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连接件</a:t>
            </a:r>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表示部件之间的关系。</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3.</a:t>
            </a:r>
            <a:r>
              <a:rPr lang="zh-CN" altLang="en-US" sz="2400" dirty="0">
                <a:latin typeface="宋体" panose="02010600030101010101" pitchFamily="2" charset="-122"/>
                <a:ea typeface="宋体" panose="02010600030101010101" pitchFamily="2" charset="-122"/>
                <a:cs typeface="+mn-ea"/>
                <a:sym typeface="+mn-lt"/>
              </a:rPr>
              <a:t>端口</a:t>
            </a:r>
            <a:r>
              <a:rPr lang="en-US" altLang="zh-CN" sz="2400" dirty="0">
                <a:latin typeface="宋体" panose="02010600030101010101" pitchFamily="2" charset="-122"/>
                <a:ea typeface="宋体" panose="02010600030101010101" pitchFamily="2" charset="-122"/>
                <a:cs typeface="+mn-ea"/>
                <a:sym typeface="+mn-lt"/>
              </a:rPr>
              <a:t>	</a:t>
            </a:r>
            <a:r>
              <a:rPr lang="zh-CN" altLang="en-US" sz="2400" dirty="0">
                <a:latin typeface="宋体" panose="02010600030101010101" pitchFamily="2" charset="-122"/>
                <a:ea typeface="宋体" panose="02010600030101010101" pitchFamily="2" charset="-122"/>
                <a:cs typeface="+mn-ea"/>
                <a:sym typeface="+mn-lt"/>
              </a:rPr>
              <a:t>表示部件和外部环境的交互点。</a:t>
            </a:r>
          </a:p>
        </p:txBody>
      </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基本元素</a:t>
            </a:r>
          </a:p>
        </p:txBody>
      </p:sp>
      <p:pic>
        <p:nvPicPr>
          <p:cNvPr id="20" name="图片 19">
            <a:extLst>
              <a:ext uri="{FF2B5EF4-FFF2-40B4-BE49-F238E27FC236}">
                <a16:creationId xmlns:a16="http://schemas.microsoft.com/office/drawing/2014/main" id="{D51128FB-987D-DB11-BE70-03CBD3BFA862}"/>
              </a:ext>
            </a:extLst>
          </p:cNvPr>
          <p:cNvPicPr>
            <a:picLocks noChangeAspect="1"/>
          </p:cNvPicPr>
          <p:nvPr/>
        </p:nvPicPr>
        <p:blipFill>
          <a:blip r:embed="rId4"/>
          <a:stretch>
            <a:fillRect/>
          </a:stretch>
        </p:blipFill>
        <p:spPr>
          <a:xfrm>
            <a:off x="2839465" y="4310812"/>
            <a:ext cx="6154848" cy="1838461"/>
          </a:xfrm>
          <a:prstGeom prst="rect">
            <a:avLst/>
          </a:prstGeom>
        </p:spPr>
      </p:pic>
    </p:spTree>
    <p:extLst>
      <p:ext uri="{BB962C8B-B14F-4D97-AF65-F5344CB8AC3E}">
        <p14:creationId xmlns:p14="http://schemas.microsoft.com/office/powerpoint/2010/main" val="7757403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591625" y="2418808"/>
            <a:ext cx="4832792" cy="1107996"/>
          </a:xfrm>
          <a:prstGeom prst="rect">
            <a:avLst/>
          </a:prstGeom>
          <a:noFill/>
        </p:spPr>
        <p:txBody>
          <a:bodyPr wrap="square" rtlCol="0">
            <a:spAutoFit/>
          </a:bodyPr>
          <a:lstStyle/>
          <a:p>
            <a:pPr algn="dist"/>
            <a:r>
              <a:rPr lang="en-US" altLang="zh-CN" sz="6600" b="1" dirty="0">
                <a:solidFill>
                  <a:srgbClr val="74C1D3"/>
                </a:solidFill>
                <a:cs typeface="+mn-ea"/>
                <a:sym typeface="+mn-lt"/>
              </a:rPr>
              <a:t>PART 3</a:t>
            </a:r>
            <a:endParaRPr lang="zh-CN" altLang="en-US" sz="6600" b="1" dirty="0">
              <a:solidFill>
                <a:srgbClr val="74C1D3"/>
              </a:solidFill>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625215" y="1554005"/>
            <a:ext cx="4724400" cy="584775"/>
          </a:xfrm>
          <a:prstGeom prst="rect">
            <a:avLst/>
          </a:prstGeom>
          <a:noFill/>
        </p:spPr>
        <p:txBody>
          <a:bodyPr wrap="square" rtlCol="0">
            <a:spAutoFit/>
          </a:bodyPr>
          <a:lstStyle/>
          <a:p>
            <a:pPr algn="dist"/>
            <a:r>
              <a:rPr lang="en-US" altLang="zh-CN" sz="3200" b="1" i="1" dirty="0">
                <a:cs typeface="+mn-ea"/>
                <a:sym typeface="+mn-lt"/>
              </a:rPr>
              <a:t>2022</a:t>
            </a:r>
            <a:endParaRPr lang="zh-CN" altLang="en-US" sz="3200" b="1" i="1" dirty="0">
              <a:cs typeface="+mn-ea"/>
              <a:sym typeface="+mn-lt"/>
            </a:endParaRPr>
          </a:p>
        </p:txBody>
      </p:sp>
      <p:sp>
        <p:nvSpPr>
          <p:cNvPr id="3" name="矩形 2">
            <a:extLst>
              <a:ext uri="{FF2B5EF4-FFF2-40B4-BE49-F238E27FC236}">
                <a16:creationId xmlns:a16="http://schemas.microsoft.com/office/drawing/2014/main" id="{9251802C-7D69-48D5-9D64-B325E04C91AF}"/>
              </a:ext>
            </a:extLst>
          </p:cNvPr>
          <p:cNvSpPr/>
          <p:nvPr/>
        </p:nvSpPr>
        <p:spPr>
          <a:xfrm>
            <a:off x="3362927" y="3398193"/>
            <a:ext cx="5466143" cy="1069845"/>
          </a:xfrm>
          <a:prstGeom prst="rect">
            <a:avLst/>
          </a:prstGeom>
        </p:spPr>
        <p:txBody>
          <a:bodyPr wrap="square">
            <a:spAutoFit/>
          </a:bodyPr>
          <a:lstStyle/>
          <a:p>
            <a:pPr algn="ctr">
              <a:lnSpc>
                <a:spcPct val="150000"/>
              </a:lnSpc>
              <a:buSzPct val="25000"/>
            </a:pPr>
            <a:r>
              <a:rPr lang="zh-CN" altLang="en-US" sz="4800" dirty="0">
                <a:solidFill>
                  <a:schemeClr val="tx1">
                    <a:lumMod val="50000"/>
                    <a:lumOff val="50000"/>
                  </a:schemeClr>
                </a:solidFill>
                <a:cs typeface="+mn-ea"/>
                <a:sym typeface="+mn-lt"/>
              </a:rPr>
              <a:t>定时图</a:t>
            </a:r>
            <a:endParaRPr lang="en-US" altLang="zh-CN" sz="4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35958467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定时图</a:t>
              </a:r>
              <a:endParaRPr lang="en-US" altLang="zh-CN" sz="2400" b="1" dirty="0">
                <a:cs typeface="+mn-ea"/>
                <a:sym typeface="+mn-lt"/>
              </a:endParaRPr>
            </a:p>
          </p:txBody>
        </p:sp>
      </p:grpSp>
      <p:sp>
        <p:nvSpPr>
          <p:cNvPr id="39" name="iṧḻiḍê">
            <a:extLst>
              <a:ext uri="{FF2B5EF4-FFF2-40B4-BE49-F238E27FC236}">
                <a16:creationId xmlns:a16="http://schemas.microsoft.com/office/drawing/2014/main" id="{4D8C8DEE-C6A7-42C9-8099-592B2E5CB715}"/>
              </a:ext>
            </a:extLst>
          </p:cNvPr>
          <p:cNvSpPr txBox="1"/>
          <p:nvPr/>
        </p:nvSpPr>
        <p:spPr>
          <a:xfrm>
            <a:off x="980388" y="2212555"/>
            <a:ext cx="10350631" cy="3848878"/>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定时图采用一种</a:t>
            </a:r>
            <a:r>
              <a:rPr lang="zh-CN" altLang="en-US"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带数字刻度的时间轴</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来精确地</a:t>
            </a:r>
            <a:r>
              <a:rPr lang="zh-CN" altLang="en-US"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描述消息的顺序</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而不是像顺序图那样只是指定消息的相对顺序</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而且它还允许</a:t>
            </a:r>
            <a:r>
              <a:rPr lang="zh-CN" altLang="en-US"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可视化地表示每条生命线的状态变化</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当需要对实时事件进行定义时</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定时图可以很好地满足要求。</a:t>
            </a:r>
          </a:p>
          <a:p>
            <a:pPr algn="just"/>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定时图的</a:t>
            </a:r>
            <a:r>
              <a:rPr lang="zh-CN" altLang="en-US"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焦点集中于生命线内部及它们之间沿着时间轴的条件变化</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p>
          <a:p>
            <a:pPr algn="just"/>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定时图可以把</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状态发生变化的时刻及各个状态所持续的时间具体地表示出来。如果把多个对象放在一个定时图中</a:t>
            </a:r>
            <a:r>
              <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b="1" kern="100" dirty="0">
                <a:effectLst/>
                <a:latin typeface="宋体" panose="02010600030101010101" pitchFamily="2" charset="-122"/>
                <a:ea typeface="宋体" panose="02010600030101010101" pitchFamily="2" charset="-122"/>
                <a:cs typeface="Times New Roman" panose="02020603050405020304" pitchFamily="18" charset="0"/>
              </a:rPr>
              <a:t>还可以把它们之间发送和接收消息的时刻表示出来</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。在这方面</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定时图与其他几种交互图相比具有独到的</a:t>
            </a:r>
            <a:r>
              <a:rPr lang="zh-CN" altLang="en-US"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优势</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a:t>
            </a:r>
          </a:p>
          <a:p>
            <a:pPr algn="just"/>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定时图来自于电子工程领域</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effectLst/>
                <a:latin typeface="宋体" panose="02010600030101010101" pitchFamily="2" charset="-122"/>
                <a:ea typeface="宋体" panose="02010600030101010101" pitchFamily="2" charset="-122"/>
                <a:cs typeface="Times New Roman" panose="02020603050405020304" pitchFamily="18" charset="0"/>
              </a:rPr>
              <a:t>在需要明确定时约束一些事件时可以使用它们。</a:t>
            </a:r>
          </a:p>
        </p:txBody>
      </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timing diagram</a:t>
            </a:r>
            <a:endParaRPr lang="zh-CN" altLang="en-US" dirty="0">
              <a:cs typeface="+mn-ea"/>
              <a:sym typeface="+mn-lt"/>
            </a:endParaRPr>
          </a:p>
        </p:txBody>
      </p:sp>
    </p:spTree>
    <p:extLst>
      <p:ext uri="{BB962C8B-B14F-4D97-AF65-F5344CB8AC3E}">
        <p14:creationId xmlns:p14="http://schemas.microsoft.com/office/powerpoint/2010/main" val="3105573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定时图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基本元素</a:t>
            </a:r>
          </a:p>
        </p:txBody>
      </p:sp>
      <p:pic>
        <p:nvPicPr>
          <p:cNvPr id="19" name="图片 18">
            <a:extLst>
              <a:ext uri="{FF2B5EF4-FFF2-40B4-BE49-F238E27FC236}">
                <a16:creationId xmlns:a16="http://schemas.microsoft.com/office/drawing/2014/main" id="{DB5B3F9F-4BDF-0983-2588-529A398D1908}"/>
              </a:ext>
            </a:extLst>
          </p:cNvPr>
          <p:cNvPicPr>
            <a:picLocks noChangeAspect="1"/>
          </p:cNvPicPr>
          <p:nvPr/>
        </p:nvPicPr>
        <p:blipFill>
          <a:blip r:embed="rId4"/>
          <a:stretch>
            <a:fillRect/>
          </a:stretch>
        </p:blipFill>
        <p:spPr>
          <a:xfrm>
            <a:off x="1750223" y="3625822"/>
            <a:ext cx="7971604" cy="2789006"/>
          </a:xfrm>
          <a:prstGeom prst="rect">
            <a:avLst/>
          </a:prstGeom>
        </p:spPr>
      </p:pic>
      <p:sp>
        <p:nvSpPr>
          <p:cNvPr id="39" name="iṧḻiḍê">
            <a:extLst>
              <a:ext uri="{FF2B5EF4-FFF2-40B4-BE49-F238E27FC236}">
                <a16:creationId xmlns:a16="http://schemas.microsoft.com/office/drawing/2014/main" id="{4D8C8DEE-C6A7-42C9-8099-592B2E5CB715}"/>
              </a:ext>
            </a:extLst>
          </p:cNvPr>
          <p:cNvSpPr txBox="1"/>
          <p:nvPr/>
        </p:nvSpPr>
        <p:spPr>
          <a:xfrm>
            <a:off x="4391349" y="1601378"/>
            <a:ext cx="7192652" cy="2328149"/>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生命线</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一条水平线</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反映处于活跃状态的对象实体。</a:t>
            </a: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状态</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对象实体随时间变化所处的状态。</a:t>
            </a: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事件</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改变对象状态所激发的动作。</a:t>
            </a: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时间</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水平方向的时间标度。</a:t>
            </a: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时序约束</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状态持续时间的间隔要求。</a:t>
            </a:r>
          </a:p>
        </p:txBody>
      </p:sp>
    </p:spTree>
    <p:extLst>
      <p:ext uri="{BB962C8B-B14F-4D97-AF65-F5344CB8AC3E}">
        <p14:creationId xmlns:p14="http://schemas.microsoft.com/office/powerpoint/2010/main" val="35544588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591625" y="2418808"/>
            <a:ext cx="4832792" cy="1107996"/>
          </a:xfrm>
          <a:prstGeom prst="rect">
            <a:avLst/>
          </a:prstGeom>
          <a:noFill/>
        </p:spPr>
        <p:txBody>
          <a:bodyPr wrap="square" rtlCol="0">
            <a:spAutoFit/>
          </a:bodyPr>
          <a:lstStyle/>
          <a:p>
            <a:pPr algn="dist"/>
            <a:r>
              <a:rPr lang="en-US" altLang="zh-CN" sz="6600" b="1" dirty="0">
                <a:solidFill>
                  <a:srgbClr val="74C1D3"/>
                </a:solidFill>
                <a:cs typeface="+mn-ea"/>
                <a:sym typeface="+mn-lt"/>
              </a:rPr>
              <a:t>PART 4</a:t>
            </a:r>
            <a:endParaRPr lang="zh-CN" altLang="en-US" sz="6600" b="1" dirty="0">
              <a:solidFill>
                <a:srgbClr val="74C1D3"/>
              </a:solidFill>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625215" y="1554005"/>
            <a:ext cx="4724400" cy="584775"/>
          </a:xfrm>
          <a:prstGeom prst="rect">
            <a:avLst/>
          </a:prstGeom>
          <a:noFill/>
        </p:spPr>
        <p:txBody>
          <a:bodyPr wrap="square" rtlCol="0">
            <a:spAutoFit/>
          </a:bodyPr>
          <a:lstStyle/>
          <a:p>
            <a:pPr algn="dist"/>
            <a:r>
              <a:rPr lang="en-US" altLang="zh-CN" sz="3200" b="1" i="1" dirty="0">
                <a:cs typeface="+mn-ea"/>
                <a:sym typeface="+mn-lt"/>
              </a:rPr>
              <a:t>2022</a:t>
            </a:r>
            <a:endParaRPr lang="zh-CN" altLang="en-US" sz="3200" b="1" i="1" dirty="0">
              <a:cs typeface="+mn-ea"/>
              <a:sym typeface="+mn-lt"/>
            </a:endParaRPr>
          </a:p>
        </p:txBody>
      </p:sp>
      <p:sp>
        <p:nvSpPr>
          <p:cNvPr id="3" name="矩形 2">
            <a:extLst>
              <a:ext uri="{FF2B5EF4-FFF2-40B4-BE49-F238E27FC236}">
                <a16:creationId xmlns:a16="http://schemas.microsoft.com/office/drawing/2014/main" id="{9251802C-7D69-48D5-9D64-B325E04C91AF}"/>
              </a:ext>
            </a:extLst>
          </p:cNvPr>
          <p:cNvSpPr/>
          <p:nvPr/>
        </p:nvSpPr>
        <p:spPr>
          <a:xfrm>
            <a:off x="3362927" y="3398193"/>
            <a:ext cx="5466143" cy="1069845"/>
          </a:xfrm>
          <a:prstGeom prst="rect">
            <a:avLst/>
          </a:prstGeom>
        </p:spPr>
        <p:txBody>
          <a:bodyPr wrap="square">
            <a:spAutoFit/>
          </a:bodyPr>
          <a:lstStyle/>
          <a:p>
            <a:pPr algn="ctr">
              <a:lnSpc>
                <a:spcPct val="150000"/>
              </a:lnSpc>
              <a:buSzPct val="25000"/>
            </a:pPr>
            <a:r>
              <a:rPr lang="zh-CN" altLang="en-US" sz="4800" dirty="0">
                <a:solidFill>
                  <a:schemeClr val="tx1">
                    <a:lumMod val="50000"/>
                    <a:lumOff val="50000"/>
                  </a:schemeClr>
                </a:solidFill>
                <a:cs typeface="+mn-ea"/>
                <a:sym typeface="+mn-lt"/>
              </a:rPr>
              <a:t>交互概览图</a:t>
            </a:r>
            <a:endParaRPr lang="en-US" altLang="zh-CN" sz="4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138269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交互概览图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Interaction overview diagram</a:t>
            </a:r>
            <a:endParaRPr lang="zh-CN" altLang="en-US" dirty="0">
              <a:cs typeface="+mn-ea"/>
              <a:sym typeface="+mn-lt"/>
            </a:endParaRPr>
          </a:p>
        </p:txBody>
      </p:sp>
      <p:sp>
        <p:nvSpPr>
          <p:cNvPr id="39" name="iṧḻiḍê">
            <a:extLst>
              <a:ext uri="{FF2B5EF4-FFF2-40B4-BE49-F238E27FC236}">
                <a16:creationId xmlns:a16="http://schemas.microsoft.com/office/drawing/2014/main" id="{4D8C8DEE-C6A7-42C9-8099-592B2E5CB715}"/>
              </a:ext>
            </a:extLst>
          </p:cNvPr>
          <p:cNvSpPr txBox="1"/>
          <p:nvPr/>
        </p:nvSpPr>
        <p:spPr>
          <a:xfrm>
            <a:off x="1556448" y="2457428"/>
            <a:ext cx="8966152" cy="413588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交互概览图是交互图与活动图的混合物</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solidFill>
                  <a:srgbClr val="FF0000"/>
                </a:solidFill>
                <a:latin typeface="宋体" panose="02010600030101010101" pitchFamily="2" charset="-122"/>
                <a:ea typeface="宋体" panose="02010600030101010101" pitchFamily="2" charset="-122"/>
                <a:cs typeface="+mn-ea"/>
                <a:sym typeface="+mn-lt"/>
              </a:rPr>
              <a:t>可以把交互概览图理解为细化的活动图</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在其中的活动都通过一些小型的顺序图来表示</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solidFill>
                  <a:srgbClr val="FF0000"/>
                </a:solidFill>
                <a:latin typeface="宋体" panose="02010600030101010101" pitchFamily="2" charset="-122"/>
                <a:ea typeface="宋体" panose="02010600030101010101" pitchFamily="2" charset="-122"/>
                <a:cs typeface="+mn-ea"/>
                <a:sym typeface="+mn-lt"/>
              </a:rPr>
              <a:t>也可以将其理解为利用标明控制流的活动图分解过的顺序图</a:t>
            </a:r>
            <a:r>
              <a:rPr lang="zh-CN" altLang="en-US" sz="2400" dirty="0">
                <a:latin typeface="宋体" panose="02010600030101010101" pitchFamily="2" charset="-122"/>
                <a:ea typeface="宋体" panose="02010600030101010101" pitchFamily="2" charset="-122"/>
                <a:cs typeface="+mn-ea"/>
                <a:sym typeface="+mn-lt"/>
              </a:rPr>
              <a:t>。</a:t>
            </a: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交互概览图</a:t>
            </a:r>
            <a:r>
              <a:rPr lang="zh-CN" altLang="en-US" sz="2400" dirty="0">
                <a:solidFill>
                  <a:srgbClr val="FF0000"/>
                </a:solidFill>
                <a:latin typeface="宋体" panose="02010600030101010101" pitchFamily="2" charset="-122"/>
                <a:ea typeface="宋体" panose="02010600030101010101" pitchFamily="2" charset="-122"/>
                <a:cs typeface="+mn-ea"/>
                <a:sym typeface="+mn-lt"/>
              </a:rPr>
              <a:t>用于将一些零散的顺序图组织在一起</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它采用了活动图的构造方式</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利用了活动图的各种控制结点</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并把活动图的每个活动结点替换为一个交互或者交互使用。每个交互或者交互使用都使用一个顺序图表示。交互概述图可视化其他互动图来说明服务</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包括目的的控制流之间的合作。交互概述图是活动图中的变体</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如构建图的大部分图符号是相同的。</a:t>
            </a:r>
          </a:p>
          <a:p>
            <a:pPr>
              <a:buClr>
                <a:schemeClr val="tx1">
                  <a:lumMod val="85000"/>
                  <a:lumOff val="15000"/>
                </a:schemeClr>
              </a:buClr>
              <a:buSzPct val="105000"/>
            </a:pPr>
            <a:endParaRPr lang="zh-CN" altLang="en-US"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endParaRPr lang="zh-CN" altLang="en-US" sz="2400" dirty="0">
              <a:latin typeface="宋体" panose="02010600030101010101" pitchFamily="2" charset="-122"/>
              <a:ea typeface="宋体" panose="02010600030101010101" pitchFamily="2" charset="-122"/>
              <a:cs typeface="+mn-ea"/>
              <a:sym typeface="+mn-lt"/>
            </a:endParaRPr>
          </a:p>
        </p:txBody>
      </p:sp>
    </p:spTree>
    <p:extLst>
      <p:ext uri="{BB962C8B-B14F-4D97-AF65-F5344CB8AC3E}">
        <p14:creationId xmlns:p14="http://schemas.microsoft.com/office/powerpoint/2010/main" val="13285931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交互概览图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基本元素</a:t>
            </a:r>
          </a:p>
        </p:txBody>
      </p:sp>
      <p:sp>
        <p:nvSpPr>
          <p:cNvPr id="39" name="iṧḻiḍê">
            <a:extLst>
              <a:ext uri="{FF2B5EF4-FFF2-40B4-BE49-F238E27FC236}">
                <a16:creationId xmlns:a16="http://schemas.microsoft.com/office/drawing/2014/main" id="{4D8C8DEE-C6A7-42C9-8099-592B2E5CB715}"/>
              </a:ext>
            </a:extLst>
          </p:cNvPr>
          <p:cNvSpPr txBox="1"/>
          <p:nvPr/>
        </p:nvSpPr>
        <p:spPr>
          <a:xfrm>
            <a:off x="1327137" y="2367362"/>
            <a:ext cx="9768211" cy="4143238"/>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1.</a:t>
            </a:r>
            <a:r>
              <a:rPr lang="zh-CN" altLang="en-US" sz="2400" dirty="0">
                <a:latin typeface="宋体" panose="02010600030101010101" pitchFamily="2" charset="-122"/>
                <a:ea typeface="宋体" panose="02010600030101010101" pitchFamily="2" charset="-122"/>
                <a:cs typeface="+mn-ea"/>
                <a:sym typeface="+mn-lt"/>
              </a:rPr>
              <a:t>活动图的基本元素</a:t>
            </a: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状态、转移、分支、分叉和汇合、泳道、对象流</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顺序图的基本元素</a:t>
            </a: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角色、对象</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生命线、激活期、消息</a:t>
            </a: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(1)</a:t>
            </a:r>
            <a:r>
              <a:rPr lang="zh-CN" altLang="en-US" sz="2400" dirty="0">
                <a:latin typeface="宋体" panose="02010600030101010101" pitchFamily="2" charset="-122"/>
                <a:ea typeface="宋体" panose="02010600030101010101" pitchFamily="2" charset="-122"/>
                <a:cs typeface="+mn-ea"/>
                <a:sym typeface="+mn-lt"/>
              </a:rPr>
              <a:t>在交互概览图中</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使用</a:t>
            </a:r>
            <a:r>
              <a:rPr lang="zh-CN" altLang="en-US" sz="2400" dirty="0">
                <a:solidFill>
                  <a:srgbClr val="FF0000"/>
                </a:solidFill>
                <a:latin typeface="宋体" panose="02010600030101010101" pitchFamily="2" charset="-122"/>
                <a:ea typeface="宋体" panose="02010600030101010101" pitchFamily="2" charset="-122"/>
                <a:cs typeface="+mn-ea"/>
                <a:sym typeface="+mn-lt"/>
              </a:rPr>
              <a:t>活动图描述主线</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使用</a:t>
            </a:r>
            <a:r>
              <a:rPr lang="zh-CN" altLang="en-US" sz="2400" dirty="0">
                <a:solidFill>
                  <a:srgbClr val="FF0000"/>
                </a:solidFill>
                <a:latin typeface="宋体" panose="02010600030101010101" pitchFamily="2" charset="-122"/>
                <a:ea typeface="宋体" panose="02010600030101010101" pitchFamily="2" charset="-122"/>
                <a:cs typeface="+mn-ea"/>
                <a:sym typeface="+mn-lt"/>
              </a:rPr>
              <a:t>顺序图描述细节</a:t>
            </a:r>
            <a:r>
              <a:rPr lang="zh-CN" altLang="en-US" sz="2400" dirty="0">
                <a:latin typeface="宋体" panose="02010600030101010101" pitchFamily="2" charset="-122"/>
                <a:ea typeface="宋体" panose="02010600030101010101" pitchFamily="2" charset="-122"/>
                <a:cs typeface="+mn-ea"/>
                <a:sym typeface="+mn-lt"/>
              </a:rPr>
              <a:t>。</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交互概览图包含顺序图的表示法及活动图的判断和分支表示法。</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(3)</a:t>
            </a:r>
            <a:r>
              <a:rPr lang="zh-CN" altLang="en-US" sz="2400" dirty="0">
                <a:latin typeface="宋体" panose="02010600030101010101" pitchFamily="2" charset="-122"/>
                <a:ea typeface="宋体" panose="02010600030101010101" pitchFamily="2" charset="-122"/>
                <a:cs typeface="+mn-ea"/>
                <a:sym typeface="+mn-lt"/>
              </a:rPr>
              <a:t>交互概览图试图将活动图中活动结点之间的控制流机制和顺序图中的生命线间的消息</a:t>
            </a: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    序列混合在一起</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很多人认为并没有加入多少新特性。因此，一般情况下很少绘制交互概览图。</a:t>
            </a:r>
          </a:p>
          <a:p>
            <a:pPr>
              <a:buClr>
                <a:schemeClr val="tx1">
                  <a:lumMod val="85000"/>
                  <a:lumOff val="15000"/>
                </a:schemeClr>
              </a:buClr>
              <a:buSzPct val="105000"/>
            </a:pPr>
            <a:endParaRPr lang="zh-CN" altLang="en-US" sz="2400" dirty="0">
              <a:latin typeface="宋体" panose="02010600030101010101" pitchFamily="2" charset="-122"/>
              <a:ea typeface="宋体" panose="02010600030101010101" pitchFamily="2" charset="-122"/>
              <a:cs typeface="+mn-ea"/>
              <a:sym typeface="+mn-lt"/>
            </a:endParaRPr>
          </a:p>
        </p:txBody>
      </p:sp>
    </p:spTree>
    <p:extLst>
      <p:ext uri="{BB962C8B-B14F-4D97-AF65-F5344CB8AC3E}">
        <p14:creationId xmlns:p14="http://schemas.microsoft.com/office/powerpoint/2010/main" val="4961610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小结</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summary</a:t>
            </a:r>
            <a:endParaRPr lang="zh-CN" altLang="en-US" dirty="0">
              <a:cs typeface="+mn-ea"/>
              <a:sym typeface="+mn-lt"/>
            </a:endParaRPr>
          </a:p>
        </p:txBody>
      </p:sp>
      <p:sp>
        <p:nvSpPr>
          <p:cNvPr id="39" name="iṧḻiḍê">
            <a:extLst>
              <a:ext uri="{FF2B5EF4-FFF2-40B4-BE49-F238E27FC236}">
                <a16:creationId xmlns:a16="http://schemas.microsoft.com/office/drawing/2014/main" id="{4D8C8DEE-C6A7-42C9-8099-592B2E5CB715}"/>
              </a:ext>
            </a:extLst>
          </p:cNvPr>
          <p:cNvSpPr txBox="1"/>
          <p:nvPr/>
        </p:nvSpPr>
        <p:spPr>
          <a:xfrm>
            <a:off x="1262752" y="2216382"/>
            <a:ext cx="9768211" cy="4143238"/>
          </a:xfrm>
          <a:prstGeom prst="rect">
            <a:avLst/>
          </a:prstGeom>
        </p:spPr>
        <p:txBody>
          <a:bodyPr wrap="square" lIns="91440" tIns="45720" rIns="91440" bIns="45720" anchor="ctr" anchorCtr="0">
            <a:normAutofit fontScale="3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en-US" altLang="zh-CN" sz="4000" dirty="0">
                <a:latin typeface="宋体" panose="02010600030101010101" pitchFamily="2" charset="-122"/>
                <a:ea typeface="宋体" panose="02010600030101010101" pitchFamily="2" charset="-122"/>
                <a:cs typeface="+mn-ea"/>
                <a:sym typeface="+mn-lt"/>
              </a:rPr>
              <a:t>     </a:t>
            </a:r>
            <a:r>
              <a:rPr lang="en-US" altLang="zh-CN" sz="6400" dirty="0">
                <a:latin typeface="宋体" panose="02010600030101010101" pitchFamily="2" charset="-122"/>
                <a:ea typeface="宋体" panose="02010600030101010101" pitchFamily="2" charset="-122"/>
                <a:cs typeface="+mn-ea"/>
                <a:sym typeface="+mn-lt"/>
              </a:rPr>
              <a:t> UML2.0</a:t>
            </a:r>
            <a:r>
              <a:rPr lang="zh-CN" altLang="en-US" sz="6400" dirty="0">
                <a:latin typeface="宋体" panose="02010600030101010101" pitchFamily="2" charset="-122"/>
                <a:ea typeface="宋体" panose="02010600030101010101" pitchFamily="2" charset="-122"/>
                <a:cs typeface="+mn-ea"/>
                <a:sym typeface="+mn-lt"/>
              </a:rPr>
              <a:t>新增加的</a:t>
            </a:r>
            <a:r>
              <a:rPr lang="en-US" altLang="zh-CN" sz="6400" dirty="0">
                <a:latin typeface="宋体" panose="02010600030101010101" pitchFamily="2" charset="-122"/>
                <a:ea typeface="宋体" panose="02010600030101010101" pitchFamily="2" charset="-122"/>
                <a:cs typeface="+mn-ea"/>
                <a:sym typeface="+mn-lt"/>
              </a:rPr>
              <a:t>4</a:t>
            </a:r>
            <a:r>
              <a:rPr lang="zh-CN" altLang="en-US" sz="6400" dirty="0">
                <a:latin typeface="宋体" panose="02010600030101010101" pitchFamily="2" charset="-122"/>
                <a:ea typeface="宋体" panose="02010600030101010101" pitchFamily="2" charset="-122"/>
                <a:cs typeface="+mn-ea"/>
                <a:sym typeface="+mn-lt"/>
              </a:rPr>
              <a:t>种图</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主要是作为原有</a:t>
            </a:r>
            <a:r>
              <a:rPr lang="en-US" altLang="zh-CN" sz="6400" dirty="0">
                <a:latin typeface="宋体" panose="02010600030101010101" pitchFamily="2" charset="-122"/>
                <a:ea typeface="宋体" panose="02010600030101010101" pitchFamily="2" charset="-122"/>
                <a:cs typeface="+mn-ea"/>
                <a:sym typeface="+mn-lt"/>
              </a:rPr>
              <a:t>9</a:t>
            </a:r>
            <a:r>
              <a:rPr lang="zh-CN" altLang="en-US" sz="6400" dirty="0">
                <a:latin typeface="宋体" panose="02010600030101010101" pitchFamily="2" charset="-122"/>
                <a:ea typeface="宋体" panose="02010600030101010101" pitchFamily="2" charset="-122"/>
                <a:cs typeface="+mn-ea"/>
                <a:sym typeface="+mn-lt"/>
              </a:rPr>
              <a:t>种图的扩展内容</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实际应用中除了包图，其他三种图的应用较少。但是在一些特殊的环境下它们也有着重要的作用。</a:t>
            </a:r>
          </a:p>
          <a:p>
            <a:pPr>
              <a:buClr>
                <a:schemeClr val="tx1">
                  <a:lumMod val="85000"/>
                  <a:lumOff val="15000"/>
                </a:schemeClr>
              </a:buClr>
              <a:buSzPct val="105000"/>
            </a:pPr>
            <a:r>
              <a:rPr lang="zh-CN" altLang="en-US" sz="6400" dirty="0">
                <a:latin typeface="宋体" panose="02010600030101010101" pitchFamily="2" charset="-122"/>
                <a:ea typeface="宋体" panose="02010600030101010101" pitchFamily="2" charset="-122"/>
                <a:cs typeface="+mn-ea"/>
                <a:sym typeface="+mn-lt"/>
              </a:rPr>
              <a:t>    </a:t>
            </a:r>
            <a:r>
              <a:rPr lang="zh-CN" altLang="en-US" sz="6400" dirty="0">
                <a:solidFill>
                  <a:srgbClr val="FF0000"/>
                </a:solidFill>
                <a:latin typeface="宋体" panose="02010600030101010101" pitchFamily="2" charset="-122"/>
                <a:ea typeface="宋体" panose="02010600030101010101" pitchFamily="2" charset="-122"/>
                <a:cs typeface="+mn-ea"/>
                <a:sym typeface="+mn-lt"/>
              </a:rPr>
              <a:t>包图</a:t>
            </a:r>
            <a:r>
              <a:rPr lang="zh-CN" altLang="en-US" sz="6400" dirty="0">
                <a:latin typeface="宋体" panose="02010600030101010101" pitchFamily="2" charset="-122"/>
                <a:ea typeface="宋体" panose="02010600030101010101" pitchFamily="2" charset="-122"/>
                <a:cs typeface="+mn-ea"/>
                <a:sym typeface="+mn-lt"/>
              </a:rPr>
              <a:t>描绘模型元素在包内的组织和依赖关系，包括包的导人和包扩展。它们还提供相应命名空间的可视化。</a:t>
            </a:r>
            <a:endParaRPr lang="en-US" altLang="zh-CN" sz="6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r>
              <a:rPr lang="zh-CN" altLang="en-US" sz="6400" dirty="0">
                <a:latin typeface="宋体" panose="02010600030101010101" pitchFamily="2" charset="-122"/>
                <a:ea typeface="宋体" panose="02010600030101010101" pitchFamily="2" charset="-122"/>
                <a:cs typeface="+mn-ea"/>
                <a:sym typeface="+mn-lt"/>
              </a:rPr>
              <a:t>    </a:t>
            </a:r>
            <a:r>
              <a:rPr lang="zh-CN" altLang="en-US" sz="6400" dirty="0">
                <a:solidFill>
                  <a:srgbClr val="FF0000"/>
                </a:solidFill>
                <a:latin typeface="宋体" panose="02010600030101010101" pitchFamily="2" charset="-122"/>
                <a:ea typeface="宋体" panose="02010600030101010101" pitchFamily="2" charset="-122"/>
                <a:cs typeface="+mn-ea"/>
                <a:sym typeface="+mn-lt"/>
              </a:rPr>
              <a:t>组合结构图</a:t>
            </a:r>
            <a:r>
              <a:rPr lang="zh-CN" altLang="en-US" sz="6400" dirty="0">
                <a:latin typeface="宋体" panose="02010600030101010101" pitchFamily="2" charset="-122"/>
                <a:ea typeface="宋体" panose="02010600030101010101" pitchFamily="2" charset="-122"/>
                <a:cs typeface="+mn-ea"/>
                <a:sym typeface="+mn-lt"/>
              </a:rPr>
              <a:t>反映类、接口或组件</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和它们的属性</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来描述功能内部的合作。组合结构图和类图类似</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是它们的模型结构的特定使用。类图建模类的静态结构</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包括它们的属性和行为。</a:t>
            </a:r>
            <a:endParaRPr lang="en-US" altLang="zh-CN" sz="6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r>
              <a:rPr lang="zh-CN" altLang="en-US" sz="6400" dirty="0">
                <a:latin typeface="宋体" panose="02010600030101010101" pitchFamily="2" charset="-122"/>
                <a:ea typeface="宋体" panose="02010600030101010101" pitchFamily="2" charset="-122"/>
                <a:cs typeface="+mn-ea"/>
                <a:sym typeface="+mn-lt"/>
              </a:rPr>
              <a:t>    </a:t>
            </a:r>
            <a:r>
              <a:rPr lang="zh-CN" altLang="en-US" sz="6400" dirty="0">
                <a:solidFill>
                  <a:srgbClr val="FF0000"/>
                </a:solidFill>
                <a:latin typeface="宋体" panose="02010600030101010101" pitchFamily="2" charset="-122"/>
                <a:ea typeface="宋体" panose="02010600030101010101" pitchFamily="2" charset="-122"/>
                <a:cs typeface="+mn-ea"/>
                <a:sym typeface="+mn-lt"/>
              </a:rPr>
              <a:t>定时图</a:t>
            </a:r>
            <a:r>
              <a:rPr lang="zh-CN" altLang="en-US" sz="6400" dirty="0">
                <a:latin typeface="宋体" panose="02010600030101010101" pitchFamily="2" charset="-122"/>
                <a:ea typeface="宋体" panose="02010600030101010101" pitchFamily="2" charset="-122"/>
                <a:cs typeface="+mn-ea"/>
                <a:sym typeface="+mn-lt"/>
              </a:rPr>
              <a:t>可以把状态发生变化的时刻及各个状态所持续的时间具体地表示出来。如果把多个对象放在一个定时图中</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还可以把它们之间发送和接收消息的时刻表示出来。在这方面</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定时图与其他几种交互图相比具有独到的优势。</a:t>
            </a:r>
            <a:endParaRPr lang="en-US" altLang="zh-CN" sz="6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r>
              <a:rPr lang="zh-CN" altLang="en-US" sz="6400" dirty="0">
                <a:latin typeface="宋体" panose="02010600030101010101" pitchFamily="2" charset="-122"/>
                <a:ea typeface="宋体" panose="02010600030101010101" pitchFamily="2" charset="-122"/>
                <a:cs typeface="+mn-ea"/>
                <a:sym typeface="+mn-lt"/>
              </a:rPr>
              <a:t>    </a:t>
            </a:r>
            <a:r>
              <a:rPr lang="zh-CN" altLang="en-US" sz="6400" dirty="0">
                <a:solidFill>
                  <a:srgbClr val="FF0000"/>
                </a:solidFill>
                <a:latin typeface="宋体" panose="02010600030101010101" pitchFamily="2" charset="-122"/>
                <a:ea typeface="宋体" panose="02010600030101010101" pitchFamily="2" charset="-122"/>
                <a:cs typeface="+mn-ea"/>
                <a:sym typeface="+mn-lt"/>
              </a:rPr>
              <a:t>交互概览图</a:t>
            </a:r>
            <a:r>
              <a:rPr lang="zh-CN" altLang="en-US" sz="6400" dirty="0">
                <a:latin typeface="宋体" panose="02010600030101010101" pitchFamily="2" charset="-122"/>
                <a:ea typeface="宋体" panose="02010600030101010101" pitchFamily="2" charset="-122"/>
                <a:cs typeface="+mn-ea"/>
                <a:sym typeface="+mn-lt"/>
              </a:rPr>
              <a:t>用于将一些零散的顺序图组织在一起</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它采用了活动图的构造方式</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利用了活动图的各种控制结点</a:t>
            </a:r>
            <a:r>
              <a:rPr lang="en-US" altLang="zh-CN" sz="6400" dirty="0">
                <a:latin typeface="宋体" panose="02010600030101010101" pitchFamily="2" charset="-122"/>
                <a:ea typeface="宋体" panose="02010600030101010101" pitchFamily="2" charset="-122"/>
                <a:cs typeface="+mn-ea"/>
                <a:sym typeface="+mn-lt"/>
              </a:rPr>
              <a:t>,</a:t>
            </a:r>
            <a:r>
              <a:rPr lang="zh-CN" altLang="en-US" sz="6400" dirty="0">
                <a:latin typeface="宋体" panose="02010600030101010101" pitchFamily="2" charset="-122"/>
                <a:ea typeface="宋体" panose="02010600030101010101" pitchFamily="2" charset="-122"/>
                <a:cs typeface="+mn-ea"/>
                <a:sym typeface="+mn-lt"/>
              </a:rPr>
              <a:t>并把活动图的每个活动结点替换为一个交互或者交互使用</a:t>
            </a:r>
          </a:p>
          <a:p>
            <a:pPr>
              <a:buClr>
                <a:schemeClr val="tx1">
                  <a:lumMod val="85000"/>
                  <a:lumOff val="15000"/>
                </a:schemeClr>
              </a:buClr>
              <a:buSzPct val="105000"/>
            </a:pPr>
            <a:endParaRPr lang="zh-CN" altLang="en-US" sz="2400" dirty="0">
              <a:latin typeface="宋体" panose="02010600030101010101" pitchFamily="2" charset="-122"/>
              <a:ea typeface="宋体" panose="02010600030101010101" pitchFamily="2" charset="-122"/>
              <a:cs typeface="+mn-ea"/>
              <a:sym typeface="+mn-lt"/>
            </a:endParaRPr>
          </a:p>
        </p:txBody>
      </p:sp>
    </p:spTree>
    <p:extLst>
      <p:ext uri="{BB962C8B-B14F-4D97-AF65-F5344CB8AC3E}">
        <p14:creationId xmlns:p14="http://schemas.microsoft.com/office/powerpoint/2010/main" val="27702916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8EA3818-0944-4343-875A-B7BCE9750E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E8995E87-B2A7-4990-A956-B49AFA31E360}"/>
              </a:ext>
            </a:extLst>
          </p:cNvPr>
          <p:cNvSpPr/>
          <p:nvPr/>
        </p:nvSpPr>
        <p:spPr>
          <a:xfrm>
            <a:off x="775503" y="510389"/>
            <a:ext cx="10640993" cy="5837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半闭框 3">
            <a:extLst>
              <a:ext uri="{FF2B5EF4-FFF2-40B4-BE49-F238E27FC236}">
                <a16:creationId xmlns:a16="http://schemas.microsoft.com/office/drawing/2014/main" id="{5EAB7EA7-11E0-42A3-B483-0143994B5E15}"/>
              </a:ext>
            </a:extLst>
          </p:cNvPr>
          <p:cNvSpPr/>
          <p:nvPr/>
        </p:nvSpPr>
        <p:spPr>
          <a:xfrm>
            <a:off x="1319034" y="914870"/>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5" name="半闭框 4">
            <a:extLst>
              <a:ext uri="{FF2B5EF4-FFF2-40B4-BE49-F238E27FC236}">
                <a16:creationId xmlns:a16="http://schemas.microsoft.com/office/drawing/2014/main" id="{67FADBE8-74E9-487B-8F62-DAF1C7996302}"/>
              </a:ext>
            </a:extLst>
          </p:cNvPr>
          <p:cNvSpPr/>
          <p:nvPr/>
        </p:nvSpPr>
        <p:spPr>
          <a:xfrm rot="5400000">
            <a:off x="10156686" y="869150"/>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288CC369-67A2-47C3-80B9-9E2A201AFCB9}"/>
              </a:ext>
            </a:extLst>
          </p:cNvPr>
          <p:cNvSpPr/>
          <p:nvPr/>
        </p:nvSpPr>
        <p:spPr>
          <a:xfrm rot="16200000">
            <a:off x="1364754" y="5226850"/>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E9B323F3-074D-40DA-BCCA-84DE55AFC0E2}"/>
              </a:ext>
            </a:extLst>
          </p:cNvPr>
          <p:cNvSpPr/>
          <p:nvPr/>
        </p:nvSpPr>
        <p:spPr>
          <a:xfrm rot="10800000">
            <a:off x="10202406" y="5181130"/>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文本框 7">
            <a:extLst>
              <a:ext uri="{FF2B5EF4-FFF2-40B4-BE49-F238E27FC236}">
                <a16:creationId xmlns:a16="http://schemas.microsoft.com/office/drawing/2014/main" id="{B3106440-53EF-4738-AA1A-2505D917F099}"/>
              </a:ext>
            </a:extLst>
          </p:cNvPr>
          <p:cNvSpPr txBox="1"/>
          <p:nvPr/>
        </p:nvSpPr>
        <p:spPr>
          <a:xfrm>
            <a:off x="4114799" y="1295870"/>
            <a:ext cx="4606724" cy="1107996"/>
          </a:xfrm>
          <a:prstGeom prst="rect">
            <a:avLst/>
          </a:prstGeom>
          <a:noFill/>
        </p:spPr>
        <p:txBody>
          <a:bodyPr wrap="square" rtlCol="0">
            <a:spAutoFit/>
          </a:bodyPr>
          <a:lstStyle/>
          <a:p>
            <a:r>
              <a:rPr lang="zh-CN" altLang="en-US" sz="6600" dirty="0">
                <a:solidFill>
                  <a:srgbClr val="74C1D3"/>
                </a:solidFill>
                <a:cs typeface="+mn-ea"/>
                <a:sym typeface="+mn-lt"/>
              </a:rPr>
              <a:t>   目  录</a:t>
            </a:r>
          </a:p>
        </p:txBody>
      </p:sp>
      <p:pic>
        <p:nvPicPr>
          <p:cNvPr id="9" name="图片 8">
            <a:extLst>
              <a:ext uri="{FF2B5EF4-FFF2-40B4-BE49-F238E27FC236}">
                <a16:creationId xmlns:a16="http://schemas.microsoft.com/office/drawing/2014/main" id="{1D0D5DD6-3FB7-40E0-AE9D-F4A540549CB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2124641" y="2653424"/>
            <a:ext cx="669153" cy="669153"/>
          </a:xfrm>
          <a:prstGeom prst="rect">
            <a:avLst/>
          </a:prstGeom>
        </p:spPr>
      </p:pic>
      <p:sp>
        <p:nvSpPr>
          <p:cNvPr id="10" name="文本框 9">
            <a:extLst>
              <a:ext uri="{FF2B5EF4-FFF2-40B4-BE49-F238E27FC236}">
                <a16:creationId xmlns:a16="http://schemas.microsoft.com/office/drawing/2014/main" id="{A2E880CC-5155-4F46-80CF-AADC3CE96600}"/>
              </a:ext>
            </a:extLst>
          </p:cNvPr>
          <p:cNvSpPr txBox="1"/>
          <p:nvPr/>
        </p:nvSpPr>
        <p:spPr>
          <a:xfrm>
            <a:off x="2124640" y="2653423"/>
            <a:ext cx="669153" cy="523220"/>
          </a:xfrm>
          <a:prstGeom prst="rect">
            <a:avLst/>
          </a:prstGeom>
          <a:noFill/>
        </p:spPr>
        <p:txBody>
          <a:bodyPr wrap="square" rtlCol="0">
            <a:spAutoFit/>
          </a:bodyPr>
          <a:lstStyle/>
          <a:p>
            <a:r>
              <a:rPr lang="en-US" altLang="zh-CN" sz="2800" b="1" dirty="0">
                <a:solidFill>
                  <a:schemeClr val="bg1"/>
                </a:solidFill>
                <a:cs typeface="+mn-ea"/>
                <a:sym typeface="+mn-lt"/>
              </a:rPr>
              <a:t>01</a:t>
            </a:r>
            <a:endParaRPr lang="zh-CN" altLang="en-US" sz="2800" b="1" dirty="0">
              <a:solidFill>
                <a:schemeClr val="bg1"/>
              </a:solidFill>
              <a:cs typeface="+mn-ea"/>
              <a:sym typeface="+mn-lt"/>
            </a:endParaRPr>
          </a:p>
        </p:txBody>
      </p:sp>
      <p:sp>
        <p:nvSpPr>
          <p:cNvPr id="11" name="文本框 10">
            <a:extLst>
              <a:ext uri="{FF2B5EF4-FFF2-40B4-BE49-F238E27FC236}">
                <a16:creationId xmlns:a16="http://schemas.microsoft.com/office/drawing/2014/main" id="{638A2530-4A4D-47FA-B3AB-841CFA4FE809}"/>
              </a:ext>
            </a:extLst>
          </p:cNvPr>
          <p:cNvSpPr txBox="1"/>
          <p:nvPr/>
        </p:nvSpPr>
        <p:spPr>
          <a:xfrm>
            <a:off x="2856538" y="2634872"/>
            <a:ext cx="2974694" cy="400110"/>
          </a:xfrm>
          <a:prstGeom prst="rect">
            <a:avLst/>
          </a:prstGeom>
          <a:noFill/>
        </p:spPr>
        <p:txBody>
          <a:bodyPr wrap="square" rtlCol="0">
            <a:spAutoFit/>
          </a:bodyPr>
          <a:lstStyle/>
          <a:p>
            <a:r>
              <a:rPr lang="zh-CN" altLang="en-US" sz="2000" b="1" dirty="0">
                <a:solidFill>
                  <a:srgbClr val="F0B9B4"/>
                </a:solidFill>
                <a:cs typeface="+mn-ea"/>
                <a:sym typeface="+mn-lt"/>
              </a:rPr>
              <a:t>包图</a:t>
            </a:r>
          </a:p>
        </p:txBody>
      </p:sp>
      <p:sp>
        <p:nvSpPr>
          <p:cNvPr id="12" name="矩形 11">
            <a:extLst>
              <a:ext uri="{FF2B5EF4-FFF2-40B4-BE49-F238E27FC236}">
                <a16:creationId xmlns:a16="http://schemas.microsoft.com/office/drawing/2014/main" id="{60C36FDC-987E-4D33-959C-1B80BA6224E7}"/>
              </a:ext>
            </a:extLst>
          </p:cNvPr>
          <p:cNvSpPr/>
          <p:nvPr/>
        </p:nvSpPr>
        <p:spPr>
          <a:xfrm>
            <a:off x="2911566" y="3072037"/>
            <a:ext cx="2864638" cy="290977"/>
          </a:xfrm>
          <a:prstGeom prst="rect">
            <a:avLst/>
          </a:prstGeom>
        </p:spPr>
        <p:txBody>
          <a:bodyPr wrap="square">
            <a:spAutoFit/>
          </a:bodyPr>
          <a:lstStyle/>
          <a:p>
            <a:pPr>
              <a:lnSpc>
                <a:spcPct val="130000"/>
              </a:lnSpc>
              <a:spcBef>
                <a:spcPct val="0"/>
              </a:spcBef>
            </a:pPr>
            <a:r>
              <a:rPr lang="en-US" altLang="zh-CN" sz="1100" dirty="0">
                <a:solidFill>
                  <a:srgbClr val="F0B9B4"/>
                </a:solidFill>
                <a:cs typeface="+mn-ea"/>
                <a:sym typeface="+mn-lt"/>
              </a:rPr>
              <a:t>Package diagram</a:t>
            </a:r>
          </a:p>
        </p:txBody>
      </p:sp>
      <p:pic>
        <p:nvPicPr>
          <p:cNvPr id="13" name="图片 12">
            <a:extLst>
              <a:ext uri="{FF2B5EF4-FFF2-40B4-BE49-F238E27FC236}">
                <a16:creationId xmlns:a16="http://schemas.microsoft.com/office/drawing/2014/main" id="{1E6CC39B-EB9A-44F5-8CAE-3EBD4EB44F3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503008" y="2653424"/>
            <a:ext cx="669153" cy="669153"/>
          </a:xfrm>
          <a:prstGeom prst="rect">
            <a:avLst/>
          </a:prstGeom>
        </p:spPr>
      </p:pic>
      <p:sp>
        <p:nvSpPr>
          <p:cNvPr id="14" name="文本框 13">
            <a:extLst>
              <a:ext uri="{FF2B5EF4-FFF2-40B4-BE49-F238E27FC236}">
                <a16:creationId xmlns:a16="http://schemas.microsoft.com/office/drawing/2014/main" id="{38A54988-4642-4867-A994-EE762323C40D}"/>
              </a:ext>
            </a:extLst>
          </p:cNvPr>
          <p:cNvSpPr txBox="1"/>
          <p:nvPr/>
        </p:nvSpPr>
        <p:spPr>
          <a:xfrm>
            <a:off x="6503007" y="2653423"/>
            <a:ext cx="669153" cy="523220"/>
          </a:xfrm>
          <a:prstGeom prst="rect">
            <a:avLst/>
          </a:prstGeom>
          <a:noFill/>
        </p:spPr>
        <p:txBody>
          <a:bodyPr wrap="square" rtlCol="0">
            <a:spAutoFit/>
          </a:bodyPr>
          <a:lstStyle/>
          <a:p>
            <a:r>
              <a:rPr lang="en-US" altLang="zh-CN" sz="2800" b="1" dirty="0">
                <a:solidFill>
                  <a:schemeClr val="bg1"/>
                </a:solidFill>
                <a:cs typeface="+mn-ea"/>
                <a:sym typeface="+mn-lt"/>
              </a:rPr>
              <a:t>02</a:t>
            </a:r>
            <a:endParaRPr lang="zh-CN" altLang="en-US" sz="2800" b="1" dirty="0">
              <a:solidFill>
                <a:schemeClr val="bg1"/>
              </a:solidFill>
              <a:cs typeface="+mn-ea"/>
              <a:sym typeface="+mn-lt"/>
            </a:endParaRPr>
          </a:p>
        </p:txBody>
      </p:sp>
      <p:sp>
        <p:nvSpPr>
          <p:cNvPr id="15" name="文本框 14">
            <a:extLst>
              <a:ext uri="{FF2B5EF4-FFF2-40B4-BE49-F238E27FC236}">
                <a16:creationId xmlns:a16="http://schemas.microsoft.com/office/drawing/2014/main" id="{61B7A2B8-794B-4B54-98B6-E586876CA7BF}"/>
              </a:ext>
            </a:extLst>
          </p:cNvPr>
          <p:cNvSpPr txBox="1"/>
          <p:nvPr/>
        </p:nvSpPr>
        <p:spPr>
          <a:xfrm>
            <a:off x="7234905" y="2634872"/>
            <a:ext cx="2974694" cy="400110"/>
          </a:xfrm>
          <a:prstGeom prst="rect">
            <a:avLst/>
          </a:prstGeom>
          <a:noFill/>
        </p:spPr>
        <p:txBody>
          <a:bodyPr wrap="square" rtlCol="0">
            <a:spAutoFit/>
          </a:bodyPr>
          <a:lstStyle/>
          <a:p>
            <a:r>
              <a:rPr lang="zh-CN" altLang="en-US" sz="2000" b="1" dirty="0">
                <a:solidFill>
                  <a:srgbClr val="F0B9B4"/>
                </a:solidFill>
                <a:cs typeface="+mn-ea"/>
                <a:sym typeface="+mn-lt"/>
              </a:rPr>
              <a:t>组合结构图</a:t>
            </a:r>
          </a:p>
        </p:txBody>
      </p:sp>
      <p:sp>
        <p:nvSpPr>
          <p:cNvPr id="16" name="矩形 15">
            <a:extLst>
              <a:ext uri="{FF2B5EF4-FFF2-40B4-BE49-F238E27FC236}">
                <a16:creationId xmlns:a16="http://schemas.microsoft.com/office/drawing/2014/main" id="{A2DAB53A-3277-487A-9BF8-F071B353A356}"/>
              </a:ext>
            </a:extLst>
          </p:cNvPr>
          <p:cNvSpPr/>
          <p:nvPr/>
        </p:nvSpPr>
        <p:spPr>
          <a:xfrm>
            <a:off x="7289933" y="3072037"/>
            <a:ext cx="2864638" cy="290977"/>
          </a:xfrm>
          <a:prstGeom prst="rect">
            <a:avLst/>
          </a:prstGeom>
        </p:spPr>
        <p:txBody>
          <a:bodyPr wrap="square">
            <a:spAutoFit/>
          </a:bodyPr>
          <a:lstStyle/>
          <a:p>
            <a:pPr>
              <a:lnSpc>
                <a:spcPct val="130000"/>
              </a:lnSpc>
              <a:spcBef>
                <a:spcPct val="0"/>
              </a:spcBef>
            </a:pPr>
            <a:r>
              <a:rPr lang="en-US" altLang="zh-CN" sz="1100" dirty="0">
                <a:solidFill>
                  <a:srgbClr val="F0B9B4"/>
                </a:solidFill>
                <a:cs typeface="+mn-ea"/>
                <a:sym typeface="+mn-lt"/>
              </a:rPr>
              <a:t>Composite Structure Diagram</a:t>
            </a:r>
          </a:p>
        </p:txBody>
      </p:sp>
      <p:pic>
        <p:nvPicPr>
          <p:cNvPr id="17" name="图片 16">
            <a:extLst>
              <a:ext uri="{FF2B5EF4-FFF2-40B4-BE49-F238E27FC236}">
                <a16:creationId xmlns:a16="http://schemas.microsoft.com/office/drawing/2014/main" id="{CDEAB2C3-F96E-430C-A175-14FFE9F2EB1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2124641" y="3500341"/>
            <a:ext cx="669153" cy="669153"/>
          </a:xfrm>
          <a:prstGeom prst="rect">
            <a:avLst/>
          </a:prstGeom>
        </p:spPr>
      </p:pic>
      <p:sp>
        <p:nvSpPr>
          <p:cNvPr id="18" name="文本框 17">
            <a:extLst>
              <a:ext uri="{FF2B5EF4-FFF2-40B4-BE49-F238E27FC236}">
                <a16:creationId xmlns:a16="http://schemas.microsoft.com/office/drawing/2014/main" id="{1454BE2C-68D9-410E-BB15-CCA2B20735A2}"/>
              </a:ext>
            </a:extLst>
          </p:cNvPr>
          <p:cNvSpPr txBox="1"/>
          <p:nvPr/>
        </p:nvSpPr>
        <p:spPr>
          <a:xfrm>
            <a:off x="2124640" y="3500340"/>
            <a:ext cx="669153" cy="523220"/>
          </a:xfrm>
          <a:prstGeom prst="rect">
            <a:avLst/>
          </a:prstGeom>
          <a:noFill/>
        </p:spPr>
        <p:txBody>
          <a:bodyPr wrap="square" rtlCol="0">
            <a:spAutoFit/>
          </a:bodyPr>
          <a:lstStyle/>
          <a:p>
            <a:r>
              <a:rPr lang="en-US" altLang="zh-CN" sz="2800" b="1" dirty="0">
                <a:solidFill>
                  <a:schemeClr val="bg1"/>
                </a:solidFill>
                <a:cs typeface="+mn-ea"/>
                <a:sym typeface="+mn-lt"/>
              </a:rPr>
              <a:t>03</a:t>
            </a:r>
            <a:endParaRPr lang="zh-CN" altLang="en-US" sz="2800" b="1" dirty="0">
              <a:solidFill>
                <a:schemeClr val="bg1"/>
              </a:solidFill>
              <a:cs typeface="+mn-ea"/>
              <a:sym typeface="+mn-lt"/>
            </a:endParaRPr>
          </a:p>
        </p:txBody>
      </p:sp>
      <p:sp>
        <p:nvSpPr>
          <p:cNvPr id="19" name="文本框 18">
            <a:extLst>
              <a:ext uri="{FF2B5EF4-FFF2-40B4-BE49-F238E27FC236}">
                <a16:creationId xmlns:a16="http://schemas.microsoft.com/office/drawing/2014/main" id="{36EF9EBA-D995-479F-9C2B-20925C11E1F8}"/>
              </a:ext>
            </a:extLst>
          </p:cNvPr>
          <p:cNvSpPr txBox="1"/>
          <p:nvPr/>
        </p:nvSpPr>
        <p:spPr>
          <a:xfrm>
            <a:off x="2856538" y="3481789"/>
            <a:ext cx="2974694" cy="400110"/>
          </a:xfrm>
          <a:prstGeom prst="rect">
            <a:avLst/>
          </a:prstGeom>
          <a:noFill/>
        </p:spPr>
        <p:txBody>
          <a:bodyPr wrap="square" rtlCol="0">
            <a:spAutoFit/>
          </a:bodyPr>
          <a:lstStyle/>
          <a:p>
            <a:r>
              <a:rPr lang="zh-CN" altLang="en-US" sz="2000" b="1" dirty="0">
                <a:solidFill>
                  <a:srgbClr val="F0B9B4"/>
                </a:solidFill>
                <a:cs typeface="+mn-ea"/>
                <a:sym typeface="+mn-lt"/>
              </a:rPr>
              <a:t>定时图</a:t>
            </a:r>
          </a:p>
        </p:txBody>
      </p:sp>
      <p:sp>
        <p:nvSpPr>
          <p:cNvPr id="20" name="矩形 19">
            <a:extLst>
              <a:ext uri="{FF2B5EF4-FFF2-40B4-BE49-F238E27FC236}">
                <a16:creationId xmlns:a16="http://schemas.microsoft.com/office/drawing/2014/main" id="{77DAE1C6-70BA-4F37-817B-52A861B57C2A}"/>
              </a:ext>
            </a:extLst>
          </p:cNvPr>
          <p:cNvSpPr/>
          <p:nvPr/>
        </p:nvSpPr>
        <p:spPr>
          <a:xfrm>
            <a:off x="2911566" y="3918954"/>
            <a:ext cx="2864638" cy="290977"/>
          </a:xfrm>
          <a:prstGeom prst="rect">
            <a:avLst/>
          </a:prstGeom>
        </p:spPr>
        <p:txBody>
          <a:bodyPr wrap="square">
            <a:spAutoFit/>
          </a:bodyPr>
          <a:lstStyle/>
          <a:p>
            <a:pPr>
              <a:lnSpc>
                <a:spcPct val="130000"/>
              </a:lnSpc>
              <a:spcBef>
                <a:spcPct val="0"/>
              </a:spcBef>
            </a:pPr>
            <a:r>
              <a:rPr lang="en-US" altLang="zh-CN" sz="1100" dirty="0">
                <a:solidFill>
                  <a:srgbClr val="F0B9B4"/>
                </a:solidFill>
                <a:cs typeface="+mn-ea"/>
                <a:sym typeface="+mn-lt"/>
              </a:rPr>
              <a:t>timing diagram</a:t>
            </a:r>
          </a:p>
        </p:txBody>
      </p:sp>
      <p:pic>
        <p:nvPicPr>
          <p:cNvPr id="21" name="图片 20">
            <a:extLst>
              <a:ext uri="{FF2B5EF4-FFF2-40B4-BE49-F238E27FC236}">
                <a16:creationId xmlns:a16="http://schemas.microsoft.com/office/drawing/2014/main" id="{653A89F6-F23E-42F8-8B0E-561256CE5B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503008" y="3500341"/>
            <a:ext cx="669153" cy="669153"/>
          </a:xfrm>
          <a:prstGeom prst="rect">
            <a:avLst/>
          </a:prstGeom>
        </p:spPr>
      </p:pic>
      <p:sp>
        <p:nvSpPr>
          <p:cNvPr id="22" name="文本框 21">
            <a:extLst>
              <a:ext uri="{FF2B5EF4-FFF2-40B4-BE49-F238E27FC236}">
                <a16:creationId xmlns:a16="http://schemas.microsoft.com/office/drawing/2014/main" id="{253C2EC3-229D-4CC2-8D61-3B16457224DE}"/>
              </a:ext>
            </a:extLst>
          </p:cNvPr>
          <p:cNvSpPr txBox="1"/>
          <p:nvPr/>
        </p:nvSpPr>
        <p:spPr>
          <a:xfrm>
            <a:off x="6503007" y="3500340"/>
            <a:ext cx="669153" cy="523220"/>
          </a:xfrm>
          <a:prstGeom prst="rect">
            <a:avLst/>
          </a:prstGeom>
          <a:noFill/>
        </p:spPr>
        <p:txBody>
          <a:bodyPr wrap="square" rtlCol="0">
            <a:spAutoFit/>
          </a:bodyPr>
          <a:lstStyle/>
          <a:p>
            <a:r>
              <a:rPr lang="en-US" altLang="zh-CN" sz="2800" b="1" dirty="0">
                <a:solidFill>
                  <a:schemeClr val="bg1"/>
                </a:solidFill>
                <a:cs typeface="+mn-ea"/>
                <a:sym typeface="+mn-lt"/>
              </a:rPr>
              <a:t>04</a:t>
            </a:r>
            <a:endParaRPr lang="zh-CN" altLang="en-US" sz="2800" b="1" dirty="0">
              <a:solidFill>
                <a:schemeClr val="bg1"/>
              </a:solidFill>
              <a:cs typeface="+mn-ea"/>
              <a:sym typeface="+mn-lt"/>
            </a:endParaRPr>
          </a:p>
        </p:txBody>
      </p:sp>
      <p:sp>
        <p:nvSpPr>
          <p:cNvPr id="23" name="文本框 22">
            <a:extLst>
              <a:ext uri="{FF2B5EF4-FFF2-40B4-BE49-F238E27FC236}">
                <a16:creationId xmlns:a16="http://schemas.microsoft.com/office/drawing/2014/main" id="{E32DCAD0-F4F9-48A4-9073-F327266DCCE7}"/>
              </a:ext>
            </a:extLst>
          </p:cNvPr>
          <p:cNvSpPr txBox="1"/>
          <p:nvPr/>
        </p:nvSpPr>
        <p:spPr>
          <a:xfrm>
            <a:off x="7234905" y="3481789"/>
            <a:ext cx="2974694" cy="400110"/>
          </a:xfrm>
          <a:prstGeom prst="rect">
            <a:avLst/>
          </a:prstGeom>
          <a:noFill/>
        </p:spPr>
        <p:txBody>
          <a:bodyPr wrap="square" rtlCol="0">
            <a:spAutoFit/>
          </a:bodyPr>
          <a:lstStyle/>
          <a:p>
            <a:r>
              <a:rPr lang="zh-CN" altLang="en-US" sz="2000" b="1" dirty="0">
                <a:solidFill>
                  <a:srgbClr val="F0B9B4"/>
                </a:solidFill>
                <a:cs typeface="+mn-ea"/>
                <a:sym typeface="+mn-lt"/>
              </a:rPr>
              <a:t>交互概览图</a:t>
            </a:r>
          </a:p>
        </p:txBody>
      </p:sp>
      <p:sp>
        <p:nvSpPr>
          <p:cNvPr id="24" name="矩形 23">
            <a:extLst>
              <a:ext uri="{FF2B5EF4-FFF2-40B4-BE49-F238E27FC236}">
                <a16:creationId xmlns:a16="http://schemas.microsoft.com/office/drawing/2014/main" id="{E1137895-E870-4F8A-A42E-B918CCA58F10}"/>
              </a:ext>
            </a:extLst>
          </p:cNvPr>
          <p:cNvSpPr/>
          <p:nvPr/>
        </p:nvSpPr>
        <p:spPr>
          <a:xfrm>
            <a:off x="7289933" y="3918954"/>
            <a:ext cx="2864638" cy="290977"/>
          </a:xfrm>
          <a:prstGeom prst="rect">
            <a:avLst/>
          </a:prstGeom>
        </p:spPr>
        <p:txBody>
          <a:bodyPr wrap="square">
            <a:spAutoFit/>
          </a:bodyPr>
          <a:lstStyle/>
          <a:p>
            <a:pPr>
              <a:lnSpc>
                <a:spcPct val="130000"/>
              </a:lnSpc>
              <a:spcBef>
                <a:spcPct val="0"/>
              </a:spcBef>
            </a:pPr>
            <a:r>
              <a:rPr lang="en-US" altLang="zh-CN" sz="1100" dirty="0">
                <a:solidFill>
                  <a:srgbClr val="F0B9B4"/>
                </a:solidFill>
                <a:cs typeface="+mn-ea"/>
                <a:sym typeface="+mn-lt"/>
              </a:rPr>
              <a:t>Interaction overview diagram</a:t>
            </a:r>
          </a:p>
        </p:txBody>
      </p:sp>
      <p:sp>
        <p:nvSpPr>
          <p:cNvPr id="25" name="文本框 24"/>
          <p:cNvSpPr txBox="1"/>
          <p:nvPr/>
        </p:nvSpPr>
        <p:spPr>
          <a:xfrm>
            <a:off x="3174732" y="5114652"/>
            <a:ext cx="296487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pic>
        <p:nvPicPr>
          <p:cNvPr id="26" name="图片 25">
            <a:extLst>
              <a:ext uri="{FF2B5EF4-FFF2-40B4-BE49-F238E27FC236}">
                <a16:creationId xmlns:a16="http://schemas.microsoft.com/office/drawing/2014/main" id="{2CFA8113-1291-ADFC-3B3C-5DBB7B5B134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2118561" y="4272624"/>
            <a:ext cx="669153" cy="669153"/>
          </a:xfrm>
          <a:prstGeom prst="rect">
            <a:avLst/>
          </a:prstGeom>
        </p:spPr>
      </p:pic>
      <p:sp>
        <p:nvSpPr>
          <p:cNvPr id="27" name="文本框 26">
            <a:extLst>
              <a:ext uri="{FF2B5EF4-FFF2-40B4-BE49-F238E27FC236}">
                <a16:creationId xmlns:a16="http://schemas.microsoft.com/office/drawing/2014/main" id="{E554B57A-884B-8C31-3BED-2EE5C815D4CD}"/>
              </a:ext>
            </a:extLst>
          </p:cNvPr>
          <p:cNvSpPr txBox="1"/>
          <p:nvPr/>
        </p:nvSpPr>
        <p:spPr>
          <a:xfrm>
            <a:off x="2850458" y="4254072"/>
            <a:ext cx="2974694" cy="400110"/>
          </a:xfrm>
          <a:prstGeom prst="rect">
            <a:avLst/>
          </a:prstGeom>
          <a:noFill/>
        </p:spPr>
        <p:txBody>
          <a:bodyPr wrap="square" rtlCol="0">
            <a:spAutoFit/>
          </a:bodyPr>
          <a:lstStyle/>
          <a:p>
            <a:r>
              <a:rPr lang="zh-CN" altLang="en-US" sz="2000" b="1" dirty="0">
                <a:solidFill>
                  <a:srgbClr val="F0B9B4"/>
                </a:solidFill>
                <a:cs typeface="+mn-ea"/>
                <a:sym typeface="+mn-lt"/>
              </a:rPr>
              <a:t>对象图</a:t>
            </a:r>
          </a:p>
        </p:txBody>
      </p:sp>
      <p:sp>
        <p:nvSpPr>
          <p:cNvPr id="28" name="矩形 27">
            <a:extLst>
              <a:ext uri="{FF2B5EF4-FFF2-40B4-BE49-F238E27FC236}">
                <a16:creationId xmlns:a16="http://schemas.microsoft.com/office/drawing/2014/main" id="{44316E7C-E4E3-D63F-5D50-2155D7562365}"/>
              </a:ext>
            </a:extLst>
          </p:cNvPr>
          <p:cNvSpPr/>
          <p:nvPr/>
        </p:nvSpPr>
        <p:spPr>
          <a:xfrm>
            <a:off x="2905486" y="4691237"/>
            <a:ext cx="2864638" cy="290977"/>
          </a:xfrm>
          <a:prstGeom prst="rect">
            <a:avLst/>
          </a:prstGeom>
        </p:spPr>
        <p:txBody>
          <a:bodyPr wrap="square">
            <a:spAutoFit/>
          </a:bodyPr>
          <a:lstStyle/>
          <a:p>
            <a:pPr>
              <a:lnSpc>
                <a:spcPct val="130000"/>
              </a:lnSpc>
              <a:spcBef>
                <a:spcPct val="0"/>
              </a:spcBef>
            </a:pPr>
            <a:r>
              <a:rPr lang="en-US" altLang="zh-CN" sz="1100" dirty="0">
                <a:solidFill>
                  <a:srgbClr val="F0B9B4"/>
                </a:solidFill>
                <a:cs typeface="+mn-ea"/>
                <a:sym typeface="+mn-lt"/>
              </a:rPr>
              <a:t>Object Diagram</a:t>
            </a:r>
          </a:p>
        </p:txBody>
      </p:sp>
      <p:pic>
        <p:nvPicPr>
          <p:cNvPr id="29" name="图片 28">
            <a:extLst>
              <a:ext uri="{FF2B5EF4-FFF2-40B4-BE49-F238E27FC236}">
                <a16:creationId xmlns:a16="http://schemas.microsoft.com/office/drawing/2014/main" id="{B1BCB956-BB7C-8BEC-1F40-8618F6F4E88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496928" y="4272624"/>
            <a:ext cx="669153" cy="669153"/>
          </a:xfrm>
          <a:prstGeom prst="rect">
            <a:avLst/>
          </a:prstGeom>
        </p:spPr>
      </p:pic>
      <p:sp>
        <p:nvSpPr>
          <p:cNvPr id="30" name="文本框 29">
            <a:extLst>
              <a:ext uri="{FF2B5EF4-FFF2-40B4-BE49-F238E27FC236}">
                <a16:creationId xmlns:a16="http://schemas.microsoft.com/office/drawing/2014/main" id="{368D7557-21B5-3AF3-D723-E3450227D3F3}"/>
              </a:ext>
            </a:extLst>
          </p:cNvPr>
          <p:cNvSpPr txBox="1"/>
          <p:nvPr/>
        </p:nvSpPr>
        <p:spPr>
          <a:xfrm>
            <a:off x="6496927" y="4272623"/>
            <a:ext cx="669153" cy="523220"/>
          </a:xfrm>
          <a:prstGeom prst="rect">
            <a:avLst/>
          </a:prstGeom>
          <a:noFill/>
        </p:spPr>
        <p:txBody>
          <a:bodyPr wrap="square" rtlCol="0">
            <a:spAutoFit/>
          </a:bodyPr>
          <a:lstStyle/>
          <a:p>
            <a:r>
              <a:rPr lang="en-US" altLang="zh-CN" sz="2800" b="1" dirty="0">
                <a:solidFill>
                  <a:schemeClr val="bg1"/>
                </a:solidFill>
                <a:cs typeface="+mn-ea"/>
                <a:sym typeface="+mn-lt"/>
              </a:rPr>
              <a:t>06</a:t>
            </a:r>
            <a:endParaRPr lang="zh-CN" altLang="en-US" sz="2800" b="1" dirty="0">
              <a:solidFill>
                <a:schemeClr val="bg1"/>
              </a:solidFill>
              <a:cs typeface="+mn-ea"/>
              <a:sym typeface="+mn-lt"/>
            </a:endParaRPr>
          </a:p>
        </p:txBody>
      </p:sp>
      <p:sp>
        <p:nvSpPr>
          <p:cNvPr id="31" name="文本框 30">
            <a:extLst>
              <a:ext uri="{FF2B5EF4-FFF2-40B4-BE49-F238E27FC236}">
                <a16:creationId xmlns:a16="http://schemas.microsoft.com/office/drawing/2014/main" id="{28EE3F60-20C8-5E96-035E-7EFE76D30861}"/>
              </a:ext>
            </a:extLst>
          </p:cNvPr>
          <p:cNvSpPr txBox="1"/>
          <p:nvPr/>
        </p:nvSpPr>
        <p:spPr>
          <a:xfrm>
            <a:off x="7228825" y="4254072"/>
            <a:ext cx="2974694" cy="400110"/>
          </a:xfrm>
          <a:prstGeom prst="rect">
            <a:avLst/>
          </a:prstGeom>
          <a:noFill/>
        </p:spPr>
        <p:txBody>
          <a:bodyPr wrap="square" rtlCol="0">
            <a:spAutoFit/>
          </a:bodyPr>
          <a:lstStyle/>
          <a:p>
            <a:r>
              <a:rPr lang="zh-CN" altLang="en-US" sz="2000" b="1" dirty="0">
                <a:solidFill>
                  <a:srgbClr val="F0B9B4"/>
                </a:solidFill>
                <a:cs typeface="+mn-ea"/>
                <a:sym typeface="+mn-lt"/>
              </a:rPr>
              <a:t>构件图</a:t>
            </a:r>
          </a:p>
        </p:txBody>
      </p:sp>
      <p:sp>
        <p:nvSpPr>
          <p:cNvPr id="32" name="矩形 31">
            <a:extLst>
              <a:ext uri="{FF2B5EF4-FFF2-40B4-BE49-F238E27FC236}">
                <a16:creationId xmlns:a16="http://schemas.microsoft.com/office/drawing/2014/main" id="{7CF6EDCF-7507-61DE-F6DA-89D7D1B4EE7D}"/>
              </a:ext>
            </a:extLst>
          </p:cNvPr>
          <p:cNvSpPr/>
          <p:nvPr/>
        </p:nvSpPr>
        <p:spPr>
          <a:xfrm>
            <a:off x="7283853" y="4691237"/>
            <a:ext cx="2864638" cy="290977"/>
          </a:xfrm>
          <a:prstGeom prst="rect">
            <a:avLst/>
          </a:prstGeom>
        </p:spPr>
        <p:txBody>
          <a:bodyPr wrap="square">
            <a:spAutoFit/>
          </a:bodyPr>
          <a:lstStyle/>
          <a:p>
            <a:pPr>
              <a:lnSpc>
                <a:spcPct val="130000"/>
              </a:lnSpc>
              <a:spcBef>
                <a:spcPct val="0"/>
              </a:spcBef>
            </a:pPr>
            <a:r>
              <a:rPr lang="en-US" altLang="zh-CN" sz="1100" dirty="0">
                <a:solidFill>
                  <a:srgbClr val="F0B9B4"/>
                </a:solidFill>
                <a:cs typeface="+mn-ea"/>
                <a:sym typeface="+mn-lt"/>
              </a:rPr>
              <a:t>Component diagram</a:t>
            </a:r>
          </a:p>
        </p:txBody>
      </p:sp>
      <p:sp>
        <p:nvSpPr>
          <p:cNvPr id="33" name="文本框 32">
            <a:extLst>
              <a:ext uri="{FF2B5EF4-FFF2-40B4-BE49-F238E27FC236}">
                <a16:creationId xmlns:a16="http://schemas.microsoft.com/office/drawing/2014/main" id="{8A9335DE-01AA-D8A4-9295-869A5554E91E}"/>
              </a:ext>
            </a:extLst>
          </p:cNvPr>
          <p:cNvSpPr txBox="1"/>
          <p:nvPr/>
        </p:nvSpPr>
        <p:spPr>
          <a:xfrm>
            <a:off x="2110186" y="4273535"/>
            <a:ext cx="669153" cy="523220"/>
          </a:xfrm>
          <a:prstGeom prst="rect">
            <a:avLst/>
          </a:prstGeom>
          <a:noFill/>
        </p:spPr>
        <p:txBody>
          <a:bodyPr wrap="square" rtlCol="0">
            <a:spAutoFit/>
          </a:bodyPr>
          <a:lstStyle/>
          <a:p>
            <a:r>
              <a:rPr lang="en-US" altLang="zh-CN" sz="2800" b="1" dirty="0">
                <a:solidFill>
                  <a:schemeClr val="bg1"/>
                </a:solidFill>
                <a:cs typeface="+mn-ea"/>
                <a:sym typeface="+mn-lt"/>
              </a:rPr>
              <a:t>05</a:t>
            </a:r>
            <a:endParaRPr lang="zh-CN" altLang="en-US" sz="2800" b="1" dirty="0">
              <a:solidFill>
                <a:schemeClr val="bg1"/>
              </a:solidFill>
              <a:cs typeface="+mn-ea"/>
              <a:sym typeface="+mn-lt"/>
            </a:endParaRPr>
          </a:p>
        </p:txBody>
      </p:sp>
      <p:pic>
        <p:nvPicPr>
          <p:cNvPr id="34" name="图片 33">
            <a:extLst>
              <a:ext uri="{FF2B5EF4-FFF2-40B4-BE49-F238E27FC236}">
                <a16:creationId xmlns:a16="http://schemas.microsoft.com/office/drawing/2014/main" id="{BA5127ED-4BAB-C10E-6C67-9F7CD146DF65}"/>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2132096" y="5047343"/>
            <a:ext cx="669153" cy="669153"/>
          </a:xfrm>
          <a:prstGeom prst="rect">
            <a:avLst/>
          </a:prstGeom>
        </p:spPr>
      </p:pic>
      <p:sp>
        <p:nvSpPr>
          <p:cNvPr id="35" name="文本框 34">
            <a:extLst>
              <a:ext uri="{FF2B5EF4-FFF2-40B4-BE49-F238E27FC236}">
                <a16:creationId xmlns:a16="http://schemas.microsoft.com/office/drawing/2014/main" id="{C45D2B55-7BFC-CEA4-EB45-5B04CFC7E693}"/>
              </a:ext>
            </a:extLst>
          </p:cNvPr>
          <p:cNvSpPr txBox="1"/>
          <p:nvPr/>
        </p:nvSpPr>
        <p:spPr>
          <a:xfrm>
            <a:off x="2863993" y="5028791"/>
            <a:ext cx="2974694" cy="400110"/>
          </a:xfrm>
          <a:prstGeom prst="rect">
            <a:avLst/>
          </a:prstGeom>
          <a:noFill/>
        </p:spPr>
        <p:txBody>
          <a:bodyPr wrap="square" rtlCol="0">
            <a:spAutoFit/>
          </a:bodyPr>
          <a:lstStyle/>
          <a:p>
            <a:r>
              <a:rPr lang="zh-CN" altLang="en-US" sz="2000" b="1" dirty="0">
                <a:solidFill>
                  <a:srgbClr val="F0B9B4"/>
                </a:solidFill>
                <a:cs typeface="+mn-ea"/>
                <a:sym typeface="+mn-lt"/>
              </a:rPr>
              <a:t>小组评价和分工</a:t>
            </a:r>
          </a:p>
        </p:txBody>
      </p:sp>
      <p:pic>
        <p:nvPicPr>
          <p:cNvPr id="37" name="图片 36">
            <a:extLst>
              <a:ext uri="{FF2B5EF4-FFF2-40B4-BE49-F238E27FC236}">
                <a16:creationId xmlns:a16="http://schemas.microsoft.com/office/drawing/2014/main" id="{071359CE-250C-4E9F-A408-8657DFEE479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rot="16200000">
            <a:off x="6510463" y="5047343"/>
            <a:ext cx="669153" cy="669153"/>
          </a:xfrm>
          <a:prstGeom prst="rect">
            <a:avLst/>
          </a:prstGeom>
        </p:spPr>
      </p:pic>
      <p:sp>
        <p:nvSpPr>
          <p:cNvPr id="38" name="文本框 37">
            <a:extLst>
              <a:ext uri="{FF2B5EF4-FFF2-40B4-BE49-F238E27FC236}">
                <a16:creationId xmlns:a16="http://schemas.microsoft.com/office/drawing/2014/main" id="{43E97CF5-EC80-440D-A672-C4210AD3DB3A}"/>
              </a:ext>
            </a:extLst>
          </p:cNvPr>
          <p:cNvSpPr txBox="1"/>
          <p:nvPr/>
        </p:nvSpPr>
        <p:spPr>
          <a:xfrm>
            <a:off x="6510462" y="5047342"/>
            <a:ext cx="669153" cy="523220"/>
          </a:xfrm>
          <a:prstGeom prst="rect">
            <a:avLst/>
          </a:prstGeom>
          <a:noFill/>
        </p:spPr>
        <p:txBody>
          <a:bodyPr wrap="square" rtlCol="0">
            <a:spAutoFit/>
          </a:bodyPr>
          <a:lstStyle/>
          <a:p>
            <a:r>
              <a:rPr lang="en-US" altLang="zh-CN" sz="2800" b="1" dirty="0">
                <a:solidFill>
                  <a:schemeClr val="bg1"/>
                </a:solidFill>
                <a:cs typeface="+mn-ea"/>
                <a:sym typeface="+mn-lt"/>
              </a:rPr>
              <a:t>08</a:t>
            </a:r>
            <a:endParaRPr lang="zh-CN" altLang="en-US" sz="2800" b="1" dirty="0">
              <a:solidFill>
                <a:schemeClr val="bg1"/>
              </a:solidFill>
              <a:cs typeface="+mn-ea"/>
              <a:sym typeface="+mn-lt"/>
            </a:endParaRPr>
          </a:p>
        </p:txBody>
      </p:sp>
      <p:sp>
        <p:nvSpPr>
          <p:cNvPr id="39" name="文本框 38">
            <a:extLst>
              <a:ext uri="{FF2B5EF4-FFF2-40B4-BE49-F238E27FC236}">
                <a16:creationId xmlns:a16="http://schemas.microsoft.com/office/drawing/2014/main" id="{499ABB8D-C217-ABE9-2EA0-0C3E33B33DB3}"/>
              </a:ext>
            </a:extLst>
          </p:cNvPr>
          <p:cNvSpPr txBox="1"/>
          <p:nvPr/>
        </p:nvSpPr>
        <p:spPr>
          <a:xfrm>
            <a:off x="7242360" y="5028791"/>
            <a:ext cx="2974694" cy="400110"/>
          </a:xfrm>
          <a:prstGeom prst="rect">
            <a:avLst/>
          </a:prstGeom>
          <a:noFill/>
        </p:spPr>
        <p:txBody>
          <a:bodyPr wrap="square" rtlCol="0">
            <a:spAutoFit/>
          </a:bodyPr>
          <a:lstStyle/>
          <a:p>
            <a:r>
              <a:rPr lang="zh-CN" altLang="en-US" sz="2000" b="1" dirty="0">
                <a:solidFill>
                  <a:srgbClr val="F0B9B4"/>
                </a:solidFill>
                <a:cs typeface="+mn-ea"/>
                <a:sym typeface="+mn-lt"/>
              </a:rPr>
              <a:t>参考资料</a:t>
            </a:r>
          </a:p>
        </p:txBody>
      </p:sp>
      <p:sp>
        <p:nvSpPr>
          <p:cNvPr id="41" name="文本框 40">
            <a:extLst>
              <a:ext uri="{FF2B5EF4-FFF2-40B4-BE49-F238E27FC236}">
                <a16:creationId xmlns:a16="http://schemas.microsoft.com/office/drawing/2014/main" id="{4E0731AF-DA1A-77B8-FF6B-4A999E2EC899}"/>
              </a:ext>
            </a:extLst>
          </p:cNvPr>
          <p:cNvSpPr txBox="1"/>
          <p:nvPr/>
        </p:nvSpPr>
        <p:spPr>
          <a:xfrm>
            <a:off x="2123721" y="5048254"/>
            <a:ext cx="669153" cy="523220"/>
          </a:xfrm>
          <a:prstGeom prst="rect">
            <a:avLst/>
          </a:prstGeom>
          <a:noFill/>
        </p:spPr>
        <p:txBody>
          <a:bodyPr wrap="square" rtlCol="0">
            <a:spAutoFit/>
          </a:bodyPr>
          <a:lstStyle/>
          <a:p>
            <a:r>
              <a:rPr lang="en-US" altLang="zh-CN" sz="2800" b="1" dirty="0">
                <a:solidFill>
                  <a:schemeClr val="bg1"/>
                </a:solidFill>
                <a:cs typeface="+mn-ea"/>
                <a:sym typeface="+mn-lt"/>
              </a:rPr>
              <a:t>07</a:t>
            </a:r>
            <a:endParaRPr lang="zh-CN" altLang="en-US" sz="2800" b="1" dirty="0">
              <a:solidFill>
                <a:schemeClr val="bg1"/>
              </a:solidFill>
              <a:cs typeface="+mn-ea"/>
              <a:sym typeface="+mn-lt"/>
            </a:endParaRPr>
          </a:p>
        </p:txBody>
      </p:sp>
    </p:spTree>
    <p:extLst>
      <p:ext uri="{BB962C8B-B14F-4D97-AF65-F5344CB8AC3E}">
        <p14:creationId xmlns:p14="http://schemas.microsoft.com/office/powerpoint/2010/main" val="42087817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问题</a:t>
              </a:r>
              <a:r>
                <a:rPr lang="en-US" altLang="zh-CN" sz="2400" b="1" dirty="0">
                  <a:cs typeface="+mn-ea"/>
                  <a:sym typeface="+mn-lt"/>
                </a:rPr>
                <a:t>1</a:t>
              </a: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question</a:t>
            </a:r>
            <a:endParaRPr lang="zh-CN" altLang="en-US" dirty="0">
              <a:cs typeface="+mn-ea"/>
              <a:sym typeface="+mn-lt"/>
            </a:endParaRPr>
          </a:p>
        </p:txBody>
      </p:sp>
      <p:sp>
        <p:nvSpPr>
          <p:cNvPr id="39" name="iṧḻiḍê">
            <a:extLst>
              <a:ext uri="{FF2B5EF4-FFF2-40B4-BE49-F238E27FC236}">
                <a16:creationId xmlns:a16="http://schemas.microsoft.com/office/drawing/2014/main" id="{4D8C8DEE-C6A7-42C9-8099-592B2E5CB715}"/>
              </a:ext>
            </a:extLst>
          </p:cNvPr>
          <p:cNvSpPr txBox="1"/>
          <p:nvPr/>
        </p:nvSpPr>
        <p:spPr>
          <a:xfrm>
            <a:off x="1294945" y="2531331"/>
            <a:ext cx="9227656" cy="1154585"/>
          </a:xfrm>
          <a:prstGeom prst="rect">
            <a:avLst/>
          </a:prstGeom>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4000" b="1" dirty="0">
                <a:solidFill>
                  <a:schemeClr val="tx2">
                    <a:lumMod val="75000"/>
                  </a:schemeClr>
                </a:solidFill>
                <a:latin typeface="宋体" panose="02010600030101010101" pitchFamily="2" charset="-122"/>
                <a:ea typeface="宋体" panose="02010600030101010101" pitchFamily="2" charset="-122"/>
                <a:cs typeface="+mn-ea"/>
                <a:sym typeface="+mn-lt"/>
              </a:rPr>
              <a:t>定时图相比于其它交互图的主要优势是什么？</a:t>
            </a:r>
            <a:endParaRPr lang="zh-CN" altLang="en-US" sz="2400" b="1" dirty="0">
              <a:solidFill>
                <a:schemeClr val="tx2">
                  <a:lumMod val="75000"/>
                </a:schemeClr>
              </a:solidFill>
              <a:latin typeface="宋体" panose="02010600030101010101" pitchFamily="2" charset="-122"/>
              <a:ea typeface="宋体" panose="02010600030101010101" pitchFamily="2" charset="-122"/>
              <a:cs typeface="+mn-ea"/>
              <a:sym typeface="+mn-lt"/>
            </a:endParaRPr>
          </a:p>
        </p:txBody>
      </p:sp>
      <p:sp>
        <p:nvSpPr>
          <p:cNvPr id="18" name="iṧḻiḍê">
            <a:extLst>
              <a:ext uri="{FF2B5EF4-FFF2-40B4-BE49-F238E27FC236}">
                <a16:creationId xmlns:a16="http://schemas.microsoft.com/office/drawing/2014/main" id="{28739030-D242-86AA-43C2-D2FD43265AD6}"/>
              </a:ext>
            </a:extLst>
          </p:cNvPr>
          <p:cNvSpPr txBox="1"/>
          <p:nvPr/>
        </p:nvSpPr>
        <p:spPr>
          <a:xfrm>
            <a:off x="1524466" y="3906759"/>
            <a:ext cx="9227656" cy="1315043"/>
          </a:xfrm>
          <a:prstGeom prst="rect">
            <a:avLst/>
          </a:prstGeom>
        </p:spPr>
        <p:txBody>
          <a:bodyPr wrap="square" lIns="91440" tIns="45720" rIns="91440" bIns="45720" anchor="ctr" anchorCtr="0">
            <a:normAutofit fontScale="70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4000" b="1" dirty="0">
                <a:latin typeface="宋体" panose="02010600030101010101" pitchFamily="2" charset="-122"/>
                <a:ea typeface="宋体" panose="02010600030101010101" pitchFamily="2" charset="-122"/>
                <a:cs typeface="+mn-ea"/>
                <a:sym typeface="+mn-lt"/>
              </a:rPr>
              <a:t>答：定时图可以把状态发生变化的时刻及各个状态所持续的时间具体地表示出来。如果把多个对象放在一个定时图中</a:t>
            </a:r>
            <a:r>
              <a:rPr lang="en-US" altLang="zh-CN" sz="4000" b="1" dirty="0">
                <a:latin typeface="宋体" panose="02010600030101010101" pitchFamily="2" charset="-122"/>
                <a:ea typeface="宋体" panose="02010600030101010101" pitchFamily="2" charset="-122"/>
                <a:cs typeface="+mn-ea"/>
                <a:sym typeface="+mn-lt"/>
              </a:rPr>
              <a:t>,</a:t>
            </a:r>
            <a:r>
              <a:rPr lang="zh-CN" altLang="en-US" sz="4000" b="1" dirty="0">
                <a:latin typeface="宋体" panose="02010600030101010101" pitchFamily="2" charset="-122"/>
                <a:ea typeface="宋体" panose="02010600030101010101" pitchFamily="2" charset="-122"/>
                <a:cs typeface="+mn-ea"/>
                <a:sym typeface="+mn-lt"/>
              </a:rPr>
              <a:t>还可以把它们之间发送和接收消息的时刻表示出来。</a:t>
            </a:r>
          </a:p>
        </p:txBody>
      </p:sp>
    </p:spTree>
    <p:extLst>
      <p:ext uri="{BB962C8B-B14F-4D97-AF65-F5344CB8AC3E}">
        <p14:creationId xmlns:p14="http://schemas.microsoft.com/office/powerpoint/2010/main" val="37695070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问题</a:t>
              </a:r>
              <a:r>
                <a:rPr lang="en-US" altLang="zh-CN" sz="2400" b="1" dirty="0">
                  <a:cs typeface="+mn-ea"/>
                  <a:sym typeface="+mn-lt"/>
                </a:rPr>
                <a:t>2</a:t>
              </a: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question</a:t>
            </a:r>
            <a:endParaRPr lang="zh-CN" altLang="en-US" dirty="0">
              <a:cs typeface="+mn-ea"/>
              <a:sym typeface="+mn-lt"/>
            </a:endParaRPr>
          </a:p>
        </p:txBody>
      </p:sp>
      <p:sp>
        <p:nvSpPr>
          <p:cNvPr id="39" name="iṧḻiḍê">
            <a:extLst>
              <a:ext uri="{FF2B5EF4-FFF2-40B4-BE49-F238E27FC236}">
                <a16:creationId xmlns:a16="http://schemas.microsoft.com/office/drawing/2014/main" id="{4D8C8DEE-C6A7-42C9-8099-592B2E5CB715}"/>
              </a:ext>
            </a:extLst>
          </p:cNvPr>
          <p:cNvSpPr txBox="1"/>
          <p:nvPr/>
        </p:nvSpPr>
        <p:spPr>
          <a:xfrm>
            <a:off x="1524466" y="2454932"/>
            <a:ext cx="9227656" cy="115458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4000" b="1" dirty="0">
                <a:solidFill>
                  <a:schemeClr val="tx2">
                    <a:lumMod val="75000"/>
                  </a:schemeClr>
                </a:solidFill>
                <a:latin typeface="宋体" panose="02010600030101010101" pitchFamily="2" charset="-122"/>
                <a:ea typeface="宋体" panose="02010600030101010101" pitchFamily="2" charset="-122"/>
                <a:cs typeface="+mn-ea"/>
                <a:sym typeface="+mn-lt"/>
              </a:rPr>
              <a:t>什么是包图的泛化关系？</a:t>
            </a:r>
            <a:endParaRPr lang="zh-CN" altLang="en-US" sz="2400" b="1" dirty="0">
              <a:solidFill>
                <a:schemeClr val="tx2">
                  <a:lumMod val="75000"/>
                </a:schemeClr>
              </a:solidFill>
              <a:latin typeface="宋体" panose="02010600030101010101" pitchFamily="2" charset="-122"/>
              <a:ea typeface="宋体" panose="02010600030101010101" pitchFamily="2" charset="-122"/>
              <a:cs typeface="+mn-ea"/>
              <a:sym typeface="+mn-lt"/>
            </a:endParaRPr>
          </a:p>
        </p:txBody>
      </p:sp>
      <p:sp>
        <p:nvSpPr>
          <p:cNvPr id="18" name="iṧḻiḍê">
            <a:extLst>
              <a:ext uri="{FF2B5EF4-FFF2-40B4-BE49-F238E27FC236}">
                <a16:creationId xmlns:a16="http://schemas.microsoft.com/office/drawing/2014/main" id="{28739030-D242-86AA-43C2-D2FD43265AD6}"/>
              </a:ext>
            </a:extLst>
          </p:cNvPr>
          <p:cNvSpPr txBox="1"/>
          <p:nvPr/>
        </p:nvSpPr>
        <p:spPr>
          <a:xfrm>
            <a:off x="1524466" y="3906759"/>
            <a:ext cx="9227656" cy="1315043"/>
          </a:xfrm>
          <a:prstGeom prst="rect">
            <a:avLst/>
          </a:prstGeom>
        </p:spPr>
        <p:txBody>
          <a:bodyPr wrap="square" lIns="91440" tIns="45720" rIns="91440" bIns="45720" anchor="ctr"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4000" b="1" dirty="0">
                <a:latin typeface="宋体" panose="02010600030101010101" pitchFamily="2" charset="-122"/>
                <a:ea typeface="宋体" panose="02010600030101010101" pitchFamily="2" charset="-122"/>
                <a:cs typeface="+mn-ea"/>
                <a:sym typeface="+mn-lt"/>
              </a:rPr>
              <a:t>答：包图的泛化关系表示一个包继承了另一个包的全部内容</a:t>
            </a:r>
            <a:r>
              <a:rPr lang="en-US" altLang="zh-CN" sz="4000" b="1" dirty="0">
                <a:latin typeface="宋体" panose="02010600030101010101" pitchFamily="2" charset="-122"/>
                <a:ea typeface="宋体" panose="02010600030101010101" pitchFamily="2" charset="-122"/>
                <a:cs typeface="+mn-ea"/>
                <a:sym typeface="+mn-lt"/>
              </a:rPr>
              <a:t>,</a:t>
            </a:r>
            <a:r>
              <a:rPr lang="zh-CN" altLang="en-US" sz="4000" b="1" dirty="0">
                <a:latin typeface="宋体" panose="02010600030101010101" pitchFamily="2" charset="-122"/>
                <a:ea typeface="宋体" panose="02010600030101010101" pitchFamily="2" charset="-122"/>
                <a:cs typeface="+mn-ea"/>
                <a:sym typeface="+mn-lt"/>
              </a:rPr>
              <a:t>同时又补充自己增加的内容</a:t>
            </a:r>
          </a:p>
        </p:txBody>
      </p:sp>
    </p:spTree>
    <p:extLst>
      <p:ext uri="{BB962C8B-B14F-4D97-AF65-F5344CB8AC3E}">
        <p14:creationId xmlns:p14="http://schemas.microsoft.com/office/powerpoint/2010/main" val="29147204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问题</a:t>
              </a:r>
              <a:r>
                <a:rPr lang="en-US" altLang="zh-CN" sz="2400" b="1" dirty="0">
                  <a:cs typeface="+mn-ea"/>
                  <a:sym typeface="+mn-lt"/>
                </a:rPr>
                <a:t>3</a:t>
              </a: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question</a:t>
            </a:r>
            <a:endParaRPr lang="zh-CN" altLang="en-US" dirty="0">
              <a:cs typeface="+mn-ea"/>
              <a:sym typeface="+mn-lt"/>
            </a:endParaRPr>
          </a:p>
        </p:txBody>
      </p:sp>
      <p:sp>
        <p:nvSpPr>
          <p:cNvPr id="39" name="iṧḻiḍê">
            <a:extLst>
              <a:ext uri="{FF2B5EF4-FFF2-40B4-BE49-F238E27FC236}">
                <a16:creationId xmlns:a16="http://schemas.microsoft.com/office/drawing/2014/main" id="{4D8C8DEE-C6A7-42C9-8099-592B2E5CB715}"/>
              </a:ext>
            </a:extLst>
          </p:cNvPr>
          <p:cNvSpPr txBox="1"/>
          <p:nvPr/>
        </p:nvSpPr>
        <p:spPr>
          <a:xfrm>
            <a:off x="1294945" y="2531331"/>
            <a:ext cx="9227656" cy="1154585"/>
          </a:xfrm>
          <a:prstGeom prst="rect">
            <a:avLst/>
          </a:prstGeom>
        </p:spPr>
        <p:txBody>
          <a:bodyPr wrap="square" lIns="91440" tIns="45720" rIns="91440" bIns="45720" anchor="ctr"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4000" b="1" dirty="0">
                <a:solidFill>
                  <a:schemeClr val="tx2">
                    <a:lumMod val="75000"/>
                  </a:schemeClr>
                </a:solidFill>
                <a:latin typeface="宋体" panose="02010600030101010101" pitchFamily="2" charset="-122"/>
                <a:ea typeface="宋体" panose="02010600030101010101" pitchFamily="2" charset="-122"/>
                <a:cs typeface="+mn-ea"/>
                <a:sym typeface="+mn-lt"/>
              </a:rPr>
              <a:t>交互概览图通常是哪两种图的混合图？为什么提出交互概览图？</a:t>
            </a:r>
            <a:endParaRPr lang="zh-CN" altLang="en-US" sz="2400" b="1" dirty="0">
              <a:solidFill>
                <a:schemeClr val="tx2">
                  <a:lumMod val="75000"/>
                </a:schemeClr>
              </a:solidFill>
              <a:latin typeface="宋体" panose="02010600030101010101" pitchFamily="2" charset="-122"/>
              <a:ea typeface="宋体" panose="02010600030101010101" pitchFamily="2" charset="-122"/>
              <a:cs typeface="+mn-ea"/>
              <a:sym typeface="+mn-lt"/>
            </a:endParaRPr>
          </a:p>
        </p:txBody>
      </p:sp>
      <p:sp>
        <p:nvSpPr>
          <p:cNvPr id="18" name="iṧḻiḍê">
            <a:extLst>
              <a:ext uri="{FF2B5EF4-FFF2-40B4-BE49-F238E27FC236}">
                <a16:creationId xmlns:a16="http://schemas.microsoft.com/office/drawing/2014/main" id="{28739030-D242-86AA-43C2-D2FD43265AD6}"/>
              </a:ext>
            </a:extLst>
          </p:cNvPr>
          <p:cNvSpPr txBox="1"/>
          <p:nvPr/>
        </p:nvSpPr>
        <p:spPr>
          <a:xfrm>
            <a:off x="1262752" y="4034531"/>
            <a:ext cx="9227656" cy="1315043"/>
          </a:xfrm>
          <a:prstGeom prst="rect">
            <a:avLst/>
          </a:prstGeom>
        </p:spPr>
        <p:txBody>
          <a:bodyPr wrap="square" lIns="91440" tIns="45720" rIns="91440" bIns="45720" anchor="ctr" anchorCtr="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4000" b="1" dirty="0">
                <a:latin typeface="宋体" panose="02010600030101010101" pitchFamily="2" charset="-122"/>
                <a:ea typeface="宋体" panose="02010600030101010101" pitchFamily="2" charset="-122"/>
                <a:cs typeface="+mn-ea"/>
                <a:sym typeface="+mn-lt"/>
              </a:rPr>
              <a:t>答：活动图和顺序图；交互概览图可以将活动图中活动结点之间的控制流机制和顺序图中的生命线间的消息序列混合在一起</a:t>
            </a:r>
          </a:p>
        </p:txBody>
      </p:sp>
    </p:spTree>
    <p:extLst>
      <p:ext uri="{BB962C8B-B14F-4D97-AF65-F5344CB8AC3E}">
        <p14:creationId xmlns:p14="http://schemas.microsoft.com/office/powerpoint/2010/main" val="29967821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591625" y="2418808"/>
            <a:ext cx="4832792" cy="1107996"/>
          </a:xfrm>
          <a:prstGeom prst="rect">
            <a:avLst/>
          </a:prstGeom>
          <a:noFill/>
        </p:spPr>
        <p:txBody>
          <a:bodyPr wrap="square" rtlCol="0">
            <a:spAutoFit/>
          </a:bodyPr>
          <a:lstStyle/>
          <a:p>
            <a:pPr algn="dist"/>
            <a:r>
              <a:rPr lang="en-US" altLang="zh-CN" sz="6600" b="1" dirty="0">
                <a:solidFill>
                  <a:srgbClr val="74C1D3"/>
                </a:solidFill>
                <a:cs typeface="+mn-ea"/>
                <a:sym typeface="+mn-lt"/>
              </a:rPr>
              <a:t>PART 5</a:t>
            </a:r>
            <a:endParaRPr lang="zh-CN" altLang="en-US" sz="6600" b="1" dirty="0">
              <a:solidFill>
                <a:srgbClr val="74C1D3"/>
              </a:solidFill>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625215" y="1554005"/>
            <a:ext cx="4724400" cy="584775"/>
          </a:xfrm>
          <a:prstGeom prst="rect">
            <a:avLst/>
          </a:prstGeom>
          <a:noFill/>
        </p:spPr>
        <p:txBody>
          <a:bodyPr wrap="square" rtlCol="0">
            <a:spAutoFit/>
          </a:bodyPr>
          <a:lstStyle/>
          <a:p>
            <a:pPr algn="dist"/>
            <a:r>
              <a:rPr lang="en-US" altLang="zh-CN" sz="3200" b="1" i="1" dirty="0">
                <a:cs typeface="+mn-ea"/>
                <a:sym typeface="+mn-lt"/>
              </a:rPr>
              <a:t>2022</a:t>
            </a:r>
            <a:endParaRPr lang="zh-CN" altLang="en-US" sz="3200" b="1" i="1" dirty="0">
              <a:cs typeface="+mn-ea"/>
              <a:sym typeface="+mn-lt"/>
            </a:endParaRPr>
          </a:p>
        </p:txBody>
      </p:sp>
      <p:sp>
        <p:nvSpPr>
          <p:cNvPr id="3" name="矩形 2">
            <a:extLst>
              <a:ext uri="{FF2B5EF4-FFF2-40B4-BE49-F238E27FC236}">
                <a16:creationId xmlns:a16="http://schemas.microsoft.com/office/drawing/2014/main" id="{9251802C-7D69-48D5-9D64-B325E04C91AF}"/>
              </a:ext>
            </a:extLst>
          </p:cNvPr>
          <p:cNvSpPr/>
          <p:nvPr/>
        </p:nvSpPr>
        <p:spPr>
          <a:xfrm>
            <a:off x="3362927" y="3398193"/>
            <a:ext cx="5466143" cy="1069845"/>
          </a:xfrm>
          <a:prstGeom prst="rect">
            <a:avLst/>
          </a:prstGeom>
        </p:spPr>
        <p:txBody>
          <a:bodyPr wrap="square">
            <a:spAutoFit/>
          </a:bodyPr>
          <a:lstStyle/>
          <a:p>
            <a:pPr algn="ctr">
              <a:lnSpc>
                <a:spcPct val="150000"/>
              </a:lnSpc>
              <a:buSzPct val="25000"/>
            </a:pPr>
            <a:r>
              <a:rPr lang="zh-CN" altLang="en-US" sz="4800" dirty="0">
                <a:solidFill>
                  <a:schemeClr val="tx1">
                    <a:lumMod val="50000"/>
                    <a:lumOff val="50000"/>
                  </a:schemeClr>
                </a:solidFill>
                <a:cs typeface="+mn-ea"/>
                <a:sym typeface="+mn-lt"/>
              </a:rPr>
              <a:t>对象图</a:t>
            </a:r>
            <a:endParaRPr lang="en-US" altLang="zh-CN" sz="4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70110734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对象图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Object Diagram</a:t>
            </a:r>
            <a:endParaRPr lang="zh-CN" altLang="en-US" dirty="0">
              <a:cs typeface="+mn-ea"/>
              <a:sym typeface="+mn-lt"/>
            </a:endParaRPr>
          </a:p>
        </p:txBody>
      </p:sp>
      <p:sp>
        <p:nvSpPr>
          <p:cNvPr id="25" name="文本框 24">
            <a:extLst>
              <a:ext uri="{FF2B5EF4-FFF2-40B4-BE49-F238E27FC236}">
                <a16:creationId xmlns:a16="http://schemas.microsoft.com/office/drawing/2014/main" id="{CA533A28-7403-4D23-FC86-E8BD3277BDC4}"/>
              </a:ext>
            </a:extLst>
          </p:cNvPr>
          <p:cNvSpPr txBox="1"/>
          <p:nvPr/>
        </p:nvSpPr>
        <p:spPr>
          <a:xfrm>
            <a:off x="1114924" y="2481914"/>
            <a:ext cx="9857875" cy="1200329"/>
          </a:xfrm>
          <a:prstGeom prst="rect">
            <a:avLst/>
          </a:prstGeom>
          <a:noFill/>
        </p:spPr>
        <p:txBody>
          <a:bodyPr wrap="square">
            <a:spAutoFit/>
          </a:bodyPr>
          <a:lstStyle/>
          <a:p>
            <a:pPr algn="just"/>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对象图描述的是</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参与交互的各个对象在交互过程中某一时刻的状态</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。对象图可以被看作是类图在某一时刻的实例。在</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UML</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中</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对象图使用的是与类图相同的符号和关系</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因为</a:t>
            </a:r>
            <a:r>
              <a:rPr lang="zh-CN" altLang="zh-CN"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对象就是类的实例</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如图</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5.4</a:t>
            </a:r>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所示。</a:t>
            </a:r>
          </a:p>
        </p:txBody>
      </p:sp>
      <p:pic>
        <p:nvPicPr>
          <p:cNvPr id="31" name="图片 30" descr="146e34ce684a0540254d359e77b72c4">
            <a:extLst>
              <a:ext uri="{FF2B5EF4-FFF2-40B4-BE49-F238E27FC236}">
                <a16:creationId xmlns:a16="http://schemas.microsoft.com/office/drawing/2014/main" id="{D9AC0496-F5F7-C68C-244A-BF3219F4A5C7}"/>
              </a:ext>
            </a:extLst>
          </p:cNvPr>
          <p:cNvPicPr>
            <a:picLocks noChangeAspect="1"/>
          </p:cNvPicPr>
          <p:nvPr/>
        </p:nvPicPr>
        <p:blipFill>
          <a:blip r:embed="rId4"/>
          <a:stretch>
            <a:fillRect/>
          </a:stretch>
        </p:blipFill>
        <p:spPr>
          <a:xfrm>
            <a:off x="7965688" y="3866238"/>
            <a:ext cx="3657699" cy="2526816"/>
          </a:xfrm>
          <a:prstGeom prst="rect">
            <a:avLst/>
          </a:prstGeom>
        </p:spPr>
      </p:pic>
      <p:sp>
        <p:nvSpPr>
          <p:cNvPr id="32" name="文本框 31">
            <a:extLst>
              <a:ext uri="{FF2B5EF4-FFF2-40B4-BE49-F238E27FC236}">
                <a16:creationId xmlns:a16="http://schemas.microsoft.com/office/drawing/2014/main" id="{1635C236-710B-E9C7-0BAE-BE7D06202362}"/>
              </a:ext>
            </a:extLst>
          </p:cNvPr>
          <p:cNvSpPr txBox="1"/>
          <p:nvPr/>
        </p:nvSpPr>
        <p:spPr>
          <a:xfrm>
            <a:off x="1114924" y="3866238"/>
            <a:ext cx="6954420" cy="1754326"/>
          </a:xfrm>
          <a:prstGeom prst="rect">
            <a:avLst/>
          </a:prstGeom>
          <a:noFill/>
        </p:spPr>
        <p:txBody>
          <a:bodyPr wrap="square">
            <a:spAutoFit/>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因此其名称的格式是“对象名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则必须加上“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spTree>
    <p:extLst>
      <p:ext uri="{BB962C8B-B14F-4D97-AF65-F5344CB8AC3E}">
        <p14:creationId xmlns:p14="http://schemas.microsoft.com/office/powerpoint/2010/main" val="8536922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还必加上下划线。</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对象图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类图于对象图的区别</a:t>
            </a:r>
          </a:p>
        </p:txBody>
      </p:sp>
      <p:graphicFrame>
        <p:nvGraphicFramePr>
          <p:cNvPr id="4" name="表格 5">
            <a:extLst>
              <a:ext uri="{FF2B5EF4-FFF2-40B4-BE49-F238E27FC236}">
                <a16:creationId xmlns:a16="http://schemas.microsoft.com/office/drawing/2014/main" id="{D95A51E7-C3C2-133A-8685-DD88DD56DD02}"/>
              </a:ext>
            </a:extLst>
          </p:cNvPr>
          <p:cNvGraphicFramePr>
            <a:graphicFrameLocks noGrp="1"/>
          </p:cNvGraphicFramePr>
          <p:nvPr>
            <p:extLst>
              <p:ext uri="{D42A27DB-BD31-4B8C-83A1-F6EECF244321}">
                <p14:modId xmlns:p14="http://schemas.microsoft.com/office/powerpoint/2010/main" val="3040796510"/>
              </p:ext>
            </p:extLst>
          </p:nvPr>
        </p:nvGraphicFramePr>
        <p:xfrm>
          <a:off x="763571" y="2125757"/>
          <a:ext cx="10635038" cy="3992880"/>
        </p:xfrm>
        <a:graphic>
          <a:graphicData uri="http://schemas.openxmlformats.org/drawingml/2006/table">
            <a:tbl>
              <a:tblPr firstRow="1" bandRow="1">
                <a:tableStyleId>{5C22544A-7EE6-4342-B048-85BDC9FD1C3A}</a:tableStyleId>
              </a:tblPr>
              <a:tblGrid>
                <a:gridCol w="5317519">
                  <a:extLst>
                    <a:ext uri="{9D8B030D-6E8A-4147-A177-3AD203B41FA5}">
                      <a16:colId xmlns:a16="http://schemas.microsoft.com/office/drawing/2014/main" val="503397430"/>
                    </a:ext>
                  </a:extLst>
                </a:gridCol>
                <a:gridCol w="5317519">
                  <a:extLst>
                    <a:ext uri="{9D8B030D-6E8A-4147-A177-3AD203B41FA5}">
                      <a16:colId xmlns:a16="http://schemas.microsoft.com/office/drawing/2014/main" val="3305372705"/>
                    </a:ext>
                  </a:extLst>
                </a:gridCol>
              </a:tblGrid>
              <a:tr h="322688">
                <a:tc>
                  <a:txBody>
                    <a:bodyPr/>
                    <a:lstStyle/>
                    <a:p>
                      <a:r>
                        <a:rPr lang="zh-CN" altLang="en-US" dirty="0"/>
                        <a:t>类图</a:t>
                      </a:r>
                    </a:p>
                  </a:txBody>
                  <a:tcPr/>
                </a:tc>
                <a:tc>
                  <a:txBody>
                    <a:bodyPr/>
                    <a:lstStyle/>
                    <a:p>
                      <a:r>
                        <a:rPr lang="zh-CN" altLang="en-US" dirty="0"/>
                        <a:t>对象图</a:t>
                      </a:r>
                    </a:p>
                  </a:txBody>
                  <a:tcPr/>
                </a:tc>
                <a:extLst>
                  <a:ext uri="{0D108BD9-81ED-4DB2-BD59-A6C34878D82A}">
                    <a16:rowId xmlns:a16="http://schemas.microsoft.com/office/drawing/2014/main" val="1561683878"/>
                  </a:ext>
                </a:extLst>
              </a:tr>
              <a:tr h="1156298">
                <a:tc>
                  <a:txBody>
                    <a:bodyPr/>
                    <a:lstStyle/>
                    <a:p>
                      <a:r>
                        <a:rPr lang="zh-CN" altLang="en-US" sz="2000" dirty="0">
                          <a:latin typeface="宋体" panose="02010600030101010101" pitchFamily="2" charset="-122"/>
                          <a:ea typeface="宋体" panose="02010600030101010101" pitchFamily="2" charset="-122"/>
                        </a:rPr>
                        <a:t>类具有</a:t>
                      </a:r>
                      <a:r>
                        <a:rPr lang="zh-CN" altLang="en-US" sz="2000" dirty="0">
                          <a:solidFill>
                            <a:srgbClr val="FF0000"/>
                          </a:solidFill>
                          <a:latin typeface="宋体" panose="02010600030101010101" pitchFamily="2" charset="-122"/>
                          <a:ea typeface="宋体" panose="02010600030101010101" pitchFamily="2" charset="-122"/>
                        </a:rPr>
                        <a:t>三个分栏</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名称、属性和操作</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在类的名称分栏中只有类名</a:t>
                      </a:r>
                    </a:p>
                  </a:txBody>
                  <a:tcPr/>
                </a:tc>
                <a:tc>
                  <a:txBody>
                    <a:bodyPr/>
                    <a:lstStyle/>
                    <a:p>
                      <a:r>
                        <a:rPr lang="zh-CN" altLang="en-US" sz="2000" dirty="0">
                          <a:latin typeface="宋体" panose="02010600030101010101" pitchFamily="2" charset="-122"/>
                          <a:ea typeface="宋体" panose="02010600030101010101" pitchFamily="2" charset="-122"/>
                        </a:rPr>
                        <a:t>对象只有</a:t>
                      </a:r>
                      <a:r>
                        <a:rPr lang="zh-CN" altLang="en-US" sz="2000" dirty="0">
                          <a:solidFill>
                            <a:srgbClr val="FF0000"/>
                          </a:solidFill>
                          <a:latin typeface="宋体" panose="02010600030101010101" pitchFamily="2" charset="-122"/>
                          <a:ea typeface="宋体" panose="02010600030101010101" pitchFamily="2" charset="-122"/>
                        </a:rPr>
                        <a:t>两个分栏</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名称和属性</a:t>
                      </a:r>
                      <a:endParaRPr lang="en-US" altLang="zh-CN" sz="20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rPr>
                        <a:t>对象的名称形式为“对象名</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类名”，匿名对象的名称形式为“</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类名”</a:t>
                      </a:r>
                    </a:p>
                    <a:p>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982248177"/>
                  </a:ext>
                </a:extLst>
              </a:tr>
              <a:tr h="1156298">
                <a:tc>
                  <a:txBody>
                    <a:bodyPr/>
                    <a:lstStyle/>
                    <a:p>
                      <a:r>
                        <a:rPr lang="zh-CN" altLang="en-US" sz="2000" dirty="0">
                          <a:latin typeface="宋体" panose="02010600030101010101" pitchFamily="2" charset="-122"/>
                          <a:ea typeface="宋体" panose="02010600030101010101" pitchFamily="2" charset="-122"/>
                        </a:rPr>
                        <a:t>类的属性分栏定义了所有属性的特征类中列出了操作</a:t>
                      </a:r>
                    </a:p>
                  </a:txBody>
                  <a:tcPr/>
                </a:tc>
                <a:tc>
                  <a:txBody>
                    <a:bodyPr/>
                    <a:lstStyle/>
                    <a:p>
                      <a:r>
                        <a:rPr lang="zh-CN" altLang="en-US" sz="2000" dirty="0">
                          <a:latin typeface="宋体" panose="02010600030101010101" pitchFamily="2" charset="-122"/>
                          <a:ea typeface="宋体" panose="02010600030101010101" pitchFamily="2" charset="-122"/>
                        </a:rPr>
                        <a:t>对象则只定义了属性的当前值</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以便用于测试用例</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对象图中</a:t>
                      </a:r>
                      <a:r>
                        <a:rPr lang="zh-CN" altLang="en-US" sz="2000" dirty="0">
                          <a:solidFill>
                            <a:srgbClr val="FF0000"/>
                          </a:solidFill>
                          <a:latin typeface="宋体" panose="02010600030101010101" pitchFamily="2" charset="-122"/>
                          <a:ea typeface="宋体" panose="02010600030101010101" pitchFamily="2" charset="-122"/>
                        </a:rPr>
                        <a:t>不包括操作</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因为对于属于同一个类的对象而言</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其操作是相同的</a:t>
                      </a:r>
                    </a:p>
                  </a:txBody>
                  <a:tcPr/>
                </a:tc>
                <a:extLst>
                  <a:ext uri="{0D108BD9-81ED-4DB2-BD59-A6C34878D82A}">
                    <a16:rowId xmlns:a16="http://schemas.microsoft.com/office/drawing/2014/main" val="2834627247"/>
                  </a:ext>
                </a:extLst>
              </a:tr>
              <a:tr h="989799">
                <a:tc>
                  <a:txBody>
                    <a:bodyPr/>
                    <a:lstStyle/>
                    <a:p>
                      <a:r>
                        <a:rPr lang="zh-CN" altLang="en-US" sz="2000" dirty="0">
                          <a:latin typeface="宋体" panose="02010600030101010101" pitchFamily="2" charset="-122"/>
                          <a:ea typeface="宋体" panose="02010600030101010101" pitchFamily="2" charset="-122"/>
                        </a:rPr>
                        <a:t>类使用</a:t>
                      </a:r>
                      <a:r>
                        <a:rPr lang="zh-CN" altLang="en-US" sz="2000" dirty="0">
                          <a:solidFill>
                            <a:srgbClr val="FF0000"/>
                          </a:solidFill>
                          <a:latin typeface="宋体" panose="02010600030101010101" pitchFamily="2" charset="-122"/>
                          <a:ea typeface="宋体" panose="02010600030101010101" pitchFamily="2" charset="-122"/>
                        </a:rPr>
                        <a:t>关联连接</a:t>
                      </a:r>
                      <a:r>
                        <a:rPr lang="zh-CN" altLang="en-US" sz="2000" dirty="0">
                          <a:latin typeface="宋体" panose="02010600030101010101" pitchFamily="2" charset="-122"/>
                          <a:ea typeface="宋体" panose="02010600030101010101" pitchFamily="2" charset="-122"/>
                        </a:rPr>
                        <a:t>、关联使用名称、角色、</a:t>
                      </a:r>
                      <a:r>
                        <a:rPr lang="zh-CN" altLang="en-US" sz="2000" dirty="0">
                          <a:solidFill>
                            <a:srgbClr val="FF0000"/>
                          </a:solidFill>
                          <a:latin typeface="宋体" panose="02010600030101010101" pitchFamily="2" charset="-122"/>
                          <a:ea typeface="宋体" panose="02010600030101010101" pitchFamily="2" charset="-122"/>
                        </a:rPr>
                        <a:t>多重性</a:t>
                      </a:r>
                      <a:r>
                        <a:rPr lang="zh-CN" altLang="en-US" sz="2000" dirty="0">
                          <a:latin typeface="宋体" panose="02010600030101010101" pitchFamily="2" charset="-122"/>
                          <a:ea typeface="宋体" panose="02010600030101010101" pitchFamily="2" charset="-122"/>
                        </a:rPr>
                        <a:t>及约束等特征定义。类代表的是对对象的分类所以必须说明可以参与关联的对象的数目</a:t>
                      </a:r>
                    </a:p>
                  </a:txBody>
                  <a:tcPr/>
                </a:tc>
                <a:tc>
                  <a:txBody>
                    <a:bodyPr/>
                    <a:lstStyle/>
                    <a:p>
                      <a:r>
                        <a:rPr lang="zh-CN" altLang="en-US" sz="2000" dirty="0">
                          <a:latin typeface="宋体" panose="02010600030101010101" pitchFamily="2" charset="-122"/>
                          <a:ea typeface="宋体" panose="02010600030101010101" pitchFamily="2" charset="-122"/>
                        </a:rPr>
                        <a:t>对象使用</a:t>
                      </a:r>
                      <a:r>
                        <a:rPr lang="zh-CN" altLang="en-US" sz="2000" dirty="0">
                          <a:solidFill>
                            <a:srgbClr val="FF0000"/>
                          </a:solidFill>
                          <a:latin typeface="宋体" panose="02010600030101010101" pitchFamily="2" charset="-122"/>
                          <a:ea typeface="宋体" panose="02010600030101010101" pitchFamily="2" charset="-122"/>
                        </a:rPr>
                        <a:t>链连接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链拥有名称、角色</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但是没有多重性。对象代表的是单独的实体，所有的链都是</a:t>
                      </a:r>
                      <a:r>
                        <a:rPr lang="zh-CN" altLang="en-US" sz="2000" dirty="0">
                          <a:solidFill>
                            <a:srgbClr val="FF0000"/>
                          </a:solidFill>
                          <a:latin typeface="宋体" panose="02010600030101010101" pitchFamily="2" charset="-122"/>
                          <a:ea typeface="宋体" panose="02010600030101010101" pitchFamily="2" charset="-122"/>
                        </a:rPr>
                        <a:t>一对一</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因此不涉及多重性</a:t>
                      </a:r>
                    </a:p>
                  </a:txBody>
                  <a:tcPr/>
                </a:tc>
                <a:extLst>
                  <a:ext uri="{0D108BD9-81ED-4DB2-BD59-A6C34878D82A}">
                    <a16:rowId xmlns:a16="http://schemas.microsoft.com/office/drawing/2014/main" val="2704106455"/>
                  </a:ext>
                </a:extLst>
              </a:tr>
            </a:tbl>
          </a:graphicData>
        </a:graphic>
      </p:graphicFrame>
    </p:spTree>
    <p:extLst>
      <p:ext uri="{BB962C8B-B14F-4D97-AF65-F5344CB8AC3E}">
        <p14:creationId xmlns:p14="http://schemas.microsoft.com/office/powerpoint/2010/main" val="41468101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591625" y="2418808"/>
            <a:ext cx="4832792" cy="1107996"/>
          </a:xfrm>
          <a:prstGeom prst="rect">
            <a:avLst/>
          </a:prstGeom>
          <a:noFill/>
        </p:spPr>
        <p:txBody>
          <a:bodyPr wrap="square" rtlCol="0">
            <a:spAutoFit/>
          </a:bodyPr>
          <a:lstStyle/>
          <a:p>
            <a:pPr algn="dist"/>
            <a:r>
              <a:rPr lang="en-US" altLang="zh-CN" sz="6600" b="1" dirty="0">
                <a:solidFill>
                  <a:srgbClr val="74C1D3"/>
                </a:solidFill>
                <a:cs typeface="+mn-ea"/>
                <a:sym typeface="+mn-lt"/>
              </a:rPr>
              <a:t>PART 6</a:t>
            </a:r>
            <a:endParaRPr lang="zh-CN" altLang="en-US" sz="6600" b="1" dirty="0">
              <a:solidFill>
                <a:srgbClr val="74C1D3"/>
              </a:solidFill>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625215" y="1554005"/>
            <a:ext cx="4724400" cy="584775"/>
          </a:xfrm>
          <a:prstGeom prst="rect">
            <a:avLst/>
          </a:prstGeom>
          <a:noFill/>
        </p:spPr>
        <p:txBody>
          <a:bodyPr wrap="square" rtlCol="0">
            <a:spAutoFit/>
          </a:bodyPr>
          <a:lstStyle/>
          <a:p>
            <a:pPr algn="dist"/>
            <a:r>
              <a:rPr lang="en-US" altLang="zh-CN" sz="3200" b="1" i="1" dirty="0">
                <a:cs typeface="+mn-ea"/>
                <a:sym typeface="+mn-lt"/>
              </a:rPr>
              <a:t>2022</a:t>
            </a:r>
            <a:endParaRPr lang="zh-CN" altLang="en-US" sz="3200" b="1" i="1" dirty="0">
              <a:cs typeface="+mn-ea"/>
              <a:sym typeface="+mn-lt"/>
            </a:endParaRPr>
          </a:p>
        </p:txBody>
      </p:sp>
      <p:sp>
        <p:nvSpPr>
          <p:cNvPr id="3" name="矩形 2">
            <a:extLst>
              <a:ext uri="{FF2B5EF4-FFF2-40B4-BE49-F238E27FC236}">
                <a16:creationId xmlns:a16="http://schemas.microsoft.com/office/drawing/2014/main" id="{9251802C-7D69-48D5-9D64-B325E04C91AF}"/>
              </a:ext>
            </a:extLst>
          </p:cNvPr>
          <p:cNvSpPr/>
          <p:nvPr/>
        </p:nvSpPr>
        <p:spPr>
          <a:xfrm>
            <a:off x="3362927" y="3398193"/>
            <a:ext cx="5466143" cy="1069845"/>
          </a:xfrm>
          <a:prstGeom prst="rect">
            <a:avLst/>
          </a:prstGeom>
        </p:spPr>
        <p:txBody>
          <a:bodyPr wrap="square">
            <a:spAutoFit/>
          </a:bodyPr>
          <a:lstStyle/>
          <a:p>
            <a:pPr algn="ctr">
              <a:lnSpc>
                <a:spcPct val="150000"/>
              </a:lnSpc>
              <a:buSzPct val="25000"/>
            </a:pPr>
            <a:r>
              <a:rPr lang="zh-CN" altLang="en-US" sz="4800" dirty="0">
                <a:solidFill>
                  <a:schemeClr val="tx1">
                    <a:lumMod val="50000"/>
                    <a:lumOff val="50000"/>
                  </a:schemeClr>
                </a:solidFill>
                <a:cs typeface="+mn-ea"/>
                <a:sym typeface="+mn-lt"/>
              </a:rPr>
              <a:t>构件图</a:t>
            </a:r>
            <a:endParaRPr lang="en-US" altLang="zh-CN" sz="4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5993470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Component diagram</a:t>
            </a:r>
            <a:endParaRPr lang="zh-CN" altLang="en-US" dirty="0">
              <a:cs typeface="+mn-ea"/>
              <a:sym typeface="+mn-lt"/>
            </a:endParaRPr>
          </a:p>
        </p:txBody>
      </p:sp>
      <p:sp>
        <p:nvSpPr>
          <p:cNvPr id="25" name="文本框 24">
            <a:extLst>
              <a:ext uri="{FF2B5EF4-FFF2-40B4-BE49-F238E27FC236}">
                <a16:creationId xmlns:a16="http://schemas.microsoft.com/office/drawing/2014/main" id="{CA533A28-7403-4D23-FC86-E8BD3277BDC4}"/>
              </a:ext>
            </a:extLst>
          </p:cNvPr>
          <p:cNvSpPr txBox="1"/>
          <p:nvPr/>
        </p:nvSpPr>
        <p:spPr>
          <a:xfrm>
            <a:off x="1114924" y="2481914"/>
            <a:ext cx="9857875" cy="2308324"/>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构件图是对面向对象系统的</a:t>
            </a:r>
            <a:r>
              <a:rPr lang="zh-CN" altLang="en-US"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物理方面建模</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时使用的两种图之一，用于描述</a:t>
            </a:r>
            <a:r>
              <a:rPr lang="zh-CN" altLang="en-US" sz="2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软件组件及组件之间的组织和依赖关系</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构件图可以可视化物理组件及它们之间的关系</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并描述其构造细节。</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软件组件是软件系统的一个物理单元。</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组件提供和其他组件之间的接口。</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数据文件、表格、可执行文件、文档和动态链接库等都被定义为组件。</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914047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Component diagram</a:t>
            </a:r>
            <a:endParaRPr lang="zh-CN" altLang="en-US" dirty="0">
              <a:cs typeface="+mn-ea"/>
              <a:sym typeface="+mn-lt"/>
            </a:endParaRPr>
          </a:p>
        </p:txBody>
      </p:sp>
      <p:sp>
        <p:nvSpPr>
          <p:cNvPr id="25" name="文本框 24">
            <a:extLst>
              <a:ext uri="{FF2B5EF4-FFF2-40B4-BE49-F238E27FC236}">
                <a16:creationId xmlns:a16="http://schemas.microsoft.com/office/drawing/2014/main" id="{CA533A28-7403-4D23-FC86-E8BD3277BDC4}"/>
              </a:ext>
            </a:extLst>
          </p:cNvPr>
          <p:cNvSpPr txBox="1"/>
          <p:nvPr/>
        </p:nvSpPr>
        <p:spPr>
          <a:xfrm>
            <a:off x="1623972" y="2588607"/>
            <a:ext cx="9857875" cy="1938992"/>
          </a:xfrm>
          <a:prstGeom prst="rect">
            <a:avLst/>
          </a:prstGeom>
          <a:noFill/>
        </p:spPr>
        <p:txBody>
          <a:bodyPr wrap="square">
            <a:spAutoFit/>
          </a:bodyPr>
          <a:lstStyle/>
          <a:p>
            <a:pPr algn="just"/>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构件图有利于</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帮助客户理解最终的系统结构。</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使开发工作有一个明确的目标。</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帮助开发组的其他人员理解系统。</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复用软件组件。</a:t>
            </a:r>
          </a:p>
        </p:txBody>
      </p:sp>
    </p:spTree>
    <p:extLst>
      <p:ext uri="{BB962C8B-B14F-4D97-AF65-F5344CB8AC3E}">
        <p14:creationId xmlns:p14="http://schemas.microsoft.com/office/powerpoint/2010/main" val="19051323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基本元素</a:t>
            </a:r>
          </a:p>
        </p:txBody>
      </p:sp>
      <p:sp>
        <p:nvSpPr>
          <p:cNvPr id="25" name="文本框 24">
            <a:extLst>
              <a:ext uri="{FF2B5EF4-FFF2-40B4-BE49-F238E27FC236}">
                <a16:creationId xmlns:a16="http://schemas.microsoft.com/office/drawing/2014/main" id="{CA533A28-7403-4D23-FC86-E8BD3277BDC4}"/>
              </a:ext>
            </a:extLst>
          </p:cNvPr>
          <p:cNvSpPr txBox="1"/>
          <p:nvPr/>
        </p:nvSpPr>
        <p:spPr>
          <a:xfrm>
            <a:off x="1114924" y="2481914"/>
            <a:ext cx="6398239" cy="3785652"/>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b="1" kern="100" dirty="0">
                <a:effectLst/>
                <a:latin typeface="Calibri" panose="020F0502020204030204" pitchFamily="34" charset="0"/>
                <a:ea typeface="宋体" panose="02010600030101010101" pitchFamily="2" charset="-122"/>
                <a:cs typeface="Times New Roman" panose="02020603050405020304" pitchFamily="18" charset="0"/>
              </a:rPr>
              <a:t>组件</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：组件是系统中遵从一组接口且提供实现的一个物理部件</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通常指开发和运行时类的物理实现。例如程序源代码、子系统、动态链接库等</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组件的图形表示法是把组件画成带有两个标签的矩形。每一个组件都必须有一个唯一的名称。</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构件图的主图标是一个左侧附有两个小矩形的大矩形框。组件的名字位于构件图标的中央</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名字本身是一个文本字符串</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如图</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8.1</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所示</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8" name="图片 17" descr="338f1245e5f428dbb86f454e7d46f8d">
            <a:extLst>
              <a:ext uri="{FF2B5EF4-FFF2-40B4-BE49-F238E27FC236}">
                <a16:creationId xmlns:a16="http://schemas.microsoft.com/office/drawing/2014/main" id="{B9BE024C-577F-C62D-1327-5F0BBB90BB38}"/>
              </a:ext>
            </a:extLst>
          </p:cNvPr>
          <p:cNvPicPr>
            <a:picLocks noChangeAspect="1"/>
          </p:cNvPicPr>
          <p:nvPr/>
        </p:nvPicPr>
        <p:blipFill>
          <a:blip r:embed="rId4"/>
          <a:stretch>
            <a:fillRect/>
          </a:stretch>
        </p:blipFill>
        <p:spPr>
          <a:xfrm>
            <a:off x="7487990" y="2373569"/>
            <a:ext cx="4206201" cy="2110861"/>
          </a:xfrm>
          <a:prstGeom prst="rect">
            <a:avLst/>
          </a:prstGeom>
        </p:spPr>
      </p:pic>
    </p:spTree>
    <p:extLst>
      <p:ext uri="{BB962C8B-B14F-4D97-AF65-F5344CB8AC3E}">
        <p14:creationId xmlns:p14="http://schemas.microsoft.com/office/powerpoint/2010/main" val="41700834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591625" y="2418808"/>
            <a:ext cx="4832792" cy="1107996"/>
          </a:xfrm>
          <a:prstGeom prst="rect">
            <a:avLst/>
          </a:prstGeom>
          <a:noFill/>
        </p:spPr>
        <p:txBody>
          <a:bodyPr wrap="square" rtlCol="0">
            <a:spAutoFit/>
          </a:bodyPr>
          <a:lstStyle/>
          <a:p>
            <a:pPr algn="dist"/>
            <a:r>
              <a:rPr lang="en-US" altLang="zh-CN" sz="6600" b="1" dirty="0">
                <a:solidFill>
                  <a:srgbClr val="74C1D3"/>
                </a:solidFill>
                <a:cs typeface="+mn-ea"/>
                <a:sym typeface="+mn-lt"/>
              </a:rPr>
              <a:t>PART 1</a:t>
            </a:r>
            <a:endParaRPr lang="zh-CN" altLang="en-US" sz="6600" b="1" dirty="0">
              <a:solidFill>
                <a:srgbClr val="74C1D3"/>
              </a:solidFill>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625215" y="1554005"/>
            <a:ext cx="4724400" cy="584775"/>
          </a:xfrm>
          <a:prstGeom prst="rect">
            <a:avLst/>
          </a:prstGeom>
          <a:noFill/>
        </p:spPr>
        <p:txBody>
          <a:bodyPr wrap="square" rtlCol="0">
            <a:spAutoFit/>
          </a:bodyPr>
          <a:lstStyle/>
          <a:p>
            <a:pPr algn="dist"/>
            <a:r>
              <a:rPr lang="en-US" altLang="zh-CN" sz="3200" b="1" i="1" dirty="0">
                <a:cs typeface="+mn-ea"/>
                <a:sym typeface="+mn-lt"/>
              </a:rPr>
              <a:t>2022</a:t>
            </a:r>
            <a:endParaRPr lang="zh-CN" altLang="en-US" sz="3200" b="1" i="1" dirty="0">
              <a:cs typeface="+mn-ea"/>
              <a:sym typeface="+mn-lt"/>
            </a:endParaRPr>
          </a:p>
        </p:txBody>
      </p:sp>
      <p:sp>
        <p:nvSpPr>
          <p:cNvPr id="3" name="矩形 2">
            <a:extLst>
              <a:ext uri="{FF2B5EF4-FFF2-40B4-BE49-F238E27FC236}">
                <a16:creationId xmlns:a16="http://schemas.microsoft.com/office/drawing/2014/main" id="{9251802C-7D69-48D5-9D64-B325E04C91AF}"/>
              </a:ext>
            </a:extLst>
          </p:cNvPr>
          <p:cNvSpPr/>
          <p:nvPr/>
        </p:nvSpPr>
        <p:spPr>
          <a:xfrm>
            <a:off x="3362927" y="3398193"/>
            <a:ext cx="5466143" cy="1069845"/>
          </a:xfrm>
          <a:prstGeom prst="rect">
            <a:avLst/>
          </a:prstGeom>
        </p:spPr>
        <p:txBody>
          <a:bodyPr wrap="square">
            <a:spAutoFit/>
          </a:bodyPr>
          <a:lstStyle/>
          <a:p>
            <a:pPr algn="ctr">
              <a:lnSpc>
                <a:spcPct val="150000"/>
              </a:lnSpc>
              <a:buSzPct val="25000"/>
            </a:pPr>
            <a:r>
              <a:rPr lang="zh-CN" altLang="en-US" sz="4800" dirty="0">
                <a:solidFill>
                  <a:schemeClr val="tx1">
                    <a:lumMod val="50000"/>
                    <a:lumOff val="50000"/>
                  </a:schemeClr>
                </a:solidFill>
                <a:cs typeface="+mn-ea"/>
                <a:sym typeface="+mn-lt"/>
              </a:rPr>
              <a:t>包图</a:t>
            </a:r>
            <a:endParaRPr lang="en-US" altLang="zh-CN" sz="4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7912597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组件可以分为以下三种类型。</a:t>
            </a:r>
          </a:p>
          <a:p>
            <a:pPr algn="just"/>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实施组件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(Deployment Component)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。实施组件是构成一个可执行系统必要和充分的组件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如动态链接库</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(DLL)</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、二进制可执行体</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(EXE)</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ActiveX</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控件和</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JavaBean</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组件等。</a:t>
            </a:r>
          </a:p>
          <a:p>
            <a:pPr algn="just"/>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）工作产品组件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(Work Product Component)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。这类组件主要是开发过程的产物</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包括创建实施组件的源代码文件及数据文件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这些组件并不是直接地参加可执行系统</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而是开发过程中的工作产品</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用于产生可执行系统。</a:t>
            </a:r>
          </a:p>
          <a:p>
            <a:pPr algn="just"/>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执行组件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(Execution Component)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。这类组件是作为一个正在执行的系统的结果而被创建的</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如由</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 DLL</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实例化形成的</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COM</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基本元素</a:t>
            </a:r>
          </a:p>
        </p:txBody>
      </p:sp>
      <p:sp>
        <p:nvSpPr>
          <p:cNvPr id="25" name="文本框 24">
            <a:extLst>
              <a:ext uri="{FF2B5EF4-FFF2-40B4-BE49-F238E27FC236}">
                <a16:creationId xmlns:a16="http://schemas.microsoft.com/office/drawing/2014/main" id="{CA533A28-7403-4D23-FC86-E8BD3277BDC4}"/>
              </a:ext>
            </a:extLst>
          </p:cNvPr>
          <p:cNvSpPr txBox="1"/>
          <p:nvPr/>
        </p:nvSpPr>
        <p:spPr>
          <a:xfrm>
            <a:off x="1481881" y="2588607"/>
            <a:ext cx="4352622" cy="1938992"/>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如果组件属于一个包</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可以在组件名称的前面加上包名</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还可以在另外一个隔开区域里绘出组件的操作</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即该操作可以驻留在组件中</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如图</a:t>
            </a:r>
            <a:r>
              <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rPr>
              <a:t>8.2</a:t>
            </a:r>
          </a:p>
        </p:txBody>
      </p:sp>
      <p:pic>
        <p:nvPicPr>
          <p:cNvPr id="19" name="图片 18" descr="185edf6824a45ab149f7008bf35d7eb">
            <a:extLst>
              <a:ext uri="{FF2B5EF4-FFF2-40B4-BE49-F238E27FC236}">
                <a16:creationId xmlns:a16="http://schemas.microsoft.com/office/drawing/2014/main" id="{4A99C36E-B8FA-61A5-B03E-922E95AE1F6F}"/>
              </a:ext>
            </a:extLst>
          </p:cNvPr>
          <p:cNvPicPr>
            <a:picLocks noChangeAspect="1"/>
          </p:cNvPicPr>
          <p:nvPr/>
        </p:nvPicPr>
        <p:blipFill>
          <a:blip r:embed="rId4"/>
          <a:stretch>
            <a:fillRect/>
          </a:stretch>
        </p:blipFill>
        <p:spPr>
          <a:xfrm>
            <a:off x="6259884" y="1938726"/>
            <a:ext cx="4932954" cy="3547673"/>
          </a:xfrm>
          <a:prstGeom prst="rect">
            <a:avLst/>
          </a:prstGeom>
        </p:spPr>
      </p:pic>
    </p:spTree>
    <p:extLst>
      <p:ext uri="{BB962C8B-B14F-4D97-AF65-F5344CB8AC3E}">
        <p14:creationId xmlns:p14="http://schemas.microsoft.com/office/powerpoint/2010/main" val="34071571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组件可以分为以下三种类型。</a:t>
            </a:r>
          </a:p>
          <a:p>
            <a:pPr algn="just"/>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实施组件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(Deployment Component)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。实施组件是构成一个可执行系统必要和充分的组件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如动态链接库</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(DLL)</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、二进制可执行体</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(EXE)</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ActiveX</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控件和</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JavaBean</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组件等。</a:t>
            </a:r>
          </a:p>
          <a:p>
            <a:pPr algn="just"/>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）工作产品组件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(Work Product Component)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。这类组件主要是开发过程的产物</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包括创建实施组件的源代码文件及数据文件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这些组件并不是直接地参加可执行系统</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而是开发过程中的工作产品</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用于产生可执行系统。</a:t>
            </a:r>
          </a:p>
          <a:p>
            <a:pPr algn="just"/>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执行组件</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(Execution Component)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。这类组件是作为一个正在执行的系统的结果而被创建的</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如由</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 DLL</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实例化形成的</a:t>
            </a:r>
            <a:r>
              <a:rPr lang="en-US" altLang="zh-CN" sz="1800" kern="100">
                <a:effectLst/>
                <a:latin typeface="Calibri" panose="020F0502020204030204" pitchFamily="34" charset="0"/>
                <a:ea typeface="宋体" panose="02010600030101010101" pitchFamily="2" charset="-122"/>
                <a:cs typeface="Times New Roman" panose="02020603050405020304" pitchFamily="18" charset="0"/>
              </a:rPr>
              <a:t>COM</a:t>
            </a:r>
            <a:r>
              <a:rPr lang="zh-CN" altLang="zh-CN" sz="1800" kern="100">
                <a:effectLst/>
                <a:latin typeface="Calibri" panose="020F0502020204030204" pitchFamily="34" charset="0"/>
                <a:ea typeface="宋体" panose="02010600030101010101" pitchFamily="2" charset="-122"/>
                <a:cs typeface="Times New Roman" panose="02020603050405020304" pitchFamily="18" charset="0"/>
              </a:rPr>
              <a:t>＋对象。</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基本元素</a:t>
            </a:r>
          </a:p>
        </p:txBody>
      </p:sp>
      <p:sp>
        <p:nvSpPr>
          <p:cNvPr id="21" name="文本框 20">
            <a:extLst>
              <a:ext uri="{FF2B5EF4-FFF2-40B4-BE49-F238E27FC236}">
                <a16:creationId xmlns:a16="http://schemas.microsoft.com/office/drawing/2014/main" id="{38D1799A-E7D1-2E23-53AA-1F6CC3C3EA29}"/>
              </a:ext>
            </a:extLst>
          </p:cNvPr>
          <p:cNvSpPr txBox="1"/>
          <p:nvPr/>
        </p:nvSpPr>
        <p:spPr>
          <a:xfrm>
            <a:off x="963407" y="2264618"/>
            <a:ext cx="10119282" cy="3108543"/>
          </a:xfrm>
          <a:prstGeom prst="rect">
            <a:avLst/>
          </a:prstGeom>
          <a:noFill/>
        </p:spPr>
        <p:txBody>
          <a:bodyPr wrap="square">
            <a:spAutoFit/>
          </a:bodyPr>
          <a:lstStyle/>
          <a:p>
            <a:pPr algn="just"/>
            <a:r>
              <a:rPr lang="zh-CN" altLang="zh-CN" sz="2800" kern="100" dirty="0">
                <a:effectLst/>
                <a:latin typeface="宋体" panose="02010600030101010101" pitchFamily="2" charset="-122"/>
                <a:ea typeface="宋体" panose="02010600030101010101" pitchFamily="2" charset="-122"/>
                <a:cs typeface="Times New Roman" panose="02020603050405020304" pitchFamily="18" charset="0"/>
              </a:rPr>
              <a:t>组件类型</a:t>
            </a:r>
            <a:r>
              <a:rPr lang="zh-CN" altLang="en-US" sz="28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800" kern="100" dirty="0">
              <a:effectLst/>
              <a:latin typeface="宋体" panose="02010600030101010101" pitchFamily="2" charset="-122"/>
              <a:ea typeface="宋体" panose="02010600030101010101" pitchFamily="2" charset="-122"/>
              <a:cs typeface="Times New Roman" panose="02020603050405020304" pitchFamily="18" charset="0"/>
            </a:endParaRPr>
          </a:p>
          <a:p>
            <a:pPr marL="457200" indent="-457200" algn="just">
              <a:buFont typeface="Arial" panose="020B0604020202020204" pitchFamily="34" charset="0"/>
              <a:buChar char="•"/>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实施组件。实施组件是</a:t>
            </a:r>
            <a:r>
              <a:rPr lang="zh-CN" altLang="zh-CN" sz="2400" kern="1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构成一个可执行系统必要和充分的组件</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如动态链接库、二进制可执行体、</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ActiveX</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控件和</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JavaBean</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组件等。</a:t>
            </a:r>
          </a:p>
          <a:p>
            <a:pPr marL="457200" indent="-457200" algn="just">
              <a:buFont typeface="Arial" panose="020B0604020202020204" pitchFamily="34" charset="0"/>
              <a:buChar char="•"/>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工作产品组件。这类组件主要是开发过程的产物</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包括创建实施组件的</a:t>
            </a:r>
            <a:r>
              <a:rPr lang="zh-CN" altLang="zh-CN" sz="2400" kern="1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源代码文件</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及</a:t>
            </a:r>
            <a:r>
              <a:rPr lang="zh-CN" altLang="zh-CN" sz="2400" kern="1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数据文件</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这些组件并不是直接地参加可执行系统</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而是开发过程中的工作产品</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用于产生可执行系统。</a:t>
            </a:r>
          </a:p>
          <a:p>
            <a:pPr marL="457200" indent="-457200" algn="just">
              <a:buFont typeface="Arial" panose="020B0604020202020204" pitchFamily="34" charset="0"/>
              <a:buChar char="•"/>
            </a:pP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执行组件。这类组件是</a:t>
            </a:r>
            <a:r>
              <a:rPr lang="zh-CN" altLang="zh-CN" sz="2400" kern="100" dirty="0">
                <a:solidFill>
                  <a:srgbClr val="C00000"/>
                </a:solidFill>
                <a:effectLst/>
                <a:latin typeface="宋体" panose="02010600030101010101" pitchFamily="2" charset="-122"/>
                <a:ea typeface="宋体" panose="02010600030101010101" pitchFamily="2" charset="-122"/>
                <a:cs typeface="Times New Roman" panose="02020603050405020304" pitchFamily="18" charset="0"/>
              </a:rPr>
              <a:t>作为一个正在执行的系统的结果而被创建的</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如由</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DLL</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实例化形成的</a:t>
            </a:r>
            <a:r>
              <a:rPr lang="en-US" altLang="zh-CN" sz="2400" kern="100" dirty="0">
                <a:effectLst/>
                <a:latin typeface="宋体" panose="02010600030101010101" pitchFamily="2" charset="-122"/>
                <a:ea typeface="宋体" panose="02010600030101010101" pitchFamily="2" charset="-122"/>
                <a:cs typeface="Times New Roman" panose="02020603050405020304" pitchFamily="18" charset="0"/>
              </a:rPr>
              <a:t>COM</a:t>
            </a:r>
            <a:r>
              <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rPr>
              <a:t>＋对象。</a:t>
            </a:r>
          </a:p>
        </p:txBody>
      </p:sp>
    </p:spTree>
    <p:extLst>
      <p:ext uri="{BB962C8B-B14F-4D97-AF65-F5344CB8AC3E}">
        <p14:creationId xmlns:p14="http://schemas.microsoft.com/office/powerpoint/2010/main" val="35409326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基本元素</a:t>
            </a:r>
          </a:p>
        </p:txBody>
      </p:sp>
      <p:sp>
        <p:nvSpPr>
          <p:cNvPr id="25" name="文本框 24">
            <a:extLst>
              <a:ext uri="{FF2B5EF4-FFF2-40B4-BE49-F238E27FC236}">
                <a16:creationId xmlns:a16="http://schemas.microsoft.com/office/drawing/2014/main" id="{CA533A28-7403-4D23-FC86-E8BD3277BDC4}"/>
              </a:ext>
            </a:extLst>
          </p:cNvPr>
          <p:cNvSpPr txBox="1"/>
          <p:nvPr/>
        </p:nvSpPr>
        <p:spPr>
          <a:xfrm>
            <a:off x="1114924" y="2312228"/>
            <a:ext cx="9857875" cy="3046988"/>
          </a:xfrm>
          <a:prstGeom prst="rect">
            <a:avLst/>
          </a:prstGeom>
          <a:noFill/>
        </p:spPr>
        <p:txBody>
          <a:bodyPr wrap="square">
            <a:spAutoFit/>
          </a:bodyPr>
          <a:lstStyle/>
          <a:p>
            <a:pPr algn="just"/>
            <a:r>
              <a:rPr lang="zh-CN" altLang="en-US" sz="24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接口</a:t>
            </a:r>
            <a:endParaRPr lang="en-US" altLang="zh-CN" sz="24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一组用于描述类或组件的一个服务的操作，是一个被命名的操作的集合。</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每个接口都有一个唯一的名称</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导出接口</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即为其他组件提供服务的接口</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一个组件可以有多个导出接口。</a:t>
            </a:r>
          </a:p>
          <a:p>
            <a:pPr marL="342900" indent="-342900" algn="just">
              <a:buFont typeface="Arial" panose="020B0604020202020204" pitchFamily="34" charset="0"/>
              <a:buChar char="•"/>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导入接口</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在组件中所用到的其他组件所提供的接口</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称为导入接口</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一个组件可以使用多个导入接口。</a:t>
            </a:r>
          </a:p>
          <a:p>
            <a:pPr marL="342900" indent="-342900" algn="just">
              <a:buFont typeface="Arial" panose="020B0604020202020204" pitchFamily="34" charset="0"/>
              <a:buChar char="•"/>
            </a:pP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783552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基本元素</a:t>
            </a:r>
          </a:p>
        </p:txBody>
      </p:sp>
      <p:sp>
        <p:nvSpPr>
          <p:cNvPr id="25" name="文本框 24">
            <a:extLst>
              <a:ext uri="{FF2B5EF4-FFF2-40B4-BE49-F238E27FC236}">
                <a16:creationId xmlns:a16="http://schemas.microsoft.com/office/drawing/2014/main" id="{CA533A28-7403-4D23-FC86-E8BD3277BDC4}"/>
              </a:ext>
            </a:extLst>
          </p:cNvPr>
          <p:cNvSpPr txBox="1"/>
          <p:nvPr/>
        </p:nvSpPr>
        <p:spPr>
          <a:xfrm>
            <a:off x="1114924" y="2312228"/>
            <a:ext cx="5926899" cy="3046988"/>
          </a:xfrm>
          <a:prstGeom prst="rect">
            <a:avLst/>
          </a:prstGeom>
          <a:noFill/>
        </p:spPr>
        <p:txBody>
          <a:bodyPr wrap="square">
            <a:spAutoFit/>
          </a:bodyPr>
          <a:lstStyle/>
          <a:p>
            <a:pPr algn="just"/>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接口的表示法：</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1.</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将接口用一个矩形来表示</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矩形中包含与接口有关的信息。接口与实现接口的组件之间用一条带空心三角形箭头的虚线连接</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箭头指向接口，如图</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8.3</a:t>
            </a:r>
          </a:p>
          <a:p>
            <a:pPr algn="just"/>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2.</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用一个小圆圈来代表接口</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用实线和组件连接起来。在这种语境中</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实线代表的是实现关系。如图</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8.4</a:t>
            </a:r>
          </a:p>
        </p:txBody>
      </p:sp>
      <p:pic>
        <p:nvPicPr>
          <p:cNvPr id="18" name="图片 17" descr="04b6d0463084bdf1acd95fba0827de1">
            <a:extLst>
              <a:ext uri="{FF2B5EF4-FFF2-40B4-BE49-F238E27FC236}">
                <a16:creationId xmlns:a16="http://schemas.microsoft.com/office/drawing/2014/main" id="{CA6B8727-6BC1-7F6B-6E93-4B60C512A6D1}"/>
              </a:ext>
            </a:extLst>
          </p:cNvPr>
          <p:cNvPicPr>
            <a:picLocks noChangeAspect="1"/>
          </p:cNvPicPr>
          <p:nvPr/>
        </p:nvPicPr>
        <p:blipFill>
          <a:blip r:embed="rId4"/>
          <a:stretch>
            <a:fillRect/>
          </a:stretch>
        </p:blipFill>
        <p:spPr>
          <a:xfrm>
            <a:off x="7222649" y="1758397"/>
            <a:ext cx="4290715" cy="2095271"/>
          </a:xfrm>
          <a:prstGeom prst="rect">
            <a:avLst/>
          </a:prstGeom>
        </p:spPr>
      </p:pic>
      <p:pic>
        <p:nvPicPr>
          <p:cNvPr id="19" name="图片 18" descr="bdeebe7bfe8d392d2ea5ab25799d711">
            <a:extLst>
              <a:ext uri="{FF2B5EF4-FFF2-40B4-BE49-F238E27FC236}">
                <a16:creationId xmlns:a16="http://schemas.microsoft.com/office/drawing/2014/main" id="{8B1EB4E5-E705-BBC4-AF73-19BCDD0CD8A7}"/>
              </a:ext>
            </a:extLst>
          </p:cNvPr>
          <p:cNvPicPr>
            <a:picLocks noChangeAspect="1"/>
          </p:cNvPicPr>
          <p:nvPr/>
        </p:nvPicPr>
        <p:blipFill>
          <a:blip r:embed="rId5"/>
          <a:stretch>
            <a:fillRect/>
          </a:stretch>
        </p:blipFill>
        <p:spPr>
          <a:xfrm>
            <a:off x="7222649" y="3754062"/>
            <a:ext cx="4014101" cy="2536947"/>
          </a:xfrm>
          <a:prstGeom prst="rect">
            <a:avLst/>
          </a:prstGeom>
        </p:spPr>
      </p:pic>
    </p:spTree>
    <p:extLst>
      <p:ext uri="{BB962C8B-B14F-4D97-AF65-F5344CB8AC3E}">
        <p14:creationId xmlns:p14="http://schemas.microsoft.com/office/powerpoint/2010/main" val="14646060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基本元素</a:t>
            </a:r>
          </a:p>
        </p:txBody>
      </p:sp>
      <p:sp>
        <p:nvSpPr>
          <p:cNvPr id="25" name="文本框 24">
            <a:extLst>
              <a:ext uri="{FF2B5EF4-FFF2-40B4-BE49-F238E27FC236}">
                <a16:creationId xmlns:a16="http://schemas.microsoft.com/office/drawing/2014/main" id="{CA533A28-7403-4D23-FC86-E8BD3277BDC4}"/>
              </a:ext>
            </a:extLst>
          </p:cNvPr>
          <p:cNvSpPr txBox="1"/>
          <p:nvPr/>
        </p:nvSpPr>
        <p:spPr>
          <a:xfrm>
            <a:off x="1114924" y="2481914"/>
            <a:ext cx="9857875" cy="2308324"/>
          </a:xfrm>
          <a:prstGeom prst="rect">
            <a:avLst/>
          </a:prstGeom>
          <a:noFill/>
        </p:spPr>
        <p:txBody>
          <a:bodyPr wrap="square">
            <a:spAutoFit/>
          </a:bodyPr>
          <a:lstStyle/>
          <a:p>
            <a:pPr marL="342900" indent="-342900" algn="just">
              <a:buFont typeface="Arial" panose="020B0604020202020204" pitchFamily="34" charset="0"/>
              <a:buChar char="•"/>
            </a:pPr>
            <a:r>
              <a:rPr lang="zh-CN" altLang="en-US" sz="240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rPr>
              <a:t>关系</a:t>
            </a: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是事物之间的联系</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effectLst/>
                <a:latin typeface="Calibri" panose="020F0502020204030204" pitchFamily="34" charset="0"/>
                <a:ea typeface="宋体" panose="02010600030101010101" pitchFamily="2" charset="-122"/>
                <a:cs typeface="Times New Roman" panose="02020603050405020304" pitchFamily="18" charset="0"/>
              </a:rPr>
              <a:t>构件图中使用最多的是依赖和实现关系。</a:t>
            </a:r>
            <a:endParaRPr lang="en-US"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依赖关系</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是指</a:t>
            </a:r>
            <a:r>
              <a:rPr lang="zh-CN" altLang="en-US" sz="2400" b="1" kern="100" dirty="0">
                <a:latin typeface="Calibri" panose="020F0502020204030204" pitchFamily="34" charset="0"/>
                <a:ea typeface="宋体" panose="02010600030101010101" pitchFamily="2" charset="-122"/>
                <a:cs typeface="Times New Roman" panose="02020603050405020304" pitchFamily="18" charset="0"/>
              </a:rPr>
              <a:t>组件</a:t>
            </a:r>
            <a:r>
              <a:rPr lang="zh-CN" altLang="en-US" sz="24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依赖外部</a:t>
            </a:r>
            <a:r>
              <a:rPr lang="zh-CN" altLang="en-US" sz="2400" b="1" kern="100" dirty="0">
                <a:latin typeface="Calibri" panose="020F0502020204030204" pitchFamily="34" charset="0"/>
                <a:ea typeface="宋体" panose="02010600030101010101" pitchFamily="2" charset="-122"/>
                <a:cs typeface="Times New Roman" panose="02020603050405020304" pitchFamily="18" charset="0"/>
              </a:rPr>
              <a:t>提供的服务</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由组件到接口</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。构件图中的依赖关系使用</a:t>
            </a:r>
            <a:r>
              <a:rPr lang="zh-CN" altLang="en-US" sz="2400" b="1" kern="100" dirty="0">
                <a:latin typeface="Calibri" panose="020F0502020204030204" pitchFamily="34" charset="0"/>
                <a:ea typeface="宋体" panose="02010600030101010101" pitchFamily="2" charset="-122"/>
                <a:cs typeface="Times New Roman" panose="02020603050405020304" pitchFamily="18" charset="0"/>
              </a:rPr>
              <a:t>虚线</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箭头表示</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如图</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8.6</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所示</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zh-CN" altLang="en-US" sz="2400"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实现关系</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是指</a:t>
            </a:r>
            <a:r>
              <a:rPr lang="zh-CN" altLang="en-US" sz="2400" b="1" kern="100" dirty="0">
                <a:latin typeface="Calibri" panose="020F0502020204030204" pitchFamily="34" charset="0"/>
                <a:ea typeface="宋体" panose="02010600030101010101" pitchFamily="2" charset="-122"/>
                <a:cs typeface="Times New Roman" panose="02020603050405020304" pitchFamily="18" charset="0"/>
              </a:rPr>
              <a:t>组件</a:t>
            </a:r>
            <a:r>
              <a:rPr lang="zh-CN" altLang="en-US" sz="2400"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向外</a:t>
            </a:r>
            <a:r>
              <a:rPr lang="zh-CN" altLang="en-US" sz="2400" b="1" kern="100" dirty="0">
                <a:latin typeface="Calibri" panose="020F0502020204030204" pitchFamily="34" charset="0"/>
                <a:ea typeface="宋体" panose="02010600030101010101" pitchFamily="2" charset="-122"/>
                <a:cs typeface="Times New Roman" panose="02020603050405020304" pitchFamily="18" charset="0"/>
              </a:rPr>
              <a:t>提供的服务</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。实现关系使用</a:t>
            </a:r>
            <a:r>
              <a:rPr lang="zh-CN" altLang="en-US" sz="2400" b="1" kern="100" dirty="0">
                <a:latin typeface="Calibri" panose="020F0502020204030204" pitchFamily="34" charset="0"/>
                <a:ea typeface="宋体" panose="02010600030101010101" pitchFamily="2" charset="-122"/>
                <a:cs typeface="Times New Roman" panose="02020603050405020304" pitchFamily="18" charset="0"/>
              </a:rPr>
              <a:t>实线</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表示</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如图</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8.7</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所示。实现关系多用于组件和接口之间。</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18" name="图片 17" descr="426048ebca6d31da4a202d43b07d456">
            <a:extLst>
              <a:ext uri="{FF2B5EF4-FFF2-40B4-BE49-F238E27FC236}">
                <a16:creationId xmlns:a16="http://schemas.microsoft.com/office/drawing/2014/main" id="{432B513F-B022-5485-584B-2FCBC2AD7C1F}"/>
              </a:ext>
            </a:extLst>
          </p:cNvPr>
          <p:cNvPicPr>
            <a:picLocks noChangeAspect="1"/>
          </p:cNvPicPr>
          <p:nvPr/>
        </p:nvPicPr>
        <p:blipFill>
          <a:blip r:embed="rId4"/>
          <a:stretch>
            <a:fillRect/>
          </a:stretch>
        </p:blipFill>
        <p:spPr>
          <a:xfrm>
            <a:off x="608549" y="4746960"/>
            <a:ext cx="6131542" cy="1682534"/>
          </a:xfrm>
          <a:prstGeom prst="rect">
            <a:avLst/>
          </a:prstGeom>
        </p:spPr>
      </p:pic>
      <p:pic>
        <p:nvPicPr>
          <p:cNvPr id="19" name="图片 18">
            <a:extLst>
              <a:ext uri="{FF2B5EF4-FFF2-40B4-BE49-F238E27FC236}">
                <a16:creationId xmlns:a16="http://schemas.microsoft.com/office/drawing/2014/main" id="{507949F2-DA59-13F8-0CD1-7972E1DC37D4}"/>
              </a:ext>
            </a:extLst>
          </p:cNvPr>
          <p:cNvPicPr>
            <a:picLocks noChangeAspect="1"/>
          </p:cNvPicPr>
          <p:nvPr/>
        </p:nvPicPr>
        <p:blipFill>
          <a:blip r:embed="rId5"/>
          <a:stretch>
            <a:fillRect/>
          </a:stretch>
        </p:blipFill>
        <p:spPr>
          <a:xfrm>
            <a:off x="6790522" y="4726586"/>
            <a:ext cx="4164678" cy="1570519"/>
          </a:xfrm>
          <a:prstGeom prst="rect">
            <a:avLst/>
          </a:prstGeom>
          <a:noFill/>
          <a:ln>
            <a:noFill/>
          </a:ln>
        </p:spPr>
      </p:pic>
    </p:spTree>
    <p:extLst>
      <p:ext uri="{BB962C8B-B14F-4D97-AF65-F5344CB8AC3E}">
        <p14:creationId xmlns:p14="http://schemas.microsoft.com/office/powerpoint/2010/main" val="34542166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建模及绘图的步骤</a:t>
            </a:r>
          </a:p>
        </p:txBody>
      </p:sp>
      <p:sp>
        <p:nvSpPr>
          <p:cNvPr id="23" name="文本框 22">
            <a:extLst>
              <a:ext uri="{FF2B5EF4-FFF2-40B4-BE49-F238E27FC236}">
                <a16:creationId xmlns:a16="http://schemas.microsoft.com/office/drawing/2014/main" id="{534C1A6C-FC06-3323-81FA-A122FF1261A0}"/>
              </a:ext>
            </a:extLst>
          </p:cNvPr>
          <p:cNvSpPr txBox="1"/>
          <p:nvPr/>
        </p:nvSpPr>
        <p:spPr>
          <a:xfrm>
            <a:off x="1327137" y="2588607"/>
            <a:ext cx="6094428" cy="1815882"/>
          </a:xfrm>
          <a:prstGeom prst="rect">
            <a:avLst/>
          </a:prstGeom>
          <a:noFill/>
        </p:spPr>
        <p:txBody>
          <a:bodyPr wrap="square">
            <a:spAutoFit/>
          </a:bodyPr>
          <a:lstStyle/>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对系统中的组件建模</a:t>
            </a:r>
            <a:r>
              <a:rPr lang="en-US" altLang="zh-CN" sz="2800" dirty="0">
                <a:latin typeface="宋体" panose="02010600030101010101" pitchFamily="2" charset="-122"/>
                <a:ea typeface="宋体" panose="02010600030101010101" pitchFamily="2" charset="-122"/>
              </a:rPr>
              <a:t>;</a:t>
            </a: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定义相关组件提供的接口</a:t>
            </a:r>
            <a:r>
              <a:rPr lang="en-US" altLang="zh-CN" sz="2800" dirty="0">
                <a:latin typeface="宋体" panose="02010600030101010101" pitchFamily="2" charset="-122"/>
                <a:ea typeface="宋体" panose="02010600030101010101" pitchFamily="2" charset="-122"/>
              </a:rPr>
              <a:t>﹔</a:t>
            </a: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对它们间的关系建模</a:t>
            </a:r>
            <a:r>
              <a:rPr lang="en-US" altLang="zh-CN" sz="2800" dirty="0">
                <a:latin typeface="宋体" panose="02010600030101010101" pitchFamily="2" charset="-122"/>
                <a:ea typeface="宋体" panose="02010600030101010101" pitchFamily="2" charset="-122"/>
              </a:rPr>
              <a:t>;</a:t>
            </a:r>
          </a:p>
          <a:p>
            <a:pPr marL="457200" indent="-457200">
              <a:buFont typeface="Arial" panose="020B0604020202020204" pitchFamily="34" charset="0"/>
              <a:buChar char="•"/>
            </a:pPr>
            <a:r>
              <a:rPr lang="zh-CN" altLang="en-US" sz="2800" dirty="0">
                <a:latin typeface="宋体" panose="02010600030101010101" pitchFamily="2" charset="-122"/>
                <a:ea typeface="宋体" panose="02010600030101010101" pitchFamily="2" charset="-122"/>
              </a:rPr>
              <a:t>对建模的结果进行精化和细化</a:t>
            </a:r>
          </a:p>
        </p:txBody>
      </p:sp>
    </p:spTree>
    <p:extLst>
      <p:ext uri="{BB962C8B-B14F-4D97-AF65-F5344CB8AC3E}">
        <p14:creationId xmlns:p14="http://schemas.microsoft.com/office/powerpoint/2010/main" val="22659560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使用方式</a:t>
            </a:r>
          </a:p>
        </p:txBody>
      </p:sp>
      <p:sp>
        <p:nvSpPr>
          <p:cNvPr id="23" name="文本框 22">
            <a:extLst>
              <a:ext uri="{FF2B5EF4-FFF2-40B4-BE49-F238E27FC236}">
                <a16:creationId xmlns:a16="http://schemas.microsoft.com/office/drawing/2014/main" id="{534C1A6C-FC06-3323-81FA-A122FF1261A0}"/>
              </a:ext>
            </a:extLst>
          </p:cNvPr>
          <p:cNvSpPr txBox="1"/>
          <p:nvPr/>
        </p:nvSpPr>
        <p:spPr>
          <a:xfrm>
            <a:off x="1327136" y="2588607"/>
            <a:ext cx="10062045" cy="3600986"/>
          </a:xfrm>
          <a:prstGeom prst="rect">
            <a:avLst/>
          </a:prstGeom>
          <a:noFill/>
        </p:spPr>
        <p:txBody>
          <a:bodyPr wrap="square">
            <a:spAutoFit/>
          </a:bodyPr>
          <a:lstStyle/>
          <a:p>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对源代码建模</a:t>
            </a:r>
          </a:p>
          <a:p>
            <a:r>
              <a:rPr lang="zh-CN" altLang="en-US" sz="2000" dirty="0">
                <a:latin typeface="宋体" panose="02010600030101010101" pitchFamily="2" charset="-122"/>
                <a:ea typeface="宋体" panose="02010600030101010101" pitchFamily="2" charset="-122"/>
              </a:rPr>
              <a:t>采用当前大多数面向对象编程语言</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将使用集成化开发环境来分割代码</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并将源代码存储到文件中。可以使用构件图来为这些文件的配置建模</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并设置配置管理系统。</a:t>
            </a:r>
          </a:p>
          <a:p>
            <a:r>
              <a:rPr lang="zh-CN" altLang="en-US" sz="2000" dirty="0">
                <a:latin typeface="宋体" panose="02010600030101010101" pitchFamily="2" charset="-122"/>
                <a:ea typeface="宋体" panose="02010600030101010101" pitchFamily="2" charset="-122"/>
              </a:rPr>
              <a:t>对源代码建模</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要遵循如下的策略。</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识别出感兴趣的相关源代码文件的集合</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并把它们建模为组件。</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对于较大的系统</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利用包</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文件夹</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对其进行分组。</a:t>
            </a: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通过约束来表示源代码的版本号</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作者和最后修改日期等信息</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利用工具管理这个标记值。</a:t>
            </a: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用依赖关系来表示这些文件间编译的依赖关系</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箭头指向为谁依赖谁。利用工具帮助产生并管理这些关系。</a:t>
            </a:r>
          </a:p>
          <a:p>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318429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使用方式</a:t>
            </a:r>
          </a:p>
        </p:txBody>
      </p:sp>
      <p:sp>
        <p:nvSpPr>
          <p:cNvPr id="23" name="文本框 22">
            <a:extLst>
              <a:ext uri="{FF2B5EF4-FFF2-40B4-BE49-F238E27FC236}">
                <a16:creationId xmlns:a16="http://schemas.microsoft.com/office/drawing/2014/main" id="{534C1A6C-FC06-3323-81FA-A122FF1261A0}"/>
              </a:ext>
            </a:extLst>
          </p:cNvPr>
          <p:cNvSpPr txBox="1"/>
          <p:nvPr/>
        </p:nvSpPr>
        <p:spPr>
          <a:xfrm>
            <a:off x="1481881" y="2263206"/>
            <a:ext cx="9333111" cy="3847207"/>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对可执行体的发布建模</a:t>
            </a:r>
          </a:p>
          <a:p>
            <a:r>
              <a:rPr lang="zh-CN" altLang="en-US" sz="2400" dirty="0">
                <a:latin typeface="宋体" panose="02010600030101010101" pitchFamily="2" charset="-122"/>
                <a:ea typeface="宋体" panose="02010600030101010101" pitchFamily="2" charset="-122"/>
              </a:rPr>
              <a:t>软件的发布是交付给内部或外部用户的相对完整而且一致的组件系列。在组件的语境中，一个发布注重交付一个运行系统所必需的部分。当用构件图对发布建模时</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其实是在对构成软件的物理部分</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即部署组件</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所做的决策进行可视化、详述和文档化。</a:t>
            </a:r>
          </a:p>
          <a:p>
            <a:r>
              <a:rPr lang="zh-CN" altLang="en-US" sz="2400" dirty="0">
                <a:latin typeface="宋体" panose="02010600030101010101" pitchFamily="2" charset="-122"/>
                <a:ea typeface="宋体" panose="02010600030101010101" pitchFamily="2" charset="-122"/>
              </a:rPr>
              <a:t>对可执行程序的结构建模要遵循如下策略。</a:t>
            </a:r>
            <a:endParaRPr lang="en-US" altLang="zh-CN" sz="24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识别想建模的构件集合</a:t>
            </a:r>
            <a:r>
              <a:rPr lang="en-US" altLang="zh-CN" sz="2400" dirty="0">
                <a:latin typeface="宋体" panose="02010600030101010101" pitchFamily="2" charset="-122"/>
                <a:ea typeface="宋体" panose="02010600030101010101" pitchFamily="2" charset="-122"/>
              </a:rPr>
              <a:t>;</a:t>
            </a: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考虑集合中各构件的不同类型</a:t>
            </a:r>
            <a:r>
              <a:rPr lang="en-US" altLang="zh-CN" sz="2400" dirty="0">
                <a:latin typeface="宋体" panose="02010600030101010101" pitchFamily="2" charset="-122"/>
                <a:ea typeface="宋体" panose="02010600030101010101" pitchFamily="2" charset="-122"/>
              </a:rPr>
              <a:t>;</a:t>
            </a:r>
          </a:p>
          <a:p>
            <a:pPr marL="342900" indent="-34290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对这个集合中的每个构件</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分析它们之间的关系。</a:t>
            </a:r>
          </a:p>
          <a:p>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234950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对象图主要包括以下几部分。</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由于对象是一个类的实例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因此其名称的格式是“对象</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这两个部分是可选的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但如果是包含类名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则必须加上</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另外为了和类名区分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还必须加上下划线。</a:t>
            </a:r>
          </a:p>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由于对象是一个具体的事物﹐因此所有的属性值都已经确定﹐因此迪常会在属性的后面列出其值。</a:t>
            </a: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28518" y="1240445"/>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构件图</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使用方式</a:t>
            </a:r>
          </a:p>
        </p:txBody>
      </p:sp>
      <p:sp>
        <p:nvSpPr>
          <p:cNvPr id="23" name="文本框 22">
            <a:extLst>
              <a:ext uri="{FF2B5EF4-FFF2-40B4-BE49-F238E27FC236}">
                <a16:creationId xmlns:a16="http://schemas.microsoft.com/office/drawing/2014/main" id="{534C1A6C-FC06-3323-81FA-A122FF1261A0}"/>
              </a:ext>
            </a:extLst>
          </p:cNvPr>
          <p:cNvSpPr txBox="1"/>
          <p:nvPr/>
        </p:nvSpPr>
        <p:spPr>
          <a:xfrm>
            <a:off x="1481881" y="2263206"/>
            <a:ext cx="9333111" cy="4955203"/>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对物理数据库建模</a:t>
            </a:r>
          </a:p>
          <a:p>
            <a:r>
              <a:rPr lang="zh-CN" altLang="en-US" sz="2400" dirty="0">
                <a:latin typeface="宋体" panose="02010600030101010101" pitchFamily="2" charset="-122"/>
                <a:ea typeface="宋体" panose="02010600030101010101" pitchFamily="2" charset="-122"/>
              </a:rPr>
              <a:t>可以把物理数据库看作模式</a:t>
            </a:r>
            <a:r>
              <a:rPr lang="en-US" altLang="zh-CN" sz="2400" dirty="0">
                <a:latin typeface="宋体" panose="02010600030101010101" pitchFamily="2" charset="-122"/>
                <a:ea typeface="宋体" panose="02010600030101010101" pitchFamily="2" charset="-122"/>
              </a:rPr>
              <a:t>(Schema)</a:t>
            </a:r>
            <a:r>
              <a:rPr lang="zh-CN" altLang="en-US" sz="2400" dirty="0">
                <a:latin typeface="宋体" panose="02010600030101010101" pitchFamily="2" charset="-122"/>
                <a:ea typeface="宋体" panose="02010600030101010101" pitchFamily="2" charset="-122"/>
              </a:rPr>
              <a:t>在比特世界中的具体实现。实际上</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模式提供了对永久信息的应用程序编程接口</a:t>
            </a:r>
            <a:r>
              <a:rPr lang="en-US" altLang="zh-CN" sz="2400" dirty="0">
                <a:latin typeface="宋体" panose="02010600030101010101" pitchFamily="2" charset="-122"/>
                <a:ea typeface="宋体" panose="02010600030101010101" pitchFamily="2" charset="-122"/>
              </a:rPr>
              <a:t>(API) ,</a:t>
            </a:r>
            <a:r>
              <a:rPr lang="zh-CN" altLang="en-US" sz="2400" dirty="0">
                <a:latin typeface="宋体" panose="02010600030101010101" pitchFamily="2" charset="-122"/>
                <a:ea typeface="宋体" panose="02010600030101010101" pitchFamily="2" charset="-122"/>
              </a:rPr>
              <a:t>物理数据库模型表示了这些信息在关系型数据库的表中或者在面向对象数据库的页中的存储。可以用构件图表示这些以及其他种类的物理数据库。</a:t>
            </a:r>
          </a:p>
          <a:p>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对可适应的系统建模</a:t>
            </a:r>
          </a:p>
          <a:p>
            <a:r>
              <a:rPr lang="zh-CN" altLang="en-US" sz="2400" dirty="0">
                <a:latin typeface="宋体" panose="02010600030101010101" pitchFamily="2" charset="-122"/>
                <a:ea typeface="宋体" panose="02010600030101010101" pitchFamily="2" charset="-122"/>
              </a:rPr>
              <a:t>某些系统是相对静态的</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其组件进人现场、参与执行、然后离开。另外一些系统则是较为动态的</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其中</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包括一些为了负载均衡和故障恢复而进行迁移的可移动的代理或组件。可以将构件图与对行为建模的</a:t>
            </a:r>
            <a:r>
              <a:rPr lang="en-US" altLang="zh-CN" sz="2400" dirty="0">
                <a:latin typeface="宋体" panose="02010600030101010101" pitchFamily="2" charset="-122"/>
                <a:ea typeface="宋体" panose="02010600030101010101" pitchFamily="2" charset="-122"/>
              </a:rPr>
              <a:t>UML</a:t>
            </a:r>
            <a:r>
              <a:rPr lang="zh-CN" altLang="en-US" sz="2400" dirty="0">
                <a:latin typeface="宋体" panose="02010600030101010101" pitchFamily="2" charset="-122"/>
                <a:ea typeface="宋体" panose="02010600030101010101" pitchFamily="2" charset="-122"/>
              </a:rPr>
              <a:t>的一些图结合起来表示这类系统。</a:t>
            </a:r>
          </a:p>
          <a:p>
            <a:endParaRPr lang="zh-CN" altLang="en-US" sz="2400" dirty="0">
              <a:latin typeface="宋体" panose="02010600030101010101" pitchFamily="2" charset="-122"/>
              <a:ea typeface="宋体" panose="02010600030101010101" pitchFamily="2" charset="-122"/>
            </a:endParaRPr>
          </a:p>
          <a:p>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492890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问题</a:t>
              </a:r>
              <a:r>
                <a:rPr lang="en-US" altLang="zh-CN" sz="2400" b="1" dirty="0">
                  <a:cs typeface="+mn-ea"/>
                  <a:sym typeface="+mn-lt"/>
                </a:rPr>
                <a:t>4</a:t>
              </a: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question</a:t>
            </a:r>
            <a:endParaRPr lang="zh-CN" altLang="en-US" dirty="0">
              <a:cs typeface="+mn-ea"/>
              <a:sym typeface="+mn-lt"/>
            </a:endParaRPr>
          </a:p>
        </p:txBody>
      </p:sp>
      <p:sp>
        <p:nvSpPr>
          <p:cNvPr id="39" name="iṧḻiḍê">
            <a:extLst>
              <a:ext uri="{FF2B5EF4-FFF2-40B4-BE49-F238E27FC236}">
                <a16:creationId xmlns:a16="http://schemas.microsoft.com/office/drawing/2014/main" id="{4D8C8DEE-C6A7-42C9-8099-592B2E5CB715}"/>
              </a:ext>
            </a:extLst>
          </p:cNvPr>
          <p:cNvSpPr txBox="1"/>
          <p:nvPr/>
        </p:nvSpPr>
        <p:spPr>
          <a:xfrm>
            <a:off x="3547653" y="566496"/>
            <a:ext cx="9227656" cy="115458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4000" b="1" dirty="0">
                <a:solidFill>
                  <a:schemeClr val="tx2">
                    <a:lumMod val="75000"/>
                  </a:schemeClr>
                </a:solidFill>
                <a:latin typeface="宋体" panose="02010600030101010101" pitchFamily="2" charset="-122"/>
                <a:ea typeface="宋体" panose="02010600030101010101" pitchFamily="2" charset="-122"/>
                <a:cs typeface="+mn-ea"/>
                <a:sym typeface="+mn-lt"/>
              </a:rPr>
              <a:t>对象和类图的区别</a:t>
            </a:r>
            <a:r>
              <a:rPr lang="en-US" altLang="zh-CN" sz="4000" b="1" dirty="0">
                <a:solidFill>
                  <a:schemeClr val="tx2">
                    <a:lumMod val="75000"/>
                  </a:schemeClr>
                </a:solidFill>
                <a:latin typeface="宋体" panose="02010600030101010101" pitchFamily="2" charset="-122"/>
                <a:ea typeface="宋体" panose="02010600030101010101" pitchFamily="2" charset="-122"/>
                <a:cs typeface="+mn-ea"/>
                <a:sym typeface="+mn-lt"/>
              </a:rPr>
              <a:t>?</a:t>
            </a:r>
            <a:endParaRPr lang="zh-CN" altLang="en-US" sz="2400" b="1" dirty="0">
              <a:solidFill>
                <a:schemeClr val="tx2">
                  <a:lumMod val="75000"/>
                </a:schemeClr>
              </a:solidFill>
              <a:latin typeface="宋体" panose="02010600030101010101" pitchFamily="2" charset="-122"/>
              <a:ea typeface="宋体" panose="02010600030101010101" pitchFamily="2" charset="-122"/>
              <a:cs typeface="+mn-ea"/>
              <a:sym typeface="+mn-lt"/>
            </a:endParaRPr>
          </a:p>
        </p:txBody>
      </p:sp>
      <p:graphicFrame>
        <p:nvGraphicFramePr>
          <p:cNvPr id="21" name="表格 5">
            <a:extLst>
              <a:ext uri="{FF2B5EF4-FFF2-40B4-BE49-F238E27FC236}">
                <a16:creationId xmlns:a16="http://schemas.microsoft.com/office/drawing/2014/main" id="{732FFB5E-F3A5-8398-9466-282C05EE3C9B}"/>
              </a:ext>
            </a:extLst>
          </p:cNvPr>
          <p:cNvGraphicFramePr>
            <a:graphicFrameLocks noGrp="1"/>
          </p:cNvGraphicFramePr>
          <p:nvPr>
            <p:extLst>
              <p:ext uri="{D42A27DB-BD31-4B8C-83A1-F6EECF244321}">
                <p14:modId xmlns:p14="http://schemas.microsoft.com/office/powerpoint/2010/main" val="2722023933"/>
              </p:ext>
            </p:extLst>
          </p:nvPr>
        </p:nvGraphicFramePr>
        <p:xfrm>
          <a:off x="778479" y="2114086"/>
          <a:ext cx="10635038" cy="3992880"/>
        </p:xfrm>
        <a:graphic>
          <a:graphicData uri="http://schemas.openxmlformats.org/drawingml/2006/table">
            <a:tbl>
              <a:tblPr firstRow="1" bandRow="1">
                <a:tableStyleId>{5C22544A-7EE6-4342-B048-85BDC9FD1C3A}</a:tableStyleId>
              </a:tblPr>
              <a:tblGrid>
                <a:gridCol w="5317519">
                  <a:extLst>
                    <a:ext uri="{9D8B030D-6E8A-4147-A177-3AD203B41FA5}">
                      <a16:colId xmlns:a16="http://schemas.microsoft.com/office/drawing/2014/main" val="503397430"/>
                    </a:ext>
                  </a:extLst>
                </a:gridCol>
                <a:gridCol w="5317519">
                  <a:extLst>
                    <a:ext uri="{9D8B030D-6E8A-4147-A177-3AD203B41FA5}">
                      <a16:colId xmlns:a16="http://schemas.microsoft.com/office/drawing/2014/main" val="3305372705"/>
                    </a:ext>
                  </a:extLst>
                </a:gridCol>
              </a:tblGrid>
              <a:tr h="322688">
                <a:tc>
                  <a:txBody>
                    <a:bodyPr/>
                    <a:lstStyle/>
                    <a:p>
                      <a:r>
                        <a:rPr lang="zh-CN" altLang="en-US" dirty="0"/>
                        <a:t>类图</a:t>
                      </a:r>
                    </a:p>
                  </a:txBody>
                  <a:tcPr/>
                </a:tc>
                <a:tc>
                  <a:txBody>
                    <a:bodyPr/>
                    <a:lstStyle/>
                    <a:p>
                      <a:r>
                        <a:rPr lang="zh-CN" altLang="en-US" dirty="0"/>
                        <a:t>对象图</a:t>
                      </a:r>
                    </a:p>
                  </a:txBody>
                  <a:tcPr/>
                </a:tc>
                <a:extLst>
                  <a:ext uri="{0D108BD9-81ED-4DB2-BD59-A6C34878D82A}">
                    <a16:rowId xmlns:a16="http://schemas.microsoft.com/office/drawing/2014/main" val="1561683878"/>
                  </a:ext>
                </a:extLst>
              </a:tr>
              <a:tr h="1156298">
                <a:tc>
                  <a:txBody>
                    <a:bodyPr/>
                    <a:lstStyle/>
                    <a:p>
                      <a:r>
                        <a:rPr lang="zh-CN" altLang="en-US" sz="2000" dirty="0">
                          <a:latin typeface="宋体" panose="02010600030101010101" pitchFamily="2" charset="-122"/>
                          <a:ea typeface="宋体" panose="02010600030101010101" pitchFamily="2" charset="-122"/>
                        </a:rPr>
                        <a:t>类具有</a:t>
                      </a:r>
                      <a:r>
                        <a:rPr lang="zh-CN" altLang="en-US" sz="2000" dirty="0">
                          <a:solidFill>
                            <a:srgbClr val="FF0000"/>
                          </a:solidFill>
                          <a:latin typeface="宋体" panose="02010600030101010101" pitchFamily="2" charset="-122"/>
                          <a:ea typeface="宋体" panose="02010600030101010101" pitchFamily="2" charset="-122"/>
                        </a:rPr>
                        <a:t>三个分栏</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名称、属性和操作</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在类的名称分栏中只有类名</a:t>
                      </a:r>
                    </a:p>
                  </a:txBody>
                  <a:tcPr/>
                </a:tc>
                <a:tc>
                  <a:txBody>
                    <a:bodyPr/>
                    <a:lstStyle/>
                    <a:p>
                      <a:r>
                        <a:rPr lang="zh-CN" altLang="en-US" sz="2000" dirty="0">
                          <a:latin typeface="宋体" panose="02010600030101010101" pitchFamily="2" charset="-122"/>
                          <a:ea typeface="宋体" panose="02010600030101010101" pitchFamily="2" charset="-122"/>
                        </a:rPr>
                        <a:t>对象只有</a:t>
                      </a:r>
                      <a:r>
                        <a:rPr lang="zh-CN" altLang="en-US" sz="2000" dirty="0">
                          <a:solidFill>
                            <a:srgbClr val="FF0000"/>
                          </a:solidFill>
                          <a:latin typeface="宋体" panose="02010600030101010101" pitchFamily="2" charset="-122"/>
                          <a:ea typeface="宋体" panose="02010600030101010101" pitchFamily="2" charset="-122"/>
                        </a:rPr>
                        <a:t>两个分栏</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名称和属性</a:t>
                      </a:r>
                      <a:endParaRPr lang="en-US" altLang="zh-CN" sz="2000"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rPr>
                        <a:t>对象的名称形式为“对象名</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类名”，匿名对象的名称形式为“</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类名”</a:t>
                      </a:r>
                    </a:p>
                    <a:p>
                      <a:endParaRPr lang="zh-CN" altLang="en-US" sz="20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982248177"/>
                  </a:ext>
                </a:extLst>
              </a:tr>
              <a:tr h="1156298">
                <a:tc>
                  <a:txBody>
                    <a:bodyPr/>
                    <a:lstStyle/>
                    <a:p>
                      <a:r>
                        <a:rPr lang="zh-CN" altLang="en-US" sz="2000" dirty="0">
                          <a:latin typeface="宋体" panose="02010600030101010101" pitchFamily="2" charset="-122"/>
                          <a:ea typeface="宋体" panose="02010600030101010101" pitchFamily="2" charset="-122"/>
                        </a:rPr>
                        <a:t>类的属性分栏定义了所有属性的特征类中列出了操作</a:t>
                      </a:r>
                    </a:p>
                  </a:txBody>
                  <a:tcPr/>
                </a:tc>
                <a:tc>
                  <a:txBody>
                    <a:bodyPr/>
                    <a:lstStyle/>
                    <a:p>
                      <a:r>
                        <a:rPr lang="zh-CN" altLang="en-US" sz="2000" dirty="0">
                          <a:latin typeface="宋体" panose="02010600030101010101" pitchFamily="2" charset="-122"/>
                          <a:ea typeface="宋体" panose="02010600030101010101" pitchFamily="2" charset="-122"/>
                        </a:rPr>
                        <a:t>对象则只定义了属性的当前值</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以便用于测试用例</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对象图中</a:t>
                      </a:r>
                      <a:r>
                        <a:rPr lang="zh-CN" altLang="en-US" sz="2000" dirty="0">
                          <a:solidFill>
                            <a:srgbClr val="FF0000"/>
                          </a:solidFill>
                          <a:latin typeface="宋体" panose="02010600030101010101" pitchFamily="2" charset="-122"/>
                          <a:ea typeface="宋体" panose="02010600030101010101" pitchFamily="2" charset="-122"/>
                        </a:rPr>
                        <a:t>不包括操作</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因为对于属于同一个类的对象而言</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其操作是相同的</a:t>
                      </a:r>
                    </a:p>
                  </a:txBody>
                  <a:tcPr/>
                </a:tc>
                <a:extLst>
                  <a:ext uri="{0D108BD9-81ED-4DB2-BD59-A6C34878D82A}">
                    <a16:rowId xmlns:a16="http://schemas.microsoft.com/office/drawing/2014/main" val="2834627247"/>
                  </a:ext>
                </a:extLst>
              </a:tr>
              <a:tr h="989799">
                <a:tc>
                  <a:txBody>
                    <a:bodyPr/>
                    <a:lstStyle/>
                    <a:p>
                      <a:r>
                        <a:rPr lang="zh-CN" altLang="en-US" sz="2000" dirty="0">
                          <a:latin typeface="宋体" panose="02010600030101010101" pitchFamily="2" charset="-122"/>
                          <a:ea typeface="宋体" panose="02010600030101010101" pitchFamily="2" charset="-122"/>
                        </a:rPr>
                        <a:t>类使用</a:t>
                      </a:r>
                      <a:r>
                        <a:rPr lang="zh-CN" altLang="en-US" sz="2000" dirty="0">
                          <a:solidFill>
                            <a:srgbClr val="FF0000"/>
                          </a:solidFill>
                          <a:latin typeface="宋体" panose="02010600030101010101" pitchFamily="2" charset="-122"/>
                          <a:ea typeface="宋体" panose="02010600030101010101" pitchFamily="2" charset="-122"/>
                        </a:rPr>
                        <a:t>关联连接</a:t>
                      </a:r>
                      <a:r>
                        <a:rPr lang="zh-CN" altLang="en-US" sz="2000" dirty="0">
                          <a:latin typeface="宋体" panose="02010600030101010101" pitchFamily="2" charset="-122"/>
                          <a:ea typeface="宋体" panose="02010600030101010101" pitchFamily="2" charset="-122"/>
                        </a:rPr>
                        <a:t>、关联使用名称、角色、</a:t>
                      </a:r>
                      <a:r>
                        <a:rPr lang="zh-CN" altLang="en-US" sz="2000" dirty="0">
                          <a:solidFill>
                            <a:srgbClr val="FF0000"/>
                          </a:solidFill>
                          <a:latin typeface="宋体" panose="02010600030101010101" pitchFamily="2" charset="-122"/>
                          <a:ea typeface="宋体" panose="02010600030101010101" pitchFamily="2" charset="-122"/>
                        </a:rPr>
                        <a:t>多重性</a:t>
                      </a:r>
                      <a:r>
                        <a:rPr lang="zh-CN" altLang="en-US" sz="2000" dirty="0">
                          <a:latin typeface="宋体" panose="02010600030101010101" pitchFamily="2" charset="-122"/>
                          <a:ea typeface="宋体" panose="02010600030101010101" pitchFamily="2" charset="-122"/>
                        </a:rPr>
                        <a:t>及约束等特征定义。类代表的是对对象的分类所以必须说明可以参与关联的对象的数目</a:t>
                      </a:r>
                    </a:p>
                  </a:txBody>
                  <a:tcPr/>
                </a:tc>
                <a:tc>
                  <a:txBody>
                    <a:bodyPr/>
                    <a:lstStyle/>
                    <a:p>
                      <a:r>
                        <a:rPr lang="zh-CN" altLang="en-US" sz="2000" dirty="0">
                          <a:latin typeface="宋体" panose="02010600030101010101" pitchFamily="2" charset="-122"/>
                          <a:ea typeface="宋体" panose="02010600030101010101" pitchFamily="2" charset="-122"/>
                        </a:rPr>
                        <a:t>对象使用</a:t>
                      </a:r>
                      <a:r>
                        <a:rPr lang="zh-CN" altLang="en-US" sz="2000" dirty="0">
                          <a:solidFill>
                            <a:srgbClr val="FF0000"/>
                          </a:solidFill>
                          <a:latin typeface="宋体" panose="02010600030101010101" pitchFamily="2" charset="-122"/>
                          <a:ea typeface="宋体" panose="02010600030101010101" pitchFamily="2" charset="-122"/>
                        </a:rPr>
                        <a:t>链连接</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链拥有名称、角色</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但是没有多重性。对象代表的是单独的实体，所有的链都是</a:t>
                      </a:r>
                      <a:r>
                        <a:rPr lang="zh-CN" altLang="en-US" sz="2000" dirty="0">
                          <a:solidFill>
                            <a:srgbClr val="FF0000"/>
                          </a:solidFill>
                          <a:latin typeface="宋体" panose="02010600030101010101" pitchFamily="2" charset="-122"/>
                          <a:ea typeface="宋体" panose="02010600030101010101" pitchFamily="2" charset="-122"/>
                        </a:rPr>
                        <a:t>一对一</a:t>
                      </a:r>
                      <a:r>
                        <a:rPr lang="zh-CN" altLang="en-US" sz="2000" dirty="0">
                          <a:latin typeface="宋体" panose="02010600030101010101" pitchFamily="2" charset="-122"/>
                          <a:ea typeface="宋体" panose="02010600030101010101" pitchFamily="2" charset="-122"/>
                        </a:rPr>
                        <a:t>的</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因此不涉及多重性</a:t>
                      </a:r>
                    </a:p>
                  </a:txBody>
                  <a:tcPr/>
                </a:tc>
                <a:extLst>
                  <a:ext uri="{0D108BD9-81ED-4DB2-BD59-A6C34878D82A}">
                    <a16:rowId xmlns:a16="http://schemas.microsoft.com/office/drawing/2014/main" val="2704106455"/>
                  </a:ext>
                </a:extLst>
              </a:tr>
            </a:tbl>
          </a:graphicData>
        </a:graphic>
      </p:graphicFrame>
    </p:spTree>
    <p:extLst>
      <p:ext uri="{BB962C8B-B14F-4D97-AF65-F5344CB8AC3E}">
        <p14:creationId xmlns:p14="http://schemas.microsoft.com/office/powerpoint/2010/main" val="2003067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2648855" cy="961271"/>
            <a:chOff x="1562716" y="1123951"/>
            <a:chExt cx="2962160"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1400" dirty="0">
                  <a:cs typeface="+mn-ea"/>
                  <a:sym typeface="+mn-lt"/>
                </a:rPr>
                <a:t>Package diagram</a:t>
              </a: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2962160"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包图概述</a:t>
              </a:r>
              <a:endParaRPr lang="en-US" altLang="zh-CN" sz="2400" b="1" dirty="0">
                <a:cs typeface="+mn-ea"/>
                <a:sym typeface="+mn-lt"/>
              </a:endParaRPr>
            </a:p>
          </p:txBody>
        </p:sp>
      </p:grpSp>
      <p:sp>
        <p:nvSpPr>
          <p:cNvPr id="39" name="iṧḻiḍê">
            <a:extLst>
              <a:ext uri="{FF2B5EF4-FFF2-40B4-BE49-F238E27FC236}">
                <a16:creationId xmlns:a16="http://schemas.microsoft.com/office/drawing/2014/main" id="{4D8C8DEE-C6A7-42C9-8099-592B2E5CB715}"/>
              </a:ext>
            </a:extLst>
          </p:cNvPr>
          <p:cNvSpPr txBox="1"/>
          <p:nvPr/>
        </p:nvSpPr>
        <p:spPr>
          <a:xfrm>
            <a:off x="5329633" y="2175603"/>
            <a:ext cx="5680873" cy="3367357"/>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包是一种</a:t>
            </a:r>
            <a:r>
              <a:rPr lang="zh-CN" altLang="en-US" sz="2400" dirty="0">
                <a:solidFill>
                  <a:srgbClr val="FF0000"/>
                </a:solidFill>
                <a:latin typeface="宋体" panose="02010600030101010101" pitchFamily="2" charset="-122"/>
                <a:ea typeface="宋体" panose="02010600030101010101" pitchFamily="2" charset="-122"/>
                <a:cs typeface="+mn-ea"/>
                <a:sym typeface="+mn-lt"/>
              </a:rPr>
              <a:t>把元素组织到一起</a:t>
            </a:r>
            <a:r>
              <a:rPr lang="zh-CN" altLang="en-US" sz="2400" dirty="0">
                <a:latin typeface="宋体" panose="02010600030101010101" pitchFamily="2" charset="-122"/>
                <a:ea typeface="宋体" panose="02010600030101010101" pitchFamily="2" charset="-122"/>
                <a:cs typeface="+mn-ea"/>
                <a:sym typeface="+mn-lt"/>
              </a:rPr>
              <a:t>的通用机制</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包可以嵌套于其他包中。包图用于</a:t>
            </a:r>
            <a:r>
              <a:rPr lang="zh-CN" altLang="en-US" sz="2400" dirty="0">
                <a:solidFill>
                  <a:srgbClr val="FF0000"/>
                </a:solidFill>
                <a:latin typeface="宋体" panose="02010600030101010101" pitchFamily="2" charset="-122"/>
                <a:ea typeface="宋体" panose="02010600030101010101" pitchFamily="2" charset="-122"/>
                <a:cs typeface="+mn-ea"/>
                <a:sym typeface="+mn-lt"/>
              </a:rPr>
              <a:t>描述包与包之间的关系</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包的图标是一个带标签的文件夹</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如图所示。</a:t>
            </a: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包图描绘模型元素在包内的组织和依赖关系，包括包的导人和包扩展。它们还提供相应命名空间的可视化。</a:t>
            </a:r>
          </a:p>
        </p:txBody>
      </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pic>
        <p:nvPicPr>
          <p:cNvPr id="49" name="图片 48">
            <a:extLst>
              <a:ext uri="{FF2B5EF4-FFF2-40B4-BE49-F238E27FC236}">
                <a16:creationId xmlns:a16="http://schemas.microsoft.com/office/drawing/2014/main" id="{F5D0BAA1-5FE4-4157-477F-79E7E39A305D}"/>
              </a:ext>
            </a:extLst>
          </p:cNvPr>
          <p:cNvPicPr>
            <a:picLocks noChangeAspect="1"/>
          </p:cNvPicPr>
          <p:nvPr/>
        </p:nvPicPr>
        <p:blipFill>
          <a:blip r:embed="rId4"/>
          <a:stretch>
            <a:fillRect/>
          </a:stretch>
        </p:blipFill>
        <p:spPr>
          <a:xfrm>
            <a:off x="1764212" y="2681330"/>
            <a:ext cx="2977469" cy="2730632"/>
          </a:xfrm>
          <a:prstGeom prst="rect">
            <a:avLst/>
          </a:prstGeom>
        </p:spPr>
      </p:pic>
    </p:spTree>
    <p:extLst>
      <p:ext uri="{BB962C8B-B14F-4D97-AF65-F5344CB8AC3E}">
        <p14:creationId xmlns:p14="http://schemas.microsoft.com/office/powerpoint/2010/main" val="9456494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问题</a:t>
              </a:r>
              <a:r>
                <a:rPr lang="en-US" altLang="zh-CN" sz="2400" b="1" dirty="0">
                  <a:cs typeface="+mn-ea"/>
                  <a:sym typeface="+mn-lt"/>
                </a:rPr>
                <a:t>5</a:t>
              </a: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dirty="0">
                <a:cs typeface="+mn-ea"/>
                <a:sym typeface="+mn-lt"/>
              </a:rPr>
              <a:t>question</a:t>
            </a:r>
            <a:endParaRPr lang="zh-CN" altLang="en-US" dirty="0">
              <a:cs typeface="+mn-ea"/>
              <a:sym typeface="+mn-lt"/>
            </a:endParaRPr>
          </a:p>
        </p:txBody>
      </p:sp>
      <p:sp>
        <p:nvSpPr>
          <p:cNvPr id="39" name="iṧḻiḍê">
            <a:extLst>
              <a:ext uri="{FF2B5EF4-FFF2-40B4-BE49-F238E27FC236}">
                <a16:creationId xmlns:a16="http://schemas.microsoft.com/office/drawing/2014/main" id="{4D8C8DEE-C6A7-42C9-8099-592B2E5CB715}"/>
              </a:ext>
            </a:extLst>
          </p:cNvPr>
          <p:cNvSpPr txBox="1"/>
          <p:nvPr/>
        </p:nvSpPr>
        <p:spPr>
          <a:xfrm>
            <a:off x="1243792" y="1954966"/>
            <a:ext cx="9227656" cy="1154585"/>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4000" b="1" dirty="0">
                <a:solidFill>
                  <a:schemeClr val="tx2">
                    <a:lumMod val="75000"/>
                  </a:schemeClr>
                </a:solidFill>
                <a:latin typeface="宋体" panose="02010600030101010101" pitchFamily="2" charset="-122"/>
                <a:ea typeface="宋体" panose="02010600030101010101" pitchFamily="2" charset="-122"/>
                <a:cs typeface="+mn-ea"/>
                <a:sym typeface="+mn-lt"/>
              </a:rPr>
              <a:t>构件的类型有哪些，能简述一下吗</a:t>
            </a:r>
            <a:r>
              <a:rPr lang="en-US" altLang="zh-CN" sz="4000" b="1" dirty="0">
                <a:solidFill>
                  <a:schemeClr val="tx2">
                    <a:lumMod val="75000"/>
                  </a:schemeClr>
                </a:solidFill>
                <a:latin typeface="宋体" panose="02010600030101010101" pitchFamily="2" charset="-122"/>
                <a:ea typeface="宋体" panose="02010600030101010101" pitchFamily="2" charset="-122"/>
                <a:cs typeface="+mn-ea"/>
                <a:sym typeface="+mn-lt"/>
              </a:rPr>
              <a:t>?</a:t>
            </a:r>
            <a:endParaRPr lang="zh-CN" altLang="en-US" sz="2400" b="1" dirty="0">
              <a:solidFill>
                <a:schemeClr val="tx2">
                  <a:lumMod val="75000"/>
                </a:schemeClr>
              </a:solidFill>
              <a:latin typeface="宋体" panose="02010600030101010101" pitchFamily="2" charset="-122"/>
              <a:ea typeface="宋体" panose="02010600030101010101" pitchFamily="2" charset="-122"/>
              <a:cs typeface="+mn-ea"/>
              <a:sym typeface="+mn-lt"/>
            </a:endParaRPr>
          </a:p>
        </p:txBody>
      </p:sp>
      <p:sp>
        <p:nvSpPr>
          <p:cNvPr id="22" name="文本框 21">
            <a:extLst>
              <a:ext uri="{FF2B5EF4-FFF2-40B4-BE49-F238E27FC236}">
                <a16:creationId xmlns:a16="http://schemas.microsoft.com/office/drawing/2014/main" id="{1E561F1F-69A7-7D89-03D3-FDB57712C3AD}"/>
              </a:ext>
            </a:extLst>
          </p:cNvPr>
          <p:cNvSpPr txBox="1"/>
          <p:nvPr/>
        </p:nvSpPr>
        <p:spPr>
          <a:xfrm>
            <a:off x="1236799" y="3406831"/>
            <a:ext cx="8395660" cy="2308324"/>
          </a:xfrm>
          <a:prstGeom prst="rect">
            <a:avLst/>
          </a:prstGeom>
          <a:noFill/>
        </p:spPr>
        <p:txBody>
          <a:bodyPr wrap="square">
            <a:spAutoFit/>
          </a:bodyPr>
          <a:lstStyle/>
          <a:p>
            <a:pPr marL="285750" indent="-285750">
              <a:buFont typeface="Arial" panose="020B0604020202020204" pitchFamily="34" charset="0"/>
              <a:buChar char="•"/>
            </a:pPr>
            <a:r>
              <a:rPr lang="zh-CN" altLang="en-US" dirty="0"/>
              <a:t>实施组件</a:t>
            </a:r>
            <a:r>
              <a:rPr lang="en-US" altLang="zh-CN" dirty="0"/>
              <a:t>(Deployment Component)</a:t>
            </a:r>
            <a:r>
              <a:rPr lang="zh-CN" altLang="en-US" dirty="0"/>
              <a:t>。实施组件是构成一个可执行系统必要和充分的组件</a:t>
            </a:r>
            <a:r>
              <a:rPr lang="en-US" altLang="zh-CN" dirty="0"/>
              <a:t>,</a:t>
            </a:r>
            <a:r>
              <a:rPr lang="zh-CN" altLang="en-US" dirty="0"/>
              <a:t>如动态链接库</a:t>
            </a:r>
            <a:r>
              <a:rPr lang="en-US" altLang="zh-CN" dirty="0"/>
              <a:t>(DLL)</a:t>
            </a:r>
            <a:r>
              <a:rPr lang="zh-CN" altLang="en-US" dirty="0"/>
              <a:t>、二进制可执行体</a:t>
            </a:r>
            <a:r>
              <a:rPr lang="en-US" altLang="zh-CN" dirty="0"/>
              <a:t>(EXE)</a:t>
            </a:r>
            <a:r>
              <a:rPr lang="zh-CN" altLang="en-US" dirty="0"/>
              <a:t>、</a:t>
            </a:r>
            <a:r>
              <a:rPr lang="en-US" altLang="zh-CN" dirty="0"/>
              <a:t>ActiveX</a:t>
            </a:r>
            <a:r>
              <a:rPr lang="zh-CN" altLang="en-US" dirty="0"/>
              <a:t>控件和</a:t>
            </a:r>
            <a:r>
              <a:rPr lang="en-US" altLang="zh-CN" dirty="0"/>
              <a:t>JavaBean</a:t>
            </a:r>
            <a:r>
              <a:rPr lang="zh-CN" altLang="en-US" dirty="0"/>
              <a:t>组件等。</a:t>
            </a:r>
            <a:endParaRPr lang="en-US" altLang="zh-CN" dirty="0"/>
          </a:p>
          <a:p>
            <a:pPr marL="285750" indent="-285750">
              <a:buFont typeface="Arial" panose="020B0604020202020204" pitchFamily="34" charset="0"/>
              <a:buChar char="•"/>
            </a:pPr>
            <a:r>
              <a:rPr lang="zh-CN" altLang="en-US" dirty="0"/>
              <a:t>工作产品组件</a:t>
            </a:r>
            <a:r>
              <a:rPr lang="en-US" altLang="zh-CN" dirty="0"/>
              <a:t>(Work Product Component)</a:t>
            </a:r>
            <a:r>
              <a:rPr lang="zh-CN" altLang="en-US" dirty="0"/>
              <a:t>。这类组件主要是开发过程的产物</a:t>
            </a:r>
            <a:r>
              <a:rPr lang="en-US" altLang="zh-CN" dirty="0"/>
              <a:t>,</a:t>
            </a:r>
            <a:r>
              <a:rPr lang="zh-CN" altLang="en-US" dirty="0"/>
              <a:t>包括创建实施组件的源代码文件及数据文件</a:t>
            </a:r>
            <a:r>
              <a:rPr lang="en-US" altLang="zh-CN" dirty="0"/>
              <a:t>,</a:t>
            </a:r>
            <a:r>
              <a:rPr lang="zh-CN" altLang="en-US" dirty="0"/>
              <a:t>这些组件并不是直接地参加可执行系统</a:t>
            </a:r>
            <a:r>
              <a:rPr lang="en-US" altLang="zh-CN" dirty="0"/>
              <a:t>,</a:t>
            </a:r>
            <a:r>
              <a:rPr lang="zh-CN" altLang="en-US" dirty="0"/>
              <a:t>而是开发过程中的工作产品</a:t>
            </a:r>
            <a:r>
              <a:rPr lang="en-US" altLang="zh-CN" dirty="0"/>
              <a:t>,</a:t>
            </a:r>
            <a:r>
              <a:rPr lang="zh-CN" altLang="en-US" dirty="0"/>
              <a:t>用于产生可执行系统。</a:t>
            </a:r>
            <a:endParaRPr lang="en-US" altLang="zh-CN" dirty="0"/>
          </a:p>
          <a:p>
            <a:pPr marL="285750" indent="-285750">
              <a:buFont typeface="Arial" panose="020B0604020202020204" pitchFamily="34" charset="0"/>
              <a:buChar char="•"/>
            </a:pPr>
            <a:r>
              <a:rPr lang="zh-CN" altLang="en-US" dirty="0"/>
              <a:t>执行组件</a:t>
            </a:r>
            <a:r>
              <a:rPr lang="en-US" altLang="zh-CN" dirty="0"/>
              <a:t>(Execution Component)</a:t>
            </a:r>
            <a:r>
              <a:rPr lang="zh-CN" altLang="en-US" dirty="0"/>
              <a:t>。这类组件是作为一个正在执行的系统的结果而被创建的</a:t>
            </a:r>
            <a:r>
              <a:rPr lang="en-US" altLang="zh-CN" dirty="0"/>
              <a:t>,</a:t>
            </a:r>
            <a:r>
              <a:rPr lang="zh-CN" altLang="en-US" dirty="0"/>
              <a:t>如由 </a:t>
            </a:r>
            <a:r>
              <a:rPr lang="en-US" altLang="zh-CN" dirty="0"/>
              <a:t>DLL</a:t>
            </a:r>
            <a:r>
              <a:rPr lang="zh-CN" altLang="en-US" dirty="0"/>
              <a:t>实例化形成的</a:t>
            </a:r>
            <a:r>
              <a:rPr lang="en-US" altLang="zh-CN" dirty="0"/>
              <a:t>COM</a:t>
            </a:r>
            <a:r>
              <a:rPr lang="zh-CN" altLang="en-US" dirty="0"/>
              <a:t>＋对象。</a:t>
            </a:r>
          </a:p>
        </p:txBody>
      </p:sp>
    </p:spTree>
    <p:extLst>
      <p:ext uri="{BB962C8B-B14F-4D97-AF65-F5344CB8AC3E}">
        <p14:creationId xmlns:p14="http://schemas.microsoft.com/office/powerpoint/2010/main" val="12377759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591625" y="2418808"/>
            <a:ext cx="4832792" cy="1107996"/>
          </a:xfrm>
          <a:prstGeom prst="rect">
            <a:avLst/>
          </a:prstGeom>
          <a:noFill/>
        </p:spPr>
        <p:txBody>
          <a:bodyPr wrap="square" rtlCol="0">
            <a:spAutoFit/>
          </a:bodyPr>
          <a:lstStyle/>
          <a:p>
            <a:pPr algn="dist"/>
            <a:r>
              <a:rPr lang="en-US" altLang="zh-CN" sz="6600" b="1" dirty="0">
                <a:solidFill>
                  <a:srgbClr val="74C1D3"/>
                </a:solidFill>
                <a:cs typeface="+mn-ea"/>
                <a:sym typeface="+mn-lt"/>
              </a:rPr>
              <a:t>PART 7</a:t>
            </a:r>
            <a:endParaRPr lang="zh-CN" altLang="en-US" sz="6600" b="1" dirty="0">
              <a:solidFill>
                <a:srgbClr val="74C1D3"/>
              </a:solidFill>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625215" y="1554005"/>
            <a:ext cx="4724400" cy="584775"/>
          </a:xfrm>
          <a:prstGeom prst="rect">
            <a:avLst/>
          </a:prstGeom>
          <a:noFill/>
        </p:spPr>
        <p:txBody>
          <a:bodyPr wrap="square" rtlCol="0">
            <a:spAutoFit/>
          </a:bodyPr>
          <a:lstStyle/>
          <a:p>
            <a:pPr algn="dist"/>
            <a:r>
              <a:rPr lang="en-US" altLang="zh-CN" sz="3200" b="1" i="1" dirty="0">
                <a:cs typeface="+mn-ea"/>
                <a:sym typeface="+mn-lt"/>
              </a:rPr>
              <a:t>2022</a:t>
            </a:r>
            <a:endParaRPr lang="zh-CN" altLang="en-US" sz="3200" b="1" i="1" dirty="0">
              <a:cs typeface="+mn-ea"/>
              <a:sym typeface="+mn-lt"/>
            </a:endParaRPr>
          </a:p>
        </p:txBody>
      </p:sp>
      <p:sp>
        <p:nvSpPr>
          <p:cNvPr id="3" name="矩形 2">
            <a:extLst>
              <a:ext uri="{FF2B5EF4-FFF2-40B4-BE49-F238E27FC236}">
                <a16:creationId xmlns:a16="http://schemas.microsoft.com/office/drawing/2014/main" id="{9251802C-7D69-48D5-9D64-B325E04C91AF}"/>
              </a:ext>
            </a:extLst>
          </p:cNvPr>
          <p:cNvSpPr/>
          <p:nvPr/>
        </p:nvSpPr>
        <p:spPr>
          <a:xfrm>
            <a:off x="3362927" y="3398193"/>
            <a:ext cx="5466143" cy="1069845"/>
          </a:xfrm>
          <a:prstGeom prst="rect">
            <a:avLst/>
          </a:prstGeom>
        </p:spPr>
        <p:txBody>
          <a:bodyPr wrap="square">
            <a:spAutoFit/>
          </a:bodyPr>
          <a:lstStyle/>
          <a:p>
            <a:pPr algn="ctr">
              <a:lnSpc>
                <a:spcPct val="150000"/>
              </a:lnSpc>
              <a:buSzPct val="25000"/>
            </a:pPr>
            <a:r>
              <a:rPr lang="zh-CN" altLang="en-US" sz="4800" dirty="0">
                <a:solidFill>
                  <a:schemeClr val="tx1">
                    <a:lumMod val="50000"/>
                    <a:lumOff val="50000"/>
                  </a:schemeClr>
                </a:solidFill>
                <a:cs typeface="+mn-ea"/>
                <a:sym typeface="+mn-lt"/>
              </a:rPr>
              <a:t>小组分工和评价</a:t>
            </a:r>
            <a:endParaRPr lang="en-US" altLang="zh-CN" sz="4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8107893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400" b="1" dirty="0">
                  <a:cs typeface="+mn-ea"/>
                  <a:sym typeface="+mn-lt"/>
                </a:rPr>
                <a:t> </a:t>
              </a:r>
              <a:r>
                <a:rPr lang="zh-CN" altLang="en-US" sz="2400" b="1" dirty="0">
                  <a:cs typeface="+mn-ea"/>
                  <a:sym typeface="+mn-lt"/>
                </a:rPr>
                <a:t>小组分工</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zh-CN" altLang="en-US" dirty="0">
              <a:cs typeface="+mn-ea"/>
              <a:sym typeface="+mn-lt"/>
            </a:endParaRPr>
          </a:p>
        </p:txBody>
      </p:sp>
      <p:graphicFrame>
        <p:nvGraphicFramePr>
          <p:cNvPr id="4" name="表格 5">
            <a:extLst>
              <a:ext uri="{FF2B5EF4-FFF2-40B4-BE49-F238E27FC236}">
                <a16:creationId xmlns:a16="http://schemas.microsoft.com/office/drawing/2014/main" id="{A0A00D80-5371-90DE-E941-B3C053656008}"/>
              </a:ext>
            </a:extLst>
          </p:cNvPr>
          <p:cNvGraphicFramePr>
            <a:graphicFrameLocks noGrp="1"/>
          </p:cNvGraphicFramePr>
          <p:nvPr>
            <p:extLst>
              <p:ext uri="{D42A27DB-BD31-4B8C-83A1-F6EECF244321}">
                <p14:modId xmlns:p14="http://schemas.microsoft.com/office/powerpoint/2010/main" val="4005411262"/>
              </p:ext>
            </p:extLst>
          </p:nvPr>
        </p:nvGraphicFramePr>
        <p:xfrm>
          <a:off x="1460631" y="2034291"/>
          <a:ext cx="9270737" cy="3876318"/>
        </p:xfrm>
        <a:graphic>
          <a:graphicData uri="http://schemas.openxmlformats.org/drawingml/2006/table">
            <a:tbl>
              <a:tblPr firstRow="1" bandRow="1">
                <a:tableStyleId>{5C22544A-7EE6-4342-B048-85BDC9FD1C3A}</a:tableStyleId>
              </a:tblPr>
              <a:tblGrid>
                <a:gridCol w="990338">
                  <a:extLst>
                    <a:ext uri="{9D8B030D-6E8A-4147-A177-3AD203B41FA5}">
                      <a16:colId xmlns:a16="http://schemas.microsoft.com/office/drawing/2014/main" val="3074723665"/>
                    </a:ext>
                  </a:extLst>
                </a:gridCol>
                <a:gridCol w="1658444">
                  <a:extLst>
                    <a:ext uri="{9D8B030D-6E8A-4147-A177-3AD203B41FA5}">
                      <a16:colId xmlns:a16="http://schemas.microsoft.com/office/drawing/2014/main" val="4120986907"/>
                    </a:ext>
                  </a:extLst>
                </a:gridCol>
                <a:gridCol w="1324391">
                  <a:extLst>
                    <a:ext uri="{9D8B030D-6E8A-4147-A177-3AD203B41FA5}">
                      <a16:colId xmlns:a16="http://schemas.microsoft.com/office/drawing/2014/main" val="471101177"/>
                    </a:ext>
                  </a:extLst>
                </a:gridCol>
                <a:gridCol w="1324391">
                  <a:extLst>
                    <a:ext uri="{9D8B030D-6E8A-4147-A177-3AD203B41FA5}">
                      <a16:colId xmlns:a16="http://schemas.microsoft.com/office/drawing/2014/main" val="2115551135"/>
                    </a:ext>
                  </a:extLst>
                </a:gridCol>
                <a:gridCol w="1324391">
                  <a:extLst>
                    <a:ext uri="{9D8B030D-6E8A-4147-A177-3AD203B41FA5}">
                      <a16:colId xmlns:a16="http://schemas.microsoft.com/office/drawing/2014/main" val="3159762556"/>
                    </a:ext>
                  </a:extLst>
                </a:gridCol>
                <a:gridCol w="1324391">
                  <a:extLst>
                    <a:ext uri="{9D8B030D-6E8A-4147-A177-3AD203B41FA5}">
                      <a16:colId xmlns:a16="http://schemas.microsoft.com/office/drawing/2014/main" val="1655668539"/>
                    </a:ext>
                  </a:extLst>
                </a:gridCol>
                <a:gridCol w="1324391">
                  <a:extLst>
                    <a:ext uri="{9D8B030D-6E8A-4147-A177-3AD203B41FA5}">
                      <a16:colId xmlns:a16="http://schemas.microsoft.com/office/drawing/2014/main" val="2468187465"/>
                    </a:ext>
                  </a:extLst>
                </a:gridCol>
              </a:tblGrid>
              <a:tr h="646053">
                <a:tc>
                  <a:txBody>
                    <a:bodyPr/>
                    <a:lstStyle/>
                    <a:p>
                      <a:r>
                        <a:rPr lang="zh-CN" altLang="en-US" dirty="0"/>
                        <a:t>成员</a:t>
                      </a:r>
                    </a:p>
                  </a:txBody>
                  <a:tcPr/>
                </a:tc>
                <a:tc>
                  <a:txBody>
                    <a:bodyPr/>
                    <a:lstStyle/>
                    <a:p>
                      <a:r>
                        <a:rPr lang="zh-CN" altLang="en-US" dirty="0"/>
                        <a:t>任务</a:t>
                      </a:r>
                    </a:p>
                  </a:txBody>
                  <a:tcPr/>
                </a:tc>
                <a:tc>
                  <a:txBody>
                    <a:bodyPr/>
                    <a:lstStyle/>
                    <a:p>
                      <a:r>
                        <a:rPr lang="zh-CN" altLang="en-US" dirty="0"/>
                        <a:t>评分</a:t>
                      </a:r>
                      <a:r>
                        <a:rPr lang="en-US" altLang="zh-CN" dirty="0"/>
                        <a:t>1</a:t>
                      </a:r>
                      <a:endParaRPr lang="zh-CN" altLang="en-US" dirty="0"/>
                    </a:p>
                  </a:txBody>
                  <a:tcPr/>
                </a:tc>
                <a:tc>
                  <a:txBody>
                    <a:bodyPr/>
                    <a:lstStyle/>
                    <a:p>
                      <a:r>
                        <a:rPr lang="zh-CN" altLang="en-US" dirty="0"/>
                        <a:t>评分</a:t>
                      </a:r>
                      <a:r>
                        <a:rPr lang="en-US" altLang="zh-CN" dirty="0"/>
                        <a:t>2</a:t>
                      </a:r>
                      <a:endParaRPr lang="zh-CN" altLang="en-US" dirty="0"/>
                    </a:p>
                  </a:txBody>
                  <a:tcPr/>
                </a:tc>
                <a:tc>
                  <a:txBody>
                    <a:bodyPr/>
                    <a:lstStyle/>
                    <a:p>
                      <a:r>
                        <a:rPr lang="zh-CN" altLang="en-US" dirty="0"/>
                        <a:t>评分</a:t>
                      </a:r>
                      <a:r>
                        <a:rPr lang="en-US" altLang="zh-CN" dirty="0"/>
                        <a:t>3</a:t>
                      </a:r>
                      <a:endParaRPr lang="zh-CN" altLang="en-US" dirty="0"/>
                    </a:p>
                  </a:txBody>
                  <a:tcPr/>
                </a:tc>
                <a:tc>
                  <a:txBody>
                    <a:bodyPr/>
                    <a:lstStyle/>
                    <a:p>
                      <a:r>
                        <a:rPr lang="zh-CN" altLang="en-US" dirty="0"/>
                        <a:t>评分</a:t>
                      </a:r>
                      <a:r>
                        <a:rPr lang="en-US" altLang="zh-CN" dirty="0"/>
                        <a:t>4</a:t>
                      </a:r>
                      <a:endParaRPr lang="zh-CN" altLang="en-US" dirty="0"/>
                    </a:p>
                  </a:txBody>
                  <a:tcPr/>
                </a:tc>
                <a:tc>
                  <a:txBody>
                    <a:bodyPr/>
                    <a:lstStyle/>
                    <a:p>
                      <a:r>
                        <a:rPr lang="zh-CN" altLang="en-US" dirty="0"/>
                        <a:t>最终</a:t>
                      </a:r>
                    </a:p>
                  </a:txBody>
                  <a:tcPr/>
                </a:tc>
                <a:extLst>
                  <a:ext uri="{0D108BD9-81ED-4DB2-BD59-A6C34878D82A}">
                    <a16:rowId xmlns:a16="http://schemas.microsoft.com/office/drawing/2014/main" val="3192047153"/>
                  </a:ext>
                </a:extLst>
              </a:tr>
              <a:tr h="646053">
                <a:tc>
                  <a:txBody>
                    <a:bodyPr/>
                    <a:lstStyle/>
                    <a:p>
                      <a:r>
                        <a:rPr lang="zh-CN" altLang="en-US" dirty="0"/>
                        <a:t>吴联想</a:t>
                      </a:r>
                    </a:p>
                  </a:txBody>
                  <a:tcPr/>
                </a:tc>
                <a:tc>
                  <a:txBody>
                    <a:bodyPr/>
                    <a:lstStyle/>
                    <a:p>
                      <a:r>
                        <a:rPr lang="zh-CN" altLang="en-US" dirty="0"/>
                        <a:t>资料整理（包图等）</a:t>
                      </a:r>
                    </a:p>
                  </a:txBody>
                  <a:tcPr/>
                </a:tc>
                <a:tc>
                  <a:txBody>
                    <a:bodyPr/>
                    <a:lstStyle/>
                    <a:p>
                      <a:r>
                        <a:rPr lang="en-US" altLang="zh-CN" dirty="0"/>
                        <a:t>87</a:t>
                      </a:r>
                      <a:endParaRPr lang="zh-CN" altLang="en-US" dirty="0"/>
                    </a:p>
                  </a:txBody>
                  <a:tcPr/>
                </a:tc>
                <a:tc>
                  <a:txBody>
                    <a:bodyPr/>
                    <a:lstStyle/>
                    <a:p>
                      <a:r>
                        <a:rPr lang="en-US" altLang="zh-CN" dirty="0"/>
                        <a:t>84</a:t>
                      </a:r>
                      <a:endParaRPr lang="zh-CN" altLang="en-US" dirty="0"/>
                    </a:p>
                  </a:txBody>
                  <a:tcPr/>
                </a:tc>
                <a:tc>
                  <a:txBody>
                    <a:bodyPr/>
                    <a:lstStyle/>
                    <a:p>
                      <a:r>
                        <a:rPr lang="en-US" altLang="zh-CN" dirty="0"/>
                        <a:t>85</a:t>
                      </a:r>
                      <a:endParaRPr lang="zh-CN" altLang="en-US" dirty="0"/>
                    </a:p>
                  </a:txBody>
                  <a:tcPr/>
                </a:tc>
                <a:tc>
                  <a:txBody>
                    <a:bodyPr/>
                    <a:lstStyle/>
                    <a:p>
                      <a:r>
                        <a:rPr lang="en-US" altLang="zh-CN" dirty="0"/>
                        <a:t>86</a:t>
                      </a:r>
                      <a:endParaRPr lang="zh-CN" altLang="en-US" dirty="0"/>
                    </a:p>
                  </a:txBody>
                  <a:tcPr/>
                </a:tc>
                <a:tc>
                  <a:txBody>
                    <a:bodyPr/>
                    <a:lstStyle/>
                    <a:p>
                      <a:r>
                        <a:rPr lang="en-US" altLang="zh-CN" dirty="0"/>
                        <a:t>85.5</a:t>
                      </a:r>
                      <a:endParaRPr lang="zh-CN" altLang="en-US" dirty="0"/>
                    </a:p>
                  </a:txBody>
                  <a:tcPr/>
                </a:tc>
                <a:extLst>
                  <a:ext uri="{0D108BD9-81ED-4DB2-BD59-A6C34878D82A}">
                    <a16:rowId xmlns:a16="http://schemas.microsoft.com/office/drawing/2014/main" val="657827648"/>
                  </a:ext>
                </a:extLst>
              </a:tr>
              <a:tr h="646053">
                <a:tc>
                  <a:txBody>
                    <a:bodyPr/>
                    <a:lstStyle/>
                    <a:p>
                      <a:r>
                        <a:rPr lang="zh-CN" altLang="en-US" dirty="0"/>
                        <a:t>王义博</a:t>
                      </a:r>
                    </a:p>
                  </a:txBody>
                  <a:tcPr/>
                </a:tc>
                <a:tc>
                  <a:txBody>
                    <a:bodyPr/>
                    <a:lstStyle/>
                    <a:p>
                      <a:r>
                        <a:rPr lang="en-US" altLang="zh-CN" dirty="0"/>
                        <a:t>PPT</a:t>
                      </a:r>
                      <a:r>
                        <a:rPr lang="zh-CN" altLang="en-US" dirty="0"/>
                        <a:t>制作</a:t>
                      </a:r>
                    </a:p>
                  </a:txBody>
                  <a:tcPr/>
                </a:tc>
                <a:tc>
                  <a:txBody>
                    <a:bodyPr/>
                    <a:lstStyle/>
                    <a:p>
                      <a:r>
                        <a:rPr lang="en-US" altLang="zh-CN" dirty="0"/>
                        <a:t>85</a:t>
                      </a:r>
                      <a:endParaRPr lang="zh-CN" altLang="en-US" dirty="0"/>
                    </a:p>
                  </a:txBody>
                  <a:tcPr/>
                </a:tc>
                <a:tc>
                  <a:txBody>
                    <a:bodyPr/>
                    <a:lstStyle/>
                    <a:p>
                      <a:r>
                        <a:rPr lang="en-US" altLang="zh-CN" dirty="0"/>
                        <a:t>86</a:t>
                      </a:r>
                      <a:endParaRPr lang="zh-CN" altLang="en-US" dirty="0"/>
                    </a:p>
                  </a:txBody>
                  <a:tcPr/>
                </a:tc>
                <a:tc>
                  <a:txBody>
                    <a:bodyPr/>
                    <a:lstStyle/>
                    <a:p>
                      <a:r>
                        <a:rPr lang="en-US" altLang="zh-CN" dirty="0"/>
                        <a:t>84</a:t>
                      </a:r>
                      <a:endParaRPr lang="zh-CN" altLang="en-US" dirty="0"/>
                    </a:p>
                  </a:txBody>
                  <a:tcPr/>
                </a:tc>
                <a:tc>
                  <a:txBody>
                    <a:bodyPr/>
                    <a:lstStyle/>
                    <a:p>
                      <a:r>
                        <a:rPr lang="en-US" altLang="zh-CN" dirty="0"/>
                        <a:t>85</a:t>
                      </a:r>
                      <a:endParaRPr lang="zh-CN" altLang="en-US" dirty="0"/>
                    </a:p>
                  </a:txBody>
                  <a:tcPr/>
                </a:tc>
                <a:tc>
                  <a:txBody>
                    <a:bodyPr/>
                    <a:lstStyle/>
                    <a:p>
                      <a:r>
                        <a:rPr lang="en-US" altLang="zh-CN" dirty="0"/>
                        <a:t>85</a:t>
                      </a:r>
                      <a:endParaRPr lang="zh-CN" altLang="en-US" dirty="0"/>
                    </a:p>
                  </a:txBody>
                  <a:tcPr/>
                </a:tc>
                <a:extLst>
                  <a:ext uri="{0D108BD9-81ED-4DB2-BD59-A6C34878D82A}">
                    <a16:rowId xmlns:a16="http://schemas.microsoft.com/office/drawing/2014/main" val="1919079273"/>
                  </a:ext>
                </a:extLst>
              </a:tr>
              <a:tr h="646053">
                <a:tc>
                  <a:txBody>
                    <a:bodyPr/>
                    <a:lstStyle/>
                    <a:p>
                      <a:r>
                        <a:rPr lang="zh-CN" altLang="en-US" dirty="0"/>
                        <a:t>郑航舰</a:t>
                      </a:r>
                    </a:p>
                  </a:txBody>
                  <a:tcPr/>
                </a:tc>
                <a:tc>
                  <a:txBody>
                    <a:bodyPr/>
                    <a:lstStyle/>
                    <a:p>
                      <a:r>
                        <a:rPr lang="zh-CN" altLang="en-US" dirty="0"/>
                        <a:t>资料补充</a:t>
                      </a:r>
                    </a:p>
                  </a:txBody>
                  <a:tcPr/>
                </a:tc>
                <a:tc>
                  <a:txBody>
                    <a:bodyPr/>
                    <a:lstStyle/>
                    <a:p>
                      <a:r>
                        <a:rPr lang="en-US" altLang="zh-CN" dirty="0"/>
                        <a:t>83</a:t>
                      </a:r>
                      <a:endParaRPr lang="zh-CN" altLang="en-US" dirty="0"/>
                    </a:p>
                  </a:txBody>
                  <a:tcPr/>
                </a:tc>
                <a:tc>
                  <a:txBody>
                    <a:bodyPr/>
                    <a:lstStyle/>
                    <a:p>
                      <a:r>
                        <a:rPr lang="en-US" altLang="zh-CN" dirty="0"/>
                        <a:t>84</a:t>
                      </a:r>
                      <a:endParaRPr lang="zh-CN" altLang="en-US" dirty="0"/>
                    </a:p>
                  </a:txBody>
                  <a:tcPr/>
                </a:tc>
                <a:tc>
                  <a:txBody>
                    <a:bodyPr/>
                    <a:lstStyle/>
                    <a:p>
                      <a:r>
                        <a:rPr lang="en-US" altLang="zh-CN" dirty="0"/>
                        <a:t>83</a:t>
                      </a:r>
                      <a:endParaRPr lang="zh-CN" altLang="en-US" dirty="0"/>
                    </a:p>
                  </a:txBody>
                  <a:tcPr/>
                </a:tc>
                <a:tc>
                  <a:txBody>
                    <a:bodyPr/>
                    <a:lstStyle/>
                    <a:p>
                      <a:r>
                        <a:rPr lang="en-US" altLang="zh-CN" dirty="0"/>
                        <a:t>86</a:t>
                      </a:r>
                      <a:endParaRPr lang="zh-CN" altLang="en-US" dirty="0"/>
                    </a:p>
                  </a:txBody>
                  <a:tcPr/>
                </a:tc>
                <a:tc>
                  <a:txBody>
                    <a:bodyPr/>
                    <a:lstStyle/>
                    <a:p>
                      <a:r>
                        <a:rPr lang="en-US" altLang="zh-CN" dirty="0"/>
                        <a:t>84</a:t>
                      </a:r>
                      <a:endParaRPr lang="zh-CN" altLang="en-US" dirty="0"/>
                    </a:p>
                  </a:txBody>
                  <a:tcPr/>
                </a:tc>
                <a:extLst>
                  <a:ext uri="{0D108BD9-81ED-4DB2-BD59-A6C34878D82A}">
                    <a16:rowId xmlns:a16="http://schemas.microsoft.com/office/drawing/2014/main" val="2367167099"/>
                  </a:ext>
                </a:extLst>
              </a:tr>
              <a:tr h="646053">
                <a:tc>
                  <a:txBody>
                    <a:bodyPr/>
                    <a:lstStyle/>
                    <a:p>
                      <a:r>
                        <a:rPr lang="zh-CN" altLang="en-US" dirty="0"/>
                        <a:t>许淇凯</a:t>
                      </a:r>
                    </a:p>
                  </a:txBody>
                  <a:tcPr/>
                </a:tc>
                <a:tc>
                  <a:txBody>
                    <a:bodyPr/>
                    <a:lstStyle/>
                    <a:p>
                      <a:r>
                        <a:rPr lang="zh-CN" altLang="en-US" dirty="0"/>
                        <a:t>资料整理（对象图等）</a:t>
                      </a:r>
                    </a:p>
                  </a:txBody>
                  <a:tcPr/>
                </a:tc>
                <a:tc>
                  <a:txBody>
                    <a:bodyPr/>
                    <a:lstStyle/>
                    <a:p>
                      <a:r>
                        <a:rPr lang="en-US" altLang="zh-CN" dirty="0"/>
                        <a:t>84</a:t>
                      </a:r>
                      <a:endParaRPr lang="zh-CN" altLang="en-US" dirty="0"/>
                    </a:p>
                  </a:txBody>
                  <a:tcPr/>
                </a:tc>
                <a:tc>
                  <a:txBody>
                    <a:bodyPr/>
                    <a:lstStyle/>
                    <a:p>
                      <a:r>
                        <a:rPr lang="en-US" altLang="zh-CN" dirty="0"/>
                        <a:t>82</a:t>
                      </a:r>
                      <a:endParaRPr lang="zh-CN" altLang="en-US" dirty="0"/>
                    </a:p>
                  </a:txBody>
                  <a:tcPr/>
                </a:tc>
                <a:tc>
                  <a:txBody>
                    <a:bodyPr/>
                    <a:lstStyle/>
                    <a:p>
                      <a:r>
                        <a:rPr lang="en-US" altLang="zh-CN" dirty="0"/>
                        <a:t>84</a:t>
                      </a:r>
                      <a:endParaRPr lang="zh-CN" altLang="en-US" dirty="0"/>
                    </a:p>
                  </a:txBody>
                  <a:tcPr/>
                </a:tc>
                <a:tc>
                  <a:txBody>
                    <a:bodyPr/>
                    <a:lstStyle/>
                    <a:p>
                      <a:r>
                        <a:rPr lang="en-US" altLang="zh-CN" dirty="0"/>
                        <a:t>84</a:t>
                      </a:r>
                      <a:endParaRPr lang="zh-CN" altLang="en-US" dirty="0"/>
                    </a:p>
                  </a:txBody>
                  <a:tcPr/>
                </a:tc>
                <a:tc>
                  <a:txBody>
                    <a:bodyPr/>
                    <a:lstStyle/>
                    <a:p>
                      <a:r>
                        <a:rPr lang="en-US" altLang="zh-CN" dirty="0"/>
                        <a:t>83.5</a:t>
                      </a:r>
                      <a:endParaRPr lang="zh-CN" altLang="en-US" dirty="0"/>
                    </a:p>
                  </a:txBody>
                  <a:tcPr/>
                </a:tc>
                <a:extLst>
                  <a:ext uri="{0D108BD9-81ED-4DB2-BD59-A6C34878D82A}">
                    <a16:rowId xmlns:a16="http://schemas.microsoft.com/office/drawing/2014/main" val="1112631586"/>
                  </a:ext>
                </a:extLst>
              </a:tr>
              <a:tr h="646053">
                <a:tc>
                  <a:txBody>
                    <a:bodyPr/>
                    <a:lstStyle/>
                    <a:p>
                      <a:r>
                        <a:rPr lang="zh-CN" altLang="en-US" dirty="0"/>
                        <a:t>潘睿琪</a:t>
                      </a:r>
                    </a:p>
                  </a:txBody>
                  <a:tcPr/>
                </a:tc>
                <a:tc>
                  <a:txBody>
                    <a:bodyPr/>
                    <a:lstStyle/>
                    <a:p>
                      <a:r>
                        <a:rPr lang="zh-CN" altLang="en-US" dirty="0"/>
                        <a:t>资料补充</a:t>
                      </a:r>
                    </a:p>
                  </a:txBody>
                  <a:tcPr/>
                </a:tc>
                <a:tc>
                  <a:txBody>
                    <a:bodyPr/>
                    <a:lstStyle/>
                    <a:p>
                      <a:r>
                        <a:rPr lang="en-US" altLang="zh-CN" dirty="0"/>
                        <a:t>83</a:t>
                      </a:r>
                      <a:endParaRPr lang="zh-CN" altLang="en-US" dirty="0"/>
                    </a:p>
                  </a:txBody>
                  <a:tcPr/>
                </a:tc>
                <a:tc>
                  <a:txBody>
                    <a:bodyPr/>
                    <a:lstStyle/>
                    <a:p>
                      <a:r>
                        <a:rPr lang="en-US" altLang="zh-CN" dirty="0"/>
                        <a:t>83</a:t>
                      </a:r>
                      <a:endParaRPr lang="zh-CN" altLang="en-US" dirty="0"/>
                    </a:p>
                  </a:txBody>
                  <a:tcPr/>
                </a:tc>
                <a:tc>
                  <a:txBody>
                    <a:bodyPr/>
                    <a:lstStyle/>
                    <a:p>
                      <a:r>
                        <a:rPr lang="en-US" altLang="zh-CN" dirty="0"/>
                        <a:t>84</a:t>
                      </a:r>
                      <a:endParaRPr lang="zh-CN" altLang="en-US" dirty="0"/>
                    </a:p>
                  </a:txBody>
                  <a:tcPr/>
                </a:tc>
                <a:tc>
                  <a:txBody>
                    <a:bodyPr/>
                    <a:lstStyle/>
                    <a:p>
                      <a:r>
                        <a:rPr lang="en-US" altLang="zh-CN" dirty="0"/>
                        <a:t>83</a:t>
                      </a:r>
                      <a:endParaRPr lang="zh-CN" altLang="en-US" dirty="0"/>
                    </a:p>
                  </a:txBody>
                  <a:tcPr/>
                </a:tc>
                <a:tc>
                  <a:txBody>
                    <a:bodyPr/>
                    <a:lstStyle/>
                    <a:p>
                      <a:r>
                        <a:rPr lang="en-US" altLang="zh-CN" dirty="0"/>
                        <a:t>83.25</a:t>
                      </a:r>
                      <a:endParaRPr lang="zh-CN" altLang="en-US" dirty="0"/>
                    </a:p>
                  </a:txBody>
                  <a:tcPr/>
                </a:tc>
                <a:extLst>
                  <a:ext uri="{0D108BD9-81ED-4DB2-BD59-A6C34878D82A}">
                    <a16:rowId xmlns:a16="http://schemas.microsoft.com/office/drawing/2014/main" val="1861741411"/>
                  </a:ext>
                </a:extLst>
              </a:tr>
            </a:tbl>
          </a:graphicData>
        </a:graphic>
      </p:graphicFrame>
    </p:spTree>
    <p:extLst>
      <p:ext uri="{BB962C8B-B14F-4D97-AF65-F5344CB8AC3E}">
        <p14:creationId xmlns:p14="http://schemas.microsoft.com/office/powerpoint/2010/main" val="310175160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591625" y="2418808"/>
            <a:ext cx="4832792" cy="1107996"/>
          </a:xfrm>
          <a:prstGeom prst="rect">
            <a:avLst/>
          </a:prstGeom>
          <a:noFill/>
        </p:spPr>
        <p:txBody>
          <a:bodyPr wrap="square" rtlCol="0">
            <a:spAutoFit/>
          </a:bodyPr>
          <a:lstStyle/>
          <a:p>
            <a:pPr algn="dist"/>
            <a:r>
              <a:rPr lang="en-US" altLang="zh-CN" sz="6600" b="1" dirty="0">
                <a:solidFill>
                  <a:srgbClr val="74C1D3"/>
                </a:solidFill>
                <a:cs typeface="+mn-ea"/>
                <a:sym typeface="+mn-lt"/>
              </a:rPr>
              <a:t>PART 8</a:t>
            </a:r>
            <a:endParaRPr lang="zh-CN" altLang="en-US" sz="6600" b="1" dirty="0">
              <a:solidFill>
                <a:srgbClr val="74C1D3"/>
              </a:solidFill>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625215" y="1554005"/>
            <a:ext cx="4724400" cy="584775"/>
          </a:xfrm>
          <a:prstGeom prst="rect">
            <a:avLst/>
          </a:prstGeom>
          <a:noFill/>
        </p:spPr>
        <p:txBody>
          <a:bodyPr wrap="square" rtlCol="0">
            <a:spAutoFit/>
          </a:bodyPr>
          <a:lstStyle/>
          <a:p>
            <a:pPr algn="dist"/>
            <a:r>
              <a:rPr lang="en-US" altLang="zh-CN" sz="3200" b="1" i="1" dirty="0">
                <a:cs typeface="+mn-ea"/>
                <a:sym typeface="+mn-lt"/>
              </a:rPr>
              <a:t>2022</a:t>
            </a:r>
            <a:endParaRPr lang="zh-CN" altLang="en-US" sz="3200" b="1" i="1" dirty="0">
              <a:cs typeface="+mn-ea"/>
              <a:sym typeface="+mn-lt"/>
            </a:endParaRPr>
          </a:p>
        </p:txBody>
      </p:sp>
      <p:sp>
        <p:nvSpPr>
          <p:cNvPr id="3" name="矩形 2">
            <a:extLst>
              <a:ext uri="{FF2B5EF4-FFF2-40B4-BE49-F238E27FC236}">
                <a16:creationId xmlns:a16="http://schemas.microsoft.com/office/drawing/2014/main" id="{9251802C-7D69-48D5-9D64-B325E04C91AF}"/>
              </a:ext>
            </a:extLst>
          </p:cNvPr>
          <p:cNvSpPr/>
          <p:nvPr/>
        </p:nvSpPr>
        <p:spPr>
          <a:xfrm>
            <a:off x="3362927" y="3398193"/>
            <a:ext cx="5466143" cy="1069845"/>
          </a:xfrm>
          <a:prstGeom prst="rect">
            <a:avLst/>
          </a:prstGeom>
        </p:spPr>
        <p:txBody>
          <a:bodyPr wrap="square">
            <a:spAutoFit/>
          </a:bodyPr>
          <a:lstStyle/>
          <a:p>
            <a:pPr algn="ctr">
              <a:lnSpc>
                <a:spcPct val="150000"/>
              </a:lnSpc>
              <a:buSzPct val="25000"/>
            </a:pPr>
            <a:r>
              <a:rPr lang="zh-CN" altLang="en-US" sz="4800" dirty="0">
                <a:solidFill>
                  <a:schemeClr val="tx1">
                    <a:lumMod val="50000"/>
                    <a:lumOff val="50000"/>
                  </a:schemeClr>
                </a:solidFill>
                <a:cs typeface="+mn-ea"/>
                <a:sym typeface="+mn-lt"/>
              </a:rPr>
              <a:t>参考资料</a:t>
            </a:r>
            <a:endParaRPr lang="en-US" altLang="zh-CN" sz="4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33692209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400" b="1" dirty="0">
                  <a:cs typeface="+mn-ea"/>
                  <a:sym typeface="+mn-lt"/>
                </a:rPr>
                <a:t> </a:t>
              </a:r>
              <a:r>
                <a:rPr lang="zh-CN" altLang="en-US" sz="2400" b="1" dirty="0">
                  <a:cs typeface="+mn-ea"/>
                  <a:sym typeface="+mn-lt"/>
                </a:rPr>
                <a:t>参考资料</a:t>
              </a:r>
              <a:endParaRPr lang="en-US" altLang="zh-CN" sz="2400" b="1" dirty="0">
                <a:cs typeface="+mn-ea"/>
                <a:sym typeface="+mn-lt"/>
              </a:endParaRPr>
            </a:p>
          </p:txBody>
        </p:sp>
      </p:gr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zh-CN" altLang="en-US" dirty="0">
              <a:cs typeface="+mn-ea"/>
              <a:sym typeface="+mn-lt"/>
            </a:endParaRPr>
          </a:p>
        </p:txBody>
      </p:sp>
      <p:sp>
        <p:nvSpPr>
          <p:cNvPr id="19" name="文本框 18">
            <a:extLst>
              <a:ext uri="{FF2B5EF4-FFF2-40B4-BE49-F238E27FC236}">
                <a16:creationId xmlns:a16="http://schemas.microsoft.com/office/drawing/2014/main" id="{43EA9BE2-BD8A-C0F3-82D4-466F52C245DF}"/>
              </a:ext>
            </a:extLst>
          </p:cNvPr>
          <p:cNvSpPr txBox="1"/>
          <p:nvPr/>
        </p:nvSpPr>
        <p:spPr>
          <a:xfrm>
            <a:off x="857840" y="2969512"/>
            <a:ext cx="10567448" cy="1116781"/>
          </a:xfrm>
          <a:prstGeom prst="rect">
            <a:avLst/>
          </a:prstGeom>
          <a:noFill/>
        </p:spPr>
        <p:txBody>
          <a:bodyPr wrap="square">
            <a:spAutoFit/>
          </a:bodyPr>
          <a:lstStyle/>
          <a:p>
            <a:pPr>
              <a:lnSpc>
                <a:spcPct val="200000"/>
              </a:lnSpc>
            </a:pPr>
            <a:r>
              <a:rPr lang="en-US" altLang="zh-CN" sz="1800" dirty="0">
                <a:solidFill>
                  <a:schemeClr val="tx1">
                    <a:lumMod val="75000"/>
                    <a:lumOff val="25000"/>
                  </a:schemeClr>
                </a:solidFill>
                <a:cs typeface="+mn-ea"/>
                <a:sym typeface="+mn-lt"/>
              </a:rPr>
              <a:t>[1]</a:t>
            </a:r>
            <a:r>
              <a:rPr lang="zh-CN" altLang="en-US" sz="1800" dirty="0">
                <a:solidFill>
                  <a:schemeClr val="tx1">
                    <a:lumMod val="75000"/>
                    <a:lumOff val="25000"/>
                  </a:schemeClr>
                </a:solidFill>
                <a:cs typeface="+mn-ea"/>
                <a:sym typeface="+mn-lt"/>
              </a:rPr>
              <a:t>杨弘平，吕海华，李波，史江萍，代钦</a:t>
            </a:r>
            <a:r>
              <a:rPr lang="en-US" altLang="zh-CN" sz="1800" dirty="0">
                <a:solidFill>
                  <a:schemeClr val="tx1">
                    <a:lumMod val="75000"/>
                    <a:lumOff val="25000"/>
                  </a:schemeClr>
                </a:solidFill>
                <a:cs typeface="+mn-ea"/>
                <a:sym typeface="+mn-lt"/>
              </a:rPr>
              <a:t>.UML2</a:t>
            </a:r>
            <a:r>
              <a:rPr lang="zh-CN" altLang="en-US" sz="1800" dirty="0">
                <a:solidFill>
                  <a:schemeClr val="tx1">
                    <a:lumMod val="75000"/>
                    <a:lumOff val="25000"/>
                  </a:schemeClr>
                </a:solidFill>
                <a:cs typeface="+mn-ea"/>
                <a:sym typeface="+mn-lt"/>
              </a:rPr>
              <a:t>基础、建模与设计教程</a:t>
            </a:r>
            <a:r>
              <a:rPr lang="en-US" altLang="zh-CN" sz="1800" dirty="0">
                <a:solidFill>
                  <a:schemeClr val="tx1">
                    <a:lumMod val="75000"/>
                    <a:lumOff val="25000"/>
                  </a:schemeClr>
                </a:solidFill>
                <a:cs typeface="+mn-ea"/>
                <a:sym typeface="+mn-lt"/>
              </a:rPr>
              <a:t>.</a:t>
            </a:r>
            <a:r>
              <a:rPr lang="zh-CN" altLang="en-US" sz="1800" dirty="0">
                <a:solidFill>
                  <a:schemeClr val="tx1">
                    <a:lumMod val="75000"/>
                    <a:lumOff val="25000"/>
                  </a:schemeClr>
                </a:solidFill>
                <a:cs typeface="+mn-ea"/>
                <a:sym typeface="+mn-lt"/>
              </a:rPr>
              <a:t>北京</a:t>
            </a:r>
            <a:r>
              <a:rPr lang="en-US" altLang="zh-CN" sz="1800" dirty="0">
                <a:solidFill>
                  <a:schemeClr val="tx1">
                    <a:lumMod val="75000"/>
                    <a:lumOff val="25000"/>
                  </a:schemeClr>
                </a:solidFill>
                <a:cs typeface="+mn-ea"/>
                <a:sym typeface="+mn-lt"/>
              </a:rPr>
              <a:t>:</a:t>
            </a:r>
            <a:r>
              <a:rPr lang="zh-CN" altLang="en-US" sz="1800" dirty="0">
                <a:solidFill>
                  <a:schemeClr val="tx1">
                    <a:lumMod val="75000"/>
                    <a:lumOff val="25000"/>
                  </a:schemeClr>
                </a:solidFill>
                <a:cs typeface="+mn-ea"/>
                <a:sym typeface="+mn-lt"/>
              </a:rPr>
              <a:t>清华大学出版社，</a:t>
            </a:r>
            <a:r>
              <a:rPr lang="en-US" altLang="zh-CN" sz="1800" dirty="0">
                <a:solidFill>
                  <a:schemeClr val="tx1">
                    <a:lumMod val="75000"/>
                    <a:lumOff val="25000"/>
                  </a:schemeClr>
                </a:solidFill>
                <a:cs typeface="+mn-ea"/>
                <a:sym typeface="+mn-lt"/>
              </a:rPr>
              <a:t>2015</a:t>
            </a:r>
            <a:r>
              <a:rPr lang="zh-CN" altLang="en-US" sz="1800" dirty="0">
                <a:solidFill>
                  <a:schemeClr val="tx1">
                    <a:lumMod val="75000"/>
                    <a:lumOff val="25000"/>
                  </a:schemeClr>
                </a:solidFill>
                <a:cs typeface="+mn-ea"/>
                <a:sym typeface="+mn-lt"/>
              </a:rPr>
              <a:t> </a:t>
            </a:r>
            <a:endParaRPr lang="en-US" altLang="zh-CN" sz="1800" dirty="0">
              <a:solidFill>
                <a:schemeClr val="tx1">
                  <a:lumMod val="75000"/>
                  <a:lumOff val="25000"/>
                </a:schemeClr>
              </a:solidFill>
              <a:cs typeface="+mn-ea"/>
              <a:sym typeface="+mn-lt"/>
            </a:endParaRPr>
          </a:p>
          <a:p>
            <a:pPr>
              <a:lnSpc>
                <a:spcPct val="200000"/>
              </a:lnSpc>
            </a:pPr>
            <a:r>
              <a:rPr lang="en-US" altLang="zh-CN" sz="1800" dirty="0">
                <a:solidFill>
                  <a:schemeClr val="tx1">
                    <a:lumMod val="75000"/>
                    <a:lumOff val="25000"/>
                  </a:schemeClr>
                </a:solidFill>
                <a:cs typeface="+mn-ea"/>
                <a:sym typeface="+mn-lt"/>
              </a:rPr>
              <a:t>ISBN 978-7-302-40449-1.</a:t>
            </a:r>
            <a:endParaRPr lang="zh-CN" altLang="en-US" sz="18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2080539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331746" y="2954138"/>
            <a:ext cx="5806440" cy="1569660"/>
          </a:xfrm>
          <a:prstGeom prst="rect">
            <a:avLst/>
          </a:prstGeom>
          <a:noFill/>
        </p:spPr>
        <p:txBody>
          <a:bodyPr wrap="square" rtlCol="0">
            <a:spAutoFit/>
          </a:bodyPr>
          <a:lstStyle/>
          <a:p>
            <a:pPr algn="dist"/>
            <a:r>
              <a:rPr lang="en-US" altLang="zh-CN" sz="9600" b="1" dirty="0">
                <a:solidFill>
                  <a:srgbClr val="F0B9B4"/>
                </a:solidFill>
                <a:cs typeface="+mn-ea"/>
                <a:sym typeface="+mn-lt"/>
              </a:rPr>
              <a:t>THANKS</a:t>
            </a:r>
            <a:endParaRPr lang="zh-CN" altLang="en-US" sz="9600" b="1" dirty="0">
              <a:solidFill>
                <a:srgbClr val="F0B9B4"/>
              </a:solidFill>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777615" y="1554005"/>
            <a:ext cx="4724400" cy="584775"/>
          </a:xfrm>
          <a:prstGeom prst="rect">
            <a:avLst/>
          </a:prstGeom>
          <a:noFill/>
        </p:spPr>
        <p:txBody>
          <a:bodyPr wrap="square" rtlCol="0">
            <a:spAutoFit/>
          </a:bodyPr>
          <a:lstStyle/>
          <a:p>
            <a:pPr algn="dist"/>
            <a:r>
              <a:rPr lang="en-US" altLang="zh-CN" sz="3200" b="1" i="1" dirty="0">
                <a:cs typeface="+mn-ea"/>
                <a:sym typeface="+mn-lt"/>
              </a:rPr>
              <a:t>2022</a:t>
            </a:r>
            <a:endParaRPr lang="zh-CN" altLang="en-US" sz="3200" b="1" i="1" dirty="0">
              <a:cs typeface="+mn-ea"/>
              <a:sym typeface="+mn-lt"/>
            </a:endParaRPr>
          </a:p>
        </p:txBody>
      </p:sp>
    </p:spTree>
    <p:extLst>
      <p:ext uri="{BB962C8B-B14F-4D97-AF65-F5344CB8AC3E}">
        <p14:creationId xmlns:p14="http://schemas.microsoft.com/office/powerpoint/2010/main" val="29055699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par>
                                <p:cTn id="22" presetID="3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0" fill="hold"/>
                                        <p:tgtEl>
                                          <p:spTgt spid="7"/>
                                        </p:tgtEl>
                                        <p:attrNameLst>
                                          <p:attrName>ppt_w</p:attrName>
                                        </p:attrNameLst>
                                      </p:cBhvr>
                                      <p:tavLst>
                                        <p:tav tm="0">
                                          <p:val>
                                            <p:fltVal val="0"/>
                                          </p:val>
                                        </p:tav>
                                        <p:tav tm="100000">
                                          <p:val>
                                            <p:strVal val="#ppt_w"/>
                                          </p:val>
                                        </p:tav>
                                      </p:tavLst>
                                    </p:anim>
                                    <p:anim calcmode="lin" valueType="num">
                                      <p:cBhvr>
                                        <p:cTn id="25" dur="1000" fill="hold"/>
                                        <p:tgtEl>
                                          <p:spTgt spid="7"/>
                                        </p:tgtEl>
                                        <p:attrNameLst>
                                          <p:attrName>ppt_h</p:attrName>
                                        </p:attrNameLst>
                                      </p:cBhvr>
                                      <p:tavLst>
                                        <p:tav tm="0">
                                          <p:val>
                                            <p:fltVal val="0"/>
                                          </p:val>
                                        </p:tav>
                                        <p:tav tm="100000">
                                          <p:val>
                                            <p:strVal val="#ppt_h"/>
                                          </p:val>
                                        </p:tav>
                                      </p:tavLst>
                                    </p:anim>
                                    <p:anim calcmode="lin" valueType="num">
                                      <p:cBhvr>
                                        <p:cTn id="26" dur="1000" fill="hold"/>
                                        <p:tgtEl>
                                          <p:spTgt spid="7"/>
                                        </p:tgtEl>
                                        <p:attrNameLst>
                                          <p:attrName>style.rotation</p:attrName>
                                        </p:attrNameLst>
                                      </p:cBhvr>
                                      <p:tavLst>
                                        <p:tav tm="0">
                                          <p:val>
                                            <p:fltVal val="90"/>
                                          </p:val>
                                        </p:tav>
                                        <p:tav tm="100000">
                                          <p:val>
                                            <p:fltVal val="0"/>
                                          </p:val>
                                        </p:tav>
                                      </p:tavLst>
                                    </p:anim>
                                    <p:animEffect transition="in" filter="fade">
                                      <p:cBhvr>
                                        <p:cTn id="27" dur="1000"/>
                                        <p:tgtEl>
                                          <p:spTgt spid="7"/>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90"/>
                                          </p:val>
                                        </p:tav>
                                        <p:tav tm="100000">
                                          <p:val>
                                            <p:fltVal val="0"/>
                                          </p:val>
                                        </p:tav>
                                      </p:tavLst>
                                    </p:anim>
                                    <p:animEffect transition="in" filter="fade">
                                      <p:cBhvr>
                                        <p:cTn id="33" dur="1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2648855" cy="961271"/>
            <a:chOff x="1562716" y="1123951"/>
            <a:chExt cx="2962160"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2962160"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包之间的关系</a:t>
              </a:r>
              <a:endParaRPr lang="en-US" altLang="zh-CN" sz="2400" b="1" dirty="0">
                <a:cs typeface="+mn-ea"/>
                <a:sym typeface="+mn-lt"/>
              </a:endParaRPr>
            </a:p>
          </p:txBody>
        </p:sp>
      </p:grpSp>
      <p:sp>
        <p:nvSpPr>
          <p:cNvPr id="39" name="iṧḻiḍê">
            <a:extLst>
              <a:ext uri="{FF2B5EF4-FFF2-40B4-BE49-F238E27FC236}">
                <a16:creationId xmlns:a16="http://schemas.microsoft.com/office/drawing/2014/main" id="{4D8C8DEE-C6A7-42C9-8099-592B2E5CB715}"/>
              </a:ext>
            </a:extLst>
          </p:cNvPr>
          <p:cNvSpPr txBox="1"/>
          <p:nvPr/>
        </p:nvSpPr>
        <p:spPr>
          <a:xfrm>
            <a:off x="5329633" y="2175603"/>
            <a:ext cx="5680873" cy="3367357"/>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一个包中的类可以被另一个指定包</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以及嵌套于其中的那些包</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中的类引用。</a:t>
            </a: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endParaRPr lang="en-US" altLang="zh-CN"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endParaRPr lang="zh-CN" altLang="en-US" sz="2400" dirty="0">
              <a:latin typeface="宋体" panose="02010600030101010101" pitchFamily="2" charset="-122"/>
              <a:ea typeface="宋体" panose="02010600030101010101" pitchFamily="2" charset="-122"/>
              <a:cs typeface="+mn-ea"/>
              <a:sym typeface="+mn-lt"/>
            </a:endParaRP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引入关系是依赖关系的一种</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需要在依赖线上增加一个</a:t>
            </a:r>
            <a:r>
              <a:rPr lang="en-US" altLang="zh-CN" sz="2400" dirty="0">
                <a:latin typeface="宋体" panose="02010600030101010101" pitchFamily="2" charset="-122"/>
                <a:ea typeface="宋体" panose="02010600030101010101" pitchFamily="2" charset="-122"/>
                <a:cs typeface="+mn-ea"/>
                <a:sym typeface="+mn-lt"/>
              </a:rPr>
              <a:t>&lt;&lt;import&gt;&gt;</a:t>
            </a:r>
            <a:r>
              <a:rPr lang="zh-CN" altLang="en-US" sz="2400" dirty="0">
                <a:latin typeface="宋体" panose="02010600030101010101" pitchFamily="2" charset="-122"/>
                <a:ea typeface="宋体" panose="02010600030101010101" pitchFamily="2" charset="-122"/>
                <a:cs typeface="+mn-ea"/>
                <a:sym typeface="+mn-lt"/>
              </a:rPr>
              <a:t>衍型</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包之间一般依赖关系都属于引入关系，如图所示。</a:t>
            </a:r>
          </a:p>
        </p:txBody>
      </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引入关系</a:t>
            </a:r>
          </a:p>
        </p:txBody>
      </p:sp>
      <p:pic>
        <p:nvPicPr>
          <p:cNvPr id="51" name="图片 50">
            <a:extLst>
              <a:ext uri="{FF2B5EF4-FFF2-40B4-BE49-F238E27FC236}">
                <a16:creationId xmlns:a16="http://schemas.microsoft.com/office/drawing/2014/main" id="{B8A0CC87-D947-C8AF-8F34-FFEEAD9C0607}"/>
              </a:ext>
            </a:extLst>
          </p:cNvPr>
          <p:cNvPicPr>
            <a:picLocks noChangeAspect="1"/>
          </p:cNvPicPr>
          <p:nvPr/>
        </p:nvPicPr>
        <p:blipFill>
          <a:blip r:embed="rId4"/>
          <a:stretch>
            <a:fillRect/>
          </a:stretch>
        </p:blipFill>
        <p:spPr>
          <a:xfrm>
            <a:off x="1481880" y="2336120"/>
            <a:ext cx="3164067" cy="3683541"/>
          </a:xfrm>
          <a:prstGeom prst="rect">
            <a:avLst/>
          </a:prstGeom>
        </p:spPr>
      </p:pic>
    </p:spTree>
    <p:extLst>
      <p:ext uri="{BB962C8B-B14F-4D97-AF65-F5344CB8AC3E}">
        <p14:creationId xmlns:p14="http://schemas.microsoft.com/office/powerpoint/2010/main" val="18841919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2648855" cy="961271"/>
            <a:chOff x="1562716" y="1123951"/>
            <a:chExt cx="2962160"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2962160"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包之间的关系</a:t>
              </a:r>
              <a:endParaRPr lang="en-US" altLang="zh-CN" sz="2400" b="1" dirty="0">
                <a:cs typeface="+mn-ea"/>
                <a:sym typeface="+mn-lt"/>
              </a:endParaRPr>
            </a:p>
          </p:txBody>
        </p:sp>
      </p:grpSp>
      <p:sp>
        <p:nvSpPr>
          <p:cNvPr id="39" name="iṧḻiḍê">
            <a:extLst>
              <a:ext uri="{FF2B5EF4-FFF2-40B4-BE49-F238E27FC236}">
                <a16:creationId xmlns:a16="http://schemas.microsoft.com/office/drawing/2014/main" id="{4D8C8DEE-C6A7-42C9-8099-592B2E5CB715}"/>
              </a:ext>
            </a:extLst>
          </p:cNvPr>
          <p:cNvSpPr txBox="1"/>
          <p:nvPr/>
        </p:nvSpPr>
        <p:spPr>
          <a:xfrm>
            <a:off x="5329633" y="2175603"/>
            <a:ext cx="5680873" cy="3367357"/>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泛化关系</a:t>
            </a:r>
            <a:r>
              <a:rPr lang="en-US" altLang="zh-CN" sz="2400" dirty="0">
                <a:latin typeface="宋体" panose="02010600030101010101" pitchFamily="2" charset="-122"/>
                <a:ea typeface="宋体" panose="02010600030101010101" pitchFamily="2" charset="-122"/>
                <a:cs typeface="+mn-ea"/>
                <a:sym typeface="+mn-lt"/>
              </a:rPr>
              <a:t>:</a:t>
            </a: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表示一个包继承了另一个包的全部内容</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同时又补充自己增加的内容</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如图所示</a:t>
            </a:r>
          </a:p>
        </p:txBody>
      </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泛化关系</a:t>
            </a:r>
          </a:p>
        </p:txBody>
      </p:sp>
      <p:pic>
        <p:nvPicPr>
          <p:cNvPr id="19" name="图片 18">
            <a:extLst>
              <a:ext uri="{FF2B5EF4-FFF2-40B4-BE49-F238E27FC236}">
                <a16:creationId xmlns:a16="http://schemas.microsoft.com/office/drawing/2014/main" id="{5B2C32FA-596B-65A0-3C20-E4522DE521AB}"/>
              </a:ext>
            </a:extLst>
          </p:cNvPr>
          <p:cNvPicPr>
            <a:picLocks noChangeAspect="1"/>
          </p:cNvPicPr>
          <p:nvPr/>
        </p:nvPicPr>
        <p:blipFill>
          <a:blip r:embed="rId4"/>
          <a:stretch>
            <a:fillRect/>
          </a:stretch>
        </p:blipFill>
        <p:spPr>
          <a:xfrm>
            <a:off x="1082783" y="2204673"/>
            <a:ext cx="4312957" cy="3611663"/>
          </a:xfrm>
          <a:prstGeom prst="rect">
            <a:avLst/>
          </a:prstGeom>
        </p:spPr>
      </p:pic>
    </p:spTree>
    <p:extLst>
      <p:ext uri="{BB962C8B-B14F-4D97-AF65-F5344CB8AC3E}">
        <p14:creationId xmlns:p14="http://schemas.microsoft.com/office/powerpoint/2010/main" val="16039411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2648855" cy="961271"/>
            <a:chOff x="1562716" y="1123951"/>
            <a:chExt cx="2962160"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2962160" cy="521085"/>
            </a:xfrm>
            <a:prstGeom prst="rect">
              <a:avLst/>
            </a:prstGeom>
            <a:no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包之间的关系</a:t>
              </a:r>
              <a:endParaRPr lang="en-US" altLang="zh-CN" sz="2400" b="1" dirty="0">
                <a:cs typeface="+mn-ea"/>
                <a:sym typeface="+mn-lt"/>
              </a:endParaRPr>
            </a:p>
          </p:txBody>
        </p:sp>
      </p:grpSp>
      <p:sp>
        <p:nvSpPr>
          <p:cNvPr id="39" name="iṧḻiḍê">
            <a:extLst>
              <a:ext uri="{FF2B5EF4-FFF2-40B4-BE49-F238E27FC236}">
                <a16:creationId xmlns:a16="http://schemas.microsoft.com/office/drawing/2014/main" id="{4D8C8DEE-C6A7-42C9-8099-592B2E5CB715}"/>
              </a:ext>
            </a:extLst>
          </p:cNvPr>
          <p:cNvSpPr txBox="1"/>
          <p:nvPr/>
        </p:nvSpPr>
        <p:spPr>
          <a:xfrm>
            <a:off x="6826906" y="2175603"/>
            <a:ext cx="4183600" cy="3367357"/>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嵌套关系：</a:t>
            </a:r>
          </a:p>
          <a:p>
            <a:pPr>
              <a:buClr>
                <a:schemeClr val="tx1">
                  <a:lumMod val="85000"/>
                  <a:lumOff val="15000"/>
                </a:schemeClr>
              </a:buClr>
              <a:buSzPct val="105000"/>
            </a:pPr>
            <a:r>
              <a:rPr lang="zh-CN" altLang="en-US" sz="2400" dirty="0">
                <a:latin typeface="宋体" panose="02010600030101010101" pitchFamily="2" charset="-122"/>
                <a:ea typeface="宋体" panose="02010600030101010101" pitchFamily="2" charset="-122"/>
                <a:cs typeface="+mn-ea"/>
                <a:sym typeface="+mn-lt"/>
              </a:rPr>
              <a:t>一个包中可以包含若干个子包</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构成包的嵌套层次结构</a:t>
            </a:r>
          </a:p>
        </p:txBody>
      </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嵌套关系</a:t>
            </a:r>
          </a:p>
        </p:txBody>
      </p:sp>
      <p:pic>
        <p:nvPicPr>
          <p:cNvPr id="20" name="图片 19">
            <a:extLst>
              <a:ext uri="{FF2B5EF4-FFF2-40B4-BE49-F238E27FC236}">
                <a16:creationId xmlns:a16="http://schemas.microsoft.com/office/drawing/2014/main" id="{957A0071-8E80-2EF2-E627-B9FDEF467B60}"/>
              </a:ext>
            </a:extLst>
          </p:cNvPr>
          <p:cNvPicPr>
            <a:picLocks noChangeAspect="1"/>
          </p:cNvPicPr>
          <p:nvPr/>
        </p:nvPicPr>
        <p:blipFill>
          <a:blip r:embed="rId4"/>
          <a:stretch>
            <a:fillRect/>
          </a:stretch>
        </p:blipFill>
        <p:spPr>
          <a:xfrm>
            <a:off x="1481881" y="2242160"/>
            <a:ext cx="4729097" cy="3633650"/>
          </a:xfrm>
          <a:prstGeom prst="rect">
            <a:avLst/>
          </a:prstGeom>
        </p:spPr>
      </p:pic>
    </p:spTree>
    <p:extLst>
      <p:ext uri="{BB962C8B-B14F-4D97-AF65-F5344CB8AC3E}">
        <p14:creationId xmlns:p14="http://schemas.microsoft.com/office/powerpoint/2010/main" val="12626459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C3F216E-7DB0-4D40-B72F-52F8AFBB096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3" name="矩形 2">
            <a:extLst>
              <a:ext uri="{FF2B5EF4-FFF2-40B4-BE49-F238E27FC236}">
                <a16:creationId xmlns:a16="http://schemas.microsoft.com/office/drawing/2014/main" id="{4DF585D7-2A54-4675-8543-3669BAF5E1DD}"/>
              </a:ext>
            </a:extLst>
          </p:cNvPr>
          <p:cNvSpPr/>
          <p:nvPr/>
        </p:nvSpPr>
        <p:spPr>
          <a:xfrm>
            <a:off x="497806" y="464946"/>
            <a:ext cx="11196385" cy="594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5" name="直接连接符 4">
            <a:extLst>
              <a:ext uri="{FF2B5EF4-FFF2-40B4-BE49-F238E27FC236}">
                <a16:creationId xmlns:a16="http://schemas.microsoft.com/office/drawing/2014/main" id="{DF4DAF35-6261-45AA-9D88-67F7E55916B6}"/>
              </a:ext>
            </a:extLst>
          </p:cNvPr>
          <p:cNvCxnSpPr>
            <a:cxnSpLocks/>
            <a:stCxn id="7" idx="3"/>
          </p:cNvCxnSpPr>
          <p:nvPr/>
        </p:nvCxnSpPr>
        <p:spPr>
          <a:xfrm>
            <a:off x="1848839" y="1652965"/>
            <a:ext cx="8966153" cy="0"/>
          </a:xfrm>
          <a:prstGeom prst="line">
            <a:avLst/>
          </a:prstGeom>
          <a:ln w="3175" cap="rnd">
            <a:solidFill>
              <a:srgbClr val="F0B9B4"/>
            </a:solidFill>
            <a:round/>
          </a:ln>
        </p:spPr>
        <p:style>
          <a:lnRef idx="1">
            <a:schemeClr val="accent1"/>
          </a:lnRef>
          <a:fillRef idx="0">
            <a:schemeClr val="accent1"/>
          </a:fillRef>
          <a:effectRef idx="0">
            <a:schemeClr val="accent1"/>
          </a:effectRef>
          <a:fontRef idx="minor">
            <a:schemeClr val="tx1"/>
          </a:fontRef>
        </p:style>
      </p:cxnSp>
      <p:sp>
        <p:nvSpPr>
          <p:cNvPr id="7" name="íŝlîḓe">
            <a:extLst>
              <a:ext uri="{FF2B5EF4-FFF2-40B4-BE49-F238E27FC236}">
                <a16:creationId xmlns:a16="http://schemas.microsoft.com/office/drawing/2014/main" id="{1C83E0FA-01A4-4469-8686-7F56FD3225C3}"/>
              </a:ext>
            </a:extLst>
          </p:cNvPr>
          <p:cNvSpPr/>
          <p:nvPr/>
        </p:nvSpPr>
        <p:spPr>
          <a:xfrm>
            <a:off x="1114924" y="1347138"/>
            <a:ext cx="733915" cy="611654"/>
          </a:xfrm>
          <a:prstGeom prst="homePlate">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cs typeface="+mn-ea"/>
              <a:sym typeface="+mn-lt"/>
            </a:endParaRPr>
          </a:p>
        </p:txBody>
      </p:sp>
      <p:sp>
        <p:nvSpPr>
          <p:cNvPr id="8" name="ïsḻiḋé">
            <a:extLst>
              <a:ext uri="{FF2B5EF4-FFF2-40B4-BE49-F238E27FC236}">
                <a16:creationId xmlns:a16="http://schemas.microsoft.com/office/drawing/2014/main" id="{917ACD09-EEEB-4CB5-B9B0-A2E9317FCF2C}"/>
              </a:ext>
            </a:extLst>
          </p:cNvPr>
          <p:cNvSpPr/>
          <p:nvPr/>
        </p:nvSpPr>
        <p:spPr>
          <a:xfrm>
            <a:off x="1172414"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grpSp>
        <p:nvGrpSpPr>
          <p:cNvPr id="9" name="íşliḍè">
            <a:extLst>
              <a:ext uri="{FF2B5EF4-FFF2-40B4-BE49-F238E27FC236}">
                <a16:creationId xmlns:a16="http://schemas.microsoft.com/office/drawing/2014/main" id="{9D78F7E4-1595-4FA2-BD99-5B8C6262E9C5}"/>
              </a:ext>
            </a:extLst>
          </p:cNvPr>
          <p:cNvGrpSpPr/>
          <p:nvPr/>
        </p:nvGrpSpPr>
        <p:grpSpPr>
          <a:xfrm>
            <a:off x="1910446" y="1183169"/>
            <a:ext cx="3161175" cy="961271"/>
            <a:chOff x="1562716" y="1123951"/>
            <a:chExt cx="3535077" cy="1074970"/>
          </a:xfrm>
          <a:solidFill>
            <a:schemeClr val="bg1"/>
          </a:solidFill>
        </p:grpSpPr>
        <p:sp>
          <p:nvSpPr>
            <p:cNvPr id="41" name="îṧlïḓè">
              <a:extLst>
                <a:ext uri="{FF2B5EF4-FFF2-40B4-BE49-F238E27FC236}">
                  <a16:creationId xmlns:a16="http://schemas.microsoft.com/office/drawing/2014/main" id="{F42A195A-564E-4779-89E9-AE35855331EE}"/>
                </a:ext>
              </a:extLst>
            </p:cNvPr>
            <p:cNvSpPr/>
            <p:nvPr/>
          </p:nvSpPr>
          <p:spPr bwMode="auto">
            <a:xfrm>
              <a:off x="1562716" y="1645036"/>
              <a:ext cx="2962160" cy="553885"/>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en-US" altLang="zh-CN" sz="1400" dirty="0">
                <a:cs typeface="+mn-ea"/>
                <a:sym typeface="+mn-lt"/>
              </a:endParaRPr>
            </a:p>
          </p:txBody>
        </p:sp>
        <p:sp>
          <p:nvSpPr>
            <p:cNvPr id="42" name="íş1îdè">
              <a:extLst>
                <a:ext uri="{FF2B5EF4-FFF2-40B4-BE49-F238E27FC236}">
                  <a16:creationId xmlns:a16="http://schemas.microsoft.com/office/drawing/2014/main" id="{D59C11DD-B1D7-4900-8572-4F5BA128B1A9}"/>
                </a:ext>
              </a:extLst>
            </p:cNvPr>
            <p:cNvSpPr txBox="1"/>
            <p:nvPr/>
          </p:nvSpPr>
          <p:spPr bwMode="auto">
            <a:xfrm>
              <a:off x="1562716" y="1123951"/>
              <a:ext cx="3535077" cy="521085"/>
            </a:xfrm>
            <a:prstGeom prst="rect">
              <a:avLst/>
            </a:prstGeom>
            <a:noFill/>
            <a:ln>
              <a:noFill/>
            </a:ln>
          </p:spPr>
          <p:txBody>
            <a:bodyPr wrap="square" lIns="91440" tIns="45720" rIns="91440" bIns="45720" anchor="ctr">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cs typeface="+mn-ea"/>
                  <a:sym typeface="+mn-lt"/>
                </a:rPr>
                <a:t>包图的建模技术及应用</a:t>
              </a:r>
              <a:endParaRPr lang="en-US" altLang="zh-CN" sz="2400" b="1" dirty="0">
                <a:cs typeface="+mn-ea"/>
                <a:sym typeface="+mn-lt"/>
              </a:endParaRPr>
            </a:p>
          </p:txBody>
        </p:sp>
      </p:grpSp>
      <p:sp>
        <p:nvSpPr>
          <p:cNvPr id="39" name="iṧḻiḍê">
            <a:extLst>
              <a:ext uri="{FF2B5EF4-FFF2-40B4-BE49-F238E27FC236}">
                <a16:creationId xmlns:a16="http://schemas.microsoft.com/office/drawing/2014/main" id="{4D8C8DEE-C6A7-42C9-8099-592B2E5CB715}"/>
              </a:ext>
            </a:extLst>
          </p:cNvPr>
          <p:cNvSpPr txBox="1"/>
          <p:nvPr/>
        </p:nvSpPr>
        <p:spPr>
          <a:xfrm>
            <a:off x="989888" y="1883101"/>
            <a:ext cx="5863471" cy="4404306"/>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(1)</a:t>
            </a:r>
            <a:r>
              <a:rPr lang="zh-CN" altLang="en-US" sz="2400" dirty="0">
                <a:latin typeface="宋体" panose="02010600030101010101" pitchFamily="2" charset="-122"/>
                <a:ea typeface="宋体" panose="02010600030101010101" pitchFamily="2" charset="-122"/>
                <a:cs typeface="+mn-ea"/>
                <a:sym typeface="+mn-lt"/>
              </a:rPr>
              <a:t>两种组包方式</a:t>
            </a:r>
            <a:r>
              <a:rPr lang="en-US" altLang="zh-CN" sz="2400" dirty="0">
                <a:latin typeface="宋体" panose="02010600030101010101" pitchFamily="2" charset="-122"/>
                <a:ea typeface="宋体" panose="02010600030101010101" pitchFamily="2" charset="-122"/>
                <a:cs typeface="+mn-ea"/>
                <a:sym typeface="+mn-lt"/>
              </a:rPr>
              <a:t>:</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①</a:t>
            </a:r>
            <a:r>
              <a:rPr lang="zh-CN" altLang="en-US" sz="2400" dirty="0">
                <a:latin typeface="宋体" panose="02010600030101010101" pitchFamily="2" charset="-122"/>
                <a:ea typeface="宋体" panose="02010600030101010101" pitchFamily="2" charset="-122"/>
                <a:cs typeface="+mn-ea"/>
                <a:sym typeface="+mn-lt"/>
              </a:rPr>
              <a:t>根据系统分层架构组包</a:t>
            </a:r>
            <a:r>
              <a:rPr lang="en-US" altLang="zh-CN" sz="2400" dirty="0">
                <a:latin typeface="宋体" panose="02010600030101010101" pitchFamily="2" charset="-122"/>
                <a:ea typeface="宋体" panose="02010600030101010101" pitchFamily="2" charset="-122"/>
                <a:cs typeface="+mn-ea"/>
                <a:sym typeface="+mn-lt"/>
              </a:rPr>
              <a:t>;</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②</a:t>
            </a:r>
            <a:r>
              <a:rPr lang="zh-CN" altLang="en-US" sz="2400" dirty="0">
                <a:latin typeface="宋体" panose="02010600030101010101" pitchFamily="2" charset="-122"/>
                <a:ea typeface="宋体" panose="02010600030101010101" pitchFamily="2" charset="-122"/>
                <a:cs typeface="+mn-ea"/>
                <a:sym typeface="+mn-lt"/>
              </a:rPr>
              <a:t>根据系统业务功能模块组包。</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(2)</a:t>
            </a:r>
            <a:r>
              <a:rPr lang="zh-CN" altLang="en-US" sz="2400" dirty="0">
                <a:latin typeface="宋体" panose="02010600030101010101" pitchFamily="2" charset="-122"/>
                <a:ea typeface="宋体" panose="02010600030101010101" pitchFamily="2" charset="-122"/>
                <a:cs typeface="+mn-ea"/>
                <a:sym typeface="+mn-lt"/>
              </a:rPr>
              <a:t>参照类之间的关系确定包之间的关系。</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(3)</a:t>
            </a:r>
            <a:r>
              <a:rPr lang="zh-CN" altLang="en-US" sz="2400" dirty="0">
                <a:latin typeface="宋体" panose="02010600030101010101" pitchFamily="2" charset="-122"/>
                <a:ea typeface="宋体" panose="02010600030101010101" pitchFamily="2" charset="-122"/>
                <a:cs typeface="+mn-ea"/>
                <a:sym typeface="+mn-lt"/>
              </a:rPr>
              <a:t>减少包的嵌套层次</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一般不超过三层。</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(4)</a:t>
            </a:r>
            <a:r>
              <a:rPr lang="zh-CN" altLang="en-US" sz="2400" dirty="0">
                <a:latin typeface="宋体" panose="02010600030101010101" pitchFamily="2" charset="-122"/>
                <a:ea typeface="宋体" panose="02010600030101010101" pitchFamily="2" charset="-122"/>
                <a:cs typeface="+mn-ea"/>
                <a:sym typeface="+mn-lt"/>
              </a:rPr>
              <a:t>每个包的子包控制在</a:t>
            </a:r>
            <a:r>
              <a:rPr lang="en-US" altLang="zh-CN" sz="2400" dirty="0">
                <a:latin typeface="宋体" panose="02010600030101010101" pitchFamily="2" charset="-122"/>
                <a:ea typeface="宋体" panose="02010600030101010101" pitchFamily="2" charset="-122"/>
                <a:cs typeface="+mn-ea"/>
                <a:sym typeface="+mn-lt"/>
              </a:rPr>
              <a:t>7±2</a:t>
            </a:r>
            <a:r>
              <a:rPr lang="zh-CN" altLang="en-US" sz="2400" dirty="0">
                <a:latin typeface="宋体" panose="02010600030101010101" pitchFamily="2" charset="-122"/>
                <a:ea typeface="宋体" panose="02010600030101010101" pitchFamily="2" charset="-122"/>
                <a:cs typeface="+mn-ea"/>
                <a:sym typeface="+mn-lt"/>
              </a:rPr>
              <a:t>个。</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(5)</a:t>
            </a:r>
            <a:r>
              <a:rPr lang="zh-CN" altLang="en-US" sz="2400" dirty="0">
                <a:latin typeface="宋体" panose="02010600030101010101" pitchFamily="2" charset="-122"/>
                <a:ea typeface="宋体" panose="02010600030101010101" pitchFamily="2" charset="-122"/>
                <a:cs typeface="+mn-ea"/>
                <a:sym typeface="+mn-lt"/>
              </a:rPr>
              <a:t>如果几个包有若干相同组成部分</a:t>
            </a:r>
            <a:r>
              <a:rPr lang="en-US" altLang="zh-CN" sz="2400" dirty="0">
                <a:latin typeface="宋体" panose="02010600030101010101" pitchFamily="2" charset="-122"/>
                <a:ea typeface="宋体" panose="02010600030101010101" pitchFamily="2" charset="-122"/>
                <a:cs typeface="+mn-ea"/>
                <a:sym typeface="+mn-lt"/>
              </a:rPr>
              <a:t>,</a:t>
            </a:r>
            <a:r>
              <a:rPr lang="zh-CN" altLang="en-US" sz="2400" dirty="0">
                <a:latin typeface="宋体" panose="02010600030101010101" pitchFamily="2" charset="-122"/>
                <a:ea typeface="宋体" panose="02010600030101010101" pitchFamily="2" charset="-122"/>
                <a:cs typeface="+mn-ea"/>
                <a:sym typeface="+mn-lt"/>
              </a:rPr>
              <a:t>可优先考虑将它们合并。</a:t>
            </a:r>
          </a:p>
          <a:p>
            <a:pPr>
              <a:buClr>
                <a:schemeClr val="tx1">
                  <a:lumMod val="85000"/>
                  <a:lumOff val="15000"/>
                </a:schemeClr>
              </a:buClr>
              <a:buSzPct val="105000"/>
            </a:pPr>
            <a:r>
              <a:rPr lang="en-US" altLang="zh-CN" sz="2400" dirty="0">
                <a:latin typeface="宋体" panose="02010600030101010101" pitchFamily="2" charset="-122"/>
                <a:ea typeface="宋体" panose="02010600030101010101" pitchFamily="2" charset="-122"/>
                <a:cs typeface="+mn-ea"/>
                <a:sym typeface="+mn-lt"/>
              </a:rPr>
              <a:t>(6)</a:t>
            </a:r>
            <a:r>
              <a:rPr lang="zh-CN" altLang="en-US" sz="2400" dirty="0">
                <a:latin typeface="宋体" panose="02010600030101010101" pitchFamily="2" charset="-122"/>
                <a:ea typeface="宋体" panose="02010600030101010101" pitchFamily="2" charset="-122"/>
                <a:cs typeface="+mn-ea"/>
                <a:sym typeface="+mn-lt"/>
              </a:rPr>
              <a:t>可通过包图来体现系统的分层架构。</a:t>
            </a:r>
          </a:p>
        </p:txBody>
      </p:sp>
      <p:sp>
        <p:nvSpPr>
          <p:cNvPr id="15" name="işḻïďê">
            <a:extLst>
              <a:ext uri="{FF2B5EF4-FFF2-40B4-BE49-F238E27FC236}">
                <a16:creationId xmlns:a16="http://schemas.microsoft.com/office/drawing/2014/main" id="{2F428706-4B56-4A3E-B37F-77C06C85FF85}"/>
              </a:ext>
            </a:extLst>
          </p:cNvPr>
          <p:cNvSpPr/>
          <p:nvPr/>
        </p:nvSpPr>
        <p:spPr>
          <a:xfrm>
            <a:off x="1262752" y="1347138"/>
            <a:ext cx="64385" cy="611654"/>
          </a:xfrm>
          <a:prstGeom prst="rect">
            <a:avLst/>
          </a:prstGeom>
          <a:solidFill>
            <a:srgbClr val="F0B9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cs typeface="+mn-ea"/>
              <a:sym typeface="+mn-lt"/>
            </a:endParaRPr>
          </a:p>
        </p:txBody>
      </p:sp>
      <p:sp>
        <p:nvSpPr>
          <p:cNvPr id="26" name="îṡḷíḍe">
            <a:extLst>
              <a:ext uri="{FF2B5EF4-FFF2-40B4-BE49-F238E27FC236}">
                <a16:creationId xmlns:a16="http://schemas.microsoft.com/office/drawing/2014/main" id="{F4D803CF-2CE1-4D21-A8DB-878A76BC9F48}"/>
              </a:ext>
            </a:extLst>
          </p:cNvPr>
          <p:cNvSpPr/>
          <p:nvPr/>
        </p:nvSpPr>
        <p:spPr>
          <a:xfrm>
            <a:off x="10090266"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7" name="i$ḷídê">
            <a:extLst>
              <a:ext uri="{FF2B5EF4-FFF2-40B4-BE49-F238E27FC236}">
                <a16:creationId xmlns:a16="http://schemas.microsoft.com/office/drawing/2014/main" id="{439B28A3-9CB2-414F-B1A3-F308DEB7BB1B}"/>
              </a:ext>
            </a:extLst>
          </p:cNvPr>
          <p:cNvSpPr/>
          <p:nvPr/>
        </p:nvSpPr>
        <p:spPr>
          <a:xfrm>
            <a:off x="10238829"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8" name="îṥ1ïḋé">
            <a:extLst>
              <a:ext uri="{FF2B5EF4-FFF2-40B4-BE49-F238E27FC236}">
                <a16:creationId xmlns:a16="http://schemas.microsoft.com/office/drawing/2014/main" id="{325590C3-5FA2-48BD-B3D7-281FA0092743}"/>
              </a:ext>
            </a:extLst>
          </p:cNvPr>
          <p:cNvSpPr/>
          <p:nvPr/>
        </p:nvSpPr>
        <p:spPr>
          <a:xfrm>
            <a:off x="10387392"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29" name="ïṡľidé">
            <a:extLst>
              <a:ext uri="{FF2B5EF4-FFF2-40B4-BE49-F238E27FC236}">
                <a16:creationId xmlns:a16="http://schemas.microsoft.com/office/drawing/2014/main" id="{8B44D1DC-F412-4941-AE0B-9AB1809E5068}"/>
              </a:ext>
            </a:extLst>
          </p:cNvPr>
          <p:cNvSpPr/>
          <p:nvPr/>
        </p:nvSpPr>
        <p:spPr>
          <a:xfrm>
            <a:off x="10535955"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30" name="i$ḷíḋé">
            <a:extLst>
              <a:ext uri="{FF2B5EF4-FFF2-40B4-BE49-F238E27FC236}">
                <a16:creationId xmlns:a16="http://schemas.microsoft.com/office/drawing/2014/main" id="{B6A4943A-ADD2-4B6B-8EE6-D161DA363371}"/>
              </a:ext>
            </a:extLst>
          </p:cNvPr>
          <p:cNvSpPr/>
          <p:nvPr/>
        </p:nvSpPr>
        <p:spPr>
          <a:xfrm>
            <a:off x="10684518" y="1508426"/>
            <a:ext cx="135208" cy="136444"/>
          </a:xfrm>
          <a:prstGeom prst="ellipse">
            <a:avLst/>
          </a:prstGeom>
          <a:solidFill>
            <a:srgbClr val="F0B9B4"/>
          </a:solidFill>
          <a:ln>
            <a:solidFill>
              <a:srgbClr val="F0B9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a:endParaRPr lang="zh-CN" altLang="en-US" sz="2400" b="1" i="1" dirty="0">
              <a:cs typeface="+mn-ea"/>
              <a:sym typeface="+mn-lt"/>
            </a:endParaRPr>
          </a:p>
        </p:txBody>
      </p:sp>
      <p:sp>
        <p:nvSpPr>
          <p:cNvPr id="50" name="îṧlïḓè">
            <a:extLst>
              <a:ext uri="{FF2B5EF4-FFF2-40B4-BE49-F238E27FC236}">
                <a16:creationId xmlns:a16="http://schemas.microsoft.com/office/drawing/2014/main" id="{5BAB9B96-7DAA-DD5A-096C-BEC509A2364A}"/>
              </a:ext>
            </a:extLst>
          </p:cNvPr>
          <p:cNvSpPr/>
          <p:nvPr/>
        </p:nvSpPr>
        <p:spPr bwMode="auto">
          <a:xfrm>
            <a:off x="1928518" y="1721081"/>
            <a:ext cx="2648855" cy="49530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cs typeface="+mn-ea"/>
                <a:sym typeface="+mn-lt"/>
              </a:rPr>
              <a:t>建模技巧</a:t>
            </a:r>
          </a:p>
        </p:txBody>
      </p:sp>
      <p:pic>
        <p:nvPicPr>
          <p:cNvPr id="19" name="图片 18">
            <a:extLst>
              <a:ext uri="{FF2B5EF4-FFF2-40B4-BE49-F238E27FC236}">
                <a16:creationId xmlns:a16="http://schemas.microsoft.com/office/drawing/2014/main" id="{244616FE-9A24-A2B7-9F3C-99CA2B792E4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91536" y="2006659"/>
            <a:ext cx="4923155" cy="4054475"/>
          </a:xfrm>
          <a:prstGeom prst="rect">
            <a:avLst/>
          </a:prstGeom>
          <a:noFill/>
        </p:spPr>
      </p:pic>
    </p:spTree>
    <p:extLst>
      <p:ext uri="{BB962C8B-B14F-4D97-AF65-F5344CB8AC3E}">
        <p14:creationId xmlns:p14="http://schemas.microsoft.com/office/powerpoint/2010/main" val="39955408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4E4800-2AC5-4E30-A83B-601054B9C18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6200000">
            <a:off x="2656112" y="-2656112"/>
            <a:ext cx="6879776" cy="12192000"/>
          </a:xfrm>
          <a:prstGeom prst="rect">
            <a:avLst/>
          </a:prstGeom>
        </p:spPr>
      </p:pic>
      <p:sp>
        <p:nvSpPr>
          <p:cNvPr id="4" name="矩形 3">
            <a:extLst>
              <a:ext uri="{FF2B5EF4-FFF2-40B4-BE49-F238E27FC236}">
                <a16:creationId xmlns:a16="http://schemas.microsoft.com/office/drawing/2014/main" id="{C04CEAF7-3949-4186-8E70-A96B8878187C}"/>
              </a:ext>
            </a:extLst>
          </p:cNvPr>
          <p:cNvSpPr/>
          <p:nvPr/>
        </p:nvSpPr>
        <p:spPr>
          <a:xfrm>
            <a:off x="2230055" y="1304358"/>
            <a:ext cx="7731888" cy="4271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半闭框 4">
            <a:extLst>
              <a:ext uri="{FF2B5EF4-FFF2-40B4-BE49-F238E27FC236}">
                <a16:creationId xmlns:a16="http://schemas.microsoft.com/office/drawing/2014/main" id="{74B36BDF-AD8F-460F-839C-728B57A9A100}"/>
              </a:ext>
            </a:extLst>
          </p:cNvPr>
          <p:cNvSpPr/>
          <p:nvPr/>
        </p:nvSpPr>
        <p:spPr>
          <a:xfrm>
            <a:off x="2575560" y="174824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半闭框 5">
            <a:extLst>
              <a:ext uri="{FF2B5EF4-FFF2-40B4-BE49-F238E27FC236}">
                <a16:creationId xmlns:a16="http://schemas.microsoft.com/office/drawing/2014/main" id="{91F41660-DACE-4FA1-AB00-A24A60824548}"/>
              </a:ext>
            </a:extLst>
          </p:cNvPr>
          <p:cNvSpPr/>
          <p:nvPr/>
        </p:nvSpPr>
        <p:spPr>
          <a:xfrm rot="5400000">
            <a:off x="8849423" y="170252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7" name="半闭框 6">
            <a:extLst>
              <a:ext uri="{FF2B5EF4-FFF2-40B4-BE49-F238E27FC236}">
                <a16:creationId xmlns:a16="http://schemas.microsoft.com/office/drawing/2014/main" id="{C93DA8A3-44AF-4833-813C-018CFF5E467B}"/>
              </a:ext>
            </a:extLst>
          </p:cNvPr>
          <p:cNvSpPr/>
          <p:nvPr/>
        </p:nvSpPr>
        <p:spPr>
          <a:xfrm rot="16200000">
            <a:off x="2621280" y="450668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8" name="半闭框 7">
            <a:extLst>
              <a:ext uri="{FF2B5EF4-FFF2-40B4-BE49-F238E27FC236}">
                <a16:creationId xmlns:a16="http://schemas.microsoft.com/office/drawing/2014/main" id="{B403BB1B-B9CE-4391-ACE7-DAEF44E0F33D}"/>
              </a:ext>
            </a:extLst>
          </p:cNvPr>
          <p:cNvSpPr/>
          <p:nvPr/>
        </p:nvSpPr>
        <p:spPr>
          <a:xfrm rot="10800000">
            <a:off x="8803703" y="4460968"/>
            <a:ext cx="670560" cy="762000"/>
          </a:xfrm>
          <a:prstGeom prst="halfFrame">
            <a:avLst>
              <a:gd name="adj1" fmla="val 3788"/>
              <a:gd name="adj2" fmla="val 6060"/>
            </a:avLst>
          </a:prstGeom>
          <a:solidFill>
            <a:srgbClr val="263B45"/>
          </a:solidFill>
          <a:ln>
            <a:solidFill>
              <a:srgbClr val="263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9" name="文本框 8">
            <a:extLst>
              <a:ext uri="{FF2B5EF4-FFF2-40B4-BE49-F238E27FC236}">
                <a16:creationId xmlns:a16="http://schemas.microsoft.com/office/drawing/2014/main" id="{28E6BF36-51EC-4474-B28F-745A7CD04DD2}"/>
              </a:ext>
            </a:extLst>
          </p:cNvPr>
          <p:cNvSpPr txBox="1"/>
          <p:nvPr/>
        </p:nvSpPr>
        <p:spPr>
          <a:xfrm>
            <a:off x="3591625" y="2418808"/>
            <a:ext cx="4832792" cy="1107996"/>
          </a:xfrm>
          <a:prstGeom prst="rect">
            <a:avLst/>
          </a:prstGeom>
          <a:noFill/>
        </p:spPr>
        <p:txBody>
          <a:bodyPr wrap="square" rtlCol="0">
            <a:spAutoFit/>
          </a:bodyPr>
          <a:lstStyle/>
          <a:p>
            <a:pPr algn="dist"/>
            <a:r>
              <a:rPr lang="en-US" altLang="zh-CN" sz="6600" b="1" dirty="0">
                <a:solidFill>
                  <a:srgbClr val="74C1D3"/>
                </a:solidFill>
                <a:cs typeface="+mn-ea"/>
                <a:sym typeface="+mn-lt"/>
              </a:rPr>
              <a:t>PART 2</a:t>
            </a:r>
            <a:endParaRPr lang="zh-CN" altLang="en-US" sz="6600" b="1" dirty="0">
              <a:solidFill>
                <a:srgbClr val="74C1D3"/>
              </a:solidFill>
              <a:cs typeface="+mn-ea"/>
              <a:sym typeface="+mn-lt"/>
            </a:endParaRPr>
          </a:p>
        </p:txBody>
      </p:sp>
      <p:sp>
        <p:nvSpPr>
          <p:cNvPr id="12" name="文本框 11">
            <a:extLst>
              <a:ext uri="{FF2B5EF4-FFF2-40B4-BE49-F238E27FC236}">
                <a16:creationId xmlns:a16="http://schemas.microsoft.com/office/drawing/2014/main" id="{E58ED000-97BF-401F-B549-A1F9AC9EF067}"/>
              </a:ext>
            </a:extLst>
          </p:cNvPr>
          <p:cNvSpPr txBox="1"/>
          <p:nvPr/>
        </p:nvSpPr>
        <p:spPr>
          <a:xfrm>
            <a:off x="3625215" y="1554005"/>
            <a:ext cx="4724400" cy="584775"/>
          </a:xfrm>
          <a:prstGeom prst="rect">
            <a:avLst/>
          </a:prstGeom>
          <a:noFill/>
        </p:spPr>
        <p:txBody>
          <a:bodyPr wrap="square" rtlCol="0">
            <a:spAutoFit/>
          </a:bodyPr>
          <a:lstStyle/>
          <a:p>
            <a:pPr algn="dist"/>
            <a:r>
              <a:rPr lang="en-US" altLang="zh-CN" sz="3200" b="1" i="1" dirty="0">
                <a:cs typeface="+mn-ea"/>
                <a:sym typeface="+mn-lt"/>
              </a:rPr>
              <a:t>2022</a:t>
            </a:r>
            <a:endParaRPr lang="zh-CN" altLang="en-US" sz="3200" b="1" i="1" dirty="0">
              <a:cs typeface="+mn-ea"/>
              <a:sym typeface="+mn-lt"/>
            </a:endParaRPr>
          </a:p>
        </p:txBody>
      </p:sp>
      <p:sp>
        <p:nvSpPr>
          <p:cNvPr id="3" name="矩形 2">
            <a:extLst>
              <a:ext uri="{FF2B5EF4-FFF2-40B4-BE49-F238E27FC236}">
                <a16:creationId xmlns:a16="http://schemas.microsoft.com/office/drawing/2014/main" id="{9251802C-7D69-48D5-9D64-B325E04C91AF}"/>
              </a:ext>
            </a:extLst>
          </p:cNvPr>
          <p:cNvSpPr/>
          <p:nvPr/>
        </p:nvSpPr>
        <p:spPr>
          <a:xfrm>
            <a:off x="3362927" y="3398193"/>
            <a:ext cx="5466143" cy="1069845"/>
          </a:xfrm>
          <a:prstGeom prst="rect">
            <a:avLst/>
          </a:prstGeom>
        </p:spPr>
        <p:txBody>
          <a:bodyPr wrap="square">
            <a:spAutoFit/>
          </a:bodyPr>
          <a:lstStyle/>
          <a:p>
            <a:pPr algn="ctr">
              <a:lnSpc>
                <a:spcPct val="150000"/>
              </a:lnSpc>
              <a:buSzPct val="25000"/>
            </a:pPr>
            <a:r>
              <a:rPr lang="zh-CN" altLang="en-US" sz="4800" dirty="0">
                <a:solidFill>
                  <a:schemeClr val="tx1">
                    <a:lumMod val="50000"/>
                    <a:lumOff val="50000"/>
                  </a:schemeClr>
                </a:solidFill>
                <a:cs typeface="+mn-ea"/>
                <a:sym typeface="+mn-lt"/>
              </a:rPr>
              <a:t>组合结构图</a:t>
            </a:r>
            <a:endParaRPr lang="en-US" altLang="zh-CN" sz="48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19209927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bvpuaaap">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5054</Words>
  <Application>Microsoft Office PowerPoint</Application>
  <PresentationFormat>宽屏</PresentationFormat>
  <Paragraphs>420</Paragraphs>
  <Slides>45</Slides>
  <Notes>45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45</vt:i4>
      </vt:variant>
    </vt:vector>
  </HeadingPairs>
  <TitlesOfParts>
    <vt:vector size="53" baseType="lpstr">
      <vt:lpstr>等线</vt:lpstr>
      <vt:lpstr>汉仪中圆简</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138</cp:revision>
  <dcterms:created xsi:type="dcterms:W3CDTF">2019-01-07T03:41:33Z</dcterms:created>
  <dcterms:modified xsi:type="dcterms:W3CDTF">2022-05-11T04:25:17Z</dcterms:modified>
</cp:coreProperties>
</file>