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8" r:id="rId5"/>
    <p:sldId id="259" r:id="rId6"/>
    <p:sldId id="260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81" r:id="rId16"/>
    <p:sldId id="282" r:id="rId17"/>
    <p:sldId id="28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867"/>
    <a:srgbClr val="FDC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50" d="100"/>
          <a:sy n="50" d="100"/>
        </p:scale>
        <p:origin x="1260" y="200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A908-9C9E-46D3-B33B-53AD0804F6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AC95F-892D-46CA-97C8-37DF50A33F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A908-9C9E-46D3-B33B-53AD0804F6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AC95F-892D-46CA-97C8-37DF50A33F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A908-9C9E-46D3-B33B-53AD0804F6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AC95F-892D-46CA-97C8-37DF50A33F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A908-9C9E-46D3-B33B-53AD0804F6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AC95F-892D-46CA-97C8-37DF50A33F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A908-9C9E-46D3-B33B-53AD0804F6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AC95F-892D-46CA-97C8-37DF50A33F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A908-9C9E-46D3-B33B-53AD0804F6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AC95F-892D-46CA-97C8-37DF50A33F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A908-9C9E-46D3-B33B-53AD0804F6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AC95F-892D-46CA-97C8-37DF50A33F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A908-9C9E-46D3-B33B-53AD0804F6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AC95F-892D-46CA-97C8-37DF50A33F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A908-9C9E-46D3-B33B-53AD0804F6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AC95F-892D-46CA-97C8-37DF50A33F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A908-9C9E-46D3-B33B-53AD0804F6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AC95F-892D-46CA-97C8-37DF50A33F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A908-9C9E-46D3-B33B-53AD0804F6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AC95F-892D-46CA-97C8-37DF50A33F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A908-9C9E-46D3-B33B-53AD0804F6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AC95F-892D-46CA-97C8-37DF50A33F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A908-9C9E-46D3-B33B-53AD0804F6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AC95F-892D-46CA-97C8-37DF50A33F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A908-9C9E-46D3-B33B-53AD0804F6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AC95F-892D-46CA-97C8-37DF50A33F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A908-9C9E-46D3-B33B-53AD0804F6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AC95F-892D-46CA-97C8-37DF50A33F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A908-9C9E-46D3-B33B-53AD0804F6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AC95F-892D-46CA-97C8-37DF50A33F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A908-9C9E-46D3-B33B-53AD0804F6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AC95F-892D-46CA-97C8-37DF50A33F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A908-9C9E-46D3-B33B-53AD0804F6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AC95F-892D-46CA-97C8-37DF50A33F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A908-9C9E-46D3-B33B-53AD0804F6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AC95F-892D-46CA-97C8-37DF50A33F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A908-9C9E-46D3-B33B-53AD0804F6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AC95F-892D-46CA-97C8-37DF50A33F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A908-9C9E-46D3-B33B-53AD0804F6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AC95F-892D-46CA-97C8-37DF50A33F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A908-9C9E-46D3-B33B-53AD0804F6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AC95F-892D-46CA-97C8-37DF50A33F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AA908-9C9E-46D3-B33B-53AD0804F6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AC95F-892D-46CA-97C8-37DF50A33FA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AA908-9C9E-46D3-B33B-53AD0804F6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AC95F-892D-46CA-97C8-37DF50A33FA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2.xml"/><Relationship Id="rId3" Type="http://schemas.openxmlformats.org/officeDocument/2006/relationships/image" Target="../media/image2.png"/><Relationship Id="rId2" Type="http://schemas.openxmlformats.org/officeDocument/2006/relationships/tags" Target="../tags/tag1.xml"/><Relationship Id="rId1" Type="http://schemas.openxmlformats.org/officeDocument/2006/relationships/hyperlink" Target="file:///C:\Users\&#29738;\Downloads\&#26631;&#20934;&#30340;&#31526;&#21512;PMBOK&#35201;&#27714;&#30340;&#39033;&#30446;&#31456;&#31243;&#27169;&#26495;.doc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679258" y="278779"/>
            <a:ext cx="2263697" cy="1962615"/>
          </a:xfrm>
          <a:prstGeom prst="rect">
            <a:avLst/>
          </a:prstGeom>
          <a:solidFill>
            <a:srgbClr val="0038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82499" y="4605455"/>
            <a:ext cx="3463889" cy="1962615"/>
          </a:xfrm>
          <a:prstGeom prst="rect">
            <a:avLst/>
          </a:prstGeom>
          <a:solidFill>
            <a:srgbClr val="0038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754384" y="4605455"/>
            <a:ext cx="3601489" cy="1962615"/>
          </a:xfrm>
          <a:prstGeom prst="rect">
            <a:avLst/>
          </a:prstGeom>
          <a:solidFill>
            <a:srgbClr val="0038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/>
        </p:nvSpPr>
        <p:spPr>
          <a:xfrm>
            <a:off x="435533" y="434897"/>
            <a:ext cx="11322205" cy="5988206"/>
          </a:xfrm>
          <a:prstGeom prst="roundRect">
            <a:avLst>
              <a:gd name="adj" fmla="val 2514"/>
            </a:avLst>
          </a:prstGeom>
          <a:solidFill>
            <a:schemeClr val="bg1"/>
          </a:solidFill>
          <a:ln>
            <a:noFill/>
          </a:ln>
          <a:effectLst>
            <a:outerShdw blurRad="25400" sx="101000" sy="101000" algn="ctr" rotWithShape="0">
              <a:srgbClr val="003867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234225" y="1089276"/>
            <a:ext cx="1706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rgbClr val="00386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2022</a:t>
            </a:r>
            <a:endParaRPr lang="zh-CN" altLang="en-US" sz="6000" dirty="0">
              <a:solidFill>
                <a:srgbClr val="003867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875309" y="3861887"/>
            <a:ext cx="4556125" cy="1014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000" dirty="0">
                <a:solidFill>
                  <a:srgbClr val="003867"/>
                </a:solidFill>
              </a:rPr>
              <a:t>软工学院</a:t>
            </a:r>
            <a:r>
              <a:rPr lang="en-US" altLang="zh-CN" sz="6000" dirty="0">
                <a:solidFill>
                  <a:srgbClr val="003867"/>
                </a:solidFill>
              </a:rPr>
              <a:t>APP</a:t>
            </a:r>
            <a:endParaRPr lang="zh-CN" altLang="en-US" sz="6000" dirty="0">
              <a:solidFill>
                <a:srgbClr val="003867"/>
              </a:solidFill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5203902" y="2193245"/>
            <a:ext cx="1784196" cy="0"/>
          </a:xfrm>
          <a:prstGeom prst="line">
            <a:avLst/>
          </a:prstGeom>
          <a:ln w="50800" cap="rnd">
            <a:solidFill>
              <a:srgbClr val="FDC0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圆角 14"/>
          <p:cNvSpPr/>
          <p:nvPr/>
        </p:nvSpPr>
        <p:spPr>
          <a:xfrm>
            <a:off x="5203730" y="5318126"/>
            <a:ext cx="1898837" cy="524108"/>
          </a:xfrm>
          <a:prstGeom prst="roundRect">
            <a:avLst>
              <a:gd name="adj" fmla="val 50000"/>
            </a:avLst>
          </a:prstGeom>
          <a:solidFill>
            <a:srgbClr val="0038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406418" y="5402499"/>
            <a:ext cx="149352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汇报人：</a:t>
            </a:r>
            <a:r>
              <a:rPr lang="en-US" altLang="zh-CN" dirty="0">
                <a:solidFill>
                  <a:schemeClr val="bg1"/>
                </a:solidFill>
              </a:rPr>
              <a:t>G16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57725" y="806450"/>
            <a:ext cx="2991485" cy="299148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679258" y="278779"/>
            <a:ext cx="2263697" cy="1962615"/>
          </a:xfrm>
          <a:prstGeom prst="rect">
            <a:avLst/>
          </a:prstGeom>
          <a:solidFill>
            <a:srgbClr val="0038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82499" y="4605455"/>
            <a:ext cx="3463889" cy="1962615"/>
          </a:xfrm>
          <a:prstGeom prst="rect">
            <a:avLst/>
          </a:prstGeom>
          <a:solidFill>
            <a:srgbClr val="0038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754384" y="4605455"/>
            <a:ext cx="3601489" cy="1962615"/>
          </a:xfrm>
          <a:prstGeom prst="rect">
            <a:avLst/>
          </a:prstGeom>
          <a:solidFill>
            <a:srgbClr val="0038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/>
        </p:nvSpPr>
        <p:spPr>
          <a:xfrm>
            <a:off x="434898" y="434897"/>
            <a:ext cx="11322205" cy="5988206"/>
          </a:xfrm>
          <a:prstGeom prst="roundRect">
            <a:avLst>
              <a:gd name="adj" fmla="val 2514"/>
            </a:avLst>
          </a:prstGeom>
          <a:solidFill>
            <a:schemeClr val="bg1"/>
          </a:solidFill>
          <a:ln>
            <a:noFill/>
          </a:ln>
          <a:effectLst>
            <a:outerShdw blurRad="25400" sx="101000" sy="101000" algn="ctr" rotWithShape="0">
              <a:srgbClr val="003867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/>
          <p:cNvSpPr/>
          <p:nvPr/>
        </p:nvSpPr>
        <p:spPr>
          <a:xfrm>
            <a:off x="844550" y="1134110"/>
            <a:ext cx="4137660" cy="191770"/>
          </a:xfrm>
          <a:prstGeom prst="roundRect">
            <a:avLst/>
          </a:prstGeom>
          <a:solidFill>
            <a:srgbClr val="0038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063340" y="549606"/>
            <a:ext cx="6400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03</a:t>
            </a:r>
            <a:endParaRPr lang="zh-CN" altLang="en-US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735315" y="612197"/>
            <a:ext cx="30276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dirty="0">
                <a:latin typeface="汉仪字酷堂义山楷W" panose="00020600040101010101" pitchFamily="18" charset="-122"/>
                <a:ea typeface="汉仪字酷堂义山楷W" panose="00020600040101010101" pitchFamily="18" charset="-122"/>
                <a:sym typeface="+mn-ea"/>
              </a:rPr>
              <a:t>需求工程项目计划</a:t>
            </a:r>
            <a:endParaRPr lang="zh-CN" altLang="en-US" sz="2800" b="1" dirty="0">
              <a:latin typeface="汉仪字酷堂义山楷W" panose="00020600040101010101" pitchFamily="18" charset="-122"/>
              <a:ea typeface="汉仪字酷堂义山楷W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207001" y="5861080"/>
            <a:ext cx="37779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Report on the overall situation of the work</a:t>
            </a:r>
            <a:endParaRPr lang="zh-CN" altLang="en-US" sz="1400" dirty="0"/>
          </a:p>
        </p:txBody>
      </p:sp>
      <p:sp>
        <p:nvSpPr>
          <p:cNvPr id="2" name="文本框 1"/>
          <p:cNvSpPr txBox="1"/>
          <p:nvPr/>
        </p:nvSpPr>
        <p:spPr>
          <a:xfrm>
            <a:off x="777240" y="2241550"/>
            <a:ext cx="65024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项</a:t>
            </a:r>
            <a:endParaRPr lang="zh-CN" altLang="en-US" sz="2400"/>
          </a:p>
          <a:p>
            <a:r>
              <a:rPr lang="zh-CN" altLang="en-US" sz="2400"/>
              <a:t>目</a:t>
            </a:r>
            <a:endParaRPr lang="zh-CN" altLang="en-US" sz="2400"/>
          </a:p>
          <a:p>
            <a:r>
              <a:rPr lang="zh-CN" altLang="en-US" sz="2400"/>
              <a:t>干</a:t>
            </a:r>
            <a:endParaRPr lang="zh-CN" altLang="en-US" sz="2400"/>
          </a:p>
          <a:p>
            <a:r>
              <a:rPr lang="zh-CN" altLang="en-US" sz="2400"/>
              <a:t>系</a:t>
            </a:r>
            <a:endParaRPr lang="zh-CN" altLang="en-US" sz="2400"/>
          </a:p>
          <a:p>
            <a:r>
              <a:rPr lang="zh-CN" altLang="en-US" sz="2400"/>
              <a:t>人</a:t>
            </a:r>
            <a:endParaRPr lang="zh-CN" altLang="en-US" sz="2400"/>
          </a:p>
          <a:p>
            <a:r>
              <a:rPr lang="zh-CN" altLang="en-US" sz="2400"/>
              <a:t>分</a:t>
            </a:r>
            <a:endParaRPr lang="zh-CN" altLang="en-US" sz="2400"/>
          </a:p>
          <a:p>
            <a:r>
              <a:rPr lang="zh-CN" altLang="en-US" sz="2400"/>
              <a:t>析</a:t>
            </a:r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9280" y="1371600"/>
            <a:ext cx="9154795" cy="50679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679258" y="278779"/>
            <a:ext cx="2263697" cy="1962615"/>
          </a:xfrm>
          <a:prstGeom prst="rect">
            <a:avLst/>
          </a:prstGeom>
          <a:solidFill>
            <a:srgbClr val="0038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82499" y="4605455"/>
            <a:ext cx="3463889" cy="1962615"/>
          </a:xfrm>
          <a:prstGeom prst="rect">
            <a:avLst/>
          </a:prstGeom>
          <a:solidFill>
            <a:srgbClr val="0038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754384" y="4605455"/>
            <a:ext cx="3601489" cy="1962615"/>
          </a:xfrm>
          <a:prstGeom prst="rect">
            <a:avLst/>
          </a:prstGeom>
          <a:solidFill>
            <a:srgbClr val="0038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/>
        </p:nvSpPr>
        <p:spPr>
          <a:xfrm>
            <a:off x="434898" y="434897"/>
            <a:ext cx="11322205" cy="5988206"/>
          </a:xfrm>
          <a:prstGeom prst="roundRect">
            <a:avLst>
              <a:gd name="adj" fmla="val 2514"/>
            </a:avLst>
          </a:prstGeom>
          <a:solidFill>
            <a:schemeClr val="bg1"/>
          </a:solidFill>
          <a:ln>
            <a:noFill/>
          </a:ln>
          <a:effectLst>
            <a:outerShdw blurRad="25400" sx="101000" sy="101000" algn="ctr" rotWithShape="0">
              <a:srgbClr val="003867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/>
          <p:cNvSpPr/>
          <p:nvPr/>
        </p:nvSpPr>
        <p:spPr>
          <a:xfrm>
            <a:off x="844550" y="1134110"/>
            <a:ext cx="4137660" cy="191770"/>
          </a:xfrm>
          <a:prstGeom prst="roundRect">
            <a:avLst/>
          </a:prstGeom>
          <a:solidFill>
            <a:srgbClr val="0038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063340" y="549606"/>
            <a:ext cx="6400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03</a:t>
            </a:r>
            <a:endParaRPr lang="zh-CN" altLang="en-US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735315" y="612197"/>
            <a:ext cx="30276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dirty="0">
                <a:latin typeface="汉仪字酷堂义山楷W" panose="00020600040101010101" pitchFamily="18" charset="-122"/>
                <a:ea typeface="汉仪字酷堂义山楷W" panose="00020600040101010101" pitchFamily="18" charset="-122"/>
                <a:sym typeface="+mn-ea"/>
              </a:rPr>
              <a:t>需求工程项目计划</a:t>
            </a:r>
            <a:endParaRPr lang="zh-CN" altLang="en-US" sz="2800" b="1" dirty="0">
              <a:latin typeface="汉仪字酷堂义山楷W" panose="00020600040101010101" pitchFamily="18" charset="-122"/>
              <a:ea typeface="汉仪字酷堂义山楷W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207001" y="5861080"/>
            <a:ext cx="37779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Report on the overall situation of the work</a:t>
            </a:r>
            <a:endParaRPr lang="zh-CN" altLang="en-US" sz="1400" dirty="0"/>
          </a:p>
        </p:txBody>
      </p:sp>
      <p:sp>
        <p:nvSpPr>
          <p:cNvPr id="2" name="文本框 1"/>
          <p:cNvSpPr txBox="1"/>
          <p:nvPr/>
        </p:nvSpPr>
        <p:spPr>
          <a:xfrm>
            <a:off x="1849120" y="1536700"/>
            <a:ext cx="74466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工作任务日程表以及</a:t>
            </a:r>
            <a:r>
              <a:rPr lang="en-US" altLang="zh-CN" sz="2400"/>
              <a:t>WBS</a:t>
            </a:r>
            <a:endParaRPr lang="en-US" altLang="zh-CN" sz="2400"/>
          </a:p>
        </p:txBody>
      </p:sp>
      <p:pic>
        <p:nvPicPr>
          <p:cNvPr id="3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5455" y="2058670"/>
            <a:ext cx="9240520" cy="1467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455" y="3526155"/>
            <a:ext cx="8710295" cy="2835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630" y="784225"/>
            <a:ext cx="5890260" cy="55778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679258" y="278779"/>
            <a:ext cx="2263697" cy="1962615"/>
          </a:xfrm>
          <a:prstGeom prst="rect">
            <a:avLst/>
          </a:prstGeom>
          <a:solidFill>
            <a:srgbClr val="0038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82499" y="4605455"/>
            <a:ext cx="3463889" cy="1962615"/>
          </a:xfrm>
          <a:prstGeom prst="rect">
            <a:avLst/>
          </a:prstGeom>
          <a:solidFill>
            <a:srgbClr val="0038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754384" y="4605455"/>
            <a:ext cx="3601489" cy="1962615"/>
          </a:xfrm>
          <a:prstGeom prst="rect">
            <a:avLst/>
          </a:prstGeom>
          <a:solidFill>
            <a:srgbClr val="0038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/>
        </p:nvSpPr>
        <p:spPr>
          <a:xfrm>
            <a:off x="434898" y="434897"/>
            <a:ext cx="11322205" cy="5988206"/>
          </a:xfrm>
          <a:prstGeom prst="roundRect">
            <a:avLst>
              <a:gd name="adj" fmla="val 2514"/>
            </a:avLst>
          </a:prstGeom>
          <a:solidFill>
            <a:schemeClr val="bg1"/>
          </a:solidFill>
          <a:ln>
            <a:noFill/>
          </a:ln>
          <a:effectLst>
            <a:outerShdw blurRad="25400" sx="101000" sy="101000" algn="ctr" rotWithShape="0">
              <a:srgbClr val="003867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/>
          <p:cNvSpPr/>
          <p:nvPr/>
        </p:nvSpPr>
        <p:spPr>
          <a:xfrm>
            <a:off x="844550" y="1134110"/>
            <a:ext cx="4137660" cy="191770"/>
          </a:xfrm>
          <a:prstGeom prst="roundRect">
            <a:avLst/>
          </a:prstGeom>
          <a:solidFill>
            <a:srgbClr val="0038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063340" y="549606"/>
            <a:ext cx="6400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03</a:t>
            </a:r>
            <a:endParaRPr lang="zh-CN" altLang="en-US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735315" y="612197"/>
            <a:ext cx="30276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dirty="0">
                <a:latin typeface="汉仪字酷堂义山楷W" panose="00020600040101010101" pitchFamily="18" charset="-122"/>
                <a:ea typeface="汉仪字酷堂义山楷W" panose="00020600040101010101" pitchFamily="18" charset="-122"/>
                <a:sym typeface="+mn-ea"/>
              </a:rPr>
              <a:t>需求工程项目计划</a:t>
            </a:r>
            <a:endParaRPr lang="zh-CN" altLang="en-US" sz="2800" b="1" dirty="0">
              <a:latin typeface="汉仪字酷堂义山楷W" panose="00020600040101010101" pitchFamily="18" charset="-122"/>
              <a:ea typeface="汉仪字酷堂义山楷W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207001" y="5861080"/>
            <a:ext cx="37779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Report on the overall situation of the work</a:t>
            </a:r>
            <a:endParaRPr lang="zh-CN" altLang="en-US" sz="1400" dirty="0"/>
          </a:p>
        </p:txBody>
      </p:sp>
      <p:sp>
        <p:nvSpPr>
          <p:cNvPr id="2" name="文本框 1"/>
          <p:cNvSpPr txBox="1"/>
          <p:nvPr/>
        </p:nvSpPr>
        <p:spPr>
          <a:xfrm>
            <a:off x="1849120" y="1536700"/>
            <a:ext cx="74466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甘特图</a:t>
            </a:r>
            <a:endParaRPr lang="zh-CN" altLang="en-US" sz="2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4550" y="2121535"/>
            <a:ext cx="10547350" cy="4047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679258" y="278779"/>
            <a:ext cx="2263697" cy="1962615"/>
          </a:xfrm>
          <a:prstGeom prst="rect">
            <a:avLst/>
          </a:prstGeom>
          <a:solidFill>
            <a:srgbClr val="0038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82499" y="4605455"/>
            <a:ext cx="3463889" cy="1962615"/>
          </a:xfrm>
          <a:prstGeom prst="rect">
            <a:avLst/>
          </a:prstGeom>
          <a:solidFill>
            <a:srgbClr val="0038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754384" y="4605455"/>
            <a:ext cx="3601489" cy="1962615"/>
          </a:xfrm>
          <a:prstGeom prst="rect">
            <a:avLst/>
          </a:prstGeom>
          <a:solidFill>
            <a:srgbClr val="0038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/>
        </p:nvSpPr>
        <p:spPr>
          <a:xfrm>
            <a:off x="434898" y="434897"/>
            <a:ext cx="11322205" cy="5988206"/>
          </a:xfrm>
          <a:prstGeom prst="roundRect">
            <a:avLst>
              <a:gd name="adj" fmla="val 2514"/>
            </a:avLst>
          </a:prstGeom>
          <a:solidFill>
            <a:schemeClr val="bg1"/>
          </a:solidFill>
          <a:ln>
            <a:noFill/>
          </a:ln>
          <a:effectLst>
            <a:outerShdw blurRad="25400" sx="101000" sy="101000" algn="ctr" rotWithShape="0">
              <a:srgbClr val="003867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/>
          <p:cNvSpPr/>
          <p:nvPr/>
        </p:nvSpPr>
        <p:spPr>
          <a:xfrm>
            <a:off x="844550" y="1134110"/>
            <a:ext cx="4137660" cy="191770"/>
          </a:xfrm>
          <a:prstGeom prst="roundRect">
            <a:avLst/>
          </a:prstGeom>
          <a:solidFill>
            <a:srgbClr val="0038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063340" y="549606"/>
            <a:ext cx="6400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03</a:t>
            </a:r>
            <a:endParaRPr lang="zh-CN" altLang="en-US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735315" y="612197"/>
            <a:ext cx="30276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dirty="0">
                <a:latin typeface="汉仪字酷堂义山楷W" panose="00020600040101010101" pitchFamily="18" charset="-122"/>
                <a:ea typeface="汉仪字酷堂义山楷W" panose="00020600040101010101" pitchFamily="18" charset="-122"/>
                <a:sym typeface="+mn-ea"/>
              </a:rPr>
              <a:t>需求工程项目计划</a:t>
            </a:r>
            <a:endParaRPr lang="zh-CN" altLang="en-US" sz="2800" b="1" dirty="0">
              <a:latin typeface="汉仪字酷堂义山楷W" panose="00020600040101010101" pitchFamily="18" charset="-122"/>
              <a:ea typeface="汉仪字酷堂义山楷W" panose="00020600040101010101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49120" y="1536700"/>
            <a:ext cx="74466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风险子</a:t>
            </a:r>
            <a:r>
              <a:rPr lang="zh-CN" altLang="en-US" sz="2800"/>
              <a:t>计划</a:t>
            </a:r>
            <a:endParaRPr lang="zh-CN" altLang="en-US" sz="2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3980" y="2241550"/>
            <a:ext cx="4965700" cy="3587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775" y="1060450"/>
            <a:ext cx="4813300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679258" y="278779"/>
            <a:ext cx="2263697" cy="1962615"/>
          </a:xfrm>
          <a:prstGeom prst="rect">
            <a:avLst/>
          </a:prstGeom>
          <a:solidFill>
            <a:srgbClr val="0038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82499" y="4605455"/>
            <a:ext cx="3463889" cy="1962615"/>
          </a:xfrm>
          <a:prstGeom prst="rect">
            <a:avLst/>
          </a:prstGeom>
          <a:solidFill>
            <a:srgbClr val="0038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754384" y="4605455"/>
            <a:ext cx="3601489" cy="1962615"/>
          </a:xfrm>
          <a:prstGeom prst="rect">
            <a:avLst/>
          </a:prstGeom>
          <a:solidFill>
            <a:srgbClr val="0038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/>
        </p:nvSpPr>
        <p:spPr>
          <a:xfrm>
            <a:off x="434898" y="434897"/>
            <a:ext cx="11322205" cy="5988206"/>
          </a:xfrm>
          <a:prstGeom prst="roundRect">
            <a:avLst>
              <a:gd name="adj" fmla="val 2514"/>
            </a:avLst>
          </a:prstGeom>
          <a:solidFill>
            <a:schemeClr val="bg1"/>
          </a:solidFill>
          <a:ln>
            <a:noFill/>
          </a:ln>
          <a:effectLst>
            <a:outerShdw blurRad="25400" sx="101000" sy="101000" algn="ctr" rotWithShape="0">
              <a:srgbClr val="003867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/>
          <p:cNvSpPr/>
          <p:nvPr/>
        </p:nvSpPr>
        <p:spPr>
          <a:xfrm>
            <a:off x="844550" y="1134110"/>
            <a:ext cx="4137660" cy="191770"/>
          </a:xfrm>
          <a:prstGeom prst="roundRect">
            <a:avLst/>
          </a:prstGeom>
          <a:solidFill>
            <a:srgbClr val="0038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063340" y="549606"/>
            <a:ext cx="6400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04</a:t>
            </a:r>
            <a:endParaRPr lang="zh-CN" altLang="en-US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735315" y="612197"/>
            <a:ext cx="16052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dirty="0">
                <a:latin typeface="汉仪字酷堂义山楷W" panose="00020600040101010101" pitchFamily="18" charset="-122"/>
                <a:ea typeface="汉仪字酷堂义山楷W" panose="00020600040101010101" pitchFamily="18" charset="-122"/>
                <a:sym typeface="+mn-ea"/>
              </a:rPr>
              <a:t>组员评价</a:t>
            </a:r>
            <a:endParaRPr lang="zh-CN" altLang="en-US" sz="2800" dirty="0">
              <a:latin typeface="汉仪字酷堂义山楷W" panose="00020600040101010101" pitchFamily="18" charset="-122"/>
              <a:ea typeface="汉仪字酷堂义山楷W" panose="00020600040101010101" pitchFamily="18" charset="-122"/>
              <a:sym typeface="+mn-e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207001" y="5861080"/>
            <a:ext cx="37779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Report on the overall situation of the work</a:t>
            </a:r>
            <a:endParaRPr lang="zh-CN" altLang="en-US" sz="1400" dirty="0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1735455" y="1776095"/>
          <a:ext cx="8244205" cy="3834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460"/>
                <a:gridCol w="4025265"/>
                <a:gridCol w="2189480"/>
              </a:tblGrid>
              <a:tr h="4279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2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组员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2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工作任务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2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得分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42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2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吴联想（组长）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2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编写小组项目章程，完成部分需求项目计划的编写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85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623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2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郑航舰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2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项目计划project创建绘制</a:t>
                      </a: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  </a:t>
                      </a:r>
                      <a:r>
                        <a:rPr lang="zh-CN" sz="2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wbs结构图、可行性分析报告中流程图绘制及经济部分修订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83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9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2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王义博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2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编写可行性分析报告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80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3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2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许淇凯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2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需求项目计划的编写和补充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82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48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2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潘睿琪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2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ppt制作、干系人分析、OBS图、logo设计、会议记录攥写</a:t>
                      </a:r>
                      <a:endParaRPr lang="zh-CN" altLang="en-US" sz="20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84</a:t>
                      </a:r>
                      <a:endParaRPr lang="en-US" altLang="en-US" sz="2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679258" y="278779"/>
            <a:ext cx="2263697" cy="1962615"/>
          </a:xfrm>
          <a:prstGeom prst="rect">
            <a:avLst/>
          </a:prstGeom>
          <a:solidFill>
            <a:srgbClr val="0038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82499" y="4605455"/>
            <a:ext cx="3463889" cy="1962615"/>
          </a:xfrm>
          <a:prstGeom prst="rect">
            <a:avLst/>
          </a:prstGeom>
          <a:solidFill>
            <a:srgbClr val="0038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754384" y="4605455"/>
            <a:ext cx="3601489" cy="1962615"/>
          </a:xfrm>
          <a:prstGeom prst="rect">
            <a:avLst/>
          </a:prstGeom>
          <a:solidFill>
            <a:srgbClr val="0038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/>
        </p:nvSpPr>
        <p:spPr>
          <a:xfrm>
            <a:off x="434898" y="434897"/>
            <a:ext cx="11322205" cy="5988206"/>
          </a:xfrm>
          <a:prstGeom prst="roundRect">
            <a:avLst>
              <a:gd name="adj" fmla="val 2514"/>
            </a:avLst>
          </a:prstGeom>
          <a:solidFill>
            <a:schemeClr val="bg1"/>
          </a:solidFill>
          <a:ln>
            <a:noFill/>
          </a:ln>
          <a:effectLst>
            <a:outerShdw blurRad="25400" sx="101000" sy="101000" algn="ctr" rotWithShape="0">
              <a:srgbClr val="003867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818159" y="2514417"/>
            <a:ext cx="5262880" cy="13220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8000" b="1" dirty="0">
                <a:solidFill>
                  <a:srgbClr val="003867"/>
                </a:solidFill>
              </a:rPr>
              <a:t>感谢聆听！</a:t>
            </a:r>
            <a:endParaRPr lang="zh-CN" altLang="en-US" sz="8000" b="1" dirty="0">
              <a:solidFill>
                <a:srgbClr val="003867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311168" y="4420789"/>
            <a:ext cx="149352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汇报人：</a:t>
            </a:r>
            <a:r>
              <a:rPr lang="en-US" altLang="zh-CN" dirty="0">
                <a:solidFill>
                  <a:schemeClr val="bg1"/>
                </a:solidFill>
              </a:rPr>
              <a:t>G16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679258" y="278779"/>
            <a:ext cx="2263697" cy="1962615"/>
          </a:xfrm>
          <a:prstGeom prst="rect">
            <a:avLst/>
          </a:prstGeom>
          <a:solidFill>
            <a:srgbClr val="0038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82499" y="4605455"/>
            <a:ext cx="3463889" cy="1962615"/>
          </a:xfrm>
          <a:prstGeom prst="rect">
            <a:avLst/>
          </a:prstGeom>
          <a:solidFill>
            <a:srgbClr val="0038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754384" y="4605455"/>
            <a:ext cx="3601489" cy="1962615"/>
          </a:xfrm>
          <a:prstGeom prst="rect">
            <a:avLst/>
          </a:prstGeom>
          <a:solidFill>
            <a:srgbClr val="0038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/>
        </p:nvSpPr>
        <p:spPr>
          <a:xfrm>
            <a:off x="434898" y="434897"/>
            <a:ext cx="11322205" cy="5988206"/>
          </a:xfrm>
          <a:prstGeom prst="roundRect">
            <a:avLst>
              <a:gd name="adj" fmla="val 2514"/>
            </a:avLst>
          </a:prstGeom>
          <a:solidFill>
            <a:schemeClr val="bg1"/>
          </a:solidFill>
          <a:ln>
            <a:noFill/>
          </a:ln>
          <a:effectLst>
            <a:outerShdw blurRad="25400" sx="101000" sy="101000" algn="ctr" rotWithShape="0">
              <a:srgbClr val="003867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96106" y="913949"/>
            <a:ext cx="354937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dirty="0">
                <a:solidFill>
                  <a:srgbClr val="003867"/>
                </a:solidFill>
              </a:rPr>
              <a:t>CONTENT</a:t>
            </a:r>
            <a:endParaRPr lang="zh-CN" altLang="en-US" sz="6000" dirty="0">
              <a:solidFill>
                <a:srgbClr val="003867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646453" y="2419364"/>
            <a:ext cx="3415544" cy="988897"/>
            <a:chOff x="1646453" y="2419364"/>
            <a:chExt cx="3415544" cy="988897"/>
          </a:xfrm>
        </p:grpSpPr>
        <p:sp>
          <p:nvSpPr>
            <p:cNvPr id="2" name="椭圆 1"/>
            <p:cNvSpPr/>
            <p:nvPr/>
          </p:nvSpPr>
          <p:spPr>
            <a:xfrm>
              <a:off x="1646453" y="2531553"/>
              <a:ext cx="735980" cy="735980"/>
            </a:xfrm>
            <a:prstGeom prst="ellipse">
              <a:avLst/>
            </a:prstGeom>
            <a:solidFill>
              <a:srgbClr val="0038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678454" y="2576378"/>
              <a:ext cx="67197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472527" y="2419364"/>
              <a:ext cx="160528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latin typeface="汉仪字酷堂义山楷W" panose="00020600040101010101" pitchFamily="18" charset="-122"/>
                  <a:ea typeface="汉仪字酷堂义山楷W" panose="00020600040101010101" pitchFamily="18" charset="-122"/>
                </a:rPr>
                <a:t>项目</a:t>
              </a:r>
              <a:r>
                <a:rPr lang="zh-CN" altLang="en-US" sz="2800" dirty="0">
                  <a:latin typeface="汉仪字酷堂义山楷W" panose="00020600040101010101" pitchFamily="18" charset="-122"/>
                  <a:ea typeface="汉仪字酷堂义山楷W" panose="00020600040101010101" pitchFamily="18" charset="-122"/>
                </a:rPr>
                <a:t>概述</a:t>
              </a:r>
              <a:endParaRPr lang="zh-CN" altLang="en-US" sz="2800" dirty="0">
                <a:latin typeface="汉仪字酷堂义山楷W" panose="00020600040101010101" pitchFamily="18" charset="-122"/>
                <a:ea typeface="汉仪字酷堂义山楷W" panose="00020600040101010101" pitchFamily="18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502832" y="2885041"/>
              <a:ext cx="25591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/>
                <a:t>Report on the overall situation of the work</a:t>
              </a:r>
              <a:endParaRPr lang="zh-CN" altLang="en-US" sz="1400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999038" y="2419364"/>
            <a:ext cx="3415544" cy="988897"/>
            <a:chOff x="1646453" y="2419364"/>
            <a:chExt cx="3415544" cy="988897"/>
          </a:xfrm>
        </p:grpSpPr>
        <p:sp>
          <p:nvSpPr>
            <p:cNvPr id="15" name="椭圆 14"/>
            <p:cNvSpPr/>
            <p:nvPr/>
          </p:nvSpPr>
          <p:spPr>
            <a:xfrm>
              <a:off x="1646453" y="2531553"/>
              <a:ext cx="735980" cy="735980"/>
            </a:xfrm>
            <a:prstGeom prst="ellipse">
              <a:avLst/>
            </a:prstGeom>
            <a:solidFill>
              <a:srgbClr val="0038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678454" y="2576378"/>
              <a:ext cx="64633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472527" y="2419364"/>
              <a:ext cx="196088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latin typeface="汉仪字酷堂义山楷W" panose="00020600040101010101" pitchFamily="18" charset="-122"/>
                  <a:ea typeface="汉仪字酷堂义山楷W" panose="00020600040101010101" pitchFamily="18" charset="-122"/>
                </a:rPr>
                <a:t>可行性</a:t>
              </a:r>
              <a:r>
                <a:rPr lang="zh-CN" altLang="en-US" sz="2800" dirty="0">
                  <a:latin typeface="汉仪字酷堂义山楷W" panose="00020600040101010101" pitchFamily="18" charset="-122"/>
                  <a:ea typeface="汉仪字酷堂义山楷W" panose="00020600040101010101" pitchFamily="18" charset="-122"/>
                </a:rPr>
                <a:t>分析</a:t>
              </a:r>
              <a:endParaRPr lang="zh-CN" altLang="en-US" sz="2800" dirty="0">
                <a:latin typeface="汉仪字酷堂义山楷W" panose="00020600040101010101" pitchFamily="18" charset="-122"/>
                <a:ea typeface="汉仪字酷堂义山楷W" panose="00020600040101010101" pitchFamily="18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502832" y="2885041"/>
              <a:ext cx="25591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/>
                <a:t>Report on the overall situation of the work</a:t>
              </a:r>
              <a:endParaRPr lang="zh-CN" altLang="en-US" sz="1400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646453" y="3993691"/>
            <a:ext cx="3853754" cy="988897"/>
            <a:chOff x="1646453" y="2419364"/>
            <a:chExt cx="3853754" cy="988897"/>
          </a:xfrm>
        </p:grpSpPr>
        <p:sp>
          <p:nvSpPr>
            <p:cNvPr id="21" name="椭圆 20"/>
            <p:cNvSpPr/>
            <p:nvPr/>
          </p:nvSpPr>
          <p:spPr>
            <a:xfrm>
              <a:off x="1646453" y="2531553"/>
              <a:ext cx="735980" cy="735980"/>
            </a:xfrm>
            <a:prstGeom prst="ellipse">
              <a:avLst/>
            </a:prstGeom>
            <a:solidFill>
              <a:srgbClr val="0038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678454" y="2576378"/>
              <a:ext cx="64633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472527" y="2419364"/>
              <a:ext cx="302768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latin typeface="汉仪字酷堂义山楷W" panose="00020600040101010101" pitchFamily="18" charset="-122"/>
                  <a:ea typeface="汉仪字酷堂义山楷W" panose="00020600040101010101" pitchFamily="18" charset="-122"/>
                </a:rPr>
                <a:t>需求工程</a:t>
              </a:r>
              <a:r>
                <a:rPr lang="zh-CN" altLang="en-US" sz="2800" dirty="0">
                  <a:latin typeface="汉仪字酷堂义山楷W" panose="00020600040101010101" pitchFamily="18" charset="-122"/>
                  <a:ea typeface="汉仪字酷堂义山楷W" panose="00020600040101010101" pitchFamily="18" charset="-122"/>
                </a:rPr>
                <a:t>项目计划</a:t>
              </a:r>
              <a:endParaRPr lang="zh-CN" altLang="en-US" sz="2800" dirty="0">
                <a:latin typeface="汉仪字酷堂义山楷W" panose="00020600040101010101" pitchFamily="18" charset="-122"/>
                <a:ea typeface="汉仪字酷堂义山楷W" panose="00020600040101010101" pitchFamily="18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502832" y="2885041"/>
              <a:ext cx="25591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/>
                <a:t>Report on the overall situation of the work</a:t>
              </a:r>
              <a:endParaRPr lang="zh-CN" altLang="en-US" sz="1400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999038" y="3993691"/>
            <a:ext cx="3415544" cy="988897"/>
            <a:chOff x="1646453" y="2419364"/>
            <a:chExt cx="3415544" cy="988897"/>
          </a:xfrm>
        </p:grpSpPr>
        <p:sp>
          <p:nvSpPr>
            <p:cNvPr id="26" name="椭圆 25"/>
            <p:cNvSpPr/>
            <p:nvPr/>
          </p:nvSpPr>
          <p:spPr>
            <a:xfrm>
              <a:off x="1646453" y="2531553"/>
              <a:ext cx="735980" cy="735980"/>
            </a:xfrm>
            <a:prstGeom prst="ellipse">
              <a:avLst/>
            </a:prstGeom>
            <a:solidFill>
              <a:srgbClr val="0038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678454" y="2576378"/>
              <a:ext cx="64633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04</a:t>
              </a:r>
              <a:endParaRPr lang="zh-CN" altLang="en-US" sz="36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2472527" y="2419364"/>
              <a:ext cx="160528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latin typeface="汉仪字酷堂义山楷W" panose="00020600040101010101" pitchFamily="18" charset="-122"/>
                  <a:ea typeface="汉仪字酷堂义山楷W" panose="00020600040101010101" pitchFamily="18" charset="-122"/>
                </a:rPr>
                <a:t>组员</a:t>
              </a:r>
              <a:r>
                <a:rPr lang="zh-CN" altLang="en-US" sz="2800" dirty="0">
                  <a:latin typeface="汉仪字酷堂义山楷W" panose="00020600040101010101" pitchFamily="18" charset="-122"/>
                  <a:ea typeface="汉仪字酷堂义山楷W" panose="00020600040101010101" pitchFamily="18" charset="-122"/>
                </a:rPr>
                <a:t>评价</a:t>
              </a:r>
              <a:endParaRPr lang="zh-CN" altLang="en-US" sz="2800" dirty="0">
                <a:latin typeface="汉仪字酷堂义山楷W" panose="00020600040101010101" pitchFamily="18" charset="-122"/>
                <a:ea typeface="汉仪字酷堂义山楷W" panose="00020600040101010101" pitchFamily="18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502832" y="2885041"/>
              <a:ext cx="25591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/>
                <a:t>Report on the overall situation of the work</a:t>
              </a:r>
              <a:endParaRPr lang="zh-CN" altLang="en-US" sz="1400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679258" y="278779"/>
            <a:ext cx="2263697" cy="1962615"/>
          </a:xfrm>
          <a:prstGeom prst="rect">
            <a:avLst/>
          </a:prstGeom>
          <a:solidFill>
            <a:srgbClr val="0038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82499" y="4605455"/>
            <a:ext cx="3463889" cy="1962615"/>
          </a:xfrm>
          <a:prstGeom prst="rect">
            <a:avLst/>
          </a:prstGeom>
          <a:solidFill>
            <a:srgbClr val="0038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754384" y="4605455"/>
            <a:ext cx="3601489" cy="1962615"/>
          </a:xfrm>
          <a:prstGeom prst="rect">
            <a:avLst/>
          </a:prstGeom>
          <a:solidFill>
            <a:srgbClr val="0038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/>
        </p:nvSpPr>
        <p:spPr>
          <a:xfrm>
            <a:off x="434898" y="434897"/>
            <a:ext cx="11322205" cy="5988206"/>
          </a:xfrm>
          <a:prstGeom prst="roundRect">
            <a:avLst>
              <a:gd name="adj" fmla="val 2514"/>
            </a:avLst>
          </a:prstGeom>
          <a:solidFill>
            <a:schemeClr val="bg1"/>
          </a:solidFill>
          <a:ln>
            <a:noFill/>
          </a:ln>
          <a:effectLst>
            <a:outerShdw blurRad="25400" sx="101000" sy="101000" algn="ctr" rotWithShape="0">
              <a:srgbClr val="003867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/>
          <p:cNvSpPr/>
          <p:nvPr/>
        </p:nvSpPr>
        <p:spPr>
          <a:xfrm>
            <a:off x="844550" y="1134110"/>
            <a:ext cx="2901315" cy="191770"/>
          </a:xfrm>
          <a:prstGeom prst="roundRect">
            <a:avLst/>
          </a:prstGeom>
          <a:solidFill>
            <a:srgbClr val="0038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063340" y="549606"/>
            <a:ext cx="6719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01</a:t>
            </a:r>
            <a:endParaRPr lang="zh-CN" altLang="en-US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886445" y="612197"/>
            <a:ext cx="16129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汉仪字酷堂义山楷W" panose="00020600040101010101" pitchFamily="18" charset="-122"/>
                <a:ea typeface="汉仪字酷堂义山楷W" panose="00020600040101010101" pitchFamily="18" charset="-122"/>
              </a:rPr>
              <a:t>项目概述</a:t>
            </a:r>
            <a:endParaRPr lang="zh-CN" altLang="en-US" sz="2800" b="1" dirty="0">
              <a:latin typeface="汉仪字酷堂义山楷W" panose="00020600040101010101" pitchFamily="18" charset="-122"/>
              <a:ea typeface="汉仪字酷堂义山楷W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207001" y="5861080"/>
            <a:ext cx="37779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Report on the overall situation of the work</a:t>
            </a:r>
            <a:endParaRPr lang="zh-CN" altLang="en-US" sz="1400" dirty="0"/>
          </a:p>
        </p:txBody>
      </p:sp>
      <p:sp>
        <p:nvSpPr>
          <p:cNvPr id="2" name="文本框 1"/>
          <p:cNvSpPr txBox="1"/>
          <p:nvPr/>
        </p:nvSpPr>
        <p:spPr>
          <a:xfrm>
            <a:off x="2004695" y="2241550"/>
            <a:ext cx="744664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软工学院</a:t>
            </a:r>
            <a:r>
              <a:rPr lang="en-US" altLang="zh-CN" sz="2800"/>
              <a:t>APP</a:t>
            </a:r>
            <a:r>
              <a:rPr lang="zh-CN" altLang="en-US" sz="2800"/>
              <a:t>是一款为在校大学生以及教师提供软件需求、软件项目管理、软件测试、软件体系结构等软件工程化课程的教学、学习、交流平台的</a:t>
            </a:r>
            <a:r>
              <a:rPr lang="en-US" altLang="zh-CN" sz="2800"/>
              <a:t>APP</a:t>
            </a:r>
            <a:r>
              <a:rPr lang="zh-CN" altLang="en-US" sz="2800"/>
              <a:t>。</a:t>
            </a:r>
            <a:endParaRPr lang="zh-CN" altLang="en-US" sz="2800"/>
          </a:p>
          <a:p>
            <a:endParaRPr lang="zh-CN" altLang="en-US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679258" y="278779"/>
            <a:ext cx="2263697" cy="1962615"/>
          </a:xfrm>
          <a:prstGeom prst="rect">
            <a:avLst/>
          </a:prstGeom>
          <a:solidFill>
            <a:srgbClr val="0038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/>
        </p:nvSpPr>
        <p:spPr>
          <a:xfrm>
            <a:off x="434898" y="434897"/>
            <a:ext cx="11322205" cy="5988206"/>
          </a:xfrm>
          <a:prstGeom prst="roundRect">
            <a:avLst>
              <a:gd name="adj" fmla="val 2514"/>
            </a:avLst>
          </a:prstGeom>
          <a:solidFill>
            <a:schemeClr val="bg1"/>
          </a:solidFill>
          <a:ln>
            <a:noFill/>
          </a:ln>
          <a:effectLst>
            <a:outerShdw blurRad="25400" sx="101000" sy="101000" algn="ctr" rotWithShape="0">
              <a:srgbClr val="003867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278660" y="1137424"/>
            <a:ext cx="15568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汉仪字酷堂义山楷W" panose="00020600040101010101" pitchFamily="18" charset="-122"/>
                <a:ea typeface="汉仪字酷堂义山楷W" panose="00020600040101010101" pitchFamily="18" charset="-122"/>
              </a:rPr>
              <a:t>整体描述</a:t>
            </a:r>
            <a:endParaRPr lang="zh-CN" altLang="en-US" sz="2800" dirty="0">
              <a:solidFill>
                <a:schemeClr val="bg1"/>
              </a:solidFill>
              <a:latin typeface="汉仪字酷堂义山楷W" panose="00020600040101010101" pitchFamily="18" charset="-122"/>
              <a:ea typeface="汉仪字酷堂义山楷W" panose="00020600040101010101" pitchFamily="18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193785" y="3168072"/>
            <a:ext cx="1612900" cy="52197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800" b="1" dirty="0">
                <a:latin typeface="汉仪字酷堂义山楷W" panose="00020600040101010101" pitchFamily="18" charset="-122"/>
                <a:ea typeface="汉仪字酷堂义山楷W" panose="00020600040101010101" pitchFamily="18" charset="-122"/>
              </a:rPr>
              <a:t>项目</a:t>
            </a:r>
            <a:r>
              <a:rPr lang="zh-CN" altLang="en-US" sz="2800" b="1" dirty="0">
                <a:latin typeface="汉仪字酷堂义山楷W" panose="00020600040101010101" pitchFamily="18" charset="-122"/>
                <a:ea typeface="汉仪字酷堂义山楷W" panose="00020600040101010101" pitchFamily="18" charset="-122"/>
                <a:hlinkClick r:id="rId1" action="ppaction://hlinkfile"/>
              </a:rPr>
              <a:t>章程</a:t>
            </a:r>
            <a:endParaRPr lang="zh-CN" altLang="en-US" sz="2800" b="1" dirty="0">
              <a:latin typeface="汉仪字酷堂义山楷W" panose="00020600040101010101" pitchFamily="18" charset="-122"/>
              <a:ea typeface="汉仪字酷堂义山楷W" panose="00020600040101010101" pitchFamily="18" charset="-122"/>
            </a:endParaRPr>
          </a:p>
        </p:txBody>
      </p:sp>
      <p:sp>
        <p:nvSpPr>
          <p:cNvPr id="31" name="矩形: 圆角 30"/>
          <p:cNvSpPr/>
          <p:nvPr/>
        </p:nvSpPr>
        <p:spPr>
          <a:xfrm>
            <a:off x="1612900" y="3921760"/>
            <a:ext cx="2901315" cy="191770"/>
          </a:xfrm>
          <a:prstGeom prst="roundRect">
            <a:avLst/>
          </a:prstGeom>
          <a:solidFill>
            <a:srgbClr val="0038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835650" y="607695"/>
            <a:ext cx="5487035" cy="564261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679258" y="278779"/>
            <a:ext cx="2263697" cy="1962615"/>
          </a:xfrm>
          <a:prstGeom prst="rect">
            <a:avLst/>
          </a:prstGeom>
          <a:solidFill>
            <a:srgbClr val="0038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82499" y="4605455"/>
            <a:ext cx="3463889" cy="1962615"/>
          </a:xfrm>
          <a:prstGeom prst="rect">
            <a:avLst/>
          </a:prstGeom>
          <a:solidFill>
            <a:srgbClr val="0038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754384" y="4605455"/>
            <a:ext cx="3601489" cy="1962615"/>
          </a:xfrm>
          <a:prstGeom prst="rect">
            <a:avLst/>
          </a:prstGeom>
          <a:solidFill>
            <a:srgbClr val="0038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/>
        </p:nvSpPr>
        <p:spPr>
          <a:xfrm>
            <a:off x="434898" y="434897"/>
            <a:ext cx="11322205" cy="5988206"/>
          </a:xfrm>
          <a:prstGeom prst="roundRect">
            <a:avLst>
              <a:gd name="adj" fmla="val 2514"/>
            </a:avLst>
          </a:prstGeom>
          <a:solidFill>
            <a:schemeClr val="bg1"/>
          </a:solidFill>
          <a:ln>
            <a:noFill/>
          </a:ln>
          <a:effectLst>
            <a:outerShdw blurRad="25400" sx="101000" sy="101000" algn="ctr" rotWithShape="0">
              <a:srgbClr val="003867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/>
          <p:cNvSpPr/>
          <p:nvPr/>
        </p:nvSpPr>
        <p:spPr>
          <a:xfrm>
            <a:off x="844550" y="1134110"/>
            <a:ext cx="2901315" cy="191770"/>
          </a:xfrm>
          <a:prstGeom prst="roundRect">
            <a:avLst/>
          </a:prstGeom>
          <a:solidFill>
            <a:srgbClr val="0038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063340" y="549606"/>
            <a:ext cx="6400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02</a:t>
            </a:r>
            <a:endParaRPr lang="zh-CN" altLang="en-US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735315" y="612197"/>
            <a:ext cx="197040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汉仪字酷堂义山楷W" panose="00020600040101010101" pitchFamily="18" charset="-122"/>
                <a:ea typeface="汉仪字酷堂义山楷W" panose="00020600040101010101" pitchFamily="18" charset="-122"/>
              </a:rPr>
              <a:t>可行性分析</a:t>
            </a:r>
            <a:endParaRPr lang="zh-CN" altLang="en-US" sz="2800" b="1" dirty="0">
              <a:latin typeface="汉仪字酷堂义山楷W" panose="00020600040101010101" pitchFamily="18" charset="-122"/>
              <a:ea typeface="汉仪字酷堂义山楷W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207001" y="5861080"/>
            <a:ext cx="37779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Report on the overall situation of the work</a:t>
            </a:r>
            <a:endParaRPr lang="zh-CN" altLang="en-US" sz="1400" dirty="0"/>
          </a:p>
        </p:txBody>
      </p:sp>
      <p:sp>
        <p:nvSpPr>
          <p:cNvPr id="2" name="文本框 1"/>
          <p:cNvSpPr txBox="1"/>
          <p:nvPr/>
        </p:nvSpPr>
        <p:spPr>
          <a:xfrm>
            <a:off x="1703705" y="1646555"/>
            <a:ext cx="74466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swot</a:t>
            </a:r>
            <a:r>
              <a:rPr lang="zh-CN" altLang="en-US" sz="2800"/>
              <a:t>分析</a:t>
            </a:r>
            <a:endParaRPr lang="zh-CN" altLang="en-US" sz="2800"/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2302510" y="2381885"/>
          <a:ext cx="6993255" cy="25139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/>
                <a:gridCol w="3488055"/>
              </a:tblGrid>
              <a:tr h="12407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4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Strength：</a:t>
                      </a: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用户为在校师生，用户固定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Weakness：小组成员的技术力不强，可能没有办法很好的满足用户的需求。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31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Opportunity：学生和老师都需要此类应用进行教育学习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Threat：此类产品竞品较多</a:t>
                      </a:r>
                      <a:endParaRPr lang="en-US" altLang="en-US" sz="2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679258" y="278779"/>
            <a:ext cx="2263697" cy="1962615"/>
          </a:xfrm>
          <a:prstGeom prst="rect">
            <a:avLst/>
          </a:prstGeom>
          <a:solidFill>
            <a:srgbClr val="0038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82499" y="4605455"/>
            <a:ext cx="3463889" cy="1962615"/>
          </a:xfrm>
          <a:prstGeom prst="rect">
            <a:avLst/>
          </a:prstGeom>
          <a:solidFill>
            <a:srgbClr val="0038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754384" y="4605455"/>
            <a:ext cx="3601489" cy="1962615"/>
          </a:xfrm>
          <a:prstGeom prst="rect">
            <a:avLst/>
          </a:prstGeom>
          <a:solidFill>
            <a:srgbClr val="0038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/>
        </p:nvSpPr>
        <p:spPr>
          <a:xfrm>
            <a:off x="434898" y="434897"/>
            <a:ext cx="11322205" cy="5988206"/>
          </a:xfrm>
          <a:prstGeom prst="roundRect">
            <a:avLst>
              <a:gd name="adj" fmla="val 2514"/>
            </a:avLst>
          </a:prstGeom>
          <a:solidFill>
            <a:schemeClr val="bg1"/>
          </a:solidFill>
          <a:ln>
            <a:noFill/>
          </a:ln>
          <a:effectLst>
            <a:outerShdw blurRad="25400" sx="101000" sy="101000" algn="ctr" rotWithShape="0">
              <a:srgbClr val="003867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/>
          <p:cNvSpPr/>
          <p:nvPr/>
        </p:nvSpPr>
        <p:spPr>
          <a:xfrm>
            <a:off x="844550" y="1134110"/>
            <a:ext cx="2901315" cy="191770"/>
          </a:xfrm>
          <a:prstGeom prst="roundRect">
            <a:avLst/>
          </a:prstGeom>
          <a:solidFill>
            <a:srgbClr val="0038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063340" y="549606"/>
            <a:ext cx="6400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02</a:t>
            </a:r>
            <a:endParaRPr lang="zh-CN" altLang="en-US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735315" y="612197"/>
            <a:ext cx="197040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汉仪字酷堂义山楷W" panose="00020600040101010101" pitchFamily="18" charset="-122"/>
                <a:ea typeface="汉仪字酷堂义山楷W" panose="00020600040101010101" pitchFamily="18" charset="-122"/>
              </a:rPr>
              <a:t>可行性分析</a:t>
            </a:r>
            <a:endParaRPr lang="zh-CN" altLang="en-US" sz="2800" b="1" dirty="0">
              <a:latin typeface="汉仪字酷堂义山楷W" panose="00020600040101010101" pitchFamily="18" charset="-122"/>
              <a:ea typeface="汉仪字酷堂义山楷W" panose="00020600040101010101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4550" y="1666875"/>
            <a:ext cx="6585585" cy="3999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经济可行性</a:t>
            </a:r>
            <a:endParaRPr lang="zh-CN" altLang="en-US" sz="2800"/>
          </a:p>
          <a:p>
            <a:endParaRPr lang="zh-CN" altLang="en-US" sz="2800"/>
          </a:p>
          <a:p>
            <a:r>
              <a:rPr lang="en-US" altLang="zh-CN"/>
              <a:t>      </a:t>
            </a:r>
            <a:r>
              <a:rPr lang="zh-CN" altLang="en-US"/>
              <a:t>基本建设投资：WIN10操作系统（0元），笔记本电脑三台（6499+7000+6999+10000=30498元），MicrosoftProject等软件（0元）。</a:t>
            </a:r>
            <a:endParaRPr lang="zh-CN" altLang="en-US"/>
          </a:p>
          <a:p>
            <a:r>
              <a:rPr lang="en-US" altLang="zh-CN"/>
              <a:t>      </a:t>
            </a:r>
            <a:r>
              <a:rPr lang="zh-CN" altLang="en-US"/>
              <a:t>非一次性投资：培训费（在B站自主学习，0元），技术管理费（预设100）、管理费（预设100）、人员工资（49.75/小时）、奖金（预设100奖金）和差旅费（走路访谈校内用户，0元）、团建基金（预设500）。</a:t>
            </a:r>
            <a:endParaRPr lang="zh-CN" altLang="en-US"/>
          </a:p>
          <a:p>
            <a:r>
              <a:rPr lang="en-US" altLang="zh-CN"/>
              <a:t>      </a:t>
            </a:r>
            <a:r>
              <a:rPr lang="zh-CN" altLang="en-US"/>
              <a:t>其中人员工资采用自动估计成本技术进行分析（MicrosoftProject软件绘制人员工时成本）。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共计：30498+800+2487.5=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33785.5元</a:t>
            </a:r>
            <a:endParaRPr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71895" y="4172585"/>
            <a:ext cx="5485130" cy="2084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679258" y="278779"/>
            <a:ext cx="2263697" cy="1962615"/>
          </a:xfrm>
          <a:prstGeom prst="rect">
            <a:avLst/>
          </a:prstGeom>
          <a:solidFill>
            <a:srgbClr val="0038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82499" y="4605455"/>
            <a:ext cx="3463889" cy="1962615"/>
          </a:xfrm>
          <a:prstGeom prst="rect">
            <a:avLst/>
          </a:prstGeom>
          <a:solidFill>
            <a:srgbClr val="0038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754384" y="4605455"/>
            <a:ext cx="3601489" cy="1962615"/>
          </a:xfrm>
          <a:prstGeom prst="rect">
            <a:avLst/>
          </a:prstGeom>
          <a:solidFill>
            <a:srgbClr val="0038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/>
        </p:nvSpPr>
        <p:spPr>
          <a:xfrm>
            <a:off x="434898" y="434897"/>
            <a:ext cx="11322205" cy="5988206"/>
          </a:xfrm>
          <a:prstGeom prst="roundRect">
            <a:avLst>
              <a:gd name="adj" fmla="val 2514"/>
            </a:avLst>
          </a:prstGeom>
          <a:solidFill>
            <a:schemeClr val="bg1"/>
          </a:solidFill>
          <a:ln>
            <a:noFill/>
          </a:ln>
          <a:effectLst>
            <a:outerShdw blurRad="25400" sx="101000" sy="101000" algn="ctr" rotWithShape="0">
              <a:srgbClr val="003867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/>
          <p:cNvSpPr/>
          <p:nvPr/>
        </p:nvSpPr>
        <p:spPr>
          <a:xfrm>
            <a:off x="844550" y="1134110"/>
            <a:ext cx="2901315" cy="191770"/>
          </a:xfrm>
          <a:prstGeom prst="roundRect">
            <a:avLst/>
          </a:prstGeom>
          <a:solidFill>
            <a:srgbClr val="0038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063340" y="549606"/>
            <a:ext cx="6400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02</a:t>
            </a:r>
            <a:endParaRPr lang="zh-CN" altLang="en-US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735315" y="612197"/>
            <a:ext cx="197040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汉仪字酷堂义山楷W" panose="00020600040101010101" pitchFamily="18" charset="-122"/>
                <a:ea typeface="汉仪字酷堂义山楷W" panose="00020600040101010101" pitchFamily="18" charset="-122"/>
              </a:rPr>
              <a:t>可行性分析</a:t>
            </a:r>
            <a:endParaRPr lang="zh-CN" altLang="en-US" sz="2800" b="1" dirty="0">
              <a:latin typeface="汉仪字酷堂义山楷W" panose="00020600040101010101" pitchFamily="18" charset="-122"/>
              <a:ea typeface="汉仪字酷堂义山楷W" panose="00020600040101010101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03705" y="1646555"/>
            <a:ext cx="744664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400" b="1"/>
              <a:t>技术可行性(技术风险评价)</a:t>
            </a:r>
            <a:endParaRPr b="1"/>
          </a:p>
          <a:p>
            <a:r>
              <a:rPr lang="en-US"/>
              <a:t>        </a:t>
            </a:r>
            <a:r>
              <a:t>此次“教学平台”项目所涉及的人员（具备）、环境（具备）、设备（具备）要素均完好。</a:t>
            </a:r>
          </a:p>
          <a:p>
            <a:r>
              <a:t>存在现有系统，技术可行，但是需要项目人员进一步去学习、运用。</a:t>
            </a:r>
          </a:p>
          <a:p/>
          <a:p>
            <a:r>
              <a:rPr sz="2400" b="1"/>
              <a:t>法律可行性</a:t>
            </a:r>
            <a:endParaRPr b="1"/>
          </a:p>
          <a:p>
            <a:r>
              <a:rPr lang="en-US"/>
              <a:t>       </a:t>
            </a:r>
            <a:r>
              <a:t>用户发的言论、上传的资源等可能会有一些违法的内容，针对这个问题，我们会设置审核员进行初步筛查，管理员在后台也可以查看到发言、上传的用户，对违禁用户进行禁言和封号处理；用户也有举报功能。用户注册时需要使用城院邮箱，可追踪到个人。</a:t>
            </a:r>
          </a:p>
          <a:p/>
          <a:p>
            <a:r>
              <a:rPr sz="2400" b="1"/>
              <a:t>用户使用可行性</a:t>
            </a:r>
            <a:endParaRPr b="1"/>
          </a:p>
          <a:p>
            <a:r>
              <a:rPr lang="en-US"/>
              <a:t>       </a:t>
            </a:r>
            <a:r>
              <a:t>用户为在校大学生，具备APP安装、注册、使用能力，该APP也具有一定的社交性，对于日常使用电子产品的大学生和教师用户完全可行。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679258" y="278779"/>
            <a:ext cx="2263697" cy="1962615"/>
          </a:xfrm>
          <a:prstGeom prst="rect">
            <a:avLst/>
          </a:prstGeom>
          <a:solidFill>
            <a:srgbClr val="0038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82499" y="4605455"/>
            <a:ext cx="3463889" cy="1962615"/>
          </a:xfrm>
          <a:prstGeom prst="rect">
            <a:avLst/>
          </a:prstGeom>
          <a:solidFill>
            <a:srgbClr val="0038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754384" y="4605455"/>
            <a:ext cx="3601489" cy="1962615"/>
          </a:xfrm>
          <a:prstGeom prst="rect">
            <a:avLst/>
          </a:prstGeom>
          <a:solidFill>
            <a:srgbClr val="0038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/>
        </p:nvSpPr>
        <p:spPr>
          <a:xfrm>
            <a:off x="434898" y="434897"/>
            <a:ext cx="11322205" cy="5988206"/>
          </a:xfrm>
          <a:prstGeom prst="roundRect">
            <a:avLst>
              <a:gd name="adj" fmla="val 2514"/>
            </a:avLst>
          </a:prstGeom>
          <a:solidFill>
            <a:schemeClr val="bg1"/>
          </a:solidFill>
          <a:ln>
            <a:noFill/>
          </a:ln>
          <a:effectLst>
            <a:outerShdw blurRad="25400" sx="101000" sy="101000" algn="ctr" rotWithShape="0">
              <a:srgbClr val="003867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/>
          <p:cNvSpPr/>
          <p:nvPr/>
        </p:nvSpPr>
        <p:spPr>
          <a:xfrm>
            <a:off x="844550" y="1134110"/>
            <a:ext cx="2901315" cy="191770"/>
          </a:xfrm>
          <a:prstGeom prst="roundRect">
            <a:avLst/>
          </a:prstGeom>
          <a:solidFill>
            <a:srgbClr val="0038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063340" y="549606"/>
            <a:ext cx="6400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02</a:t>
            </a:r>
            <a:endParaRPr lang="zh-CN" altLang="en-US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735315" y="612197"/>
            <a:ext cx="197040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汉仪字酷堂义山楷W" panose="00020600040101010101" pitchFamily="18" charset="-122"/>
                <a:ea typeface="汉仪字酷堂义山楷W" panose="00020600040101010101" pitchFamily="18" charset="-122"/>
              </a:rPr>
              <a:t>可行性分析</a:t>
            </a:r>
            <a:endParaRPr lang="zh-CN" altLang="en-US" sz="2800" b="1" dirty="0">
              <a:latin typeface="汉仪字酷堂义山楷W" panose="00020600040101010101" pitchFamily="18" charset="-122"/>
              <a:ea typeface="汉仪字酷堂义山楷W" panose="00020600040101010101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88035" y="2091055"/>
            <a:ext cx="349885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最终选择采用</a:t>
            </a:r>
            <a:r>
              <a:rPr lang="en-US" altLang="zh-CN" sz="2800">
                <a:solidFill>
                  <a:schemeClr val="accent1">
                    <a:lumMod val="75000"/>
                  </a:schemeClr>
                </a:solidFill>
              </a:rPr>
              <a:t>APP</a:t>
            </a:r>
            <a:r>
              <a:rPr lang="zh-CN" altLang="en-US" sz="2800"/>
              <a:t>方案进行开发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处理流程如</a:t>
            </a:r>
            <a:r>
              <a:rPr lang="zh-CN" altLang="en-US" sz="2800"/>
              <a:t>图</a:t>
            </a:r>
            <a:endParaRPr lang="zh-CN" altLang="en-US" sz="2800"/>
          </a:p>
        </p:txBody>
      </p:sp>
      <p:pic>
        <p:nvPicPr>
          <p:cNvPr id="6" name="图片 1" descr="流程图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93970" y="508000"/>
            <a:ext cx="6520180" cy="58413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679258" y="278779"/>
            <a:ext cx="2263697" cy="1962615"/>
          </a:xfrm>
          <a:prstGeom prst="rect">
            <a:avLst/>
          </a:prstGeom>
          <a:solidFill>
            <a:srgbClr val="0038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82499" y="4605455"/>
            <a:ext cx="3463889" cy="1962615"/>
          </a:xfrm>
          <a:prstGeom prst="rect">
            <a:avLst/>
          </a:prstGeom>
          <a:solidFill>
            <a:srgbClr val="0038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754384" y="4605455"/>
            <a:ext cx="3601489" cy="1962615"/>
          </a:xfrm>
          <a:prstGeom prst="rect">
            <a:avLst/>
          </a:prstGeom>
          <a:solidFill>
            <a:srgbClr val="0038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/>
        </p:nvSpPr>
        <p:spPr>
          <a:xfrm>
            <a:off x="434898" y="434897"/>
            <a:ext cx="11322205" cy="5988206"/>
          </a:xfrm>
          <a:prstGeom prst="roundRect">
            <a:avLst>
              <a:gd name="adj" fmla="val 2514"/>
            </a:avLst>
          </a:prstGeom>
          <a:solidFill>
            <a:schemeClr val="bg1"/>
          </a:solidFill>
          <a:ln>
            <a:noFill/>
          </a:ln>
          <a:effectLst>
            <a:outerShdw blurRad="25400" sx="101000" sy="101000" algn="ctr" rotWithShape="0">
              <a:srgbClr val="003867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/>
          <p:cNvSpPr/>
          <p:nvPr/>
        </p:nvSpPr>
        <p:spPr>
          <a:xfrm>
            <a:off x="844550" y="1134110"/>
            <a:ext cx="4137660" cy="191770"/>
          </a:xfrm>
          <a:prstGeom prst="roundRect">
            <a:avLst/>
          </a:prstGeom>
          <a:solidFill>
            <a:srgbClr val="00386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063340" y="549606"/>
            <a:ext cx="6400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03</a:t>
            </a:r>
            <a:endParaRPr lang="zh-CN" altLang="en-US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735315" y="612197"/>
            <a:ext cx="30276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800" dirty="0">
                <a:latin typeface="汉仪字酷堂义山楷W" panose="00020600040101010101" pitchFamily="18" charset="-122"/>
                <a:ea typeface="汉仪字酷堂义山楷W" panose="00020600040101010101" pitchFamily="18" charset="-122"/>
                <a:sym typeface="+mn-ea"/>
              </a:rPr>
              <a:t>需求工程项目计划</a:t>
            </a:r>
            <a:endParaRPr lang="zh-CN" altLang="en-US" sz="2800" b="1" dirty="0">
              <a:latin typeface="汉仪字酷堂义山楷W" panose="00020600040101010101" pitchFamily="18" charset="-122"/>
              <a:ea typeface="汉仪字酷堂义山楷W" panose="00020600040101010101" pitchFamily="18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763261" y="5833775"/>
            <a:ext cx="3777999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采用项目型组织结构</a:t>
            </a:r>
            <a:endParaRPr lang="zh-CN" altLang="en-US" sz="24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1849120" y="1536700"/>
            <a:ext cx="74466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项目的组织结构以及</a:t>
            </a:r>
            <a:r>
              <a:rPr lang="en-US" altLang="zh-CN" sz="2800"/>
              <a:t>OBS</a:t>
            </a:r>
            <a:r>
              <a:rPr lang="zh-CN" altLang="en-US" sz="2800"/>
              <a:t>图</a:t>
            </a:r>
            <a:endParaRPr lang="zh-CN" altLang="en-US" sz="2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70275" y="2333625"/>
            <a:ext cx="5251450" cy="33655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10860,&quot;width&quot;:10560}"/>
</p:tagLst>
</file>

<file path=ppt/tags/tag2.xml><?xml version="1.0" encoding="utf-8"?>
<p:tagLst xmlns:p="http://schemas.openxmlformats.org/presentationml/2006/main">
  <p:tag name="ISLIDE.ICON" val="#407189;#407178;#407180;"/>
</p:tagLst>
</file>

<file path=ppt/tags/tag3.xml><?xml version="1.0" encoding="utf-8"?>
<p:tagLst xmlns:p="http://schemas.openxmlformats.org/presentationml/2006/main">
  <p:tag name="KSO_WM_UNIT_TABLE_BEAUTIFY" val="smartTable{3ae2c41a-864b-4cb4-98ac-547dcec39cc4}"/>
</p:tagLst>
</file>

<file path=ppt/tags/tag4.xml><?xml version="1.0" encoding="utf-8"?>
<p:tagLst xmlns:p="http://schemas.openxmlformats.org/presentationml/2006/main">
  <p:tag name="KSO_WM_UNIT_TABLE_BEAUTIFY" val="smartTable{45180bdb-09b9-44c8-b29e-4b3b72d16470}"/>
  <p:tag name="TABLE_ENDDRAG_ORIGIN_RECT" val="649*301"/>
  <p:tag name="TABLE_ENDDRAG_RECT" val="136*154*649*30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1574</Words>
  <Application>WPS 演示</Application>
  <PresentationFormat>宽屏</PresentationFormat>
  <Paragraphs>185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宋体</vt:lpstr>
      <vt:lpstr>Wingdings</vt:lpstr>
      <vt:lpstr>汉仪字酷堂义山楷W</vt:lpstr>
      <vt:lpstr>等线</vt:lpstr>
      <vt:lpstr>微软雅黑</vt:lpstr>
      <vt:lpstr>Arial Unicode MS</vt:lpstr>
      <vt:lpstr>等线 Light</vt:lpstr>
      <vt:lpstr>Calibri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清</dc:creator>
  <cp:lastModifiedBy>Holly</cp:lastModifiedBy>
  <cp:revision>48</cp:revision>
  <dcterms:created xsi:type="dcterms:W3CDTF">2020-04-16T11:09:00Z</dcterms:created>
  <dcterms:modified xsi:type="dcterms:W3CDTF">2022-02-27T12:04:27Z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KSOTemplateUUID">
    <vt:lpwstr>v1.0_mb_EkxnTH7YIAa0uCqtIjgtvg==</vt:lpwstr>
  </property>
  <property fmtid="{D5CDD505-2E9C-101B-9397-08002B2CF9AE}" pid="4" name="ICV">
    <vt:lpwstr>81B85672839A425B9053820BDDE16612</vt:lpwstr>
  </property>
</Properties>
</file>