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9" r:id="rId2"/>
    <p:sldId id="296" r:id="rId3"/>
    <p:sldId id="297" r:id="rId4"/>
    <p:sldId id="260" r:id="rId5"/>
    <p:sldId id="300" r:id="rId6"/>
    <p:sldId id="306" r:id="rId7"/>
    <p:sldId id="307" r:id="rId8"/>
    <p:sldId id="308" r:id="rId9"/>
    <p:sldId id="309" r:id="rId10"/>
    <p:sldId id="310" r:id="rId11"/>
    <p:sldId id="301" r:id="rId12"/>
    <p:sldId id="270" r:id="rId13"/>
    <p:sldId id="282" r:id="rId14"/>
    <p:sldId id="302" r:id="rId15"/>
    <p:sldId id="259" r:id="rId16"/>
    <p:sldId id="303" r:id="rId17"/>
    <p:sldId id="281" r:id="rId18"/>
    <p:sldId id="274" r:id="rId19"/>
    <p:sldId id="271" r:id="rId20"/>
    <p:sldId id="304" r:id="rId21"/>
    <p:sldId id="305" r:id="rId22"/>
    <p:sldId id="29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3840">
          <p15:clr>
            <a:srgbClr val="A4A3A4"/>
          </p15:clr>
        </p15:guide>
        <p15:guide id="3" pos="4997">
          <p15:clr>
            <a:srgbClr val="A4A3A4"/>
          </p15:clr>
        </p15:guide>
        <p15:guide id="4" pos="27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BA5"/>
    <a:srgbClr val="5BAAA4"/>
    <a:srgbClr val="195269"/>
    <a:srgbClr val="E6E6E6"/>
    <a:srgbClr val="D3DEDD"/>
    <a:srgbClr val="009B97"/>
    <a:srgbClr val="267CA0"/>
    <a:srgbClr val="509FA4"/>
    <a:srgbClr val="00C0BB"/>
    <a:srgbClr val="83B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9" autoAdjust="0"/>
    <p:restoredTop sz="96314" autoAdjust="0"/>
  </p:normalViewPr>
  <p:slideViewPr>
    <p:cSldViewPr snapToGrid="0" showGuides="1">
      <p:cViewPr varScale="1">
        <p:scale>
          <a:sx n="82" d="100"/>
          <a:sy n="82" d="100"/>
        </p:scale>
        <p:origin x="677" y="77"/>
      </p:cViewPr>
      <p:guideLst>
        <p:guide orient="horz" pos="2352"/>
        <p:guide pos="3840"/>
        <p:guide pos="4997"/>
        <p:guide pos="270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CC8D-3B9A-4706-A2EE-CEE172D75FE6}" type="datetimeFigureOut">
              <a:rPr lang="zh-CN" altLang="en-US" smtClean="0"/>
              <a:t>2021/12/5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7B8CC-CD7D-4D4E-A59D-DE6DE4293CAA}" type="slidenum">
              <a:rPr lang="zh-CN" altLang="en-US" smtClean="0"/>
              <a:t>‹#›</a:t>
            </a:fld>
            <a:endParaRPr lang="zh-CN" altLang="en-US"/>
          </a:p>
        </p:txBody>
      </p:sp>
    </p:spTree>
    <p:extLst>
      <p:ext uri="{BB962C8B-B14F-4D97-AF65-F5344CB8AC3E}">
        <p14:creationId xmlns:p14="http://schemas.microsoft.com/office/powerpoint/2010/main" val="110180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a:t>
            </a:fld>
            <a:endParaRPr lang="zh-CN" altLang="en-US"/>
          </a:p>
        </p:txBody>
      </p:sp>
    </p:spTree>
    <p:extLst>
      <p:ext uri="{BB962C8B-B14F-4D97-AF65-F5344CB8AC3E}">
        <p14:creationId xmlns:p14="http://schemas.microsoft.com/office/powerpoint/2010/main" val="427606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10</a:t>
            </a:fld>
            <a:endParaRPr lang="zh-CN" altLang="en-US"/>
          </a:p>
        </p:txBody>
      </p:sp>
    </p:spTree>
    <p:extLst>
      <p:ext uri="{BB962C8B-B14F-4D97-AF65-F5344CB8AC3E}">
        <p14:creationId xmlns:p14="http://schemas.microsoft.com/office/powerpoint/2010/main" val="1178052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11</a:t>
            </a:fld>
            <a:endParaRPr lang="zh-CN" altLang="en-US"/>
          </a:p>
        </p:txBody>
      </p:sp>
    </p:spTree>
    <p:extLst>
      <p:ext uri="{BB962C8B-B14F-4D97-AF65-F5344CB8AC3E}">
        <p14:creationId xmlns:p14="http://schemas.microsoft.com/office/powerpoint/2010/main" val="3153146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12</a:t>
            </a:fld>
            <a:endParaRPr lang="zh-CN" altLang="en-US"/>
          </a:p>
        </p:txBody>
      </p:sp>
    </p:spTree>
    <p:extLst>
      <p:ext uri="{BB962C8B-B14F-4D97-AF65-F5344CB8AC3E}">
        <p14:creationId xmlns:p14="http://schemas.microsoft.com/office/powerpoint/2010/main" val="2744871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13</a:t>
            </a:fld>
            <a:endParaRPr lang="zh-CN" altLang="en-US"/>
          </a:p>
        </p:txBody>
      </p:sp>
    </p:spTree>
    <p:extLst>
      <p:ext uri="{BB962C8B-B14F-4D97-AF65-F5344CB8AC3E}">
        <p14:creationId xmlns:p14="http://schemas.microsoft.com/office/powerpoint/2010/main" val="412786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14</a:t>
            </a:fld>
            <a:endParaRPr lang="zh-CN" altLang="en-US"/>
          </a:p>
        </p:txBody>
      </p:sp>
    </p:spTree>
    <p:extLst>
      <p:ext uri="{BB962C8B-B14F-4D97-AF65-F5344CB8AC3E}">
        <p14:creationId xmlns:p14="http://schemas.microsoft.com/office/powerpoint/2010/main" val="3305872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15</a:t>
            </a:fld>
            <a:endParaRPr lang="zh-CN" altLang="en-US"/>
          </a:p>
        </p:txBody>
      </p:sp>
    </p:spTree>
    <p:extLst>
      <p:ext uri="{BB962C8B-B14F-4D97-AF65-F5344CB8AC3E}">
        <p14:creationId xmlns:p14="http://schemas.microsoft.com/office/powerpoint/2010/main" val="34700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16</a:t>
            </a:fld>
            <a:endParaRPr lang="zh-CN" altLang="en-US"/>
          </a:p>
        </p:txBody>
      </p:sp>
    </p:spTree>
    <p:extLst>
      <p:ext uri="{BB962C8B-B14F-4D97-AF65-F5344CB8AC3E}">
        <p14:creationId xmlns:p14="http://schemas.microsoft.com/office/powerpoint/2010/main" val="1510337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17</a:t>
            </a:fld>
            <a:endParaRPr lang="zh-CN" altLang="en-US"/>
          </a:p>
        </p:txBody>
      </p:sp>
    </p:spTree>
    <p:extLst>
      <p:ext uri="{BB962C8B-B14F-4D97-AF65-F5344CB8AC3E}">
        <p14:creationId xmlns:p14="http://schemas.microsoft.com/office/powerpoint/2010/main" val="1000076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18</a:t>
            </a:fld>
            <a:endParaRPr lang="zh-CN" altLang="en-US"/>
          </a:p>
        </p:txBody>
      </p:sp>
    </p:spTree>
    <p:extLst>
      <p:ext uri="{BB962C8B-B14F-4D97-AF65-F5344CB8AC3E}">
        <p14:creationId xmlns:p14="http://schemas.microsoft.com/office/powerpoint/2010/main" val="2908847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19</a:t>
            </a:fld>
            <a:endParaRPr lang="zh-CN" altLang="en-US"/>
          </a:p>
        </p:txBody>
      </p:sp>
    </p:spTree>
    <p:extLst>
      <p:ext uri="{BB962C8B-B14F-4D97-AF65-F5344CB8AC3E}">
        <p14:creationId xmlns:p14="http://schemas.microsoft.com/office/powerpoint/2010/main" val="246294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a:t>
            </a:fld>
            <a:endParaRPr lang="zh-CN" altLang="en-US"/>
          </a:p>
        </p:txBody>
      </p:sp>
    </p:spTree>
    <p:extLst>
      <p:ext uri="{BB962C8B-B14F-4D97-AF65-F5344CB8AC3E}">
        <p14:creationId xmlns:p14="http://schemas.microsoft.com/office/powerpoint/2010/main" val="582520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20</a:t>
            </a:fld>
            <a:endParaRPr lang="zh-CN" altLang="en-US"/>
          </a:p>
        </p:txBody>
      </p:sp>
    </p:spTree>
    <p:extLst>
      <p:ext uri="{BB962C8B-B14F-4D97-AF65-F5344CB8AC3E}">
        <p14:creationId xmlns:p14="http://schemas.microsoft.com/office/powerpoint/2010/main" val="2285688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21</a:t>
            </a:fld>
            <a:endParaRPr lang="zh-CN" altLang="en-US"/>
          </a:p>
        </p:txBody>
      </p:sp>
    </p:spTree>
    <p:extLst>
      <p:ext uri="{BB962C8B-B14F-4D97-AF65-F5344CB8AC3E}">
        <p14:creationId xmlns:p14="http://schemas.microsoft.com/office/powerpoint/2010/main" val="312822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22</a:t>
            </a:fld>
            <a:endParaRPr lang="zh-CN" altLang="en-US"/>
          </a:p>
        </p:txBody>
      </p:sp>
    </p:spTree>
    <p:extLst>
      <p:ext uri="{BB962C8B-B14F-4D97-AF65-F5344CB8AC3E}">
        <p14:creationId xmlns:p14="http://schemas.microsoft.com/office/powerpoint/2010/main" val="417623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a:t>
            </a:fld>
            <a:endParaRPr lang="zh-CN" altLang="en-US"/>
          </a:p>
        </p:txBody>
      </p:sp>
    </p:spTree>
    <p:extLst>
      <p:ext uri="{BB962C8B-B14F-4D97-AF65-F5344CB8AC3E}">
        <p14:creationId xmlns:p14="http://schemas.microsoft.com/office/powerpoint/2010/main" val="1748483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a:t>
            </a:fld>
            <a:endParaRPr lang="zh-CN" altLang="en-US"/>
          </a:p>
        </p:txBody>
      </p:sp>
    </p:spTree>
    <p:extLst>
      <p:ext uri="{BB962C8B-B14F-4D97-AF65-F5344CB8AC3E}">
        <p14:creationId xmlns:p14="http://schemas.microsoft.com/office/powerpoint/2010/main" val="96794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5</a:t>
            </a:fld>
            <a:endParaRPr lang="zh-CN" altLang="en-US"/>
          </a:p>
        </p:txBody>
      </p:sp>
    </p:spTree>
    <p:extLst>
      <p:ext uri="{BB962C8B-B14F-4D97-AF65-F5344CB8AC3E}">
        <p14:creationId xmlns:p14="http://schemas.microsoft.com/office/powerpoint/2010/main" val="2089373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6</a:t>
            </a:fld>
            <a:endParaRPr lang="zh-CN" altLang="en-US"/>
          </a:p>
        </p:txBody>
      </p:sp>
    </p:spTree>
    <p:extLst>
      <p:ext uri="{BB962C8B-B14F-4D97-AF65-F5344CB8AC3E}">
        <p14:creationId xmlns:p14="http://schemas.microsoft.com/office/powerpoint/2010/main" val="342902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7</a:t>
            </a:fld>
            <a:endParaRPr lang="zh-CN" altLang="en-US"/>
          </a:p>
        </p:txBody>
      </p:sp>
    </p:spTree>
    <p:extLst>
      <p:ext uri="{BB962C8B-B14F-4D97-AF65-F5344CB8AC3E}">
        <p14:creationId xmlns:p14="http://schemas.microsoft.com/office/powerpoint/2010/main" val="331996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8</a:t>
            </a:fld>
            <a:endParaRPr lang="zh-CN" altLang="en-US"/>
          </a:p>
        </p:txBody>
      </p:sp>
    </p:spTree>
    <p:extLst>
      <p:ext uri="{BB962C8B-B14F-4D97-AF65-F5344CB8AC3E}">
        <p14:creationId xmlns:p14="http://schemas.microsoft.com/office/powerpoint/2010/main" val="3156661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9</a:t>
            </a:fld>
            <a:endParaRPr lang="zh-CN" altLang="en-US"/>
          </a:p>
        </p:txBody>
      </p:sp>
    </p:spTree>
    <p:extLst>
      <p:ext uri="{BB962C8B-B14F-4D97-AF65-F5344CB8AC3E}">
        <p14:creationId xmlns:p14="http://schemas.microsoft.com/office/powerpoint/2010/main" val="189216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CF7443-FE70-49D2-8332-A4D465B05AB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4810"/>
          <a:stretch/>
        </p:blipFill>
        <p:spPr>
          <a:xfrm>
            <a:off x="217675" y="0"/>
            <a:ext cx="1047957" cy="971210"/>
          </a:xfrm>
          <a:prstGeom prst="rect">
            <a:avLst/>
          </a:prstGeom>
          <a:effectLst/>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3875" y="5360943"/>
            <a:ext cx="997798" cy="99779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FFA72-90F3-4843-A88F-D4609A153988}" type="datetimeFigureOut">
              <a:rPr lang="zh-CN" altLang="en-US" smtClean="0"/>
              <a:t>2021/12/5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F7443-FE70-49D2-8332-A4D465B05A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翻</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转</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课</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堂</a:t>
            </a:r>
          </a:p>
        </p:txBody>
      </p:sp>
      <p:sp>
        <p:nvSpPr>
          <p:cNvPr id="47" name="文本框 10"/>
          <p:cNvSpPr txBox="1"/>
          <p:nvPr/>
        </p:nvSpPr>
        <p:spPr bwMode="auto">
          <a:xfrm>
            <a:off x="2823372" y="3714644"/>
            <a:ext cx="6545249" cy="587338"/>
          </a:xfrm>
          <a:prstGeom prst="rect">
            <a:avLst/>
          </a:prstGeom>
          <a:noFill/>
        </p:spPr>
        <p:txBody>
          <a:bodyPr wrap="square" lIns="91438" tIns="45719" rIns="91438" bIns="45719">
            <a:spAutoFit/>
            <a:scene3d>
              <a:camera prst="orthographicFront"/>
              <a:lightRig rig="threePt" dir="t"/>
            </a:scene3d>
            <a:sp3d contourW="12700"/>
          </a:bodyPr>
          <a:lstStyle/>
          <a:p>
            <a:pPr algn="ctr">
              <a:lnSpc>
                <a:spcPct val="150000"/>
              </a:lnSpc>
              <a:defRPr/>
            </a:pPr>
            <a:r>
              <a:rPr lang="zh-CN" altLang="en-US" sz="2400" dirty="0">
                <a:solidFill>
                  <a:schemeClr val="tx1">
                    <a:lumMod val="65000"/>
                    <a:lumOff val="35000"/>
                  </a:schemeClr>
                </a:solidFill>
                <a:cs typeface="+mn-ea"/>
                <a:sym typeface="+mn-lt"/>
              </a:rPr>
              <a:t>第</a:t>
            </a:r>
            <a:r>
              <a:rPr lang="en-US" altLang="zh-CN" sz="2400" dirty="0">
                <a:solidFill>
                  <a:schemeClr val="tx1">
                    <a:lumMod val="65000"/>
                    <a:lumOff val="35000"/>
                  </a:schemeClr>
                </a:solidFill>
                <a:cs typeface="+mn-ea"/>
                <a:sym typeface="+mn-lt"/>
              </a:rPr>
              <a:t>8</a:t>
            </a:r>
            <a:r>
              <a:rPr lang="zh-CN" altLang="en-US" sz="2400" dirty="0">
                <a:solidFill>
                  <a:schemeClr val="tx1">
                    <a:lumMod val="65000"/>
                    <a:lumOff val="35000"/>
                  </a:schemeClr>
                </a:solidFill>
                <a:cs typeface="+mn-ea"/>
                <a:sym typeface="+mn-lt"/>
              </a:rPr>
              <a:t>章维护</a:t>
            </a:r>
            <a:endParaRPr lang="en-US" altLang="zh-CN" sz="2400" dirty="0">
              <a:solidFill>
                <a:schemeClr val="tx1">
                  <a:lumMod val="65000"/>
                  <a:lumOff val="35000"/>
                </a:schemeClr>
              </a:solidFill>
              <a:cs typeface="+mn-ea"/>
              <a:sym typeface="+mn-lt"/>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可重用性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129926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本项目系统的前后端联调文件在其他项目中也可以使用，后端数据库配置文件只需改动数据库密码也可以在其他项目中使用，同时我们的项目框架发展的都很成熟，可以充分使用，很容易修改使之再次应用在新环境中，具有较高的可重用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4998525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文档</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6895713" cy="378757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文档是影响软件可维护性的决定性因素</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分为用户文档和系统文档</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用户文档：描述系统功能和使用方法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系统稳定：描述系统设计、实现和测试等各方面内容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应满足：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须描述如何使用系统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须描述怎样安装和管理系统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必须描述系统需求和设计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必须描述系统实现和测试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392491256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BAAA4"/>
        </a:solidFill>
        <a:effectLst/>
      </p:bgPr>
    </p:bg>
    <p:spTree>
      <p:nvGrpSpPr>
        <p:cNvPr id="1" name=""/>
        <p:cNvGrpSpPr/>
        <p:nvPr/>
      </p:nvGrpSpPr>
      <p:grpSpPr>
        <a:xfrm>
          <a:off x="0" y="0"/>
          <a:ext cx="0" cy="0"/>
          <a:chOff x="0" y="0"/>
          <a:chExt cx="0" cy="0"/>
        </a:xfrm>
      </p:grpSpPr>
      <p:sp>
        <p:nvSpPr>
          <p:cNvPr id="15" name="Rounded Rectangle 43"/>
          <p:cNvSpPr/>
          <p:nvPr/>
        </p:nvSpPr>
        <p:spPr>
          <a:xfrm>
            <a:off x="7606166" y="2984133"/>
            <a:ext cx="557943" cy="558116"/>
          </a:xfrm>
          <a:prstGeom prst="roundRect">
            <a:avLst>
              <a:gd name="adj" fmla="val 16554"/>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7" name="Rounded Rectangle 45"/>
          <p:cNvSpPr/>
          <p:nvPr/>
        </p:nvSpPr>
        <p:spPr>
          <a:xfrm>
            <a:off x="7606166" y="4608871"/>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8" name="Rounded Rectangle 70"/>
          <p:cNvSpPr/>
          <p:nvPr/>
        </p:nvSpPr>
        <p:spPr>
          <a:xfrm flipH="1">
            <a:off x="3389658" y="2646603"/>
            <a:ext cx="557943" cy="558116"/>
          </a:xfrm>
          <a:prstGeom prst="roundRect">
            <a:avLst>
              <a:gd name="adj" fmla="val 16554"/>
            </a:avLst>
          </a:prstGeom>
          <a:solidFill>
            <a:srgbClr val="26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AU" sz="1300" dirty="0">
              <a:solidFill>
                <a:schemeClr val="tx1">
                  <a:lumMod val="65000"/>
                  <a:lumOff val="35000"/>
                </a:schemeClr>
              </a:solidFill>
              <a:cs typeface="+mn-ea"/>
              <a:sym typeface="+mn-lt"/>
            </a:endParaRPr>
          </a:p>
        </p:txBody>
      </p:sp>
      <p:sp>
        <p:nvSpPr>
          <p:cNvPr id="19" name="Rounded Rectangle 71"/>
          <p:cNvSpPr/>
          <p:nvPr/>
        </p:nvSpPr>
        <p:spPr>
          <a:xfrm flipH="1">
            <a:off x="3389658" y="3892066"/>
            <a:ext cx="557943" cy="558116"/>
          </a:xfrm>
          <a:prstGeom prst="roundRect">
            <a:avLst>
              <a:gd name="adj" fmla="val 16554"/>
            </a:avLst>
          </a:pr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20" name="Rounded Rectangle 72"/>
          <p:cNvSpPr/>
          <p:nvPr/>
        </p:nvSpPr>
        <p:spPr>
          <a:xfrm flipH="1">
            <a:off x="3389658" y="5137528"/>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grpSp>
        <p:nvGrpSpPr>
          <p:cNvPr id="81" name="组合 80"/>
          <p:cNvGrpSpPr/>
          <p:nvPr/>
        </p:nvGrpSpPr>
        <p:grpSpPr>
          <a:xfrm>
            <a:off x="4414067" y="2549838"/>
            <a:ext cx="2710999" cy="3129970"/>
            <a:chOff x="4740639" y="2139291"/>
            <a:chExt cx="2710999" cy="3129970"/>
          </a:xfrm>
        </p:grpSpPr>
        <p:sp>
          <p:nvSpPr>
            <p:cNvPr id="7" name="Freeform 23"/>
            <p:cNvSpPr/>
            <p:nvPr/>
          </p:nvSpPr>
          <p:spPr bwMode="auto">
            <a:xfrm>
              <a:off x="4740639" y="2139291"/>
              <a:ext cx="1354495" cy="1563980"/>
            </a:xfrm>
            <a:custGeom>
              <a:avLst/>
              <a:gdLst>
                <a:gd name="T0" fmla="*/ 1348 w 1348"/>
                <a:gd name="T1" fmla="*/ 0 h 1556"/>
                <a:gd name="T2" fmla="*/ 0 w 1348"/>
                <a:gd name="T3" fmla="*/ 779 h 1556"/>
                <a:gd name="T4" fmla="*/ 1348 w 1348"/>
                <a:gd name="T5" fmla="*/ 1556 h 1556"/>
                <a:gd name="T6" fmla="*/ 1348 w 1348"/>
                <a:gd name="T7" fmla="*/ 0 h 1556"/>
              </a:gdLst>
              <a:ahLst/>
              <a:cxnLst>
                <a:cxn ang="0">
                  <a:pos x="T0" y="T1"/>
                </a:cxn>
                <a:cxn ang="0">
                  <a:pos x="T2" y="T3"/>
                </a:cxn>
                <a:cxn ang="0">
                  <a:pos x="T4" y="T5"/>
                </a:cxn>
                <a:cxn ang="0">
                  <a:pos x="T6" y="T7"/>
                </a:cxn>
              </a:cxnLst>
              <a:rect l="0" t="0" r="r" b="b"/>
              <a:pathLst>
                <a:path w="1348" h="1556">
                  <a:moveTo>
                    <a:pt x="1348" y="0"/>
                  </a:moveTo>
                  <a:lnTo>
                    <a:pt x="0" y="779"/>
                  </a:lnTo>
                  <a:lnTo>
                    <a:pt x="1348" y="1556"/>
                  </a:lnTo>
                  <a:lnTo>
                    <a:pt x="1348" y="0"/>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8" name="Freeform 24"/>
            <p:cNvSpPr/>
            <p:nvPr/>
          </p:nvSpPr>
          <p:spPr bwMode="auto">
            <a:xfrm>
              <a:off x="6095133" y="2139291"/>
              <a:ext cx="1356505" cy="1563980"/>
            </a:xfrm>
            <a:custGeom>
              <a:avLst/>
              <a:gdLst>
                <a:gd name="T0" fmla="*/ 1350 w 1350"/>
                <a:gd name="T1" fmla="*/ 779 h 1556"/>
                <a:gd name="T2" fmla="*/ 1350 w 1350"/>
                <a:gd name="T3" fmla="*/ 779 h 1556"/>
                <a:gd name="T4" fmla="*/ 0 w 1350"/>
                <a:gd name="T5" fmla="*/ 0 h 1556"/>
                <a:gd name="T6" fmla="*/ 0 w 1350"/>
                <a:gd name="T7" fmla="*/ 1556 h 1556"/>
                <a:gd name="T8" fmla="*/ 1350 w 1350"/>
                <a:gd name="T9" fmla="*/ 779 h 1556"/>
              </a:gdLst>
              <a:ahLst/>
              <a:cxnLst>
                <a:cxn ang="0">
                  <a:pos x="T0" y="T1"/>
                </a:cxn>
                <a:cxn ang="0">
                  <a:pos x="T2" y="T3"/>
                </a:cxn>
                <a:cxn ang="0">
                  <a:pos x="T4" y="T5"/>
                </a:cxn>
                <a:cxn ang="0">
                  <a:pos x="T6" y="T7"/>
                </a:cxn>
                <a:cxn ang="0">
                  <a:pos x="T8" y="T9"/>
                </a:cxn>
              </a:cxnLst>
              <a:rect l="0" t="0" r="r" b="b"/>
              <a:pathLst>
                <a:path w="1350" h="1556">
                  <a:moveTo>
                    <a:pt x="1350" y="779"/>
                  </a:moveTo>
                  <a:lnTo>
                    <a:pt x="1350" y="779"/>
                  </a:lnTo>
                  <a:lnTo>
                    <a:pt x="0" y="0"/>
                  </a:lnTo>
                  <a:lnTo>
                    <a:pt x="0" y="1556"/>
                  </a:lnTo>
                  <a:lnTo>
                    <a:pt x="1350" y="779"/>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9" name="Freeform 25"/>
            <p:cNvSpPr/>
            <p:nvPr/>
          </p:nvSpPr>
          <p:spPr bwMode="auto">
            <a:xfrm>
              <a:off x="6095133" y="2922286"/>
              <a:ext cx="1356505" cy="1563980"/>
            </a:xfrm>
            <a:custGeom>
              <a:avLst/>
              <a:gdLst>
                <a:gd name="T0" fmla="*/ 1350 w 1350"/>
                <a:gd name="T1" fmla="*/ 1556 h 1556"/>
                <a:gd name="T2" fmla="*/ 1350 w 1350"/>
                <a:gd name="T3" fmla="*/ 0 h 1556"/>
                <a:gd name="T4" fmla="*/ 0 w 1350"/>
                <a:gd name="T5" fmla="*/ 777 h 1556"/>
                <a:gd name="T6" fmla="*/ 1350 w 1350"/>
                <a:gd name="T7" fmla="*/ 1556 h 1556"/>
              </a:gdLst>
              <a:ahLst/>
              <a:cxnLst>
                <a:cxn ang="0">
                  <a:pos x="T0" y="T1"/>
                </a:cxn>
                <a:cxn ang="0">
                  <a:pos x="T2" y="T3"/>
                </a:cxn>
                <a:cxn ang="0">
                  <a:pos x="T4" y="T5"/>
                </a:cxn>
                <a:cxn ang="0">
                  <a:pos x="T6" y="T7"/>
                </a:cxn>
              </a:cxnLst>
              <a:rect l="0" t="0" r="r" b="b"/>
              <a:pathLst>
                <a:path w="1350" h="1556">
                  <a:moveTo>
                    <a:pt x="1350" y="1556"/>
                  </a:moveTo>
                  <a:lnTo>
                    <a:pt x="1350" y="0"/>
                  </a:lnTo>
                  <a:lnTo>
                    <a:pt x="0" y="777"/>
                  </a:lnTo>
                  <a:lnTo>
                    <a:pt x="1350" y="1556"/>
                  </a:lnTo>
                  <a:close/>
                </a:path>
              </a:pathLst>
            </a:custGeom>
            <a:solidFill>
              <a:srgbClr val="468B90"/>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0" name="Freeform 26"/>
            <p:cNvSpPr/>
            <p:nvPr/>
          </p:nvSpPr>
          <p:spPr bwMode="auto">
            <a:xfrm>
              <a:off x="6095133" y="3703271"/>
              <a:ext cx="1356505" cy="1565990"/>
            </a:xfrm>
            <a:custGeom>
              <a:avLst/>
              <a:gdLst>
                <a:gd name="T0" fmla="*/ 0 w 1350"/>
                <a:gd name="T1" fmla="*/ 0 h 1558"/>
                <a:gd name="T2" fmla="*/ 0 w 1350"/>
                <a:gd name="T3" fmla="*/ 1558 h 1558"/>
                <a:gd name="T4" fmla="*/ 1350 w 1350"/>
                <a:gd name="T5" fmla="*/ 779 h 1558"/>
                <a:gd name="T6" fmla="*/ 1350 w 1350"/>
                <a:gd name="T7" fmla="*/ 779 h 1558"/>
                <a:gd name="T8" fmla="*/ 0 w 1350"/>
                <a:gd name="T9" fmla="*/ 0 h 1558"/>
              </a:gdLst>
              <a:ahLst/>
              <a:cxnLst>
                <a:cxn ang="0">
                  <a:pos x="T0" y="T1"/>
                </a:cxn>
                <a:cxn ang="0">
                  <a:pos x="T2" y="T3"/>
                </a:cxn>
                <a:cxn ang="0">
                  <a:pos x="T4" y="T5"/>
                </a:cxn>
                <a:cxn ang="0">
                  <a:pos x="T6" y="T7"/>
                </a:cxn>
                <a:cxn ang="0">
                  <a:pos x="T8" y="T9"/>
                </a:cxn>
              </a:cxnLst>
              <a:rect l="0" t="0" r="r" b="b"/>
              <a:pathLst>
                <a:path w="1350" h="1558">
                  <a:moveTo>
                    <a:pt x="0" y="0"/>
                  </a:moveTo>
                  <a:lnTo>
                    <a:pt x="0" y="1558"/>
                  </a:lnTo>
                  <a:lnTo>
                    <a:pt x="1350" y="779"/>
                  </a:lnTo>
                  <a:lnTo>
                    <a:pt x="1350" y="779"/>
                  </a:lnTo>
                  <a:lnTo>
                    <a:pt x="0" y="0"/>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1" name="Freeform 27"/>
            <p:cNvSpPr/>
            <p:nvPr/>
          </p:nvSpPr>
          <p:spPr bwMode="auto">
            <a:xfrm>
              <a:off x="4740639" y="3703271"/>
              <a:ext cx="1354495" cy="1565990"/>
            </a:xfrm>
            <a:custGeom>
              <a:avLst/>
              <a:gdLst>
                <a:gd name="T0" fmla="*/ 0 w 1348"/>
                <a:gd name="T1" fmla="*/ 779 h 1558"/>
                <a:gd name="T2" fmla="*/ 0 w 1348"/>
                <a:gd name="T3" fmla="*/ 779 h 1558"/>
                <a:gd name="T4" fmla="*/ 1348 w 1348"/>
                <a:gd name="T5" fmla="*/ 1558 h 1558"/>
                <a:gd name="T6" fmla="*/ 1348 w 1348"/>
                <a:gd name="T7" fmla="*/ 0 h 1558"/>
                <a:gd name="T8" fmla="*/ 0 w 1348"/>
                <a:gd name="T9" fmla="*/ 779 h 1558"/>
              </a:gdLst>
              <a:ahLst/>
              <a:cxnLst>
                <a:cxn ang="0">
                  <a:pos x="T0" y="T1"/>
                </a:cxn>
                <a:cxn ang="0">
                  <a:pos x="T2" y="T3"/>
                </a:cxn>
                <a:cxn ang="0">
                  <a:pos x="T4" y="T5"/>
                </a:cxn>
                <a:cxn ang="0">
                  <a:pos x="T6" y="T7"/>
                </a:cxn>
                <a:cxn ang="0">
                  <a:pos x="T8" y="T9"/>
                </a:cxn>
              </a:cxnLst>
              <a:rect l="0" t="0" r="r" b="b"/>
              <a:pathLst>
                <a:path w="1348" h="1558">
                  <a:moveTo>
                    <a:pt x="0" y="779"/>
                  </a:moveTo>
                  <a:lnTo>
                    <a:pt x="0" y="779"/>
                  </a:lnTo>
                  <a:lnTo>
                    <a:pt x="1348" y="1558"/>
                  </a:lnTo>
                  <a:lnTo>
                    <a:pt x="1348" y="0"/>
                  </a:lnTo>
                  <a:lnTo>
                    <a:pt x="0" y="779"/>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2" name="Freeform 28"/>
            <p:cNvSpPr/>
            <p:nvPr/>
          </p:nvSpPr>
          <p:spPr bwMode="auto">
            <a:xfrm>
              <a:off x="4740639" y="2922286"/>
              <a:ext cx="1354495" cy="1563980"/>
            </a:xfrm>
            <a:custGeom>
              <a:avLst/>
              <a:gdLst>
                <a:gd name="T0" fmla="*/ 0 w 1348"/>
                <a:gd name="T1" fmla="*/ 0 h 1556"/>
                <a:gd name="T2" fmla="*/ 0 w 1348"/>
                <a:gd name="T3" fmla="*/ 0 h 1556"/>
                <a:gd name="T4" fmla="*/ 0 w 1348"/>
                <a:gd name="T5" fmla="*/ 1556 h 1556"/>
                <a:gd name="T6" fmla="*/ 1348 w 1348"/>
                <a:gd name="T7" fmla="*/ 777 h 1556"/>
                <a:gd name="T8" fmla="*/ 0 w 1348"/>
                <a:gd name="T9" fmla="*/ 0 h 1556"/>
              </a:gdLst>
              <a:ahLst/>
              <a:cxnLst>
                <a:cxn ang="0">
                  <a:pos x="T0" y="T1"/>
                </a:cxn>
                <a:cxn ang="0">
                  <a:pos x="T2" y="T3"/>
                </a:cxn>
                <a:cxn ang="0">
                  <a:pos x="T4" y="T5"/>
                </a:cxn>
                <a:cxn ang="0">
                  <a:pos x="T6" y="T7"/>
                </a:cxn>
                <a:cxn ang="0">
                  <a:pos x="T8" y="T9"/>
                </a:cxn>
              </a:cxnLst>
              <a:rect l="0" t="0" r="r" b="b"/>
              <a:pathLst>
                <a:path w="1348" h="1556">
                  <a:moveTo>
                    <a:pt x="0" y="0"/>
                  </a:moveTo>
                  <a:lnTo>
                    <a:pt x="0" y="0"/>
                  </a:lnTo>
                  <a:lnTo>
                    <a:pt x="0" y="1556"/>
                  </a:lnTo>
                  <a:lnTo>
                    <a:pt x="1348" y="777"/>
                  </a:lnTo>
                  <a:lnTo>
                    <a:pt x="0" y="0"/>
                  </a:lnTo>
                  <a:close/>
                </a:path>
              </a:pathLst>
            </a:custGeom>
            <a:solidFill>
              <a:srgbClr val="5BAAA4"/>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3" name="Freeform 29"/>
            <p:cNvSpPr/>
            <p:nvPr/>
          </p:nvSpPr>
          <p:spPr bwMode="auto">
            <a:xfrm>
              <a:off x="5101937" y="2557498"/>
              <a:ext cx="1984381" cy="2293557"/>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chemeClr val="tx1">
                <a:lumMod val="95000"/>
                <a:lumOff val="5000"/>
                <a:alpha val="1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4" name="Freeform 29"/>
            <p:cNvSpPr/>
            <p:nvPr/>
          </p:nvSpPr>
          <p:spPr bwMode="auto">
            <a:xfrm>
              <a:off x="5469131" y="2979580"/>
              <a:ext cx="1254014" cy="1449396"/>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21" name="Freeform 142"/>
            <p:cNvSpPr/>
            <p:nvPr/>
          </p:nvSpPr>
          <p:spPr bwMode="auto">
            <a:xfrm>
              <a:off x="5490028" y="2693208"/>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2" name="Freeform 149"/>
            <p:cNvSpPr/>
            <p:nvPr/>
          </p:nvSpPr>
          <p:spPr bwMode="auto">
            <a:xfrm>
              <a:off x="4909016" y="3549125"/>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3" name="Freeform 116"/>
            <p:cNvSpPr>
              <a:spLocks noEditPoints="1"/>
            </p:cNvSpPr>
            <p:nvPr/>
          </p:nvSpPr>
          <p:spPr bwMode="auto">
            <a:xfrm>
              <a:off x="5430003" y="4453422"/>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24" name="组合 49"/>
            <p:cNvGrpSpPr/>
            <p:nvPr/>
          </p:nvGrpSpPr>
          <p:grpSpPr>
            <a:xfrm>
              <a:off x="6948607" y="3553445"/>
              <a:ext cx="283462" cy="283548"/>
              <a:chOff x="11121822" y="1145785"/>
              <a:chExt cx="307214" cy="307212"/>
            </a:xfrm>
            <a:solidFill>
              <a:schemeClr val="bg1"/>
            </a:solidFill>
          </p:grpSpPr>
          <p:sp>
            <p:nvSpPr>
              <p:cNvPr id="25"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6"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27" name="组合 52"/>
            <p:cNvGrpSpPr/>
            <p:nvPr/>
          </p:nvGrpSpPr>
          <p:grpSpPr>
            <a:xfrm>
              <a:off x="6496244" y="2736086"/>
              <a:ext cx="287589" cy="178938"/>
              <a:chOff x="8292784" y="1202455"/>
              <a:chExt cx="311687" cy="193872"/>
            </a:xfrm>
          </p:grpSpPr>
          <p:sp>
            <p:nvSpPr>
              <p:cNvPr id="28"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9"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30" name="组合 55"/>
            <p:cNvGrpSpPr/>
            <p:nvPr/>
          </p:nvGrpSpPr>
          <p:grpSpPr>
            <a:xfrm>
              <a:off x="6448345" y="4427991"/>
              <a:ext cx="371526" cy="305573"/>
              <a:chOff x="5108575" y="3992563"/>
              <a:chExt cx="428625" cy="352426"/>
            </a:xfrm>
            <a:solidFill>
              <a:schemeClr val="bg1"/>
            </a:solidFill>
          </p:grpSpPr>
          <p:sp>
            <p:nvSpPr>
              <p:cNvPr id="31"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2"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3"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4"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5"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6"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sp>
        <p:nvSpPr>
          <p:cNvPr id="40" name="Freeform 142"/>
          <p:cNvSpPr/>
          <p:nvPr/>
        </p:nvSpPr>
        <p:spPr bwMode="auto">
          <a:xfrm>
            <a:off x="3536007" y="5318687"/>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41" name="Freeform 149"/>
          <p:cNvSpPr/>
          <p:nvPr/>
        </p:nvSpPr>
        <p:spPr bwMode="auto">
          <a:xfrm>
            <a:off x="3524432" y="4044320"/>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2" name="组合 81"/>
          <p:cNvGrpSpPr/>
          <p:nvPr/>
        </p:nvGrpSpPr>
        <p:grpSpPr>
          <a:xfrm>
            <a:off x="7739554" y="3179264"/>
            <a:ext cx="287589" cy="178938"/>
            <a:chOff x="8292784" y="1202455"/>
            <a:chExt cx="311687" cy="193872"/>
          </a:xfrm>
        </p:grpSpPr>
        <p:sp>
          <p:nvSpPr>
            <p:cNvPr id="43"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4"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45" name="Freeform 116"/>
          <p:cNvSpPr>
            <a:spLocks noEditPoints="1"/>
          </p:cNvSpPr>
          <p:nvPr/>
        </p:nvSpPr>
        <p:spPr bwMode="auto">
          <a:xfrm>
            <a:off x="3530858" y="2780243"/>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6" name="组合 85"/>
          <p:cNvGrpSpPr/>
          <p:nvPr/>
        </p:nvGrpSpPr>
        <p:grpSpPr>
          <a:xfrm>
            <a:off x="7703995" y="4736350"/>
            <a:ext cx="371526" cy="305573"/>
            <a:chOff x="5108575" y="3992563"/>
            <a:chExt cx="428625" cy="352426"/>
          </a:xfrm>
          <a:solidFill>
            <a:schemeClr val="bg1"/>
          </a:solidFill>
        </p:grpSpPr>
        <p:sp>
          <p:nvSpPr>
            <p:cNvPr id="47"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8"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9"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0"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1"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2"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63" name="组合 62"/>
          <p:cNvGrpSpPr/>
          <p:nvPr/>
        </p:nvGrpSpPr>
        <p:grpSpPr>
          <a:xfrm>
            <a:off x="8259108" y="2796012"/>
            <a:ext cx="3038606" cy="1364428"/>
            <a:chOff x="3250524" y="-1747843"/>
            <a:chExt cx="2382765" cy="1364428"/>
          </a:xfrm>
        </p:grpSpPr>
        <p:sp>
          <p:nvSpPr>
            <p:cNvPr id="64" name="文本框 63"/>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参考手册</a:t>
              </a:r>
            </a:p>
          </p:txBody>
        </p:sp>
        <p:sp>
          <p:nvSpPr>
            <p:cNvPr id="65" name="文本框 64"/>
            <p:cNvSpPr txBox="1"/>
            <p:nvPr/>
          </p:nvSpPr>
          <p:spPr>
            <a:xfrm>
              <a:off x="3250524" y="-1337459"/>
              <a:ext cx="2382765" cy="954044"/>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详尽描述用户可以使用的所有系统设施以及使用方法，解释系统可能产生的各种出错信息的含义（要求完整，通常用形式化的描述技术）</a:t>
              </a:r>
            </a:p>
          </p:txBody>
        </p:sp>
      </p:grpSp>
      <p:grpSp>
        <p:nvGrpSpPr>
          <p:cNvPr id="66" name="组合 65"/>
          <p:cNvGrpSpPr/>
          <p:nvPr/>
        </p:nvGrpSpPr>
        <p:grpSpPr>
          <a:xfrm>
            <a:off x="480648" y="2462278"/>
            <a:ext cx="2815090" cy="705016"/>
            <a:chOff x="3250524" y="-1747843"/>
            <a:chExt cx="2400708" cy="705016"/>
          </a:xfrm>
        </p:grpSpPr>
        <p:sp>
          <p:nvSpPr>
            <p:cNvPr id="67" name="文本框 66"/>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功能描述</a:t>
              </a:r>
            </a:p>
          </p:txBody>
        </p:sp>
        <p:sp>
          <p:nvSpPr>
            <p:cNvPr id="68" name="文本框 67"/>
            <p:cNvSpPr txBox="1"/>
            <p:nvPr/>
          </p:nvSpPr>
          <p:spPr>
            <a:xfrm>
              <a:off x="3250524" y="-1337459"/>
              <a:ext cx="2382765" cy="294632"/>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说明系统能做什么</a:t>
              </a:r>
            </a:p>
          </p:txBody>
        </p:sp>
      </p:grpSp>
      <p:grpSp>
        <p:nvGrpSpPr>
          <p:cNvPr id="72" name="组合 71"/>
          <p:cNvGrpSpPr/>
          <p:nvPr/>
        </p:nvGrpSpPr>
        <p:grpSpPr>
          <a:xfrm>
            <a:off x="480648" y="3729400"/>
            <a:ext cx="2815090" cy="925077"/>
            <a:chOff x="3250524" y="-1747843"/>
            <a:chExt cx="2400708" cy="925077"/>
          </a:xfrm>
        </p:grpSpPr>
        <p:sp>
          <p:nvSpPr>
            <p:cNvPr id="73" name="文本框 72"/>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安装文档</a:t>
              </a:r>
            </a:p>
          </p:txBody>
        </p:sp>
        <p:sp>
          <p:nvSpPr>
            <p:cNvPr id="74" name="文本框 73"/>
            <p:cNvSpPr txBox="1"/>
            <p:nvPr/>
          </p:nvSpPr>
          <p:spPr>
            <a:xfrm>
              <a:off x="3250524" y="-1337459"/>
              <a:ext cx="2382765" cy="51469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怎样安装，怎样使系统适应特定的硬件配置</a:t>
              </a:r>
            </a:p>
          </p:txBody>
        </p:sp>
      </p:grpSp>
      <p:grpSp>
        <p:nvGrpSpPr>
          <p:cNvPr id="75" name="组合 74"/>
          <p:cNvGrpSpPr/>
          <p:nvPr/>
        </p:nvGrpSpPr>
        <p:grpSpPr>
          <a:xfrm>
            <a:off x="8259108" y="4481025"/>
            <a:ext cx="3038606" cy="704247"/>
            <a:chOff x="3250524" y="-1747843"/>
            <a:chExt cx="2382765" cy="704247"/>
          </a:xfrm>
        </p:grpSpPr>
        <p:sp>
          <p:nvSpPr>
            <p:cNvPr id="76" name="文本框 75"/>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操作员指南</a:t>
              </a:r>
            </a:p>
          </p:txBody>
        </p:sp>
        <p:sp>
          <p:nvSpPr>
            <p:cNvPr id="77" name="文本框 76"/>
            <p:cNvSpPr txBox="1"/>
            <p:nvPr/>
          </p:nvSpPr>
          <p:spPr>
            <a:xfrm>
              <a:off x="3250524" y="-1337459"/>
              <a:ext cx="2382765" cy="293863"/>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说明操作员如何处理使用中的各种情况</a:t>
              </a:r>
            </a:p>
          </p:txBody>
        </p:sp>
      </p:grpSp>
      <p:grpSp>
        <p:nvGrpSpPr>
          <p:cNvPr id="78" name="组合 77"/>
          <p:cNvGrpSpPr/>
          <p:nvPr/>
        </p:nvGrpSpPr>
        <p:grpSpPr>
          <a:xfrm>
            <a:off x="480648" y="5013478"/>
            <a:ext cx="2815090" cy="704247"/>
            <a:chOff x="3250524" y="-1747843"/>
            <a:chExt cx="2400708" cy="704247"/>
          </a:xfrm>
        </p:grpSpPr>
        <p:sp>
          <p:nvSpPr>
            <p:cNvPr id="79" name="文本框 78"/>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使用手册</a:t>
              </a:r>
            </a:p>
          </p:txBody>
        </p:sp>
        <p:sp>
          <p:nvSpPr>
            <p:cNvPr id="80" name="文本框 79"/>
            <p:cNvSpPr txBox="1"/>
            <p:nvPr/>
          </p:nvSpPr>
          <p:spPr>
            <a:xfrm>
              <a:off x="3250524" y="-1337459"/>
              <a:ext cx="2382765" cy="29386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如何使用系统（举例使用、错误帮助）</a:t>
              </a:r>
            </a:p>
          </p:txBody>
        </p:sp>
      </p:grpSp>
      <p:sp>
        <p:nvSpPr>
          <p:cNvPr id="82" name="文本框 81"/>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用户文档</a:t>
            </a:r>
          </a:p>
        </p:txBody>
      </p:sp>
      <p:sp>
        <p:nvSpPr>
          <p:cNvPr id="83" name="文本框 82"/>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系统文档</a:t>
            </a:r>
          </a:p>
        </p:txBody>
      </p:sp>
      <p:sp>
        <p:nvSpPr>
          <p:cNvPr id="34" name="文本框 33"/>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系统文档：从问题定义、需求说明到验收测试计划这样一系列和系统实现有关的文档。</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描述系统设计、实现和测试的文档对于理解程序和维护程序来说是极端重要的。</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系统文档的结构能把读者从对系统概貌的了解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引导到对系统每个方面每个特点的更形式化更具体的认识。</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9216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34" name="文本框 33"/>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可维护性是所有软件都应该具备的基本特点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在软件工程过程的每一个阶段都应该考虑并努力提高软件的可维护性，在每个阶段结束前的技术审查和管理复审中，应该着重对可维护性进行复审。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在完成了每项维护工作之后，都应该对软件维护本身进行仔细认真的复审。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每当对数据、软件结构、模块过程或任何其他有关的软件特点做了改动时，必须立即修改相应的技术文档。不能准确反映软件当前状态的设计文档可能比完全没有文档更坏。</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如果在软件再次交付使用之前，对软件配置进行严格的复审，则可大大减少文档的问题。</a:t>
            </a:r>
          </a:p>
        </p:txBody>
      </p:sp>
    </p:spTree>
    <p:extLst>
      <p:ext uri="{BB962C8B-B14F-4D97-AF65-F5344CB8AC3E}">
        <p14:creationId xmlns:p14="http://schemas.microsoft.com/office/powerpoint/2010/main" val="106475658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29"/>
          <p:cNvSpPr/>
          <p:nvPr/>
        </p:nvSpPr>
        <p:spPr bwMode="auto">
          <a:xfrm>
            <a:off x="3353799" y="2947732"/>
            <a:ext cx="4149783" cy="2981695"/>
          </a:xfrm>
          <a:custGeom>
            <a:avLst/>
            <a:gdLst>
              <a:gd name="T0" fmla="*/ 1453 w 1542"/>
              <a:gd name="T1" fmla="*/ 0 h 1107"/>
              <a:gd name="T2" fmla="*/ 1050 w 1542"/>
              <a:gd name="T3" fmla="*/ 457 h 1107"/>
              <a:gd name="T4" fmla="*/ 1035 w 1542"/>
              <a:gd name="T5" fmla="*/ 429 h 1107"/>
              <a:gd name="T6" fmla="*/ 1019 w 1542"/>
              <a:gd name="T7" fmla="*/ 398 h 1107"/>
              <a:gd name="T8" fmla="*/ 1003 w 1542"/>
              <a:gd name="T9" fmla="*/ 368 h 1107"/>
              <a:gd name="T10" fmla="*/ 987 w 1542"/>
              <a:gd name="T11" fmla="*/ 338 h 1107"/>
              <a:gd name="T12" fmla="*/ 970 w 1542"/>
              <a:gd name="T13" fmla="*/ 308 h 1107"/>
              <a:gd name="T14" fmla="*/ 953 w 1542"/>
              <a:gd name="T15" fmla="*/ 278 h 1107"/>
              <a:gd name="T16" fmla="*/ 908 w 1542"/>
              <a:gd name="T17" fmla="*/ 200 h 1107"/>
              <a:gd name="T18" fmla="*/ 863 w 1542"/>
              <a:gd name="T19" fmla="*/ 275 h 1107"/>
              <a:gd name="T20" fmla="*/ 840 w 1542"/>
              <a:gd name="T21" fmla="*/ 312 h 1107"/>
              <a:gd name="T22" fmla="*/ 817 w 1542"/>
              <a:gd name="T23" fmla="*/ 350 h 1107"/>
              <a:gd name="T24" fmla="*/ 772 w 1542"/>
              <a:gd name="T25" fmla="*/ 426 h 1107"/>
              <a:gd name="T26" fmla="*/ 727 w 1542"/>
              <a:gd name="T27" fmla="*/ 501 h 1107"/>
              <a:gd name="T28" fmla="*/ 704 w 1542"/>
              <a:gd name="T29" fmla="*/ 539 h 1107"/>
              <a:gd name="T30" fmla="*/ 681 w 1542"/>
              <a:gd name="T31" fmla="*/ 576 h 1107"/>
              <a:gd name="T32" fmla="*/ 590 w 1542"/>
              <a:gd name="T33" fmla="*/ 726 h 1107"/>
              <a:gd name="T34" fmla="*/ 544 w 1542"/>
              <a:gd name="T35" fmla="*/ 801 h 1107"/>
              <a:gd name="T36" fmla="*/ 524 w 1542"/>
              <a:gd name="T37" fmla="*/ 834 h 1107"/>
              <a:gd name="T38" fmla="*/ 398 w 1542"/>
              <a:gd name="T39" fmla="*/ 658 h 1107"/>
              <a:gd name="T40" fmla="*/ 379 w 1542"/>
              <a:gd name="T41" fmla="*/ 630 h 1107"/>
              <a:gd name="T42" fmla="*/ 359 w 1542"/>
              <a:gd name="T43" fmla="*/ 655 h 1107"/>
              <a:gd name="T44" fmla="*/ 269 w 1542"/>
              <a:gd name="T45" fmla="*/ 766 h 1107"/>
              <a:gd name="T46" fmla="*/ 179 w 1542"/>
              <a:gd name="T47" fmla="*/ 877 h 1107"/>
              <a:gd name="T48" fmla="*/ 89 w 1542"/>
              <a:gd name="T49" fmla="*/ 987 h 1107"/>
              <a:gd name="T50" fmla="*/ 0 w 1542"/>
              <a:gd name="T51" fmla="*/ 1096 h 1107"/>
              <a:gd name="T52" fmla="*/ 0 w 1542"/>
              <a:gd name="T53" fmla="*/ 1107 h 1107"/>
              <a:gd name="T54" fmla="*/ 8 w 1542"/>
              <a:gd name="T55" fmla="*/ 1107 h 1107"/>
              <a:gd name="T56" fmla="*/ 105 w 1542"/>
              <a:gd name="T57" fmla="*/ 1001 h 1107"/>
              <a:gd name="T58" fmla="*/ 203 w 1542"/>
              <a:gd name="T59" fmla="*/ 897 h 1107"/>
              <a:gd name="T60" fmla="*/ 300 w 1542"/>
              <a:gd name="T61" fmla="*/ 793 h 1107"/>
              <a:gd name="T62" fmla="*/ 374 w 1542"/>
              <a:gd name="T63" fmla="*/ 713 h 1107"/>
              <a:gd name="T64" fmla="*/ 498 w 1542"/>
              <a:gd name="T65" fmla="*/ 912 h 1107"/>
              <a:gd name="T66" fmla="*/ 524 w 1542"/>
              <a:gd name="T67" fmla="*/ 953 h 1107"/>
              <a:gd name="T68" fmla="*/ 553 w 1542"/>
              <a:gd name="T69" fmla="*/ 911 h 1107"/>
              <a:gd name="T70" fmla="*/ 603 w 1542"/>
              <a:gd name="T71" fmla="*/ 839 h 1107"/>
              <a:gd name="T72" fmla="*/ 652 w 1542"/>
              <a:gd name="T73" fmla="*/ 766 h 1107"/>
              <a:gd name="T74" fmla="*/ 751 w 1542"/>
              <a:gd name="T75" fmla="*/ 621 h 1107"/>
              <a:gd name="T76" fmla="*/ 776 w 1542"/>
              <a:gd name="T77" fmla="*/ 585 h 1107"/>
              <a:gd name="T78" fmla="*/ 801 w 1542"/>
              <a:gd name="T79" fmla="*/ 549 h 1107"/>
              <a:gd name="T80" fmla="*/ 851 w 1542"/>
              <a:gd name="T81" fmla="*/ 476 h 1107"/>
              <a:gd name="T82" fmla="*/ 901 w 1542"/>
              <a:gd name="T83" fmla="*/ 405 h 1107"/>
              <a:gd name="T84" fmla="*/ 909 w 1542"/>
              <a:gd name="T85" fmla="*/ 419 h 1107"/>
              <a:gd name="T86" fmla="*/ 925 w 1542"/>
              <a:gd name="T87" fmla="*/ 449 h 1107"/>
              <a:gd name="T88" fmla="*/ 942 w 1542"/>
              <a:gd name="T89" fmla="*/ 479 h 1107"/>
              <a:gd name="T90" fmla="*/ 959 w 1542"/>
              <a:gd name="T91" fmla="*/ 509 h 1107"/>
              <a:gd name="T92" fmla="*/ 976 w 1542"/>
              <a:gd name="T93" fmla="*/ 539 h 1107"/>
              <a:gd name="T94" fmla="*/ 993 w 1542"/>
              <a:gd name="T95" fmla="*/ 568 h 1107"/>
              <a:gd name="T96" fmla="*/ 1029 w 1542"/>
              <a:gd name="T97" fmla="*/ 630 h 1107"/>
              <a:gd name="T98" fmla="*/ 1542 w 1542"/>
              <a:gd name="T99" fmla="*/ 89 h 1107"/>
              <a:gd name="T100" fmla="*/ 1453 w 1542"/>
              <a:gd name="T101"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2" h="1107">
                <a:moveTo>
                  <a:pt x="1453" y="0"/>
                </a:moveTo>
                <a:cubicBezTo>
                  <a:pt x="1443" y="8"/>
                  <a:pt x="1133" y="362"/>
                  <a:pt x="1050" y="457"/>
                </a:cubicBezTo>
                <a:cubicBezTo>
                  <a:pt x="1045" y="448"/>
                  <a:pt x="1040" y="438"/>
                  <a:pt x="1035" y="429"/>
                </a:cubicBezTo>
                <a:cubicBezTo>
                  <a:pt x="1030" y="419"/>
                  <a:pt x="1025" y="408"/>
                  <a:pt x="1019" y="398"/>
                </a:cubicBezTo>
                <a:cubicBezTo>
                  <a:pt x="1014" y="388"/>
                  <a:pt x="1009" y="378"/>
                  <a:pt x="1003" y="368"/>
                </a:cubicBezTo>
                <a:cubicBezTo>
                  <a:pt x="998" y="358"/>
                  <a:pt x="992" y="348"/>
                  <a:pt x="987" y="338"/>
                </a:cubicBezTo>
                <a:cubicBezTo>
                  <a:pt x="970" y="308"/>
                  <a:pt x="970" y="308"/>
                  <a:pt x="970" y="308"/>
                </a:cubicBezTo>
                <a:cubicBezTo>
                  <a:pt x="964" y="298"/>
                  <a:pt x="959" y="288"/>
                  <a:pt x="953" y="278"/>
                </a:cubicBezTo>
                <a:cubicBezTo>
                  <a:pt x="908" y="200"/>
                  <a:pt x="908" y="200"/>
                  <a:pt x="908" y="200"/>
                </a:cubicBezTo>
                <a:cubicBezTo>
                  <a:pt x="863" y="275"/>
                  <a:pt x="863" y="275"/>
                  <a:pt x="863" y="275"/>
                </a:cubicBezTo>
                <a:cubicBezTo>
                  <a:pt x="840" y="312"/>
                  <a:pt x="840" y="312"/>
                  <a:pt x="840" y="312"/>
                </a:cubicBezTo>
                <a:cubicBezTo>
                  <a:pt x="832" y="325"/>
                  <a:pt x="825" y="338"/>
                  <a:pt x="817" y="350"/>
                </a:cubicBezTo>
                <a:cubicBezTo>
                  <a:pt x="772" y="426"/>
                  <a:pt x="772" y="426"/>
                  <a:pt x="772" y="426"/>
                </a:cubicBezTo>
                <a:cubicBezTo>
                  <a:pt x="727" y="501"/>
                  <a:pt x="727" y="501"/>
                  <a:pt x="727" y="501"/>
                </a:cubicBezTo>
                <a:cubicBezTo>
                  <a:pt x="704" y="539"/>
                  <a:pt x="704" y="539"/>
                  <a:pt x="704" y="539"/>
                </a:cubicBezTo>
                <a:cubicBezTo>
                  <a:pt x="681" y="576"/>
                  <a:pt x="681" y="576"/>
                  <a:pt x="681" y="576"/>
                </a:cubicBezTo>
                <a:cubicBezTo>
                  <a:pt x="590" y="726"/>
                  <a:pt x="590" y="726"/>
                  <a:pt x="590" y="726"/>
                </a:cubicBezTo>
                <a:cubicBezTo>
                  <a:pt x="544" y="801"/>
                  <a:pt x="544" y="801"/>
                  <a:pt x="544" y="801"/>
                </a:cubicBezTo>
                <a:cubicBezTo>
                  <a:pt x="537" y="812"/>
                  <a:pt x="530" y="823"/>
                  <a:pt x="524" y="834"/>
                </a:cubicBezTo>
                <a:cubicBezTo>
                  <a:pt x="398" y="658"/>
                  <a:pt x="398" y="658"/>
                  <a:pt x="398" y="658"/>
                </a:cubicBezTo>
                <a:cubicBezTo>
                  <a:pt x="379" y="630"/>
                  <a:pt x="379" y="630"/>
                  <a:pt x="379" y="630"/>
                </a:cubicBezTo>
                <a:cubicBezTo>
                  <a:pt x="359" y="655"/>
                  <a:pt x="359" y="655"/>
                  <a:pt x="359" y="655"/>
                </a:cubicBezTo>
                <a:cubicBezTo>
                  <a:pt x="269" y="766"/>
                  <a:pt x="269" y="766"/>
                  <a:pt x="269" y="766"/>
                </a:cubicBezTo>
                <a:cubicBezTo>
                  <a:pt x="179" y="877"/>
                  <a:pt x="179" y="877"/>
                  <a:pt x="179" y="877"/>
                </a:cubicBezTo>
                <a:cubicBezTo>
                  <a:pt x="89" y="987"/>
                  <a:pt x="89" y="987"/>
                  <a:pt x="89" y="987"/>
                </a:cubicBezTo>
                <a:cubicBezTo>
                  <a:pt x="0" y="1096"/>
                  <a:pt x="0" y="1096"/>
                  <a:pt x="0" y="1096"/>
                </a:cubicBezTo>
                <a:cubicBezTo>
                  <a:pt x="0" y="1107"/>
                  <a:pt x="0" y="1107"/>
                  <a:pt x="0" y="1107"/>
                </a:cubicBezTo>
                <a:cubicBezTo>
                  <a:pt x="8" y="1107"/>
                  <a:pt x="8" y="1107"/>
                  <a:pt x="8" y="1107"/>
                </a:cubicBezTo>
                <a:cubicBezTo>
                  <a:pt x="105" y="1001"/>
                  <a:pt x="105" y="1001"/>
                  <a:pt x="105" y="1001"/>
                </a:cubicBezTo>
                <a:cubicBezTo>
                  <a:pt x="203" y="897"/>
                  <a:pt x="203" y="897"/>
                  <a:pt x="203" y="897"/>
                </a:cubicBezTo>
                <a:cubicBezTo>
                  <a:pt x="300" y="793"/>
                  <a:pt x="300" y="793"/>
                  <a:pt x="300" y="793"/>
                </a:cubicBezTo>
                <a:cubicBezTo>
                  <a:pt x="374" y="713"/>
                  <a:pt x="374" y="713"/>
                  <a:pt x="374" y="713"/>
                </a:cubicBezTo>
                <a:cubicBezTo>
                  <a:pt x="498" y="912"/>
                  <a:pt x="498" y="912"/>
                  <a:pt x="498" y="912"/>
                </a:cubicBezTo>
                <a:cubicBezTo>
                  <a:pt x="524" y="953"/>
                  <a:pt x="524" y="953"/>
                  <a:pt x="524" y="953"/>
                </a:cubicBezTo>
                <a:cubicBezTo>
                  <a:pt x="553" y="911"/>
                  <a:pt x="553" y="911"/>
                  <a:pt x="553" y="911"/>
                </a:cubicBezTo>
                <a:cubicBezTo>
                  <a:pt x="570" y="887"/>
                  <a:pt x="586" y="863"/>
                  <a:pt x="603" y="839"/>
                </a:cubicBezTo>
                <a:cubicBezTo>
                  <a:pt x="652" y="766"/>
                  <a:pt x="652" y="766"/>
                  <a:pt x="652" y="766"/>
                </a:cubicBezTo>
                <a:cubicBezTo>
                  <a:pt x="751" y="621"/>
                  <a:pt x="751" y="621"/>
                  <a:pt x="751" y="621"/>
                </a:cubicBezTo>
                <a:cubicBezTo>
                  <a:pt x="776" y="585"/>
                  <a:pt x="776" y="585"/>
                  <a:pt x="776" y="585"/>
                </a:cubicBezTo>
                <a:cubicBezTo>
                  <a:pt x="801" y="549"/>
                  <a:pt x="801" y="549"/>
                  <a:pt x="801" y="549"/>
                </a:cubicBezTo>
                <a:cubicBezTo>
                  <a:pt x="851" y="476"/>
                  <a:pt x="851" y="476"/>
                  <a:pt x="851" y="476"/>
                </a:cubicBezTo>
                <a:cubicBezTo>
                  <a:pt x="901" y="405"/>
                  <a:pt x="901" y="405"/>
                  <a:pt x="901" y="405"/>
                </a:cubicBezTo>
                <a:cubicBezTo>
                  <a:pt x="903" y="410"/>
                  <a:pt x="906" y="415"/>
                  <a:pt x="909" y="419"/>
                </a:cubicBezTo>
                <a:cubicBezTo>
                  <a:pt x="914" y="430"/>
                  <a:pt x="919" y="439"/>
                  <a:pt x="925" y="449"/>
                </a:cubicBezTo>
                <a:cubicBezTo>
                  <a:pt x="930" y="459"/>
                  <a:pt x="936" y="469"/>
                  <a:pt x="942" y="479"/>
                </a:cubicBezTo>
                <a:cubicBezTo>
                  <a:pt x="947" y="489"/>
                  <a:pt x="953" y="499"/>
                  <a:pt x="959" y="509"/>
                </a:cubicBezTo>
                <a:cubicBezTo>
                  <a:pt x="976" y="539"/>
                  <a:pt x="976" y="539"/>
                  <a:pt x="976" y="539"/>
                </a:cubicBezTo>
                <a:cubicBezTo>
                  <a:pt x="993" y="568"/>
                  <a:pt x="993" y="568"/>
                  <a:pt x="993" y="568"/>
                </a:cubicBezTo>
                <a:cubicBezTo>
                  <a:pt x="1029" y="630"/>
                  <a:pt x="1029" y="630"/>
                  <a:pt x="1029" y="630"/>
                </a:cubicBezTo>
                <a:cubicBezTo>
                  <a:pt x="1029" y="630"/>
                  <a:pt x="1534" y="101"/>
                  <a:pt x="1542" y="89"/>
                </a:cubicBezTo>
                <a:lnTo>
                  <a:pt x="145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2" name="Freeform 30"/>
          <p:cNvSpPr/>
          <p:nvPr/>
        </p:nvSpPr>
        <p:spPr bwMode="auto">
          <a:xfrm>
            <a:off x="6814798" y="2470707"/>
            <a:ext cx="708138" cy="390501"/>
          </a:xfrm>
          <a:custGeom>
            <a:avLst/>
            <a:gdLst>
              <a:gd name="T0" fmla="*/ 194 w 263"/>
              <a:gd name="T1" fmla="*/ 144 h 145"/>
              <a:gd name="T2" fmla="*/ 0 w 263"/>
              <a:gd name="T3" fmla="*/ 138 h 145"/>
              <a:gd name="T4" fmla="*/ 72 w 263"/>
              <a:gd name="T5" fmla="*/ 57 h 145"/>
              <a:gd name="T6" fmla="*/ 212 w 263"/>
              <a:gd name="T7" fmla="*/ 15 h 145"/>
              <a:gd name="T8" fmla="*/ 237 w 263"/>
              <a:gd name="T9" fmla="*/ 8 h 145"/>
              <a:gd name="T10" fmla="*/ 238 w 263"/>
              <a:gd name="T11" fmla="*/ 7 h 145"/>
              <a:gd name="T12" fmla="*/ 263 w 263"/>
              <a:gd name="T13" fmla="*/ 0 h 145"/>
              <a:gd name="T14" fmla="*/ 212 w 263"/>
              <a:gd name="T15" fmla="*/ 145 h 145"/>
              <a:gd name="T16" fmla="*/ 194 w 263"/>
              <a:gd name="T17"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45">
                <a:moveTo>
                  <a:pt x="194" y="144"/>
                </a:moveTo>
                <a:cubicBezTo>
                  <a:pt x="0" y="138"/>
                  <a:pt x="0" y="138"/>
                  <a:pt x="0" y="138"/>
                </a:cubicBezTo>
                <a:cubicBezTo>
                  <a:pt x="72" y="57"/>
                  <a:pt x="72" y="57"/>
                  <a:pt x="72" y="57"/>
                </a:cubicBezTo>
                <a:cubicBezTo>
                  <a:pt x="212" y="15"/>
                  <a:pt x="212" y="15"/>
                  <a:pt x="212" y="15"/>
                </a:cubicBezTo>
                <a:cubicBezTo>
                  <a:pt x="218" y="14"/>
                  <a:pt x="227" y="11"/>
                  <a:pt x="237" y="8"/>
                </a:cubicBezTo>
                <a:cubicBezTo>
                  <a:pt x="238" y="7"/>
                  <a:pt x="238" y="7"/>
                  <a:pt x="238" y="7"/>
                </a:cubicBezTo>
                <a:cubicBezTo>
                  <a:pt x="247" y="4"/>
                  <a:pt x="257" y="1"/>
                  <a:pt x="263" y="0"/>
                </a:cubicBezTo>
                <a:cubicBezTo>
                  <a:pt x="212" y="145"/>
                  <a:pt x="212" y="145"/>
                  <a:pt x="212" y="145"/>
                </a:cubicBezTo>
                <a:cubicBezTo>
                  <a:pt x="204" y="144"/>
                  <a:pt x="196" y="144"/>
                  <a:pt x="194" y="144"/>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3" name="Freeform 31"/>
          <p:cNvSpPr/>
          <p:nvPr/>
        </p:nvSpPr>
        <p:spPr bwMode="auto">
          <a:xfrm>
            <a:off x="7592384" y="2829330"/>
            <a:ext cx="368870" cy="745709"/>
          </a:xfrm>
          <a:custGeom>
            <a:avLst/>
            <a:gdLst>
              <a:gd name="T0" fmla="*/ 0 w 137"/>
              <a:gd name="T1" fmla="*/ 68 h 277"/>
              <a:gd name="T2" fmla="*/ 137 w 137"/>
              <a:gd name="T3" fmla="*/ 0 h 277"/>
              <a:gd name="T4" fmla="*/ 132 w 137"/>
              <a:gd name="T5" fmla="*/ 30 h 277"/>
              <a:gd name="T6" fmla="*/ 131 w 137"/>
              <a:gd name="T7" fmla="*/ 30 h 277"/>
              <a:gd name="T8" fmla="*/ 128 w 137"/>
              <a:gd name="T9" fmla="*/ 46 h 277"/>
              <a:gd name="T10" fmla="*/ 126 w 137"/>
              <a:gd name="T11" fmla="*/ 59 h 277"/>
              <a:gd name="T12" fmla="*/ 109 w 137"/>
              <a:gd name="T13" fmla="*/ 192 h 277"/>
              <a:gd name="T14" fmla="*/ 41 w 137"/>
              <a:gd name="T15" fmla="*/ 277 h 277"/>
              <a:gd name="T16" fmla="*/ 0 w 137"/>
              <a:gd name="T17" fmla="*/ 6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0" y="68"/>
                </a:moveTo>
                <a:cubicBezTo>
                  <a:pt x="137" y="0"/>
                  <a:pt x="137" y="0"/>
                  <a:pt x="137" y="0"/>
                </a:cubicBezTo>
                <a:cubicBezTo>
                  <a:pt x="136" y="9"/>
                  <a:pt x="134" y="19"/>
                  <a:pt x="132" y="30"/>
                </a:cubicBezTo>
                <a:cubicBezTo>
                  <a:pt x="131" y="30"/>
                  <a:pt x="131" y="30"/>
                  <a:pt x="131" y="30"/>
                </a:cubicBezTo>
                <a:cubicBezTo>
                  <a:pt x="130" y="36"/>
                  <a:pt x="129" y="41"/>
                  <a:pt x="128" y="46"/>
                </a:cubicBezTo>
                <a:cubicBezTo>
                  <a:pt x="127" y="51"/>
                  <a:pt x="126" y="56"/>
                  <a:pt x="126" y="59"/>
                </a:cubicBezTo>
                <a:cubicBezTo>
                  <a:pt x="109" y="192"/>
                  <a:pt x="109" y="192"/>
                  <a:pt x="109" y="192"/>
                </a:cubicBezTo>
                <a:cubicBezTo>
                  <a:pt x="41" y="277"/>
                  <a:pt x="41" y="277"/>
                  <a:pt x="41" y="277"/>
                </a:cubicBezTo>
                <a:lnTo>
                  <a:pt x="0" y="68"/>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4" name="Freeform 32"/>
          <p:cNvSpPr/>
          <p:nvPr/>
        </p:nvSpPr>
        <p:spPr bwMode="auto">
          <a:xfrm>
            <a:off x="7195052" y="1590656"/>
            <a:ext cx="1495971" cy="1661051"/>
          </a:xfrm>
          <a:custGeom>
            <a:avLst/>
            <a:gdLst>
              <a:gd name="T0" fmla="*/ 50 w 556"/>
              <a:gd name="T1" fmla="*/ 617 h 617"/>
              <a:gd name="T2" fmla="*/ 14 w 556"/>
              <a:gd name="T3" fmla="*/ 603 h 617"/>
              <a:gd name="T4" fmla="*/ 3 w 556"/>
              <a:gd name="T5" fmla="*/ 550 h 617"/>
              <a:gd name="T6" fmla="*/ 37 w 556"/>
              <a:gd name="T7" fmla="*/ 451 h 617"/>
              <a:gd name="T8" fmla="*/ 184 w 556"/>
              <a:gd name="T9" fmla="*/ 247 h 617"/>
              <a:gd name="T10" fmla="*/ 506 w 556"/>
              <a:gd name="T11" fmla="*/ 7 h 617"/>
              <a:gd name="T12" fmla="*/ 537 w 556"/>
              <a:gd name="T13" fmla="*/ 0 h 617"/>
              <a:gd name="T14" fmla="*/ 547 w 556"/>
              <a:gd name="T15" fmla="*/ 2 h 617"/>
              <a:gd name="T16" fmla="*/ 547 w 556"/>
              <a:gd name="T17" fmla="*/ 3 h 617"/>
              <a:gd name="T18" fmla="*/ 549 w 556"/>
              <a:gd name="T19" fmla="*/ 48 h 617"/>
              <a:gd name="T20" fmla="*/ 350 w 556"/>
              <a:gd name="T21" fmla="*/ 397 h 617"/>
              <a:gd name="T22" fmla="*/ 165 w 556"/>
              <a:gd name="T23" fmla="*/ 568 h 617"/>
              <a:gd name="T24" fmla="*/ 72 w 556"/>
              <a:gd name="T25" fmla="*/ 614 h 617"/>
              <a:gd name="T26" fmla="*/ 50 w 556"/>
              <a:gd name="T2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617">
                <a:moveTo>
                  <a:pt x="50" y="617"/>
                </a:moveTo>
                <a:cubicBezTo>
                  <a:pt x="35" y="617"/>
                  <a:pt x="23" y="612"/>
                  <a:pt x="14" y="603"/>
                </a:cubicBezTo>
                <a:cubicBezTo>
                  <a:pt x="4" y="591"/>
                  <a:pt x="0" y="574"/>
                  <a:pt x="3" y="550"/>
                </a:cubicBezTo>
                <a:cubicBezTo>
                  <a:pt x="6" y="523"/>
                  <a:pt x="17" y="490"/>
                  <a:pt x="37" y="451"/>
                </a:cubicBezTo>
                <a:cubicBezTo>
                  <a:pt x="69" y="391"/>
                  <a:pt x="119" y="320"/>
                  <a:pt x="184" y="247"/>
                </a:cubicBezTo>
                <a:cubicBezTo>
                  <a:pt x="292" y="124"/>
                  <a:pt x="427" y="33"/>
                  <a:pt x="506" y="7"/>
                </a:cubicBezTo>
                <a:cubicBezTo>
                  <a:pt x="519" y="2"/>
                  <a:pt x="529" y="0"/>
                  <a:pt x="537" y="0"/>
                </a:cubicBezTo>
                <a:cubicBezTo>
                  <a:pt x="541" y="0"/>
                  <a:pt x="545" y="1"/>
                  <a:pt x="547" y="2"/>
                </a:cubicBezTo>
                <a:cubicBezTo>
                  <a:pt x="547" y="3"/>
                  <a:pt x="547" y="3"/>
                  <a:pt x="547" y="3"/>
                </a:cubicBezTo>
                <a:cubicBezTo>
                  <a:pt x="550" y="5"/>
                  <a:pt x="556" y="15"/>
                  <a:pt x="549" y="48"/>
                </a:cubicBezTo>
                <a:cubicBezTo>
                  <a:pt x="532" y="126"/>
                  <a:pt x="463" y="269"/>
                  <a:pt x="350" y="397"/>
                </a:cubicBezTo>
                <a:cubicBezTo>
                  <a:pt x="285" y="471"/>
                  <a:pt x="221" y="530"/>
                  <a:pt x="165" y="568"/>
                </a:cubicBezTo>
                <a:cubicBezTo>
                  <a:pt x="129" y="593"/>
                  <a:pt x="98" y="609"/>
                  <a:pt x="72" y="614"/>
                </a:cubicBezTo>
                <a:cubicBezTo>
                  <a:pt x="64" y="616"/>
                  <a:pt x="57" y="617"/>
                  <a:pt x="50" y="6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5" name="Freeform 33"/>
          <p:cNvSpPr/>
          <p:nvPr/>
        </p:nvSpPr>
        <p:spPr bwMode="auto">
          <a:xfrm>
            <a:off x="7321424" y="2616433"/>
            <a:ext cx="507764" cy="463364"/>
          </a:xfrm>
          <a:custGeom>
            <a:avLst/>
            <a:gdLst>
              <a:gd name="T0" fmla="*/ 32 w 189"/>
              <a:gd name="T1" fmla="*/ 0 h 172"/>
              <a:gd name="T2" fmla="*/ 0 w 189"/>
              <a:gd name="T3" fmla="*/ 53 h 172"/>
              <a:gd name="T4" fmla="*/ 139 w 189"/>
              <a:gd name="T5" fmla="*/ 172 h 172"/>
              <a:gd name="T6" fmla="*/ 189 w 189"/>
              <a:gd name="T7" fmla="*/ 132 h 172"/>
              <a:gd name="T8" fmla="*/ 32 w 189"/>
              <a:gd name="T9" fmla="*/ 0 h 172"/>
            </a:gdLst>
            <a:ahLst/>
            <a:cxnLst>
              <a:cxn ang="0">
                <a:pos x="T0" y="T1"/>
              </a:cxn>
              <a:cxn ang="0">
                <a:pos x="T2" y="T3"/>
              </a:cxn>
              <a:cxn ang="0">
                <a:pos x="T4" y="T5"/>
              </a:cxn>
              <a:cxn ang="0">
                <a:pos x="T6" y="T7"/>
              </a:cxn>
              <a:cxn ang="0">
                <a:pos x="T8" y="T9"/>
              </a:cxn>
            </a:cxnLst>
            <a:rect l="0" t="0" r="r" b="b"/>
            <a:pathLst>
              <a:path w="189" h="172">
                <a:moveTo>
                  <a:pt x="32" y="0"/>
                </a:moveTo>
                <a:cubicBezTo>
                  <a:pt x="32" y="0"/>
                  <a:pt x="3" y="41"/>
                  <a:pt x="0" y="53"/>
                </a:cubicBezTo>
                <a:cubicBezTo>
                  <a:pt x="139" y="172"/>
                  <a:pt x="139" y="172"/>
                  <a:pt x="139" y="172"/>
                </a:cubicBezTo>
                <a:cubicBezTo>
                  <a:pt x="139" y="172"/>
                  <a:pt x="160" y="159"/>
                  <a:pt x="189" y="132"/>
                </a:cubicBezTo>
                <a:lnTo>
                  <a:pt x="32"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6" name="Freeform 34"/>
          <p:cNvSpPr/>
          <p:nvPr/>
        </p:nvSpPr>
        <p:spPr bwMode="auto">
          <a:xfrm>
            <a:off x="7286131" y="2789483"/>
            <a:ext cx="382532" cy="331300"/>
          </a:xfrm>
          <a:custGeom>
            <a:avLst/>
            <a:gdLst>
              <a:gd name="T0" fmla="*/ 7 w 142"/>
              <a:gd name="T1" fmla="*/ 0 h 123"/>
              <a:gd name="T2" fmla="*/ 0 w 142"/>
              <a:gd name="T3" fmla="*/ 12 h 123"/>
              <a:gd name="T4" fmla="*/ 131 w 142"/>
              <a:gd name="T5" fmla="*/ 123 h 123"/>
              <a:gd name="T6" fmla="*/ 142 w 142"/>
              <a:gd name="T7" fmla="*/ 116 h 123"/>
              <a:gd name="T8" fmla="*/ 7 w 142"/>
              <a:gd name="T9" fmla="*/ 0 h 123"/>
            </a:gdLst>
            <a:ahLst/>
            <a:cxnLst>
              <a:cxn ang="0">
                <a:pos x="T0" y="T1"/>
              </a:cxn>
              <a:cxn ang="0">
                <a:pos x="T2" y="T3"/>
              </a:cxn>
              <a:cxn ang="0">
                <a:pos x="T4" y="T5"/>
              </a:cxn>
              <a:cxn ang="0">
                <a:pos x="T6" y="T7"/>
              </a:cxn>
              <a:cxn ang="0">
                <a:pos x="T8" y="T9"/>
              </a:cxn>
            </a:cxnLst>
            <a:rect l="0" t="0" r="r" b="b"/>
            <a:pathLst>
              <a:path w="142" h="123">
                <a:moveTo>
                  <a:pt x="7" y="0"/>
                </a:moveTo>
                <a:cubicBezTo>
                  <a:pt x="7" y="0"/>
                  <a:pt x="1" y="9"/>
                  <a:pt x="0" y="12"/>
                </a:cubicBezTo>
                <a:cubicBezTo>
                  <a:pt x="131" y="123"/>
                  <a:pt x="131" y="123"/>
                  <a:pt x="131" y="123"/>
                </a:cubicBezTo>
                <a:cubicBezTo>
                  <a:pt x="131" y="123"/>
                  <a:pt x="142" y="117"/>
                  <a:pt x="142" y="116"/>
                </a:cubicBezTo>
                <a:lnTo>
                  <a:pt x="7"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7" name="Freeform 35"/>
          <p:cNvSpPr/>
          <p:nvPr/>
        </p:nvSpPr>
        <p:spPr bwMode="auto">
          <a:xfrm>
            <a:off x="8249290" y="1563333"/>
            <a:ext cx="471333" cy="477026"/>
          </a:xfrm>
          <a:custGeom>
            <a:avLst/>
            <a:gdLst>
              <a:gd name="T0" fmla="*/ 112 w 175"/>
              <a:gd name="T1" fmla="*/ 177 h 177"/>
              <a:gd name="T2" fmla="*/ 155 w 175"/>
              <a:gd name="T3" fmla="*/ 12 h 177"/>
              <a:gd name="T4" fmla="*/ 0 w 175"/>
              <a:gd name="T5" fmla="*/ 75 h 177"/>
              <a:gd name="T6" fmla="*/ 112 w 175"/>
              <a:gd name="T7" fmla="*/ 177 h 177"/>
            </a:gdLst>
            <a:ahLst/>
            <a:cxnLst>
              <a:cxn ang="0">
                <a:pos x="T0" y="T1"/>
              </a:cxn>
              <a:cxn ang="0">
                <a:pos x="T2" y="T3"/>
              </a:cxn>
              <a:cxn ang="0">
                <a:pos x="T4" y="T5"/>
              </a:cxn>
              <a:cxn ang="0">
                <a:pos x="T6" y="T7"/>
              </a:cxn>
            </a:cxnLst>
            <a:rect l="0" t="0" r="r" b="b"/>
            <a:pathLst>
              <a:path w="175" h="177">
                <a:moveTo>
                  <a:pt x="112" y="177"/>
                </a:moveTo>
                <a:cubicBezTo>
                  <a:pt x="151" y="100"/>
                  <a:pt x="175" y="27"/>
                  <a:pt x="155" y="12"/>
                </a:cubicBezTo>
                <a:cubicBezTo>
                  <a:pt x="137" y="0"/>
                  <a:pt x="69" y="26"/>
                  <a:pt x="0" y="75"/>
                </a:cubicBezTo>
                <a:lnTo>
                  <a:pt x="112" y="177"/>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8" name="Freeform 36"/>
          <p:cNvSpPr/>
          <p:nvPr/>
        </p:nvSpPr>
        <p:spPr bwMode="auto">
          <a:xfrm>
            <a:off x="7076650" y="2961393"/>
            <a:ext cx="434901" cy="396193"/>
          </a:xfrm>
          <a:custGeom>
            <a:avLst/>
            <a:gdLst>
              <a:gd name="T0" fmla="*/ 131 w 162"/>
              <a:gd name="T1" fmla="*/ 147 h 147"/>
              <a:gd name="T2" fmla="*/ 127 w 162"/>
              <a:gd name="T3" fmla="*/ 146 h 147"/>
              <a:gd name="T4" fmla="*/ 121 w 162"/>
              <a:gd name="T5" fmla="*/ 145 h 147"/>
              <a:gd name="T6" fmla="*/ 24 w 162"/>
              <a:gd name="T7" fmla="*/ 70 h 147"/>
              <a:gd name="T8" fmla="*/ 14 w 162"/>
              <a:gd name="T9" fmla="*/ 56 h 147"/>
              <a:gd name="T10" fmla="*/ 13 w 162"/>
              <a:gd name="T11" fmla="*/ 54 h 147"/>
              <a:gd name="T12" fmla="*/ 7 w 162"/>
              <a:gd name="T13" fmla="*/ 43 h 147"/>
              <a:gd name="T14" fmla="*/ 21 w 162"/>
              <a:gd name="T15" fmla="*/ 13 h 147"/>
              <a:gd name="T16" fmla="*/ 56 w 162"/>
              <a:gd name="T17" fmla="*/ 0 h 147"/>
              <a:gd name="T18" fmla="*/ 56 w 162"/>
              <a:gd name="T19" fmla="*/ 0 h 147"/>
              <a:gd name="T20" fmla="*/ 57 w 162"/>
              <a:gd name="T21" fmla="*/ 2 h 147"/>
              <a:gd name="T22" fmla="*/ 59 w 162"/>
              <a:gd name="T23" fmla="*/ 8 h 147"/>
              <a:gd name="T24" fmla="*/ 162 w 162"/>
              <a:gd name="T25" fmla="*/ 88 h 147"/>
              <a:gd name="T26" fmla="*/ 162 w 162"/>
              <a:gd name="T27" fmla="*/ 88 h 147"/>
              <a:gd name="T28" fmla="*/ 161 w 162"/>
              <a:gd name="T29" fmla="*/ 103 h 147"/>
              <a:gd name="T30" fmla="*/ 131 w 162"/>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47">
                <a:moveTo>
                  <a:pt x="131" y="147"/>
                </a:moveTo>
                <a:cubicBezTo>
                  <a:pt x="130" y="147"/>
                  <a:pt x="128" y="147"/>
                  <a:pt x="127" y="146"/>
                </a:cubicBezTo>
                <a:cubicBezTo>
                  <a:pt x="125" y="146"/>
                  <a:pt x="123" y="145"/>
                  <a:pt x="121" y="145"/>
                </a:cubicBezTo>
                <a:cubicBezTo>
                  <a:pt x="98" y="136"/>
                  <a:pt x="51" y="104"/>
                  <a:pt x="24" y="70"/>
                </a:cubicBezTo>
                <a:cubicBezTo>
                  <a:pt x="20" y="65"/>
                  <a:pt x="16" y="60"/>
                  <a:pt x="14" y="56"/>
                </a:cubicBezTo>
                <a:cubicBezTo>
                  <a:pt x="13" y="54"/>
                  <a:pt x="13" y="54"/>
                  <a:pt x="13" y="54"/>
                </a:cubicBezTo>
                <a:cubicBezTo>
                  <a:pt x="11" y="51"/>
                  <a:pt x="8" y="47"/>
                  <a:pt x="7" y="43"/>
                </a:cubicBezTo>
                <a:cubicBezTo>
                  <a:pt x="0" y="25"/>
                  <a:pt x="16" y="16"/>
                  <a:pt x="21" y="13"/>
                </a:cubicBezTo>
                <a:cubicBezTo>
                  <a:pt x="29" y="8"/>
                  <a:pt x="41" y="4"/>
                  <a:pt x="56" y="0"/>
                </a:cubicBezTo>
                <a:cubicBezTo>
                  <a:pt x="56" y="0"/>
                  <a:pt x="56" y="0"/>
                  <a:pt x="56" y="0"/>
                </a:cubicBezTo>
                <a:cubicBezTo>
                  <a:pt x="57" y="2"/>
                  <a:pt x="57" y="2"/>
                  <a:pt x="57" y="2"/>
                </a:cubicBezTo>
                <a:cubicBezTo>
                  <a:pt x="57" y="3"/>
                  <a:pt x="58" y="5"/>
                  <a:pt x="59" y="8"/>
                </a:cubicBezTo>
                <a:cubicBezTo>
                  <a:pt x="68" y="26"/>
                  <a:pt x="97" y="70"/>
                  <a:pt x="162" y="88"/>
                </a:cubicBezTo>
                <a:cubicBezTo>
                  <a:pt x="162" y="88"/>
                  <a:pt x="162" y="88"/>
                  <a:pt x="162" y="88"/>
                </a:cubicBezTo>
                <a:cubicBezTo>
                  <a:pt x="162" y="88"/>
                  <a:pt x="162" y="94"/>
                  <a:pt x="161" y="103"/>
                </a:cubicBezTo>
                <a:cubicBezTo>
                  <a:pt x="157" y="131"/>
                  <a:pt x="147" y="147"/>
                  <a:pt x="131" y="147"/>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9" name="Freeform 37"/>
          <p:cNvSpPr/>
          <p:nvPr/>
        </p:nvSpPr>
        <p:spPr bwMode="auto">
          <a:xfrm>
            <a:off x="7840574" y="2158761"/>
            <a:ext cx="373423" cy="374562"/>
          </a:xfrm>
          <a:custGeom>
            <a:avLst/>
            <a:gdLst>
              <a:gd name="T0" fmla="*/ 117 w 139"/>
              <a:gd name="T1" fmla="*/ 109 h 139"/>
              <a:gd name="T2" fmla="*/ 30 w 139"/>
              <a:gd name="T3" fmla="*/ 117 h 139"/>
              <a:gd name="T4" fmla="*/ 22 w 139"/>
              <a:gd name="T5" fmla="*/ 30 h 139"/>
              <a:gd name="T6" fmla="*/ 109 w 139"/>
              <a:gd name="T7" fmla="*/ 22 h 139"/>
              <a:gd name="T8" fmla="*/ 117 w 139"/>
              <a:gd name="T9" fmla="*/ 109 h 139"/>
            </a:gdLst>
            <a:ahLst/>
            <a:cxnLst>
              <a:cxn ang="0">
                <a:pos x="T0" y="T1"/>
              </a:cxn>
              <a:cxn ang="0">
                <a:pos x="T2" y="T3"/>
              </a:cxn>
              <a:cxn ang="0">
                <a:pos x="T4" y="T5"/>
              </a:cxn>
              <a:cxn ang="0">
                <a:pos x="T6" y="T7"/>
              </a:cxn>
              <a:cxn ang="0">
                <a:pos x="T8" y="T9"/>
              </a:cxn>
            </a:cxnLst>
            <a:rect l="0" t="0" r="r" b="b"/>
            <a:pathLst>
              <a:path w="139" h="139">
                <a:moveTo>
                  <a:pt x="117" y="109"/>
                </a:moveTo>
                <a:cubicBezTo>
                  <a:pt x="95" y="135"/>
                  <a:pt x="56" y="139"/>
                  <a:pt x="30" y="117"/>
                </a:cubicBezTo>
                <a:cubicBezTo>
                  <a:pt x="4" y="95"/>
                  <a:pt x="0" y="56"/>
                  <a:pt x="22" y="30"/>
                </a:cubicBezTo>
                <a:cubicBezTo>
                  <a:pt x="44" y="4"/>
                  <a:pt x="83" y="0"/>
                  <a:pt x="109" y="22"/>
                </a:cubicBezTo>
                <a:cubicBezTo>
                  <a:pt x="135" y="44"/>
                  <a:pt x="139" y="83"/>
                  <a:pt x="117" y="109"/>
                </a:cubicBezTo>
                <a:close/>
              </a:path>
            </a:pathLst>
          </a:custGeom>
          <a:solidFill>
            <a:srgbClr val="267CA0"/>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70" name="Freeform 38"/>
          <p:cNvSpPr/>
          <p:nvPr/>
        </p:nvSpPr>
        <p:spPr bwMode="auto">
          <a:xfrm>
            <a:off x="7883837" y="2202023"/>
            <a:ext cx="288037" cy="288037"/>
          </a:xfrm>
          <a:custGeom>
            <a:avLst/>
            <a:gdLst>
              <a:gd name="T0" fmla="*/ 90 w 107"/>
              <a:gd name="T1" fmla="*/ 84 h 107"/>
              <a:gd name="T2" fmla="*/ 23 w 107"/>
              <a:gd name="T3" fmla="*/ 90 h 107"/>
              <a:gd name="T4" fmla="*/ 17 w 107"/>
              <a:gd name="T5" fmla="*/ 23 h 107"/>
              <a:gd name="T6" fmla="*/ 84 w 107"/>
              <a:gd name="T7" fmla="*/ 17 h 107"/>
              <a:gd name="T8" fmla="*/ 90 w 107"/>
              <a:gd name="T9" fmla="*/ 84 h 107"/>
            </a:gdLst>
            <a:ahLst/>
            <a:cxnLst>
              <a:cxn ang="0">
                <a:pos x="T0" y="T1"/>
              </a:cxn>
              <a:cxn ang="0">
                <a:pos x="T2" y="T3"/>
              </a:cxn>
              <a:cxn ang="0">
                <a:pos x="T4" y="T5"/>
              </a:cxn>
              <a:cxn ang="0">
                <a:pos x="T6" y="T7"/>
              </a:cxn>
              <a:cxn ang="0">
                <a:pos x="T8" y="T9"/>
              </a:cxn>
            </a:cxnLst>
            <a:rect l="0" t="0" r="r" b="b"/>
            <a:pathLst>
              <a:path w="107" h="107">
                <a:moveTo>
                  <a:pt x="90" y="84"/>
                </a:moveTo>
                <a:cubicBezTo>
                  <a:pt x="73" y="104"/>
                  <a:pt x="43" y="107"/>
                  <a:pt x="23" y="90"/>
                </a:cubicBezTo>
                <a:cubicBezTo>
                  <a:pt x="3" y="73"/>
                  <a:pt x="0" y="43"/>
                  <a:pt x="17" y="23"/>
                </a:cubicBezTo>
                <a:cubicBezTo>
                  <a:pt x="34" y="3"/>
                  <a:pt x="64" y="0"/>
                  <a:pt x="84" y="17"/>
                </a:cubicBezTo>
                <a:cubicBezTo>
                  <a:pt x="104" y="34"/>
                  <a:pt x="107" y="64"/>
                  <a:pt x="90" y="84"/>
                </a:cubicBez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nvGrpSpPr>
          <p:cNvPr id="71" name="Group 49"/>
          <p:cNvGrpSpPr/>
          <p:nvPr/>
        </p:nvGrpSpPr>
        <p:grpSpPr>
          <a:xfrm>
            <a:off x="3203584" y="5763301"/>
            <a:ext cx="305796" cy="304883"/>
            <a:chOff x="2138511" y="2464802"/>
            <a:chExt cx="354012" cy="352956"/>
          </a:xfrm>
          <a:solidFill>
            <a:srgbClr val="5BAAA4"/>
          </a:solidFill>
        </p:grpSpPr>
        <p:sp>
          <p:nvSpPr>
            <p:cNvPr id="72" name="Oval 50"/>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3" name="Freeform 5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4" name="Group 52"/>
          <p:cNvGrpSpPr>
            <a:grpSpLocks noChangeAspect="1"/>
          </p:cNvGrpSpPr>
          <p:nvPr/>
        </p:nvGrpSpPr>
        <p:grpSpPr>
          <a:xfrm>
            <a:off x="4207079" y="4518085"/>
            <a:ext cx="333339" cy="332345"/>
            <a:chOff x="2138511" y="2464802"/>
            <a:chExt cx="354012" cy="352956"/>
          </a:xfrm>
          <a:solidFill>
            <a:srgbClr val="195269"/>
          </a:solidFill>
        </p:grpSpPr>
        <p:sp>
          <p:nvSpPr>
            <p:cNvPr id="75" name="Oval 53"/>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6" name="Freeform 5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7" name="Group 55"/>
          <p:cNvGrpSpPr>
            <a:grpSpLocks noChangeAspect="1"/>
          </p:cNvGrpSpPr>
          <p:nvPr/>
        </p:nvGrpSpPr>
        <p:grpSpPr>
          <a:xfrm>
            <a:off x="4580744" y="5270035"/>
            <a:ext cx="363643" cy="362558"/>
            <a:chOff x="2138511" y="2464802"/>
            <a:chExt cx="354012" cy="352956"/>
          </a:xfrm>
          <a:solidFill>
            <a:schemeClr val="bg1">
              <a:lumMod val="50000"/>
            </a:schemeClr>
          </a:solidFill>
        </p:grpSpPr>
        <p:sp>
          <p:nvSpPr>
            <p:cNvPr id="78" name="Oval 56"/>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9" name="Freeform 5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0" name="Group 58"/>
          <p:cNvGrpSpPr>
            <a:grpSpLocks noChangeAspect="1"/>
          </p:cNvGrpSpPr>
          <p:nvPr/>
        </p:nvGrpSpPr>
        <p:grpSpPr>
          <a:xfrm>
            <a:off x="5593882" y="3344797"/>
            <a:ext cx="393947" cy="392771"/>
            <a:chOff x="2138511" y="2464802"/>
            <a:chExt cx="354012" cy="352956"/>
          </a:xfrm>
          <a:solidFill>
            <a:srgbClr val="388BA5"/>
          </a:solidFill>
        </p:grpSpPr>
        <p:sp>
          <p:nvSpPr>
            <p:cNvPr id="81" name="Oval 59"/>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2" name="Freeform 6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3" name="Group 61"/>
          <p:cNvGrpSpPr>
            <a:grpSpLocks noChangeAspect="1"/>
          </p:cNvGrpSpPr>
          <p:nvPr/>
        </p:nvGrpSpPr>
        <p:grpSpPr>
          <a:xfrm>
            <a:off x="5923530" y="4360966"/>
            <a:ext cx="424250" cy="422984"/>
            <a:chOff x="2138511" y="2464802"/>
            <a:chExt cx="354012" cy="352956"/>
          </a:xfrm>
          <a:solidFill>
            <a:srgbClr val="5BAAA4"/>
          </a:solidFill>
        </p:grpSpPr>
        <p:sp>
          <p:nvSpPr>
            <p:cNvPr id="84" name="Oval 6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5" name="Freeform 6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 name="组合 4"/>
          <p:cNvGrpSpPr/>
          <p:nvPr/>
        </p:nvGrpSpPr>
        <p:grpSpPr>
          <a:xfrm>
            <a:off x="4422774" y="5131514"/>
            <a:ext cx="2149778" cy="1620312"/>
            <a:chOff x="865086" y="2198831"/>
            <a:chExt cx="2149778" cy="1620312"/>
          </a:xfrm>
        </p:grpSpPr>
        <p:sp>
          <p:nvSpPr>
            <p:cNvPr id="105" name="Freeform 70"/>
            <p:cNvSpPr>
              <a:spLocks noChangeArrowheads="1"/>
            </p:cNvSpPr>
            <p:nvPr/>
          </p:nvSpPr>
          <p:spPr bwMode="auto">
            <a:xfrm>
              <a:off x="1723944" y="2198831"/>
              <a:ext cx="426574" cy="381196"/>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17" name="组合 116"/>
            <p:cNvGrpSpPr/>
            <p:nvPr/>
          </p:nvGrpSpPr>
          <p:grpSpPr>
            <a:xfrm>
              <a:off x="865086" y="2674776"/>
              <a:ext cx="2149778" cy="1144367"/>
              <a:chOff x="3250524" y="-1747843"/>
              <a:chExt cx="2400708" cy="1144367"/>
            </a:xfrm>
          </p:grpSpPr>
          <p:sp>
            <p:nvSpPr>
              <p:cNvPr id="118" name="文本框 117"/>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代码复审</a:t>
                </a:r>
              </a:p>
            </p:txBody>
          </p:sp>
          <p:sp>
            <p:nvSpPr>
              <p:cNvPr id="119" name="文本框 118"/>
              <p:cNvSpPr txBox="1"/>
              <p:nvPr/>
            </p:nvSpPr>
            <p:spPr>
              <a:xfrm>
                <a:off x="3250524" y="-1337459"/>
                <a:ext cx="2382764"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强调</a:t>
                </a:r>
                <a:r>
                  <a:rPr lang="zh-CN" altLang="en-US" sz="1100" b="1" spc="100" dirty="0">
                    <a:solidFill>
                      <a:schemeClr val="bg2">
                        <a:lumMod val="25000"/>
                      </a:schemeClr>
                    </a:solidFill>
                    <a:cs typeface="+mn-ea"/>
                    <a:sym typeface="+mn-lt"/>
                  </a:rPr>
                  <a:t>编码风格和内部说明文档</a:t>
                </a:r>
                <a:r>
                  <a:rPr lang="zh-CN" altLang="en-US" sz="1100" spc="100" dirty="0">
                    <a:solidFill>
                      <a:schemeClr val="tx1">
                        <a:lumMod val="50000"/>
                        <a:lumOff val="50000"/>
                      </a:schemeClr>
                    </a:solidFill>
                    <a:cs typeface="+mn-ea"/>
                    <a:sym typeface="+mn-lt"/>
                  </a:rPr>
                  <a:t>这两个影响可维护性的因素</a:t>
                </a:r>
              </a:p>
            </p:txBody>
          </p:sp>
        </p:grpSp>
      </p:grpSp>
      <p:grpSp>
        <p:nvGrpSpPr>
          <p:cNvPr id="7" name="组合 6"/>
          <p:cNvGrpSpPr/>
          <p:nvPr/>
        </p:nvGrpSpPr>
        <p:grpSpPr>
          <a:xfrm>
            <a:off x="1492277" y="2808975"/>
            <a:ext cx="3623073" cy="1533460"/>
            <a:chOff x="3154685" y="2285683"/>
            <a:chExt cx="2149778" cy="1533460"/>
          </a:xfrm>
        </p:grpSpPr>
        <p:sp>
          <p:nvSpPr>
            <p:cNvPr id="106" name="Freeform 51"/>
            <p:cNvSpPr>
              <a:spLocks noChangeArrowheads="1"/>
            </p:cNvSpPr>
            <p:nvPr/>
          </p:nvSpPr>
          <p:spPr bwMode="auto">
            <a:xfrm>
              <a:off x="4112884" y="2285683"/>
              <a:ext cx="241855" cy="28960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388BA5"/>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2" name="组合 121"/>
            <p:cNvGrpSpPr/>
            <p:nvPr/>
          </p:nvGrpSpPr>
          <p:grpSpPr>
            <a:xfrm>
              <a:off x="3154685" y="2674776"/>
              <a:ext cx="2149778" cy="1144367"/>
              <a:chOff x="3250524" y="-1747843"/>
              <a:chExt cx="2400708" cy="1144367"/>
            </a:xfrm>
          </p:grpSpPr>
          <p:sp>
            <p:nvSpPr>
              <p:cNvPr id="123" name="文本框 122"/>
              <p:cNvSpPr txBox="1"/>
              <p:nvPr/>
            </p:nvSpPr>
            <p:spPr>
              <a:xfrm>
                <a:off x="3250525" y="-1747843"/>
                <a:ext cx="2400707" cy="707886"/>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正式的和非正式的设计复审</a:t>
                </a:r>
              </a:p>
            </p:txBody>
          </p:sp>
          <p:sp>
            <p:nvSpPr>
              <p:cNvPr id="124" name="文本框 123"/>
              <p:cNvSpPr txBox="1"/>
              <p:nvPr/>
            </p:nvSpPr>
            <p:spPr>
              <a:xfrm>
                <a:off x="3250524" y="-1337459"/>
                <a:ext cx="2382765"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从</a:t>
                </a:r>
                <a:r>
                  <a:rPr lang="zh-CN" altLang="en-US" sz="1100" b="1" spc="100" dirty="0">
                    <a:solidFill>
                      <a:schemeClr val="tx1">
                        <a:lumMod val="50000"/>
                        <a:lumOff val="50000"/>
                      </a:schemeClr>
                    </a:solidFill>
                    <a:cs typeface="+mn-ea"/>
                    <a:sym typeface="+mn-lt"/>
                  </a:rPr>
                  <a:t>容易修改、模块化和功能独</a:t>
                </a:r>
                <a:r>
                  <a:rPr lang="zh-CN" altLang="en-US" sz="1100" spc="100" dirty="0">
                    <a:solidFill>
                      <a:schemeClr val="tx1">
                        <a:lumMod val="50000"/>
                        <a:lumOff val="50000"/>
                      </a:schemeClr>
                    </a:solidFill>
                    <a:cs typeface="+mn-ea"/>
                    <a:sym typeface="+mn-lt"/>
                  </a:rPr>
                  <a:t>立的目标出发，评价软件的</a:t>
                </a:r>
                <a:r>
                  <a:rPr lang="zh-CN" altLang="en-US" sz="1100" b="1" spc="100" dirty="0">
                    <a:solidFill>
                      <a:schemeClr val="bg2">
                        <a:lumMod val="25000"/>
                      </a:schemeClr>
                    </a:solidFill>
                    <a:cs typeface="+mn-ea"/>
                    <a:sym typeface="+mn-lt"/>
                  </a:rPr>
                  <a:t>结构和过程</a:t>
                </a:r>
                <a:r>
                  <a:rPr lang="zh-CN" altLang="en-US" sz="1100" spc="100" dirty="0">
                    <a:solidFill>
                      <a:schemeClr val="tx1">
                        <a:lumMod val="50000"/>
                        <a:lumOff val="50000"/>
                      </a:schemeClr>
                    </a:solidFill>
                    <a:cs typeface="+mn-ea"/>
                    <a:sym typeface="+mn-lt"/>
                  </a:rPr>
                  <a:t>，设计中应该对将来可能修改的部分预作准备</a:t>
                </a:r>
              </a:p>
            </p:txBody>
          </p:sp>
        </p:grpSp>
      </p:grpSp>
      <p:grpSp>
        <p:nvGrpSpPr>
          <p:cNvPr id="35" name="组合 34"/>
          <p:cNvGrpSpPr/>
          <p:nvPr/>
        </p:nvGrpSpPr>
        <p:grpSpPr>
          <a:xfrm>
            <a:off x="862614" y="4572458"/>
            <a:ext cx="2149778" cy="2071986"/>
            <a:chOff x="998025" y="4563646"/>
            <a:chExt cx="2149778" cy="2071986"/>
          </a:xfrm>
        </p:grpSpPr>
        <p:sp>
          <p:nvSpPr>
            <p:cNvPr id="104" name="Freeform 47"/>
            <p:cNvSpPr>
              <a:spLocks noChangeArrowheads="1"/>
            </p:cNvSpPr>
            <p:nvPr/>
          </p:nvSpPr>
          <p:spPr bwMode="auto">
            <a:xfrm>
              <a:off x="1875706" y="4563646"/>
              <a:ext cx="423550" cy="372118"/>
            </a:xfrm>
            <a:custGeom>
              <a:avLst/>
              <a:gdLst>
                <a:gd name="T0" fmla="*/ 221804 w 498"/>
                <a:gd name="T1" fmla="*/ 194813 h 435"/>
                <a:gd name="T2" fmla="*/ 221804 w 498"/>
                <a:gd name="T3" fmla="*/ 194813 h 435"/>
                <a:gd name="T4" fmla="*/ 217341 w 498"/>
                <a:gd name="T5" fmla="*/ 147232 h 435"/>
                <a:gd name="T6" fmla="*/ 189671 w 498"/>
                <a:gd name="T7" fmla="*/ 131521 h 435"/>
                <a:gd name="T8" fmla="*/ 166018 w 498"/>
                <a:gd name="T9" fmla="*/ 103691 h 435"/>
                <a:gd name="T10" fmla="*/ 174051 w 498"/>
                <a:gd name="T11" fmla="*/ 87980 h 435"/>
                <a:gd name="T12" fmla="*/ 182084 w 498"/>
                <a:gd name="T13" fmla="*/ 71372 h 435"/>
                <a:gd name="T14" fmla="*/ 178068 w 498"/>
                <a:gd name="T15" fmla="*/ 67781 h 435"/>
                <a:gd name="T16" fmla="*/ 182084 w 498"/>
                <a:gd name="T17" fmla="*/ 51621 h 435"/>
                <a:gd name="T18" fmla="*/ 154415 w 498"/>
                <a:gd name="T19" fmla="*/ 27830 h 435"/>
                <a:gd name="T20" fmla="*/ 126745 w 498"/>
                <a:gd name="T21" fmla="*/ 51621 h 435"/>
                <a:gd name="T22" fmla="*/ 130762 w 498"/>
                <a:gd name="T23" fmla="*/ 67781 h 435"/>
                <a:gd name="T24" fmla="*/ 126745 w 498"/>
                <a:gd name="T25" fmla="*/ 71372 h 435"/>
                <a:gd name="T26" fmla="*/ 134778 w 498"/>
                <a:gd name="T27" fmla="*/ 87980 h 435"/>
                <a:gd name="T28" fmla="*/ 138795 w 498"/>
                <a:gd name="T29" fmla="*/ 103691 h 435"/>
                <a:gd name="T30" fmla="*/ 130762 w 498"/>
                <a:gd name="T31" fmla="*/ 123441 h 435"/>
                <a:gd name="T32" fmla="*/ 170035 w 498"/>
                <a:gd name="T33" fmla="*/ 163392 h 435"/>
                <a:gd name="T34" fmla="*/ 170035 w 498"/>
                <a:gd name="T35" fmla="*/ 194813 h 435"/>
                <a:gd name="T36" fmla="*/ 221804 w 498"/>
                <a:gd name="T37" fmla="*/ 194813 h 435"/>
                <a:gd name="T38" fmla="*/ 115142 w 498"/>
                <a:gd name="T39" fmla="*/ 135561 h 435"/>
                <a:gd name="T40" fmla="*/ 115142 w 498"/>
                <a:gd name="T41" fmla="*/ 135561 h 435"/>
                <a:gd name="T42" fmla="*/ 83455 w 498"/>
                <a:gd name="T43" fmla="*/ 103691 h 435"/>
                <a:gd name="T44" fmla="*/ 95059 w 498"/>
                <a:gd name="T45" fmla="*/ 75412 h 435"/>
                <a:gd name="T46" fmla="*/ 103092 w 498"/>
                <a:gd name="T47" fmla="*/ 59701 h 435"/>
                <a:gd name="T48" fmla="*/ 99075 w 498"/>
                <a:gd name="T49" fmla="*/ 51621 h 435"/>
                <a:gd name="T50" fmla="*/ 103092 w 498"/>
                <a:gd name="T51" fmla="*/ 31870 h 435"/>
                <a:gd name="T52" fmla="*/ 67389 w 498"/>
                <a:gd name="T53" fmla="*/ 0 h 435"/>
                <a:gd name="T54" fmla="*/ 31686 w 498"/>
                <a:gd name="T55" fmla="*/ 31870 h 435"/>
                <a:gd name="T56" fmla="*/ 31686 w 498"/>
                <a:gd name="T57" fmla="*/ 51621 h 435"/>
                <a:gd name="T58" fmla="*/ 31686 w 498"/>
                <a:gd name="T59" fmla="*/ 59701 h 435"/>
                <a:gd name="T60" fmla="*/ 39719 w 498"/>
                <a:gd name="T61" fmla="*/ 75412 h 435"/>
                <a:gd name="T62" fmla="*/ 47753 w 498"/>
                <a:gd name="T63" fmla="*/ 103691 h 435"/>
                <a:gd name="T64" fmla="*/ 20083 w 498"/>
                <a:gd name="T65" fmla="*/ 135561 h 435"/>
                <a:gd name="T66" fmla="*/ 0 w 498"/>
                <a:gd name="T67" fmla="*/ 155312 h 435"/>
                <a:gd name="T68" fmla="*/ 0 w 498"/>
                <a:gd name="T69" fmla="*/ 194813 h 435"/>
                <a:gd name="T70" fmla="*/ 154415 w 498"/>
                <a:gd name="T71" fmla="*/ 194813 h 435"/>
                <a:gd name="T72" fmla="*/ 154415 w 498"/>
                <a:gd name="T73" fmla="*/ 163392 h 435"/>
                <a:gd name="T74" fmla="*/ 115142 w 498"/>
                <a:gd name="T75" fmla="*/ 135561 h 4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5" name="组合 124"/>
            <p:cNvGrpSpPr/>
            <p:nvPr/>
          </p:nvGrpSpPr>
          <p:grpSpPr>
            <a:xfrm>
              <a:off x="998025" y="5051144"/>
              <a:ext cx="2149778" cy="1584488"/>
              <a:chOff x="3250524" y="-1747843"/>
              <a:chExt cx="2400708" cy="1584488"/>
            </a:xfrm>
          </p:grpSpPr>
          <p:sp>
            <p:nvSpPr>
              <p:cNvPr id="126" name="文本框 125"/>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需求分析复审</a:t>
                </a:r>
              </a:p>
            </p:txBody>
          </p:sp>
          <p:sp>
            <p:nvSpPr>
              <p:cNvPr id="127" name="文本框 126"/>
              <p:cNvSpPr txBox="1"/>
              <p:nvPr/>
            </p:nvSpPr>
            <p:spPr>
              <a:xfrm>
                <a:off x="3250524" y="-1337459"/>
                <a:ext cx="2382764" cy="117410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对将来要改进的部分和可能会修改的部分加以注意并指明；讨论软件的</a:t>
                </a:r>
                <a:r>
                  <a:rPr lang="zh-CN" altLang="en-US" sz="1100" b="1" spc="100" dirty="0">
                    <a:solidFill>
                      <a:schemeClr val="bg2">
                        <a:lumMod val="25000"/>
                      </a:schemeClr>
                    </a:solidFill>
                    <a:cs typeface="+mn-ea"/>
                    <a:sym typeface="+mn-lt"/>
                  </a:rPr>
                  <a:t>可移植性问题</a:t>
                </a:r>
                <a:r>
                  <a:rPr lang="en-US" altLang="zh-CN" sz="1100" spc="100" dirty="0">
                    <a:solidFill>
                      <a:schemeClr val="tx1">
                        <a:lumMod val="50000"/>
                        <a:lumOff val="50000"/>
                      </a:schemeClr>
                    </a:solidFill>
                    <a:cs typeface="+mn-ea"/>
                    <a:sym typeface="+mn-lt"/>
                  </a:rPr>
                  <a:t>,</a:t>
                </a:r>
                <a:r>
                  <a:rPr lang="zh-CN" altLang="en-US" sz="1100" spc="100" dirty="0">
                    <a:solidFill>
                      <a:schemeClr val="tx1">
                        <a:lumMod val="50000"/>
                        <a:lumOff val="50000"/>
                      </a:schemeClr>
                    </a:solidFill>
                    <a:cs typeface="+mn-ea"/>
                    <a:sym typeface="+mn-lt"/>
                  </a:rPr>
                  <a:t>并且考虑可能影响软件维护的</a:t>
                </a:r>
                <a:r>
                  <a:rPr lang="zh-CN" altLang="en-US" sz="1100" b="1" spc="100" dirty="0">
                    <a:solidFill>
                      <a:schemeClr val="bg2">
                        <a:lumMod val="25000"/>
                      </a:schemeClr>
                    </a:solidFill>
                    <a:cs typeface="+mn-ea"/>
                    <a:sym typeface="+mn-lt"/>
                  </a:rPr>
                  <a:t>系统界面</a:t>
                </a:r>
              </a:p>
            </p:txBody>
          </p:sp>
        </p:grpSp>
      </p:grpSp>
      <p:grpSp>
        <p:nvGrpSpPr>
          <p:cNvPr id="37" name="组合 36"/>
          <p:cNvGrpSpPr/>
          <p:nvPr/>
        </p:nvGrpSpPr>
        <p:grpSpPr>
          <a:xfrm>
            <a:off x="6754299" y="3952700"/>
            <a:ext cx="2149778" cy="1864029"/>
            <a:chOff x="7053493" y="4551543"/>
            <a:chExt cx="2149778" cy="1864029"/>
          </a:xfrm>
        </p:grpSpPr>
        <p:sp>
          <p:nvSpPr>
            <p:cNvPr id="109" name="Freeform 123"/>
            <p:cNvSpPr>
              <a:spLocks noChangeArrowheads="1"/>
            </p:cNvSpPr>
            <p:nvPr/>
          </p:nvSpPr>
          <p:spPr bwMode="auto">
            <a:xfrm>
              <a:off x="7934761" y="4551543"/>
              <a:ext cx="387246" cy="396322"/>
            </a:xfrm>
            <a:custGeom>
              <a:avLst/>
              <a:gdLst>
                <a:gd name="T0" fmla="*/ 123628 w 452"/>
                <a:gd name="T1" fmla="*/ 135490 h 462"/>
                <a:gd name="T2" fmla="*/ 123628 w 452"/>
                <a:gd name="T3" fmla="*/ 135490 h 462"/>
                <a:gd name="T4" fmla="*/ 195108 w 452"/>
                <a:gd name="T5" fmla="*/ 11703 h 462"/>
                <a:gd name="T6" fmla="*/ 195108 w 452"/>
                <a:gd name="T7" fmla="*/ 8102 h 462"/>
                <a:gd name="T8" fmla="*/ 191062 w 452"/>
                <a:gd name="T9" fmla="*/ 8102 h 462"/>
                <a:gd name="T10" fmla="*/ 71480 w 452"/>
                <a:gd name="T11" fmla="*/ 80124 h 462"/>
                <a:gd name="T12" fmla="*/ 4046 w 452"/>
                <a:gd name="T13" fmla="*/ 135490 h 462"/>
                <a:gd name="T14" fmla="*/ 15735 w 452"/>
                <a:gd name="T15" fmla="*/ 147644 h 462"/>
                <a:gd name="T16" fmla="*/ 39561 w 452"/>
                <a:gd name="T17" fmla="*/ 139542 h 462"/>
                <a:gd name="T18" fmla="*/ 67883 w 452"/>
                <a:gd name="T19" fmla="*/ 167450 h 462"/>
                <a:gd name="T20" fmla="*/ 59791 w 452"/>
                <a:gd name="T21" fmla="*/ 191307 h 462"/>
                <a:gd name="T22" fmla="*/ 67883 w 452"/>
                <a:gd name="T23" fmla="*/ 203461 h 462"/>
                <a:gd name="T24" fmla="*/ 123628 w 452"/>
                <a:gd name="T25" fmla="*/ 135490 h 462"/>
                <a:gd name="T26" fmla="*/ 135317 w 452"/>
                <a:gd name="T27" fmla="*/ 67520 h 462"/>
                <a:gd name="T28" fmla="*/ 135317 w 452"/>
                <a:gd name="T29" fmla="*/ 67520 h 462"/>
                <a:gd name="T30" fmla="*/ 135317 w 452"/>
                <a:gd name="T31" fmla="*/ 43663 h 462"/>
                <a:gd name="T32" fmla="*/ 159143 w 452"/>
                <a:gd name="T33" fmla="*/ 43663 h 462"/>
                <a:gd name="T34" fmla="*/ 159143 w 452"/>
                <a:gd name="T35" fmla="*/ 67520 h 462"/>
                <a:gd name="T36" fmla="*/ 135317 w 452"/>
                <a:gd name="T37" fmla="*/ 6752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8" name="组合 127"/>
            <p:cNvGrpSpPr/>
            <p:nvPr/>
          </p:nvGrpSpPr>
          <p:grpSpPr>
            <a:xfrm>
              <a:off x="7053493" y="5051144"/>
              <a:ext cx="2149778" cy="1364428"/>
              <a:chOff x="3250524" y="-1747843"/>
              <a:chExt cx="2400708" cy="1364428"/>
            </a:xfrm>
          </p:grpSpPr>
          <p:sp>
            <p:nvSpPr>
              <p:cNvPr id="129" name="文本框 128"/>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配置复审</a:t>
                </a:r>
              </a:p>
            </p:txBody>
          </p:sp>
          <p:sp>
            <p:nvSpPr>
              <p:cNvPr id="130" name="文本框 129"/>
              <p:cNvSpPr txBox="1"/>
              <p:nvPr/>
            </p:nvSpPr>
            <p:spPr>
              <a:xfrm>
                <a:off x="3250524" y="-1337459"/>
                <a:ext cx="2382764" cy="95404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保证软件配置的所有成分是</a:t>
                </a:r>
                <a:r>
                  <a:rPr lang="zh-CN" altLang="en-US" sz="1100" b="1" spc="100" dirty="0">
                    <a:solidFill>
                      <a:schemeClr val="bg2">
                        <a:lumMod val="25000"/>
                      </a:schemeClr>
                    </a:solidFill>
                    <a:cs typeface="+mn-ea"/>
                    <a:sym typeface="+mn-lt"/>
                  </a:rPr>
                  <a:t>完整的、一致的和可理解的</a:t>
                </a:r>
                <a:r>
                  <a:rPr lang="zh-CN" altLang="en-US" sz="1100" spc="100" dirty="0">
                    <a:solidFill>
                      <a:schemeClr val="tx1">
                        <a:lumMod val="50000"/>
                        <a:lumOff val="50000"/>
                      </a:schemeClr>
                    </a:solidFill>
                    <a:cs typeface="+mn-ea"/>
                    <a:sym typeface="+mn-lt"/>
                  </a:rPr>
                  <a:t>，而且为了便于修改和管理已经编目归档了</a:t>
                </a:r>
              </a:p>
            </p:txBody>
          </p:sp>
        </p:grpSp>
      </p:grpSp>
      <p:grpSp>
        <p:nvGrpSpPr>
          <p:cNvPr id="38" name="组合 37"/>
          <p:cNvGrpSpPr/>
          <p:nvPr/>
        </p:nvGrpSpPr>
        <p:grpSpPr>
          <a:xfrm>
            <a:off x="4491580" y="1310172"/>
            <a:ext cx="2149778" cy="1422395"/>
            <a:chOff x="9190624" y="4553056"/>
            <a:chExt cx="2149778" cy="1422395"/>
          </a:xfrm>
        </p:grpSpPr>
        <p:sp>
          <p:nvSpPr>
            <p:cNvPr id="107" name="Freeform 29"/>
            <p:cNvSpPr>
              <a:spLocks noChangeArrowheads="1"/>
            </p:cNvSpPr>
            <p:nvPr/>
          </p:nvSpPr>
          <p:spPr bwMode="auto">
            <a:xfrm>
              <a:off x="10074915" y="4553056"/>
              <a:ext cx="381196" cy="393298"/>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509F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31" name="组合 130"/>
            <p:cNvGrpSpPr/>
            <p:nvPr/>
          </p:nvGrpSpPr>
          <p:grpSpPr>
            <a:xfrm>
              <a:off x="9190624" y="5051144"/>
              <a:ext cx="2149778" cy="924307"/>
              <a:chOff x="3250524" y="-1747843"/>
              <a:chExt cx="2400708" cy="924307"/>
            </a:xfrm>
          </p:grpSpPr>
          <p:sp>
            <p:nvSpPr>
              <p:cNvPr id="132" name="文本框 131"/>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设计和编码</a:t>
                </a:r>
              </a:p>
            </p:txBody>
          </p:sp>
          <p:sp>
            <p:nvSpPr>
              <p:cNvPr id="133" name="文本框 132"/>
              <p:cNvSpPr txBox="1"/>
              <p:nvPr/>
            </p:nvSpPr>
            <p:spPr>
              <a:xfrm>
                <a:off x="3250524" y="-1337459"/>
                <a:ext cx="2382764" cy="51392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尽量使用</a:t>
                </a:r>
                <a:r>
                  <a:rPr lang="zh-CN" altLang="en-US" sz="1100" b="1" spc="100" dirty="0">
                    <a:solidFill>
                      <a:schemeClr val="bg2">
                        <a:lumMod val="25000"/>
                      </a:schemeClr>
                    </a:solidFill>
                    <a:cs typeface="+mn-ea"/>
                    <a:sym typeface="+mn-lt"/>
                  </a:rPr>
                  <a:t>可重用</a:t>
                </a:r>
                <a:r>
                  <a:rPr lang="zh-CN" altLang="en-US" sz="1100" spc="100" dirty="0">
                    <a:solidFill>
                      <a:schemeClr val="tx1">
                        <a:lumMod val="50000"/>
                        <a:lumOff val="50000"/>
                      </a:schemeClr>
                    </a:solidFill>
                    <a:cs typeface="+mn-ea"/>
                    <a:sym typeface="+mn-lt"/>
                  </a:rPr>
                  <a:t>的软件构件；注意提高构件的可重用性</a:t>
                </a:r>
              </a:p>
            </p:txBody>
          </p:sp>
        </p:grpSp>
      </p:grpSp>
      <p:grpSp>
        <p:nvGrpSpPr>
          <p:cNvPr id="39" name="组合 38"/>
          <p:cNvGrpSpPr/>
          <p:nvPr/>
        </p:nvGrpSpPr>
        <p:grpSpPr>
          <a:xfrm>
            <a:off x="8945501" y="727882"/>
            <a:ext cx="2133710" cy="1689089"/>
            <a:chOff x="9199206" y="2210935"/>
            <a:chExt cx="2133710" cy="1689089"/>
          </a:xfrm>
        </p:grpSpPr>
        <p:sp>
          <p:nvSpPr>
            <p:cNvPr id="108" name="Freeform 100"/>
            <p:cNvSpPr>
              <a:spLocks noChangeArrowheads="1"/>
            </p:cNvSpPr>
            <p:nvPr/>
          </p:nvSpPr>
          <p:spPr bwMode="auto">
            <a:xfrm>
              <a:off x="10085506" y="2210935"/>
              <a:ext cx="360018" cy="356992"/>
            </a:xfrm>
            <a:custGeom>
              <a:avLst/>
              <a:gdLst>
                <a:gd name="T0" fmla="*/ 172604 w 417"/>
                <a:gd name="T1" fmla="*/ 91192 h 417"/>
                <a:gd name="T2" fmla="*/ 172604 w 417"/>
                <a:gd name="T3" fmla="*/ 91192 h 417"/>
                <a:gd name="T4" fmla="*/ 188460 w 417"/>
                <a:gd name="T5" fmla="*/ 63340 h 417"/>
                <a:gd name="T6" fmla="*/ 184836 w 417"/>
                <a:gd name="T7" fmla="*/ 47617 h 417"/>
                <a:gd name="T8" fmla="*/ 152671 w 417"/>
                <a:gd name="T9" fmla="*/ 35488 h 417"/>
                <a:gd name="T10" fmla="*/ 144516 w 417"/>
                <a:gd name="T11" fmla="*/ 7637 h 417"/>
                <a:gd name="T12" fmla="*/ 124583 w 417"/>
                <a:gd name="T13" fmla="*/ 0 h 417"/>
                <a:gd name="T14" fmla="*/ 96495 w 417"/>
                <a:gd name="T15" fmla="*/ 15723 h 417"/>
                <a:gd name="T16" fmla="*/ 68407 w 417"/>
                <a:gd name="T17" fmla="*/ 0 h 417"/>
                <a:gd name="T18" fmla="*/ 48474 w 417"/>
                <a:gd name="T19" fmla="*/ 7637 h 417"/>
                <a:gd name="T20" fmla="*/ 40320 w 417"/>
                <a:gd name="T21" fmla="*/ 35488 h 417"/>
                <a:gd name="T22" fmla="*/ 8155 w 417"/>
                <a:gd name="T23" fmla="*/ 47617 h 417"/>
                <a:gd name="T24" fmla="*/ 0 w 417"/>
                <a:gd name="T25" fmla="*/ 63340 h 417"/>
                <a:gd name="T26" fmla="*/ 19933 w 417"/>
                <a:gd name="T27" fmla="*/ 91192 h 417"/>
                <a:gd name="T28" fmla="*/ 0 w 417"/>
                <a:gd name="T29" fmla="*/ 123536 h 417"/>
                <a:gd name="T30" fmla="*/ 8155 w 417"/>
                <a:gd name="T31" fmla="*/ 139258 h 417"/>
                <a:gd name="T32" fmla="*/ 40320 w 417"/>
                <a:gd name="T33" fmla="*/ 147344 h 417"/>
                <a:gd name="T34" fmla="*/ 48474 w 417"/>
                <a:gd name="T35" fmla="*/ 178790 h 417"/>
                <a:gd name="T36" fmla="*/ 68407 w 417"/>
                <a:gd name="T37" fmla="*/ 186876 h 417"/>
                <a:gd name="T38" fmla="*/ 96495 w 417"/>
                <a:gd name="T39" fmla="*/ 167110 h 417"/>
                <a:gd name="T40" fmla="*/ 124583 w 417"/>
                <a:gd name="T41" fmla="*/ 186876 h 417"/>
                <a:gd name="T42" fmla="*/ 144516 w 417"/>
                <a:gd name="T43" fmla="*/ 178790 h 417"/>
                <a:gd name="T44" fmla="*/ 152671 w 417"/>
                <a:gd name="T45" fmla="*/ 147344 h 417"/>
                <a:gd name="T46" fmla="*/ 184836 w 417"/>
                <a:gd name="T47" fmla="*/ 139258 h 417"/>
                <a:gd name="T48" fmla="*/ 188460 w 417"/>
                <a:gd name="T49" fmla="*/ 119043 h 417"/>
                <a:gd name="T50" fmla="*/ 172604 w 417"/>
                <a:gd name="T51" fmla="*/ 91192 h 417"/>
                <a:gd name="T52" fmla="*/ 96495 w 417"/>
                <a:gd name="T53" fmla="*/ 131172 h 417"/>
                <a:gd name="T54" fmla="*/ 96495 w 417"/>
                <a:gd name="T55" fmla="*/ 131172 h 417"/>
                <a:gd name="T56" fmla="*/ 56629 w 417"/>
                <a:gd name="T57" fmla="*/ 91192 h 417"/>
                <a:gd name="T58" fmla="*/ 96495 w 417"/>
                <a:gd name="T59" fmla="*/ 51660 h 417"/>
                <a:gd name="T60" fmla="*/ 136362 w 417"/>
                <a:gd name="T61" fmla="*/ 91192 h 417"/>
                <a:gd name="T62" fmla="*/ 96495 w 417"/>
                <a:gd name="T63" fmla="*/ 131172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sp>
          <p:nvSpPr>
            <p:cNvPr id="136" name="文本框 135"/>
            <p:cNvSpPr txBox="1"/>
            <p:nvPr/>
          </p:nvSpPr>
          <p:spPr>
            <a:xfrm>
              <a:off x="9199206" y="2554399"/>
              <a:ext cx="2133710" cy="1345625"/>
            </a:xfrm>
            <a:prstGeom prst="rect">
              <a:avLst/>
            </a:prstGeom>
            <a:noFill/>
          </p:spPr>
          <p:txBody>
            <a:bodyPr wrap="square" rtlCol="0">
              <a:spAutoFit/>
            </a:bodyPr>
            <a:lstStyle/>
            <a:p>
              <a:pPr algn="ctr">
                <a:lnSpc>
                  <a:spcPct val="130000"/>
                </a:lnSpc>
              </a:pPr>
              <a:r>
                <a:rPr lang="zh-CN" altLang="en-US" sz="1600" spc="100" dirty="0">
                  <a:solidFill>
                    <a:schemeClr val="tx1">
                      <a:lumMod val="50000"/>
                      <a:lumOff val="50000"/>
                    </a:schemeClr>
                  </a:solidFill>
                  <a:cs typeface="+mn-ea"/>
                  <a:sym typeface="+mn-lt"/>
                </a:rPr>
                <a:t>在完成了每项维护工作之后，都应该对软件维护本身进行仔细认真的复审。</a:t>
              </a:r>
            </a:p>
          </p:txBody>
        </p:sp>
      </p:grpSp>
      <p:sp>
        <p:nvSpPr>
          <p:cNvPr id="86" name="文本框 85"/>
          <p:cNvSpPr txBox="1"/>
          <p:nvPr/>
        </p:nvSpPr>
        <p:spPr>
          <a:xfrm>
            <a:off x="1283233" y="214158"/>
            <a:ext cx="481276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87" name="文本框 86"/>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预防性维护</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2</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253719252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8"/>
          <p:cNvGrpSpPr/>
          <p:nvPr/>
        </p:nvGrpSpPr>
        <p:grpSpPr>
          <a:xfrm>
            <a:off x="1830997" y="1732549"/>
            <a:ext cx="3891587" cy="1942084"/>
            <a:chOff x="1728282" y="2057398"/>
            <a:chExt cx="3968710" cy="1979962"/>
          </a:xfrm>
        </p:grpSpPr>
        <p:grpSp>
          <p:nvGrpSpPr>
            <p:cNvPr id="11" name="组合 9"/>
            <p:cNvGrpSpPr/>
            <p:nvPr/>
          </p:nvGrpSpPr>
          <p:grpSpPr>
            <a:xfrm>
              <a:off x="1728282" y="2057398"/>
              <a:ext cx="3968710" cy="1979962"/>
              <a:chOff x="1728282" y="2057398"/>
              <a:chExt cx="3968710" cy="1979962"/>
            </a:xfrm>
          </p:grpSpPr>
          <p:sp>
            <p:nvSpPr>
              <p:cNvPr id="14" name="任意多边形 13"/>
              <p:cNvSpPr/>
              <p:nvPr/>
            </p:nvSpPr>
            <p:spPr>
              <a:xfrm>
                <a:off x="1728282"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五边形 14"/>
              <p:cNvSpPr/>
              <p:nvPr/>
            </p:nvSpPr>
            <p:spPr>
              <a:xfrm rot="16200000">
                <a:off x="4707012"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2" name="Freeform 48"/>
            <p:cNvSpPr>
              <a:spLocks noEditPoints="1"/>
            </p:cNvSpPr>
            <p:nvPr/>
          </p:nvSpPr>
          <p:spPr bwMode="auto">
            <a:xfrm>
              <a:off x="5025633" y="2426673"/>
              <a:ext cx="450099" cy="43083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3" name="矩形 12"/>
            <p:cNvSpPr/>
            <p:nvPr/>
          </p:nvSpPr>
          <p:spPr>
            <a:xfrm flipH="1">
              <a:off x="2020981"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01</a:t>
              </a:r>
            </a:p>
          </p:txBody>
        </p:sp>
      </p:grpSp>
      <p:grpSp>
        <p:nvGrpSpPr>
          <p:cNvPr id="16" name="组合 14"/>
          <p:cNvGrpSpPr/>
          <p:nvPr/>
        </p:nvGrpSpPr>
        <p:grpSpPr>
          <a:xfrm>
            <a:off x="1830997" y="3905686"/>
            <a:ext cx="3891587" cy="1942083"/>
            <a:chOff x="1728281" y="4272919"/>
            <a:chExt cx="3968710" cy="1979961"/>
          </a:xfrm>
        </p:grpSpPr>
        <p:grpSp>
          <p:nvGrpSpPr>
            <p:cNvPr id="17" name="组合 15"/>
            <p:cNvGrpSpPr/>
            <p:nvPr/>
          </p:nvGrpSpPr>
          <p:grpSpPr>
            <a:xfrm>
              <a:off x="1728281" y="4272919"/>
              <a:ext cx="3968710" cy="1979961"/>
              <a:chOff x="1728281" y="4272919"/>
              <a:chExt cx="3968710" cy="1979961"/>
            </a:xfrm>
          </p:grpSpPr>
          <p:sp>
            <p:nvSpPr>
              <p:cNvPr id="20" name="任意多边形 19"/>
              <p:cNvSpPr/>
              <p:nvPr/>
            </p:nvSpPr>
            <p:spPr>
              <a:xfrm flipV="1">
                <a:off x="1728281" y="4272919"/>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五边形 20"/>
              <p:cNvSpPr/>
              <p:nvPr/>
            </p:nvSpPr>
            <p:spPr>
              <a:xfrm rot="5400000" flipV="1">
                <a:off x="4707011" y="5262900"/>
                <a:ext cx="1087344" cy="892616"/>
              </a:xfrm>
              <a:prstGeom prst="homePlate">
                <a:avLst>
                  <a:gd name="adj" fmla="val 31538"/>
                </a:avLst>
              </a:prstGeom>
              <a:solidFill>
                <a:srgbClr val="5BAAA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8" name="Freeform 16"/>
            <p:cNvSpPr>
              <a:spLocks noEditPoints="1"/>
            </p:cNvSpPr>
            <p:nvPr/>
          </p:nvSpPr>
          <p:spPr bwMode="auto">
            <a:xfrm>
              <a:off x="4995592" y="5475422"/>
              <a:ext cx="510180" cy="40685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9" name="矩形 18"/>
            <p:cNvSpPr/>
            <p:nvPr/>
          </p:nvSpPr>
          <p:spPr>
            <a:xfrm flipH="1">
              <a:off x="2020980" y="454550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03</a:t>
              </a:r>
            </a:p>
          </p:txBody>
        </p:sp>
      </p:grpSp>
      <p:grpSp>
        <p:nvGrpSpPr>
          <p:cNvPr id="22" name="组合 20"/>
          <p:cNvGrpSpPr/>
          <p:nvPr/>
        </p:nvGrpSpPr>
        <p:grpSpPr>
          <a:xfrm>
            <a:off x="6467683" y="1732549"/>
            <a:ext cx="3891587" cy="1942084"/>
            <a:chOff x="6456858" y="2057398"/>
            <a:chExt cx="3968710" cy="1979962"/>
          </a:xfrm>
        </p:grpSpPr>
        <p:grpSp>
          <p:nvGrpSpPr>
            <p:cNvPr id="23" name="组合 25"/>
            <p:cNvGrpSpPr/>
            <p:nvPr/>
          </p:nvGrpSpPr>
          <p:grpSpPr>
            <a:xfrm>
              <a:off x="6456858" y="2057398"/>
              <a:ext cx="3968710" cy="1979962"/>
              <a:chOff x="6456858" y="2057398"/>
              <a:chExt cx="3968710" cy="1979962"/>
            </a:xfrm>
          </p:grpSpPr>
          <p:sp>
            <p:nvSpPr>
              <p:cNvPr id="26" name="任意多边形 25"/>
              <p:cNvSpPr/>
              <p:nvPr/>
            </p:nvSpPr>
            <p:spPr>
              <a:xfrm rot="10800000" flipV="1">
                <a:off x="6456858"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五边形 26"/>
              <p:cNvSpPr/>
              <p:nvPr/>
            </p:nvSpPr>
            <p:spPr>
              <a:xfrm rot="16200000" flipV="1">
                <a:off x="6359494"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Freeform 26"/>
            <p:cNvSpPr>
              <a:spLocks noEditPoints="1"/>
            </p:cNvSpPr>
            <p:nvPr/>
          </p:nvSpPr>
          <p:spPr bwMode="auto">
            <a:xfrm>
              <a:off x="6767113" y="2443819"/>
              <a:ext cx="377431" cy="396542"/>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25" name="矩形 24"/>
            <p:cNvSpPr/>
            <p:nvPr/>
          </p:nvSpPr>
          <p:spPr>
            <a:xfrm flipH="1">
              <a:off x="7129213"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02</a:t>
              </a:r>
            </a:p>
          </p:txBody>
        </p:sp>
      </p:grpSp>
      <p:grpSp>
        <p:nvGrpSpPr>
          <p:cNvPr id="28" name="组合 30"/>
          <p:cNvGrpSpPr/>
          <p:nvPr/>
        </p:nvGrpSpPr>
        <p:grpSpPr>
          <a:xfrm>
            <a:off x="6467684" y="3905685"/>
            <a:ext cx="3891587" cy="1942083"/>
            <a:chOff x="6456859" y="4272918"/>
            <a:chExt cx="3968710" cy="1979961"/>
          </a:xfrm>
        </p:grpSpPr>
        <p:grpSp>
          <p:nvGrpSpPr>
            <p:cNvPr id="29" name="组合 31"/>
            <p:cNvGrpSpPr/>
            <p:nvPr/>
          </p:nvGrpSpPr>
          <p:grpSpPr>
            <a:xfrm>
              <a:off x="6456859" y="4272918"/>
              <a:ext cx="3968710" cy="1979961"/>
              <a:chOff x="6456859" y="4272918"/>
              <a:chExt cx="3968710" cy="1979961"/>
            </a:xfrm>
          </p:grpSpPr>
          <p:sp>
            <p:nvSpPr>
              <p:cNvPr id="32" name="任意多边形 31"/>
              <p:cNvSpPr/>
              <p:nvPr/>
            </p:nvSpPr>
            <p:spPr>
              <a:xfrm rot="10800000">
                <a:off x="6456859" y="4272918"/>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五边形 32"/>
              <p:cNvSpPr/>
              <p:nvPr/>
            </p:nvSpPr>
            <p:spPr>
              <a:xfrm rot="5400000">
                <a:off x="6359495" y="5262899"/>
                <a:ext cx="1087344" cy="892616"/>
              </a:xfrm>
              <a:prstGeom prst="homePlate">
                <a:avLst>
                  <a:gd name="adj" fmla="val 3153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0" name="Freeform 31"/>
            <p:cNvSpPr>
              <a:spLocks noEditPoints="1"/>
            </p:cNvSpPr>
            <p:nvPr/>
          </p:nvSpPr>
          <p:spPr bwMode="auto">
            <a:xfrm>
              <a:off x="6782443" y="5404335"/>
              <a:ext cx="346769" cy="43608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31" name="矩形 30"/>
            <p:cNvSpPr/>
            <p:nvPr/>
          </p:nvSpPr>
          <p:spPr>
            <a:xfrm flipH="1">
              <a:off x="7158442" y="452662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04</a:t>
              </a:r>
            </a:p>
          </p:txBody>
        </p:sp>
      </p:grpSp>
      <p:sp>
        <p:nvSpPr>
          <p:cNvPr id="35" name="矩形 34"/>
          <p:cNvSpPr/>
          <p:nvPr/>
        </p:nvSpPr>
        <p:spPr>
          <a:xfrm rot="2700000">
            <a:off x="5476389" y="3182666"/>
            <a:ext cx="1244790" cy="1244407"/>
          </a:xfrm>
          <a:prstGeom prst="rect">
            <a:avLst/>
          </a:prstGeom>
          <a:solidFill>
            <a:srgbClr val="009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Freeform 164"/>
          <p:cNvSpPr>
            <a:spLocks noEditPoints="1"/>
          </p:cNvSpPr>
          <p:nvPr/>
        </p:nvSpPr>
        <p:spPr bwMode="auto">
          <a:xfrm>
            <a:off x="5905768" y="3602685"/>
            <a:ext cx="380464" cy="404367"/>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56" name="文本框 55"/>
          <p:cNvSpPr txBox="1"/>
          <p:nvPr/>
        </p:nvSpPr>
        <p:spPr>
          <a:xfrm>
            <a:off x="1468958" y="153201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（盲目）反复多次地做修改程序的尝试，与不可见的设计及源代码“顽强战斗”，以实现所要求的修改。</a:t>
            </a:r>
          </a:p>
        </p:txBody>
      </p:sp>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老程序的维护</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42" name="文本框 41">
            <a:extLst>
              <a:ext uri="{FF2B5EF4-FFF2-40B4-BE49-F238E27FC236}">
                <a16:creationId xmlns:a16="http://schemas.microsoft.com/office/drawing/2014/main" id="{CC60EA8B-295B-4FA6-8991-767E324F64E7}"/>
              </a:ext>
            </a:extLst>
          </p:cNvPr>
          <p:cNvSpPr txBox="1"/>
          <p:nvPr/>
        </p:nvSpPr>
        <p:spPr>
          <a:xfrm>
            <a:off x="7446231" y="1539325"/>
            <a:ext cx="3106691" cy="1025537"/>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通过仔细分析程序尽可能多地掌握程序的内部工作细节</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以便更有效地修改它。</a:t>
            </a:r>
          </a:p>
        </p:txBody>
      </p:sp>
      <p:sp>
        <p:nvSpPr>
          <p:cNvPr id="43" name="文本框 42">
            <a:extLst>
              <a:ext uri="{FF2B5EF4-FFF2-40B4-BE49-F238E27FC236}">
                <a16:creationId xmlns:a16="http://schemas.microsoft.com/office/drawing/2014/main" id="{CD45C173-4198-4060-A6C3-7EFA771CBCF1}"/>
              </a:ext>
            </a:extLst>
          </p:cNvPr>
          <p:cNvSpPr txBox="1"/>
          <p:nvPr/>
        </p:nvSpPr>
        <p:spPr>
          <a:xfrm>
            <a:off x="1437010" y="485899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（局部再工程）在深人理解原有设计的基础上</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用软件工程方法重新设计、重新编码和测试那些需要变更的软件部分。</a:t>
            </a:r>
          </a:p>
        </p:txBody>
      </p:sp>
      <p:sp>
        <p:nvSpPr>
          <p:cNvPr id="44" name="文本框 43">
            <a:extLst>
              <a:ext uri="{FF2B5EF4-FFF2-40B4-BE49-F238E27FC236}">
                <a16:creationId xmlns:a16="http://schemas.microsoft.com/office/drawing/2014/main" id="{0EB403CC-A98C-4A05-8758-58960529C815}"/>
              </a:ext>
            </a:extLst>
          </p:cNvPr>
          <p:cNvSpPr txBox="1"/>
          <p:nvPr/>
        </p:nvSpPr>
        <p:spPr>
          <a:xfrm>
            <a:off x="7446228" y="4858995"/>
            <a:ext cx="3410300" cy="1989968"/>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（软件再工程、预防性维护）以软件工程方法学为指导</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CASE</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逆向工程和再工程工具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来帮助理解原有的设计</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框 94"/>
          <p:cNvSpPr txBox="1"/>
          <p:nvPr/>
        </p:nvSpPr>
        <p:spPr>
          <a:xfrm>
            <a:off x="1283233" y="214158"/>
            <a:ext cx="459505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预防性维护方法</a:t>
            </a:r>
          </a:p>
        </p:txBody>
      </p:sp>
      <p:sp>
        <p:nvSpPr>
          <p:cNvPr id="96" name="文本框 9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97" name="文本框 96">
            <a:extLst>
              <a:ext uri="{FF2B5EF4-FFF2-40B4-BE49-F238E27FC236}">
                <a16:creationId xmlns:a16="http://schemas.microsoft.com/office/drawing/2014/main" id="{6F6563F0-5103-4948-BD5C-33DA8892F528}"/>
              </a:ext>
            </a:extLst>
          </p:cNvPr>
          <p:cNvSpPr txBox="1"/>
          <p:nvPr/>
        </p:nvSpPr>
        <p:spPr>
          <a:xfrm>
            <a:off x="901415" y="2494864"/>
            <a:ext cx="10269193" cy="254576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以软件工程方法学为指导</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CASE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逆向工程和再工程工具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来帮助理解原有的设计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预防性维护方法是由</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Miller</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提出来的，他把这种方法定义为</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把今天的方法学应用到昨天的系统上，以支持明天的需求。</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虽然由于条件所限，目前预防性维护在全部维护活动中仅占很小比例，但是，人们不应该忽视这类维护，在条件具备时应该主动地进行预防性维护。</a:t>
            </a: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事实</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维护一行源代码的代价可能是最初开发该行源代码代价的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14~40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倍。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重新设计软件体系结构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程序及数据结构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时使用了现代设计概念</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它对将来的维护可能有很大的帮助。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由于现有的程序版本可作为软件原型使用，开发生产率可大大高于平均水平。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用户具有较多使用该软件的经验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因此，能够很容易地搞清新的变更需求和变更的范围。</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利用逆向工程和再工程的工具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可以使一部分工作自动化</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在完成预防性维护的过程中可以建立起完整的软件配置</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1088495"/>
            <a:ext cx="1047957" cy="1291668"/>
          </a:xfrm>
          <a:prstGeom prst="rect">
            <a:avLst/>
          </a:prstGeom>
          <a:effectLst/>
        </p:spPr>
      </p:pic>
      <p:sp>
        <p:nvSpPr>
          <p:cNvPr id="40" name="文本框 7"/>
          <p:cNvSpPr txBox="1"/>
          <p:nvPr/>
        </p:nvSpPr>
        <p:spPr bwMode="auto">
          <a:xfrm>
            <a:off x="656904" y="1318831"/>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目</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2333084"/>
            <a:ext cx="1047957" cy="1291668"/>
          </a:xfrm>
          <a:prstGeom prst="rect">
            <a:avLst/>
          </a:prstGeom>
          <a:effectLst/>
        </p:spPr>
      </p:pic>
      <p:sp>
        <p:nvSpPr>
          <p:cNvPr id="16" name="文本框 7"/>
          <p:cNvSpPr txBox="1"/>
          <p:nvPr/>
        </p:nvSpPr>
        <p:spPr bwMode="auto">
          <a:xfrm>
            <a:off x="656904" y="2563420"/>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录</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4485" y="944243"/>
            <a:ext cx="6828830" cy="1084262"/>
          </a:xfrm>
          <a:prstGeom prst="rect">
            <a:avLst/>
          </a:prstGeom>
        </p:spPr>
      </p:pic>
      <p:sp>
        <p:nvSpPr>
          <p:cNvPr id="3" name="矩形 2"/>
          <p:cNvSpPr/>
          <p:nvPr/>
        </p:nvSpPr>
        <p:spPr>
          <a:xfrm>
            <a:off x="5252716" y="1259977"/>
            <a:ext cx="3135465"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软件的可维护性</a:t>
            </a:r>
          </a:p>
        </p:txBody>
      </p:sp>
      <p:sp>
        <p:nvSpPr>
          <p:cNvPr id="4" name="文本框 3"/>
          <p:cNvSpPr txBox="1"/>
          <p:nvPr/>
        </p:nvSpPr>
        <p:spPr>
          <a:xfrm>
            <a:off x="4011195" y="1067623"/>
            <a:ext cx="402674"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1</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0" name="图片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4485" y="2563851"/>
            <a:ext cx="6828830" cy="1084262"/>
          </a:xfrm>
          <a:prstGeom prst="rect">
            <a:avLst/>
          </a:prstGeom>
        </p:spPr>
      </p:pic>
      <p:sp>
        <p:nvSpPr>
          <p:cNvPr id="51" name="矩形 50"/>
          <p:cNvSpPr/>
          <p:nvPr/>
        </p:nvSpPr>
        <p:spPr>
          <a:xfrm>
            <a:off x="5252716" y="2879585"/>
            <a:ext cx="3135465"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预防性维护</a:t>
            </a:r>
          </a:p>
        </p:txBody>
      </p:sp>
      <p:sp>
        <p:nvSpPr>
          <p:cNvPr id="52" name="文本框 51"/>
          <p:cNvSpPr txBox="1"/>
          <p:nvPr/>
        </p:nvSpPr>
        <p:spPr>
          <a:xfrm>
            <a:off x="4011195" y="2687231"/>
            <a:ext cx="596638"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2</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9" name="图片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4485" y="4268223"/>
            <a:ext cx="6828830" cy="1084262"/>
          </a:xfrm>
          <a:prstGeom prst="rect">
            <a:avLst/>
          </a:prstGeom>
        </p:spPr>
      </p:pic>
      <p:sp>
        <p:nvSpPr>
          <p:cNvPr id="60" name="矩形 59"/>
          <p:cNvSpPr/>
          <p:nvPr/>
        </p:nvSpPr>
        <p:spPr>
          <a:xfrm>
            <a:off x="5252716" y="4583957"/>
            <a:ext cx="3135465"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参考资料</a:t>
            </a:r>
          </a:p>
        </p:txBody>
      </p:sp>
      <p:sp>
        <p:nvSpPr>
          <p:cNvPr id="61" name="文本框 60"/>
          <p:cNvSpPr txBox="1"/>
          <p:nvPr/>
        </p:nvSpPr>
        <p:spPr>
          <a:xfrm>
            <a:off x="4011195" y="4391603"/>
            <a:ext cx="514885"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3</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3341636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参考资料</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3</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91770259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4" y="214158"/>
            <a:ext cx="21784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参考资料</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张海藩，牟永敏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软件工程导论（第</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北京：清华大学出版社，</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2013</a:t>
            </a: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2195324168"/>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观</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看</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97622486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软件的可维护性</a:t>
            </a:r>
          </a:p>
        </p:txBody>
      </p:sp>
      <p:sp>
        <p:nvSpPr>
          <p:cNvPr id="4" name="文本框 3"/>
          <p:cNvSpPr txBox="1"/>
          <p:nvPr/>
        </p:nvSpPr>
        <p:spPr>
          <a:xfrm>
            <a:off x="5785656" y="1039100"/>
            <a:ext cx="620683"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1</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sp>
        <p:nvSpPr>
          <p:cNvPr id="5" name="矩形 4"/>
          <p:cNvSpPr/>
          <p:nvPr/>
        </p:nvSpPr>
        <p:spPr>
          <a:xfrm>
            <a:off x="4014141" y="3282651"/>
            <a:ext cx="4430947" cy="422295"/>
          </a:xfrm>
          <a:prstGeom prst="rect">
            <a:avLst/>
          </a:prstGeom>
        </p:spPr>
        <p:txBody>
          <a:bodyPr wrap="square">
            <a:spAutoFit/>
          </a:bodyPr>
          <a:lstStyle/>
          <a:p>
            <a:pPr algn="ctr">
              <a:lnSpc>
                <a:spcPct val="150000"/>
              </a:lnSpc>
            </a:pPr>
            <a:r>
              <a:rPr lang="zh-CN" altLang="en-US" sz="1600" dirty="0"/>
              <a:t>维护人员理解、改动、或改进软件的难易程度</a:t>
            </a: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6404348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8285400" y="3429969"/>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9597997" y="5992729"/>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8984290" y="3567930"/>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可修改性</a:t>
            </a:r>
            <a:endParaRPr lang="zh-CN" altLang="en-US" spc="150" dirty="0">
              <a:solidFill>
                <a:srgbClr val="009B97"/>
              </a:solidFill>
              <a:cs typeface="+mn-ea"/>
              <a:sym typeface="+mn-lt"/>
            </a:endParaRPr>
          </a:p>
        </p:txBody>
      </p:sp>
      <p:sp>
        <p:nvSpPr>
          <p:cNvPr id="44" name="文本框 43"/>
          <p:cNvSpPr txBox="1"/>
          <p:nvPr/>
        </p:nvSpPr>
        <p:spPr>
          <a:xfrm>
            <a:off x="8545078" y="4103335"/>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耦合、内聚、信息隐藏、局部化、控制域与作用域的关系</a:t>
            </a:r>
          </a:p>
        </p:txBody>
      </p:sp>
      <p:grpSp>
        <p:nvGrpSpPr>
          <p:cNvPr id="34" name="组合 33"/>
          <p:cNvGrpSpPr/>
          <p:nvPr/>
        </p:nvGrpSpPr>
        <p:grpSpPr>
          <a:xfrm>
            <a:off x="4653124" y="3429969"/>
            <a:ext cx="2868149" cy="3064136"/>
            <a:chOff x="4653124" y="3866260"/>
            <a:chExt cx="2868149" cy="2104628"/>
          </a:xfrm>
        </p:grpSpPr>
        <p:sp>
          <p:nvSpPr>
            <p:cNvPr id="16" name="圆角矩形 5"/>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2" name="直接连接符 21"/>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9" name="Freeform 504"/>
          <p:cNvSpPr>
            <a:spLocks noEditPoints="1"/>
          </p:cNvSpPr>
          <p:nvPr/>
        </p:nvSpPr>
        <p:spPr bwMode="auto">
          <a:xfrm>
            <a:off x="5962291" y="5994944"/>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2" name="文本框 41"/>
          <p:cNvSpPr txBox="1"/>
          <p:nvPr/>
        </p:nvSpPr>
        <p:spPr>
          <a:xfrm>
            <a:off x="5363200" y="3567930"/>
            <a:ext cx="144400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可测试性</a:t>
            </a:r>
            <a:endParaRPr lang="zh-CN" altLang="en-US" spc="150" dirty="0">
              <a:solidFill>
                <a:srgbClr val="009B97"/>
              </a:solidFill>
              <a:cs typeface="+mn-ea"/>
              <a:sym typeface="+mn-lt"/>
            </a:endParaRPr>
          </a:p>
        </p:txBody>
      </p:sp>
      <p:sp>
        <p:nvSpPr>
          <p:cNvPr id="45" name="文本框 44"/>
          <p:cNvSpPr txBox="1"/>
          <p:nvPr/>
        </p:nvSpPr>
        <p:spPr>
          <a:xfrm>
            <a:off x="4931538" y="4103335"/>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良好的文档、软件结构、可用的测试工具、调试工具、以前设计的测试过程</a:t>
            </a:r>
          </a:p>
        </p:txBody>
      </p:sp>
      <p:grpSp>
        <p:nvGrpSpPr>
          <p:cNvPr id="35" name="组合 34"/>
          <p:cNvGrpSpPr/>
          <p:nvPr/>
        </p:nvGrpSpPr>
        <p:grpSpPr>
          <a:xfrm>
            <a:off x="1020848" y="3429968"/>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2306524" y="5994944"/>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1605304" y="3550371"/>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5" action="ppaction://hlinksldjump"/>
              </a:rPr>
              <a:t>可理解性</a:t>
            </a:r>
            <a:endParaRPr lang="zh-CN" altLang="en-US" spc="150" dirty="0">
              <a:solidFill>
                <a:srgbClr val="009B97"/>
              </a:solidFill>
              <a:cs typeface="+mn-ea"/>
              <a:sym typeface="+mn-lt"/>
            </a:endParaRPr>
          </a:p>
        </p:txBody>
      </p:sp>
      <p:sp>
        <p:nvSpPr>
          <p:cNvPr id="46" name="文本框 45"/>
          <p:cNvSpPr txBox="1"/>
          <p:nvPr/>
        </p:nvSpPr>
        <p:spPr>
          <a:xfrm>
            <a:off x="1287483" y="4103335"/>
            <a:ext cx="2327191" cy="57317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外来读者理解软件结构、功能、接口和内部处理过程的难易程度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1319731" y="4799081"/>
            <a:ext cx="2327191" cy="1081002"/>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模块化（模块结构良好、高内聚、松耦合）、详细设计文档、结构化设计、程序内部文档、良好的高级程序设计语言</a:t>
            </a:r>
            <a:endParaRPr lang="en-US" altLang="zh-CN" sz="1100" spc="100" dirty="0">
              <a:solidFill>
                <a:srgbClr val="388BA5"/>
              </a:solidFill>
              <a:cs typeface="+mn-ea"/>
              <a:sym typeface="+mn-lt"/>
            </a:endParaRPr>
          </a:p>
        </p:txBody>
      </p:sp>
      <p:sp>
        <p:nvSpPr>
          <p:cNvPr id="31" name="文本框 30">
            <a:extLst>
              <a:ext uri="{FF2B5EF4-FFF2-40B4-BE49-F238E27FC236}">
                <a16:creationId xmlns:a16="http://schemas.microsoft.com/office/drawing/2014/main" id="{459A6476-27C8-4C62-BAF2-10B52DCED5E3}"/>
              </a:ext>
            </a:extLst>
          </p:cNvPr>
          <p:cNvSpPr txBox="1"/>
          <p:nvPr/>
        </p:nvSpPr>
        <p:spPr>
          <a:xfrm>
            <a:off x="4919758" y="4890887"/>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在设计阶段尽力把软件设计成容易测试和诊断的</a:t>
            </a:r>
          </a:p>
        </p:txBody>
      </p:sp>
      <p:sp>
        <p:nvSpPr>
          <p:cNvPr id="32" name="文本框 31">
            <a:extLst>
              <a:ext uri="{FF2B5EF4-FFF2-40B4-BE49-F238E27FC236}">
                <a16:creationId xmlns:a16="http://schemas.microsoft.com/office/drawing/2014/main" id="{976D68B9-FA82-4786-87E7-17A1A23254BC}"/>
              </a:ext>
            </a:extLst>
          </p:cNvPr>
          <p:cNvSpPr txBox="1"/>
          <p:nvPr/>
        </p:nvSpPr>
        <p:spPr>
          <a:xfrm>
            <a:off x="4935204" y="5425293"/>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可用程序复杂度来度量程序模块的可测试性</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6636196" y="3429313"/>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7948793" y="5992073"/>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7335086" y="3567274"/>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可重用性</a:t>
            </a:r>
            <a:endParaRPr lang="zh-CN" altLang="en-US" spc="150" dirty="0">
              <a:solidFill>
                <a:srgbClr val="009B97"/>
              </a:solidFill>
              <a:cs typeface="+mn-ea"/>
              <a:sym typeface="+mn-lt"/>
            </a:endParaRPr>
          </a:p>
        </p:txBody>
      </p:sp>
      <p:sp>
        <p:nvSpPr>
          <p:cNvPr id="44" name="文本框 43"/>
          <p:cNvSpPr txBox="1"/>
          <p:nvPr/>
        </p:nvSpPr>
        <p:spPr>
          <a:xfrm>
            <a:off x="6895874" y="4102679"/>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同一事物不做改动或稍加改动就在不同环境中多次重复使用</a:t>
            </a:r>
          </a:p>
        </p:txBody>
      </p:sp>
      <p:grpSp>
        <p:nvGrpSpPr>
          <p:cNvPr id="35" name="组合 34"/>
          <p:cNvGrpSpPr/>
          <p:nvPr/>
        </p:nvGrpSpPr>
        <p:grpSpPr>
          <a:xfrm>
            <a:off x="2103199" y="3431743"/>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3388875" y="5996719"/>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2687655" y="3552146"/>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可移植性</a:t>
            </a:r>
            <a:endParaRPr lang="zh-CN" altLang="en-US" spc="150" dirty="0">
              <a:solidFill>
                <a:srgbClr val="009B97"/>
              </a:solidFill>
              <a:cs typeface="+mn-ea"/>
              <a:sym typeface="+mn-lt"/>
            </a:endParaRPr>
          </a:p>
        </p:txBody>
      </p:sp>
      <p:sp>
        <p:nvSpPr>
          <p:cNvPr id="46" name="文本框 45"/>
          <p:cNvSpPr txBox="1"/>
          <p:nvPr/>
        </p:nvSpPr>
        <p:spPr>
          <a:xfrm>
            <a:off x="2369834" y="4105110"/>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把程序从一种计算环境（硬件配置和操作系统）转移到另一种计算环境的难易程度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2373677" y="4986001"/>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把与硬件、操作系统以及其他外部设备有关的程序代码集中放到特定的程序模块中</a:t>
            </a:r>
            <a:endParaRPr lang="en-US" altLang="zh-CN" sz="1100" spc="100" dirty="0">
              <a:solidFill>
                <a:srgbClr val="388BA5"/>
              </a:solidFill>
              <a:cs typeface="+mn-ea"/>
              <a:sym typeface="+mn-lt"/>
            </a:endParaRPr>
          </a:p>
        </p:txBody>
      </p:sp>
      <p:sp>
        <p:nvSpPr>
          <p:cNvPr id="30" name="文本框 29">
            <a:extLst>
              <a:ext uri="{FF2B5EF4-FFF2-40B4-BE49-F238E27FC236}">
                <a16:creationId xmlns:a16="http://schemas.microsoft.com/office/drawing/2014/main" id="{DD44825D-6825-44BF-A9C2-339D6DEB8CC1}"/>
              </a:ext>
            </a:extLst>
          </p:cNvPr>
          <p:cNvSpPr txBox="1"/>
          <p:nvPr/>
        </p:nvSpPr>
        <p:spPr>
          <a:xfrm>
            <a:off x="6895873" y="4686488"/>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使用的可重用构件越多，软件可靠性越高，改正性维护需求越少，适应性和完善性维护月容易</a:t>
            </a:r>
          </a:p>
        </p:txBody>
      </p:sp>
    </p:spTree>
    <p:extLst>
      <p:ext uri="{BB962C8B-B14F-4D97-AF65-F5344CB8AC3E}">
        <p14:creationId xmlns:p14="http://schemas.microsoft.com/office/powerpoint/2010/main" val="416319678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可理解性</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我们校园表白墙系统采用了模块化的开发过程，前端使用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框架，后端使用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框架，并且使用了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Java</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相关的语言规范和详细的设计文档，提高了软件的理解性。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81645015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可测试性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4239909" y="1456237"/>
            <a:ext cx="7750106"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我们在后端定义了一个</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Api</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类，对后端输出的结果进行了一些处理</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0935478" y="5459267"/>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pic>
        <p:nvPicPr>
          <p:cNvPr id="6" name="图片 5">
            <a:extLst>
              <a:ext uri="{FF2B5EF4-FFF2-40B4-BE49-F238E27FC236}">
                <a16:creationId xmlns:a16="http://schemas.microsoft.com/office/drawing/2014/main" id="{D72950A9-A4DF-42F3-8B58-4B4719D9A471}"/>
              </a:ext>
            </a:extLst>
          </p:cNvPr>
          <p:cNvPicPr>
            <a:picLocks noChangeAspect="1"/>
          </p:cNvPicPr>
          <p:nvPr/>
        </p:nvPicPr>
        <p:blipFill>
          <a:blip r:embed="rId4"/>
          <a:stretch>
            <a:fillRect/>
          </a:stretch>
        </p:blipFill>
        <p:spPr>
          <a:xfrm>
            <a:off x="1020848" y="1045155"/>
            <a:ext cx="2905125" cy="2219325"/>
          </a:xfrm>
          <a:prstGeom prst="rect">
            <a:avLst/>
          </a:prstGeom>
        </p:spPr>
      </p:pic>
      <p:pic>
        <p:nvPicPr>
          <p:cNvPr id="7" name="图片 6">
            <a:extLst>
              <a:ext uri="{FF2B5EF4-FFF2-40B4-BE49-F238E27FC236}">
                <a16:creationId xmlns:a16="http://schemas.microsoft.com/office/drawing/2014/main" id="{6D966D26-1E0B-4B1E-A18D-9D6F45DE39DA}"/>
              </a:ext>
            </a:extLst>
          </p:cNvPr>
          <p:cNvPicPr>
            <a:picLocks noChangeAspect="1"/>
          </p:cNvPicPr>
          <p:nvPr/>
        </p:nvPicPr>
        <p:blipFill>
          <a:blip r:embed="rId5"/>
          <a:stretch>
            <a:fillRect/>
          </a:stretch>
        </p:blipFill>
        <p:spPr>
          <a:xfrm>
            <a:off x="378849" y="3328914"/>
            <a:ext cx="4795135" cy="3354170"/>
          </a:xfrm>
          <a:prstGeom prst="rect">
            <a:avLst/>
          </a:prstGeom>
        </p:spPr>
      </p:pic>
      <p:sp>
        <p:nvSpPr>
          <p:cNvPr id="8" name="文本框 7">
            <a:hlinkClick r:id="rId3" action="ppaction://hlinksldjump"/>
            <a:extLst>
              <a:ext uri="{FF2B5EF4-FFF2-40B4-BE49-F238E27FC236}">
                <a16:creationId xmlns:a16="http://schemas.microsoft.com/office/drawing/2014/main" id="{133084B7-3B5E-4D93-B98C-D99806D4F680}"/>
              </a:ext>
            </a:extLst>
          </p:cNvPr>
          <p:cNvSpPr txBox="1"/>
          <p:nvPr/>
        </p:nvSpPr>
        <p:spPr>
          <a:xfrm>
            <a:off x="5359522" y="3291234"/>
            <a:ext cx="6067308"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加入了一些常见错误的提示，如果出现这些错误会自动给前台发送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message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报错</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同时对每一个后端接口我们都会使用谷歌浏览器进行测试</a:t>
            </a:r>
          </a:p>
        </p:txBody>
      </p:sp>
    </p:spTree>
    <p:extLst>
      <p:ext uri="{BB962C8B-B14F-4D97-AF65-F5344CB8AC3E}">
        <p14:creationId xmlns:p14="http://schemas.microsoft.com/office/powerpoint/2010/main" val="28369946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可修改性</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框架，兼容多种插件，具有较强的可修改性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74708227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可移植性</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软件代码使用</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github</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管理，想要移植到本地只需要将相关代码克隆到本地并且将数据库文件配好即可运行，代码只需要改动数据库密码的部分，可移植性高</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617151403"/>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风简约工作汇报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syqerdm">
      <a:majorFont>
        <a:latin typeface="阿里巴巴普惠体 2.0 55 Regular"/>
        <a:ea typeface="阿里巴巴普惠体 2.0 55 Regular"/>
        <a:cs typeface=""/>
      </a:majorFont>
      <a:minorFont>
        <a:latin typeface="阿里巴巴普惠体 2.0 55 Regular"/>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1561</Words>
  <Application>Microsoft Office PowerPoint</Application>
  <PresentationFormat>宽屏</PresentationFormat>
  <Paragraphs>167</Paragraphs>
  <Slides>22</Slides>
  <Notes>22</Notes>
  <HiddenSlides>5</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阿里巴巴普惠体 2.0 55 Regular</vt:lpstr>
      <vt:lpstr>等线</vt:lpstr>
      <vt:lpstr>华文宋体</vt:lpstr>
      <vt:lpstr>优设标题黑</vt:lpstr>
      <vt:lpstr>站酷庆科黄油体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182</cp:revision>
  <dcterms:created xsi:type="dcterms:W3CDTF">2019-07-22T01:12:00Z</dcterms:created>
  <dcterms:modified xsi:type="dcterms:W3CDTF">2021-12-05T09:37:24Z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