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58" r:id="rId2"/>
    <p:sldId id="259" r:id="rId3"/>
    <p:sldId id="322" r:id="rId4"/>
    <p:sldId id="482" r:id="rId5"/>
    <p:sldId id="1022" r:id="rId6"/>
    <p:sldId id="1023" r:id="rId7"/>
    <p:sldId id="990" r:id="rId8"/>
    <p:sldId id="1013" r:id="rId9"/>
    <p:sldId id="1014" r:id="rId10"/>
    <p:sldId id="1010" r:id="rId11"/>
    <p:sldId id="323" r:id="rId12"/>
    <p:sldId id="1015" r:id="rId13"/>
    <p:sldId id="1025" r:id="rId14"/>
    <p:sldId id="1026" r:id="rId15"/>
    <p:sldId id="1016" r:id="rId16"/>
    <p:sldId id="1017" r:id="rId17"/>
    <p:sldId id="1024" r:id="rId18"/>
    <p:sldId id="1018" r:id="rId19"/>
    <p:sldId id="1019" r:id="rId20"/>
    <p:sldId id="1020" r:id="rId21"/>
    <p:sldId id="1021" r:id="rId22"/>
    <p:sldId id="1008" r:id="rId23"/>
    <p:sldId id="1002" r:id="rId24"/>
    <p:sldId id="994" r:id="rId25"/>
    <p:sldId id="325" r:id="rId26"/>
    <p:sldId id="481" r:id="rId27"/>
    <p:sldId id="995" r:id="rId28"/>
    <p:sldId id="326" r:id="rId29"/>
  </p:sldIdLst>
  <p:sldSz cx="12192000" cy="6858000"/>
  <p:notesSz cx="6858000" cy="9144000"/>
  <p:custDataLst>
    <p:tags r:id="rId3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CECE"/>
    <a:srgbClr val="E8E8E8"/>
    <a:srgbClr val="EFF0F2"/>
    <a:srgbClr val="F1F1F3"/>
    <a:srgbClr val="BE6B41"/>
    <a:srgbClr val="DB8A49"/>
    <a:srgbClr val="FCDDAF"/>
    <a:srgbClr val="FDE6BD"/>
    <a:srgbClr val="DCB4B0"/>
    <a:srgbClr val="F6F6F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763" autoAdjust="0"/>
    <p:restoredTop sz="94660"/>
  </p:normalViewPr>
  <p:slideViewPr>
    <p:cSldViewPr snapToGrid="0">
      <p:cViewPr varScale="1">
        <p:scale>
          <a:sx n="86" d="100"/>
          <a:sy n="86" d="100"/>
        </p:scale>
        <p:origin x="571"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E1A13A-D60A-422D-BAA6-E4E7ADFA2A21}" type="datetimeFigureOut">
              <a:rPr lang="zh-CN" altLang="en-US" smtClean="0"/>
              <a:t>2021/10/27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E886AE-BC43-4E5F-A7F0-F08982154314}" type="slidenum">
              <a:rPr lang="zh-CN" altLang="en-US" smtClean="0"/>
              <a:t>‹#›</a:t>
            </a:fld>
            <a:endParaRPr lang="zh-CN" altLang="en-US"/>
          </a:p>
        </p:txBody>
      </p:sp>
    </p:spTree>
    <p:extLst>
      <p:ext uri="{BB962C8B-B14F-4D97-AF65-F5344CB8AC3E}">
        <p14:creationId xmlns:p14="http://schemas.microsoft.com/office/powerpoint/2010/main" val="7888450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a:t>
            </a:fld>
            <a:endParaRPr lang="zh-CN" altLang="en-US"/>
          </a:p>
        </p:txBody>
      </p:sp>
    </p:spTree>
    <p:extLst>
      <p:ext uri="{BB962C8B-B14F-4D97-AF65-F5344CB8AC3E}">
        <p14:creationId xmlns:p14="http://schemas.microsoft.com/office/powerpoint/2010/main" val="19028691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3849D3E0-124D-4DFF-AE99-4EA4CC201DB4}" type="slidenum">
              <a:rPr lang="zh-CN" altLang="en-US" smtClean="0"/>
              <a:pPr/>
              <a:t>24</a:t>
            </a:fld>
            <a:endParaRPr lang="zh-CN" altLang="en-US"/>
          </a:p>
        </p:txBody>
      </p:sp>
    </p:spTree>
    <p:extLst>
      <p:ext uri="{BB962C8B-B14F-4D97-AF65-F5344CB8AC3E}">
        <p14:creationId xmlns:p14="http://schemas.microsoft.com/office/powerpoint/2010/main" val="283531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25</a:t>
            </a:fld>
            <a:endParaRPr lang="zh-CN" altLang="en-US"/>
          </a:p>
        </p:txBody>
      </p:sp>
    </p:spTree>
    <p:extLst>
      <p:ext uri="{BB962C8B-B14F-4D97-AF65-F5344CB8AC3E}">
        <p14:creationId xmlns:p14="http://schemas.microsoft.com/office/powerpoint/2010/main" val="826803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26</a:t>
            </a:fld>
            <a:endParaRPr lang="en-IN" dirty="0"/>
          </a:p>
        </p:txBody>
      </p:sp>
    </p:spTree>
    <p:extLst>
      <p:ext uri="{BB962C8B-B14F-4D97-AF65-F5344CB8AC3E}">
        <p14:creationId xmlns:p14="http://schemas.microsoft.com/office/powerpoint/2010/main" val="36261972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dirty="0"/>
          </a:p>
        </p:txBody>
      </p:sp>
      <p:sp>
        <p:nvSpPr>
          <p:cNvPr id="4" name="Slide Number Placeholder 3"/>
          <p:cNvSpPr>
            <a:spLocks noGrp="1"/>
          </p:cNvSpPr>
          <p:nvPr>
            <p:ph type="sldNum" sz="quarter" idx="10"/>
          </p:nvPr>
        </p:nvSpPr>
        <p:spPr/>
        <p:txBody>
          <a:bodyPr/>
          <a:lstStyle/>
          <a:p>
            <a:fld id="{26AC16BF-CAEE-4604-890E-226F01BB8BA8}" type="slidenum">
              <a:rPr lang="en-IN" smtClean="0"/>
              <a:t>27</a:t>
            </a:fld>
            <a:endParaRPr lang="en-IN" dirty="0"/>
          </a:p>
        </p:txBody>
      </p:sp>
    </p:spTree>
    <p:extLst>
      <p:ext uri="{BB962C8B-B14F-4D97-AF65-F5344CB8AC3E}">
        <p14:creationId xmlns:p14="http://schemas.microsoft.com/office/powerpoint/2010/main" val="16154487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28</a:t>
            </a:fld>
            <a:endParaRPr lang="zh-CN" altLang="en-US"/>
          </a:p>
        </p:txBody>
      </p:sp>
    </p:spTree>
    <p:extLst>
      <p:ext uri="{BB962C8B-B14F-4D97-AF65-F5344CB8AC3E}">
        <p14:creationId xmlns:p14="http://schemas.microsoft.com/office/powerpoint/2010/main" val="1553779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2</a:t>
            </a:fld>
            <a:endParaRPr lang="zh-CN" altLang="en-US"/>
          </a:p>
        </p:txBody>
      </p:sp>
    </p:spTree>
    <p:extLst>
      <p:ext uri="{BB962C8B-B14F-4D97-AF65-F5344CB8AC3E}">
        <p14:creationId xmlns:p14="http://schemas.microsoft.com/office/powerpoint/2010/main" val="33752351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3</a:t>
            </a:fld>
            <a:endParaRPr lang="zh-CN" altLang="en-US"/>
          </a:p>
        </p:txBody>
      </p:sp>
    </p:spTree>
    <p:extLst>
      <p:ext uri="{BB962C8B-B14F-4D97-AF65-F5344CB8AC3E}">
        <p14:creationId xmlns:p14="http://schemas.microsoft.com/office/powerpoint/2010/main" val="887280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40A99BD-2EA6-4F01-9F8B-6E791D8CB1D3}" type="slidenum">
              <a:rPr lang="zh-CN" altLang="en-US" smtClean="0"/>
              <a:t>4</a:t>
            </a:fld>
            <a:endParaRPr lang="zh-CN" altLang="en-US"/>
          </a:p>
        </p:txBody>
      </p:sp>
    </p:spTree>
    <p:extLst>
      <p:ext uri="{BB962C8B-B14F-4D97-AF65-F5344CB8AC3E}">
        <p14:creationId xmlns:p14="http://schemas.microsoft.com/office/powerpoint/2010/main" val="91580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1320402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39937065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endParaRPr lang="zh-CN" altLang="en-US"/>
          </a:p>
        </p:txBody>
      </p:sp>
      <p:sp>
        <p:nvSpPr>
          <p:cNvPr id="4" name="页眉占位符 3"/>
          <p:cNvSpPr>
            <a:spLocks noGrp="1"/>
          </p:cNvSpPr>
          <p:nvPr>
            <p:ph type="hdr" sz="quarter" idx="10"/>
          </p:nvPr>
        </p:nvSpPr>
        <p:spPr/>
        <p:txBody>
          <a:bodyPr/>
          <a:lstStyle/>
          <a:p>
            <a:r>
              <a:rPr lang="en-US"/>
              <a:t>My First Template</a:t>
            </a:r>
            <a:endParaRPr lang="en-US" dirty="0"/>
          </a:p>
        </p:txBody>
      </p:sp>
    </p:spTree>
    <p:extLst>
      <p:ext uri="{BB962C8B-B14F-4D97-AF65-F5344CB8AC3E}">
        <p14:creationId xmlns:p14="http://schemas.microsoft.com/office/powerpoint/2010/main" val="25557887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11</a:t>
            </a:fld>
            <a:endParaRPr lang="zh-CN" altLang="en-US"/>
          </a:p>
        </p:txBody>
      </p:sp>
    </p:spTree>
    <p:extLst>
      <p:ext uri="{BB962C8B-B14F-4D97-AF65-F5344CB8AC3E}">
        <p14:creationId xmlns:p14="http://schemas.microsoft.com/office/powerpoint/2010/main" val="35671712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85B925-22C6-43BA-9A74-53F784B92F66}" type="slidenum">
              <a:rPr lang="zh-CN" altLang="en-US" smtClean="0"/>
              <a:t>15</a:t>
            </a:fld>
            <a:endParaRPr lang="zh-CN" altLang="en-US"/>
          </a:p>
        </p:txBody>
      </p:sp>
    </p:spTree>
    <p:extLst>
      <p:ext uri="{BB962C8B-B14F-4D97-AF65-F5344CB8AC3E}">
        <p14:creationId xmlns:p14="http://schemas.microsoft.com/office/powerpoint/2010/main" val="30590703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B79FFF1-5516-4089-983F-AC52072E3CA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780C9553-F799-4C7E-AC50-E7319C249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8AA484C1-C7B1-47D7-9F24-203E572F8A6E}"/>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433B898-3977-4EFE-B0DE-407EE96041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2F428F-BFBD-400E-A268-93675CB9625D}"/>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715507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2F040-D2CC-4D15-9981-D5CCF6169A8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F4ED89A-E1D0-4FED-AF5B-0B3A3DF6ED4B}"/>
              </a:ext>
            </a:extLst>
          </p:cNvPr>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8068F409-2EE7-4E35-A1E6-9649C6E6249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37E3929-2542-4023-8C1E-DF83FF320CC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416BCD3-BB33-40E1-B226-154B6876CAA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1484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82990A-5E78-48DA-8B1D-69A2E67905A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BF869ED9-72F0-4AB5-8DE4-2DEF759931FD}"/>
              </a:ext>
            </a:extLst>
          </p:cNvPr>
          <p:cNvSpPr>
            <a:spLocks noGrp="1"/>
          </p:cNvSpPr>
          <p:nvPr>
            <p:ph type="body" orient="vert" idx="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01E6EB67-5918-460D-B8F1-9C934B0677BD}"/>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A5A56952-31F5-48B6-B8E0-6053A91735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4B58A8-9B83-4AAF-86A2-6DD23F47D6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28109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Main Slide">
    <p:bg>
      <p:bgRef idx="1001">
        <a:schemeClr val="bg1"/>
      </p:bgRef>
    </p:bg>
    <p:spTree>
      <p:nvGrpSpPr>
        <p:cNvPr id="1" name=""/>
        <p:cNvGrpSpPr/>
        <p:nvPr/>
      </p:nvGrpSpPr>
      <p:grpSpPr>
        <a:xfrm>
          <a:off x="0" y="0"/>
          <a:ext cx="0" cy="0"/>
          <a:chOff x="0" y="0"/>
          <a:chExt cx="0" cy="0"/>
        </a:xfrm>
      </p:grpSpPr>
      <p:sp>
        <p:nvSpPr>
          <p:cNvPr id="3" name="Text Placeholder 16"/>
          <p:cNvSpPr>
            <a:spLocks noGrp="1"/>
          </p:cNvSpPr>
          <p:nvPr>
            <p:ph type="body" sz="quarter" idx="13" hasCustomPrompt="1"/>
          </p:nvPr>
        </p:nvSpPr>
        <p:spPr>
          <a:xfrm>
            <a:off x="594360" y="550529"/>
            <a:ext cx="9396000" cy="286232"/>
          </a:xfrm>
          <a:prstGeom prst="rect">
            <a:avLst/>
          </a:prstGeom>
        </p:spPr>
        <p:txBody>
          <a:bodyPr lIns="0" anchor="ctr" anchorCtr="0">
            <a:spAutoFit/>
          </a:bodyPr>
          <a:lstStyle>
            <a:lvl1pPr marL="0" indent="0" algn="l">
              <a:buFontTx/>
              <a:buNone/>
              <a:defRPr sz="1400" baseline="0">
                <a:solidFill>
                  <a:schemeClr val="bg1">
                    <a:lumMod val="65000"/>
                  </a:schemeClr>
                </a:solidFill>
              </a:defRPr>
            </a:lvl1pPr>
            <a:lvl2pPr marL="457178" indent="0">
              <a:buFontTx/>
              <a:buNone/>
              <a:defRPr>
                <a:solidFill>
                  <a:schemeClr val="bg2"/>
                </a:solidFill>
              </a:defRPr>
            </a:lvl2pPr>
            <a:lvl3pPr marL="914354" indent="0">
              <a:buFontTx/>
              <a:buNone/>
              <a:defRPr>
                <a:solidFill>
                  <a:schemeClr val="bg2"/>
                </a:solidFill>
              </a:defRPr>
            </a:lvl3pPr>
            <a:lvl4pPr marL="1371532" indent="0">
              <a:buFontTx/>
              <a:buNone/>
              <a:defRPr>
                <a:solidFill>
                  <a:schemeClr val="bg2"/>
                </a:solidFill>
              </a:defRPr>
            </a:lvl4pPr>
            <a:lvl5pPr marL="1828709" indent="0">
              <a:buFontTx/>
              <a:buNone/>
              <a:defRPr>
                <a:solidFill>
                  <a:schemeClr val="bg2"/>
                </a:solidFill>
              </a:defRPr>
            </a:lvl5pPr>
          </a:lstStyle>
          <a:p>
            <a:pPr lvl="0"/>
            <a:r>
              <a:rPr lang="en-US" dirty="0"/>
              <a:t>Subtitle goes here</a:t>
            </a:r>
            <a:endParaRPr lang="en-IN" dirty="0"/>
          </a:p>
        </p:txBody>
      </p:sp>
      <p:sp>
        <p:nvSpPr>
          <p:cNvPr id="4" name="Title 1"/>
          <p:cNvSpPr>
            <a:spLocks noGrp="1"/>
          </p:cNvSpPr>
          <p:nvPr>
            <p:ph type="title"/>
          </p:nvPr>
        </p:nvSpPr>
        <p:spPr>
          <a:xfrm>
            <a:off x="594360" y="837501"/>
            <a:ext cx="9396000" cy="387798"/>
          </a:xfrm>
          <a:prstGeom prst="rect">
            <a:avLst/>
          </a:prstGeom>
        </p:spPr>
        <p:txBody>
          <a:bodyPr lIns="0" tIns="0" rIns="0" bIns="0" anchor="ctr" anchorCtr="0">
            <a:spAutoFit/>
          </a:bodyPr>
          <a:lstStyle>
            <a:lvl1pPr algn="l">
              <a:defRPr sz="2800">
                <a:solidFill>
                  <a:schemeClr val="tx1">
                    <a:lumMod val="50000"/>
                    <a:lumOff val="50000"/>
                  </a:schemeClr>
                </a:solidFill>
              </a:defRPr>
            </a:lvl1pPr>
          </a:lstStyle>
          <a:p>
            <a:r>
              <a:rPr lang="en-US" dirty="0"/>
              <a:t>Click to edit Master title style</a:t>
            </a:r>
            <a:endParaRPr lang="en-IN" dirty="0"/>
          </a:p>
        </p:txBody>
      </p:sp>
      <p:sp>
        <p:nvSpPr>
          <p:cNvPr id="13" name="Footer Placeholder 2"/>
          <p:cNvSpPr>
            <a:spLocks noGrp="1"/>
          </p:cNvSpPr>
          <p:nvPr>
            <p:ph type="ftr" sz="quarter" idx="10"/>
          </p:nvPr>
        </p:nvSpPr>
        <p:spPr>
          <a:xfrm>
            <a:off x="7603629" y="6325231"/>
            <a:ext cx="4114800" cy="184666"/>
          </a:xfrm>
          <a:prstGeom prst="rect">
            <a:avLst/>
          </a:prstGeom>
        </p:spPr>
        <p:txBody>
          <a:bodyPr lIns="0" tIns="0" rIns="0" bIns="0">
            <a:spAutoFit/>
          </a:bodyPr>
          <a:lstStyle>
            <a:lvl1pPr algn="r">
              <a:defRPr sz="1200">
                <a:solidFill>
                  <a:schemeClr val="bg1">
                    <a:lumMod val="65000"/>
                  </a:schemeClr>
                </a:solidFill>
              </a:defRPr>
            </a:lvl1pPr>
          </a:lstStyle>
          <a:p>
            <a:pPr defTabSz="914377">
              <a:defRPr/>
            </a:pPr>
            <a:r>
              <a:rPr lang="en-IN">
                <a:solidFill>
                  <a:prstClr val="white">
                    <a:lumMod val="65000"/>
                  </a:prstClr>
                </a:solidFill>
                <a:latin typeface="Justus oldstyle"/>
              </a:rPr>
              <a:t>Footer goes here</a:t>
            </a:r>
            <a:endParaRPr lang="en-IN" dirty="0">
              <a:solidFill>
                <a:prstClr val="white">
                  <a:lumMod val="65000"/>
                </a:prstClr>
              </a:solidFill>
              <a:latin typeface="Justus oldstyle"/>
            </a:endParaRPr>
          </a:p>
        </p:txBody>
      </p:sp>
    </p:spTree>
    <p:extLst>
      <p:ext uri="{BB962C8B-B14F-4D97-AF65-F5344CB8AC3E}">
        <p14:creationId xmlns:p14="http://schemas.microsoft.com/office/powerpoint/2010/main" val="228980913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仅标题">
    <p:spTree>
      <p:nvGrpSpPr>
        <p:cNvPr id="1" name=""/>
        <p:cNvGrpSpPr/>
        <p:nvPr/>
      </p:nvGrpSpPr>
      <p:grpSpPr>
        <a:xfrm>
          <a:off x="0" y="0"/>
          <a:ext cx="0" cy="0"/>
          <a:chOff x="0" y="0"/>
          <a:chExt cx="0" cy="0"/>
        </a:xfrm>
      </p:grpSpPr>
      <p:sp>
        <p:nvSpPr>
          <p:cNvPr id="6" name="日期占位符 2"/>
          <p:cNvSpPr>
            <a:spLocks noGrp="1"/>
          </p:cNvSpPr>
          <p:nvPr>
            <p:ph type="dt" sz="half" idx="10"/>
          </p:nvPr>
        </p:nvSpPr>
        <p:spPr/>
        <p:txBody>
          <a:bodyPr/>
          <a:lstStyle>
            <a:lvl1pPr>
              <a:defRPr/>
            </a:lvl1pPr>
          </a:lstStyle>
          <a:p>
            <a:pPr>
              <a:defRPr/>
            </a:pPr>
            <a:fld id="{2062C1E6-100B-44D2-A1C7-A34E3BD9A12C}" type="datetimeFigureOut">
              <a:rPr lang="zh-CN" altLang="en-US"/>
              <a:pPr>
                <a:defRPr/>
              </a:pPr>
              <a:t>2021/10/27</a:t>
            </a:fld>
            <a:endParaRPr lang="zh-CN" altLang="en-US"/>
          </a:p>
        </p:txBody>
      </p:sp>
      <p:sp>
        <p:nvSpPr>
          <p:cNvPr id="7" name="页脚占位符 3"/>
          <p:cNvSpPr>
            <a:spLocks noGrp="1"/>
          </p:cNvSpPr>
          <p:nvPr>
            <p:ph type="ftr" sz="quarter" idx="11"/>
          </p:nvPr>
        </p:nvSpPr>
        <p:spPr/>
        <p:txBody>
          <a:bodyPr/>
          <a:lstStyle>
            <a:lvl1pPr>
              <a:defRPr/>
            </a:lvl1pPr>
          </a:lstStyle>
          <a:p>
            <a:pPr>
              <a:defRPr/>
            </a:pPr>
            <a:endParaRPr lang="zh-CN" altLang="en-US"/>
          </a:p>
        </p:txBody>
      </p:sp>
      <p:sp>
        <p:nvSpPr>
          <p:cNvPr id="8" name="灯片编号占位符 4"/>
          <p:cNvSpPr>
            <a:spLocks noGrp="1"/>
          </p:cNvSpPr>
          <p:nvPr>
            <p:ph type="sldNum" sz="quarter" idx="12"/>
          </p:nvPr>
        </p:nvSpPr>
        <p:spPr/>
        <p:txBody>
          <a:bodyPr/>
          <a:lstStyle>
            <a:lvl1pPr>
              <a:defRPr/>
            </a:lvl1pPr>
          </a:lstStyle>
          <a:p>
            <a:pPr>
              <a:defRPr/>
            </a:pPr>
            <a:fld id="{C14A6F88-39AC-442E-B372-2FEBDC340D1D}" type="slidenum">
              <a:rPr lang="zh-CN" altLang="en-US"/>
              <a:pPr>
                <a:defRPr/>
              </a:pPr>
              <a:t>‹#›</a:t>
            </a:fld>
            <a:endParaRPr lang="zh-CN" altLang="en-US"/>
          </a:p>
        </p:txBody>
      </p:sp>
    </p:spTree>
    <p:extLst>
      <p:ext uri="{BB962C8B-B14F-4D97-AF65-F5344CB8AC3E}">
        <p14:creationId xmlns:p14="http://schemas.microsoft.com/office/powerpoint/2010/main" val="39398465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023233-F927-4518-A423-66A8E62FE1D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0D5ACC5-720E-4889-BC80-E3A4A0EA92E1}"/>
              </a:ext>
            </a:extLst>
          </p:cNvPr>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A04F17C7-D264-4E6D-B540-93BD3C4F11F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4E7D9222-2A75-4914-A58C-DC0EA0DBD26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6FAC89-C0D0-441F-80F7-910664F9E65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14503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F9A7C6D-C159-47CD-9A53-668AD4BBE74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B072288-AF78-4398-BDC0-C36BBA22B0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67475C9E-1872-4158-9819-8AF136A35F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8D3D4CDC-DDE6-4FAB-BA0F-AB1A733A79E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45434B5-FC20-45B2-AC33-4C0939D76D20}"/>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58349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EA490E-0757-4971-A093-86BC150FF4F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0D32C1C-16E8-4561-8B01-7291D59974B0}"/>
              </a:ext>
            </a:extLst>
          </p:cNvPr>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a:extLst>
              <a:ext uri="{FF2B5EF4-FFF2-40B4-BE49-F238E27FC236}">
                <a16:creationId xmlns:a16="http://schemas.microsoft.com/office/drawing/2014/main" id="{7368CDBE-F085-4B26-87B6-DBA93552B5C0}"/>
              </a:ext>
            </a:extLst>
          </p:cNvPr>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a:extLst>
              <a:ext uri="{FF2B5EF4-FFF2-40B4-BE49-F238E27FC236}">
                <a16:creationId xmlns:a16="http://schemas.microsoft.com/office/drawing/2014/main" id="{224B3762-03A4-4419-89E2-3A123B948AC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8DC28077-EA45-4D93-BB7C-81052A4C419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B9E9CAE-0286-495F-87E9-CDDDAEF5CB45}"/>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15688802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B0E878F-26A5-407D-B38C-75A1EF7DCC8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2806A40-E156-4CA3-BB46-C077FEB117C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a:extLst>
              <a:ext uri="{FF2B5EF4-FFF2-40B4-BE49-F238E27FC236}">
                <a16:creationId xmlns:a16="http://schemas.microsoft.com/office/drawing/2014/main" id="{C667EC0A-1883-429B-8F73-B743C390F4BE}"/>
              </a:ext>
            </a:extLst>
          </p:cNvPr>
          <p:cNvSpPr>
            <a:spLocks noGrp="1"/>
          </p:cNvSpPr>
          <p:nvPr>
            <p:ph sz="half" idx="2"/>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a:extLst>
              <a:ext uri="{FF2B5EF4-FFF2-40B4-BE49-F238E27FC236}">
                <a16:creationId xmlns:a16="http://schemas.microsoft.com/office/drawing/2014/main" id="{99FAA717-F83A-439C-A5A2-9B3E4A7C83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a:extLst>
              <a:ext uri="{FF2B5EF4-FFF2-40B4-BE49-F238E27FC236}">
                <a16:creationId xmlns:a16="http://schemas.microsoft.com/office/drawing/2014/main" id="{998A8E2C-B8AC-402B-AF85-4B15AC3633AB}"/>
              </a:ext>
            </a:extLst>
          </p:cNvPr>
          <p:cNvSpPr>
            <a:spLocks noGrp="1"/>
          </p:cNvSpPr>
          <p:nvPr>
            <p:ph sz="quarter" idx="4"/>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a:extLst>
              <a:ext uri="{FF2B5EF4-FFF2-40B4-BE49-F238E27FC236}">
                <a16:creationId xmlns:a16="http://schemas.microsoft.com/office/drawing/2014/main" id="{22E88E68-B000-485B-89F9-00060A6FFDEB}"/>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8" name="页脚占位符 7">
            <a:extLst>
              <a:ext uri="{FF2B5EF4-FFF2-40B4-BE49-F238E27FC236}">
                <a16:creationId xmlns:a16="http://schemas.microsoft.com/office/drawing/2014/main" id="{4B014B78-B649-4EEC-90A3-6E7A7D5BBE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F4E6B48-D59B-4091-8F40-1FCEDC7C3B5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679486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00B42C-C3EB-49FA-8D92-0CD3471B62FE}"/>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28945836-E41A-4B88-B342-D1223612A628}"/>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4" name="页脚占位符 3">
            <a:extLst>
              <a:ext uri="{FF2B5EF4-FFF2-40B4-BE49-F238E27FC236}">
                <a16:creationId xmlns:a16="http://schemas.microsoft.com/office/drawing/2014/main" id="{EFCCE0D2-92C4-46E5-992D-143C59FD087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4DA7FE9-8E2E-494B-B8DF-C43E402BC823}"/>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9990844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BF3C62BD-51FA-4874-9CDE-0B439A55D043}"/>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3" name="页脚占位符 2">
            <a:extLst>
              <a:ext uri="{FF2B5EF4-FFF2-40B4-BE49-F238E27FC236}">
                <a16:creationId xmlns:a16="http://schemas.microsoft.com/office/drawing/2014/main" id="{E1F37A59-0B14-4152-AAD8-59B0DF53217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B830615-BC10-4C9B-9240-20F583A52662}"/>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3865075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086EDE3-4395-4F88-BD97-7E7CDB9FA43D}"/>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9C9A60D-9249-4B5F-9455-A6A43F1867A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a:extLst>
              <a:ext uri="{FF2B5EF4-FFF2-40B4-BE49-F238E27FC236}">
                <a16:creationId xmlns:a16="http://schemas.microsoft.com/office/drawing/2014/main" id="{3DC37FD2-21CA-4D35-9160-01163EBB6F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696068FC-D59E-42EE-AE0F-65AC70EAF130}"/>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B186DEEA-E6C6-4B57-B157-1E148CED88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A63846-694E-4BA3-B1FD-3EA9C1BC081E}"/>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42202123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EE0D14-FE72-4798-8970-9CDFCED2066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9FA77EF6-EB07-4511-980E-921BF47E50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BB03064-31E1-4B80-AAA0-684F6AD9D4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a:extLst>
              <a:ext uri="{FF2B5EF4-FFF2-40B4-BE49-F238E27FC236}">
                <a16:creationId xmlns:a16="http://schemas.microsoft.com/office/drawing/2014/main" id="{72B3B429-9BAC-47E1-88AC-53642248C3AC}"/>
              </a:ext>
            </a:extLst>
          </p:cNvPr>
          <p:cNvSpPr>
            <a:spLocks noGrp="1"/>
          </p:cNvSpPr>
          <p:nvPr>
            <p:ph type="dt" sz="half" idx="10"/>
          </p:nvPr>
        </p:nvSpPr>
        <p:spPr/>
        <p:txBody>
          <a:bodyPr/>
          <a:lstStyle/>
          <a:p>
            <a:fld id="{BBC58E1B-5923-4CAF-B9CC-D14A574623CF}" type="datetimeFigureOut">
              <a:rPr lang="zh-CN" altLang="en-US" smtClean="0"/>
              <a:t>2021/10/27</a:t>
            </a:fld>
            <a:endParaRPr lang="zh-CN" altLang="en-US"/>
          </a:p>
        </p:txBody>
      </p:sp>
      <p:sp>
        <p:nvSpPr>
          <p:cNvPr id="6" name="页脚占位符 5">
            <a:extLst>
              <a:ext uri="{FF2B5EF4-FFF2-40B4-BE49-F238E27FC236}">
                <a16:creationId xmlns:a16="http://schemas.microsoft.com/office/drawing/2014/main" id="{376D896D-0829-4DF4-99FB-86C91F206C9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2062671-E355-434A-AD85-F747C9C8A8C4}"/>
              </a:ext>
            </a:extLst>
          </p:cNvPr>
          <p:cNvSpPr>
            <a:spLocks noGrp="1"/>
          </p:cNvSpPr>
          <p:nvPr>
            <p:ph type="sldNum" sz="quarter" idx="12"/>
          </p:nvPr>
        </p:nvSpPr>
        <p:spPr/>
        <p:txBody>
          <a:bodyPr/>
          <a:lstStyle/>
          <a:p>
            <a:fld id="{8EE746A1-6C2B-4A0A-9B52-5B2A1AF6763A}" type="slidenum">
              <a:rPr lang="zh-CN" altLang="en-US" smtClean="0"/>
              <a:t>‹#›</a:t>
            </a:fld>
            <a:endParaRPr lang="zh-CN" altLang="en-US"/>
          </a:p>
        </p:txBody>
      </p:sp>
    </p:spTree>
    <p:extLst>
      <p:ext uri="{BB962C8B-B14F-4D97-AF65-F5344CB8AC3E}">
        <p14:creationId xmlns:p14="http://schemas.microsoft.com/office/powerpoint/2010/main" val="273194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41B14922-8AD0-4939-AE07-588948F31868}"/>
              </a:ext>
            </a:extLst>
          </p:cNvPr>
          <p:cNvPicPr>
            <a:picLocks noChangeAspect="1"/>
          </p:cNvPicPr>
          <p:nvPr userDrawn="1"/>
        </p:nvPicPr>
        <p:blipFill rotWithShape="1">
          <a:blip r:embed="rId15">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2" name="标题占位符 1">
            <a:extLst>
              <a:ext uri="{FF2B5EF4-FFF2-40B4-BE49-F238E27FC236}">
                <a16:creationId xmlns:a16="http://schemas.microsoft.com/office/drawing/2014/main" id="{B8B9262F-3032-494D-90C0-969EB974C3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97F3C3-A9C0-443D-93B0-C20B41F607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7E00BD63-5670-4677-BF00-62DF6209D9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C58E1B-5923-4CAF-B9CC-D14A574623CF}" type="datetimeFigureOut">
              <a:rPr lang="zh-CN" altLang="en-US" smtClean="0"/>
              <a:t>2021/10/27</a:t>
            </a:fld>
            <a:endParaRPr lang="zh-CN" altLang="en-US"/>
          </a:p>
        </p:txBody>
      </p:sp>
      <p:sp>
        <p:nvSpPr>
          <p:cNvPr id="5" name="页脚占位符 4">
            <a:extLst>
              <a:ext uri="{FF2B5EF4-FFF2-40B4-BE49-F238E27FC236}">
                <a16:creationId xmlns:a16="http://schemas.microsoft.com/office/drawing/2014/main" id="{E40BF3D1-76EF-4DC2-A169-BD021359CA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196C5D55-7E5F-4181-A809-C8DC293A1D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E746A1-6C2B-4A0A-9B52-5B2A1AF6763A}" type="slidenum">
              <a:rPr lang="zh-CN" altLang="en-US" smtClean="0"/>
              <a:t>‹#›</a:t>
            </a:fld>
            <a:endParaRPr lang="zh-CN" altLang="en-US"/>
          </a:p>
        </p:txBody>
      </p:sp>
      <p:sp>
        <p:nvSpPr>
          <p:cNvPr id="9" name="矩形 8">
            <a:extLst>
              <a:ext uri="{FF2B5EF4-FFF2-40B4-BE49-F238E27FC236}">
                <a16:creationId xmlns:a16="http://schemas.microsoft.com/office/drawing/2014/main" id="{88A4534A-9867-4C5A-8FF2-8B9DE59EF07E}"/>
              </a:ext>
            </a:extLst>
          </p:cNvPr>
          <p:cNvSpPr/>
          <p:nvPr userDrawn="1"/>
        </p:nvSpPr>
        <p:spPr>
          <a:xfrm>
            <a:off x="224287" y="207034"/>
            <a:ext cx="11783683" cy="6461185"/>
          </a:xfrm>
          <a:prstGeom prst="rect">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a:extLst>
              <a:ext uri="{FF2B5EF4-FFF2-40B4-BE49-F238E27FC236}">
                <a16:creationId xmlns:a16="http://schemas.microsoft.com/office/drawing/2014/main" id="{80992349-B685-48FE-BC9B-88AF0142C469}"/>
              </a:ext>
            </a:extLst>
          </p:cNvPr>
          <p:cNvSpPr/>
          <p:nvPr userDrawn="1"/>
        </p:nvSpPr>
        <p:spPr>
          <a:xfrm>
            <a:off x="341746" y="332510"/>
            <a:ext cx="11499272" cy="6151418"/>
          </a:xfrm>
          <a:prstGeom prst="rect">
            <a:avLst/>
          </a:prstGeom>
          <a:noFill/>
          <a:ln w="38100">
            <a:solidFill>
              <a:srgbClr val="BE6B41"/>
            </a:solidFill>
            <a:prstDash val="lgDash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445137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3.xml"/><Relationship Id="rId1" Type="http://schemas.openxmlformats.org/officeDocument/2006/relationships/tags" Target="../tags/tag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3.xml"/><Relationship Id="rId1" Type="http://schemas.openxmlformats.org/officeDocument/2006/relationships/tags" Target="../tags/tag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0"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dirty="0">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3139727" y="5361547"/>
            <a:ext cx="799169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校园表白墙 </a:t>
            </a:r>
            <a:r>
              <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 </a:t>
            </a:r>
            <a:r>
              <a:rPr lang="zh-CN" altLang="en-US"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需求规格说明</a:t>
            </a:r>
          </a:p>
        </p:txBody>
      </p:sp>
      <p:pic>
        <p:nvPicPr>
          <p:cNvPr id="12" name="图片 11">
            <a:extLst>
              <a:ext uri="{FF2B5EF4-FFF2-40B4-BE49-F238E27FC236}">
                <a16:creationId xmlns:a16="http://schemas.microsoft.com/office/drawing/2014/main" id="{6ED21ED5-DA24-4918-9154-66F03391980F}"/>
              </a:ext>
            </a:extLst>
          </p:cNvPr>
          <p:cNvPicPr>
            <a:picLocks noChangeAspect="1"/>
          </p:cNvPicPr>
          <p:nvPr/>
        </p:nvPicPr>
        <p:blipFill rotWithShape="1">
          <a:blip r:embed="rId4">
            <a:extLst>
              <a:ext uri="{28A0092B-C50C-407E-A947-70E740481C1C}">
                <a14:useLocalDpi xmlns:a14="http://schemas.microsoft.com/office/drawing/2010/main" val="0"/>
              </a:ext>
            </a:extLst>
          </a:blip>
          <a:srcRect l="5210" t="-3353" r="8963" b="17526"/>
          <a:stretch/>
        </p:blipFill>
        <p:spPr bwMode="auto">
          <a:xfrm>
            <a:off x="820236" y="4786038"/>
            <a:ext cx="1647088" cy="164708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129979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E452084-7DBB-478C-A8C0-4B03946DCE49}"/>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版本记录</a:t>
            </a:r>
            <a:endParaRPr lang="zh-CN" altLang="en-US" sz="3600" dirty="0"/>
          </a:p>
        </p:txBody>
      </p:sp>
      <p:pic>
        <p:nvPicPr>
          <p:cNvPr id="9" name="图片 8">
            <a:extLst>
              <a:ext uri="{FF2B5EF4-FFF2-40B4-BE49-F238E27FC236}">
                <a16:creationId xmlns:a16="http://schemas.microsoft.com/office/drawing/2014/main" id="{027C8946-7BB4-4EA6-A7EE-8194AD3033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4636" y="1437367"/>
            <a:ext cx="10742727" cy="4198934"/>
          </a:xfrm>
          <a:prstGeom prst="rect">
            <a:avLst/>
          </a:prstGeom>
        </p:spPr>
      </p:pic>
    </p:spTree>
    <p:extLst>
      <p:ext uri="{BB962C8B-B14F-4D97-AF65-F5344CB8AC3E}">
        <p14:creationId xmlns:p14="http://schemas.microsoft.com/office/powerpoint/2010/main" val="3252992253"/>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4670529"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5030492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a:extLst>
              <a:ext uri="{FF2B5EF4-FFF2-40B4-BE49-F238E27FC236}">
                <a16:creationId xmlns:a16="http://schemas.microsoft.com/office/drawing/2014/main" id="{7171C1C1-70BD-48A9-9707-623A13BDBF3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4459" y="254995"/>
            <a:ext cx="6302286" cy="6348010"/>
          </a:xfrm>
          <a:prstGeom prst="rect">
            <a:avLst/>
          </a:prstGeom>
        </p:spPr>
      </p:pic>
      <p:pic>
        <p:nvPicPr>
          <p:cNvPr id="4" name="图片 3">
            <a:extLst>
              <a:ext uri="{FF2B5EF4-FFF2-40B4-BE49-F238E27FC236}">
                <a16:creationId xmlns:a16="http://schemas.microsoft.com/office/drawing/2014/main" id="{873C8F52-BA5B-4FB4-9BB5-BBD42E74E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358" y="141656"/>
            <a:ext cx="11767284" cy="6574687"/>
          </a:xfrm>
          <a:prstGeom prst="rect">
            <a:avLst/>
          </a:prstGeom>
        </p:spPr>
      </p:pic>
      <p:sp>
        <p:nvSpPr>
          <p:cNvPr id="10" name="文本框 9">
            <a:extLst>
              <a:ext uri="{FF2B5EF4-FFF2-40B4-BE49-F238E27FC236}">
                <a16:creationId xmlns:a16="http://schemas.microsoft.com/office/drawing/2014/main" id="{939034CA-16E1-4F9B-BF7E-B3762862B4D4}"/>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原效果</a:t>
            </a:r>
            <a:endParaRPr lang="zh-CN" altLang="en-US" b="1" dirty="0"/>
          </a:p>
        </p:txBody>
      </p:sp>
    </p:spTree>
    <p:extLst>
      <p:ext uri="{BB962C8B-B14F-4D97-AF65-F5344CB8AC3E}">
        <p14:creationId xmlns:p14="http://schemas.microsoft.com/office/powerpoint/2010/main" val="175973658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内容占位符 4">
            <a:extLst>
              <a:ext uri="{FF2B5EF4-FFF2-40B4-BE49-F238E27FC236}">
                <a16:creationId xmlns:a16="http://schemas.microsoft.com/office/drawing/2014/main" id="{4733DD24-86A1-4506-A6EB-9996001FC3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3638" y="3240740"/>
            <a:ext cx="4933127" cy="3018031"/>
          </a:xfrm>
        </p:spPr>
      </p:pic>
      <p:pic>
        <p:nvPicPr>
          <p:cNvPr id="7" name="图片 6">
            <a:extLst>
              <a:ext uri="{FF2B5EF4-FFF2-40B4-BE49-F238E27FC236}">
                <a16:creationId xmlns:a16="http://schemas.microsoft.com/office/drawing/2014/main" id="{1F7FCFA6-EA76-40E5-976A-6FE49E49FD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43131" y="365125"/>
            <a:ext cx="3165231" cy="5889000"/>
          </a:xfrm>
          <a:prstGeom prst="rect">
            <a:avLst/>
          </a:prstGeom>
        </p:spPr>
      </p:pic>
      <p:pic>
        <p:nvPicPr>
          <p:cNvPr id="9" name="图片 8">
            <a:extLst>
              <a:ext uri="{FF2B5EF4-FFF2-40B4-BE49-F238E27FC236}">
                <a16:creationId xmlns:a16="http://schemas.microsoft.com/office/drawing/2014/main" id="{23CF79D0-9AC0-41A9-AC2A-4D9CF1D9B3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07570" y="690253"/>
            <a:ext cx="5651543" cy="2855643"/>
          </a:xfrm>
          <a:prstGeom prst="rect">
            <a:avLst/>
          </a:prstGeom>
        </p:spPr>
      </p:pic>
      <p:sp>
        <p:nvSpPr>
          <p:cNvPr id="10" name="文本框 9">
            <a:extLst>
              <a:ext uri="{FF2B5EF4-FFF2-40B4-BE49-F238E27FC236}">
                <a16:creationId xmlns:a16="http://schemas.microsoft.com/office/drawing/2014/main" id="{53A4C7EC-2FDF-4E9E-8AA2-DD7F5FC64882}"/>
              </a:ext>
            </a:extLst>
          </p:cNvPr>
          <p:cNvSpPr txBox="1"/>
          <p:nvPr/>
        </p:nvSpPr>
        <p:spPr>
          <a:xfrm>
            <a:off x="339405" y="527865"/>
            <a:ext cx="4336330" cy="646331"/>
          </a:xfrm>
          <a:prstGeom prst="rect">
            <a:avLst/>
          </a:prstGeom>
          <a:noFill/>
        </p:spPr>
        <p:txBody>
          <a:bodyPr wrap="square" rtlCol="0">
            <a:spAutoFit/>
          </a:bodyPr>
          <a:lstStyle/>
          <a:p>
            <a:r>
              <a:rPr lang="zh-CN" altLang="en-US" sz="3600" b="1" dirty="0"/>
              <a:t>目标用户反馈</a:t>
            </a:r>
            <a:endParaRPr lang="zh-CN" altLang="en-US" b="1" dirty="0"/>
          </a:p>
        </p:txBody>
      </p:sp>
    </p:spTree>
    <p:extLst>
      <p:ext uri="{BB962C8B-B14F-4D97-AF65-F5344CB8AC3E}">
        <p14:creationId xmlns:p14="http://schemas.microsoft.com/office/powerpoint/2010/main" val="732616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3600B02D-EF6B-4102-B26B-E794D933D04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68739" y="605583"/>
            <a:ext cx="10254521" cy="5784946"/>
          </a:xfrm>
        </p:spPr>
      </p:pic>
      <p:pic>
        <p:nvPicPr>
          <p:cNvPr id="11" name="图片 10">
            <a:extLst>
              <a:ext uri="{FF2B5EF4-FFF2-40B4-BE49-F238E27FC236}">
                <a16:creationId xmlns:a16="http://schemas.microsoft.com/office/drawing/2014/main" id="{87948ADF-15FE-4521-9765-5FB72E1023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194" y="247844"/>
            <a:ext cx="11659610" cy="6500423"/>
          </a:xfrm>
          <a:prstGeom prst="rect">
            <a:avLst/>
          </a:prstGeom>
        </p:spPr>
      </p:pic>
      <p:sp>
        <p:nvSpPr>
          <p:cNvPr id="12" name="文本框 11">
            <a:extLst>
              <a:ext uri="{FF2B5EF4-FFF2-40B4-BE49-F238E27FC236}">
                <a16:creationId xmlns:a16="http://schemas.microsoft.com/office/drawing/2014/main" id="{510E1BA0-FDE5-48FE-8722-D49743CCE8B0}"/>
              </a:ext>
            </a:extLst>
          </p:cNvPr>
          <p:cNvSpPr txBox="1"/>
          <p:nvPr/>
        </p:nvSpPr>
        <p:spPr>
          <a:xfrm>
            <a:off x="511211" y="467471"/>
            <a:ext cx="4336330" cy="646331"/>
          </a:xfrm>
          <a:prstGeom prst="rect">
            <a:avLst/>
          </a:prstGeom>
          <a:noFill/>
        </p:spPr>
        <p:txBody>
          <a:bodyPr wrap="square" rtlCol="0">
            <a:spAutoFit/>
          </a:bodyPr>
          <a:lstStyle/>
          <a:p>
            <a:r>
              <a:rPr lang="zh-CN" altLang="en-US" sz="3600" b="1" dirty="0"/>
              <a:t>修改后</a:t>
            </a:r>
            <a:endParaRPr lang="zh-CN" altLang="en-US" b="1" dirty="0"/>
          </a:p>
        </p:txBody>
      </p:sp>
    </p:spTree>
    <p:extLst>
      <p:ext uri="{BB962C8B-B14F-4D97-AF65-F5344CB8AC3E}">
        <p14:creationId xmlns:p14="http://schemas.microsoft.com/office/powerpoint/2010/main" val="3740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字典与模型</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94282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9" name="图片 8">
            <a:extLst>
              <a:ext uri="{FF2B5EF4-FFF2-40B4-BE49-F238E27FC236}">
                <a16:creationId xmlns:a16="http://schemas.microsoft.com/office/drawing/2014/main" id="{81F1122D-9BE6-4CC0-A19B-D66875C8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6079" y="3630508"/>
            <a:ext cx="9172575" cy="2505075"/>
          </a:xfrm>
          <a:prstGeom prst="rect">
            <a:avLst/>
          </a:prstGeom>
        </p:spPr>
      </p:pic>
      <p:pic>
        <p:nvPicPr>
          <p:cNvPr id="11" name="图片 10">
            <a:extLst>
              <a:ext uri="{FF2B5EF4-FFF2-40B4-BE49-F238E27FC236}">
                <a16:creationId xmlns:a16="http://schemas.microsoft.com/office/drawing/2014/main" id="{FA165876-1B4B-4DDC-B577-B4D1FAF33C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96079" y="2017432"/>
            <a:ext cx="8239125" cy="1143000"/>
          </a:xfrm>
          <a:prstGeom prst="rect">
            <a:avLst/>
          </a:prstGeom>
        </p:spPr>
      </p:pic>
      <p:sp>
        <p:nvSpPr>
          <p:cNvPr id="12" name="文本框 11">
            <a:extLst>
              <a:ext uri="{FF2B5EF4-FFF2-40B4-BE49-F238E27FC236}">
                <a16:creationId xmlns:a16="http://schemas.microsoft.com/office/drawing/2014/main" id="{0782D809-15B5-4CD5-B595-EEABAAA954C6}"/>
              </a:ext>
            </a:extLst>
          </p:cNvPr>
          <p:cNvSpPr txBox="1"/>
          <p:nvPr/>
        </p:nvSpPr>
        <p:spPr>
          <a:xfrm>
            <a:off x="876693" y="2404266"/>
            <a:ext cx="1046375" cy="369332"/>
          </a:xfrm>
          <a:prstGeom prst="rect">
            <a:avLst/>
          </a:prstGeom>
          <a:noFill/>
        </p:spPr>
        <p:txBody>
          <a:bodyPr wrap="square" rtlCol="0">
            <a:spAutoFit/>
          </a:bodyPr>
          <a:lstStyle/>
          <a:p>
            <a:r>
              <a:rPr lang="zh-CN" altLang="en-US" dirty="0"/>
              <a:t>顶层</a:t>
            </a:r>
          </a:p>
        </p:txBody>
      </p:sp>
      <p:sp>
        <p:nvSpPr>
          <p:cNvPr id="13" name="文本框 12">
            <a:extLst>
              <a:ext uri="{FF2B5EF4-FFF2-40B4-BE49-F238E27FC236}">
                <a16:creationId xmlns:a16="http://schemas.microsoft.com/office/drawing/2014/main" id="{F3F9CD56-C0F7-461D-9D15-C68FFBD0AE7E}"/>
              </a:ext>
            </a:extLst>
          </p:cNvPr>
          <p:cNvSpPr txBox="1"/>
          <p:nvPr/>
        </p:nvSpPr>
        <p:spPr>
          <a:xfrm>
            <a:off x="952108" y="4053526"/>
            <a:ext cx="719386" cy="369332"/>
          </a:xfrm>
          <a:prstGeom prst="rect">
            <a:avLst/>
          </a:prstGeom>
          <a:noFill/>
        </p:spPr>
        <p:txBody>
          <a:bodyPr wrap="square" rtlCol="0">
            <a:spAutoFit/>
          </a:bodyPr>
          <a:lstStyle/>
          <a:p>
            <a:r>
              <a:rPr lang="en-US" altLang="zh-CN" dirty="0"/>
              <a:t>0</a:t>
            </a:r>
            <a:r>
              <a:rPr lang="zh-CN" altLang="en-US" dirty="0"/>
              <a:t>层</a:t>
            </a:r>
          </a:p>
        </p:txBody>
      </p:sp>
    </p:spTree>
    <p:extLst>
      <p:ext uri="{BB962C8B-B14F-4D97-AF65-F5344CB8AC3E}">
        <p14:creationId xmlns:p14="http://schemas.microsoft.com/office/powerpoint/2010/main" val="526531663"/>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3CD2D3F4-1808-4161-93BD-B2357AC7FED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数据流图</a:t>
            </a:r>
            <a:endParaRPr lang="zh-CN" altLang="en-US" b="1" dirty="0"/>
          </a:p>
        </p:txBody>
      </p:sp>
      <p:pic>
        <p:nvPicPr>
          <p:cNvPr id="3" name="图片 2">
            <a:extLst>
              <a:ext uri="{FF2B5EF4-FFF2-40B4-BE49-F238E27FC236}">
                <a16:creationId xmlns:a16="http://schemas.microsoft.com/office/drawing/2014/main" id="{105841BA-5CC5-427D-B9EB-D5B4C3BAE0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57325" y="1467864"/>
            <a:ext cx="9277350" cy="4371975"/>
          </a:xfrm>
          <a:prstGeom prst="rect">
            <a:avLst/>
          </a:prstGeom>
        </p:spPr>
      </p:pic>
    </p:spTree>
    <p:extLst>
      <p:ext uri="{BB962C8B-B14F-4D97-AF65-F5344CB8AC3E}">
        <p14:creationId xmlns:p14="http://schemas.microsoft.com/office/powerpoint/2010/main" val="1649121439"/>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82">
            <a:extLst>
              <a:ext uri="{FF2B5EF4-FFF2-40B4-BE49-F238E27FC236}">
                <a16:creationId xmlns:a16="http://schemas.microsoft.com/office/drawing/2014/main" id="{D45FA4C2-1792-4E76-81AA-42483DE1D68C}"/>
              </a:ext>
            </a:extLst>
          </p:cNvPr>
          <p:cNvSpPr/>
          <p:nvPr/>
        </p:nvSpPr>
        <p:spPr>
          <a:xfrm>
            <a:off x="6307494" y="2585809"/>
            <a:ext cx="5262466" cy="18405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1" name="Rectangle 82">
            <a:extLst>
              <a:ext uri="{FF2B5EF4-FFF2-40B4-BE49-F238E27FC236}">
                <a16:creationId xmlns:a16="http://schemas.microsoft.com/office/drawing/2014/main" id="{2ED80D73-D02A-4719-B1CA-46759D65E401}"/>
              </a:ext>
            </a:extLst>
          </p:cNvPr>
          <p:cNvSpPr/>
          <p:nvPr/>
        </p:nvSpPr>
        <p:spPr>
          <a:xfrm>
            <a:off x="6307494" y="737118"/>
            <a:ext cx="5262466" cy="1791478"/>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0" name="Rectangle 82">
            <a:extLst>
              <a:ext uri="{FF2B5EF4-FFF2-40B4-BE49-F238E27FC236}">
                <a16:creationId xmlns:a16="http://schemas.microsoft.com/office/drawing/2014/main" id="{AB35E024-6471-4ECD-BF2B-1D35618BA676}"/>
              </a:ext>
            </a:extLst>
          </p:cNvPr>
          <p:cNvSpPr/>
          <p:nvPr/>
        </p:nvSpPr>
        <p:spPr>
          <a:xfrm>
            <a:off x="725188" y="4426401"/>
            <a:ext cx="4929164" cy="166895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9" name="Rectangle 82">
            <a:extLst>
              <a:ext uri="{FF2B5EF4-FFF2-40B4-BE49-F238E27FC236}">
                <a16:creationId xmlns:a16="http://schemas.microsoft.com/office/drawing/2014/main" id="{B3482160-20C0-40F3-9752-8EDA5E728256}"/>
              </a:ext>
            </a:extLst>
          </p:cNvPr>
          <p:cNvSpPr/>
          <p:nvPr/>
        </p:nvSpPr>
        <p:spPr>
          <a:xfrm>
            <a:off x="725188" y="2585809"/>
            <a:ext cx="4929164" cy="1818240"/>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7" name="Rectangle 82">
            <a:extLst>
              <a:ext uri="{FF2B5EF4-FFF2-40B4-BE49-F238E27FC236}">
                <a16:creationId xmlns:a16="http://schemas.microsoft.com/office/drawing/2014/main" id="{26D7513D-188E-4343-AA62-F4483CE1D9AF}"/>
              </a:ext>
            </a:extLst>
          </p:cNvPr>
          <p:cNvSpPr/>
          <p:nvPr/>
        </p:nvSpPr>
        <p:spPr>
          <a:xfrm>
            <a:off x="725188" y="802433"/>
            <a:ext cx="4929164" cy="1726163"/>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12" name="文本框 11">
            <a:extLst>
              <a:ext uri="{FF2B5EF4-FFF2-40B4-BE49-F238E27FC236}">
                <a16:creationId xmlns:a16="http://schemas.microsoft.com/office/drawing/2014/main" id="{A7545FFC-4C79-4982-9C53-DC2496A6F964}"/>
              </a:ext>
            </a:extLst>
          </p:cNvPr>
          <p:cNvSpPr txBox="1"/>
          <p:nvPr/>
        </p:nvSpPr>
        <p:spPr>
          <a:xfrm>
            <a:off x="670300" y="952335"/>
            <a:ext cx="5038940" cy="5632311"/>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名字：输入的表白墙内容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描述：用户编辑表白墙内容</a:t>
            </a:r>
          </a:p>
          <a:p>
            <a:r>
              <a:rPr lang="zh-CN" altLang="en-US" dirty="0">
                <a:latin typeface="黑体" panose="02010609060101010101" pitchFamily="49" charset="-122"/>
                <a:ea typeface="黑体" panose="02010609060101010101" pitchFamily="49" charset="-122"/>
              </a:rPr>
              <a:t>定义：输入的表白墙内容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输入的表白墙内容</a:t>
            </a:r>
          </a:p>
          <a:p>
            <a:r>
              <a:rPr lang="zh-CN" altLang="en-US" dirty="0">
                <a:latin typeface="黑体" panose="02010609060101010101" pitchFamily="49" charset="-122"/>
                <a:ea typeface="黑体" panose="02010609060101010101" pitchFamily="49" charset="-122"/>
              </a:rPr>
              <a:t>位置：与违规字符匹配</a:t>
            </a: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名字：违规字符内容</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描述：违规字符库内的字符。</a:t>
            </a:r>
          </a:p>
          <a:p>
            <a:r>
              <a:rPr lang="zh-CN" altLang="en-US" dirty="0">
                <a:latin typeface="黑体" panose="02010609060101010101" pitchFamily="49" charset="-122"/>
                <a:ea typeface="黑体" panose="02010609060101010101" pitchFamily="49" charset="-122"/>
              </a:rPr>
              <a:t>定义：违规字符内容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p>
          <a:p>
            <a:r>
              <a:rPr lang="zh-CN" altLang="en-US" dirty="0">
                <a:latin typeface="黑体" panose="02010609060101010101" pitchFamily="49" charset="-122"/>
                <a:ea typeface="黑体" panose="02010609060101010101" pitchFamily="49" charset="-122"/>
              </a:rPr>
              <a:t>位置：与输入的表白墙内容匹配</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名字：违规警告</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描述：输入的表白墙内容出现违规字符，发出警告信息</a:t>
            </a:r>
          </a:p>
          <a:p>
            <a:r>
              <a:rPr lang="zh-CN" altLang="en-US" dirty="0">
                <a:latin typeface="黑体" panose="02010609060101010101" pitchFamily="49" charset="-122"/>
                <a:ea typeface="黑体" panose="02010609060101010101" pitchFamily="49" charset="-122"/>
              </a:rPr>
              <a:t>定义：违规警告</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违规字符内容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警告</a:t>
            </a:r>
          </a:p>
          <a:p>
            <a:r>
              <a:rPr lang="zh-CN" altLang="en-US" dirty="0">
                <a:latin typeface="黑体" panose="02010609060101010101" pitchFamily="49" charset="-122"/>
                <a:ea typeface="黑体" panose="02010609060101010101" pitchFamily="49" charset="-122"/>
              </a:rPr>
              <a:t>位置：输出至弹窗</a:t>
            </a:r>
          </a:p>
          <a:p>
            <a:endParaRPr lang="zh-CN" altLang="en-US" dirty="0"/>
          </a:p>
        </p:txBody>
      </p:sp>
      <p:sp>
        <p:nvSpPr>
          <p:cNvPr id="18" name="文本框 17">
            <a:extLst>
              <a:ext uri="{FF2B5EF4-FFF2-40B4-BE49-F238E27FC236}">
                <a16:creationId xmlns:a16="http://schemas.microsoft.com/office/drawing/2014/main" id="{5C1B004F-83EB-47EB-B24B-C17E777BE937}"/>
              </a:ext>
            </a:extLst>
          </p:cNvPr>
          <p:cNvSpPr txBox="1"/>
          <p:nvPr/>
        </p:nvSpPr>
        <p:spPr>
          <a:xfrm>
            <a:off x="6334569" y="737118"/>
            <a:ext cx="5421086" cy="3970318"/>
          </a:xfrm>
          <a:prstGeom prst="rect">
            <a:avLst/>
          </a:prstGeom>
          <a:noFill/>
        </p:spPr>
        <p:txBody>
          <a:bodyPr wrap="square" rtlCol="0">
            <a:spAutoFit/>
          </a:bodyPr>
          <a:lstStyle/>
          <a:p>
            <a:r>
              <a:rPr lang="zh-CN" altLang="en-US" dirty="0">
                <a:latin typeface="黑体" panose="02010609060101010101" pitchFamily="49" charset="-122"/>
                <a:ea typeface="黑体" panose="02010609060101010101" pitchFamily="49" charset="-122"/>
              </a:rPr>
              <a:t>名字：表白墙记录</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 数据库</a:t>
            </a:r>
            <a:r>
              <a:rPr lang="en-US" altLang="zh-CN" dirty="0">
                <a:latin typeface="黑体" panose="02010609060101010101" pitchFamily="49" charset="-122"/>
                <a:ea typeface="黑体" panose="02010609060101010101" pitchFamily="49" charset="-122"/>
              </a:rPr>
              <a:t>wall</a:t>
            </a:r>
            <a:r>
              <a:rPr lang="zh-CN" altLang="en-US" dirty="0">
                <a:latin typeface="黑体" panose="02010609060101010101" pitchFamily="49" charset="-122"/>
                <a:ea typeface="黑体" panose="02010609060101010101" pitchFamily="49" charset="-122"/>
              </a:rPr>
              <a:t>表中的记录</a:t>
            </a:r>
          </a:p>
          <a:p>
            <a:r>
              <a:rPr lang="zh-CN" altLang="en-US" dirty="0">
                <a:latin typeface="黑体" panose="02010609060101010101" pitchFamily="49" charset="-122"/>
                <a:ea typeface="黑体" panose="02010609060101010101" pitchFamily="49" charset="-122"/>
              </a:rPr>
              <a:t>定义：表白墙记录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endParaRPr lang="en-US" altLang="zh-CN" dirty="0">
              <a:latin typeface="黑体" panose="02010609060101010101" pitchFamily="49" charset="-122"/>
              <a:ea typeface="黑体" panose="02010609060101010101" pitchFamily="49" charset="-122"/>
            </a:endParaRPr>
          </a:p>
          <a:p>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名字：表白墙信息</a:t>
            </a:r>
          </a:p>
          <a:p>
            <a:r>
              <a:rPr lang="zh-CN" altLang="en-US" dirty="0">
                <a:latin typeface="黑体" panose="02010609060101010101" pitchFamily="49" charset="-122"/>
                <a:ea typeface="黑体" panose="02010609060101010101" pitchFamily="49" charset="-122"/>
              </a:rPr>
              <a:t>别名：无</a:t>
            </a:r>
          </a:p>
          <a:p>
            <a:r>
              <a:rPr lang="zh-CN" altLang="en-US" dirty="0">
                <a:latin typeface="黑体" panose="02010609060101010101" pitchFamily="49" charset="-122"/>
                <a:ea typeface="黑体" panose="02010609060101010101" pitchFamily="49" charset="-122"/>
              </a:rPr>
              <a:t>描述：被选择的表白墙记录</a:t>
            </a:r>
          </a:p>
          <a:p>
            <a:r>
              <a:rPr lang="zh-CN" altLang="en-US" dirty="0">
                <a:latin typeface="黑体" panose="02010609060101010101" pitchFamily="49" charset="-122"/>
                <a:ea typeface="黑体" panose="02010609060101010101" pitchFamily="49" charset="-122"/>
              </a:rPr>
              <a:t>定义：表白墙信息</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表白墙编号</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表白墙内容</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表白墙日期</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表白墙状态</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表白墙作者</a:t>
            </a:r>
          </a:p>
          <a:p>
            <a:r>
              <a:rPr lang="zh-CN" altLang="en-US" dirty="0">
                <a:latin typeface="黑体" panose="02010609060101010101" pitchFamily="49" charset="-122"/>
                <a:ea typeface="黑体" panose="02010609060101010101" pitchFamily="49" charset="-122"/>
              </a:rPr>
              <a:t>位置：输出至网站</a:t>
            </a:r>
          </a:p>
          <a:p>
            <a:endParaRPr lang="zh-CN" altLang="en-US" dirty="0"/>
          </a:p>
        </p:txBody>
      </p:sp>
      <p:sp>
        <p:nvSpPr>
          <p:cNvPr id="24" name="文本框 23">
            <a:extLst>
              <a:ext uri="{FF2B5EF4-FFF2-40B4-BE49-F238E27FC236}">
                <a16:creationId xmlns:a16="http://schemas.microsoft.com/office/drawing/2014/main" id="{D3524580-5E4D-4DAB-83E3-4DF2685A7896}"/>
              </a:ext>
            </a:extLst>
          </p:cNvPr>
          <p:cNvSpPr txBox="1"/>
          <p:nvPr/>
        </p:nvSpPr>
        <p:spPr>
          <a:xfrm>
            <a:off x="8263267" y="5449479"/>
            <a:ext cx="4336330" cy="646331"/>
          </a:xfrm>
          <a:prstGeom prst="rect">
            <a:avLst/>
          </a:prstGeom>
          <a:noFill/>
        </p:spPr>
        <p:txBody>
          <a:bodyPr wrap="square" rtlCol="0">
            <a:spAutoFit/>
          </a:bodyPr>
          <a:lstStyle/>
          <a:p>
            <a:r>
              <a:rPr lang="zh-CN" altLang="en-US" sz="3600" b="1" dirty="0"/>
              <a:t>数据字典</a:t>
            </a:r>
            <a:endParaRPr lang="zh-CN" altLang="en-US" b="1" dirty="0"/>
          </a:p>
        </p:txBody>
      </p:sp>
    </p:spTree>
    <p:extLst>
      <p:ext uri="{BB962C8B-B14F-4D97-AF65-F5344CB8AC3E}">
        <p14:creationId xmlns:p14="http://schemas.microsoft.com/office/powerpoint/2010/main" val="1958302574"/>
      </p:ext>
    </p:extLst>
  </p:cSld>
  <p:clrMapOvr>
    <a:masterClrMapping/>
  </p:clrMapOvr>
  <p:transition spd="slow">
    <p:cov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ACCFFFFB-FB2A-4C6F-AC25-792AB34413E5}"/>
              </a:ext>
            </a:extLst>
          </p:cNvPr>
          <p:cNvPicPr>
            <a:picLocks noGrp="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1956998" y="1825625"/>
            <a:ext cx="8278004" cy="4351338"/>
          </a:xfrm>
          <a:prstGeom prst="rect">
            <a:avLst/>
          </a:prstGeom>
          <a:noFill/>
          <a:ln>
            <a:noFill/>
          </a:ln>
        </p:spPr>
      </p:pic>
      <p:sp>
        <p:nvSpPr>
          <p:cNvPr id="5" name="文本框 4">
            <a:extLst>
              <a:ext uri="{FF2B5EF4-FFF2-40B4-BE49-F238E27FC236}">
                <a16:creationId xmlns:a16="http://schemas.microsoft.com/office/drawing/2014/main" id="{DDF4B7ED-7FB0-4E7B-8127-1AEAFB6044B1}"/>
              </a:ext>
            </a:extLst>
          </p:cNvPr>
          <p:cNvSpPr txBox="1"/>
          <p:nvPr/>
        </p:nvSpPr>
        <p:spPr>
          <a:xfrm>
            <a:off x="556181" y="452487"/>
            <a:ext cx="4336330" cy="646331"/>
          </a:xfrm>
          <a:prstGeom prst="rect">
            <a:avLst/>
          </a:prstGeom>
          <a:noFill/>
        </p:spPr>
        <p:txBody>
          <a:bodyPr wrap="square" rtlCol="0">
            <a:spAutoFit/>
          </a:bodyPr>
          <a:lstStyle/>
          <a:p>
            <a:r>
              <a:rPr lang="en-US" altLang="zh-CN" sz="3600" b="1" dirty="0"/>
              <a:t>E-R</a:t>
            </a:r>
            <a:r>
              <a:rPr lang="zh-CN" altLang="en-US" sz="3600" b="1" dirty="0"/>
              <a:t>图</a:t>
            </a:r>
            <a:endParaRPr lang="zh-CN" altLang="en-US" b="1" dirty="0"/>
          </a:p>
        </p:txBody>
      </p:sp>
    </p:spTree>
    <p:extLst>
      <p:ext uri="{BB962C8B-B14F-4D97-AF65-F5344CB8AC3E}">
        <p14:creationId xmlns:p14="http://schemas.microsoft.com/office/powerpoint/2010/main" val="3874510229"/>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3340" y="351615"/>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14" name="矩形 13">
            <a:extLst>
              <a:ext uri="{FF2B5EF4-FFF2-40B4-BE49-F238E27FC236}">
                <a16:creationId xmlns:a16="http://schemas.microsoft.com/office/drawing/2014/main" id="{7FA5455B-AF04-457B-863C-7ADDD89C9AFB}"/>
              </a:ext>
            </a:extLst>
          </p:cNvPr>
          <p:cNvSpPr/>
          <p:nvPr/>
        </p:nvSpPr>
        <p:spPr>
          <a:xfrm>
            <a:off x="9692969" y="694342"/>
            <a:ext cx="1952625" cy="923330"/>
          </a:xfrm>
          <a:prstGeom prst="rect">
            <a:avLst/>
          </a:prstGeom>
        </p:spPr>
        <p:txBody>
          <a:bodyPr wrap="square">
            <a:spAutoFit/>
          </a:bodyPr>
          <a:lstStyle/>
          <a:p>
            <a:r>
              <a:rPr lang="zh-CN" altLang="en-US" sz="5400" dirty="0">
                <a:solidFill>
                  <a:schemeClr val="tx1">
                    <a:lumMod val="85000"/>
                    <a:lumOff val="15000"/>
                  </a:schemeClr>
                </a:solidFill>
                <a:latin typeface="Noto Sans S Chinese Medium" panose="020B0600000000000000" pitchFamily="34" charset="-122"/>
                <a:ea typeface="Noto Sans S Chinese Medium" panose="020B0600000000000000" pitchFamily="34" charset="-122"/>
              </a:rPr>
              <a:t>目录</a:t>
            </a: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DB8A49"/>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sp>
        <p:nvSpPr>
          <p:cNvPr id="21" name="淘宝网Chenying0907出品 18">
            <a:extLst>
              <a:ext uri="{FF2B5EF4-FFF2-40B4-BE49-F238E27FC236}">
                <a16:creationId xmlns:a16="http://schemas.microsoft.com/office/drawing/2014/main" id="{4E575650-53B0-4FB9-BF05-DA25B28444B5}"/>
              </a:ext>
            </a:extLst>
          </p:cNvPr>
          <p:cNvSpPr/>
          <p:nvPr/>
        </p:nvSpPr>
        <p:spPr bwMode="auto">
          <a:xfrm rot="5400000" flipV="1">
            <a:off x="4906628" y="3669635"/>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8" name="淘宝网Chenying0907出品 21">
            <a:extLst>
              <a:ext uri="{FF2B5EF4-FFF2-40B4-BE49-F238E27FC236}">
                <a16:creationId xmlns:a16="http://schemas.microsoft.com/office/drawing/2014/main" id="{6F20E619-D7DD-441B-A527-70F0820D1C7E}"/>
              </a:ext>
            </a:extLst>
          </p:cNvPr>
          <p:cNvSpPr/>
          <p:nvPr/>
        </p:nvSpPr>
        <p:spPr bwMode="auto">
          <a:xfrm rot="5400000" flipV="1">
            <a:off x="4926379" y="4467961"/>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29" name="淘宝网Chenying0907出品 22">
            <a:extLst>
              <a:ext uri="{FF2B5EF4-FFF2-40B4-BE49-F238E27FC236}">
                <a16:creationId xmlns:a16="http://schemas.microsoft.com/office/drawing/2014/main" id="{6E2323A1-6721-4CB9-A8D5-830F520BF1F8}"/>
              </a:ext>
            </a:extLst>
          </p:cNvPr>
          <p:cNvSpPr/>
          <p:nvPr/>
        </p:nvSpPr>
        <p:spPr bwMode="auto">
          <a:xfrm rot="5400000" flipV="1">
            <a:off x="4926380" y="5276551"/>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1" name="文本框 30">
            <a:extLst>
              <a:ext uri="{FF2B5EF4-FFF2-40B4-BE49-F238E27FC236}">
                <a16:creationId xmlns:a16="http://schemas.microsoft.com/office/drawing/2014/main" id="{E014860F-B41D-44E1-9A4C-0D1CF9EA6FE7}"/>
              </a:ext>
            </a:extLst>
          </p:cNvPr>
          <p:cNvSpPr txBox="1"/>
          <p:nvPr/>
        </p:nvSpPr>
        <p:spPr>
          <a:xfrm>
            <a:off x="4948251" y="3767001"/>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02</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2" name="文本框 31">
            <a:extLst>
              <a:ext uri="{FF2B5EF4-FFF2-40B4-BE49-F238E27FC236}">
                <a16:creationId xmlns:a16="http://schemas.microsoft.com/office/drawing/2014/main" id="{2EB1B09E-80AA-429E-9302-A30616A9B1DD}"/>
              </a:ext>
            </a:extLst>
          </p:cNvPr>
          <p:cNvSpPr txBox="1"/>
          <p:nvPr/>
        </p:nvSpPr>
        <p:spPr>
          <a:xfrm>
            <a:off x="4963143" y="4564805"/>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03</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3" name="文本框 32">
            <a:extLst>
              <a:ext uri="{FF2B5EF4-FFF2-40B4-BE49-F238E27FC236}">
                <a16:creationId xmlns:a16="http://schemas.microsoft.com/office/drawing/2014/main" id="{401ED2FE-A29F-458C-A009-438BB7DE1616}"/>
              </a:ext>
            </a:extLst>
          </p:cNvPr>
          <p:cNvSpPr txBox="1"/>
          <p:nvPr/>
        </p:nvSpPr>
        <p:spPr>
          <a:xfrm>
            <a:off x="4963143" y="5382127"/>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35" name="矩形 34">
            <a:extLst>
              <a:ext uri="{FF2B5EF4-FFF2-40B4-BE49-F238E27FC236}">
                <a16:creationId xmlns:a16="http://schemas.microsoft.com/office/drawing/2014/main" id="{0D1A2974-6446-4E86-B1F3-DDFD50FA5434}"/>
              </a:ext>
            </a:extLst>
          </p:cNvPr>
          <p:cNvSpPr/>
          <p:nvPr/>
        </p:nvSpPr>
        <p:spPr>
          <a:xfrm>
            <a:off x="6617217" y="4466445"/>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数据字典</a:t>
            </a:r>
          </a:p>
        </p:txBody>
      </p:sp>
      <p:sp>
        <p:nvSpPr>
          <p:cNvPr id="36" name="矩形 35">
            <a:extLst>
              <a:ext uri="{FF2B5EF4-FFF2-40B4-BE49-F238E27FC236}">
                <a16:creationId xmlns:a16="http://schemas.microsoft.com/office/drawing/2014/main" id="{66A45F8F-D86C-4275-ABD6-A0C2CBF05826}"/>
              </a:ext>
            </a:extLst>
          </p:cNvPr>
          <p:cNvSpPr/>
          <p:nvPr/>
        </p:nvSpPr>
        <p:spPr>
          <a:xfrm>
            <a:off x="6570520" y="3687874"/>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界面原型</a:t>
            </a:r>
          </a:p>
        </p:txBody>
      </p:sp>
      <p:sp>
        <p:nvSpPr>
          <p:cNvPr id="37" name="矩形 36">
            <a:extLst>
              <a:ext uri="{FF2B5EF4-FFF2-40B4-BE49-F238E27FC236}">
                <a16:creationId xmlns:a16="http://schemas.microsoft.com/office/drawing/2014/main" id="{8E2A71BD-30B5-485E-985C-5A38A845D15C}"/>
              </a:ext>
            </a:extLst>
          </p:cNvPr>
          <p:cNvSpPr/>
          <p:nvPr/>
        </p:nvSpPr>
        <p:spPr>
          <a:xfrm>
            <a:off x="5990738" y="5283767"/>
            <a:ext cx="2305439"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sp>
        <p:nvSpPr>
          <p:cNvPr id="38" name="淘宝网Chenying0907出品 22">
            <a:extLst>
              <a:ext uri="{FF2B5EF4-FFF2-40B4-BE49-F238E27FC236}">
                <a16:creationId xmlns:a16="http://schemas.microsoft.com/office/drawing/2014/main" id="{DD54CCA6-56E3-4EC0-8DD6-0A75AD155861}"/>
              </a:ext>
            </a:extLst>
          </p:cNvPr>
          <p:cNvSpPr/>
          <p:nvPr/>
        </p:nvSpPr>
        <p:spPr bwMode="auto">
          <a:xfrm rot="5400000" flipV="1">
            <a:off x="4900438" y="2867690"/>
            <a:ext cx="469961" cy="473152"/>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bg1"/>
              </a:solidFill>
              <a:latin typeface="Noto Sans S Chinese Thin" panose="020B0200000000000000" pitchFamily="34" charset="-122"/>
              <a:ea typeface="Noto Sans S Chinese Thin" panose="020B0200000000000000" pitchFamily="34" charset="-122"/>
            </a:endParaRPr>
          </a:p>
        </p:txBody>
      </p:sp>
      <p:sp>
        <p:nvSpPr>
          <p:cNvPr id="39" name="文本框 38">
            <a:extLst>
              <a:ext uri="{FF2B5EF4-FFF2-40B4-BE49-F238E27FC236}">
                <a16:creationId xmlns:a16="http://schemas.microsoft.com/office/drawing/2014/main" id="{6BF7D359-726A-471D-A194-AF5106E79710}"/>
              </a:ext>
            </a:extLst>
          </p:cNvPr>
          <p:cNvSpPr txBox="1"/>
          <p:nvPr/>
        </p:nvSpPr>
        <p:spPr>
          <a:xfrm>
            <a:off x="4937201" y="2973266"/>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
        <p:nvSpPr>
          <p:cNvPr id="40" name="矩形 39">
            <a:extLst>
              <a:ext uri="{FF2B5EF4-FFF2-40B4-BE49-F238E27FC236}">
                <a16:creationId xmlns:a16="http://schemas.microsoft.com/office/drawing/2014/main" id="{D1524506-DC14-465E-991A-F3BAA6D83DA6}"/>
              </a:ext>
            </a:extLst>
          </p:cNvPr>
          <p:cNvSpPr/>
          <p:nvPr/>
        </p:nvSpPr>
        <p:spPr>
          <a:xfrm>
            <a:off x="6591517" y="2909171"/>
            <a:ext cx="1127232" cy="375359"/>
          </a:xfrm>
          <a:prstGeom prst="rect">
            <a:avLst/>
          </a:prstGeom>
        </p:spPr>
        <p:txBody>
          <a:bodyPr wrap="none">
            <a:spAutoFit/>
            <a:scene3d>
              <a:camera prst="orthographicFront"/>
              <a:lightRig rig="threePt" dir="t"/>
            </a:scene3d>
            <a:sp3d contourW="12700"/>
          </a:bodyPr>
          <a:lstStyle/>
          <a:p>
            <a:pPr algn="ctr"/>
            <a:r>
              <a:rPr lang="zh-CN" altLang="en-US" sz="1839"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sp>
        <p:nvSpPr>
          <p:cNvPr id="42" name="文本框 41">
            <a:extLst>
              <a:ext uri="{FF2B5EF4-FFF2-40B4-BE49-F238E27FC236}">
                <a16:creationId xmlns:a16="http://schemas.microsoft.com/office/drawing/2014/main" id="{34E931A8-D550-4F1B-88E1-56E27D7F4959}"/>
              </a:ext>
            </a:extLst>
          </p:cNvPr>
          <p:cNvSpPr txBox="1"/>
          <p:nvPr/>
        </p:nvSpPr>
        <p:spPr>
          <a:xfrm>
            <a:off x="8673741" y="2502570"/>
            <a:ext cx="387512" cy="276999"/>
          </a:xfrm>
          <a:prstGeom prst="rect">
            <a:avLst/>
          </a:prstGeom>
          <a:noFill/>
        </p:spPr>
        <p:txBody>
          <a:bodyPr wrap="square" rtlCol="0">
            <a:spAutoFit/>
          </a:bodyPr>
          <a:lstStyle/>
          <a:p>
            <a:r>
              <a:rPr lang="en-US" altLang="zh-CN" sz="12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12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spTree>
    <p:extLst>
      <p:ext uri="{BB962C8B-B14F-4D97-AF65-F5344CB8AC3E}">
        <p14:creationId xmlns:p14="http://schemas.microsoft.com/office/powerpoint/2010/main" val="23683944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6F1F5C21-FB6C-4EE0-B8DC-FE856CA4D11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3459479" y="1341119"/>
            <a:ext cx="6888169" cy="5013027"/>
          </a:xfrm>
          <a:prstGeom prst="rect">
            <a:avLst/>
          </a:prstGeom>
          <a:noFill/>
          <a:ln>
            <a:noFill/>
          </a:ln>
        </p:spPr>
      </p:pic>
      <p:sp>
        <p:nvSpPr>
          <p:cNvPr id="5" name="文本框 4">
            <a:extLst>
              <a:ext uri="{FF2B5EF4-FFF2-40B4-BE49-F238E27FC236}">
                <a16:creationId xmlns:a16="http://schemas.microsoft.com/office/drawing/2014/main" id="{85D595A6-9543-4919-AD30-FEA2AB3960D8}"/>
              </a:ext>
            </a:extLst>
          </p:cNvPr>
          <p:cNvSpPr txBox="1"/>
          <p:nvPr/>
        </p:nvSpPr>
        <p:spPr>
          <a:xfrm>
            <a:off x="556181" y="452487"/>
            <a:ext cx="4336330" cy="646331"/>
          </a:xfrm>
          <a:prstGeom prst="rect">
            <a:avLst/>
          </a:prstGeom>
          <a:noFill/>
        </p:spPr>
        <p:txBody>
          <a:bodyPr wrap="square" rtlCol="0">
            <a:spAutoFit/>
          </a:bodyPr>
          <a:lstStyle/>
          <a:p>
            <a:r>
              <a:rPr lang="zh-CN" altLang="en-US" sz="3600" b="1" dirty="0"/>
              <a:t>层次方框图</a:t>
            </a:r>
            <a:endParaRPr lang="zh-CN" altLang="en-US" b="1" dirty="0"/>
          </a:p>
        </p:txBody>
      </p:sp>
    </p:spTree>
    <p:extLst>
      <p:ext uri="{BB962C8B-B14F-4D97-AF65-F5344CB8AC3E}">
        <p14:creationId xmlns:p14="http://schemas.microsoft.com/office/powerpoint/2010/main" val="4700108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7149751B-51A7-4D21-A19E-05BC0843ED9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308564" y="905303"/>
            <a:ext cx="5936447" cy="5439514"/>
          </a:xfrm>
          <a:prstGeom prst="rect">
            <a:avLst/>
          </a:prstGeom>
          <a:noFill/>
          <a:ln>
            <a:noFill/>
          </a:ln>
        </p:spPr>
      </p:pic>
      <p:sp>
        <p:nvSpPr>
          <p:cNvPr id="5" name="文本框 4">
            <a:extLst>
              <a:ext uri="{FF2B5EF4-FFF2-40B4-BE49-F238E27FC236}">
                <a16:creationId xmlns:a16="http://schemas.microsoft.com/office/drawing/2014/main" id="{76470C62-A7B9-4936-A0FA-0C8BAD234527}"/>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状态图</a:t>
            </a:r>
            <a:endParaRPr lang="zh-CN" altLang="en-US" b="1" dirty="0"/>
          </a:p>
        </p:txBody>
      </p:sp>
    </p:spTree>
    <p:extLst>
      <p:ext uri="{BB962C8B-B14F-4D97-AF65-F5344CB8AC3E}">
        <p14:creationId xmlns:p14="http://schemas.microsoft.com/office/powerpoint/2010/main" val="313961311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09D6B03B-5695-4BF4-B434-3035D8F190D6}"/>
              </a:ext>
            </a:extLst>
          </p:cNvPr>
          <p:cNvSpPr txBox="1"/>
          <p:nvPr/>
        </p:nvSpPr>
        <p:spPr>
          <a:xfrm>
            <a:off x="581133" y="571783"/>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会议记录</a:t>
            </a:r>
            <a:endParaRPr lang="zh-CN" altLang="en-US" sz="3600" dirty="0"/>
          </a:p>
        </p:txBody>
      </p:sp>
      <p:pic>
        <p:nvPicPr>
          <p:cNvPr id="3" name="图片 2">
            <a:extLst>
              <a:ext uri="{FF2B5EF4-FFF2-40B4-BE49-F238E27FC236}">
                <a16:creationId xmlns:a16="http://schemas.microsoft.com/office/drawing/2014/main" id="{F2DC1514-DE56-4058-9021-746170A1C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78537" y="373115"/>
            <a:ext cx="5113463" cy="6111770"/>
          </a:xfrm>
          <a:prstGeom prst="rect">
            <a:avLst/>
          </a:prstGeom>
        </p:spPr>
      </p:pic>
      <p:pic>
        <p:nvPicPr>
          <p:cNvPr id="7" name="图片 6">
            <a:extLst>
              <a:ext uri="{FF2B5EF4-FFF2-40B4-BE49-F238E27FC236}">
                <a16:creationId xmlns:a16="http://schemas.microsoft.com/office/drawing/2014/main" id="{F3F2DE9C-0FD4-4B24-82A4-CDFF2F0532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1751" y="373115"/>
            <a:ext cx="5197290" cy="6149873"/>
          </a:xfrm>
          <a:prstGeom prst="rect">
            <a:avLst/>
          </a:prstGeom>
        </p:spPr>
      </p:pic>
      <p:pic>
        <p:nvPicPr>
          <p:cNvPr id="9" name="图片 8">
            <a:extLst>
              <a:ext uri="{FF2B5EF4-FFF2-40B4-BE49-F238E27FC236}">
                <a16:creationId xmlns:a16="http://schemas.microsoft.com/office/drawing/2014/main" id="{1EF7707A-92E5-462B-AB1D-D0291EAA7C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4819" y="335012"/>
            <a:ext cx="5197290" cy="6111770"/>
          </a:xfrm>
          <a:prstGeom prst="rect">
            <a:avLst/>
          </a:prstGeom>
        </p:spPr>
      </p:pic>
      <p:pic>
        <p:nvPicPr>
          <p:cNvPr id="11" name="图片 10">
            <a:extLst>
              <a:ext uri="{FF2B5EF4-FFF2-40B4-BE49-F238E27FC236}">
                <a16:creationId xmlns:a16="http://schemas.microsoft.com/office/drawing/2014/main" id="{C5569CA6-D44D-464C-AF83-A47A952A2D4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10337" y="449322"/>
            <a:ext cx="5128704" cy="6073666"/>
          </a:xfrm>
          <a:prstGeom prst="rect">
            <a:avLst/>
          </a:prstGeom>
        </p:spPr>
      </p:pic>
    </p:spTree>
    <p:extLst>
      <p:ext uri="{BB962C8B-B14F-4D97-AF65-F5344CB8AC3E}">
        <p14:creationId xmlns:p14="http://schemas.microsoft.com/office/powerpoint/2010/main" val="62834960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additive="base">
                                        <p:cTn id="23" dur="500" fill="hold"/>
                                        <p:tgtEl>
                                          <p:spTgt spid="11"/>
                                        </p:tgtEl>
                                        <p:attrNameLst>
                                          <p:attrName>ppt_x</p:attrName>
                                        </p:attrNameLst>
                                      </p:cBhvr>
                                      <p:tavLst>
                                        <p:tav tm="0">
                                          <p:val>
                                            <p:strVal val="#ppt_x"/>
                                          </p:val>
                                        </p:tav>
                                        <p:tav tm="100000">
                                          <p:val>
                                            <p:strVal val="#ppt_x"/>
                                          </p:val>
                                        </p:tav>
                                      </p:tavLst>
                                    </p:anim>
                                    <p:anim calcmode="lin" valueType="num">
                                      <p:cBhvr additive="base">
                                        <p:cTn id="2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1E756619-0E2A-449A-B97E-23AC45042DAD}"/>
              </a:ext>
            </a:extLst>
          </p:cNvPr>
          <p:cNvSpPr txBox="1"/>
          <p:nvPr/>
        </p:nvSpPr>
        <p:spPr>
          <a:xfrm>
            <a:off x="306972" y="612282"/>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项目配置管理</a:t>
            </a:r>
            <a:endParaRPr lang="zh-CN" altLang="en-US" sz="3600" dirty="0"/>
          </a:p>
        </p:txBody>
      </p:sp>
      <p:pic>
        <p:nvPicPr>
          <p:cNvPr id="4" name="图片 3">
            <a:extLst>
              <a:ext uri="{FF2B5EF4-FFF2-40B4-BE49-F238E27FC236}">
                <a16:creationId xmlns:a16="http://schemas.microsoft.com/office/drawing/2014/main" id="{4F0B5CA4-F4A7-41A0-9871-3634FC2E67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10883" y="239753"/>
            <a:ext cx="9297206" cy="6378493"/>
          </a:xfrm>
          <a:prstGeom prst="rect">
            <a:avLst/>
          </a:prstGeom>
        </p:spPr>
      </p:pic>
    </p:spTree>
    <p:extLst>
      <p:ext uri="{BB962C8B-B14F-4D97-AF65-F5344CB8AC3E}">
        <p14:creationId xmlns:p14="http://schemas.microsoft.com/office/powerpoint/2010/main" val="201038392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46F2F982-D674-4BA9-8477-62EF70E455E6}"/>
              </a:ext>
            </a:extLst>
          </p:cNvPr>
          <p:cNvSpPr txBox="1"/>
          <p:nvPr/>
        </p:nvSpPr>
        <p:spPr>
          <a:xfrm>
            <a:off x="556181" y="452487"/>
            <a:ext cx="4336330" cy="646331"/>
          </a:xfrm>
          <a:prstGeom prst="rect">
            <a:avLst/>
          </a:prstGeom>
          <a:noFill/>
        </p:spPr>
        <p:txBody>
          <a:bodyPr wrap="square" rtlCol="0">
            <a:spAutoFit/>
          </a:bodyPr>
          <a:lstStyle/>
          <a:p>
            <a:r>
              <a:rPr lang="zh-CN" altLang="en-US" sz="3600" b="1" dirty="0"/>
              <a:t>甘特图</a:t>
            </a:r>
            <a:endParaRPr lang="zh-CN" altLang="en-US" b="1" dirty="0"/>
          </a:p>
        </p:txBody>
      </p:sp>
      <p:pic>
        <p:nvPicPr>
          <p:cNvPr id="3" name="图片 2">
            <a:extLst>
              <a:ext uri="{FF2B5EF4-FFF2-40B4-BE49-F238E27FC236}">
                <a16:creationId xmlns:a16="http://schemas.microsoft.com/office/drawing/2014/main" id="{31F29CCE-7D62-4716-82EB-52E32F30FA7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6181" y="1422032"/>
            <a:ext cx="11053342" cy="4004407"/>
          </a:xfrm>
          <a:prstGeom prst="rect">
            <a:avLst/>
          </a:prstGeom>
        </p:spPr>
      </p:pic>
    </p:spTree>
    <p:extLst>
      <p:ext uri="{BB962C8B-B14F-4D97-AF65-F5344CB8AC3E}">
        <p14:creationId xmlns:p14="http://schemas.microsoft.com/office/powerpoint/2010/main" val="3682945675"/>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04</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02141" y="2874616"/>
            <a:ext cx="5347751"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参考资料与小组分工</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6631626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参考资料</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78351" y="2780907"/>
            <a:ext cx="9624767" cy="3323987"/>
          </a:xfrm>
          <a:prstGeom prst="rect">
            <a:avLst/>
          </a:prstGeom>
          <a:noFill/>
        </p:spPr>
        <p:txBody>
          <a:bodyPr wrap="square" rtlCol="0">
            <a:spAutoFit/>
          </a:bodyPr>
          <a:lstStyle/>
          <a:p>
            <a:r>
              <a:rPr lang="zh-CN" altLang="en-US" sz="2400" dirty="0"/>
              <a:t>整体：</a:t>
            </a:r>
            <a:endParaRPr lang="en-US" altLang="zh-CN" sz="2400" dirty="0"/>
          </a:p>
          <a:p>
            <a:r>
              <a:rPr lang="en-US" altLang="zh-CN" sz="2400" dirty="0"/>
              <a:t>1.《</a:t>
            </a:r>
            <a:r>
              <a:rPr lang="zh-CN" altLang="en-US" sz="2400" dirty="0"/>
              <a:t>计算机软件需求规格说明规范</a:t>
            </a:r>
            <a:r>
              <a:rPr lang="en-US" altLang="zh-CN" sz="2400" dirty="0"/>
              <a:t>》</a:t>
            </a:r>
            <a:r>
              <a:rPr lang="zh-CN" altLang="en-US" sz="2400" dirty="0"/>
              <a:t>（</a:t>
            </a:r>
            <a:r>
              <a:rPr lang="en-US" altLang="zh-CN" sz="2400" dirty="0"/>
              <a:t>GB/T9385-2008</a:t>
            </a:r>
            <a:r>
              <a:rPr lang="zh-CN" altLang="en-US" sz="2400" dirty="0"/>
              <a:t>）</a:t>
            </a:r>
          </a:p>
          <a:p>
            <a:r>
              <a:rPr lang="en-US" altLang="zh-CN" sz="2400" dirty="0"/>
              <a:t>2.《</a:t>
            </a:r>
            <a:r>
              <a:rPr lang="zh-CN" altLang="en-US" sz="2400" dirty="0"/>
              <a:t>表白墙网站项目开发计划书</a:t>
            </a:r>
            <a:r>
              <a:rPr lang="en-US" altLang="zh-CN" sz="2400" dirty="0"/>
              <a:t>》</a:t>
            </a:r>
          </a:p>
          <a:p>
            <a:r>
              <a:rPr lang="en-US" altLang="zh-CN" sz="2400" dirty="0"/>
              <a:t>3.《</a:t>
            </a:r>
            <a:r>
              <a:rPr lang="zh-CN" altLang="en-US" sz="2400" dirty="0"/>
              <a:t>表白墙网站项目开发可行性分析报告</a:t>
            </a:r>
            <a:r>
              <a:rPr lang="en-US" altLang="zh-CN" sz="2400" dirty="0"/>
              <a:t>》</a:t>
            </a:r>
          </a:p>
          <a:p>
            <a:r>
              <a:rPr lang="en-US" altLang="zh-CN" sz="2400" dirty="0"/>
              <a:t>4.《</a:t>
            </a:r>
            <a:r>
              <a:rPr lang="zh-CN" altLang="en-US" sz="2400" dirty="0"/>
              <a:t>软件工程导论</a:t>
            </a:r>
            <a:r>
              <a:rPr lang="en-US" altLang="zh-CN" sz="2400" dirty="0"/>
              <a:t>》</a:t>
            </a:r>
            <a:r>
              <a:rPr lang="zh-CN" altLang="en-US" sz="2400" dirty="0"/>
              <a:t>（张海藩、牟永敏编著第六版）</a:t>
            </a:r>
          </a:p>
          <a:p>
            <a:r>
              <a:rPr lang="en-US" altLang="zh-CN" sz="2400" dirty="0"/>
              <a:t>5.《</a:t>
            </a:r>
            <a:r>
              <a:rPr lang="zh-CN" altLang="en-US" sz="2400" dirty="0"/>
              <a:t>计算机软件产品开发文件编制指南</a:t>
            </a:r>
            <a:r>
              <a:rPr lang="en-US" altLang="zh-CN" sz="2400" dirty="0"/>
              <a:t>》(GB8567—88</a:t>
            </a:r>
            <a:r>
              <a:rPr lang="zh-CN" altLang="en-US" sz="2400" dirty="0"/>
              <a:t>）</a:t>
            </a:r>
            <a:endParaRPr lang="en-US" altLang="zh-CN" sz="2400" dirty="0"/>
          </a:p>
          <a:p>
            <a:endParaRPr lang="zh-CN" altLang="en-US" sz="2400" dirty="0"/>
          </a:p>
          <a:p>
            <a:endParaRPr lang="zh-CN" altLang="en-US" sz="2400" dirty="0"/>
          </a:p>
          <a:p>
            <a:endParaRPr lang="zh-CN" altLang="en-US" dirty="0"/>
          </a:p>
        </p:txBody>
      </p:sp>
    </p:spTree>
    <p:extLst>
      <p:ext uri="{BB962C8B-B14F-4D97-AF65-F5344CB8AC3E}">
        <p14:creationId xmlns:p14="http://schemas.microsoft.com/office/powerpoint/2010/main" val="13046691"/>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Rectangle 82"/>
          <p:cNvSpPr/>
          <p:nvPr/>
        </p:nvSpPr>
        <p:spPr>
          <a:xfrm>
            <a:off x="950784" y="2456478"/>
            <a:ext cx="10290431" cy="3509892"/>
          </a:xfrm>
          <a:prstGeom prst="rect">
            <a:avLst/>
          </a:prstGeom>
          <a:solidFill>
            <a:schemeClr val="bg1"/>
          </a:solidFill>
          <a:ln w="6350">
            <a:noFill/>
          </a:ln>
          <a:effectLst>
            <a:outerShdw blurRad="254000" dist="38100" dir="5400000" algn="t" rotWithShape="0">
              <a:schemeClr val="bg1">
                <a:lumMod val="65000"/>
                <a:alpha val="4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latin typeface="Noto Sans S Chinese Light" panose="020B0300000000000000" pitchFamily="34" charset="-122"/>
              <a:ea typeface="Noto Sans S Chinese Light" panose="020B0300000000000000" pitchFamily="34" charset="-122"/>
              <a:sym typeface="Arial"/>
            </a:endParaRPr>
          </a:p>
        </p:txBody>
      </p:sp>
      <p:sp>
        <p:nvSpPr>
          <p:cNvPr id="24" name="文本框 23">
            <a:extLst>
              <a:ext uri="{FF2B5EF4-FFF2-40B4-BE49-F238E27FC236}">
                <a16:creationId xmlns:a16="http://schemas.microsoft.com/office/drawing/2014/main" id="{D65A0DC7-6054-411B-9916-9AEB33AB60A1}"/>
              </a:ext>
            </a:extLst>
          </p:cNvPr>
          <p:cNvSpPr txBox="1"/>
          <p:nvPr/>
        </p:nvSpPr>
        <p:spPr>
          <a:xfrm>
            <a:off x="950784" y="1106804"/>
            <a:ext cx="6099142" cy="646331"/>
          </a:xfrm>
          <a:prstGeom prst="rect">
            <a:avLst/>
          </a:prstGeom>
          <a:noFill/>
        </p:spPr>
        <p:txBody>
          <a:bodyPr wrap="square">
            <a:spAutoFit/>
          </a:bodyPr>
          <a:lstStyle/>
          <a:p>
            <a:r>
              <a:rPr lang="zh-CN" altLang="en-US" sz="36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小组分工</a:t>
            </a:r>
            <a:endParaRPr lang="zh-CN" altLang="en-US" sz="3600" dirty="0"/>
          </a:p>
        </p:txBody>
      </p:sp>
      <p:sp>
        <p:nvSpPr>
          <p:cNvPr id="4" name="文本框 3">
            <a:extLst>
              <a:ext uri="{FF2B5EF4-FFF2-40B4-BE49-F238E27FC236}">
                <a16:creationId xmlns:a16="http://schemas.microsoft.com/office/drawing/2014/main" id="{5FD3EB94-EC3A-4413-A61A-65BDD2F3AA66}"/>
              </a:ext>
            </a:extLst>
          </p:cNvPr>
          <p:cNvSpPr txBox="1"/>
          <p:nvPr/>
        </p:nvSpPr>
        <p:spPr>
          <a:xfrm>
            <a:off x="1121790" y="4058290"/>
            <a:ext cx="9624767" cy="1200329"/>
          </a:xfrm>
          <a:prstGeom prst="rect">
            <a:avLst/>
          </a:prstGeom>
          <a:noFill/>
        </p:spPr>
        <p:txBody>
          <a:bodyPr wrap="square" rtlCol="0">
            <a:spAutoFit/>
          </a:bodyPr>
          <a:lstStyle/>
          <a:p>
            <a:r>
              <a:rPr lang="zh-CN" altLang="en-US" sz="2400" dirty="0"/>
              <a:t>吴联想：</a:t>
            </a:r>
            <a:r>
              <a:rPr lang="zh-CN" altLang="zh-CN" dirty="0"/>
              <a:t>系统的综合要求</a:t>
            </a:r>
            <a:r>
              <a:rPr lang="zh-CN" altLang="en-US" dirty="0"/>
              <a:t>前四部分、</a:t>
            </a:r>
            <a:r>
              <a:rPr lang="en-US" altLang="zh-CN" dirty="0"/>
              <a:t>SRS</a:t>
            </a:r>
            <a:r>
              <a:rPr lang="zh-CN" altLang="en-US" dirty="0"/>
              <a:t>引言部分、</a:t>
            </a:r>
            <a:r>
              <a:rPr lang="zh-CN" altLang="zh-CN" dirty="0"/>
              <a:t>明确用户类别和用户代表</a:t>
            </a:r>
            <a:r>
              <a:rPr lang="en-US" altLang="zh-CN" dirty="0"/>
              <a:t> 80</a:t>
            </a:r>
            <a:r>
              <a:rPr lang="zh-CN" altLang="en-US" dirty="0"/>
              <a:t>分</a:t>
            </a:r>
            <a:endParaRPr lang="en-US" altLang="zh-CN" sz="2400" dirty="0"/>
          </a:p>
          <a:p>
            <a:r>
              <a:rPr lang="zh-CN" altLang="en-US" sz="2400" dirty="0"/>
              <a:t>郑航舰：</a:t>
            </a:r>
            <a:r>
              <a:rPr lang="zh-CN" altLang="en-US" dirty="0"/>
              <a:t>系统的综合要求后四部分、</a:t>
            </a:r>
            <a:r>
              <a:rPr lang="en-US" altLang="zh-CN" dirty="0"/>
              <a:t>word</a:t>
            </a:r>
            <a:r>
              <a:rPr lang="zh-CN" altLang="en-US"/>
              <a:t>相关内容整合、</a:t>
            </a:r>
            <a:r>
              <a:rPr lang="zh-CN" altLang="zh-CN"/>
              <a:t>界面</a:t>
            </a:r>
            <a:r>
              <a:rPr lang="zh-CN" altLang="zh-CN" dirty="0"/>
              <a:t>原型</a:t>
            </a:r>
            <a:r>
              <a:rPr lang="zh-CN" altLang="en-US" dirty="0"/>
              <a:t>制作  </a:t>
            </a:r>
            <a:r>
              <a:rPr lang="en-US" altLang="zh-CN" dirty="0"/>
              <a:t>85</a:t>
            </a:r>
            <a:r>
              <a:rPr lang="zh-CN" altLang="en-US" dirty="0"/>
              <a:t>分</a:t>
            </a:r>
            <a:endParaRPr lang="en-US" altLang="zh-CN" sz="2400" dirty="0"/>
          </a:p>
          <a:p>
            <a:r>
              <a:rPr lang="zh-CN" altLang="en-US" sz="2400" dirty="0"/>
              <a:t>王义博：</a:t>
            </a:r>
            <a:r>
              <a:rPr lang="zh-CN" altLang="zh-CN" dirty="0"/>
              <a:t>系统的数据要求</a:t>
            </a:r>
            <a:r>
              <a:rPr lang="zh-CN" altLang="en-US" dirty="0"/>
              <a:t>、</a:t>
            </a:r>
            <a:r>
              <a:rPr lang="zh-CN" altLang="zh-CN" dirty="0"/>
              <a:t>逻辑模型</a:t>
            </a:r>
            <a:r>
              <a:rPr lang="zh-CN" altLang="en-US" dirty="0"/>
              <a:t>、</a:t>
            </a:r>
            <a:r>
              <a:rPr lang="en-US" altLang="zh-CN" dirty="0"/>
              <a:t> PPT</a:t>
            </a:r>
            <a:r>
              <a:rPr lang="zh-CN" altLang="zh-CN" dirty="0"/>
              <a:t>制作</a:t>
            </a:r>
            <a:r>
              <a:rPr lang="en-US" altLang="zh-CN" dirty="0"/>
              <a:t>  88</a:t>
            </a:r>
            <a:r>
              <a:rPr lang="zh-CN" altLang="en-US" dirty="0"/>
              <a:t>分</a:t>
            </a:r>
          </a:p>
        </p:txBody>
      </p:sp>
      <p:sp>
        <p:nvSpPr>
          <p:cNvPr id="2" name="文本框 1">
            <a:extLst>
              <a:ext uri="{FF2B5EF4-FFF2-40B4-BE49-F238E27FC236}">
                <a16:creationId xmlns:a16="http://schemas.microsoft.com/office/drawing/2014/main" id="{D366AB75-7A4C-4CD3-81D3-69856C0A7508}"/>
              </a:ext>
            </a:extLst>
          </p:cNvPr>
          <p:cNvSpPr txBox="1"/>
          <p:nvPr/>
        </p:nvSpPr>
        <p:spPr>
          <a:xfrm>
            <a:off x="1121790" y="2849732"/>
            <a:ext cx="9957542" cy="646331"/>
          </a:xfrm>
          <a:prstGeom prst="rect">
            <a:avLst/>
          </a:prstGeom>
          <a:noFill/>
        </p:spPr>
        <p:txBody>
          <a:bodyPr wrap="square" rtlCol="0">
            <a:spAutoFit/>
          </a:bodyPr>
          <a:lstStyle/>
          <a:p>
            <a:r>
              <a:rPr lang="zh-CN" altLang="en-US" dirty="0">
                <a:ea typeface="Microsoft YaHei UI" panose="020B0503020204020204" pitchFamily="34" charset="-122"/>
                <a:cs typeface="Times New Roman" panose="02020603050405020304" pitchFamily="18" charset="0"/>
              </a:rPr>
              <a:t>根据会议纪要，</a:t>
            </a:r>
            <a:r>
              <a:rPr lang="zh-CN" altLang="zh-CN" sz="1800" dirty="0">
                <a:effectLst/>
                <a:ea typeface="Microsoft YaHei UI" panose="020B0503020204020204" pitchFamily="34" charset="-122"/>
                <a:cs typeface="Times New Roman" panose="02020603050405020304" pitchFamily="18" charset="0"/>
              </a:rPr>
              <a:t>组内成员说明自己在此次项目计划制定中担当的角色，然后小组内部互相匿名打分，取平均值。</a:t>
            </a:r>
            <a:endParaRPr lang="zh-CN" altLang="en-US" dirty="0"/>
          </a:p>
        </p:txBody>
      </p:sp>
    </p:spTree>
    <p:extLst>
      <p:ext uri="{BB962C8B-B14F-4D97-AF65-F5344CB8AC3E}">
        <p14:creationId xmlns:p14="http://schemas.microsoft.com/office/powerpoint/2010/main" val="1335230692"/>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图片 18">
            <a:extLst>
              <a:ext uri="{FF2B5EF4-FFF2-40B4-BE49-F238E27FC236}">
                <a16:creationId xmlns:a16="http://schemas.microsoft.com/office/drawing/2014/main" id="{D5113DCE-0B47-4164-96FC-A48F2C2A13EE}"/>
              </a:ext>
            </a:extLst>
          </p:cNvPr>
          <p:cNvPicPr>
            <a:picLocks noChangeAspect="1"/>
          </p:cNvPicPr>
          <p:nvPr/>
        </p:nvPicPr>
        <p:blipFill rotWithShape="1">
          <a:blip r:embed="rId3">
            <a:extLst>
              <a:ext uri="{28A0092B-C50C-407E-A947-70E740481C1C}">
                <a14:useLocalDpi xmlns:a14="http://schemas.microsoft.com/office/drawing/2010/main" val="0"/>
              </a:ext>
            </a:extLst>
          </a:blip>
          <a:srcRect t="27470" b="20816"/>
          <a:stretch/>
        </p:blipFill>
        <p:spPr>
          <a:xfrm>
            <a:off x="0" y="0"/>
            <a:ext cx="12192000" cy="6857999"/>
          </a:xfrm>
          <a:prstGeom prst="rect">
            <a:avLst/>
          </a:prstGeom>
        </p:spPr>
      </p:pic>
      <p:sp>
        <p:nvSpPr>
          <p:cNvPr id="31" name="Freeform 169">
            <a:extLst>
              <a:ext uri="{FF2B5EF4-FFF2-40B4-BE49-F238E27FC236}">
                <a16:creationId xmlns:a16="http://schemas.microsoft.com/office/drawing/2014/main" id="{A3F7208F-2DB7-4E31-8672-4932B742FF68}"/>
              </a:ext>
            </a:extLst>
          </p:cNvPr>
          <p:cNvSpPr/>
          <p:nvPr/>
        </p:nvSpPr>
        <p:spPr bwMode="auto">
          <a:xfrm>
            <a:off x="-114925" y="3908791"/>
            <a:ext cx="12306925"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sp>
        <p:nvSpPr>
          <p:cNvPr id="8" name="矩形 259">
            <a:extLst>
              <a:ext uri="{FF2B5EF4-FFF2-40B4-BE49-F238E27FC236}">
                <a16:creationId xmlns:a16="http://schemas.microsoft.com/office/drawing/2014/main" id="{382D3F17-1D65-423C-B0FA-CF8A5EC64134}"/>
              </a:ext>
            </a:extLst>
          </p:cNvPr>
          <p:cNvSpPr>
            <a:spLocks noChangeArrowheads="1"/>
          </p:cNvSpPr>
          <p:nvPr/>
        </p:nvSpPr>
        <p:spPr bwMode="auto">
          <a:xfrm>
            <a:off x="4734225" y="4589642"/>
            <a:ext cx="3015084"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buNone/>
            </a:pPr>
            <a:r>
              <a:rPr lang="zh-CN" altLang="en-US" sz="480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rPr>
              <a:t>感谢观看！</a:t>
            </a:r>
            <a:endParaRPr lang="en-US" altLang="zh-CN" sz="4800" dirty="0">
              <a:solidFill>
                <a:schemeClr val="bg2">
                  <a:lumMod val="10000"/>
                </a:schemeClr>
              </a:solidFill>
              <a:latin typeface="Noto Sans S Chinese Medium" panose="020B0600000000000000" pitchFamily="34" charset="-122"/>
              <a:ea typeface="Noto Sans S Chinese Medium" panose="020B0600000000000000" pitchFamily="34" charset="-122"/>
              <a:cs typeface="Arial" panose="020B0604020202020204" pitchFamily="34" charset="0"/>
            </a:endParaRPr>
          </a:p>
        </p:txBody>
      </p:sp>
      <p:cxnSp>
        <p:nvCxnSpPr>
          <p:cNvPr id="10" name="直接连接符 9">
            <a:extLst>
              <a:ext uri="{FF2B5EF4-FFF2-40B4-BE49-F238E27FC236}">
                <a16:creationId xmlns:a16="http://schemas.microsoft.com/office/drawing/2014/main" id="{EFE238FB-3BF2-4D52-B092-2C7BC8AA249D}"/>
              </a:ext>
            </a:extLst>
          </p:cNvPr>
          <p:cNvCxnSpPr>
            <a:cxnSpLocks/>
          </p:cNvCxnSpPr>
          <p:nvPr/>
        </p:nvCxnSpPr>
        <p:spPr>
          <a:xfrm>
            <a:off x="1927705" y="5821325"/>
            <a:ext cx="8299468" cy="0"/>
          </a:xfrm>
          <a:prstGeom prst="line">
            <a:avLst/>
          </a:prstGeom>
          <a:ln w="9525">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944709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1" presetClass="entr" presetSubtype="0" fill="hold" grpId="0" nodeType="clickEffect">
                                  <p:stCondLst>
                                    <p:cond delay="0"/>
                                  </p:stCondLst>
                                  <p:iterate type="lt">
                                    <p:tmPct val="10000"/>
                                  </p:iterate>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8"/>
                                        </p:tgtEl>
                                        <p:attrNameLst>
                                          <p:attrName>ppt_y</p:attrName>
                                        </p:attrNameLst>
                                      </p:cBhvr>
                                      <p:tavLst>
                                        <p:tav tm="0">
                                          <p:val>
                                            <p:strVal val="#ppt_y"/>
                                          </p:val>
                                        </p:tav>
                                        <p:tav tm="100000">
                                          <p:val>
                                            <p:strVal val="#ppt_y"/>
                                          </p:val>
                                        </p:tav>
                                      </p:tavLst>
                                    </p:anim>
                                    <p:anim calcmode="lin" valueType="num">
                                      <p:cBhvr>
                                        <p:cTn id="9" dur="500" fill="hold"/>
                                        <p:tgtEl>
                                          <p:spTgt spid="8"/>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8"/>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8"/>
                                        </p:tgtEl>
                                      </p:cBhvr>
                                    </p:animEffect>
                                  </p:childTnLst>
                                </p:cTn>
                              </p:par>
                            </p:childTnLst>
                          </p:cTn>
                        </p:par>
                        <p:par>
                          <p:cTn id="12" fill="hold">
                            <p:stCondLst>
                              <p:cond delay="700"/>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8"/>
                                        </p:tgtEl>
                                      </p:cBhvr>
                                    </p:animEffect>
                                    <p:animScale>
                                      <p:cBhvr>
                                        <p:cTn id="15" dur="250" autoRev="1" fill="hold"/>
                                        <p:tgtEl>
                                          <p:spTgt spid="8"/>
                                        </p:tgtEl>
                                      </p:cBhvr>
                                      <p:by x="105000" y="105000"/>
                                    </p:animScale>
                                  </p:childTnLst>
                                </p:cTn>
                              </p:par>
                            </p:childTnLst>
                          </p:cTn>
                        </p:par>
                        <p:par>
                          <p:cTn id="16" fill="hold">
                            <p:stCondLst>
                              <p:cond delay="1200"/>
                            </p:stCondLst>
                            <p:childTnLst>
                              <p:par>
                                <p:cTn id="17" presetID="22" presetClass="entr" presetSubtype="8"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a:extLst>
              <a:ext uri="{FF2B5EF4-FFF2-40B4-BE49-F238E27FC236}">
                <a16:creationId xmlns:a16="http://schemas.microsoft.com/office/drawing/2014/main" id="{D25DF643-1448-4FE0-B3E8-30157E2DF971}"/>
              </a:ext>
            </a:extLst>
          </p:cNvPr>
          <p:cNvSpPr/>
          <p:nvPr/>
        </p:nvSpPr>
        <p:spPr>
          <a:xfrm>
            <a:off x="0" y="0"/>
            <a:ext cx="12192000" cy="6858000"/>
          </a:xfrm>
          <a:prstGeom prst="rect">
            <a:avLst/>
          </a:prstGeom>
          <a:solidFill>
            <a:srgbClr val="FDE6B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矩形 1">
            <a:extLst>
              <a:ext uri="{FF2B5EF4-FFF2-40B4-BE49-F238E27FC236}">
                <a16:creationId xmlns:a16="http://schemas.microsoft.com/office/drawing/2014/main" id="{0D196905-CB7F-4474-BD1F-8044FBBFAEE7}"/>
              </a:ext>
            </a:extLst>
          </p:cNvPr>
          <p:cNvSpPr/>
          <p:nvPr/>
        </p:nvSpPr>
        <p:spPr>
          <a:xfrm>
            <a:off x="5107709" y="323851"/>
            <a:ext cx="6598516" cy="6289386"/>
          </a:xfrm>
          <a:prstGeom prst="rect">
            <a:avLst/>
          </a:prstGeom>
          <a:solidFill>
            <a:srgbClr val="F6F6F6"/>
          </a:solidFill>
          <a:ln>
            <a:no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Freeform 169">
            <a:extLst>
              <a:ext uri="{FF2B5EF4-FFF2-40B4-BE49-F238E27FC236}">
                <a16:creationId xmlns:a16="http://schemas.microsoft.com/office/drawing/2014/main" id="{AB00688E-1524-4021-8138-7664AE172649}"/>
              </a:ext>
            </a:extLst>
          </p:cNvPr>
          <p:cNvSpPr/>
          <p:nvPr/>
        </p:nvSpPr>
        <p:spPr bwMode="auto">
          <a:xfrm rot="5400000">
            <a:off x="960925" y="1959576"/>
            <a:ext cx="6307752" cy="3073465"/>
          </a:xfrm>
          <a:custGeom>
            <a:avLst/>
            <a:gdLst>
              <a:gd name="T0" fmla="*/ 0 w 3595"/>
              <a:gd name="T1" fmla="*/ 154 h 608"/>
              <a:gd name="T2" fmla="*/ 542 w 3595"/>
              <a:gd name="T3" fmla="*/ 27 h 608"/>
              <a:gd name="T4" fmla="*/ 1075 w 3595"/>
              <a:gd name="T5" fmla="*/ 96 h 608"/>
              <a:gd name="T6" fmla="*/ 1385 w 3595"/>
              <a:gd name="T7" fmla="*/ 16 h 608"/>
              <a:gd name="T8" fmla="*/ 1846 w 3595"/>
              <a:gd name="T9" fmla="*/ 88 h 608"/>
              <a:gd name="T10" fmla="*/ 2418 w 3595"/>
              <a:gd name="T11" fmla="*/ 29 h 608"/>
              <a:gd name="T12" fmla="*/ 2860 w 3595"/>
              <a:gd name="T13" fmla="*/ 83 h 608"/>
              <a:gd name="T14" fmla="*/ 3578 w 3595"/>
              <a:gd name="T15" fmla="*/ 116 h 608"/>
              <a:gd name="T16" fmla="*/ 3595 w 3595"/>
              <a:gd name="T17" fmla="*/ 608 h 608"/>
              <a:gd name="T18" fmla="*/ 0 w 3595"/>
              <a:gd name="T19" fmla="*/ 588 h 608"/>
              <a:gd name="T20" fmla="*/ 0 w 3595"/>
              <a:gd name="T21" fmla="*/ 154 h 6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595" h="608">
                <a:moveTo>
                  <a:pt x="0" y="154"/>
                </a:moveTo>
                <a:cubicBezTo>
                  <a:pt x="160" y="52"/>
                  <a:pt x="354" y="7"/>
                  <a:pt x="542" y="27"/>
                </a:cubicBezTo>
                <a:cubicBezTo>
                  <a:pt x="721" y="47"/>
                  <a:pt x="897" y="124"/>
                  <a:pt x="1075" y="96"/>
                </a:cubicBezTo>
                <a:cubicBezTo>
                  <a:pt x="1181" y="80"/>
                  <a:pt x="1279" y="27"/>
                  <a:pt x="1385" y="16"/>
                </a:cubicBezTo>
                <a:cubicBezTo>
                  <a:pt x="1540" y="0"/>
                  <a:pt x="1690" y="74"/>
                  <a:pt x="1846" y="88"/>
                </a:cubicBezTo>
                <a:cubicBezTo>
                  <a:pt x="2037" y="105"/>
                  <a:pt x="2226" y="30"/>
                  <a:pt x="2418" y="29"/>
                </a:cubicBezTo>
                <a:cubicBezTo>
                  <a:pt x="2566" y="28"/>
                  <a:pt x="2712" y="71"/>
                  <a:pt x="2860" y="83"/>
                </a:cubicBezTo>
                <a:cubicBezTo>
                  <a:pt x="3100" y="102"/>
                  <a:pt x="3349" y="40"/>
                  <a:pt x="3578" y="116"/>
                </a:cubicBezTo>
                <a:cubicBezTo>
                  <a:pt x="3595" y="608"/>
                  <a:pt x="3595" y="608"/>
                  <a:pt x="3595" y="608"/>
                </a:cubicBezTo>
                <a:cubicBezTo>
                  <a:pt x="0" y="588"/>
                  <a:pt x="0" y="588"/>
                  <a:pt x="0" y="588"/>
                </a:cubicBezTo>
                <a:lnTo>
                  <a:pt x="0" y="154"/>
                </a:lnTo>
                <a:close/>
              </a:path>
            </a:pathLst>
          </a:custGeom>
          <a:solidFill>
            <a:srgbClr val="F4F4F4"/>
          </a:solidFill>
          <a:ln>
            <a:noFill/>
          </a:ln>
          <a:effectLst>
            <a:outerShdw blurRad="50800" dist="38100" dir="16200000" rotWithShape="0">
              <a:prstClr val="black">
                <a:alpha val="40000"/>
              </a:prstClr>
            </a:outerShdw>
          </a:effectLst>
        </p:spPr>
        <p:txBody>
          <a:bodyPr/>
          <a:lstStyle/>
          <a:p>
            <a:pPr>
              <a:defRPr/>
            </a:pPr>
            <a:endParaRPr lang="zh-CN" altLang="en-US" sz="2365">
              <a:latin typeface="Noto Sans S Chinese Thin" panose="020B0200000000000000" pitchFamily="34" charset="-122"/>
              <a:ea typeface="Noto Sans S Chinese Thin" panose="020B0200000000000000" pitchFamily="34" charset="-122"/>
            </a:endParaRPr>
          </a:p>
        </p:txBody>
      </p:sp>
      <p:grpSp>
        <p:nvGrpSpPr>
          <p:cNvPr id="15" name="组合 14">
            <a:extLst>
              <a:ext uri="{FF2B5EF4-FFF2-40B4-BE49-F238E27FC236}">
                <a16:creationId xmlns:a16="http://schemas.microsoft.com/office/drawing/2014/main" id="{9FEA297F-C026-4D43-BAC3-098131148F1F}"/>
              </a:ext>
            </a:extLst>
          </p:cNvPr>
          <p:cNvGrpSpPr/>
          <p:nvPr/>
        </p:nvGrpSpPr>
        <p:grpSpPr>
          <a:xfrm>
            <a:off x="9690965" y="1827356"/>
            <a:ext cx="1397454" cy="123825"/>
            <a:chOff x="10086975" y="2133600"/>
            <a:chExt cx="752475" cy="66675"/>
          </a:xfrm>
          <a:solidFill>
            <a:srgbClr val="BE6B41"/>
          </a:solidFill>
        </p:grpSpPr>
        <p:sp>
          <p:nvSpPr>
            <p:cNvPr id="13" name="椭圆 12">
              <a:extLst>
                <a:ext uri="{FF2B5EF4-FFF2-40B4-BE49-F238E27FC236}">
                  <a16:creationId xmlns:a16="http://schemas.microsoft.com/office/drawing/2014/main" id="{5AE675F3-05A8-49C9-9231-9CDDFB3AA42C}"/>
                </a:ext>
              </a:extLst>
            </p:cNvPr>
            <p:cNvSpPr/>
            <p:nvPr/>
          </p:nvSpPr>
          <p:spPr>
            <a:xfrm>
              <a:off x="100869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椭圆 22">
              <a:extLst>
                <a:ext uri="{FF2B5EF4-FFF2-40B4-BE49-F238E27FC236}">
                  <a16:creationId xmlns:a16="http://schemas.microsoft.com/office/drawing/2014/main" id="{F63797CE-5E20-4251-8384-08E1A888AF0E}"/>
                </a:ext>
              </a:extLst>
            </p:cNvPr>
            <p:cNvSpPr/>
            <p:nvPr/>
          </p:nvSpPr>
          <p:spPr>
            <a:xfrm>
              <a:off x="102203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a:extLst>
                <a:ext uri="{FF2B5EF4-FFF2-40B4-BE49-F238E27FC236}">
                  <a16:creationId xmlns:a16="http://schemas.microsoft.com/office/drawing/2014/main" id="{055EF271-119F-46B8-AD49-135277FE2503}"/>
                </a:ext>
              </a:extLst>
            </p:cNvPr>
            <p:cNvSpPr/>
            <p:nvPr/>
          </p:nvSpPr>
          <p:spPr>
            <a:xfrm>
              <a:off x="103727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椭圆 24">
              <a:extLst>
                <a:ext uri="{FF2B5EF4-FFF2-40B4-BE49-F238E27FC236}">
                  <a16:creationId xmlns:a16="http://schemas.microsoft.com/office/drawing/2014/main" id="{61A3AE1E-4484-4478-BBBB-EE631F86DF1E}"/>
                </a:ext>
              </a:extLst>
            </p:cNvPr>
            <p:cNvSpPr/>
            <p:nvPr/>
          </p:nvSpPr>
          <p:spPr>
            <a:xfrm>
              <a:off x="105060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a:extLst>
                <a:ext uri="{FF2B5EF4-FFF2-40B4-BE49-F238E27FC236}">
                  <a16:creationId xmlns:a16="http://schemas.microsoft.com/office/drawing/2014/main" id="{07C5155A-34BF-48BC-AF23-92D724046535}"/>
                </a:ext>
              </a:extLst>
            </p:cNvPr>
            <p:cNvSpPr/>
            <p:nvPr/>
          </p:nvSpPr>
          <p:spPr>
            <a:xfrm>
              <a:off x="1063942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椭圆 26">
              <a:extLst>
                <a:ext uri="{FF2B5EF4-FFF2-40B4-BE49-F238E27FC236}">
                  <a16:creationId xmlns:a16="http://schemas.microsoft.com/office/drawing/2014/main" id="{B7B08889-9717-4470-A2BB-5F71CE18B95B}"/>
                </a:ext>
              </a:extLst>
            </p:cNvPr>
            <p:cNvSpPr/>
            <p:nvPr/>
          </p:nvSpPr>
          <p:spPr>
            <a:xfrm>
              <a:off x="10772775" y="2133600"/>
              <a:ext cx="66675" cy="66675"/>
            </a:xfrm>
            <a:prstGeom prst="ellipse">
              <a:avLst/>
            </a:prstGeom>
            <a:grp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pic>
        <p:nvPicPr>
          <p:cNvPr id="4" name="图片 3">
            <a:extLst>
              <a:ext uri="{FF2B5EF4-FFF2-40B4-BE49-F238E27FC236}">
                <a16:creationId xmlns:a16="http://schemas.microsoft.com/office/drawing/2014/main" id="{97388D58-6222-4F45-97AB-510377E80D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7613"/>
            <a:ext cx="5135418" cy="6865613"/>
          </a:xfrm>
          <a:prstGeom prst="rect">
            <a:avLst/>
          </a:prstGeom>
        </p:spPr>
      </p:pic>
      <p:grpSp>
        <p:nvGrpSpPr>
          <p:cNvPr id="42" name="组合 41">
            <a:extLst>
              <a:ext uri="{FF2B5EF4-FFF2-40B4-BE49-F238E27FC236}">
                <a16:creationId xmlns:a16="http://schemas.microsoft.com/office/drawing/2014/main" id="{4203D8E2-B0CB-4ACF-85C4-AE943A93F846}"/>
              </a:ext>
            </a:extLst>
          </p:cNvPr>
          <p:cNvGrpSpPr/>
          <p:nvPr/>
        </p:nvGrpSpPr>
        <p:grpSpPr>
          <a:xfrm>
            <a:off x="4679060" y="3085493"/>
            <a:ext cx="1029018" cy="941557"/>
            <a:chOff x="4882256" y="2069497"/>
            <a:chExt cx="513617" cy="469963"/>
          </a:xfrm>
        </p:grpSpPr>
        <p:sp>
          <p:nvSpPr>
            <p:cNvPr id="43" name="淘宝网Chenying0907出品 20">
              <a:extLst>
                <a:ext uri="{FF2B5EF4-FFF2-40B4-BE49-F238E27FC236}">
                  <a16:creationId xmlns:a16="http://schemas.microsoft.com/office/drawing/2014/main" id="{57FD8D2C-5D0D-47EA-9294-E0183D2D5E37}"/>
                </a:ext>
              </a:extLst>
            </p:cNvPr>
            <p:cNvSpPr/>
            <p:nvPr/>
          </p:nvSpPr>
          <p:spPr bwMode="auto">
            <a:xfrm rot="5400000" flipV="1">
              <a:off x="4883851" y="2067902"/>
              <a:ext cx="469963" cy="473154"/>
            </a:xfrm>
            <a:prstGeom prst="ellipse">
              <a:avLst/>
            </a:prstGeom>
            <a:solidFill>
              <a:srgbClr val="BE6B41"/>
            </a:solidFill>
            <a:ln w="57150">
              <a:solidFill>
                <a:schemeClr val="bg1"/>
              </a:solidFill>
            </a:ln>
            <a:effectLst>
              <a:outerShdw blurRad="279400" dist="1905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4400">
                <a:solidFill>
                  <a:schemeClr val="bg1"/>
                </a:solidFill>
                <a:latin typeface="Noto Sans S Chinese Thin" panose="020B0200000000000000" pitchFamily="34" charset="-122"/>
                <a:ea typeface="Noto Sans S Chinese Thin" panose="020B0200000000000000" pitchFamily="34" charset="-122"/>
              </a:endParaRPr>
            </a:p>
          </p:txBody>
        </p:sp>
        <p:sp>
          <p:nvSpPr>
            <p:cNvPr id="45" name="文本框 44">
              <a:extLst>
                <a:ext uri="{FF2B5EF4-FFF2-40B4-BE49-F238E27FC236}">
                  <a16:creationId xmlns:a16="http://schemas.microsoft.com/office/drawing/2014/main" id="{5EB1A022-B07C-4BAA-966D-8CAFE1ABAE4B}"/>
                </a:ext>
              </a:extLst>
            </p:cNvPr>
            <p:cNvSpPr txBox="1"/>
            <p:nvPr/>
          </p:nvSpPr>
          <p:spPr>
            <a:xfrm>
              <a:off x="4921577" y="2111477"/>
              <a:ext cx="474296" cy="384054"/>
            </a:xfrm>
            <a:prstGeom prst="rect">
              <a:avLst/>
            </a:prstGeom>
            <a:noFill/>
          </p:spPr>
          <p:txBody>
            <a:bodyPr wrap="square" rtlCol="0">
              <a:spAutoFit/>
            </a:bodyPr>
            <a:lstStyle/>
            <a:p>
              <a:r>
                <a:rPr lang="en-US" altLang="zh-CN" sz="4400" b="1" dirty="0">
                  <a:solidFill>
                    <a:schemeClr val="bg1"/>
                  </a:solidFill>
                  <a:latin typeface="Noto Sans S Chinese Thin" panose="020B0200000000000000" pitchFamily="34" charset="-122"/>
                  <a:ea typeface="Noto Sans S Chinese Thin" panose="020B0200000000000000" pitchFamily="34" charset="-122"/>
                  <a:sym typeface="+mn-ea"/>
                </a:rPr>
                <a:t>01</a:t>
              </a:r>
              <a:endParaRPr lang="zh-CN" altLang="en-US" sz="4400" b="1" dirty="0">
                <a:solidFill>
                  <a:schemeClr val="bg1"/>
                </a:solidFill>
                <a:latin typeface="Noto Sans S Chinese Thin" panose="020B0200000000000000" pitchFamily="34" charset="-122"/>
                <a:ea typeface="Noto Sans S Chinese Thin" panose="020B0200000000000000" pitchFamily="34" charset="-122"/>
                <a:sym typeface="+mn-ea"/>
              </a:endParaRPr>
            </a:p>
          </p:txBody>
        </p:sp>
      </p:grpSp>
      <p:sp>
        <p:nvSpPr>
          <p:cNvPr id="46" name="文本框 45">
            <a:extLst>
              <a:ext uri="{FF2B5EF4-FFF2-40B4-BE49-F238E27FC236}">
                <a16:creationId xmlns:a16="http://schemas.microsoft.com/office/drawing/2014/main" id="{3D810986-73A6-46CA-999E-966FAE63EDB4}"/>
              </a:ext>
            </a:extLst>
          </p:cNvPr>
          <p:cNvSpPr txBox="1"/>
          <p:nvPr/>
        </p:nvSpPr>
        <p:spPr>
          <a:xfrm>
            <a:off x="5922590" y="2895297"/>
            <a:ext cx="3563153" cy="707886"/>
          </a:xfrm>
          <a:prstGeom prst="rect">
            <a:avLst/>
          </a:prstGeom>
          <a:noFill/>
        </p:spPr>
        <p:txBody>
          <a:bodyPr wrap="square" rtlCol="0">
            <a:spAutoFit/>
          </a:bodyPr>
          <a:lstStyle/>
          <a:p>
            <a:pPr algn="ctr"/>
            <a:r>
              <a:rPr lang="zh-CN" altLang="en-US" sz="40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产品描述</a:t>
            </a:r>
          </a:p>
        </p:txBody>
      </p:sp>
      <p:cxnSp>
        <p:nvCxnSpPr>
          <p:cNvPr id="48" name="直接连接符 47">
            <a:extLst>
              <a:ext uri="{FF2B5EF4-FFF2-40B4-BE49-F238E27FC236}">
                <a16:creationId xmlns:a16="http://schemas.microsoft.com/office/drawing/2014/main" id="{00CF0DFE-DDAE-4C63-A9B8-3AAC129482B0}"/>
              </a:ext>
            </a:extLst>
          </p:cNvPr>
          <p:cNvCxnSpPr>
            <a:cxnSpLocks/>
          </p:cNvCxnSpPr>
          <p:nvPr/>
        </p:nvCxnSpPr>
        <p:spPr>
          <a:xfrm>
            <a:off x="6237451" y="4132834"/>
            <a:ext cx="3969434"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9911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a:extLst>
              <a:ext uri="{FF2B5EF4-FFF2-40B4-BE49-F238E27FC236}">
                <a16:creationId xmlns:a16="http://schemas.microsoft.com/office/drawing/2014/main" id="{EE98158D-9CE2-41FF-B529-EC3AC791ED14}"/>
              </a:ext>
            </a:extLst>
          </p:cNvPr>
          <p:cNvGrpSpPr/>
          <p:nvPr/>
        </p:nvGrpSpPr>
        <p:grpSpPr>
          <a:xfrm>
            <a:off x="6108336" y="2171507"/>
            <a:ext cx="468861" cy="2539673"/>
            <a:chOff x="10517950" y="1194774"/>
            <a:chExt cx="497114" cy="4609076"/>
          </a:xfrm>
        </p:grpSpPr>
        <p:grpSp>
          <p:nvGrpSpPr>
            <p:cNvPr id="7" name="组合 6">
              <a:extLst>
                <a:ext uri="{FF2B5EF4-FFF2-40B4-BE49-F238E27FC236}">
                  <a16:creationId xmlns:a16="http://schemas.microsoft.com/office/drawing/2014/main" id="{3B825FDB-99ED-40C5-8BA2-8E5344D717E8}"/>
                </a:ext>
              </a:extLst>
            </p:cNvPr>
            <p:cNvGrpSpPr/>
            <p:nvPr/>
          </p:nvGrpSpPr>
          <p:grpSpPr>
            <a:xfrm>
              <a:off x="10538814" y="1194774"/>
              <a:ext cx="476250" cy="441276"/>
              <a:chOff x="9871075" y="981124"/>
              <a:chExt cx="476250" cy="441276"/>
            </a:xfrm>
          </p:grpSpPr>
          <p:cxnSp>
            <p:nvCxnSpPr>
              <p:cNvPr id="11" name="直接连接符 10">
                <a:extLst>
                  <a:ext uri="{FF2B5EF4-FFF2-40B4-BE49-F238E27FC236}">
                    <a16:creationId xmlns:a16="http://schemas.microsoft.com/office/drawing/2014/main" id="{1193208F-609E-4BF4-BC0A-FFCDE1018CC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2" name="直接连接符 11">
                <a:extLst>
                  <a:ext uri="{FF2B5EF4-FFF2-40B4-BE49-F238E27FC236}">
                    <a16:creationId xmlns:a16="http://schemas.microsoft.com/office/drawing/2014/main" id="{FC6213CA-61CD-438E-ABF6-C8AD65ED898C}"/>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8" name="组合 7">
              <a:extLst>
                <a:ext uri="{FF2B5EF4-FFF2-40B4-BE49-F238E27FC236}">
                  <a16:creationId xmlns:a16="http://schemas.microsoft.com/office/drawing/2014/main" id="{92F4DE77-7E48-46B5-BB4E-1FDC7484160E}"/>
                </a:ext>
              </a:extLst>
            </p:cNvPr>
            <p:cNvGrpSpPr/>
            <p:nvPr/>
          </p:nvGrpSpPr>
          <p:grpSpPr>
            <a:xfrm flipV="1">
              <a:off x="10517950" y="5362574"/>
              <a:ext cx="476250" cy="441276"/>
              <a:chOff x="9871075" y="981124"/>
              <a:chExt cx="476250" cy="441276"/>
            </a:xfrm>
          </p:grpSpPr>
          <p:cxnSp>
            <p:nvCxnSpPr>
              <p:cNvPr id="9" name="直接连接符 8">
                <a:extLst>
                  <a:ext uri="{FF2B5EF4-FFF2-40B4-BE49-F238E27FC236}">
                    <a16:creationId xmlns:a16="http://schemas.microsoft.com/office/drawing/2014/main" id="{61105DC9-FFC6-445A-B246-11E3C7608547}"/>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10" name="直接连接符 9">
                <a:extLst>
                  <a:ext uri="{FF2B5EF4-FFF2-40B4-BE49-F238E27FC236}">
                    <a16:creationId xmlns:a16="http://schemas.microsoft.com/office/drawing/2014/main" id="{E80CCA2A-2A92-4251-B183-424BC9F19851}"/>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14" name="矩形 13">
            <a:extLst>
              <a:ext uri="{FF2B5EF4-FFF2-40B4-BE49-F238E27FC236}">
                <a16:creationId xmlns:a16="http://schemas.microsoft.com/office/drawing/2014/main" id="{80D99F11-4A1D-495E-9983-9FAD21E1F966}"/>
              </a:ext>
            </a:extLst>
          </p:cNvPr>
          <p:cNvSpPr/>
          <p:nvPr/>
        </p:nvSpPr>
        <p:spPr>
          <a:xfrm>
            <a:off x="1159429" y="2100620"/>
            <a:ext cx="5147531" cy="2589620"/>
          </a:xfrm>
          <a:prstGeom prst="rect">
            <a:avLst/>
          </a:prstGeom>
        </p:spPr>
        <p:txBody>
          <a:bodyPr wrap="square">
            <a:spAutoFit/>
          </a:bodyPr>
          <a:lstStyle/>
          <a:p>
            <a:pPr>
              <a:lnSpc>
                <a:spcPct val="150000"/>
              </a:lnSpc>
            </a:pPr>
            <a:r>
              <a:rPr lang="zh-CN" altLang="en-US" sz="1839" noProof="1">
                <a:latin typeface="Noto Sans S Chinese Light" panose="020B0300000000000000" pitchFamily="34" charset="-122"/>
                <a:ea typeface="Noto Sans S Chinese Light" panose="020B0300000000000000" pitchFamily="34" charset="-122"/>
              </a:rPr>
              <a:t>       便于用户、分析人员和软件设计人员进行</a:t>
            </a:r>
            <a:r>
              <a:rPr lang="zh-CN" altLang="en-US" sz="1839" b="1" noProof="1">
                <a:latin typeface="Noto Sans S Chinese Light" panose="020B0300000000000000" pitchFamily="34" charset="-122"/>
                <a:ea typeface="Noto Sans S Chinese Light" panose="020B0300000000000000" pitchFamily="34" charset="-122"/>
              </a:rPr>
              <a:t>理解和交流</a:t>
            </a:r>
            <a:r>
              <a:rPr lang="zh-CN" altLang="en-US" sz="1839" noProof="1">
                <a:latin typeface="Noto Sans S Chinese Light" panose="020B0300000000000000" pitchFamily="34" charset="-122"/>
                <a:ea typeface="Noto Sans S Chinese Light" panose="020B0300000000000000" pitchFamily="34" charset="-122"/>
              </a:rPr>
              <a:t>。用户通过需求规格说明书在分析阶段即可初步判定校园表白墙项目能否满足其原来的期望，设计人员则将需求规格说明书作为软件设计的基本出发点。同时还要支持目标软件系统的确认和控制系统进化过程。</a:t>
            </a:r>
          </a:p>
        </p:txBody>
      </p:sp>
      <p:grpSp>
        <p:nvGrpSpPr>
          <p:cNvPr id="16" name="组合 15">
            <a:extLst>
              <a:ext uri="{FF2B5EF4-FFF2-40B4-BE49-F238E27FC236}">
                <a16:creationId xmlns:a16="http://schemas.microsoft.com/office/drawing/2014/main" id="{FC483F81-E222-4386-81F3-08A0BF797C7C}"/>
              </a:ext>
            </a:extLst>
          </p:cNvPr>
          <p:cNvGrpSpPr/>
          <p:nvPr/>
        </p:nvGrpSpPr>
        <p:grpSpPr>
          <a:xfrm>
            <a:off x="6827756" y="2012445"/>
            <a:ext cx="5035022" cy="3144232"/>
            <a:chOff x="7073607" y="2207050"/>
            <a:chExt cx="4256884" cy="2658307"/>
          </a:xfrm>
        </p:grpSpPr>
        <p:pic>
          <p:nvPicPr>
            <p:cNvPr id="18" name="图片 17">
              <a:extLst>
                <a:ext uri="{FF2B5EF4-FFF2-40B4-BE49-F238E27FC236}">
                  <a16:creationId xmlns:a16="http://schemas.microsoft.com/office/drawing/2014/main" id="{A833A635-433A-4F93-84B0-0B7C108B53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73607" y="2207050"/>
              <a:ext cx="4256884" cy="2658307"/>
            </a:xfrm>
            <a:prstGeom prst="rect">
              <a:avLst/>
            </a:prstGeom>
          </p:spPr>
        </p:pic>
        <p:sp>
          <p:nvSpPr>
            <p:cNvPr id="19" name="矩形 18">
              <a:extLst>
                <a:ext uri="{FF2B5EF4-FFF2-40B4-BE49-F238E27FC236}">
                  <a16:creationId xmlns:a16="http://schemas.microsoft.com/office/drawing/2014/main" id="{EAC99D20-71B6-4262-BACF-6BC2E55E23B2}"/>
                </a:ext>
              </a:extLst>
            </p:cNvPr>
            <p:cNvSpPr/>
            <p:nvPr/>
          </p:nvSpPr>
          <p:spPr>
            <a:xfrm>
              <a:off x="7682965" y="2474725"/>
              <a:ext cx="3038167" cy="1908547"/>
            </a:xfrm>
            <a:prstGeom prst="rect">
              <a:avLst/>
            </a:prstGeom>
            <a:solidFill>
              <a:srgbClr val="F8F8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365" dirty="0">
                <a:latin typeface="Noto Sans S Chinese Light" panose="020B0300000000000000" pitchFamily="34" charset="-122"/>
                <a:ea typeface="Noto Sans S Chinese Light" panose="020B0300000000000000" pitchFamily="34" charset="-122"/>
              </a:endParaRPr>
            </a:p>
          </p:txBody>
        </p:sp>
      </p:grpSp>
      <p:grpSp>
        <p:nvGrpSpPr>
          <p:cNvPr id="21" name="组合 20">
            <a:extLst>
              <a:ext uri="{FF2B5EF4-FFF2-40B4-BE49-F238E27FC236}">
                <a16:creationId xmlns:a16="http://schemas.microsoft.com/office/drawing/2014/main" id="{9C2AE75A-0EC4-4FEF-9BC6-49F4C4764125}"/>
              </a:ext>
            </a:extLst>
          </p:cNvPr>
          <p:cNvGrpSpPr/>
          <p:nvPr/>
        </p:nvGrpSpPr>
        <p:grpSpPr>
          <a:xfrm flipH="1">
            <a:off x="1012642" y="2161037"/>
            <a:ext cx="469181" cy="2539673"/>
            <a:chOff x="10517950" y="1194774"/>
            <a:chExt cx="497114" cy="4609076"/>
          </a:xfrm>
        </p:grpSpPr>
        <p:grpSp>
          <p:nvGrpSpPr>
            <p:cNvPr id="22" name="组合 21">
              <a:extLst>
                <a:ext uri="{FF2B5EF4-FFF2-40B4-BE49-F238E27FC236}">
                  <a16:creationId xmlns:a16="http://schemas.microsoft.com/office/drawing/2014/main" id="{6F38289F-D2FF-4A1B-B05F-4C56DFC26625}"/>
                </a:ext>
              </a:extLst>
            </p:cNvPr>
            <p:cNvGrpSpPr/>
            <p:nvPr/>
          </p:nvGrpSpPr>
          <p:grpSpPr>
            <a:xfrm>
              <a:off x="10538814" y="1194774"/>
              <a:ext cx="476250" cy="441276"/>
              <a:chOff x="9871075" y="981124"/>
              <a:chExt cx="476250" cy="441276"/>
            </a:xfrm>
          </p:grpSpPr>
          <p:cxnSp>
            <p:nvCxnSpPr>
              <p:cNvPr id="26" name="直接连接符 25">
                <a:extLst>
                  <a:ext uri="{FF2B5EF4-FFF2-40B4-BE49-F238E27FC236}">
                    <a16:creationId xmlns:a16="http://schemas.microsoft.com/office/drawing/2014/main" id="{CBA1408E-D6DB-4321-BD20-C95ED3A850E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7" name="直接连接符 26">
                <a:extLst>
                  <a:ext uri="{FF2B5EF4-FFF2-40B4-BE49-F238E27FC236}">
                    <a16:creationId xmlns:a16="http://schemas.microsoft.com/office/drawing/2014/main" id="{E2CA98B8-E9D8-40B7-B0EE-0BCD7EB3D507}"/>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nvGrpSpPr>
            <p:cNvPr id="23" name="组合 22">
              <a:extLst>
                <a:ext uri="{FF2B5EF4-FFF2-40B4-BE49-F238E27FC236}">
                  <a16:creationId xmlns:a16="http://schemas.microsoft.com/office/drawing/2014/main" id="{A53D2CB7-57D2-4B9C-A2E1-F03C003E3AA7}"/>
                </a:ext>
              </a:extLst>
            </p:cNvPr>
            <p:cNvGrpSpPr/>
            <p:nvPr/>
          </p:nvGrpSpPr>
          <p:grpSpPr>
            <a:xfrm flipV="1">
              <a:off x="10517950" y="5362574"/>
              <a:ext cx="476250" cy="441276"/>
              <a:chOff x="9871075" y="981124"/>
              <a:chExt cx="476250" cy="441276"/>
            </a:xfrm>
          </p:grpSpPr>
          <p:cxnSp>
            <p:nvCxnSpPr>
              <p:cNvPr id="24" name="直接连接符 23">
                <a:extLst>
                  <a:ext uri="{FF2B5EF4-FFF2-40B4-BE49-F238E27FC236}">
                    <a16:creationId xmlns:a16="http://schemas.microsoft.com/office/drawing/2014/main" id="{8983A5CB-51E1-4C09-8F27-614040E0FBB5}"/>
                  </a:ext>
                </a:extLst>
              </p:cNvPr>
              <p:cNvCxnSpPr/>
              <p:nvPr/>
            </p:nvCxnSpPr>
            <p:spPr>
              <a:xfrm>
                <a:off x="10326461" y="981124"/>
                <a:ext cx="0" cy="441276"/>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cxnSp>
            <p:nvCxnSpPr>
              <p:cNvPr id="25" name="直接连接符 24">
                <a:extLst>
                  <a:ext uri="{FF2B5EF4-FFF2-40B4-BE49-F238E27FC236}">
                    <a16:creationId xmlns:a16="http://schemas.microsoft.com/office/drawing/2014/main" id="{4D832BD3-46B4-429C-BA00-079A7AB9F5C5}"/>
                  </a:ext>
                </a:extLst>
              </p:cNvPr>
              <p:cNvCxnSpPr/>
              <p:nvPr/>
            </p:nvCxnSpPr>
            <p:spPr>
              <a:xfrm flipH="1">
                <a:off x="9871075" y="1000126"/>
                <a:ext cx="476250" cy="0"/>
              </a:xfrm>
              <a:prstGeom prst="line">
                <a:avLst/>
              </a:prstGeom>
              <a:ln w="38100">
                <a:solidFill>
                  <a:srgbClr val="1C1C1C"/>
                </a:solidFill>
              </a:ln>
            </p:spPr>
            <p:style>
              <a:lnRef idx="1">
                <a:schemeClr val="accent1"/>
              </a:lnRef>
              <a:fillRef idx="0">
                <a:schemeClr val="accent1"/>
              </a:fillRef>
              <a:effectRef idx="0">
                <a:schemeClr val="accent1"/>
              </a:effectRef>
              <a:fontRef idx="minor">
                <a:schemeClr val="tx1"/>
              </a:fontRef>
            </p:style>
          </p:cxnSp>
        </p:grpSp>
      </p:grpSp>
      <p:sp>
        <p:nvSpPr>
          <p:cNvPr id="2" name="矩形 1">
            <a:extLst>
              <a:ext uri="{FF2B5EF4-FFF2-40B4-BE49-F238E27FC236}">
                <a16:creationId xmlns:a16="http://schemas.microsoft.com/office/drawing/2014/main" id="{CFA0E751-CBC4-4F20-96AA-270F39FCF961}"/>
              </a:ext>
            </a:extLst>
          </p:cNvPr>
          <p:cNvSpPr/>
          <p:nvPr/>
        </p:nvSpPr>
        <p:spPr>
          <a:xfrm>
            <a:off x="7522234" y="2329132"/>
            <a:ext cx="3623094" cy="2294626"/>
          </a:xfrm>
          <a:prstGeom prst="rect">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文本框 27">
            <a:extLst>
              <a:ext uri="{FF2B5EF4-FFF2-40B4-BE49-F238E27FC236}">
                <a16:creationId xmlns:a16="http://schemas.microsoft.com/office/drawing/2014/main" id="{BE3DD01A-7B4B-4AFD-A2BD-DCFF853DBE0B}"/>
              </a:ext>
            </a:extLst>
          </p:cNvPr>
          <p:cNvSpPr txBox="1"/>
          <p:nvPr/>
        </p:nvSpPr>
        <p:spPr>
          <a:xfrm>
            <a:off x="1951617" y="1515844"/>
            <a:ext cx="3563153" cy="584775"/>
          </a:xfrm>
          <a:prstGeom prst="rect">
            <a:avLst/>
          </a:prstGeom>
          <a:noFill/>
        </p:spPr>
        <p:txBody>
          <a:bodyPr wrap="square" rtlCol="0">
            <a:spAutoFit/>
          </a:bodyPr>
          <a:lstStyle/>
          <a:p>
            <a:pPr algn="ctr"/>
            <a:r>
              <a:rPr lang="zh-CN" altLang="en-US" sz="3200" b="1" dirty="0">
                <a:solidFill>
                  <a:schemeClr val="tx1">
                    <a:lumMod val="85000"/>
                    <a:lumOff val="15000"/>
                  </a:schemeClr>
                </a:solidFill>
                <a:latin typeface="Noto Sans S Chinese Regular" panose="020B0500000000000000" pitchFamily="34" charset="-122"/>
                <a:ea typeface="Noto Sans S Chinese Regular" panose="020B0500000000000000" pitchFamily="34" charset="-122"/>
              </a:rPr>
              <a:t>目的</a:t>
            </a:r>
          </a:p>
        </p:txBody>
      </p:sp>
    </p:spTree>
    <p:extLst>
      <p:ext uri="{BB962C8B-B14F-4D97-AF65-F5344CB8AC3E}">
        <p14:creationId xmlns:p14="http://schemas.microsoft.com/office/powerpoint/2010/main" val="1256040321"/>
      </p:ext>
    </p:extLst>
  </p:cSld>
  <p:clrMapOvr>
    <a:masterClrMapping/>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0A80B0A2-9624-464A-A8CF-2B259416A7DA}"/>
              </a:ext>
            </a:extLst>
          </p:cNvPr>
          <p:cNvSpPr>
            <a:spLocks noGrp="1"/>
          </p:cNvSpPr>
          <p:nvPr>
            <p:ph idx="1"/>
          </p:nvPr>
        </p:nvSpPr>
        <p:spPr/>
        <p:txBody>
          <a:bodyPr/>
          <a:lstStyle/>
          <a:p>
            <a:r>
              <a:rPr lang="zh-CN" altLang="en-US" dirty="0"/>
              <a:t>该网站使用人员分为两种：普通用户和管理员。</a:t>
            </a:r>
            <a:endParaRPr lang="en-US" altLang="zh-CN" dirty="0"/>
          </a:p>
          <a:p>
            <a:r>
              <a:rPr lang="zh-CN" altLang="en-US" dirty="0"/>
              <a:t>普通用户在注册后可以实现登录、发表白帖、看别人的表白贴、回复、反馈问题给管理员等功能；</a:t>
            </a:r>
            <a:endParaRPr lang="en-US" altLang="zh-CN" dirty="0"/>
          </a:p>
          <a:p>
            <a:r>
              <a:rPr lang="zh-CN" altLang="en-US" dirty="0"/>
              <a:t>管理员可以查看发帖的匿名用户的具体信息、对帖子进行审查、管理用户等等。</a:t>
            </a:r>
            <a:endParaRPr lang="en-US" altLang="zh-CN" dirty="0"/>
          </a:p>
          <a:p>
            <a:r>
              <a:rPr lang="zh-CN" altLang="en-US" dirty="0"/>
              <a:t>用户特点：本项目的主要使用用户为在校的大学生</a:t>
            </a:r>
          </a:p>
          <a:p>
            <a:endParaRPr lang="zh-CN" altLang="en-US" dirty="0"/>
          </a:p>
        </p:txBody>
      </p:sp>
      <p:sp>
        <p:nvSpPr>
          <p:cNvPr id="5" name="文本框 4">
            <a:extLst>
              <a:ext uri="{FF2B5EF4-FFF2-40B4-BE49-F238E27FC236}">
                <a16:creationId xmlns:a16="http://schemas.microsoft.com/office/drawing/2014/main" id="{654AB2B0-F47F-4A7F-912A-A897AC2808B8}"/>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用户类别</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218918864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a:extLst>
              <a:ext uri="{FF2B5EF4-FFF2-40B4-BE49-F238E27FC236}">
                <a16:creationId xmlns:a16="http://schemas.microsoft.com/office/drawing/2014/main" id="{B529EAB7-4CFB-41B0-B7A0-A56F2C446C8A}"/>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33770" y="365125"/>
            <a:ext cx="4298053" cy="4249280"/>
          </a:xfrm>
          <a:prstGeom prst="rect">
            <a:avLst/>
          </a:prstGeom>
          <a:noFill/>
        </p:spPr>
      </p:pic>
      <p:pic>
        <p:nvPicPr>
          <p:cNvPr id="5" name="图片 4">
            <a:extLst>
              <a:ext uri="{FF2B5EF4-FFF2-40B4-BE49-F238E27FC236}">
                <a16:creationId xmlns:a16="http://schemas.microsoft.com/office/drawing/2014/main" id="{978DBA79-3CB3-4332-8588-ED59A040F7F1}"/>
              </a:ext>
            </a:extLst>
          </p:cNvPr>
          <p:cNvPicPr/>
          <p:nvPr/>
        </p:nvPicPr>
        <p:blipFill>
          <a:blip r:embed="rId3"/>
          <a:stretch>
            <a:fillRect/>
          </a:stretch>
        </p:blipFill>
        <p:spPr>
          <a:xfrm>
            <a:off x="2833770" y="4422775"/>
            <a:ext cx="4298052" cy="2162175"/>
          </a:xfrm>
          <a:prstGeom prst="rect">
            <a:avLst/>
          </a:prstGeom>
        </p:spPr>
      </p:pic>
      <p:pic>
        <p:nvPicPr>
          <p:cNvPr id="6" name="图片 5">
            <a:extLst>
              <a:ext uri="{FF2B5EF4-FFF2-40B4-BE49-F238E27FC236}">
                <a16:creationId xmlns:a16="http://schemas.microsoft.com/office/drawing/2014/main" id="{165F2A7A-6FA1-4DEB-9C04-0A2E22EADE13}"/>
              </a:ext>
            </a:extLst>
          </p:cNvPr>
          <p:cNvPicPr/>
          <p:nvPr/>
        </p:nvPicPr>
        <p:blipFill>
          <a:blip r:embed="rId4"/>
          <a:stretch>
            <a:fillRect/>
          </a:stretch>
        </p:blipFill>
        <p:spPr>
          <a:xfrm>
            <a:off x="7384597" y="365125"/>
            <a:ext cx="4476750" cy="4057650"/>
          </a:xfrm>
          <a:prstGeom prst="rect">
            <a:avLst/>
          </a:prstGeom>
        </p:spPr>
      </p:pic>
      <p:pic>
        <p:nvPicPr>
          <p:cNvPr id="7" name="图片 6">
            <a:extLst>
              <a:ext uri="{FF2B5EF4-FFF2-40B4-BE49-F238E27FC236}">
                <a16:creationId xmlns:a16="http://schemas.microsoft.com/office/drawing/2014/main" id="{1D83BA0C-047F-4C81-8A49-A459A8C9F466}"/>
              </a:ext>
            </a:extLst>
          </p:cNvPr>
          <p:cNvPicPr/>
          <p:nvPr/>
        </p:nvPicPr>
        <p:blipFill>
          <a:blip r:embed="rId5"/>
          <a:stretch>
            <a:fillRect/>
          </a:stretch>
        </p:blipFill>
        <p:spPr>
          <a:xfrm>
            <a:off x="7384597" y="4422775"/>
            <a:ext cx="4476750" cy="1254288"/>
          </a:xfrm>
          <a:prstGeom prst="rect">
            <a:avLst/>
          </a:prstGeom>
        </p:spPr>
      </p:pic>
      <p:sp>
        <p:nvSpPr>
          <p:cNvPr id="8" name="文本框 7">
            <a:extLst>
              <a:ext uri="{FF2B5EF4-FFF2-40B4-BE49-F238E27FC236}">
                <a16:creationId xmlns:a16="http://schemas.microsoft.com/office/drawing/2014/main" id="{265C7C93-B247-416B-BA7C-5E31503BD8CD}"/>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用户代表</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Tree>
    <p:extLst>
      <p:ext uri="{BB962C8B-B14F-4D97-AF65-F5344CB8AC3E}">
        <p14:creationId xmlns:p14="http://schemas.microsoft.com/office/powerpoint/2010/main" val="1390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2" name="文本框 1">
            <a:extLst>
              <a:ext uri="{FF2B5EF4-FFF2-40B4-BE49-F238E27FC236}">
                <a16:creationId xmlns:a16="http://schemas.microsoft.com/office/drawing/2014/main" id="{1833E398-9619-42EC-8250-7FD6B9B27664}"/>
              </a:ext>
            </a:extLst>
          </p:cNvPr>
          <p:cNvSpPr txBox="1"/>
          <p:nvPr/>
        </p:nvSpPr>
        <p:spPr>
          <a:xfrm>
            <a:off x="671803" y="1347017"/>
            <a:ext cx="9891465" cy="707886"/>
          </a:xfrm>
          <a:prstGeom prst="rect">
            <a:avLst/>
          </a:prstGeom>
          <a:noFill/>
        </p:spPr>
        <p:txBody>
          <a:bodyPr wrap="square" rtlCol="0">
            <a:spAutoFit/>
          </a:bodyPr>
          <a:lstStyle/>
          <a:p>
            <a:r>
              <a:rPr lang="zh-CN" altLang="zh-CN" sz="2000" b="1" dirty="0">
                <a:latin typeface="仿宋" panose="02010609060101010101" pitchFamily="49" charset="-122"/>
                <a:ea typeface="仿宋" panose="02010609060101010101" pitchFamily="49" charset="-122"/>
              </a:rPr>
              <a:t>系统接口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数据库服务器的硬件连接由底层操作系统管理。</a:t>
            </a:r>
          </a:p>
        </p:txBody>
      </p:sp>
      <p:sp>
        <p:nvSpPr>
          <p:cNvPr id="21" name="文本框 20">
            <a:extLst>
              <a:ext uri="{FF2B5EF4-FFF2-40B4-BE49-F238E27FC236}">
                <a16:creationId xmlns:a16="http://schemas.microsoft.com/office/drawing/2014/main" id="{B8A11523-C506-4978-B2A0-D86B90589024}"/>
              </a:ext>
            </a:extLst>
          </p:cNvPr>
          <p:cNvSpPr txBox="1"/>
          <p:nvPr/>
        </p:nvSpPr>
        <p:spPr>
          <a:xfrm>
            <a:off x="671802" y="2162767"/>
            <a:ext cx="9891465" cy="707886"/>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硬件接口</a:t>
            </a:r>
            <a:r>
              <a:rPr lang="zh-CN" altLang="en-US" sz="2000" dirty="0">
                <a:latin typeface="仿宋" panose="02010609060101010101" pitchFamily="49" charset="-122"/>
                <a:ea typeface="仿宋" panose="02010609060101010101" pitchFamily="49" charset="-122"/>
              </a:rPr>
              <a:t>：由于</a:t>
            </a:r>
            <a:r>
              <a:rPr lang="en-US" altLang="zh-CN" sz="2000" dirty="0">
                <a:latin typeface="仿宋" panose="02010609060101010101" pitchFamily="49" charset="-122"/>
                <a:ea typeface="仿宋" panose="02010609060101010101" pitchFamily="49" charset="-122"/>
              </a:rPr>
              <a:t>Web </a:t>
            </a:r>
            <a:r>
              <a:rPr lang="zh-CN" altLang="en-US" sz="2000" dirty="0">
                <a:latin typeface="仿宋" panose="02010609060101010101" pitchFamily="49" charset="-122"/>
                <a:ea typeface="仿宋" panose="02010609060101010101" pitchFamily="49" charset="-122"/>
              </a:rPr>
              <a:t>门户没有任何指定的硬件，因此它</a:t>
            </a:r>
            <a:r>
              <a:rPr lang="zh-CN" altLang="en-US" sz="2000" b="1" dirty="0">
                <a:latin typeface="仿宋" panose="02010609060101010101" pitchFamily="49" charset="-122"/>
                <a:ea typeface="仿宋" panose="02010609060101010101" pitchFamily="49" charset="-122"/>
              </a:rPr>
              <a:t>没有</a:t>
            </a:r>
            <a:r>
              <a:rPr lang="zh-CN" altLang="en-US" sz="2000" dirty="0">
                <a:latin typeface="仿宋" panose="02010609060101010101" pitchFamily="49" charset="-122"/>
                <a:ea typeface="仿宋" panose="02010609060101010101" pitchFamily="49" charset="-122"/>
              </a:rPr>
              <a:t>任何直接的硬件接口，数据 </a:t>
            </a:r>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库服务器的硬件连接由底层操作系统管理。</a:t>
            </a:r>
          </a:p>
        </p:txBody>
      </p:sp>
      <p:sp>
        <p:nvSpPr>
          <p:cNvPr id="22" name="文本框 21">
            <a:extLst>
              <a:ext uri="{FF2B5EF4-FFF2-40B4-BE49-F238E27FC236}">
                <a16:creationId xmlns:a16="http://schemas.microsoft.com/office/drawing/2014/main" id="{82B7403F-431D-4693-9AA4-8C4DD7791774}"/>
              </a:ext>
            </a:extLst>
          </p:cNvPr>
          <p:cNvSpPr txBox="1"/>
          <p:nvPr/>
        </p:nvSpPr>
        <p:spPr>
          <a:xfrm>
            <a:off x="671802" y="2989956"/>
            <a:ext cx="9891465" cy="984885"/>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软件接口</a:t>
            </a:r>
            <a:r>
              <a:rPr lang="zh-CN" altLang="en-US" sz="2000" dirty="0">
                <a:latin typeface="仿宋" panose="02010609060101010101" pitchFamily="49" charset="-122"/>
                <a:ea typeface="仿宋" panose="02010609060101010101" pitchFamily="49" charset="-122"/>
              </a:rPr>
              <a:t>：</a:t>
            </a:r>
            <a:r>
              <a:rPr lang="zh-CN" altLang="en-US" sz="2000" b="1" dirty="0">
                <a:latin typeface="仿宋" panose="02010609060101010101" pitchFamily="49" charset="-122"/>
                <a:ea typeface="仿宋" panose="02010609060101010101" pitchFamily="49" charset="-122"/>
              </a:rPr>
              <a:t>数据库管理系统</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mysql5.5</a:t>
            </a:r>
            <a:r>
              <a:rPr lang="zh-CN" altLang="en-US" sz="2000" dirty="0">
                <a:latin typeface="仿宋" panose="02010609060101010101" pitchFamily="49" charset="-122"/>
                <a:ea typeface="仿宋" panose="02010609060101010101" pitchFamily="49" charset="-122"/>
              </a:rPr>
              <a:t>）</a:t>
            </a:r>
          </a:p>
          <a:p>
            <a:r>
              <a:rPr lang="en-US" altLang="zh-CN" sz="2000" dirty="0">
                <a:latin typeface="仿宋" panose="02010609060101010101" pitchFamily="49" charset="-122"/>
                <a:ea typeface="仿宋" panose="02010609060101010101" pitchFamily="49" charset="-122"/>
              </a:rPr>
              <a:t>	   </a:t>
            </a:r>
            <a:r>
              <a:rPr lang="zh-CN" altLang="en-US" sz="2000" dirty="0">
                <a:latin typeface="仿宋" panose="02010609060101010101" pitchFamily="49" charset="-122"/>
                <a:ea typeface="仿宋" panose="02010609060101010101" pitchFamily="49" charset="-122"/>
              </a:rPr>
              <a:t>数据库和</a:t>
            </a:r>
            <a:r>
              <a:rPr lang="en-US" altLang="zh-CN" sz="2000" dirty="0">
                <a:latin typeface="仿宋" panose="02010609060101010101" pitchFamily="49" charset="-122"/>
                <a:ea typeface="仿宋" panose="02010609060101010101" pitchFamily="49" charset="-122"/>
              </a:rPr>
              <a:t>Web</a:t>
            </a:r>
            <a:r>
              <a:rPr lang="zh-CN" altLang="en-US" sz="2000" dirty="0">
                <a:latin typeface="仿宋" panose="02010609060101010101" pitchFamily="49" charset="-122"/>
                <a:ea typeface="仿宋" panose="02010609060101010101" pitchFamily="49" charset="-122"/>
              </a:rPr>
              <a:t>之间的通信门户包括读取和修改数据的操作。</a:t>
            </a:r>
          </a:p>
          <a:p>
            <a:endParaRPr lang="zh-CN" altLang="en-US" dirty="0">
              <a:latin typeface="仿宋" panose="02010609060101010101" pitchFamily="49" charset="-122"/>
              <a:ea typeface="仿宋" panose="02010609060101010101" pitchFamily="49" charset="-122"/>
            </a:endParaRPr>
          </a:p>
        </p:txBody>
      </p:sp>
      <p:sp>
        <p:nvSpPr>
          <p:cNvPr id="23" name="文本框 22">
            <a:extLst>
              <a:ext uri="{FF2B5EF4-FFF2-40B4-BE49-F238E27FC236}">
                <a16:creationId xmlns:a16="http://schemas.microsoft.com/office/drawing/2014/main" id="{EA54F140-C43D-4A34-8FC3-9EB2FB1D8CE2}"/>
              </a:ext>
            </a:extLst>
          </p:cNvPr>
          <p:cNvSpPr txBox="1"/>
          <p:nvPr/>
        </p:nvSpPr>
        <p:spPr>
          <a:xfrm>
            <a:off x="655801" y="3882462"/>
            <a:ext cx="9891465" cy="1292662"/>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通信接口</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en-US" altLang="zh-CN" sz="2000" b="1" dirty="0">
                <a:latin typeface="仿宋" panose="02010609060101010101" pitchFamily="49" charset="-122"/>
                <a:ea typeface="仿宋" panose="02010609060101010101" pitchFamily="49" charset="-122"/>
              </a:rPr>
              <a:t>TCP/IP</a:t>
            </a:r>
            <a:r>
              <a:rPr lang="zh-CN" altLang="en-US" sz="2000" dirty="0">
                <a:latin typeface="仿宋" panose="02010609060101010101" pitchFamily="49" charset="-122"/>
                <a:ea typeface="仿宋" panose="02010609060101010101" pitchFamily="49" charset="-122"/>
              </a:rPr>
              <a:t>网络协议；</a:t>
            </a:r>
          </a:p>
          <a:p>
            <a:r>
              <a:rPr lang="en-US" altLang="zh-CN" sz="2000" dirty="0">
                <a:latin typeface="仿宋" panose="02010609060101010101" pitchFamily="49" charset="-122"/>
                <a:ea typeface="仿宋" panose="02010609060101010101" pitchFamily="49" charset="-122"/>
              </a:rPr>
              <a:t>	  (2)</a:t>
            </a:r>
            <a:r>
              <a:rPr lang="en-US" altLang="zh-CN" sz="2000" b="1" dirty="0">
                <a:latin typeface="仿宋" panose="02010609060101010101" pitchFamily="49" charset="-122"/>
                <a:ea typeface="仿宋" panose="02010609060101010101" pitchFamily="49" charset="-122"/>
              </a:rPr>
              <a:t>UDP</a:t>
            </a:r>
            <a:r>
              <a:rPr lang="zh-CN" altLang="en-US" sz="2000" dirty="0">
                <a:latin typeface="仿宋" panose="02010609060101010101" pitchFamily="49" charset="-122"/>
                <a:ea typeface="仿宋" panose="02010609060101010101" pitchFamily="49" charset="-122"/>
              </a:rPr>
              <a:t>协议；</a:t>
            </a:r>
          </a:p>
          <a:p>
            <a:r>
              <a:rPr lang="en-US" altLang="zh-CN" sz="2000" dirty="0">
                <a:latin typeface="仿宋" panose="02010609060101010101" pitchFamily="49" charset="-122"/>
                <a:ea typeface="仿宋" panose="02010609060101010101" pitchFamily="49" charset="-122"/>
              </a:rPr>
              <a:t>	  (3)</a:t>
            </a:r>
            <a:r>
              <a:rPr lang="en-US" altLang="zh-CN" sz="2000" b="1" dirty="0">
                <a:latin typeface="仿宋" panose="02010609060101010101" pitchFamily="49" charset="-122"/>
                <a:ea typeface="仿宋" panose="02010609060101010101" pitchFamily="49" charset="-122"/>
              </a:rPr>
              <a:t>HTTP</a:t>
            </a:r>
            <a:r>
              <a:rPr lang="zh-CN" altLang="en-US" sz="2000" dirty="0">
                <a:latin typeface="仿宋" panose="02010609060101010101" pitchFamily="49" charset="-122"/>
                <a:ea typeface="仿宋" panose="02010609060101010101" pitchFamily="49" charset="-122"/>
              </a:rPr>
              <a:t>协议等。</a:t>
            </a:r>
          </a:p>
          <a:p>
            <a:endParaRPr lang="zh-CN" altLang="en-US" dirty="0">
              <a:latin typeface="仿宋" panose="02010609060101010101" pitchFamily="49" charset="-122"/>
              <a:ea typeface="仿宋" panose="02010609060101010101" pitchFamily="49" charset="-122"/>
            </a:endParaRPr>
          </a:p>
        </p:txBody>
      </p:sp>
      <p:sp>
        <p:nvSpPr>
          <p:cNvPr id="24" name="文本框 23">
            <a:extLst>
              <a:ext uri="{FF2B5EF4-FFF2-40B4-BE49-F238E27FC236}">
                <a16:creationId xmlns:a16="http://schemas.microsoft.com/office/drawing/2014/main" id="{059F3B5E-EC7C-49AE-974D-724B2444CB7F}"/>
              </a:ext>
            </a:extLst>
          </p:cNvPr>
          <p:cNvSpPr txBox="1"/>
          <p:nvPr/>
        </p:nvSpPr>
        <p:spPr>
          <a:xfrm>
            <a:off x="634319" y="4905568"/>
            <a:ext cx="9891465" cy="400110"/>
          </a:xfrm>
          <a:prstGeom prst="rect">
            <a:avLst/>
          </a:prstGeom>
          <a:noFill/>
        </p:spPr>
        <p:txBody>
          <a:bodyPr wrap="square" rtlCol="0">
            <a:spAutoFit/>
          </a:bodyPr>
          <a:lstStyle/>
          <a:p>
            <a:r>
              <a:rPr lang="zh-CN" altLang="en-US" sz="2000" b="1" dirty="0">
                <a:latin typeface="仿宋" panose="02010609060101010101" pitchFamily="49" charset="-122"/>
                <a:ea typeface="仿宋" panose="02010609060101010101" pitchFamily="49" charset="-122"/>
              </a:rPr>
              <a:t>内存约束</a:t>
            </a:r>
            <a:r>
              <a:rPr lang="zh-CN" altLang="en-US" sz="2000" dirty="0">
                <a:latin typeface="仿宋" panose="02010609060101010101" pitchFamily="49" charset="-122"/>
                <a:ea typeface="仿宋" panose="02010609060101010101" pitchFamily="49" charset="-122"/>
              </a:rPr>
              <a:t>：服务器</a:t>
            </a:r>
            <a:r>
              <a:rPr lang="zh-CN" altLang="en-US" sz="2000" b="1" dirty="0">
                <a:latin typeface="仿宋" panose="02010609060101010101" pitchFamily="49" charset="-122"/>
                <a:ea typeface="仿宋" panose="02010609060101010101" pitchFamily="49" charset="-122"/>
              </a:rPr>
              <a:t>内存</a:t>
            </a:r>
            <a:r>
              <a:rPr lang="en-US" altLang="zh-CN" sz="2000" b="1" dirty="0">
                <a:latin typeface="仿宋" panose="02010609060101010101" pitchFamily="49" charset="-122"/>
                <a:ea typeface="仿宋" panose="02010609060101010101" pitchFamily="49" charset="-122"/>
              </a:rPr>
              <a:t>4G</a:t>
            </a:r>
            <a:r>
              <a:rPr lang="zh-CN" altLang="en-US" sz="2000" dirty="0">
                <a:latin typeface="仿宋" panose="02010609060101010101" pitchFamily="49" charset="-122"/>
                <a:ea typeface="仿宋" panose="02010609060101010101" pitchFamily="49" charset="-122"/>
              </a:rPr>
              <a:t>一般满足基本使用。</a:t>
            </a:r>
          </a:p>
        </p:txBody>
      </p:sp>
      <p:sp>
        <p:nvSpPr>
          <p:cNvPr id="25" name="文本框 24">
            <a:extLst>
              <a:ext uri="{FF2B5EF4-FFF2-40B4-BE49-F238E27FC236}">
                <a16:creationId xmlns:a16="http://schemas.microsoft.com/office/drawing/2014/main" id="{283F0BFA-2247-41D3-B65C-F2664B812DB6}"/>
              </a:ext>
            </a:extLst>
          </p:cNvPr>
          <p:cNvSpPr txBox="1"/>
          <p:nvPr/>
        </p:nvSpPr>
        <p:spPr>
          <a:xfrm>
            <a:off x="159958" y="5598054"/>
            <a:ext cx="9891465" cy="984885"/>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a:t>
            </a:r>
            <a:r>
              <a:rPr lang="zh-CN" altLang="en-US" sz="2000" b="1" dirty="0">
                <a:latin typeface="仿宋" panose="02010609060101010101" pitchFamily="49" charset="-122"/>
                <a:ea typeface="仿宋" panose="02010609060101010101" pitchFamily="49" charset="-122"/>
              </a:rPr>
              <a:t>操作</a:t>
            </a:r>
            <a:r>
              <a:rPr lang="zh-CN" altLang="en-US" sz="2000" dirty="0">
                <a:latin typeface="仿宋" panose="02010609060101010101" pitchFamily="49" charset="-122"/>
                <a:ea typeface="仿宋" panose="02010609060101010101" pitchFamily="49" charset="-122"/>
              </a:rPr>
              <a:t>：</a:t>
            </a:r>
            <a:r>
              <a:rPr lang="en-US" altLang="zh-CN" sz="2000" dirty="0">
                <a:latin typeface="仿宋" panose="02010609060101010101" pitchFamily="49" charset="-122"/>
                <a:ea typeface="仿宋" panose="02010609060101010101" pitchFamily="49" charset="-122"/>
              </a:rPr>
              <a:t>1)</a:t>
            </a:r>
            <a:r>
              <a:rPr lang="zh-CN" altLang="en-US" sz="2000" dirty="0">
                <a:latin typeface="仿宋" panose="02010609060101010101" pitchFamily="49" charset="-122"/>
                <a:ea typeface="仿宋" panose="02010609060101010101" pitchFamily="49" charset="-122"/>
              </a:rPr>
              <a:t>点击、上传、数据输入、滚动等操作；</a:t>
            </a:r>
          </a:p>
          <a:p>
            <a:r>
              <a:rPr lang="en-US" altLang="zh-CN" sz="2000" dirty="0">
                <a:latin typeface="仿宋" panose="02010609060101010101" pitchFamily="49" charset="-122"/>
                <a:ea typeface="仿宋" panose="02010609060101010101" pitchFamily="49" charset="-122"/>
              </a:rPr>
              <a:t>          2)</a:t>
            </a:r>
            <a:r>
              <a:rPr lang="zh-CN" altLang="en-US" sz="2000" dirty="0">
                <a:latin typeface="仿宋" panose="02010609060101010101" pitchFamily="49" charset="-122"/>
                <a:ea typeface="仿宋" panose="02010609060101010101" pitchFamily="49" charset="-122"/>
              </a:rPr>
              <a:t>交互操作的周期最大</a:t>
            </a:r>
            <a:r>
              <a:rPr lang="en-US" altLang="zh-CN" sz="2000" dirty="0">
                <a:latin typeface="仿宋" panose="02010609060101010101" pitchFamily="49" charset="-122"/>
                <a:ea typeface="仿宋" panose="02010609060101010101" pitchFamily="49" charset="-122"/>
              </a:rPr>
              <a:t>15s</a:t>
            </a:r>
            <a:r>
              <a:rPr lang="zh-CN" altLang="en-US" sz="2000" dirty="0">
                <a:latin typeface="仿宋" panose="02010609060101010101" pitchFamily="49" charset="-122"/>
                <a:ea typeface="仿宋" panose="02010609060101010101" pitchFamily="49" charset="-122"/>
              </a:rPr>
              <a:t>。</a:t>
            </a:r>
          </a:p>
          <a:p>
            <a:endParaRPr lang="zh-CN" altLang="en-US" dirty="0">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3927705314"/>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产品功能</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pic>
        <p:nvPicPr>
          <p:cNvPr id="3" name="图片 2">
            <a:extLst>
              <a:ext uri="{FF2B5EF4-FFF2-40B4-BE49-F238E27FC236}">
                <a16:creationId xmlns:a16="http://schemas.microsoft.com/office/drawing/2014/main" id="{EB644737-0BFC-4C92-9EFC-1CE178A8E944}"/>
              </a:ext>
            </a:extLst>
          </p:cNvPr>
          <p:cNvPicPr>
            <a:picLocks noChangeAspect="1"/>
          </p:cNvPicPr>
          <p:nvPr/>
        </p:nvPicPr>
        <p:blipFill>
          <a:blip r:embed="rId4"/>
          <a:stretch>
            <a:fillRect/>
          </a:stretch>
        </p:blipFill>
        <p:spPr>
          <a:xfrm>
            <a:off x="2810464" y="902679"/>
            <a:ext cx="6320775" cy="5458519"/>
          </a:xfrm>
          <a:prstGeom prst="rect">
            <a:avLst/>
          </a:prstGeom>
        </p:spPr>
      </p:pic>
    </p:spTree>
    <p:extLst>
      <p:ext uri="{BB962C8B-B14F-4D97-AF65-F5344CB8AC3E}">
        <p14:creationId xmlns:p14="http://schemas.microsoft.com/office/powerpoint/2010/main" val="2223797339"/>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9" name="千图PPT彼岸天：ID 8661124库_组合 1">
            <a:extLst>
              <a:ext uri="{FF2B5EF4-FFF2-40B4-BE49-F238E27FC236}">
                <a16:creationId xmlns:a16="http://schemas.microsoft.com/office/drawing/2014/main" id="{F5A27A05-0F3D-4071-BD9C-B4EA3A581DF5}"/>
              </a:ext>
            </a:extLst>
          </p:cNvPr>
          <p:cNvGrpSpPr/>
          <p:nvPr>
            <p:custDataLst>
              <p:tags r:id="rId1"/>
            </p:custDataLst>
          </p:nvPr>
        </p:nvGrpSpPr>
        <p:grpSpPr>
          <a:xfrm>
            <a:off x="9255968" y="3974841"/>
            <a:ext cx="2383004" cy="2420826"/>
            <a:chOff x="4705060" y="2462889"/>
            <a:chExt cx="3107196" cy="3266702"/>
          </a:xfrm>
        </p:grpSpPr>
        <p:sp>
          <p:nvSpPr>
            <p:cNvPr id="70" name="Freeform: Shape 164">
              <a:extLst>
                <a:ext uri="{FF2B5EF4-FFF2-40B4-BE49-F238E27FC236}">
                  <a16:creationId xmlns:a16="http://schemas.microsoft.com/office/drawing/2014/main" id="{2781456C-75DE-4647-81AC-041C807F0718}"/>
                </a:ext>
              </a:extLst>
            </p:cNvPr>
            <p:cNvSpPr>
              <a:spLocks/>
            </p:cNvSpPr>
            <p:nvPr/>
          </p:nvSpPr>
          <p:spPr bwMode="auto">
            <a:xfrm>
              <a:off x="5886027" y="2462889"/>
              <a:ext cx="746707" cy="952196"/>
            </a:xfrm>
            <a:custGeom>
              <a:avLst/>
              <a:gdLst>
                <a:gd name="T0" fmla="*/ 174 w 348"/>
                <a:gd name="T1" fmla="*/ 0 h 444"/>
                <a:gd name="T2" fmla="*/ 59 w 348"/>
                <a:gd name="T3" fmla="*/ 115 h 444"/>
                <a:gd name="T4" fmla="*/ 59 w 348"/>
                <a:gd name="T5" fmla="*/ 328 h 444"/>
                <a:gd name="T6" fmla="*/ 174 w 348"/>
                <a:gd name="T7" fmla="*/ 444 h 444"/>
                <a:gd name="T8" fmla="*/ 290 w 348"/>
                <a:gd name="T9" fmla="*/ 328 h 444"/>
                <a:gd name="T10" fmla="*/ 290 w 348"/>
                <a:gd name="T11" fmla="*/ 115 h 444"/>
                <a:gd name="T12" fmla="*/ 174 w 348"/>
                <a:gd name="T13" fmla="*/ 0 h 444"/>
              </a:gdLst>
              <a:ahLst/>
              <a:cxnLst>
                <a:cxn ang="0">
                  <a:pos x="T0" y="T1"/>
                </a:cxn>
                <a:cxn ang="0">
                  <a:pos x="T2" y="T3"/>
                </a:cxn>
                <a:cxn ang="0">
                  <a:pos x="T4" y="T5"/>
                </a:cxn>
                <a:cxn ang="0">
                  <a:pos x="T6" y="T7"/>
                </a:cxn>
                <a:cxn ang="0">
                  <a:pos x="T8" y="T9"/>
                </a:cxn>
                <a:cxn ang="0">
                  <a:pos x="T10" y="T11"/>
                </a:cxn>
                <a:cxn ang="0">
                  <a:pos x="T12" y="T13"/>
                </a:cxn>
              </a:cxnLst>
              <a:rect l="0" t="0" r="r" b="b"/>
              <a:pathLst>
                <a:path w="348" h="444">
                  <a:moveTo>
                    <a:pt x="174" y="0"/>
                  </a:moveTo>
                  <a:cubicBezTo>
                    <a:pt x="59" y="115"/>
                    <a:pt x="59" y="115"/>
                    <a:pt x="59" y="115"/>
                  </a:cubicBezTo>
                  <a:cubicBezTo>
                    <a:pt x="0" y="174"/>
                    <a:pt x="0" y="270"/>
                    <a:pt x="59" y="328"/>
                  </a:cubicBezTo>
                  <a:cubicBezTo>
                    <a:pt x="174" y="444"/>
                    <a:pt x="174" y="444"/>
                    <a:pt x="174" y="444"/>
                  </a:cubicBezTo>
                  <a:cubicBezTo>
                    <a:pt x="290" y="328"/>
                    <a:pt x="290" y="328"/>
                    <a:pt x="290" y="328"/>
                  </a:cubicBezTo>
                  <a:cubicBezTo>
                    <a:pt x="348" y="270"/>
                    <a:pt x="348" y="174"/>
                    <a:pt x="290" y="115"/>
                  </a:cubicBezTo>
                  <a:cubicBezTo>
                    <a:pt x="174" y="0"/>
                    <a:pt x="174" y="0"/>
                    <a:pt x="174" y="0"/>
                  </a:cubicBezTo>
                </a:path>
              </a:pathLst>
            </a:custGeom>
            <a:solidFill>
              <a:schemeClr val="accent3"/>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1" name="Freeform: Shape 165">
              <a:extLst>
                <a:ext uri="{FF2B5EF4-FFF2-40B4-BE49-F238E27FC236}">
                  <a16:creationId xmlns:a16="http://schemas.microsoft.com/office/drawing/2014/main" id="{A7A0D60F-376A-4F05-A00A-8B7B189B0D08}"/>
                </a:ext>
              </a:extLst>
            </p:cNvPr>
            <p:cNvSpPr>
              <a:spLocks/>
            </p:cNvSpPr>
            <p:nvPr/>
          </p:nvSpPr>
          <p:spPr bwMode="auto">
            <a:xfrm>
              <a:off x="6861505" y="3938979"/>
              <a:ext cx="950751" cy="683034"/>
            </a:xfrm>
            <a:custGeom>
              <a:avLst/>
              <a:gdLst>
                <a:gd name="T0" fmla="*/ 222 w 443"/>
                <a:gd name="T1" fmla="*/ 0 h 318"/>
                <a:gd name="T2" fmla="*/ 115 w 443"/>
                <a:gd name="T3" fmla="*/ 44 h 318"/>
                <a:gd name="T4" fmla="*/ 0 w 443"/>
                <a:gd name="T5" fmla="*/ 159 h 318"/>
                <a:gd name="T6" fmla="*/ 115 w 443"/>
                <a:gd name="T7" fmla="*/ 274 h 318"/>
                <a:gd name="T8" fmla="*/ 222 w 443"/>
                <a:gd name="T9" fmla="*/ 318 h 318"/>
                <a:gd name="T10" fmla="*/ 328 w 443"/>
                <a:gd name="T11" fmla="*/ 274 h 318"/>
                <a:gd name="T12" fmla="*/ 443 w 443"/>
                <a:gd name="T13" fmla="*/ 159 h 318"/>
                <a:gd name="T14" fmla="*/ 328 w 443"/>
                <a:gd name="T15" fmla="*/ 44 h 318"/>
                <a:gd name="T16" fmla="*/ 222 w 443"/>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3" h="318">
                  <a:moveTo>
                    <a:pt x="222" y="0"/>
                  </a:moveTo>
                  <a:cubicBezTo>
                    <a:pt x="183" y="0"/>
                    <a:pt x="144" y="14"/>
                    <a:pt x="115" y="44"/>
                  </a:cubicBezTo>
                  <a:cubicBezTo>
                    <a:pt x="0" y="159"/>
                    <a:pt x="0" y="159"/>
                    <a:pt x="0" y="159"/>
                  </a:cubicBezTo>
                  <a:cubicBezTo>
                    <a:pt x="115" y="274"/>
                    <a:pt x="115" y="274"/>
                    <a:pt x="115" y="274"/>
                  </a:cubicBezTo>
                  <a:cubicBezTo>
                    <a:pt x="144" y="304"/>
                    <a:pt x="183" y="318"/>
                    <a:pt x="222" y="318"/>
                  </a:cubicBezTo>
                  <a:cubicBezTo>
                    <a:pt x="260" y="318"/>
                    <a:pt x="299" y="304"/>
                    <a:pt x="328" y="274"/>
                  </a:cubicBezTo>
                  <a:cubicBezTo>
                    <a:pt x="443" y="159"/>
                    <a:pt x="443" y="159"/>
                    <a:pt x="443" y="159"/>
                  </a:cubicBezTo>
                  <a:cubicBezTo>
                    <a:pt x="328" y="44"/>
                    <a:pt x="328" y="44"/>
                    <a:pt x="328" y="44"/>
                  </a:cubicBezTo>
                  <a:cubicBezTo>
                    <a:pt x="299" y="14"/>
                    <a:pt x="260" y="0"/>
                    <a:pt x="222" y="0"/>
                  </a:cubicBezTo>
                </a:path>
              </a:pathLst>
            </a:custGeom>
            <a:solidFill>
              <a:schemeClr val="accent5"/>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2" name="Freeform: Shape 173">
              <a:extLst>
                <a:ext uri="{FF2B5EF4-FFF2-40B4-BE49-F238E27FC236}">
                  <a16:creationId xmlns:a16="http://schemas.microsoft.com/office/drawing/2014/main" id="{31DADC9B-1308-4F4C-B0D0-75A3F9682FA8}"/>
                </a:ext>
              </a:extLst>
            </p:cNvPr>
            <p:cNvSpPr>
              <a:spLocks/>
            </p:cNvSpPr>
            <p:nvPr/>
          </p:nvSpPr>
          <p:spPr bwMode="auto">
            <a:xfrm>
              <a:off x="4705060" y="3938979"/>
              <a:ext cx="952195" cy="683034"/>
            </a:xfrm>
            <a:custGeom>
              <a:avLst/>
              <a:gdLst>
                <a:gd name="T0" fmla="*/ 222 w 444"/>
                <a:gd name="T1" fmla="*/ 0 h 318"/>
                <a:gd name="T2" fmla="*/ 116 w 444"/>
                <a:gd name="T3" fmla="*/ 44 h 318"/>
                <a:gd name="T4" fmla="*/ 0 w 444"/>
                <a:gd name="T5" fmla="*/ 159 h 318"/>
                <a:gd name="T6" fmla="*/ 116 w 444"/>
                <a:gd name="T7" fmla="*/ 274 h 318"/>
                <a:gd name="T8" fmla="*/ 222 w 444"/>
                <a:gd name="T9" fmla="*/ 318 h 318"/>
                <a:gd name="T10" fmla="*/ 329 w 444"/>
                <a:gd name="T11" fmla="*/ 274 h 318"/>
                <a:gd name="T12" fmla="*/ 444 w 444"/>
                <a:gd name="T13" fmla="*/ 159 h 318"/>
                <a:gd name="T14" fmla="*/ 329 w 444"/>
                <a:gd name="T15" fmla="*/ 44 h 318"/>
                <a:gd name="T16" fmla="*/ 222 w 444"/>
                <a:gd name="T17" fmla="*/ 0 h 3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4" h="318">
                  <a:moveTo>
                    <a:pt x="222" y="0"/>
                  </a:moveTo>
                  <a:cubicBezTo>
                    <a:pt x="184" y="0"/>
                    <a:pt x="145" y="14"/>
                    <a:pt x="116" y="44"/>
                  </a:cubicBezTo>
                  <a:cubicBezTo>
                    <a:pt x="0" y="159"/>
                    <a:pt x="0" y="159"/>
                    <a:pt x="0" y="159"/>
                  </a:cubicBezTo>
                  <a:cubicBezTo>
                    <a:pt x="116" y="274"/>
                    <a:pt x="116" y="274"/>
                    <a:pt x="116" y="274"/>
                  </a:cubicBezTo>
                  <a:cubicBezTo>
                    <a:pt x="145" y="304"/>
                    <a:pt x="184" y="318"/>
                    <a:pt x="222" y="318"/>
                  </a:cubicBezTo>
                  <a:cubicBezTo>
                    <a:pt x="261" y="318"/>
                    <a:pt x="299" y="304"/>
                    <a:pt x="329" y="274"/>
                  </a:cubicBezTo>
                  <a:cubicBezTo>
                    <a:pt x="444" y="159"/>
                    <a:pt x="444" y="159"/>
                    <a:pt x="444" y="159"/>
                  </a:cubicBezTo>
                  <a:cubicBezTo>
                    <a:pt x="329" y="44"/>
                    <a:pt x="329" y="44"/>
                    <a:pt x="329" y="44"/>
                  </a:cubicBezTo>
                  <a:cubicBezTo>
                    <a:pt x="299" y="14"/>
                    <a:pt x="261" y="0"/>
                    <a:pt x="222" y="0"/>
                  </a:cubicBezTo>
                </a:path>
              </a:pathLst>
            </a:custGeom>
            <a:solidFill>
              <a:schemeClr val="accent1"/>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5" name="Freeform: Shape 174">
              <a:extLst>
                <a:ext uri="{FF2B5EF4-FFF2-40B4-BE49-F238E27FC236}">
                  <a16:creationId xmlns:a16="http://schemas.microsoft.com/office/drawing/2014/main" id="{EA7244B1-59BF-4DE6-B39C-B6890EA35A47}"/>
                </a:ext>
              </a:extLst>
            </p:cNvPr>
            <p:cNvSpPr>
              <a:spLocks/>
            </p:cNvSpPr>
            <p:nvPr/>
          </p:nvSpPr>
          <p:spPr bwMode="auto">
            <a:xfrm>
              <a:off x="5152046" y="3063571"/>
              <a:ext cx="677246" cy="670009"/>
            </a:xfrm>
            <a:custGeom>
              <a:avLst/>
              <a:gdLst>
                <a:gd name="T0" fmla="*/ 162 w 316"/>
                <a:gd name="T1" fmla="*/ 0 h 312"/>
                <a:gd name="T2" fmla="*/ 0 w 316"/>
                <a:gd name="T3" fmla="*/ 0 h 312"/>
                <a:gd name="T4" fmla="*/ 0 w 316"/>
                <a:gd name="T5" fmla="*/ 164 h 312"/>
                <a:gd name="T6" fmla="*/ 150 w 316"/>
                <a:gd name="T7" fmla="*/ 312 h 312"/>
                <a:gd name="T8" fmla="*/ 316 w 316"/>
                <a:gd name="T9" fmla="*/ 312 h 312"/>
                <a:gd name="T10" fmla="*/ 316 w 316"/>
                <a:gd name="T11" fmla="*/ 152 h 312"/>
                <a:gd name="T12" fmla="*/ 162 w 316"/>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6" h="312">
                  <a:moveTo>
                    <a:pt x="162" y="0"/>
                  </a:moveTo>
                  <a:cubicBezTo>
                    <a:pt x="0" y="0"/>
                    <a:pt x="0" y="0"/>
                    <a:pt x="0" y="0"/>
                  </a:cubicBezTo>
                  <a:cubicBezTo>
                    <a:pt x="0" y="164"/>
                    <a:pt x="0" y="164"/>
                    <a:pt x="0" y="164"/>
                  </a:cubicBezTo>
                  <a:cubicBezTo>
                    <a:pt x="0" y="247"/>
                    <a:pt x="67" y="312"/>
                    <a:pt x="150" y="312"/>
                  </a:cubicBezTo>
                  <a:cubicBezTo>
                    <a:pt x="316" y="312"/>
                    <a:pt x="316" y="312"/>
                    <a:pt x="316" y="312"/>
                  </a:cubicBezTo>
                  <a:cubicBezTo>
                    <a:pt x="316" y="152"/>
                    <a:pt x="316" y="152"/>
                    <a:pt x="316" y="152"/>
                  </a:cubicBezTo>
                  <a:cubicBezTo>
                    <a:pt x="316" y="68"/>
                    <a:pt x="245" y="0"/>
                    <a:pt x="162" y="0"/>
                  </a:cubicBezTo>
                </a:path>
              </a:pathLst>
            </a:custGeom>
            <a:solidFill>
              <a:schemeClr val="accent2"/>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6" name="Freeform: Shape 175">
              <a:extLst>
                <a:ext uri="{FF2B5EF4-FFF2-40B4-BE49-F238E27FC236}">
                  <a16:creationId xmlns:a16="http://schemas.microsoft.com/office/drawing/2014/main" id="{E6F36295-9158-456F-BDCC-CF50207F1494}"/>
                </a:ext>
              </a:extLst>
            </p:cNvPr>
            <p:cNvSpPr>
              <a:spLocks/>
            </p:cNvSpPr>
            <p:nvPr/>
          </p:nvSpPr>
          <p:spPr bwMode="auto">
            <a:xfrm>
              <a:off x="6689469" y="3063571"/>
              <a:ext cx="670009" cy="670009"/>
            </a:xfrm>
            <a:custGeom>
              <a:avLst/>
              <a:gdLst>
                <a:gd name="T0" fmla="*/ 312 w 312"/>
                <a:gd name="T1" fmla="*/ 0 h 312"/>
                <a:gd name="T2" fmla="*/ 153 w 312"/>
                <a:gd name="T3" fmla="*/ 0 h 312"/>
                <a:gd name="T4" fmla="*/ 0 w 312"/>
                <a:gd name="T5" fmla="*/ 152 h 312"/>
                <a:gd name="T6" fmla="*/ 0 w 312"/>
                <a:gd name="T7" fmla="*/ 312 h 312"/>
                <a:gd name="T8" fmla="*/ 165 w 312"/>
                <a:gd name="T9" fmla="*/ 312 h 312"/>
                <a:gd name="T10" fmla="*/ 312 w 312"/>
                <a:gd name="T11" fmla="*/ 164 h 312"/>
                <a:gd name="T12" fmla="*/ 312 w 312"/>
                <a:gd name="T13" fmla="*/ 0 h 312"/>
              </a:gdLst>
              <a:ahLst/>
              <a:cxnLst>
                <a:cxn ang="0">
                  <a:pos x="T0" y="T1"/>
                </a:cxn>
                <a:cxn ang="0">
                  <a:pos x="T2" y="T3"/>
                </a:cxn>
                <a:cxn ang="0">
                  <a:pos x="T4" y="T5"/>
                </a:cxn>
                <a:cxn ang="0">
                  <a:pos x="T6" y="T7"/>
                </a:cxn>
                <a:cxn ang="0">
                  <a:pos x="T8" y="T9"/>
                </a:cxn>
                <a:cxn ang="0">
                  <a:pos x="T10" y="T11"/>
                </a:cxn>
                <a:cxn ang="0">
                  <a:pos x="T12" y="T13"/>
                </a:cxn>
              </a:cxnLst>
              <a:rect l="0" t="0" r="r" b="b"/>
              <a:pathLst>
                <a:path w="312" h="312">
                  <a:moveTo>
                    <a:pt x="312" y="0"/>
                  </a:moveTo>
                  <a:cubicBezTo>
                    <a:pt x="153" y="0"/>
                    <a:pt x="153" y="0"/>
                    <a:pt x="153" y="0"/>
                  </a:cubicBezTo>
                  <a:cubicBezTo>
                    <a:pt x="69" y="0"/>
                    <a:pt x="0" y="68"/>
                    <a:pt x="0" y="152"/>
                  </a:cubicBezTo>
                  <a:cubicBezTo>
                    <a:pt x="0" y="312"/>
                    <a:pt x="0" y="312"/>
                    <a:pt x="0" y="312"/>
                  </a:cubicBezTo>
                  <a:cubicBezTo>
                    <a:pt x="165" y="312"/>
                    <a:pt x="165" y="312"/>
                    <a:pt x="165" y="312"/>
                  </a:cubicBezTo>
                  <a:cubicBezTo>
                    <a:pt x="248" y="312"/>
                    <a:pt x="312" y="247"/>
                    <a:pt x="312" y="164"/>
                  </a:cubicBezTo>
                  <a:cubicBezTo>
                    <a:pt x="312" y="0"/>
                    <a:pt x="312" y="0"/>
                    <a:pt x="312" y="0"/>
                  </a:cubicBezTo>
                </a:path>
              </a:pathLst>
            </a:custGeom>
            <a:solidFill>
              <a:schemeClr val="accent4"/>
            </a:solidFill>
            <a:ln>
              <a:noFill/>
            </a:ln>
          </p:spPr>
          <p:txBody>
            <a:bodyPr vert="horz" wrap="none" lIns="91440" tIns="45720" rIns="91440" bIns="45720" anchor="ctr" anchorCtr="0" compatLnSpc="1">
              <a:prstTxWarp prst="textNoShape">
                <a:avLst/>
              </a:prstTxWarp>
              <a:normAutofit/>
            </a:bodyPr>
            <a:lstStyle/>
            <a:p>
              <a:pPr algn="ctr"/>
              <a:endParaRPr lang="en-US" sz="2000" dirty="0">
                <a:solidFill>
                  <a:schemeClr val="bg1"/>
                </a:solidFill>
                <a:latin typeface="Noto Sans S Chinese Light" panose="020B0300000000000000" pitchFamily="34" charset="-122"/>
                <a:ea typeface="Noto Sans S Chinese Light" panose="020B0300000000000000" pitchFamily="34" charset="-122"/>
              </a:endParaRPr>
            </a:p>
          </p:txBody>
        </p:sp>
        <p:sp>
          <p:nvSpPr>
            <p:cNvPr id="77" name="Freeform: Shape 177">
              <a:extLst>
                <a:ext uri="{FF2B5EF4-FFF2-40B4-BE49-F238E27FC236}">
                  <a16:creationId xmlns:a16="http://schemas.microsoft.com/office/drawing/2014/main" id="{463DB867-335F-4857-9F5B-72D2720234F9}"/>
                </a:ext>
              </a:extLst>
            </p:cNvPr>
            <p:cNvSpPr>
              <a:spLocks/>
            </p:cNvSpPr>
            <p:nvPr/>
          </p:nvSpPr>
          <p:spPr bwMode="auto">
            <a:xfrm>
              <a:off x="5809439" y="3482211"/>
              <a:ext cx="984880" cy="1895036"/>
            </a:xfrm>
            <a:custGeom>
              <a:avLst/>
              <a:gdLst/>
              <a:ahLst/>
              <a:cxnLst>
                <a:cxn ang="0">
                  <a:pos x="670" y="551"/>
                </a:cxn>
                <a:cxn ang="0">
                  <a:pos x="659" y="545"/>
                </a:cxn>
                <a:cxn ang="0">
                  <a:pos x="652" y="551"/>
                </a:cxn>
                <a:cxn ang="0">
                  <a:pos x="518" y="719"/>
                </a:cxn>
                <a:cxn ang="0">
                  <a:pos x="424" y="720"/>
                </a:cxn>
                <a:cxn ang="0">
                  <a:pos x="428" y="647"/>
                </a:cxn>
                <a:cxn ang="0">
                  <a:pos x="528" y="305"/>
                </a:cxn>
                <a:cxn ang="0">
                  <a:pos x="524" y="301"/>
                </a:cxn>
                <a:cxn ang="0">
                  <a:pos x="511" y="308"/>
                </a:cxn>
                <a:cxn ang="0">
                  <a:pos x="419" y="415"/>
                </a:cxn>
                <a:cxn ang="0">
                  <a:pos x="376" y="291"/>
                </a:cxn>
                <a:cxn ang="0">
                  <a:pos x="360" y="121"/>
                </a:cxn>
                <a:cxn ang="0">
                  <a:pos x="342" y="72"/>
                </a:cxn>
                <a:cxn ang="0">
                  <a:pos x="338" y="64"/>
                </a:cxn>
                <a:cxn ang="0">
                  <a:pos x="300" y="7"/>
                </a:cxn>
                <a:cxn ang="0">
                  <a:pos x="299" y="5"/>
                </a:cxn>
                <a:cxn ang="0">
                  <a:pos x="292" y="1"/>
                </a:cxn>
                <a:cxn ang="0">
                  <a:pos x="284" y="4"/>
                </a:cxn>
                <a:cxn ang="0">
                  <a:pos x="282" y="15"/>
                </a:cxn>
                <a:cxn ang="0">
                  <a:pos x="315" y="150"/>
                </a:cxn>
                <a:cxn ang="0">
                  <a:pos x="305" y="279"/>
                </a:cxn>
                <a:cxn ang="0">
                  <a:pos x="138" y="202"/>
                </a:cxn>
                <a:cxn ang="0">
                  <a:pos x="136" y="198"/>
                </a:cxn>
                <a:cxn ang="0">
                  <a:pos x="136" y="198"/>
                </a:cxn>
                <a:cxn ang="0">
                  <a:pos x="126" y="198"/>
                </a:cxn>
                <a:cxn ang="0">
                  <a:pos x="161" y="356"/>
                </a:cxn>
                <a:cxn ang="0">
                  <a:pos x="242" y="420"/>
                </a:cxn>
                <a:cxn ang="0">
                  <a:pos x="297" y="527"/>
                </a:cxn>
                <a:cxn ang="0">
                  <a:pos x="285" y="648"/>
                </a:cxn>
                <a:cxn ang="0">
                  <a:pos x="181" y="699"/>
                </a:cxn>
                <a:cxn ang="0">
                  <a:pos x="102" y="671"/>
                </a:cxn>
                <a:cxn ang="0">
                  <a:pos x="13" y="616"/>
                </a:cxn>
                <a:cxn ang="0">
                  <a:pos x="3" y="619"/>
                </a:cxn>
                <a:cxn ang="0">
                  <a:pos x="4" y="619"/>
                </a:cxn>
                <a:cxn ang="0">
                  <a:pos x="1" y="627"/>
                </a:cxn>
                <a:cxn ang="0">
                  <a:pos x="108" y="748"/>
                </a:cxn>
                <a:cxn ang="0">
                  <a:pos x="221" y="908"/>
                </a:cxn>
                <a:cxn ang="0">
                  <a:pos x="197" y="1295"/>
                </a:cxn>
                <a:cxn ang="0">
                  <a:pos x="200" y="1307"/>
                </a:cxn>
                <a:cxn ang="0">
                  <a:pos x="202" y="1310"/>
                </a:cxn>
                <a:cxn ang="0">
                  <a:pos x="294" y="1313"/>
                </a:cxn>
                <a:cxn ang="0">
                  <a:pos x="445" y="1310"/>
                </a:cxn>
                <a:cxn ang="0">
                  <a:pos x="450" y="1304"/>
                </a:cxn>
                <a:cxn ang="0">
                  <a:pos x="455" y="1296"/>
                </a:cxn>
                <a:cxn ang="0">
                  <a:pos x="422" y="1147"/>
                </a:cxn>
                <a:cxn ang="0">
                  <a:pos x="445" y="879"/>
                </a:cxn>
                <a:cxn ang="0">
                  <a:pos x="592" y="717"/>
                </a:cxn>
                <a:cxn ang="0">
                  <a:pos x="670" y="551"/>
                </a:cxn>
              </a:cxnLst>
              <a:rect l="0" t="0" r="r" b="b"/>
              <a:pathLst>
                <a:path w="687" h="1324">
                  <a:moveTo>
                    <a:pt x="670" y="551"/>
                  </a:moveTo>
                  <a:cubicBezTo>
                    <a:pt x="669" y="545"/>
                    <a:pt x="664" y="543"/>
                    <a:pt x="659" y="545"/>
                  </a:cubicBezTo>
                  <a:cubicBezTo>
                    <a:pt x="656" y="545"/>
                    <a:pt x="653" y="547"/>
                    <a:pt x="652" y="551"/>
                  </a:cubicBezTo>
                  <a:cubicBezTo>
                    <a:pt x="629" y="624"/>
                    <a:pt x="580" y="675"/>
                    <a:pt x="518" y="719"/>
                  </a:cubicBezTo>
                  <a:cubicBezTo>
                    <a:pt x="493" y="737"/>
                    <a:pt x="439" y="763"/>
                    <a:pt x="424" y="720"/>
                  </a:cubicBezTo>
                  <a:cubicBezTo>
                    <a:pt x="416" y="698"/>
                    <a:pt x="423" y="670"/>
                    <a:pt x="428" y="647"/>
                  </a:cubicBezTo>
                  <a:cubicBezTo>
                    <a:pt x="454" y="529"/>
                    <a:pt x="575" y="435"/>
                    <a:pt x="528" y="305"/>
                  </a:cubicBezTo>
                  <a:cubicBezTo>
                    <a:pt x="528" y="302"/>
                    <a:pt x="526" y="301"/>
                    <a:pt x="524" y="301"/>
                  </a:cubicBezTo>
                  <a:cubicBezTo>
                    <a:pt x="520" y="298"/>
                    <a:pt x="512" y="300"/>
                    <a:pt x="511" y="308"/>
                  </a:cubicBezTo>
                  <a:cubicBezTo>
                    <a:pt x="505" y="354"/>
                    <a:pt x="478" y="426"/>
                    <a:pt x="419" y="415"/>
                  </a:cubicBezTo>
                  <a:cubicBezTo>
                    <a:pt x="372" y="407"/>
                    <a:pt x="376" y="326"/>
                    <a:pt x="376" y="291"/>
                  </a:cubicBezTo>
                  <a:cubicBezTo>
                    <a:pt x="375" y="235"/>
                    <a:pt x="373" y="177"/>
                    <a:pt x="360" y="121"/>
                  </a:cubicBezTo>
                  <a:cubicBezTo>
                    <a:pt x="356" y="104"/>
                    <a:pt x="350" y="88"/>
                    <a:pt x="342" y="72"/>
                  </a:cubicBezTo>
                  <a:cubicBezTo>
                    <a:pt x="341" y="69"/>
                    <a:pt x="340" y="66"/>
                    <a:pt x="338" y="64"/>
                  </a:cubicBezTo>
                  <a:cubicBezTo>
                    <a:pt x="330" y="41"/>
                    <a:pt x="317" y="23"/>
                    <a:pt x="300" y="7"/>
                  </a:cubicBezTo>
                  <a:cubicBezTo>
                    <a:pt x="299" y="6"/>
                    <a:pt x="299" y="6"/>
                    <a:pt x="299" y="5"/>
                  </a:cubicBezTo>
                  <a:cubicBezTo>
                    <a:pt x="298" y="2"/>
                    <a:pt x="295" y="1"/>
                    <a:pt x="292" y="1"/>
                  </a:cubicBezTo>
                  <a:cubicBezTo>
                    <a:pt x="289" y="0"/>
                    <a:pt x="286" y="1"/>
                    <a:pt x="284" y="4"/>
                  </a:cubicBezTo>
                  <a:cubicBezTo>
                    <a:pt x="281" y="6"/>
                    <a:pt x="279" y="10"/>
                    <a:pt x="282" y="15"/>
                  </a:cubicBezTo>
                  <a:cubicBezTo>
                    <a:pt x="308" y="53"/>
                    <a:pt x="311" y="105"/>
                    <a:pt x="315" y="150"/>
                  </a:cubicBezTo>
                  <a:cubicBezTo>
                    <a:pt x="318" y="193"/>
                    <a:pt x="317" y="237"/>
                    <a:pt x="305" y="279"/>
                  </a:cubicBezTo>
                  <a:cubicBezTo>
                    <a:pt x="273" y="395"/>
                    <a:pt x="152" y="267"/>
                    <a:pt x="138" y="202"/>
                  </a:cubicBezTo>
                  <a:cubicBezTo>
                    <a:pt x="138" y="201"/>
                    <a:pt x="137" y="199"/>
                    <a:pt x="136" y="198"/>
                  </a:cubicBezTo>
                  <a:cubicBezTo>
                    <a:pt x="136" y="198"/>
                    <a:pt x="136" y="198"/>
                    <a:pt x="136" y="198"/>
                  </a:cubicBezTo>
                  <a:cubicBezTo>
                    <a:pt x="134" y="195"/>
                    <a:pt x="128" y="193"/>
                    <a:pt x="126" y="198"/>
                  </a:cubicBezTo>
                  <a:cubicBezTo>
                    <a:pt x="100" y="258"/>
                    <a:pt x="118" y="311"/>
                    <a:pt x="161" y="356"/>
                  </a:cubicBezTo>
                  <a:cubicBezTo>
                    <a:pt x="184" y="381"/>
                    <a:pt x="215" y="399"/>
                    <a:pt x="242" y="420"/>
                  </a:cubicBezTo>
                  <a:cubicBezTo>
                    <a:pt x="276" y="448"/>
                    <a:pt x="292" y="484"/>
                    <a:pt x="297" y="527"/>
                  </a:cubicBezTo>
                  <a:cubicBezTo>
                    <a:pt x="303" y="568"/>
                    <a:pt x="298" y="609"/>
                    <a:pt x="285" y="648"/>
                  </a:cubicBezTo>
                  <a:cubicBezTo>
                    <a:pt x="268" y="700"/>
                    <a:pt x="231" y="712"/>
                    <a:pt x="181" y="699"/>
                  </a:cubicBezTo>
                  <a:cubicBezTo>
                    <a:pt x="155" y="691"/>
                    <a:pt x="128" y="680"/>
                    <a:pt x="102" y="671"/>
                  </a:cubicBezTo>
                  <a:cubicBezTo>
                    <a:pt x="74" y="661"/>
                    <a:pt x="25" y="646"/>
                    <a:pt x="13" y="616"/>
                  </a:cubicBezTo>
                  <a:cubicBezTo>
                    <a:pt x="10" y="611"/>
                    <a:pt x="1" y="613"/>
                    <a:pt x="3" y="619"/>
                  </a:cubicBezTo>
                  <a:cubicBezTo>
                    <a:pt x="3" y="619"/>
                    <a:pt x="4" y="619"/>
                    <a:pt x="4" y="619"/>
                  </a:cubicBezTo>
                  <a:cubicBezTo>
                    <a:pt x="1" y="621"/>
                    <a:pt x="0" y="624"/>
                    <a:pt x="1" y="627"/>
                  </a:cubicBezTo>
                  <a:cubicBezTo>
                    <a:pt x="27" y="677"/>
                    <a:pt x="68" y="711"/>
                    <a:pt x="108" y="748"/>
                  </a:cubicBezTo>
                  <a:cubicBezTo>
                    <a:pt x="156" y="792"/>
                    <a:pt x="197" y="847"/>
                    <a:pt x="221" y="908"/>
                  </a:cubicBezTo>
                  <a:cubicBezTo>
                    <a:pt x="268" y="1029"/>
                    <a:pt x="254" y="1180"/>
                    <a:pt x="197" y="1295"/>
                  </a:cubicBezTo>
                  <a:cubicBezTo>
                    <a:pt x="194" y="1300"/>
                    <a:pt x="196" y="1304"/>
                    <a:pt x="200" y="1307"/>
                  </a:cubicBezTo>
                  <a:cubicBezTo>
                    <a:pt x="200" y="1308"/>
                    <a:pt x="201" y="1309"/>
                    <a:pt x="202" y="1310"/>
                  </a:cubicBezTo>
                  <a:cubicBezTo>
                    <a:pt x="225" y="1324"/>
                    <a:pt x="269" y="1315"/>
                    <a:pt x="294" y="1313"/>
                  </a:cubicBezTo>
                  <a:cubicBezTo>
                    <a:pt x="343" y="1309"/>
                    <a:pt x="398" y="1322"/>
                    <a:pt x="445" y="1310"/>
                  </a:cubicBezTo>
                  <a:cubicBezTo>
                    <a:pt x="448" y="1310"/>
                    <a:pt x="450" y="1307"/>
                    <a:pt x="450" y="1304"/>
                  </a:cubicBezTo>
                  <a:cubicBezTo>
                    <a:pt x="455" y="1306"/>
                    <a:pt x="459" y="1299"/>
                    <a:pt x="455" y="1296"/>
                  </a:cubicBezTo>
                  <a:cubicBezTo>
                    <a:pt x="420" y="1263"/>
                    <a:pt x="427" y="1191"/>
                    <a:pt x="422" y="1147"/>
                  </a:cubicBezTo>
                  <a:cubicBezTo>
                    <a:pt x="413" y="1057"/>
                    <a:pt x="408" y="964"/>
                    <a:pt x="445" y="879"/>
                  </a:cubicBezTo>
                  <a:cubicBezTo>
                    <a:pt x="475" y="812"/>
                    <a:pt x="540" y="767"/>
                    <a:pt x="592" y="717"/>
                  </a:cubicBezTo>
                  <a:cubicBezTo>
                    <a:pt x="637" y="675"/>
                    <a:pt x="687" y="617"/>
                    <a:pt x="670" y="551"/>
                  </a:cubicBezTo>
                  <a:close/>
                </a:path>
              </a:pathLst>
            </a:custGeom>
            <a:solidFill>
              <a:schemeClr val="bg2">
                <a:lumMod val="9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sp>
          <p:nvSpPr>
            <p:cNvPr id="78" name="Freeform: Shape 178">
              <a:extLst>
                <a:ext uri="{FF2B5EF4-FFF2-40B4-BE49-F238E27FC236}">
                  <a16:creationId xmlns:a16="http://schemas.microsoft.com/office/drawing/2014/main" id="{12DE6133-E177-4E5A-9233-52E0A057D70B}"/>
                </a:ext>
              </a:extLst>
            </p:cNvPr>
            <p:cNvSpPr>
              <a:spLocks/>
            </p:cNvSpPr>
            <p:nvPr/>
          </p:nvSpPr>
          <p:spPr bwMode="auto">
            <a:xfrm>
              <a:off x="4972515" y="4867620"/>
              <a:ext cx="2626550" cy="861971"/>
            </a:xfrm>
            <a:custGeom>
              <a:avLst/>
              <a:gdLst/>
              <a:ahLst/>
              <a:cxnLst>
                <a:cxn ang="0">
                  <a:pos x="1229" y="237"/>
                </a:cxn>
                <a:cxn ang="0">
                  <a:pos x="0" y="272"/>
                </a:cxn>
                <a:cxn ang="0">
                  <a:pos x="1229" y="237"/>
                </a:cxn>
              </a:cxnLst>
              <a:rect l="0" t="0" r="r" b="b"/>
              <a:pathLst>
                <a:path w="1229" h="272">
                  <a:moveTo>
                    <a:pt x="1229" y="237"/>
                  </a:moveTo>
                  <a:cubicBezTo>
                    <a:pt x="1229" y="237"/>
                    <a:pt x="463" y="138"/>
                    <a:pt x="0" y="272"/>
                  </a:cubicBezTo>
                  <a:cubicBezTo>
                    <a:pt x="0" y="272"/>
                    <a:pt x="516" y="0"/>
                    <a:pt x="1229" y="237"/>
                  </a:cubicBezTo>
                  <a:close/>
                </a:path>
              </a:pathLst>
            </a:custGeom>
            <a:solidFill>
              <a:schemeClr val="tx2">
                <a:lumMod val="40000"/>
                <a:lumOff val="60000"/>
              </a:schemeClr>
            </a:solidFill>
            <a:ln w="12700">
              <a:miter lim="400000"/>
            </a:ln>
          </p:spPr>
          <p:txBody>
            <a:bodyPr anchor="ctr"/>
            <a:lstStyle/>
            <a:p>
              <a:pPr algn="ctr"/>
              <a:endParaRPr>
                <a:latin typeface="Noto Sans S Chinese Light" panose="020B0300000000000000" pitchFamily="34" charset="-122"/>
                <a:ea typeface="Noto Sans S Chinese Light" panose="020B0300000000000000" pitchFamily="34" charset="-122"/>
              </a:endParaRPr>
            </a:p>
          </p:txBody>
        </p:sp>
      </p:grpSp>
      <p:sp>
        <p:nvSpPr>
          <p:cNvPr id="20" name="文本框 19">
            <a:extLst>
              <a:ext uri="{FF2B5EF4-FFF2-40B4-BE49-F238E27FC236}">
                <a16:creationId xmlns:a16="http://schemas.microsoft.com/office/drawing/2014/main" id="{CCE79F7C-B334-4C50-8901-C8388C65BD3E}"/>
              </a:ext>
            </a:extLst>
          </p:cNvPr>
          <p:cNvSpPr txBox="1"/>
          <p:nvPr/>
        </p:nvSpPr>
        <p:spPr>
          <a:xfrm>
            <a:off x="555346" y="496802"/>
            <a:ext cx="3149388" cy="659732"/>
          </a:xfrm>
          <a:prstGeom prst="rect">
            <a:avLst/>
          </a:prstGeom>
          <a:noFill/>
        </p:spPr>
        <p:txBody>
          <a:bodyPr wrap="square" rtlCol="0">
            <a:spAutoFit/>
          </a:bodyPr>
          <a:lstStyle/>
          <a:p>
            <a:pPr eaLnBrk="0" hangingPunct="0">
              <a:defRPr/>
            </a:pPr>
            <a:r>
              <a:rPr lang="zh-CN" altLang="en-US"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rPr>
              <a:t>产品描述</a:t>
            </a:r>
            <a:endParaRPr lang="en-US" altLang="zh-CN" sz="3687" dirty="0">
              <a:solidFill>
                <a:schemeClr val="tx1">
                  <a:lumMod val="85000"/>
                  <a:lumOff val="15000"/>
                </a:schemeClr>
              </a:solidFill>
              <a:latin typeface="Noto Sans S Chinese Light" panose="020B0300000000000000" pitchFamily="34" charset="-122"/>
              <a:ea typeface="Noto Sans S Chinese Light" panose="020B0300000000000000" pitchFamily="34" charset="-122"/>
            </a:endParaRPr>
          </a:p>
        </p:txBody>
      </p:sp>
      <p:sp>
        <p:nvSpPr>
          <p:cNvPr id="4" name="文本框 3">
            <a:extLst>
              <a:ext uri="{FF2B5EF4-FFF2-40B4-BE49-F238E27FC236}">
                <a16:creationId xmlns:a16="http://schemas.microsoft.com/office/drawing/2014/main" id="{3C4653B4-3989-43F0-BC43-CC3A9FEBDB68}"/>
              </a:ext>
            </a:extLst>
          </p:cNvPr>
          <p:cNvSpPr txBox="1"/>
          <p:nvPr/>
        </p:nvSpPr>
        <p:spPr>
          <a:xfrm>
            <a:off x="1035698" y="1464906"/>
            <a:ext cx="8070979" cy="369332"/>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用户特点</a:t>
            </a:r>
            <a:r>
              <a:rPr lang="zh-CN" altLang="en-US" dirty="0">
                <a:latin typeface="仿宋" panose="02010609060101010101" pitchFamily="49" charset="-122"/>
                <a:ea typeface="仿宋" panose="02010609060101010101" pitchFamily="49" charset="-122"/>
              </a:rPr>
              <a:t>：本项目的主要使用用户为在校的</a:t>
            </a:r>
            <a:r>
              <a:rPr lang="zh-CN" altLang="en-US" b="1" dirty="0">
                <a:latin typeface="仿宋" panose="02010609060101010101" pitchFamily="49" charset="-122"/>
                <a:ea typeface="仿宋" panose="02010609060101010101" pitchFamily="49" charset="-122"/>
              </a:rPr>
              <a:t>大学生</a:t>
            </a:r>
          </a:p>
        </p:txBody>
      </p:sp>
      <p:sp>
        <p:nvSpPr>
          <p:cNvPr id="14" name="文本框 13">
            <a:extLst>
              <a:ext uri="{FF2B5EF4-FFF2-40B4-BE49-F238E27FC236}">
                <a16:creationId xmlns:a16="http://schemas.microsoft.com/office/drawing/2014/main" id="{F5F32611-8D63-42F1-A4CD-E1184C7232C2}"/>
              </a:ext>
            </a:extLst>
          </p:cNvPr>
          <p:cNvSpPr txBox="1"/>
          <p:nvPr/>
        </p:nvSpPr>
        <p:spPr>
          <a:xfrm>
            <a:off x="1035698" y="2027853"/>
            <a:ext cx="8070979" cy="2308324"/>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约束</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1.</a:t>
            </a:r>
            <a:r>
              <a:rPr lang="zh-CN" altLang="en-US" dirty="0">
                <a:latin typeface="仿宋" panose="02010609060101010101" pitchFamily="49" charset="-122"/>
                <a:ea typeface="仿宋" panose="02010609060101010101" pitchFamily="49" charset="-122"/>
              </a:rPr>
              <a:t>系统用户必须为</a:t>
            </a:r>
            <a:r>
              <a:rPr lang="zh-CN" altLang="en-US" b="1" dirty="0">
                <a:latin typeface="仿宋" panose="02010609060101010101" pitchFamily="49" charset="-122"/>
                <a:ea typeface="仿宋" panose="02010609060101010101" pitchFamily="49" charset="-122"/>
              </a:rPr>
              <a:t>城院实际学生</a:t>
            </a:r>
            <a:r>
              <a:rPr lang="zh-CN" altLang="en-US" dirty="0">
                <a:latin typeface="仿宋" panose="02010609060101010101" pitchFamily="49" charset="-122"/>
                <a:ea typeface="仿宋" panose="02010609060101010101" pitchFamily="49" charset="-122"/>
              </a:rPr>
              <a:t>（通过邮箱认证）；</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2.</a:t>
            </a:r>
            <a:r>
              <a:rPr lang="zh-CN" altLang="en-US" dirty="0">
                <a:latin typeface="仿宋" panose="02010609060101010101" pitchFamily="49" charset="-122"/>
                <a:ea typeface="仿宋" panose="02010609060101010101" pitchFamily="49" charset="-122"/>
              </a:rPr>
              <a:t>小组成员在项目开发的过程中要遵循相关的</a:t>
            </a:r>
            <a:r>
              <a:rPr lang="zh-CN" altLang="en-US" b="1" dirty="0">
                <a:latin typeface="仿宋" panose="02010609060101010101" pitchFamily="49" charset="-122"/>
                <a:ea typeface="仿宋" panose="02010609060101010101" pitchFamily="49" charset="-122"/>
              </a:rPr>
              <a:t>法律法规</a:t>
            </a:r>
            <a:r>
              <a:rPr lang="zh-CN" altLang="en-US" dirty="0">
                <a:latin typeface="仿宋" panose="02010609060101010101" pitchFamily="49" charset="-122"/>
                <a:ea typeface="仿宋" panose="02010609060101010101" pitchFamily="49" charset="-122"/>
              </a:rPr>
              <a:t>；</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3.</a:t>
            </a:r>
            <a:r>
              <a:rPr lang="zh-CN" altLang="en-US" dirty="0">
                <a:latin typeface="仿宋" panose="02010609060101010101" pitchFamily="49" charset="-122"/>
                <a:ea typeface="仿宋" panose="02010609060101010101" pitchFamily="49" charset="-122"/>
              </a:rPr>
              <a:t>本系统网站与数据库前、后端交互，于此我们首选</a:t>
            </a:r>
            <a:r>
              <a:rPr lang="en-US" altLang="zh-CN" dirty="0">
                <a:latin typeface="仿宋" panose="02010609060101010101" pitchFamily="49" charset="-122"/>
                <a:ea typeface="仿宋" panose="02010609060101010101" pitchFamily="49" charset="-122"/>
              </a:rPr>
              <a:t>Vue</a:t>
            </a:r>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	 	    springboot</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PHP</a:t>
            </a:r>
            <a:r>
              <a:rPr lang="zh-CN" altLang="en-US" dirty="0">
                <a:latin typeface="仿宋" panose="02010609060101010101" pitchFamily="49" charset="-122"/>
                <a:ea typeface="仿宋" panose="02010609060101010101" pitchFamily="49" charset="-122"/>
              </a:rPr>
              <a:t>、</a:t>
            </a:r>
            <a:r>
              <a:rPr lang="en-US" altLang="zh-CN" dirty="0">
                <a:latin typeface="仿宋" panose="02010609060101010101" pitchFamily="49" charset="-122"/>
                <a:ea typeface="仿宋" panose="02010609060101010101" pitchFamily="49" charset="-122"/>
              </a:rPr>
              <a:t>HBuilder</a:t>
            </a:r>
            <a:r>
              <a:rPr lang="zh-CN" altLang="en-US" dirty="0">
                <a:latin typeface="仿宋" panose="02010609060101010101" pitchFamily="49" charset="-122"/>
                <a:ea typeface="仿宋" panose="02010609060101010101" pitchFamily="49" charset="-122"/>
              </a:rPr>
              <a:t>等工具开发网站；</a:t>
            </a:r>
          </a:p>
          <a:p>
            <a:r>
              <a:rPr lang="zh-CN" altLang="en-US" dirty="0">
                <a:latin typeface="仿宋" panose="02010609060101010101" pitchFamily="49" charset="-122"/>
                <a:ea typeface="仿宋" panose="02010609060101010101" pitchFamily="49" charset="-122"/>
              </a:rPr>
              <a:t>          </a:t>
            </a:r>
            <a:r>
              <a:rPr lang="en-US" altLang="zh-CN" dirty="0">
                <a:latin typeface="仿宋" panose="02010609060101010101" pitchFamily="49" charset="-122"/>
                <a:ea typeface="仿宋" panose="02010609060101010101" pitchFamily="49" charset="-122"/>
              </a:rPr>
              <a:t>4.</a:t>
            </a:r>
            <a:r>
              <a:rPr lang="zh-CN" altLang="en-US" dirty="0">
                <a:latin typeface="仿宋" panose="02010609060101010101" pitchFamily="49" charset="-122"/>
                <a:ea typeface="仿宋" panose="02010609060101010101" pitchFamily="49" charset="-122"/>
              </a:rPr>
              <a:t>要严格保护用户的隐私，同时对用户的帖子内容管理员要进行严</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格的</a:t>
            </a:r>
            <a:r>
              <a:rPr lang="zh-CN" altLang="en-US" b="1" dirty="0">
                <a:latin typeface="仿宋" panose="02010609060101010101" pitchFamily="49" charset="-122"/>
                <a:ea typeface="仿宋" panose="02010609060101010101" pitchFamily="49" charset="-122"/>
              </a:rPr>
              <a:t>审查</a:t>
            </a:r>
            <a:r>
              <a:rPr lang="zh-CN" altLang="en-US" dirty="0">
                <a:latin typeface="仿宋" panose="02010609060101010101" pitchFamily="49" charset="-122"/>
                <a:ea typeface="仿宋" panose="02010609060101010101" pitchFamily="49" charset="-122"/>
              </a:rPr>
              <a:t>，如有不当的发帖行为管理员有权利对用户进行封禁和</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禁言处理。</a:t>
            </a:r>
          </a:p>
          <a:p>
            <a:endParaRPr lang="zh-CN" altLang="en-US" dirty="0">
              <a:latin typeface="仿宋" panose="02010609060101010101" pitchFamily="49" charset="-122"/>
              <a:ea typeface="仿宋" panose="02010609060101010101" pitchFamily="49" charset="-122"/>
            </a:endParaRPr>
          </a:p>
        </p:txBody>
      </p:sp>
      <p:sp>
        <p:nvSpPr>
          <p:cNvPr id="15" name="文本框 14">
            <a:extLst>
              <a:ext uri="{FF2B5EF4-FFF2-40B4-BE49-F238E27FC236}">
                <a16:creationId xmlns:a16="http://schemas.microsoft.com/office/drawing/2014/main" id="{E018AAC6-A096-4F8C-872D-F7E6E3F11843}"/>
              </a:ext>
            </a:extLst>
          </p:cNvPr>
          <p:cNvSpPr txBox="1"/>
          <p:nvPr/>
        </p:nvSpPr>
        <p:spPr>
          <a:xfrm>
            <a:off x="226712" y="4068077"/>
            <a:ext cx="8070979" cy="1200329"/>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假设和依赖关系</a:t>
            </a:r>
            <a:r>
              <a:rPr lang="zh-CN" altLang="en-US" dirty="0">
                <a:latin typeface="仿宋" panose="02010609060101010101" pitchFamily="49" charset="-122"/>
                <a:ea typeface="仿宋" panose="02010609060101010101" pitchFamily="49" charset="-122"/>
              </a:rPr>
              <a:t>：本项目是一个网站，前端可能需要用到一些比较新的</a:t>
            </a:r>
            <a:r>
              <a:rPr lang="en-US" altLang="zh-CN" dirty="0">
                <a:latin typeface="仿宋" panose="02010609060101010101" pitchFamily="49" charset="-122"/>
                <a:ea typeface="仿宋" panose="02010609060101010101" pitchFamily="49" charset="-122"/>
              </a:rPr>
              <a:t>html</a:t>
            </a:r>
            <a:r>
              <a:rPr lang="zh-CN" altLang="en-US" dirty="0">
                <a:latin typeface="仿宋" panose="02010609060101010101" pitchFamily="49" charset="-122"/>
                <a:ea typeface="仿宋" panose="02010609060101010101" pitchFamily="49" charset="-122"/>
              </a:rPr>
              <a:t>技</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术，在过老版本的浏览器中可能显示不出来，所以可能对用</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户的浏览器</a:t>
            </a:r>
            <a:r>
              <a:rPr lang="zh-CN" altLang="en-US" b="1" dirty="0">
                <a:latin typeface="仿宋" panose="02010609060101010101" pitchFamily="49" charset="-122"/>
                <a:ea typeface="仿宋" panose="02010609060101010101" pitchFamily="49" charset="-122"/>
              </a:rPr>
              <a:t>内核版本</a:t>
            </a:r>
            <a:r>
              <a:rPr lang="zh-CN" altLang="en-US" dirty="0">
                <a:latin typeface="仿宋" panose="02010609060101010101" pitchFamily="49" charset="-122"/>
                <a:ea typeface="仿宋" panose="02010609060101010101" pitchFamily="49" charset="-122"/>
              </a:rPr>
              <a:t>有一定的要求，不过我们会尽量让主流</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的浏览器内核可以运行我们的网站。</a:t>
            </a:r>
          </a:p>
        </p:txBody>
      </p:sp>
      <p:sp>
        <p:nvSpPr>
          <p:cNvPr id="16" name="文本框 15">
            <a:extLst>
              <a:ext uri="{FF2B5EF4-FFF2-40B4-BE49-F238E27FC236}">
                <a16:creationId xmlns:a16="http://schemas.microsoft.com/office/drawing/2014/main" id="{618843F1-DB6B-40AA-A63C-A5F4A372174B}"/>
              </a:ext>
            </a:extLst>
          </p:cNvPr>
          <p:cNvSpPr txBox="1"/>
          <p:nvPr/>
        </p:nvSpPr>
        <p:spPr>
          <a:xfrm>
            <a:off x="226711" y="5374433"/>
            <a:ext cx="8070979" cy="923330"/>
          </a:xfrm>
          <a:prstGeom prst="rect">
            <a:avLst/>
          </a:prstGeom>
          <a:noFill/>
        </p:spPr>
        <p:txBody>
          <a:bodyPr wrap="square" rtlCol="0">
            <a:spAutoFit/>
          </a:bodyPr>
          <a:lstStyle/>
          <a:p>
            <a:r>
              <a:rPr lang="zh-CN" altLang="en-US" b="1" dirty="0">
                <a:latin typeface="仿宋" panose="02010609060101010101" pitchFamily="49" charset="-122"/>
                <a:ea typeface="仿宋" panose="02010609060101010101" pitchFamily="49" charset="-122"/>
              </a:rPr>
              <a:t>      需求分配</a:t>
            </a:r>
            <a:r>
              <a:rPr lang="zh-CN" altLang="en-US" dirty="0">
                <a:latin typeface="仿宋" panose="02010609060101010101" pitchFamily="49" charset="-122"/>
                <a:ea typeface="仿宋" panose="02010609060101010101" pitchFamily="49" charset="-122"/>
              </a:rPr>
              <a:t>：系统的基本需求是用户可以</a:t>
            </a:r>
            <a:r>
              <a:rPr lang="zh-CN" altLang="en-US" b="1" dirty="0">
                <a:latin typeface="仿宋" panose="02010609060101010101" pitchFamily="49" charset="-122"/>
                <a:ea typeface="仿宋" panose="02010609060101010101" pitchFamily="49" charset="-122"/>
              </a:rPr>
              <a:t>发表白贴和浏览表白贴</a:t>
            </a:r>
            <a:r>
              <a:rPr lang="zh-CN" altLang="en-US" dirty="0">
                <a:latin typeface="仿宋" panose="02010609060101010101" pitchFamily="49" charset="-122"/>
                <a:ea typeface="仿宋" panose="02010609060101010101" pitchFamily="49" charset="-122"/>
              </a:rPr>
              <a:t>，在后续</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版本我们可能会加入更多的表白贴样式供用户选择，同时进</a:t>
            </a:r>
            <a:r>
              <a:rPr lang="en-US" altLang="zh-CN" dirty="0">
                <a:latin typeface="仿宋" panose="02010609060101010101" pitchFamily="49" charset="-122"/>
                <a:ea typeface="仿宋" panose="02010609060101010101" pitchFamily="49" charset="-122"/>
              </a:rPr>
              <a:t>		</a:t>
            </a:r>
            <a:r>
              <a:rPr lang="zh-CN" altLang="en-US" dirty="0">
                <a:latin typeface="仿宋" panose="02010609060101010101" pitchFamily="49" charset="-122"/>
                <a:ea typeface="仿宋" panose="02010609060101010101" pitchFamily="49" charset="-122"/>
              </a:rPr>
              <a:t>一步加强页面的观赏性</a:t>
            </a:r>
          </a:p>
        </p:txBody>
      </p:sp>
    </p:spTree>
    <p:extLst>
      <p:ext uri="{BB962C8B-B14F-4D97-AF65-F5344CB8AC3E}">
        <p14:creationId xmlns:p14="http://schemas.microsoft.com/office/powerpoint/2010/main" val="769166576"/>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83"/>
</p:tagLst>
</file>

<file path=ppt/tags/tag2.xml><?xml version="1.0" encoding="utf-8"?>
<p:tagLst xmlns:a="http://schemas.openxmlformats.org/drawingml/2006/main" xmlns:r="http://schemas.openxmlformats.org/officeDocument/2006/relationships" xmlns:p="http://schemas.openxmlformats.org/presentationml/2006/main">
  <p:tag name="PA" val="v4.0.0"/>
</p:tagLst>
</file>

<file path=ppt/tags/tag3.xml><?xml version="1.0" encoding="utf-8"?>
<p:tagLst xmlns:a="http://schemas.openxmlformats.org/drawingml/2006/main" xmlns:r="http://schemas.openxmlformats.org/officeDocument/2006/relationships" xmlns:p="http://schemas.openxmlformats.org/presentationml/2006/main">
  <p:tag name="PA" val="v4.0.0"/>
</p:tagLst>
</file>

<file path=ppt/tags/tag4.xml><?xml version="1.0" encoding="utf-8"?>
<p:tagLst xmlns:a="http://schemas.openxmlformats.org/drawingml/2006/main" xmlns:r="http://schemas.openxmlformats.org/officeDocument/2006/relationships" xmlns:p="http://schemas.openxmlformats.org/presentationml/2006/main">
  <p:tag name="PA" val="v4.0.0"/>
</p:tagLst>
</file>

<file path=ppt/theme/theme1.xml><?xml version="1.0" encoding="utf-8"?>
<a:theme xmlns:a="http://schemas.openxmlformats.org/drawingml/2006/main" name="千图网海量PPT模板www.58pic.com ​​">
  <a:themeElements>
    <a:clrScheme name="自定义 201">
      <a:dk1>
        <a:sysClr val="windowText" lastClr="000000"/>
      </a:dk1>
      <a:lt1>
        <a:sysClr val="window" lastClr="FFFFFF"/>
      </a:lt1>
      <a:dk2>
        <a:srgbClr val="44546A"/>
      </a:dk2>
      <a:lt2>
        <a:srgbClr val="E7E6E6"/>
      </a:lt2>
      <a:accent1>
        <a:srgbClr val="3F3F3F"/>
      </a:accent1>
      <a:accent2>
        <a:srgbClr val="C87960"/>
      </a:accent2>
      <a:accent3>
        <a:srgbClr val="3F3F3F"/>
      </a:accent3>
      <a:accent4>
        <a:srgbClr val="C87960"/>
      </a:accent4>
      <a:accent5>
        <a:srgbClr val="3F3F3F"/>
      </a:accent5>
      <a:accent6>
        <a:srgbClr val="C87960"/>
      </a:accent6>
      <a:hlink>
        <a:srgbClr val="3F3F3F"/>
      </a:hlink>
      <a:folHlink>
        <a:srgbClr val="C8796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TotalTime>
  <Words>984</Words>
  <Application>Microsoft Office PowerPoint</Application>
  <PresentationFormat>宽屏</PresentationFormat>
  <Paragraphs>119</Paragraphs>
  <Slides>28</Slides>
  <Notes>14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28</vt:i4>
      </vt:variant>
    </vt:vector>
  </HeadingPairs>
  <TitlesOfParts>
    <vt:vector size="39" baseType="lpstr">
      <vt:lpstr>Justus oldstyle</vt:lpstr>
      <vt:lpstr>Noto Sans S Chinese Light</vt:lpstr>
      <vt:lpstr>Noto Sans S Chinese Medium</vt:lpstr>
      <vt:lpstr>Noto Sans S Chinese Regular</vt:lpstr>
      <vt:lpstr>Noto Sans S Chinese Thin</vt:lpstr>
      <vt:lpstr>等线</vt:lpstr>
      <vt:lpstr>等线 Light</vt:lpstr>
      <vt:lpstr>仿宋</vt:lpstr>
      <vt:lpstr>黑体</vt:lpstr>
      <vt:lpstr>Arial</vt:lpstr>
      <vt:lpstr>千图网海量PPT模板www.58pic.com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优品PPT</dc:creator>
  <dc:description>http://www.ypppt.com/</dc:description>
  <cp:lastModifiedBy>吴 联想</cp:lastModifiedBy>
  <cp:revision>57</cp:revision>
  <dcterms:created xsi:type="dcterms:W3CDTF">2018-04-10T04:31:45Z</dcterms:created>
  <dcterms:modified xsi:type="dcterms:W3CDTF">2021-10-27T05:37:25Z</dcterms:modified>
</cp:coreProperties>
</file>