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8" r:id="rId3"/>
    <p:sldId id="259" r:id="rId4"/>
    <p:sldId id="263" r:id="rId5"/>
    <p:sldId id="302" r:id="rId6"/>
    <p:sldId id="303" r:id="rId7"/>
    <p:sldId id="304" r:id="rId8"/>
    <p:sldId id="307" r:id="rId9"/>
    <p:sldId id="297" r:id="rId10"/>
    <p:sldId id="305" r:id="rId11"/>
    <p:sldId id="306" r:id="rId12"/>
    <p:sldId id="310" r:id="rId13"/>
    <p:sldId id="311" r:id="rId14"/>
    <p:sldId id="312" r:id="rId15"/>
    <p:sldId id="313" r:id="rId16"/>
    <p:sldId id="314" r:id="rId17"/>
    <p:sldId id="315" r:id="rId18"/>
    <p:sldId id="309" r:id="rId19"/>
    <p:sldId id="316" r:id="rId20"/>
    <p:sldId id="317" r:id="rId21"/>
    <p:sldId id="322" r:id="rId22"/>
    <p:sldId id="298" r:id="rId23"/>
    <p:sldId id="318" r:id="rId24"/>
    <p:sldId id="319" r:id="rId25"/>
    <p:sldId id="321" r:id="rId26"/>
    <p:sldId id="323" r:id="rId27"/>
    <p:sldId id="324" r:id="rId28"/>
    <p:sldId id="326" r:id="rId29"/>
    <p:sldId id="299" r:id="rId30"/>
    <p:sldId id="329" r:id="rId31"/>
    <p:sldId id="294" r:id="rId32"/>
    <p:sldId id="320" r:id="rId33"/>
    <p:sldId id="327" r:id="rId34"/>
    <p:sldId id="328" r:id="rId35"/>
    <p:sldId id="30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3987"/>
    <a:srgbClr val="A099CB"/>
    <a:srgbClr val="95C1C4"/>
    <a:srgbClr val="B9D6D8"/>
    <a:srgbClr val="AFA8D3"/>
    <a:srgbClr val="4649AA"/>
    <a:srgbClr val="A9A4D0"/>
    <a:srgbClr val="31327F"/>
    <a:srgbClr val="EFEB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61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25EFA1-FAD1-4705-B9BA-7AD2CC63A550}" type="datetimeFigureOut">
              <a:rPr lang="zh-CN" altLang="en-US" smtClean="0"/>
              <a:t>2021/12/26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0C0CE-DE93-4043-AC17-75AC4DB3EC7E}" type="slidenum">
              <a:rPr lang="zh-CN" altLang="en-US" smtClean="0"/>
              <a:t>‹#›</a:t>
            </a:fld>
            <a:endParaRPr lang="zh-CN" altLang="en-US"/>
          </a:p>
        </p:txBody>
      </p:sp>
    </p:spTree>
    <p:extLst>
      <p:ext uri="{BB962C8B-B14F-4D97-AF65-F5344CB8AC3E}">
        <p14:creationId xmlns:p14="http://schemas.microsoft.com/office/powerpoint/2010/main" val="295407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 Id="rId5" Type="http://schemas.openxmlformats.org/officeDocument/2006/relationships/image" Target="../media/image27.jpg"/><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2744781" y="-560387"/>
            <a:ext cx="12060555" cy="8474075"/>
          </a:xfrm>
          <a:prstGeom prst="rect">
            <a:avLst/>
          </a:prstGeom>
        </p:spPr>
      </p:pic>
      <p:sp>
        <p:nvSpPr>
          <p:cNvPr id="16" name="文本框 15"/>
          <p:cNvSpPr txBox="1"/>
          <p:nvPr/>
        </p:nvSpPr>
        <p:spPr>
          <a:xfrm>
            <a:off x="1043694" y="1320165"/>
            <a:ext cx="5680075" cy="1861185"/>
          </a:xfrm>
          <a:prstGeom prst="rect">
            <a:avLst/>
          </a:prstGeom>
          <a:noFill/>
        </p:spPr>
        <p:txBody>
          <a:bodyPr wrap="square" rtlCol="0">
            <a:spAutoFit/>
          </a:bodyPr>
          <a:lstStyle/>
          <a:p>
            <a:pPr algn="l"/>
            <a:r>
              <a:rPr lang="en-US" altLang="zh-CN" sz="11500" dirty="0">
                <a:solidFill>
                  <a:srgbClr val="383987"/>
                </a:solidFill>
                <a:latin typeface="Agency FB" panose="020B0503020202020204" charset="0"/>
              </a:rPr>
              <a:t>20</a:t>
            </a:r>
            <a:r>
              <a:rPr lang="en-US" altLang="zh-CN" sz="11500" dirty="0">
                <a:ln>
                  <a:solidFill>
                    <a:srgbClr val="383987"/>
                  </a:solidFill>
                </a:ln>
                <a:noFill/>
                <a:latin typeface="Agency FB" panose="020B0503020202020204" charset="0"/>
              </a:rPr>
              <a:t>21</a:t>
            </a:r>
          </a:p>
        </p:txBody>
      </p:sp>
      <p:sp>
        <p:nvSpPr>
          <p:cNvPr id="17" name="文本框 16"/>
          <p:cNvSpPr txBox="1"/>
          <p:nvPr/>
        </p:nvSpPr>
        <p:spPr>
          <a:xfrm>
            <a:off x="1043694" y="3143567"/>
            <a:ext cx="6200140" cy="645160"/>
          </a:xfrm>
          <a:prstGeom prst="rect">
            <a:avLst/>
          </a:prstGeom>
          <a:noFill/>
        </p:spPr>
        <p:txBody>
          <a:bodyPr wrap="square" rtlCol="0">
            <a:spAutoFit/>
          </a:bodyPr>
          <a:lstStyle/>
          <a:p>
            <a:pPr lvl="0" algn="l"/>
            <a:r>
              <a:rPr lang="zh-CN" altLang="en-US" sz="3600" b="1" dirty="0">
                <a:solidFill>
                  <a:srgbClr val="383987"/>
                </a:solidFill>
                <a:effectLst>
                  <a:outerShdw blurRad="50800" dist="38100" dir="5400000" algn="t" rotWithShape="0">
                    <a:prstClr val="black">
                      <a:alpha val="40000"/>
                    </a:prstClr>
                  </a:outerShdw>
                </a:effectLst>
                <a:latin typeface="微软雅黑" panose="020B0503020204020204" charset="-122"/>
                <a:ea typeface="微软雅黑" panose="020B0503020204020204" charset="-122"/>
                <a:sym typeface="+mn-ea"/>
              </a:rPr>
              <a:t>项目总结</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
        <p:nvSpPr>
          <p:cNvPr id="7" name="矩形 6"/>
          <p:cNvSpPr/>
          <p:nvPr/>
        </p:nvSpPr>
        <p:spPr>
          <a:xfrm>
            <a:off x="1121747" y="4391030"/>
            <a:ext cx="2338705" cy="345440"/>
          </a:xfrm>
          <a:prstGeom prst="rect">
            <a:avLst/>
          </a:prstGeom>
          <a:noFill/>
          <a:ln>
            <a:solidFill>
              <a:srgbClr val="383987"/>
            </a:solidFill>
          </a:ln>
          <a:extLst>
            <a:ext uri="{909E8E84-426E-40DD-AFC4-6F175D3DCCD1}">
              <a14:hiddenFill xmlns:a14="http://schemas.microsoft.com/office/drawing/2010/main">
                <a:solidFill>
                  <a:srgbClr val="383987"/>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121747" y="4379600"/>
            <a:ext cx="1548822" cy="369332"/>
          </a:xfrm>
          <a:prstGeom prst="rect">
            <a:avLst/>
          </a:prstGeom>
          <a:noFill/>
        </p:spPr>
        <p:txBody>
          <a:bodyPr wrap="none" rtlCol="0" anchor="t">
            <a:spAutoFit/>
          </a:bodyPr>
          <a:lstStyle/>
          <a:p>
            <a:r>
              <a:rPr lang="zh-CN" altLang="en-US" dirty="0">
                <a:solidFill>
                  <a:srgbClr val="383987"/>
                </a:solidFill>
                <a:latin typeface="微软雅黑" panose="020B0503020204020204" charset="-122"/>
                <a:ea typeface="微软雅黑" panose="020B0503020204020204" charset="-122"/>
                <a:sym typeface="+mn-ea"/>
              </a:rPr>
              <a:t>演讲人：</a:t>
            </a:r>
            <a:r>
              <a:rPr lang="en-US" altLang="zh-CN" dirty="0">
                <a:solidFill>
                  <a:srgbClr val="383987"/>
                </a:solidFill>
                <a:latin typeface="微软雅黑" panose="020B0503020204020204" charset="-122"/>
                <a:ea typeface="微软雅黑" panose="020B0503020204020204" charset="-122"/>
                <a:sym typeface="+mn-ea"/>
              </a:rPr>
              <a:t>G11</a:t>
            </a:r>
            <a:endParaRPr lang="zh-CN" altLang="en-US" dirty="0">
              <a:solidFill>
                <a:srgbClr val="383987"/>
              </a:solidFill>
              <a:latin typeface="微软雅黑" panose="020B0503020204020204" charset="-122"/>
              <a:ea typeface="微软雅黑" panose="020B0503020204020204" charset="-122"/>
              <a:sym typeface="+mn-ea"/>
            </a:endParaRPr>
          </a:p>
        </p:txBody>
      </p:sp>
      <p:grpSp>
        <p:nvGrpSpPr>
          <p:cNvPr id="12" name="组合 11"/>
          <p:cNvGrpSpPr/>
          <p:nvPr/>
        </p:nvGrpSpPr>
        <p:grpSpPr>
          <a:xfrm>
            <a:off x="3020397" y="4467230"/>
            <a:ext cx="132715" cy="218440"/>
            <a:chOff x="5420" y="7411"/>
            <a:chExt cx="336" cy="503"/>
          </a:xfrm>
        </p:grpSpPr>
        <p:cxnSp>
          <p:nvCxnSpPr>
            <p:cNvPr id="9" name="直接连接符 8"/>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3128347" y="4460880"/>
            <a:ext cx="132715" cy="218440"/>
            <a:chOff x="5420" y="7411"/>
            <a:chExt cx="336" cy="503"/>
          </a:xfrm>
        </p:grpSpPr>
        <p:cxnSp>
          <p:nvCxnSpPr>
            <p:cNvPr id="15" name="直接连接符 14"/>
            <p:cNvCxnSpPr/>
            <p:nvPr/>
          </p:nvCxnSpPr>
          <p:spPr>
            <a:xfrm>
              <a:off x="5420" y="7411"/>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436" y="7668"/>
              <a:ext cx="321" cy="247"/>
            </a:xfrm>
            <a:prstGeom prst="line">
              <a:avLst/>
            </a:prstGeom>
            <a:ln w="3175">
              <a:solidFill>
                <a:srgbClr val="38398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4E667-0392-4E8B-A566-AA81DE3D1101}"/>
              </a:ext>
            </a:extLst>
          </p:cNvPr>
          <p:cNvSpPr>
            <a:spLocks noGrp="1"/>
          </p:cNvSpPr>
          <p:nvPr>
            <p:ph type="title"/>
          </p:nvPr>
        </p:nvSpPr>
        <p:spPr/>
        <p:txBody>
          <a:bodyPr/>
          <a:lstStyle/>
          <a:p>
            <a:r>
              <a:rPr lang="zh-CN" altLang="en-US" dirty="0"/>
              <a:t>界面原型</a:t>
            </a:r>
          </a:p>
        </p:txBody>
      </p:sp>
      <p:pic>
        <p:nvPicPr>
          <p:cNvPr id="4" name="图片 3">
            <a:extLst>
              <a:ext uri="{FF2B5EF4-FFF2-40B4-BE49-F238E27FC236}">
                <a16:creationId xmlns:a16="http://schemas.microsoft.com/office/drawing/2014/main" id="{9CD3AB1C-0135-432B-B4DE-BE6E8E89CCC8}"/>
              </a:ext>
            </a:extLst>
          </p:cNvPr>
          <p:cNvPicPr>
            <a:picLocks noChangeAspect="1"/>
          </p:cNvPicPr>
          <p:nvPr/>
        </p:nvPicPr>
        <p:blipFill>
          <a:blip r:embed="rId2"/>
          <a:stretch>
            <a:fillRect/>
          </a:stretch>
        </p:blipFill>
        <p:spPr>
          <a:xfrm>
            <a:off x="318331" y="1343141"/>
            <a:ext cx="5952867" cy="5449545"/>
          </a:xfrm>
          <a:prstGeom prst="rect">
            <a:avLst/>
          </a:prstGeom>
        </p:spPr>
      </p:pic>
      <p:pic>
        <p:nvPicPr>
          <p:cNvPr id="5" name="图片 4">
            <a:extLst>
              <a:ext uri="{FF2B5EF4-FFF2-40B4-BE49-F238E27FC236}">
                <a16:creationId xmlns:a16="http://schemas.microsoft.com/office/drawing/2014/main" id="{6F947287-3C22-41B0-99D2-2AF0A1382248}"/>
              </a:ext>
            </a:extLst>
          </p:cNvPr>
          <p:cNvPicPr>
            <a:picLocks noChangeAspect="1"/>
          </p:cNvPicPr>
          <p:nvPr/>
        </p:nvPicPr>
        <p:blipFill>
          <a:blip r:embed="rId3"/>
          <a:stretch>
            <a:fillRect/>
          </a:stretch>
        </p:blipFill>
        <p:spPr>
          <a:xfrm>
            <a:off x="4558469" y="1488543"/>
            <a:ext cx="7315200" cy="5158740"/>
          </a:xfrm>
          <a:prstGeom prst="rect">
            <a:avLst/>
          </a:prstGeom>
        </p:spPr>
      </p:pic>
    </p:spTree>
    <p:extLst>
      <p:ext uri="{BB962C8B-B14F-4D97-AF65-F5344CB8AC3E}">
        <p14:creationId xmlns:p14="http://schemas.microsoft.com/office/powerpoint/2010/main" val="271030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BCDC675-5400-4D43-9FF0-789053AC64C5}"/>
              </a:ext>
            </a:extLst>
          </p:cNvPr>
          <p:cNvPicPr>
            <a:picLocks noChangeAspect="1"/>
          </p:cNvPicPr>
          <p:nvPr/>
        </p:nvPicPr>
        <p:blipFill>
          <a:blip r:embed="rId2"/>
          <a:stretch>
            <a:fillRect/>
          </a:stretch>
        </p:blipFill>
        <p:spPr>
          <a:xfrm>
            <a:off x="1454096" y="980097"/>
            <a:ext cx="6400800" cy="5238750"/>
          </a:xfrm>
          <a:prstGeom prst="rect">
            <a:avLst/>
          </a:prstGeom>
        </p:spPr>
      </p:pic>
      <p:pic>
        <p:nvPicPr>
          <p:cNvPr id="5" name="图片 4">
            <a:extLst>
              <a:ext uri="{FF2B5EF4-FFF2-40B4-BE49-F238E27FC236}">
                <a16:creationId xmlns:a16="http://schemas.microsoft.com/office/drawing/2014/main" id="{A9DC6B92-82BF-4BBB-AE04-13D4B0C2A545}"/>
              </a:ext>
            </a:extLst>
          </p:cNvPr>
          <p:cNvPicPr>
            <a:picLocks noChangeAspect="1"/>
          </p:cNvPicPr>
          <p:nvPr/>
        </p:nvPicPr>
        <p:blipFill>
          <a:blip r:embed="rId3"/>
          <a:stretch>
            <a:fillRect/>
          </a:stretch>
        </p:blipFill>
        <p:spPr>
          <a:xfrm>
            <a:off x="5922925" y="980098"/>
            <a:ext cx="6269075" cy="4987341"/>
          </a:xfrm>
          <a:prstGeom prst="rect">
            <a:avLst/>
          </a:prstGeom>
        </p:spPr>
      </p:pic>
      <p:pic>
        <p:nvPicPr>
          <p:cNvPr id="6" name="图片 5">
            <a:extLst>
              <a:ext uri="{FF2B5EF4-FFF2-40B4-BE49-F238E27FC236}">
                <a16:creationId xmlns:a16="http://schemas.microsoft.com/office/drawing/2014/main" id="{851A66C6-1A9B-4B35-9C69-B573595FB8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050" y="4406456"/>
            <a:ext cx="4504446" cy="2298756"/>
          </a:xfrm>
          <a:prstGeom prst="rect">
            <a:avLst/>
          </a:prstGeom>
        </p:spPr>
      </p:pic>
      <p:sp>
        <p:nvSpPr>
          <p:cNvPr id="2" name="标题 1">
            <a:extLst>
              <a:ext uri="{FF2B5EF4-FFF2-40B4-BE49-F238E27FC236}">
                <a16:creationId xmlns:a16="http://schemas.microsoft.com/office/drawing/2014/main" id="{3CEE456A-32C1-4EDA-8699-46ADF9AC1AFC}"/>
              </a:ext>
            </a:extLst>
          </p:cNvPr>
          <p:cNvSpPr>
            <a:spLocks noGrp="1"/>
          </p:cNvSpPr>
          <p:nvPr>
            <p:ph type="title"/>
          </p:nvPr>
        </p:nvSpPr>
        <p:spPr>
          <a:xfrm>
            <a:off x="353568" y="227779"/>
            <a:ext cx="10515600" cy="1325563"/>
          </a:xfrm>
        </p:spPr>
        <p:txBody>
          <a:bodyPr/>
          <a:lstStyle/>
          <a:p>
            <a:r>
              <a:rPr lang="zh-CN" altLang="en-US" dirty="0"/>
              <a:t>用户反馈</a:t>
            </a:r>
          </a:p>
        </p:txBody>
      </p:sp>
    </p:spTree>
    <p:extLst>
      <p:ext uri="{BB962C8B-B14F-4D97-AF65-F5344CB8AC3E}">
        <p14:creationId xmlns:p14="http://schemas.microsoft.com/office/powerpoint/2010/main" val="73155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AD19E3D-925E-4406-A83F-CE7D72C18E5E}"/>
              </a:ext>
            </a:extLst>
          </p:cNvPr>
          <p:cNvPicPr>
            <a:picLocks noChangeAspect="1"/>
          </p:cNvPicPr>
          <p:nvPr/>
        </p:nvPicPr>
        <p:blipFill>
          <a:blip r:embed="rId2"/>
          <a:stretch>
            <a:fillRect/>
          </a:stretch>
        </p:blipFill>
        <p:spPr>
          <a:xfrm>
            <a:off x="722979" y="638299"/>
            <a:ext cx="10630821" cy="5928874"/>
          </a:xfrm>
          <a:prstGeom prst="rect">
            <a:avLst/>
          </a:prstGeom>
        </p:spPr>
      </p:pic>
      <p:sp>
        <p:nvSpPr>
          <p:cNvPr id="2" name="标题 1">
            <a:extLst>
              <a:ext uri="{FF2B5EF4-FFF2-40B4-BE49-F238E27FC236}">
                <a16:creationId xmlns:a16="http://schemas.microsoft.com/office/drawing/2014/main" id="{488491B7-60E3-465D-8217-421FCB4091E0}"/>
              </a:ext>
            </a:extLst>
          </p:cNvPr>
          <p:cNvSpPr>
            <a:spLocks noGrp="1"/>
          </p:cNvSpPr>
          <p:nvPr>
            <p:ph type="title"/>
          </p:nvPr>
        </p:nvSpPr>
        <p:spPr>
          <a:xfrm>
            <a:off x="170688" y="0"/>
            <a:ext cx="10515600" cy="1325563"/>
          </a:xfrm>
        </p:spPr>
        <p:txBody>
          <a:bodyPr/>
          <a:lstStyle/>
          <a:p>
            <a:r>
              <a:rPr lang="zh-CN" altLang="en-US" dirty="0"/>
              <a:t>总体设计</a:t>
            </a:r>
          </a:p>
        </p:txBody>
      </p:sp>
    </p:spTree>
    <p:extLst>
      <p:ext uri="{BB962C8B-B14F-4D97-AF65-F5344CB8AC3E}">
        <p14:creationId xmlns:p14="http://schemas.microsoft.com/office/powerpoint/2010/main" val="242943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E9F2B6-A4FB-400B-91E7-36DCD83A5760}"/>
              </a:ext>
            </a:extLst>
          </p:cNvPr>
          <p:cNvSpPr>
            <a:spLocks noGrp="1"/>
          </p:cNvSpPr>
          <p:nvPr>
            <p:ph type="title"/>
          </p:nvPr>
        </p:nvSpPr>
        <p:spPr/>
        <p:txBody>
          <a:bodyPr/>
          <a:lstStyle/>
          <a:p>
            <a:r>
              <a:rPr lang="en-US" altLang="zh-CN" dirty="0"/>
              <a:t>HIPO</a:t>
            </a:r>
            <a:r>
              <a:rPr lang="zh-CN" altLang="en-US" dirty="0"/>
              <a:t>图</a:t>
            </a:r>
          </a:p>
        </p:txBody>
      </p:sp>
      <p:pic>
        <p:nvPicPr>
          <p:cNvPr id="4" name="图片 3">
            <a:extLst>
              <a:ext uri="{FF2B5EF4-FFF2-40B4-BE49-F238E27FC236}">
                <a16:creationId xmlns:a16="http://schemas.microsoft.com/office/drawing/2014/main" id="{A3BC957A-5415-49D5-887C-AA19C8284520}"/>
              </a:ext>
            </a:extLst>
          </p:cNvPr>
          <p:cNvPicPr>
            <a:picLocks noChangeAspect="1"/>
          </p:cNvPicPr>
          <p:nvPr/>
        </p:nvPicPr>
        <p:blipFill>
          <a:blip r:embed="rId2"/>
          <a:stretch>
            <a:fillRect/>
          </a:stretch>
        </p:blipFill>
        <p:spPr>
          <a:xfrm>
            <a:off x="512075" y="1358900"/>
            <a:ext cx="11334750" cy="5133975"/>
          </a:xfrm>
          <a:prstGeom prst="rect">
            <a:avLst/>
          </a:prstGeom>
        </p:spPr>
      </p:pic>
    </p:spTree>
    <p:extLst>
      <p:ext uri="{BB962C8B-B14F-4D97-AF65-F5344CB8AC3E}">
        <p14:creationId xmlns:p14="http://schemas.microsoft.com/office/powerpoint/2010/main" val="3774425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BCFDB94-8715-4290-BDAF-E1CB99EC6ED3}"/>
              </a:ext>
            </a:extLst>
          </p:cNvPr>
          <p:cNvPicPr>
            <a:picLocks noChangeAspect="1"/>
          </p:cNvPicPr>
          <p:nvPr/>
        </p:nvPicPr>
        <p:blipFill>
          <a:blip r:embed="rId2"/>
          <a:stretch>
            <a:fillRect/>
          </a:stretch>
        </p:blipFill>
        <p:spPr>
          <a:xfrm>
            <a:off x="443048" y="737801"/>
            <a:ext cx="6454140" cy="3093720"/>
          </a:xfrm>
          <a:prstGeom prst="rect">
            <a:avLst/>
          </a:prstGeom>
        </p:spPr>
      </p:pic>
      <p:pic>
        <p:nvPicPr>
          <p:cNvPr id="6" name="图片 5">
            <a:extLst>
              <a:ext uri="{FF2B5EF4-FFF2-40B4-BE49-F238E27FC236}">
                <a16:creationId xmlns:a16="http://schemas.microsoft.com/office/drawing/2014/main" id="{2A363F34-B69D-4519-A13D-E9754E3B77FE}"/>
              </a:ext>
            </a:extLst>
          </p:cNvPr>
          <p:cNvPicPr>
            <a:picLocks noChangeAspect="1"/>
          </p:cNvPicPr>
          <p:nvPr/>
        </p:nvPicPr>
        <p:blipFill>
          <a:blip r:embed="rId3"/>
          <a:stretch>
            <a:fillRect/>
          </a:stretch>
        </p:blipFill>
        <p:spPr>
          <a:xfrm>
            <a:off x="4881303" y="3093744"/>
            <a:ext cx="6530340" cy="3139440"/>
          </a:xfrm>
          <a:prstGeom prst="rect">
            <a:avLst/>
          </a:prstGeom>
        </p:spPr>
      </p:pic>
      <p:sp>
        <p:nvSpPr>
          <p:cNvPr id="4" name="标题 1">
            <a:extLst>
              <a:ext uri="{FF2B5EF4-FFF2-40B4-BE49-F238E27FC236}">
                <a16:creationId xmlns:a16="http://schemas.microsoft.com/office/drawing/2014/main" id="{845EB011-DCD0-4329-972E-EDEB7C2398C9}"/>
              </a:ext>
            </a:extLst>
          </p:cNvPr>
          <p:cNvSpPr txBox="1">
            <a:spLocks/>
          </p:cNvSpPr>
          <p:nvPr/>
        </p:nvSpPr>
        <p:spPr>
          <a:xfrm>
            <a:off x="443048" y="-634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HIPO</a:t>
            </a:r>
            <a:r>
              <a:rPr lang="zh-CN" altLang="en-US" dirty="0"/>
              <a:t>图</a:t>
            </a:r>
          </a:p>
        </p:txBody>
      </p:sp>
      <p:pic>
        <p:nvPicPr>
          <p:cNvPr id="7" name="图片 6">
            <a:extLst>
              <a:ext uri="{FF2B5EF4-FFF2-40B4-BE49-F238E27FC236}">
                <a16:creationId xmlns:a16="http://schemas.microsoft.com/office/drawing/2014/main" id="{C052C870-4A54-409A-92E4-A91A83CF9D09}"/>
              </a:ext>
            </a:extLst>
          </p:cNvPr>
          <p:cNvPicPr>
            <a:picLocks noChangeAspect="1"/>
          </p:cNvPicPr>
          <p:nvPr/>
        </p:nvPicPr>
        <p:blipFill>
          <a:blip r:embed="rId2"/>
          <a:stretch>
            <a:fillRect/>
          </a:stretch>
        </p:blipFill>
        <p:spPr>
          <a:xfrm>
            <a:off x="560832" y="1181106"/>
            <a:ext cx="5233994" cy="2508857"/>
          </a:xfrm>
          <a:prstGeom prst="rect">
            <a:avLst/>
          </a:prstGeom>
        </p:spPr>
      </p:pic>
      <p:pic>
        <p:nvPicPr>
          <p:cNvPr id="8" name="图片 7">
            <a:extLst>
              <a:ext uri="{FF2B5EF4-FFF2-40B4-BE49-F238E27FC236}">
                <a16:creationId xmlns:a16="http://schemas.microsoft.com/office/drawing/2014/main" id="{613F091B-6E60-4CC1-A0BE-707742B22D71}"/>
              </a:ext>
            </a:extLst>
          </p:cNvPr>
          <p:cNvPicPr>
            <a:picLocks noChangeAspect="1"/>
          </p:cNvPicPr>
          <p:nvPr/>
        </p:nvPicPr>
        <p:blipFill>
          <a:blip r:embed="rId4"/>
          <a:stretch>
            <a:fillRect/>
          </a:stretch>
        </p:blipFill>
        <p:spPr>
          <a:xfrm>
            <a:off x="6012667" y="1228703"/>
            <a:ext cx="5562600" cy="2461260"/>
          </a:xfrm>
          <a:prstGeom prst="rect">
            <a:avLst/>
          </a:prstGeom>
        </p:spPr>
      </p:pic>
      <p:pic>
        <p:nvPicPr>
          <p:cNvPr id="9" name="图片 8">
            <a:extLst>
              <a:ext uri="{FF2B5EF4-FFF2-40B4-BE49-F238E27FC236}">
                <a16:creationId xmlns:a16="http://schemas.microsoft.com/office/drawing/2014/main" id="{02D12DEB-69A5-4738-9A95-EEA3DA694ECD}"/>
              </a:ext>
            </a:extLst>
          </p:cNvPr>
          <p:cNvPicPr>
            <a:picLocks noChangeAspect="1"/>
          </p:cNvPicPr>
          <p:nvPr/>
        </p:nvPicPr>
        <p:blipFill>
          <a:blip r:embed="rId5"/>
          <a:stretch>
            <a:fillRect/>
          </a:stretch>
        </p:blipFill>
        <p:spPr>
          <a:xfrm>
            <a:off x="321309" y="3780859"/>
            <a:ext cx="5486400" cy="2339340"/>
          </a:xfrm>
          <a:prstGeom prst="rect">
            <a:avLst/>
          </a:prstGeom>
        </p:spPr>
      </p:pic>
      <p:pic>
        <p:nvPicPr>
          <p:cNvPr id="10" name="图片 9">
            <a:extLst>
              <a:ext uri="{FF2B5EF4-FFF2-40B4-BE49-F238E27FC236}">
                <a16:creationId xmlns:a16="http://schemas.microsoft.com/office/drawing/2014/main" id="{57715AC2-8EA1-4708-B01D-E3B1C546BF3E}"/>
              </a:ext>
            </a:extLst>
          </p:cNvPr>
          <p:cNvPicPr>
            <a:picLocks noChangeAspect="1"/>
          </p:cNvPicPr>
          <p:nvPr/>
        </p:nvPicPr>
        <p:blipFill>
          <a:blip r:embed="rId6"/>
          <a:stretch>
            <a:fillRect/>
          </a:stretch>
        </p:blipFill>
        <p:spPr>
          <a:xfrm>
            <a:off x="5777048" y="4196594"/>
            <a:ext cx="5181600" cy="1828800"/>
          </a:xfrm>
          <a:prstGeom prst="rect">
            <a:avLst/>
          </a:prstGeom>
        </p:spPr>
      </p:pic>
    </p:spTree>
    <p:extLst>
      <p:ext uri="{BB962C8B-B14F-4D97-AF65-F5344CB8AC3E}">
        <p14:creationId xmlns:p14="http://schemas.microsoft.com/office/powerpoint/2010/main" val="40966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par>
                                <p:cTn id="18" presetID="16" presetClass="entr" presetSubtype="21"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par>
                                <p:cTn id="26" presetID="21" presetClass="entr" presetSubtype="1"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heel(1)">
                                      <p:cBhvr>
                                        <p:cTn id="2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3041CDB-E362-4BCA-8B07-6A42E0C4540B}"/>
              </a:ext>
            </a:extLst>
          </p:cNvPr>
          <p:cNvPicPr>
            <a:picLocks noChangeAspect="1"/>
          </p:cNvPicPr>
          <p:nvPr/>
        </p:nvPicPr>
        <p:blipFill>
          <a:blip r:embed="rId2"/>
          <a:stretch>
            <a:fillRect/>
          </a:stretch>
        </p:blipFill>
        <p:spPr>
          <a:xfrm>
            <a:off x="3216210" y="255889"/>
            <a:ext cx="7758628" cy="6346222"/>
          </a:xfrm>
          <a:prstGeom prst="rect">
            <a:avLst/>
          </a:prstGeom>
        </p:spPr>
      </p:pic>
      <p:sp>
        <p:nvSpPr>
          <p:cNvPr id="2" name="标题 1">
            <a:extLst>
              <a:ext uri="{FF2B5EF4-FFF2-40B4-BE49-F238E27FC236}">
                <a16:creationId xmlns:a16="http://schemas.microsoft.com/office/drawing/2014/main" id="{20F82083-EEE9-4A11-BBD7-5E5C0CE06112}"/>
              </a:ext>
            </a:extLst>
          </p:cNvPr>
          <p:cNvSpPr>
            <a:spLocks noGrp="1"/>
          </p:cNvSpPr>
          <p:nvPr>
            <p:ph type="title"/>
          </p:nvPr>
        </p:nvSpPr>
        <p:spPr/>
        <p:txBody>
          <a:bodyPr/>
          <a:lstStyle/>
          <a:p>
            <a:r>
              <a:rPr lang="zh-CN" altLang="en-US" dirty="0"/>
              <a:t>业务流图</a:t>
            </a:r>
          </a:p>
        </p:txBody>
      </p:sp>
    </p:spTree>
    <p:extLst>
      <p:ext uri="{BB962C8B-B14F-4D97-AF65-F5344CB8AC3E}">
        <p14:creationId xmlns:p14="http://schemas.microsoft.com/office/powerpoint/2010/main" val="2003616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52A47D6-7424-4822-BBEA-0B2542109B22}"/>
              </a:ext>
            </a:extLst>
          </p:cNvPr>
          <p:cNvPicPr>
            <a:picLocks noChangeAspect="1"/>
          </p:cNvPicPr>
          <p:nvPr/>
        </p:nvPicPr>
        <p:blipFill>
          <a:blip r:embed="rId2"/>
          <a:stretch>
            <a:fillRect/>
          </a:stretch>
        </p:blipFill>
        <p:spPr>
          <a:xfrm>
            <a:off x="799641" y="898644"/>
            <a:ext cx="10592718" cy="5959356"/>
          </a:xfrm>
          <a:prstGeom prst="rect">
            <a:avLst/>
          </a:prstGeom>
        </p:spPr>
      </p:pic>
      <p:sp>
        <p:nvSpPr>
          <p:cNvPr id="2" name="标题 1">
            <a:extLst>
              <a:ext uri="{FF2B5EF4-FFF2-40B4-BE49-F238E27FC236}">
                <a16:creationId xmlns:a16="http://schemas.microsoft.com/office/drawing/2014/main" id="{D54D22B4-44CE-449F-A34A-527BD0C1A470}"/>
              </a:ext>
            </a:extLst>
          </p:cNvPr>
          <p:cNvSpPr>
            <a:spLocks noGrp="1"/>
          </p:cNvSpPr>
          <p:nvPr>
            <p:ph type="title"/>
          </p:nvPr>
        </p:nvSpPr>
        <p:spPr/>
        <p:txBody>
          <a:bodyPr/>
          <a:lstStyle/>
          <a:p>
            <a:r>
              <a:rPr lang="zh-CN" altLang="en-US" dirty="0"/>
              <a:t>详细设计</a:t>
            </a:r>
          </a:p>
        </p:txBody>
      </p:sp>
    </p:spTree>
    <p:extLst>
      <p:ext uri="{BB962C8B-B14F-4D97-AF65-F5344CB8AC3E}">
        <p14:creationId xmlns:p14="http://schemas.microsoft.com/office/powerpoint/2010/main" val="260602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BFFD0-0273-4A73-AE16-534EFBEC58C4}"/>
              </a:ext>
            </a:extLst>
          </p:cNvPr>
          <p:cNvSpPr>
            <a:spLocks noGrp="1"/>
          </p:cNvSpPr>
          <p:nvPr>
            <p:ph type="title"/>
          </p:nvPr>
        </p:nvSpPr>
        <p:spPr>
          <a:xfrm>
            <a:off x="527304" y="387696"/>
            <a:ext cx="10515600" cy="1325563"/>
          </a:xfrm>
        </p:spPr>
        <p:txBody>
          <a:bodyPr/>
          <a:lstStyle/>
          <a:p>
            <a:r>
              <a:rPr lang="zh-CN" altLang="en-US" dirty="0"/>
              <a:t>数据库设计</a:t>
            </a:r>
          </a:p>
        </p:txBody>
      </p:sp>
      <p:pic>
        <p:nvPicPr>
          <p:cNvPr id="4" name="图片 3">
            <a:extLst>
              <a:ext uri="{FF2B5EF4-FFF2-40B4-BE49-F238E27FC236}">
                <a16:creationId xmlns:a16="http://schemas.microsoft.com/office/drawing/2014/main" id="{67DE82F0-8107-403F-9423-7BA0210717D6}"/>
              </a:ext>
            </a:extLst>
          </p:cNvPr>
          <p:cNvPicPr>
            <a:picLocks noChangeAspect="1"/>
          </p:cNvPicPr>
          <p:nvPr/>
        </p:nvPicPr>
        <p:blipFill>
          <a:blip r:embed="rId2"/>
          <a:stretch>
            <a:fillRect/>
          </a:stretch>
        </p:blipFill>
        <p:spPr>
          <a:xfrm>
            <a:off x="7911450" y="3840559"/>
            <a:ext cx="4280549" cy="2485606"/>
          </a:xfrm>
          <a:prstGeom prst="rect">
            <a:avLst/>
          </a:prstGeom>
        </p:spPr>
      </p:pic>
      <p:graphicFrame>
        <p:nvGraphicFramePr>
          <p:cNvPr id="5" name="表格 4">
            <a:extLst>
              <a:ext uri="{FF2B5EF4-FFF2-40B4-BE49-F238E27FC236}">
                <a16:creationId xmlns:a16="http://schemas.microsoft.com/office/drawing/2014/main" id="{6F1D7C62-D8A5-4A1E-AAD3-D1BD69442F28}"/>
              </a:ext>
            </a:extLst>
          </p:cNvPr>
          <p:cNvGraphicFramePr>
            <a:graphicFrameLocks noGrp="1"/>
          </p:cNvGraphicFramePr>
          <p:nvPr>
            <p:extLst>
              <p:ext uri="{D42A27DB-BD31-4B8C-83A1-F6EECF244321}">
                <p14:modId xmlns:p14="http://schemas.microsoft.com/office/powerpoint/2010/main" val="3978053966"/>
              </p:ext>
            </p:extLst>
          </p:nvPr>
        </p:nvGraphicFramePr>
        <p:xfrm>
          <a:off x="7226352" y="1824219"/>
          <a:ext cx="4965648" cy="1874520"/>
        </p:xfrm>
        <a:graphic>
          <a:graphicData uri="http://schemas.openxmlformats.org/drawingml/2006/table">
            <a:tbl>
              <a:tblPr firstRow="1" firstCol="1" bandRow="1">
                <a:tableStyleId>{5C22544A-7EE6-4342-B048-85BDC9FD1C3A}</a:tableStyleId>
              </a:tblPr>
              <a:tblGrid>
                <a:gridCol w="2482824">
                  <a:extLst>
                    <a:ext uri="{9D8B030D-6E8A-4147-A177-3AD203B41FA5}">
                      <a16:colId xmlns:a16="http://schemas.microsoft.com/office/drawing/2014/main" val="1853046833"/>
                    </a:ext>
                  </a:extLst>
                </a:gridCol>
                <a:gridCol w="2482824">
                  <a:extLst>
                    <a:ext uri="{9D8B030D-6E8A-4147-A177-3AD203B41FA5}">
                      <a16:colId xmlns:a16="http://schemas.microsoft.com/office/drawing/2014/main" val="3304458790"/>
                    </a:ext>
                  </a:extLst>
                </a:gridCol>
              </a:tblGrid>
              <a:tr h="0">
                <a:tc>
                  <a:txBody>
                    <a:bodyPr/>
                    <a:lstStyle/>
                    <a:p>
                      <a:pPr algn="just"/>
                      <a:r>
                        <a:rPr lang="zh-CN" sz="1050" kern="100">
                          <a:effectLst/>
                        </a:rPr>
                        <a:t>表名</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dirty="0">
                          <a:effectLst/>
                        </a:rPr>
                        <a:t>描述</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2062727888"/>
                  </a:ext>
                </a:extLst>
              </a:tr>
              <a:tr h="0">
                <a:tc>
                  <a:txBody>
                    <a:bodyPr/>
                    <a:lstStyle/>
                    <a:p>
                      <a:pPr algn="just"/>
                      <a:r>
                        <a:rPr lang="en-US" sz="1050" kern="100" dirty="0">
                          <a:effectLst/>
                        </a:rPr>
                        <a:t>User</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dirty="0">
                          <a:effectLst/>
                        </a:rPr>
                        <a:t>用户表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2417608288"/>
                  </a:ext>
                </a:extLst>
              </a:tr>
              <a:tr h="0">
                <a:tc>
                  <a:txBody>
                    <a:bodyPr/>
                    <a:lstStyle/>
                    <a:p>
                      <a:pPr algn="just"/>
                      <a:r>
                        <a:rPr lang="en-US" sz="1050" kern="100">
                          <a:effectLst/>
                        </a:rPr>
                        <a:t>Wall</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a:effectLst/>
                        </a:rPr>
                        <a:t>用户表白墙表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533787632"/>
                  </a:ext>
                </a:extLst>
              </a:tr>
              <a:tr h="0">
                <a:tc>
                  <a:txBody>
                    <a:bodyPr/>
                    <a:lstStyle/>
                    <a:p>
                      <a:pPr algn="just"/>
                      <a:r>
                        <a:rPr lang="en-US" sz="1050" kern="100" dirty="0">
                          <a:effectLst/>
                        </a:rPr>
                        <a:t>Reply</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a:effectLst/>
                        </a:rPr>
                        <a:t>表白墙回复表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2950374110"/>
                  </a:ext>
                </a:extLst>
              </a:tr>
              <a:tr h="0">
                <a:tc>
                  <a:txBody>
                    <a:bodyPr/>
                    <a:lstStyle/>
                    <a:p>
                      <a:pPr algn="just"/>
                      <a:r>
                        <a:rPr lang="en-US" sz="1050" kern="100" dirty="0">
                          <a:effectLst/>
                        </a:rPr>
                        <a:t>Feedback</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a:effectLst/>
                        </a:rPr>
                        <a:t>用户反馈表</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2154948451"/>
                  </a:ext>
                </a:extLst>
              </a:tr>
              <a:tr h="0">
                <a:tc>
                  <a:txBody>
                    <a:bodyPr/>
                    <a:lstStyle/>
                    <a:p>
                      <a:pPr algn="just"/>
                      <a:r>
                        <a:rPr lang="en-US" sz="1050" kern="100" dirty="0">
                          <a:effectLst/>
                        </a:rPr>
                        <a:t>Collection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tc>
                  <a:txBody>
                    <a:bodyPr/>
                    <a:lstStyle/>
                    <a:p>
                      <a:pPr algn="just"/>
                      <a:r>
                        <a:rPr lang="zh-CN" sz="1050" kern="100" dirty="0">
                          <a:effectLst/>
                        </a:rPr>
                        <a:t>用户收藏表</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76200" marR="76200" marT="76200" marB="76200" anchor="ctr"/>
                </a:tc>
                <a:extLst>
                  <a:ext uri="{0D108BD9-81ED-4DB2-BD59-A6C34878D82A}">
                    <a16:rowId xmlns:a16="http://schemas.microsoft.com/office/drawing/2014/main" val="433297831"/>
                  </a:ext>
                </a:extLst>
              </a:tr>
            </a:tbl>
          </a:graphicData>
        </a:graphic>
      </p:graphicFrame>
      <p:pic>
        <p:nvPicPr>
          <p:cNvPr id="6" name="图片 5">
            <a:extLst>
              <a:ext uri="{FF2B5EF4-FFF2-40B4-BE49-F238E27FC236}">
                <a16:creationId xmlns:a16="http://schemas.microsoft.com/office/drawing/2014/main" id="{E289DFB5-0B72-4DA3-A32E-4E50351C4081}"/>
              </a:ext>
            </a:extLst>
          </p:cNvPr>
          <p:cNvPicPr>
            <a:picLocks noChangeAspect="1"/>
          </p:cNvPicPr>
          <p:nvPr/>
        </p:nvPicPr>
        <p:blipFill>
          <a:blip r:embed="rId3"/>
          <a:stretch>
            <a:fillRect/>
          </a:stretch>
        </p:blipFill>
        <p:spPr>
          <a:xfrm>
            <a:off x="-1" y="1784169"/>
            <a:ext cx="3915104" cy="2252613"/>
          </a:xfrm>
          <a:prstGeom prst="rect">
            <a:avLst/>
          </a:prstGeom>
        </p:spPr>
      </p:pic>
      <p:pic>
        <p:nvPicPr>
          <p:cNvPr id="7" name="图片 6">
            <a:extLst>
              <a:ext uri="{FF2B5EF4-FFF2-40B4-BE49-F238E27FC236}">
                <a16:creationId xmlns:a16="http://schemas.microsoft.com/office/drawing/2014/main" id="{15AE70CE-9893-4B7B-938C-512E86AE3A7B}"/>
              </a:ext>
            </a:extLst>
          </p:cNvPr>
          <p:cNvPicPr>
            <a:picLocks noChangeAspect="1"/>
          </p:cNvPicPr>
          <p:nvPr/>
        </p:nvPicPr>
        <p:blipFill>
          <a:blip r:embed="rId4"/>
          <a:stretch>
            <a:fillRect/>
          </a:stretch>
        </p:blipFill>
        <p:spPr>
          <a:xfrm>
            <a:off x="60533" y="4036782"/>
            <a:ext cx="3673463" cy="2485605"/>
          </a:xfrm>
          <a:prstGeom prst="rect">
            <a:avLst/>
          </a:prstGeom>
        </p:spPr>
      </p:pic>
      <p:pic>
        <p:nvPicPr>
          <p:cNvPr id="8" name="图片 7">
            <a:extLst>
              <a:ext uri="{FF2B5EF4-FFF2-40B4-BE49-F238E27FC236}">
                <a16:creationId xmlns:a16="http://schemas.microsoft.com/office/drawing/2014/main" id="{10280987-6BFD-4C23-8F93-98976618B409}"/>
              </a:ext>
            </a:extLst>
          </p:cNvPr>
          <p:cNvPicPr>
            <a:picLocks noChangeAspect="1"/>
          </p:cNvPicPr>
          <p:nvPr/>
        </p:nvPicPr>
        <p:blipFill>
          <a:blip r:embed="rId5"/>
          <a:stretch>
            <a:fillRect/>
          </a:stretch>
        </p:blipFill>
        <p:spPr>
          <a:xfrm>
            <a:off x="3554476" y="2735819"/>
            <a:ext cx="3423136" cy="3786568"/>
          </a:xfrm>
          <a:prstGeom prst="rect">
            <a:avLst/>
          </a:prstGeom>
        </p:spPr>
      </p:pic>
    </p:spTree>
    <p:extLst>
      <p:ext uri="{BB962C8B-B14F-4D97-AF65-F5344CB8AC3E}">
        <p14:creationId xmlns:p14="http://schemas.microsoft.com/office/powerpoint/2010/main" val="42352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80F72-59EE-49FE-8C63-F410673AC3BB}"/>
              </a:ext>
            </a:extLst>
          </p:cNvPr>
          <p:cNvSpPr>
            <a:spLocks noGrp="1"/>
          </p:cNvSpPr>
          <p:nvPr>
            <p:ph type="title"/>
          </p:nvPr>
        </p:nvSpPr>
        <p:spPr/>
        <p:txBody>
          <a:bodyPr/>
          <a:lstStyle/>
          <a:p>
            <a:r>
              <a:rPr lang="zh-CN" altLang="en-US" dirty="0"/>
              <a:t>数据字典与</a:t>
            </a:r>
            <a:r>
              <a:rPr lang="en-US" altLang="zh-CN" dirty="0"/>
              <a:t>ER</a:t>
            </a:r>
            <a:r>
              <a:rPr lang="zh-CN" altLang="en-US" dirty="0"/>
              <a:t>图</a:t>
            </a:r>
          </a:p>
        </p:txBody>
      </p:sp>
      <p:sp>
        <p:nvSpPr>
          <p:cNvPr id="4" name="文本框 3">
            <a:extLst>
              <a:ext uri="{FF2B5EF4-FFF2-40B4-BE49-F238E27FC236}">
                <a16:creationId xmlns:a16="http://schemas.microsoft.com/office/drawing/2014/main" id="{DD92C4C9-EEFE-4162-AA00-87CE76C71574}"/>
              </a:ext>
            </a:extLst>
          </p:cNvPr>
          <p:cNvSpPr txBox="1"/>
          <p:nvPr/>
        </p:nvSpPr>
        <p:spPr>
          <a:xfrm>
            <a:off x="704088" y="1362456"/>
            <a:ext cx="5005152"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5" name="文本框 4">
            <a:extLst>
              <a:ext uri="{FF2B5EF4-FFF2-40B4-BE49-F238E27FC236}">
                <a16:creationId xmlns:a16="http://schemas.microsoft.com/office/drawing/2014/main" id="{A011F10E-ADE1-4B92-86D8-0CA5AC50A5C9}"/>
              </a:ext>
            </a:extLst>
          </p:cNvPr>
          <p:cNvSpPr txBox="1"/>
          <p:nvPr/>
        </p:nvSpPr>
        <p:spPr>
          <a:xfrm>
            <a:off x="6343713" y="106182"/>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pic>
        <p:nvPicPr>
          <p:cNvPr id="6" name="内容占位符 3">
            <a:extLst>
              <a:ext uri="{FF2B5EF4-FFF2-40B4-BE49-F238E27FC236}">
                <a16:creationId xmlns:a16="http://schemas.microsoft.com/office/drawing/2014/main" id="{BD1F5D42-36B2-4DE7-9A85-EF8B797EF06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206664" y="2135337"/>
            <a:ext cx="8278004" cy="4351338"/>
          </a:xfrm>
          <a:prstGeom prst="rect">
            <a:avLst/>
          </a:prstGeom>
          <a:noFill/>
          <a:ln>
            <a:noFill/>
          </a:ln>
        </p:spPr>
      </p:pic>
    </p:spTree>
    <p:extLst>
      <p:ext uri="{BB962C8B-B14F-4D97-AF65-F5344CB8AC3E}">
        <p14:creationId xmlns:p14="http://schemas.microsoft.com/office/powerpoint/2010/main" val="41067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E08A4-E59C-4959-B246-AF8FB0F93E87}"/>
              </a:ext>
            </a:extLst>
          </p:cNvPr>
          <p:cNvSpPr>
            <a:spLocks noGrp="1"/>
          </p:cNvSpPr>
          <p:nvPr>
            <p:ph type="title"/>
          </p:nvPr>
        </p:nvSpPr>
        <p:spPr>
          <a:xfrm>
            <a:off x="262128" y="231758"/>
            <a:ext cx="10515600" cy="1325563"/>
          </a:xfrm>
        </p:spPr>
        <p:txBody>
          <a:bodyPr/>
          <a:lstStyle/>
          <a:p>
            <a:r>
              <a:rPr lang="zh-CN" altLang="en-US" dirty="0"/>
              <a:t>关键算法设计</a:t>
            </a:r>
          </a:p>
        </p:txBody>
      </p:sp>
      <p:sp>
        <p:nvSpPr>
          <p:cNvPr id="4" name="文本框 3">
            <a:extLst>
              <a:ext uri="{FF2B5EF4-FFF2-40B4-BE49-F238E27FC236}">
                <a16:creationId xmlns:a16="http://schemas.microsoft.com/office/drawing/2014/main" id="{21B9FFA7-CEAD-4210-BE97-8F6E4C5B6F60}"/>
              </a:ext>
            </a:extLst>
          </p:cNvPr>
          <p:cNvSpPr txBox="1"/>
          <p:nvPr/>
        </p:nvSpPr>
        <p:spPr>
          <a:xfrm>
            <a:off x="0" y="1281817"/>
            <a:ext cx="6094428" cy="5355312"/>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PROCEDURE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发布表白墙</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BEGIN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点击发布按钮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打开编辑框</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输入表白内容</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DO WHILE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点击提交</a:t>
            </a:r>
          </a:p>
          <a:p>
            <a:pPr marL="266700"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var t=document.form1.str1.value;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var c=document.form2.str2.value;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IF c.length&gt;100 or c.length ==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alert("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字符长度不能为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且必须保持在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以内</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ELSE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String sql = “insert into Wall(wall_content, wall_contenttitle, wall_time, wall_userid, wall_state) values(c,t,getdate(),,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正常</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alert("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提交成功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返回编辑界面；</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IF</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DO</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2BE268A-2155-4ABA-AE36-20BD4E642570}"/>
              </a:ext>
            </a:extLst>
          </p:cNvPr>
          <p:cNvSpPr txBox="1"/>
          <p:nvPr/>
        </p:nvSpPr>
        <p:spPr>
          <a:xfrm>
            <a:off x="5936298" y="1557321"/>
            <a:ext cx="6245258" cy="4801314"/>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PROCEDURE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收藏</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BEGIN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Int f =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DO WHILE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点击收藏按钮</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IF f==0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String sql = “insert into Collection(collection_wallid,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collection_time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values(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当前表白墙</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id,getdate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alert("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收藏成功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收藏图标变红； </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ELSE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String sql = “delete from Collection while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wall_id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当前表白墙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 and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user_id</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当前用户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 = 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收藏图标变白；</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IF</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END DO</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90747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algn="dist"/>
            <a:r>
              <a:rPr lang="zh-CN" altLang="en-US" sz="5400" dirty="0">
                <a:solidFill>
                  <a:srgbClr val="383987"/>
                </a:solidFill>
                <a:latin typeface="微软雅黑" panose="020B0503020204020204" charset="-122"/>
                <a:ea typeface="微软雅黑" panose="020B0503020204020204" charset="-122"/>
              </a:rPr>
              <a:t>目</a:t>
            </a:r>
            <a:r>
              <a:rPr lang="zh-CN" altLang="en-US" sz="5400" dirty="0">
                <a:ln>
                  <a:solidFill>
                    <a:srgbClr val="383987"/>
                  </a:solidFill>
                </a:ln>
                <a:noFill/>
                <a:latin typeface="微软雅黑" panose="020B0503020204020204" charset="-122"/>
                <a:ea typeface="微软雅黑" panose="020B0503020204020204" charset="-122"/>
              </a:rPr>
              <a:t>录</a:t>
            </a: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l"/>
            <a:r>
              <a:rPr lang="en-US" altLang="zh-CN" sz="2000" dirty="0">
                <a:solidFill>
                  <a:srgbClr val="383987"/>
                </a:solidFill>
                <a:latin typeface="微软雅黑" panose="020B0503020204020204" charset="-122"/>
                <a:ea typeface="微软雅黑" panose="020B0503020204020204" charset="-122"/>
                <a:sym typeface="+mn-ea"/>
              </a:rPr>
              <a:t>CONTENTS</a:t>
            </a:r>
            <a:endParaRPr lang="en-US" altLang="zh-CN" sz="2000" b="1"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nvSpPr>
        <p:spPr>
          <a:xfrm>
            <a:off x="3960495" y="157988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项目介绍</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7" name="文本框 6"/>
          <p:cNvSpPr txBox="1"/>
          <p:nvPr/>
        </p:nvSpPr>
        <p:spPr>
          <a:xfrm>
            <a:off x="2967355" y="171386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01</a:t>
            </a:r>
          </a:p>
        </p:txBody>
      </p:sp>
      <p:sp>
        <p:nvSpPr>
          <p:cNvPr id="8" name="文本框 7"/>
          <p:cNvSpPr txBox="1"/>
          <p:nvPr/>
        </p:nvSpPr>
        <p:spPr>
          <a:xfrm>
            <a:off x="2967355" y="270827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02</a:t>
            </a:r>
          </a:p>
        </p:txBody>
      </p:sp>
      <p:sp>
        <p:nvSpPr>
          <p:cNvPr id="28" name="文本框 27"/>
          <p:cNvSpPr txBox="1"/>
          <p:nvPr/>
        </p:nvSpPr>
        <p:spPr>
          <a:xfrm>
            <a:off x="2967355" y="368998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03</a:t>
            </a:r>
          </a:p>
        </p:txBody>
      </p:sp>
      <p:sp>
        <p:nvSpPr>
          <p:cNvPr id="30" name="文本框 29"/>
          <p:cNvSpPr txBox="1"/>
          <p:nvPr/>
        </p:nvSpPr>
        <p:spPr>
          <a:xfrm>
            <a:off x="2967355" y="4648835"/>
            <a:ext cx="795655" cy="58356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3200" noProof="0" dirty="0">
                <a:ln w="3175">
                  <a:solidFill>
                    <a:srgbClr val="383987"/>
                  </a:solidFill>
                </a:ln>
                <a:noFill/>
                <a:uLnTx/>
                <a:uFillTx/>
                <a:latin typeface="Agency FB" panose="020B0503020202020204" charset="0"/>
                <a:ea typeface="微软雅黑" panose="020B0503020204020204" pitchFamily="34" charset="-122"/>
                <a:sym typeface="+mn-ea"/>
              </a:rPr>
              <a:t>04</a:t>
            </a:r>
          </a:p>
        </p:txBody>
      </p:sp>
      <p:sp>
        <p:nvSpPr>
          <p:cNvPr id="16" name="文本框 15"/>
          <p:cNvSpPr txBox="1"/>
          <p:nvPr/>
        </p:nvSpPr>
        <p:spPr>
          <a:xfrm>
            <a:off x="3960495" y="260223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设计</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18" name="文本框 17"/>
          <p:cNvSpPr txBox="1"/>
          <p:nvPr/>
        </p:nvSpPr>
        <p:spPr>
          <a:xfrm>
            <a:off x="3960495" y="358521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测试</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
        <p:nvSpPr>
          <p:cNvPr id="20" name="文本框 19"/>
          <p:cNvSpPr txBox="1"/>
          <p:nvPr/>
        </p:nvSpPr>
        <p:spPr>
          <a:xfrm>
            <a:off x="3960495" y="4554220"/>
            <a:ext cx="3221990" cy="713740"/>
          </a:xfrm>
          <a:prstGeom prst="rect">
            <a:avLst/>
          </a:prstGeom>
          <a:noFill/>
        </p:spPr>
        <p:txBody>
          <a:bodyPr anchor="ctr"/>
          <a:lstStyle/>
          <a:p>
            <a:pPr marL="0" marR="0" lvl="0" indent="0" algn="l" defTabSz="914400" rtl="0" eaLnBrk="1" fontAlgn="t" latinLnBrk="0" hangingPunct="1">
              <a:spcBef>
                <a:spcPts val="0"/>
              </a:spcBef>
              <a:spcAft>
                <a:spcPts val="0"/>
              </a:spcAft>
              <a:buClrTx/>
              <a:buSzTx/>
              <a:buFontTx/>
              <a:buNone/>
              <a:defRPr/>
            </a:pPr>
            <a:r>
              <a:rPr lang="zh-CN" altLang="en-US" sz="2400" kern="0" noProof="0" dirty="0">
                <a:ln>
                  <a:noFill/>
                </a:ln>
                <a:solidFill>
                  <a:srgbClr val="383987"/>
                </a:solidFill>
                <a:uLnTx/>
                <a:uFillTx/>
                <a:latin typeface="微软雅黑" panose="020B0503020204020204" charset="-122"/>
                <a:ea typeface="微软雅黑" panose="020B0503020204020204" charset="-122"/>
                <a:sym typeface="+mn-ea"/>
              </a:rPr>
              <a:t>其他</a:t>
            </a:r>
            <a:endParaRPr kumimoji="0" lang="zh-CN" altLang="en-US" sz="2400" i="0" u="none" strike="noStrike" kern="0" cap="none" spc="0" normalizeH="0" baseline="0" noProof="0" dirty="0">
              <a:ln>
                <a:noFill/>
              </a:ln>
              <a:solidFill>
                <a:srgbClr val="383987"/>
              </a:solidFill>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C2486-2CA2-4460-8117-3036EDCA17BA}"/>
              </a:ext>
            </a:extLst>
          </p:cNvPr>
          <p:cNvSpPr>
            <a:spLocks noGrp="1"/>
          </p:cNvSpPr>
          <p:nvPr>
            <p:ph type="title"/>
          </p:nvPr>
        </p:nvSpPr>
        <p:spPr/>
        <p:txBody>
          <a:bodyPr/>
          <a:lstStyle/>
          <a:p>
            <a:r>
              <a:rPr lang="zh-CN" altLang="en-US" dirty="0"/>
              <a:t>代码规范</a:t>
            </a:r>
          </a:p>
        </p:txBody>
      </p:sp>
      <p:pic>
        <p:nvPicPr>
          <p:cNvPr id="4" name="图片 3">
            <a:extLst>
              <a:ext uri="{FF2B5EF4-FFF2-40B4-BE49-F238E27FC236}">
                <a16:creationId xmlns:a16="http://schemas.microsoft.com/office/drawing/2014/main" id="{9934E042-352E-4E0B-AB1A-421D13E4937E}"/>
              </a:ext>
            </a:extLst>
          </p:cNvPr>
          <p:cNvPicPr>
            <a:picLocks noChangeAspect="1"/>
          </p:cNvPicPr>
          <p:nvPr/>
        </p:nvPicPr>
        <p:blipFill>
          <a:blip r:embed="rId2"/>
          <a:stretch>
            <a:fillRect/>
          </a:stretch>
        </p:blipFill>
        <p:spPr>
          <a:xfrm>
            <a:off x="745682" y="1413383"/>
            <a:ext cx="10184445" cy="5079492"/>
          </a:xfrm>
          <a:prstGeom prst="rect">
            <a:avLst/>
          </a:prstGeom>
        </p:spPr>
      </p:pic>
      <p:pic>
        <p:nvPicPr>
          <p:cNvPr id="5" name="图片 4">
            <a:extLst>
              <a:ext uri="{FF2B5EF4-FFF2-40B4-BE49-F238E27FC236}">
                <a16:creationId xmlns:a16="http://schemas.microsoft.com/office/drawing/2014/main" id="{F1D69542-84A2-4BE0-BD91-28CD253F2FD6}"/>
              </a:ext>
            </a:extLst>
          </p:cNvPr>
          <p:cNvPicPr>
            <a:picLocks noChangeAspect="1"/>
          </p:cNvPicPr>
          <p:nvPr/>
        </p:nvPicPr>
        <p:blipFill>
          <a:blip r:embed="rId3"/>
          <a:stretch>
            <a:fillRect/>
          </a:stretch>
        </p:blipFill>
        <p:spPr>
          <a:xfrm>
            <a:off x="579080" y="1347201"/>
            <a:ext cx="11033839" cy="5489161"/>
          </a:xfrm>
          <a:prstGeom prst="rect">
            <a:avLst/>
          </a:prstGeom>
        </p:spPr>
      </p:pic>
      <p:pic>
        <p:nvPicPr>
          <p:cNvPr id="6" name="图片 5">
            <a:extLst>
              <a:ext uri="{FF2B5EF4-FFF2-40B4-BE49-F238E27FC236}">
                <a16:creationId xmlns:a16="http://schemas.microsoft.com/office/drawing/2014/main" id="{3CBD244D-0254-41D3-8401-0394106A8D7A}"/>
              </a:ext>
            </a:extLst>
          </p:cNvPr>
          <p:cNvPicPr>
            <a:picLocks noChangeAspect="1"/>
          </p:cNvPicPr>
          <p:nvPr/>
        </p:nvPicPr>
        <p:blipFill>
          <a:blip r:embed="rId4"/>
          <a:stretch>
            <a:fillRect/>
          </a:stretch>
        </p:blipFill>
        <p:spPr>
          <a:xfrm>
            <a:off x="1189837" y="1347201"/>
            <a:ext cx="10515600" cy="5294568"/>
          </a:xfrm>
          <a:prstGeom prst="rect">
            <a:avLst/>
          </a:prstGeom>
        </p:spPr>
      </p:pic>
      <p:pic>
        <p:nvPicPr>
          <p:cNvPr id="7" name="图片 6">
            <a:extLst>
              <a:ext uri="{FF2B5EF4-FFF2-40B4-BE49-F238E27FC236}">
                <a16:creationId xmlns:a16="http://schemas.microsoft.com/office/drawing/2014/main" id="{5109346F-DA38-4F6D-A5BA-8CA119E73D4B}"/>
              </a:ext>
            </a:extLst>
          </p:cNvPr>
          <p:cNvPicPr>
            <a:picLocks noChangeAspect="1"/>
          </p:cNvPicPr>
          <p:nvPr/>
        </p:nvPicPr>
        <p:blipFill>
          <a:blip r:embed="rId5"/>
          <a:stretch>
            <a:fillRect/>
          </a:stretch>
        </p:blipFill>
        <p:spPr>
          <a:xfrm>
            <a:off x="1063546" y="1413383"/>
            <a:ext cx="10382772" cy="5266909"/>
          </a:xfrm>
          <a:prstGeom prst="rect">
            <a:avLst/>
          </a:prstGeom>
        </p:spPr>
      </p:pic>
    </p:spTree>
    <p:extLst>
      <p:ext uri="{BB962C8B-B14F-4D97-AF65-F5344CB8AC3E}">
        <p14:creationId xmlns:p14="http://schemas.microsoft.com/office/powerpoint/2010/main" val="77349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FAA52-076C-468A-9C71-A39631223462}"/>
              </a:ext>
            </a:extLst>
          </p:cNvPr>
          <p:cNvSpPr>
            <a:spLocks noGrp="1"/>
          </p:cNvSpPr>
          <p:nvPr>
            <p:ph type="title"/>
          </p:nvPr>
        </p:nvSpPr>
        <p:spPr>
          <a:xfrm>
            <a:off x="600456" y="168609"/>
            <a:ext cx="10515600" cy="1325563"/>
          </a:xfrm>
        </p:spPr>
        <p:txBody>
          <a:bodyPr/>
          <a:lstStyle/>
          <a:p>
            <a:r>
              <a:rPr lang="zh-CN" altLang="en-US" dirty="0"/>
              <a:t>内部走查</a:t>
            </a:r>
          </a:p>
        </p:txBody>
      </p:sp>
      <p:pic>
        <p:nvPicPr>
          <p:cNvPr id="4" name="图片 3">
            <a:extLst>
              <a:ext uri="{FF2B5EF4-FFF2-40B4-BE49-F238E27FC236}">
                <a16:creationId xmlns:a16="http://schemas.microsoft.com/office/drawing/2014/main" id="{D7172F14-8C5E-4F4E-8AB3-E3578F7FDE03}"/>
              </a:ext>
            </a:extLst>
          </p:cNvPr>
          <p:cNvPicPr>
            <a:picLocks noChangeAspect="1"/>
          </p:cNvPicPr>
          <p:nvPr/>
        </p:nvPicPr>
        <p:blipFill>
          <a:blip r:embed="rId2"/>
          <a:stretch>
            <a:fillRect/>
          </a:stretch>
        </p:blipFill>
        <p:spPr>
          <a:xfrm>
            <a:off x="1612144" y="1494174"/>
            <a:ext cx="6061070" cy="5224419"/>
          </a:xfrm>
          <a:prstGeom prst="rect">
            <a:avLst/>
          </a:prstGeom>
        </p:spPr>
      </p:pic>
      <p:pic>
        <p:nvPicPr>
          <p:cNvPr id="5" name="图片 4">
            <a:extLst>
              <a:ext uri="{FF2B5EF4-FFF2-40B4-BE49-F238E27FC236}">
                <a16:creationId xmlns:a16="http://schemas.microsoft.com/office/drawing/2014/main" id="{67E27EE5-FC78-4DF2-916F-A817CE2A05B8}"/>
              </a:ext>
            </a:extLst>
          </p:cNvPr>
          <p:cNvPicPr>
            <a:picLocks noChangeAspect="1"/>
          </p:cNvPicPr>
          <p:nvPr/>
        </p:nvPicPr>
        <p:blipFill>
          <a:blip r:embed="rId3"/>
          <a:stretch>
            <a:fillRect/>
          </a:stretch>
        </p:blipFill>
        <p:spPr>
          <a:xfrm>
            <a:off x="4642678" y="1494173"/>
            <a:ext cx="5922871" cy="5224419"/>
          </a:xfrm>
          <a:prstGeom prst="rect">
            <a:avLst/>
          </a:prstGeom>
        </p:spPr>
      </p:pic>
    </p:spTree>
    <p:extLst>
      <p:ext uri="{BB962C8B-B14F-4D97-AF65-F5344CB8AC3E}">
        <p14:creationId xmlns:p14="http://schemas.microsoft.com/office/powerpoint/2010/main" val="385317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13" name="文本框 12"/>
          <p:cNvSpPr txBox="1"/>
          <p:nvPr/>
        </p:nvSpPr>
        <p:spPr>
          <a:xfrm>
            <a:off x="1038225" y="3859530"/>
            <a:ext cx="4645025" cy="4603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zh-CN" altLang="en-US" sz="8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Click here to enter your text.Click here to enter your text.Click here to enter your text.Click here to enter your text.Click here to enter your text.Click here to enter your text.</a:t>
            </a:r>
          </a:p>
        </p:txBody>
      </p:sp>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03</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测试</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2AAB7-08B6-4403-B2BD-5B5865D222E6}"/>
              </a:ext>
            </a:extLst>
          </p:cNvPr>
          <p:cNvSpPr>
            <a:spLocks noGrp="1"/>
          </p:cNvSpPr>
          <p:nvPr>
            <p:ph type="title"/>
          </p:nvPr>
        </p:nvSpPr>
        <p:spPr>
          <a:xfrm>
            <a:off x="838200" y="175002"/>
            <a:ext cx="10515600" cy="1325563"/>
          </a:xfrm>
        </p:spPr>
        <p:txBody>
          <a:bodyPr/>
          <a:lstStyle/>
          <a:p>
            <a:r>
              <a:rPr lang="zh-CN" altLang="en-US" dirty="0"/>
              <a:t>测试计划</a:t>
            </a:r>
          </a:p>
        </p:txBody>
      </p:sp>
      <p:pic>
        <p:nvPicPr>
          <p:cNvPr id="5" name="图片 4">
            <a:extLst>
              <a:ext uri="{FF2B5EF4-FFF2-40B4-BE49-F238E27FC236}">
                <a16:creationId xmlns:a16="http://schemas.microsoft.com/office/drawing/2014/main" id="{0F793214-34B4-42E7-B1A8-026D4E83597F}"/>
              </a:ext>
            </a:extLst>
          </p:cNvPr>
          <p:cNvPicPr>
            <a:picLocks noChangeAspect="1"/>
          </p:cNvPicPr>
          <p:nvPr/>
        </p:nvPicPr>
        <p:blipFill>
          <a:blip r:embed="rId2"/>
          <a:stretch>
            <a:fillRect/>
          </a:stretch>
        </p:blipFill>
        <p:spPr>
          <a:xfrm>
            <a:off x="1353312" y="1197684"/>
            <a:ext cx="9722053" cy="5485314"/>
          </a:xfrm>
          <a:prstGeom prst="rect">
            <a:avLst/>
          </a:prstGeom>
        </p:spPr>
      </p:pic>
    </p:spTree>
    <p:extLst>
      <p:ext uri="{BB962C8B-B14F-4D97-AF65-F5344CB8AC3E}">
        <p14:creationId xmlns:p14="http://schemas.microsoft.com/office/powerpoint/2010/main" val="156431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A3721A-C65E-42B7-909E-4C0730A5C51D}"/>
              </a:ext>
            </a:extLst>
          </p:cNvPr>
          <p:cNvSpPr>
            <a:spLocks noGrp="1"/>
          </p:cNvSpPr>
          <p:nvPr>
            <p:ph type="title"/>
          </p:nvPr>
        </p:nvSpPr>
        <p:spPr>
          <a:xfrm>
            <a:off x="838200" y="96517"/>
            <a:ext cx="10515600" cy="1325563"/>
          </a:xfrm>
        </p:spPr>
        <p:txBody>
          <a:bodyPr/>
          <a:lstStyle/>
          <a:p>
            <a:r>
              <a:rPr lang="zh-CN" altLang="en-US" dirty="0"/>
              <a:t>用户手册</a:t>
            </a:r>
          </a:p>
        </p:txBody>
      </p:sp>
      <p:pic>
        <p:nvPicPr>
          <p:cNvPr id="5" name="图片 4">
            <a:extLst>
              <a:ext uri="{FF2B5EF4-FFF2-40B4-BE49-F238E27FC236}">
                <a16:creationId xmlns:a16="http://schemas.microsoft.com/office/drawing/2014/main" id="{32FF3726-86CC-4A70-8E94-0F8FC9A16208}"/>
              </a:ext>
            </a:extLst>
          </p:cNvPr>
          <p:cNvPicPr>
            <a:picLocks noChangeAspect="1"/>
          </p:cNvPicPr>
          <p:nvPr/>
        </p:nvPicPr>
        <p:blipFill>
          <a:blip r:embed="rId2"/>
          <a:stretch>
            <a:fillRect/>
          </a:stretch>
        </p:blipFill>
        <p:spPr>
          <a:xfrm>
            <a:off x="838200" y="1149216"/>
            <a:ext cx="9959797" cy="5612267"/>
          </a:xfrm>
          <a:prstGeom prst="rect">
            <a:avLst/>
          </a:prstGeom>
        </p:spPr>
      </p:pic>
    </p:spTree>
    <p:extLst>
      <p:ext uri="{BB962C8B-B14F-4D97-AF65-F5344CB8AC3E}">
        <p14:creationId xmlns:p14="http://schemas.microsoft.com/office/powerpoint/2010/main" val="75931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4F3B1-ACB7-4D8E-ACB2-9DB7B1960A25}"/>
              </a:ext>
            </a:extLst>
          </p:cNvPr>
          <p:cNvSpPr>
            <a:spLocks noGrp="1"/>
          </p:cNvSpPr>
          <p:nvPr>
            <p:ph type="title"/>
          </p:nvPr>
        </p:nvSpPr>
        <p:spPr/>
        <p:txBody>
          <a:bodyPr/>
          <a:lstStyle/>
          <a:p>
            <a:r>
              <a:rPr lang="zh-CN" altLang="en-US" dirty="0"/>
              <a:t>程序清单</a:t>
            </a:r>
          </a:p>
        </p:txBody>
      </p:sp>
      <p:pic>
        <p:nvPicPr>
          <p:cNvPr id="5" name="图片 4">
            <a:extLst>
              <a:ext uri="{FF2B5EF4-FFF2-40B4-BE49-F238E27FC236}">
                <a16:creationId xmlns:a16="http://schemas.microsoft.com/office/drawing/2014/main" id="{ED0B9B22-6ECD-48A0-9D3B-5F52B7BCD712}"/>
              </a:ext>
            </a:extLst>
          </p:cNvPr>
          <p:cNvPicPr>
            <a:picLocks noChangeAspect="1"/>
          </p:cNvPicPr>
          <p:nvPr/>
        </p:nvPicPr>
        <p:blipFill>
          <a:blip r:embed="rId2"/>
          <a:stretch>
            <a:fillRect/>
          </a:stretch>
        </p:blipFill>
        <p:spPr>
          <a:xfrm>
            <a:off x="1014984" y="1226684"/>
            <a:ext cx="9702242" cy="5424308"/>
          </a:xfrm>
          <a:prstGeom prst="rect">
            <a:avLst/>
          </a:prstGeom>
        </p:spPr>
      </p:pic>
    </p:spTree>
    <p:extLst>
      <p:ext uri="{BB962C8B-B14F-4D97-AF65-F5344CB8AC3E}">
        <p14:creationId xmlns:p14="http://schemas.microsoft.com/office/powerpoint/2010/main" val="3648476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3928CD6-2959-4B54-B7BA-6D99F192C50C}"/>
              </a:ext>
            </a:extLst>
          </p:cNvPr>
          <p:cNvPicPr>
            <a:picLocks noChangeAspect="1"/>
          </p:cNvPicPr>
          <p:nvPr/>
        </p:nvPicPr>
        <p:blipFill>
          <a:blip r:embed="rId2"/>
          <a:stretch>
            <a:fillRect/>
          </a:stretch>
        </p:blipFill>
        <p:spPr>
          <a:xfrm>
            <a:off x="965756" y="891023"/>
            <a:ext cx="10607959" cy="5966977"/>
          </a:xfrm>
          <a:prstGeom prst="rect">
            <a:avLst/>
          </a:prstGeom>
        </p:spPr>
      </p:pic>
      <p:sp>
        <p:nvSpPr>
          <p:cNvPr id="2" name="标题 1">
            <a:extLst>
              <a:ext uri="{FF2B5EF4-FFF2-40B4-BE49-F238E27FC236}">
                <a16:creationId xmlns:a16="http://schemas.microsoft.com/office/drawing/2014/main" id="{33316BFB-459B-4D22-9B1F-35BC28ECB779}"/>
              </a:ext>
            </a:extLst>
          </p:cNvPr>
          <p:cNvSpPr>
            <a:spLocks noGrp="1"/>
          </p:cNvSpPr>
          <p:nvPr>
            <p:ph type="title"/>
          </p:nvPr>
        </p:nvSpPr>
        <p:spPr>
          <a:xfrm>
            <a:off x="362712" y="0"/>
            <a:ext cx="10515600" cy="1325563"/>
          </a:xfrm>
        </p:spPr>
        <p:txBody>
          <a:bodyPr/>
          <a:lstStyle/>
          <a:p>
            <a:r>
              <a:rPr lang="zh-CN" altLang="en-US" dirty="0"/>
              <a:t>单元测试用例</a:t>
            </a:r>
          </a:p>
        </p:txBody>
      </p:sp>
    </p:spTree>
    <p:extLst>
      <p:ext uri="{BB962C8B-B14F-4D97-AF65-F5344CB8AC3E}">
        <p14:creationId xmlns:p14="http://schemas.microsoft.com/office/powerpoint/2010/main" val="3578981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52B2D-D80B-4A27-B55F-91BC17490800}"/>
              </a:ext>
            </a:extLst>
          </p:cNvPr>
          <p:cNvSpPr>
            <a:spLocks noGrp="1"/>
          </p:cNvSpPr>
          <p:nvPr>
            <p:ph type="title"/>
          </p:nvPr>
        </p:nvSpPr>
        <p:spPr>
          <a:xfrm>
            <a:off x="341985" y="2239645"/>
            <a:ext cx="865023" cy="1325563"/>
          </a:xfrm>
        </p:spPr>
        <p:txBody>
          <a:bodyPr>
            <a:normAutofit fontScale="90000"/>
          </a:bodyPr>
          <a:lstStyle/>
          <a:p>
            <a:r>
              <a:rPr lang="zh-CN" altLang="en-US" dirty="0"/>
              <a:t>集成测试</a:t>
            </a:r>
          </a:p>
        </p:txBody>
      </p:sp>
      <p:pic>
        <p:nvPicPr>
          <p:cNvPr id="4" name="图片 3">
            <a:extLst>
              <a:ext uri="{FF2B5EF4-FFF2-40B4-BE49-F238E27FC236}">
                <a16:creationId xmlns:a16="http://schemas.microsoft.com/office/drawing/2014/main" id="{79F148E7-3C01-4946-A705-1A5F85CD55A0}"/>
              </a:ext>
            </a:extLst>
          </p:cNvPr>
          <p:cNvPicPr>
            <a:picLocks noChangeAspect="1"/>
          </p:cNvPicPr>
          <p:nvPr/>
        </p:nvPicPr>
        <p:blipFill>
          <a:blip r:embed="rId2"/>
          <a:stretch>
            <a:fillRect/>
          </a:stretch>
        </p:blipFill>
        <p:spPr>
          <a:xfrm>
            <a:off x="1688538" y="0"/>
            <a:ext cx="6986124" cy="6858000"/>
          </a:xfrm>
          <a:prstGeom prst="rect">
            <a:avLst/>
          </a:prstGeom>
        </p:spPr>
      </p:pic>
      <p:pic>
        <p:nvPicPr>
          <p:cNvPr id="5" name="图片 4">
            <a:extLst>
              <a:ext uri="{FF2B5EF4-FFF2-40B4-BE49-F238E27FC236}">
                <a16:creationId xmlns:a16="http://schemas.microsoft.com/office/drawing/2014/main" id="{0B57DB5B-FED6-4C62-BC18-C06491D73287}"/>
              </a:ext>
            </a:extLst>
          </p:cNvPr>
          <p:cNvPicPr>
            <a:picLocks noChangeAspect="1"/>
          </p:cNvPicPr>
          <p:nvPr/>
        </p:nvPicPr>
        <p:blipFill>
          <a:blip r:embed="rId3"/>
          <a:stretch>
            <a:fillRect/>
          </a:stretch>
        </p:blipFill>
        <p:spPr>
          <a:xfrm>
            <a:off x="3658273" y="0"/>
            <a:ext cx="8383766" cy="6858000"/>
          </a:xfrm>
          <a:prstGeom prst="rect">
            <a:avLst/>
          </a:prstGeom>
        </p:spPr>
      </p:pic>
    </p:spTree>
    <p:extLst>
      <p:ext uri="{BB962C8B-B14F-4D97-AF65-F5344CB8AC3E}">
        <p14:creationId xmlns:p14="http://schemas.microsoft.com/office/powerpoint/2010/main" val="168746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52B2D-D80B-4A27-B55F-91BC17490800}"/>
              </a:ext>
            </a:extLst>
          </p:cNvPr>
          <p:cNvSpPr>
            <a:spLocks noGrp="1"/>
          </p:cNvSpPr>
          <p:nvPr>
            <p:ph type="title"/>
          </p:nvPr>
        </p:nvSpPr>
        <p:spPr>
          <a:xfrm>
            <a:off x="341985" y="2239645"/>
            <a:ext cx="865023" cy="1325563"/>
          </a:xfrm>
        </p:spPr>
        <p:txBody>
          <a:bodyPr>
            <a:normAutofit fontScale="90000"/>
          </a:bodyPr>
          <a:lstStyle/>
          <a:p>
            <a:r>
              <a:rPr lang="zh-CN" altLang="en-US" dirty="0"/>
              <a:t>系统测试</a:t>
            </a:r>
          </a:p>
        </p:txBody>
      </p:sp>
      <p:pic>
        <p:nvPicPr>
          <p:cNvPr id="6" name="图片 5">
            <a:extLst>
              <a:ext uri="{FF2B5EF4-FFF2-40B4-BE49-F238E27FC236}">
                <a16:creationId xmlns:a16="http://schemas.microsoft.com/office/drawing/2014/main" id="{818FF3B2-AE4F-4BC0-BF84-D14A092F0B5F}"/>
              </a:ext>
            </a:extLst>
          </p:cNvPr>
          <p:cNvPicPr>
            <a:picLocks noChangeAspect="1"/>
          </p:cNvPicPr>
          <p:nvPr/>
        </p:nvPicPr>
        <p:blipFill>
          <a:blip r:embed="rId2"/>
          <a:stretch>
            <a:fillRect/>
          </a:stretch>
        </p:blipFill>
        <p:spPr>
          <a:xfrm>
            <a:off x="1757351" y="0"/>
            <a:ext cx="8677298" cy="6858000"/>
          </a:xfrm>
          <a:prstGeom prst="rect">
            <a:avLst/>
          </a:prstGeom>
        </p:spPr>
      </p:pic>
    </p:spTree>
    <p:extLst>
      <p:ext uri="{BB962C8B-B14F-4D97-AF65-F5344CB8AC3E}">
        <p14:creationId xmlns:p14="http://schemas.microsoft.com/office/powerpoint/2010/main" val="7704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04</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其他</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01</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项目介绍</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32DF987-9CC0-4FED-BBCF-6C0671518C8F}"/>
              </a:ext>
            </a:extLst>
          </p:cNvPr>
          <p:cNvPicPr>
            <a:picLocks noChangeAspect="1"/>
          </p:cNvPicPr>
          <p:nvPr/>
        </p:nvPicPr>
        <p:blipFill>
          <a:blip r:embed="rId2"/>
          <a:stretch>
            <a:fillRect/>
          </a:stretch>
        </p:blipFill>
        <p:spPr>
          <a:xfrm>
            <a:off x="1395524" y="691640"/>
            <a:ext cx="10607959" cy="5913632"/>
          </a:xfrm>
          <a:prstGeom prst="rect">
            <a:avLst/>
          </a:prstGeom>
        </p:spPr>
      </p:pic>
      <p:sp>
        <p:nvSpPr>
          <p:cNvPr id="2" name="标题 1">
            <a:extLst>
              <a:ext uri="{FF2B5EF4-FFF2-40B4-BE49-F238E27FC236}">
                <a16:creationId xmlns:a16="http://schemas.microsoft.com/office/drawing/2014/main" id="{279F8CBB-04B3-46DF-966F-B62791D69644}"/>
              </a:ext>
            </a:extLst>
          </p:cNvPr>
          <p:cNvSpPr>
            <a:spLocks noGrp="1"/>
          </p:cNvSpPr>
          <p:nvPr>
            <p:ph type="title"/>
          </p:nvPr>
        </p:nvSpPr>
        <p:spPr/>
        <p:txBody>
          <a:bodyPr/>
          <a:lstStyle/>
          <a:p>
            <a:r>
              <a:rPr lang="zh-CN" altLang="en-US" dirty="0"/>
              <a:t>会议记录</a:t>
            </a:r>
          </a:p>
        </p:txBody>
      </p:sp>
    </p:spTree>
    <p:extLst>
      <p:ext uri="{BB962C8B-B14F-4D97-AF65-F5344CB8AC3E}">
        <p14:creationId xmlns:p14="http://schemas.microsoft.com/office/powerpoint/2010/main" val="103293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DC8883F6-C7B4-4485-B3A4-A4F066A1CFF9}"/>
              </a:ext>
            </a:extLst>
          </p:cNvPr>
          <p:cNvSpPr/>
          <p:nvPr/>
        </p:nvSpPr>
        <p:spPr>
          <a:xfrm>
            <a:off x="246616" y="347686"/>
            <a:ext cx="2262159" cy="923330"/>
          </a:xfrm>
          <a:prstGeom prst="rect">
            <a:avLst/>
          </a:prstGeom>
          <a:noFill/>
        </p:spPr>
        <p:txBody>
          <a:bodyPr wrap="none" lIns="91440" tIns="45720" rIns="91440" bIns="45720">
            <a:spAutoFit/>
          </a:bodyPr>
          <a:lstStyle/>
          <a:p>
            <a:pPr algn="ctr"/>
            <a:r>
              <a:rPr lang="zh-CN" altLang="en-US" sz="5400" b="0" cap="none" spc="0" dirty="0">
                <a:ln w="0"/>
                <a:gradFill>
                  <a:gsLst>
                    <a:gs pos="21000">
                      <a:srgbClr val="53575C"/>
                    </a:gs>
                    <a:gs pos="88000">
                      <a:srgbClr val="C5C7CA"/>
                    </a:gs>
                  </a:gsLst>
                  <a:lin ang="5400000"/>
                </a:gradFill>
                <a:effectLst/>
              </a:rPr>
              <a:t>甘特图</a:t>
            </a:r>
          </a:p>
        </p:txBody>
      </p:sp>
      <p:pic>
        <p:nvPicPr>
          <p:cNvPr id="3" name="图片 2">
            <a:extLst>
              <a:ext uri="{FF2B5EF4-FFF2-40B4-BE49-F238E27FC236}">
                <a16:creationId xmlns:a16="http://schemas.microsoft.com/office/drawing/2014/main" id="{E46A0A98-7D3D-4F13-B57D-0DA8DEDB38FC}"/>
              </a:ext>
            </a:extLst>
          </p:cNvPr>
          <p:cNvPicPr>
            <a:picLocks noChangeAspect="1"/>
          </p:cNvPicPr>
          <p:nvPr/>
        </p:nvPicPr>
        <p:blipFill>
          <a:blip r:embed="rId2"/>
          <a:stretch>
            <a:fillRect/>
          </a:stretch>
        </p:blipFill>
        <p:spPr>
          <a:xfrm>
            <a:off x="0" y="1806386"/>
            <a:ext cx="12192000" cy="505161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F7CE11-372D-48FB-AF33-7E212BD53BF4}"/>
              </a:ext>
            </a:extLst>
          </p:cNvPr>
          <p:cNvSpPr>
            <a:spLocks noGrp="1"/>
          </p:cNvSpPr>
          <p:nvPr>
            <p:ph type="title"/>
          </p:nvPr>
        </p:nvSpPr>
        <p:spPr>
          <a:xfrm>
            <a:off x="507786" y="218821"/>
            <a:ext cx="10515600" cy="1325563"/>
          </a:xfrm>
        </p:spPr>
        <p:txBody>
          <a:bodyPr/>
          <a:lstStyle/>
          <a:p>
            <a:r>
              <a:rPr lang="zh-CN" altLang="en-US" dirty="0"/>
              <a:t>配置系统管理</a:t>
            </a:r>
          </a:p>
        </p:txBody>
      </p:sp>
      <p:pic>
        <p:nvPicPr>
          <p:cNvPr id="5" name="图片 4">
            <a:extLst>
              <a:ext uri="{FF2B5EF4-FFF2-40B4-BE49-F238E27FC236}">
                <a16:creationId xmlns:a16="http://schemas.microsoft.com/office/drawing/2014/main" id="{8F424DC9-A4C6-4928-A63A-5767F8A63692}"/>
              </a:ext>
            </a:extLst>
          </p:cNvPr>
          <p:cNvPicPr>
            <a:picLocks noChangeAspect="1"/>
          </p:cNvPicPr>
          <p:nvPr/>
        </p:nvPicPr>
        <p:blipFill>
          <a:blip r:embed="rId2"/>
          <a:stretch>
            <a:fillRect/>
          </a:stretch>
        </p:blipFill>
        <p:spPr>
          <a:xfrm>
            <a:off x="2770632" y="1114854"/>
            <a:ext cx="8252754" cy="5743145"/>
          </a:xfrm>
          <a:prstGeom prst="rect">
            <a:avLst/>
          </a:prstGeom>
        </p:spPr>
      </p:pic>
    </p:spTree>
    <p:extLst>
      <p:ext uri="{BB962C8B-B14F-4D97-AF65-F5344CB8AC3E}">
        <p14:creationId xmlns:p14="http://schemas.microsoft.com/office/powerpoint/2010/main" val="1471725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68DE9-EFCE-49B0-BAC3-73CD2DEC7990}"/>
              </a:ext>
            </a:extLst>
          </p:cNvPr>
          <p:cNvSpPr>
            <a:spLocks noGrp="1"/>
          </p:cNvSpPr>
          <p:nvPr>
            <p:ph type="title"/>
          </p:nvPr>
        </p:nvSpPr>
        <p:spPr/>
        <p:txBody>
          <a:bodyPr/>
          <a:lstStyle/>
          <a:p>
            <a:r>
              <a:rPr lang="zh-CN" altLang="en-US" dirty="0"/>
              <a:t>项目总结</a:t>
            </a:r>
          </a:p>
        </p:txBody>
      </p:sp>
      <p:sp>
        <p:nvSpPr>
          <p:cNvPr id="3" name="内容占位符 2">
            <a:extLst>
              <a:ext uri="{FF2B5EF4-FFF2-40B4-BE49-F238E27FC236}">
                <a16:creationId xmlns:a16="http://schemas.microsoft.com/office/drawing/2014/main" id="{0AD6DE59-188E-4486-B0AE-06BE2B97B840}"/>
              </a:ext>
            </a:extLst>
          </p:cNvPr>
          <p:cNvSpPr>
            <a:spLocks noGrp="1"/>
          </p:cNvSpPr>
          <p:nvPr>
            <p:ph idx="1"/>
          </p:nvPr>
        </p:nvSpPr>
        <p:spPr>
          <a:xfrm>
            <a:off x="966216" y="2785745"/>
            <a:ext cx="10515600" cy="4351338"/>
          </a:xfrm>
        </p:spPr>
        <p:txBody>
          <a:bodyPr/>
          <a:lstStyle/>
          <a:p>
            <a:pPr marL="0" indent="0">
              <a:buNone/>
            </a:pPr>
            <a:r>
              <a:rPr lang="en-US" altLang="zh-CN" kern="100" dirty="0">
                <a:solidFill>
                  <a:schemeClr val="tx2">
                    <a:lumMod val="75000"/>
                  </a:schemeClr>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本表白墙项目历时一个</a:t>
            </a:r>
            <a:r>
              <a:rPr lang="zh-CN" altLang="en-US"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学期</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a:t>
            </a:r>
            <a:r>
              <a:rPr lang="zh-CN" altLang="en-US"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代码实现</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由王义博同学负责登录注册模块和个人中心，郑航舰同学负责用户模块，吴联想同学负责管理员模块。虽然最终做出的结果没有尽善尽美，但是我们小组也尽了我们自己的全力，同时也学到了很多东西，例如从头到尾经历了一遍软件的开发，在软件开发的过程中也学到了</a:t>
            </a:r>
            <a:r>
              <a:rPr lang="en-US" altLang="zh-CN" sz="2800" kern="100" dirty="0" err="1">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Springboot</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和</a:t>
            </a:r>
            <a:r>
              <a:rPr lang="en-US"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Vue</a:t>
            </a:r>
            <a:r>
              <a:rPr lang="zh-CN" altLang="zh-CN" sz="2800" kern="100" dirty="0">
                <a:solidFill>
                  <a:schemeClr val="tx2">
                    <a:lumMod val="75000"/>
                  </a:schemeClr>
                </a:solidFill>
                <a:effectLst/>
                <a:latin typeface="华文中宋" panose="02010600040101010101" pitchFamily="2" charset="-122"/>
                <a:ea typeface="华文中宋" panose="02010600040101010101" pitchFamily="2" charset="-122"/>
                <a:cs typeface="Times New Roman" panose="02020603050405020304" pitchFamily="18" charset="0"/>
              </a:rPr>
              <a:t>的相关知识，收获还是很多的。</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96148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DB44C-2F76-40AA-9F22-18807050D4ED}"/>
              </a:ext>
            </a:extLst>
          </p:cNvPr>
          <p:cNvSpPr>
            <a:spLocks noGrp="1"/>
          </p:cNvSpPr>
          <p:nvPr>
            <p:ph type="title"/>
          </p:nvPr>
        </p:nvSpPr>
        <p:spPr/>
        <p:txBody>
          <a:bodyPr/>
          <a:lstStyle/>
          <a:p>
            <a:r>
              <a:rPr lang="zh-CN" altLang="en-US" dirty="0"/>
              <a:t>成员评价</a:t>
            </a:r>
          </a:p>
        </p:txBody>
      </p:sp>
      <p:sp>
        <p:nvSpPr>
          <p:cNvPr id="3" name="内容占位符 2">
            <a:extLst>
              <a:ext uri="{FF2B5EF4-FFF2-40B4-BE49-F238E27FC236}">
                <a16:creationId xmlns:a16="http://schemas.microsoft.com/office/drawing/2014/main" id="{C668BD16-65E6-4F8F-BBA6-2C59C4D8577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96307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algn="l"/>
            <a:r>
              <a:rPr lang="en-US" altLang="zh-CN" sz="8800" dirty="0">
                <a:ln>
                  <a:solidFill>
                    <a:srgbClr val="383987"/>
                  </a:solidFill>
                </a:ln>
                <a:noFill/>
                <a:latin typeface="Agency FB" panose="020B0503020202020204" charset="0"/>
              </a:rPr>
              <a:t>THANKS</a:t>
            </a:r>
          </a:p>
        </p:txBody>
      </p:sp>
      <p:sp>
        <p:nvSpPr>
          <p:cNvPr id="2" name="文本框 1"/>
          <p:cNvSpPr txBox="1"/>
          <p:nvPr/>
        </p:nvSpPr>
        <p:spPr>
          <a:xfrm>
            <a:off x="934085" y="3540760"/>
            <a:ext cx="4176395" cy="460375"/>
          </a:xfrm>
          <a:prstGeom prst="rect">
            <a:avLst/>
          </a:prstGeom>
          <a:noFill/>
        </p:spPr>
        <p:txBody>
          <a:bodyPr wrap="square" rtlCol="0">
            <a:spAutoFit/>
          </a:bodyPr>
          <a:lstStyle/>
          <a:p>
            <a:pPr algn="dist"/>
            <a:r>
              <a:rPr lang="zh-CN" altLang="en-US" sz="2400">
                <a:ln>
                  <a:noFill/>
                </a:ln>
                <a:solidFill>
                  <a:srgbClr val="383987"/>
                </a:solidFill>
                <a:latin typeface="微软雅黑" panose="020B0503020204020204" charset="-122"/>
                <a:ea typeface="微软雅黑" panose="020B0503020204020204" charset="-122"/>
              </a:rPr>
              <a:t>谢谢观看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787" y="1076853"/>
            <a:ext cx="6405532" cy="4401122"/>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280" y="1759575"/>
            <a:ext cx="4452620" cy="283846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1366" y="1845812"/>
            <a:ext cx="1842005" cy="3648878"/>
          </a:xfrm>
          <a:prstGeom prst="rect">
            <a:avLst/>
          </a:prstGeom>
        </p:spPr>
      </p:pic>
      <p:sp>
        <p:nvSpPr>
          <p:cNvPr id="38" name="Text Placeholder 33"/>
          <p:cNvSpPr txBox="1"/>
          <p:nvPr/>
        </p:nvSpPr>
        <p:spPr>
          <a:xfrm>
            <a:off x="6018291" y="1570353"/>
            <a:ext cx="5446881" cy="275459"/>
          </a:xfrm>
          <a:prstGeom prst="rect">
            <a:avLst/>
          </a:prstGeom>
        </p:spPr>
        <p:txBody>
          <a:bodyPr lIns="0" tIns="0" rIns="0" bIns="0"/>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3200" noProof="0" dirty="0">
                <a:ln>
                  <a:noFill/>
                </a:ln>
                <a:solidFill>
                  <a:schemeClr val="tx1">
                    <a:lumMod val="65000"/>
                    <a:lumOff val="35000"/>
                  </a:schemeClr>
                </a:solidFill>
                <a:uLnTx/>
                <a:uFillTx/>
                <a:latin typeface="+mn-lt"/>
                <a:ea typeface="微软雅黑" panose="020B0503020204020204" pitchFamily="34" charset="-122"/>
                <a:sym typeface="+mn-ea"/>
              </a:rPr>
              <a:t>项目介绍</a:t>
            </a:r>
            <a:r>
              <a:rPr lang="en-AU" sz="3200" dirty="0">
                <a:solidFill>
                  <a:schemeClr val="tx1">
                    <a:lumMod val="65000"/>
                    <a:lumOff val="35000"/>
                  </a:schemeClr>
                </a:solidFill>
                <a:latin typeface="+mn-lt"/>
                <a:ea typeface="Roboto Medium" panose="02000000000000000000" pitchFamily="2" charset="0"/>
                <a:cs typeface="Roboto Medium" panose="02000000000000000000" pitchFamily="2" charset="0"/>
              </a:rPr>
              <a:t> </a:t>
            </a:r>
          </a:p>
        </p:txBody>
      </p:sp>
      <p:pic>
        <p:nvPicPr>
          <p:cNvPr id="5" name="图片 4" descr="C:\Users\影\Desktop\78.jpg78"/>
          <p:cNvPicPr>
            <a:picLocks noChangeAspect="1"/>
          </p:cNvPicPr>
          <p:nvPr/>
        </p:nvPicPr>
        <p:blipFill>
          <a:blip r:embed="rId5"/>
          <a:srcRect/>
          <a:stretch>
            <a:fillRect/>
          </a:stretch>
        </p:blipFill>
        <p:spPr>
          <a:xfrm>
            <a:off x="4288790" y="2433955"/>
            <a:ext cx="1384935" cy="2378075"/>
          </a:xfrm>
          <a:prstGeom prst="rect">
            <a:avLst/>
          </a:prstGeom>
        </p:spPr>
      </p:pic>
      <p:sp>
        <p:nvSpPr>
          <p:cNvPr id="26" name="Text Placeholder 32">
            <a:extLst>
              <a:ext uri="{FF2B5EF4-FFF2-40B4-BE49-F238E27FC236}">
                <a16:creationId xmlns:a16="http://schemas.microsoft.com/office/drawing/2014/main" id="{B243E2DF-CEC9-41E3-9830-1B63117A9808}"/>
              </a:ext>
            </a:extLst>
          </p:cNvPr>
          <p:cNvSpPr txBox="1"/>
          <p:nvPr/>
        </p:nvSpPr>
        <p:spPr>
          <a:xfrm>
            <a:off x="6018291" y="3013827"/>
            <a:ext cx="5446884" cy="2399421"/>
          </a:xfrm>
          <a:prstGeom prst="rect">
            <a:avLst/>
          </a:prstGeom>
        </p:spPr>
        <p:txBody>
          <a:bodyPr lIns="0" tIns="0" rIns="0" bIns="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        </a:t>
            </a: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校园表白墙是一款社交娱乐网站</a:t>
            </a: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通过表白墙可以向喜欢的她或者他进行表白</a:t>
            </a: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这是一个大众化的表白信息公布平台</a:t>
            </a:r>
            <a:r>
              <a:rPr lang="en-US" altLang="zh-CN"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a:t>
            </a:r>
            <a:r>
              <a:rPr lang="zh-CN" altLang="en-US" sz="1600" dirty="0">
                <a:solidFill>
                  <a:schemeClr val="tx1">
                    <a:lumMod val="65000"/>
                    <a:lumOff val="35000"/>
                  </a:schemeClr>
                </a:solidFill>
                <a:latin typeface="Arial" panose="020B0604020202020204" pitchFamily="34" charset="0"/>
                <a:ea typeface="微软雅黑" panose="020B0503020204020204" charset="-122"/>
                <a:sym typeface="Arial" panose="020B0604020202020204" pitchFamily="34" charset="0"/>
              </a:rPr>
              <a:t>能够让彼此之间避免尴尬场面。</a:t>
            </a:r>
          </a:p>
          <a:p>
            <a:pPr marL="0" indent="0">
              <a:lnSpc>
                <a:spcPct val="120000"/>
              </a:lnSpc>
              <a:buNone/>
            </a:pPr>
            <a:endParaRPr lang="en-US" sz="1050" dirty="0">
              <a:solidFill>
                <a:srgbClr val="657284"/>
              </a:solidFill>
              <a:latin typeface="Roboto Light" panose="02000000000000000000" pitchFamily="2" charset="0"/>
              <a:ea typeface="Roboto Light" panose="02000000000000000000" pitchFamily="2" charset="0"/>
              <a:cs typeface="Roboto Light" panose="020000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CAA9453-AD3E-4226-B56E-56B42E897D1B}"/>
              </a:ext>
            </a:extLst>
          </p:cNvPr>
          <p:cNvPicPr>
            <a:picLocks noGrp="1" noChangeAspect="1"/>
          </p:cNvPicPr>
          <p:nvPr>
            <p:ph idx="1"/>
          </p:nvPr>
        </p:nvPicPr>
        <p:blipFill>
          <a:blip r:embed="rId2"/>
          <a:stretch>
            <a:fillRect/>
          </a:stretch>
        </p:blipFill>
        <p:spPr>
          <a:xfrm>
            <a:off x="1882893" y="1103248"/>
            <a:ext cx="9244320" cy="5215255"/>
          </a:xfrm>
        </p:spPr>
      </p:pic>
      <p:sp>
        <p:nvSpPr>
          <p:cNvPr id="2" name="标题 1">
            <a:extLst>
              <a:ext uri="{FF2B5EF4-FFF2-40B4-BE49-F238E27FC236}">
                <a16:creationId xmlns:a16="http://schemas.microsoft.com/office/drawing/2014/main" id="{9D78B5BB-F991-4C0A-BC3F-AD065E4DB6E0}"/>
              </a:ext>
            </a:extLst>
          </p:cNvPr>
          <p:cNvSpPr>
            <a:spLocks noGrp="1"/>
          </p:cNvSpPr>
          <p:nvPr>
            <p:ph type="title"/>
          </p:nvPr>
        </p:nvSpPr>
        <p:spPr/>
        <p:txBody>
          <a:bodyPr/>
          <a:lstStyle/>
          <a:p>
            <a:r>
              <a:rPr lang="zh-CN" altLang="en-US" dirty="0"/>
              <a:t>项目计划</a:t>
            </a:r>
          </a:p>
        </p:txBody>
      </p:sp>
    </p:spTree>
    <p:extLst>
      <p:ext uri="{BB962C8B-B14F-4D97-AF65-F5344CB8AC3E}">
        <p14:creationId xmlns:p14="http://schemas.microsoft.com/office/powerpoint/2010/main" val="385869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85D80BF-C6CF-4659-953A-76900370E2F5}"/>
              </a:ext>
            </a:extLst>
          </p:cNvPr>
          <p:cNvPicPr>
            <a:picLocks noChangeAspect="1"/>
          </p:cNvPicPr>
          <p:nvPr/>
        </p:nvPicPr>
        <p:blipFill>
          <a:blip r:embed="rId2"/>
          <a:stretch>
            <a:fillRect/>
          </a:stretch>
        </p:blipFill>
        <p:spPr>
          <a:xfrm>
            <a:off x="557323" y="802127"/>
            <a:ext cx="10638442" cy="5966977"/>
          </a:xfrm>
          <a:prstGeom prst="rect">
            <a:avLst/>
          </a:prstGeom>
        </p:spPr>
      </p:pic>
      <p:sp>
        <p:nvSpPr>
          <p:cNvPr id="2" name="标题 1">
            <a:extLst>
              <a:ext uri="{FF2B5EF4-FFF2-40B4-BE49-F238E27FC236}">
                <a16:creationId xmlns:a16="http://schemas.microsoft.com/office/drawing/2014/main" id="{9D78B5BB-F991-4C0A-BC3F-AD065E4DB6E0}"/>
              </a:ext>
            </a:extLst>
          </p:cNvPr>
          <p:cNvSpPr>
            <a:spLocks noGrp="1"/>
          </p:cNvSpPr>
          <p:nvPr>
            <p:ph type="title"/>
          </p:nvPr>
        </p:nvSpPr>
        <p:spPr>
          <a:xfrm>
            <a:off x="198120" y="0"/>
            <a:ext cx="10515600" cy="1325563"/>
          </a:xfrm>
        </p:spPr>
        <p:txBody>
          <a:bodyPr/>
          <a:lstStyle/>
          <a:p>
            <a:r>
              <a:rPr lang="zh-CN" altLang="en-US" dirty="0"/>
              <a:t>可行性分析报告</a:t>
            </a:r>
          </a:p>
        </p:txBody>
      </p:sp>
    </p:spTree>
    <p:extLst>
      <p:ext uri="{BB962C8B-B14F-4D97-AF65-F5344CB8AC3E}">
        <p14:creationId xmlns:p14="http://schemas.microsoft.com/office/powerpoint/2010/main" val="223899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8B5BB-F991-4C0A-BC3F-AD065E4DB6E0}"/>
              </a:ext>
            </a:extLst>
          </p:cNvPr>
          <p:cNvSpPr>
            <a:spLocks noGrp="1"/>
          </p:cNvSpPr>
          <p:nvPr>
            <p:ph type="title"/>
          </p:nvPr>
        </p:nvSpPr>
        <p:spPr>
          <a:xfrm>
            <a:off x="198120" y="0"/>
            <a:ext cx="10515600" cy="1325563"/>
          </a:xfrm>
        </p:spPr>
        <p:txBody>
          <a:bodyPr/>
          <a:lstStyle/>
          <a:p>
            <a:r>
              <a:rPr lang="zh-CN" altLang="en-US" dirty="0"/>
              <a:t>需求规格说明书</a:t>
            </a:r>
          </a:p>
        </p:txBody>
      </p:sp>
      <p:pic>
        <p:nvPicPr>
          <p:cNvPr id="4" name="图片 3">
            <a:extLst>
              <a:ext uri="{FF2B5EF4-FFF2-40B4-BE49-F238E27FC236}">
                <a16:creationId xmlns:a16="http://schemas.microsoft.com/office/drawing/2014/main" id="{2A6AF470-8C9C-4795-ABED-1FEC236144B8}"/>
              </a:ext>
            </a:extLst>
          </p:cNvPr>
          <p:cNvPicPr>
            <a:picLocks noChangeAspect="1"/>
          </p:cNvPicPr>
          <p:nvPr/>
        </p:nvPicPr>
        <p:blipFill>
          <a:blip r:embed="rId2"/>
          <a:stretch>
            <a:fillRect/>
          </a:stretch>
        </p:blipFill>
        <p:spPr>
          <a:xfrm>
            <a:off x="761537" y="876047"/>
            <a:ext cx="10668925" cy="5837426"/>
          </a:xfrm>
          <a:prstGeom prst="rect">
            <a:avLst/>
          </a:prstGeom>
        </p:spPr>
      </p:pic>
    </p:spTree>
    <p:extLst>
      <p:ext uri="{BB962C8B-B14F-4D97-AF65-F5344CB8AC3E}">
        <p14:creationId xmlns:p14="http://schemas.microsoft.com/office/powerpoint/2010/main" val="81801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4A7EF-75CC-4E23-AF87-541536A69F82}"/>
              </a:ext>
            </a:extLst>
          </p:cNvPr>
          <p:cNvSpPr>
            <a:spLocks noGrp="1"/>
          </p:cNvSpPr>
          <p:nvPr>
            <p:ph type="title"/>
          </p:nvPr>
        </p:nvSpPr>
        <p:spPr/>
        <p:txBody>
          <a:bodyPr/>
          <a:lstStyle/>
          <a:p>
            <a:r>
              <a:rPr lang="zh-CN" altLang="en-US" dirty="0"/>
              <a:t>功能与非功能需求</a:t>
            </a:r>
          </a:p>
        </p:txBody>
      </p:sp>
      <p:pic>
        <p:nvPicPr>
          <p:cNvPr id="4" name="内容占位符 3">
            <a:extLst>
              <a:ext uri="{FF2B5EF4-FFF2-40B4-BE49-F238E27FC236}">
                <a16:creationId xmlns:a16="http://schemas.microsoft.com/office/drawing/2014/main" id="{8B229303-2C43-4BD1-B4B4-3A6EC921EE16}"/>
              </a:ext>
            </a:extLst>
          </p:cNvPr>
          <p:cNvPicPr>
            <a:picLocks noGrp="1" noChangeAspect="1"/>
          </p:cNvPicPr>
          <p:nvPr>
            <p:ph idx="1"/>
          </p:nvPr>
        </p:nvPicPr>
        <p:blipFill>
          <a:blip r:embed="rId2"/>
          <a:stretch>
            <a:fillRect/>
          </a:stretch>
        </p:blipFill>
        <p:spPr>
          <a:xfrm>
            <a:off x="458547" y="2045081"/>
            <a:ext cx="5038697" cy="4351338"/>
          </a:xfrm>
          <a:prstGeom prst="rect">
            <a:avLst/>
          </a:prstGeom>
        </p:spPr>
      </p:pic>
      <p:sp>
        <p:nvSpPr>
          <p:cNvPr id="6" name="文本框 5">
            <a:extLst>
              <a:ext uri="{FF2B5EF4-FFF2-40B4-BE49-F238E27FC236}">
                <a16:creationId xmlns:a16="http://schemas.microsoft.com/office/drawing/2014/main" id="{D7A46EF1-58A9-4453-B98F-12D98E6FDDCA}"/>
              </a:ext>
            </a:extLst>
          </p:cNvPr>
          <p:cNvSpPr txBox="1"/>
          <p:nvPr/>
        </p:nvSpPr>
        <p:spPr>
          <a:xfrm>
            <a:off x="5638977" y="2182053"/>
            <a:ext cx="6094476" cy="3847207"/>
          </a:xfrm>
          <a:prstGeom prst="rect">
            <a:avLst/>
          </a:prstGeom>
          <a:noFill/>
        </p:spPr>
        <p:txBody>
          <a:bodyPr wrap="square">
            <a:spAutoFit/>
          </a:bodyPr>
          <a:lstStyle/>
          <a:p>
            <a:pPr indent="266700" algn="just"/>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可靠性</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latin typeface="楷体" panose="02010609060101010101" pitchFamily="49"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该系统使用时应当是可靠的，不会发生基本错误。</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可用性</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latin typeface="楷体" panose="02010609060101010101" pitchFamily="49"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该系统使用时应当是可用的，逻辑层面的设计合理，人的使</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用不会感到繁琐或重复。</a:t>
            </a:r>
            <a:endParaRPr lang="en-US" altLang="zh-CN" sz="1100"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安全保密性</a:t>
            </a:r>
            <a:endParaRPr lang="zh-CN" altLang="zh-CN" b="1" kern="100" dirty="0">
              <a:effectLst/>
              <a:latin typeface="等线" panose="02010600030101010101" pitchFamily="2" charset="-122"/>
              <a:ea typeface="等线" panose="02010600030101010101" pitchFamily="2" charset="-122"/>
              <a:cs typeface="Times New Roman" panose="02020603050405020304" pitchFamily="18" charset="0"/>
            </a:endParaRPr>
          </a:p>
          <a:p>
            <a:pPr marL="266700" indent="266700" algn="just"/>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密码技术可采用</a:t>
            </a:r>
            <a:r>
              <a:rPr lang="zh-CN" altLang="en-US" sz="1800" kern="100" dirty="0">
                <a:effectLst/>
                <a:latin typeface="等线" panose="02010600030101010101" pitchFamily="2" charset="-122"/>
                <a:ea typeface="仿宋" panose="02010609060101010101" pitchFamily="49" charset="-122"/>
                <a:cs typeface="Times New Roman" panose="02020603050405020304" pitchFamily="18" charset="0"/>
              </a:rPr>
              <a:t>一定的加密技术</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，记录可追溯，重要删改部</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分进行二次验证操作。</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latin typeface="等线" panose="02010600030101010101" pitchFamily="2" charset="-122"/>
                <a:ea typeface="楷体" panose="02010609060101010101" pitchFamily="49" charset="-122"/>
                <a:cs typeface="Times New Roman" panose="02020603050405020304" pitchFamily="18" charset="0"/>
              </a:rPr>
              <a:t>   </a:t>
            </a:r>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可维护性</a:t>
            </a:r>
            <a:endParaRPr lang="zh-CN" alt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latin typeface="楷体" panose="02010609060101010101" pitchFamily="49"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功能模块后期均可以根据具体需要进行维护。</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a:t>
            </a:r>
            <a:r>
              <a:rPr lang="zh-CN" altLang="zh-CN" sz="2000" b="1" kern="100" dirty="0">
                <a:effectLst/>
                <a:latin typeface="等线" panose="02010600030101010101" pitchFamily="2" charset="-122"/>
                <a:ea typeface="楷体" panose="02010609060101010101" pitchFamily="49" charset="-122"/>
                <a:cs typeface="Times New Roman" panose="02020603050405020304" pitchFamily="18" charset="0"/>
              </a:rPr>
              <a:t>可移植性</a:t>
            </a:r>
            <a:endParaRPr lang="zh-CN" altLang="zh-CN" sz="11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            </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特定操作系统的使用</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:Win10</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7</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a:t>
            </a:r>
            <a:r>
              <a:rPr lang="en-US" altLang="zh-CN" sz="1800" kern="100" dirty="0">
                <a:effectLst/>
                <a:latin typeface="等线" panose="02010600030101010101" pitchFamily="2" charset="-122"/>
                <a:ea typeface="仿宋" panose="02010609060101010101" pitchFamily="49" charset="-122"/>
                <a:cs typeface="Times New Roman" panose="02020603050405020304" pitchFamily="18" charset="0"/>
              </a:rPr>
              <a:t>java</a:t>
            </a:r>
            <a:r>
              <a:rPr lang="zh-CN" altLang="zh-CN" sz="1800" kern="100" dirty="0">
                <a:effectLst/>
                <a:latin typeface="等线" panose="02010600030101010101" pitchFamily="2" charset="-122"/>
                <a:ea typeface="仿宋" panose="02010609060101010101" pitchFamily="49" charset="-122"/>
                <a:cs typeface="Times New Roman" panose="02020603050405020304" pitchFamily="18" charset="0"/>
              </a:rPr>
              <a:t>的优点可实现跨平台。</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81746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2"/>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algn="l"/>
            <a:r>
              <a:rPr lang="en-US" altLang="zh-CN" sz="11500">
                <a:ln>
                  <a:solidFill>
                    <a:srgbClr val="383987"/>
                  </a:solidFill>
                </a:ln>
                <a:noFill/>
                <a:latin typeface="Agency FB" panose="020B0503020202020204" charset="0"/>
              </a:rPr>
              <a:t>02</a:t>
            </a:r>
          </a:p>
        </p:txBody>
      </p:sp>
      <p:sp>
        <p:nvSpPr>
          <p:cNvPr id="6" name="文本框 5"/>
          <p:cNvSpPr txBox="1"/>
          <p:nvPr/>
        </p:nvSpPr>
        <p:spPr>
          <a:xfrm>
            <a:off x="1038225" y="3166110"/>
            <a:ext cx="4818380" cy="645160"/>
          </a:xfrm>
          <a:prstGeom prst="rect">
            <a:avLst/>
          </a:prstGeom>
          <a:noFill/>
        </p:spPr>
        <p:txBody>
          <a:bodyPr wrap="square" rtlCol="0">
            <a:spAutoFit/>
          </a:bodyPr>
          <a:lstStyle/>
          <a:p>
            <a:pPr lvl="0" algn="l"/>
            <a:r>
              <a:rPr lang="zh-CN" altLang="en-US" sz="3600" noProof="0" dirty="0">
                <a:ln>
                  <a:noFill/>
                </a:ln>
                <a:solidFill>
                  <a:srgbClr val="383987"/>
                </a:solidFill>
                <a:uLnTx/>
                <a:uFillTx/>
                <a:latin typeface="微软雅黑" panose="020B0503020204020204" charset="-122"/>
                <a:ea typeface="微软雅黑" panose="020B0503020204020204" charset="-122"/>
                <a:sym typeface="+mn-ea"/>
              </a:rPr>
              <a:t>设计</a:t>
            </a:r>
            <a:endParaRPr lang="zh-CN" altLang="en-US" sz="3600" b="1" noProof="0" dirty="0">
              <a:ln>
                <a:noFill/>
              </a:ln>
              <a:solidFill>
                <a:srgbClr val="383987"/>
              </a:solidFill>
              <a:effectLst>
                <a:outerShdw blurRad="50800" dist="38100" dir="5400000" algn="t" rotWithShape="0">
                  <a:prstClr val="black">
                    <a:alpha val="40000"/>
                  </a:prstClr>
                </a:outerShdw>
              </a:effectLst>
              <a:uLnTx/>
              <a:uFillTx/>
              <a:latin typeface="微软雅黑" panose="020B0503020204020204" charset="-122"/>
              <a:ea typeface="微软雅黑" panose="020B0503020204020204" charset="-122"/>
              <a:sym typeface="+mn-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847</Words>
  <Application>Microsoft Office PowerPoint</Application>
  <PresentationFormat>宽屏</PresentationFormat>
  <Paragraphs>136</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Roboto Light</vt:lpstr>
      <vt:lpstr>等线</vt:lpstr>
      <vt:lpstr>黑体</vt:lpstr>
      <vt:lpstr>华文中宋</vt:lpstr>
      <vt:lpstr>楷体</vt:lpstr>
      <vt:lpstr>微软雅黑</vt:lpstr>
      <vt:lpstr>Agency FB</vt:lpstr>
      <vt:lpstr>Arial</vt:lpstr>
      <vt:lpstr>Calibri</vt:lpstr>
      <vt:lpstr>Calibri Light</vt:lpstr>
      <vt:lpstr>Office 主题</vt:lpstr>
      <vt:lpstr>PowerPoint 演示文稿</vt:lpstr>
      <vt:lpstr>PowerPoint 演示文稿</vt:lpstr>
      <vt:lpstr>PowerPoint 演示文稿</vt:lpstr>
      <vt:lpstr>PowerPoint 演示文稿</vt:lpstr>
      <vt:lpstr>项目计划</vt:lpstr>
      <vt:lpstr>可行性分析报告</vt:lpstr>
      <vt:lpstr>需求规格说明书</vt:lpstr>
      <vt:lpstr>功能与非功能需求</vt:lpstr>
      <vt:lpstr>PowerPoint 演示文稿</vt:lpstr>
      <vt:lpstr>界面原型</vt:lpstr>
      <vt:lpstr>用户反馈</vt:lpstr>
      <vt:lpstr>总体设计</vt:lpstr>
      <vt:lpstr>HIPO图</vt:lpstr>
      <vt:lpstr>PowerPoint 演示文稿</vt:lpstr>
      <vt:lpstr>业务流图</vt:lpstr>
      <vt:lpstr>详细设计</vt:lpstr>
      <vt:lpstr>数据库设计</vt:lpstr>
      <vt:lpstr>数据字典与ER图</vt:lpstr>
      <vt:lpstr>关键算法设计</vt:lpstr>
      <vt:lpstr>代码规范</vt:lpstr>
      <vt:lpstr>内部走查</vt:lpstr>
      <vt:lpstr>PowerPoint 演示文稿</vt:lpstr>
      <vt:lpstr>测试计划</vt:lpstr>
      <vt:lpstr>用户手册</vt:lpstr>
      <vt:lpstr>程序清单</vt:lpstr>
      <vt:lpstr>单元测试用例</vt:lpstr>
      <vt:lpstr>集成测试</vt:lpstr>
      <vt:lpstr>系统测试</vt:lpstr>
      <vt:lpstr>PowerPoint 演示文稿</vt:lpstr>
      <vt:lpstr>会议记录</vt:lpstr>
      <vt:lpstr>PowerPoint 演示文稿</vt:lpstr>
      <vt:lpstr>配置系统管理</vt:lpstr>
      <vt:lpstr>项目总结</vt:lpstr>
      <vt:lpstr>成员评价</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mu liucong</cp:lastModifiedBy>
  <cp:revision>10</cp:revision>
  <dcterms:created xsi:type="dcterms:W3CDTF">2015-05-05T08:02:00Z</dcterms:created>
  <dcterms:modified xsi:type="dcterms:W3CDTF">2021-12-26T09:55:12Z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