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3.xml" ContentType="application/inkml+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4.xml" ContentType="application/inkml+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5.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89" r:id="rId2"/>
    <p:sldId id="296" r:id="rId3"/>
    <p:sldId id="332" r:id="rId4"/>
    <p:sldId id="311" r:id="rId5"/>
    <p:sldId id="312" r:id="rId6"/>
    <p:sldId id="313" r:id="rId7"/>
    <p:sldId id="333" r:id="rId8"/>
    <p:sldId id="314" r:id="rId9"/>
    <p:sldId id="315" r:id="rId10"/>
    <p:sldId id="316" r:id="rId11"/>
    <p:sldId id="317" r:id="rId12"/>
    <p:sldId id="318" r:id="rId13"/>
    <p:sldId id="334" r:id="rId14"/>
    <p:sldId id="319" r:id="rId15"/>
    <p:sldId id="320" r:id="rId16"/>
    <p:sldId id="321" r:id="rId17"/>
    <p:sldId id="322" r:id="rId18"/>
    <p:sldId id="323" r:id="rId19"/>
    <p:sldId id="324" r:id="rId20"/>
    <p:sldId id="297" r:id="rId21"/>
    <p:sldId id="260" r:id="rId22"/>
    <p:sldId id="300" r:id="rId23"/>
    <p:sldId id="306" r:id="rId24"/>
    <p:sldId id="307" r:id="rId25"/>
    <p:sldId id="308" r:id="rId26"/>
    <p:sldId id="309" r:id="rId27"/>
    <p:sldId id="310" r:id="rId28"/>
    <p:sldId id="301" r:id="rId29"/>
    <p:sldId id="270" r:id="rId30"/>
    <p:sldId id="282" r:id="rId31"/>
    <p:sldId id="302" r:id="rId32"/>
    <p:sldId id="259" r:id="rId33"/>
    <p:sldId id="303" r:id="rId34"/>
    <p:sldId id="281" r:id="rId35"/>
    <p:sldId id="274" r:id="rId36"/>
    <p:sldId id="271" r:id="rId37"/>
    <p:sldId id="335" r:id="rId38"/>
    <p:sldId id="325" r:id="rId39"/>
    <p:sldId id="326" r:id="rId40"/>
    <p:sldId id="327" r:id="rId41"/>
    <p:sldId id="328" r:id="rId42"/>
    <p:sldId id="329" r:id="rId43"/>
    <p:sldId id="330" r:id="rId44"/>
    <p:sldId id="331" r:id="rId45"/>
    <p:sldId id="304" r:id="rId46"/>
    <p:sldId id="305" r:id="rId47"/>
    <p:sldId id="337" r:id="rId48"/>
    <p:sldId id="298" r:id="rId49"/>
  </p:sldIdLst>
  <p:sldSz cx="12192000" cy="6858000"/>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52">
          <p15:clr>
            <a:srgbClr val="A4A3A4"/>
          </p15:clr>
        </p15:guide>
        <p15:guide id="2" pos="3840">
          <p15:clr>
            <a:srgbClr val="A4A3A4"/>
          </p15:clr>
        </p15:guide>
        <p15:guide id="3" pos="4997">
          <p15:clr>
            <a:srgbClr val="A4A3A4"/>
          </p15:clr>
        </p15:guide>
        <p15:guide id="4" pos="27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8BA5"/>
    <a:srgbClr val="5BAAA4"/>
    <a:srgbClr val="195269"/>
    <a:srgbClr val="E6E6E6"/>
    <a:srgbClr val="D3DEDD"/>
    <a:srgbClr val="009B97"/>
    <a:srgbClr val="267CA0"/>
    <a:srgbClr val="509FA4"/>
    <a:srgbClr val="00C0BB"/>
    <a:srgbClr val="83B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9" autoAdjust="0"/>
    <p:restoredTop sz="96314" autoAdjust="0"/>
  </p:normalViewPr>
  <p:slideViewPr>
    <p:cSldViewPr snapToGrid="0" showGuides="1">
      <p:cViewPr varScale="1">
        <p:scale>
          <a:sx n="87" d="100"/>
          <a:sy n="87" d="100"/>
        </p:scale>
        <p:origin x="485" y="72"/>
      </p:cViewPr>
      <p:guideLst>
        <p:guide orient="horz" pos="2352"/>
        <p:guide pos="3840"/>
        <p:guide pos="4997"/>
        <p:guide pos="2706"/>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2-08T01:46:21.861"/>
    </inkml:context>
    <inkml:brush xml:id="br0">
      <inkml:brushProperty name="width" value="0.05" units="cm"/>
      <inkml:brushProperty name="height" value="0.05" units="cm"/>
      <inkml:brushProperty name="ignorePressure" value="1"/>
    </inkml:brush>
  </inkml:definitions>
  <inkml:trace contextRef="#ctx0" brushRef="#br0">0 1,'8285'8285,"-8233"-8233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F2CC8D-3B9A-4706-A2EE-CEE172D75FE6}" type="datetimeFigureOut">
              <a:rPr lang="zh-CN" altLang="en-US" smtClean="0"/>
              <a:t>2021/12/8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07B8CC-CD7D-4D4E-A59D-DE6DE4293CAA}" type="slidenum">
              <a:rPr lang="zh-CN" altLang="en-US" smtClean="0"/>
              <a:t>‹#›</a:t>
            </a:fld>
            <a:endParaRPr lang="zh-CN" altLang="en-US"/>
          </a:p>
        </p:txBody>
      </p:sp>
    </p:spTree>
    <p:extLst>
      <p:ext uri="{BB962C8B-B14F-4D97-AF65-F5344CB8AC3E}">
        <p14:creationId xmlns:p14="http://schemas.microsoft.com/office/powerpoint/2010/main" val="1101802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a:t>
            </a:fld>
            <a:endParaRPr lang="zh-CN" altLang="en-US"/>
          </a:p>
        </p:txBody>
      </p:sp>
    </p:spTree>
    <p:extLst>
      <p:ext uri="{BB962C8B-B14F-4D97-AF65-F5344CB8AC3E}">
        <p14:creationId xmlns:p14="http://schemas.microsoft.com/office/powerpoint/2010/main" val="4276064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10</a:t>
            </a:fld>
            <a:endParaRPr lang="zh-CN" altLang="en-US"/>
          </a:p>
        </p:txBody>
      </p:sp>
    </p:spTree>
    <p:extLst>
      <p:ext uri="{BB962C8B-B14F-4D97-AF65-F5344CB8AC3E}">
        <p14:creationId xmlns:p14="http://schemas.microsoft.com/office/powerpoint/2010/main" val="3560540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11</a:t>
            </a:fld>
            <a:endParaRPr lang="zh-CN" altLang="en-US"/>
          </a:p>
        </p:txBody>
      </p:sp>
    </p:spTree>
    <p:extLst>
      <p:ext uri="{BB962C8B-B14F-4D97-AF65-F5344CB8AC3E}">
        <p14:creationId xmlns:p14="http://schemas.microsoft.com/office/powerpoint/2010/main" val="1488104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12</a:t>
            </a:fld>
            <a:endParaRPr lang="zh-CN" altLang="en-US"/>
          </a:p>
        </p:txBody>
      </p:sp>
    </p:spTree>
    <p:extLst>
      <p:ext uri="{BB962C8B-B14F-4D97-AF65-F5344CB8AC3E}">
        <p14:creationId xmlns:p14="http://schemas.microsoft.com/office/powerpoint/2010/main" val="1060489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13</a:t>
            </a:fld>
            <a:endParaRPr lang="zh-CN" altLang="en-US"/>
          </a:p>
        </p:txBody>
      </p:sp>
    </p:spTree>
    <p:extLst>
      <p:ext uri="{BB962C8B-B14F-4D97-AF65-F5344CB8AC3E}">
        <p14:creationId xmlns:p14="http://schemas.microsoft.com/office/powerpoint/2010/main" val="3893767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14</a:t>
            </a:fld>
            <a:endParaRPr lang="zh-CN" altLang="en-US"/>
          </a:p>
        </p:txBody>
      </p:sp>
    </p:spTree>
    <p:extLst>
      <p:ext uri="{BB962C8B-B14F-4D97-AF65-F5344CB8AC3E}">
        <p14:creationId xmlns:p14="http://schemas.microsoft.com/office/powerpoint/2010/main" val="1432094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15</a:t>
            </a:fld>
            <a:endParaRPr lang="zh-CN" altLang="en-US"/>
          </a:p>
        </p:txBody>
      </p:sp>
    </p:spTree>
    <p:extLst>
      <p:ext uri="{BB962C8B-B14F-4D97-AF65-F5344CB8AC3E}">
        <p14:creationId xmlns:p14="http://schemas.microsoft.com/office/powerpoint/2010/main" val="28856538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16</a:t>
            </a:fld>
            <a:endParaRPr lang="zh-CN" altLang="en-US"/>
          </a:p>
        </p:txBody>
      </p:sp>
    </p:spTree>
    <p:extLst>
      <p:ext uri="{BB962C8B-B14F-4D97-AF65-F5344CB8AC3E}">
        <p14:creationId xmlns:p14="http://schemas.microsoft.com/office/powerpoint/2010/main" val="19673222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17</a:t>
            </a:fld>
            <a:endParaRPr lang="zh-CN" altLang="en-US"/>
          </a:p>
        </p:txBody>
      </p:sp>
    </p:spTree>
    <p:extLst>
      <p:ext uri="{BB962C8B-B14F-4D97-AF65-F5344CB8AC3E}">
        <p14:creationId xmlns:p14="http://schemas.microsoft.com/office/powerpoint/2010/main" val="41460962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18</a:t>
            </a:fld>
            <a:endParaRPr lang="zh-CN" altLang="en-US"/>
          </a:p>
        </p:txBody>
      </p:sp>
    </p:spTree>
    <p:extLst>
      <p:ext uri="{BB962C8B-B14F-4D97-AF65-F5344CB8AC3E}">
        <p14:creationId xmlns:p14="http://schemas.microsoft.com/office/powerpoint/2010/main" val="27624310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19</a:t>
            </a:fld>
            <a:endParaRPr lang="zh-CN" altLang="en-US"/>
          </a:p>
        </p:txBody>
      </p:sp>
    </p:spTree>
    <p:extLst>
      <p:ext uri="{BB962C8B-B14F-4D97-AF65-F5344CB8AC3E}">
        <p14:creationId xmlns:p14="http://schemas.microsoft.com/office/powerpoint/2010/main" val="427748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a:t>
            </a:fld>
            <a:endParaRPr lang="zh-CN" altLang="en-US"/>
          </a:p>
        </p:txBody>
      </p:sp>
    </p:spTree>
    <p:extLst>
      <p:ext uri="{BB962C8B-B14F-4D97-AF65-F5344CB8AC3E}">
        <p14:creationId xmlns:p14="http://schemas.microsoft.com/office/powerpoint/2010/main" val="582520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20</a:t>
            </a:fld>
            <a:endParaRPr lang="zh-CN" altLang="en-US"/>
          </a:p>
        </p:txBody>
      </p:sp>
    </p:spTree>
    <p:extLst>
      <p:ext uri="{BB962C8B-B14F-4D97-AF65-F5344CB8AC3E}">
        <p14:creationId xmlns:p14="http://schemas.microsoft.com/office/powerpoint/2010/main" val="17484838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21</a:t>
            </a:fld>
            <a:endParaRPr lang="zh-CN" altLang="en-US"/>
          </a:p>
        </p:txBody>
      </p:sp>
    </p:spTree>
    <p:extLst>
      <p:ext uri="{BB962C8B-B14F-4D97-AF65-F5344CB8AC3E}">
        <p14:creationId xmlns:p14="http://schemas.microsoft.com/office/powerpoint/2010/main" val="9679426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22</a:t>
            </a:fld>
            <a:endParaRPr lang="zh-CN" altLang="en-US"/>
          </a:p>
        </p:txBody>
      </p:sp>
    </p:spTree>
    <p:extLst>
      <p:ext uri="{BB962C8B-B14F-4D97-AF65-F5344CB8AC3E}">
        <p14:creationId xmlns:p14="http://schemas.microsoft.com/office/powerpoint/2010/main" val="2089373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23</a:t>
            </a:fld>
            <a:endParaRPr lang="zh-CN" altLang="en-US"/>
          </a:p>
        </p:txBody>
      </p:sp>
    </p:spTree>
    <p:extLst>
      <p:ext uri="{BB962C8B-B14F-4D97-AF65-F5344CB8AC3E}">
        <p14:creationId xmlns:p14="http://schemas.microsoft.com/office/powerpoint/2010/main" val="3429022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24</a:t>
            </a:fld>
            <a:endParaRPr lang="zh-CN" altLang="en-US"/>
          </a:p>
        </p:txBody>
      </p:sp>
    </p:spTree>
    <p:extLst>
      <p:ext uri="{BB962C8B-B14F-4D97-AF65-F5344CB8AC3E}">
        <p14:creationId xmlns:p14="http://schemas.microsoft.com/office/powerpoint/2010/main" val="33199669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25</a:t>
            </a:fld>
            <a:endParaRPr lang="zh-CN" altLang="en-US"/>
          </a:p>
        </p:txBody>
      </p:sp>
    </p:spTree>
    <p:extLst>
      <p:ext uri="{BB962C8B-B14F-4D97-AF65-F5344CB8AC3E}">
        <p14:creationId xmlns:p14="http://schemas.microsoft.com/office/powerpoint/2010/main" val="3156661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26</a:t>
            </a:fld>
            <a:endParaRPr lang="zh-CN" altLang="en-US"/>
          </a:p>
        </p:txBody>
      </p:sp>
    </p:spTree>
    <p:extLst>
      <p:ext uri="{BB962C8B-B14F-4D97-AF65-F5344CB8AC3E}">
        <p14:creationId xmlns:p14="http://schemas.microsoft.com/office/powerpoint/2010/main" val="1892168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27</a:t>
            </a:fld>
            <a:endParaRPr lang="zh-CN" altLang="en-US"/>
          </a:p>
        </p:txBody>
      </p:sp>
    </p:spTree>
    <p:extLst>
      <p:ext uri="{BB962C8B-B14F-4D97-AF65-F5344CB8AC3E}">
        <p14:creationId xmlns:p14="http://schemas.microsoft.com/office/powerpoint/2010/main" val="1178052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28</a:t>
            </a:fld>
            <a:endParaRPr lang="zh-CN" altLang="en-US"/>
          </a:p>
        </p:txBody>
      </p:sp>
    </p:spTree>
    <p:extLst>
      <p:ext uri="{BB962C8B-B14F-4D97-AF65-F5344CB8AC3E}">
        <p14:creationId xmlns:p14="http://schemas.microsoft.com/office/powerpoint/2010/main" val="31531461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29</a:t>
            </a:fld>
            <a:endParaRPr lang="zh-CN" altLang="en-US"/>
          </a:p>
        </p:txBody>
      </p:sp>
    </p:spTree>
    <p:extLst>
      <p:ext uri="{BB962C8B-B14F-4D97-AF65-F5344CB8AC3E}">
        <p14:creationId xmlns:p14="http://schemas.microsoft.com/office/powerpoint/2010/main" val="2744871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a:t>
            </a:fld>
            <a:endParaRPr lang="zh-CN" altLang="en-US"/>
          </a:p>
        </p:txBody>
      </p:sp>
    </p:spTree>
    <p:extLst>
      <p:ext uri="{BB962C8B-B14F-4D97-AF65-F5344CB8AC3E}">
        <p14:creationId xmlns:p14="http://schemas.microsoft.com/office/powerpoint/2010/main" val="8193976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30</a:t>
            </a:fld>
            <a:endParaRPr lang="zh-CN" altLang="en-US"/>
          </a:p>
        </p:txBody>
      </p:sp>
    </p:spTree>
    <p:extLst>
      <p:ext uri="{BB962C8B-B14F-4D97-AF65-F5344CB8AC3E}">
        <p14:creationId xmlns:p14="http://schemas.microsoft.com/office/powerpoint/2010/main" val="41278654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31</a:t>
            </a:fld>
            <a:endParaRPr lang="zh-CN" altLang="en-US"/>
          </a:p>
        </p:txBody>
      </p:sp>
    </p:spTree>
    <p:extLst>
      <p:ext uri="{BB962C8B-B14F-4D97-AF65-F5344CB8AC3E}">
        <p14:creationId xmlns:p14="http://schemas.microsoft.com/office/powerpoint/2010/main" val="33058724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32</a:t>
            </a:fld>
            <a:endParaRPr lang="zh-CN" altLang="en-US"/>
          </a:p>
        </p:txBody>
      </p:sp>
    </p:spTree>
    <p:extLst>
      <p:ext uri="{BB962C8B-B14F-4D97-AF65-F5344CB8AC3E}">
        <p14:creationId xmlns:p14="http://schemas.microsoft.com/office/powerpoint/2010/main" val="3470086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33</a:t>
            </a:fld>
            <a:endParaRPr lang="zh-CN" altLang="en-US"/>
          </a:p>
        </p:txBody>
      </p:sp>
    </p:spTree>
    <p:extLst>
      <p:ext uri="{BB962C8B-B14F-4D97-AF65-F5344CB8AC3E}">
        <p14:creationId xmlns:p14="http://schemas.microsoft.com/office/powerpoint/2010/main" val="15103371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34</a:t>
            </a:fld>
            <a:endParaRPr lang="zh-CN" altLang="en-US"/>
          </a:p>
        </p:txBody>
      </p:sp>
    </p:spTree>
    <p:extLst>
      <p:ext uri="{BB962C8B-B14F-4D97-AF65-F5344CB8AC3E}">
        <p14:creationId xmlns:p14="http://schemas.microsoft.com/office/powerpoint/2010/main" val="10000763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https://www.ypppt.com/</a:t>
            </a:r>
            <a:endParaRPr lang="zh-CN" altLang="en-US" dirty="0"/>
          </a:p>
        </p:txBody>
      </p:sp>
      <p:sp>
        <p:nvSpPr>
          <p:cNvPr id="4" name="灯片编号占位符 3"/>
          <p:cNvSpPr>
            <a:spLocks noGrp="1"/>
          </p:cNvSpPr>
          <p:nvPr>
            <p:ph type="sldNum" sz="quarter" idx="5"/>
          </p:nvPr>
        </p:nvSpPr>
        <p:spPr/>
        <p:txBody>
          <a:bodyPr/>
          <a:lstStyle/>
          <a:p>
            <a:fld id="{B307B8CC-CD7D-4D4E-A59D-DE6DE4293CAA}" type="slidenum">
              <a:rPr lang="zh-CN" altLang="en-US" smtClean="0"/>
              <a:t>35</a:t>
            </a:fld>
            <a:endParaRPr lang="zh-CN" altLang="en-US"/>
          </a:p>
        </p:txBody>
      </p:sp>
    </p:spTree>
    <p:extLst>
      <p:ext uri="{BB962C8B-B14F-4D97-AF65-F5344CB8AC3E}">
        <p14:creationId xmlns:p14="http://schemas.microsoft.com/office/powerpoint/2010/main" val="29088478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36</a:t>
            </a:fld>
            <a:endParaRPr lang="zh-CN" altLang="en-US"/>
          </a:p>
        </p:txBody>
      </p:sp>
    </p:spTree>
    <p:extLst>
      <p:ext uri="{BB962C8B-B14F-4D97-AF65-F5344CB8AC3E}">
        <p14:creationId xmlns:p14="http://schemas.microsoft.com/office/powerpoint/2010/main" val="24629471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37</a:t>
            </a:fld>
            <a:endParaRPr lang="zh-CN" altLang="en-US"/>
          </a:p>
        </p:txBody>
      </p:sp>
    </p:spTree>
    <p:extLst>
      <p:ext uri="{BB962C8B-B14F-4D97-AF65-F5344CB8AC3E}">
        <p14:creationId xmlns:p14="http://schemas.microsoft.com/office/powerpoint/2010/main" val="6530552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38</a:t>
            </a:fld>
            <a:endParaRPr lang="zh-CN" altLang="en-US"/>
          </a:p>
        </p:txBody>
      </p:sp>
    </p:spTree>
    <p:extLst>
      <p:ext uri="{BB962C8B-B14F-4D97-AF65-F5344CB8AC3E}">
        <p14:creationId xmlns:p14="http://schemas.microsoft.com/office/powerpoint/2010/main" val="40679998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39</a:t>
            </a:fld>
            <a:endParaRPr lang="zh-CN" altLang="en-US"/>
          </a:p>
        </p:txBody>
      </p:sp>
    </p:spTree>
    <p:extLst>
      <p:ext uri="{BB962C8B-B14F-4D97-AF65-F5344CB8AC3E}">
        <p14:creationId xmlns:p14="http://schemas.microsoft.com/office/powerpoint/2010/main" val="10605013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a:t>
            </a:fld>
            <a:endParaRPr lang="zh-CN" altLang="en-US"/>
          </a:p>
        </p:txBody>
      </p:sp>
    </p:spTree>
    <p:extLst>
      <p:ext uri="{BB962C8B-B14F-4D97-AF65-F5344CB8AC3E}">
        <p14:creationId xmlns:p14="http://schemas.microsoft.com/office/powerpoint/2010/main" val="1714231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40</a:t>
            </a:fld>
            <a:endParaRPr lang="zh-CN" altLang="en-US"/>
          </a:p>
        </p:txBody>
      </p:sp>
    </p:spTree>
    <p:extLst>
      <p:ext uri="{BB962C8B-B14F-4D97-AF65-F5344CB8AC3E}">
        <p14:creationId xmlns:p14="http://schemas.microsoft.com/office/powerpoint/2010/main" val="31022450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41</a:t>
            </a:fld>
            <a:endParaRPr lang="zh-CN" altLang="en-US"/>
          </a:p>
        </p:txBody>
      </p:sp>
    </p:spTree>
    <p:extLst>
      <p:ext uri="{BB962C8B-B14F-4D97-AF65-F5344CB8AC3E}">
        <p14:creationId xmlns:p14="http://schemas.microsoft.com/office/powerpoint/2010/main" val="3896581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42</a:t>
            </a:fld>
            <a:endParaRPr lang="zh-CN" altLang="en-US"/>
          </a:p>
        </p:txBody>
      </p:sp>
    </p:spTree>
    <p:extLst>
      <p:ext uri="{BB962C8B-B14F-4D97-AF65-F5344CB8AC3E}">
        <p14:creationId xmlns:p14="http://schemas.microsoft.com/office/powerpoint/2010/main" val="149973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43</a:t>
            </a:fld>
            <a:endParaRPr lang="zh-CN" altLang="en-US"/>
          </a:p>
        </p:txBody>
      </p:sp>
    </p:spTree>
    <p:extLst>
      <p:ext uri="{BB962C8B-B14F-4D97-AF65-F5344CB8AC3E}">
        <p14:creationId xmlns:p14="http://schemas.microsoft.com/office/powerpoint/2010/main" val="7505872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44</a:t>
            </a:fld>
            <a:endParaRPr lang="zh-CN" altLang="en-US"/>
          </a:p>
        </p:txBody>
      </p:sp>
    </p:spTree>
    <p:extLst>
      <p:ext uri="{BB962C8B-B14F-4D97-AF65-F5344CB8AC3E}">
        <p14:creationId xmlns:p14="http://schemas.microsoft.com/office/powerpoint/2010/main" val="6048732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45</a:t>
            </a:fld>
            <a:endParaRPr lang="zh-CN" altLang="en-US"/>
          </a:p>
        </p:txBody>
      </p:sp>
    </p:spTree>
    <p:extLst>
      <p:ext uri="{BB962C8B-B14F-4D97-AF65-F5344CB8AC3E}">
        <p14:creationId xmlns:p14="http://schemas.microsoft.com/office/powerpoint/2010/main" val="22856887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46</a:t>
            </a:fld>
            <a:endParaRPr lang="zh-CN" altLang="en-US"/>
          </a:p>
        </p:txBody>
      </p:sp>
    </p:spTree>
    <p:extLst>
      <p:ext uri="{BB962C8B-B14F-4D97-AF65-F5344CB8AC3E}">
        <p14:creationId xmlns:p14="http://schemas.microsoft.com/office/powerpoint/2010/main" val="3128225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47</a:t>
            </a:fld>
            <a:endParaRPr lang="zh-CN" altLang="en-US"/>
          </a:p>
        </p:txBody>
      </p:sp>
    </p:spTree>
    <p:extLst>
      <p:ext uri="{BB962C8B-B14F-4D97-AF65-F5344CB8AC3E}">
        <p14:creationId xmlns:p14="http://schemas.microsoft.com/office/powerpoint/2010/main" val="79874666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48</a:t>
            </a:fld>
            <a:endParaRPr lang="zh-CN" altLang="en-US"/>
          </a:p>
        </p:txBody>
      </p:sp>
    </p:spTree>
    <p:extLst>
      <p:ext uri="{BB962C8B-B14F-4D97-AF65-F5344CB8AC3E}">
        <p14:creationId xmlns:p14="http://schemas.microsoft.com/office/powerpoint/2010/main" val="4176234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5</a:t>
            </a:fld>
            <a:endParaRPr lang="zh-CN" altLang="en-US"/>
          </a:p>
        </p:txBody>
      </p:sp>
    </p:spTree>
    <p:extLst>
      <p:ext uri="{BB962C8B-B14F-4D97-AF65-F5344CB8AC3E}">
        <p14:creationId xmlns:p14="http://schemas.microsoft.com/office/powerpoint/2010/main" val="60595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6</a:t>
            </a:fld>
            <a:endParaRPr lang="zh-CN" altLang="en-US"/>
          </a:p>
        </p:txBody>
      </p:sp>
    </p:spTree>
    <p:extLst>
      <p:ext uri="{BB962C8B-B14F-4D97-AF65-F5344CB8AC3E}">
        <p14:creationId xmlns:p14="http://schemas.microsoft.com/office/powerpoint/2010/main" val="1484718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307B8CC-CD7D-4D4E-A59D-DE6DE4293CAA}" type="slidenum">
              <a:rPr lang="zh-CN" altLang="en-US" smtClean="0"/>
              <a:t>7</a:t>
            </a:fld>
            <a:endParaRPr lang="zh-CN" altLang="en-US"/>
          </a:p>
        </p:txBody>
      </p:sp>
    </p:spTree>
    <p:extLst>
      <p:ext uri="{BB962C8B-B14F-4D97-AF65-F5344CB8AC3E}">
        <p14:creationId xmlns:p14="http://schemas.microsoft.com/office/powerpoint/2010/main" val="3126824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8</a:t>
            </a:fld>
            <a:endParaRPr lang="zh-CN" altLang="en-US"/>
          </a:p>
        </p:txBody>
      </p:sp>
    </p:spTree>
    <p:extLst>
      <p:ext uri="{BB962C8B-B14F-4D97-AF65-F5344CB8AC3E}">
        <p14:creationId xmlns:p14="http://schemas.microsoft.com/office/powerpoint/2010/main" val="3069691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307B8CC-CD7D-4D4E-A59D-DE6DE4293CAA}" type="slidenum">
              <a:rPr lang="zh-CN" altLang="en-US" smtClean="0"/>
              <a:t>9</a:t>
            </a:fld>
            <a:endParaRPr lang="zh-CN" altLang="en-US"/>
          </a:p>
        </p:txBody>
      </p:sp>
    </p:spTree>
    <p:extLst>
      <p:ext uri="{BB962C8B-B14F-4D97-AF65-F5344CB8AC3E}">
        <p14:creationId xmlns:p14="http://schemas.microsoft.com/office/powerpoint/2010/main" val="293819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mc:Choice>
    <mc:Fallback xmlns="">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ECF7443-FE70-49D2-8332-A4D465B05ABA}"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图片 5"/>
          <p:cNvPicPr>
            <a:picLocks noChangeAspect="1"/>
          </p:cNvPicPr>
          <p:nvPr userDrawn="1"/>
        </p:nvPicPr>
        <p:blipFill rotWithShape="1">
          <a:blip r:embed="rId3" cstate="print">
            <a:extLst>
              <a:ext uri="{28A0092B-C50C-407E-A947-70E740481C1C}">
                <a14:useLocalDpi xmlns:a14="http://schemas.microsoft.com/office/drawing/2010/main" val="0"/>
              </a:ext>
            </a:extLst>
          </a:blip>
          <a:srcRect t="24810"/>
          <a:stretch/>
        </p:blipFill>
        <p:spPr>
          <a:xfrm>
            <a:off x="217675" y="0"/>
            <a:ext cx="1047957" cy="971210"/>
          </a:xfrm>
          <a:prstGeom prst="rect">
            <a:avLst/>
          </a:prstGeom>
          <a:effectLst/>
        </p:spPr>
      </p:pic>
      <p:pic>
        <p:nvPicPr>
          <p:cNvPr id="7" name="图片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73875" y="5360943"/>
            <a:ext cx="997798" cy="99779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977FFA72-90F3-4843-A88F-D4609A153988}" type="datetimeFigureOut">
              <a:rPr lang="zh-CN" altLang="en-US" smtClean="0"/>
              <a:t>2021/12/8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ECF7443-FE70-49D2-8332-A4D465B05AB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7FFA72-90F3-4843-A88F-D4609A153988}" type="datetimeFigureOut">
              <a:rPr lang="zh-CN" altLang="en-US" smtClean="0"/>
              <a:t>2021/12/8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CF7443-FE70-49D2-8332-A4D465B05AB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slide" Target="slide20.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7.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slide" Target="slide23.xml"/><Relationship Id="rId4" Type="http://schemas.openxmlformats.org/officeDocument/2006/relationships/slide" Target="slide24.xml"/></Relationships>
</file>

<file path=ppt/slides/_rels/slide22.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slide" Target="slide26.xml"/></Relationships>
</file>

<file path=ppt/slides/_rels/slide23.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翻</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转</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课</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堂</a:t>
            </a:r>
          </a:p>
        </p:txBody>
      </p:sp>
      <p:sp>
        <p:nvSpPr>
          <p:cNvPr id="47" name="文本框 10"/>
          <p:cNvSpPr txBox="1"/>
          <p:nvPr/>
        </p:nvSpPr>
        <p:spPr bwMode="auto">
          <a:xfrm>
            <a:off x="2823372" y="3714644"/>
            <a:ext cx="6545249" cy="587338"/>
          </a:xfrm>
          <a:prstGeom prst="rect">
            <a:avLst/>
          </a:prstGeom>
          <a:noFill/>
        </p:spPr>
        <p:txBody>
          <a:bodyPr wrap="square" lIns="91438" tIns="45719" rIns="91438" bIns="45719">
            <a:spAutoFit/>
            <a:scene3d>
              <a:camera prst="orthographicFront"/>
              <a:lightRig rig="threePt" dir="t"/>
            </a:scene3d>
            <a:sp3d contourW="12700"/>
          </a:bodyPr>
          <a:lstStyle/>
          <a:p>
            <a:pPr algn="ctr">
              <a:lnSpc>
                <a:spcPct val="150000"/>
              </a:lnSpc>
              <a:defRPr/>
            </a:pPr>
            <a:r>
              <a:rPr lang="zh-CN" altLang="en-US" sz="2400" dirty="0">
                <a:solidFill>
                  <a:schemeClr val="tx1">
                    <a:lumMod val="65000"/>
                    <a:lumOff val="35000"/>
                  </a:schemeClr>
                </a:solidFill>
                <a:cs typeface="+mn-ea"/>
                <a:sym typeface="+mn-lt"/>
              </a:rPr>
              <a:t>第</a:t>
            </a:r>
            <a:r>
              <a:rPr lang="en-US" altLang="zh-CN" sz="2400" dirty="0">
                <a:solidFill>
                  <a:schemeClr val="tx1">
                    <a:lumMod val="65000"/>
                    <a:lumOff val="35000"/>
                  </a:schemeClr>
                </a:solidFill>
                <a:cs typeface="+mn-ea"/>
                <a:sym typeface="+mn-lt"/>
              </a:rPr>
              <a:t>8</a:t>
            </a:r>
            <a:r>
              <a:rPr lang="zh-CN" altLang="en-US" sz="2400" dirty="0">
                <a:solidFill>
                  <a:schemeClr val="tx1">
                    <a:lumMod val="65000"/>
                    <a:lumOff val="35000"/>
                  </a:schemeClr>
                </a:solidFill>
                <a:cs typeface="+mn-ea"/>
                <a:sym typeface="+mn-lt"/>
              </a:rPr>
              <a:t>章维护</a:t>
            </a:r>
            <a:endParaRPr lang="en-US" altLang="zh-CN" sz="2400" dirty="0">
              <a:solidFill>
                <a:schemeClr val="tx1">
                  <a:lumMod val="65000"/>
                  <a:lumOff val="35000"/>
                </a:schemeClr>
              </a:solidFill>
              <a:cs typeface="+mn-ea"/>
              <a:sym typeface="+mn-lt"/>
            </a:endParaRP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787086"/>
            <a:ext cx="4372246"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无形的代价：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因为可用的资源必须供维护任务使用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以致耽误甚至丧失了开发的良机</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这是软件维护的一个无形的代价。其他无形的代价还有以下几个。</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当看来合理的有关改错或修改的要求不能及时满足时将引起用户不满。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由于维护时的改动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在软件中引入了潜伏的错误，从而降低了软件的质量。</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当必须把软件工程师调去从事维护工作时，将在开发过程中造成混乱。</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6609247" y="1787086"/>
            <a:ext cx="3591081"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最后一个代价：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软件维护的最后一个代价是生产率的大幅度下降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这种情况在维护旧程序时常常遇到。</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据 </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Gausler</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1976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年的报道</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美国空军的飞行控制软件每条指令的开发成本是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然而维护成本大约是每条指令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4000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美元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也就是说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生产率下降为约</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1/50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1735104074"/>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608676" y="1581812"/>
            <a:ext cx="9998605"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用于维护工作的劳动可以分：生产性活动和非生产性活动</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生产性活动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分析评价</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修改设计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编写程序代码</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非生产性活动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一理解程序代码的功能</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解释数据结构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接口特点</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性能限度</a:t>
            </a:r>
          </a:p>
        </p:txBody>
      </p:sp>
    </p:spTree>
    <p:extLst>
      <p:ext uri="{BB962C8B-B14F-4D97-AF65-F5344CB8AC3E}">
        <p14:creationId xmlns:p14="http://schemas.microsoft.com/office/powerpoint/2010/main" val="788479204"/>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908880" y="1451183"/>
            <a:ext cx="9998605"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与软件维护有关的部分问题：</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理解别人写的程序通常非常困难，而且困难程度随着软件配置成分的减少而迅速增加。如果仅有程序代码没有说明文档，则会出现严重的问题。</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需要维护的软件往往没有合格的文档，或者文档资料显著不足。认识到软件必须有文档仅仅是第一步容易理解的并且和程序代码完全一致的文档才真正有价值。</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当要求对软件进行维护时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不能指望由开发人员给人们仔细说明软件。由于维阶段持续的时间很长，因此，当需要解释软件时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往往原来写程序的人已经不在附近了。</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绝大多数软件在设计时没有考虑将来的修改。除非使用强调模块独立原理的设计方法学，否则修改软件既困难又容易发生差错。</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软件维护不是一项吸引人的工作。形成这种观念很大程度上是因为维护工作经常遭受挫折。</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2232799437"/>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软件维护过程</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3</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792829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42149"/>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 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871558" y="1236270"/>
            <a:ext cx="4372246"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维护过程的本质：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维护过程本质上是修改和压缩了的软件定义和开发过程，而且事实上远在提出一项维护要求之前，与软件维护有关的工作已经开始了。</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首先必须建立一个维护组织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随后必须确定报告和评价的过程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而且必须为每个维护要求规定一个标准化的事件序列</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此外，还应该建立一个适用于维护活动的记录保管过程，并且规定复审标准。</a:t>
            </a:r>
          </a:p>
        </p:txBody>
      </p:sp>
      <p:sp>
        <p:nvSpPr>
          <p:cNvPr id="5" name="文本框 4">
            <a:extLst>
              <a:ext uri="{FF2B5EF4-FFF2-40B4-BE49-F238E27FC236}">
                <a16:creationId xmlns:a16="http://schemas.microsoft.com/office/drawing/2014/main" id="{D911A087-E3BB-43D7-9316-7E820C17F554}"/>
              </a:ext>
            </a:extLst>
          </p:cNvPr>
          <p:cNvSpPr txBox="1"/>
          <p:nvPr/>
        </p:nvSpPr>
        <p:spPr>
          <a:xfrm>
            <a:off x="6198700" y="1143274"/>
            <a:ext cx="5427243"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维护组织：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虽然通常并不需要建立正式的维护组织</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即使对于一个小的软件开发团体而言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非正式地委托责任也是绝对必要的。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每个维护要求都通过维护管理员转交给熟悉该产品的系统管理员去评价。系统管理员是被指定去熟悉一小部分产品程序的技术人员。系统管理员对维护任务做出评价之后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由变化授权人决定应该进行的活动。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在维护活动开始之前就明确维护责任是十分必要的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这样做可以大大减少维护过程中可能出现的混乱。</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55034532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76949" y="988252"/>
            <a:ext cx="11136940" cy="5869748"/>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维护报告：</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应该用标准化的格式表达所有软件维护要求。</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软件维护人员通常给用户提供空白的维护要求表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有时称为软件问题报告表，这个表格由要求一项维护活动的用户填写。如果遇到了一个错误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那么必须完整描述导致出现错误的环境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包括输入数据、全部输出数据以及其他有关信息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对于适应性或完善性的维护要求，应该提出一个简短的需求说明书。如前所述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由维护管理员和系统管理员评价用户提交的维护要求表。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维护要求表是一个外部产生的文件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它是计划维扩活动的基础。软件组织内部应该制定出一个软件修改报告</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它给出下述信息。</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满足维护要求表中提出的要求所需要的工作量。</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维护要求的性质</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这项要求的优先次序。</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与修改有关的事后数据。</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在拟定进一步的维护计划之前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把软件修改报告提交给变化授权人审查批准。</a:t>
            </a:r>
          </a:p>
        </p:txBody>
      </p:sp>
    </p:spTree>
    <p:extLst>
      <p:ext uri="{BB962C8B-B14F-4D97-AF65-F5344CB8AC3E}">
        <p14:creationId xmlns:p14="http://schemas.microsoft.com/office/powerpoint/2010/main" val="379675889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42149"/>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 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871558" y="1236270"/>
            <a:ext cx="4372246"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维护的事件流：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图中描绘了一项维护要求而引出的一串事件。</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首先应该确定要求进行的维护的类型。用户常常把一项要求看作是为了改正软件的错误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改正性维护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，而开发人员可能把同一项要求看作是适应性或完善性维护。当</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存在不同意见时必须协商解决</a:t>
            </a:r>
          </a:p>
        </p:txBody>
      </p:sp>
      <p:sp>
        <p:nvSpPr>
          <p:cNvPr id="5" name="文本框 4">
            <a:extLst>
              <a:ext uri="{FF2B5EF4-FFF2-40B4-BE49-F238E27FC236}">
                <a16:creationId xmlns:a16="http://schemas.microsoft.com/office/drawing/2014/main" id="{D911A087-E3BB-43D7-9316-7E820C17F554}"/>
              </a:ext>
            </a:extLst>
          </p:cNvPr>
          <p:cNvSpPr txBox="1"/>
          <p:nvPr/>
        </p:nvSpPr>
        <p:spPr>
          <a:xfrm>
            <a:off x="6198700" y="1143274"/>
            <a:ext cx="5427243"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由图可知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对一项改正性维护要求</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图中“错误”通路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的处理，从估量错误的严重程度开始。如果是一个严重的错误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则在系统管理员的指导下分派人员，并且立即开始问题分析过程。如果错误并不严重，那么改正性的维护和其他要求软件开发资源的任务一起统筹安排。</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适应性维护和完善性维护的要求沿着相同的事件流通路前进。应该确定每个维护要求的优先次序，并且安排要求的工作时间，就好像它是另一个开发任务一样。如果项维护要求的优先次序非常高，可能立即开始维护工作。</a:t>
            </a: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pic>
        <p:nvPicPr>
          <p:cNvPr id="7" name="图片 6">
            <a:extLst>
              <a:ext uri="{FF2B5EF4-FFF2-40B4-BE49-F238E27FC236}">
                <a16:creationId xmlns:a16="http://schemas.microsoft.com/office/drawing/2014/main" id="{61D4CCA8-541F-4F98-8973-61E2A66A31CC}"/>
              </a:ext>
            </a:extLst>
          </p:cNvPr>
          <p:cNvPicPr>
            <a:picLocks noChangeAspect="1"/>
          </p:cNvPicPr>
          <p:nvPr/>
        </p:nvPicPr>
        <p:blipFill>
          <a:blip r:embed="rId5"/>
          <a:stretch>
            <a:fillRect/>
          </a:stretch>
        </p:blipFill>
        <p:spPr>
          <a:xfrm>
            <a:off x="2914586" y="5044308"/>
            <a:ext cx="2509346" cy="1748712"/>
          </a:xfrm>
          <a:prstGeom prst="rect">
            <a:avLst/>
          </a:prstGeom>
        </p:spPr>
      </p:pic>
    </p:spTree>
    <p:extLst>
      <p:ext uri="{BB962C8B-B14F-4D97-AF65-F5344CB8AC3E}">
        <p14:creationId xmlns:p14="http://schemas.microsoft.com/office/powerpoint/2010/main" val="1874572577"/>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76949" y="988252"/>
            <a:ext cx="11136940"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不管维护类型如何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都需要进行同样的技术工作。包括：</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修改软件设计、复查、必要的代码修改、单元測试和集成测试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包括使用以前的测试方案的回归测试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、验收测试和复审。</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不同类型的维护强调的重点不同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但是基本途径是相同的。维护事件流中最后一个事件是复审</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它再次检验软件配置的所有成分的有效性</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并且保证事实上满足了维护要求表中的要求。</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在完成软件维护任务之后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进行处境复查常常是有好处的。一般说来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这种复査试图回答下述问题。</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在当前处境下设计、编码或测试的哪些方面能用不同方法进行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哪些维护资源是应该有而事实上却没有的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对于这项维护工作什么是主要的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以及次要的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障碍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要求的维护类型中有预防性维护吗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处境复查对将来维护工作的进行有重要影响</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而且所提供的反馈信息对有效地管理软件组织十分重要。</a:t>
            </a:r>
          </a:p>
        </p:txBody>
      </p:sp>
    </p:spTree>
    <p:extLst>
      <p:ext uri="{BB962C8B-B14F-4D97-AF65-F5344CB8AC3E}">
        <p14:creationId xmlns:p14="http://schemas.microsoft.com/office/powerpoint/2010/main" val="3542429484"/>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527530" y="1492105"/>
            <a:ext cx="11136940"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保护维护记录：</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哪些数据是值得记录的？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Swanson</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提出了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机器指令条数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使用的程序设计语言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程序安装的日期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自从安装以来程序运行的次数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自从安装以来程序失效的次数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程序变动的层次和标识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;9</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因程序变动而增加的源语句数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因程序变动而刑除的源语句数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每个改动耗费的人时数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程序改动的日期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软件工程师的名字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维护要求表的标识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维护类型</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维护开始和完成的日期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累计用于维护的人时数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与完成的维护相联系的纯效益。</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应该为每项维护工作都收集上述数据。可以利用这些数据构成一个维护数据库的基础。</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374378171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3</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734701"/>
            <a:ext cx="11136940"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评价维护活动：</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从下述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个方面度量维护工作。</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每次程序运行平均失效的次数。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用于每一类维护活动的总人时数。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平均每个程序、每种语言、每种维护类型所做的程序变动数。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维护过程中增加或删除一个源语句平均花费的人时数。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维护每种语言平均花费的人时数</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一张维护要求表的平均周转时间。</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(7)</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不同维护类型所占的百分比。</a:t>
            </a:r>
          </a:p>
        </p:txBody>
      </p:sp>
    </p:spTree>
    <p:extLst>
      <p:ext uri="{BB962C8B-B14F-4D97-AF65-F5344CB8AC3E}">
        <p14:creationId xmlns:p14="http://schemas.microsoft.com/office/powerpoint/2010/main" val="2885785602"/>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1088495"/>
            <a:ext cx="1047957" cy="1291668"/>
          </a:xfrm>
          <a:prstGeom prst="rect">
            <a:avLst/>
          </a:prstGeom>
          <a:effectLst/>
        </p:spPr>
      </p:pic>
      <p:sp>
        <p:nvSpPr>
          <p:cNvPr id="40" name="文本框 7"/>
          <p:cNvSpPr txBox="1"/>
          <p:nvPr/>
        </p:nvSpPr>
        <p:spPr bwMode="auto">
          <a:xfrm>
            <a:off x="656904" y="1318831"/>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目</a:t>
            </a:r>
          </a:p>
        </p:txBody>
      </p:sp>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7293" y="2333084"/>
            <a:ext cx="1047957" cy="1291668"/>
          </a:xfrm>
          <a:prstGeom prst="rect">
            <a:avLst/>
          </a:prstGeom>
          <a:effectLst/>
        </p:spPr>
      </p:pic>
      <p:sp>
        <p:nvSpPr>
          <p:cNvPr id="16" name="文本框 7"/>
          <p:cNvSpPr txBox="1"/>
          <p:nvPr/>
        </p:nvSpPr>
        <p:spPr bwMode="auto">
          <a:xfrm>
            <a:off x="656904" y="2563420"/>
            <a:ext cx="1528734" cy="830995"/>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4800" dirty="0">
                <a:solidFill>
                  <a:srgbClr val="388BA5"/>
                </a:solidFill>
                <a:latin typeface="站酷庆科黄油体" panose="02000803000000020004" pitchFamily="2" charset="-122"/>
                <a:ea typeface="站酷庆科黄油体" panose="02000803000000020004" pitchFamily="2" charset="-122"/>
                <a:cs typeface="+mn-ea"/>
                <a:sym typeface="+mn-lt"/>
              </a:rPr>
              <a:t>录</a:t>
            </a:r>
          </a:p>
        </p:txBody>
      </p:sp>
      <p:pic>
        <p:nvPicPr>
          <p:cNvPr id="2" name="图片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916389"/>
            <a:ext cx="4257699" cy="1084262"/>
          </a:xfrm>
          <a:prstGeom prst="rect">
            <a:avLst/>
          </a:prstGeom>
        </p:spPr>
      </p:pic>
      <p:sp>
        <p:nvSpPr>
          <p:cNvPr id="3" name="矩形 2"/>
          <p:cNvSpPr/>
          <p:nvPr/>
        </p:nvSpPr>
        <p:spPr>
          <a:xfrm>
            <a:off x="3311583" y="1258465"/>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软件维护的定义</a:t>
            </a:r>
          </a:p>
        </p:txBody>
      </p:sp>
      <p:sp>
        <p:nvSpPr>
          <p:cNvPr id="4" name="文本框 3"/>
          <p:cNvSpPr txBox="1"/>
          <p:nvPr/>
        </p:nvSpPr>
        <p:spPr>
          <a:xfrm>
            <a:off x="2825011" y="1039769"/>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1</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2" name="图片 2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pic>
        <p:nvPicPr>
          <p:cNvPr id="17" name="图片 16">
            <a:extLst>
              <a:ext uri="{FF2B5EF4-FFF2-40B4-BE49-F238E27FC236}">
                <a16:creationId xmlns:a16="http://schemas.microsoft.com/office/drawing/2014/main" id="{12A0D47D-6D4E-47FF-A594-BB6E4CAFE0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1860962"/>
            <a:ext cx="4257699" cy="1084262"/>
          </a:xfrm>
          <a:prstGeom prst="rect">
            <a:avLst/>
          </a:prstGeom>
        </p:spPr>
      </p:pic>
      <p:sp>
        <p:nvSpPr>
          <p:cNvPr id="18" name="矩形 17">
            <a:extLst>
              <a:ext uri="{FF2B5EF4-FFF2-40B4-BE49-F238E27FC236}">
                <a16:creationId xmlns:a16="http://schemas.microsoft.com/office/drawing/2014/main" id="{72DA879C-3C42-48E3-BD68-6D247D56C5E4}"/>
              </a:ext>
            </a:extLst>
          </p:cNvPr>
          <p:cNvSpPr/>
          <p:nvPr/>
        </p:nvSpPr>
        <p:spPr>
          <a:xfrm>
            <a:off x="3311583" y="2203038"/>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软件维护的特点</a:t>
            </a:r>
          </a:p>
        </p:txBody>
      </p:sp>
      <p:sp>
        <p:nvSpPr>
          <p:cNvPr id="19" name="文本框 18">
            <a:extLst>
              <a:ext uri="{FF2B5EF4-FFF2-40B4-BE49-F238E27FC236}">
                <a16:creationId xmlns:a16="http://schemas.microsoft.com/office/drawing/2014/main" id="{96C57A54-C45F-4FAC-AA28-D256DFC54B66}"/>
              </a:ext>
            </a:extLst>
          </p:cNvPr>
          <p:cNvSpPr txBox="1"/>
          <p:nvPr/>
        </p:nvSpPr>
        <p:spPr>
          <a:xfrm>
            <a:off x="2825011" y="1984342"/>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2</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0" name="图片 19">
            <a:extLst>
              <a:ext uri="{FF2B5EF4-FFF2-40B4-BE49-F238E27FC236}">
                <a16:creationId xmlns:a16="http://schemas.microsoft.com/office/drawing/2014/main" id="{F3C85C68-2724-4E47-9EE5-6F2BA9F8A30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2897705"/>
            <a:ext cx="4257699" cy="1084262"/>
          </a:xfrm>
          <a:prstGeom prst="rect">
            <a:avLst/>
          </a:prstGeom>
        </p:spPr>
      </p:pic>
      <p:sp>
        <p:nvSpPr>
          <p:cNvPr id="21" name="矩形 20">
            <a:extLst>
              <a:ext uri="{FF2B5EF4-FFF2-40B4-BE49-F238E27FC236}">
                <a16:creationId xmlns:a16="http://schemas.microsoft.com/office/drawing/2014/main" id="{787075C0-381C-4D82-8622-CD9A34F82DB8}"/>
              </a:ext>
            </a:extLst>
          </p:cNvPr>
          <p:cNvSpPr/>
          <p:nvPr/>
        </p:nvSpPr>
        <p:spPr>
          <a:xfrm>
            <a:off x="3311583" y="323978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软件维护过程</a:t>
            </a:r>
          </a:p>
        </p:txBody>
      </p:sp>
      <p:sp>
        <p:nvSpPr>
          <p:cNvPr id="23" name="文本框 22">
            <a:extLst>
              <a:ext uri="{FF2B5EF4-FFF2-40B4-BE49-F238E27FC236}">
                <a16:creationId xmlns:a16="http://schemas.microsoft.com/office/drawing/2014/main" id="{4D669A73-99D5-4A8A-B0FC-A005CAC35965}"/>
              </a:ext>
            </a:extLst>
          </p:cNvPr>
          <p:cNvSpPr txBox="1"/>
          <p:nvPr/>
        </p:nvSpPr>
        <p:spPr>
          <a:xfrm>
            <a:off x="2825011" y="302108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3</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4" name="图片 23">
            <a:extLst>
              <a:ext uri="{FF2B5EF4-FFF2-40B4-BE49-F238E27FC236}">
                <a16:creationId xmlns:a16="http://schemas.microsoft.com/office/drawing/2014/main" id="{47B699DE-03F2-457F-8825-5F67B58863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38301" y="3934448"/>
            <a:ext cx="4257699" cy="1084262"/>
          </a:xfrm>
          <a:prstGeom prst="rect">
            <a:avLst/>
          </a:prstGeom>
        </p:spPr>
      </p:pic>
      <p:sp>
        <p:nvSpPr>
          <p:cNvPr id="25" name="矩形 24">
            <a:extLst>
              <a:ext uri="{FF2B5EF4-FFF2-40B4-BE49-F238E27FC236}">
                <a16:creationId xmlns:a16="http://schemas.microsoft.com/office/drawing/2014/main" id="{352EBD69-902D-4EC9-A4A3-117AD9F70EC0}"/>
              </a:ext>
            </a:extLst>
          </p:cNvPr>
          <p:cNvSpPr/>
          <p:nvPr/>
        </p:nvSpPr>
        <p:spPr>
          <a:xfrm>
            <a:off x="3311583" y="4276524"/>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hlinkClick r:id="rId7" action="ppaction://hlinksldjump"/>
              </a:rPr>
              <a:t>软件的可维护性</a:t>
            </a:r>
            <a:endParaRPr lang="zh-CN" altLang="en-US" sz="2000" dirty="0">
              <a:latin typeface="站酷庆科黄油体" panose="02000803000000020004" pitchFamily="2" charset="-122"/>
              <a:ea typeface="站酷庆科黄油体" panose="02000803000000020004" pitchFamily="2" charset="-122"/>
            </a:endParaRPr>
          </a:p>
        </p:txBody>
      </p:sp>
      <p:sp>
        <p:nvSpPr>
          <p:cNvPr id="26" name="文本框 25">
            <a:extLst>
              <a:ext uri="{FF2B5EF4-FFF2-40B4-BE49-F238E27FC236}">
                <a16:creationId xmlns:a16="http://schemas.microsoft.com/office/drawing/2014/main" id="{C758F8EA-5F72-46C3-B497-63FA5C746537}"/>
              </a:ext>
            </a:extLst>
          </p:cNvPr>
          <p:cNvSpPr txBox="1"/>
          <p:nvPr/>
        </p:nvSpPr>
        <p:spPr>
          <a:xfrm>
            <a:off x="2825011" y="4057828"/>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4</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27" name="图片 26">
            <a:extLst>
              <a:ext uri="{FF2B5EF4-FFF2-40B4-BE49-F238E27FC236}">
                <a16:creationId xmlns:a16="http://schemas.microsoft.com/office/drawing/2014/main" id="{2AD1A9FD-D5CD-43C6-A217-6D7203CDA9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373" y="920875"/>
            <a:ext cx="4257699" cy="1084262"/>
          </a:xfrm>
          <a:prstGeom prst="rect">
            <a:avLst/>
          </a:prstGeom>
        </p:spPr>
      </p:pic>
      <p:sp>
        <p:nvSpPr>
          <p:cNvPr id="28" name="矩形 27">
            <a:extLst>
              <a:ext uri="{FF2B5EF4-FFF2-40B4-BE49-F238E27FC236}">
                <a16:creationId xmlns:a16="http://schemas.microsoft.com/office/drawing/2014/main" id="{8D72FD67-D95E-45DA-8F15-365A1E986B2A}"/>
              </a:ext>
            </a:extLst>
          </p:cNvPr>
          <p:cNvSpPr/>
          <p:nvPr/>
        </p:nvSpPr>
        <p:spPr>
          <a:xfrm>
            <a:off x="8208655" y="126295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预防性维护</a:t>
            </a:r>
          </a:p>
        </p:txBody>
      </p:sp>
      <p:sp>
        <p:nvSpPr>
          <p:cNvPr id="29" name="文本框 28">
            <a:extLst>
              <a:ext uri="{FF2B5EF4-FFF2-40B4-BE49-F238E27FC236}">
                <a16:creationId xmlns:a16="http://schemas.microsoft.com/office/drawing/2014/main" id="{55B01BC7-6DA3-4223-B2BD-A1170551F2CC}"/>
              </a:ext>
            </a:extLst>
          </p:cNvPr>
          <p:cNvSpPr txBox="1"/>
          <p:nvPr/>
        </p:nvSpPr>
        <p:spPr>
          <a:xfrm>
            <a:off x="7722083" y="104425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5</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30" name="图片 29">
            <a:extLst>
              <a:ext uri="{FF2B5EF4-FFF2-40B4-BE49-F238E27FC236}">
                <a16:creationId xmlns:a16="http://schemas.microsoft.com/office/drawing/2014/main" id="{81AC2C6A-5F44-4049-A5D6-B9707C6C90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5373" y="1895338"/>
            <a:ext cx="4257699" cy="1084262"/>
          </a:xfrm>
          <a:prstGeom prst="rect">
            <a:avLst/>
          </a:prstGeom>
        </p:spPr>
      </p:pic>
      <p:sp>
        <p:nvSpPr>
          <p:cNvPr id="31" name="矩形 30">
            <a:extLst>
              <a:ext uri="{FF2B5EF4-FFF2-40B4-BE49-F238E27FC236}">
                <a16:creationId xmlns:a16="http://schemas.microsoft.com/office/drawing/2014/main" id="{42BEBAAC-AE66-474F-B114-078C80CC2024}"/>
              </a:ext>
            </a:extLst>
          </p:cNvPr>
          <p:cNvSpPr/>
          <p:nvPr/>
        </p:nvSpPr>
        <p:spPr>
          <a:xfrm>
            <a:off x="8208655" y="2237414"/>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 软件再过程过程</a:t>
            </a:r>
          </a:p>
        </p:txBody>
      </p:sp>
      <p:sp>
        <p:nvSpPr>
          <p:cNvPr id="32" name="文本框 31">
            <a:extLst>
              <a:ext uri="{FF2B5EF4-FFF2-40B4-BE49-F238E27FC236}">
                <a16:creationId xmlns:a16="http://schemas.microsoft.com/office/drawing/2014/main" id="{B0CE7858-7AF4-4415-B3AA-10EDA6E822B3}"/>
              </a:ext>
            </a:extLst>
          </p:cNvPr>
          <p:cNvSpPr txBox="1"/>
          <p:nvPr/>
        </p:nvSpPr>
        <p:spPr>
          <a:xfrm>
            <a:off x="7722083" y="2018718"/>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6</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pic>
        <p:nvPicPr>
          <p:cNvPr id="33" name="图片 32">
            <a:extLst>
              <a:ext uri="{FF2B5EF4-FFF2-40B4-BE49-F238E27FC236}">
                <a16:creationId xmlns:a16="http://schemas.microsoft.com/office/drawing/2014/main" id="{07E90C1A-CE76-4A79-80C4-B4683C8028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9441" y="2897705"/>
            <a:ext cx="4257699" cy="1084262"/>
          </a:xfrm>
          <a:prstGeom prst="rect">
            <a:avLst/>
          </a:prstGeom>
        </p:spPr>
      </p:pic>
      <p:sp>
        <p:nvSpPr>
          <p:cNvPr id="34" name="矩形 33">
            <a:extLst>
              <a:ext uri="{FF2B5EF4-FFF2-40B4-BE49-F238E27FC236}">
                <a16:creationId xmlns:a16="http://schemas.microsoft.com/office/drawing/2014/main" id="{CE0AC2A8-1C7E-452A-975C-3548E2920A3C}"/>
              </a:ext>
            </a:extLst>
          </p:cNvPr>
          <p:cNvSpPr/>
          <p:nvPr/>
        </p:nvSpPr>
        <p:spPr>
          <a:xfrm>
            <a:off x="8222723" y="3239781"/>
            <a:ext cx="2592500" cy="400110"/>
          </a:xfrm>
          <a:prstGeom prst="rect">
            <a:avLst/>
          </a:prstGeom>
        </p:spPr>
        <p:txBody>
          <a:bodyPr wrap="square">
            <a:spAutoFit/>
          </a:bodyPr>
          <a:lstStyle/>
          <a:p>
            <a:pPr algn="dist"/>
            <a:r>
              <a:rPr lang="zh-CN" altLang="en-US" sz="2000" dirty="0">
                <a:latin typeface="站酷庆科黄油体" panose="02000803000000020004" pitchFamily="2" charset="-122"/>
                <a:ea typeface="站酷庆科黄油体" panose="02000803000000020004" pitchFamily="2" charset="-122"/>
              </a:rPr>
              <a:t>参考资料</a:t>
            </a:r>
          </a:p>
        </p:txBody>
      </p:sp>
      <p:sp>
        <p:nvSpPr>
          <p:cNvPr id="35" name="文本框 34">
            <a:extLst>
              <a:ext uri="{FF2B5EF4-FFF2-40B4-BE49-F238E27FC236}">
                <a16:creationId xmlns:a16="http://schemas.microsoft.com/office/drawing/2014/main" id="{0EB96A46-CF84-4E0A-8154-400121078453}"/>
              </a:ext>
            </a:extLst>
          </p:cNvPr>
          <p:cNvSpPr txBox="1"/>
          <p:nvPr/>
        </p:nvSpPr>
        <p:spPr>
          <a:xfrm>
            <a:off x="7736151" y="3021085"/>
            <a:ext cx="251063" cy="769441"/>
          </a:xfrm>
          <a:prstGeom prst="rect">
            <a:avLst/>
          </a:prstGeom>
          <a:noFill/>
        </p:spPr>
        <p:txBody>
          <a:bodyPr wrap="square" rtlCol="0">
            <a:spAutoFit/>
          </a:bodyPr>
          <a:lstStyle/>
          <a:p>
            <a:r>
              <a:rPr lang="en-US" altLang="zh-CN" sz="4400" dirty="0">
                <a:solidFill>
                  <a:srgbClr val="388BA5"/>
                </a:solidFill>
                <a:latin typeface="优设标题黑" panose="00000500000000000000" pitchFamily="2" charset="-122"/>
                <a:ea typeface="优设标题黑" panose="00000500000000000000" pitchFamily="2" charset="-122"/>
              </a:rPr>
              <a:t>7</a:t>
            </a:r>
            <a:endParaRPr lang="zh-CN" altLang="en-US" sz="4400" dirty="0">
              <a:solidFill>
                <a:srgbClr val="388BA5"/>
              </a:solidFill>
              <a:latin typeface="优设标题黑" panose="00000500000000000000" pitchFamily="2" charset="-122"/>
              <a:ea typeface="优设标题黑" panose="00000500000000000000" pitchFamily="2" charset="-122"/>
            </a:endParaRPr>
          </a:p>
        </p:txBody>
      </p:sp>
    </p:spTree>
    <p:extLst>
      <p:ext uri="{BB962C8B-B14F-4D97-AF65-F5344CB8AC3E}">
        <p14:creationId xmlns:p14="http://schemas.microsoft.com/office/powerpoint/2010/main" val="33341636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软件的可维护性</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4</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sp>
        <p:nvSpPr>
          <p:cNvPr id="5" name="矩形 4"/>
          <p:cNvSpPr/>
          <p:nvPr/>
        </p:nvSpPr>
        <p:spPr>
          <a:xfrm>
            <a:off x="4014141" y="3282651"/>
            <a:ext cx="4430947" cy="422295"/>
          </a:xfrm>
          <a:prstGeom prst="rect">
            <a:avLst/>
          </a:prstGeom>
        </p:spPr>
        <p:txBody>
          <a:bodyPr wrap="square">
            <a:spAutoFit/>
          </a:bodyPr>
          <a:lstStyle/>
          <a:p>
            <a:pPr algn="ctr">
              <a:lnSpc>
                <a:spcPct val="150000"/>
              </a:lnSpc>
            </a:pPr>
            <a:r>
              <a:rPr lang="zh-CN" altLang="en-US" sz="1600" dirty="0"/>
              <a:t>维护人员理解、改动、或改进软件的难易程度</a:t>
            </a: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640434887"/>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8285400" y="3429969"/>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9597997" y="5992729"/>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8984290" y="3567930"/>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可修改性</a:t>
            </a:r>
            <a:endParaRPr lang="zh-CN" altLang="en-US" spc="150" dirty="0">
              <a:solidFill>
                <a:srgbClr val="009B97"/>
              </a:solidFill>
              <a:cs typeface="+mn-ea"/>
              <a:sym typeface="+mn-lt"/>
            </a:endParaRPr>
          </a:p>
        </p:txBody>
      </p:sp>
      <p:sp>
        <p:nvSpPr>
          <p:cNvPr id="44" name="文本框 43"/>
          <p:cNvSpPr txBox="1"/>
          <p:nvPr/>
        </p:nvSpPr>
        <p:spPr>
          <a:xfrm>
            <a:off x="8545078" y="4103335"/>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耦合、内聚、信息隐藏、局部化、控制域与作用域的关系</a:t>
            </a:r>
          </a:p>
        </p:txBody>
      </p:sp>
      <p:grpSp>
        <p:nvGrpSpPr>
          <p:cNvPr id="34" name="组合 33"/>
          <p:cNvGrpSpPr/>
          <p:nvPr/>
        </p:nvGrpSpPr>
        <p:grpSpPr>
          <a:xfrm>
            <a:off x="4653124" y="3429969"/>
            <a:ext cx="2868149" cy="3064136"/>
            <a:chOff x="4653124" y="3866260"/>
            <a:chExt cx="2868149" cy="2104628"/>
          </a:xfrm>
        </p:grpSpPr>
        <p:sp>
          <p:nvSpPr>
            <p:cNvPr id="16" name="圆角矩形 5"/>
            <p:cNvSpPr/>
            <p:nvPr/>
          </p:nvSpPr>
          <p:spPr>
            <a:xfrm>
              <a:off x="4653124"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2" name="直接连接符 21"/>
            <p:cNvCxnSpPr/>
            <p:nvPr/>
          </p:nvCxnSpPr>
          <p:spPr>
            <a:xfrm>
              <a:off x="562863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9" name="Freeform 504"/>
          <p:cNvSpPr>
            <a:spLocks noEditPoints="1"/>
          </p:cNvSpPr>
          <p:nvPr/>
        </p:nvSpPr>
        <p:spPr bwMode="auto">
          <a:xfrm>
            <a:off x="5962291" y="5994944"/>
            <a:ext cx="267418" cy="267416"/>
          </a:xfrm>
          <a:custGeom>
            <a:avLst/>
            <a:gdLst>
              <a:gd name="T0" fmla="*/ 112 w 176"/>
              <a:gd name="T1" fmla="*/ 120 h 176"/>
              <a:gd name="T2" fmla="*/ 120 w 176"/>
              <a:gd name="T3" fmla="*/ 104 h 176"/>
              <a:gd name="T4" fmla="*/ 64 w 176"/>
              <a:gd name="T5" fmla="*/ 96 h 176"/>
              <a:gd name="T6" fmla="*/ 56 w 176"/>
              <a:gd name="T7" fmla="*/ 112 h 176"/>
              <a:gd name="T8" fmla="*/ 64 w 176"/>
              <a:gd name="T9" fmla="*/ 104 h 176"/>
              <a:gd name="T10" fmla="*/ 112 w 176"/>
              <a:gd name="T11" fmla="*/ 112 h 176"/>
              <a:gd name="T12" fmla="*/ 64 w 176"/>
              <a:gd name="T13" fmla="*/ 104 h 176"/>
              <a:gd name="T14" fmla="*/ 152 w 176"/>
              <a:gd name="T15" fmla="*/ 48 h 176"/>
              <a:gd name="T16" fmla="*/ 144 w 176"/>
              <a:gd name="T17" fmla="*/ 8 h 176"/>
              <a:gd name="T18" fmla="*/ 104 w 176"/>
              <a:gd name="T19" fmla="*/ 0 h 176"/>
              <a:gd name="T20" fmla="*/ 24 w 176"/>
              <a:gd name="T21" fmla="*/ 8 h 176"/>
              <a:gd name="T22" fmla="*/ 8 w 176"/>
              <a:gd name="T23" fmla="*/ 48 h 176"/>
              <a:gd name="T24" fmla="*/ 0 w 176"/>
              <a:gd name="T25" fmla="*/ 72 h 176"/>
              <a:gd name="T26" fmla="*/ 16 w 176"/>
              <a:gd name="T27" fmla="*/ 80 h 176"/>
              <a:gd name="T28" fmla="*/ 24 w 176"/>
              <a:gd name="T29" fmla="*/ 176 h 176"/>
              <a:gd name="T30" fmla="*/ 160 w 176"/>
              <a:gd name="T31" fmla="*/ 168 h 176"/>
              <a:gd name="T32" fmla="*/ 168 w 176"/>
              <a:gd name="T33" fmla="*/ 80 h 176"/>
              <a:gd name="T34" fmla="*/ 176 w 176"/>
              <a:gd name="T35" fmla="*/ 56 h 176"/>
              <a:gd name="T36" fmla="*/ 144 w 176"/>
              <a:gd name="T37" fmla="*/ 16 h 176"/>
              <a:gd name="T38" fmla="*/ 128 w 176"/>
              <a:gd name="T39" fmla="*/ 48 h 176"/>
              <a:gd name="T40" fmla="*/ 120 w 176"/>
              <a:gd name="T41" fmla="*/ 16 h 176"/>
              <a:gd name="T42" fmla="*/ 104 w 176"/>
              <a:gd name="T43" fmla="*/ 12 h 176"/>
              <a:gd name="T44" fmla="*/ 104 w 176"/>
              <a:gd name="T45" fmla="*/ 24 h 176"/>
              <a:gd name="T46" fmla="*/ 32 w 176"/>
              <a:gd name="T47" fmla="*/ 8 h 176"/>
              <a:gd name="T48" fmla="*/ 96 w 176"/>
              <a:gd name="T49" fmla="*/ 28 h 176"/>
              <a:gd name="T50" fmla="*/ 120 w 176"/>
              <a:gd name="T51" fmla="*/ 32 h 176"/>
              <a:gd name="T52" fmla="*/ 32 w 176"/>
              <a:gd name="T53" fmla="*/ 48 h 176"/>
              <a:gd name="T54" fmla="*/ 152 w 176"/>
              <a:gd name="T55" fmla="*/ 168 h 176"/>
              <a:gd name="T56" fmla="*/ 24 w 176"/>
              <a:gd name="T57" fmla="*/ 80 h 176"/>
              <a:gd name="T58" fmla="*/ 152 w 176"/>
              <a:gd name="T59" fmla="*/ 168 h 176"/>
              <a:gd name="T60" fmla="*/ 8 w 176"/>
              <a:gd name="T61" fmla="*/ 72 h 176"/>
              <a:gd name="T62" fmla="*/ 168 w 176"/>
              <a:gd name="T63" fmla="*/ 5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6" h="176">
                <a:moveTo>
                  <a:pt x="64" y="120"/>
                </a:moveTo>
                <a:cubicBezTo>
                  <a:pt x="112" y="120"/>
                  <a:pt x="112" y="120"/>
                  <a:pt x="112" y="120"/>
                </a:cubicBezTo>
                <a:cubicBezTo>
                  <a:pt x="116" y="120"/>
                  <a:pt x="120" y="116"/>
                  <a:pt x="120" y="112"/>
                </a:cubicBezTo>
                <a:cubicBezTo>
                  <a:pt x="120" y="104"/>
                  <a:pt x="120" y="104"/>
                  <a:pt x="120" y="104"/>
                </a:cubicBezTo>
                <a:cubicBezTo>
                  <a:pt x="120" y="100"/>
                  <a:pt x="116" y="96"/>
                  <a:pt x="112" y="96"/>
                </a:cubicBezTo>
                <a:cubicBezTo>
                  <a:pt x="64" y="96"/>
                  <a:pt x="64" y="96"/>
                  <a:pt x="64" y="96"/>
                </a:cubicBezTo>
                <a:cubicBezTo>
                  <a:pt x="60" y="96"/>
                  <a:pt x="56" y="100"/>
                  <a:pt x="56" y="104"/>
                </a:cubicBezTo>
                <a:cubicBezTo>
                  <a:pt x="56" y="112"/>
                  <a:pt x="56" y="112"/>
                  <a:pt x="56" y="112"/>
                </a:cubicBezTo>
                <a:cubicBezTo>
                  <a:pt x="56" y="116"/>
                  <a:pt x="60" y="120"/>
                  <a:pt x="64" y="120"/>
                </a:cubicBezTo>
                <a:close/>
                <a:moveTo>
                  <a:pt x="64" y="104"/>
                </a:moveTo>
                <a:cubicBezTo>
                  <a:pt x="112" y="104"/>
                  <a:pt x="112" y="104"/>
                  <a:pt x="112" y="104"/>
                </a:cubicBezTo>
                <a:cubicBezTo>
                  <a:pt x="112" y="112"/>
                  <a:pt x="112" y="112"/>
                  <a:pt x="112" y="112"/>
                </a:cubicBezTo>
                <a:cubicBezTo>
                  <a:pt x="64" y="112"/>
                  <a:pt x="64" y="112"/>
                  <a:pt x="64" y="112"/>
                </a:cubicBezTo>
                <a:lnTo>
                  <a:pt x="64" y="104"/>
                </a:lnTo>
                <a:close/>
                <a:moveTo>
                  <a:pt x="168" y="48"/>
                </a:moveTo>
                <a:cubicBezTo>
                  <a:pt x="152" y="48"/>
                  <a:pt x="152" y="48"/>
                  <a:pt x="152" y="48"/>
                </a:cubicBezTo>
                <a:cubicBezTo>
                  <a:pt x="152" y="16"/>
                  <a:pt x="152" y="16"/>
                  <a:pt x="152" y="16"/>
                </a:cubicBezTo>
                <a:cubicBezTo>
                  <a:pt x="152" y="12"/>
                  <a:pt x="148" y="8"/>
                  <a:pt x="144" y="8"/>
                </a:cubicBezTo>
                <a:cubicBezTo>
                  <a:pt x="112" y="8"/>
                  <a:pt x="112" y="8"/>
                  <a:pt x="112" y="8"/>
                </a:cubicBezTo>
                <a:cubicBezTo>
                  <a:pt x="104" y="0"/>
                  <a:pt x="104" y="0"/>
                  <a:pt x="104" y="0"/>
                </a:cubicBezTo>
                <a:cubicBezTo>
                  <a:pt x="32" y="0"/>
                  <a:pt x="32" y="0"/>
                  <a:pt x="32" y="0"/>
                </a:cubicBezTo>
                <a:cubicBezTo>
                  <a:pt x="28" y="0"/>
                  <a:pt x="24" y="4"/>
                  <a:pt x="24" y="8"/>
                </a:cubicBezTo>
                <a:cubicBezTo>
                  <a:pt x="24" y="48"/>
                  <a:pt x="24" y="48"/>
                  <a:pt x="24" y="48"/>
                </a:cubicBezTo>
                <a:cubicBezTo>
                  <a:pt x="8" y="48"/>
                  <a:pt x="8" y="48"/>
                  <a:pt x="8" y="48"/>
                </a:cubicBezTo>
                <a:cubicBezTo>
                  <a:pt x="4" y="48"/>
                  <a:pt x="0" y="52"/>
                  <a:pt x="0" y="56"/>
                </a:cubicBezTo>
                <a:cubicBezTo>
                  <a:pt x="0" y="72"/>
                  <a:pt x="0" y="72"/>
                  <a:pt x="0" y="72"/>
                </a:cubicBezTo>
                <a:cubicBezTo>
                  <a:pt x="0" y="76"/>
                  <a:pt x="4" y="80"/>
                  <a:pt x="8" y="80"/>
                </a:cubicBezTo>
                <a:cubicBezTo>
                  <a:pt x="16" y="80"/>
                  <a:pt x="16" y="80"/>
                  <a:pt x="16" y="80"/>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80"/>
                  <a:pt x="160" y="80"/>
                  <a:pt x="160" y="80"/>
                </a:cubicBezTo>
                <a:cubicBezTo>
                  <a:pt x="168" y="80"/>
                  <a:pt x="168" y="80"/>
                  <a:pt x="168" y="80"/>
                </a:cubicBezTo>
                <a:cubicBezTo>
                  <a:pt x="172" y="80"/>
                  <a:pt x="176" y="76"/>
                  <a:pt x="176" y="72"/>
                </a:cubicBezTo>
                <a:cubicBezTo>
                  <a:pt x="176" y="56"/>
                  <a:pt x="176" y="56"/>
                  <a:pt x="176" y="56"/>
                </a:cubicBezTo>
                <a:cubicBezTo>
                  <a:pt x="176" y="52"/>
                  <a:pt x="172" y="48"/>
                  <a:pt x="168" y="48"/>
                </a:cubicBezTo>
                <a:close/>
                <a:moveTo>
                  <a:pt x="144" y="16"/>
                </a:moveTo>
                <a:cubicBezTo>
                  <a:pt x="144" y="48"/>
                  <a:pt x="144" y="48"/>
                  <a:pt x="144" y="48"/>
                </a:cubicBezTo>
                <a:cubicBezTo>
                  <a:pt x="128" y="48"/>
                  <a:pt x="128" y="48"/>
                  <a:pt x="128" y="48"/>
                </a:cubicBezTo>
                <a:cubicBezTo>
                  <a:pt x="128" y="24"/>
                  <a:pt x="128" y="24"/>
                  <a:pt x="128" y="24"/>
                </a:cubicBezTo>
                <a:cubicBezTo>
                  <a:pt x="120" y="16"/>
                  <a:pt x="120" y="16"/>
                  <a:pt x="120" y="16"/>
                </a:cubicBezTo>
                <a:lnTo>
                  <a:pt x="144" y="16"/>
                </a:lnTo>
                <a:close/>
                <a:moveTo>
                  <a:pt x="104" y="12"/>
                </a:moveTo>
                <a:cubicBezTo>
                  <a:pt x="116" y="24"/>
                  <a:pt x="116" y="24"/>
                  <a:pt x="116" y="24"/>
                </a:cubicBezTo>
                <a:cubicBezTo>
                  <a:pt x="104" y="24"/>
                  <a:pt x="104" y="24"/>
                  <a:pt x="104" y="24"/>
                </a:cubicBezTo>
                <a:lnTo>
                  <a:pt x="104" y="12"/>
                </a:lnTo>
                <a:close/>
                <a:moveTo>
                  <a:pt x="32" y="8"/>
                </a:moveTo>
                <a:cubicBezTo>
                  <a:pt x="96" y="8"/>
                  <a:pt x="96" y="8"/>
                  <a:pt x="96" y="8"/>
                </a:cubicBezTo>
                <a:cubicBezTo>
                  <a:pt x="96" y="28"/>
                  <a:pt x="96" y="28"/>
                  <a:pt x="96" y="28"/>
                </a:cubicBezTo>
                <a:cubicBezTo>
                  <a:pt x="96" y="30"/>
                  <a:pt x="98" y="32"/>
                  <a:pt x="100" y="32"/>
                </a:cubicBezTo>
                <a:cubicBezTo>
                  <a:pt x="120" y="32"/>
                  <a:pt x="120" y="32"/>
                  <a:pt x="120" y="32"/>
                </a:cubicBezTo>
                <a:cubicBezTo>
                  <a:pt x="120" y="48"/>
                  <a:pt x="120" y="48"/>
                  <a:pt x="120" y="48"/>
                </a:cubicBezTo>
                <a:cubicBezTo>
                  <a:pt x="32" y="48"/>
                  <a:pt x="32" y="48"/>
                  <a:pt x="32" y="48"/>
                </a:cubicBezTo>
                <a:lnTo>
                  <a:pt x="32" y="8"/>
                </a:lnTo>
                <a:close/>
                <a:moveTo>
                  <a:pt x="152" y="168"/>
                </a:moveTo>
                <a:cubicBezTo>
                  <a:pt x="24" y="168"/>
                  <a:pt x="24" y="168"/>
                  <a:pt x="24" y="168"/>
                </a:cubicBezTo>
                <a:cubicBezTo>
                  <a:pt x="24" y="80"/>
                  <a:pt x="24" y="80"/>
                  <a:pt x="24" y="80"/>
                </a:cubicBezTo>
                <a:cubicBezTo>
                  <a:pt x="152" y="80"/>
                  <a:pt x="152" y="80"/>
                  <a:pt x="152" y="80"/>
                </a:cubicBezTo>
                <a:lnTo>
                  <a:pt x="152" y="168"/>
                </a:lnTo>
                <a:close/>
                <a:moveTo>
                  <a:pt x="168" y="72"/>
                </a:moveTo>
                <a:cubicBezTo>
                  <a:pt x="8" y="72"/>
                  <a:pt x="8" y="72"/>
                  <a:pt x="8" y="72"/>
                </a:cubicBezTo>
                <a:cubicBezTo>
                  <a:pt x="8" y="56"/>
                  <a:pt x="8" y="56"/>
                  <a:pt x="8" y="56"/>
                </a:cubicBezTo>
                <a:cubicBezTo>
                  <a:pt x="168" y="56"/>
                  <a:pt x="168" y="56"/>
                  <a:pt x="168" y="56"/>
                </a:cubicBezTo>
                <a:lnTo>
                  <a:pt x="168" y="72"/>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2" name="文本框 41"/>
          <p:cNvSpPr txBox="1"/>
          <p:nvPr/>
        </p:nvSpPr>
        <p:spPr>
          <a:xfrm>
            <a:off x="5363200" y="3567930"/>
            <a:ext cx="144400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可测试性</a:t>
            </a:r>
            <a:endParaRPr lang="zh-CN" altLang="en-US" spc="150" dirty="0">
              <a:solidFill>
                <a:srgbClr val="009B97"/>
              </a:solidFill>
              <a:cs typeface="+mn-ea"/>
              <a:sym typeface="+mn-lt"/>
            </a:endParaRPr>
          </a:p>
        </p:txBody>
      </p:sp>
      <p:sp>
        <p:nvSpPr>
          <p:cNvPr id="45" name="文本框 44"/>
          <p:cNvSpPr txBox="1"/>
          <p:nvPr/>
        </p:nvSpPr>
        <p:spPr>
          <a:xfrm>
            <a:off x="4931538" y="4103335"/>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良好的文档、软件结构、可用的测试工具、调试工具、以前设计的测试过程</a:t>
            </a:r>
          </a:p>
        </p:txBody>
      </p:sp>
      <p:grpSp>
        <p:nvGrpSpPr>
          <p:cNvPr id="35" name="组合 34"/>
          <p:cNvGrpSpPr/>
          <p:nvPr/>
        </p:nvGrpSpPr>
        <p:grpSpPr>
          <a:xfrm>
            <a:off x="1020848" y="3429968"/>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2306524" y="5994944"/>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1605304" y="3550371"/>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5" action="ppaction://hlinksldjump"/>
              </a:rPr>
              <a:t>可理解性</a:t>
            </a:r>
            <a:endParaRPr lang="zh-CN" altLang="en-US" spc="150" dirty="0">
              <a:solidFill>
                <a:srgbClr val="009B97"/>
              </a:solidFill>
              <a:cs typeface="+mn-ea"/>
              <a:sym typeface="+mn-lt"/>
            </a:endParaRPr>
          </a:p>
        </p:txBody>
      </p:sp>
      <p:sp>
        <p:nvSpPr>
          <p:cNvPr id="46" name="文本框 45"/>
          <p:cNvSpPr txBox="1"/>
          <p:nvPr/>
        </p:nvSpPr>
        <p:spPr>
          <a:xfrm>
            <a:off x="1287483" y="4103335"/>
            <a:ext cx="2327191" cy="57317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外来读者理解软件结构、功能、接口和内部处理过程的难易程度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1319731" y="4799081"/>
            <a:ext cx="2327191" cy="1081002"/>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模块化（模块结构良好、高内聚、松耦合）、详细设计文档、结构化设计、程序内部文档、良好的高级程序设计语言</a:t>
            </a:r>
            <a:endParaRPr lang="en-US" altLang="zh-CN" sz="1100" spc="100" dirty="0">
              <a:solidFill>
                <a:srgbClr val="388BA5"/>
              </a:solidFill>
              <a:cs typeface="+mn-ea"/>
              <a:sym typeface="+mn-lt"/>
            </a:endParaRPr>
          </a:p>
        </p:txBody>
      </p:sp>
      <p:sp>
        <p:nvSpPr>
          <p:cNvPr id="31" name="文本框 30">
            <a:extLst>
              <a:ext uri="{FF2B5EF4-FFF2-40B4-BE49-F238E27FC236}">
                <a16:creationId xmlns:a16="http://schemas.microsoft.com/office/drawing/2014/main" id="{459A6476-27C8-4C62-BAF2-10B52DCED5E3}"/>
              </a:ext>
            </a:extLst>
          </p:cNvPr>
          <p:cNvSpPr txBox="1"/>
          <p:nvPr/>
        </p:nvSpPr>
        <p:spPr>
          <a:xfrm>
            <a:off x="4919758" y="4890887"/>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在设计阶段尽力把软件设计成容易测试和诊断的</a:t>
            </a:r>
          </a:p>
        </p:txBody>
      </p:sp>
      <p:sp>
        <p:nvSpPr>
          <p:cNvPr id="32" name="文本框 31">
            <a:extLst>
              <a:ext uri="{FF2B5EF4-FFF2-40B4-BE49-F238E27FC236}">
                <a16:creationId xmlns:a16="http://schemas.microsoft.com/office/drawing/2014/main" id="{976D68B9-FA82-4786-87E7-17A1A23254BC}"/>
              </a:ext>
            </a:extLst>
          </p:cNvPr>
          <p:cNvSpPr txBox="1"/>
          <p:nvPr/>
        </p:nvSpPr>
        <p:spPr>
          <a:xfrm>
            <a:off x="4935204" y="5425293"/>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可用程序复杂度来度量程序模块的可测试性</a:t>
            </a:r>
          </a:p>
        </p:txBody>
      </p:sp>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p>
        </p:txBody>
      </p:sp>
      <p:sp>
        <p:nvSpPr>
          <p:cNvPr id="11" name="矩形 10"/>
          <p:cNvSpPr/>
          <p:nvPr/>
        </p:nvSpPr>
        <p:spPr>
          <a:xfrm>
            <a:off x="-17601" y="1572161"/>
            <a:ext cx="12209601" cy="2492882"/>
          </a:xfrm>
          <a:prstGeom prst="rect">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cs typeface="+mn-ea"/>
              <a:sym typeface="+mn-lt"/>
            </a:endParaRPr>
          </a:p>
        </p:txBody>
      </p:sp>
      <p:grpSp>
        <p:nvGrpSpPr>
          <p:cNvPr id="10" name="组合 9"/>
          <p:cNvGrpSpPr/>
          <p:nvPr/>
        </p:nvGrpSpPr>
        <p:grpSpPr>
          <a:xfrm>
            <a:off x="1275220" y="2023107"/>
            <a:ext cx="9653309" cy="933161"/>
            <a:chOff x="1275220" y="2023107"/>
            <a:chExt cx="9653309" cy="933161"/>
          </a:xfrm>
        </p:grpSpPr>
        <p:sp>
          <p:nvSpPr>
            <p:cNvPr id="36" name="文本框 35"/>
            <p:cNvSpPr txBox="1"/>
            <p:nvPr/>
          </p:nvSpPr>
          <p:spPr>
            <a:xfrm>
              <a:off x="1275221" y="2442345"/>
              <a:ext cx="9653308" cy="513923"/>
            </a:xfrm>
            <a:prstGeom prst="rect">
              <a:avLst/>
            </a:prstGeom>
            <a:noFill/>
          </p:spPr>
          <p:txBody>
            <a:bodyPr wrap="square" rtlCol="0">
              <a:spAutoFit/>
            </a:bodyPr>
            <a:lstStyle/>
            <a:p>
              <a:pPr>
                <a:lnSpc>
                  <a:spcPct val="130000"/>
                </a:lnSpc>
              </a:pPr>
              <a:r>
                <a:rPr lang="zh-CN" altLang="en-US" sz="1100" spc="130" dirty="0">
                  <a:solidFill>
                    <a:schemeClr val="bg1"/>
                  </a:solidFill>
                  <a:cs typeface="+mn-ea"/>
                  <a:sym typeface="+mn-lt"/>
                </a:rPr>
                <a:t>维护：在软件交付使用后进行的修改</a:t>
              </a:r>
              <a:r>
                <a:rPr lang="en-US" altLang="zh-CN" sz="1100" spc="130" dirty="0">
                  <a:solidFill>
                    <a:schemeClr val="bg1"/>
                  </a:solidFill>
                  <a:cs typeface="+mn-ea"/>
                  <a:sym typeface="+mn-lt"/>
                </a:rPr>
                <a:t>			</a:t>
              </a:r>
              <a:r>
                <a:rPr lang="zh-CN" altLang="en-US" sz="1100" spc="130" dirty="0">
                  <a:solidFill>
                    <a:schemeClr val="bg1"/>
                  </a:solidFill>
                  <a:cs typeface="+mn-ea"/>
                  <a:sym typeface="+mn-lt"/>
                </a:rPr>
                <a:t>修改前：必须理解待修改的对象</a:t>
              </a:r>
              <a:endParaRPr lang="en-US" altLang="zh-CN" sz="1100" spc="130" dirty="0">
                <a:solidFill>
                  <a:schemeClr val="bg1"/>
                </a:solidFill>
                <a:cs typeface="+mn-ea"/>
                <a:sym typeface="+mn-lt"/>
              </a:endParaRPr>
            </a:p>
            <a:p>
              <a:pPr>
                <a:lnSpc>
                  <a:spcPct val="130000"/>
                </a:lnSpc>
              </a:pPr>
              <a:r>
                <a:rPr lang="zh-CN" altLang="en-US" sz="1100" spc="130" dirty="0">
                  <a:solidFill>
                    <a:schemeClr val="bg1"/>
                  </a:solidFill>
                  <a:cs typeface="+mn-ea"/>
                  <a:sym typeface="+mn-lt"/>
                </a:rPr>
                <a:t>修改后：进行必要的测试</a:t>
              </a:r>
              <a:r>
                <a:rPr lang="en-US" altLang="zh-CN" sz="1100" spc="130" dirty="0">
                  <a:solidFill>
                    <a:schemeClr val="bg1"/>
                  </a:solidFill>
                  <a:cs typeface="+mn-ea"/>
                  <a:sym typeface="+mn-lt"/>
                </a:rPr>
                <a:t>				</a:t>
              </a:r>
              <a:r>
                <a:rPr lang="zh-CN" altLang="en-US" sz="1100" spc="130" dirty="0">
                  <a:solidFill>
                    <a:schemeClr val="bg1"/>
                  </a:solidFill>
                  <a:cs typeface="+mn-ea"/>
                  <a:sym typeface="+mn-lt"/>
                </a:rPr>
                <a:t>改正性维护：必须预先进行调试</a:t>
              </a:r>
            </a:p>
          </p:txBody>
        </p:sp>
        <p:sp>
          <p:nvSpPr>
            <p:cNvPr id="37" name="文本框 36"/>
            <p:cNvSpPr txBox="1"/>
            <p:nvPr/>
          </p:nvSpPr>
          <p:spPr>
            <a:xfrm>
              <a:off x="1275220" y="2023107"/>
              <a:ext cx="3144380" cy="369332"/>
            </a:xfrm>
            <a:prstGeom prst="rect">
              <a:avLst/>
            </a:prstGeom>
            <a:noFill/>
          </p:spPr>
          <p:txBody>
            <a:bodyPr wrap="square" rtlCol="0">
              <a:spAutoFit/>
            </a:bodyPr>
            <a:lstStyle/>
            <a:p>
              <a:r>
                <a:rPr lang="zh-CN" altLang="en-US" b="1" spc="150" dirty="0">
                  <a:solidFill>
                    <a:schemeClr val="bg1"/>
                  </a:solidFill>
                  <a:cs typeface="+mn-ea"/>
                  <a:sym typeface="+mn-lt"/>
                </a:rPr>
                <a:t>决定软件可维护性的因素</a:t>
              </a:r>
            </a:p>
          </p:txBody>
        </p:sp>
      </p:grpSp>
      <p:grpSp>
        <p:nvGrpSpPr>
          <p:cNvPr id="33" name="组合 32"/>
          <p:cNvGrpSpPr/>
          <p:nvPr/>
        </p:nvGrpSpPr>
        <p:grpSpPr>
          <a:xfrm>
            <a:off x="6636196" y="3429313"/>
            <a:ext cx="2868149" cy="3064136"/>
            <a:chOff x="8717966" y="3866260"/>
            <a:chExt cx="2868149" cy="2104628"/>
          </a:xfrm>
        </p:grpSpPr>
        <p:sp>
          <p:nvSpPr>
            <p:cNvPr id="17" name="圆角矩形 5"/>
            <p:cNvSpPr/>
            <p:nvPr/>
          </p:nvSpPr>
          <p:spPr>
            <a:xfrm>
              <a:off x="8717966"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23" name="直接连接符 22"/>
            <p:cNvCxnSpPr/>
            <p:nvPr/>
          </p:nvCxnSpPr>
          <p:spPr>
            <a:xfrm>
              <a:off x="9673240"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40" name="Freeform 505"/>
          <p:cNvSpPr>
            <a:spLocks noEditPoints="1"/>
          </p:cNvSpPr>
          <p:nvPr/>
        </p:nvSpPr>
        <p:spPr bwMode="auto">
          <a:xfrm>
            <a:off x="7948793" y="5992073"/>
            <a:ext cx="260558" cy="260556"/>
          </a:xfrm>
          <a:custGeom>
            <a:avLst/>
            <a:gdLst>
              <a:gd name="T0" fmla="*/ 112 w 176"/>
              <a:gd name="T1" fmla="*/ 118 h 174"/>
              <a:gd name="T2" fmla="*/ 120 w 176"/>
              <a:gd name="T3" fmla="*/ 102 h 174"/>
              <a:gd name="T4" fmla="*/ 64 w 176"/>
              <a:gd name="T5" fmla="*/ 94 h 174"/>
              <a:gd name="T6" fmla="*/ 56 w 176"/>
              <a:gd name="T7" fmla="*/ 110 h 174"/>
              <a:gd name="T8" fmla="*/ 64 w 176"/>
              <a:gd name="T9" fmla="*/ 102 h 174"/>
              <a:gd name="T10" fmla="*/ 112 w 176"/>
              <a:gd name="T11" fmla="*/ 110 h 174"/>
              <a:gd name="T12" fmla="*/ 64 w 176"/>
              <a:gd name="T13" fmla="*/ 102 h 174"/>
              <a:gd name="T14" fmla="*/ 152 w 176"/>
              <a:gd name="T15" fmla="*/ 46 h 174"/>
              <a:gd name="T16" fmla="*/ 128 w 176"/>
              <a:gd name="T17" fmla="*/ 17 h 174"/>
              <a:gd name="T18" fmla="*/ 70 w 176"/>
              <a:gd name="T19" fmla="*/ 4 h 174"/>
              <a:gd name="T20" fmla="*/ 28 w 176"/>
              <a:gd name="T21" fmla="*/ 46 h 174"/>
              <a:gd name="T22" fmla="*/ 0 w 176"/>
              <a:gd name="T23" fmla="*/ 54 h 174"/>
              <a:gd name="T24" fmla="*/ 8 w 176"/>
              <a:gd name="T25" fmla="*/ 78 h 174"/>
              <a:gd name="T26" fmla="*/ 16 w 176"/>
              <a:gd name="T27" fmla="*/ 166 h 174"/>
              <a:gd name="T28" fmla="*/ 152 w 176"/>
              <a:gd name="T29" fmla="*/ 174 h 174"/>
              <a:gd name="T30" fmla="*/ 160 w 176"/>
              <a:gd name="T31" fmla="*/ 78 h 174"/>
              <a:gd name="T32" fmla="*/ 176 w 176"/>
              <a:gd name="T33" fmla="*/ 70 h 174"/>
              <a:gd name="T34" fmla="*/ 168 w 176"/>
              <a:gd name="T35" fmla="*/ 46 h 174"/>
              <a:gd name="T36" fmla="*/ 140 w 176"/>
              <a:gd name="T37" fmla="*/ 30 h 174"/>
              <a:gd name="T38" fmla="*/ 143 w 176"/>
              <a:gd name="T39" fmla="*/ 46 h 174"/>
              <a:gd name="T40" fmla="*/ 134 w 176"/>
              <a:gd name="T41" fmla="*/ 40 h 174"/>
              <a:gd name="T42" fmla="*/ 124 w 176"/>
              <a:gd name="T43" fmla="*/ 34 h 174"/>
              <a:gd name="T44" fmla="*/ 115 w 176"/>
              <a:gd name="T45" fmla="*/ 30 h 174"/>
              <a:gd name="T46" fmla="*/ 130 w 176"/>
              <a:gd name="T47" fmla="*/ 24 h 174"/>
              <a:gd name="T48" fmla="*/ 74 w 176"/>
              <a:gd name="T49" fmla="*/ 46 h 174"/>
              <a:gd name="T50" fmla="*/ 127 w 176"/>
              <a:gd name="T51" fmla="*/ 46 h 174"/>
              <a:gd name="T52" fmla="*/ 66 w 176"/>
              <a:gd name="T53" fmla="*/ 11 h 174"/>
              <a:gd name="T54" fmla="*/ 65 w 176"/>
              <a:gd name="T55" fmla="*/ 46 h 174"/>
              <a:gd name="T56" fmla="*/ 46 w 176"/>
              <a:gd name="T57" fmla="*/ 46 h 174"/>
              <a:gd name="T58" fmla="*/ 37 w 176"/>
              <a:gd name="T59" fmla="*/ 46 h 174"/>
              <a:gd name="T60" fmla="*/ 152 w 176"/>
              <a:gd name="T61" fmla="*/ 166 h 174"/>
              <a:gd name="T62" fmla="*/ 24 w 176"/>
              <a:gd name="T63" fmla="*/ 78 h 174"/>
              <a:gd name="T64" fmla="*/ 152 w 176"/>
              <a:gd name="T65" fmla="*/ 166 h 174"/>
              <a:gd name="T66" fmla="*/ 8 w 176"/>
              <a:gd name="T67" fmla="*/ 70 h 174"/>
              <a:gd name="T68" fmla="*/ 168 w 176"/>
              <a:gd name="T69" fmla="*/ 54 h 174"/>
              <a:gd name="T70" fmla="*/ 69 w 176"/>
              <a:gd name="T71" fmla="*/ 22 h 174"/>
              <a:gd name="T72" fmla="*/ 58 w 176"/>
              <a:gd name="T73" fmla="*/ 25 h 174"/>
              <a:gd name="T74" fmla="*/ 69 w 176"/>
              <a:gd name="T75" fmla="*/ 22 h 174"/>
              <a:gd name="T76" fmla="*/ 54 w 176"/>
              <a:gd name="T77" fmla="*/ 32 h 174"/>
              <a:gd name="T78" fmla="*/ 57 w 176"/>
              <a:gd name="T79" fmla="*/ 4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76" h="174">
                <a:moveTo>
                  <a:pt x="64" y="118"/>
                </a:moveTo>
                <a:cubicBezTo>
                  <a:pt x="112" y="118"/>
                  <a:pt x="112" y="118"/>
                  <a:pt x="112" y="118"/>
                </a:cubicBezTo>
                <a:cubicBezTo>
                  <a:pt x="116" y="118"/>
                  <a:pt x="120" y="114"/>
                  <a:pt x="120" y="110"/>
                </a:cubicBezTo>
                <a:cubicBezTo>
                  <a:pt x="120" y="102"/>
                  <a:pt x="120" y="102"/>
                  <a:pt x="120" y="102"/>
                </a:cubicBezTo>
                <a:cubicBezTo>
                  <a:pt x="120" y="98"/>
                  <a:pt x="116" y="94"/>
                  <a:pt x="112" y="94"/>
                </a:cubicBezTo>
                <a:cubicBezTo>
                  <a:pt x="64" y="94"/>
                  <a:pt x="64" y="94"/>
                  <a:pt x="64" y="94"/>
                </a:cubicBezTo>
                <a:cubicBezTo>
                  <a:pt x="60" y="94"/>
                  <a:pt x="56" y="98"/>
                  <a:pt x="56" y="102"/>
                </a:cubicBezTo>
                <a:cubicBezTo>
                  <a:pt x="56" y="110"/>
                  <a:pt x="56" y="110"/>
                  <a:pt x="56" y="110"/>
                </a:cubicBezTo>
                <a:cubicBezTo>
                  <a:pt x="56" y="114"/>
                  <a:pt x="60" y="118"/>
                  <a:pt x="64" y="118"/>
                </a:cubicBezTo>
                <a:close/>
                <a:moveTo>
                  <a:pt x="64" y="102"/>
                </a:moveTo>
                <a:cubicBezTo>
                  <a:pt x="112" y="102"/>
                  <a:pt x="112" y="102"/>
                  <a:pt x="112" y="102"/>
                </a:cubicBezTo>
                <a:cubicBezTo>
                  <a:pt x="112" y="110"/>
                  <a:pt x="112" y="110"/>
                  <a:pt x="112" y="110"/>
                </a:cubicBezTo>
                <a:cubicBezTo>
                  <a:pt x="64" y="110"/>
                  <a:pt x="64" y="110"/>
                  <a:pt x="64" y="110"/>
                </a:cubicBezTo>
                <a:lnTo>
                  <a:pt x="64" y="102"/>
                </a:lnTo>
                <a:close/>
                <a:moveTo>
                  <a:pt x="168" y="46"/>
                </a:moveTo>
                <a:cubicBezTo>
                  <a:pt x="152" y="46"/>
                  <a:pt x="152" y="46"/>
                  <a:pt x="152" y="46"/>
                </a:cubicBezTo>
                <a:cubicBezTo>
                  <a:pt x="147" y="28"/>
                  <a:pt x="147" y="28"/>
                  <a:pt x="147" y="28"/>
                </a:cubicBezTo>
                <a:cubicBezTo>
                  <a:pt x="145" y="19"/>
                  <a:pt x="136" y="14"/>
                  <a:pt x="128" y="17"/>
                </a:cubicBezTo>
                <a:cubicBezTo>
                  <a:pt x="103" y="23"/>
                  <a:pt x="103" y="23"/>
                  <a:pt x="103" y="23"/>
                </a:cubicBezTo>
                <a:cubicBezTo>
                  <a:pt x="70" y="4"/>
                  <a:pt x="70" y="4"/>
                  <a:pt x="70" y="4"/>
                </a:cubicBezTo>
                <a:cubicBezTo>
                  <a:pt x="63" y="0"/>
                  <a:pt x="53" y="2"/>
                  <a:pt x="49" y="10"/>
                </a:cubicBezTo>
                <a:cubicBezTo>
                  <a:pt x="28" y="46"/>
                  <a:pt x="28" y="46"/>
                  <a:pt x="28" y="46"/>
                </a:cubicBezTo>
                <a:cubicBezTo>
                  <a:pt x="8" y="46"/>
                  <a:pt x="8" y="46"/>
                  <a:pt x="8" y="46"/>
                </a:cubicBezTo>
                <a:cubicBezTo>
                  <a:pt x="4" y="46"/>
                  <a:pt x="0" y="50"/>
                  <a:pt x="0" y="54"/>
                </a:cubicBezTo>
                <a:cubicBezTo>
                  <a:pt x="0" y="70"/>
                  <a:pt x="0" y="70"/>
                  <a:pt x="0" y="70"/>
                </a:cubicBezTo>
                <a:cubicBezTo>
                  <a:pt x="0" y="74"/>
                  <a:pt x="4" y="78"/>
                  <a:pt x="8" y="78"/>
                </a:cubicBezTo>
                <a:cubicBezTo>
                  <a:pt x="16" y="78"/>
                  <a:pt x="16" y="78"/>
                  <a:pt x="16" y="78"/>
                </a:cubicBezTo>
                <a:cubicBezTo>
                  <a:pt x="16" y="166"/>
                  <a:pt x="16" y="166"/>
                  <a:pt x="16" y="166"/>
                </a:cubicBezTo>
                <a:cubicBezTo>
                  <a:pt x="16" y="170"/>
                  <a:pt x="20" y="174"/>
                  <a:pt x="24" y="174"/>
                </a:cubicBezTo>
                <a:cubicBezTo>
                  <a:pt x="152" y="174"/>
                  <a:pt x="152" y="174"/>
                  <a:pt x="152" y="174"/>
                </a:cubicBezTo>
                <a:cubicBezTo>
                  <a:pt x="156" y="174"/>
                  <a:pt x="160" y="170"/>
                  <a:pt x="160" y="166"/>
                </a:cubicBezTo>
                <a:cubicBezTo>
                  <a:pt x="160" y="78"/>
                  <a:pt x="160" y="78"/>
                  <a:pt x="160" y="78"/>
                </a:cubicBezTo>
                <a:cubicBezTo>
                  <a:pt x="168" y="78"/>
                  <a:pt x="168" y="78"/>
                  <a:pt x="168" y="78"/>
                </a:cubicBezTo>
                <a:cubicBezTo>
                  <a:pt x="172" y="78"/>
                  <a:pt x="176" y="74"/>
                  <a:pt x="176" y="70"/>
                </a:cubicBezTo>
                <a:cubicBezTo>
                  <a:pt x="176" y="54"/>
                  <a:pt x="176" y="54"/>
                  <a:pt x="176" y="54"/>
                </a:cubicBezTo>
                <a:cubicBezTo>
                  <a:pt x="176" y="50"/>
                  <a:pt x="172" y="46"/>
                  <a:pt x="168" y="46"/>
                </a:cubicBezTo>
                <a:close/>
                <a:moveTo>
                  <a:pt x="130" y="24"/>
                </a:moveTo>
                <a:cubicBezTo>
                  <a:pt x="134" y="23"/>
                  <a:pt x="138" y="26"/>
                  <a:pt x="140" y="30"/>
                </a:cubicBezTo>
                <a:cubicBezTo>
                  <a:pt x="144" y="46"/>
                  <a:pt x="144" y="46"/>
                  <a:pt x="144" y="46"/>
                </a:cubicBezTo>
                <a:cubicBezTo>
                  <a:pt x="143" y="46"/>
                  <a:pt x="143" y="46"/>
                  <a:pt x="143" y="46"/>
                </a:cubicBezTo>
                <a:cubicBezTo>
                  <a:pt x="133" y="40"/>
                  <a:pt x="133" y="40"/>
                  <a:pt x="133" y="40"/>
                </a:cubicBezTo>
                <a:cubicBezTo>
                  <a:pt x="134" y="40"/>
                  <a:pt x="134" y="40"/>
                  <a:pt x="134" y="40"/>
                </a:cubicBezTo>
                <a:cubicBezTo>
                  <a:pt x="132" y="32"/>
                  <a:pt x="132" y="32"/>
                  <a:pt x="132" y="32"/>
                </a:cubicBezTo>
                <a:cubicBezTo>
                  <a:pt x="124" y="34"/>
                  <a:pt x="124" y="34"/>
                  <a:pt x="124" y="34"/>
                </a:cubicBezTo>
                <a:cubicBezTo>
                  <a:pt x="124" y="35"/>
                  <a:pt x="124" y="35"/>
                  <a:pt x="124" y="35"/>
                </a:cubicBezTo>
                <a:cubicBezTo>
                  <a:pt x="115" y="30"/>
                  <a:pt x="115" y="30"/>
                  <a:pt x="115" y="30"/>
                </a:cubicBezTo>
                <a:cubicBezTo>
                  <a:pt x="114" y="28"/>
                  <a:pt x="114" y="28"/>
                  <a:pt x="114" y="28"/>
                </a:cubicBezTo>
                <a:lnTo>
                  <a:pt x="130" y="24"/>
                </a:lnTo>
                <a:close/>
                <a:moveTo>
                  <a:pt x="127" y="46"/>
                </a:moveTo>
                <a:cubicBezTo>
                  <a:pt x="74" y="46"/>
                  <a:pt x="74" y="46"/>
                  <a:pt x="74" y="46"/>
                </a:cubicBezTo>
                <a:cubicBezTo>
                  <a:pt x="87" y="23"/>
                  <a:pt x="87" y="23"/>
                  <a:pt x="87" y="23"/>
                </a:cubicBezTo>
                <a:lnTo>
                  <a:pt x="127" y="46"/>
                </a:lnTo>
                <a:close/>
                <a:moveTo>
                  <a:pt x="56" y="14"/>
                </a:moveTo>
                <a:cubicBezTo>
                  <a:pt x="58" y="10"/>
                  <a:pt x="63" y="9"/>
                  <a:pt x="66" y="11"/>
                </a:cubicBezTo>
                <a:cubicBezTo>
                  <a:pt x="80" y="19"/>
                  <a:pt x="80" y="19"/>
                  <a:pt x="80" y="19"/>
                </a:cubicBezTo>
                <a:cubicBezTo>
                  <a:pt x="65" y="46"/>
                  <a:pt x="65" y="46"/>
                  <a:pt x="65" y="46"/>
                </a:cubicBezTo>
                <a:cubicBezTo>
                  <a:pt x="47" y="46"/>
                  <a:pt x="47" y="46"/>
                  <a:pt x="47" y="46"/>
                </a:cubicBezTo>
                <a:cubicBezTo>
                  <a:pt x="46" y="46"/>
                  <a:pt x="46" y="46"/>
                  <a:pt x="46" y="46"/>
                </a:cubicBezTo>
                <a:cubicBezTo>
                  <a:pt x="46" y="46"/>
                  <a:pt x="46" y="46"/>
                  <a:pt x="46" y="46"/>
                </a:cubicBezTo>
                <a:cubicBezTo>
                  <a:pt x="37" y="46"/>
                  <a:pt x="37" y="46"/>
                  <a:pt x="37" y="46"/>
                </a:cubicBezTo>
                <a:lnTo>
                  <a:pt x="56" y="14"/>
                </a:lnTo>
                <a:close/>
                <a:moveTo>
                  <a:pt x="152" y="166"/>
                </a:moveTo>
                <a:cubicBezTo>
                  <a:pt x="24" y="166"/>
                  <a:pt x="24" y="166"/>
                  <a:pt x="24" y="166"/>
                </a:cubicBezTo>
                <a:cubicBezTo>
                  <a:pt x="24" y="78"/>
                  <a:pt x="24" y="78"/>
                  <a:pt x="24" y="78"/>
                </a:cubicBezTo>
                <a:cubicBezTo>
                  <a:pt x="152" y="78"/>
                  <a:pt x="152" y="78"/>
                  <a:pt x="152" y="78"/>
                </a:cubicBezTo>
                <a:lnTo>
                  <a:pt x="152" y="166"/>
                </a:lnTo>
                <a:close/>
                <a:moveTo>
                  <a:pt x="168" y="70"/>
                </a:moveTo>
                <a:cubicBezTo>
                  <a:pt x="8" y="70"/>
                  <a:pt x="8" y="70"/>
                  <a:pt x="8" y="70"/>
                </a:cubicBezTo>
                <a:cubicBezTo>
                  <a:pt x="8" y="54"/>
                  <a:pt x="8" y="54"/>
                  <a:pt x="8" y="54"/>
                </a:cubicBezTo>
                <a:cubicBezTo>
                  <a:pt x="168" y="54"/>
                  <a:pt x="168" y="54"/>
                  <a:pt x="168" y="54"/>
                </a:cubicBezTo>
                <a:lnTo>
                  <a:pt x="168" y="70"/>
                </a:lnTo>
                <a:close/>
                <a:moveTo>
                  <a:pt x="69" y="22"/>
                </a:moveTo>
                <a:cubicBezTo>
                  <a:pt x="62" y="18"/>
                  <a:pt x="62" y="18"/>
                  <a:pt x="62" y="18"/>
                </a:cubicBezTo>
                <a:cubicBezTo>
                  <a:pt x="58" y="25"/>
                  <a:pt x="58" y="25"/>
                  <a:pt x="58" y="25"/>
                </a:cubicBezTo>
                <a:cubicBezTo>
                  <a:pt x="65" y="29"/>
                  <a:pt x="65" y="29"/>
                  <a:pt x="65" y="29"/>
                </a:cubicBezTo>
                <a:lnTo>
                  <a:pt x="69" y="22"/>
                </a:lnTo>
                <a:close/>
                <a:moveTo>
                  <a:pt x="61" y="36"/>
                </a:moveTo>
                <a:cubicBezTo>
                  <a:pt x="54" y="32"/>
                  <a:pt x="54" y="32"/>
                  <a:pt x="54" y="32"/>
                </a:cubicBezTo>
                <a:cubicBezTo>
                  <a:pt x="50" y="39"/>
                  <a:pt x="50" y="39"/>
                  <a:pt x="50" y="39"/>
                </a:cubicBezTo>
                <a:cubicBezTo>
                  <a:pt x="57" y="43"/>
                  <a:pt x="57" y="43"/>
                  <a:pt x="57" y="43"/>
                </a:cubicBezTo>
                <a:lnTo>
                  <a:pt x="61" y="36"/>
                </a:ln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a:ln>
                <a:noFill/>
              </a:ln>
              <a:solidFill>
                <a:prstClr val="black"/>
              </a:solidFill>
              <a:effectLst/>
              <a:uLnTx/>
              <a:uFillTx/>
              <a:cs typeface="+mn-ea"/>
              <a:sym typeface="+mn-lt"/>
            </a:endParaRPr>
          </a:p>
        </p:txBody>
      </p:sp>
      <p:sp>
        <p:nvSpPr>
          <p:cNvPr id="43" name="文本框 42"/>
          <p:cNvSpPr txBox="1"/>
          <p:nvPr/>
        </p:nvSpPr>
        <p:spPr>
          <a:xfrm>
            <a:off x="7335086" y="3567274"/>
            <a:ext cx="1480510"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3" action="ppaction://hlinksldjump"/>
              </a:rPr>
              <a:t>可重用性</a:t>
            </a:r>
            <a:endParaRPr lang="zh-CN" altLang="en-US" spc="150" dirty="0">
              <a:solidFill>
                <a:srgbClr val="009B97"/>
              </a:solidFill>
              <a:cs typeface="+mn-ea"/>
              <a:sym typeface="+mn-lt"/>
            </a:endParaRPr>
          </a:p>
        </p:txBody>
      </p:sp>
      <p:sp>
        <p:nvSpPr>
          <p:cNvPr id="44" name="文本框 43"/>
          <p:cNvSpPr txBox="1"/>
          <p:nvPr/>
        </p:nvSpPr>
        <p:spPr>
          <a:xfrm>
            <a:off x="6895874" y="4102679"/>
            <a:ext cx="2327191" cy="573940"/>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同一事物不做改动或稍加改动就在不同环境中多次重复使用</a:t>
            </a:r>
          </a:p>
        </p:txBody>
      </p:sp>
      <p:grpSp>
        <p:nvGrpSpPr>
          <p:cNvPr id="35" name="组合 34"/>
          <p:cNvGrpSpPr/>
          <p:nvPr/>
        </p:nvGrpSpPr>
        <p:grpSpPr>
          <a:xfrm>
            <a:off x="2103199" y="3431743"/>
            <a:ext cx="2868149" cy="3064137"/>
            <a:chOff x="588282" y="3866260"/>
            <a:chExt cx="2868149" cy="2104628"/>
          </a:xfrm>
        </p:grpSpPr>
        <p:sp>
          <p:nvSpPr>
            <p:cNvPr id="15" name="圆角矩形 5"/>
            <p:cNvSpPr/>
            <p:nvPr/>
          </p:nvSpPr>
          <p:spPr>
            <a:xfrm>
              <a:off x="588282" y="3866260"/>
              <a:ext cx="2868149" cy="2104628"/>
            </a:xfrm>
            <a:prstGeom prst="roundRect">
              <a:avLst>
                <a:gd name="adj" fmla="val 825"/>
              </a:avLst>
            </a:prstGeom>
            <a:solidFill>
              <a:srgbClr val="F1F3F2"/>
            </a:solidFill>
            <a:ln>
              <a:noFill/>
            </a:ln>
            <a:effectLst>
              <a:outerShdw blurRad="50800" dist="25400" dir="2700000" algn="tl" rotWithShape="0">
                <a:schemeClr val="tx1">
                  <a:lumMod val="50000"/>
                  <a:lumOff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cxnSp>
          <p:nvCxnSpPr>
            <p:cNvPr id="21" name="直接连接符 20"/>
            <p:cNvCxnSpPr/>
            <p:nvPr/>
          </p:nvCxnSpPr>
          <p:spPr>
            <a:xfrm>
              <a:off x="1530865" y="4372313"/>
              <a:ext cx="936000" cy="0"/>
            </a:xfrm>
            <a:prstGeom prst="line">
              <a:avLst/>
            </a:prstGeom>
            <a:ln>
              <a:solidFill>
                <a:schemeClr val="bg1"/>
              </a:solidFill>
            </a:ln>
            <a:effectLst>
              <a:outerShdw blurRad="38100" dist="12700" dir="2700000" algn="tl" rotWithShape="0">
                <a:prstClr val="black">
                  <a:alpha val="20000"/>
                </a:prstClr>
              </a:outerShdw>
            </a:effectLst>
          </p:spPr>
          <p:style>
            <a:lnRef idx="1">
              <a:schemeClr val="accent1"/>
            </a:lnRef>
            <a:fillRef idx="0">
              <a:schemeClr val="accent1"/>
            </a:fillRef>
            <a:effectRef idx="0">
              <a:schemeClr val="accent1"/>
            </a:effectRef>
            <a:fontRef idx="minor">
              <a:schemeClr val="tx1"/>
            </a:fontRef>
          </p:style>
        </p:cxnSp>
      </p:grpSp>
      <p:sp>
        <p:nvSpPr>
          <p:cNvPr id="38" name="Freeform 503"/>
          <p:cNvSpPr>
            <a:spLocks noEditPoints="1"/>
          </p:cNvSpPr>
          <p:nvPr/>
        </p:nvSpPr>
        <p:spPr bwMode="auto">
          <a:xfrm>
            <a:off x="3388875" y="5996719"/>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
        <p:nvSpPr>
          <p:cNvPr id="41" name="文本框 40"/>
          <p:cNvSpPr txBox="1"/>
          <p:nvPr/>
        </p:nvSpPr>
        <p:spPr>
          <a:xfrm>
            <a:off x="2687655" y="3552146"/>
            <a:ext cx="1683996" cy="369332"/>
          </a:xfrm>
          <a:prstGeom prst="rect">
            <a:avLst/>
          </a:prstGeom>
          <a:noFill/>
        </p:spPr>
        <p:txBody>
          <a:bodyPr wrap="square" rtlCol="0">
            <a:spAutoFit/>
          </a:bodyPr>
          <a:lstStyle/>
          <a:p>
            <a:pPr algn="ctr"/>
            <a:r>
              <a:rPr lang="zh-CN" altLang="en-US" spc="150" dirty="0">
                <a:solidFill>
                  <a:srgbClr val="009B97"/>
                </a:solidFill>
                <a:cs typeface="+mn-ea"/>
                <a:sym typeface="+mn-lt"/>
                <a:hlinkClick r:id="rId4" action="ppaction://hlinksldjump"/>
              </a:rPr>
              <a:t>可移植性</a:t>
            </a:r>
            <a:endParaRPr lang="zh-CN" altLang="en-US" spc="150" dirty="0">
              <a:solidFill>
                <a:srgbClr val="009B97"/>
              </a:solidFill>
              <a:cs typeface="+mn-ea"/>
              <a:sym typeface="+mn-lt"/>
            </a:endParaRPr>
          </a:p>
        </p:txBody>
      </p:sp>
      <p:sp>
        <p:nvSpPr>
          <p:cNvPr id="46" name="文本框 45"/>
          <p:cNvSpPr txBox="1"/>
          <p:nvPr/>
        </p:nvSpPr>
        <p:spPr>
          <a:xfrm>
            <a:off x="2369834" y="4105110"/>
            <a:ext cx="2327191" cy="827086"/>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把程序从一种计算环境（硬件配置和操作系统）转移到另一种计算环境的难易程度</a:t>
            </a:r>
            <a:endParaRPr lang="en-US" altLang="zh-CN" sz="1100" spc="100" dirty="0">
              <a:solidFill>
                <a:srgbClr val="388BA5"/>
              </a:solidFill>
              <a:cs typeface="+mn-ea"/>
              <a:sym typeface="+mn-lt"/>
            </a:endParaRPr>
          </a:p>
        </p:txBody>
      </p:sp>
      <p:sp>
        <p:nvSpPr>
          <p:cNvPr id="50" name="文本框 4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2" name="文本框 1"/>
          <p:cNvSpPr txBox="1"/>
          <p:nvPr/>
        </p:nvSpPr>
        <p:spPr>
          <a:xfrm>
            <a:off x="9240674" y="1784412"/>
            <a:ext cx="1631595" cy="230832"/>
          </a:xfrm>
          <a:prstGeom prst="rect">
            <a:avLst/>
          </a:prstGeom>
          <a:noFill/>
        </p:spPr>
        <p:txBody>
          <a:bodyPr wrap="square" rtlCol="0">
            <a:spAutoFit/>
          </a:bodyPr>
          <a:lstStyle/>
          <a:p>
            <a:r>
              <a:rPr lang="en-US" altLang="zh-CN" sz="900" dirty="0">
                <a:solidFill>
                  <a:srgbClr val="388BA5"/>
                </a:solidFill>
              </a:rPr>
              <a:t>https://www.ypppt.com/</a:t>
            </a:r>
            <a:endParaRPr lang="zh-CN" altLang="en-US" sz="900" dirty="0">
              <a:solidFill>
                <a:srgbClr val="388BA5"/>
              </a:solidFill>
            </a:endParaRPr>
          </a:p>
        </p:txBody>
      </p:sp>
      <p:sp>
        <p:nvSpPr>
          <p:cNvPr id="27" name="文本框 26">
            <a:extLst>
              <a:ext uri="{FF2B5EF4-FFF2-40B4-BE49-F238E27FC236}">
                <a16:creationId xmlns:a16="http://schemas.microsoft.com/office/drawing/2014/main" id="{48719523-D05F-4E06-9568-FFA6A7C7B108}"/>
              </a:ext>
            </a:extLst>
          </p:cNvPr>
          <p:cNvSpPr txBox="1"/>
          <p:nvPr/>
        </p:nvSpPr>
        <p:spPr>
          <a:xfrm>
            <a:off x="2373677" y="4986001"/>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把与硬件、操作系统以及其他外部设备有关的程序代码集中放到特定的程序模块中</a:t>
            </a:r>
            <a:endParaRPr lang="en-US" altLang="zh-CN" sz="1100" spc="100" dirty="0">
              <a:solidFill>
                <a:srgbClr val="388BA5"/>
              </a:solidFill>
              <a:cs typeface="+mn-ea"/>
              <a:sym typeface="+mn-lt"/>
            </a:endParaRPr>
          </a:p>
        </p:txBody>
      </p:sp>
      <p:sp>
        <p:nvSpPr>
          <p:cNvPr id="30" name="文本框 29">
            <a:extLst>
              <a:ext uri="{FF2B5EF4-FFF2-40B4-BE49-F238E27FC236}">
                <a16:creationId xmlns:a16="http://schemas.microsoft.com/office/drawing/2014/main" id="{DD44825D-6825-44BF-A9C2-339D6DEB8CC1}"/>
              </a:ext>
            </a:extLst>
          </p:cNvPr>
          <p:cNvSpPr txBox="1"/>
          <p:nvPr/>
        </p:nvSpPr>
        <p:spPr>
          <a:xfrm>
            <a:off x="6895873" y="4686488"/>
            <a:ext cx="2327191" cy="827855"/>
          </a:xfrm>
          <a:prstGeom prst="rect">
            <a:avLst/>
          </a:prstGeom>
          <a:noFill/>
        </p:spPr>
        <p:txBody>
          <a:bodyPr wrap="square" rtlCol="0">
            <a:spAutoFit/>
          </a:bodyPr>
          <a:lstStyle/>
          <a:p>
            <a:pPr algn="ctr">
              <a:lnSpc>
                <a:spcPct val="150000"/>
              </a:lnSpc>
            </a:pPr>
            <a:r>
              <a:rPr lang="zh-CN" altLang="en-US" sz="1100" spc="100" dirty="0">
                <a:solidFill>
                  <a:srgbClr val="388BA5"/>
                </a:solidFill>
                <a:cs typeface="+mn-ea"/>
                <a:sym typeface="+mn-lt"/>
              </a:rPr>
              <a:t>使用的可重用构件越多，软件可靠性越高，改正性维护需求越少，适应性和完善性维护月容易</a:t>
            </a:r>
          </a:p>
        </p:txBody>
      </p:sp>
    </p:spTree>
    <p:extLst>
      <p:ext uri="{BB962C8B-B14F-4D97-AF65-F5344CB8AC3E}">
        <p14:creationId xmlns:p14="http://schemas.microsoft.com/office/powerpoint/2010/main" val="41631967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可理解性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我们校园表白墙系统采用了模块化的开发过程，前端使用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框架，后端使用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框架，并且使用了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Java</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相关的语言规范和详细的设计文档，提高了软件的理解性。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816450152"/>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可测试性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4239909" y="1456237"/>
            <a:ext cx="7750106"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我们在后端定义了一个</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Api</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类，对后端输出的结果进行了一些处理</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0935478" y="5459267"/>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pic>
        <p:nvPicPr>
          <p:cNvPr id="6" name="图片 5">
            <a:extLst>
              <a:ext uri="{FF2B5EF4-FFF2-40B4-BE49-F238E27FC236}">
                <a16:creationId xmlns:a16="http://schemas.microsoft.com/office/drawing/2014/main" id="{D72950A9-A4DF-42F3-8B58-4B4719D9A471}"/>
              </a:ext>
            </a:extLst>
          </p:cNvPr>
          <p:cNvPicPr>
            <a:picLocks noChangeAspect="1"/>
          </p:cNvPicPr>
          <p:nvPr/>
        </p:nvPicPr>
        <p:blipFill>
          <a:blip r:embed="rId4"/>
          <a:stretch>
            <a:fillRect/>
          </a:stretch>
        </p:blipFill>
        <p:spPr>
          <a:xfrm>
            <a:off x="1020848" y="1045155"/>
            <a:ext cx="2905125" cy="2219325"/>
          </a:xfrm>
          <a:prstGeom prst="rect">
            <a:avLst/>
          </a:prstGeom>
        </p:spPr>
      </p:pic>
      <p:pic>
        <p:nvPicPr>
          <p:cNvPr id="7" name="图片 6">
            <a:extLst>
              <a:ext uri="{FF2B5EF4-FFF2-40B4-BE49-F238E27FC236}">
                <a16:creationId xmlns:a16="http://schemas.microsoft.com/office/drawing/2014/main" id="{6D966D26-1E0B-4B1E-A18D-9D6F45DE39DA}"/>
              </a:ext>
            </a:extLst>
          </p:cNvPr>
          <p:cNvPicPr>
            <a:picLocks noChangeAspect="1"/>
          </p:cNvPicPr>
          <p:nvPr/>
        </p:nvPicPr>
        <p:blipFill>
          <a:blip r:embed="rId5"/>
          <a:stretch>
            <a:fillRect/>
          </a:stretch>
        </p:blipFill>
        <p:spPr>
          <a:xfrm>
            <a:off x="378849" y="3328914"/>
            <a:ext cx="4795135" cy="3354170"/>
          </a:xfrm>
          <a:prstGeom prst="rect">
            <a:avLst/>
          </a:prstGeom>
        </p:spPr>
      </p:pic>
      <p:sp>
        <p:nvSpPr>
          <p:cNvPr id="8" name="文本框 7">
            <a:hlinkClick r:id="rId3" action="ppaction://hlinksldjump"/>
            <a:extLst>
              <a:ext uri="{FF2B5EF4-FFF2-40B4-BE49-F238E27FC236}">
                <a16:creationId xmlns:a16="http://schemas.microsoft.com/office/drawing/2014/main" id="{133084B7-3B5E-4D93-B98C-D99806D4F680}"/>
              </a:ext>
            </a:extLst>
          </p:cNvPr>
          <p:cNvSpPr txBox="1"/>
          <p:nvPr/>
        </p:nvSpPr>
        <p:spPr>
          <a:xfrm>
            <a:off x="5359522" y="3291234"/>
            <a:ext cx="6067308"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加入了一些常见错误的提示，如果出现这些错误会自动给前台发送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message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报错</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同时对每一个后端接口我们都会使用谷歌浏览器进行测试</a:t>
            </a:r>
          </a:p>
        </p:txBody>
      </p:sp>
    </p:spTree>
    <p:extLst>
      <p:ext uri="{BB962C8B-B14F-4D97-AF65-F5344CB8AC3E}">
        <p14:creationId xmlns:p14="http://schemas.microsoft.com/office/powerpoint/2010/main" val="283699466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可修改性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软件使用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vue+springboot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框架，兼容多种插件，具有较强的可修改性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747082275"/>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可移植性</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883768"/>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软件代码使用</a:t>
            </a:r>
            <a:r>
              <a:rPr lang="en-US" altLang="zh-CN" b="1" spc="100" dirty="0" err="1">
                <a:solidFill>
                  <a:srgbClr val="388BA5"/>
                </a:solidFill>
                <a:latin typeface="华文宋体" panose="02010600040101010101" pitchFamily="2" charset="-122"/>
                <a:ea typeface="华文宋体" panose="02010600040101010101" pitchFamily="2" charset="-122"/>
                <a:cs typeface="+mn-ea"/>
                <a:sym typeface="+mn-lt"/>
              </a:rPr>
              <a:t>github</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管理，想要移植到本地只需要将相关代码克隆到本地并且将数据库文件配好即可运行，代码只需要改动数据库密码的部分，可移植性高</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2617151403"/>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 name="文本框 45"/>
          <p:cNvSpPr txBox="1"/>
          <p:nvPr/>
        </p:nvSpPr>
        <p:spPr>
          <a:xfrm>
            <a:off x="1283233" y="214158"/>
            <a:ext cx="4345397" cy="830997"/>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可重用性</a:t>
            </a:r>
          </a:p>
          <a:p>
            <a:pPr algn="dist"/>
            <a:endParaRPr lang="zh-CN" altLang="en-US" b="0" dirty="0">
              <a:latin typeface="站酷庆科黄油体" panose="02000803000000020004" pitchFamily="2" charset="-122"/>
              <a:ea typeface="站酷庆科黄油体" panose="02000803000000020004" pitchFamily="2" charset="-122"/>
              <a:cs typeface="+mn-ea"/>
              <a:sym typeface="+mn-lt"/>
            </a:endParaRP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2827837"/>
            <a:ext cx="10138564" cy="129926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本项目系统的前后端联调文件在其他项目中也可以使用，后端数据库配置文件只需改动数据库密码也可以在其他项目中使用，同时我们的项目框架发展的都很成熟，可以充分使用，很容易修改使之再次应用在新环境中，具有较高的可重用性。</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9" name="Freeform 503">
            <a:hlinkClick r:id="rId3" action="ppaction://hlinksldjump"/>
            <a:extLst>
              <a:ext uri="{FF2B5EF4-FFF2-40B4-BE49-F238E27FC236}">
                <a16:creationId xmlns:a16="http://schemas.microsoft.com/office/drawing/2014/main" id="{6892A897-5861-4A4C-81A1-8BE4807C5C7A}"/>
              </a:ext>
            </a:extLst>
          </p:cNvPr>
          <p:cNvSpPr>
            <a:spLocks noEditPoints="1"/>
          </p:cNvSpPr>
          <p:nvPr/>
        </p:nvSpPr>
        <p:spPr bwMode="auto">
          <a:xfrm>
            <a:off x="11159412" y="5024561"/>
            <a:ext cx="267418" cy="267416"/>
          </a:xfrm>
          <a:custGeom>
            <a:avLst/>
            <a:gdLst>
              <a:gd name="T0" fmla="*/ 64 w 176"/>
              <a:gd name="T1" fmla="*/ 32 h 176"/>
              <a:gd name="T2" fmla="*/ 67 w 176"/>
              <a:gd name="T3" fmla="*/ 31 h 176"/>
              <a:gd name="T4" fmla="*/ 84 w 176"/>
              <a:gd name="T5" fmla="*/ 14 h 176"/>
              <a:gd name="T6" fmla="*/ 84 w 176"/>
              <a:gd name="T7" fmla="*/ 124 h 176"/>
              <a:gd name="T8" fmla="*/ 84 w 176"/>
              <a:gd name="T9" fmla="*/ 124 h 176"/>
              <a:gd name="T10" fmla="*/ 88 w 176"/>
              <a:gd name="T11" fmla="*/ 128 h 176"/>
              <a:gd name="T12" fmla="*/ 92 w 176"/>
              <a:gd name="T13" fmla="*/ 124 h 176"/>
              <a:gd name="T14" fmla="*/ 92 w 176"/>
              <a:gd name="T15" fmla="*/ 14 h 176"/>
              <a:gd name="T16" fmla="*/ 109 w 176"/>
              <a:gd name="T17" fmla="*/ 31 h 176"/>
              <a:gd name="T18" fmla="*/ 112 w 176"/>
              <a:gd name="T19" fmla="*/ 32 h 176"/>
              <a:gd name="T20" fmla="*/ 116 w 176"/>
              <a:gd name="T21" fmla="*/ 28 h 176"/>
              <a:gd name="T22" fmla="*/ 115 w 176"/>
              <a:gd name="T23" fmla="*/ 25 h 176"/>
              <a:gd name="T24" fmla="*/ 91 w 176"/>
              <a:gd name="T25" fmla="*/ 1 h 176"/>
              <a:gd name="T26" fmla="*/ 88 w 176"/>
              <a:gd name="T27" fmla="*/ 0 h 176"/>
              <a:gd name="T28" fmla="*/ 85 w 176"/>
              <a:gd name="T29" fmla="*/ 1 h 176"/>
              <a:gd name="T30" fmla="*/ 61 w 176"/>
              <a:gd name="T31" fmla="*/ 25 h 176"/>
              <a:gd name="T32" fmla="*/ 60 w 176"/>
              <a:gd name="T33" fmla="*/ 28 h 176"/>
              <a:gd name="T34" fmla="*/ 64 w 176"/>
              <a:gd name="T35" fmla="*/ 32 h 176"/>
              <a:gd name="T36" fmla="*/ 168 w 176"/>
              <a:gd name="T37" fmla="*/ 40 h 176"/>
              <a:gd name="T38" fmla="*/ 104 w 176"/>
              <a:gd name="T39" fmla="*/ 40 h 176"/>
              <a:gd name="T40" fmla="*/ 100 w 176"/>
              <a:gd name="T41" fmla="*/ 44 h 176"/>
              <a:gd name="T42" fmla="*/ 104 w 176"/>
              <a:gd name="T43" fmla="*/ 48 h 176"/>
              <a:gd name="T44" fmla="*/ 168 w 176"/>
              <a:gd name="T45" fmla="*/ 48 h 176"/>
              <a:gd name="T46" fmla="*/ 168 w 176"/>
              <a:gd name="T47" fmla="*/ 64 h 176"/>
              <a:gd name="T48" fmla="*/ 104 w 176"/>
              <a:gd name="T49" fmla="*/ 64 h 176"/>
              <a:gd name="T50" fmla="*/ 100 w 176"/>
              <a:gd name="T51" fmla="*/ 68 h 176"/>
              <a:gd name="T52" fmla="*/ 104 w 176"/>
              <a:gd name="T53" fmla="*/ 72 h 176"/>
              <a:gd name="T54" fmla="*/ 152 w 176"/>
              <a:gd name="T55" fmla="*/ 72 h 176"/>
              <a:gd name="T56" fmla="*/ 152 w 176"/>
              <a:gd name="T57" fmla="*/ 168 h 176"/>
              <a:gd name="T58" fmla="*/ 24 w 176"/>
              <a:gd name="T59" fmla="*/ 168 h 176"/>
              <a:gd name="T60" fmla="*/ 24 w 176"/>
              <a:gd name="T61" fmla="*/ 72 h 176"/>
              <a:gd name="T62" fmla="*/ 72 w 176"/>
              <a:gd name="T63" fmla="*/ 72 h 176"/>
              <a:gd name="T64" fmla="*/ 76 w 176"/>
              <a:gd name="T65" fmla="*/ 68 h 176"/>
              <a:gd name="T66" fmla="*/ 72 w 176"/>
              <a:gd name="T67" fmla="*/ 64 h 176"/>
              <a:gd name="T68" fmla="*/ 8 w 176"/>
              <a:gd name="T69" fmla="*/ 64 h 176"/>
              <a:gd name="T70" fmla="*/ 8 w 176"/>
              <a:gd name="T71" fmla="*/ 48 h 176"/>
              <a:gd name="T72" fmla="*/ 72 w 176"/>
              <a:gd name="T73" fmla="*/ 48 h 176"/>
              <a:gd name="T74" fmla="*/ 76 w 176"/>
              <a:gd name="T75" fmla="*/ 44 h 176"/>
              <a:gd name="T76" fmla="*/ 72 w 176"/>
              <a:gd name="T77" fmla="*/ 40 h 176"/>
              <a:gd name="T78" fmla="*/ 8 w 176"/>
              <a:gd name="T79" fmla="*/ 40 h 176"/>
              <a:gd name="T80" fmla="*/ 0 w 176"/>
              <a:gd name="T81" fmla="*/ 48 h 176"/>
              <a:gd name="T82" fmla="*/ 0 w 176"/>
              <a:gd name="T83" fmla="*/ 64 h 176"/>
              <a:gd name="T84" fmla="*/ 8 w 176"/>
              <a:gd name="T85" fmla="*/ 72 h 176"/>
              <a:gd name="T86" fmla="*/ 16 w 176"/>
              <a:gd name="T87" fmla="*/ 72 h 176"/>
              <a:gd name="T88" fmla="*/ 16 w 176"/>
              <a:gd name="T89" fmla="*/ 168 h 176"/>
              <a:gd name="T90" fmla="*/ 24 w 176"/>
              <a:gd name="T91" fmla="*/ 176 h 176"/>
              <a:gd name="T92" fmla="*/ 152 w 176"/>
              <a:gd name="T93" fmla="*/ 176 h 176"/>
              <a:gd name="T94" fmla="*/ 160 w 176"/>
              <a:gd name="T95" fmla="*/ 168 h 176"/>
              <a:gd name="T96" fmla="*/ 160 w 176"/>
              <a:gd name="T97" fmla="*/ 72 h 176"/>
              <a:gd name="T98" fmla="*/ 168 w 176"/>
              <a:gd name="T99" fmla="*/ 72 h 176"/>
              <a:gd name="T100" fmla="*/ 176 w 176"/>
              <a:gd name="T101" fmla="*/ 64 h 176"/>
              <a:gd name="T102" fmla="*/ 176 w 176"/>
              <a:gd name="T103" fmla="*/ 48 h 176"/>
              <a:gd name="T104" fmla="*/ 168 w 176"/>
              <a:gd name="T105" fmla="*/ 40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76" h="176">
                <a:moveTo>
                  <a:pt x="64" y="32"/>
                </a:moveTo>
                <a:cubicBezTo>
                  <a:pt x="65" y="32"/>
                  <a:pt x="66" y="32"/>
                  <a:pt x="67" y="31"/>
                </a:cubicBezTo>
                <a:cubicBezTo>
                  <a:pt x="84" y="14"/>
                  <a:pt x="84" y="14"/>
                  <a:pt x="84" y="14"/>
                </a:cubicBezTo>
                <a:cubicBezTo>
                  <a:pt x="84" y="124"/>
                  <a:pt x="84" y="124"/>
                  <a:pt x="84" y="124"/>
                </a:cubicBezTo>
                <a:cubicBezTo>
                  <a:pt x="84" y="124"/>
                  <a:pt x="84" y="124"/>
                  <a:pt x="84" y="124"/>
                </a:cubicBezTo>
                <a:cubicBezTo>
                  <a:pt x="84" y="126"/>
                  <a:pt x="86" y="128"/>
                  <a:pt x="88" y="128"/>
                </a:cubicBezTo>
                <a:cubicBezTo>
                  <a:pt x="90" y="128"/>
                  <a:pt x="92" y="126"/>
                  <a:pt x="92" y="124"/>
                </a:cubicBezTo>
                <a:cubicBezTo>
                  <a:pt x="92" y="14"/>
                  <a:pt x="92" y="14"/>
                  <a:pt x="92" y="14"/>
                </a:cubicBezTo>
                <a:cubicBezTo>
                  <a:pt x="109" y="31"/>
                  <a:pt x="109" y="31"/>
                  <a:pt x="109" y="31"/>
                </a:cubicBezTo>
                <a:cubicBezTo>
                  <a:pt x="110" y="32"/>
                  <a:pt x="111" y="32"/>
                  <a:pt x="112" y="32"/>
                </a:cubicBezTo>
                <a:cubicBezTo>
                  <a:pt x="114" y="32"/>
                  <a:pt x="116" y="30"/>
                  <a:pt x="116" y="28"/>
                </a:cubicBezTo>
                <a:cubicBezTo>
                  <a:pt x="116" y="27"/>
                  <a:pt x="116" y="26"/>
                  <a:pt x="115" y="25"/>
                </a:cubicBezTo>
                <a:cubicBezTo>
                  <a:pt x="91" y="1"/>
                  <a:pt x="91" y="1"/>
                  <a:pt x="91" y="1"/>
                </a:cubicBezTo>
                <a:cubicBezTo>
                  <a:pt x="90" y="0"/>
                  <a:pt x="89" y="0"/>
                  <a:pt x="88" y="0"/>
                </a:cubicBezTo>
                <a:cubicBezTo>
                  <a:pt x="87" y="0"/>
                  <a:pt x="86" y="0"/>
                  <a:pt x="85" y="1"/>
                </a:cubicBezTo>
                <a:cubicBezTo>
                  <a:pt x="61" y="25"/>
                  <a:pt x="61" y="25"/>
                  <a:pt x="61" y="25"/>
                </a:cubicBezTo>
                <a:cubicBezTo>
                  <a:pt x="60" y="26"/>
                  <a:pt x="60" y="27"/>
                  <a:pt x="60" y="28"/>
                </a:cubicBezTo>
                <a:cubicBezTo>
                  <a:pt x="60" y="30"/>
                  <a:pt x="62" y="32"/>
                  <a:pt x="64" y="32"/>
                </a:cubicBezTo>
                <a:close/>
                <a:moveTo>
                  <a:pt x="168" y="40"/>
                </a:moveTo>
                <a:cubicBezTo>
                  <a:pt x="104" y="40"/>
                  <a:pt x="104" y="40"/>
                  <a:pt x="104" y="40"/>
                </a:cubicBezTo>
                <a:cubicBezTo>
                  <a:pt x="102" y="40"/>
                  <a:pt x="100" y="42"/>
                  <a:pt x="100" y="44"/>
                </a:cubicBezTo>
                <a:cubicBezTo>
                  <a:pt x="100" y="46"/>
                  <a:pt x="102" y="48"/>
                  <a:pt x="104" y="48"/>
                </a:cubicBezTo>
                <a:cubicBezTo>
                  <a:pt x="168" y="48"/>
                  <a:pt x="168" y="48"/>
                  <a:pt x="168" y="48"/>
                </a:cubicBezTo>
                <a:cubicBezTo>
                  <a:pt x="168" y="64"/>
                  <a:pt x="168" y="64"/>
                  <a:pt x="168" y="64"/>
                </a:cubicBezTo>
                <a:cubicBezTo>
                  <a:pt x="104" y="64"/>
                  <a:pt x="104" y="64"/>
                  <a:pt x="104" y="64"/>
                </a:cubicBezTo>
                <a:cubicBezTo>
                  <a:pt x="102" y="64"/>
                  <a:pt x="100" y="66"/>
                  <a:pt x="100" y="68"/>
                </a:cubicBezTo>
                <a:cubicBezTo>
                  <a:pt x="100" y="70"/>
                  <a:pt x="102" y="72"/>
                  <a:pt x="104" y="72"/>
                </a:cubicBezTo>
                <a:cubicBezTo>
                  <a:pt x="152" y="72"/>
                  <a:pt x="152" y="72"/>
                  <a:pt x="152" y="72"/>
                </a:cubicBezTo>
                <a:cubicBezTo>
                  <a:pt x="152" y="168"/>
                  <a:pt x="152" y="168"/>
                  <a:pt x="152" y="168"/>
                </a:cubicBezTo>
                <a:cubicBezTo>
                  <a:pt x="24" y="168"/>
                  <a:pt x="24" y="168"/>
                  <a:pt x="24" y="168"/>
                </a:cubicBezTo>
                <a:cubicBezTo>
                  <a:pt x="24" y="72"/>
                  <a:pt x="24" y="72"/>
                  <a:pt x="24" y="72"/>
                </a:cubicBezTo>
                <a:cubicBezTo>
                  <a:pt x="72" y="72"/>
                  <a:pt x="72" y="72"/>
                  <a:pt x="72" y="72"/>
                </a:cubicBezTo>
                <a:cubicBezTo>
                  <a:pt x="74" y="72"/>
                  <a:pt x="76" y="70"/>
                  <a:pt x="76" y="68"/>
                </a:cubicBezTo>
                <a:cubicBezTo>
                  <a:pt x="76" y="66"/>
                  <a:pt x="74" y="64"/>
                  <a:pt x="72" y="64"/>
                </a:cubicBezTo>
                <a:cubicBezTo>
                  <a:pt x="8" y="64"/>
                  <a:pt x="8" y="64"/>
                  <a:pt x="8" y="64"/>
                </a:cubicBezTo>
                <a:cubicBezTo>
                  <a:pt x="8" y="48"/>
                  <a:pt x="8" y="48"/>
                  <a:pt x="8" y="48"/>
                </a:cubicBezTo>
                <a:cubicBezTo>
                  <a:pt x="72" y="48"/>
                  <a:pt x="72" y="48"/>
                  <a:pt x="72" y="48"/>
                </a:cubicBezTo>
                <a:cubicBezTo>
                  <a:pt x="74" y="48"/>
                  <a:pt x="76" y="46"/>
                  <a:pt x="76" y="44"/>
                </a:cubicBezTo>
                <a:cubicBezTo>
                  <a:pt x="76" y="42"/>
                  <a:pt x="74" y="40"/>
                  <a:pt x="72" y="40"/>
                </a:cubicBezTo>
                <a:cubicBezTo>
                  <a:pt x="8" y="40"/>
                  <a:pt x="8" y="40"/>
                  <a:pt x="8" y="40"/>
                </a:cubicBezTo>
                <a:cubicBezTo>
                  <a:pt x="4" y="40"/>
                  <a:pt x="0" y="44"/>
                  <a:pt x="0" y="48"/>
                </a:cubicBezTo>
                <a:cubicBezTo>
                  <a:pt x="0" y="64"/>
                  <a:pt x="0" y="64"/>
                  <a:pt x="0" y="64"/>
                </a:cubicBezTo>
                <a:cubicBezTo>
                  <a:pt x="0" y="68"/>
                  <a:pt x="4" y="72"/>
                  <a:pt x="8" y="72"/>
                </a:cubicBezTo>
                <a:cubicBezTo>
                  <a:pt x="16" y="72"/>
                  <a:pt x="16" y="72"/>
                  <a:pt x="16" y="72"/>
                </a:cubicBezTo>
                <a:cubicBezTo>
                  <a:pt x="16" y="168"/>
                  <a:pt x="16" y="168"/>
                  <a:pt x="16" y="168"/>
                </a:cubicBezTo>
                <a:cubicBezTo>
                  <a:pt x="16" y="172"/>
                  <a:pt x="20" y="176"/>
                  <a:pt x="24" y="176"/>
                </a:cubicBezTo>
                <a:cubicBezTo>
                  <a:pt x="152" y="176"/>
                  <a:pt x="152" y="176"/>
                  <a:pt x="152" y="176"/>
                </a:cubicBezTo>
                <a:cubicBezTo>
                  <a:pt x="156" y="176"/>
                  <a:pt x="160" y="172"/>
                  <a:pt x="160" y="168"/>
                </a:cubicBezTo>
                <a:cubicBezTo>
                  <a:pt x="160" y="72"/>
                  <a:pt x="160" y="72"/>
                  <a:pt x="160" y="72"/>
                </a:cubicBezTo>
                <a:cubicBezTo>
                  <a:pt x="168" y="72"/>
                  <a:pt x="168" y="72"/>
                  <a:pt x="168" y="72"/>
                </a:cubicBezTo>
                <a:cubicBezTo>
                  <a:pt x="172" y="72"/>
                  <a:pt x="176" y="68"/>
                  <a:pt x="176" y="64"/>
                </a:cubicBezTo>
                <a:cubicBezTo>
                  <a:pt x="176" y="48"/>
                  <a:pt x="176" y="48"/>
                  <a:pt x="176" y="48"/>
                </a:cubicBezTo>
                <a:cubicBezTo>
                  <a:pt x="176" y="44"/>
                  <a:pt x="172" y="40"/>
                  <a:pt x="168" y="40"/>
                </a:cubicBezTo>
                <a:close/>
              </a:path>
            </a:pathLst>
          </a:custGeom>
          <a:solidFill>
            <a:srgbClr val="388BA5"/>
          </a:solidFill>
          <a:ln>
            <a:noFill/>
          </a:ln>
          <a:effec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sng" strike="noStrike" kern="1200" cap="none" spc="0" normalizeH="0" baseline="0" noProof="0" dirty="0">
              <a:ln>
                <a:noFill/>
              </a:ln>
              <a:solidFill>
                <a:prstClr val="black"/>
              </a:solidFill>
              <a:effectLst/>
              <a:uLnTx/>
              <a:uFillTx/>
              <a:cs typeface="+mn-ea"/>
              <a:sym typeface="+mn-lt"/>
            </a:endParaRPr>
          </a:p>
        </p:txBody>
      </p:sp>
    </p:spTree>
    <p:extLst>
      <p:ext uri="{BB962C8B-B14F-4D97-AF65-F5344CB8AC3E}">
        <p14:creationId xmlns:p14="http://schemas.microsoft.com/office/powerpoint/2010/main" val="164998525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文档</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6895713" cy="378757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文档是影响软件可维护性的决定性因素</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分为用户文档和系统文档</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用户文档：描述系统功能和使用方法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系统稳定：描述系统设计、实现和测试等各方面内容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应满足：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须描述如何使用系统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须描述怎样安装和管理系统</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必须描述系统需求和设计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必须描述系统实现和测试</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3924912565"/>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BAAA4"/>
        </a:solidFill>
        <a:effectLst/>
      </p:bgPr>
    </p:bg>
    <p:spTree>
      <p:nvGrpSpPr>
        <p:cNvPr id="1" name=""/>
        <p:cNvGrpSpPr/>
        <p:nvPr/>
      </p:nvGrpSpPr>
      <p:grpSpPr>
        <a:xfrm>
          <a:off x="0" y="0"/>
          <a:ext cx="0" cy="0"/>
          <a:chOff x="0" y="0"/>
          <a:chExt cx="0" cy="0"/>
        </a:xfrm>
      </p:grpSpPr>
      <p:sp>
        <p:nvSpPr>
          <p:cNvPr id="15" name="Rounded Rectangle 43"/>
          <p:cNvSpPr/>
          <p:nvPr/>
        </p:nvSpPr>
        <p:spPr>
          <a:xfrm>
            <a:off x="7606166" y="2984133"/>
            <a:ext cx="557943" cy="558116"/>
          </a:xfrm>
          <a:prstGeom prst="roundRect">
            <a:avLst>
              <a:gd name="adj" fmla="val 16554"/>
            </a:avLst>
          </a:pr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7" name="Rounded Rectangle 45"/>
          <p:cNvSpPr/>
          <p:nvPr/>
        </p:nvSpPr>
        <p:spPr>
          <a:xfrm>
            <a:off x="7606166" y="4608871"/>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18" name="Rounded Rectangle 70"/>
          <p:cNvSpPr/>
          <p:nvPr/>
        </p:nvSpPr>
        <p:spPr>
          <a:xfrm flipH="1">
            <a:off x="3389658" y="2646603"/>
            <a:ext cx="557943" cy="558116"/>
          </a:xfrm>
          <a:prstGeom prst="roundRect">
            <a:avLst>
              <a:gd name="adj" fmla="val 16554"/>
            </a:avLst>
          </a:prstGeom>
          <a:solidFill>
            <a:srgbClr val="267CA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AU" sz="1300" dirty="0">
              <a:solidFill>
                <a:schemeClr val="tx1">
                  <a:lumMod val="65000"/>
                  <a:lumOff val="35000"/>
                </a:schemeClr>
              </a:solidFill>
              <a:cs typeface="+mn-ea"/>
              <a:sym typeface="+mn-lt"/>
            </a:endParaRPr>
          </a:p>
        </p:txBody>
      </p:sp>
      <p:sp>
        <p:nvSpPr>
          <p:cNvPr id="19" name="Rounded Rectangle 71"/>
          <p:cNvSpPr/>
          <p:nvPr/>
        </p:nvSpPr>
        <p:spPr>
          <a:xfrm flipH="1">
            <a:off x="3389658" y="3892066"/>
            <a:ext cx="557943" cy="558116"/>
          </a:xfrm>
          <a:prstGeom prst="roundRect">
            <a:avLst>
              <a:gd name="adj" fmla="val 16554"/>
            </a:avLst>
          </a:pr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sp>
        <p:nvSpPr>
          <p:cNvPr id="20" name="Rounded Rectangle 72"/>
          <p:cNvSpPr/>
          <p:nvPr/>
        </p:nvSpPr>
        <p:spPr>
          <a:xfrm flipH="1">
            <a:off x="3389658" y="5137528"/>
            <a:ext cx="557943" cy="558116"/>
          </a:xfrm>
          <a:prstGeom prst="roundRect">
            <a:avLst>
              <a:gd name="adj" fmla="val 16554"/>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685800"/>
            <a:endParaRPr lang="en-US" sz="1300" dirty="0">
              <a:solidFill>
                <a:schemeClr val="tx1">
                  <a:lumMod val="65000"/>
                  <a:lumOff val="35000"/>
                </a:schemeClr>
              </a:solidFill>
              <a:cs typeface="+mn-ea"/>
              <a:sym typeface="+mn-lt"/>
            </a:endParaRPr>
          </a:p>
        </p:txBody>
      </p:sp>
      <p:grpSp>
        <p:nvGrpSpPr>
          <p:cNvPr id="81" name="组合 80"/>
          <p:cNvGrpSpPr/>
          <p:nvPr/>
        </p:nvGrpSpPr>
        <p:grpSpPr>
          <a:xfrm>
            <a:off x="4414067" y="2549838"/>
            <a:ext cx="2710999" cy="3129970"/>
            <a:chOff x="4740639" y="2139291"/>
            <a:chExt cx="2710999" cy="3129970"/>
          </a:xfrm>
        </p:grpSpPr>
        <p:sp>
          <p:nvSpPr>
            <p:cNvPr id="7" name="Freeform 23"/>
            <p:cNvSpPr/>
            <p:nvPr/>
          </p:nvSpPr>
          <p:spPr bwMode="auto">
            <a:xfrm>
              <a:off x="4740639" y="2139291"/>
              <a:ext cx="1354495" cy="1563980"/>
            </a:xfrm>
            <a:custGeom>
              <a:avLst/>
              <a:gdLst>
                <a:gd name="T0" fmla="*/ 1348 w 1348"/>
                <a:gd name="T1" fmla="*/ 0 h 1556"/>
                <a:gd name="T2" fmla="*/ 0 w 1348"/>
                <a:gd name="T3" fmla="*/ 779 h 1556"/>
                <a:gd name="T4" fmla="*/ 1348 w 1348"/>
                <a:gd name="T5" fmla="*/ 1556 h 1556"/>
                <a:gd name="T6" fmla="*/ 1348 w 1348"/>
                <a:gd name="T7" fmla="*/ 0 h 1556"/>
              </a:gdLst>
              <a:ahLst/>
              <a:cxnLst>
                <a:cxn ang="0">
                  <a:pos x="T0" y="T1"/>
                </a:cxn>
                <a:cxn ang="0">
                  <a:pos x="T2" y="T3"/>
                </a:cxn>
                <a:cxn ang="0">
                  <a:pos x="T4" y="T5"/>
                </a:cxn>
                <a:cxn ang="0">
                  <a:pos x="T6" y="T7"/>
                </a:cxn>
              </a:cxnLst>
              <a:rect l="0" t="0" r="r" b="b"/>
              <a:pathLst>
                <a:path w="1348" h="1556">
                  <a:moveTo>
                    <a:pt x="1348" y="0"/>
                  </a:moveTo>
                  <a:lnTo>
                    <a:pt x="0" y="779"/>
                  </a:lnTo>
                  <a:lnTo>
                    <a:pt x="1348" y="1556"/>
                  </a:lnTo>
                  <a:lnTo>
                    <a:pt x="1348" y="0"/>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8" name="Freeform 24"/>
            <p:cNvSpPr/>
            <p:nvPr/>
          </p:nvSpPr>
          <p:spPr bwMode="auto">
            <a:xfrm>
              <a:off x="6095133" y="2139291"/>
              <a:ext cx="1356505" cy="1563980"/>
            </a:xfrm>
            <a:custGeom>
              <a:avLst/>
              <a:gdLst>
                <a:gd name="T0" fmla="*/ 1350 w 1350"/>
                <a:gd name="T1" fmla="*/ 779 h 1556"/>
                <a:gd name="T2" fmla="*/ 1350 w 1350"/>
                <a:gd name="T3" fmla="*/ 779 h 1556"/>
                <a:gd name="T4" fmla="*/ 0 w 1350"/>
                <a:gd name="T5" fmla="*/ 0 h 1556"/>
                <a:gd name="T6" fmla="*/ 0 w 1350"/>
                <a:gd name="T7" fmla="*/ 1556 h 1556"/>
                <a:gd name="T8" fmla="*/ 1350 w 1350"/>
                <a:gd name="T9" fmla="*/ 779 h 1556"/>
              </a:gdLst>
              <a:ahLst/>
              <a:cxnLst>
                <a:cxn ang="0">
                  <a:pos x="T0" y="T1"/>
                </a:cxn>
                <a:cxn ang="0">
                  <a:pos x="T2" y="T3"/>
                </a:cxn>
                <a:cxn ang="0">
                  <a:pos x="T4" y="T5"/>
                </a:cxn>
                <a:cxn ang="0">
                  <a:pos x="T6" y="T7"/>
                </a:cxn>
                <a:cxn ang="0">
                  <a:pos x="T8" y="T9"/>
                </a:cxn>
              </a:cxnLst>
              <a:rect l="0" t="0" r="r" b="b"/>
              <a:pathLst>
                <a:path w="1350" h="1556">
                  <a:moveTo>
                    <a:pt x="1350" y="779"/>
                  </a:moveTo>
                  <a:lnTo>
                    <a:pt x="1350" y="779"/>
                  </a:lnTo>
                  <a:lnTo>
                    <a:pt x="0" y="0"/>
                  </a:lnTo>
                  <a:lnTo>
                    <a:pt x="0" y="1556"/>
                  </a:lnTo>
                  <a:lnTo>
                    <a:pt x="1350" y="779"/>
                  </a:lnTo>
                  <a:close/>
                </a:path>
              </a:pathLst>
            </a:custGeom>
            <a:solidFill>
              <a:srgbClr val="388BA5"/>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9" name="Freeform 25"/>
            <p:cNvSpPr/>
            <p:nvPr/>
          </p:nvSpPr>
          <p:spPr bwMode="auto">
            <a:xfrm>
              <a:off x="6095133" y="2922286"/>
              <a:ext cx="1356505" cy="1563980"/>
            </a:xfrm>
            <a:custGeom>
              <a:avLst/>
              <a:gdLst>
                <a:gd name="T0" fmla="*/ 1350 w 1350"/>
                <a:gd name="T1" fmla="*/ 1556 h 1556"/>
                <a:gd name="T2" fmla="*/ 1350 w 1350"/>
                <a:gd name="T3" fmla="*/ 0 h 1556"/>
                <a:gd name="T4" fmla="*/ 0 w 1350"/>
                <a:gd name="T5" fmla="*/ 777 h 1556"/>
                <a:gd name="T6" fmla="*/ 1350 w 1350"/>
                <a:gd name="T7" fmla="*/ 1556 h 1556"/>
              </a:gdLst>
              <a:ahLst/>
              <a:cxnLst>
                <a:cxn ang="0">
                  <a:pos x="T0" y="T1"/>
                </a:cxn>
                <a:cxn ang="0">
                  <a:pos x="T2" y="T3"/>
                </a:cxn>
                <a:cxn ang="0">
                  <a:pos x="T4" y="T5"/>
                </a:cxn>
                <a:cxn ang="0">
                  <a:pos x="T6" y="T7"/>
                </a:cxn>
              </a:cxnLst>
              <a:rect l="0" t="0" r="r" b="b"/>
              <a:pathLst>
                <a:path w="1350" h="1556">
                  <a:moveTo>
                    <a:pt x="1350" y="1556"/>
                  </a:moveTo>
                  <a:lnTo>
                    <a:pt x="1350" y="0"/>
                  </a:lnTo>
                  <a:lnTo>
                    <a:pt x="0" y="777"/>
                  </a:lnTo>
                  <a:lnTo>
                    <a:pt x="1350" y="1556"/>
                  </a:lnTo>
                  <a:close/>
                </a:path>
              </a:pathLst>
            </a:custGeom>
            <a:solidFill>
              <a:srgbClr val="468B90"/>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0" name="Freeform 26"/>
            <p:cNvSpPr/>
            <p:nvPr/>
          </p:nvSpPr>
          <p:spPr bwMode="auto">
            <a:xfrm>
              <a:off x="6095133" y="3703271"/>
              <a:ext cx="1356505" cy="1565990"/>
            </a:xfrm>
            <a:custGeom>
              <a:avLst/>
              <a:gdLst>
                <a:gd name="T0" fmla="*/ 0 w 1350"/>
                <a:gd name="T1" fmla="*/ 0 h 1558"/>
                <a:gd name="T2" fmla="*/ 0 w 1350"/>
                <a:gd name="T3" fmla="*/ 1558 h 1558"/>
                <a:gd name="T4" fmla="*/ 1350 w 1350"/>
                <a:gd name="T5" fmla="*/ 779 h 1558"/>
                <a:gd name="T6" fmla="*/ 1350 w 1350"/>
                <a:gd name="T7" fmla="*/ 779 h 1558"/>
                <a:gd name="T8" fmla="*/ 0 w 1350"/>
                <a:gd name="T9" fmla="*/ 0 h 1558"/>
              </a:gdLst>
              <a:ahLst/>
              <a:cxnLst>
                <a:cxn ang="0">
                  <a:pos x="T0" y="T1"/>
                </a:cxn>
                <a:cxn ang="0">
                  <a:pos x="T2" y="T3"/>
                </a:cxn>
                <a:cxn ang="0">
                  <a:pos x="T4" y="T5"/>
                </a:cxn>
                <a:cxn ang="0">
                  <a:pos x="T6" y="T7"/>
                </a:cxn>
                <a:cxn ang="0">
                  <a:pos x="T8" y="T9"/>
                </a:cxn>
              </a:cxnLst>
              <a:rect l="0" t="0" r="r" b="b"/>
              <a:pathLst>
                <a:path w="1350" h="1558">
                  <a:moveTo>
                    <a:pt x="0" y="0"/>
                  </a:moveTo>
                  <a:lnTo>
                    <a:pt x="0" y="1558"/>
                  </a:lnTo>
                  <a:lnTo>
                    <a:pt x="1350" y="779"/>
                  </a:lnTo>
                  <a:lnTo>
                    <a:pt x="1350" y="779"/>
                  </a:lnTo>
                  <a:lnTo>
                    <a:pt x="0" y="0"/>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1" name="Freeform 27"/>
            <p:cNvSpPr/>
            <p:nvPr/>
          </p:nvSpPr>
          <p:spPr bwMode="auto">
            <a:xfrm>
              <a:off x="4740639" y="3703271"/>
              <a:ext cx="1354495" cy="1565990"/>
            </a:xfrm>
            <a:custGeom>
              <a:avLst/>
              <a:gdLst>
                <a:gd name="T0" fmla="*/ 0 w 1348"/>
                <a:gd name="T1" fmla="*/ 779 h 1558"/>
                <a:gd name="T2" fmla="*/ 0 w 1348"/>
                <a:gd name="T3" fmla="*/ 779 h 1558"/>
                <a:gd name="T4" fmla="*/ 1348 w 1348"/>
                <a:gd name="T5" fmla="*/ 1558 h 1558"/>
                <a:gd name="T6" fmla="*/ 1348 w 1348"/>
                <a:gd name="T7" fmla="*/ 0 h 1558"/>
                <a:gd name="T8" fmla="*/ 0 w 1348"/>
                <a:gd name="T9" fmla="*/ 779 h 1558"/>
              </a:gdLst>
              <a:ahLst/>
              <a:cxnLst>
                <a:cxn ang="0">
                  <a:pos x="T0" y="T1"/>
                </a:cxn>
                <a:cxn ang="0">
                  <a:pos x="T2" y="T3"/>
                </a:cxn>
                <a:cxn ang="0">
                  <a:pos x="T4" y="T5"/>
                </a:cxn>
                <a:cxn ang="0">
                  <a:pos x="T6" y="T7"/>
                </a:cxn>
                <a:cxn ang="0">
                  <a:pos x="T8" y="T9"/>
                </a:cxn>
              </a:cxnLst>
              <a:rect l="0" t="0" r="r" b="b"/>
              <a:pathLst>
                <a:path w="1348" h="1558">
                  <a:moveTo>
                    <a:pt x="0" y="779"/>
                  </a:moveTo>
                  <a:lnTo>
                    <a:pt x="0" y="779"/>
                  </a:lnTo>
                  <a:lnTo>
                    <a:pt x="1348" y="1558"/>
                  </a:lnTo>
                  <a:lnTo>
                    <a:pt x="1348" y="0"/>
                  </a:lnTo>
                  <a:lnTo>
                    <a:pt x="0" y="779"/>
                  </a:lnTo>
                  <a:close/>
                </a:path>
              </a:pathLst>
            </a:custGeom>
            <a:solidFill>
              <a:schemeClr val="bg1">
                <a:lumMod val="5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2" name="Freeform 28"/>
            <p:cNvSpPr/>
            <p:nvPr/>
          </p:nvSpPr>
          <p:spPr bwMode="auto">
            <a:xfrm>
              <a:off x="4740639" y="2922286"/>
              <a:ext cx="1354495" cy="1563980"/>
            </a:xfrm>
            <a:custGeom>
              <a:avLst/>
              <a:gdLst>
                <a:gd name="T0" fmla="*/ 0 w 1348"/>
                <a:gd name="T1" fmla="*/ 0 h 1556"/>
                <a:gd name="T2" fmla="*/ 0 w 1348"/>
                <a:gd name="T3" fmla="*/ 0 h 1556"/>
                <a:gd name="T4" fmla="*/ 0 w 1348"/>
                <a:gd name="T5" fmla="*/ 1556 h 1556"/>
                <a:gd name="T6" fmla="*/ 1348 w 1348"/>
                <a:gd name="T7" fmla="*/ 777 h 1556"/>
                <a:gd name="T8" fmla="*/ 0 w 1348"/>
                <a:gd name="T9" fmla="*/ 0 h 1556"/>
              </a:gdLst>
              <a:ahLst/>
              <a:cxnLst>
                <a:cxn ang="0">
                  <a:pos x="T0" y="T1"/>
                </a:cxn>
                <a:cxn ang="0">
                  <a:pos x="T2" y="T3"/>
                </a:cxn>
                <a:cxn ang="0">
                  <a:pos x="T4" y="T5"/>
                </a:cxn>
                <a:cxn ang="0">
                  <a:pos x="T6" y="T7"/>
                </a:cxn>
                <a:cxn ang="0">
                  <a:pos x="T8" y="T9"/>
                </a:cxn>
              </a:cxnLst>
              <a:rect l="0" t="0" r="r" b="b"/>
              <a:pathLst>
                <a:path w="1348" h="1556">
                  <a:moveTo>
                    <a:pt x="0" y="0"/>
                  </a:moveTo>
                  <a:lnTo>
                    <a:pt x="0" y="0"/>
                  </a:lnTo>
                  <a:lnTo>
                    <a:pt x="0" y="1556"/>
                  </a:lnTo>
                  <a:lnTo>
                    <a:pt x="1348" y="777"/>
                  </a:lnTo>
                  <a:lnTo>
                    <a:pt x="0" y="0"/>
                  </a:lnTo>
                  <a:close/>
                </a:path>
              </a:pathLst>
            </a:custGeom>
            <a:solidFill>
              <a:srgbClr val="5BAAA4"/>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3" name="Freeform 29"/>
            <p:cNvSpPr/>
            <p:nvPr/>
          </p:nvSpPr>
          <p:spPr bwMode="auto">
            <a:xfrm>
              <a:off x="5101937" y="2557498"/>
              <a:ext cx="1984381" cy="2293557"/>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chemeClr val="tx1">
                <a:lumMod val="95000"/>
                <a:lumOff val="5000"/>
                <a:alpha val="10000"/>
              </a:schemeClr>
            </a:solidFill>
            <a:ln>
              <a:noFill/>
            </a:ln>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14" name="Freeform 29"/>
            <p:cNvSpPr/>
            <p:nvPr/>
          </p:nvSpPr>
          <p:spPr bwMode="auto">
            <a:xfrm>
              <a:off x="5469131" y="2979580"/>
              <a:ext cx="1254014" cy="1449396"/>
            </a:xfrm>
            <a:custGeom>
              <a:avLst/>
              <a:gdLst>
                <a:gd name="T0" fmla="*/ 1248 w 1248"/>
                <a:gd name="T1" fmla="*/ 1082 h 1442"/>
                <a:gd name="T2" fmla="*/ 623 w 1248"/>
                <a:gd name="T3" fmla="*/ 1442 h 1442"/>
                <a:gd name="T4" fmla="*/ 0 w 1248"/>
                <a:gd name="T5" fmla="*/ 1082 h 1442"/>
                <a:gd name="T6" fmla="*/ 0 w 1248"/>
                <a:gd name="T7" fmla="*/ 360 h 1442"/>
                <a:gd name="T8" fmla="*/ 623 w 1248"/>
                <a:gd name="T9" fmla="*/ 0 h 1442"/>
                <a:gd name="T10" fmla="*/ 1248 w 1248"/>
                <a:gd name="T11" fmla="*/ 360 h 1442"/>
                <a:gd name="T12" fmla="*/ 1248 w 1248"/>
                <a:gd name="T13" fmla="*/ 1082 h 1442"/>
              </a:gdLst>
              <a:ahLst/>
              <a:cxnLst>
                <a:cxn ang="0">
                  <a:pos x="T0" y="T1"/>
                </a:cxn>
                <a:cxn ang="0">
                  <a:pos x="T2" y="T3"/>
                </a:cxn>
                <a:cxn ang="0">
                  <a:pos x="T4" y="T5"/>
                </a:cxn>
                <a:cxn ang="0">
                  <a:pos x="T6" y="T7"/>
                </a:cxn>
                <a:cxn ang="0">
                  <a:pos x="T8" y="T9"/>
                </a:cxn>
                <a:cxn ang="0">
                  <a:pos x="T10" y="T11"/>
                </a:cxn>
                <a:cxn ang="0">
                  <a:pos x="T12" y="T13"/>
                </a:cxn>
              </a:cxnLst>
              <a:rect l="0" t="0" r="r" b="b"/>
              <a:pathLst>
                <a:path w="1248" h="1442">
                  <a:moveTo>
                    <a:pt x="1248" y="1082"/>
                  </a:moveTo>
                  <a:lnTo>
                    <a:pt x="623" y="1442"/>
                  </a:lnTo>
                  <a:lnTo>
                    <a:pt x="0" y="1082"/>
                  </a:lnTo>
                  <a:lnTo>
                    <a:pt x="0" y="360"/>
                  </a:lnTo>
                  <a:lnTo>
                    <a:pt x="623" y="0"/>
                  </a:lnTo>
                  <a:lnTo>
                    <a:pt x="1248" y="360"/>
                  </a:lnTo>
                  <a:lnTo>
                    <a:pt x="1248" y="108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84" tIns="34292" rIns="68584" bIns="34292" numCol="1" anchor="t" anchorCtr="0" compatLnSpc="1"/>
            <a:lstStyle/>
            <a:p>
              <a:pPr defTabSz="685800"/>
              <a:endParaRPr lang="en-US" sz="1000" dirty="0">
                <a:solidFill>
                  <a:schemeClr val="tx1">
                    <a:lumMod val="65000"/>
                    <a:lumOff val="35000"/>
                  </a:schemeClr>
                </a:solidFill>
                <a:cs typeface="+mn-ea"/>
                <a:sym typeface="+mn-lt"/>
              </a:endParaRPr>
            </a:p>
          </p:txBody>
        </p:sp>
        <p:sp>
          <p:nvSpPr>
            <p:cNvPr id="21" name="Freeform 142"/>
            <p:cNvSpPr/>
            <p:nvPr/>
          </p:nvSpPr>
          <p:spPr bwMode="auto">
            <a:xfrm>
              <a:off x="5490028" y="2693208"/>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2" name="Freeform 149"/>
            <p:cNvSpPr/>
            <p:nvPr/>
          </p:nvSpPr>
          <p:spPr bwMode="auto">
            <a:xfrm>
              <a:off x="4909016" y="3549125"/>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23" name="Freeform 116"/>
            <p:cNvSpPr>
              <a:spLocks noEditPoints="1"/>
            </p:cNvSpPr>
            <p:nvPr/>
          </p:nvSpPr>
          <p:spPr bwMode="auto">
            <a:xfrm>
              <a:off x="5430003" y="4453422"/>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24" name="组合 49"/>
            <p:cNvGrpSpPr/>
            <p:nvPr/>
          </p:nvGrpSpPr>
          <p:grpSpPr>
            <a:xfrm>
              <a:off x="6948607" y="3553445"/>
              <a:ext cx="283462" cy="283548"/>
              <a:chOff x="11121822" y="1145785"/>
              <a:chExt cx="307214" cy="307212"/>
            </a:xfrm>
            <a:solidFill>
              <a:schemeClr val="bg1"/>
            </a:solidFill>
          </p:grpSpPr>
          <p:sp>
            <p:nvSpPr>
              <p:cNvPr id="25" name="Freeform 140"/>
              <p:cNvSpPr>
                <a:spLocks noEditPoints="1"/>
              </p:cNvSpPr>
              <p:nvPr/>
            </p:nvSpPr>
            <p:spPr bwMode="auto">
              <a:xfrm>
                <a:off x="11121822" y="1211403"/>
                <a:ext cx="241594" cy="241594"/>
              </a:xfrm>
              <a:custGeom>
                <a:avLst/>
                <a:gdLst>
                  <a:gd name="T0" fmla="*/ 103 w 112"/>
                  <a:gd name="T1" fmla="*/ 47 h 112"/>
                  <a:gd name="T2" fmla="*/ 106 w 112"/>
                  <a:gd name="T3" fmla="*/ 36 h 112"/>
                  <a:gd name="T4" fmla="*/ 102 w 112"/>
                  <a:gd name="T5" fmla="*/ 22 h 112"/>
                  <a:gd name="T6" fmla="*/ 92 w 112"/>
                  <a:gd name="T7" fmla="*/ 25 h 112"/>
                  <a:gd name="T8" fmla="*/ 90 w 112"/>
                  <a:gd name="T9" fmla="*/ 14 h 112"/>
                  <a:gd name="T10" fmla="*/ 79 w 112"/>
                  <a:gd name="T11" fmla="*/ 4 h 112"/>
                  <a:gd name="T12" fmla="*/ 71 w 112"/>
                  <a:gd name="T13" fmla="*/ 11 h 112"/>
                  <a:gd name="T14" fmla="*/ 64 w 112"/>
                  <a:gd name="T15" fmla="*/ 3 h 112"/>
                  <a:gd name="T16" fmla="*/ 50 w 112"/>
                  <a:gd name="T17" fmla="*/ 0 h 112"/>
                  <a:gd name="T18" fmla="*/ 47 w 112"/>
                  <a:gd name="T19" fmla="*/ 10 h 112"/>
                  <a:gd name="T20" fmla="*/ 37 w 112"/>
                  <a:gd name="T21" fmla="*/ 6 h 112"/>
                  <a:gd name="T22" fmla="*/ 23 w 112"/>
                  <a:gd name="T23" fmla="*/ 11 h 112"/>
                  <a:gd name="T24" fmla="*/ 25 w 112"/>
                  <a:gd name="T25" fmla="*/ 20 h 112"/>
                  <a:gd name="T26" fmla="*/ 14 w 112"/>
                  <a:gd name="T27" fmla="*/ 22 h 112"/>
                  <a:gd name="T28" fmla="*/ 5 w 112"/>
                  <a:gd name="T29" fmla="*/ 33 h 112"/>
                  <a:gd name="T30" fmla="*/ 12 w 112"/>
                  <a:gd name="T31" fmla="*/ 41 h 112"/>
                  <a:gd name="T32" fmla="*/ 3 w 112"/>
                  <a:gd name="T33" fmla="*/ 48 h 112"/>
                  <a:gd name="T34" fmla="*/ 0 w 112"/>
                  <a:gd name="T35" fmla="*/ 62 h 112"/>
                  <a:gd name="T36" fmla="*/ 10 w 112"/>
                  <a:gd name="T37" fmla="*/ 65 h 112"/>
                  <a:gd name="T38" fmla="*/ 6 w 112"/>
                  <a:gd name="T39" fmla="*/ 75 h 112"/>
                  <a:gd name="T40" fmla="*/ 11 w 112"/>
                  <a:gd name="T41" fmla="*/ 89 h 112"/>
                  <a:gd name="T42" fmla="*/ 21 w 112"/>
                  <a:gd name="T43" fmla="*/ 87 h 112"/>
                  <a:gd name="T44" fmla="*/ 23 w 112"/>
                  <a:gd name="T45" fmla="*/ 98 h 112"/>
                  <a:gd name="T46" fmla="*/ 34 w 112"/>
                  <a:gd name="T47" fmla="*/ 108 h 112"/>
                  <a:gd name="T48" fmla="*/ 41 w 112"/>
                  <a:gd name="T49" fmla="*/ 101 h 112"/>
                  <a:gd name="T50" fmla="*/ 48 w 112"/>
                  <a:gd name="T51" fmla="*/ 109 h 112"/>
                  <a:gd name="T52" fmla="*/ 63 w 112"/>
                  <a:gd name="T53" fmla="*/ 112 h 112"/>
                  <a:gd name="T54" fmla="*/ 66 w 112"/>
                  <a:gd name="T55" fmla="*/ 102 h 112"/>
                  <a:gd name="T56" fmla="*/ 76 w 112"/>
                  <a:gd name="T57" fmla="*/ 106 h 112"/>
                  <a:gd name="T58" fmla="*/ 90 w 112"/>
                  <a:gd name="T59" fmla="*/ 101 h 112"/>
                  <a:gd name="T60" fmla="*/ 88 w 112"/>
                  <a:gd name="T61" fmla="*/ 91 h 112"/>
                  <a:gd name="T62" fmla="*/ 98 w 112"/>
                  <a:gd name="T63" fmla="*/ 89 h 112"/>
                  <a:gd name="T64" fmla="*/ 108 w 112"/>
                  <a:gd name="T65" fmla="*/ 78 h 112"/>
                  <a:gd name="T66" fmla="*/ 101 w 112"/>
                  <a:gd name="T67" fmla="*/ 71 h 112"/>
                  <a:gd name="T68" fmla="*/ 110 w 112"/>
                  <a:gd name="T69" fmla="*/ 64 h 112"/>
                  <a:gd name="T70" fmla="*/ 112 w 112"/>
                  <a:gd name="T71" fmla="*/ 49 h 112"/>
                  <a:gd name="T72" fmla="*/ 56 w 112"/>
                  <a:gd name="T73" fmla="*/ 86 h 112"/>
                  <a:gd name="T74" fmla="*/ 56 w 112"/>
                  <a:gd name="T75" fmla="*/ 26 h 112"/>
                  <a:gd name="T76" fmla="*/ 56 w 112"/>
                  <a:gd name="T77" fmla="*/ 86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2" h="112">
                    <a:moveTo>
                      <a:pt x="110" y="47"/>
                    </a:moveTo>
                    <a:cubicBezTo>
                      <a:pt x="103" y="47"/>
                      <a:pt x="103" y="47"/>
                      <a:pt x="103" y="47"/>
                    </a:cubicBezTo>
                    <a:cubicBezTo>
                      <a:pt x="102" y="44"/>
                      <a:pt x="101" y="42"/>
                      <a:pt x="101" y="39"/>
                    </a:cubicBezTo>
                    <a:cubicBezTo>
                      <a:pt x="106" y="36"/>
                      <a:pt x="106" y="36"/>
                      <a:pt x="106" y="36"/>
                    </a:cubicBezTo>
                    <a:cubicBezTo>
                      <a:pt x="108" y="35"/>
                      <a:pt x="108" y="34"/>
                      <a:pt x="107" y="32"/>
                    </a:cubicBezTo>
                    <a:cubicBezTo>
                      <a:pt x="102" y="22"/>
                      <a:pt x="102" y="22"/>
                      <a:pt x="102" y="22"/>
                    </a:cubicBezTo>
                    <a:cubicBezTo>
                      <a:pt x="101" y="21"/>
                      <a:pt x="99" y="20"/>
                      <a:pt x="98" y="21"/>
                    </a:cubicBezTo>
                    <a:cubicBezTo>
                      <a:pt x="92" y="25"/>
                      <a:pt x="92" y="25"/>
                      <a:pt x="92" y="25"/>
                    </a:cubicBezTo>
                    <a:cubicBezTo>
                      <a:pt x="90" y="23"/>
                      <a:pt x="88" y="21"/>
                      <a:pt x="87" y="20"/>
                    </a:cubicBezTo>
                    <a:cubicBezTo>
                      <a:pt x="90" y="14"/>
                      <a:pt x="90" y="14"/>
                      <a:pt x="90" y="14"/>
                    </a:cubicBezTo>
                    <a:cubicBezTo>
                      <a:pt x="91" y="12"/>
                      <a:pt x="90" y="11"/>
                      <a:pt x="89" y="10"/>
                    </a:cubicBezTo>
                    <a:cubicBezTo>
                      <a:pt x="79" y="4"/>
                      <a:pt x="79" y="4"/>
                      <a:pt x="79" y="4"/>
                    </a:cubicBezTo>
                    <a:cubicBezTo>
                      <a:pt x="77" y="3"/>
                      <a:pt x="76" y="4"/>
                      <a:pt x="75" y="5"/>
                    </a:cubicBezTo>
                    <a:cubicBezTo>
                      <a:pt x="71" y="11"/>
                      <a:pt x="71" y="11"/>
                      <a:pt x="71" y="11"/>
                    </a:cubicBezTo>
                    <a:cubicBezTo>
                      <a:pt x="69" y="10"/>
                      <a:pt x="67" y="10"/>
                      <a:pt x="64" y="9"/>
                    </a:cubicBezTo>
                    <a:cubicBezTo>
                      <a:pt x="64" y="3"/>
                      <a:pt x="64" y="3"/>
                      <a:pt x="64" y="3"/>
                    </a:cubicBezTo>
                    <a:cubicBezTo>
                      <a:pt x="64" y="1"/>
                      <a:pt x="63" y="0"/>
                      <a:pt x="61" y="0"/>
                    </a:cubicBezTo>
                    <a:cubicBezTo>
                      <a:pt x="50" y="0"/>
                      <a:pt x="50" y="0"/>
                      <a:pt x="50" y="0"/>
                    </a:cubicBezTo>
                    <a:cubicBezTo>
                      <a:pt x="48" y="0"/>
                      <a:pt x="47" y="1"/>
                      <a:pt x="47" y="3"/>
                    </a:cubicBezTo>
                    <a:cubicBezTo>
                      <a:pt x="47" y="10"/>
                      <a:pt x="47" y="10"/>
                      <a:pt x="47" y="10"/>
                    </a:cubicBezTo>
                    <a:cubicBezTo>
                      <a:pt x="45" y="10"/>
                      <a:pt x="42" y="11"/>
                      <a:pt x="40" y="12"/>
                    </a:cubicBezTo>
                    <a:cubicBezTo>
                      <a:pt x="37" y="6"/>
                      <a:pt x="37" y="6"/>
                      <a:pt x="37" y="6"/>
                    </a:cubicBezTo>
                    <a:cubicBezTo>
                      <a:pt x="36" y="4"/>
                      <a:pt x="34" y="4"/>
                      <a:pt x="33" y="5"/>
                    </a:cubicBezTo>
                    <a:cubicBezTo>
                      <a:pt x="23" y="11"/>
                      <a:pt x="23" y="11"/>
                      <a:pt x="23" y="11"/>
                    </a:cubicBezTo>
                    <a:cubicBezTo>
                      <a:pt x="21" y="11"/>
                      <a:pt x="21" y="13"/>
                      <a:pt x="22" y="14"/>
                    </a:cubicBezTo>
                    <a:cubicBezTo>
                      <a:pt x="25" y="20"/>
                      <a:pt x="25" y="20"/>
                      <a:pt x="25" y="20"/>
                    </a:cubicBezTo>
                    <a:cubicBezTo>
                      <a:pt x="23" y="22"/>
                      <a:pt x="22" y="24"/>
                      <a:pt x="20" y="26"/>
                    </a:cubicBezTo>
                    <a:cubicBezTo>
                      <a:pt x="14" y="22"/>
                      <a:pt x="14" y="22"/>
                      <a:pt x="14" y="22"/>
                    </a:cubicBezTo>
                    <a:cubicBezTo>
                      <a:pt x="13" y="22"/>
                      <a:pt x="11" y="22"/>
                      <a:pt x="10" y="23"/>
                    </a:cubicBezTo>
                    <a:cubicBezTo>
                      <a:pt x="5" y="33"/>
                      <a:pt x="5" y="33"/>
                      <a:pt x="5" y="33"/>
                    </a:cubicBezTo>
                    <a:cubicBezTo>
                      <a:pt x="4" y="35"/>
                      <a:pt x="4" y="36"/>
                      <a:pt x="6" y="37"/>
                    </a:cubicBezTo>
                    <a:cubicBezTo>
                      <a:pt x="12" y="41"/>
                      <a:pt x="12" y="41"/>
                      <a:pt x="12" y="41"/>
                    </a:cubicBezTo>
                    <a:cubicBezTo>
                      <a:pt x="11" y="43"/>
                      <a:pt x="10" y="45"/>
                      <a:pt x="10" y="48"/>
                    </a:cubicBezTo>
                    <a:cubicBezTo>
                      <a:pt x="3" y="48"/>
                      <a:pt x="3" y="48"/>
                      <a:pt x="3" y="48"/>
                    </a:cubicBezTo>
                    <a:cubicBezTo>
                      <a:pt x="2" y="48"/>
                      <a:pt x="0" y="49"/>
                      <a:pt x="0" y="51"/>
                    </a:cubicBezTo>
                    <a:cubicBezTo>
                      <a:pt x="0" y="62"/>
                      <a:pt x="0" y="62"/>
                      <a:pt x="0" y="62"/>
                    </a:cubicBezTo>
                    <a:cubicBezTo>
                      <a:pt x="0" y="64"/>
                      <a:pt x="2" y="65"/>
                      <a:pt x="3" y="65"/>
                    </a:cubicBezTo>
                    <a:cubicBezTo>
                      <a:pt x="10" y="65"/>
                      <a:pt x="10" y="65"/>
                      <a:pt x="10" y="65"/>
                    </a:cubicBezTo>
                    <a:cubicBezTo>
                      <a:pt x="11" y="68"/>
                      <a:pt x="11" y="70"/>
                      <a:pt x="12" y="72"/>
                    </a:cubicBezTo>
                    <a:cubicBezTo>
                      <a:pt x="6" y="75"/>
                      <a:pt x="6" y="75"/>
                      <a:pt x="6" y="75"/>
                    </a:cubicBezTo>
                    <a:cubicBezTo>
                      <a:pt x="5" y="76"/>
                      <a:pt x="5" y="78"/>
                      <a:pt x="5" y="79"/>
                    </a:cubicBezTo>
                    <a:cubicBezTo>
                      <a:pt x="11" y="89"/>
                      <a:pt x="11" y="89"/>
                      <a:pt x="11" y="89"/>
                    </a:cubicBezTo>
                    <a:cubicBezTo>
                      <a:pt x="12" y="91"/>
                      <a:pt x="14" y="91"/>
                      <a:pt x="15" y="90"/>
                    </a:cubicBezTo>
                    <a:cubicBezTo>
                      <a:pt x="21" y="87"/>
                      <a:pt x="21" y="87"/>
                      <a:pt x="21" y="87"/>
                    </a:cubicBezTo>
                    <a:cubicBezTo>
                      <a:pt x="23" y="89"/>
                      <a:pt x="24" y="91"/>
                      <a:pt x="26" y="92"/>
                    </a:cubicBezTo>
                    <a:cubicBezTo>
                      <a:pt x="23" y="98"/>
                      <a:pt x="23" y="98"/>
                      <a:pt x="23" y="98"/>
                    </a:cubicBezTo>
                    <a:cubicBezTo>
                      <a:pt x="22" y="99"/>
                      <a:pt x="23" y="101"/>
                      <a:pt x="24" y="102"/>
                    </a:cubicBezTo>
                    <a:cubicBezTo>
                      <a:pt x="34" y="108"/>
                      <a:pt x="34" y="108"/>
                      <a:pt x="34" y="108"/>
                    </a:cubicBezTo>
                    <a:cubicBezTo>
                      <a:pt x="35" y="108"/>
                      <a:pt x="37" y="108"/>
                      <a:pt x="38" y="106"/>
                    </a:cubicBezTo>
                    <a:cubicBezTo>
                      <a:pt x="41" y="101"/>
                      <a:pt x="41" y="101"/>
                      <a:pt x="41" y="101"/>
                    </a:cubicBezTo>
                    <a:cubicBezTo>
                      <a:pt x="44" y="101"/>
                      <a:pt x="46" y="102"/>
                      <a:pt x="48" y="102"/>
                    </a:cubicBezTo>
                    <a:cubicBezTo>
                      <a:pt x="48" y="109"/>
                      <a:pt x="48" y="109"/>
                      <a:pt x="48" y="109"/>
                    </a:cubicBezTo>
                    <a:cubicBezTo>
                      <a:pt x="48" y="111"/>
                      <a:pt x="50" y="112"/>
                      <a:pt x="51" y="112"/>
                    </a:cubicBezTo>
                    <a:cubicBezTo>
                      <a:pt x="63" y="112"/>
                      <a:pt x="63" y="112"/>
                      <a:pt x="63" y="112"/>
                    </a:cubicBezTo>
                    <a:cubicBezTo>
                      <a:pt x="64" y="112"/>
                      <a:pt x="66" y="111"/>
                      <a:pt x="66" y="109"/>
                    </a:cubicBezTo>
                    <a:cubicBezTo>
                      <a:pt x="66" y="102"/>
                      <a:pt x="66" y="102"/>
                      <a:pt x="66" y="102"/>
                    </a:cubicBezTo>
                    <a:cubicBezTo>
                      <a:pt x="68" y="102"/>
                      <a:pt x="70" y="101"/>
                      <a:pt x="73" y="100"/>
                    </a:cubicBezTo>
                    <a:cubicBezTo>
                      <a:pt x="76" y="106"/>
                      <a:pt x="76" y="106"/>
                      <a:pt x="76" y="106"/>
                    </a:cubicBezTo>
                    <a:cubicBezTo>
                      <a:pt x="77" y="107"/>
                      <a:pt x="79" y="108"/>
                      <a:pt x="80" y="107"/>
                    </a:cubicBezTo>
                    <a:cubicBezTo>
                      <a:pt x="90" y="101"/>
                      <a:pt x="90" y="101"/>
                      <a:pt x="90" y="101"/>
                    </a:cubicBezTo>
                    <a:cubicBezTo>
                      <a:pt x="91" y="100"/>
                      <a:pt x="92" y="99"/>
                      <a:pt x="91" y="97"/>
                    </a:cubicBezTo>
                    <a:cubicBezTo>
                      <a:pt x="88" y="91"/>
                      <a:pt x="88" y="91"/>
                      <a:pt x="88" y="91"/>
                    </a:cubicBezTo>
                    <a:cubicBezTo>
                      <a:pt x="89" y="90"/>
                      <a:pt x="91" y="88"/>
                      <a:pt x="93" y="86"/>
                    </a:cubicBezTo>
                    <a:cubicBezTo>
                      <a:pt x="98" y="89"/>
                      <a:pt x="98" y="89"/>
                      <a:pt x="98" y="89"/>
                    </a:cubicBezTo>
                    <a:cubicBezTo>
                      <a:pt x="100" y="90"/>
                      <a:pt x="102" y="90"/>
                      <a:pt x="102" y="88"/>
                    </a:cubicBezTo>
                    <a:cubicBezTo>
                      <a:pt x="108" y="78"/>
                      <a:pt x="108" y="78"/>
                      <a:pt x="108" y="78"/>
                    </a:cubicBezTo>
                    <a:cubicBezTo>
                      <a:pt x="109" y="77"/>
                      <a:pt x="108" y="75"/>
                      <a:pt x="107" y="74"/>
                    </a:cubicBezTo>
                    <a:cubicBezTo>
                      <a:pt x="101" y="71"/>
                      <a:pt x="101" y="71"/>
                      <a:pt x="101" y="71"/>
                    </a:cubicBezTo>
                    <a:cubicBezTo>
                      <a:pt x="102" y="69"/>
                      <a:pt x="102" y="66"/>
                      <a:pt x="103" y="64"/>
                    </a:cubicBezTo>
                    <a:cubicBezTo>
                      <a:pt x="110" y="64"/>
                      <a:pt x="110" y="64"/>
                      <a:pt x="110" y="64"/>
                    </a:cubicBezTo>
                    <a:cubicBezTo>
                      <a:pt x="111" y="64"/>
                      <a:pt x="112" y="63"/>
                      <a:pt x="112" y="61"/>
                    </a:cubicBezTo>
                    <a:cubicBezTo>
                      <a:pt x="112" y="49"/>
                      <a:pt x="112" y="49"/>
                      <a:pt x="112" y="49"/>
                    </a:cubicBezTo>
                    <a:cubicBezTo>
                      <a:pt x="112" y="48"/>
                      <a:pt x="111" y="47"/>
                      <a:pt x="110" y="47"/>
                    </a:cubicBezTo>
                    <a:close/>
                    <a:moveTo>
                      <a:pt x="56" y="86"/>
                    </a:moveTo>
                    <a:cubicBezTo>
                      <a:pt x="40" y="86"/>
                      <a:pt x="26" y="72"/>
                      <a:pt x="26" y="56"/>
                    </a:cubicBezTo>
                    <a:cubicBezTo>
                      <a:pt x="26" y="39"/>
                      <a:pt x="40" y="26"/>
                      <a:pt x="56" y="26"/>
                    </a:cubicBezTo>
                    <a:cubicBezTo>
                      <a:pt x="73" y="26"/>
                      <a:pt x="86" y="39"/>
                      <a:pt x="86" y="56"/>
                    </a:cubicBezTo>
                    <a:cubicBezTo>
                      <a:pt x="86" y="72"/>
                      <a:pt x="73" y="86"/>
                      <a:pt x="56" y="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6" name="Freeform 141"/>
              <p:cNvSpPr>
                <a:spLocks noEditPoints="1"/>
              </p:cNvSpPr>
              <p:nvPr/>
            </p:nvSpPr>
            <p:spPr bwMode="auto">
              <a:xfrm>
                <a:off x="11317186" y="1145785"/>
                <a:ext cx="111850" cy="113341"/>
              </a:xfrm>
              <a:custGeom>
                <a:avLst/>
                <a:gdLst>
                  <a:gd name="T0" fmla="*/ 48 w 52"/>
                  <a:gd name="T1" fmla="*/ 23 h 52"/>
                  <a:gd name="T2" fmla="*/ 50 w 52"/>
                  <a:gd name="T3" fmla="*/ 17 h 52"/>
                  <a:gd name="T4" fmla="*/ 48 w 52"/>
                  <a:gd name="T5" fmla="*/ 11 h 52"/>
                  <a:gd name="T6" fmla="*/ 44 w 52"/>
                  <a:gd name="T7" fmla="*/ 12 h 52"/>
                  <a:gd name="T8" fmla="*/ 42 w 52"/>
                  <a:gd name="T9" fmla="*/ 6 h 52"/>
                  <a:gd name="T10" fmla="*/ 38 w 52"/>
                  <a:gd name="T11" fmla="*/ 2 h 52"/>
                  <a:gd name="T12" fmla="*/ 34 w 52"/>
                  <a:gd name="T13" fmla="*/ 5 h 52"/>
                  <a:gd name="T14" fmla="*/ 30 w 52"/>
                  <a:gd name="T15" fmla="*/ 1 h 52"/>
                  <a:gd name="T16" fmla="*/ 24 w 52"/>
                  <a:gd name="T17" fmla="*/ 0 h 52"/>
                  <a:gd name="T18" fmla="*/ 23 w 52"/>
                  <a:gd name="T19" fmla="*/ 4 h 52"/>
                  <a:gd name="T20" fmla="*/ 17 w 52"/>
                  <a:gd name="T21" fmla="*/ 2 h 52"/>
                  <a:gd name="T22" fmla="*/ 11 w 52"/>
                  <a:gd name="T23" fmla="*/ 4 h 52"/>
                  <a:gd name="T24" fmla="*/ 12 w 52"/>
                  <a:gd name="T25" fmla="*/ 8 h 52"/>
                  <a:gd name="T26" fmla="*/ 6 w 52"/>
                  <a:gd name="T27" fmla="*/ 10 h 52"/>
                  <a:gd name="T28" fmla="*/ 2 w 52"/>
                  <a:gd name="T29" fmla="*/ 14 h 52"/>
                  <a:gd name="T30" fmla="*/ 6 w 52"/>
                  <a:gd name="T31" fmla="*/ 18 h 52"/>
                  <a:gd name="T32" fmla="*/ 1 w 52"/>
                  <a:gd name="T33" fmla="*/ 22 h 52"/>
                  <a:gd name="T34" fmla="*/ 0 w 52"/>
                  <a:gd name="T35" fmla="*/ 28 h 52"/>
                  <a:gd name="T36" fmla="*/ 4 w 52"/>
                  <a:gd name="T37" fmla="*/ 29 h 52"/>
                  <a:gd name="T38" fmla="*/ 2 w 52"/>
                  <a:gd name="T39" fmla="*/ 35 h 52"/>
                  <a:gd name="T40" fmla="*/ 4 w 52"/>
                  <a:gd name="T41" fmla="*/ 41 h 52"/>
                  <a:gd name="T42" fmla="*/ 9 w 52"/>
                  <a:gd name="T43" fmla="*/ 40 h 52"/>
                  <a:gd name="T44" fmla="*/ 10 w 52"/>
                  <a:gd name="T45" fmla="*/ 46 h 52"/>
                  <a:gd name="T46" fmla="*/ 15 w 52"/>
                  <a:gd name="T47" fmla="*/ 50 h 52"/>
                  <a:gd name="T48" fmla="*/ 18 w 52"/>
                  <a:gd name="T49" fmla="*/ 47 h 52"/>
                  <a:gd name="T50" fmla="*/ 22 w 52"/>
                  <a:gd name="T51" fmla="*/ 51 h 52"/>
                  <a:gd name="T52" fmla="*/ 28 w 52"/>
                  <a:gd name="T53" fmla="*/ 52 h 52"/>
                  <a:gd name="T54" fmla="*/ 29 w 52"/>
                  <a:gd name="T55" fmla="*/ 48 h 52"/>
                  <a:gd name="T56" fmla="*/ 35 w 52"/>
                  <a:gd name="T57" fmla="*/ 50 h 52"/>
                  <a:gd name="T58" fmla="*/ 41 w 52"/>
                  <a:gd name="T59" fmla="*/ 48 h 52"/>
                  <a:gd name="T60" fmla="*/ 40 w 52"/>
                  <a:gd name="T61" fmla="*/ 43 h 52"/>
                  <a:gd name="T62" fmla="*/ 46 w 52"/>
                  <a:gd name="T63" fmla="*/ 42 h 52"/>
                  <a:gd name="T64" fmla="*/ 50 w 52"/>
                  <a:gd name="T65" fmla="*/ 37 h 52"/>
                  <a:gd name="T66" fmla="*/ 47 w 52"/>
                  <a:gd name="T67" fmla="*/ 34 h 52"/>
                  <a:gd name="T68" fmla="*/ 51 w 52"/>
                  <a:gd name="T69" fmla="*/ 30 h 52"/>
                  <a:gd name="T70" fmla="*/ 52 w 52"/>
                  <a:gd name="T71" fmla="*/ 24 h 52"/>
                  <a:gd name="T72" fmla="*/ 26 w 52"/>
                  <a:gd name="T73" fmla="*/ 40 h 52"/>
                  <a:gd name="T74" fmla="*/ 26 w 52"/>
                  <a:gd name="T75" fmla="*/ 12 h 52"/>
                  <a:gd name="T76" fmla="*/ 26 w 52"/>
                  <a:gd name="T77" fmla="*/ 4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2" h="52">
                    <a:moveTo>
                      <a:pt x="51" y="23"/>
                    </a:moveTo>
                    <a:cubicBezTo>
                      <a:pt x="48" y="23"/>
                      <a:pt x="48" y="23"/>
                      <a:pt x="48" y="23"/>
                    </a:cubicBezTo>
                    <a:cubicBezTo>
                      <a:pt x="48" y="21"/>
                      <a:pt x="48" y="20"/>
                      <a:pt x="47" y="18"/>
                    </a:cubicBezTo>
                    <a:cubicBezTo>
                      <a:pt x="50" y="17"/>
                      <a:pt x="50" y="17"/>
                      <a:pt x="50" y="17"/>
                    </a:cubicBezTo>
                    <a:cubicBezTo>
                      <a:pt x="50" y="16"/>
                      <a:pt x="51" y="16"/>
                      <a:pt x="50" y="15"/>
                    </a:cubicBezTo>
                    <a:cubicBezTo>
                      <a:pt x="48" y="11"/>
                      <a:pt x="48" y="11"/>
                      <a:pt x="48" y="11"/>
                    </a:cubicBezTo>
                    <a:cubicBezTo>
                      <a:pt x="48" y="10"/>
                      <a:pt x="47" y="10"/>
                      <a:pt x="46" y="11"/>
                    </a:cubicBezTo>
                    <a:cubicBezTo>
                      <a:pt x="44" y="12"/>
                      <a:pt x="44" y="12"/>
                      <a:pt x="44" y="12"/>
                    </a:cubicBezTo>
                    <a:cubicBezTo>
                      <a:pt x="43" y="11"/>
                      <a:pt x="42" y="10"/>
                      <a:pt x="40" y="9"/>
                    </a:cubicBezTo>
                    <a:cubicBezTo>
                      <a:pt x="42" y="6"/>
                      <a:pt x="42" y="6"/>
                      <a:pt x="42" y="6"/>
                    </a:cubicBezTo>
                    <a:cubicBezTo>
                      <a:pt x="42" y="6"/>
                      <a:pt x="42" y="5"/>
                      <a:pt x="42" y="4"/>
                    </a:cubicBezTo>
                    <a:cubicBezTo>
                      <a:pt x="38" y="2"/>
                      <a:pt x="38" y="2"/>
                      <a:pt x="38" y="2"/>
                    </a:cubicBezTo>
                    <a:cubicBezTo>
                      <a:pt x="37" y="2"/>
                      <a:pt x="36" y="2"/>
                      <a:pt x="36" y="3"/>
                    </a:cubicBezTo>
                    <a:cubicBezTo>
                      <a:pt x="34" y="5"/>
                      <a:pt x="34" y="5"/>
                      <a:pt x="34" y="5"/>
                    </a:cubicBezTo>
                    <a:cubicBezTo>
                      <a:pt x="33" y="5"/>
                      <a:pt x="32" y="4"/>
                      <a:pt x="30" y="4"/>
                    </a:cubicBezTo>
                    <a:cubicBezTo>
                      <a:pt x="30" y="1"/>
                      <a:pt x="30" y="1"/>
                      <a:pt x="30" y="1"/>
                    </a:cubicBezTo>
                    <a:cubicBezTo>
                      <a:pt x="30" y="0"/>
                      <a:pt x="29" y="0"/>
                      <a:pt x="29" y="0"/>
                    </a:cubicBezTo>
                    <a:cubicBezTo>
                      <a:pt x="24" y="0"/>
                      <a:pt x="24" y="0"/>
                      <a:pt x="24" y="0"/>
                    </a:cubicBezTo>
                    <a:cubicBezTo>
                      <a:pt x="24" y="0"/>
                      <a:pt x="23" y="0"/>
                      <a:pt x="23" y="1"/>
                    </a:cubicBezTo>
                    <a:cubicBezTo>
                      <a:pt x="23" y="4"/>
                      <a:pt x="23" y="4"/>
                      <a:pt x="23" y="4"/>
                    </a:cubicBezTo>
                    <a:cubicBezTo>
                      <a:pt x="21" y="4"/>
                      <a:pt x="20" y="5"/>
                      <a:pt x="19" y="5"/>
                    </a:cubicBezTo>
                    <a:cubicBezTo>
                      <a:pt x="17" y="2"/>
                      <a:pt x="17" y="2"/>
                      <a:pt x="17" y="2"/>
                    </a:cubicBezTo>
                    <a:cubicBezTo>
                      <a:pt x="17" y="2"/>
                      <a:pt x="16" y="1"/>
                      <a:pt x="15" y="2"/>
                    </a:cubicBezTo>
                    <a:cubicBezTo>
                      <a:pt x="11" y="4"/>
                      <a:pt x="11" y="4"/>
                      <a:pt x="11" y="4"/>
                    </a:cubicBezTo>
                    <a:cubicBezTo>
                      <a:pt x="11" y="4"/>
                      <a:pt x="11" y="5"/>
                      <a:pt x="11" y="6"/>
                    </a:cubicBezTo>
                    <a:cubicBezTo>
                      <a:pt x="12" y="8"/>
                      <a:pt x="12" y="8"/>
                      <a:pt x="12" y="8"/>
                    </a:cubicBezTo>
                    <a:cubicBezTo>
                      <a:pt x="11" y="9"/>
                      <a:pt x="10" y="10"/>
                      <a:pt x="9" y="12"/>
                    </a:cubicBezTo>
                    <a:cubicBezTo>
                      <a:pt x="6" y="10"/>
                      <a:pt x="6" y="10"/>
                      <a:pt x="6" y="10"/>
                    </a:cubicBezTo>
                    <a:cubicBezTo>
                      <a:pt x="6" y="10"/>
                      <a:pt x="5" y="10"/>
                      <a:pt x="5" y="10"/>
                    </a:cubicBezTo>
                    <a:cubicBezTo>
                      <a:pt x="2" y="14"/>
                      <a:pt x="2" y="14"/>
                      <a:pt x="2" y="14"/>
                    </a:cubicBezTo>
                    <a:cubicBezTo>
                      <a:pt x="2" y="15"/>
                      <a:pt x="2" y="16"/>
                      <a:pt x="3" y="16"/>
                    </a:cubicBezTo>
                    <a:cubicBezTo>
                      <a:pt x="6" y="18"/>
                      <a:pt x="6" y="18"/>
                      <a:pt x="6" y="18"/>
                    </a:cubicBezTo>
                    <a:cubicBezTo>
                      <a:pt x="5" y="19"/>
                      <a:pt x="5" y="21"/>
                      <a:pt x="4" y="22"/>
                    </a:cubicBezTo>
                    <a:cubicBezTo>
                      <a:pt x="1" y="22"/>
                      <a:pt x="1" y="22"/>
                      <a:pt x="1" y="22"/>
                    </a:cubicBezTo>
                    <a:cubicBezTo>
                      <a:pt x="0" y="22"/>
                      <a:pt x="0" y="23"/>
                      <a:pt x="0" y="23"/>
                    </a:cubicBezTo>
                    <a:cubicBezTo>
                      <a:pt x="0" y="28"/>
                      <a:pt x="0" y="28"/>
                      <a:pt x="0" y="28"/>
                    </a:cubicBezTo>
                    <a:cubicBezTo>
                      <a:pt x="0" y="29"/>
                      <a:pt x="0" y="29"/>
                      <a:pt x="1" y="29"/>
                    </a:cubicBezTo>
                    <a:cubicBezTo>
                      <a:pt x="4" y="29"/>
                      <a:pt x="4" y="29"/>
                      <a:pt x="4" y="29"/>
                    </a:cubicBezTo>
                    <a:cubicBezTo>
                      <a:pt x="4" y="31"/>
                      <a:pt x="5" y="32"/>
                      <a:pt x="5" y="34"/>
                    </a:cubicBezTo>
                    <a:cubicBezTo>
                      <a:pt x="2" y="35"/>
                      <a:pt x="2" y="35"/>
                      <a:pt x="2" y="35"/>
                    </a:cubicBezTo>
                    <a:cubicBezTo>
                      <a:pt x="2" y="36"/>
                      <a:pt x="2" y="36"/>
                      <a:pt x="2" y="37"/>
                    </a:cubicBezTo>
                    <a:cubicBezTo>
                      <a:pt x="4" y="41"/>
                      <a:pt x="4" y="41"/>
                      <a:pt x="4" y="41"/>
                    </a:cubicBezTo>
                    <a:cubicBezTo>
                      <a:pt x="5" y="41"/>
                      <a:pt x="5" y="42"/>
                      <a:pt x="6" y="41"/>
                    </a:cubicBezTo>
                    <a:cubicBezTo>
                      <a:pt x="9" y="40"/>
                      <a:pt x="9" y="40"/>
                      <a:pt x="9" y="40"/>
                    </a:cubicBezTo>
                    <a:cubicBezTo>
                      <a:pt x="10" y="41"/>
                      <a:pt x="11" y="42"/>
                      <a:pt x="12" y="43"/>
                    </a:cubicBezTo>
                    <a:cubicBezTo>
                      <a:pt x="10" y="46"/>
                      <a:pt x="10" y="46"/>
                      <a:pt x="10" y="46"/>
                    </a:cubicBezTo>
                    <a:cubicBezTo>
                      <a:pt x="10" y="46"/>
                      <a:pt x="10" y="47"/>
                      <a:pt x="11" y="47"/>
                    </a:cubicBezTo>
                    <a:cubicBezTo>
                      <a:pt x="15" y="50"/>
                      <a:pt x="15" y="50"/>
                      <a:pt x="15" y="50"/>
                    </a:cubicBezTo>
                    <a:cubicBezTo>
                      <a:pt x="15" y="50"/>
                      <a:pt x="16" y="50"/>
                      <a:pt x="16" y="49"/>
                    </a:cubicBezTo>
                    <a:cubicBezTo>
                      <a:pt x="18" y="47"/>
                      <a:pt x="18" y="47"/>
                      <a:pt x="18" y="47"/>
                    </a:cubicBezTo>
                    <a:cubicBezTo>
                      <a:pt x="19" y="47"/>
                      <a:pt x="21" y="48"/>
                      <a:pt x="22" y="48"/>
                    </a:cubicBezTo>
                    <a:cubicBezTo>
                      <a:pt x="22" y="51"/>
                      <a:pt x="22" y="51"/>
                      <a:pt x="22" y="51"/>
                    </a:cubicBezTo>
                    <a:cubicBezTo>
                      <a:pt x="22" y="52"/>
                      <a:pt x="23" y="52"/>
                      <a:pt x="24" y="52"/>
                    </a:cubicBezTo>
                    <a:cubicBezTo>
                      <a:pt x="28" y="52"/>
                      <a:pt x="28" y="52"/>
                      <a:pt x="28" y="52"/>
                    </a:cubicBezTo>
                    <a:cubicBezTo>
                      <a:pt x="29" y="52"/>
                      <a:pt x="29" y="52"/>
                      <a:pt x="29" y="51"/>
                    </a:cubicBezTo>
                    <a:cubicBezTo>
                      <a:pt x="29" y="48"/>
                      <a:pt x="29" y="48"/>
                      <a:pt x="29" y="48"/>
                    </a:cubicBezTo>
                    <a:cubicBezTo>
                      <a:pt x="31" y="48"/>
                      <a:pt x="32" y="47"/>
                      <a:pt x="34" y="47"/>
                    </a:cubicBezTo>
                    <a:cubicBezTo>
                      <a:pt x="35" y="50"/>
                      <a:pt x="35" y="50"/>
                      <a:pt x="35" y="50"/>
                    </a:cubicBezTo>
                    <a:cubicBezTo>
                      <a:pt x="36" y="50"/>
                      <a:pt x="36" y="50"/>
                      <a:pt x="37" y="50"/>
                    </a:cubicBezTo>
                    <a:cubicBezTo>
                      <a:pt x="41" y="48"/>
                      <a:pt x="41" y="48"/>
                      <a:pt x="41" y="48"/>
                    </a:cubicBezTo>
                    <a:cubicBezTo>
                      <a:pt x="42" y="47"/>
                      <a:pt x="42" y="47"/>
                      <a:pt x="41" y="46"/>
                    </a:cubicBezTo>
                    <a:cubicBezTo>
                      <a:pt x="40" y="43"/>
                      <a:pt x="40" y="43"/>
                      <a:pt x="40" y="43"/>
                    </a:cubicBezTo>
                    <a:cubicBezTo>
                      <a:pt x="41" y="42"/>
                      <a:pt x="42" y="41"/>
                      <a:pt x="43" y="40"/>
                    </a:cubicBezTo>
                    <a:cubicBezTo>
                      <a:pt x="46" y="42"/>
                      <a:pt x="46" y="42"/>
                      <a:pt x="46" y="42"/>
                    </a:cubicBezTo>
                    <a:cubicBezTo>
                      <a:pt x="47" y="42"/>
                      <a:pt x="47" y="42"/>
                      <a:pt x="48" y="41"/>
                    </a:cubicBezTo>
                    <a:cubicBezTo>
                      <a:pt x="50" y="37"/>
                      <a:pt x="50" y="37"/>
                      <a:pt x="50" y="37"/>
                    </a:cubicBezTo>
                    <a:cubicBezTo>
                      <a:pt x="50" y="37"/>
                      <a:pt x="50" y="36"/>
                      <a:pt x="50" y="36"/>
                    </a:cubicBezTo>
                    <a:cubicBezTo>
                      <a:pt x="47" y="34"/>
                      <a:pt x="47" y="34"/>
                      <a:pt x="47" y="34"/>
                    </a:cubicBezTo>
                    <a:cubicBezTo>
                      <a:pt x="47" y="33"/>
                      <a:pt x="48" y="31"/>
                      <a:pt x="48" y="30"/>
                    </a:cubicBezTo>
                    <a:cubicBezTo>
                      <a:pt x="51" y="30"/>
                      <a:pt x="51" y="30"/>
                      <a:pt x="51" y="30"/>
                    </a:cubicBezTo>
                    <a:cubicBezTo>
                      <a:pt x="52" y="30"/>
                      <a:pt x="52" y="29"/>
                      <a:pt x="52" y="29"/>
                    </a:cubicBezTo>
                    <a:cubicBezTo>
                      <a:pt x="52" y="24"/>
                      <a:pt x="52" y="24"/>
                      <a:pt x="52" y="24"/>
                    </a:cubicBezTo>
                    <a:cubicBezTo>
                      <a:pt x="52" y="23"/>
                      <a:pt x="52" y="23"/>
                      <a:pt x="51" y="23"/>
                    </a:cubicBezTo>
                    <a:close/>
                    <a:moveTo>
                      <a:pt x="26" y="40"/>
                    </a:moveTo>
                    <a:cubicBezTo>
                      <a:pt x="18" y="40"/>
                      <a:pt x="12" y="34"/>
                      <a:pt x="12" y="26"/>
                    </a:cubicBezTo>
                    <a:cubicBezTo>
                      <a:pt x="12" y="18"/>
                      <a:pt x="18" y="12"/>
                      <a:pt x="26" y="12"/>
                    </a:cubicBezTo>
                    <a:cubicBezTo>
                      <a:pt x="34" y="12"/>
                      <a:pt x="40" y="18"/>
                      <a:pt x="40" y="26"/>
                    </a:cubicBezTo>
                    <a:cubicBezTo>
                      <a:pt x="40" y="34"/>
                      <a:pt x="34" y="40"/>
                      <a:pt x="26" y="4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27" name="组合 52"/>
            <p:cNvGrpSpPr/>
            <p:nvPr/>
          </p:nvGrpSpPr>
          <p:grpSpPr>
            <a:xfrm>
              <a:off x="6496244" y="2736086"/>
              <a:ext cx="287589" cy="178938"/>
              <a:chOff x="8292784" y="1202455"/>
              <a:chExt cx="311687" cy="193872"/>
            </a:xfrm>
          </p:grpSpPr>
          <p:sp>
            <p:nvSpPr>
              <p:cNvPr id="28"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29"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30" name="组合 55"/>
            <p:cNvGrpSpPr/>
            <p:nvPr/>
          </p:nvGrpSpPr>
          <p:grpSpPr>
            <a:xfrm>
              <a:off x="6448345" y="4427991"/>
              <a:ext cx="371526" cy="305573"/>
              <a:chOff x="5108575" y="3992563"/>
              <a:chExt cx="428625" cy="352426"/>
            </a:xfrm>
            <a:solidFill>
              <a:schemeClr val="bg1"/>
            </a:solidFill>
          </p:grpSpPr>
          <p:sp>
            <p:nvSpPr>
              <p:cNvPr id="31"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2"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3"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4"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5"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36"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sp>
        <p:nvSpPr>
          <p:cNvPr id="40" name="Freeform 142"/>
          <p:cNvSpPr/>
          <p:nvPr/>
        </p:nvSpPr>
        <p:spPr bwMode="auto">
          <a:xfrm>
            <a:off x="3536007" y="5318687"/>
            <a:ext cx="269700" cy="220232"/>
          </a:xfrm>
          <a:custGeom>
            <a:avLst/>
            <a:gdLst>
              <a:gd name="T0" fmla="*/ 135 w 135"/>
              <a:gd name="T1" fmla="*/ 49 h 110"/>
              <a:gd name="T2" fmla="*/ 68 w 135"/>
              <a:gd name="T3" fmla="*/ 0 h 110"/>
              <a:gd name="T4" fmla="*/ 0 w 135"/>
              <a:gd name="T5" fmla="*/ 49 h 110"/>
              <a:gd name="T6" fmla="*/ 68 w 135"/>
              <a:gd name="T7" fmla="*/ 99 h 110"/>
              <a:gd name="T8" fmla="*/ 93 w 135"/>
              <a:gd name="T9" fmla="*/ 96 h 110"/>
              <a:gd name="T10" fmla="*/ 121 w 135"/>
              <a:gd name="T11" fmla="*/ 110 h 110"/>
              <a:gd name="T12" fmla="*/ 113 w 135"/>
              <a:gd name="T13" fmla="*/ 86 h 110"/>
              <a:gd name="T14" fmla="*/ 135 w 135"/>
              <a:gd name="T15" fmla="*/ 49 h 1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5" h="110">
                <a:moveTo>
                  <a:pt x="135" y="49"/>
                </a:moveTo>
                <a:cubicBezTo>
                  <a:pt x="135" y="22"/>
                  <a:pt x="105" y="0"/>
                  <a:pt x="68" y="0"/>
                </a:cubicBezTo>
                <a:cubicBezTo>
                  <a:pt x="30" y="0"/>
                  <a:pt x="0" y="22"/>
                  <a:pt x="0" y="49"/>
                </a:cubicBezTo>
                <a:cubicBezTo>
                  <a:pt x="0" y="77"/>
                  <a:pt x="30" y="99"/>
                  <a:pt x="68" y="99"/>
                </a:cubicBezTo>
                <a:cubicBezTo>
                  <a:pt x="76" y="99"/>
                  <a:pt x="85" y="98"/>
                  <a:pt x="93" y="96"/>
                </a:cubicBezTo>
                <a:cubicBezTo>
                  <a:pt x="95" y="95"/>
                  <a:pt x="121" y="110"/>
                  <a:pt x="121" y="110"/>
                </a:cubicBezTo>
                <a:cubicBezTo>
                  <a:pt x="113" y="86"/>
                  <a:pt x="113" y="86"/>
                  <a:pt x="113" y="86"/>
                </a:cubicBezTo>
                <a:cubicBezTo>
                  <a:pt x="126" y="77"/>
                  <a:pt x="135" y="64"/>
                  <a:pt x="135" y="49"/>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sp>
        <p:nvSpPr>
          <p:cNvPr id="41" name="Freeform 149"/>
          <p:cNvSpPr/>
          <p:nvPr/>
        </p:nvSpPr>
        <p:spPr bwMode="auto">
          <a:xfrm>
            <a:off x="3524432" y="4044320"/>
            <a:ext cx="283460" cy="278042"/>
          </a:xfrm>
          <a:custGeom>
            <a:avLst/>
            <a:gdLst>
              <a:gd name="T0" fmla="*/ 133 w 142"/>
              <a:gd name="T1" fmla="*/ 95 h 139"/>
              <a:gd name="T2" fmla="*/ 106 w 142"/>
              <a:gd name="T3" fmla="*/ 89 h 139"/>
              <a:gd name="T4" fmla="*/ 83 w 142"/>
              <a:gd name="T5" fmla="*/ 67 h 139"/>
              <a:gd name="T6" fmla="*/ 111 w 142"/>
              <a:gd name="T7" fmla="*/ 39 h 139"/>
              <a:gd name="T8" fmla="*/ 119 w 142"/>
              <a:gd name="T9" fmla="*/ 38 h 139"/>
              <a:gd name="T10" fmla="*/ 133 w 142"/>
              <a:gd name="T11" fmla="*/ 16 h 139"/>
              <a:gd name="T12" fmla="*/ 125 w 142"/>
              <a:gd name="T13" fmla="*/ 9 h 139"/>
              <a:gd name="T14" fmla="*/ 104 w 142"/>
              <a:gd name="T15" fmla="*/ 23 h 139"/>
              <a:gd name="T16" fmla="*/ 103 w 142"/>
              <a:gd name="T17" fmla="*/ 30 h 139"/>
              <a:gd name="T18" fmla="*/ 75 w 142"/>
              <a:gd name="T19" fmla="*/ 58 h 139"/>
              <a:gd name="T20" fmla="*/ 51 w 142"/>
              <a:gd name="T21" fmla="*/ 34 h 139"/>
              <a:gd name="T22" fmla="*/ 45 w 142"/>
              <a:gd name="T23" fmla="*/ 7 h 139"/>
              <a:gd name="T24" fmla="*/ 29 w 142"/>
              <a:gd name="T25" fmla="*/ 0 h 139"/>
              <a:gd name="T26" fmla="*/ 39 w 142"/>
              <a:gd name="T27" fmla="*/ 10 h 139"/>
              <a:gd name="T28" fmla="*/ 35 w 142"/>
              <a:gd name="T29" fmla="*/ 27 h 139"/>
              <a:gd name="T30" fmla="*/ 18 w 142"/>
              <a:gd name="T31" fmla="*/ 32 h 139"/>
              <a:gd name="T32" fmla="*/ 3 w 142"/>
              <a:gd name="T33" fmla="*/ 17 h 139"/>
              <a:gd name="T34" fmla="*/ 9 w 142"/>
              <a:gd name="T35" fmla="*/ 43 h 139"/>
              <a:gd name="T36" fmla="*/ 37 w 142"/>
              <a:gd name="T37" fmla="*/ 48 h 139"/>
              <a:gd name="T38" fmla="*/ 58 w 142"/>
              <a:gd name="T39" fmla="*/ 70 h 139"/>
              <a:gd name="T40" fmla="*/ 12 w 142"/>
              <a:gd name="T41" fmla="*/ 115 h 139"/>
              <a:gd name="T42" fmla="*/ 12 w 142"/>
              <a:gd name="T43" fmla="*/ 129 h 139"/>
              <a:gd name="T44" fmla="*/ 13 w 142"/>
              <a:gd name="T45" fmla="*/ 130 h 139"/>
              <a:gd name="T46" fmla="*/ 26 w 142"/>
              <a:gd name="T47" fmla="*/ 130 h 139"/>
              <a:gd name="T48" fmla="*/ 72 w 142"/>
              <a:gd name="T49" fmla="*/ 84 h 139"/>
              <a:gd name="T50" fmla="*/ 92 w 142"/>
              <a:gd name="T51" fmla="*/ 103 h 139"/>
              <a:gd name="T52" fmla="*/ 97 w 142"/>
              <a:gd name="T53" fmla="*/ 131 h 139"/>
              <a:gd name="T54" fmla="*/ 119 w 142"/>
              <a:gd name="T55" fmla="*/ 138 h 139"/>
              <a:gd name="T56" fmla="*/ 105 w 142"/>
              <a:gd name="T57" fmla="*/ 124 h 139"/>
              <a:gd name="T58" fmla="*/ 109 w 142"/>
              <a:gd name="T59" fmla="*/ 110 h 139"/>
              <a:gd name="T60" fmla="*/ 123 w 142"/>
              <a:gd name="T61" fmla="*/ 106 h 139"/>
              <a:gd name="T62" fmla="*/ 139 w 142"/>
              <a:gd name="T63" fmla="*/ 122 h 139"/>
              <a:gd name="T64" fmla="*/ 133 w 142"/>
              <a:gd name="T65" fmla="*/ 95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42" h="139">
                <a:moveTo>
                  <a:pt x="133" y="95"/>
                </a:moveTo>
                <a:cubicBezTo>
                  <a:pt x="126" y="87"/>
                  <a:pt x="115" y="86"/>
                  <a:pt x="106" y="89"/>
                </a:cubicBezTo>
                <a:cubicBezTo>
                  <a:pt x="83" y="67"/>
                  <a:pt x="83" y="67"/>
                  <a:pt x="83" y="67"/>
                </a:cubicBezTo>
                <a:cubicBezTo>
                  <a:pt x="111" y="39"/>
                  <a:pt x="111" y="39"/>
                  <a:pt x="111" y="39"/>
                </a:cubicBezTo>
                <a:cubicBezTo>
                  <a:pt x="119" y="38"/>
                  <a:pt x="119" y="38"/>
                  <a:pt x="119" y="38"/>
                </a:cubicBezTo>
                <a:cubicBezTo>
                  <a:pt x="133" y="16"/>
                  <a:pt x="133" y="16"/>
                  <a:pt x="133" y="16"/>
                </a:cubicBezTo>
                <a:cubicBezTo>
                  <a:pt x="125" y="9"/>
                  <a:pt x="125" y="9"/>
                  <a:pt x="125" y="9"/>
                </a:cubicBezTo>
                <a:cubicBezTo>
                  <a:pt x="104" y="23"/>
                  <a:pt x="104" y="23"/>
                  <a:pt x="104" y="23"/>
                </a:cubicBezTo>
                <a:cubicBezTo>
                  <a:pt x="103" y="30"/>
                  <a:pt x="103" y="30"/>
                  <a:pt x="103" y="30"/>
                </a:cubicBezTo>
                <a:cubicBezTo>
                  <a:pt x="75" y="58"/>
                  <a:pt x="75" y="58"/>
                  <a:pt x="75" y="58"/>
                </a:cubicBezTo>
                <a:cubicBezTo>
                  <a:pt x="51" y="34"/>
                  <a:pt x="51" y="34"/>
                  <a:pt x="51" y="34"/>
                </a:cubicBezTo>
                <a:cubicBezTo>
                  <a:pt x="54" y="25"/>
                  <a:pt x="52" y="14"/>
                  <a:pt x="45" y="7"/>
                </a:cubicBezTo>
                <a:cubicBezTo>
                  <a:pt x="41" y="2"/>
                  <a:pt x="35" y="0"/>
                  <a:pt x="29" y="0"/>
                </a:cubicBezTo>
                <a:cubicBezTo>
                  <a:pt x="39" y="10"/>
                  <a:pt x="39" y="10"/>
                  <a:pt x="39" y="10"/>
                </a:cubicBezTo>
                <a:cubicBezTo>
                  <a:pt x="35" y="27"/>
                  <a:pt x="35" y="27"/>
                  <a:pt x="35" y="27"/>
                </a:cubicBezTo>
                <a:cubicBezTo>
                  <a:pt x="18" y="32"/>
                  <a:pt x="18" y="32"/>
                  <a:pt x="18" y="32"/>
                </a:cubicBezTo>
                <a:cubicBezTo>
                  <a:pt x="3" y="17"/>
                  <a:pt x="3" y="17"/>
                  <a:pt x="3" y="17"/>
                </a:cubicBezTo>
                <a:cubicBezTo>
                  <a:pt x="0" y="26"/>
                  <a:pt x="3" y="36"/>
                  <a:pt x="9" y="43"/>
                </a:cubicBezTo>
                <a:cubicBezTo>
                  <a:pt x="17" y="50"/>
                  <a:pt x="28" y="52"/>
                  <a:pt x="37" y="48"/>
                </a:cubicBezTo>
                <a:cubicBezTo>
                  <a:pt x="58" y="70"/>
                  <a:pt x="58" y="70"/>
                  <a:pt x="58" y="70"/>
                </a:cubicBezTo>
                <a:cubicBezTo>
                  <a:pt x="12" y="115"/>
                  <a:pt x="12" y="115"/>
                  <a:pt x="12" y="115"/>
                </a:cubicBezTo>
                <a:cubicBezTo>
                  <a:pt x="9" y="119"/>
                  <a:pt x="9" y="125"/>
                  <a:pt x="12" y="129"/>
                </a:cubicBezTo>
                <a:cubicBezTo>
                  <a:pt x="13" y="130"/>
                  <a:pt x="13" y="130"/>
                  <a:pt x="13" y="130"/>
                </a:cubicBezTo>
                <a:cubicBezTo>
                  <a:pt x="17" y="133"/>
                  <a:pt x="23" y="133"/>
                  <a:pt x="26" y="130"/>
                </a:cubicBezTo>
                <a:cubicBezTo>
                  <a:pt x="72" y="84"/>
                  <a:pt x="72" y="84"/>
                  <a:pt x="72" y="84"/>
                </a:cubicBezTo>
                <a:cubicBezTo>
                  <a:pt x="92" y="103"/>
                  <a:pt x="92" y="103"/>
                  <a:pt x="92" y="103"/>
                </a:cubicBezTo>
                <a:cubicBezTo>
                  <a:pt x="88" y="112"/>
                  <a:pt x="90" y="123"/>
                  <a:pt x="97" y="131"/>
                </a:cubicBezTo>
                <a:cubicBezTo>
                  <a:pt x="103" y="136"/>
                  <a:pt x="111" y="139"/>
                  <a:pt x="119" y="138"/>
                </a:cubicBezTo>
                <a:cubicBezTo>
                  <a:pt x="105" y="124"/>
                  <a:pt x="105" y="124"/>
                  <a:pt x="105" y="124"/>
                </a:cubicBezTo>
                <a:cubicBezTo>
                  <a:pt x="109" y="110"/>
                  <a:pt x="109" y="110"/>
                  <a:pt x="109" y="110"/>
                </a:cubicBezTo>
                <a:cubicBezTo>
                  <a:pt x="123" y="106"/>
                  <a:pt x="123" y="106"/>
                  <a:pt x="123" y="106"/>
                </a:cubicBezTo>
                <a:cubicBezTo>
                  <a:pt x="139" y="122"/>
                  <a:pt x="139" y="122"/>
                  <a:pt x="139" y="122"/>
                </a:cubicBezTo>
                <a:cubicBezTo>
                  <a:pt x="142" y="113"/>
                  <a:pt x="140" y="102"/>
                  <a:pt x="133" y="95"/>
                </a:cubicBez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2" name="组合 81"/>
          <p:cNvGrpSpPr/>
          <p:nvPr/>
        </p:nvGrpSpPr>
        <p:grpSpPr>
          <a:xfrm>
            <a:off x="7739554" y="3179264"/>
            <a:ext cx="287589" cy="178938"/>
            <a:chOff x="8292784" y="1202455"/>
            <a:chExt cx="311687" cy="193872"/>
          </a:xfrm>
        </p:grpSpPr>
        <p:sp>
          <p:nvSpPr>
            <p:cNvPr id="43" name="Freeform 151"/>
            <p:cNvSpPr/>
            <p:nvPr/>
          </p:nvSpPr>
          <p:spPr bwMode="auto">
            <a:xfrm>
              <a:off x="8297258" y="1202455"/>
              <a:ext cx="299756" cy="123780"/>
            </a:xfrm>
            <a:custGeom>
              <a:avLst/>
              <a:gdLst>
                <a:gd name="T0" fmla="*/ 135 w 139"/>
                <a:gd name="T1" fmla="*/ 0 h 57"/>
                <a:gd name="T2" fmla="*/ 4 w 139"/>
                <a:gd name="T3" fmla="*/ 0 h 57"/>
                <a:gd name="T4" fmla="*/ 0 w 139"/>
                <a:gd name="T5" fmla="*/ 1 h 57"/>
                <a:gd name="T6" fmla="*/ 65 w 139"/>
                <a:gd name="T7" fmla="*/ 55 h 57"/>
                <a:gd name="T8" fmla="*/ 74 w 139"/>
                <a:gd name="T9" fmla="*/ 55 h 57"/>
                <a:gd name="T10" fmla="*/ 139 w 139"/>
                <a:gd name="T11" fmla="*/ 1 h 57"/>
                <a:gd name="T12" fmla="*/ 135 w 139"/>
                <a:gd name="T13" fmla="*/ 0 h 57"/>
              </a:gdLst>
              <a:ahLst/>
              <a:cxnLst>
                <a:cxn ang="0">
                  <a:pos x="T0" y="T1"/>
                </a:cxn>
                <a:cxn ang="0">
                  <a:pos x="T2" y="T3"/>
                </a:cxn>
                <a:cxn ang="0">
                  <a:pos x="T4" y="T5"/>
                </a:cxn>
                <a:cxn ang="0">
                  <a:pos x="T6" y="T7"/>
                </a:cxn>
                <a:cxn ang="0">
                  <a:pos x="T8" y="T9"/>
                </a:cxn>
                <a:cxn ang="0">
                  <a:pos x="T10" y="T11"/>
                </a:cxn>
                <a:cxn ang="0">
                  <a:pos x="T12" y="T13"/>
                </a:cxn>
              </a:cxnLst>
              <a:rect l="0" t="0" r="r" b="b"/>
              <a:pathLst>
                <a:path w="139" h="57">
                  <a:moveTo>
                    <a:pt x="135" y="0"/>
                  </a:moveTo>
                  <a:cubicBezTo>
                    <a:pt x="4" y="0"/>
                    <a:pt x="4" y="0"/>
                    <a:pt x="4" y="0"/>
                  </a:cubicBezTo>
                  <a:cubicBezTo>
                    <a:pt x="3" y="0"/>
                    <a:pt x="1" y="0"/>
                    <a:pt x="0" y="1"/>
                  </a:cubicBezTo>
                  <a:cubicBezTo>
                    <a:pt x="65" y="55"/>
                    <a:pt x="65" y="55"/>
                    <a:pt x="65" y="55"/>
                  </a:cubicBezTo>
                  <a:cubicBezTo>
                    <a:pt x="68" y="57"/>
                    <a:pt x="72" y="57"/>
                    <a:pt x="74" y="55"/>
                  </a:cubicBezTo>
                  <a:cubicBezTo>
                    <a:pt x="139" y="1"/>
                    <a:pt x="139" y="1"/>
                    <a:pt x="139" y="1"/>
                  </a:cubicBezTo>
                  <a:cubicBezTo>
                    <a:pt x="138" y="0"/>
                    <a:pt x="137" y="0"/>
                    <a:pt x="135" y="0"/>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4" name="Freeform 152"/>
            <p:cNvSpPr>
              <a:spLocks noEditPoints="1"/>
            </p:cNvSpPr>
            <p:nvPr/>
          </p:nvSpPr>
          <p:spPr bwMode="auto">
            <a:xfrm>
              <a:off x="8292784" y="1221842"/>
              <a:ext cx="311687" cy="174485"/>
            </a:xfrm>
            <a:custGeom>
              <a:avLst/>
              <a:gdLst>
                <a:gd name="T0" fmla="*/ 77 w 144"/>
                <a:gd name="T1" fmla="*/ 55 h 81"/>
                <a:gd name="T2" fmla="*/ 67 w 144"/>
                <a:gd name="T3" fmla="*/ 55 h 81"/>
                <a:gd name="T4" fmla="*/ 0 w 144"/>
                <a:gd name="T5" fmla="*/ 0 h 81"/>
                <a:gd name="T6" fmla="*/ 0 w 144"/>
                <a:gd name="T7" fmla="*/ 74 h 81"/>
                <a:gd name="T8" fmla="*/ 6 w 144"/>
                <a:gd name="T9" fmla="*/ 81 h 81"/>
                <a:gd name="T10" fmla="*/ 137 w 144"/>
                <a:gd name="T11" fmla="*/ 81 h 81"/>
                <a:gd name="T12" fmla="*/ 144 w 144"/>
                <a:gd name="T13" fmla="*/ 74 h 81"/>
                <a:gd name="T14" fmla="*/ 144 w 144"/>
                <a:gd name="T15" fmla="*/ 0 h 81"/>
                <a:gd name="T16" fmla="*/ 77 w 144"/>
                <a:gd name="T17" fmla="*/ 55 h 81"/>
                <a:gd name="T18" fmla="*/ 41 w 144"/>
                <a:gd name="T19" fmla="*/ 45 h 81"/>
                <a:gd name="T20" fmla="*/ 10 w 144"/>
                <a:gd name="T21" fmla="*/ 75 h 81"/>
                <a:gd name="T22" fmla="*/ 8 w 144"/>
                <a:gd name="T23" fmla="*/ 76 h 81"/>
                <a:gd name="T24" fmla="*/ 6 w 144"/>
                <a:gd name="T25" fmla="*/ 75 h 81"/>
                <a:gd name="T26" fmla="*/ 6 w 144"/>
                <a:gd name="T27" fmla="*/ 71 h 81"/>
                <a:gd name="T28" fmla="*/ 37 w 144"/>
                <a:gd name="T29" fmla="*/ 41 h 81"/>
                <a:gd name="T30" fmla="*/ 41 w 144"/>
                <a:gd name="T31" fmla="*/ 41 h 81"/>
                <a:gd name="T32" fmla="*/ 41 w 144"/>
                <a:gd name="T33" fmla="*/ 45 h 81"/>
                <a:gd name="T34" fmla="*/ 138 w 144"/>
                <a:gd name="T35" fmla="*/ 75 h 81"/>
                <a:gd name="T36" fmla="*/ 136 w 144"/>
                <a:gd name="T37" fmla="*/ 76 h 81"/>
                <a:gd name="T38" fmla="*/ 134 w 144"/>
                <a:gd name="T39" fmla="*/ 75 h 81"/>
                <a:gd name="T40" fmla="*/ 102 w 144"/>
                <a:gd name="T41" fmla="*/ 45 h 81"/>
                <a:gd name="T42" fmla="*/ 102 w 144"/>
                <a:gd name="T43" fmla="*/ 41 h 81"/>
                <a:gd name="T44" fmla="*/ 106 w 144"/>
                <a:gd name="T45" fmla="*/ 41 h 81"/>
                <a:gd name="T46" fmla="*/ 138 w 144"/>
                <a:gd name="T47" fmla="*/ 71 h 81"/>
                <a:gd name="T48" fmla="*/ 138 w 144"/>
                <a:gd name="T49" fmla="*/ 7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44" h="81">
                  <a:moveTo>
                    <a:pt x="77" y="55"/>
                  </a:moveTo>
                  <a:cubicBezTo>
                    <a:pt x="74" y="57"/>
                    <a:pt x="69" y="57"/>
                    <a:pt x="67" y="55"/>
                  </a:cubicBezTo>
                  <a:cubicBezTo>
                    <a:pt x="0" y="0"/>
                    <a:pt x="0" y="0"/>
                    <a:pt x="0" y="0"/>
                  </a:cubicBezTo>
                  <a:cubicBezTo>
                    <a:pt x="0" y="74"/>
                    <a:pt x="0" y="74"/>
                    <a:pt x="0" y="74"/>
                  </a:cubicBezTo>
                  <a:cubicBezTo>
                    <a:pt x="0" y="78"/>
                    <a:pt x="3" y="81"/>
                    <a:pt x="6" y="81"/>
                  </a:cubicBezTo>
                  <a:cubicBezTo>
                    <a:pt x="137" y="81"/>
                    <a:pt x="137" y="81"/>
                    <a:pt x="137" y="81"/>
                  </a:cubicBezTo>
                  <a:cubicBezTo>
                    <a:pt x="141" y="81"/>
                    <a:pt x="144" y="78"/>
                    <a:pt x="144" y="74"/>
                  </a:cubicBezTo>
                  <a:cubicBezTo>
                    <a:pt x="144" y="0"/>
                    <a:pt x="144" y="0"/>
                    <a:pt x="144" y="0"/>
                  </a:cubicBezTo>
                  <a:lnTo>
                    <a:pt x="77" y="55"/>
                  </a:lnTo>
                  <a:close/>
                  <a:moveTo>
                    <a:pt x="41" y="45"/>
                  </a:moveTo>
                  <a:cubicBezTo>
                    <a:pt x="10" y="75"/>
                    <a:pt x="10" y="75"/>
                    <a:pt x="10" y="75"/>
                  </a:cubicBezTo>
                  <a:cubicBezTo>
                    <a:pt x="9" y="75"/>
                    <a:pt x="8" y="76"/>
                    <a:pt x="8" y="76"/>
                  </a:cubicBezTo>
                  <a:cubicBezTo>
                    <a:pt x="7" y="76"/>
                    <a:pt x="6" y="75"/>
                    <a:pt x="6" y="75"/>
                  </a:cubicBezTo>
                  <a:cubicBezTo>
                    <a:pt x="5" y="74"/>
                    <a:pt x="5" y="72"/>
                    <a:pt x="6" y="71"/>
                  </a:cubicBezTo>
                  <a:cubicBezTo>
                    <a:pt x="37" y="41"/>
                    <a:pt x="37" y="41"/>
                    <a:pt x="37" y="41"/>
                  </a:cubicBezTo>
                  <a:cubicBezTo>
                    <a:pt x="38" y="40"/>
                    <a:pt x="40" y="40"/>
                    <a:pt x="41" y="41"/>
                  </a:cubicBezTo>
                  <a:cubicBezTo>
                    <a:pt x="42" y="42"/>
                    <a:pt x="42" y="44"/>
                    <a:pt x="41" y="45"/>
                  </a:cubicBezTo>
                  <a:close/>
                  <a:moveTo>
                    <a:pt x="138" y="75"/>
                  </a:moveTo>
                  <a:cubicBezTo>
                    <a:pt x="137" y="75"/>
                    <a:pt x="136" y="76"/>
                    <a:pt x="136" y="76"/>
                  </a:cubicBezTo>
                  <a:cubicBezTo>
                    <a:pt x="135" y="76"/>
                    <a:pt x="134" y="75"/>
                    <a:pt x="134" y="75"/>
                  </a:cubicBezTo>
                  <a:cubicBezTo>
                    <a:pt x="102" y="45"/>
                    <a:pt x="102" y="45"/>
                    <a:pt x="102" y="45"/>
                  </a:cubicBezTo>
                  <a:cubicBezTo>
                    <a:pt x="101" y="44"/>
                    <a:pt x="101" y="42"/>
                    <a:pt x="102" y="41"/>
                  </a:cubicBezTo>
                  <a:cubicBezTo>
                    <a:pt x="103" y="40"/>
                    <a:pt x="105" y="40"/>
                    <a:pt x="106" y="41"/>
                  </a:cubicBezTo>
                  <a:cubicBezTo>
                    <a:pt x="138" y="71"/>
                    <a:pt x="138" y="71"/>
                    <a:pt x="138" y="71"/>
                  </a:cubicBezTo>
                  <a:cubicBezTo>
                    <a:pt x="139" y="72"/>
                    <a:pt x="139" y="74"/>
                    <a:pt x="138" y="75"/>
                  </a:cubicBezTo>
                  <a:close/>
                </a:path>
              </a:pathLst>
            </a:custGeom>
            <a:solidFill>
              <a:schemeClr val="bg1"/>
            </a:solidFill>
            <a:ln>
              <a:noFill/>
            </a:ln>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sp>
        <p:nvSpPr>
          <p:cNvPr id="45" name="Freeform 116"/>
          <p:cNvSpPr>
            <a:spLocks noEditPoints="1"/>
          </p:cNvSpPr>
          <p:nvPr/>
        </p:nvSpPr>
        <p:spPr bwMode="auto">
          <a:xfrm>
            <a:off x="3530858" y="2780243"/>
            <a:ext cx="304101" cy="268408"/>
          </a:xfrm>
          <a:custGeom>
            <a:avLst/>
            <a:gdLst>
              <a:gd name="T0" fmla="*/ 209 w 221"/>
              <a:gd name="T1" fmla="*/ 95 h 195"/>
              <a:gd name="T2" fmla="*/ 209 w 221"/>
              <a:gd name="T3" fmla="*/ 82 h 195"/>
              <a:gd name="T4" fmla="*/ 221 w 221"/>
              <a:gd name="T5" fmla="*/ 82 h 195"/>
              <a:gd name="T6" fmla="*/ 221 w 221"/>
              <a:gd name="T7" fmla="*/ 74 h 195"/>
              <a:gd name="T8" fmla="*/ 110 w 221"/>
              <a:gd name="T9" fmla="*/ 0 h 195"/>
              <a:gd name="T10" fmla="*/ 0 w 221"/>
              <a:gd name="T11" fmla="*/ 74 h 195"/>
              <a:gd name="T12" fmla="*/ 0 w 221"/>
              <a:gd name="T13" fmla="*/ 82 h 195"/>
              <a:gd name="T14" fmla="*/ 10 w 221"/>
              <a:gd name="T15" fmla="*/ 82 h 195"/>
              <a:gd name="T16" fmla="*/ 10 w 221"/>
              <a:gd name="T17" fmla="*/ 95 h 195"/>
              <a:gd name="T18" fmla="*/ 23 w 221"/>
              <a:gd name="T19" fmla="*/ 95 h 195"/>
              <a:gd name="T20" fmla="*/ 23 w 221"/>
              <a:gd name="T21" fmla="*/ 166 h 195"/>
              <a:gd name="T22" fmla="*/ 10 w 221"/>
              <a:gd name="T23" fmla="*/ 166 h 195"/>
              <a:gd name="T24" fmla="*/ 10 w 221"/>
              <a:gd name="T25" fmla="*/ 179 h 195"/>
              <a:gd name="T26" fmla="*/ 0 w 221"/>
              <a:gd name="T27" fmla="*/ 179 h 195"/>
              <a:gd name="T28" fmla="*/ 0 w 221"/>
              <a:gd name="T29" fmla="*/ 195 h 195"/>
              <a:gd name="T30" fmla="*/ 221 w 221"/>
              <a:gd name="T31" fmla="*/ 195 h 195"/>
              <a:gd name="T32" fmla="*/ 221 w 221"/>
              <a:gd name="T33" fmla="*/ 179 h 195"/>
              <a:gd name="T34" fmla="*/ 209 w 221"/>
              <a:gd name="T35" fmla="*/ 179 h 195"/>
              <a:gd name="T36" fmla="*/ 209 w 221"/>
              <a:gd name="T37" fmla="*/ 166 h 195"/>
              <a:gd name="T38" fmla="*/ 197 w 221"/>
              <a:gd name="T39" fmla="*/ 166 h 195"/>
              <a:gd name="T40" fmla="*/ 197 w 221"/>
              <a:gd name="T41" fmla="*/ 95 h 195"/>
              <a:gd name="T42" fmla="*/ 209 w 221"/>
              <a:gd name="T43" fmla="*/ 95 h 195"/>
              <a:gd name="T44" fmla="*/ 73 w 221"/>
              <a:gd name="T45" fmla="*/ 166 h 195"/>
              <a:gd name="T46" fmla="*/ 49 w 221"/>
              <a:gd name="T47" fmla="*/ 166 h 195"/>
              <a:gd name="T48" fmla="*/ 49 w 221"/>
              <a:gd name="T49" fmla="*/ 95 h 195"/>
              <a:gd name="T50" fmla="*/ 73 w 221"/>
              <a:gd name="T51" fmla="*/ 95 h 195"/>
              <a:gd name="T52" fmla="*/ 73 w 221"/>
              <a:gd name="T53" fmla="*/ 166 h 195"/>
              <a:gd name="T54" fmla="*/ 122 w 221"/>
              <a:gd name="T55" fmla="*/ 166 h 195"/>
              <a:gd name="T56" fmla="*/ 99 w 221"/>
              <a:gd name="T57" fmla="*/ 166 h 195"/>
              <a:gd name="T58" fmla="*/ 99 w 221"/>
              <a:gd name="T59" fmla="*/ 95 h 195"/>
              <a:gd name="T60" fmla="*/ 122 w 221"/>
              <a:gd name="T61" fmla="*/ 95 h 195"/>
              <a:gd name="T62" fmla="*/ 122 w 221"/>
              <a:gd name="T63" fmla="*/ 166 h 195"/>
              <a:gd name="T64" fmla="*/ 171 w 221"/>
              <a:gd name="T65" fmla="*/ 166 h 195"/>
              <a:gd name="T66" fmla="*/ 148 w 221"/>
              <a:gd name="T67" fmla="*/ 166 h 195"/>
              <a:gd name="T68" fmla="*/ 148 w 221"/>
              <a:gd name="T69" fmla="*/ 95 h 195"/>
              <a:gd name="T70" fmla="*/ 171 w 221"/>
              <a:gd name="T71" fmla="*/ 95 h 195"/>
              <a:gd name="T72" fmla="*/ 171 w 221"/>
              <a:gd name="T73" fmla="*/ 1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221" h="195">
                <a:moveTo>
                  <a:pt x="209" y="95"/>
                </a:moveTo>
                <a:lnTo>
                  <a:pt x="209" y="82"/>
                </a:lnTo>
                <a:lnTo>
                  <a:pt x="221" y="82"/>
                </a:lnTo>
                <a:lnTo>
                  <a:pt x="221" y="74"/>
                </a:lnTo>
                <a:lnTo>
                  <a:pt x="110" y="0"/>
                </a:lnTo>
                <a:lnTo>
                  <a:pt x="0" y="74"/>
                </a:lnTo>
                <a:lnTo>
                  <a:pt x="0" y="82"/>
                </a:lnTo>
                <a:lnTo>
                  <a:pt x="10" y="82"/>
                </a:lnTo>
                <a:lnTo>
                  <a:pt x="10" y="95"/>
                </a:lnTo>
                <a:lnTo>
                  <a:pt x="23" y="95"/>
                </a:lnTo>
                <a:lnTo>
                  <a:pt x="23" y="166"/>
                </a:lnTo>
                <a:lnTo>
                  <a:pt x="10" y="166"/>
                </a:lnTo>
                <a:lnTo>
                  <a:pt x="10" y="179"/>
                </a:lnTo>
                <a:lnTo>
                  <a:pt x="0" y="179"/>
                </a:lnTo>
                <a:lnTo>
                  <a:pt x="0" y="195"/>
                </a:lnTo>
                <a:lnTo>
                  <a:pt x="221" y="195"/>
                </a:lnTo>
                <a:lnTo>
                  <a:pt x="221" y="179"/>
                </a:lnTo>
                <a:lnTo>
                  <a:pt x="209" y="179"/>
                </a:lnTo>
                <a:lnTo>
                  <a:pt x="209" y="166"/>
                </a:lnTo>
                <a:lnTo>
                  <a:pt x="197" y="166"/>
                </a:lnTo>
                <a:lnTo>
                  <a:pt x="197" y="95"/>
                </a:lnTo>
                <a:lnTo>
                  <a:pt x="209" y="95"/>
                </a:lnTo>
                <a:close/>
                <a:moveTo>
                  <a:pt x="73" y="166"/>
                </a:moveTo>
                <a:lnTo>
                  <a:pt x="49" y="166"/>
                </a:lnTo>
                <a:lnTo>
                  <a:pt x="49" y="95"/>
                </a:lnTo>
                <a:lnTo>
                  <a:pt x="73" y="95"/>
                </a:lnTo>
                <a:lnTo>
                  <a:pt x="73" y="166"/>
                </a:lnTo>
                <a:close/>
                <a:moveTo>
                  <a:pt x="122" y="166"/>
                </a:moveTo>
                <a:lnTo>
                  <a:pt x="99" y="166"/>
                </a:lnTo>
                <a:lnTo>
                  <a:pt x="99" y="95"/>
                </a:lnTo>
                <a:lnTo>
                  <a:pt x="122" y="95"/>
                </a:lnTo>
                <a:lnTo>
                  <a:pt x="122" y="166"/>
                </a:lnTo>
                <a:close/>
                <a:moveTo>
                  <a:pt x="171" y="166"/>
                </a:moveTo>
                <a:lnTo>
                  <a:pt x="148" y="166"/>
                </a:lnTo>
                <a:lnTo>
                  <a:pt x="148" y="95"/>
                </a:lnTo>
                <a:lnTo>
                  <a:pt x="171" y="95"/>
                </a:lnTo>
                <a:lnTo>
                  <a:pt x="171" y="166"/>
                </a:lnTo>
                <a:close/>
              </a:path>
            </a:pathLst>
          </a:custGeom>
          <a:solidFill>
            <a:schemeClr val="bg1"/>
          </a:solidFill>
          <a:ln>
            <a:noFill/>
          </a:ln>
        </p:spPr>
        <p:txBody>
          <a:bodyPr vert="horz" wrap="square" lIns="68584" tIns="34292" rIns="68584" bIns="34292" numCol="1" anchor="t" anchorCtr="0" compatLnSpc="1"/>
          <a:lstStyle/>
          <a:p>
            <a:pPr defTabSz="685800"/>
            <a:endParaRPr lang="en-US" sz="1300" dirty="0">
              <a:solidFill>
                <a:schemeClr val="tx1">
                  <a:lumMod val="65000"/>
                  <a:lumOff val="35000"/>
                </a:schemeClr>
              </a:solidFill>
              <a:cs typeface="+mn-ea"/>
              <a:sym typeface="+mn-lt"/>
            </a:endParaRPr>
          </a:p>
        </p:txBody>
      </p:sp>
      <p:grpSp>
        <p:nvGrpSpPr>
          <p:cNvPr id="46" name="组合 85"/>
          <p:cNvGrpSpPr/>
          <p:nvPr/>
        </p:nvGrpSpPr>
        <p:grpSpPr>
          <a:xfrm>
            <a:off x="7703995" y="4736350"/>
            <a:ext cx="371526" cy="305573"/>
            <a:chOff x="5108575" y="3992563"/>
            <a:chExt cx="428625" cy="352426"/>
          </a:xfrm>
          <a:solidFill>
            <a:schemeClr val="bg1"/>
          </a:solidFill>
        </p:grpSpPr>
        <p:sp>
          <p:nvSpPr>
            <p:cNvPr id="47" name="Freeform 223"/>
            <p:cNvSpPr/>
            <p:nvPr/>
          </p:nvSpPr>
          <p:spPr bwMode="auto">
            <a:xfrm>
              <a:off x="5108575" y="3998913"/>
              <a:ext cx="201613" cy="106363"/>
            </a:xfrm>
            <a:custGeom>
              <a:avLst/>
              <a:gdLst>
                <a:gd name="T0" fmla="*/ 127 w 127"/>
                <a:gd name="T1" fmla="*/ 30 h 67"/>
                <a:gd name="T2" fmla="*/ 93 w 127"/>
                <a:gd name="T3" fmla="*/ 0 h 67"/>
                <a:gd name="T4" fmla="*/ 0 w 127"/>
                <a:gd name="T5" fmla="*/ 36 h 67"/>
                <a:gd name="T6" fmla="*/ 35 w 127"/>
                <a:gd name="T7" fmla="*/ 67 h 67"/>
                <a:gd name="T8" fmla="*/ 127 w 127"/>
                <a:gd name="T9" fmla="*/ 30 h 67"/>
              </a:gdLst>
              <a:ahLst/>
              <a:cxnLst>
                <a:cxn ang="0">
                  <a:pos x="T0" y="T1"/>
                </a:cxn>
                <a:cxn ang="0">
                  <a:pos x="T2" y="T3"/>
                </a:cxn>
                <a:cxn ang="0">
                  <a:pos x="T4" y="T5"/>
                </a:cxn>
                <a:cxn ang="0">
                  <a:pos x="T6" y="T7"/>
                </a:cxn>
                <a:cxn ang="0">
                  <a:pos x="T8" y="T9"/>
                </a:cxn>
              </a:cxnLst>
              <a:rect l="0" t="0" r="r" b="b"/>
              <a:pathLst>
                <a:path w="127" h="67">
                  <a:moveTo>
                    <a:pt x="127" y="30"/>
                  </a:moveTo>
                  <a:lnTo>
                    <a:pt x="93" y="0"/>
                  </a:lnTo>
                  <a:lnTo>
                    <a:pt x="0" y="36"/>
                  </a:lnTo>
                  <a:lnTo>
                    <a:pt x="35" y="67"/>
                  </a:lnTo>
                  <a:lnTo>
                    <a:pt x="127" y="3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8" name="Freeform 224"/>
            <p:cNvSpPr/>
            <p:nvPr/>
          </p:nvSpPr>
          <p:spPr bwMode="auto">
            <a:xfrm>
              <a:off x="5324475" y="4168776"/>
              <a:ext cx="147638" cy="176213"/>
            </a:xfrm>
            <a:custGeom>
              <a:avLst/>
              <a:gdLst>
                <a:gd name="T0" fmla="*/ 0 w 93"/>
                <a:gd name="T1" fmla="*/ 0 h 111"/>
                <a:gd name="T2" fmla="*/ 0 w 93"/>
                <a:gd name="T3" fmla="*/ 111 h 111"/>
                <a:gd name="T4" fmla="*/ 93 w 93"/>
                <a:gd name="T5" fmla="*/ 73 h 111"/>
                <a:gd name="T6" fmla="*/ 93 w 93"/>
                <a:gd name="T7" fmla="*/ 15 h 111"/>
                <a:gd name="T8" fmla="*/ 41 w 93"/>
                <a:gd name="T9" fmla="*/ 37 h 111"/>
                <a:gd name="T10" fmla="*/ 0 w 93"/>
                <a:gd name="T11" fmla="*/ 0 h 111"/>
              </a:gdLst>
              <a:ahLst/>
              <a:cxnLst>
                <a:cxn ang="0">
                  <a:pos x="T0" y="T1"/>
                </a:cxn>
                <a:cxn ang="0">
                  <a:pos x="T2" y="T3"/>
                </a:cxn>
                <a:cxn ang="0">
                  <a:pos x="T4" y="T5"/>
                </a:cxn>
                <a:cxn ang="0">
                  <a:pos x="T6" y="T7"/>
                </a:cxn>
                <a:cxn ang="0">
                  <a:pos x="T8" y="T9"/>
                </a:cxn>
                <a:cxn ang="0">
                  <a:pos x="T10" y="T11"/>
                </a:cxn>
              </a:cxnLst>
              <a:rect l="0" t="0" r="r" b="b"/>
              <a:pathLst>
                <a:path w="93" h="111">
                  <a:moveTo>
                    <a:pt x="0" y="0"/>
                  </a:moveTo>
                  <a:lnTo>
                    <a:pt x="0" y="111"/>
                  </a:lnTo>
                  <a:lnTo>
                    <a:pt x="93" y="73"/>
                  </a:lnTo>
                  <a:lnTo>
                    <a:pt x="93" y="15"/>
                  </a:lnTo>
                  <a:lnTo>
                    <a:pt x="41" y="37"/>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49" name="Freeform 225"/>
            <p:cNvSpPr/>
            <p:nvPr/>
          </p:nvSpPr>
          <p:spPr bwMode="auto">
            <a:xfrm>
              <a:off x="5334000" y="4110038"/>
              <a:ext cx="203200" cy="104775"/>
            </a:xfrm>
            <a:custGeom>
              <a:avLst/>
              <a:gdLst>
                <a:gd name="T0" fmla="*/ 0 w 128"/>
                <a:gd name="T1" fmla="*/ 36 h 66"/>
                <a:gd name="T2" fmla="*/ 36 w 128"/>
                <a:gd name="T3" fmla="*/ 66 h 66"/>
                <a:gd name="T4" fmla="*/ 128 w 128"/>
                <a:gd name="T5" fmla="*/ 29 h 66"/>
                <a:gd name="T6" fmla="*/ 93 w 128"/>
                <a:gd name="T7" fmla="*/ 0 h 66"/>
                <a:gd name="T8" fmla="*/ 0 w 128"/>
                <a:gd name="T9" fmla="*/ 36 h 66"/>
              </a:gdLst>
              <a:ahLst/>
              <a:cxnLst>
                <a:cxn ang="0">
                  <a:pos x="T0" y="T1"/>
                </a:cxn>
                <a:cxn ang="0">
                  <a:pos x="T2" y="T3"/>
                </a:cxn>
                <a:cxn ang="0">
                  <a:pos x="T4" y="T5"/>
                </a:cxn>
                <a:cxn ang="0">
                  <a:pos x="T6" y="T7"/>
                </a:cxn>
                <a:cxn ang="0">
                  <a:pos x="T8" y="T9"/>
                </a:cxn>
              </a:cxnLst>
              <a:rect l="0" t="0" r="r" b="b"/>
              <a:pathLst>
                <a:path w="128" h="66">
                  <a:moveTo>
                    <a:pt x="0" y="36"/>
                  </a:moveTo>
                  <a:lnTo>
                    <a:pt x="36" y="66"/>
                  </a:lnTo>
                  <a:lnTo>
                    <a:pt x="128" y="29"/>
                  </a:lnTo>
                  <a:lnTo>
                    <a:pt x="93" y="0"/>
                  </a:lnTo>
                  <a:lnTo>
                    <a:pt x="0"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0" name="Freeform 226"/>
            <p:cNvSpPr/>
            <p:nvPr/>
          </p:nvSpPr>
          <p:spPr bwMode="auto">
            <a:xfrm>
              <a:off x="5319713" y="3992563"/>
              <a:ext cx="203200" cy="109538"/>
            </a:xfrm>
            <a:custGeom>
              <a:avLst/>
              <a:gdLst>
                <a:gd name="T0" fmla="*/ 128 w 128"/>
                <a:gd name="T1" fmla="*/ 36 h 69"/>
                <a:gd name="T2" fmla="*/ 35 w 128"/>
                <a:gd name="T3" fmla="*/ 0 h 69"/>
                <a:gd name="T4" fmla="*/ 0 w 128"/>
                <a:gd name="T5" fmla="*/ 32 h 69"/>
                <a:gd name="T6" fmla="*/ 93 w 128"/>
                <a:gd name="T7" fmla="*/ 69 h 69"/>
                <a:gd name="T8" fmla="*/ 128 w 128"/>
                <a:gd name="T9" fmla="*/ 36 h 69"/>
              </a:gdLst>
              <a:ahLst/>
              <a:cxnLst>
                <a:cxn ang="0">
                  <a:pos x="T0" y="T1"/>
                </a:cxn>
                <a:cxn ang="0">
                  <a:pos x="T2" y="T3"/>
                </a:cxn>
                <a:cxn ang="0">
                  <a:pos x="T4" y="T5"/>
                </a:cxn>
                <a:cxn ang="0">
                  <a:pos x="T6" y="T7"/>
                </a:cxn>
                <a:cxn ang="0">
                  <a:pos x="T8" y="T9"/>
                </a:cxn>
              </a:cxnLst>
              <a:rect l="0" t="0" r="r" b="b"/>
              <a:pathLst>
                <a:path w="128" h="69">
                  <a:moveTo>
                    <a:pt x="128" y="36"/>
                  </a:moveTo>
                  <a:lnTo>
                    <a:pt x="35" y="0"/>
                  </a:lnTo>
                  <a:lnTo>
                    <a:pt x="0" y="32"/>
                  </a:lnTo>
                  <a:lnTo>
                    <a:pt x="93" y="69"/>
                  </a:lnTo>
                  <a:lnTo>
                    <a:pt x="12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1" name="Freeform 227"/>
            <p:cNvSpPr/>
            <p:nvPr/>
          </p:nvSpPr>
          <p:spPr bwMode="auto">
            <a:xfrm>
              <a:off x="5165725" y="4181476"/>
              <a:ext cx="147638" cy="163513"/>
            </a:xfrm>
            <a:custGeom>
              <a:avLst/>
              <a:gdLst>
                <a:gd name="T0" fmla="*/ 0 w 93"/>
                <a:gd name="T1" fmla="*/ 11 h 103"/>
                <a:gd name="T2" fmla="*/ 0 w 93"/>
                <a:gd name="T3" fmla="*/ 65 h 103"/>
                <a:gd name="T4" fmla="*/ 93 w 93"/>
                <a:gd name="T5" fmla="*/ 103 h 103"/>
                <a:gd name="T6" fmla="*/ 93 w 93"/>
                <a:gd name="T7" fmla="*/ 0 h 103"/>
                <a:gd name="T8" fmla="*/ 57 w 93"/>
                <a:gd name="T9" fmla="*/ 34 h 103"/>
                <a:gd name="T10" fmla="*/ 0 w 93"/>
                <a:gd name="T11" fmla="*/ 11 h 103"/>
              </a:gdLst>
              <a:ahLst/>
              <a:cxnLst>
                <a:cxn ang="0">
                  <a:pos x="T0" y="T1"/>
                </a:cxn>
                <a:cxn ang="0">
                  <a:pos x="T2" y="T3"/>
                </a:cxn>
                <a:cxn ang="0">
                  <a:pos x="T4" y="T5"/>
                </a:cxn>
                <a:cxn ang="0">
                  <a:pos x="T6" y="T7"/>
                </a:cxn>
                <a:cxn ang="0">
                  <a:pos x="T8" y="T9"/>
                </a:cxn>
                <a:cxn ang="0">
                  <a:pos x="T10" y="T11"/>
                </a:cxn>
              </a:cxnLst>
              <a:rect l="0" t="0" r="r" b="b"/>
              <a:pathLst>
                <a:path w="93" h="103">
                  <a:moveTo>
                    <a:pt x="0" y="11"/>
                  </a:moveTo>
                  <a:lnTo>
                    <a:pt x="0" y="65"/>
                  </a:lnTo>
                  <a:lnTo>
                    <a:pt x="93" y="103"/>
                  </a:lnTo>
                  <a:lnTo>
                    <a:pt x="93" y="0"/>
                  </a:lnTo>
                  <a:lnTo>
                    <a:pt x="57" y="34"/>
                  </a:lnTo>
                  <a:lnTo>
                    <a:pt x="0" y="1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sp>
          <p:nvSpPr>
            <p:cNvPr id="52" name="Freeform 228"/>
            <p:cNvSpPr/>
            <p:nvPr/>
          </p:nvSpPr>
          <p:spPr bwMode="auto">
            <a:xfrm>
              <a:off x="5108575" y="4114801"/>
              <a:ext cx="200025" cy="109538"/>
            </a:xfrm>
            <a:custGeom>
              <a:avLst/>
              <a:gdLst>
                <a:gd name="T0" fmla="*/ 126 w 126"/>
                <a:gd name="T1" fmla="*/ 36 h 69"/>
                <a:gd name="T2" fmla="*/ 33 w 126"/>
                <a:gd name="T3" fmla="*/ 0 h 69"/>
                <a:gd name="T4" fmla="*/ 0 w 126"/>
                <a:gd name="T5" fmla="*/ 31 h 69"/>
                <a:gd name="T6" fmla="*/ 91 w 126"/>
                <a:gd name="T7" fmla="*/ 69 h 69"/>
                <a:gd name="T8" fmla="*/ 126 w 126"/>
                <a:gd name="T9" fmla="*/ 36 h 69"/>
              </a:gdLst>
              <a:ahLst/>
              <a:cxnLst>
                <a:cxn ang="0">
                  <a:pos x="T0" y="T1"/>
                </a:cxn>
                <a:cxn ang="0">
                  <a:pos x="T2" y="T3"/>
                </a:cxn>
                <a:cxn ang="0">
                  <a:pos x="T4" y="T5"/>
                </a:cxn>
                <a:cxn ang="0">
                  <a:pos x="T6" y="T7"/>
                </a:cxn>
                <a:cxn ang="0">
                  <a:pos x="T8" y="T9"/>
                </a:cxn>
              </a:cxnLst>
              <a:rect l="0" t="0" r="r" b="b"/>
              <a:pathLst>
                <a:path w="126" h="69">
                  <a:moveTo>
                    <a:pt x="126" y="36"/>
                  </a:moveTo>
                  <a:lnTo>
                    <a:pt x="33" y="0"/>
                  </a:lnTo>
                  <a:lnTo>
                    <a:pt x="0" y="31"/>
                  </a:lnTo>
                  <a:lnTo>
                    <a:pt x="91" y="69"/>
                  </a:lnTo>
                  <a:lnTo>
                    <a:pt x="126"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defTabSz="685800"/>
              <a:endParaRPr lang="en-US" sz="1300" dirty="0">
                <a:solidFill>
                  <a:schemeClr val="tx1">
                    <a:lumMod val="65000"/>
                    <a:lumOff val="35000"/>
                  </a:schemeClr>
                </a:solidFill>
                <a:cs typeface="+mn-ea"/>
                <a:sym typeface="+mn-lt"/>
              </a:endParaRPr>
            </a:p>
          </p:txBody>
        </p:sp>
      </p:grpSp>
      <p:grpSp>
        <p:nvGrpSpPr>
          <p:cNvPr id="63" name="组合 62"/>
          <p:cNvGrpSpPr/>
          <p:nvPr/>
        </p:nvGrpSpPr>
        <p:grpSpPr>
          <a:xfrm>
            <a:off x="8259108" y="2796012"/>
            <a:ext cx="3038606" cy="1364428"/>
            <a:chOff x="3250524" y="-1747843"/>
            <a:chExt cx="2382765" cy="1364428"/>
          </a:xfrm>
        </p:grpSpPr>
        <p:sp>
          <p:nvSpPr>
            <p:cNvPr id="64" name="文本框 63"/>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参考手册</a:t>
              </a:r>
            </a:p>
          </p:txBody>
        </p:sp>
        <p:sp>
          <p:nvSpPr>
            <p:cNvPr id="65" name="文本框 64"/>
            <p:cNvSpPr txBox="1"/>
            <p:nvPr/>
          </p:nvSpPr>
          <p:spPr>
            <a:xfrm>
              <a:off x="3250524" y="-1337459"/>
              <a:ext cx="2382765" cy="954044"/>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详尽描述用户可以使用的所有系统设施以及使用方法，解释系统可能产生的各种出错信息的含义（要求完整，通常用形式化的描述技术）</a:t>
              </a:r>
            </a:p>
          </p:txBody>
        </p:sp>
      </p:grpSp>
      <p:grpSp>
        <p:nvGrpSpPr>
          <p:cNvPr id="66" name="组合 65"/>
          <p:cNvGrpSpPr/>
          <p:nvPr/>
        </p:nvGrpSpPr>
        <p:grpSpPr>
          <a:xfrm>
            <a:off x="480648" y="2462278"/>
            <a:ext cx="2815090" cy="705016"/>
            <a:chOff x="3250524" y="-1747843"/>
            <a:chExt cx="2400708" cy="705016"/>
          </a:xfrm>
        </p:grpSpPr>
        <p:sp>
          <p:nvSpPr>
            <p:cNvPr id="67" name="文本框 66"/>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功能描述</a:t>
              </a:r>
            </a:p>
          </p:txBody>
        </p:sp>
        <p:sp>
          <p:nvSpPr>
            <p:cNvPr id="68" name="文本框 67"/>
            <p:cNvSpPr txBox="1"/>
            <p:nvPr/>
          </p:nvSpPr>
          <p:spPr>
            <a:xfrm>
              <a:off x="3250524" y="-1337459"/>
              <a:ext cx="2382765" cy="294632"/>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说明系统能做什么</a:t>
              </a:r>
            </a:p>
          </p:txBody>
        </p:sp>
      </p:grpSp>
      <p:grpSp>
        <p:nvGrpSpPr>
          <p:cNvPr id="72" name="组合 71"/>
          <p:cNvGrpSpPr/>
          <p:nvPr/>
        </p:nvGrpSpPr>
        <p:grpSpPr>
          <a:xfrm>
            <a:off x="480648" y="3729400"/>
            <a:ext cx="2815090" cy="925077"/>
            <a:chOff x="3250524" y="-1747843"/>
            <a:chExt cx="2400708" cy="925077"/>
          </a:xfrm>
        </p:grpSpPr>
        <p:sp>
          <p:nvSpPr>
            <p:cNvPr id="73" name="文本框 72"/>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安装文档</a:t>
              </a:r>
            </a:p>
          </p:txBody>
        </p:sp>
        <p:sp>
          <p:nvSpPr>
            <p:cNvPr id="74" name="文本框 73"/>
            <p:cNvSpPr txBox="1"/>
            <p:nvPr/>
          </p:nvSpPr>
          <p:spPr>
            <a:xfrm>
              <a:off x="3250524" y="-1337459"/>
              <a:ext cx="2382765" cy="51469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怎样安装，怎样使系统适应特定的硬件配置</a:t>
              </a:r>
            </a:p>
          </p:txBody>
        </p:sp>
      </p:grpSp>
      <p:grpSp>
        <p:nvGrpSpPr>
          <p:cNvPr id="75" name="组合 74"/>
          <p:cNvGrpSpPr/>
          <p:nvPr/>
        </p:nvGrpSpPr>
        <p:grpSpPr>
          <a:xfrm>
            <a:off x="8259108" y="4481025"/>
            <a:ext cx="3038606" cy="704247"/>
            <a:chOff x="3250524" y="-1747843"/>
            <a:chExt cx="2382765" cy="704247"/>
          </a:xfrm>
        </p:grpSpPr>
        <p:sp>
          <p:nvSpPr>
            <p:cNvPr id="76" name="文本框 75"/>
            <p:cNvSpPr txBox="1"/>
            <p:nvPr/>
          </p:nvSpPr>
          <p:spPr>
            <a:xfrm>
              <a:off x="3250525" y="-1747843"/>
              <a:ext cx="2327443" cy="400110"/>
            </a:xfrm>
            <a:prstGeom prst="rect">
              <a:avLst/>
            </a:prstGeom>
            <a:noFill/>
          </p:spPr>
          <p:txBody>
            <a:bodyPr wrap="square" rtlCol="0">
              <a:spAutoFit/>
            </a:bodyPr>
            <a:lstStyle/>
            <a:p>
              <a:r>
                <a:rPr lang="zh-CN" altLang="en-US" sz="2000" b="1" spc="150" dirty="0">
                  <a:solidFill>
                    <a:schemeClr val="tx1">
                      <a:lumMod val="65000"/>
                      <a:lumOff val="35000"/>
                    </a:schemeClr>
                  </a:solidFill>
                  <a:cs typeface="+mn-ea"/>
                  <a:sym typeface="+mn-lt"/>
                </a:rPr>
                <a:t>操作员指南</a:t>
              </a:r>
            </a:p>
          </p:txBody>
        </p:sp>
        <p:sp>
          <p:nvSpPr>
            <p:cNvPr id="77" name="文本框 76"/>
            <p:cNvSpPr txBox="1"/>
            <p:nvPr/>
          </p:nvSpPr>
          <p:spPr>
            <a:xfrm>
              <a:off x="3250524" y="-1337459"/>
              <a:ext cx="2382765" cy="293863"/>
            </a:xfrm>
            <a:prstGeom prst="rect">
              <a:avLst/>
            </a:prstGeom>
            <a:noFill/>
          </p:spPr>
          <p:txBody>
            <a:bodyPr wrap="square" rtlCol="0">
              <a:spAutoFit/>
            </a:bodyPr>
            <a:lstStyle/>
            <a:p>
              <a:pPr>
                <a:lnSpc>
                  <a:spcPct val="130000"/>
                </a:lnSpc>
              </a:pPr>
              <a:r>
                <a:rPr lang="zh-CN" altLang="en-US" sz="1100" spc="100" dirty="0">
                  <a:solidFill>
                    <a:schemeClr val="tx1">
                      <a:lumMod val="65000"/>
                      <a:lumOff val="35000"/>
                    </a:schemeClr>
                  </a:solidFill>
                  <a:cs typeface="+mn-ea"/>
                  <a:sym typeface="+mn-lt"/>
                </a:rPr>
                <a:t>说明操作员如何处理使用中的各种情况</a:t>
              </a:r>
            </a:p>
          </p:txBody>
        </p:sp>
      </p:grpSp>
      <p:grpSp>
        <p:nvGrpSpPr>
          <p:cNvPr id="78" name="组合 77"/>
          <p:cNvGrpSpPr/>
          <p:nvPr/>
        </p:nvGrpSpPr>
        <p:grpSpPr>
          <a:xfrm>
            <a:off x="480648" y="5013478"/>
            <a:ext cx="2815090" cy="704247"/>
            <a:chOff x="3250524" y="-1747843"/>
            <a:chExt cx="2400708" cy="704247"/>
          </a:xfrm>
        </p:grpSpPr>
        <p:sp>
          <p:nvSpPr>
            <p:cNvPr id="79" name="文本框 78"/>
            <p:cNvSpPr txBox="1"/>
            <p:nvPr/>
          </p:nvSpPr>
          <p:spPr>
            <a:xfrm>
              <a:off x="3250525" y="-1747843"/>
              <a:ext cx="2400707" cy="400110"/>
            </a:xfrm>
            <a:prstGeom prst="rect">
              <a:avLst/>
            </a:prstGeom>
            <a:noFill/>
          </p:spPr>
          <p:txBody>
            <a:bodyPr wrap="square" rtlCol="0">
              <a:spAutoFit/>
            </a:bodyPr>
            <a:lstStyle/>
            <a:p>
              <a:pPr algn="r"/>
              <a:r>
                <a:rPr lang="zh-CN" altLang="en-US" sz="2000" b="1" spc="150" dirty="0">
                  <a:solidFill>
                    <a:schemeClr val="tx1">
                      <a:lumMod val="65000"/>
                      <a:lumOff val="35000"/>
                    </a:schemeClr>
                  </a:solidFill>
                  <a:cs typeface="+mn-ea"/>
                  <a:sym typeface="+mn-lt"/>
                </a:rPr>
                <a:t>使用手册</a:t>
              </a:r>
            </a:p>
          </p:txBody>
        </p:sp>
        <p:sp>
          <p:nvSpPr>
            <p:cNvPr id="80" name="文本框 79"/>
            <p:cNvSpPr txBox="1"/>
            <p:nvPr/>
          </p:nvSpPr>
          <p:spPr>
            <a:xfrm>
              <a:off x="3250524" y="-1337459"/>
              <a:ext cx="2382765" cy="293863"/>
            </a:xfrm>
            <a:prstGeom prst="rect">
              <a:avLst/>
            </a:prstGeom>
            <a:noFill/>
          </p:spPr>
          <p:txBody>
            <a:bodyPr wrap="square" rtlCol="0">
              <a:spAutoFit/>
            </a:bodyPr>
            <a:lstStyle/>
            <a:p>
              <a:pPr algn="r">
                <a:lnSpc>
                  <a:spcPct val="130000"/>
                </a:lnSpc>
              </a:pPr>
              <a:r>
                <a:rPr lang="zh-CN" altLang="en-US" sz="1100" spc="100" dirty="0">
                  <a:solidFill>
                    <a:schemeClr val="tx1">
                      <a:lumMod val="65000"/>
                      <a:lumOff val="35000"/>
                    </a:schemeClr>
                  </a:solidFill>
                  <a:cs typeface="+mn-ea"/>
                  <a:sym typeface="+mn-lt"/>
                </a:rPr>
                <a:t>如何使用系统（举例使用、错误帮助）</a:t>
              </a:r>
            </a:p>
          </p:txBody>
        </p:sp>
      </p:grpSp>
      <p:sp>
        <p:nvSpPr>
          <p:cNvPr id="82" name="文本框 81"/>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用户文档</a:t>
            </a:r>
          </a:p>
        </p:txBody>
      </p:sp>
      <p:sp>
        <p:nvSpPr>
          <p:cNvPr id="83" name="文本框 82"/>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软件维护的定义</a:t>
            </a:r>
          </a:p>
        </p:txBody>
      </p:sp>
      <p:sp>
        <p:nvSpPr>
          <p:cNvPr id="4" name="文本框 3"/>
          <p:cNvSpPr txBox="1"/>
          <p:nvPr/>
        </p:nvSpPr>
        <p:spPr>
          <a:xfrm>
            <a:off x="5785656" y="1039100"/>
            <a:ext cx="620683"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1</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703374743"/>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系统文档</a:t>
            </a:r>
          </a:p>
        </p:txBody>
      </p:sp>
      <p:sp>
        <p:nvSpPr>
          <p:cNvPr id="34" name="文本框 33"/>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171476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系统文档：从问题定义、需求说明到验收测试计划这样一系列和系统实现有关的文档。</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描述系统设计、实现和测试的文档对于理解程序和维护程序来说是极端重要的。</a:t>
            </a: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系统文档的结构能把读者从对系统概貌的了解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引导到对系统每个方面每个特点的更形式化更具体的认识。</a:t>
            </a:r>
          </a:p>
        </p:txBody>
      </p:sp>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9216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34" name="文本框 33"/>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6" name="文本框 35">
            <a:extLst>
              <a:ext uri="{FF2B5EF4-FFF2-40B4-BE49-F238E27FC236}">
                <a16:creationId xmlns:a16="http://schemas.microsoft.com/office/drawing/2014/main" id="{E079D107-0545-4C1A-97C3-FCC8DD9B65FF}"/>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可维护性是所有软件都应该具备的基本特点</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在软件工程过程的每一个阶段都应该考虑并努力提高软件的可维护性，在每个阶段结束前的技术审查和管理复审中，应该着重对可维护性进行复审。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在完成了每项维护工作之后，都应该对软件维护本身进行仔细认真的复审。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每当对数据、软件结构、模块过程或任何其他有关的软件特点做了改动时，必须立即修改相应的技术文档。不能准确反映软件当前状态的设计文档可能比完全没有文档更坏。</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如果在软件再次交付使用之前，对软件配置进行严格的复审，则可大大减少文档的问题。</a:t>
            </a:r>
          </a:p>
        </p:txBody>
      </p:sp>
    </p:spTree>
    <p:extLst>
      <p:ext uri="{BB962C8B-B14F-4D97-AF65-F5344CB8AC3E}">
        <p14:creationId xmlns:p14="http://schemas.microsoft.com/office/powerpoint/2010/main" val="1064756584"/>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Freeform 29"/>
          <p:cNvSpPr/>
          <p:nvPr/>
        </p:nvSpPr>
        <p:spPr bwMode="auto">
          <a:xfrm>
            <a:off x="3353799" y="2947732"/>
            <a:ext cx="4149783" cy="2981695"/>
          </a:xfrm>
          <a:custGeom>
            <a:avLst/>
            <a:gdLst>
              <a:gd name="T0" fmla="*/ 1453 w 1542"/>
              <a:gd name="T1" fmla="*/ 0 h 1107"/>
              <a:gd name="T2" fmla="*/ 1050 w 1542"/>
              <a:gd name="T3" fmla="*/ 457 h 1107"/>
              <a:gd name="T4" fmla="*/ 1035 w 1542"/>
              <a:gd name="T5" fmla="*/ 429 h 1107"/>
              <a:gd name="T6" fmla="*/ 1019 w 1542"/>
              <a:gd name="T7" fmla="*/ 398 h 1107"/>
              <a:gd name="T8" fmla="*/ 1003 w 1542"/>
              <a:gd name="T9" fmla="*/ 368 h 1107"/>
              <a:gd name="T10" fmla="*/ 987 w 1542"/>
              <a:gd name="T11" fmla="*/ 338 h 1107"/>
              <a:gd name="T12" fmla="*/ 970 w 1542"/>
              <a:gd name="T13" fmla="*/ 308 h 1107"/>
              <a:gd name="T14" fmla="*/ 953 w 1542"/>
              <a:gd name="T15" fmla="*/ 278 h 1107"/>
              <a:gd name="T16" fmla="*/ 908 w 1542"/>
              <a:gd name="T17" fmla="*/ 200 h 1107"/>
              <a:gd name="T18" fmla="*/ 863 w 1542"/>
              <a:gd name="T19" fmla="*/ 275 h 1107"/>
              <a:gd name="T20" fmla="*/ 840 w 1542"/>
              <a:gd name="T21" fmla="*/ 312 h 1107"/>
              <a:gd name="T22" fmla="*/ 817 w 1542"/>
              <a:gd name="T23" fmla="*/ 350 h 1107"/>
              <a:gd name="T24" fmla="*/ 772 w 1542"/>
              <a:gd name="T25" fmla="*/ 426 h 1107"/>
              <a:gd name="T26" fmla="*/ 727 w 1542"/>
              <a:gd name="T27" fmla="*/ 501 h 1107"/>
              <a:gd name="T28" fmla="*/ 704 w 1542"/>
              <a:gd name="T29" fmla="*/ 539 h 1107"/>
              <a:gd name="T30" fmla="*/ 681 w 1542"/>
              <a:gd name="T31" fmla="*/ 576 h 1107"/>
              <a:gd name="T32" fmla="*/ 590 w 1542"/>
              <a:gd name="T33" fmla="*/ 726 h 1107"/>
              <a:gd name="T34" fmla="*/ 544 w 1542"/>
              <a:gd name="T35" fmla="*/ 801 h 1107"/>
              <a:gd name="T36" fmla="*/ 524 w 1542"/>
              <a:gd name="T37" fmla="*/ 834 h 1107"/>
              <a:gd name="T38" fmla="*/ 398 w 1542"/>
              <a:gd name="T39" fmla="*/ 658 h 1107"/>
              <a:gd name="T40" fmla="*/ 379 w 1542"/>
              <a:gd name="T41" fmla="*/ 630 h 1107"/>
              <a:gd name="T42" fmla="*/ 359 w 1542"/>
              <a:gd name="T43" fmla="*/ 655 h 1107"/>
              <a:gd name="T44" fmla="*/ 269 w 1542"/>
              <a:gd name="T45" fmla="*/ 766 h 1107"/>
              <a:gd name="T46" fmla="*/ 179 w 1542"/>
              <a:gd name="T47" fmla="*/ 877 h 1107"/>
              <a:gd name="T48" fmla="*/ 89 w 1542"/>
              <a:gd name="T49" fmla="*/ 987 h 1107"/>
              <a:gd name="T50" fmla="*/ 0 w 1542"/>
              <a:gd name="T51" fmla="*/ 1096 h 1107"/>
              <a:gd name="T52" fmla="*/ 0 w 1542"/>
              <a:gd name="T53" fmla="*/ 1107 h 1107"/>
              <a:gd name="T54" fmla="*/ 8 w 1542"/>
              <a:gd name="T55" fmla="*/ 1107 h 1107"/>
              <a:gd name="T56" fmla="*/ 105 w 1542"/>
              <a:gd name="T57" fmla="*/ 1001 h 1107"/>
              <a:gd name="T58" fmla="*/ 203 w 1542"/>
              <a:gd name="T59" fmla="*/ 897 h 1107"/>
              <a:gd name="T60" fmla="*/ 300 w 1542"/>
              <a:gd name="T61" fmla="*/ 793 h 1107"/>
              <a:gd name="T62" fmla="*/ 374 w 1542"/>
              <a:gd name="T63" fmla="*/ 713 h 1107"/>
              <a:gd name="T64" fmla="*/ 498 w 1542"/>
              <a:gd name="T65" fmla="*/ 912 h 1107"/>
              <a:gd name="T66" fmla="*/ 524 w 1542"/>
              <a:gd name="T67" fmla="*/ 953 h 1107"/>
              <a:gd name="T68" fmla="*/ 553 w 1542"/>
              <a:gd name="T69" fmla="*/ 911 h 1107"/>
              <a:gd name="T70" fmla="*/ 603 w 1542"/>
              <a:gd name="T71" fmla="*/ 839 h 1107"/>
              <a:gd name="T72" fmla="*/ 652 w 1542"/>
              <a:gd name="T73" fmla="*/ 766 h 1107"/>
              <a:gd name="T74" fmla="*/ 751 w 1542"/>
              <a:gd name="T75" fmla="*/ 621 h 1107"/>
              <a:gd name="T76" fmla="*/ 776 w 1542"/>
              <a:gd name="T77" fmla="*/ 585 h 1107"/>
              <a:gd name="T78" fmla="*/ 801 w 1542"/>
              <a:gd name="T79" fmla="*/ 549 h 1107"/>
              <a:gd name="T80" fmla="*/ 851 w 1542"/>
              <a:gd name="T81" fmla="*/ 476 h 1107"/>
              <a:gd name="T82" fmla="*/ 901 w 1542"/>
              <a:gd name="T83" fmla="*/ 405 h 1107"/>
              <a:gd name="T84" fmla="*/ 909 w 1542"/>
              <a:gd name="T85" fmla="*/ 419 h 1107"/>
              <a:gd name="T86" fmla="*/ 925 w 1542"/>
              <a:gd name="T87" fmla="*/ 449 h 1107"/>
              <a:gd name="T88" fmla="*/ 942 w 1542"/>
              <a:gd name="T89" fmla="*/ 479 h 1107"/>
              <a:gd name="T90" fmla="*/ 959 w 1542"/>
              <a:gd name="T91" fmla="*/ 509 h 1107"/>
              <a:gd name="T92" fmla="*/ 976 w 1542"/>
              <a:gd name="T93" fmla="*/ 539 h 1107"/>
              <a:gd name="T94" fmla="*/ 993 w 1542"/>
              <a:gd name="T95" fmla="*/ 568 h 1107"/>
              <a:gd name="T96" fmla="*/ 1029 w 1542"/>
              <a:gd name="T97" fmla="*/ 630 h 1107"/>
              <a:gd name="T98" fmla="*/ 1542 w 1542"/>
              <a:gd name="T99" fmla="*/ 89 h 1107"/>
              <a:gd name="T100" fmla="*/ 1453 w 1542"/>
              <a:gd name="T101" fmla="*/ 0 h 1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42" h="1107">
                <a:moveTo>
                  <a:pt x="1453" y="0"/>
                </a:moveTo>
                <a:cubicBezTo>
                  <a:pt x="1443" y="8"/>
                  <a:pt x="1133" y="362"/>
                  <a:pt x="1050" y="457"/>
                </a:cubicBezTo>
                <a:cubicBezTo>
                  <a:pt x="1045" y="448"/>
                  <a:pt x="1040" y="438"/>
                  <a:pt x="1035" y="429"/>
                </a:cubicBezTo>
                <a:cubicBezTo>
                  <a:pt x="1030" y="419"/>
                  <a:pt x="1025" y="408"/>
                  <a:pt x="1019" y="398"/>
                </a:cubicBezTo>
                <a:cubicBezTo>
                  <a:pt x="1014" y="388"/>
                  <a:pt x="1009" y="378"/>
                  <a:pt x="1003" y="368"/>
                </a:cubicBezTo>
                <a:cubicBezTo>
                  <a:pt x="998" y="358"/>
                  <a:pt x="992" y="348"/>
                  <a:pt x="987" y="338"/>
                </a:cubicBezTo>
                <a:cubicBezTo>
                  <a:pt x="970" y="308"/>
                  <a:pt x="970" y="308"/>
                  <a:pt x="970" y="308"/>
                </a:cubicBezTo>
                <a:cubicBezTo>
                  <a:pt x="964" y="298"/>
                  <a:pt x="959" y="288"/>
                  <a:pt x="953" y="278"/>
                </a:cubicBezTo>
                <a:cubicBezTo>
                  <a:pt x="908" y="200"/>
                  <a:pt x="908" y="200"/>
                  <a:pt x="908" y="200"/>
                </a:cubicBezTo>
                <a:cubicBezTo>
                  <a:pt x="863" y="275"/>
                  <a:pt x="863" y="275"/>
                  <a:pt x="863" y="275"/>
                </a:cubicBezTo>
                <a:cubicBezTo>
                  <a:pt x="840" y="312"/>
                  <a:pt x="840" y="312"/>
                  <a:pt x="840" y="312"/>
                </a:cubicBezTo>
                <a:cubicBezTo>
                  <a:pt x="832" y="325"/>
                  <a:pt x="825" y="338"/>
                  <a:pt x="817" y="350"/>
                </a:cubicBezTo>
                <a:cubicBezTo>
                  <a:pt x="772" y="426"/>
                  <a:pt x="772" y="426"/>
                  <a:pt x="772" y="426"/>
                </a:cubicBezTo>
                <a:cubicBezTo>
                  <a:pt x="727" y="501"/>
                  <a:pt x="727" y="501"/>
                  <a:pt x="727" y="501"/>
                </a:cubicBezTo>
                <a:cubicBezTo>
                  <a:pt x="704" y="539"/>
                  <a:pt x="704" y="539"/>
                  <a:pt x="704" y="539"/>
                </a:cubicBezTo>
                <a:cubicBezTo>
                  <a:pt x="681" y="576"/>
                  <a:pt x="681" y="576"/>
                  <a:pt x="681" y="576"/>
                </a:cubicBezTo>
                <a:cubicBezTo>
                  <a:pt x="590" y="726"/>
                  <a:pt x="590" y="726"/>
                  <a:pt x="590" y="726"/>
                </a:cubicBezTo>
                <a:cubicBezTo>
                  <a:pt x="544" y="801"/>
                  <a:pt x="544" y="801"/>
                  <a:pt x="544" y="801"/>
                </a:cubicBezTo>
                <a:cubicBezTo>
                  <a:pt x="537" y="812"/>
                  <a:pt x="530" y="823"/>
                  <a:pt x="524" y="834"/>
                </a:cubicBezTo>
                <a:cubicBezTo>
                  <a:pt x="398" y="658"/>
                  <a:pt x="398" y="658"/>
                  <a:pt x="398" y="658"/>
                </a:cubicBezTo>
                <a:cubicBezTo>
                  <a:pt x="379" y="630"/>
                  <a:pt x="379" y="630"/>
                  <a:pt x="379" y="630"/>
                </a:cubicBezTo>
                <a:cubicBezTo>
                  <a:pt x="359" y="655"/>
                  <a:pt x="359" y="655"/>
                  <a:pt x="359" y="655"/>
                </a:cubicBezTo>
                <a:cubicBezTo>
                  <a:pt x="269" y="766"/>
                  <a:pt x="269" y="766"/>
                  <a:pt x="269" y="766"/>
                </a:cubicBezTo>
                <a:cubicBezTo>
                  <a:pt x="179" y="877"/>
                  <a:pt x="179" y="877"/>
                  <a:pt x="179" y="877"/>
                </a:cubicBezTo>
                <a:cubicBezTo>
                  <a:pt x="89" y="987"/>
                  <a:pt x="89" y="987"/>
                  <a:pt x="89" y="987"/>
                </a:cubicBezTo>
                <a:cubicBezTo>
                  <a:pt x="0" y="1096"/>
                  <a:pt x="0" y="1096"/>
                  <a:pt x="0" y="1096"/>
                </a:cubicBezTo>
                <a:cubicBezTo>
                  <a:pt x="0" y="1107"/>
                  <a:pt x="0" y="1107"/>
                  <a:pt x="0" y="1107"/>
                </a:cubicBezTo>
                <a:cubicBezTo>
                  <a:pt x="8" y="1107"/>
                  <a:pt x="8" y="1107"/>
                  <a:pt x="8" y="1107"/>
                </a:cubicBezTo>
                <a:cubicBezTo>
                  <a:pt x="105" y="1001"/>
                  <a:pt x="105" y="1001"/>
                  <a:pt x="105" y="1001"/>
                </a:cubicBezTo>
                <a:cubicBezTo>
                  <a:pt x="203" y="897"/>
                  <a:pt x="203" y="897"/>
                  <a:pt x="203" y="897"/>
                </a:cubicBezTo>
                <a:cubicBezTo>
                  <a:pt x="300" y="793"/>
                  <a:pt x="300" y="793"/>
                  <a:pt x="300" y="793"/>
                </a:cubicBezTo>
                <a:cubicBezTo>
                  <a:pt x="374" y="713"/>
                  <a:pt x="374" y="713"/>
                  <a:pt x="374" y="713"/>
                </a:cubicBezTo>
                <a:cubicBezTo>
                  <a:pt x="498" y="912"/>
                  <a:pt x="498" y="912"/>
                  <a:pt x="498" y="912"/>
                </a:cubicBezTo>
                <a:cubicBezTo>
                  <a:pt x="524" y="953"/>
                  <a:pt x="524" y="953"/>
                  <a:pt x="524" y="953"/>
                </a:cubicBezTo>
                <a:cubicBezTo>
                  <a:pt x="553" y="911"/>
                  <a:pt x="553" y="911"/>
                  <a:pt x="553" y="911"/>
                </a:cubicBezTo>
                <a:cubicBezTo>
                  <a:pt x="570" y="887"/>
                  <a:pt x="586" y="863"/>
                  <a:pt x="603" y="839"/>
                </a:cubicBezTo>
                <a:cubicBezTo>
                  <a:pt x="652" y="766"/>
                  <a:pt x="652" y="766"/>
                  <a:pt x="652" y="766"/>
                </a:cubicBezTo>
                <a:cubicBezTo>
                  <a:pt x="751" y="621"/>
                  <a:pt x="751" y="621"/>
                  <a:pt x="751" y="621"/>
                </a:cubicBezTo>
                <a:cubicBezTo>
                  <a:pt x="776" y="585"/>
                  <a:pt x="776" y="585"/>
                  <a:pt x="776" y="585"/>
                </a:cubicBezTo>
                <a:cubicBezTo>
                  <a:pt x="801" y="549"/>
                  <a:pt x="801" y="549"/>
                  <a:pt x="801" y="549"/>
                </a:cubicBezTo>
                <a:cubicBezTo>
                  <a:pt x="851" y="476"/>
                  <a:pt x="851" y="476"/>
                  <a:pt x="851" y="476"/>
                </a:cubicBezTo>
                <a:cubicBezTo>
                  <a:pt x="901" y="405"/>
                  <a:pt x="901" y="405"/>
                  <a:pt x="901" y="405"/>
                </a:cubicBezTo>
                <a:cubicBezTo>
                  <a:pt x="903" y="410"/>
                  <a:pt x="906" y="415"/>
                  <a:pt x="909" y="419"/>
                </a:cubicBezTo>
                <a:cubicBezTo>
                  <a:pt x="914" y="430"/>
                  <a:pt x="919" y="439"/>
                  <a:pt x="925" y="449"/>
                </a:cubicBezTo>
                <a:cubicBezTo>
                  <a:pt x="930" y="459"/>
                  <a:pt x="936" y="469"/>
                  <a:pt x="942" y="479"/>
                </a:cubicBezTo>
                <a:cubicBezTo>
                  <a:pt x="947" y="489"/>
                  <a:pt x="953" y="499"/>
                  <a:pt x="959" y="509"/>
                </a:cubicBezTo>
                <a:cubicBezTo>
                  <a:pt x="976" y="539"/>
                  <a:pt x="976" y="539"/>
                  <a:pt x="976" y="539"/>
                </a:cubicBezTo>
                <a:cubicBezTo>
                  <a:pt x="993" y="568"/>
                  <a:pt x="993" y="568"/>
                  <a:pt x="993" y="568"/>
                </a:cubicBezTo>
                <a:cubicBezTo>
                  <a:pt x="1029" y="630"/>
                  <a:pt x="1029" y="630"/>
                  <a:pt x="1029" y="630"/>
                </a:cubicBezTo>
                <a:cubicBezTo>
                  <a:pt x="1029" y="630"/>
                  <a:pt x="1534" y="101"/>
                  <a:pt x="1542" y="89"/>
                </a:cubicBezTo>
                <a:lnTo>
                  <a:pt x="1453" y="0"/>
                </a:lnTo>
                <a:close/>
              </a:path>
            </a:pathLst>
          </a:custGeom>
          <a:solidFill>
            <a:schemeClr val="bg1">
              <a:lumMod val="5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2" name="Freeform 30"/>
          <p:cNvSpPr/>
          <p:nvPr/>
        </p:nvSpPr>
        <p:spPr bwMode="auto">
          <a:xfrm>
            <a:off x="6814798" y="2470707"/>
            <a:ext cx="708138" cy="390501"/>
          </a:xfrm>
          <a:custGeom>
            <a:avLst/>
            <a:gdLst>
              <a:gd name="T0" fmla="*/ 194 w 263"/>
              <a:gd name="T1" fmla="*/ 144 h 145"/>
              <a:gd name="T2" fmla="*/ 0 w 263"/>
              <a:gd name="T3" fmla="*/ 138 h 145"/>
              <a:gd name="T4" fmla="*/ 72 w 263"/>
              <a:gd name="T5" fmla="*/ 57 h 145"/>
              <a:gd name="T6" fmla="*/ 212 w 263"/>
              <a:gd name="T7" fmla="*/ 15 h 145"/>
              <a:gd name="T8" fmla="*/ 237 w 263"/>
              <a:gd name="T9" fmla="*/ 8 h 145"/>
              <a:gd name="T10" fmla="*/ 238 w 263"/>
              <a:gd name="T11" fmla="*/ 7 h 145"/>
              <a:gd name="T12" fmla="*/ 263 w 263"/>
              <a:gd name="T13" fmla="*/ 0 h 145"/>
              <a:gd name="T14" fmla="*/ 212 w 263"/>
              <a:gd name="T15" fmla="*/ 145 h 145"/>
              <a:gd name="T16" fmla="*/ 194 w 263"/>
              <a:gd name="T17" fmla="*/ 144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3" h="145">
                <a:moveTo>
                  <a:pt x="194" y="144"/>
                </a:moveTo>
                <a:cubicBezTo>
                  <a:pt x="0" y="138"/>
                  <a:pt x="0" y="138"/>
                  <a:pt x="0" y="138"/>
                </a:cubicBezTo>
                <a:cubicBezTo>
                  <a:pt x="72" y="57"/>
                  <a:pt x="72" y="57"/>
                  <a:pt x="72" y="57"/>
                </a:cubicBezTo>
                <a:cubicBezTo>
                  <a:pt x="212" y="15"/>
                  <a:pt x="212" y="15"/>
                  <a:pt x="212" y="15"/>
                </a:cubicBezTo>
                <a:cubicBezTo>
                  <a:pt x="218" y="14"/>
                  <a:pt x="227" y="11"/>
                  <a:pt x="237" y="8"/>
                </a:cubicBezTo>
                <a:cubicBezTo>
                  <a:pt x="238" y="7"/>
                  <a:pt x="238" y="7"/>
                  <a:pt x="238" y="7"/>
                </a:cubicBezTo>
                <a:cubicBezTo>
                  <a:pt x="247" y="4"/>
                  <a:pt x="257" y="1"/>
                  <a:pt x="263" y="0"/>
                </a:cubicBezTo>
                <a:cubicBezTo>
                  <a:pt x="212" y="145"/>
                  <a:pt x="212" y="145"/>
                  <a:pt x="212" y="145"/>
                </a:cubicBezTo>
                <a:cubicBezTo>
                  <a:pt x="204" y="144"/>
                  <a:pt x="196" y="144"/>
                  <a:pt x="194" y="144"/>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3" name="Freeform 31"/>
          <p:cNvSpPr/>
          <p:nvPr/>
        </p:nvSpPr>
        <p:spPr bwMode="auto">
          <a:xfrm>
            <a:off x="7592384" y="2829330"/>
            <a:ext cx="368870" cy="745709"/>
          </a:xfrm>
          <a:custGeom>
            <a:avLst/>
            <a:gdLst>
              <a:gd name="T0" fmla="*/ 0 w 137"/>
              <a:gd name="T1" fmla="*/ 68 h 277"/>
              <a:gd name="T2" fmla="*/ 137 w 137"/>
              <a:gd name="T3" fmla="*/ 0 h 277"/>
              <a:gd name="T4" fmla="*/ 132 w 137"/>
              <a:gd name="T5" fmla="*/ 30 h 277"/>
              <a:gd name="T6" fmla="*/ 131 w 137"/>
              <a:gd name="T7" fmla="*/ 30 h 277"/>
              <a:gd name="T8" fmla="*/ 128 w 137"/>
              <a:gd name="T9" fmla="*/ 46 h 277"/>
              <a:gd name="T10" fmla="*/ 126 w 137"/>
              <a:gd name="T11" fmla="*/ 59 h 277"/>
              <a:gd name="T12" fmla="*/ 109 w 137"/>
              <a:gd name="T13" fmla="*/ 192 h 277"/>
              <a:gd name="T14" fmla="*/ 41 w 137"/>
              <a:gd name="T15" fmla="*/ 277 h 277"/>
              <a:gd name="T16" fmla="*/ 0 w 137"/>
              <a:gd name="T17" fmla="*/ 68 h 2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 h="277">
                <a:moveTo>
                  <a:pt x="0" y="68"/>
                </a:moveTo>
                <a:cubicBezTo>
                  <a:pt x="137" y="0"/>
                  <a:pt x="137" y="0"/>
                  <a:pt x="137" y="0"/>
                </a:cubicBezTo>
                <a:cubicBezTo>
                  <a:pt x="136" y="9"/>
                  <a:pt x="134" y="19"/>
                  <a:pt x="132" y="30"/>
                </a:cubicBezTo>
                <a:cubicBezTo>
                  <a:pt x="131" y="30"/>
                  <a:pt x="131" y="30"/>
                  <a:pt x="131" y="30"/>
                </a:cubicBezTo>
                <a:cubicBezTo>
                  <a:pt x="130" y="36"/>
                  <a:pt x="129" y="41"/>
                  <a:pt x="128" y="46"/>
                </a:cubicBezTo>
                <a:cubicBezTo>
                  <a:pt x="127" y="51"/>
                  <a:pt x="126" y="56"/>
                  <a:pt x="126" y="59"/>
                </a:cubicBezTo>
                <a:cubicBezTo>
                  <a:pt x="109" y="192"/>
                  <a:pt x="109" y="192"/>
                  <a:pt x="109" y="192"/>
                </a:cubicBezTo>
                <a:cubicBezTo>
                  <a:pt x="41" y="277"/>
                  <a:pt x="41" y="277"/>
                  <a:pt x="41" y="277"/>
                </a:cubicBezTo>
                <a:lnTo>
                  <a:pt x="0" y="68"/>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4" name="Freeform 32"/>
          <p:cNvSpPr/>
          <p:nvPr/>
        </p:nvSpPr>
        <p:spPr bwMode="auto">
          <a:xfrm>
            <a:off x="7195052" y="1590656"/>
            <a:ext cx="1495971" cy="1661051"/>
          </a:xfrm>
          <a:custGeom>
            <a:avLst/>
            <a:gdLst>
              <a:gd name="T0" fmla="*/ 50 w 556"/>
              <a:gd name="T1" fmla="*/ 617 h 617"/>
              <a:gd name="T2" fmla="*/ 14 w 556"/>
              <a:gd name="T3" fmla="*/ 603 h 617"/>
              <a:gd name="T4" fmla="*/ 3 w 556"/>
              <a:gd name="T5" fmla="*/ 550 h 617"/>
              <a:gd name="T6" fmla="*/ 37 w 556"/>
              <a:gd name="T7" fmla="*/ 451 h 617"/>
              <a:gd name="T8" fmla="*/ 184 w 556"/>
              <a:gd name="T9" fmla="*/ 247 h 617"/>
              <a:gd name="T10" fmla="*/ 506 w 556"/>
              <a:gd name="T11" fmla="*/ 7 h 617"/>
              <a:gd name="T12" fmla="*/ 537 w 556"/>
              <a:gd name="T13" fmla="*/ 0 h 617"/>
              <a:gd name="T14" fmla="*/ 547 w 556"/>
              <a:gd name="T15" fmla="*/ 2 h 617"/>
              <a:gd name="T16" fmla="*/ 547 w 556"/>
              <a:gd name="T17" fmla="*/ 3 h 617"/>
              <a:gd name="T18" fmla="*/ 549 w 556"/>
              <a:gd name="T19" fmla="*/ 48 h 617"/>
              <a:gd name="T20" fmla="*/ 350 w 556"/>
              <a:gd name="T21" fmla="*/ 397 h 617"/>
              <a:gd name="T22" fmla="*/ 165 w 556"/>
              <a:gd name="T23" fmla="*/ 568 h 617"/>
              <a:gd name="T24" fmla="*/ 72 w 556"/>
              <a:gd name="T25" fmla="*/ 614 h 617"/>
              <a:gd name="T26" fmla="*/ 50 w 556"/>
              <a:gd name="T2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56" h="617">
                <a:moveTo>
                  <a:pt x="50" y="617"/>
                </a:moveTo>
                <a:cubicBezTo>
                  <a:pt x="35" y="617"/>
                  <a:pt x="23" y="612"/>
                  <a:pt x="14" y="603"/>
                </a:cubicBezTo>
                <a:cubicBezTo>
                  <a:pt x="4" y="591"/>
                  <a:pt x="0" y="574"/>
                  <a:pt x="3" y="550"/>
                </a:cubicBezTo>
                <a:cubicBezTo>
                  <a:pt x="6" y="523"/>
                  <a:pt x="17" y="490"/>
                  <a:pt x="37" y="451"/>
                </a:cubicBezTo>
                <a:cubicBezTo>
                  <a:pt x="69" y="391"/>
                  <a:pt x="119" y="320"/>
                  <a:pt x="184" y="247"/>
                </a:cubicBezTo>
                <a:cubicBezTo>
                  <a:pt x="292" y="124"/>
                  <a:pt x="427" y="33"/>
                  <a:pt x="506" y="7"/>
                </a:cubicBezTo>
                <a:cubicBezTo>
                  <a:pt x="519" y="2"/>
                  <a:pt x="529" y="0"/>
                  <a:pt x="537" y="0"/>
                </a:cubicBezTo>
                <a:cubicBezTo>
                  <a:pt x="541" y="0"/>
                  <a:pt x="545" y="1"/>
                  <a:pt x="547" y="2"/>
                </a:cubicBezTo>
                <a:cubicBezTo>
                  <a:pt x="547" y="3"/>
                  <a:pt x="547" y="3"/>
                  <a:pt x="547" y="3"/>
                </a:cubicBezTo>
                <a:cubicBezTo>
                  <a:pt x="550" y="5"/>
                  <a:pt x="556" y="15"/>
                  <a:pt x="549" y="48"/>
                </a:cubicBezTo>
                <a:cubicBezTo>
                  <a:pt x="532" y="126"/>
                  <a:pt x="463" y="269"/>
                  <a:pt x="350" y="397"/>
                </a:cubicBezTo>
                <a:cubicBezTo>
                  <a:pt x="285" y="471"/>
                  <a:pt x="221" y="530"/>
                  <a:pt x="165" y="568"/>
                </a:cubicBezTo>
                <a:cubicBezTo>
                  <a:pt x="129" y="593"/>
                  <a:pt x="98" y="609"/>
                  <a:pt x="72" y="614"/>
                </a:cubicBezTo>
                <a:cubicBezTo>
                  <a:pt x="64" y="616"/>
                  <a:pt x="57" y="617"/>
                  <a:pt x="50" y="617"/>
                </a:cubicBez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5" name="Freeform 33"/>
          <p:cNvSpPr/>
          <p:nvPr/>
        </p:nvSpPr>
        <p:spPr bwMode="auto">
          <a:xfrm>
            <a:off x="7321424" y="2616433"/>
            <a:ext cx="507764" cy="463364"/>
          </a:xfrm>
          <a:custGeom>
            <a:avLst/>
            <a:gdLst>
              <a:gd name="T0" fmla="*/ 32 w 189"/>
              <a:gd name="T1" fmla="*/ 0 h 172"/>
              <a:gd name="T2" fmla="*/ 0 w 189"/>
              <a:gd name="T3" fmla="*/ 53 h 172"/>
              <a:gd name="T4" fmla="*/ 139 w 189"/>
              <a:gd name="T5" fmla="*/ 172 h 172"/>
              <a:gd name="T6" fmla="*/ 189 w 189"/>
              <a:gd name="T7" fmla="*/ 132 h 172"/>
              <a:gd name="T8" fmla="*/ 32 w 189"/>
              <a:gd name="T9" fmla="*/ 0 h 172"/>
            </a:gdLst>
            <a:ahLst/>
            <a:cxnLst>
              <a:cxn ang="0">
                <a:pos x="T0" y="T1"/>
              </a:cxn>
              <a:cxn ang="0">
                <a:pos x="T2" y="T3"/>
              </a:cxn>
              <a:cxn ang="0">
                <a:pos x="T4" y="T5"/>
              </a:cxn>
              <a:cxn ang="0">
                <a:pos x="T6" y="T7"/>
              </a:cxn>
              <a:cxn ang="0">
                <a:pos x="T8" y="T9"/>
              </a:cxn>
            </a:cxnLst>
            <a:rect l="0" t="0" r="r" b="b"/>
            <a:pathLst>
              <a:path w="189" h="172">
                <a:moveTo>
                  <a:pt x="32" y="0"/>
                </a:moveTo>
                <a:cubicBezTo>
                  <a:pt x="32" y="0"/>
                  <a:pt x="3" y="41"/>
                  <a:pt x="0" y="53"/>
                </a:cubicBezTo>
                <a:cubicBezTo>
                  <a:pt x="139" y="172"/>
                  <a:pt x="139" y="172"/>
                  <a:pt x="139" y="172"/>
                </a:cubicBezTo>
                <a:cubicBezTo>
                  <a:pt x="139" y="172"/>
                  <a:pt x="160" y="159"/>
                  <a:pt x="189" y="132"/>
                </a:cubicBezTo>
                <a:lnTo>
                  <a:pt x="32"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6" name="Freeform 34"/>
          <p:cNvSpPr/>
          <p:nvPr/>
        </p:nvSpPr>
        <p:spPr bwMode="auto">
          <a:xfrm>
            <a:off x="7286131" y="2789483"/>
            <a:ext cx="382532" cy="331300"/>
          </a:xfrm>
          <a:custGeom>
            <a:avLst/>
            <a:gdLst>
              <a:gd name="T0" fmla="*/ 7 w 142"/>
              <a:gd name="T1" fmla="*/ 0 h 123"/>
              <a:gd name="T2" fmla="*/ 0 w 142"/>
              <a:gd name="T3" fmla="*/ 12 h 123"/>
              <a:gd name="T4" fmla="*/ 131 w 142"/>
              <a:gd name="T5" fmla="*/ 123 h 123"/>
              <a:gd name="T6" fmla="*/ 142 w 142"/>
              <a:gd name="T7" fmla="*/ 116 h 123"/>
              <a:gd name="T8" fmla="*/ 7 w 142"/>
              <a:gd name="T9" fmla="*/ 0 h 123"/>
            </a:gdLst>
            <a:ahLst/>
            <a:cxnLst>
              <a:cxn ang="0">
                <a:pos x="T0" y="T1"/>
              </a:cxn>
              <a:cxn ang="0">
                <a:pos x="T2" y="T3"/>
              </a:cxn>
              <a:cxn ang="0">
                <a:pos x="T4" y="T5"/>
              </a:cxn>
              <a:cxn ang="0">
                <a:pos x="T6" y="T7"/>
              </a:cxn>
              <a:cxn ang="0">
                <a:pos x="T8" y="T9"/>
              </a:cxn>
            </a:cxnLst>
            <a:rect l="0" t="0" r="r" b="b"/>
            <a:pathLst>
              <a:path w="142" h="123">
                <a:moveTo>
                  <a:pt x="7" y="0"/>
                </a:moveTo>
                <a:cubicBezTo>
                  <a:pt x="7" y="0"/>
                  <a:pt x="1" y="9"/>
                  <a:pt x="0" y="12"/>
                </a:cubicBezTo>
                <a:cubicBezTo>
                  <a:pt x="131" y="123"/>
                  <a:pt x="131" y="123"/>
                  <a:pt x="131" y="123"/>
                </a:cubicBezTo>
                <a:cubicBezTo>
                  <a:pt x="131" y="123"/>
                  <a:pt x="142" y="117"/>
                  <a:pt x="142" y="116"/>
                </a:cubicBezTo>
                <a:lnTo>
                  <a:pt x="7" y="0"/>
                </a:ln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7" name="Freeform 35"/>
          <p:cNvSpPr/>
          <p:nvPr/>
        </p:nvSpPr>
        <p:spPr bwMode="auto">
          <a:xfrm>
            <a:off x="8249290" y="1563333"/>
            <a:ext cx="471333" cy="477026"/>
          </a:xfrm>
          <a:custGeom>
            <a:avLst/>
            <a:gdLst>
              <a:gd name="T0" fmla="*/ 112 w 175"/>
              <a:gd name="T1" fmla="*/ 177 h 177"/>
              <a:gd name="T2" fmla="*/ 155 w 175"/>
              <a:gd name="T3" fmla="*/ 12 h 177"/>
              <a:gd name="T4" fmla="*/ 0 w 175"/>
              <a:gd name="T5" fmla="*/ 75 h 177"/>
              <a:gd name="T6" fmla="*/ 112 w 175"/>
              <a:gd name="T7" fmla="*/ 177 h 177"/>
            </a:gdLst>
            <a:ahLst/>
            <a:cxnLst>
              <a:cxn ang="0">
                <a:pos x="T0" y="T1"/>
              </a:cxn>
              <a:cxn ang="0">
                <a:pos x="T2" y="T3"/>
              </a:cxn>
              <a:cxn ang="0">
                <a:pos x="T4" y="T5"/>
              </a:cxn>
              <a:cxn ang="0">
                <a:pos x="T6" y="T7"/>
              </a:cxn>
            </a:cxnLst>
            <a:rect l="0" t="0" r="r" b="b"/>
            <a:pathLst>
              <a:path w="175" h="177">
                <a:moveTo>
                  <a:pt x="112" y="177"/>
                </a:moveTo>
                <a:cubicBezTo>
                  <a:pt x="151" y="100"/>
                  <a:pt x="175" y="27"/>
                  <a:pt x="155" y="12"/>
                </a:cubicBezTo>
                <a:cubicBezTo>
                  <a:pt x="137" y="0"/>
                  <a:pt x="69" y="26"/>
                  <a:pt x="0" y="75"/>
                </a:cubicBezTo>
                <a:lnTo>
                  <a:pt x="112" y="177"/>
                </a:ln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8" name="Freeform 36"/>
          <p:cNvSpPr/>
          <p:nvPr/>
        </p:nvSpPr>
        <p:spPr bwMode="auto">
          <a:xfrm>
            <a:off x="7076650" y="2961393"/>
            <a:ext cx="434901" cy="396193"/>
          </a:xfrm>
          <a:custGeom>
            <a:avLst/>
            <a:gdLst>
              <a:gd name="T0" fmla="*/ 131 w 162"/>
              <a:gd name="T1" fmla="*/ 147 h 147"/>
              <a:gd name="T2" fmla="*/ 127 w 162"/>
              <a:gd name="T3" fmla="*/ 146 h 147"/>
              <a:gd name="T4" fmla="*/ 121 w 162"/>
              <a:gd name="T5" fmla="*/ 145 h 147"/>
              <a:gd name="T6" fmla="*/ 24 w 162"/>
              <a:gd name="T7" fmla="*/ 70 h 147"/>
              <a:gd name="T8" fmla="*/ 14 w 162"/>
              <a:gd name="T9" fmla="*/ 56 h 147"/>
              <a:gd name="T10" fmla="*/ 13 w 162"/>
              <a:gd name="T11" fmla="*/ 54 h 147"/>
              <a:gd name="T12" fmla="*/ 7 w 162"/>
              <a:gd name="T13" fmla="*/ 43 h 147"/>
              <a:gd name="T14" fmla="*/ 21 w 162"/>
              <a:gd name="T15" fmla="*/ 13 h 147"/>
              <a:gd name="T16" fmla="*/ 56 w 162"/>
              <a:gd name="T17" fmla="*/ 0 h 147"/>
              <a:gd name="T18" fmla="*/ 56 w 162"/>
              <a:gd name="T19" fmla="*/ 0 h 147"/>
              <a:gd name="T20" fmla="*/ 57 w 162"/>
              <a:gd name="T21" fmla="*/ 2 h 147"/>
              <a:gd name="T22" fmla="*/ 59 w 162"/>
              <a:gd name="T23" fmla="*/ 8 h 147"/>
              <a:gd name="T24" fmla="*/ 162 w 162"/>
              <a:gd name="T25" fmla="*/ 88 h 147"/>
              <a:gd name="T26" fmla="*/ 162 w 162"/>
              <a:gd name="T27" fmla="*/ 88 h 147"/>
              <a:gd name="T28" fmla="*/ 161 w 162"/>
              <a:gd name="T29" fmla="*/ 103 h 147"/>
              <a:gd name="T30" fmla="*/ 131 w 162"/>
              <a:gd name="T31"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 h="147">
                <a:moveTo>
                  <a:pt x="131" y="147"/>
                </a:moveTo>
                <a:cubicBezTo>
                  <a:pt x="130" y="147"/>
                  <a:pt x="128" y="147"/>
                  <a:pt x="127" y="146"/>
                </a:cubicBezTo>
                <a:cubicBezTo>
                  <a:pt x="125" y="146"/>
                  <a:pt x="123" y="145"/>
                  <a:pt x="121" y="145"/>
                </a:cubicBezTo>
                <a:cubicBezTo>
                  <a:pt x="98" y="136"/>
                  <a:pt x="51" y="104"/>
                  <a:pt x="24" y="70"/>
                </a:cubicBezTo>
                <a:cubicBezTo>
                  <a:pt x="20" y="65"/>
                  <a:pt x="16" y="60"/>
                  <a:pt x="14" y="56"/>
                </a:cubicBezTo>
                <a:cubicBezTo>
                  <a:pt x="13" y="54"/>
                  <a:pt x="13" y="54"/>
                  <a:pt x="13" y="54"/>
                </a:cubicBezTo>
                <a:cubicBezTo>
                  <a:pt x="11" y="51"/>
                  <a:pt x="8" y="47"/>
                  <a:pt x="7" y="43"/>
                </a:cubicBezTo>
                <a:cubicBezTo>
                  <a:pt x="0" y="25"/>
                  <a:pt x="16" y="16"/>
                  <a:pt x="21" y="13"/>
                </a:cubicBezTo>
                <a:cubicBezTo>
                  <a:pt x="29" y="8"/>
                  <a:pt x="41" y="4"/>
                  <a:pt x="56" y="0"/>
                </a:cubicBezTo>
                <a:cubicBezTo>
                  <a:pt x="56" y="0"/>
                  <a:pt x="56" y="0"/>
                  <a:pt x="56" y="0"/>
                </a:cubicBezTo>
                <a:cubicBezTo>
                  <a:pt x="57" y="2"/>
                  <a:pt x="57" y="2"/>
                  <a:pt x="57" y="2"/>
                </a:cubicBezTo>
                <a:cubicBezTo>
                  <a:pt x="57" y="3"/>
                  <a:pt x="58" y="5"/>
                  <a:pt x="59" y="8"/>
                </a:cubicBezTo>
                <a:cubicBezTo>
                  <a:pt x="68" y="26"/>
                  <a:pt x="97" y="70"/>
                  <a:pt x="162" y="88"/>
                </a:cubicBezTo>
                <a:cubicBezTo>
                  <a:pt x="162" y="88"/>
                  <a:pt x="162" y="88"/>
                  <a:pt x="162" y="88"/>
                </a:cubicBezTo>
                <a:cubicBezTo>
                  <a:pt x="162" y="88"/>
                  <a:pt x="162" y="94"/>
                  <a:pt x="161" y="103"/>
                </a:cubicBezTo>
                <a:cubicBezTo>
                  <a:pt x="157" y="131"/>
                  <a:pt x="147" y="147"/>
                  <a:pt x="131" y="147"/>
                </a:cubicBezTo>
                <a:close/>
              </a:path>
            </a:pathLst>
          </a:custGeom>
          <a:solidFill>
            <a:srgbClr val="009B97"/>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69" name="Freeform 37"/>
          <p:cNvSpPr/>
          <p:nvPr/>
        </p:nvSpPr>
        <p:spPr bwMode="auto">
          <a:xfrm>
            <a:off x="7840574" y="2158761"/>
            <a:ext cx="373423" cy="374562"/>
          </a:xfrm>
          <a:custGeom>
            <a:avLst/>
            <a:gdLst>
              <a:gd name="T0" fmla="*/ 117 w 139"/>
              <a:gd name="T1" fmla="*/ 109 h 139"/>
              <a:gd name="T2" fmla="*/ 30 w 139"/>
              <a:gd name="T3" fmla="*/ 117 h 139"/>
              <a:gd name="T4" fmla="*/ 22 w 139"/>
              <a:gd name="T5" fmla="*/ 30 h 139"/>
              <a:gd name="T6" fmla="*/ 109 w 139"/>
              <a:gd name="T7" fmla="*/ 22 h 139"/>
              <a:gd name="T8" fmla="*/ 117 w 139"/>
              <a:gd name="T9" fmla="*/ 109 h 139"/>
            </a:gdLst>
            <a:ahLst/>
            <a:cxnLst>
              <a:cxn ang="0">
                <a:pos x="T0" y="T1"/>
              </a:cxn>
              <a:cxn ang="0">
                <a:pos x="T2" y="T3"/>
              </a:cxn>
              <a:cxn ang="0">
                <a:pos x="T4" y="T5"/>
              </a:cxn>
              <a:cxn ang="0">
                <a:pos x="T6" y="T7"/>
              </a:cxn>
              <a:cxn ang="0">
                <a:pos x="T8" y="T9"/>
              </a:cxn>
            </a:cxnLst>
            <a:rect l="0" t="0" r="r" b="b"/>
            <a:pathLst>
              <a:path w="139" h="139">
                <a:moveTo>
                  <a:pt x="117" y="109"/>
                </a:moveTo>
                <a:cubicBezTo>
                  <a:pt x="95" y="135"/>
                  <a:pt x="56" y="139"/>
                  <a:pt x="30" y="117"/>
                </a:cubicBezTo>
                <a:cubicBezTo>
                  <a:pt x="4" y="95"/>
                  <a:pt x="0" y="56"/>
                  <a:pt x="22" y="30"/>
                </a:cubicBezTo>
                <a:cubicBezTo>
                  <a:pt x="44" y="4"/>
                  <a:pt x="83" y="0"/>
                  <a:pt x="109" y="22"/>
                </a:cubicBezTo>
                <a:cubicBezTo>
                  <a:pt x="135" y="44"/>
                  <a:pt x="139" y="83"/>
                  <a:pt x="117" y="109"/>
                </a:cubicBezTo>
                <a:close/>
              </a:path>
            </a:pathLst>
          </a:custGeom>
          <a:solidFill>
            <a:srgbClr val="267CA0"/>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sp>
        <p:nvSpPr>
          <p:cNvPr id="70" name="Freeform 38"/>
          <p:cNvSpPr/>
          <p:nvPr/>
        </p:nvSpPr>
        <p:spPr bwMode="auto">
          <a:xfrm>
            <a:off x="7883837" y="2202023"/>
            <a:ext cx="288037" cy="288037"/>
          </a:xfrm>
          <a:custGeom>
            <a:avLst/>
            <a:gdLst>
              <a:gd name="T0" fmla="*/ 90 w 107"/>
              <a:gd name="T1" fmla="*/ 84 h 107"/>
              <a:gd name="T2" fmla="*/ 23 w 107"/>
              <a:gd name="T3" fmla="*/ 90 h 107"/>
              <a:gd name="T4" fmla="*/ 17 w 107"/>
              <a:gd name="T5" fmla="*/ 23 h 107"/>
              <a:gd name="T6" fmla="*/ 84 w 107"/>
              <a:gd name="T7" fmla="*/ 17 h 107"/>
              <a:gd name="T8" fmla="*/ 90 w 107"/>
              <a:gd name="T9" fmla="*/ 84 h 107"/>
            </a:gdLst>
            <a:ahLst/>
            <a:cxnLst>
              <a:cxn ang="0">
                <a:pos x="T0" y="T1"/>
              </a:cxn>
              <a:cxn ang="0">
                <a:pos x="T2" y="T3"/>
              </a:cxn>
              <a:cxn ang="0">
                <a:pos x="T4" y="T5"/>
              </a:cxn>
              <a:cxn ang="0">
                <a:pos x="T6" y="T7"/>
              </a:cxn>
              <a:cxn ang="0">
                <a:pos x="T8" y="T9"/>
              </a:cxn>
            </a:cxnLst>
            <a:rect l="0" t="0" r="r" b="b"/>
            <a:pathLst>
              <a:path w="107" h="107">
                <a:moveTo>
                  <a:pt x="90" y="84"/>
                </a:moveTo>
                <a:cubicBezTo>
                  <a:pt x="73" y="104"/>
                  <a:pt x="43" y="107"/>
                  <a:pt x="23" y="90"/>
                </a:cubicBezTo>
                <a:cubicBezTo>
                  <a:pt x="3" y="73"/>
                  <a:pt x="0" y="43"/>
                  <a:pt x="17" y="23"/>
                </a:cubicBezTo>
                <a:cubicBezTo>
                  <a:pt x="34" y="3"/>
                  <a:pt x="64" y="0"/>
                  <a:pt x="84" y="17"/>
                </a:cubicBezTo>
                <a:cubicBezTo>
                  <a:pt x="104" y="34"/>
                  <a:pt x="107" y="64"/>
                  <a:pt x="90" y="84"/>
                </a:cubicBezTo>
                <a:close/>
              </a:path>
            </a:pathLst>
          </a:custGeom>
          <a:solidFill>
            <a:srgbClr val="509FA4"/>
          </a:solidFill>
          <a:ln>
            <a:noFill/>
          </a:ln>
        </p:spPr>
        <p:txBody>
          <a:bodyPr vert="horz" wrap="square" lIns="91407" tIns="45703" rIns="91407" bIns="45703" numCol="1" anchor="t" anchorCtr="0" compatLnSpc="1"/>
          <a:lstStyle/>
          <a:p>
            <a:endParaRPr lang="en-US" dirty="0">
              <a:solidFill>
                <a:schemeClr val="tx1">
                  <a:lumMod val="50000"/>
                  <a:lumOff val="50000"/>
                </a:schemeClr>
              </a:solidFill>
              <a:cs typeface="+mn-ea"/>
              <a:sym typeface="+mn-lt"/>
            </a:endParaRPr>
          </a:p>
        </p:txBody>
      </p:sp>
      <p:grpSp>
        <p:nvGrpSpPr>
          <p:cNvPr id="71" name="Group 49"/>
          <p:cNvGrpSpPr/>
          <p:nvPr/>
        </p:nvGrpSpPr>
        <p:grpSpPr>
          <a:xfrm>
            <a:off x="3203584" y="5763301"/>
            <a:ext cx="305796" cy="304883"/>
            <a:chOff x="2138511" y="2464802"/>
            <a:chExt cx="354012" cy="352956"/>
          </a:xfrm>
          <a:solidFill>
            <a:srgbClr val="5BAAA4"/>
          </a:solidFill>
        </p:grpSpPr>
        <p:sp>
          <p:nvSpPr>
            <p:cNvPr id="72" name="Oval 50"/>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3" name="Freeform 51"/>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4" name="Group 52"/>
          <p:cNvGrpSpPr>
            <a:grpSpLocks noChangeAspect="1"/>
          </p:cNvGrpSpPr>
          <p:nvPr/>
        </p:nvGrpSpPr>
        <p:grpSpPr>
          <a:xfrm>
            <a:off x="4207079" y="4518085"/>
            <a:ext cx="333339" cy="332345"/>
            <a:chOff x="2138511" y="2464802"/>
            <a:chExt cx="354012" cy="352956"/>
          </a:xfrm>
          <a:solidFill>
            <a:srgbClr val="195269"/>
          </a:solidFill>
        </p:grpSpPr>
        <p:sp>
          <p:nvSpPr>
            <p:cNvPr id="75" name="Oval 53"/>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6" name="Freeform 54"/>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77" name="Group 55"/>
          <p:cNvGrpSpPr>
            <a:grpSpLocks noChangeAspect="1"/>
          </p:cNvGrpSpPr>
          <p:nvPr/>
        </p:nvGrpSpPr>
        <p:grpSpPr>
          <a:xfrm>
            <a:off x="4580744" y="5270035"/>
            <a:ext cx="363643" cy="362558"/>
            <a:chOff x="2138511" y="2464802"/>
            <a:chExt cx="354012" cy="352956"/>
          </a:xfrm>
          <a:solidFill>
            <a:schemeClr val="bg1">
              <a:lumMod val="50000"/>
            </a:schemeClr>
          </a:solidFill>
        </p:grpSpPr>
        <p:sp>
          <p:nvSpPr>
            <p:cNvPr id="78" name="Oval 56"/>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79" name="Freeform 57"/>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0" name="Group 58"/>
          <p:cNvGrpSpPr>
            <a:grpSpLocks noChangeAspect="1"/>
          </p:cNvGrpSpPr>
          <p:nvPr/>
        </p:nvGrpSpPr>
        <p:grpSpPr>
          <a:xfrm>
            <a:off x="5593882" y="3344797"/>
            <a:ext cx="393947" cy="392771"/>
            <a:chOff x="2138511" y="2464802"/>
            <a:chExt cx="354012" cy="352956"/>
          </a:xfrm>
          <a:solidFill>
            <a:srgbClr val="388BA5"/>
          </a:solidFill>
        </p:grpSpPr>
        <p:sp>
          <p:nvSpPr>
            <p:cNvPr id="81" name="Oval 59"/>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2" name="Freeform 60"/>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83" name="Group 61"/>
          <p:cNvGrpSpPr>
            <a:grpSpLocks noChangeAspect="1"/>
          </p:cNvGrpSpPr>
          <p:nvPr/>
        </p:nvGrpSpPr>
        <p:grpSpPr>
          <a:xfrm>
            <a:off x="5923530" y="4360966"/>
            <a:ext cx="424250" cy="422984"/>
            <a:chOff x="2138511" y="2464802"/>
            <a:chExt cx="354012" cy="352956"/>
          </a:xfrm>
          <a:solidFill>
            <a:srgbClr val="5BAAA4"/>
          </a:solidFill>
        </p:grpSpPr>
        <p:sp>
          <p:nvSpPr>
            <p:cNvPr id="84" name="Oval 62"/>
            <p:cNvSpPr>
              <a:spLocks noChangeArrowheads="1"/>
            </p:cNvSpPr>
            <p:nvPr/>
          </p:nvSpPr>
          <p:spPr bwMode="auto">
            <a:xfrm>
              <a:off x="2229830" y="2555417"/>
              <a:ext cx="171376" cy="1717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sp>
          <p:nvSpPr>
            <p:cNvPr id="85" name="Freeform 63"/>
            <p:cNvSpPr>
              <a:spLocks noEditPoints="1"/>
            </p:cNvSpPr>
            <p:nvPr/>
          </p:nvSpPr>
          <p:spPr bwMode="auto">
            <a:xfrm>
              <a:off x="2138511" y="2464802"/>
              <a:ext cx="354012" cy="352956"/>
            </a:xfrm>
            <a:custGeom>
              <a:avLst/>
              <a:gdLst>
                <a:gd name="T0" fmla="*/ 212 w 423"/>
                <a:gd name="T1" fmla="*/ 0 h 424"/>
                <a:gd name="T2" fmla="*/ 0 w 423"/>
                <a:gd name="T3" fmla="*/ 212 h 424"/>
                <a:gd name="T4" fmla="*/ 212 w 423"/>
                <a:gd name="T5" fmla="*/ 424 h 424"/>
                <a:gd name="T6" fmla="*/ 423 w 423"/>
                <a:gd name="T7" fmla="*/ 212 h 424"/>
                <a:gd name="T8" fmla="*/ 212 w 423"/>
                <a:gd name="T9" fmla="*/ 0 h 424"/>
                <a:gd name="T10" fmla="*/ 212 w 423"/>
                <a:gd name="T11" fmla="*/ 386 h 424"/>
                <a:gd name="T12" fmla="*/ 38 w 423"/>
                <a:gd name="T13" fmla="*/ 212 h 424"/>
                <a:gd name="T14" fmla="*/ 212 w 423"/>
                <a:gd name="T15" fmla="*/ 38 h 424"/>
                <a:gd name="T16" fmla="*/ 386 w 423"/>
                <a:gd name="T17" fmla="*/ 212 h 424"/>
                <a:gd name="T18" fmla="*/ 212 w 423"/>
                <a:gd name="T19" fmla="*/ 386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23" h="424">
                  <a:moveTo>
                    <a:pt x="212" y="0"/>
                  </a:moveTo>
                  <a:cubicBezTo>
                    <a:pt x="95" y="0"/>
                    <a:pt x="0" y="95"/>
                    <a:pt x="0" y="212"/>
                  </a:cubicBezTo>
                  <a:cubicBezTo>
                    <a:pt x="0" y="329"/>
                    <a:pt x="95" y="424"/>
                    <a:pt x="212" y="424"/>
                  </a:cubicBezTo>
                  <a:cubicBezTo>
                    <a:pt x="329" y="424"/>
                    <a:pt x="423" y="329"/>
                    <a:pt x="423" y="212"/>
                  </a:cubicBezTo>
                  <a:cubicBezTo>
                    <a:pt x="423" y="95"/>
                    <a:pt x="329" y="0"/>
                    <a:pt x="212" y="0"/>
                  </a:cubicBezTo>
                  <a:close/>
                  <a:moveTo>
                    <a:pt x="212" y="386"/>
                  </a:moveTo>
                  <a:cubicBezTo>
                    <a:pt x="116" y="386"/>
                    <a:pt x="38" y="308"/>
                    <a:pt x="38" y="212"/>
                  </a:cubicBezTo>
                  <a:cubicBezTo>
                    <a:pt x="38" y="116"/>
                    <a:pt x="116" y="38"/>
                    <a:pt x="212" y="38"/>
                  </a:cubicBezTo>
                  <a:cubicBezTo>
                    <a:pt x="308" y="38"/>
                    <a:pt x="386" y="116"/>
                    <a:pt x="386" y="212"/>
                  </a:cubicBezTo>
                  <a:cubicBezTo>
                    <a:pt x="386" y="308"/>
                    <a:pt x="308" y="386"/>
                    <a:pt x="212" y="3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07" tIns="45703" rIns="91407" bIns="45703" numCol="1" anchor="t" anchorCtr="0" compatLnSpc="1"/>
            <a:lstStyle/>
            <a:p>
              <a:endParaRPr lang="id-ID" dirty="0">
                <a:solidFill>
                  <a:schemeClr val="tx1">
                    <a:lumMod val="50000"/>
                    <a:lumOff val="50000"/>
                  </a:schemeClr>
                </a:solidFill>
                <a:cs typeface="+mn-ea"/>
                <a:sym typeface="+mn-lt"/>
              </a:endParaRPr>
            </a:p>
          </p:txBody>
        </p:sp>
      </p:grpSp>
      <p:grpSp>
        <p:nvGrpSpPr>
          <p:cNvPr id="5" name="组合 4"/>
          <p:cNvGrpSpPr/>
          <p:nvPr/>
        </p:nvGrpSpPr>
        <p:grpSpPr>
          <a:xfrm>
            <a:off x="4422774" y="5131514"/>
            <a:ext cx="2149778" cy="1620312"/>
            <a:chOff x="865086" y="2198831"/>
            <a:chExt cx="2149778" cy="1620312"/>
          </a:xfrm>
        </p:grpSpPr>
        <p:sp>
          <p:nvSpPr>
            <p:cNvPr id="105" name="Freeform 70"/>
            <p:cNvSpPr>
              <a:spLocks noChangeArrowheads="1"/>
            </p:cNvSpPr>
            <p:nvPr/>
          </p:nvSpPr>
          <p:spPr bwMode="auto">
            <a:xfrm>
              <a:off x="1723944" y="2198831"/>
              <a:ext cx="426574" cy="381196"/>
            </a:xfrm>
            <a:custGeom>
              <a:avLst/>
              <a:gdLst>
                <a:gd name="T0" fmla="*/ 63953 w 497"/>
                <a:gd name="T1" fmla="*/ 123611 h 445"/>
                <a:gd name="T2" fmla="*/ 63953 w 497"/>
                <a:gd name="T3" fmla="*/ 123611 h 445"/>
                <a:gd name="T4" fmla="*/ 63953 w 497"/>
                <a:gd name="T5" fmla="*/ 56187 h 445"/>
                <a:gd name="T6" fmla="*/ 23870 w 497"/>
                <a:gd name="T7" fmla="*/ 56187 h 445"/>
                <a:gd name="T8" fmla="*/ 0 w 497"/>
                <a:gd name="T9" fmla="*/ 80010 h 445"/>
                <a:gd name="T10" fmla="*/ 0 w 497"/>
                <a:gd name="T11" fmla="*/ 143389 h 445"/>
                <a:gd name="T12" fmla="*/ 23870 w 497"/>
                <a:gd name="T13" fmla="*/ 167661 h 445"/>
                <a:gd name="T14" fmla="*/ 31977 w 497"/>
                <a:gd name="T15" fmla="*/ 167661 h 445"/>
                <a:gd name="T16" fmla="*/ 31977 w 497"/>
                <a:gd name="T17" fmla="*/ 199576 h 445"/>
                <a:gd name="T18" fmla="*/ 68007 w 497"/>
                <a:gd name="T19" fmla="*/ 167661 h 445"/>
                <a:gd name="T20" fmla="*/ 123403 w 497"/>
                <a:gd name="T21" fmla="*/ 167661 h 445"/>
                <a:gd name="T22" fmla="*/ 143670 w 497"/>
                <a:gd name="T23" fmla="*/ 143389 h 445"/>
                <a:gd name="T24" fmla="*/ 143670 w 497"/>
                <a:gd name="T25" fmla="*/ 123611 h 445"/>
                <a:gd name="T26" fmla="*/ 143670 w 497"/>
                <a:gd name="T27" fmla="*/ 123611 h 445"/>
                <a:gd name="T28" fmla="*/ 63953 w 497"/>
                <a:gd name="T29" fmla="*/ 123611 h 445"/>
                <a:gd name="T30" fmla="*/ 199517 w 497"/>
                <a:gd name="T31" fmla="*/ 0 h 445"/>
                <a:gd name="T32" fmla="*/ 199517 w 497"/>
                <a:gd name="T33" fmla="*/ 0 h 445"/>
                <a:gd name="T34" fmla="*/ 99533 w 497"/>
                <a:gd name="T35" fmla="*/ 0 h 445"/>
                <a:gd name="T36" fmla="*/ 79717 w 497"/>
                <a:gd name="T37" fmla="*/ 24273 h 445"/>
                <a:gd name="T38" fmla="*/ 79717 w 497"/>
                <a:gd name="T39" fmla="*/ 111475 h 445"/>
                <a:gd name="T40" fmla="*/ 155830 w 497"/>
                <a:gd name="T41" fmla="*/ 111475 h 445"/>
                <a:gd name="T42" fmla="*/ 191410 w 497"/>
                <a:gd name="T43" fmla="*/ 143389 h 445"/>
                <a:gd name="T44" fmla="*/ 191410 w 497"/>
                <a:gd name="T45" fmla="*/ 111475 h 445"/>
                <a:gd name="T46" fmla="*/ 199517 w 497"/>
                <a:gd name="T47" fmla="*/ 111475 h 445"/>
                <a:gd name="T48" fmla="*/ 223387 w 497"/>
                <a:gd name="T49" fmla="*/ 87651 h 445"/>
                <a:gd name="T50" fmla="*/ 223387 w 497"/>
                <a:gd name="T51" fmla="*/ 24273 h 445"/>
                <a:gd name="T52" fmla="*/ 199517 w 497"/>
                <a:gd name="T53" fmla="*/ 0 h 44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97" h="445">
                  <a:moveTo>
                    <a:pt x="142" y="275"/>
                  </a:moveTo>
                  <a:lnTo>
                    <a:pt x="142" y="275"/>
                  </a:lnTo>
                  <a:cubicBezTo>
                    <a:pt x="142" y="125"/>
                    <a:pt x="142" y="125"/>
                    <a:pt x="142" y="125"/>
                  </a:cubicBezTo>
                  <a:cubicBezTo>
                    <a:pt x="53" y="125"/>
                    <a:pt x="53" y="125"/>
                    <a:pt x="53" y="125"/>
                  </a:cubicBezTo>
                  <a:cubicBezTo>
                    <a:pt x="18" y="125"/>
                    <a:pt x="0" y="151"/>
                    <a:pt x="0" y="178"/>
                  </a:cubicBezTo>
                  <a:cubicBezTo>
                    <a:pt x="0" y="319"/>
                    <a:pt x="0" y="319"/>
                    <a:pt x="0" y="319"/>
                  </a:cubicBezTo>
                  <a:cubicBezTo>
                    <a:pt x="0" y="354"/>
                    <a:pt x="18" y="373"/>
                    <a:pt x="53" y="373"/>
                  </a:cubicBezTo>
                  <a:cubicBezTo>
                    <a:pt x="71" y="373"/>
                    <a:pt x="71" y="373"/>
                    <a:pt x="71" y="373"/>
                  </a:cubicBezTo>
                  <a:cubicBezTo>
                    <a:pt x="71" y="444"/>
                    <a:pt x="71" y="444"/>
                    <a:pt x="71" y="444"/>
                  </a:cubicBezTo>
                  <a:cubicBezTo>
                    <a:pt x="151" y="373"/>
                    <a:pt x="151" y="373"/>
                    <a:pt x="151" y="373"/>
                  </a:cubicBezTo>
                  <a:cubicBezTo>
                    <a:pt x="274" y="373"/>
                    <a:pt x="274" y="373"/>
                    <a:pt x="274" y="373"/>
                  </a:cubicBezTo>
                  <a:cubicBezTo>
                    <a:pt x="302" y="373"/>
                    <a:pt x="319" y="354"/>
                    <a:pt x="319" y="319"/>
                  </a:cubicBezTo>
                  <a:cubicBezTo>
                    <a:pt x="319" y="275"/>
                    <a:pt x="319" y="275"/>
                    <a:pt x="319" y="275"/>
                  </a:cubicBezTo>
                  <a:lnTo>
                    <a:pt x="142" y="275"/>
                  </a:lnTo>
                  <a:close/>
                  <a:moveTo>
                    <a:pt x="443" y="0"/>
                  </a:moveTo>
                  <a:lnTo>
                    <a:pt x="443" y="0"/>
                  </a:lnTo>
                  <a:cubicBezTo>
                    <a:pt x="221" y="0"/>
                    <a:pt x="221" y="0"/>
                    <a:pt x="221" y="0"/>
                  </a:cubicBezTo>
                  <a:cubicBezTo>
                    <a:pt x="195" y="0"/>
                    <a:pt x="177" y="27"/>
                    <a:pt x="177" y="54"/>
                  </a:cubicBezTo>
                  <a:cubicBezTo>
                    <a:pt x="177" y="248"/>
                    <a:pt x="177" y="248"/>
                    <a:pt x="177" y="248"/>
                  </a:cubicBezTo>
                  <a:cubicBezTo>
                    <a:pt x="346" y="248"/>
                    <a:pt x="346" y="248"/>
                    <a:pt x="346" y="248"/>
                  </a:cubicBezTo>
                  <a:cubicBezTo>
                    <a:pt x="425" y="319"/>
                    <a:pt x="425" y="319"/>
                    <a:pt x="425" y="319"/>
                  </a:cubicBezTo>
                  <a:cubicBezTo>
                    <a:pt x="425" y="248"/>
                    <a:pt x="425" y="248"/>
                    <a:pt x="425" y="248"/>
                  </a:cubicBezTo>
                  <a:cubicBezTo>
                    <a:pt x="443" y="248"/>
                    <a:pt x="443" y="248"/>
                    <a:pt x="443" y="248"/>
                  </a:cubicBezTo>
                  <a:cubicBezTo>
                    <a:pt x="470" y="248"/>
                    <a:pt x="496" y="231"/>
                    <a:pt x="496" y="195"/>
                  </a:cubicBezTo>
                  <a:cubicBezTo>
                    <a:pt x="496" y="54"/>
                    <a:pt x="496" y="54"/>
                    <a:pt x="496" y="54"/>
                  </a:cubicBezTo>
                  <a:cubicBezTo>
                    <a:pt x="496" y="27"/>
                    <a:pt x="470" y="0"/>
                    <a:pt x="443" y="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17" name="组合 116"/>
            <p:cNvGrpSpPr/>
            <p:nvPr/>
          </p:nvGrpSpPr>
          <p:grpSpPr>
            <a:xfrm>
              <a:off x="865086" y="2674776"/>
              <a:ext cx="2149778" cy="1144367"/>
              <a:chOff x="3250524" y="-1747843"/>
              <a:chExt cx="2400708" cy="1144367"/>
            </a:xfrm>
          </p:grpSpPr>
          <p:sp>
            <p:nvSpPr>
              <p:cNvPr id="118" name="文本框 117"/>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代码复审</a:t>
                </a:r>
              </a:p>
            </p:txBody>
          </p:sp>
          <p:sp>
            <p:nvSpPr>
              <p:cNvPr id="119" name="文本框 118"/>
              <p:cNvSpPr txBox="1"/>
              <p:nvPr/>
            </p:nvSpPr>
            <p:spPr>
              <a:xfrm>
                <a:off x="3250524" y="-1337459"/>
                <a:ext cx="2382764"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强调</a:t>
                </a:r>
                <a:r>
                  <a:rPr lang="zh-CN" altLang="en-US" sz="1100" b="1" spc="100" dirty="0">
                    <a:solidFill>
                      <a:schemeClr val="bg2">
                        <a:lumMod val="25000"/>
                      </a:schemeClr>
                    </a:solidFill>
                    <a:cs typeface="+mn-ea"/>
                    <a:sym typeface="+mn-lt"/>
                  </a:rPr>
                  <a:t>编码风格和内部说明文档</a:t>
                </a:r>
                <a:r>
                  <a:rPr lang="zh-CN" altLang="en-US" sz="1100" spc="100" dirty="0">
                    <a:solidFill>
                      <a:schemeClr val="tx1">
                        <a:lumMod val="50000"/>
                        <a:lumOff val="50000"/>
                      </a:schemeClr>
                    </a:solidFill>
                    <a:cs typeface="+mn-ea"/>
                    <a:sym typeface="+mn-lt"/>
                  </a:rPr>
                  <a:t>这两个影响可维护性的因素</a:t>
                </a:r>
              </a:p>
            </p:txBody>
          </p:sp>
        </p:grpSp>
      </p:grpSp>
      <p:grpSp>
        <p:nvGrpSpPr>
          <p:cNvPr id="7" name="组合 6"/>
          <p:cNvGrpSpPr/>
          <p:nvPr/>
        </p:nvGrpSpPr>
        <p:grpSpPr>
          <a:xfrm>
            <a:off x="1492277" y="2808975"/>
            <a:ext cx="3623073" cy="1533460"/>
            <a:chOff x="3154685" y="2285683"/>
            <a:chExt cx="2149778" cy="1533460"/>
          </a:xfrm>
        </p:grpSpPr>
        <p:sp>
          <p:nvSpPr>
            <p:cNvPr id="106" name="Freeform 51"/>
            <p:cNvSpPr>
              <a:spLocks noChangeArrowheads="1"/>
            </p:cNvSpPr>
            <p:nvPr/>
          </p:nvSpPr>
          <p:spPr bwMode="auto">
            <a:xfrm>
              <a:off x="4112884" y="2285683"/>
              <a:ext cx="241855" cy="289604"/>
            </a:xfrm>
            <a:custGeom>
              <a:avLst/>
              <a:gdLst>
                <a:gd name="T0" fmla="*/ 8120 w 461"/>
                <a:gd name="T1" fmla="*/ 12182 h 285"/>
                <a:gd name="T2" fmla="*/ 8120 w 461"/>
                <a:gd name="T3" fmla="*/ 12182 h 285"/>
                <a:gd name="T4" fmla="*/ 91576 w 461"/>
                <a:gd name="T5" fmla="*/ 56398 h 285"/>
                <a:gd name="T6" fmla="*/ 104207 w 461"/>
                <a:gd name="T7" fmla="*/ 60008 h 285"/>
                <a:gd name="T8" fmla="*/ 111876 w 461"/>
                <a:gd name="T9" fmla="*/ 56398 h 285"/>
                <a:gd name="T10" fmla="*/ 195783 w 461"/>
                <a:gd name="T11" fmla="*/ 12182 h 285"/>
                <a:gd name="T12" fmla="*/ 199843 w 461"/>
                <a:gd name="T13" fmla="*/ 0 h 285"/>
                <a:gd name="T14" fmla="*/ 8120 w 461"/>
                <a:gd name="T15" fmla="*/ 0 h 285"/>
                <a:gd name="T16" fmla="*/ 8120 w 461"/>
                <a:gd name="T17" fmla="*/ 12182 h 285"/>
                <a:gd name="T18" fmla="*/ 199843 w 461"/>
                <a:gd name="T19" fmla="*/ 36095 h 285"/>
                <a:gd name="T20" fmla="*/ 199843 w 461"/>
                <a:gd name="T21" fmla="*/ 36095 h 285"/>
                <a:gd name="T22" fmla="*/ 111876 w 461"/>
                <a:gd name="T23" fmla="*/ 80311 h 285"/>
                <a:gd name="T24" fmla="*/ 104207 w 461"/>
                <a:gd name="T25" fmla="*/ 80311 h 285"/>
                <a:gd name="T26" fmla="*/ 91576 w 461"/>
                <a:gd name="T27" fmla="*/ 80311 h 285"/>
                <a:gd name="T28" fmla="*/ 8120 w 461"/>
                <a:gd name="T29" fmla="*/ 36095 h 285"/>
                <a:gd name="T30" fmla="*/ 4060 w 461"/>
                <a:gd name="T31" fmla="*/ 36095 h 285"/>
                <a:gd name="T32" fmla="*/ 4060 w 461"/>
                <a:gd name="T33" fmla="*/ 120015 h 285"/>
                <a:gd name="T34" fmla="*/ 15789 w 461"/>
                <a:gd name="T35" fmla="*/ 128137 h 285"/>
                <a:gd name="T36" fmla="*/ 191723 w 461"/>
                <a:gd name="T37" fmla="*/ 128137 h 285"/>
                <a:gd name="T38" fmla="*/ 203903 w 461"/>
                <a:gd name="T39" fmla="*/ 120015 h 285"/>
                <a:gd name="T40" fmla="*/ 203903 w 461"/>
                <a:gd name="T41" fmla="*/ 36095 h 285"/>
                <a:gd name="T42" fmla="*/ 199843 w 461"/>
                <a:gd name="T43" fmla="*/ 36095 h 285"/>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461" h="285">
                  <a:moveTo>
                    <a:pt x="18" y="27"/>
                  </a:moveTo>
                  <a:lnTo>
                    <a:pt x="18" y="27"/>
                  </a:lnTo>
                  <a:cubicBezTo>
                    <a:pt x="35" y="35"/>
                    <a:pt x="203" y="125"/>
                    <a:pt x="203" y="125"/>
                  </a:cubicBezTo>
                  <a:cubicBezTo>
                    <a:pt x="212" y="133"/>
                    <a:pt x="221" y="133"/>
                    <a:pt x="231" y="133"/>
                  </a:cubicBezTo>
                  <a:cubicBezTo>
                    <a:pt x="239" y="133"/>
                    <a:pt x="248" y="133"/>
                    <a:pt x="248" y="125"/>
                  </a:cubicBezTo>
                  <a:cubicBezTo>
                    <a:pt x="256" y="125"/>
                    <a:pt x="425" y="35"/>
                    <a:pt x="434" y="27"/>
                  </a:cubicBezTo>
                  <a:cubicBezTo>
                    <a:pt x="452" y="18"/>
                    <a:pt x="460" y="0"/>
                    <a:pt x="443" y="0"/>
                  </a:cubicBezTo>
                  <a:cubicBezTo>
                    <a:pt x="18" y="0"/>
                    <a:pt x="18" y="0"/>
                    <a:pt x="18" y="0"/>
                  </a:cubicBezTo>
                  <a:cubicBezTo>
                    <a:pt x="0" y="0"/>
                    <a:pt x="9" y="18"/>
                    <a:pt x="18" y="27"/>
                  </a:cubicBezTo>
                  <a:close/>
                  <a:moveTo>
                    <a:pt x="443" y="80"/>
                  </a:moveTo>
                  <a:lnTo>
                    <a:pt x="443" y="80"/>
                  </a:lnTo>
                  <a:cubicBezTo>
                    <a:pt x="434" y="80"/>
                    <a:pt x="256" y="169"/>
                    <a:pt x="248" y="178"/>
                  </a:cubicBezTo>
                  <a:cubicBezTo>
                    <a:pt x="248" y="178"/>
                    <a:pt x="239" y="178"/>
                    <a:pt x="231" y="178"/>
                  </a:cubicBezTo>
                  <a:cubicBezTo>
                    <a:pt x="221" y="178"/>
                    <a:pt x="212" y="178"/>
                    <a:pt x="203" y="178"/>
                  </a:cubicBezTo>
                  <a:cubicBezTo>
                    <a:pt x="194" y="169"/>
                    <a:pt x="27" y="80"/>
                    <a:pt x="18" y="80"/>
                  </a:cubicBezTo>
                  <a:cubicBezTo>
                    <a:pt x="9" y="72"/>
                    <a:pt x="9" y="80"/>
                    <a:pt x="9" y="80"/>
                  </a:cubicBezTo>
                  <a:cubicBezTo>
                    <a:pt x="9" y="88"/>
                    <a:pt x="9" y="266"/>
                    <a:pt x="9" y="266"/>
                  </a:cubicBezTo>
                  <a:cubicBezTo>
                    <a:pt x="9" y="275"/>
                    <a:pt x="18" y="284"/>
                    <a:pt x="35" y="284"/>
                  </a:cubicBezTo>
                  <a:cubicBezTo>
                    <a:pt x="425" y="284"/>
                    <a:pt x="425" y="284"/>
                    <a:pt x="425" y="284"/>
                  </a:cubicBezTo>
                  <a:cubicBezTo>
                    <a:pt x="443" y="284"/>
                    <a:pt x="452" y="275"/>
                    <a:pt x="452" y="266"/>
                  </a:cubicBezTo>
                  <a:cubicBezTo>
                    <a:pt x="452" y="266"/>
                    <a:pt x="452" y="88"/>
                    <a:pt x="452" y="80"/>
                  </a:cubicBezTo>
                  <a:cubicBezTo>
                    <a:pt x="452" y="80"/>
                    <a:pt x="452" y="72"/>
                    <a:pt x="443" y="80"/>
                  </a:cubicBezTo>
                  <a:close/>
                </a:path>
              </a:pathLst>
            </a:custGeom>
            <a:solidFill>
              <a:srgbClr val="388BA5"/>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2" name="组合 121"/>
            <p:cNvGrpSpPr/>
            <p:nvPr/>
          </p:nvGrpSpPr>
          <p:grpSpPr>
            <a:xfrm>
              <a:off x="3154685" y="2674776"/>
              <a:ext cx="2149778" cy="1144367"/>
              <a:chOff x="3250524" y="-1747843"/>
              <a:chExt cx="2400708" cy="1144367"/>
            </a:xfrm>
          </p:grpSpPr>
          <p:sp>
            <p:nvSpPr>
              <p:cNvPr id="123" name="文本框 122"/>
              <p:cNvSpPr txBox="1"/>
              <p:nvPr/>
            </p:nvSpPr>
            <p:spPr>
              <a:xfrm>
                <a:off x="3250525" y="-1747843"/>
                <a:ext cx="2400707" cy="707886"/>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正式的和非正式的设计复审</a:t>
                </a:r>
              </a:p>
            </p:txBody>
          </p:sp>
          <p:sp>
            <p:nvSpPr>
              <p:cNvPr id="124" name="文本框 123"/>
              <p:cNvSpPr txBox="1"/>
              <p:nvPr/>
            </p:nvSpPr>
            <p:spPr>
              <a:xfrm>
                <a:off x="3250524" y="-1337459"/>
                <a:ext cx="2382765" cy="73398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从</a:t>
                </a:r>
                <a:r>
                  <a:rPr lang="zh-CN" altLang="en-US" sz="1100" b="1" spc="100" dirty="0">
                    <a:solidFill>
                      <a:schemeClr val="tx1">
                        <a:lumMod val="50000"/>
                        <a:lumOff val="50000"/>
                      </a:schemeClr>
                    </a:solidFill>
                    <a:cs typeface="+mn-ea"/>
                    <a:sym typeface="+mn-lt"/>
                  </a:rPr>
                  <a:t>容易修改、模块化和功能独</a:t>
                </a:r>
                <a:r>
                  <a:rPr lang="zh-CN" altLang="en-US" sz="1100" spc="100" dirty="0">
                    <a:solidFill>
                      <a:schemeClr val="tx1">
                        <a:lumMod val="50000"/>
                        <a:lumOff val="50000"/>
                      </a:schemeClr>
                    </a:solidFill>
                    <a:cs typeface="+mn-ea"/>
                    <a:sym typeface="+mn-lt"/>
                  </a:rPr>
                  <a:t>立的目标出发，评价软件的</a:t>
                </a:r>
                <a:r>
                  <a:rPr lang="zh-CN" altLang="en-US" sz="1100" b="1" spc="100" dirty="0">
                    <a:solidFill>
                      <a:schemeClr val="bg2">
                        <a:lumMod val="25000"/>
                      </a:schemeClr>
                    </a:solidFill>
                    <a:cs typeface="+mn-ea"/>
                    <a:sym typeface="+mn-lt"/>
                  </a:rPr>
                  <a:t>结构和过程</a:t>
                </a:r>
                <a:r>
                  <a:rPr lang="zh-CN" altLang="en-US" sz="1100" spc="100" dirty="0">
                    <a:solidFill>
                      <a:schemeClr val="tx1">
                        <a:lumMod val="50000"/>
                        <a:lumOff val="50000"/>
                      </a:schemeClr>
                    </a:solidFill>
                    <a:cs typeface="+mn-ea"/>
                    <a:sym typeface="+mn-lt"/>
                  </a:rPr>
                  <a:t>，设计中应该对将来可能修改的部分预作准备</a:t>
                </a:r>
              </a:p>
            </p:txBody>
          </p:sp>
        </p:grpSp>
      </p:grpSp>
      <p:grpSp>
        <p:nvGrpSpPr>
          <p:cNvPr id="35" name="组合 34"/>
          <p:cNvGrpSpPr/>
          <p:nvPr/>
        </p:nvGrpSpPr>
        <p:grpSpPr>
          <a:xfrm>
            <a:off x="862614" y="4572458"/>
            <a:ext cx="2149778" cy="2071986"/>
            <a:chOff x="998025" y="4563646"/>
            <a:chExt cx="2149778" cy="2071986"/>
          </a:xfrm>
        </p:grpSpPr>
        <p:sp>
          <p:nvSpPr>
            <p:cNvPr id="104" name="Freeform 47"/>
            <p:cNvSpPr>
              <a:spLocks noChangeArrowheads="1"/>
            </p:cNvSpPr>
            <p:nvPr/>
          </p:nvSpPr>
          <p:spPr bwMode="auto">
            <a:xfrm>
              <a:off x="1875706" y="4563646"/>
              <a:ext cx="423550" cy="372118"/>
            </a:xfrm>
            <a:custGeom>
              <a:avLst/>
              <a:gdLst>
                <a:gd name="T0" fmla="*/ 221804 w 498"/>
                <a:gd name="T1" fmla="*/ 194813 h 435"/>
                <a:gd name="T2" fmla="*/ 221804 w 498"/>
                <a:gd name="T3" fmla="*/ 194813 h 435"/>
                <a:gd name="T4" fmla="*/ 217341 w 498"/>
                <a:gd name="T5" fmla="*/ 147232 h 435"/>
                <a:gd name="T6" fmla="*/ 189671 w 498"/>
                <a:gd name="T7" fmla="*/ 131521 h 435"/>
                <a:gd name="T8" fmla="*/ 166018 w 498"/>
                <a:gd name="T9" fmla="*/ 103691 h 435"/>
                <a:gd name="T10" fmla="*/ 174051 w 498"/>
                <a:gd name="T11" fmla="*/ 87980 h 435"/>
                <a:gd name="T12" fmla="*/ 182084 w 498"/>
                <a:gd name="T13" fmla="*/ 71372 h 435"/>
                <a:gd name="T14" fmla="*/ 178068 w 498"/>
                <a:gd name="T15" fmla="*/ 67781 h 435"/>
                <a:gd name="T16" fmla="*/ 182084 w 498"/>
                <a:gd name="T17" fmla="*/ 51621 h 435"/>
                <a:gd name="T18" fmla="*/ 154415 w 498"/>
                <a:gd name="T19" fmla="*/ 27830 h 435"/>
                <a:gd name="T20" fmla="*/ 126745 w 498"/>
                <a:gd name="T21" fmla="*/ 51621 h 435"/>
                <a:gd name="T22" fmla="*/ 130762 w 498"/>
                <a:gd name="T23" fmla="*/ 67781 h 435"/>
                <a:gd name="T24" fmla="*/ 126745 w 498"/>
                <a:gd name="T25" fmla="*/ 71372 h 435"/>
                <a:gd name="T26" fmla="*/ 134778 w 498"/>
                <a:gd name="T27" fmla="*/ 87980 h 435"/>
                <a:gd name="T28" fmla="*/ 138795 w 498"/>
                <a:gd name="T29" fmla="*/ 103691 h 435"/>
                <a:gd name="T30" fmla="*/ 130762 w 498"/>
                <a:gd name="T31" fmla="*/ 123441 h 435"/>
                <a:gd name="T32" fmla="*/ 170035 w 498"/>
                <a:gd name="T33" fmla="*/ 163392 h 435"/>
                <a:gd name="T34" fmla="*/ 170035 w 498"/>
                <a:gd name="T35" fmla="*/ 194813 h 435"/>
                <a:gd name="T36" fmla="*/ 221804 w 498"/>
                <a:gd name="T37" fmla="*/ 194813 h 435"/>
                <a:gd name="T38" fmla="*/ 115142 w 498"/>
                <a:gd name="T39" fmla="*/ 135561 h 435"/>
                <a:gd name="T40" fmla="*/ 115142 w 498"/>
                <a:gd name="T41" fmla="*/ 135561 h 435"/>
                <a:gd name="T42" fmla="*/ 83455 w 498"/>
                <a:gd name="T43" fmla="*/ 103691 h 435"/>
                <a:gd name="T44" fmla="*/ 95059 w 498"/>
                <a:gd name="T45" fmla="*/ 75412 h 435"/>
                <a:gd name="T46" fmla="*/ 103092 w 498"/>
                <a:gd name="T47" fmla="*/ 59701 h 435"/>
                <a:gd name="T48" fmla="*/ 99075 w 498"/>
                <a:gd name="T49" fmla="*/ 51621 h 435"/>
                <a:gd name="T50" fmla="*/ 103092 w 498"/>
                <a:gd name="T51" fmla="*/ 31870 h 435"/>
                <a:gd name="T52" fmla="*/ 67389 w 498"/>
                <a:gd name="T53" fmla="*/ 0 h 435"/>
                <a:gd name="T54" fmla="*/ 31686 w 498"/>
                <a:gd name="T55" fmla="*/ 31870 h 435"/>
                <a:gd name="T56" fmla="*/ 31686 w 498"/>
                <a:gd name="T57" fmla="*/ 51621 h 435"/>
                <a:gd name="T58" fmla="*/ 31686 w 498"/>
                <a:gd name="T59" fmla="*/ 59701 h 435"/>
                <a:gd name="T60" fmla="*/ 39719 w 498"/>
                <a:gd name="T61" fmla="*/ 75412 h 435"/>
                <a:gd name="T62" fmla="*/ 47753 w 498"/>
                <a:gd name="T63" fmla="*/ 103691 h 435"/>
                <a:gd name="T64" fmla="*/ 20083 w 498"/>
                <a:gd name="T65" fmla="*/ 135561 h 435"/>
                <a:gd name="T66" fmla="*/ 0 w 498"/>
                <a:gd name="T67" fmla="*/ 155312 h 435"/>
                <a:gd name="T68" fmla="*/ 0 w 498"/>
                <a:gd name="T69" fmla="*/ 194813 h 435"/>
                <a:gd name="T70" fmla="*/ 154415 w 498"/>
                <a:gd name="T71" fmla="*/ 194813 h 435"/>
                <a:gd name="T72" fmla="*/ 154415 w 498"/>
                <a:gd name="T73" fmla="*/ 163392 h 435"/>
                <a:gd name="T74" fmla="*/ 115142 w 498"/>
                <a:gd name="T75" fmla="*/ 135561 h 43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98" h="435">
                  <a:moveTo>
                    <a:pt x="497" y="434"/>
                  </a:moveTo>
                  <a:lnTo>
                    <a:pt x="497" y="434"/>
                  </a:lnTo>
                  <a:cubicBezTo>
                    <a:pt x="497" y="434"/>
                    <a:pt x="497" y="337"/>
                    <a:pt x="487" y="328"/>
                  </a:cubicBezTo>
                  <a:cubicBezTo>
                    <a:pt x="479" y="319"/>
                    <a:pt x="462" y="302"/>
                    <a:pt x="425" y="293"/>
                  </a:cubicBezTo>
                  <a:cubicBezTo>
                    <a:pt x="390" y="275"/>
                    <a:pt x="372" y="257"/>
                    <a:pt x="372" y="231"/>
                  </a:cubicBezTo>
                  <a:cubicBezTo>
                    <a:pt x="372" y="213"/>
                    <a:pt x="390" y="222"/>
                    <a:pt x="390" y="196"/>
                  </a:cubicBezTo>
                  <a:cubicBezTo>
                    <a:pt x="390" y="178"/>
                    <a:pt x="408" y="196"/>
                    <a:pt x="408" y="159"/>
                  </a:cubicBezTo>
                  <a:cubicBezTo>
                    <a:pt x="408" y="151"/>
                    <a:pt x="399" y="151"/>
                    <a:pt x="399" y="151"/>
                  </a:cubicBezTo>
                  <a:cubicBezTo>
                    <a:pt x="399" y="151"/>
                    <a:pt x="408" y="133"/>
                    <a:pt x="408" y="115"/>
                  </a:cubicBezTo>
                  <a:cubicBezTo>
                    <a:pt x="408" y="98"/>
                    <a:pt x="399" y="62"/>
                    <a:pt x="346" y="62"/>
                  </a:cubicBezTo>
                  <a:cubicBezTo>
                    <a:pt x="293" y="62"/>
                    <a:pt x="284" y="98"/>
                    <a:pt x="284" y="115"/>
                  </a:cubicBezTo>
                  <a:cubicBezTo>
                    <a:pt x="284" y="133"/>
                    <a:pt x="293" y="151"/>
                    <a:pt x="293" y="151"/>
                  </a:cubicBezTo>
                  <a:cubicBezTo>
                    <a:pt x="293" y="151"/>
                    <a:pt x="284" y="151"/>
                    <a:pt x="284" y="159"/>
                  </a:cubicBezTo>
                  <a:cubicBezTo>
                    <a:pt x="284" y="196"/>
                    <a:pt x="293" y="178"/>
                    <a:pt x="302" y="196"/>
                  </a:cubicBezTo>
                  <a:cubicBezTo>
                    <a:pt x="302" y="222"/>
                    <a:pt x="311" y="213"/>
                    <a:pt x="311" y="231"/>
                  </a:cubicBezTo>
                  <a:cubicBezTo>
                    <a:pt x="311" y="249"/>
                    <a:pt x="311" y="266"/>
                    <a:pt x="293" y="275"/>
                  </a:cubicBezTo>
                  <a:cubicBezTo>
                    <a:pt x="372" y="319"/>
                    <a:pt x="381" y="319"/>
                    <a:pt x="381" y="364"/>
                  </a:cubicBezTo>
                  <a:cubicBezTo>
                    <a:pt x="381" y="434"/>
                    <a:pt x="381" y="434"/>
                    <a:pt x="381" y="434"/>
                  </a:cubicBezTo>
                  <a:lnTo>
                    <a:pt x="497" y="434"/>
                  </a:lnTo>
                  <a:close/>
                  <a:moveTo>
                    <a:pt x="258" y="302"/>
                  </a:moveTo>
                  <a:lnTo>
                    <a:pt x="258" y="302"/>
                  </a:lnTo>
                  <a:cubicBezTo>
                    <a:pt x="204" y="284"/>
                    <a:pt x="187" y="266"/>
                    <a:pt x="187" y="231"/>
                  </a:cubicBezTo>
                  <a:cubicBezTo>
                    <a:pt x="187" y="204"/>
                    <a:pt x="204" y="213"/>
                    <a:pt x="213" y="168"/>
                  </a:cubicBezTo>
                  <a:cubicBezTo>
                    <a:pt x="213" y="159"/>
                    <a:pt x="231" y="168"/>
                    <a:pt x="231" y="133"/>
                  </a:cubicBezTo>
                  <a:cubicBezTo>
                    <a:pt x="231" y="115"/>
                    <a:pt x="222" y="115"/>
                    <a:pt x="222" y="115"/>
                  </a:cubicBezTo>
                  <a:cubicBezTo>
                    <a:pt x="222" y="115"/>
                    <a:pt x="222" y="89"/>
                    <a:pt x="231" y="71"/>
                  </a:cubicBezTo>
                  <a:cubicBezTo>
                    <a:pt x="231" y="53"/>
                    <a:pt x="213" y="0"/>
                    <a:pt x="151" y="0"/>
                  </a:cubicBezTo>
                  <a:cubicBezTo>
                    <a:pt x="80" y="0"/>
                    <a:pt x="71" y="53"/>
                    <a:pt x="71" y="71"/>
                  </a:cubicBezTo>
                  <a:cubicBezTo>
                    <a:pt x="71" y="89"/>
                    <a:pt x="71" y="115"/>
                    <a:pt x="71" y="115"/>
                  </a:cubicBezTo>
                  <a:cubicBezTo>
                    <a:pt x="71" y="115"/>
                    <a:pt x="71" y="115"/>
                    <a:pt x="71" y="133"/>
                  </a:cubicBezTo>
                  <a:cubicBezTo>
                    <a:pt x="71" y="168"/>
                    <a:pt x="80" y="159"/>
                    <a:pt x="89" y="168"/>
                  </a:cubicBezTo>
                  <a:cubicBezTo>
                    <a:pt x="89" y="213"/>
                    <a:pt x="107" y="204"/>
                    <a:pt x="107" y="231"/>
                  </a:cubicBezTo>
                  <a:cubicBezTo>
                    <a:pt x="107" y="266"/>
                    <a:pt x="89" y="284"/>
                    <a:pt x="45" y="302"/>
                  </a:cubicBezTo>
                  <a:cubicBezTo>
                    <a:pt x="27" y="310"/>
                    <a:pt x="0" y="319"/>
                    <a:pt x="0" y="346"/>
                  </a:cubicBezTo>
                  <a:cubicBezTo>
                    <a:pt x="0" y="434"/>
                    <a:pt x="0" y="434"/>
                    <a:pt x="0" y="434"/>
                  </a:cubicBezTo>
                  <a:cubicBezTo>
                    <a:pt x="346" y="434"/>
                    <a:pt x="346" y="434"/>
                    <a:pt x="346" y="434"/>
                  </a:cubicBezTo>
                  <a:cubicBezTo>
                    <a:pt x="346" y="434"/>
                    <a:pt x="346" y="381"/>
                    <a:pt x="346" y="364"/>
                  </a:cubicBezTo>
                  <a:cubicBezTo>
                    <a:pt x="346" y="346"/>
                    <a:pt x="302" y="328"/>
                    <a:pt x="258" y="30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5" name="组合 124"/>
            <p:cNvGrpSpPr/>
            <p:nvPr/>
          </p:nvGrpSpPr>
          <p:grpSpPr>
            <a:xfrm>
              <a:off x="998025" y="5051144"/>
              <a:ext cx="2149778" cy="1584488"/>
              <a:chOff x="3250524" y="-1747843"/>
              <a:chExt cx="2400708" cy="1584488"/>
            </a:xfrm>
          </p:grpSpPr>
          <p:sp>
            <p:nvSpPr>
              <p:cNvPr id="126" name="文本框 125"/>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需求分析复审</a:t>
                </a:r>
              </a:p>
            </p:txBody>
          </p:sp>
          <p:sp>
            <p:nvSpPr>
              <p:cNvPr id="127" name="文本框 126"/>
              <p:cNvSpPr txBox="1"/>
              <p:nvPr/>
            </p:nvSpPr>
            <p:spPr>
              <a:xfrm>
                <a:off x="3250524" y="-1337459"/>
                <a:ext cx="2382764" cy="117410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对将来要改进的部分和可能会修改的部分加以注意并指明；讨论软件的</a:t>
                </a:r>
                <a:r>
                  <a:rPr lang="zh-CN" altLang="en-US" sz="1100" b="1" spc="100" dirty="0">
                    <a:solidFill>
                      <a:schemeClr val="bg2">
                        <a:lumMod val="25000"/>
                      </a:schemeClr>
                    </a:solidFill>
                    <a:cs typeface="+mn-ea"/>
                    <a:sym typeface="+mn-lt"/>
                  </a:rPr>
                  <a:t>可移植性问题</a:t>
                </a:r>
                <a:r>
                  <a:rPr lang="en-US" altLang="zh-CN" sz="1100" spc="100" dirty="0">
                    <a:solidFill>
                      <a:schemeClr val="tx1">
                        <a:lumMod val="50000"/>
                        <a:lumOff val="50000"/>
                      </a:schemeClr>
                    </a:solidFill>
                    <a:cs typeface="+mn-ea"/>
                    <a:sym typeface="+mn-lt"/>
                  </a:rPr>
                  <a:t>,</a:t>
                </a:r>
                <a:r>
                  <a:rPr lang="zh-CN" altLang="en-US" sz="1100" spc="100" dirty="0">
                    <a:solidFill>
                      <a:schemeClr val="tx1">
                        <a:lumMod val="50000"/>
                        <a:lumOff val="50000"/>
                      </a:schemeClr>
                    </a:solidFill>
                    <a:cs typeface="+mn-ea"/>
                    <a:sym typeface="+mn-lt"/>
                  </a:rPr>
                  <a:t>并且考虑可能影响软件维护的</a:t>
                </a:r>
                <a:r>
                  <a:rPr lang="zh-CN" altLang="en-US" sz="1100" b="1" spc="100" dirty="0">
                    <a:solidFill>
                      <a:schemeClr val="bg2">
                        <a:lumMod val="25000"/>
                      </a:schemeClr>
                    </a:solidFill>
                    <a:cs typeface="+mn-ea"/>
                    <a:sym typeface="+mn-lt"/>
                  </a:rPr>
                  <a:t>系统界面</a:t>
                </a:r>
              </a:p>
            </p:txBody>
          </p:sp>
        </p:grpSp>
      </p:grpSp>
      <p:grpSp>
        <p:nvGrpSpPr>
          <p:cNvPr id="37" name="组合 36"/>
          <p:cNvGrpSpPr/>
          <p:nvPr/>
        </p:nvGrpSpPr>
        <p:grpSpPr>
          <a:xfrm>
            <a:off x="6754299" y="3952700"/>
            <a:ext cx="2149778" cy="1864029"/>
            <a:chOff x="7053493" y="4551543"/>
            <a:chExt cx="2149778" cy="1864029"/>
          </a:xfrm>
        </p:grpSpPr>
        <p:sp>
          <p:nvSpPr>
            <p:cNvPr id="109" name="Freeform 123"/>
            <p:cNvSpPr>
              <a:spLocks noChangeArrowheads="1"/>
            </p:cNvSpPr>
            <p:nvPr/>
          </p:nvSpPr>
          <p:spPr bwMode="auto">
            <a:xfrm>
              <a:off x="7934761" y="4551543"/>
              <a:ext cx="387246" cy="396322"/>
            </a:xfrm>
            <a:custGeom>
              <a:avLst/>
              <a:gdLst>
                <a:gd name="T0" fmla="*/ 123628 w 452"/>
                <a:gd name="T1" fmla="*/ 135490 h 462"/>
                <a:gd name="T2" fmla="*/ 123628 w 452"/>
                <a:gd name="T3" fmla="*/ 135490 h 462"/>
                <a:gd name="T4" fmla="*/ 195108 w 452"/>
                <a:gd name="T5" fmla="*/ 11703 h 462"/>
                <a:gd name="T6" fmla="*/ 195108 w 452"/>
                <a:gd name="T7" fmla="*/ 8102 h 462"/>
                <a:gd name="T8" fmla="*/ 191062 w 452"/>
                <a:gd name="T9" fmla="*/ 8102 h 462"/>
                <a:gd name="T10" fmla="*/ 71480 w 452"/>
                <a:gd name="T11" fmla="*/ 80124 h 462"/>
                <a:gd name="T12" fmla="*/ 4046 w 452"/>
                <a:gd name="T13" fmla="*/ 135490 h 462"/>
                <a:gd name="T14" fmla="*/ 15735 w 452"/>
                <a:gd name="T15" fmla="*/ 147644 h 462"/>
                <a:gd name="T16" fmla="*/ 39561 w 452"/>
                <a:gd name="T17" fmla="*/ 139542 h 462"/>
                <a:gd name="T18" fmla="*/ 67883 w 452"/>
                <a:gd name="T19" fmla="*/ 167450 h 462"/>
                <a:gd name="T20" fmla="*/ 59791 w 452"/>
                <a:gd name="T21" fmla="*/ 191307 h 462"/>
                <a:gd name="T22" fmla="*/ 67883 w 452"/>
                <a:gd name="T23" fmla="*/ 203461 h 462"/>
                <a:gd name="T24" fmla="*/ 123628 w 452"/>
                <a:gd name="T25" fmla="*/ 135490 h 462"/>
                <a:gd name="T26" fmla="*/ 135317 w 452"/>
                <a:gd name="T27" fmla="*/ 67520 h 462"/>
                <a:gd name="T28" fmla="*/ 135317 w 452"/>
                <a:gd name="T29" fmla="*/ 67520 h 462"/>
                <a:gd name="T30" fmla="*/ 135317 w 452"/>
                <a:gd name="T31" fmla="*/ 43663 h 462"/>
                <a:gd name="T32" fmla="*/ 159143 w 452"/>
                <a:gd name="T33" fmla="*/ 43663 h 462"/>
                <a:gd name="T34" fmla="*/ 159143 w 452"/>
                <a:gd name="T35" fmla="*/ 67520 h 462"/>
                <a:gd name="T36" fmla="*/ 135317 w 452"/>
                <a:gd name="T37" fmla="*/ 67520 h 4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2" h="462">
                  <a:moveTo>
                    <a:pt x="275" y="301"/>
                  </a:moveTo>
                  <a:lnTo>
                    <a:pt x="275" y="301"/>
                  </a:lnTo>
                  <a:cubicBezTo>
                    <a:pt x="275" y="301"/>
                    <a:pt x="451" y="169"/>
                    <a:pt x="434" y="26"/>
                  </a:cubicBezTo>
                  <a:lnTo>
                    <a:pt x="434" y="18"/>
                  </a:lnTo>
                  <a:cubicBezTo>
                    <a:pt x="425" y="18"/>
                    <a:pt x="425" y="18"/>
                    <a:pt x="425" y="18"/>
                  </a:cubicBezTo>
                  <a:cubicBezTo>
                    <a:pt x="284" y="0"/>
                    <a:pt x="159" y="178"/>
                    <a:pt x="159" y="178"/>
                  </a:cubicBezTo>
                  <a:cubicBezTo>
                    <a:pt x="53" y="159"/>
                    <a:pt x="62" y="186"/>
                    <a:pt x="9" y="301"/>
                  </a:cubicBezTo>
                  <a:cubicBezTo>
                    <a:pt x="0" y="328"/>
                    <a:pt x="18" y="328"/>
                    <a:pt x="35" y="328"/>
                  </a:cubicBezTo>
                  <a:cubicBezTo>
                    <a:pt x="53" y="319"/>
                    <a:pt x="88" y="310"/>
                    <a:pt x="88" y="310"/>
                  </a:cubicBezTo>
                  <a:cubicBezTo>
                    <a:pt x="151" y="372"/>
                    <a:pt x="151" y="372"/>
                    <a:pt x="151" y="372"/>
                  </a:cubicBezTo>
                  <a:cubicBezTo>
                    <a:pt x="151" y="372"/>
                    <a:pt x="141" y="407"/>
                    <a:pt x="133" y="425"/>
                  </a:cubicBezTo>
                  <a:cubicBezTo>
                    <a:pt x="124" y="443"/>
                    <a:pt x="133" y="461"/>
                    <a:pt x="151" y="452"/>
                  </a:cubicBezTo>
                  <a:cubicBezTo>
                    <a:pt x="266" y="398"/>
                    <a:pt x="292" y="407"/>
                    <a:pt x="275" y="301"/>
                  </a:cubicBezTo>
                  <a:close/>
                  <a:moveTo>
                    <a:pt x="301" y="150"/>
                  </a:moveTo>
                  <a:lnTo>
                    <a:pt x="301" y="150"/>
                  </a:lnTo>
                  <a:cubicBezTo>
                    <a:pt x="284" y="133"/>
                    <a:pt x="284" y="115"/>
                    <a:pt x="301" y="97"/>
                  </a:cubicBezTo>
                  <a:cubicBezTo>
                    <a:pt x="319" y="80"/>
                    <a:pt x="345" y="80"/>
                    <a:pt x="354" y="97"/>
                  </a:cubicBezTo>
                  <a:cubicBezTo>
                    <a:pt x="372" y="115"/>
                    <a:pt x="372" y="133"/>
                    <a:pt x="354" y="150"/>
                  </a:cubicBezTo>
                  <a:cubicBezTo>
                    <a:pt x="345" y="169"/>
                    <a:pt x="319" y="169"/>
                    <a:pt x="301" y="150"/>
                  </a:cubicBezTo>
                  <a:close/>
                </a:path>
              </a:pathLst>
            </a:custGeom>
            <a:solidFill>
              <a:srgbClr val="5BAA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28" name="组合 127"/>
            <p:cNvGrpSpPr/>
            <p:nvPr/>
          </p:nvGrpSpPr>
          <p:grpSpPr>
            <a:xfrm>
              <a:off x="7053493" y="5051144"/>
              <a:ext cx="2149778" cy="1364428"/>
              <a:chOff x="3250524" y="-1747843"/>
              <a:chExt cx="2400708" cy="1364428"/>
            </a:xfrm>
          </p:grpSpPr>
          <p:sp>
            <p:nvSpPr>
              <p:cNvPr id="129" name="文本框 128"/>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配置复审</a:t>
                </a:r>
              </a:p>
            </p:txBody>
          </p:sp>
          <p:sp>
            <p:nvSpPr>
              <p:cNvPr id="130" name="文本框 129"/>
              <p:cNvSpPr txBox="1"/>
              <p:nvPr/>
            </p:nvSpPr>
            <p:spPr>
              <a:xfrm>
                <a:off x="3250524" y="-1337459"/>
                <a:ext cx="2382764" cy="954044"/>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保证软件配置的所有成分是</a:t>
                </a:r>
                <a:r>
                  <a:rPr lang="zh-CN" altLang="en-US" sz="1100" b="1" spc="100" dirty="0">
                    <a:solidFill>
                      <a:schemeClr val="bg2">
                        <a:lumMod val="25000"/>
                      </a:schemeClr>
                    </a:solidFill>
                    <a:cs typeface="+mn-ea"/>
                    <a:sym typeface="+mn-lt"/>
                  </a:rPr>
                  <a:t>完整的、一致的和可理解的</a:t>
                </a:r>
                <a:r>
                  <a:rPr lang="zh-CN" altLang="en-US" sz="1100" spc="100" dirty="0">
                    <a:solidFill>
                      <a:schemeClr val="tx1">
                        <a:lumMod val="50000"/>
                        <a:lumOff val="50000"/>
                      </a:schemeClr>
                    </a:solidFill>
                    <a:cs typeface="+mn-ea"/>
                    <a:sym typeface="+mn-lt"/>
                  </a:rPr>
                  <a:t>，而且为了便于修改和管理已经编目归档了</a:t>
                </a:r>
              </a:p>
            </p:txBody>
          </p:sp>
        </p:grpSp>
      </p:grpSp>
      <p:grpSp>
        <p:nvGrpSpPr>
          <p:cNvPr id="38" name="组合 37"/>
          <p:cNvGrpSpPr/>
          <p:nvPr/>
        </p:nvGrpSpPr>
        <p:grpSpPr>
          <a:xfrm>
            <a:off x="4491580" y="1310172"/>
            <a:ext cx="2149778" cy="1422395"/>
            <a:chOff x="9190624" y="4553056"/>
            <a:chExt cx="2149778" cy="1422395"/>
          </a:xfrm>
        </p:grpSpPr>
        <p:sp>
          <p:nvSpPr>
            <p:cNvPr id="107" name="Freeform 29"/>
            <p:cNvSpPr>
              <a:spLocks noChangeArrowheads="1"/>
            </p:cNvSpPr>
            <p:nvPr/>
          </p:nvSpPr>
          <p:spPr bwMode="auto">
            <a:xfrm>
              <a:off x="10074915" y="4553056"/>
              <a:ext cx="381196" cy="393298"/>
            </a:xfrm>
            <a:custGeom>
              <a:avLst/>
              <a:gdLst>
                <a:gd name="T0" fmla="*/ 111726 w 444"/>
                <a:gd name="T1" fmla="*/ 150538 h 462"/>
                <a:gd name="T2" fmla="*/ 111726 w 444"/>
                <a:gd name="T3" fmla="*/ 150538 h 462"/>
                <a:gd name="T4" fmla="*/ 144162 w 444"/>
                <a:gd name="T5" fmla="*/ 114802 h 462"/>
                <a:gd name="T6" fmla="*/ 199574 w 444"/>
                <a:gd name="T7" fmla="*/ 31716 h 462"/>
                <a:gd name="T8" fmla="*/ 191916 w 444"/>
                <a:gd name="T9" fmla="*/ 23675 h 462"/>
                <a:gd name="T10" fmla="*/ 155875 w 444"/>
                <a:gd name="T11" fmla="*/ 23675 h 462"/>
                <a:gd name="T12" fmla="*/ 100013 w 444"/>
                <a:gd name="T13" fmla="*/ 0 h 462"/>
                <a:gd name="T14" fmla="*/ 44150 w 444"/>
                <a:gd name="T15" fmla="*/ 23675 h 462"/>
                <a:gd name="T16" fmla="*/ 8109 w 444"/>
                <a:gd name="T17" fmla="*/ 23675 h 462"/>
                <a:gd name="T18" fmla="*/ 0 w 444"/>
                <a:gd name="T19" fmla="*/ 31716 h 462"/>
                <a:gd name="T20" fmla="*/ 55863 w 444"/>
                <a:gd name="T21" fmla="*/ 114802 h 462"/>
                <a:gd name="T22" fmla="*/ 87849 w 444"/>
                <a:gd name="T23" fmla="*/ 150538 h 462"/>
                <a:gd name="T24" fmla="*/ 87849 w 444"/>
                <a:gd name="T25" fmla="*/ 166172 h 462"/>
                <a:gd name="T26" fmla="*/ 48204 w 444"/>
                <a:gd name="T27" fmla="*/ 185827 h 462"/>
                <a:gd name="T28" fmla="*/ 100013 w 444"/>
                <a:gd name="T29" fmla="*/ 205928 h 462"/>
                <a:gd name="T30" fmla="*/ 147766 w 444"/>
                <a:gd name="T31" fmla="*/ 185827 h 462"/>
                <a:gd name="T32" fmla="*/ 111726 w 444"/>
                <a:gd name="T33" fmla="*/ 166172 h 462"/>
                <a:gd name="T34" fmla="*/ 111726 w 444"/>
                <a:gd name="T35" fmla="*/ 150538 h 462"/>
                <a:gd name="T36" fmla="*/ 144162 w 444"/>
                <a:gd name="T37" fmla="*/ 94700 h 462"/>
                <a:gd name="T38" fmla="*/ 144162 w 444"/>
                <a:gd name="T39" fmla="*/ 94700 h 462"/>
                <a:gd name="T40" fmla="*/ 155875 w 444"/>
                <a:gd name="T41" fmla="*/ 39756 h 462"/>
                <a:gd name="T42" fmla="*/ 183807 w 444"/>
                <a:gd name="T43" fmla="*/ 39756 h 462"/>
                <a:gd name="T44" fmla="*/ 144162 w 444"/>
                <a:gd name="T45" fmla="*/ 94700 h 462"/>
                <a:gd name="T46" fmla="*/ 100013 w 444"/>
                <a:gd name="T47" fmla="*/ 16081 h 462"/>
                <a:gd name="T48" fmla="*/ 100013 w 444"/>
                <a:gd name="T49" fmla="*/ 16081 h 462"/>
                <a:gd name="T50" fmla="*/ 144162 w 444"/>
                <a:gd name="T51" fmla="*/ 31716 h 462"/>
                <a:gd name="T52" fmla="*/ 100013 w 444"/>
                <a:gd name="T53" fmla="*/ 51370 h 462"/>
                <a:gd name="T54" fmla="*/ 55863 w 444"/>
                <a:gd name="T55" fmla="*/ 31716 h 462"/>
                <a:gd name="T56" fmla="*/ 100013 w 444"/>
                <a:gd name="T57" fmla="*/ 16081 h 462"/>
                <a:gd name="T58" fmla="*/ 16218 w 444"/>
                <a:gd name="T59" fmla="*/ 39756 h 462"/>
                <a:gd name="T60" fmla="*/ 16218 w 444"/>
                <a:gd name="T61" fmla="*/ 39756 h 462"/>
                <a:gd name="T62" fmla="*/ 44150 w 444"/>
                <a:gd name="T63" fmla="*/ 39756 h 462"/>
                <a:gd name="T64" fmla="*/ 55863 w 444"/>
                <a:gd name="T65" fmla="*/ 94700 h 462"/>
                <a:gd name="T66" fmla="*/ 16218 w 444"/>
                <a:gd name="T67" fmla="*/ 39756 h 462"/>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444" h="462">
                  <a:moveTo>
                    <a:pt x="248" y="337"/>
                  </a:moveTo>
                  <a:lnTo>
                    <a:pt x="248" y="337"/>
                  </a:lnTo>
                  <a:cubicBezTo>
                    <a:pt x="248" y="302"/>
                    <a:pt x="275" y="283"/>
                    <a:pt x="320" y="257"/>
                  </a:cubicBezTo>
                  <a:cubicBezTo>
                    <a:pt x="373" y="221"/>
                    <a:pt x="443" y="177"/>
                    <a:pt x="443" y="71"/>
                  </a:cubicBezTo>
                  <a:cubicBezTo>
                    <a:pt x="443" y="62"/>
                    <a:pt x="434" y="53"/>
                    <a:pt x="426" y="53"/>
                  </a:cubicBezTo>
                  <a:cubicBezTo>
                    <a:pt x="346" y="53"/>
                    <a:pt x="346" y="53"/>
                    <a:pt x="346" y="53"/>
                  </a:cubicBezTo>
                  <a:cubicBezTo>
                    <a:pt x="328" y="27"/>
                    <a:pt x="293" y="0"/>
                    <a:pt x="222" y="0"/>
                  </a:cubicBezTo>
                  <a:cubicBezTo>
                    <a:pt x="151" y="0"/>
                    <a:pt x="116" y="27"/>
                    <a:pt x="98" y="53"/>
                  </a:cubicBezTo>
                  <a:cubicBezTo>
                    <a:pt x="18" y="53"/>
                    <a:pt x="18" y="53"/>
                    <a:pt x="18" y="53"/>
                  </a:cubicBezTo>
                  <a:cubicBezTo>
                    <a:pt x="9" y="53"/>
                    <a:pt x="0" y="62"/>
                    <a:pt x="0" y="71"/>
                  </a:cubicBezTo>
                  <a:cubicBezTo>
                    <a:pt x="0" y="177"/>
                    <a:pt x="62" y="221"/>
                    <a:pt x="124" y="257"/>
                  </a:cubicBezTo>
                  <a:cubicBezTo>
                    <a:pt x="169" y="283"/>
                    <a:pt x="195" y="302"/>
                    <a:pt x="195" y="337"/>
                  </a:cubicBezTo>
                  <a:cubicBezTo>
                    <a:pt x="195" y="372"/>
                    <a:pt x="195" y="372"/>
                    <a:pt x="195" y="372"/>
                  </a:cubicBezTo>
                  <a:cubicBezTo>
                    <a:pt x="142" y="381"/>
                    <a:pt x="107" y="399"/>
                    <a:pt x="107" y="416"/>
                  </a:cubicBezTo>
                  <a:cubicBezTo>
                    <a:pt x="107" y="443"/>
                    <a:pt x="160" y="461"/>
                    <a:pt x="222" y="461"/>
                  </a:cubicBezTo>
                  <a:cubicBezTo>
                    <a:pt x="283" y="461"/>
                    <a:pt x="328" y="443"/>
                    <a:pt x="328" y="416"/>
                  </a:cubicBezTo>
                  <a:cubicBezTo>
                    <a:pt x="328" y="399"/>
                    <a:pt x="302" y="381"/>
                    <a:pt x="248" y="372"/>
                  </a:cubicBezTo>
                  <a:lnTo>
                    <a:pt x="248" y="337"/>
                  </a:lnTo>
                  <a:close/>
                  <a:moveTo>
                    <a:pt x="320" y="212"/>
                  </a:moveTo>
                  <a:lnTo>
                    <a:pt x="320" y="212"/>
                  </a:lnTo>
                  <a:cubicBezTo>
                    <a:pt x="337" y="186"/>
                    <a:pt x="346" y="142"/>
                    <a:pt x="346" y="89"/>
                  </a:cubicBezTo>
                  <a:cubicBezTo>
                    <a:pt x="408" y="89"/>
                    <a:pt x="408" y="89"/>
                    <a:pt x="408" y="89"/>
                  </a:cubicBezTo>
                  <a:cubicBezTo>
                    <a:pt x="399" y="151"/>
                    <a:pt x="364" y="186"/>
                    <a:pt x="320" y="212"/>
                  </a:cubicBezTo>
                  <a:close/>
                  <a:moveTo>
                    <a:pt x="222" y="36"/>
                  </a:moveTo>
                  <a:lnTo>
                    <a:pt x="222" y="36"/>
                  </a:lnTo>
                  <a:cubicBezTo>
                    <a:pt x="293" y="36"/>
                    <a:pt x="320" y="62"/>
                    <a:pt x="320" y="71"/>
                  </a:cubicBezTo>
                  <a:cubicBezTo>
                    <a:pt x="320" y="80"/>
                    <a:pt x="293" y="106"/>
                    <a:pt x="222" y="115"/>
                  </a:cubicBezTo>
                  <a:cubicBezTo>
                    <a:pt x="151" y="106"/>
                    <a:pt x="124" y="80"/>
                    <a:pt x="124" y="71"/>
                  </a:cubicBezTo>
                  <a:cubicBezTo>
                    <a:pt x="124" y="62"/>
                    <a:pt x="151" y="36"/>
                    <a:pt x="222" y="36"/>
                  </a:cubicBezTo>
                  <a:close/>
                  <a:moveTo>
                    <a:pt x="36" y="89"/>
                  </a:moveTo>
                  <a:lnTo>
                    <a:pt x="36" y="89"/>
                  </a:lnTo>
                  <a:cubicBezTo>
                    <a:pt x="98" y="89"/>
                    <a:pt x="98" y="89"/>
                    <a:pt x="98" y="89"/>
                  </a:cubicBezTo>
                  <a:cubicBezTo>
                    <a:pt x="98" y="142"/>
                    <a:pt x="107" y="186"/>
                    <a:pt x="124" y="212"/>
                  </a:cubicBezTo>
                  <a:cubicBezTo>
                    <a:pt x="80" y="186"/>
                    <a:pt x="36" y="151"/>
                    <a:pt x="36" y="89"/>
                  </a:cubicBezTo>
                  <a:close/>
                </a:path>
              </a:pathLst>
            </a:custGeom>
            <a:solidFill>
              <a:srgbClr val="509FA4"/>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grpSp>
          <p:nvGrpSpPr>
            <p:cNvPr id="131" name="组合 130"/>
            <p:cNvGrpSpPr/>
            <p:nvPr/>
          </p:nvGrpSpPr>
          <p:grpSpPr>
            <a:xfrm>
              <a:off x="9190624" y="5051144"/>
              <a:ext cx="2149778" cy="924307"/>
              <a:chOff x="3250524" y="-1747843"/>
              <a:chExt cx="2400708" cy="924307"/>
            </a:xfrm>
          </p:grpSpPr>
          <p:sp>
            <p:nvSpPr>
              <p:cNvPr id="132" name="文本框 131"/>
              <p:cNvSpPr txBox="1"/>
              <p:nvPr/>
            </p:nvSpPr>
            <p:spPr>
              <a:xfrm>
                <a:off x="3250525" y="-1747843"/>
                <a:ext cx="2400707" cy="400110"/>
              </a:xfrm>
              <a:prstGeom prst="rect">
                <a:avLst/>
              </a:prstGeom>
              <a:noFill/>
            </p:spPr>
            <p:txBody>
              <a:bodyPr wrap="square" rtlCol="0">
                <a:spAutoFit/>
              </a:bodyPr>
              <a:lstStyle/>
              <a:p>
                <a:pPr algn="ctr"/>
                <a:r>
                  <a:rPr lang="zh-CN" altLang="en-US" sz="2000" b="1" spc="150" dirty="0">
                    <a:solidFill>
                      <a:schemeClr val="tx1">
                        <a:lumMod val="50000"/>
                        <a:lumOff val="50000"/>
                      </a:schemeClr>
                    </a:solidFill>
                    <a:cs typeface="+mn-ea"/>
                    <a:sym typeface="+mn-lt"/>
                  </a:rPr>
                  <a:t>设计和编码</a:t>
                </a:r>
              </a:p>
            </p:txBody>
          </p:sp>
          <p:sp>
            <p:nvSpPr>
              <p:cNvPr id="133" name="文本框 132"/>
              <p:cNvSpPr txBox="1"/>
              <p:nvPr/>
            </p:nvSpPr>
            <p:spPr>
              <a:xfrm>
                <a:off x="3250524" y="-1337459"/>
                <a:ext cx="2382764" cy="513923"/>
              </a:xfrm>
              <a:prstGeom prst="rect">
                <a:avLst/>
              </a:prstGeom>
              <a:noFill/>
            </p:spPr>
            <p:txBody>
              <a:bodyPr wrap="square" rtlCol="0">
                <a:spAutoFit/>
              </a:bodyPr>
              <a:lstStyle/>
              <a:p>
                <a:pPr algn="ctr">
                  <a:lnSpc>
                    <a:spcPct val="130000"/>
                  </a:lnSpc>
                </a:pPr>
                <a:r>
                  <a:rPr lang="zh-CN" altLang="en-US" sz="1100" spc="100" dirty="0">
                    <a:solidFill>
                      <a:schemeClr val="tx1">
                        <a:lumMod val="50000"/>
                        <a:lumOff val="50000"/>
                      </a:schemeClr>
                    </a:solidFill>
                    <a:cs typeface="+mn-ea"/>
                    <a:sym typeface="+mn-lt"/>
                  </a:rPr>
                  <a:t>尽量使用</a:t>
                </a:r>
                <a:r>
                  <a:rPr lang="zh-CN" altLang="en-US" sz="1100" b="1" spc="100" dirty="0">
                    <a:solidFill>
                      <a:schemeClr val="bg2">
                        <a:lumMod val="25000"/>
                      </a:schemeClr>
                    </a:solidFill>
                    <a:cs typeface="+mn-ea"/>
                    <a:sym typeface="+mn-lt"/>
                  </a:rPr>
                  <a:t>可重用</a:t>
                </a:r>
                <a:r>
                  <a:rPr lang="zh-CN" altLang="en-US" sz="1100" spc="100" dirty="0">
                    <a:solidFill>
                      <a:schemeClr val="tx1">
                        <a:lumMod val="50000"/>
                        <a:lumOff val="50000"/>
                      </a:schemeClr>
                    </a:solidFill>
                    <a:cs typeface="+mn-ea"/>
                    <a:sym typeface="+mn-lt"/>
                  </a:rPr>
                  <a:t>的软件构件；注意提高构件的可重用性</a:t>
                </a:r>
              </a:p>
            </p:txBody>
          </p:sp>
        </p:grpSp>
      </p:grpSp>
      <p:grpSp>
        <p:nvGrpSpPr>
          <p:cNvPr id="39" name="组合 38"/>
          <p:cNvGrpSpPr/>
          <p:nvPr/>
        </p:nvGrpSpPr>
        <p:grpSpPr>
          <a:xfrm>
            <a:off x="8945501" y="727882"/>
            <a:ext cx="2133710" cy="1689089"/>
            <a:chOff x="9199206" y="2210935"/>
            <a:chExt cx="2133710" cy="1689089"/>
          </a:xfrm>
        </p:grpSpPr>
        <p:sp>
          <p:nvSpPr>
            <p:cNvPr id="108" name="Freeform 100"/>
            <p:cNvSpPr>
              <a:spLocks noChangeArrowheads="1"/>
            </p:cNvSpPr>
            <p:nvPr/>
          </p:nvSpPr>
          <p:spPr bwMode="auto">
            <a:xfrm>
              <a:off x="10085506" y="2210935"/>
              <a:ext cx="360018" cy="356992"/>
            </a:xfrm>
            <a:custGeom>
              <a:avLst/>
              <a:gdLst>
                <a:gd name="T0" fmla="*/ 172604 w 417"/>
                <a:gd name="T1" fmla="*/ 91192 h 417"/>
                <a:gd name="T2" fmla="*/ 172604 w 417"/>
                <a:gd name="T3" fmla="*/ 91192 h 417"/>
                <a:gd name="T4" fmla="*/ 188460 w 417"/>
                <a:gd name="T5" fmla="*/ 63340 h 417"/>
                <a:gd name="T6" fmla="*/ 184836 w 417"/>
                <a:gd name="T7" fmla="*/ 47617 h 417"/>
                <a:gd name="T8" fmla="*/ 152671 w 417"/>
                <a:gd name="T9" fmla="*/ 35488 h 417"/>
                <a:gd name="T10" fmla="*/ 144516 w 417"/>
                <a:gd name="T11" fmla="*/ 7637 h 417"/>
                <a:gd name="T12" fmla="*/ 124583 w 417"/>
                <a:gd name="T13" fmla="*/ 0 h 417"/>
                <a:gd name="T14" fmla="*/ 96495 w 417"/>
                <a:gd name="T15" fmla="*/ 15723 h 417"/>
                <a:gd name="T16" fmla="*/ 68407 w 417"/>
                <a:gd name="T17" fmla="*/ 0 h 417"/>
                <a:gd name="T18" fmla="*/ 48474 w 417"/>
                <a:gd name="T19" fmla="*/ 7637 h 417"/>
                <a:gd name="T20" fmla="*/ 40320 w 417"/>
                <a:gd name="T21" fmla="*/ 35488 h 417"/>
                <a:gd name="T22" fmla="*/ 8155 w 417"/>
                <a:gd name="T23" fmla="*/ 47617 h 417"/>
                <a:gd name="T24" fmla="*/ 0 w 417"/>
                <a:gd name="T25" fmla="*/ 63340 h 417"/>
                <a:gd name="T26" fmla="*/ 19933 w 417"/>
                <a:gd name="T27" fmla="*/ 91192 h 417"/>
                <a:gd name="T28" fmla="*/ 0 w 417"/>
                <a:gd name="T29" fmla="*/ 123536 h 417"/>
                <a:gd name="T30" fmla="*/ 8155 w 417"/>
                <a:gd name="T31" fmla="*/ 139258 h 417"/>
                <a:gd name="T32" fmla="*/ 40320 w 417"/>
                <a:gd name="T33" fmla="*/ 147344 h 417"/>
                <a:gd name="T34" fmla="*/ 48474 w 417"/>
                <a:gd name="T35" fmla="*/ 178790 h 417"/>
                <a:gd name="T36" fmla="*/ 68407 w 417"/>
                <a:gd name="T37" fmla="*/ 186876 h 417"/>
                <a:gd name="T38" fmla="*/ 96495 w 417"/>
                <a:gd name="T39" fmla="*/ 167110 h 417"/>
                <a:gd name="T40" fmla="*/ 124583 w 417"/>
                <a:gd name="T41" fmla="*/ 186876 h 417"/>
                <a:gd name="T42" fmla="*/ 144516 w 417"/>
                <a:gd name="T43" fmla="*/ 178790 h 417"/>
                <a:gd name="T44" fmla="*/ 152671 w 417"/>
                <a:gd name="T45" fmla="*/ 147344 h 417"/>
                <a:gd name="T46" fmla="*/ 184836 w 417"/>
                <a:gd name="T47" fmla="*/ 139258 h 417"/>
                <a:gd name="T48" fmla="*/ 188460 w 417"/>
                <a:gd name="T49" fmla="*/ 119043 h 417"/>
                <a:gd name="T50" fmla="*/ 172604 w 417"/>
                <a:gd name="T51" fmla="*/ 91192 h 417"/>
                <a:gd name="T52" fmla="*/ 96495 w 417"/>
                <a:gd name="T53" fmla="*/ 131172 h 417"/>
                <a:gd name="T54" fmla="*/ 96495 w 417"/>
                <a:gd name="T55" fmla="*/ 131172 h 417"/>
                <a:gd name="T56" fmla="*/ 56629 w 417"/>
                <a:gd name="T57" fmla="*/ 91192 h 417"/>
                <a:gd name="T58" fmla="*/ 96495 w 417"/>
                <a:gd name="T59" fmla="*/ 51660 h 417"/>
                <a:gd name="T60" fmla="*/ 136362 w 417"/>
                <a:gd name="T61" fmla="*/ 91192 h 417"/>
                <a:gd name="T62" fmla="*/ 96495 w 417"/>
                <a:gd name="T63" fmla="*/ 131172 h 41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417" h="417">
                  <a:moveTo>
                    <a:pt x="381" y="203"/>
                  </a:moveTo>
                  <a:lnTo>
                    <a:pt x="381" y="203"/>
                  </a:lnTo>
                  <a:cubicBezTo>
                    <a:pt x="381" y="177"/>
                    <a:pt x="399" y="159"/>
                    <a:pt x="416" y="141"/>
                  </a:cubicBezTo>
                  <a:cubicBezTo>
                    <a:pt x="416" y="132"/>
                    <a:pt x="408" y="115"/>
                    <a:pt x="408" y="106"/>
                  </a:cubicBezTo>
                  <a:cubicBezTo>
                    <a:pt x="372" y="115"/>
                    <a:pt x="354" y="97"/>
                    <a:pt x="337" y="79"/>
                  </a:cubicBezTo>
                  <a:cubicBezTo>
                    <a:pt x="319" y="62"/>
                    <a:pt x="310" y="44"/>
                    <a:pt x="319" y="17"/>
                  </a:cubicBezTo>
                  <a:cubicBezTo>
                    <a:pt x="310" y="9"/>
                    <a:pt x="293" y="0"/>
                    <a:pt x="275" y="0"/>
                  </a:cubicBezTo>
                  <a:cubicBezTo>
                    <a:pt x="266" y="17"/>
                    <a:pt x="240" y="35"/>
                    <a:pt x="213" y="35"/>
                  </a:cubicBezTo>
                  <a:cubicBezTo>
                    <a:pt x="187" y="35"/>
                    <a:pt x="160" y="17"/>
                    <a:pt x="151" y="0"/>
                  </a:cubicBezTo>
                  <a:cubicBezTo>
                    <a:pt x="133" y="0"/>
                    <a:pt x="116" y="9"/>
                    <a:pt x="107" y="17"/>
                  </a:cubicBezTo>
                  <a:cubicBezTo>
                    <a:pt x="116" y="44"/>
                    <a:pt x="107" y="62"/>
                    <a:pt x="89" y="79"/>
                  </a:cubicBezTo>
                  <a:cubicBezTo>
                    <a:pt x="72" y="97"/>
                    <a:pt x="44" y="115"/>
                    <a:pt x="18" y="106"/>
                  </a:cubicBezTo>
                  <a:cubicBezTo>
                    <a:pt x="18" y="115"/>
                    <a:pt x="9" y="132"/>
                    <a:pt x="0" y="141"/>
                  </a:cubicBezTo>
                  <a:cubicBezTo>
                    <a:pt x="27" y="159"/>
                    <a:pt x="44" y="177"/>
                    <a:pt x="44" y="203"/>
                  </a:cubicBezTo>
                  <a:cubicBezTo>
                    <a:pt x="44" y="230"/>
                    <a:pt x="27" y="256"/>
                    <a:pt x="0" y="275"/>
                  </a:cubicBezTo>
                  <a:cubicBezTo>
                    <a:pt x="9" y="283"/>
                    <a:pt x="18" y="301"/>
                    <a:pt x="18" y="310"/>
                  </a:cubicBezTo>
                  <a:cubicBezTo>
                    <a:pt x="44" y="310"/>
                    <a:pt x="72" y="310"/>
                    <a:pt x="89" y="328"/>
                  </a:cubicBezTo>
                  <a:cubicBezTo>
                    <a:pt x="107" y="345"/>
                    <a:pt x="116" y="372"/>
                    <a:pt x="107" y="398"/>
                  </a:cubicBezTo>
                  <a:cubicBezTo>
                    <a:pt x="116" y="407"/>
                    <a:pt x="133" y="407"/>
                    <a:pt x="151" y="416"/>
                  </a:cubicBezTo>
                  <a:cubicBezTo>
                    <a:pt x="160" y="389"/>
                    <a:pt x="187" y="372"/>
                    <a:pt x="213" y="372"/>
                  </a:cubicBezTo>
                  <a:cubicBezTo>
                    <a:pt x="240" y="372"/>
                    <a:pt x="266" y="389"/>
                    <a:pt x="275" y="416"/>
                  </a:cubicBezTo>
                  <a:cubicBezTo>
                    <a:pt x="293" y="407"/>
                    <a:pt x="310" y="407"/>
                    <a:pt x="319" y="398"/>
                  </a:cubicBezTo>
                  <a:cubicBezTo>
                    <a:pt x="310" y="372"/>
                    <a:pt x="319" y="345"/>
                    <a:pt x="337" y="328"/>
                  </a:cubicBezTo>
                  <a:cubicBezTo>
                    <a:pt x="354" y="310"/>
                    <a:pt x="372" y="301"/>
                    <a:pt x="408" y="310"/>
                  </a:cubicBezTo>
                  <a:cubicBezTo>
                    <a:pt x="408" y="292"/>
                    <a:pt x="416" y="283"/>
                    <a:pt x="416" y="265"/>
                  </a:cubicBezTo>
                  <a:cubicBezTo>
                    <a:pt x="399" y="256"/>
                    <a:pt x="381" y="230"/>
                    <a:pt x="381" y="203"/>
                  </a:cubicBezTo>
                  <a:close/>
                  <a:moveTo>
                    <a:pt x="213" y="292"/>
                  </a:moveTo>
                  <a:lnTo>
                    <a:pt x="213" y="292"/>
                  </a:lnTo>
                  <a:cubicBezTo>
                    <a:pt x="160" y="292"/>
                    <a:pt x="125" y="256"/>
                    <a:pt x="125" y="203"/>
                  </a:cubicBezTo>
                  <a:cubicBezTo>
                    <a:pt x="125" y="159"/>
                    <a:pt x="160" y="115"/>
                    <a:pt x="213" y="115"/>
                  </a:cubicBezTo>
                  <a:cubicBezTo>
                    <a:pt x="266" y="115"/>
                    <a:pt x="301" y="159"/>
                    <a:pt x="301" y="203"/>
                  </a:cubicBezTo>
                  <a:cubicBezTo>
                    <a:pt x="301" y="256"/>
                    <a:pt x="266" y="292"/>
                    <a:pt x="213" y="292"/>
                  </a:cubicBezTo>
                  <a:close/>
                </a:path>
              </a:pathLst>
            </a:custGeom>
            <a:solidFill>
              <a:srgbClr val="267CA0"/>
            </a:solidFill>
            <a:ln>
              <a:noFill/>
            </a:ln>
            <a:effectLst/>
          </p:spPr>
          <p:txBody>
            <a:bodyPr wrap="none" lIns="34278" tIns="17139" rIns="34278" bIns="17139" anchor="ctr"/>
            <a:lstStyle/>
            <a:p>
              <a:endParaRPr lang="en-US" dirty="0">
                <a:solidFill>
                  <a:schemeClr val="tx1">
                    <a:lumMod val="50000"/>
                    <a:lumOff val="50000"/>
                  </a:schemeClr>
                </a:solidFill>
                <a:cs typeface="+mn-ea"/>
                <a:sym typeface="+mn-lt"/>
              </a:endParaRPr>
            </a:p>
          </p:txBody>
        </p:sp>
        <p:sp>
          <p:nvSpPr>
            <p:cNvPr id="136" name="文本框 135"/>
            <p:cNvSpPr txBox="1"/>
            <p:nvPr/>
          </p:nvSpPr>
          <p:spPr>
            <a:xfrm>
              <a:off x="9199206" y="2554399"/>
              <a:ext cx="2133710" cy="1345625"/>
            </a:xfrm>
            <a:prstGeom prst="rect">
              <a:avLst/>
            </a:prstGeom>
            <a:noFill/>
          </p:spPr>
          <p:txBody>
            <a:bodyPr wrap="square" rtlCol="0">
              <a:spAutoFit/>
            </a:bodyPr>
            <a:lstStyle/>
            <a:p>
              <a:pPr algn="ctr">
                <a:lnSpc>
                  <a:spcPct val="130000"/>
                </a:lnSpc>
              </a:pPr>
              <a:r>
                <a:rPr lang="zh-CN" altLang="en-US" sz="1600" spc="100" dirty="0">
                  <a:solidFill>
                    <a:schemeClr val="tx1">
                      <a:lumMod val="50000"/>
                      <a:lumOff val="50000"/>
                    </a:schemeClr>
                  </a:solidFill>
                  <a:cs typeface="+mn-ea"/>
                  <a:sym typeface="+mn-lt"/>
                </a:rPr>
                <a:t>在完成了每项维护工作之后，都应该对软件维护本身进行仔细认真的复审。</a:t>
              </a:r>
            </a:p>
          </p:txBody>
        </p:sp>
      </p:grpSp>
      <p:sp>
        <p:nvSpPr>
          <p:cNvPr id="86" name="文本框 85"/>
          <p:cNvSpPr txBox="1"/>
          <p:nvPr/>
        </p:nvSpPr>
        <p:spPr>
          <a:xfrm>
            <a:off x="1283233" y="214158"/>
            <a:ext cx="481276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软件的可维护性</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可维护性复审</a:t>
            </a:r>
          </a:p>
        </p:txBody>
      </p:sp>
      <p:sp>
        <p:nvSpPr>
          <p:cNvPr id="87" name="文本框 86"/>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4</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预防性维护</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5</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253719252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8"/>
          <p:cNvGrpSpPr/>
          <p:nvPr/>
        </p:nvGrpSpPr>
        <p:grpSpPr>
          <a:xfrm>
            <a:off x="1830997" y="1732549"/>
            <a:ext cx="3891587" cy="1942084"/>
            <a:chOff x="1728282" y="2057398"/>
            <a:chExt cx="3968710" cy="1979962"/>
          </a:xfrm>
        </p:grpSpPr>
        <p:grpSp>
          <p:nvGrpSpPr>
            <p:cNvPr id="11" name="组合 9"/>
            <p:cNvGrpSpPr/>
            <p:nvPr/>
          </p:nvGrpSpPr>
          <p:grpSpPr>
            <a:xfrm>
              <a:off x="1728282" y="2057398"/>
              <a:ext cx="3968710" cy="1979962"/>
              <a:chOff x="1728282" y="2057398"/>
              <a:chExt cx="3968710" cy="1979962"/>
            </a:xfrm>
          </p:grpSpPr>
          <p:sp>
            <p:nvSpPr>
              <p:cNvPr id="14" name="任意多边形 13"/>
              <p:cNvSpPr/>
              <p:nvPr/>
            </p:nvSpPr>
            <p:spPr>
              <a:xfrm>
                <a:off x="1728282"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388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15" name="五边形 14"/>
              <p:cNvSpPr/>
              <p:nvPr/>
            </p:nvSpPr>
            <p:spPr>
              <a:xfrm rot="16200000">
                <a:off x="4707012"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2" name="Freeform 48"/>
            <p:cNvSpPr>
              <a:spLocks noEditPoints="1"/>
            </p:cNvSpPr>
            <p:nvPr/>
          </p:nvSpPr>
          <p:spPr bwMode="auto">
            <a:xfrm>
              <a:off x="5025633" y="2426673"/>
              <a:ext cx="450099" cy="430834"/>
            </a:xfrm>
            <a:custGeom>
              <a:avLst/>
              <a:gdLst>
                <a:gd name="T0" fmla="*/ 419 w 628"/>
                <a:gd name="T1" fmla="*/ 232 h 600"/>
                <a:gd name="T2" fmla="*/ 411 w 628"/>
                <a:gd name="T3" fmla="*/ 249 h 600"/>
                <a:gd name="T4" fmla="*/ 408 w 628"/>
                <a:gd name="T5" fmla="*/ 261 h 600"/>
                <a:gd name="T6" fmla="*/ 409 w 628"/>
                <a:gd name="T7" fmla="*/ 283 h 600"/>
                <a:gd name="T8" fmla="*/ 417 w 628"/>
                <a:gd name="T9" fmla="*/ 304 h 600"/>
                <a:gd name="T10" fmla="*/ 424 w 628"/>
                <a:gd name="T11" fmla="*/ 315 h 600"/>
                <a:gd name="T12" fmla="*/ 441 w 628"/>
                <a:gd name="T13" fmla="*/ 330 h 600"/>
                <a:gd name="T14" fmla="*/ 453 w 628"/>
                <a:gd name="T15" fmla="*/ 335 h 600"/>
                <a:gd name="T16" fmla="*/ 478 w 628"/>
                <a:gd name="T17" fmla="*/ 200 h 600"/>
                <a:gd name="T18" fmla="*/ 449 w 628"/>
                <a:gd name="T19" fmla="*/ 206 h 600"/>
                <a:gd name="T20" fmla="*/ 433 w 628"/>
                <a:gd name="T21" fmla="*/ 216 h 600"/>
                <a:gd name="T22" fmla="*/ 425 w 628"/>
                <a:gd name="T23" fmla="*/ 224 h 600"/>
                <a:gd name="T24" fmla="*/ 384 w 628"/>
                <a:gd name="T25" fmla="*/ 70 h 600"/>
                <a:gd name="T26" fmla="*/ 314 w 628"/>
                <a:gd name="T27" fmla="*/ 140 h 600"/>
                <a:gd name="T28" fmla="*/ 379 w 628"/>
                <a:gd name="T29" fmla="*/ 283 h 600"/>
                <a:gd name="T30" fmla="*/ 379 w 628"/>
                <a:gd name="T31" fmla="*/ 254 h 600"/>
                <a:gd name="T32" fmla="*/ 359 w 628"/>
                <a:gd name="T33" fmla="*/ 154 h 600"/>
                <a:gd name="T34" fmla="*/ 250 w 628"/>
                <a:gd name="T35" fmla="*/ 270 h 600"/>
                <a:gd name="T36" fmla="*/ 314 w 628"/>
                <a:gd name="T37" fmla="*/ 396 h 600"/>
                <a:gd name="T38" fmla="*/ 282 w 628"/>
                <a:gd name="T39" fmla="*/ 400 h 600"/>
                <a:gd name="T40" fmla="*/ 267 w 628"/>
                <a:gd name="T41" fmla="*/ 382 h 600"/>
                <a:gd name="T42" fmla="*/ 257 w 628"/>
                <a:gd name="T43" fmla="*/ 374 h 600"/>
                <a:gd name="T44" fmla="*/ 214 w 628"/>
                <a:gd name="T45" fmla="*/ 356 h 600"/>
                <a:gd name="T46" fmla="*/ 195 w 628"/>
                <a:gd name="T47" fmla="*/ 354 h 600"/>
                <a:gd name="T48" fmla="*/ 0 w 628"/>
                <a:gd name="T49" fmla="*/ 600 h 600"/>
                <a:gd name="T50" fmla="*/ 83 w 628"/>
                <a:gd name="T51" fmla="*/ 454 h 600"/>
                <a:gd name="T52" fmla="*/ 216 w 628"/>
                <a:gd name="T53" fmla="*/ 454 h 600"/>
                <a:gd name="T54" fmla="*/ 301 w 628"/>
                <a:gd name="T55" fmla="*/ 600 h 600"/>
                <a:gd name="T56" fmla="*/ 282 w 628"/>
                <a:gd name="T57" fmla="*/ 400 h 600"/>
                <a:gd name="T58" fmla="*/ 433 w 628"/>
                <a:gd name="T59" fmla="*/ 354 h 600"/>
                <a:gd name="T60" fmla="*/ 413 w 628"/>
                <a:gd name="T61" fmla="*/ 356 h 600"/>
                <a:gd name="T62" fmla="*/ 361 w 628"/>
                <a:gd name="T63" fmla="*/ 382 h 600"/>
                <a:gd name="T64" fmla="*/ 353 w 628"/>
                <a:gd name="T65" fmla="*/ 391 h 600"/>
                <a:gd name="T66" fmla="*/ 389 w 628"/>
                <a:gd name="T67" fmla="*/ 600 h 600"/>
                <a:gd name="T68" fmla="*/ 410 w 628"/>
                <a:gd name="T69" fmla="*/ 600 h 600"/>
                <a:gd name="T70" fmla="*/ 564 w 628"/>
                <a:gd name="T71" fmla="*/ 454 h 600"/>
                <a:gd name="T72" fmla="*/ 628 w 628"/>
                <a:gd name="T73" fmla="*/ 460 h 600"/>
                <a:gd name="T74" fmla="*/ 151 w 628"/>
                <a:gd name="T75" fmla="*/ 340 h 600"/>
                <a:gd name="T76" fmla="*/ 186 w 628"/>
                <a:gd name="T77" fmla="*/ 330 h 600"/>
                <a:gd name="T78" fmla="*/ 196 w 628"/>
                <a:gd name="T79" fmla="*/ 323 h 600"/>
                <a:gd name="T80" fmla="*/ 216 w 628"/>
                <a:gd name="T81" fmla="*/ 295 h 600"/>
                <a:gd name="T82" fmla="*/ 219 w 628"/>
                <a:gd name="T83" fmla="*/ 281 h 600"/>
                <a:gd name="T84" fmla="*/ 219 w 628"/>
                <a:gd name="T85" fmla="*/ 258 h 600"/>
                <a:gd name="T86" fmla="*/ 214 w 628"/>
                <a:gd name="T87" fmla="*/ 241 h 600"/>
                <a:gd name="T88" fmla="*/ 208 w 628"/>
                <a:gd name="T89" fmla="*/ 231 h 600"/>
                <a:gd name="T90" fmla="*/ 195 w 628"/>
                <a:gd name="T91" fmla="*/ 217 h 600"/>
                <a:gd name="T92" fmla="*/ 186 w 628"/>
                <a:gd name="T93" fmla="*/ 210 h 600"/>
                <a:gd name="T94" fmla="*/ 151 w 628"/>
                <a:gd name="T95" fmla="*/ 200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28" h="600">
                  <a:moveTo>
                    <a:pt x="425" y="224"/>
                  </a:moveTo>
                  <a:cubicBezTo>
                    <a:pt x="423" y="226"/>
                    <a:pt x="421" y="229"/>
                    <a:pt x="420" y="231"/>
                  </a:cubicBezTo>
                  <a:cubicBezTo>
                    <a:pt x="419" y="231"/>
                    <a:pt x="419" y="232"/>
                    <a:pt x="419" y="232"/>
                  </a:cubicBezTo>
                  <a:cubicBezTo>
                    <a:pt x="418" y="234"/>
                    <a:pt x="416" y="236"/>
                    <a:pt x="415" y="239"/>
                  </a:cubicBezTo>
                  <a:cubicBezTo>
                    <a:pt x="415" y="240"/>
                    <a:pt x="414" y="240"/>
                    <a:pt x="414" y="241"/>
                  </a:cubicBezTo>
                  <a:cubicBezTo>
                    <a:pt x="413" y="244"/>
                    <a:pt x="412" y="246"/>
                    <a:pt x="411" y="249"/>
                  </a:cubicBezTo>
                  <a:cubicBezTo>
                    <a:pt x="411" y="249"/>
                    <a:pt x="411" y="250"/>
                    <a:pt x="411" y="250"/>
                  </a:cubicBezTo>
                  <a:cubicBezTo>
                    <a:pt x="410" y="253"/>
                    <a:pt x="409" y="255"/>
                    <a:pt x="409" y="258"/>
                  </a:cubicBezTo>
                  <a:cubicBezTo>
                    <a:pt x="409" y="259"/>
                    <a:pt x="409" y="260"/>
                    <a:pt x="408" y="261"/>
                  </a:cubicBezTo>
                  <a:cubicBezTo>
                    <a:pt x="408" y="264"/>
                    <a:pt x="408" y="267"/>
                    <a:pt x="408" y="270"/>
                  </a:cubicBezTo>
                  <a:cubicBezTo>
                    <a:pt x="408" y="274"/>
                    <a:pt x="408" y="278"/>
                    <a:pt x="409" y="281"/>
                  </a:cubicBezTo>
                  <a:cubicBezTo>
                    <a:pt x="409" y="282"/>
                    <a:pt x="409" y="283"/>
                    <a:pt x="409" y="283"/>
                  </a:cubicBezTo>
                  <a:cubicBezTo>
                    <a:pt x="410" y="287"/>
                    <a:pt x="411" y="290"/>
                    <a:pt x="412" y="293"/>
                  </a:cubicBezTo>
                  <a:cubicBezTo>
                    <a:pt x="412" y="294"/>
                    <a:pt x="412" y="294"/>
                    <a:pt x="412" y="295"/>
                  </a:cubicBezTo>
                  <a:cubicBezTo>
                    <a:pt x="414" y="298"/>
                    <a:pt x="415" y="301"/>
                    <a:pt x="417" y="304"/>
                  </a:cubicBezTo>
                  <a:cubicBezTo>
                    <a:pt x="417" y="305"/>
                    <a:pt x="417" y="305"/>
                    <a:pt x="418" y="306"/>
                  </a:cubicBezTo>
                  <a:cubicBezTo>
                    <a:pt x="420" y="309"/>
                    <a:pt x="422" y="312"/>
                    <a:pt x="424" y="315"/>
                  </a:cubicBezTo>
                  <a:cubicBezTo>
                    <a:pt x="424" y="315"/>
                    <a:pt x="424" y="315"/>
                    <a:pt x="424" y="315"/>
                  </a:cubicBezTo>
                  <a:cubicBezTo>
                    <a:pt x="427" y="318"/>
                    <a:pt x="429" y="320"/>
                    <a:pt x="432" y="323"/>
                  </a:cubicBezTo>
                  <a:cubicBezTo>
                    <a:pt x="432" y="323"/>
                    <a:pt x="432" y="323"/>
                    <a:pt x="432" y="323"/>
                  </a:cubicBezTo>
                  <a:cubicBezTo>
                    <a:pt x="435" y="326"/>
                    <a:pt x="438" y="328"/>
                    <a:pt x="441" y="330"/>
                  </a:cubicBezTo>
                  <a:cubicBezTo>
                    <a:pt x="442" y="330"/>
                    <a:pt x="442" y="330"/>
                    <a:pt x="442" y="330"/>
                  </a:cubicBezTo>
                  <a:cubicBezTo>
                    <a:pt x="446" y="332"/>
                    <a:pt x="449" y="334"/>
                    <a:pt x="452" y="335"/>
                  </a:cubicBezTo>
                  <a:cubicBezTo>
                    <a:pt x="453" y="335"/>
                    <a:pt x="453" y="335"/>
                    <a:pt x="453" y="335"/>
                  </a:cubicBezTo>
                  <a:cubicBezTo>
                    <a:pt x="461" y="338"/>
                    <a:pt x="469" y="340"/>
                    <a:pt x="478" y="340"/>
                  </a:cubicBezTo>
                  <a:cubicBezTo>
                    <a:pt x="516" y="340"/>
                    <a:pt x="547" y="309"/>
                    <a:pt x="547" y="270"/>
                  </a:cubicBezTo>
                  <a:cubicBezTo>
                    <a:pt x="547" y="231"/>
                    <a:pt x="516" y="200"/>
                    <a:pt x="478" y="200"/>
                  </a:cubicBezTo>
                  <a:cubicBezTo>
                    <a:pt x="468" y="200"/>
                    <a:pt x="458" y="202"/>
                    <a:pt x="450" y="206"/>
                  </a:cubicBezTo>
                  <a:cubicBezTo>
                    <a:pt x="450" y="206"/>
                    <a:pt x="450" y="206"/>
                    <a:pt x="450" y="206"/>
                  </a:cubicBezTo>
                  <a:cubicBezTo>
                    <a:pt x="449" y="206"/>
                    <a:pt x="449" y="206"/>
                    <a:pt x="449" y="206"/>
                  </a:cubicBezTo>
                  <a:cubicBezTo>
                    <a:pt x="446" y="208"/>
                    <a:pt x="444" y="209"/>
                    <a:pt x="442" y="210"/>
                  </a:cubicBezTo>
                  <a:cubicBezTo>
                    <a:pt x="441" y="210"/>
                    <a:pt x="441" y="211"/>
                    <a:pt x="440" y="211"/>
                  </a:cubicBezTo>
                  <a:cubicBezTo>
                    <a:pt x="438" y="213"/>
                    <a:pt x="435" y="215"/>
                    <a:pt x="433" y="216"/>
                  </a:cubicBezTo>
                  <a:cubicBezTo>
                    <a:pt x="433" y="217"/>
                    <a:pt x="432" y="217"/>
                    <a:pt x="432" y="217"/>
                  </a:cubicBezTo>
                  <a:cubicBezTo>
                    <a:pt x="430" y="219"/>
                    <a:pt x="428" y="221"/>
                    <a:pt x="426" y="223"/>
                  </a:cubicBezTo>
                  <a:cubicBezTo>
                    <a:pt x="426" y="223"/>
                    <a:pt x="425" y="224"/>
                    <a:pt x="425" y="224"/>
                  </a:cubicBezTo>
                  <a:close/>
                  <a:moveTo>
                    <a:pt x="314" y="140"/>
                  </a:moveTo>
                  <a:lnTo>
                    <a:pt x="314" y="140"/>
                  </a:lnTo>
                  <a:cubicBezTo>
                    <a:pt x="353" y="140"/>
                    <a:pt x="384" y="108"/>
                    <a:pt x="384" y="70"/>
                  </a:cubicBezTo>
                  <a:cubicBezTo>
                    <a:pt x="384" y="31"/>
                    <a:pt x="353" y="0"/>
                    <a:pt x="314" y="0"/>
                  </a:cubicBezTo>
                  <a:cubicBezTo>
                    <a:pt x="275" y="0"/>
                    <a:pt x="244" y="31"/>
                    <a:pt x="244" y="70"/>
                  </a:cubicBezTo>
                  <a:cubicBezTo>
                    <a:pt x="244" y="108"/>
                    <a:pt x="275" y="140"/>
                    <a:pt x="314" y="140"/>
                  </a:cubicBezTo>
                  <a:close/>
                  <a:moveTo>
                    <a:pt x="379" y="336"/>
                  </a:moveTo>
                  <a:lnTo>
                    <a:pt x="379" y="336"/>
                  </a:lnTo>
                  <a:lnTo>
                    <a:pt x="379" y="283"/>
                  </a:lnTo>
                  <a:cubicBezTo>
                    <a:pt x="379" y="279"/>
                    <a:pt x="378" y="274"/>
                    <a:pt x="378" y="270"/>
                  </a:cubicBezTo>
                  <a:cubicBezTo>
                    <a:pt x="378" y="266"/>
                    <a:pt x="379" y="262"/>
                    <a:pt x="379" y="257"/>
                  </a:cubicBezTo>
                  <a:lnTo>
                    <a:pt x="379" y="254"/>
                  </a:lnTo>
                  <a:lnTo>
                    <a:pt x="380" y="254"/>
                  </a:lnTo>
                  <a:cubicBezTo>
                    <a:pt x="385" y="223"/>
                    <a:pt x="404" y="197"/>
                    <a:pt x="431" y="183"/>
                  </a:cubicBezTo>
                  <a:cubicBezTo>
                    <a:pt x="412" y="165"/>
                    <a:pt x="387" y="154"/>
                    <a:pt x="359" y="154"/>
                  </a:cubicBezTo>
                  <a:lnTo>
                    <a:pt x="269" y="154"/>
                  </a:lnTo>
                  <a:cubicBezTo>
                    <a:pt x="241" y="154"/>
                    <a:pt x="216" y="165"/>
                    <a:pt x="197" y="183"/>
                  </a:cubicBezTo>
                  <a:cubicBezTo>
                    <a:pt x="228" y="199"/>
                    <a:pt x="250" y="232"/>
                    <a:pt x="250" y="270"/>
                  </a:cubicBezTo>
                  <a:cubicBezTo>
                    <a:pt x="250" y="278"/>
                    <a:pt x="249" y="285"/>
                    <a:pt x="247" y="293"/>
                  </a:cubicBezTo>
                  <a:lnTo>
                    <a:pt x="247" y="335"/>
                  </a:lnTo>
                  <a:cubicBezTo>
                    <a:pt x="276" y="347"/>
                    <a:pt x="299" y="369"/>
                    <a:pt x="314" y="396"/>
                  </a:cubicBezTo>
                  <a:cubicBezTo>
                    <a:pt x="328" y="369"/>
                    <a:pt x="352" y="348"/>
                    <a:pt x="379" y="336"/>
                  </a:cubicBezTo>
                  <a:close/>
                  <a:moveTo>
                    <a:pt x="282" y="400"/>
                  </a:moveTo>
                  <a:lnTo>
                    <a:pt x="282" y="400"/>
                  </a:lnTo>
                  <a:cubicBezTo>
                    <a:pt x="280" y="397"/>
                    <a:pt x="278" y="394"/>
                    <a:pt x="275" y="391"/>
                  </a:cubicBezTo>
                  <a:cubicBezTo>
                    <a:pt x="275" y="390"/>
                    <a:pt x="274" y="390"/>
                    <a:pt x="274" y="390"/>
                  </a:cubicBezTo>
                  <a:cubicBezTo>
                    <a:pt x="272" y="387"/>
                    <a:pt x="270" y="385"/>
                    <a:pt x="267" y="382"/>
                  </a:cubicBezTo>
                  <a:cubicBezTo>
                    <a:pt x="267" y="382"/>
                    <a:pt x="266" y="382"/>
                    <a:pt x="266" y="381"/>
                  </a:cubicBezTo>
                  <a:cubicBezTo>
                    <a:pt x="263" y="379"/>
                    <a:pt x="261" y="377"/>
                    <a:pt x="258" y="375"/>
                  </a:cubicBezTo>
                  <a:cubicBezTo>
                    <a:pt x="257" y="374"/>
                    <a:pt x="257" y="374"/>
                    <a:pt x="257" y="374"/>
                  </a:cubicBezTo>
                  <a:cubicBezTo>
                    <a:pt x="247" y="367"/>
                    <a:pt x="237" y="362"/>
                    <a:pt x="225" y="359"/>
                  </a:cubicBezTo>
                  <a:cubicBezTo>
                    <a:pt x="223" y="358"/>
                    <a:pt x="220" y="357"/>
                    <a:pt x="218" y="357"/>
                  </a:cubicBezTo>
                  <a:cubicBezTo>
                    <a:pt x="217" y="356"/>
                    <a:pt x="215" y="356"/>
                    <a:pt x="214" y="356"/>
                  </a:cubicBezTo>
                  <a:cubicBezTo>
                    <a:pt x="212" y="356"/>
                    <a:pt x="210" y="355"/>
                    <a:pt x="208" y="355"/>
                  </a:cubicBezTo>
                  <a:cubicBezTo>
                    <a:pt x="207" y="355"/>
                    <a:pt x="206" y="355"/>
                    <a:pt x="205" y="355"/>
                  </a:cubicBezTo>
                  <a:cubicBezTo>
                    <a:pt x="202" y="354"/>
                    <a:pt x="199" y="354"/>
                    <a:pt x="195" y="354"/>
                  </a:cubicBezTo>
                  <a:lnTo>
                    <a:pt x="105" y="354"/>
                  </a:lnTo>
                  <a:cubicBezTo>
                    <a:pt x="47" y="354"/>
                    <a:pt x="0" y="401"/>
                    <a:pt x="0" y="460"/>
                  </a:cubicBezTo>
                  <a:lnTo>
                    <a:pt x="0" y="600"/>
                  </a:lnTo>
                  <a:lnTo>
                    <a:pt x="62" y="600"/>
                  </a:lnTo>
                  <a:lnTo>
                    <a:pt x="62" y="454"/>
                  </a:lnTo>
                  <a:lnTo>
                    <a:pt x="83" y="454"/>
                  </a:lnTo>
                  <a:lnTo>
                    <a:pt x="83" y="600"/>
                  </a:lnTo>
                  <a:lnTo>
                    <a:pt x="216" y="600"/>
                  </a:lnTo>
                  <a:lnTo>
                    <a:pt x="216" y="454"/>
                  </a:lnTo>
                  <a:lnTo>
                    <a:pt x="237" y="454"/>
                  </a:lnTo>
                  <a:lnTo>
                    <a:pt x="237" y="600"/>
                  </a:lnTo>
                  <a:lnTo>
                    <a:pt x="301" y="600"/>
                  </a:lnTo>
                  <a:lnTo>
                    <a:pt x="301" y="460"/>
                  </a:lnTo>
                  <a:cubicBezTo>
                    <a:pt x="301" y="437"/>
                    <a:pt x="294" y="417"/>
                    <a:pt x="282" y="400"/>
                  </a:cubicBezTo>
                  <a:cubicBezTo>
                    <a:pt x="282" y="400"/>
                    <a:pt x="282" y="400"/>
                    <a:pt x="282" y="400"/>
                  </a:cubicBezTo>
                  <a:close/>
                  <a:moveTo>
                    <a:pt x="523" y="354"/>
                  </a:moveTo>
                  <a:lnTo>
                    <a:pt x="523" y="354"/>
                  </a:lnTo>
                  <a:lnTo>
                    <a:pt x="433" y="354"/>
                  </a:lnTo>
                  <a:cubicBezTo>
                    <a:pt x="429" y="354"/>
                    <a:pt x="426" y="354"/>
                    <a:pt x="423" y="355"/>
                  </a:cubicBezTo>
                  <a:cubicBezTo>
                    <a:pt x="422" y="355"/>
                    <a:pt x="421" y="355"/>
                    <a:pt x="420" y="355"/>
                  </a:cubicBezTo>
                  <a:cubicBezTo>
                    <a:pt x="418" y="355"/>
                    <a:pt x="415" y="356"/>
                    <a:pt x="413" y="356"/>
                  </a:cubicBezTo>
                  <a:cubicBezTo>
                    <a:pt x="412" y="356"/>
                    <a:pt x="411" y="356"/>
                    <a:pt x="410" y="357"/>
                  </a:cubicBezTo>
                  <a:cubicBezTo>
                    <a:pt x="408" y="357"/>
                    <a:pt x="405" y="358"/>
                    <a:pt x="403" y="358"/>
                  </a:cubicBezTo>
                  <a:cubicBezTo>
                    <a:pt x="387" y="363"/>
                    <a:pt x="373" y="371"/>
                    <a:pt x="361" y="382"/>
                  </a:cubicBezTo>
                  <a:cubicBezTo>
                    <a:pt x="361" y="382"/>
                    <a:pt x="361" y="382"/>
                    <a:pt x="361" y="383"/>
                  </a:cubicBezTo>
                  <a:cubicBezTo>
                    <a:pt x="358" y="385"/>
                    <a:pt x="356" y="388"/>
                    <a:pt x="353" y="390"/>
                  </a:cubicBezTo>
                  <a:cubicBezTo>
                    <a:pt x="353" y="390"/>
                    <a:pt x="353" y="391"/>
                    <a:pt x="353" y="391"/>
                  </a:cubicBezTo>
                  <a:cubicBezTo>
                    <a:pt x="337" y="409"/>
                    <a:pt x="327" y="433"/>
                    <a:pt x="327" y="460"/>
                  </a:cubicBezTo>
                  <a:lnTo>
                    <a:pt x="327" y="600"/>
                  </a:lnTo>
                  <a:lnTo>
                    <a:pt x="389" y="600"/>
                  </a:lnTo>
                  <a:lnTo>
                    <a:pt x="389" y="454"/>
                  </a:lnTo>
                  <a:lnTo>
                    <a:pt x="410" y="454"/>
                  </a:lnTo>
                  <a:lnTo>
                    <a:pt x="410" y="600"/>
                  </a:lnTo>
                  <a:lnTo>
                    <a:pt x="543" y="600"/>
                  </a:lnTo>
                  <a:lnTo>
                    <a:pt x="543" y="454"/>
                  </a:lnTo>
                  <a:lnTo>
                    <a:pt x="564" y="454"/>
                  </a:lnTo>
                  <a:lnTo>
                    <a:pt x="564" y="600"/>
                  </a:lnTo>
                  <a:lnTo>
                    <a:pt x="628" y="600"/>
                  </a:lnTo>
                  <a:lnTo>
                    <a:pt x="628" y="460"/>
                  </a:lnTo>
                  <a:cubicBezTo>
                    <a:pt x="628" y="401"/>
                    <a:pt x="581" y="354"/>
                    <a:pt x="523" y="354"/>
                  </a:cubicBezTo>
                  <a:close/>
                  <a:moveTo>
                    <a:pt x="151" y="340"/>
                  </a:moveTo>
                  <a:lnTo>
                    <a:pt x="151" y="340"/>
                  </a:lnTo>
                  <a:cubicBezTo>
                    <a:pt x="159" y="340"/>
                    <a:pt x="167" y="338"/>
                    <a:pt x="175" y="335"/>
                  </a:cubicBezTo>
                  <a:cubicBezTo>
                    <a:pt x="175" y="335"/>
                    <a:pt x="175" y="335"/>
                    <a:pt x="176" y="335"/>
                  </a:cubicBezTo>
                  <a:cubicBezTo>
                    <a:pt x="179" y="334"/>
                    <a:pt x="183" y="332"/>
                    <a:pt x="186" y="330"/>
                  </a:cubicBezTo>
                  <a:cubicBezTo>
                    <a:pt x="186" y="330"/>
                    <a:pt x="186" y="330"/>
                    <a:pt x="186" y="330"/>
                  </a:cubicBezTo>
                  <a:cubicBezTo>
                    <a:pt x="190" y="328"/>
                    <a:pt x="193" y="326"/>
                    <a:pt x="196" y="323"/>
                  </a:cubicBezTo>
                  <a:cubicBezTo>
                    <a:pt x="196" y="323"/>
                    <a:pt x="196" y="323"/>
                    <a:pt x="196" y="323"/>
                  </a:cubicBezTo>
                  <a:cubicBezTo>
                    <a:pt x="202" y="318"/>
                    <a:pt x="206" y="312"/>
                    <a:pt x="210" y="306"/>
                  </a:cubicBezTo>
                  <a:cubicBezTo>
                    <a:pt x="211" y="305"/>
                    <a:pt x="211" y="305"/>
                    <a:pt x="211" y="304"/>
                  </a:cubicBezTo>
                  <a:cubicBezTo>
                    <a:pt x="213" y="301"/>
                    <a:pt x="214" y="298"/>
                    <a:pt x="216" y="295"/>
                  </a:cubicBezTo>
                  <a:cubicBezTo>
                    <a:pt x="216" y="294"/>
                    <a:pt x="216" y="294"/>
                    <a:pt x="216" y="293"/>
                  </a:cubicBezTo>
                  <a:cubicBezTo>
                    <a:pt x="217" y="290"/>
                    <a:pt x="218" y="287"/>
                    <a:pt x="219" y="283"/>
                  </a:cubicBezTo>
                  <a:cubicBezTo>
                    <a:pt x="219" y="282"/>
                    <a:pt x="219" y="282"/>
                    <a:pt x="219" y="281"/>
                  </a:cubicBezTo>
                  <a:cubicBezTo>
                    <a:pt x="220" y="278"/>
                    <a:pt x="220" y="274"/>
                    <a:pt x="220" y="270"/>
                  </a:cubicBezTo>
                  <a:cubicBezTo>
                    <a:pt x="220" y="267"/>
                    <a:pt x="220" y="264"/>
                    <a:pt x="220" y="261"/>
                  </a:cubicBezTo>
                  <a:cubicBezTo>
                    <a:pt x="219" y="260"/>
                    <a:pt x="219" y="259"/>
                    <a:pt x="219" y="258"/>
                  </a:cubicBezTo>
                  <a:cubicBezTo>
                    <a:pt x="219" y="255"/>
                    <a:pt x="218" y="252"/>
                    <a:pt x="217" y="250"/>
                  </a:cubicBezTo>
                  <a:cubicBezTo>
                    <a:pt x="217" y="249"/>
                    <a:pt x="217" y="249"/>
                    <a:pt x="217" y="249"/>
                  </a:cubicBezTo>
                  <a:cubicBezTo>
                    <a:pt x="216" y="246"/>
                    <a:pt x="215" y="244"/>
                    <a:pt x="214" y="241"/>
                  </a:cubicBezTo>
                  <a:cubicBezTo>
                    <a:pt x="214" y="240"/>
                    <a:pt x="213" y="240"/>
                    <a:pt x="213" y="239"/>
                  </a:cubicBezTo>
                  <a:cubicBezTo>
                    <a:pt x="212" y="236"/>
                    <a:pt x="210" y="234"/>
                    <a:pt x="209" y="231"/>
                  </a:cubicBezTo>
                  <a:lnTo>
                    <a:pt x="208" y="231"/>
                  </a:lnTo>
                  <a:cubicBezTo>
                    <a:pt x="207" y="229"/>
                    <a:pt x="205" y="226"/>
                    <a:pt x="203" y="224"/>
                  </a:cubicBezTo>
                  <a:cubicBezTo>
                    <a:pt x="203" y="224"/>
                    <a:pt x="202" y="223"/>
                    <a:pt x="202" y="223"/>
                  </a:cubicBezTo>
                  <a:cubicBezTo>
                    <a:pt x="200" y="221"/>
                    <a:pt x="198" y="219"/>
                    <a:pt x="195" y="217"/>
                  </a:cubicBezTo>
                  <a:cubicBezTo>
                    <a:pt x="195" y="217"/>
                    <a:pt x="195" y="217"/>
                    <a:pt x="195" y="216"/>
                  </a:cubicBezTo>
                  <a:cubicBezTo>
                    <a:pt x="193" y="215"/>
                    <a:pt x="190" y="213"/>
                    <a:pt x="188" y="211"/>
                  </a:cubicBezTo>
                  <a:cubicBezTo>
                    <a:pt x="187" y="211"/>
                    <a:pt x="187" y="210"/>
                    <a:pt x="186" y="210"/>
                  </a:cubicBezTo>
                  <a:cubicBezTo>
                    <a:pt x="184" y="209"/>
                    <a:pt x="181" y="207"/>
                    <a:pt x="179" y="206"/>
                  </a:cubicBezTo>
                  <a:cubicBezTo>
                    <a:pt x="179" y="206"/>
                    <a:pt x="178" y="206"/>
                    <a:pt x="178" y="206"/>
                  </a:cubicBezTo>
                  <a:cubicBezTo>
                    <a:pt x="170" y="202"/>
                    <a:pt x="160" y="200"/>
                    <a:pt x="151" y="200"/>
                  </a:cubicBezTo>
                  <a:cubicBezTo>
                    <a:pt x="112" y="200"/>
                    <a:pt x="81" y="231"/>
                    <a:pt x="81" y="270"/>
                  </a:cubicBezTo>
                  <a:cubicBezTo>
                    <a:pt x="81" y="309"/>
                    <a:pt x="112" y="340"/>
                    <a:pt x="151" y="340"/>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3" name="矩形 12"/>
            <p:cNvSpPr/>
            <p:nvPr/>
          </p:nvSpPr>
          <p:spPr>
            <a:xfrm flipH="1">
              <a:off x="2020981"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01</a:t>
              </a:r>
            </a:p>
          </p:txBody>
        </p:sp>
      </p:grpSp>
      <p:grpSp>
        <p:nvGrpSpPr>
          <p:cNvPr id="16" name="组合 14"/>
          <p:cNvGrpSpPr/>
          <p:nvPr/>
        </p:nvGrpSpPr>
        <p:grpSpPr>
          <a:xfrm>
            <a:off x="1830997" y="3905686"/>
            <a:ext cx="3891587" cy="1942083"/>
            <a:chOff x="1728281" y="4272919"/>
            <a:chExt cx="3968710" cy="1979961"/>
          </a:xfrm>
        </p:grpSpPr>
        <p:grpSp>
          <p:nvGrpSpPr>
            <p:cNvPr id="17" name="组合 15"/>
            <p:cNvGrpSpPr/>
            <p:nvPr/>
          </p:nvGrpSpPr>
          <p:grpSpPr>
            <a:xfrm>
              <a:off x="1728281" y="4272919"/>
              <a:ext cx="3968710" cy="1979961"/>
              <a:chOff x="1728281" y="4272919"/>
              <a:chExt cx="3968710" cy="1979961"/>
            </a:xfrm>
          </p:grpSpPr>
          <p:sp>
            <p:nvSpPr>
              <p:cNvPr id="20" name="任意多边形 19"/>
              <p:cNvSpPr/>
              <p:nvPr/>
            </p:nvSpPr>
            <p:spPr>
              <a:xfrm flipV="1">
                <a:off x="1728281" y="4272919"/>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1" name="五边形 20"/>
              <p:cNvSpPr/>
              <p:nvPr/>
            </p:nvSpPr>
            <p:spPr>
              <a:xfrm rot="5400000" flipV="1">
                <a:off x="4707011" y="5262900"/>
                <a:ext cx="1087344" cy="892616"/>
              </a:xfrm>
              <a:prstGeom prst="homePlate">
                <a:avLst>
                  <a:gd name="adj" fmla="val 31538"/>
                </a:avLst>
              </a:prstGeom>
              <a:solidFill>
                <a:srgbClr val="5BAAA4">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18" name="Freeform 16"/>
            <p:cNvSpPr>
              <a:spLocks noEditPoints="1"/>
            </p:cNvSpPr>
            <p:nvPr/>
          </p:nvSpPr>
          <p:spPr bwMode="auto">
            <a:xfrm>
              <a:off x="4995592" y="5475422"/>
              <a:ext cx="510180" cy="406852"/>
            </a:xfrm>
            <a:custGeom>
              <a:avLst/>
              <a:gdLst>
                <a:gd name="T0" fmla="*/ 1238 w 1238"/>
                <a:gd name="T1" fmla="*/ 579 h 986"/>
                <a:gd name="T2" fmla="*/ 424 w 1238"/>
                <a:gd name="T3" fmla="*/ 579 h 986"/>
                <a:gd name="T4" fmla="*/ 443 w 1238"/>
                <a:gd name="T5" fmla="*/ 209 h 986"/>
                <a:gd name="T6" fmla="*/ 357 w 1238"/>
                <a:gd name="T7" fmla="*/ 223 h 986"/>
                <a:gd name="T8" fmla="*/ 329 w 1238"/>
                <a:gd name="T9" fmla="*/ 254 h 986"/>
                <a:gd name="T10" fmla="*/ 441 w 1238"/>
                <a:gd name="T11" fmla="*/ 316 h 986"/>
                <a:gd name="T12" fmla="*/ 311 w 1238"/>
                <a:gd name="T13" fmla="*/ 0 h 986"/>
                <a:gd name="T14" fmla="*/ 311 w 1238"/>
                <a:gd name="T15" fmla="*/ 620 h 986"/>
                <a:gd name="T16" fmla="*/ 367 w 1238"/>
                <a:gd name="T17" fmla="*/ 550 h 986"/>
                <a:gd name="T18" fmla="*/ 329 w 1238"/>
                <a:gd name="T19" fmla="*/ 473 h 986"/>
                <a:gd name="T20" fmla="*/ 295 w 1238"/>
                <a:gd name="T21" fmla="*/ 516 h 986"/>
                <a:gd name="T22" fmla="*/ 168 w 1238"/>
                <a:gd name="T23" fmla="*/ 370 h 986"/>
                <a:gd name="T24" fmla="*/ 295 w 1238"/>
                <a:gd name="T25" fmla="*/ 410 h 986"/>
                <a:gd name="T26" fmla="*/ 229 w 1238"/>
                <a:gd name="T27" fmla="*/ 307 h 986"/>
                <a:gd name="T28" fmla="*/ 295 w 1238"/>
                <a:gd name="T29" fmla="*/ 127 h 986"/>
                <a:gd name="T30" fmla="*/ 329 w 1238"/>
                <a:gd name="T31" fmla="*/ 104 h 986"/>
                <a:gd name="T32" fmla="*/ 443 w 1238"/>
                <a:gd name="T33" fmla="*/ 209 h 986"/>
                <a:gd name="T34" fmla="*/ 295 w 1238"/>
                <a:gd name="T35" fmla="*/ 186 h 986"/>
                <a:gd name="T36" fmla="*/ 295 w 1238"/>
                <a:gd name="T37" fmla="*/ 245 h 986"/>
                <a:gd name="T38" fmla="*/ 329 w 1238"/>
                <a:gd name="T39" fmla="*/ 413 h 986"/>
                <a:gd name="T40" fmla="*/ 357 w 1238"/>
                <a:gd name="T41" fmla="*/ 398 h 986"/>
                <a:gd name="T42" fmla="*/ 359 w 1238"/>
                <a:gd name="T43" fmla="*/ 356 h 986"/>
                <a:gd name="T44" fmla="*/ 329 w 1238"/>
                <a:gd name="T45" fmla="*/ 413 h 986"/>
                <a:gd name="T46" fmla="*/ 854 w 1238"/>
                <a:gd name="T47" fmla="*/ 713 h 986"/>
                <a:gd name="T48" fmla="*/ 904 w 1238"/>
                <a:gd name="T49" fmla="*/ 665 h 986"/>
                <a:gd name="T50" fmla="*/ 854 w 1238"/>
                <a:gd name="T51" fmla="*/ 617 h 986"/>
                <a:gd name="T52" fmla="*/ 810 w 1238"/>
                <a:gd name="T53" fmla="*/ 416 h 986"/>
                <a:gd name="T54" fmla="*/ 784 w 1238"/>
                <a:gd name="T55" fmla="*/ 477 h 986"/>
                <a:gd name="T56" fmla="*/ 810 w 1238"/>
                <a:gd name="T57" fmla="*/ 416 h 986"/>
                <a:gd name="T58" fmla="*/ 1004 w 1238"/>
                <a:gd name="T59" fmla="*/ 447 h 986"/>
                <a:gd name="T60" fmla="*/ 854 w 1238"/>
                <a:gd name="T61" fmla="*/ 418 h 986"/>
                <a:gd name="T62" fmla="*/ 977 w 1238"/>
                <a:gd name="T63" fmla="*/ 557 h 986"/>
                <a:gd name="T64" fmla="*/ 854 w 1238"/>
                <a:gd name="T65" fmla="*/ 792 h 986"/>
                <a:gd name="T66" fmla="*/ 810 w 1238"/>
                <a:gd name="T67" fmla="*/ 849 h 986"/>
                <a:gd name="T68" fmla="*/ 643 w 1238"/>
                <a:gd name="T69" fmla="*/ 658 h 986"/>
                <a:gd name="T70" fmla="*/ 810 w 1238"/>
                <a:gd name="T71" fmla="*/ 710 h 986"/>
                <a:gd name="T72" fmla="*/ 724 w 1238"/>
                <a:gd name="T73" fmla="*/ 575 h 986"/>
                <a:gd name="T74" fmla="*/ 810 w 1238"/>
                <a:gd name="T75" fmla="*/ 339 h 986"/>
                <a:gd name="T76" fmla="*/ 854 w 1238"/>
                <a:gd name="T77" fmla="*/ 309 h 986"/>
                <a:gd name="T78" fmla="*/ 1004 w 1238"/>
                <a:gd name="T79" fmla="*/ 447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38" h="986">
                  <a:moveTo>
                    <a:pt x="831" y="172"/>
                  </a:moveTo>
                  <a:cubicBezTo>
                    <a:pt x="1055" y="172"/>
                    <a:pt x="1238" y="354"/>
                    <a:pt x="1238" y="579"/>
                  </a:cubicBezTo>
                  <a:cubicBezTo>
                    <a:pt x="1238" y="804"/>
                    <a:pt x="1055" y="986"/>
                    <a:pt x="831" y="986"/>
                  </a:cubicBezTo>
                  <a:cubicBezTo>
                    <a:pt x="606" y="986"/>
                    <a:pt x="424" y="804"/>
                    <a:pt x="424" y="579"/>
                  </a:cubicBezTo>
                  <a:cubicBezTo>
                    <a:pt x="424" y="354"/>
                    <a:pt x="606" y="172"/>
                    <a:pt x="831" y="172"/>
                  </a:cubicBezTo>
                  <a:close/>
                  <a:moveTo>
                    <a:pt x="443" y="209"/>
                  </a:moveTo>
                  <a:lnTo>
                    <a:pt x="443" y="209"/>
                  </a:lnTo>
                  <a:lnTo>
                    <a:pt x="357" y="223"/>
                  </a:lnTo>
                  <a:cubicBezTo>
                    <a:pt x="350" y="204"/>
                    <a:pt x="346" y="197"/>
                    <a:pt x="329" y="187"/>
                  </a:cubicBezTo>
                  <a:lnTo>
                    <a:pt x="329" y="254"/>
                  </a:lnTo>
                  <a:cubicBezTo>
                    <a:pt x="375" y="266"/>
                    <a:pt x="406" y="279"/>
                    <a:pt x="422" y="293"/>
                  </a:cubicBezTo>
                  <a:cubicBezTo>
                    <a:pt x="430" y="300"/>
                    <a:pt x="436" y="308"/>
                    <a:pt x="441" y="316"/>
                  </a:cubicBezTo>
                  <a:cubicBezTo>
                    <a:pt x="480" y="260"/>
                    <a:pt x="533" y="215"/>
                    <a:pt x="594" y="185"/>
                  </a:cubicBezTo>
                  <a:cubicBezTo>
                    <a:pt x="546" y="76"/>
                    <a:pt x="437" y="0"/>
                    <a:pt x="311" y="0"/>
                  </a:cubicBezTo>
                  <a:cubicBezTo>
                    <a:pt x="139" y="0"/>
                    <a:pt x="0" y="139"/>
                    <a:pt x="0" y="310"/>
                  </a:cubicBezTo>
                  <a:cubicBezTo>
                    <a:pt x="0" y="481"/>
                    <a:pt x="139" y="620"/>
                    <a:pt x="311" y="620"/>
                  </a:cubicBezTo>
                  <a:cubicBezTo>
                    <a:pt x="331" y="620"/>
                    <a:pt x="352" y="618"/>
                    <a:pt x="372" y="614"/>
                  </a:cubicBezTo>
                  <a:cubicBezTo>
                    <a:pt x="368" y="593"/>
                    <a:pt x="367" y="572"/>
                    <a:pt x="367" y="550"/>
                  </a:cubicBezTo>
                  <a:cubicBezTo>
                    <a:pt x="367" y="521"/>
                    <a:pt x="370" y="493"/>
                    <a:pt x="376" y="465"/>
                  </a:cubicBezTo>
                  <a:cubicBezTo>
                    <a:pt x="361" y="470"/>
                    <a:pt x="345" y="472"/>
                    <a:pt x="329" y="473"/>
                  </a:cubicBezTo>
                  <a:lnTo>
                    <a:pt x="329" y="516"/>
                  </a:lnTo>
                  <a:lnTo>
                    <a:pt x="295" y="516"/>
                  </a:lnTo>
                  <a:lnTo>
                    <a:pt x="295" y="473"/>
                  </a:lnTo>
                  <a:cubicBezTo>
                    <a:pt x="226" y="467"/>
                    <a:pt x="180" y="440"/>
                    <a:pt x="168" y="370"/>
                  </a:cubicBezTo>
                  <a:lnTo>
                    <a:pt x="261" y="359"/>
                  </a:lnTo>
                  <a:cubicBezTo>
                    <a:pt x="265" y="385"/>
                    <a:pt x="271" y="398"/>
                    <a:pt x="295" y="410"/>
                  </a:cubicBezTo>
                  <a:lnTo>
                    <a:pt x="295" y="329"/>
                  </a:lnTo>
                  <a:cubicBezTo>
                    <a:pt x="264" y="320"/>
                    <a:pt x="242" y="313"/>
                    <a:pt x="229" y="307"/>
                  </a:cubicBezTo>
                  <a:cubicBezTo>
                    <a:pt x="173" y="279"/>
                    <a:pt x="166" y="200"/>
                    <a:pt x="210" y="157"/>
                  </a:cubicBezTo>
                  <a:cubicBezTo>
                    <a:pt x="229" y="139"/>
                    <a:pt x="257" y="129"/>
                    <a:pt x="295" y="127"/>
                  </a:cubicBezTo>
                  <a:lnTo>
                    <a:pt x="295" y="104"/>
                  </a:lnTo>
                  <a:lnTo>
                    <a:pt x="329" y="104"/>
                  </a:lnTo>
                  <a:lnTo>
                    <a:pt x="329" y="127"/>
                  </a:lnTo>
                  <a:cubicBezTo>
                    <a:pt x="384" y="130"/>
                    <a:pt x="430" y="151"/>
                    <a:pt x="443" y="209"/>
                  </a:cubicBezTo>
                  <a:close/>
                  <a:moveTo>
                    <a:pt x="295" y="186"/>
                  </a:moveTo>
                  <a:lnTo>
                    <a:pt x="295" y="186"/>
                  </a:lnTo>
                  <a:cubicBezTo>
                    <a:pt x="274" y="193"/>
                    <a:pt x="259" y="212"/>
                    <a:pt x="275" y="233"/>
                  </a:cubicBezTo>
                  <a:cubicBezTo>
                    <a:pt x="279" y="238"/>
                    <a:pt x="285" y="242"/>
                    <a:pt x="295" y="245"/>
                  </a:cubicBezTo>
                  <a:lnTo>
                    <a:pt x="295" y="186"/>
                  </a:lnTo>
                  <a:close/>
                  <a:moveTo>
                    <a:pt x="329" y="413"/>
                  </a:moveTo>
                  <a:lnTo>
                    <a:pt x="329" y="413"/>
                  </a:lnTo>
                  <a:cubicBezTo>
                    <a:pt x="342" y="410"/>
                    <a:pt x="351" y="405"/>
                    <a:pt x="357" y="398"/>
                  </a:cubicBezTo>
                  <a:cubicBezTo>
                    <a:pt x="363" y="392"/>
                    <a:pt x="366" y="384"/>
                    <a:pt x="366" y="376"/>
                  </a:cubicBezTo>
                  <a:cubicBezTo>
                    <a:pt x="366" y="368"/>
                    <a:pt x="364" y="362"/>
                    <a:pt x="359" y="356"/>
                  </a:cubicBezTo>
                  <a:cubicBezTo>
                    <a:pt x="354" y="350"/>
                    <a:pt x="344" y="344"/>
                    <a:pt x="329" y="339"/>
                  </a:cubicBezTo>
                  <a:lnTo>
                    <a:pt x="329" y="413"/>
                  </a:lnTo>
                  <a:close/>
                  <a:moveTo>
                    <a:pt x="854" y="713"/>
                  </a:moveTo>
                  <a:lnTo>
                    <a:pt x="854" y="713"/>
                  </a:lnTo>
                  <a:cubicBezTo>
                    <a:pt x="871" y="710"/>
                    <a:pt x="884" y="703"/>
                    <a:pt x="892" y="695"/>
                  </a:cubicBezTo>
                  <a:cubicBezTo>
                    <a:pt x="900" y="686"/>
                    <a:pt x="904" y="676"/>
                    <a:pt x="904" y="665"/>
                  </a:cubicBezTo>
                  <a:cubicBezTo>
                    <a:pt x="904" y="656"/>
                    <a:pt x="901" y="647"/>
                    <a:pt x="894" y="639"/>
                  </a:cubicBezTo>
                  <a:cubicBezTo>
                    <a:pt x="887" y="631"/>
                    <a:pt x="874" y="624"/>
                    <a:pt x="854" y="617"/>
                  </a:cubicBezTo>
                  <a:lnTo>
                    <a:pt x="854" y="713"/>
                  </a:lnTo>
                  <a:close/>
                  <a:moveTo>
                    <a:pt x="810" y="416"/>
                  </a:moveTo>
                  <a:lnTo>
                    <a:pt x="810" y="416"/>
                  </a:lnTo>
                  <a:cubicBezTo>
                    <a:pt x="783" y="426"/>
                    <a:pt x="763" y="451"/>
                    <a:pt x="784" y="477"/>
                  </a:cubicBezTo>
                  <a:cubicBezTo>
                    <a:pt x="789" y="484"/>
                    <a:pt x="798" y="489"/>
                    <a:pt x="810" y="494"/>
                  </a:cubicBezTo>
                  <a:lnTo>
                    <a:pt x="810" y="416"/>
                  </a:lnTo>
                  <a:close/>
                  <a:moveTo>
                    <a:pt x="1004" y="447"/>
                  </a:moveTo>
                  <a:lnTo>
                    <a:pt x="1004" y="447"/>
                  </a:lnTo>
                  <a:lnTo>
                    <a:pt x="892" y="464"/>
                  </a:lnTo>
                  <a:cubicBezTo>
                    <a:pt x="883" y="440"/>
                    <a:pt x="877" y="430"/>
                    <a:pt x="854" y="418"/>
                  </a:cubicBezTo>
                  <a:lnTo>
                    <a:pt x="854" y="505"/>
                  </a:lnTo>
                  <a:cubicBezTo>
                    <a:pt x="916" y="521"/>
                    <a:pt x="956" y="539"/>
                    <a:pt x="977" y="557"/>
                  </a:cubicBezTo>
                  <a:cubicBezTo>
                    <a:pt x="1043" y="616"/>
                    <a:pt x="1024" y="719"/>
                    <a:pt x="953" y="765"/>
                  </a:cubicBezTo>
                  <a:cubicBezTo>
                    <a:pt x="925" y="783"/>
                    <a:pt x="892" y="791"/>
                    <a:pt x="854" y="792"/>
                  </a:cubicBezTo>
                  <a:lnTo>
                    <a:pt x="854" y="849"/>
                  </a:lnTo>
                  <a:lnTo>
                    <a:pt x="810" y="849"/>
                  </a:lnTo>
                  <a:lnTo>
                    <a:pt x="810" y="792"/>
                  </a:lnTo>
                  <a:cubicBezTo>
                    <a:pt x="720" y="784"/>
                    <a:pt x="660" y="750"/>
                    <a:pt x="643" y="658"/>
                  </a:cubicBezTo>
                  <a:lnTo>
                    <a:pt x="765" y="644"/>
                  </a:lnTo>
                  <a:cubicBezTo>
                    <a:pt x="772" y="677"/>
                    <a:pt x="779" y="695"/>
                    <a:pt x="810" y="710"/>
                  </a:cubicBezTo>
                  <a:lnTo>
                    <a:pt x="810" y="604"/>
                  </a:lnTo>
                  <a:cubicBezTo>
                    <a:pt x="770" y="593"/>
                    <a:pt x="741" y="583"/>
                    <a:pt x="724" y="575"/>
                  </a:cubicBezTo>
                  <a:cubicBezTo>
                    <a:pt x="650" y="539"/>
                    <a:pt x="641" y="434"/>
                    <a:pt x="699" y="379"/>
                  </a:cubicBezTo>
                  <a:cubicBezTo>
                    <a:pt x="724" y="355"/>
                    <a:pt x="761" y="341"/>
                    <a:pt x="810" y="339"/>
                  </a:cubicBezTo>
                  <a:lnTo>
                    <a:pt x="810" y="309"/>
                  </a:lnTo>
                  <a:lnTo>
                    <a:pt x="854" y="309"/>
                  </a:lnTo>
                  <a:lnTo>
                    <a:pt x="854" y="339"/>
                  </a:lnTo>
                  <a:cubicBezTo>
                    <a:pt x="927" y="343"/>
                    <a:pt x="987" y="370"/>
                    <a:pt x="1004" y="447"/>
                  </a:cubicBez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19" name="矩形 18"/>
            <p:cNvSpPr/>
            <p:nvPr/>
          </p:nvSpPr>
          <p:spPr>
            <a:xfrm flipH="1">
              <a:off x="2020980" y="454550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03</a:t>
              </a:r>
            </a:p>
          </p:txBody>
        </p:sp>
      </p:grpSp>
      <p:grpSp>
        <p:nvGrpSpPr>
          <p:cNvPr id="22" name="组合 20"/>
          <p:cNvGrpSpPr/>
          <p:nvPr/>
        </p:nvGrpSpPr>
        <p:grpSpPr>
          <a:xfrm>
            <a:off x="6467683" y="1732549"/>
            <a:ext cx="3891587" cy="1942084"/>
            <a:chOff x="6456858" y="2057398"/>
            <a:chExt cx="3968710" cy="1979962"/>
          </a:xfrm>
        </p:grpSpPr>
        <p:grpSp>
          <p:nvGrpSpPr>
            <p:cNvPr id="23" name="组合 25"/>
            <p:cNvGrpSpPr/>
            <p:nvPr/>
          </p:nvGrpSpPr>
          <p:grpSpPr>
            <a:xfrm>
              <a:off x="6456858" y="2057398"/>
              <a:ext cx="3968710" cy="1979962"/>
              <a:chOff x="6456858" y="2057398"/>
              <a:chExt cx="3968710" cy="1979962"/>
            </a:xfrm>
          </p:grpSpPr>
          <p:sp>
            <p:nvSpPr>
              <p:cNvPr id="26" name="任意多边形 25"/>
              <p:cNvSpPr/>
              <p:nvPr/>
            </p:nvSpPr>
            <p:spPr>
              <a:xfrm rot="10800000" flipV="1">
                <a:off x="6456858" y="3144743"/>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rgbClr val="5BAA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27" name="五边形 26"/>
              <p:cNvSpPr/>
              <p:nvPr/>
            </p:nvSpPr>
            <p:spPr>
              <a:xfrm rot="16200000" flipV="1">
                <a:off x="6359494" y="2154762"/>
                <a:ext cx="1087344" cy="892616"/>
              </a:xfrm>
              <a:prstGeom prst="homePlate">
                <a:avLst>
                  <a:gd name="adj" fmla="val 31538"/>
                </a:avLst>
              </a:prstGeom>
              <a:solidFill>
                <a:srgbClr val="388BA5">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24" name="Freeform 26"/>
            <p:cNvSpPr>
              <a:spLocks noEditPoints="1"/>
            </p:cNvSpPr>
            <p:nvPr/>
          </p:nvSpPr>
          <p:spPr bwMode="auto">
            <a:xfrm>
              <a:off x="6767113" y="2443819"/>
              <a:ext cx="377431" cy="396542"/>
            </a:xfrm>
            <a:custGeom>
              <a:avLst/>
              <a:gdLst>
                <a:gd name="T0" fmla="*/ 139 w 577"/>
                <a:gd name="T1" fmla="*/ 87 h 609"/>
                <a:gd name="T2" fmla="*/ 27 w 577"/>
                <a:gd name="T3" fmla="*/ 87 h 609"/>
                <a:gd name="T4" fmla="*/ 27 w 577"/>
                <a:gd name="T5" fmla="*/ 48 h 609"/>
                <a:gd name="T6" fmla="*/ 139 w 577"/>
                <a:gd name="T7" fmla="*/ 48 h 609"/>
                <a:gd name="T8" fmla="*/ 139 w 577"/>
                <a:gd name="T9" fmla="*/ 87 h 609"/>
                <a:gd name="T10" fmla="*/ 139 w 577"/>
                <a:gd name="T11" fmla="*/ 179 h 609"/>
                <a:gd name="T12" fmla="*/ 27 w 577"/>
                <a:gd name="T13" fmla="*/ 179 h 609"/>
                <a:gd name="T14" fmla="*/ 27 w 577"/>
                <a:gd name="T15" fmla="*/ 140 h 609"/>
                <a:gd name="T16" fmla="*/ 139 w 577"/>
                <a:gd name="T17" fmla="*/ 140 h 609"/>
                <a:gd name="T18" fmla="*/ 139 w 577"/>
                <a:gd name="T19" fmla="*/ 179 h 609"/>
                <a:gd name="T20" fmla="*/ 139 w 577"/>
                <a:gd name="T21" fmla="*/ 271 h 609"/>
                <a:gd name="T22" fmla="*/ 27 w 577"/>
                <a:gd name="T23" fmla="*/ 271 h 609"/>
                <a:gd name="T24" fmla="*/ 27 w 577"/>
                <a:gd name="T25" fmla="*/ 232 h 609"/>
                <a:gd name="T26" fmla="*/ 139 w 577"/>
                <a:gd name="T27" fmla="*/ 232 h 609"/>
                <a:gd name="T28" fmla="*/ 139 w 577"/>
                <a:gd name="T29" fmla="*/ 271 h 609"/>
                <a:gd name="T30" fmla="*/ 0 w 577"/>
                <a:gd name="T31" fmla="*/ 609 h 609"/>
                <a:gd name="T32" fmla="*/ 166 w 577"/>
                <a:gd name="T33" fmla="*/ 609 h 609"/>
                <a:gd name="T34" fmla="*/ 166 w 577"/>
                <a:gd name="T35" fmla="*/ 0 h 609"/>
                <a:gd name="T36" fmla="*/ 0 w 577"/>
                <a:gd name="T37" fmla="*/ 0 h 609"/>
                <a:gd name="T38" fmla="*/ 0 w 577"/>
                <a:gd name="T39" fmla="*/ 609 h 609"/>
                <a:gd name="T40" fmla="*/ 344 w 577"/>
                <a:gd name="T41" fmla="*/ 87 h 609"/>
                <a:gd name="T42" fmla="*/ 232 w 577"/>
                <a:gd name="T43" fmla="*/ 87 h 609"/>
                <a:gd name="T44" fmla="*/ 232 w 577"/>
                <a:gd name="T45" fmla="*/ 48 h 609"/>
                <a:gd name="T46" fmla="*/ 344 w 577"/>
                <a:gd name="T47" fmla="*/ 48 h 609"/>
                <a:gd name="T48" fmla="*/ 344 w 577"/>
                <a:gd name="T49" fmla="*/ 87 h 609"/>
                <a:gd name="T50" fmla="*/ 344 w 577"/>
                <a:gd name="T51" fmla="*/ 179 h 609"/>
                <a:gd name="T52" fmla="*/ 232 w 577"/>
                <a:gd name="T53" fmla="*/ 179 h 609"/>
                <a:gd name="T54" fmla="*/ 232 w 577"/>
                <a:gd name="T55" fmla="*/ 140 h 609"/>
                <a:gd name="T56" fmla="*/ 344 w 577"/>
                <a:gd name="T57" fmla="*/ 140 h 609"/>
                <a:gd name="T58" fmla="*/ 344 w 577"/>
                <a:gd name="T59" fmla="*/ 179 h 609"/>
                <a:gd name="T60" fmla="*/ 344 w 577"/>
                <a:gd name="T61" fmla="*/ 271 h 609"/>
                <a:gd name="T62" fmla="*/ 232 w 577"/>
                <a:gd name="T63" fmla="*/ 271 h 609"/>
                <a:gd name="T64" fmla="*/ 232 w 577"/>
                <a:gd name="T65" fmla="*/ 232 h 609"/>
                <a:gd name="T66" fmla="*/ 344 w 577"/>
                <a:gd name="T67" fmla="*/ 232 h 609"/>
                <a:gd name="T68" fmla="*/ 344 w 577"/>
                <a:gd name="T69" fmla="*/ 271 h 609"/>
                <a:gd name="T70" fmla="*/ 205 w 577"/>
                <a:gd name="T71" fmla="*/ 609 h 609"/>
                <a:gd name="T72" fmla="*/ 371 w 577"/>
                <a:gd name="T73" fmla="*/ 609 h 609"/>
                <a:gd name="T74" fmla="*/ 371 w 577"/>
                <a:gd name="T75" fmla="*/ 0 h 609"/>
                <a:gd name="T76" fmla="*/ 205 w 577"/>
                <a:gd name="T77" fmla="*/ 0 h 609"/>
                <a:gd name="T78" fmla="*/ 205 w 577"/>
                <a:gd name="T79" fmla="*/ 609 h 609"/>
                <a:gd name="T80" fmla="*/ 549 w 577"/>
                <a:gd name="T81" fmla="*/ 87 h 609"/>
                <a:gd name="T82" fmla="*/ 437 w 577"/>
                <a:gd name="T83" fmla="*/ 87 h 609"/>
                <a:gd name="T84" fmla="*/ 437 w 577"/>
                <a:gd name="T85" fmla="*/ 48 h 609"/>
                <a:gd name="T86" fmla="*/ 549 w 577"/>
                <a:gd name="T87" fmla="*/ 48 h 609"/>
                <a:gd name="T88" fmla="*/ 549 w 577"/>
                <a:gd name="T89" fmla="*/ 87 h 609"/>
                <a:gd name="T90" fmla="*/ 549 w 577"/>
                <a:gd name="T91" fmla="*/ 179 h 609"/>
                <a:gd name="T92" fmla="*/ 437 w 577"/>
                <a:gd name="T93" fmla="*/ 179 h 609"/>
                <a:gd name="T94" fmla="*/ 437 w 577"/>
                <a:gd name="T95" fmla="*/ 140 h 609"/>
                <a:gd name="T96" fmla="*/ 549 w 577"/>
                <a:gd name="T97" fmla="*/ 140 h 609"/>
                <a:gd name="T98" fmla="*/ 549 w 577"/>
                <a:gd name="T99" fmla="*/ 179 h 609"/>
                <a:gd name="T100" fmla="*/ 549 w 577"/>
                <a:gd name="T101" fmla="*/ 271 h 609"/>
                <a:gd name="T102" fmla="*/ 437 w 577"/>
                <a:gd name="T103" fmla="*/ 271 h 609"/>
                <a:gd name="T104" fmla="*/ 437 w 577"/>
                <a:gd name="T105" fmla="*/ 232 h 609"/>
                <a:gd name="T106" fmla="*/ 549 w 577"/>
                <a:gd name="T107" fmla="*/ 232 h 609"/>
                <a:gd name="T108" fmla="*/ 549 w 577"/>
                <a:gd name="T109" fmla="*/ 271 h 609"/>
                <a:gd name="T110" fmla="*/ 410 w 577"/>
                <a:gd name="T111" fmla="*/ 609 h 609"/>
                <a:gd name="T112" fmla="*/ 577 w 577"/>
                <a:gd name="T113" fmla="*/ 609 h 609"/>
                <a:gd name="T114" fmla="*/ 577 w 577"/>
                <a:gd name="T115" fmla="*/ 0 h 609"/>
                <a:gd name="T116" fmla="*/ 410 w 577"/>
                <a:gd name="T117" fmla="*/ 0 h 609"/>
                <a:gd name="T118" fmla="*/ 410 w 577"/>
                <a:gd name="T119" fmla="*/ 609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7" h="609">
                  <a:moveTo>
                    <a:pt x="139" y="87"/>
                  </a:moveTo>
                  <a:lnTo>
                    <a:pt x="27" y="87"/>
                  </a:lnTo>
                  <a:lnTo>
                    <a:pt x="27" y="48"/>
                  </a:lnTo>
                  <a:lnTo>
                    <a:pt x="139" y="48"/>
                  </a:lnTo>
                  <a:lnTo>
                    <a:pt x="139" y="87"/>
                  </a:lnTo>
                  <a:close/>
                  <a:moveTo>
                    <a:pt x="139" y="179"/>
                  </a:moveTo>
                  <a:lnTo>
                    <a:pt x="27" y="179"/>
                  </a:lnTo>
                  <a:lnTo>
                    <a:pt x="27" y="140"/>
                  </a:lnTo>
                  <a:lnTo>
                    <a:pt x="139" y="140"/>
                  </a:lnTo>
                  <a:lnTo>
                    <a:pt x="139" y="179"/>
                  </a:lnTo>
                  <a:close/>
                  <a:moveTo>
                    <a:pt x="139" y="271"/>
                  </a:moveTo>
                  <a:lnTo>
                    <a:pt x="27" y="271"/>
                  </a:lnTo>
                  <a:lnTo>
                    <a:pt x="27" y="232"/>
                  </a:lnTo>
                  <a:lnTo>
                    <a:pt x="139" y="232"/>
                  </a:lnTo>
                  <a:lnTo>
                    <a:pt x="139" y="271"/>
                  </a:lnTo>
                  <a:close/>
                  <a:moveTo>
                    <a:pt x="0" y="609"/>
                  </a:moveTo>
                  <a:lnTo>
                    <a:pt x="166" y="609"/>
                  </a:lnTo>
                  <a:lnTo>
                    <a:pt x="166" y="0"/>
                  </a:lnTo>
                  <a:lnTo>
                    <a:pt x="0" y="0"/>
                  </a:lnTo>
                  <a:lnTo>
                    <a:pt x="0" y="609"/>
                  </a:lnTo>
                  <a:close/>
                  <a:moveTo>
                    <a:pt x="344" y="87"/>
                  </a:moveTo>
                  <a:lnTo>
                    <a:pt x="232" y="87"/>
                  </a:lnTo>
                  <a:lnTo>
                    <a:pt x="232" y="48"/>
                  </a:lnTo>
                  <a:lnTo>
                    <a:pt x="344" y="48"/>
                  </a:lnTo>
                  <a:lnTo>
                    <a:pt x="344" y="87"/>
                  </a:lnTo>
                  <a:close/>
                  <a:moveTo>
                    <a:pt x="344" y="179"/>
                  </a:moveTo>
                  <a:lnTo>
                    <a:pt x="232" y="179"/>
                  </a:lnTo>
                  <a:lnTo>
                    <a:pt x="232" y="140"/>
                  </a:lnTo>
                  <a:lnTo>
                    <a:pt x="344" y="140"/>
                  </a:lnTo>
                  <a:lnTo>
                    <a:pt x="344" y="179"/>
                  </a:lnTo>
                  <a:close/>
                  <a:moveTo>
                    <a:pt x="344" y="271"/>
                  </a:moveTo>
                  <a:lnTo>
                    <a:pt x="232" y="271"/>
                  </a:lnTo>
                  <a:lnTo>
                    <a:pt x="232" y="232"/>
                  </a:lnTo>
                  <a:lnTo>
                    <a:pt x="344" y="232"/>
                  </a:lnTo>
                  <a:lnTo>
                    <a:pt x="344" y="271"/>
                  </a:lnTo>
                  <a:close/>
                  <a:moveTo>
                    <a:pt x="205" y="609"/>
                  </a:moveTo>
                  <a:lnTo>
                    <a:pt x="371" y="609"/>
                  </a:lnTo>
                  <a:lnTo>
                    <a:pt x="371" y="0"/>
                  </a:lnTo>
                  <a:lnTo>
                    <a:pt x="205" y="0"/>
                  </a:lnTo>
                  <a:lnTo>
                    <a:pt x="205" y="609"/>
                  </a:lnTo>
                  <a:close/>
                  <a:moveTo>
                    <a:pt x="549" y="87"/>
                  </a:moveTo>
                  <a:lnTo>
                    <a:pt x="437" y="87"/>
                  </a:lnTo>
                  <a:lnTo>
                    <a:pt x="437" y="48"/>
                  </a:lnTo>
                  <a:lnTo>
                    <a:pt x="549" y="48"/>
                  </a:lnTo>
                  <a:lnTo>
                    <a:pt x="549" y="87"/>
                  </a:lnTo>
                  <a:close/>
                  <a:moveTo>
                    <a:pt x="549" y="179"/>
                  </a:moveTo>
                  <a:lnTo>
                    <a:pt x="437" y="179"/>
                  </a:lnTo>
                  <a:lnTo>
                    <a:pt x="437" y="140"/>
                  </a:lnTo>
                  <a:lnTo>
                    <a:pt x="549" y="140"/>
                  </a:lnTo>
                  <a:lnTo>
                    <a:pt x="549" y="179"/>
                  </a:lnTo>
                  <a:close/>
                  <a:moveTo>
                    <a:pt x="549" y="271"/>
                  </a:moveTo>
                  <a:lnTo>
                    <a:pt x="437" y="271"/>
                  </a:lnTo>
                  <a:lnTo>
                    <a:pt x="437" y="232"/>
                  </a:lnTo>
                  <a:lnTo>
                    <a:pt x="549" y="232"/>
                  </a:lnTo>
                  <a:lnTo>
                    <a:pt x="549" y="271"/>
                  </a:lnTo>
                  <a:close/>
                  <a:moveTo>
                    <a:pt x="410" y="609"/>
                  </a:moveTo>
                  <a:lnTo>
                    <a:pt x="577" y="609"/>
                  </a:lnTo>
                  <a:lnTo>
                    <a:pt x="577" y="0"/>
                  </a:lnTo>
                  <a:lnTo>
                    <a:pt x="410" y="0"/>
                  </a:lnTo>
                  <a:lnTo>
                    <a:pt x="410" y="60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25" name="矩形 24"/>
            <p:cNvSpPr/>
            <p:nvPr/>
          </p:nvSpPr>
          <p:spPr>
            <a:xfrm flipH="1">
              <a:off x="7129213" y="339099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02</a:t>
              </a:r>
            </a:p>
          </p:txBody>
        </p:sp>
      </p:grpSp>
      <p:grpSp>
        <p:nvGrpSpPr>
          <p:cNvPr id="28" name="组合 30"/>
          <p:cNvGrpSpPr/>
          <p:nvPr/>
        </p:nvGrpSpPr>
        <p:grpSpPr>
          <a:xfrm>
            <a:off x="6467684" y="3905685"/>
            <a:ext cx="3891587" cy="1942083"/>
            <a:chOff x="6456859" y="4272918"/>
            <a:chExt cx="3968710" cy="1979961"/>
          </a:xfrm>
        </p:grpSpPr>
        <p:grpSp>
          <p:nvGrpSpPr>
            <p:cNvPr id="29" name="组合 31"/>
            <p:cNvGrpSpPr/>
            <p:nvPr/>
          </p:nvGrpSpPr>
          <p:grpSpPr>
            <a:xfrm>
              <a:off x="6456859" y="4272918"/>
              <a:ext cx="3968710" cy="1979961"/>
              <a:chOff x="6456859" y="4272918"/>
              <a:chExt cx="3968710" cy="1979961"/>
            </a:xfrm>
          </p:grpSpPr>
          <p:sp>
            <p:nvSpPr>
              <p:cNvPr id="32" name="任意多边形 31"/>
              <p:cNvSpPr/>
              <p:nvPr/>
            </p:nvSpPr>
            <p:spPr>
              <a:xfrm rot="10800000">
                <a:off x="6456859" y="4272918"/>
                <a:ext cx="3968710" cy="892617"/>
              </a:xfrm>
              <a:custGeom>
                <a:avLst/>
                <a:gdLst>
                  <a:gd name="connsiteX0" fmla="*/ 3571103 w 3571103"/>
                  <a:gd name="connsiteY0" fmla="*/ 0 h 803190"/>
                  <a:gd name="connsiteX1" fmla="*/ 259492 w 3571103"/>
                  <a:gd name="connsiteY1" fmla="*/ 0 h 803190"/>
                  <a:gd name="connsiteX2" fmla="*/ 0 w 3571103"/>
                  <a:gd name="connsiteY2" fmla="*/ 420130 h 803190"/>
                  <a:gd name="connsiteX3" fmla="*/ 271849 w 3571103"/>
                  <a:gd name="connsiteY3" fmla="*/ 803190 h 803190"/>
                  <a:gd name="connsiteX4" fmla="*/ 2842054 w 3571103"/>
                  <a:gd name="connsiteY4" fmla="*/ 803190 h 803190"/>
                  <a:gd name="connsiteX5" fmla="*/ 3571103 w 3571103"/>
                  <a:gd name="connsiteY5" fmla="*/ 0 h 803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71103" h="803190">
                    <a:moveTo>
                      <a:pt x="3571103" y="0"/>
                    </a:moveTo>
                    <a:lnTo>
                      <a:pt x="259492" y="0"/>
                    </a:lnTo>
                    <a:lnTo>
                      <a:pt x="0" y="420130"/>
                    </a:lnTo>
                    <a:lnTo>
                      <a:pt x="271849" y="803190"/>
                    </a:lnTo>
                    <a:lnTo>
                      <a:pt x="2842054" y="803190"/>
                    </a:lnTo>
                    <a:lnTo>
                      <a:pt x="3571103" y="0"/>
                    </a:lnTo>
                    <a:close/>
                  </a:path>
                </a:pathLst>
              </a:cu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33" name="五边形 32"/>
              <p:cNvSpPr/>
              <p:nvPr/>
            </p:nvSpPr>
            <p:spPr>
              <a:xfrm rot="5400000">
                <a:off x="6359495" y="5262899"/>
                <a:ext cx="1087344" cy="892616"/>
              </a:xfrm>
              <a:prstGeom prst="homePlate">
                <a:avLst>
                  <a:gd name="adj" fmla="val 31538"/>
                </a:avLst>
              </a:prstGeom>
              <a:solidFill>
                <a:schemeClr val="bg1">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grpSp>
        <p:sp>
          <p:nvSpPr>
            <p:cNvPr id="30" name="Freeform 31"/>
            <p:cNvSpPr>
              <a:spLocks noEditPoints="1"/>
            </p:cNvSpPr>
            <p:nvPr/>
          </p:nvSpPr>
          <p:spPr bwMode="auto">
            <a:xfrm>
              <a:off x="6782443" y="5404335"/>
              <a:ext cx="346769" cy="436089"/>
            </a:xfrm>
            <a:custGeom>
              <a:avLst/>
              <a:gdLst>
                <a:gd name="T0" fmla="*/ 82 w 484"/>
                <a:gd name="T1" fmla="*/ 166 h 606"/>
                <a:gd name="T2" fmla="*/ 82 w 484"/>
                <a:gd name="T3" fmla="*/ 186 h 606"/>
                <a:gd name="T4" fmla="*/ 331 w 484"/>
                <a:gd name="T5" fmla="*/ 193 h 606"/>
                <a:gd name="T6" fmla="*/ 331 w 484"/>
                <a:gd name="T7" fmla="*/ 173 h 606"/>
                <a:gd name="T8" fmla="*/ 387 w 484"/>
                <a:gd name="T9" fmla="*/ 556 h 606"/>
                <a:gd name="T10" fmla="*/ 388 w 484"/>
                <a:gd name="T11" fmla="*/ 564 h 606"/>
                <a:gd name="T12" fmla="*/ 418 w 484"/>
                <a:gd name="T13" fmla="*/ 594 h 606"/>
                <a:gd name="T14" fmla="*/ 474 w 484"/>
                <a:gd name="T15" fmla="*/ 581 h 606"/>
                <a:gd name="T16" fmla="*/ 474 w 484"/>
                <a:gd name="T17" fmla="*/ 531 h 606"/>
                <a:gd name="T18" fmla="*/ 444 w 484"/>
                <a:gd name="T19" fmla="*/ 501 h 606"/>
                <a:gd name="T20" fmla="*/ 418 w 484"/>
                <a:gd name="T21" fmla="*/ 519 h 606"/>
                <a:gd name="T22" fmla="*/ 384 w 484"/>
                <a:gd name="T23" fmla="*/ 553 h 606"/>
                <a:gd name="T24" fmla="*/ 218 w 484"/>
                <a:gd name="T25" fmla="*/ 354 h 606"/>
                <a:gd name="T26" fmla="*/ 229 w 484"/>
                <a:gd name="T27" fmla="*/ 336 h 606"/>
                <a:gd name="T28" fmla="*/ 207 w 484"/>
                <a:gd name="T29" fmla="*/ 320 h 606"/>
                <a:gd name="T30" fmla="*/ 207 w 484"/>
                <a:gd name="T31" fmla="*/ 327 h 606"/>
                <a:gd name="T32" fmla="*/ 246 w 484"/>
                <a:gd name="T33" fmla="*/ 422 h 606"/>
                <a:gd name="T34" fmla="*/ 297 w 484"/>
                <a:gd name="T35" fmla="*/ 364 h 606"/>
                <a:gd name="T36" fmla="*/ 296 w 484"/>
                <a:gd name="T37" fmla="*/ 357 h 606"/>
                <a:gd name="T38" fmla="*/ 224 w 484"/>
                <a:gd name="T39" fmla="*/ 362 h 606"/>
                <a:gd name="T40" fmla="*/ 224 w 484"/>
                <a:gd name="T41" fmla="*/ 368 h 606"/>
                <a:gd name="T42" fmla="*/ 246 w 484"/>
                <a:gd name="T43" fmla="*/ 422 h 606"/>
                <a:gd name="T44" fmla="*/ 429 w 484"/>
                <a:gd name="T45" fmla="*/ 493 h 606"/>
                <a:gd name="T46" fmla="*/ 429 w 484"/>
                <a:gd name="T47" fmla="*/ 487 h 606"/>
                <a:gd name="T48" fmla="*/ 394 w 484"/>
                <a:gd name="T49" fmla="*/ 451 h 606"/>
                <a:gd name="T50" fmla="*/ 256 w 484"/>
                <a:gd name="T51" fmla="*/ 425 h 606"/>
                <a:gd name="T52" fmla="*/ 256 w 484"/>
                <a:gd name="T53" fmla="*/ 432 h 606"/>
                <a:gd name="T54" fmla="*/ 354 w 484"/>
                <a:gd name="T55" fmla="*/ 530 h 606"/>
                <a:gd name="T56" fmla="*/ 395 w 484"/>
                <a:gd name="T57" fmla="*/ 528 h 606"/>
                <a:gd name="T58" fmla="*/ 20 w 484"/>
                <a:gd name="T59" fmla="*/ 150 h 606"/>
                <a:gd name="T60" fmla="*/ 89 w 484"/>
                <a:gd name="T61" fmla="*/ 152 h 606"/>
                <a:gd name="T62" fmla="*/ 141 w 484"/>
                <a:gd name="T63" fmla="*/ 100 h 606"/>
                <a:gd name="T64" fmla="*/ 141 w 484"/>
                <a:gd name="T65" fmla="*/ 93 h 606"/>
                <a:gd name="T66" fmla="*/ 383 w 484"/>
                <a:gd name="T67" fmla="*/ 27 h 606"/>
                <a:gd name="T68" fmla="*/ 394 w 484"/>
                <a:gd name="T69" fmla="*/ 422 h 606"/>
                <a:gd name="T70" fmla="*/ 414 w 484"/>
                <a:gd name="T71" fmla="*/ 449 h 606"/>
                <a:gd name="T72" fmla="*/ 414 w 484"/>
                <a:gd name="T73" fmla="*/ 39 h 606"/>
                <a:gd name="T74" fmla="*/ 383 w 484"/>
                <a:gd name="T75" fmla="*/ 0 h 606"/>
                <a:gd name="T76" fmla="*/ 121 w 484"/>
                <a:gd name="T77" fmla="*/ 2 h 606"/>
                <a:gd name="T78" fmla="*/ 0 w 484"/>
                <a:gd name="T79" fmla="*/ 123 h 606"/>
                <a:gd name="T80" fmla="*/ 0 w 484"/>
                <a:gd name="T81" fmla="*/ 492 h 606"/>
                <a:gd name="T82" fmla="*/ 32 w 484"/>
                <a:gd name="T83" fmla="*/ 530 h 606"/>
                <a:gd name="T84" fmla="*/ 319 w 484"/>
                <a:gd name="T85" fmla="*/ 524 h 606"/>
                <a:gd name="T86" fmla="*/ 305 w 484"/>
                <a:gd name="T87" fmla="*/ 503 h 606"/>
                <a:gd name="T88" fmla="*/ 20 w 484"/>
                <a:gd name="T89" fmla="*/ 492 h 606"/>
                <a:gd name="T90" fmla="*/ 20 w 484"/>
                <a:gd name="T91" fmla="*/ 150 h 606"/>
                <a:gd name="T92" fmla="*/ 156 w 484"/>
                <a:gd name="T93" fmla="*/ 321 h 606"/>
                <a:gd name="T94" fmla="*/ 156 w 484"/>
                <a:gd name="T95" fmla="*/ 301 h 606"/>
                <a:gd name="T96" fmla="*/ 82 w 484"/>
                <a:gd name="T97" fmla="*/ 294 h 606"/>
                <a:gd name="T98" fmla="*/ 82 w 484"/>
                <a:gd name="T99" fmla="*/ 315 h 606"/>
                <a:gd name="T100" fmla="*/ 82 w 484"/>
                <a:gd name="T101" fmla="*/ 272 h 606"/>
                <a:gd name="T102" fmla="*/ 331 w 484"/>
                <a:gd name="T103" fmla="*/ 279 h 606"/>
                <a:gd name="T104" fmla="*/ 331 w 484"/>
                <a:gd name="T105" fmla="*/ 258 h 606"/>
                <a:gd name="T106" fmla="*/ 82 w 484"/>
                <a:gd name="T107" fmla="*/ 252 h 606"/>
                <a:gd name="T108" fmla="*/ 82 w 484"/>
                <a:gd name="T109" fmla="*/ 272 h 606"/>
                <a:gd name="T110" fmla="*/ 82 w 484"/>
                <a:gd name="T111" fmla="*/ 236 h 606"/>
                <a:gd name="T112" fmla="*/ 331 w 484"/>
                <a:gd name="T113" fmla="*/ 229 h 606"/>
                <a:gd name="T114" fmla="*/ 331 w 484"/>
                <a:gd name="T115" fmla="*/ 209 h 606"/>
                <a:gd name="T116" fmla="*/ 82 w 484"/>
                <a:gd name="T117" fmla="*/ 216 h 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4" h="606">
                  <a:moveTo>
                    <a:pt x="331" y="166"/>
                  </a:moveTo>
                  <a:lnTo>
                    <a:pt x="82" y="166"/>
                  </a:lnTo>
                  <a:lnTo>
                    <a:pt x="82" y="173"/>
                  </a:lnTo>
                  <a:lnTo>
                    <a:pt x="82" y="186"/>
                  </a:lnTo>
                  <a:lnTo>
                    <a:pt x="82" y="193"/>
                  </a:lnTo>
                  <a:lnTo>
                    <a:pt x="331" y="193"/>
                  </a:lnTo>
                  <a:lnTo>
                    <a:pt x="331" y="186"/>
                  </a:lnTo>
                  <a:lnTo>
                    <a:pt x="331" y="173"/>
                  </a:lnTo>
                  <a:lnTo>
                    <a:pt x="331" y="166"/>
                  </a:lnTo>
                  <a:close/>
                  <a:moveTo>
                    <a:pt x="387" y="556"/>
                  </a:moveTo>
                  <a:lnTo>
                    <a:pt x="384" y="560"/>
                  </a:lnTo>
                  <a:lnTo>
                    <a:pt x="388" y="564"/>
                  </a:lnTo>
                  <a:lnTo>
                    <a:pt x="408" y="583"/>
                  </a:lnTo>
                  <a:lnTo>
                    <a:pt x="418" y="594"/>
                  </a:lnTo>
                  <a:cubicBezTo>
                    <a:pt x="430" y="606"/>
                    <a:pt x="450" y="606"/>
                    <a:pt x="462" y="594"/>
                  </a:cubicBezTo>
                  <a:lnTo>
                    <a:pt x="474" y="581"/>
                  </a:lnTo>
                  <a:cubicBezTo>
                    <a:pt x="481" y="575"/>
                    <a:pt x="484" y="565"/>
                    <a:pt x="483" y="556"/>
                  </a:cubicBezTo>
                  <a:cubicBezTo>
                    <a:pt x="484" y="547"/>
                    <a:pt x="481" y="538"/>
                    <a:pt x="474" y="531"/>
                  </a:cubicBezTo>
                  <a:lnTo>
                    <a:pt x="462" y="519"/>
                  </a:lnTo>
                  <a:lnTo>
                    <a:pt x="444" y="501"/>
                  </a:lnTo>
                  <a:lnTo>
                    <a:pt x="440" y="497"/>
                  </a:lnTo>
                  <a:lnTo>
                    <a:pt x="418" y="519"/>
                  </a:lnTo>
                  <a:lnTo>
                    <a:pt x="412" y="525"/>
                  </a:lnTo>
                  <a:lnTo>
                    <a:pt x="384" y="553"/>
                  </a:lnTo>
                  <a:lnTo>
                    <a:pt x="387" y="556"/>
                  </a:lnTo>
                  <a:close/>
                  <a:moveTo>
                    <a:pt x="218" y="354"/>
                  </a:moveTo>
                  <a:lnTo>
                    <a:pt x="234" y="338"/>
                  </a:lnTo>
                  <a:lnTo>
                    <a:pt x="229" y="336"/>
                  </a:lnTo>
                  <a:lnTo>
                    <a:pt x="234" y="331"/>
                  </a:lnTo>
                  <a:lnTo>
                    <a:pt x="207" y="320"/>
                  </a:lnTo>
                  <a:lnTo>
                    <a:pt x="211" y="328"/>
                  </a:lnTo>
                  <a:lnTo>
                    <a:pt x="207" y="327"/>
                  </a:lnTo>
                  <a:lnTo>
                    <a:pt x="218" y="354"/>
                  </a:lnTo>
                  <a:close/>
                  <a:moveTo>
                    <a:pt x="246" y="422"/>
                  </a:moveTo>
                  <a:lnTo>
                    <a:pt x="302" y="366"/>
                  </a:lnTo>
                  <a:lnTo>
                    <a:pt x="297" y="364"/>
                  </a:lnTo>
                  <a:lnTo>
                    <a:pt x="302" y="359"/>
                  </a:lnTo>
                  <a:lnTo>
                    <a:pt x="296" y="357"/>
                  </a:lnTo>
                  <a:lnTo>
                    <a:pt x="249" y="337"/>
                  </a:lnTo>
                  <a:lnTo>
                    <a:pt x="224" y="362"/>
                  </a:lnTo>
                  <a:lnTo>
                    <a:pt x="226" y="366"/>
                  </a:lnTo>
                  <a:lnTo>
                    <a:pt x="224" y="368"/>
                  </a:lnTo>
                  <a:lnTo>
                    <a:pt x="243" y="416"/>
                  </a:lnTo>
                  <a:lnTo>
                    <a:pt x="246" y="422"/>
                  </a:lnTo>
                  <a:close/>
                  <a:moveTo>
                    <a:pt x="412" y="511"/>
                  </a:moveTo>
                  <a:lnTo>
                    <a:pt x="429" y="493"/>
                  </a:lnTo>
                  <a:lnTo>
                    <a:pt x="426" y="490"/>
                  </a:lnTo>
                  <a:lnTo>
                    <a:pt x="429" y="487"/>
                  </a:lnTo>
                  <a:lnTo>
                    <a:pt x="414" y="472"/>
                  </a:lnTo>
                  <a:lnTo>
                    <a:pt x="394" y="451"/>
                  </a:lnTo>
                  <a:lnTo>
                    <a:pt x="312" y="369"/>
                  </a:lnTo>
                  <a:lnTo>
                    <a:pt x="256" y="425"/>
                  </a:lnTo>
                  <a:lnTo>
                    <a:pt x="260" y="429"/>
                  </a:lnTo>
                  <a:lnTo>
                    <a:pt x="256" y="432"/>
                  </a:lnTo>
                  <a:lnTo>
                    <a:pt x="334" y="510"/>
                  </a:lnTo>
                  <a:lnTo>
                    <a:pt x="354" y="530"/>
                  </a:lnTo>
                  <a:lnTo>
                    <a:pt x="374" y="549"/>
                  </a:lnTo>
                  <a:lnTo>
                    <a:pt x="395" y="528"/>
                  </a:lnTo>
                  <a:lnTo>
                    <a:pt x="412" y="511"/>
                  </a:lnTo>
                  <a:close/>
                  <a:moveTo>
                    <a:pt x="20" y="150"/>
                  </a:moveTo>
                  <a:lnTo>
                    <a:pt x="89" y="152"/>
                  </a:lnTo>
                  <a:lnTo>
                    <a:pt x="89" y="152"/>
                  </a:lnTo>
                  <a:lnTo>
                    <a:pt x="89" y="152"/>
                  </a:lnTo>
                  <a:cubicBezTo>
                    <a:pt x="118" y="152"/>
                    <a:pt x="141" y="129"/>
                    <a:pt x="141" y="100"/>
                  </a:cubicBezTo>
                  <a:lnTo>
                    <a:pt x="141" y="94"/>
                  </a:lnTo>
                  <a:lnTo>
                    <a:pt x="141" y="93"/>
                  </a:lnTo>
                  <a:lnTo>
                    <a:pt x="141" y="27"/>
                  </a:lnTo>
                  <a:lnTo>
                    <a:pt x="383" y="27"/>
                  </a:lnTo>
                  <a:cubicBezTo>
                    <a:pt x="389" y="27"/>
                    <a:pt x="394" y="32"/>
                    <a:pt x="394" y="38"/>
                  </a:cubicBezTo>
                  <a:lnTo>
                    <a:pt x="394" y="422"/>
                  </a:lnTo>
                  <a:lnTo>
                    <a:pt x="394" y="429"/>
                  </a:lnTo>
                  <a:lnTo>
                    <a:pt x="414" y="449"/>
                  </a:lnTo>
                  <a:lnTo>
                    <a:pt x="414" y="443"/>
                  </a:lnTo>
                  <a:lnTo>
                    <a:pt x="414" y="39"/>
                  </a:lnTo>
                  <a:lnTo>
                    <a:pt x="414" y="32"/>
                  </a:lnTo>
                  <a:cubicBezTo>
                    <a:pt x="414" y="14"/>
                    <a:pt x="400" y="0"/>
                    <a:pt x="383" y="0"/>
                  </a:cubicBezTo>
                  <a:lnTo>
                    <a:pt x="123" y="0"/>
                  </a:lnTo>
                  <a:lnTo>
                    <a:pt x="121" y="2"/>
                  </a:lnTo>
                  <a:lnTo>
                    <a:pt x="1" y="122"/>
                  </a:lnTo>
                  <a:lnTo>
                    <a:pt x="0" y="123"/>
                  </a:lnTo>
                  <a:lnTo>
                    <a:pt x="0" y="130"/>
                  </a:lnTo>
                  <a:lnTo>
                    <a:pt x="0" y="492"/>
                  </a:lnTo>
                  <a:lnTo>
                    <a:pt x="0" y="499"/>
                  </a:lnTo>
                  <a:cubicBezTo>
                    <a:pt x="0" y="516"/>
                    <a:pt x="14" y="530"/>
                    <a:pt x="32" y="530"/>
                  </a:cubicBezTo>
                  <a:lnTo>
                    <a:pt x="326" y="530"/>
                  </a:lnTo>
                  <a:lnTo>
                    <a:pt x="319" y="524"/>
                  </a:lnTo>
                  <a:lnTo>
                    <a:pt x="326" y="524"/>
                  </a:lnTo>
                  <a:lnTo>
                    <a:pt x="305" y="503"/>
                  </a:lnTo>
                  <a:lnTo>
                    <a:pt x="32" y="503"/>
                  </a:lnTo>
                  <a:cubicBezTo>
                    <a:pt x="25" y="503"/>
                    <a:pt x="21" y="498"/>
                    <a:pt x="20" y="492"/>
                  </a:cubicBezTo>
                  <a:lnTo>
                    <a:pt x="20" y="492"/>
                  </a:lnTo>
                  <a:lnTo>
                    <a:pt x="20" y="150"/>
                  </a:lnTo>
                  <a:close/>
                  <a:moveTo>
                    <a:pt x="82" y="321"/>
                  </a:moveTo>
                  <a:lnTo>
                    <a:pt x="156" y="321"/>
                  </a:lnTo>
                  <a:lnTo>
                    <a:pt x="156" y="315"/>
                  </a:lnTo>
                  <a:lnTo>
                    <a:pt x="156" y="301"/>
                  </a:lnTo>
                  <a:lnTo>
                    <a:pt x="156" y="294"/>
                  </a:lnTo>
                  <a:lnTo>
                    <a:pt x="82" y="294"/>
                  </a:lnTo>
                  <a:lnTo>
                    <a:pt x="82" y="301"/>
                  </a:lnTo>
                  <a:lnTo>
                    <a:pt x="82" y="315"/>
                  </a:lnTo>
                  <a:lnTo>
                    <a:pt x="82" y="321"/>
                  </a:lnTo>
                  <a:close/>
                  <a:moveTo>
                    <a:pt x="82" y="272"/>
                  </a:moveTo>
                  <a:lnTo>
                    <a:pt x="82" y="279"/>
                  </a:lnTo>
                  <a:lnTo>
                    <a:pt x="331" y="279"/>
                  </a:lnTo>
                  <a:lnTo>
                    <a:pt x="331" y="272"/>
                  </a:lnTo>
                  <a:lnTo>
                    <a:pt x="331" y="258"/>
                  </a:lnTo>
                  <a:lnTo>
                    <a:pt x="331" y="252"/>
                  </a:lnTo>
                  <a:lnTo>
                    <a:pt x="82" y="252"/>
                  </a:lnTo>
                  <a:lnTo>
                    <a:pt x="82" y="258"/>
                  </a:lnTo>
                  <a:lnTo>
                    <a:pt x="82" y="272"/>
                  </a:lnTo>
                  <a:close/>
                  <a:moveTo>
                    <a:pt x="82" y="229"/>
                  </a:moveTo>
                  <a:lnTo>
                    <a:pt x="82" y="236"/>
                  </a:lnTo>
                  <a:lnTo>
                    <a:pt x="331" y="236"/>
                  </a:lnTo>
                  <a:lnTo>
                    <a:pt x="331" y="229"/>
                  </a:lnTo>
                  <a:lnTo>
                    <a:pt x="331" y="216"/>
                  </a:lnTo>
                  <a:lnTo>
                    <a:pt x="331" y="209"/>
                  </a:lnTo>
                  <a:lnTo>
                    <a:pt x="82" y="209"/>
                  </a:lnTo>
                  <a:lnTo>
                    <a:pt x="82" y="216"/>
                  </a:lnTo>
                  <a:lnTo>
                    <a:pt x="82" y="229"/>
                  </a:lnTo>
                  <a:close/>
                </a:path>
              </a:pathLst>
            </a:custGeom>
            <a:solidFill>
              <a:srgbClr val="FCFCFC"/>
            </a:solidFill>
            <a:ln>
              <a:noFill/>
            </a:ln>
          </p:spPr>
          <p:txBody>
            <a:bodyPr vert="horz" wrap="square" lIns="91440" tIns="45720" rIns="91440" bIns="45720" numCol="1" anchor="t" anchorCtr="0" compatLnSpc="1"/>
            <a:lstStyle/>
            <a:p>
              <a:endParaRPr lang="zh-CN" altLang="en-US">
                <a:solidFill>
                  <a:schemeClr val="accent2"/>
                </a:solidFill>
                <a:cs typeface="+mn-ea"/>
                <a:sym typeface="+mn-lt"/>
              </a:endParaRPr>
            </a:p>
          </p:txBody>
        </p:sp>
        <p:sp>
          <p:nvSpPr>
            <p:cNvPr id="31" name="矩形 30"/>
            <p:cNvSpPr/>
            <p:nvPr/>
          </p:nvSpPr>
          <p:spPr>
            <a:xfrm flipH="1">
              <a:off x="7158442" y="4526626"/>
              <a:ext cx="3086706" cy="329468"/>
            </a:xfrm>
            <a:prstGeom prst="rect">
              <a:avLst/>
            </a:prstGeom>
            <a:ln>
              <a:noFill/>
            </a:ln>
          </p:spPr>
          <p:txBody>
            <a:bodyPr wrap="square">
              <a:spAutoFit/>
            </a:bodyPr>
            <a:lstStyle/>
            <a:p>
              <a:pPr algn="ctr"/>
              <a:r>
                <a:rPr lang="en-US" altLang="zh-CN" sz="1500" b="1" dirty="0">
                  <a:solidFill>
                    <a:srgbClr val="FCFCFC"/>
                  </a:solidFill>
                  <a:cs typeface="+mn-ea"/>
                  <a:sym typeface="+mn-lt"/>
                </a:rPr>
                <a:t>Method     04</a:t>
              </a:r>
            </a:p>
          </p:txBody>
        </p:sp>
      </p:grpSp>
      <p:sp>
        <p:nvSpPr>
          <p:cNvPr id="35" name="矩形 34"/>
          <p:cNvSpPr/>
          <p:nvPr/>
        </p:nvSpPr>
        <p:spPr>
          <a:xfrm rot="2700000">
            <a:off x="5476389" y="3182666"/>
            <a:ext cx="1244790" cy="1244407"/>
          </a:xfrm>
          <a:prstGeom prst="rect">
            <a:avLst/>
          </a:prstGeom>
          <a:solidFill>
            <a:srgbClr val="009B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cs typeface="+mn-ea"/>
              <a:sym typeface="+mn-lt"/>
            </a:endParaRPr>
          </a:p>
        </p:txBody>
      </p:sp>
      <p:sp>
        <p:nvSpPr>
          <p:cNvPr id="47" name="Freeform 164"/>
          <p:cNvSpPr>
            <a:spLocks noEditPoints="1"/>
          </p:cNvSpPr>
          <p:nvPr/>
        </p:nvSpPr>
        <p:spPr bwMode="auto">
          <a:xfrm>
            <a:off x="5905768" y="3602685"/>
            <a:ext cx="380464" cy="404367"/>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2"/>
          </a:solidFill>
          <a:ln>
            <a:noFill/>
          </a:ln>
        </p:spPr>
        <p:txBody>
          <a:bodyPr vert="horz" wrap="square" lIns="91440" tIns="45720" rIns="91440" bIns="45720" numCol="1" anchor="t"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prstClr val="black"/>
              </a:solidFill>
              <a:cs typeface="+mn-ea"/>
              <a:sym typeface="+mn-lt"/>
            </a:endParaRPr>
          </a:p>
        </p:txBody>
      </p:sp>
      <p:sp>
        <p:nvSpPr>
          <p:cNvPr id="56" name="文本框 55"/>
          <p:cNvSpPr txBox="1"/>
          <p:nvPr/>
        </p:nvSpPr>
        <p:spPr>
          <a:xfrm>
            <a:off x="1468958" y="153201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（盲目）反复多次地做修改程序的尝试，与不可见的设计及源代码“顽强战斗”，以实现所要求的修改。</a:t>
            </a:r>
          </a:p>
        </p:txBody>
      </p:sp>
      <p:sp>
        <p:nvSpPr>
          <p:cNvPr id="46" name="文本框 45"/>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老程序的维护</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42" name="文本框 41">
            <a:extLst>
              <a:ext uri="{FF2B5EF4-FFF2-40B4-BE49-F238E27FC236}">
                <a16:creationId xmlns:a16="http://schemas.microsoft.com/office/drawing/2014/main" id="{CC60EA8B-295B-4FA6-8991-767E324F64E7}"/>
              </a:ext>
            </a:extLst>
          </p:cNvPr>
          <p:cNvSpPr txBox="1"/>
          <p:nvPr/>
        </p:nvSpPr>
        <p:spPr>
          <a:xfrm>
            <a:off x="7446231" y="1539325"/>
            <a:ext cx="3106691" cy="1025537"/>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通过仔细分析程序尽可能多地掌握程序的内部工作细节</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以便更有效地修改它。</a:t>
            </a:r>
          </a:p>
        </p:txBody>
      </p:sp>
      <p:sp>
        <p:nvSpPr>
          <p:cNvPr id="43" name="文本框 42">
            <a:extLst>
              <a:ext uri="{FF2B5EF4-FFF2-40B4-BE49-F238E27FC236}">
                <a16:creationId xmlns:a16="http://schemas.microsoft.com/office/drawing/2014/main" id="{CD45C173-4198-4060-A6C3-7EFA771CBCF1}"/>
              </a:ext>
            </a:extLst>
          </p:cNvPr>
          <p:cNvSpPr txBox="1"/>
          <p:nvPr/>
        </p:nvSpPr>
        <p:spPr>
          <a:xfrm>
            <a:off x="1437010" y="4858995"/>
            <a:ext cx="3410300" cy="1349793"/>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（局部再工程）在深人理解原有设计的基础上</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用软件工程方法重新设计、重新编码和测试那些需要变更的软件部分。</a:t>
            </a:r>
          </a:p>
        </p:txBody>
      </p:sp>
      <p:sp>
        <p:nvSpPr>
          <p:cNvPr id="44" name="文本框 43">
            <a:extLst>
              <a:ext uri="{FF2B5EF4-FFF2-40B4-BE49-F238E27FC236}">
                <a16:creationId xmlns:a16="http://schemas.microsoft.com/office/drawing/2014/main" id="{0EB403CC-A98C-4A05-8758-58960529C815}"/>
              </a:ext>
            </a:extLst>
          </p:cNvPr>
          <p:cNvSpPr txBox="1"/>
          <p:nvPr/>
        </p:nvSpPr>
        <p:spPr>
          <a:xfrm>
            <a:off x="7446228" y="4858995"/>
            <a:ext cx="3410300" cy="1989968"/>
          </a:xfrm>
          <a:prstGeom prst="rect">
            <a:avLst/>
          </a:prstGeom>
          <a:noFill/>
        </p:spPr>
        <p:txBody>
          <a:bodyPr wrap="square" rtlCol="0">
            <a:spAutoFit/>
          </a:bodyPr>
          <a:lstStyle/>
          <a:p>
            <a:pPr>
              <a:lnSpc>
                <a:spcPct val="130000"/>
              </a:lnSpc>
            </a:pP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（软件再工程、预防性维护）以软件工程方法学为指导</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CASE</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逆向工程和再工程工具</a:t>
            </a:r>
            <a:r>
              <a:rPr lang="en-US" altLang="zh-CN"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a:t>
            </a:r>
            <a:r>
              <a:rPr lang="zh-CN" altLang="en-US" sz="1600" b="1" spc="100" dirty="0">
                <a:solidFill>
                  <a:schemeClr val="tx1">
                    <a:lumMod val="65000"/>
                    <a:lumOff val="35000"/>
                  </a:schemeClr>
                </a:solidFill>
                <a:latin typeface="华文宋体" panose="02010600040101010101" pitchFamily="2" charset="-122"/>
                <a:ea typeface="华文宋体" panose="02010600040101010101" pitchFamily="2" charset="-122"/>
                <a:cs typeface="+mn-ea"/>
                <a:sym typeface="+mn-lt"/>
              </a:rPr>
              <a:t>来帮助理解原有的设计</a:t>
            </a:r>
          </a:p>
        </p:txBody>
      </p:sp>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文本框 94"/>
          <p:cNvSpPr txBox="1"/>
          <p:nvPr/>
        </p:nvSpPr>
        <p:spPr>
          <a:xfrm>
            <a:off x="1283233" y="214158"/>
            <a:ext cx="459505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预防性维护方法</a:t>
            </a:r>
          </a:p>
        </p:txBody>
      </p:sp>
      <p:sp>
        <p:nvSpPr>
          <p:cNvPr id="96" name="文本框 9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97" name="文本框 96">
            <a:extLst>
              <a:ext uri="{FF2B5EF4-FFF2-40B4-BE49-F238E27FC236}">
                <a16:creationId xmlns:a16="http://schemas.microsoft.com/office/drawing/2014/main" id="{6F6563F0-5103-4948-BD5C-33DA8892F528}"/>
              </a:ext>
            </a:extLst>
          </p:cNvPr>
          <p:cNvSpPr txBox="1"/>
          <p:nvPr/>
        </p:nvSpPr>
        <p:spPr>
          <a:xfrm>
            <a:off x="901415" y="2494864"/>
            <a:ext cx="10269193" cy="2545762"/>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以软件工程方法学为指导</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对程序全部重新设计、重新编码和测试，为此可以用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CASE</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逆向工程和再工程工具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来帮助理解原有的设计</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预防性维护方法是由</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Miller</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提出来的，他把这种方法定义为</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把今天的方法学应用到昨天的系统上，以支持明天的需求。</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虽然由于条件所限，目前预防性维护在全部维护活动中仅占很小比例，但是，人们不应该忽视这类维护，在条件具备时应该主动地进行预防性维护。</a:t>
            </a:r>
          </a:p>
        </p:txBody>
      </p:sp>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3" y="214158"/>
            <a:ext cx="4345397"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预防性维护</a:t>
            </a:r>
            <a:r>
              <a:rPr lang="en-US" altLang="zh-CN" b="0" dirty="0">
                <a:latin typeface="站酷庆科黄油体" panose="02000803000000020004" pitchFamily="2" charset="-122"/>
                <a:ea typeface="站酷庆科黄油体" panose="02000803000000020004" pitchFamily="2" charset="-122"/>
                <a:cs typeface="+mn-ea"/>
                <a:sym typeface="+mn-lt"/>
              </a:rPr>
              <a:t>——</a:t>
            </a:r>
            <a:r>
              <a:rPr lang="zh-CN" altLang="en-US" b="0" dirty="0">
                <a:latin typeface="站酷庆科黄油体" panose="02000803000000020004" pitchFamily="2" charset="-122"/>
                <a:ea typeface="站酷庆科黄油体" panose="02000803000000020004" pitchFamily="2" charset="-122"/>
                <a:cs typeface="+mn-ea"/>
                <a:sym typeface="+mn-lt"/>
              </a:rPr>
              <a:t>事实</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5</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296126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维护一行源代码的代价可能是最初开发该行源代码代价的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14~40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倍。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重新设计软件体系结构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程序及数据结构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时使用了现代设计概念</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它对将来的维护可能有很大的帮助。 </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由于现有的程序版本可作为软件原型使用，开发生产率可大大高于平均水平。</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用户具有较多使用该软件的经验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因此，能够很容易地搞清新的变更需求和变更的范围。</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利用逆向工程和再工程的工具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可以使一部分工作自动化</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在完成预防性维护的过程中可以建立起完整的软件配置</a:t>
            </a:r>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 软件再过程过程</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6</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805277444"/>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2177844" y="2107926"/>
            <a:ext cx="38404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典型的软件再工程过程模型如图所示。在某些情况下这些活动以线性顺序发生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但也并非总是这样。例如</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为了理解某个程序的内部工作原理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可能在文档重构开始之前必须</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先进行逆向工程</a:t>
            </a:r>
          </a:p>
        </p:txBody>
      </p:sp>
      <p:pic>
        <p:nvPicPr>
          <p:cNvPr id="5" name="图片 4">
            <a:extLst>
              <a:ext uri="{FF2B5EF4-FFF2-40B4-BE49-F238E27FC236}">
                <a16:creationId xmlns:a16="http://schemas.microsoft.com/office/drawing/2014/main" id="{5719BE32-8395-4076-B15F-E3F718A4CF12}"/>
              </a:ext>
            </a:extLst>
          </p:cNvPr>
          <p:cNvPicPr>
            <a:picLocks noChangeAspect="1"/>
          </p:cNvPicPr>
          <p:nvPr/>
        </p:nvPicPr>
        <p:blipFill>
          <a:blip r:embed="rId3"/>
          <a:stretch>
            <a:fillRect/>
          </a:stretch>
        </p:blipFill>
        <p:spPr>
          <a:xfrm>
            <a:off x="6430465" y="1734701"/>
            <a:ext cx="4044950" cy="3468370"/>
          </a:xfrm>
          <a:prstGeom prst="rect">
            <a:avLst/>
          </a:prstGeom>
        </p:spPr>
      </p:pic>
    </p:spTree>
    <p:extLst>
      <p:ext uri="{BB962C8B-B14F-4D97-AF65-F5344CB8AC3E}">
        <p14:creationId xmlns:p14="http://schemas.microsoft.com/office/powerpoint/2010/main" val="82911017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000"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283233" y="1986628"/>
            <a:ext cx="8869601"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库存目录分析</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每个软件组织都应该保存其拥有的所有应用系统的库存目录。该目录包含关于每个应用系统的基本信息</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例如应用系统的名字</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最初构建它的日期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已做过的实质性修改次数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过去</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个月报告的错误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用户数量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安装它的机器数量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它的复杂程度</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文档质量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整体可维护性等级</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预期寿命</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在未来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个月内的预期修改次数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业务重要程度等</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应该仔细分析库存目录</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按照业务重要程度、寿命、当前可维护性、预期的修改次数等标准，把库中的应用系统排序，从中选出再工程的候选者，然后明智地分配再工程所需要的资源。</a:t>
            </a:r>
          </a:p>
        </p:txBody>
      </p:sp>
    </p:spTree>
    <p:extLst>
      <p:ext uri="{BB962C8B-B14F-4D97-AF65-F5344CB8AC3E}">
        <p14:creationId xmlns:p14="http://schemas.microsoft.com/office/powerpoint/2010/main" val="4172567831"/>
      </p:ext>
    </p:extLst>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2861383" cy="3376758"/>
          </a:xfrm>
          <a:prstGeom prst="rect">
            <a:avLst/>
          </a:prstGeom>
          <a:noFill/>
        </p:spPr>
        <p:txBody>
          <a:bodyPr wrap="square" rtlCol="0">
            <a:spAutoFit/>
          </a:bodyPr>
          <a:lstStyle/>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所谓软件维护就是在软件已经交付使用之后，为了改正错误或满足新的需要而修改软件的过程。可以通过描述软件交付使用后可能进行的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4</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项活动，具体地定义软件维护</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7580071" y="1117373"/>
            <a:ext cx="3591081"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改正性维护：</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因为软件测试不可能暴露出一个大型软件系统中所有潜藏的错误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所以必然会有第一项维护活动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在任何大型程序的使用期间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用户必然会发现程序错误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并且把他们遇到的问题报告给维护人员。把诊断和改正错误的过程称为改正性维护。</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3915376955"/>
      </p:ext>
    </p:extLst>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283233" y="1986628"/>
            <a:ext cx="8869601"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文档重构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老程序固有的特点是缺乏文档。具体情况不同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处理这个问题的方法也不同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建立文档非常耗费时间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不可能为数百个程序都重新建立文档。如果一个程序是相对稳定的</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正在走向其有用生命的终点</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而且可能不会再经历什么变化</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让它保持现状是一个明智的选择。</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为了便于今后的维护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必须更新文档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但是由于资源有限</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应采用“使用时建文档”的方法。</a:t>
            </a:r>
          </a:p>
          <a:p>
            <a:pPr>
              <a:lnSpc>
                <a:spcPct val="150000"/>
              </a:lnSpc>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(3)</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如果某应用系统是完成业务工作的关键</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而且必须重构全部文档</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则仍然应该设法把文档工作减少到必需的最小量。</a:t>
            </a:r>
          </a:p>
        </p:txBody>
      </p:sp>
    </p:spTree>
    <p:extLst>
      <p:ext uri="{BB962C8B-B14F-4D97-AF65-F5344CB8AC3E}">
        <p14:creationId xmlns:p14="http://schemas.microsoft.com/office/powerpoint/2010/main" val="3703191212"/>
      </p:ext>
    </p:extLst>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199257" y="2571617"/>
            <a:ext cx="8869601" cy="171476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逆向工程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p>
        </p:txBody>
      </p:sp>
    </p:spTree>
    <p:extLst>
      <p:ext uri="{BB962C8B-B14F-4D97-AF65-F5344CB8AC3E}">
        <p14:creationId xmlns:p14="http://schemas.microsoft.com/office/powerpoint/2010/main" val="2195006690"/>
      </p:ext>
    </p:extLst>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代码重构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代码重构是最常见的再工程活动。某些老程序具有比较完整、合理的体系结构，但是，个体模块的编码方式却是难于理解、测试和维护的。在这种情况下，可以重构可疑模块的代码。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首先，用重构工具分析源代码，标注出和结构化程序设计概念相违背的部分</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然后，重构有问题的代码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此项工作可自动进行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最后，复审和测试生成的重构代码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以保证没有引入异常</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并更新代码文档。</a:t>
            </a:r>
          </a:p>
        </p:txBody>
      </p:sp>
    </p:spTree>
    <p:extLst>
      <p:ext uri="{BB962C8B-B14F-4D97-AF65-F5344CB8AC3E}">
        <p14:creationId xmlns:p14="http://schemas.microsoft.com/office/powerpoint/2010/main" val="67552476"/>
      </p:ext>
    </p:extLst>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2961260"/>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数据重构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与代码重构不同，数据重构发生在相当低的抽象层次上，它是一种全范围的再工程活动一</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对数据的修改必然会导致体系结构或代码层的改变。在大多数情况下，数据重构始于逆向工程活动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分解当前使用的数据体系结构，必要时定义数据模型，标识数据对象和属性，并从软件质量的角度复审现存的数据结构。当数据结构较差时</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例如在关系型方法可大大简化处理的情况下却使用平坦文件实现</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，应该对数据进行再工程。</a:t>
            </a:r>
          </a:p>
        </p:txBody>
      </p:sp>
    </p:spTree>
    <p:extLst>
      <p:ext uri="{BB962C8B-B14F-4D97-AF65-F5344CB8AC3E}">
        <p14:creationId xmlns:p14="http://schemas.microsoft.com/office/powerpoint/2010/main" val="1904844986"/>
      </p:ext>
    </p:extLst>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5834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软件再工程过程</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6</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488506" y="2263707"/>
            <a:ext cx="8869601" cy="1299266"/>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正向工程</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正向工程也称为革新或改造</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这项活动不仅从现有程序中恢复设计信息</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而且使用该信息去改变或重构现有系统</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以提高其整体质量。</a:t>
            </a:r>
          </a:p>
        </p:txBody>
      </p:sp>
    </p:spTree>
    <p:extLst>
      <p:ext uri="{BB962C8B-B14F-4D97-AF65-F5344CB8AC3E}">
        <p14:creationId xmlns:p14="http://schemas.microsoft.com/office/powerpoint/2010/main" val="101792581"/>
      </p:ext>
    </p:extLst>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参考资料</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7</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3917702595"/>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4" y="214158"/>
            <a:ext cx="21784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参考资料</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7</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468270"/>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1 </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张海藩，牟永敏</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软件工程导论（第</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6</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北京：清华大学出版社，</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2013</a:t>
            </a: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2195324168"/>
      </p:ext>
    </p:extLst>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1283234" y="214158"/>
            <a:ext cx="217842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小组分工</a:t>
            </a:r>
          </a:p>
        </p:txBody>
      </p:sp>
      <p:sp>
        <p:nvSpPr>
          <p:cNvPr id="36" name="文本框 35"/>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8</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30" name="文本框 29">
            <a:extLst>
              <a:ext uri="{FF2B5EF4-FFF2-40B4-BE49-F238E27FC236}">
                <a16:creationId xmlns:a16="http://schemas.microsoft.com/office/drawing/2014/main" id="{B08787FB-05E3-41FC-9253-A65604753BAE}"/>
              </a:ext>
            </a:extLst>
          </p:cNvPr>
          <p:cNvSpPr txBox="1"/>
          <p:nvPr/>
        </p:nvSpPr>
        <p:spPr>
          <a:xfrm>
            <a:off x="901415" y="2494864"/>
            <a:ext cx="10269193" cy="129926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吴联想：资料收集、本组样例和知识点结合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85</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郑航舰：资料收集</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80</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a:t>
            </a: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a:p>
            <a:pPr marL="171450" indent="-171450">
              <a:lnSpc>
                <a:spcPct val="150000"/>
              </a:lnSpc>
              <a:buFont typeface="Arial" panose="020B0604020202020204" pitchFamily="34" charset="0"/>
              <a:buChar char="•"/>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王义博：</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PPT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制作</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	88</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分</a:t>
            </a:r>
          </a:p>
        </p:txBody>
      </p:sp>
    </p:spTree>
    <p:extLst>
      <p:ext uri="{BB962C8B-B14F-4D97-AF65-F5344CB8AC3E}">
        <p14:creationId xmlns:p14="http://schemas.microsoft.com/office/powerpoint/2010/main" val="2232950593"/>
      </p:ext>
    </p:extLst>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5" name="圆角矩形 44"/>
          <p:cNvSpPr/>
          <p:nvPr/>
        </p:nvSpPr>
        <p:spPr>
          <a:xfrm>
            <a:off x="4925791" y="4530659"/>
            <a:ext cx="2340413" cy="388234"/>
          </a:xfrm>
          <a:prstGeom prst="roundRect">
            <a:avLst>
              <a:gd name="adj" fmla="val 25072"/>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solidFill>
                  <a:schemeClr val="tx1">
                    <a:lumMod val="95000"/>
                    <a:lumOff val="5000"/>
                  </a:schemeClr>
                </a:solidFill>
                <a:cs typeface="+mn-ea"/>
                <a:sym typeface="+mn-lt"/>
              </a:rPr>
              <a:t>汇报：</a:t>
            </a:r>
            <a:r>
              <a:rPr lang="en-US" altLang="zh-CN" sz="1200" dirty="0">
                <a:solidFill>
                  <a:schemeClr val="tx1">
                    <a:lumMod val="95000"/>
                    <a:lumOff val="5000"/>
                  </a:schemeClr>
                </a:solidFill>
                <a:cs typeface="+mn-ea"/>
                <a:sym typeface="+mn-lt"/>
              </a:rPr>
              <a:t>G11</a:t>
            </a:r>
            <a:endParaRPr lang="zh-CN" altLang="en-US" sz="1200" dirty="0">
              <a:solidFill>
                <a:schemeClr val="tx1">
                  <a:lumMod val="95000"/>
                  <a:lumOff val="5000"/>
                </a:schemeClr>
              </a:solidFill>
              <a:cs typeface="+mn-ea"/>
              <a:sym typeface="+mn-lt"/>
            </a:endParaRPr>
          </a:p>
        </p:txBody>
      </p:sp>
      <p:grpSp>
        <p:nvGrpSpPr>
          <p:cNvPr id="11" name="组合 10"/>
          <p:cNvGrpSpPr/>
          <p:nvPr/>
        </p:nvGrpSpPr>
        <p:grpSpPr>
          <a:xfrm>
            <a:off x="2102245" y="1136764"/>
            <a:ext cx="7987510" cy="2716213"/>
            <a:chOff x="2372522" y="1352664"/>
            <a:chExt cx="7987510" cy="2716213"/>
          </a:xfrm>
          <a:effectLst/>
        </p:grpSpPr>
        <p:pic>
          <p:nvPicPr>
            <p:cNvPr id="10" name="图片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2522" y="1352664"/>
              <a:ext cx="2203720" cy="2716213"/>
            </a:xfrm>
            <a:prstGeom prst="rect">
              <a:avLst/>
            </a:prstGeom>
            <a:effectLst/>
          </p:spPr>
        </p:pic>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0452" y="1352664"/>
              <a:ext cx="2203720" cy="2716213"/>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8382" y="1352664"/>
              <a:ext cx="2203720" cy="2716213"/>
            </a:xfrm>
            <a:prstGeom prst="rect">
              <a:avLst/>
            </a:prstGeom>
          </p:spPr>
        </p:pic>
        <p:pic>
          <p:nvPicPr>
            <p:cNvPr id="39" name="图片 3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6312" y="1352664"/>
              <a:ext cx="2203720" cy="2716213"/>
            </a:xfrm>
            <a:prstGeom prst="rect">
              <a:avLst/>
            </a:prstGeom>
          </p:spPr>
        </p:pic>
      </p:grpSp>
      <p:sp>
        <p:nvSpPr>
          <p:cNvPr id="40" name="文本框 7"/>
          <p:cNvSpPr txBox="1"/>
          <p:nvPr/>
        </p:nvSpPr>
        <p:spPr bwMode="auto">
          <a:xfrm>
            <a:off x="243973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1" name="文本框 7"/>
          <p:cNvSpPr txBox="1"/>
          <p:nvPr/>
        </p:nvSpPr>
        <p:spPr bwMode="auto">
          <a:xfrm>
            <a:off x="437488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谢</a:t>
            </a:r>
          </a:p>
        </p:txBody>
      </p:sp>
      <p:sp>
        <p:nvSpPr>
          <p:cNvPr id="42" name="文本框 7"/>
          <p:cNvSpPr txBox="1"/>
          <p:nvPr/>
        </p:nvSpPr>
        <p:spPr bwMode="auto">
          <a:xfrm>
            <a:off x="6302810"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观</a:t>
            </a:r>
          </a:p>
        </p:txBody>
      </p:sp>
      <p:sp>
        <p:nvSpPr>
          <p:cNvPr id="43" name="文本框 7"/>
          <p:cNvSpPr txBox="1"/>
          <p:nvPr/>
        </p:nvSpPr>
        <p:spPr bwMode="auto">
          <a:xfrm>
            <a:off x="8223528" y="1640875"/>
            <a:ext cx="1528734" cy="1569658"/>
          </a:xfrm>
          <a:prstGeom prst="rect">
            <a:avLst/>
          </a:prstGeom>
          <a:noFill/>
        </p:spPr>
        <p:txBody>
          <a:bodyPr wrap="square" lIns="91438" tIns="45719" rIns="91438" bIns="45719">
            <a:spAutoFit/>
            <a:scene3d>
              <a:camera prst="orthographicFront"/>
              <a:lightRig rig="threePt" dir="t"/>
            </a:scene3d>
            <a:sp3d contourW="12700"/>
          </a:bodyPr>
          <a:lstStyle/>
          <a:p>
            <a:pPr algn="dist">
              <a:defRPr/>
            </a:pPr>
            <a:r>
              <a:rPr lang="zh-CN" altLang="en-US" sz="9600" dirty="0">
                <a:solidFill>
                  <a:srgbClr val="388BA5"/>
                </a:solidFill>
                <a:latin typeface="站酷庆科黄油体" panose="02000803000000020004" pitchFamily="2" charset="-122"/>
                <a:ea typeface="站酷庆科黄油体" panose="02000803000000020004" pitchFamily="2" charset="-122"/>
                <a:cs typeface="+mn-ea"/>
                <a:sym typeface="+mn-lt"/>
              </a:rPr>
              <a:t>看</a:t>
            </a:r>
          </a:p>
        </p:txBody>
      </p:sp>
      <p:pic>
        <p:nvPicPr>
          <p:cNvPr id="3" name="图片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1976224860"/>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784122" y="1390923"/>
            <a:ext cx="10623756" cy="4623253"/>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适应性维护：       </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适应性维护时为了使系统适应环境的变化而进行的维护工作。</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一方面计算机科学技术迅速发展，硬件的更新周期越来越短</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新的操作系统和原来操作系统的新版本不断推出，外部设备和其他系统部件经常有所增加和修改，这就是必然要求信息系统能够适应新的软硬件环境</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以提高系统的性能和运行效率；</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另一方面，信息系统的使用寿命在延长，超过了最初开发这个系统时应用环境的寿命，即应用对象也在不断发生变化，机构的调整</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管理体制的改变、数据与信息需求的变更等都将导致系统不能适应新的应用环境。如代码改变、数据结构变化、数据格式以及输入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输出方式的变化、数据存储介质的变化等，都将直接影响系统的正常工作。因此有必要对系统进行调整，使之适应应用对象的变化，满足用户的需求</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1965159253"/>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1812893"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a:t>
            </a:r>
          </a:p>
        </p:txBody>
      </p:sp>
      <p:sp>
        <p:nvSpPr>
          <p:cNvPr id="60" name="文本框 59"/>
          <p:cNvSpPr txBox="1"/>
          <p:nvPr/>
        </p:nvSpPr>
        <p:spPr>
          <a:xfrm>
            <a:off x="539626" y="-71384"/>
            <a:ext cx="481222"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1</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62" name="文本框 61">
            <a:extLst>
              <a:ext uri="{FF2B5EF4-FFF2-40B4-BE49-F238E27FC236}">
                <a16:creationId xmlns:a16="http://schemas.microsoft.com/office/drawing/2014/main" id="{FDB40651-1F59-413E-A084-7CAEA6D78971}"/>
              </a:ext>
            </a:extLst>
          </p:cNvPr>
          <p:cNvSpPr txBox="1"/>
          <p:nvPr/>
        </p:nvSpPr>
        <p:spPr>
          <a:xfrm>
            <a:off x="1020848" y="1810800"/>
            <a:ext cx="3747095" cy="4207755"/>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完善性维护：       </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当一个软件系统顺利地运行时，常常出现第三项维护活动：在使用软件的过程中用户往往提出增加新功能或修改已有功能的建议，还可能提出一般性的改进意见。为了满足这类要求，需要进行完善性维护。这项维护活动通常占软件维护工作的大部分。</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
        <p:nvSpPr>
          <p:cNvPr id="5" name="文本框 4">
            <a:extLst>
              <a:ext uri="{FF2B5EF4-FFF2-40B4-BE49-F238E27FC236}">
                <a16:creationId xmlns:a16="http://schemas.microsoft.com/office/drawing/2014/main" id="{D911A087-E3BB-43D7-9316-7E820C17F554}"/>
              </a:ext>
            </a:extLst>
          </p:cNvPr>
          <p:cNvSpPr txBox="1"/>
          <p:nvPr/>
        </p:nvSpPr>
        <p:spPr>
          <a:xfrm>
            <a:off x="7355696" y="1810800"/>
            <a:ext cx="3591081" cy="3376758"/>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预防性维护：</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当为了改进未来的可维护性或可靠性，或为了给未来的改进寞定更好的基础而修改软件时，出现了第四项维护活动。这项维护活动通常称为预防性维护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目前这项维护活动相对比较少。</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mc:AlternateContent xmlns:mc="http://schemas.openxmlformats.org/markup-compatibility/2006" xmlns:p14="http://schemas.microsoft.com/office/powerpoint/2010/main">
        <mc:Choice Requires="p14">
          <p:contentPart p14:bwMode="auto" r:id="rId3">
            <p14:nvContentPartPr>
              <p14:cNvPr id="3" name="墨迹 2">
                <a:extLst>
                  <a:ext uri="{FF2B5EF4-FFF2-40B4-BE49-F238E27FC236}">
                    <a16:creationId xmlns:a16="http://schemas.microsoft.com/office/drawing/2014/main" id="{DEAE9059-B59C-4841-BD5F-A82A6995BE6C}"/>
                  </a:ext>
                </a:extLst>
              </p14:cNvPr>
              <p14:cNvContentPartPr/>
              <p14:nvPr/>
            </p14:nvContentPartPr>
            <p14:xfrm rot="2709200">
              <a:off x="4230277" y="1998304"/>
              <a:ext cx="3001750" cy="3001750"/>
            </p14:xfrm>
          </p:contentPart>
        </mc:Choice>
        <mc:Fallback xmlns="">
          <p:pic>
            <p:nvPicPr>
              <p:cNvPr id="3" name="墨迹 2">
                <a:extLst>
                  <a:ext uri="{FF2B5EF4-FFF2-40B4-BE49-F238E27FC236}">
                    <a16:creationId xmlns:a16="http://schemas.microsoft.com/office/drawing/2014/main" id="{DEAE9059-B59C-4841-BD5F-A82A6995BE6C}"/>
                  </a:ext>
                </a:extLst>
              </p:cNvPr>
              <p:cNvPicPr/>
              <p:nvPr/>
            </p:nvPicPr>
            <p:blipFill>
              <a:blip r:embed="rId4"/>
              <a:stretch>
                <a:fillRect/>
              </a:stretch>
            </p:blipFill>
            <p:spPr>
              <a:xfrm rot="2709200">
                <a:off x="4221276" y="1989303"/>
                <a:ext cx="3019393" cy="3019393"/>
              </a:xfrm>
              <a:prstGeom prst="rect">
                <a:avLst/>
              </a:prstGeom>
            </p:spPr>
          </p:pic>
        </mc:Fallback>
      </mc:AlternateContent>
    </p:spTree>
    <p:extLst>
      <p:ext uri="{BB962C8B-B14F-4D97-AF65-F5344CB8AC3E}">
        <p14:creationId xmlns:p14="http://schemas.microsoft.com/office/powerpoint/2010/main" val="1451208348"/>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0715" y="2052130"/>
            <a:ext cx="9110566" cy="1446550"/>
          </a:xfrm>
          <a:prstGeom prst="rect">
            <a:avLst/>
          </a:prstGeom>
        </p:spPr>
      </p:pic>
      <p:sp>
        <p:nvSpPr>
          <p:cNvPr id="3" name="矩形 2"/>
          <p:cNvSpPr/>
          <p:nvPr/>
        </p:nvSpPr>
        <p:spPr>
          <a:xfrm>
            <a:off x="4369647" y="2439816"/>
            <a:ext cx="3585216" cy="646331"/>
          </a:xfrm>
          <a:prstGeom prst="rect">
            <a:avLst/>
          </a:prstGeom>
        </p:spPr>
        <p:txBody>
          <a:bodyPr wrap="square">
            <a:spAutoFit/>
          </a:bodyPr>
          <a:lstStyle/>
          <a:p>
            <a:pPr algn="dist"/>
            <a:r>
              <a:rPr lang="zh-CN" altLang="en-US" sz="3600" dirty="0">
                <a:latin typeface="站酷庆科黄油体" panose="02000803000000020004" pitchFamily="2" charset="-122"/>
                <a:ea typeface="站酷庆科黄油体" panose="02000803000000020004" pitchFamily="2" charset="-122"/>
              </a:rPr>
              <a:t>软件维护的特点</a:t>
            </a:r>
          </a:p>
        </p:txBody>
      </p:sp>
      <p:sp>
        <p:nvSpPr>
          <p:cNvPr id="4" name="文本框 3"/>
          <p:cNvSpPr txBox="1"/>
          <p:nvPr/>
        </p:nvSpPr>
        <p:spPr>
          <a:xfrm>
            <a:off x="5785656" y="1039100"/>
            <a:ext cx="846707" cy="1446550"/>
          </a:xfrm>
          <a:prstGeom prst="rect">
            <a:avLst/>
          </a:prstGeom>
          <a:noFill/>
        </p:spPr>
        <p:txBody>
          <a:bodyPr wrap="none" rtlCol="0">
            <a:spAutoFit/>
          </a:bodyPr>
          <a:lstStyle/>
          <a:p>
            <a:r>
              <a:rPr lang="en-US" altLang="zh-CN" sz="8800" dirty="0">
                <a:solidFill>
                  <a:srgbClr val="388BA5"/>
                </a:solidFill>
                <a:latin typeface="优设标题黑" panose="00000500000000000000" pitchFamily="2" charset="-122"/>
                <a:ea typeface="优设标题黑" panose="00000500000000000000" pitchFamily="2" charset="-122"/>
              </a:rPr>
              <a:t>2</a:t>
            </a:r>
            <a:endParaRPr lang="zh-CN" altLang="en-US" sz="8800" dirty="0">
              <a:solidFill>
                <a:srgbClr val="388BA5"/>
              </a:solidFill>
              <a:latin typeface="优设标题黑" panose="00000500000000000000" pitchFamily="2" charset="-122"/>
              <a:ea typeface="优设标题黑" panose="00000500000000000000" pitchFamily="2" charset="-122"/>
            </a:endParaRP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75716" y="3321676"/>
            <a:ext cx="2431424" cy="2431424"/>
          </a:xfrm>
          <a:prstGeom prst="rect">
            <a:avLst/>
          </a:prstGeom>
        </p:spPr>
      </p:pic>
    </p:spTree>
    <p:extLst>
      <p:ext uri="{BB962C8B-B14F-4D97-AF65-F5344CB8AC3E}">
        <p14:creationId xmlns:p14="http://schemas.microsoft.com/office/powerpoint/2010/main" val="616226248"/>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7700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8F137978-2D62-4B66-825F-BED55ED41E2C}"/>
              </a:ext>
            </a:extLst>
          </p:cNvPr>
          <p:cNvSpPr txBox="1"/>
          <p:nvPr/>
        </p:nvSpPr>
        <p:spPr>
          <a:xfrm>
            <a:off x="1020848" y="1810800"/>
            <a:ext cx="8645666" cy="3792257"/>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非结构化维护：</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如果软件配置的唯一成分是程序代码</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那么维护活动从艰苦地评价程序代码开始，而且常常由于程序内部文档不足而使评价更困难，对于软件结构、全程数据结构、系统接口、性能和</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或</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设计约束等经常会产生误解，而且对程序代码所做的改动的后果也是难于估量的。</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非结构化维护需要付出很大代价</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浪费精力并且遭受挫折的打击</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，这种维护方式是没有使用良好定义的方法学开发出来的软件的必然结果。</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1914365957"/>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文本框 45"/>
          <p:cNvSpPr txBox="1"/>
          <p:nvPr/>
        </p:nvSpPr>
        <p:spPr>
          <a:xfrm>
            <a:off x="1283233" y="214158"/>
            <a:ext cx="2477004" cy="461665"/>
          </a:xfrm>
          <a:prstGeom prst="rect">
            <a:avLst/>
          </a:prstGeom>
          <a:noFill/>
        </p:spPr>
        <p:txBody>
          <a:bodyPr wrap="square" rtlCol="0">
            <a:spAutoFit/>
          </a:bodyPr>
          <a:lstStyle>
            <a:defPPr>
              <a:defRPr lang="zh-CN"/>
            </a:defPPr>
            <a:lvl1pPr>
              <a:defRPr sz="2400" b="1">
                <a:solidFill>
                  <a:srgbClr val="267CA0"/>
                </a:solidFill>
                <a:latin typeface="包图粗黑体" panose="02000800000000000000" pitchFamily="2" charset="-122"/>
                <a:ea typeface="包图粗黑体" panose="02000800000000000000" pitchFamily="2" charset="-122"/>
              </a:defRPr>
            </a:lvl1pPr>
          </a:lstStyle>
          <a:p>
            <a:pPr algn="dist"/>
            <a:r>
              <a:rPr lang="zh-CN" altLang="en-US" b="0" dirty="0">
                <a:latin typeface="站酷庆科黄油体" panose="02000803000000020004" pitchFamily="2" charset="-122"/>
                <a:ea typeface="站酷庆科黄油体" panose="02000803000000020004" pitchFamily="2" charset="-122"/>
                <a:cs typeface="+mn-ea"/>
                <a:sym typeface="+mn-lt"/>
              </a:rPr>
              <a:t>软件维护的特点</a:t>
            </a:r>
          </a:p>
        </p:txBody>
      </p:sp>
      <p:sp>
        <p:nvSpPr>
          <p:cNvPr id="60" name="文本框 59"/>
          <p:cNvSpPr txBox="1"/>
          <p:nvPr/>
        </p:nvSpPr>
        <p:spPr>
          <a:xfrm>
            <a:off x="539626" y="-71384"/>
            <a:ext cx="635110" cy="1015663"/>
          </a:xfrm>
          <a:prstGeom prst="rect">
            <a:avLst/>
          </a:prstGeom>
          <a:noFill/>
        </p:spPr>
        <p:txBody>
          <a:bodyPr wrap="none" rtlCol="0">
            <a:spAutoFit/>
          </a:bodyPr>
          <a:lstStyle/>
          <a:p>
            <a:r>
              <a:rPr lang="en-US" altLang="zh-CN" sz="6000" dirty="0">
                <a:solidFill>
                  <a:srgbClr val="388BA5"/>
                </a:solidFill>
                <a:latin typeface="优设标题黑" panose="00000500000000000000" pitchFamily="2" charset="-122"/>
                <a:ea typeface="优设标题黑" panose="00000500000000000000" pitchFamily="2" charset="-122"/>
              </a:rPr>
              <a:t>2</a:t>
            </a:r>
            <a:endParaRPr lang="zh-CN" altLang="en-US" sz="6000" dirty="0">
              <a:solidFill>
                <a:srgbClr val="388BA5"/>
              </a:solidFill>
              <a:latin typeface="优设标题黑" panose="00000500000000000000" pitchFamily="2" charset="-122"/>
              <a:ea typeface="优设标题黑" panose="00000500000000000000" pitchFamily="2" charset="-122"/>
            </a:endParaRPr>
          </a:p>
        </p:txBody>
      </p:sp>
      <p:sp>
        <p:nvSpPr>
          <p:cNvPr id="7" name="文本框 6">
            <a:extLst>
              <a:ext uri="{FF2B5EF4-FFF2-40B4-BE49-F238E27FC236}">
                <a16:creationId xmlns:a16="http://schemas.microsoft.com/office/drawing/2014/main" id="{8F137978-2D62-4B66-825F-BED55ED41E2C}"/>
              </a:ext>
            </a:extLst>
          </p:cNvPr>
          <p:cNvSpPr txBox="1"/>
          <p:nvPr/>
        </p:nvSpPr>
        <p:spPr>
          <a:xfrm>
            <a:off x="1188799" y="1250963"/>
            <a:ext cx="8645666" cy="5038752"/>
          </a:xfrm>
          <a:prstGeom prst="rect">
            <a:avLst/>
          </a:prstGeom>
          <a:noFill/>
        </p:spPr>
        <p:txBody>
          <a:bodyPr wrap="square" rtlCol="0">
            <a:spAutoFit/>
          </a:bodyPr>
          <a:lstStyle/>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结构化维护：</a:t>
            </a:r>
          </a:p>
          <a:p>
            <a:pPr>
              <a:lnSpc>
                <a:spcPct val="150000"/>
              </a:lnSpc>
            </a:pPr>
            <a:endParaRPr lang="zh-CN" altLang="en-US" b="1" spc="100" dirty="0">
              <a:solidFill>
                <a:srgbClr val="388BA5"/>
              </a:solidFill>
              <a:latin typeface="华文宋体" panose="02010600040101010101" pitchFamily="2" charset="-122"/>
              <a:ea typeface="华文宋体" panose="02010600040101010101" pitchFamily="2" charset="-122"/>
              <a:cs typeface="+mn-ea"/>
              <a:sym typeface="+mn-lt"/>
            </a:endParaRP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       如果有一个完整的软件配置存在</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那么维护工作从评价设计文档开始，确定软件重要的结构、性能以及接口等特点；估量要求的改动将带来的影响，并且计划实施途径。然后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首先</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修改设计并且对所做的修改进行仔细复查；</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然后</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编写相应的源程序代码；</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接下来</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使用在测试说明书中包含的信息进行回归测试；</a:t>
            </a:r>
          </a:p>
          <a:p>
            <a:pPr>
              <a:lnSpc>
                <a:spcPct val="150000"/>
              </a:lnSpc>
            </a:pP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最后，把修改后的软件再次交付使用。刚才描述的事件构成结构化维护</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它是在软件开发的早期应用软件工程方法学的结果。虽然有了软件的完整配置并不能保证维护中没有问题</a:t>
            </a:r>
            <a:r>
              <a:rPr lang="en-US" altLang="zh-CN" b="1" spc="100" dirty="0">
                <a:solidFill>
                  <a:srgbClr val="388BA5"/>
                </a:solidFill>
                <a:latin typeface="华文宋体" panose="02010600040101010101" pitchFamily="2" charset="-122"/>
                <a:ea typeface="华文宋体" panose="02010600040101010101" pitchFamily="2" charset="-122"/>
                <a:cs typeface="+mn-ea"/>
                <a:sym typeface="+mn-lt"/>
              </a:rPr>
              <a:t>,</a:t>
            </a:r>
            <a:r>
              <a:rPr lang="zh-CN" altLang="en-US" b="1" spc="100" dirty="0">
                <a:solidFill>
                  <a:srgbClr val="388BA5"/>
                </a:solidFill>
                <a:latin typeface="华文宋体" panose="02010600040101010101" pitchFamily="2" charset="-122"/>
                <a:ea typeface="华文宋体" panose="02010600040101010101" pitchFamily="2" charset="-122"/>
                <a:cs typeface="+mn-ea"/>
                <a:sym typeface="+mn-lt"/>
              </a:rPr>
              <a:t>但是确实能减少精力的浪费并且能提高维护的总体质量。</a:t>
            </a:r>
          </a:p>
          <a:p>
            <a:pPr marL="171450" indent="-171450">
              <a:lnSpc>
                <a:spcPct val="150000"/>
              </a:lnSpc>
              <a:buFont typeface="Arial" panose="020B0604020202020204" pitchFamily="34" charset="0"/>
              <a:buChar char="•"/>
            </a:pPr>
            <a:endParaRPr lang="en-US" altLang="zh-CN" b="1" spc="100" dirty="0">
              <a:solidFill>
                <a:srgbClr val="388BA5"/>
              </a:solidFill>
              <a:latin typeface="华文宋体" panose="02010600040101010101" pitchFamily="2" charset="-122"/>
              <a:ea typeface="华文宋体" panose="02010600040101010101" pitchFamily="2" charset="-122"/>
              <a:cs typeface="+mn-ea"/>
              <a:sym typeface="+mn-lt"/>
            </a:endParaRPr>
          </a:p>
        </p:txBody>
      </p:sp>
    </p:spTree>
    <p:extLst>
      <p:ext uri="{BB962C8B-B14F-4D97-AF65-F5344CB8AC3E}">
        <p14:creationId xmlns:p14="http://schemas.microsoft.com/office/powerpoint/2010/main" val="877318881"/>
      </p:ext>
    </p:extLst>
  </p:cSld>
  <p:clrMapOvr>
    <a:masterClrMapping/>
  </p:clrMapOvr>
  <p:transition spd="slow">
    <p:push/>
  </p:transition>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商务风简约工作汇报述职报告PPT模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4syqerdm">
      <a:majorFont>
        <a:latin typeface="阿里巴巴普惠体 2.0 55 Regular"/>
        <a:ea typeface="阿里巴巴普惠体 2.0 55 Regular"/>
        <a:cs typeface=""/>
      </a:majorFont>
      <a:minorFont>
        <a:latin typeface="阿里巴巴普惠体 2.0 55 Regular"/>
        <a:ea typeface="阿里巴巴普惠体 2.0 55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4588</Words>
  <Application>Microsoft Office PowerPoint</Application>
  <PresentationFormat>宽屏</PresentationFormat>
  <Paragraphs>374</Paragraphs>
  <Slides>48</Slides>
  <Notes>48</Notes>
  <HiddenSlides>5</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48</vt:i4>
      </vt:variant>
    </vt:vector>
  </HeadingPairs>
  <TitlesOfParts>
    <vt:vector size="55" baseType="lpstr">
      <vt:lpstr>阿里巴巴普惠体 2.0 55 Regular</vt:lpstr>
      <vt:lpstr>等线</vt:lpstr>
      <vt:lpstr>华文宋体</vt:lpstr>
      <vt:lpstr>优设标题黑</vt:lpstr>
      <vt:lpstr>站酷庆科黄油体</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keywords/>
  <dc:description/>
  <cp:lastModifiedBy>吴 联想</cp:lastModifiedBy>
  <cp:revision>185</cp:revision>
  <dcterms:created xsi:type="dcterms:W3CDTF">2019-07-22T01:12:00Z</dcterms:created>
  <dcterms:modified xsi:type="dcterms:W3CDTF">2021-12-08T07:32:22Z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