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353" r:id="rId5"/>
    <p:sldId id="354" r:id="rId6"/>
    <p:sldId id="355" r:id="rId7"/>
    <p:sldId id="356" r:id="rId8"/>
    <p:sldId id="357" r:id="rId9"/>
    <p:sldId id="358" r:id="rId10"/>
    <p:sldId id="321" r:id="rId11"/>
    <p:sldId id="272" r:id="rId12"/>
    <p:sldId id="333" r:id="rId13"/>
    <p:sldId id="334" r:id="rId14"/>
    <p:sldId id="335" r:id="rId15"/>
    <p:sldId id="336" r:id="rId16"/>
    <p:sldId id="337" r:id="rId17"/>
    <p:sldId id="338" r:id="rId18"/>
    <p:sldId id="343" r:id="rId19"/>
    <p:sldId id="347" r:id="rId20"/>
    <p:sldId id="344" r:id="rId21"/>
    <p:sldId id="351" r:id="rId22"/>
    <p:sldId id="349" r:id="rId23"/>
    <p:sldId id="359" r:id="rId24"/>
    <p:sldId id="360" r:id="rId25"/>
    <p:sldId id="361" r:id="rId26"/>
    <p:sldId id="362" r:id="rId27"/>
    <p:sldId id="363" r:id="rId28"/>
    <p:sldId id="365" r:id="rId29"/>
    <p:sldId id="364" r:id="rId30"/>
    <p:sldId id="339" r:id="rId31"/>
    <p:sldId id="340" r:id="rId32"/>
    <p:sldId id="352" r:id="rId33"/>
    <p:sldId id="341" r:id="rId34"/>
    <p:sldId id="342" r:id="rId35"/>
    <p:sldId id="28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946B"/>
    <a:srgbClr val="8C2C2C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7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C7FC-3CC8-4214-AAB7-B272A27C17B9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451CE-A8AC-4D3B-9A1F-4813FF81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9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4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5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9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5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936683" y="3772579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70875" y="2080391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城院表白墙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958035" y="468036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汇报人：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G11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33F75B-73F9-4B4E-8EE0-8227544C36E0}"/>
              </a:ext>
            </a:extLst>
          </p:cNvPr>
          <p:cNvSpPr txBox="1"/>
          <p:nvPr/>
        </p:nvSpPr>
        <p:spPr>
          <a:xfrm>
            <a:off x="8958035" y="2819054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+</a:t>
            </a:r>
            <a:r>
              <a: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22726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02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代码规范</a:t>
            </a:r>
          </a:p>
        </p:txBody>
      </p:sp>
    </p:spTree>
    <p:extLst>
      <p:ext uri="{BB962C8B-B14F-4D97-AF65-F5344CB8AC3E}">
        <p14:creationId xmlns:p14="http://schemas.microsoft.com/office/powerpoint/2010/main" val="598231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标识符规约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92010" y="396567"/>
            <a:ext cx="10319124" cy="5633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类名使用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UpperCamelCase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风格，必须遵从驼峰形式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方法名、参数名、成员变量、局部变量都统一使用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lowerCamelCase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风格，必须遵从驼峰形式。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抽象类命名使用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Abstract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Base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开头 ； 异常类命名使用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Exception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结尾 ； 测试类命名以它要测试的类的名称开始，以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Test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结尾。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不允许任何魔法值（ 即未经定义的常量 ） 直接出现在代码中。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各层命名规约：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Service / DAO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层方法命名规约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获取单个对象的方法用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get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获取多个对象的方法用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list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做前缀（习惯：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getXXXList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获取统计值的方法用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count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4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插入的方法用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save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 推荐 ） 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insert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5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删除的方法用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remove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 推荐 ） 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delete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6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修改的方法用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update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或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modify)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60414"/>
      </p:ext>
    </p:extLst>
  </p:cSld>
  <p:clrMapOvr>
    <a:masterClrMapping/>
  </p:clrMapOvr>
  <p:transition spd="slow" advTm="0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注释规约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18581" y="708606"/>
            <a:ext cx="8695597" cy="5440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类、类属性、类方法的注释必须使用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Javadoc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规范，使用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/**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内容*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格式，不得使用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//xxx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方式。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所有的抽象方法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包括接口中的方法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必须要用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Javadoc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注释、除了返回值、参数、 异常说明外，还必须指出该方法做什么事情，实现什么功能。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说明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: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对子类的实现要求，或者调用注意事项，请一并说明。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方法内部单行注释，在被注释语句上方另起一行，使用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注释。方法内部多行注释使用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/* */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注释，注意与代码对齐。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所有的枚举类型字段必须要有注释，说明每个数据项的用途。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代码修改的同时，注释也要进行相应的修改，尤其是参数、返回值、异常、核心逻辑 等的修改。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注释掉的代码尽量要配合说明，而不是简单的注释掉。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74752"/>
      </p:ext>
    </p:extLst>
  </p:cSld>
  <p:clrMapOvr>
    <a:masterClrMapping/>
  </p:clrMapOvr>
  <p:transition spd="slow" advTm="0"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程序的视觉组织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071928" y="2556067"/>
            <a:ext cx="8695597" cy="123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	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缩进只使用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TAB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键，不能使用空格键；方法体的开始、类的定义数据说明代码都要采用缩进方式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24773"/>
      </p:ext>
    </p:extLst>
  </p:cSld>
  <p:clrMapOvr>
    <a:masterClrMapping/>
  </p:clrMapOvr>
  <p:transition spd="slow" advTm="0"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3735" y="1415905"/>
            <a:ext cx="677108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数据说明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36026" y="2744474"/>
            <a:ext cx="10319124" cy="146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多个变量名在一个语句说明时，按字母顺序排列 这些变量。必要时，对于较复杂的数据结构进行注释说明其实现方法和特点。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06699"/>
      </p:ext>
    </p:extLst>
  </p:cSld>
  <p:clrMapOvr>
    <a:masterClrMapping/>
  </p:clrMapOvr>
  <p:transition spd="slow" advTm="0">
    <p:cover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29" y="2377267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语句构造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26695" y="1086337"/>
            <a:ext cx="10319124" cy="4315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当一个类有多个构造方法，或者多个同名方法，这些方法应该按顺序放置在一起，便于阅读。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类内方法定义顺序依次是：公有方法或保护方法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&gt;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私有方法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&gt; getter / setter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不要为了节省空间而把多个语句写在同一行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在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if/else/for/while/do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语句中必须使用大括号，即使只有一行代码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除常用方法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如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getXxx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isXxx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等外，不要在条件判断中执行其它复杂的语句，将复杂逻辑判断的结果赋值给一个有意义的布尔变量名，以提高可读性。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99274"/>
      </p:ext>
    </p:extLst>
  </p:cSld>
  <p:clrMapOvr>
    <a:masterClrMapping/>
  </p:clrMapOvr>
  <p:transition spd="slow" advTm="0">
    <p:cover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29" y="2377267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输入输出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26695" y="655611"/>
            <a:ext cx="10319124" cy="5546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保持输入格式简单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对以下场景中的方法进行参数校验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调用频次低的方法。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执行时间开销很大的方法，参数校验时间几乎可以忽略不计，但如果因为参数错误导致中间执行回退，或者错误，那得不偿失。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需要极高稳定性和可用性的方法。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4)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对外提供的开放接口，不管是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RPC/API/HTTP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接口。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5)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敏感权限入口。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明确提示交互式输入的请求，详细说明可用的选择或边界数值。（输入数据规范）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82746"/>
      </p:ext>
    </p:extLst>
  </p:cSld>
  <p:clrMapOvr>
    <a:masterClrMapping/>
  </p:clrMapOvr>
  <p:transition spd="slow" advTm="0">
    <p:cover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30" y="2746920"/>
            <a:ext cx="677108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效率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72876" y="230100"/>
            <a:ext cx="5964837" cy="7217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）程序运行时间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写程序之前先简化算术的和逻辑的表达式。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仔细研究嵌套的循环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以确定是否有语句可以从内层往外移。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尽量避免使用多维数组。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尽量避免使用指针和复杂的表。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使用执行时间短的算术运算。不要混合使用不同的数据类型。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尽量使用整数运算和布尔表达式。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）存储器效率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使用能保持功能域的结构化控制结构。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提高执行效率的技术。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提高存储器效率的关键是“简单”。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CF9F8C-0C8E-4164-9FAA-5BC1F994583B}"/>
              </a:ext>
            </a:extLst>
          </p:cNvPr>
          <p:cNvSpPr txBox="1"/>
          <p:nvPr/>
        </p:nvSpPr>
        <p:spPr>
          <a:xfrm>
            <a:off x="7903027" y="230100"/>
            <a:ext cx="4105471" cy="389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）输入输出的效率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所有输入输出都应该有缓冲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以减少用于通信的额外开销。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对二级存储器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如磁盘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应选用最简单的访问方法。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二级存储器的输入输出应该以信息组为单位进行。</a:t>
            </a:r>
          </a:p>
        </p:txBody>
      </p:sp>
    </p:spTree>
    <p:extLst>
      <p:ext uri="{BB962C8B-B14F-4D97-AF65-F5344CB8AC3E}">
        <p14:creationId xmlns:p14="http://schemas.microsoft.com/office/powerpoint/2010/main" val="1687305415"/>
      </p:ext>
    </p:extLst>
  </p:cSld>
  <p:clrMapOvr>
    <a:masterClrMapping/>
  </p:clrMapOvr>
  <p:transition spd="slow" advTm="0">
    <p:cover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03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94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测试用例</a:t>
            </a:r>
          </a:p>
        </p:txBody>
      </p:sp>
    </p:spTree>
    <p:extLst>
      <p:ext uri="{BB962C8B-B14F-4D97-AF65-F5344CB8AC3E}">
        <p14:creationId xmlns:p14="http://schemas.microsoft.com/office/powerpoint/2010/main" val="112323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2C5AD56-2D54-4EE3-9F4A-0ECAEF1F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55" y="467992"/>
            <a:ext cx="8129211" cy="5922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11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1" t="28085" r="42235" b="39574"/>
          <a:stretch/>
        </p:blipFill>
        <p:spPr>
          <a:xfrm>
            <a:off x="5502611" y="1691076"/>
            <a:ext cx="1147865" cy="12344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1523" y="0"/>
            <a:ext cx="1108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</a:t>
            </a:r>
            <a:endParaRPr lang="en-US" altLang="zh-CN" sz="7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36209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代码清单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6123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代码规范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13698" y="3819181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78715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8629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56204" y="3103124"/>
            <a:ext cx="314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1DBA86-82AF-45DA-A8B2-A9D46BDCEB1B}"/>
              </a:ext>
            </a:extLst>
          </p:cNvPr>
          <p:cNvSpPr txBox="1"/>
          <p:nvPr/>
        </p:nvSpPr>
        <p:spPr>
          <a:xfrm>
            <a:off x="6996037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测试用例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FD8EE5-E648-46CA-A8E6-62379AAD8A36}"/>
              </a:ext>
            </a:extLst>
          </p:cNvPr>
          <p:cNvSpPr txBox="1"/>
          <p:nvPr/>
        </p:nvSpPr>
        <p:spPr>
          <a:xfrm>
            <a:off x="7138543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385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70B945-4620-4A6B-B25A-3362FD8A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44" y="2433607"/>
            <a:ext cx="11494511" cy="1990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2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1D30BE-72FB-4651-929C-85118B8AB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2" y="451523"/>
            <a:ext cx="8545914" cy="5954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23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7DDD948-CA0F-40B7-AE31-F12609B9C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3" y="2056700"/>
            <a:ext cx="10624267" cy="2897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6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F8BEB52-2CA0-4C52-9067-F15576026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31" y="1037829"/>
            <a:ext cx="9015937" cy="53408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删除评论单元测试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267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登录单元测试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D2ED87-62A6-4EBD-9E28-8BB7C6255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33" y="1037432"/>
            <a:ext cx="9681770" cy="526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133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注册单元测试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F75C35-8818-4DBA-8675-4E1C2D7DA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72" y="1083152"/>
            <a:ext cx="9893997" cy="5217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062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获取特定用户评论单元测试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D28195-D19B-47AF-967E-61DE6EE74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27" y="1428883"/>
            <a:ext cx="8997276" cy="4871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1854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修改密码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E03F96-34AB-4C19-B940-2C010C823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2" y="1600297"/>
            <a:ext cx="11106002" cy="4501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851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457700" y="57185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邮箱验证码单元测试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05E3D5-258E-4874-8D7D-00D3E9976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98" y="1251623"/>
            <a:ext cx="8903970" cy="5158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5880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修改个性签名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8426BC-FD65-4A8A-A566-FC202500B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45" y="1439052"/>
            <a:ext cx="8754680" cy="4662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8544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</p:spTree>
    <p:extLst>
      <p:ext uri="{BB962C8B-B14F-4D97-AF65-F5344CB8AC3E}">
        <p14:creationId xmlns:p14="http://schemas.microsoft.com/office/powerpoint/2010/main" val="2467079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04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1883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054100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7BAEE1-77FD-4219-AC13-CD68B2B54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430530"/>
            <a:ext cx="9258300" cy="5996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415" y="1566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会议记录</a:t>
            </a:r>
          </a:p>
        </p:txBody>
      </p:sp>
    </p:spTree>
    <p:extLst>
      <p:ext uri="{BB962C8B-B14F-4D97-AF65-F5344CB8AC3E}">
        <p14:creationId xmlns:p14="http://schemas.microsoft.com/office/powerpoint/2010/main" val="140049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FCD5EC-2E06-4CAD-9B82-92A4F3F56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40" y="468630"/>
            <a:ext cx="8884920" cy="5920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415" y="1566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会议记录</a:t>
            </a:r>
          </a:p>
        </p:txBody>
      </p:sp>
    </p:spTree>
    <p:extLst>
      <p:ext uri="{BB962C8B-B14F-4D97-AF65-F5344CB8AC3E}">
        <p14:creationId xmlns:p14="http://schemas.microsoft.com/office/powerpoint/2010/main" val="861135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甘特图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229B8B-0C85-40A8-AF74-2E05166FE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648"/>
            <a:ext cx="12192000" cy="47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8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小组分工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4D39FB7-EFDC-4BC4-9DF4-F67B5D332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7304"/>
              </p:ext>
            </p:extLst>
          </p:nvPr>
        </p:nvGraphicFramePr>
        <p:xfrm>
          <a:off x="541177" y="1563086"/>
          <a:ext cx="10366312" cy="43743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2300">
                  <a:extLst>
                    <a:ext uri="{9D8B030D-6E8A-4147-A177-3AD203B41FA5}">
                      <a16:colId xmlns:a16="http://schemas.microsoft.com/office/drawing/2014/main" val="1312679218"/>
                    </a:ext>
                  </a:extLst>
                </a:gridCol>
                <a:gridCol w="1464033">
                  <a:extLst>
                    <a:ext uri="{9D8B030D-6E8A-4147-A177-3AD203B41FA5}">
                      <a16:colId xmlns:a16="http://schemas.microsoft.com/office/drawing/2014/main" val="3678379424"/>
                    </a:ext>
                  </a:extLst>
                </a:gridCol>
                <a:gridCol w="1684286">
                  <a:extLst>
                    <a:ext uri="{9D8B030D-6E8A-4147-A177-3AD203B41FA5}">
                      <a16:colId xmlns:a16="http://schemas.microsoft.com/office/drawing/2014/main" val="195593621"/>
                    </a:ext>
                  </a:extLst>
                </a:gridCol>
                <a:gridCol w="2255727">
                  <a:extLst>
                    <a:ext uri="{9D8B030D-6E8A-4147-A177-3AD203B41FA5}">
                      <a16:colId xmlns:a16="http://schemas.microsoft.com/office/drawing/2014/main" val="2772141394"/>
                    </a:ext>
                  </a:extLst>
                </a:gridCol>
                <a:gridCol w="2255727">
                  <a:extLst>
                    <a:ext uri="{9D8B030D-6E8A-4147-A177-3AD203B41FA5}">
                      <a16:colId xmlns:a16="http://schemas.microsoft.com/office/drawing/2014/main" val="3552239207"/>
                    </a:ext>
                  </a:extLst>
                </a:gridCol>
                <a:gridCol w="1474239">
                  <a:extLst>
                    <a:ext uri="{9D8B030D-6E8A-4147-A177-3AD203B41FA5}">
                      <a16:colId xmlns:a16="http://schemas.microsoft.com/office/drawing/2014/main" val="941486974"/>
                    </a:ext>
                  </a:extLst>
                </a:gridCol>
              </a:tblGrid>
              <a:tr h="8082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最终得分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58851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吴联想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会议记录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90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管理员模块代码实现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86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程序清单管理员模块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86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单元测试用户浏览发布模块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88</a:t>
                      </a:r>
                      <a:r>
                        <a:rPr lang="zh-CN" altLang="en-US" dirty="0"/>
                        <a:t>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00134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王义博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</a:p>
                    <a:p>
                      <a:r>
                        <a:rPr lang="en-US" altLang="zh-CN" dirty="0"/>
                        <a:t>80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登录注册个人中心模块代码实现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86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程序清单登录注册个人中心模块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单元测试管理员模块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38696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郑航舰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测试报告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用户浏览发布模块代码实现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程序清单用户浏览发布模块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82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单元测试登录注册个人中心模块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84</a:t>
                      </a:r>
                      <a:r>
                        <a:rPr lang="zh-CN" altLang="en-US" dirty="0"/>
                        <a:t>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7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174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845012" y="2816157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66418" y="1905505"/>
            <a:ext cx="51090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 </a:t>
            </a:r>
            <a:endParaRPr lang="en-US" altLang="zh-CN" sz="9600" dirty="0">
              <a:solidFill>
                <a:prstClr val="black">
                  <a:lumMod val="50000"/>
                  <a:lumOff val="50000"/>
                </a:prst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48173" y="325841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汇报人：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G11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77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000">
        <p15:prstTrans prst="airplane"/>
      </p:transition>
    </mc:Choice>
    <mc:Fallback xmlns="">
      <p:transition spd="slow" advTm="9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BFFD70-701A-45B9-83EB-6BCD9F12C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448"/>
            <a:ext cx="12192000" cy="590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55422"/>
      </p:ext>
    </p:extLst>
  </p:cSld>
  <p:clrMapOvr>
    <a:masterClrMapping/>
  </p:clrMapOvr>
  <p:transition spd="slow" advTm="0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51F1A5-5D2F-49C7-8B85-3A3065375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075"/>
            <a:ext cx="12192000" cy="59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45355"/>
      </p:ext>
    </p:extLst>
  </p:cSld>
  <p:clrMapOvr>
    <a:masterClrMapping/>
  </p:clrMapOvr>
  <p:transition spd="slow" advTm="0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078798-CB07-4823-B671-983BCC45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975"/>
            <a:ext cx="12192000" cy="598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18985"/>
      </p:ext>
    </p:extLst>
  </p:cSld>
  <p:clrMapOvr>
    <a:masterClrMapping/>
  </p:clrMapOvr>
  <p:transition spd="slow" advTm="0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8AADB9-5397-41D3-97A6-DE18B686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072"/>
            <a:ext cx="12192000" cy="59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77952"/>
      </p:ext>
    </p:extLst>
  </p:cSld>
  <p:clrMapOvr>
    <a:masterClrMapping/>
  </p:clrMapOvr>
  <p:transition spd="slow" advTm="0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51F3CC-4702-4FE2-996D-E3B6EB0B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01"/>
            <a:ext cx="12192000" cy="59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3534"/>
      </p:ext>
    </p:extLst>
  </p:cSld>
  <p:clrMapOvr>
    <a:masterClrMapping/>
  </p:clrMapOvr>
  <p:transition spd="slow" advTm="0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CCE609-201B-4ED5-B495-0F06FC14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"/>
            <a:ext cx="12192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00330"/>
      </p:ext>
    </p:extLst>
  </p:cSld>
  <p:clrMapOvr>
    <a:masterClrMapping/>
  </p:clrMapOvr>
  <p:transition spd="slow" advTm="0">
    <p:cover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1056</Words>
  <Application>Microsoft Office PowerPoint</Application>
  <PresentationFormat>宽屏</PresentationFormat>
  <Paragraphs>132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PingFang SC</vt:lpstr>
      <vt:lpstr>等线</vt:lpstr>
      <vt:lpstr>等线 Light</vt:lpstr>
      <vt:lpstr>华文琥珀</vt:lpstr>
      <vt:lpstr>楷体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mu liucong</cp:lastModifiedBy>
  <cp:revision>51</cp:revision>
  <dcterms:created xsi:type="dcterms:W3CDTF">2020-06-27T07:35:23Z</dcterms:created>
  <dcterms:modified xsi:type="dcterms:W3CDTF">2021-12-15T05:00:21Z</dcterms:modified>
</cp:coreProperties>
</file>