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322" r:id="rId4"/>
    <p:sldId id="482" r:id="rId5"/>
    <p:sldId id="1022" r:id="rId6"/>
    <p:sldId id="990" r:id="rId7"/>
    <p:sldId id="1014" r:id="rId8"/>
    <p:sldId id="1013" r:id="rId9"/>
    <p:sldId id="1031" r:id="rId10"/>
    <p:sldId id="1030" r:id="rId11"/>
    <p:sldId id="323" r:id="rId12"/>
    <p:sldId id="1025" r:id="rId13"/>
    <p:sldId id="1026" r:id="rId14"/>
    <p:sldId id="1016" r:id="rId15"/>
    <p:sldId id="1032" r:id="rId16"/>
    <p:sldId id="1028" r:id="rId17"/>
    <p:sldId id="1019" r:id="rId18"/>
    <p:sldId id="1024" r:id="rId19"/>
    <p:sldId id="1018" r:id="rId20"/>
    <p:sldId id="1008" r:id="rId21"/>
    <p:sldId id="1002" r:id="rId22"/>
    <p:sldId id="994" r:id="rId23"/>
    <p:sldId id="325" r:id="rId24"/>
    <p:sldId id="481" r:id="rId25"/>
    <p:sldId id="995" r:id="rId26"/>
    <p:sldId id="326"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22</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25</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26</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14</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2021/11/5</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2021/11/5</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2021/11/5</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3A5918-D59F-4E25-855D-93C79436FDDA}"/>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非功能需求</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E3B002F-BF02-4E93-9ED4-3C7C5BF5F204}"/>
              </a:ext>
            </a:extLst>
          </p:cNvPr>
          <p:cNvSpPr txBox="1"/>
          <p:nvPr/>
        </p:nvSpPr>
        <p:spPr>
          <a:xfrm>
            <a:off x="460053" y="1001432"/>
            <a:ext cx="11271893" cy="5570756"/>
          </a:xfrm>
          <a:prstGeom prst="rect">
            <a:avLst/>
          </a:prstGeom>
          <a:noFill/>
        </p:spPr>
        <p:txBody>
          <a:bodyPr wrap="square">
            <a:spAutoFit/>
          </a:bodyPr>
          <a:lstStyle/>
          <a:p>
            <a:pPr indent="266700" algn="just"/>
            <a:r>
              <a:rPr lang="zh-CN" altLang="zh-CN" sz="3200" b="1" kern="100" dirty="0">
                <a:effectLst/>
                <a:latin typeface="等线" panose="02010600030101010101" pitchFamily="2" charset="-122"/>
                <a:ea typeface="楷体" panose="02010609060101010101" pitchFamily="49" charset="-122"/>
                <a:cs typeface="Times New Roman" panose="02020603050405020304" pitchFamily="18" charset="0"/>
              </a:rPr>
              <a:t>可靠性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该系统使用时应当是可靠的，不会发生基本错误。</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3200" b="1" kern="100" dirty="0">
                <a:effectLst/>
                <a:latin typeface="等线" panose="02010600030101010101" pitchFamily="2" charset="-122"/>
                <a:ea typeface="楷体" panose="02010609060101010101" pitchFamily="49" charset="-122"/>
                <a:cs typeface="Times New Roman" panose="02020603050405020304" pitchFamily="18" charset="0"/>
              </a:rPr>
              <a:t>可用性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该系统使用时应当是可用的，逻辑层面的设计合理，人的使</a:t>
            </a:r>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用不会感到繁琐或重复。</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3200" b="1" kern="100" dirty="0">
                <a:effectLst/>
                <a:latin typeface="等线" panose="02010600030101010101" pitchFamily="2" charset="-122"/>
                <a:ea typeface="楷体" panose="02010609060101010101" pitchFamily="49" charset="-122"/>
                <a:cs typeface="Times New Roman" panose="02020603050405020304" pitchFamily="18" charset="0"/>
              </a:rPr>
              <a:t>安全保密性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密码技术可采用</a:t>
            </a:r>
            <a:r>
              <a:rPr lang="zh-CN" altLang="en-US" sz="2800" kern="100" dirty="0">
                <a:effectLst/>
                <a:latin typeface="等线" panose="02010600030101010101" pitchFamily="2" charset="-122"/>
                <a:ea typeface="仿宋" panose="02010609060101010101" pitchFamily="49" charset="-122"/>
                <a:cs typeface="Times New Roman" panose="02020603050405020304" pitchFamily="18" charset="0"/>
              </a:rPr>
              <a:t>一定的加密技术</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，记录可追溯，重要删改部</a:t>
            </a:r>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分进行二次验证操作。</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latin typeface="等线" panose="02010600030101010101" pitchFamily="2" charset="-122"/>
                <a:ea typeface="楷体" panose="02010609060101010101" pitchFamily="49" charset="-122"/>
                <a:cs typeface="Times New Roman" panose="02020603050405020304" pitchFamily="18" charset="0"/>
              </a:rPr>
              <a:t>   </a:t>
            </a:r>
            <a:r>
              <a:rPr lang="zh-CN" altLang="zh-CN" sz="3200" b="1" kern="100" dirty="0">
                <a:effectLst/>
                <a:latin typeface="等线" panose="02010600030101010101" pitchFamily="2" charset="-122"/>
                <a:ea typeface="楷体" panose="02010609060101010101" pitchFamily="49" charset="-122"/>
                <a:cs typeface="Times New Roman" panose="02020603050405020304" pitchFamily="18" charset="0"/>
              </a:rPr>
              <a:t>可维护性</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功能模块后期均可以根据具体需要进行维护。</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楷体" panose="02010609060101010101" pitchFamily="49" charset="-122"/>
                <a:cs typeface="Times New Roman" panose="02020603050405020304" pitchFamily="18" charset="0"/>
              </a:rPr>
              <a:t>   </a:t>
            </a:r>
            <a:r>
              <a:rPr lang="zh-CN" altLang="zh-CN" sz="3200" b="1" kern="100" dirty="0">
                <a:effectLst/>
                <a:latin typeface="等线" panose="02010600030101010101" pitchFamily="2" charset="-122"/>
                <a:ea typeface="楷体" panose="02010609060101010101" pitchFamily="49" charset="-122"/>
                <a:cs typeface="Times New Roman" panose="02020603050405020304" pitchFamily="18" charset="0"/>
              </a:rPr>
              <a:t>可移植性</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特定操作系统的使用</a:t>
            </a:r>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:Win10</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7</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2800" kern="100" dirty="0">
                <a:effectLst/>
                <a:latin typeface="等线" panose="02010600030101010101" pitchFamily="2" charset="-122"/>
                <a:ea typeface="仿宋" panose="02010609060101010101" pitchFamily="49" charset="-122"/>
                <a:cs typeface="Times New Roman" panose="02020603050405020304" pitchFamily="18" charset="0"/>
              </a:rPr>
              <a:t>java</a:t>
            </a:r>
            <a:r>
              <a:rPr lang="zh-CN" altLang="zh-CN" sz="2800" kern="100" dirty="0">
                <a:effectLst/>
                <a:latin typeface="等线" panose="02010600030101010101" pitchFamily="2" charset="-122"/>
                <a:ea typeface="仿宋" panose="02010609060101010101" pitchFamily="49" charset="-122"/>
                <a:cs typeface="Times New Roman" panose="02020603050405020304" pitchFamily="18" charset="0"/>
              </a:rPr>
              <a:t>的优点可实现跨平台。</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76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003" y="2705763"/>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397" y="52786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7" y="527865"/>
            <a:ext cx="4336330" cy="2191085"/>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pic>
        <p:nvPicPr>
          <p:cNvPr id="3" name="图片 2">
            <a:extLst>
              <a:ext uri="{FF2B5EF4-FFF2-40B4-BE49-F238E27FC236}">
                <a16:creationId xmlns:a16="http://schemas.microsoft.com/office/drawing/2014/main" id="{4C8E93F9-D67C-4133-ABCB-601360942FB5}"/>
              </a:ext>
            </a:extLst>
          </p:cNvPr>
          <p:cNvPicPr>
            <a:picLocks noChangeAspect="1"/>
          </p:cNvPicPr>
          <p:nvPr/>
        </p:nvPicPr>
        <p:blipFill>
          <a:blip r:embed="rId5"/>
          <a:stretch>
            <a:fillRect/>
          </a:stretch>
        </p:blipFill>
        <p:spPr>
          <a:xfrm>
            <a:off x="485445" y="1623407"/>
            <a:ext cx="8380580" cy="4095750"/>
          </a:xfrm>
          <a:prstGeom prst="rect">
            <a:avLst/>
          </a:prstGeom>
        </p:spPr>
      </p:pic>
      <p:pic>
        <p:nvPicPr>
          <p:cNvPr id="2" name="图片 1">
            <a:extLst>
              <a:ext uri="{FF2B5EF4-FFF2-40B4-BE49-F238E27FC236}">
                <a16:creationId xmlns:a16="http://schemas.microsoft.com/office/drawing/2014/main" id="{B3B61510-112A-4F0B-8509-53D4122A28F8}"/>
              </a:ext>
            </a:extLst>
          </p:cNvPr>
          <p:cNvPicPr>
            <a:picLocks noChangeAspect="1"/>
          </p:cNvPicPr>
          <p:nvPr/>
        </p:nvPicPr>
        <p:blipFill>
          <a:blip r:embed="rId6"/>
          <a:stretch>
            <a:fillRect/>
          </a:stretch>
        </p:blipFill>
        <p:spPr>
          <a:xfrm>
            <a:off x="6480012" y="1930526"/>
            <a:ext cx="4772025" cy="3790950"/>
          </a:xfrm>
          <a:prstGeom prst="rect">
            <a:avLst/>
          </a:prstGeom>
        </p:spPr>
      </p:pic>
      <p:pic>
        <p:nvPicPr>
          <p:cNvPr id="4" name="图片 3">
            <a:extLst>
              <a:ext uri="{FF2B5EF4-FFF2-40B4-BE49-F238E27FC236}">
                <a16:creationId xmlns:a16="http://schemas.microsoft.com/office/drawing/2014/main" id="{81A18B1C-3D56-4373-882F-A20ADDBDE9AD}"/>
              </a:ext>
            </a:extLst>
          </p:cNvPr>
          <p:cNvPicPr>
            <a:picLocks noChangeAspect="1"/>
          </p:cNvPicPr>
          <p:nvPr/>
        </p:nvPicPr>
        <p:blipFill>
          <a:blip r:embed="rId7"/>
          <a:stretch>
            <a:fillRect/>
          </a:stretch>
        </p:blipFill>
        <p:spPr>
          <a:xfrm>
            <a:off x="5597436" y="527865"/>
            <a:ext cx="5991225" cy="4648200"/>
          </a:xfrm>
          <a:prstGeom prst="rect">
            <a:avLst/>
          </a:prstGeom>
        </p:spPr>
      </p:pic>
      <p:pic>
        <p:nvPicPr>
          <p:cNvPr id="6" name="图片 5">
            <a:extLst>
              <a:ext uri="{FF2B5EF4-FFF2-40B4-BE49-F238E27FC236}">
                <a16:creationId xmlns:a16="http://schemas.microsoft.com/office/drawing/2014/main" id="{51733CFD-9CD5-4AAF-8761-284ACCC38098}"/>
              </a:ext>
            </a:extLst>
          </p:cNvPr>
          <p:cNvPicPr>
            <a:picLocks noChangeAspect="1"/>
          </p:cNvPicPr>
          <p:nvPr/>
        </p:nvPicPr>
        <p:blipFill>
          <a:blip r:embed="rId8"/>
          <a:stretch>
            <a:fillRect/>
          </a:stretch>
        </p:blipFill>
        <p:spPr>
          <a:xfrm>
            <a:off x="735639" y="1091385"/>
            <a:ext cx="6400800" cy="5238750"/>
          </a:xfrm>
          <a:prstGeom prst="rect">
            <a:avLst/>
          </a:prstGeom>
        </p:spPr>
      </p:pic>
      <p:pic>
        <p:nvPicPr>
          <p:cNvPr id="8" name="图片 7">
            <a:extLst>
              <a:ext uri="{FF2B5EF4-FFF2-40B4-BE49-F238E27FC236}">
                <a16:creationId xmlns:a16="http://schemas.microsoft.com/office/drawing/2014/main" id="{2CF61854-4401-4637-A713-0777827C1433}"/>
              </a:ext>
            </a:extLst>
          </p:cNvPr>
          <p:cNvPicPr>
            <a:picLocks noChangeAspect="1"/>
          </p:cNvPicPr>
          <p:nvPr/>
        </p:nvPicPr>
        <p:blipFill>
          <a:blip r:embed="rId9"/>
          <a:stretch>
            <a:fillRect/>
          </a:stretch>
        </p:blipFill>
        <p:spPr>
          <a:xfrm>
            <a:off x="4268792" y="1091385"/>
            <a:ext cx="6269075" cy="4987341"/>
          </a:xfrm>
          <a:prstGeom prst="rect">
            <a:avLst/>
          </a:prstGeom>
        </p:spPr>
      </p:pic>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58C92D-BA33-4F76-8E8A-9EF34823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101" y="468630"/>
            <a:ext cx="7315200" cy="5920740"/>
          </a:xfrm>
          <a:prstGeom prst="rect">
            <a:avLst/>
          </a:prstGeom>
        </p:spPr>
      </p:pic>
      <p:pic>
        <p:nvPicPr>
          <p:cNvPr id="8" name="图片 7">
            <a:extLst>
              <a:ext uri="{FF2B5EF4-FFF2-40B4-BE49-F238E27FC236}">
                <a16:creationId xmlns:a16="http://schemas.microsoft.com/office/drawing/2014/main" id="{205F7ECC-1E17-4AA8-B6DD-3CE270E4A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196" y="468630"/>
            <a:ext cx="8744013" cy="6128126"/>
          </a:xfrm>
          <a:prstGeom prst="rect">
            <a:avLst/>
          </a:prstGeom>
        </p:spPr>
      </p:pic>
      <p:pic>
        <p:nvPicPr>
          <p:cNvPr id="10" name="图片 9">
            <a:extLst>
              <a:ext uri="{FF2B5EF4-FFF2-40B4-BE49-F238E27FC236}">
                <a16:creationId xmlns:a16="http://schemas.microsoft.com/office/drawing/2014/main" id="{8D947B39-8D20-40CF-A9CF-BD0C0E430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989" y="468630"/>
            <a:ext cx="9833373" cy="5557416"/>
          </a:xfrm>
          <a:prstGeom prst="rect">
            <a:avLst/>
          </a:prstGeom>
        </p:spPr>
      </p:pic>
    </p:spTree>
    <p:extLst>
      <p:ext uri="{BB962C8B-B14F-4D97-AF65-F5344CB8AC3E}">
        <p14:creationId xmlns:p14="http://schemas.microsoft.com/office/powerpoint/2010/main" val="37404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C8AD8-356F-42DC-B2A4-DCEDB1284F1D}"/>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pic>
        <p:nvPicPr>
          <p:cNvPr id="6" name="图片 5">
            <a:extLst>
              <a:ext uri="{FF2B5EF4-FFF2-40B4-BE49-F238E27FC236}">
                <a16:creationId xmlns:a16="http://schemas.microsoft.com/office/drawing/2014/main" id="{2154FB27-99E2-497C-9559-6F412FE07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97" y="1098818"/>
            <a:ext cx="11863005" cy="4828941"/>
          </a:xfrm>
          <a:prstGeom prst="rect">
            <a:avLst/>
          </a:prstGeom>
        </p:spPr>
      </p:pic>
    </p:spTree>
    <p:extLst>
      <p:ext uri="{BB962C8B-B14F-4D97-AF65-F5344CB8AC3E}">
        <p14:creationId xmlns:p14="http://schemas.microsoft.com/office/powerpoint/2010/main" val="419707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F75F87-DA0A-4CD2-95E5-6E6B44EE90BF}"/>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pic>
        <p:nvPicPr>
          <p:cNvPr id="6" name="图片 5">
            <a:extLst>
              <a:ext uri="{FF2B5EF4-FFF2-40B4-BE49-F238E27FC236}">
                <a16:creationId xmlns:a16="http://schemas.microsoft.com/office/drawing/2014/main" id="{DD3B7B8A-2048-41DA-B714-F149F8EA1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984" y="171693"/>
            <a:ext cx="7110368" cy="6514613"/>
          </a:xfrm>
          <a:prstGeom prst="rect">
            <a:avLst/>
          </a:prstGeom>
        </p:spPr>
      </p:pic>
    </p:spTree>
    <p:extLst>
      <p:ext uri="{BB962C8B-B14F-4D97-AF65-F5344CB8AC3E}">
        <p14:creationId xmlns:p14="http://schemas.microsoft.com/office/powerpoint/2010/main" val="3443433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10AFEB-A694-488A-9B0C-8B2870F3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74" y="495046"/>
            <a:ext cx="5303980" cy="5867908"/>
          </a:xfrm>
          <a:prstGeom prst="rect">
            <a:avLst/>
          </a:prstGeom>
        </p:spPr>
      </p:pic>
      <p:pic>
        <p:nvPicPr>
          <p:cNvPr id="8" name="图片 7">
            <a:extLst>
              <a:ext uri="{FF2B5EF4-FFF2-40B4-BE49-F238E27FC236}">
                <a16:creationId xmlns:a16="http://schemas.microsoft.com/office/drawing/2014/main" id="{9ABAF1CE-16B0-4DF8-9B90-36DA5185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054" y="719855"/>
            <a:ext cx="5227773" cy="5418290"/>
          </a:xfrm>
          <a:prstGeom prst="rect">
            <a:avLst/>
          </a:prstGeom>
        </p:spPr>
      </p:pic>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spTree>
    <p:extLst>
      <p:ext uri="{BB962C8B-B14F-4D97-AF65-F5344CB8AC3E}">
        <p14:creationId xmlns:p14="http://schemas.microsoft.com/office/powerpoint/2010/main" val="62834960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5" name="图片 4">
            <a:extLst>
              <a:ext uri="{FF2B5EF4-FFF2-40B4-BE49-F238E27FC236}">
                <a16:creationId xmlns:a16="http://schemas.microsoft.com/office/drawing/2014/main" id="{1C414758-8083-4023-B6E6-A6AF05FF6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839" y="646552"/>
            <a:ext cx="8175715" cy="5599166"/>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71E6FF47-C852-4465-8811-6B513D71E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12192000" cy="4870101"/>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a:t>
            </a:r>
            <a:r>
              <a:rPr lang="zh-CN" altLang="en-US" sz="1800" dirty="0">
                <a:effectLst/>
                <a:ea typeface="Microsoft YaHei UI" panose="020B0503020204020204" pitchFamily="34" charset="-122"/>
                <a:cs typeface="Times New Roman" panose="02020603050405020304" pitchFamily="18" charset="0"/>
              </a:rPr>
              <a:t>给各项任务</a:t>
            </a:r>
            <a:r>
              <a:rPr lang="zh-CN" altLang="zh-CN" sz="1800" dirty="0">
                <a:effectLst/>
                <a:ea typeface="Microsoft YaHei UI" panose="020B0503020204020204" pitchFamily="34" charset="-122"/>
                <a:cs typeface="Times New Roman" panose="02020603050405020304" pitchFamily="18" charset="0"/>
              </a:rPr>
              <a:t>打分，</a:t>
            </a:r>
            <a:r>
              <a:rPr lang="zh-CN" altLang="en-US" sz="1800" dirty="0">
                <a:effectLst/>
                <a:ea typeface="Microsoft YaHei UI" panose="020B0503020204020204" pitchFamily="34" charset="-122"/>
                <a:cs typeface="Times New Roman" panose="02020603050405020304" pitchFamily="18" charset="0"/>
              </a:rPr>
              <a:t>最终</a:t>
            </a:r>
            <a:r>
              <a:rPr lang="zh-CN" altLang="zh-CN" sz="1800" dirty="0">
                <a:effectLst/>
                <a:ea typeface="Microsoft YaHei UI" panose="020B0503020204020204" pitchFamily="34" charset="-122"/>
                <a:cs typeface="Times New Roman" panose="02020603050405020304" pitchFamily="18" charset="0"/>
              </a:rPr>
              <a:t>取平均值。</a:t>
            </a:r>
            <a:endParaRPr lang="zh-CN" altLang="en-US" dirty="0"/>
          </a:p>
        </p:txBody>
      </p:sp>
      <p:graphicFrame>
        <p:nvGraphicFramePr>
          <p:cNvPr id="3" name="表格 4">
            <a:extLst>
              <a:ext uri="{FF2B5EF4-FFF2-40B4-BE49-F238E27FC236}">
                <a16:creationId xmlns:a16="http://schemas.microsoft.com/office/drawing/2014/main" id="{8C24B5E7-D35B-4891-BA67-3C43ABF1241B}"/>
              </a:ext>
            </a:extLst>
          </p:cNvPr>
          <p:cNvGraphicFramePr>
            <a:graphicFrameLocks noGrp="1"/>
          </p:cNvGraphicFramePr>
          <p:nvPr>
            <p:extLst>
              <p:ext uri="{D42A27DB-BD31-4B8C-83A1-F6EECF244321}">
                <p14:modId xmlns:p14="http://schemas.microsoft.com/office/powerpoint/2010/main" val="2431588891"/>
              </p:ext>
            </p:extLst>
          </p:nvPr>
        </p:nvGraphicFramePr>
        <p:xfrm>
          <a:off x="959907" y="3496063"/>
          <a:ext cx="10281310" cy="2291080"/>
        </p:xfrm>
        <a:graphic>
          <a:graphicData uri="http://schemas.openxmlformats.org/drawingml/2006/table">
            <a:tbl>
              <a:tblPr firstRow="1" bandRow="1">
                <a:tableStyleId>{5C22544A-7EE6-4342-B048-85BDC9FD1C3A}</a:tableStyleId>
              </a:tblPr>
              <a:tblGrid>
                <a:gridCol w="1255392">
                  <a:extLst>
                    <a:ext uri="{9D8B030D-6E8A-4147-A177-3AD203B41FA5}">
                      <a16:colId xmlns:a16="http://schemas.microsoft.com/office/drawing/2014/main" val="1831617522"/>
                    </a:ext>
                  </a:extLst>
                </a:gridCol>
                <a:gridCol w="3181160">
                  <a:extLst>
                    <a:ext uri="{9D8B030D-6E8A-4147-A177-3AD203B41FA5}">
                      <a16:colId xmlns:a16="http://schemas.microsoft.com/office/drawing/2014/main" val="1004733872"/>
                    </a:ext>
                  </a:extLst>
                </a:gridCol>
                <a:gridCol w="2248525">
                  <a:extLst>
                    <a:ext uri="{9D8B030D-6E8A-4147-A177-3AD203B41FA5}">
                      <a16:colId xmlns:a16="http://schemas.microsoft.com/office/drawing/2014/main" val="1071015987"/>
                    </a:ext>
                  </a:extLst>
                </a:gridCol>
                <a:gridCol w="2818769">
                  <a:extLst>
                    <a:ext uri="{9D8B030D-6E8A-4147-A177-3AD203B41FA5}">
                      <a16:colId xmlns:a16="http://schemas.microsoft.com/office/drawing/2014/main" val="905062154"/>
                    </a:ext>
                  </a:extLst>
                </a:gridCol>
                <a:gridCol w="777464">
                  <a:extLst>
                    <a:ext uri="{9D8B030D-6E8A-4147-A177-3AD203B41FA5}">
                      <a16:colId xmlns:a16="http://schemas.microsoft.com/office/drawing/2014/main" val="3126108067"/>
                    </a:ext>
                  </a:extLst>
                </a:gridCol>
              </a:tblGrid>
              <a:tr h="370840">
                <a:tc>
                  <a:txBody>
                    <a:bodyPr/>
                    <a:lstStyle/>
                    <a:p>
                      <a:r>
                        <a:rPr lang="zh-CN" altLang="en-US" dirty="0"/>
                        <a:t>任务</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zh-CN" altLang="en-US" dirty="0"/>
                        <a:t>最终</a:t>
                      </a:r>
                    </a:p>
                  </a:txBody>
                  <a:tcPr/>
                </a:tc>
                <a:extLst>
                  <a:ext uri="{0D108BD9-81ED-4DB2-BD59-A6C34878D82A}">
                    <a16:rowId xmlns:a16="http://schemas.microsoft.com/office/drawing/2014/main" val="1925321790"/>
                  </a:ext>
                </a:extLst>
              </a:tr>
              <a:tr h="370840">
                <a:tc>
                  <a:txBody>
                    <a:bodyPr/>
                    <a:lstStyle/>
                    <a:p>
                      <a:r>
                        <a:rPr lang="zh-CN" altLang="en-US" dirty="0"/>
                        <a:t>吴联想</a:t>
                      </a:r>
                    </a:p>
                  </a:txBody>
                  <a:tcPr/>
                </a:tc>
                <a:tc>
                  <a:txBody>
                    <a:bodyPr/>
                    <a:lstStyle/>
                    <a:p>
                      <a:r>
                        <a:rPr lang="zh-CN" altLang="zh-CN" dirty="0"/>
                        <a:t>系统的综合要求</a:t>
                      </a:r>
                      <a:r>
                        <a:rPr lang="zh-CN" altLang="en-US" dirty="0"/>
                        <a:t>前四部分 </a:t>
                      </a:r>
                      <a:r>
                        <a:rPr lang="en-US" altLang="zh-CN" dirty="0"/>
                        <a:t>80</a:t>
                      </a:r>
                      <a:endParaRPr lang="zh-CN" altLang="en-US" dirty="0"/>
                    </a:p>
                  </a:txBody>
                  <a:tcPr/>
                </a:tc>
                <a:tc>
                  <a:txBody>
                    <a:bodyPr/>
                    <a:lstStyle/>
                    <a:p>
                      <a:r>
                        <a:rPr lang="en-US" altLang="zh-CN" dirty="0"/>
                        <a:t>SRS</a:t>
                      </a:r>
                      <a:r>
                        <a:rPr lang="zh-CN" altLang="en-US" dirty="0"/>
                        <a:t>引言部分</a:t>
                      </a:r>
                      <a:endParaRPr lang="en-US" altLang="zh-CN" dirty="0"/>
                    </a:p>
                    <a:p>
                      <a:r>
                        <a:rPr lang="en-US" altLang="zh-CN" dirty="0"/>
                        <a:t>75</a:t>
                      </a:r>
                      <a:endParaRPr lang="zh-CN" altLang="en-US" dirty="0"/>
                    </a:p>
                  </a:txBody>
                  <a:tcPr/>
                </a:tc>
                <a:tc>
                  <a:txBody>
                    <a:bodyPr/>
                    <a:lstStyle/>
                    <a:p>
                      <a:r>
                        <a:rPr lang="zh-CN" altLang="zh-CN" dirty="0"/>
                        <a:t>明确用户类别和用户代表</a:t>
                      </a:r>
                      <a:r>
                        <a:rPr lang="en-US" altLang="zh-CN" dirty="0"/>
                        <a:t> </a:t>
                      </a:r>
                    </a:p>
                    <a:p>
                      <a:r>
                        <a:rPr lang="en-US" altLang="zh-CN" dirty="0"/>
                        <a:t>85</a:t>
                      </a:r>
                      <a:endParaRPr lang="zh-CN" altLang="en-US" dirty="0"/>
                    </a:p>
                  </a:txBody>
                  <a:tcPr/>
                </a:tc>
                <a:tc>
                  <a:txBody>
                    <a:bodyPr/>
                    <a:lstStyle/>
                    <a:p>
                      <a:r>
                        <a:rPr lang="en-US" altLang="zh-CN" dirty="0"/>
                        <a:t>80</a:t>
                      </a:r>
                      <a:endParaRPr lang="zh-CN" altLang="en-US" dirty="0"/>
                    </a:p>
                  </a:txBody>
                  <a:tcPr/>
                </a:tc>
                <a:extLst>
                  <a:ext uri="{0D108BD9-81ED-4DB2-BD59-A6C34878D82A}">
                    <a16:rowId xmlns:a16="http://schemas.microsoft.com/office/drawing/2014/main" val="2428712632"/>
                  </a:ext>
                </a:extLst>
              </a:tr>
              <a:tr h="370840">
                <a:tc>
                  <a:txBody>
                    <a:bodyPr/>
                    <a:lstStyle/>
                    <a:p>
                      <a:r>
                        <a:rPr lang="zh-CN" altLang="en-US" dirty="0"/>
                        <a:t>郑航舰</a:t>
                      </a:r>
                    </a:p>
                  </a:txBody>
                  <a:tcPr/>
                </a:tc>
                <a:tc>
                  <a:txBody>
                    <a:bodyPr/>
                    <a:lstStyle/>
                    <a:p>
                      <a:r>
                        <a:rPr lang="zh-CN" altLang="en-US" dirty="0"/>
                        <a:t>系统的综合要求后四部分</a:t>
                      </a:r>
                      <a:endParaRPr lang="en-US" altLang="zh-CN" dirty="0"/>
                    </a:p>
                    <a:p>
                      <a:r>
                        <a:rPr lang="en-US" altLang="zh-CN" dirty="0"/>
                        <a:t>87</a:t>
                      </a:r>
                      <a:endParaRPr lang="zh-CN" altLang="en-US" dirty="0"/>
                    </a:p>
                  </a:txBody>
                  <a:tcPr/>
                </a:tc>
                <a:tc>
                  <a:txBody>
                    <a:bodyPr/>
                    <a:lstStyle/>
                    <a:p>
                      <a:r>
                        <a:rPr lang="en-US" altLang="zh-CN" dirty="0"/>
                        <a:t>word</a:t>
                      </a:r>
                      <a:r>
                        <a:rPr lang="zh-CN" altLang="en-US" dirty="0"/>
                        <a:t>相关内容整合</a:t>
                      </a:r>
                      <a:endParaRPr lang="en-US" altLang="zh-CN" dirty="0"/>
                    </a:p>
                    <a:p>
                      <a:r>
                        <a:rPr lang="en-US" altLang="zh-CN" dirty="0"/>
                        <a:t>78</a:t>
                      </a:r>
                      <a:endParaRPr lang="zh-CN" altLang="en-US" dirty="0"/>
                    </a:p>
                  </a:txBody>
                  <a:tcPr/>
                </a:tc>
                <a:tc>
                  <a:txBody>
                    <a:bodyPr/>
                    <a:lstStyle/>
                    <a:p>
                      <a:r>
                        <a:rPr lang="zh-CN" altLang="zh-CN" dirty="0"/>
                        <a:t>原型</a:t>
                      </a:r>
                      <a:r>
                        <a:rPr lang="zh-CN" altLang="en-US" dirty="0"/>
                        <a:t>用户界面制作</a:t>
                      </a:r>
                      <a:endParaRPr lang="en-US" altLang="zh-CN" dirty="0"/>
                    </a:p>
                    <a:p>
                      <a:r>
                        <a:rPr lang="en-US" altLang="zh-CN" dirty="0"/>
                        <a:t>90</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2413075482"/>
                  </a:ext>
                </a:extLst>
              </a:tr>
              <a:tr h="370840">
                <a:tc>
                  <a:txBody>
                    <a:bodyPr/>
                    <a:lstStyle/>
                    <a:p>
                      <a:r>
                        <a:rPr lang="zh-CN" altLang="en-US" dirty="0"/>
                        <a:t>王义博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系统的数据要求</a:t>
                      </a:r>
                      <a:r>
                        <a:rPr lang="zh-CN" altLang="en-US" dirty="0"/>
                        <a:t>、</a:t>
                      </a:r>
                      <a:r>
                        <a:rPr lang="zh-CN" altLang="zh-CN" dirty="0"/>
                        <a:t>逻辑模型</a:t>
                      </a:r>
                      <a:endParaRPr lang="en-US" altLang="zh-CN" dirty="0"/>
                    </a:p>
                    <a:p>
                      <a:r>
                        <a:rPr lang="en-US" altLang="zh-CN" dirty="0"/>
                        <a:t>88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原型</a:t>
                      </a:r>
                      <a:r>
                        <a:rPr lang="zh-CN" altLang="en-US" dirty="0"/>
                        <a:t>管理员界面制作</a:t>
                      </a:r>
                      <a:endParaRPr lang="en-US" altLang="zh-CN" dirty="0"/>
                    </a:p>
                    <a:p>
                      <a:r>
                        <a:rPr lang="en-US" altLang="zh-CN" dirty="0"/>
                        <a:t>86</a:t>
                      </a:r>
                      <a:endParaRPr lang="zh-CN" altLang="en-US" dirty="0"/>
                    </a:p>
                  </a:txBody>
                  <a:tcPr/>
                </a:tc>
                <a:tc>
                  <a:txBody>
                    <a:bodyPr/>
                    <a:lstStyle/>
                    <a:p>
                      <a:r>
                        <a:rPr lang="en-US" altLang="zh-CN" dirty="0"/>
                        <a:t>PPT</a:t>
                      </a:r>
                      <a:r>
                        <a:rPr lang="zh-CN" altLang="en-US" dirty="0"/>
                        <a:t>制作</a:t>
                      </a:r>
                      <a:r>
                        <a:rPr lang="en-US" altLang="zh-CN" dirty="0"/>
                        <a:t> </a:t>
                      </a:r>
                    </a:p>
                    <a:p>
                      <a:r>
                        <a:rPr lang="en-US" altLang="zh-CN" dirty="0"/>
                        <a:t>80</a:t>
                      </a:r>
                      <a:endParaRPr lang="zh-CN" altLang="en-US" dirty="0"/>
                    </a:p>
                  </a:txBody>
                  <a:tcPr/>
                </a:tc>
                <a:tc>
                  <a:txBody>
                    <a:bodyPr/>
                    <a:lstStyle/>
                    <a:p>
                      <a:r>
                        <a:rPr lang="en-US" altLang="zh-CN" dirty="0"/>
                        <a:t>84</a:t>
                      </a:r>
                      <a:endParaRPr lang="zh-CN" altLang="en-US" dirty="0"/>
                    </a:p>
                  </a:txBody>
                  <a:tcPr/>
                </a:tc>
                <a:extLst>
                  <a:ext uri="{0D108BD9-81ED-4DB2-BD59-A6C34878D82A}">
                    <a16:rowId xmlns:a16="http://schemas.microsoft.com/office/drawing/2014/main" val="2526630349"/>
                  </a:ext>
                </a:extLst>
              </a:tr>
            </a:tbl>
          </a:graphicData>
        </a:graphic>
      </p:graphicFrame>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endParaRPr lang="en-US" altLang="zh-CN" dirty="0"/>
          </a:p>
          <a:p>
            <a:r>
              <a:rPr lang="zh-CN" altLang="en-US" dirty="0"/>
              <a:t>用户代表：吴登钻、陈文宇、林安晨</a:t>
            </a:r>
            <a:endParaRPr lang="en-US" altLang="zh-CN" dirty="0"/>
          </a:p>
          <a:p>
            <a:r>
              <a:rPr lang="zh-CN" altLang="en-US" dirty="0"/>
              <a:t>管理员代表：高泽枭</a:t>
            </a:r>
            <a:endParaRPr lang="zh-CN" altLang="en-US" sz="2800" dirty="0"/>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产品接口</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9DA4A-D434-4DCC-924A-991912B5019F}"/>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功能需求</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142DD0E4-9D61-4C0B-9C9C-8B5295F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97" y="1098818"/>
            <a:ext cx="11863005" cy="4828941"/>
          </a:xfrm>
          <a:prstGeom prst="rect">
            <a:avLst/>
          </a:prstGeom>
        </p:spPr>
      </p:pic>
    </p:spTree>
    <p:extLst>
      <p:ext uri="{BB962C8B-B14F-4D97-AF65-F5344CB8AC3E}">
        <p14:creationId xmlns:p14="http://schemas.microsoft.com/office/powerpoint/2010/main" val="524790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1108</Words>
  <Application>Microsoft Office PowerPoint</Application>
  <PresentationFormat>宽屏</PresentationFormat>
  <Paragraphs>151</Paragraphs>
  <Slides>26</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楷体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67</cp:revision>
  <dcterms:created xsi:type="dcterms:W3CDTF">2018-04-10T04:31:45Z</dcterms:created>
  <dcterms:modified xsi:type="dcterms:W3CDTF">2021-11-05T08:57:37Z</dcterms:modified>
</cp:coreProperties>
</file>