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8" r:id="rId3"/>
    <p:sldId id="259" r:id="rId4"/>
    <p:sldId id="353" r:id="rId5"/>
    <p:sldId id="354" r:id="rId6"/>
    <p:sldId id="355" r:id="rId7"/>
    <p:sldId id="356" r:id="rId8"/>
    <p:sldId id="357" r:id="rId9"/>
    <p:sldId id="358" r:id="rId10"/>
    <p:sldId id="321" r:id="rId11"/>
    <p:sldId id="272" r:id="rId12"/>
    <p:sldId id="333" r:id="rId13"/>
    <p:sldId id="334" r:id="rId14"/>
    <p:sldId id="335" r:id="rId15"/>
    <p:sldId id="336" r:id="rId16"/>
    <p:sldId id="337" r:id="rId17"/>
    <p:sldId id="338" r:id="rId18"/>
    <p:sldId id="343" r:id="rId19"/>
    <p:sldId id="347" r:id="rId20"/>
    <p:sldId id="344" r:id="rId21"/>
    <p:sldId id="351" r:id="rId22"/>
    <p:sldId id="349" r:id="rId23"/>
    <p:sldId id="359" r:id="rId24"/>
    <p:sldId id="360" r:id="rId25"/>
    <p:sldId id="361" r:id="rId26"/>
    <p:sldId id="362" r:id="rId27"/>
    <p:sldId id="363" r:id="rId28"/>
    <p:sldId id="365" r:id="rId29"/>
    <p:sldId id="364" r:id="rId30"/>
    <p:sldId id="339" r:id="rId31"/>
    <p:sldId id="340" r:id="rId32"/>
    <p:sldId id="352" r:id="rId33"/>
    <p:sldId id="341" r:id="rId34"/>
    <p:sldId id="366" r:id="rId35"/>
    <p:sldId id="342" r:id="rId36"/>
    <p:sldId id="283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946B"/>
    <a:srgbClr val="8C2C2C"/>
    <a:srgbClr val="B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6314" autoAdjust="0"/>
  </p:normalViewPr>
  <p:slideViewPr>
    <p:cSldViewPr snapToGrid="0" showGuides="1">
      <p:cViewPr varScale="1">
        <p:scale>
          <a:sx n="54" d="100"/>
          <a:sy n="54" d="100"/>
        </p:scale>
        <p:origin x="78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3C7FC-3CC8-4214-AAB7-B272A27C17B9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451CE-A8AC-4D3B-9A1F-4813FF819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026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96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79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33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54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85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25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29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12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82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73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40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439C1-9380-4261-8626-06D21037FD93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151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2" t="37660" r="12872" b="44468"/>
          <a:stretch/>
        </p:blipFill>
        <p:spPr>
          <a:xfrm>
            <a:off x="1936683" y="3772579"/>
            <a:ext cx="9377464" cy="12256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070875" y="2080391"/>
            <a:ext cx="63401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城院表白墙</a:t>
            </a:r>
          </a:p>
        </p:txBody>
      </p:sp>
      <p:sp>
        <p:nvSpPr>
          <p:cNvPr id="11" name="任意多边形 10"/>
          <p:cNvSpPr/>
          <p:nvPr/>
        </p:nvSpPr>
        <p:spPr>
          <a:xfrm>
            <a:off x="8526984" y="3358644"/>
            <a:ext cx="171109" cy="168879"/>
          </a:xfrm>
          <a:custGeom>
            <a:avLst/>
            <a:gdLst>
              <a:gd name="connsiteX0" fmla="*/ 68531 w 399271"/>
              <a:gd name="connsiteY0" fmla="*/ 20364 h 535930"/>
              <a:gd name="connsiteX1" fmla="*/ 68531 w 399271"/>
              <a:gd name="connsiteY1" fmla="*/ 20364 h 535930"/>
              <a:gd name="connsiteX2" fmla="*/ 58803 w 399271"/>
              <a:gd name="connsiteY2" fmla="*/ 107913 h 535930"/>
              <a:gd name="connsiteX3" fmla="*/ 39348 w 399271"/>
              <a:gd name="connsiteY3" fmla="*/ 137096 h 535930"/>
              <a:gd name="connsiteX4" fmla="*/ 29620 w 399271"/>
              <a:gd name="connsiteY4" fmla="*/ 166279 h 535930"/>
              <a:gd name="connsiteX5" fmla="*/ 19893 w 399271"/>
              <a:gd name="connsiteY5" fmla="*/ 234372 h 535930"/>
              <a:gd name="connsiteX6" fmla="*/ 10165 w 399271"/>
              <a:gd name="connsiteY6" fmla="*/ 263555 h 535930"/>
              <a:gd name="connsiteX7" fmla="*/ 437 w 399271"/>
              <a:gd name="connsiteY7" fmla="*/ 312194 h 535930"/>
              <a:gd name="connsiteX8" fmla="*/ 29620 w 399271"/>
              <a:gd name="connsiteY8" fmla="*/ 477564 h 535930"/>
              <a:gd name="connsiteX9" fmla="*/ 58803 w 399271"/>
              <a:gd name="connsiteY9" fmla="*/ 497019 h 535930"/>
              <a:gd name="connsiteX10" fmla="*/ 78258 w 399271"/>
              <a:gd name="connsiteY10" fmla="*/ 516475 h 535930"/>
              <a:gd name="connsiteX11" fmla="*/ 136624 w 399271"/>
              <a:gd name="connsiteY11" fmla="*/ 535930 h 535930"/>
              <a:gd name="connsiteX12" fmla="*/ 233901 w 399271"/>
              <a:gd name="connsiteY12" fmla="*/ 526202 h 535930"/>
              <a:gd name="connsiteX13" fmla="*/ 263084 w 399271"/>
              <a:gd name="connsiteY13" fmla="*/ 506747 h 535930"/>
              <a:gd name="connsiteX14" fmla="*/ 301995 w 399271"/>
              <a:gd name="connsiteY14" fmla="*/ 487292 h 535930"/>
              <a:gd name="connsiteX15" fmla="*/ 370088 w 399271"/>
              <a:gd name="connsiteY15" fmla="*/ 409470 h 535930"/>
              <a:gd name="connsiteX16" fmla="*/ 379816 w 399271"/>
              <a:gd name="connsiteY16" fmla="*/ 370560 h 535930"/>
              <a:gd name="connsiteX17" fmla="*/ 399271 w 399271"/>
              <a:gd name="connsiteY17" fmla="*/ 312194 h 535930"/>
              <a:gd name="connsiteX18" fmla="*/ 379816 w 399271"/>
              <a:gd name="connsiteY18" fmla="*/ 107913 h 535930"/>
              <a:gd name="connsiteX19" fmla="*/ 350633 w 399271"/>
              <a:gd name="connsiteY19" fmla="*/ 49547 h 535930"/>
              <a:gd name="connsiteX20" fmla="*/ 321450 w 399271"/>
              <a:gd name="connsiteY20" fmla="*/ 20364 h 535930"/>
              <a:gd name="connsiteX21" fmla="*/ 272812 w 399271"/>
              <a:gd name="connsiteY21" fmla="*/ 10636 h 535930"/>
              <a:gd name="connsiteX22" fmla="*/ 243629 w 399271"/>
              <a:gd name="connsiteY22" fmla="*/ 909 h 535930"/>
              <a:gd name="connsiteX23" fmla="*/ 87986 w 399271"/>
              <a:gd name="connsiteY23" fmla="*/ 30092 h 535930"/>
              <a:gd name="connsiteX24" fmla="*/ 68531 w 399271"/>
              <a:gd name="connsiteY24" fmla="*/ 20364 h 535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9271" h="535930">
                <a:moveTo>
                  <a:pt x="68531" y="20364"/>
                </a:moveTo>
                <a:lnTo>
                  <a:pt x="68531" y="20364"/>
                </a:lnTo>
                <a:cubicBezTo>
                  <a:pt x="65288" y="49547"/>
                  <a:pt x="65924" y="79427"/>
                  <a:pt x="58803" y="107913"/>
                </a:cubicBezTo>
                <a:cubicBezTo>
                  <a:pt x="55967" y="119255"/>
                  <a:pt x="44576" y="126639"/>
                  <a:pt x="39348" y="137096"/>
                </a:cubicBezTo>
                <a:cubicBezTo>
                  <a:pt x="34762" y="146267"/>
                  <a:pt x="32863" y="156551"/>
                  <a:pt x="29620" y="166279"/>
                </a:cubicBezTo>
                <a:cubicBezTo>
                  <a:pt x="26378" y="188977"/>
                  <a:pt x="24390" y="211889"/>
                  <a:pt x="19893" y="234372"/>
                </a:cubicBezTo>
                <a:cubicBezTo>
                  <a:pt x="17882" y="244427"/>
                  <a:pt x="12652" y="253607"/>
                  <a:pt x="10165" y="263555"/>
                </a:cubicBezTo>
                <a:cubicBezTo>
                  <a:pt x="6155" y="279595"/>
                  <a:pt x="3680" y="295981"/>
                  <a:pt x="437" y="312194"/>
                </a:cubicBezTo>
                <a:cubicBezTo>
                  <a:pt x="4305" y="366341"/>
                  <a:pt x="-13360" y="434584"/>
                  <a:pt x="29620" y="477564"/>
                </a:cubicBezTo>
                <a:cubicBezTo>
                  <a:pt x="37887" y="485831"/>
                  <a:pt x="49674" y="489716"/>
                  <a:pt x="58803" y="497019"/>
                </a:cubicBezTo>
                <a:cubicBezTo>
                  <a:pt x="65965" y="502748"/>
                  <a:pt x="70055" y="512373"/>
                  <a:pt x="78258" y="516475"/>
                </a:cubicBezTo>
                <a:cubicBezTo>
                  <a:pt x="96601" y="525646"/>
                  <a:pt x="136624" y="535930"/>
                  <a:pt x="136624" y="535930"/>
                </a:cubicBezTo>
                <a:cubicBezTo>
                  <a:pt x="169050" y="532687"/>
                  <a:pt x="202148" y="533530"/>
                  <a:pt x="233901" y="526202"/>
                </a:cubicBezTo>
                <a:cubicBezTo>
                  <a:pt x="245293" y="523573"/>
                  <a:pt x="252933" y="512547"/>
                  <a:pt x="263084" y="506747"/>
                </a:cubicBezTo>
                <a:cubicBezTo>
                  <a:pt x="275675" y="499553"/>
                  <a:pt x="289025" y="493777"/>
                  <a:pt x="301995" y="487292"/>
                </a:cubicBezTo>
                <a:cubicBezTo>
                  <a:pt x="358900" y="430386"/>
                  <a:pt x="337915" y="457731"/>
                  <a:pt x="370088" y="409470"/>
                </a:cubicBezTo>
                <a:cubicBezTo>
                  <a:pt x="373331" y="396500"/>
                  <a:pt x="375974" y="383365"/>
                  <a:pt x="379816" y="370560"/>
                </a:cubicBezTo>
                <a:cubicBezTo>
                  <a:pt x="385709" y="350917"/>
                  <a:pt x="399271" y="312194"/>
                  <a:pt x="399271" y="312194"/>
                </a:cubicBezTo>
                <a:cubicBezTo>
                  <a:pt x="392295" y="193597"/>
                  <a:pt x="402081" y="185837"/>
                  <a:pt x="379816" y="107913"/>
                </a:cubicBezTo>
                <a:cubicBezTo>
                  <a:pt x="372186" y="81209"/>
                  <a:pt x="369168" y="71790"/>
                  <a:pt x="350633" y="49547"/>
                </a:cubicBezTo>
                <a:cubicBezTo>
                  <a:pt x="341826" y="38979"/>
                  <a:pt x="333755" y="26516"/>
                  <a:pt x="321450" y="20364"/>
                </a:cubicBezTo>
                <a:cubicBezTo>
                  <a:pt x="306662" y="12970"/>
                  <a:pt x="288852" y="14646"/>
                  <a:pt x="272812" y="10636"/>
                </a:cubicBezTo>
                <a:cubicBezTo>
                  <a:pt x="262864" y="8149"/>
                  <a:pt x="253357" y="4151"/>
                  <a:pt x="243629" y="909"/>
                </a:cubicBezTo>
                <a:cubicBezTo>
                  <a:pt x="98279" y="11290"/>
                  <a:pt x="139625" y="-21547"/>
                  <a:pt x="87986" y="30092"/>
                </a:cubicBezTo>
                <a:lnTo>
                  <a:pt x="68531" y="20364"/>
                </a:lnTo>
                <a:close/>
              </a:path>
            </a:pathLst>
          </a:custGeom>
          <a:solidFill>
            <a:srgbClr val="8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958035" y="4680362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汇报人：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G11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33F75B-73F9-4B4E-8EE0-8227544C36E0}"/>
              </a:ext>
            </a:extLst>
          </p:cNvPr>
          <p:cNvSpPr txBox="1"/>
          <p:nvPr/>
        </p:nvSpPr>
        <p:spPr>
          <a:xfrm>
            <a:off x="8958035" y="2819054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实现</a:t>
            </a:r>
            <a:r>
              <a:rPr lang="en-US" altLang="zh-CN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+</a:t>
            </a:r>
            <a:r>
              <a:rPr lang="zh-CN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测试</a:t>
            </a:r>
          </a:p>
        </p:txBody>
      </p:sp>
    </p:spTree>
    <p:extLst>
      <p:ext uri="{BB962C8B-B14F-4D97-AF65-F5344CB8AC3E}">
        <p14:creationId xmlns:p14="http://schemas.microsoft.com/office/powerpoint/2010/main" val="227261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22" t="27234" r="41356" b="38865"/>
          <a:stretch/>
        </p:blipFill>
        <p:spPr>
          <a:xfrm>
            <a:off x="2844166" y="2541008"/>
            <a:ext cx="2050927" cy="177598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14954" y="2541008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02</a:t>
            </a:r>
            <a:endParaRPr lang="zh-CN" altLang="en-US" sz="96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82130" y="2759902"/>
            <a:ext cx="35830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代码规范</a:t>
            </a:r>
          </a:p>
        </p:txBody>
      </p:sp>
    </p:spTree>
    <p:extLst>
      <p:ext uri="{BB962C8B-B14F-4D97-AF65-F5344CB8AC3E}">
        <p14:creationId xmlns:p14="http://schemas.microsoft.com/office/powerpoint/2010/main" val="5982317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82342" y="2172083"/>
            <a:ext cx="677108" cy="214417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标识符规约</a:t>
            </a: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621000" y="494522"/>
            <a:ext cx="0" cy="5966910"/>
          </a:xfrm>
          <a:prstGeom prst="line">
            <a:avLst/>
          </a:prstGeom>
          <a:ln w="12700">
            <a:solidFill>
              <a:srgbClr val="B39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792010" y="396567"/>
            <a:ext cx="10319124" cy="5633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类名使用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  <a:latin typeface="PingFang SC"/>
              </a:rPr>
              <a:t>UpperCamelCase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风格，必须遵从驼峰形式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方法名、参数名、成员变量、局部变量都统一使用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  <a:latin typeface="PingFang SC"/>
              </a:rPr>
              <a:t>lowerCamelCase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风格，必须遵从驼峰形式。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抽象类命名使用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Abstract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或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Base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开头 ； 异常类命名使用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Exception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结尾 ； 测试类命名以它要测试的类的名称开始，以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Test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结尾。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不允许任何魔法值（ 即未经定义的常量 ） 直接出现在代码中。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各层命名规约：</a:t>
            </a:r>
          </a:p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Service / DAO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层方法命名规约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1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） 获取单个对象的方法用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get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做前缀。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2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） 获取多个对象的方法用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list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做前缀（习惯：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  <a:latin typeface="PingFang SC"/>
              </a:rPr>
              <a:t>getXXXList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）。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3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） 获取统计值的方法用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count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做前缀。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4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） 插入的方法用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save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（ 推荐 ） 或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insert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做前缀。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5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） 删除的方法用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remove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（ 推荐 ） 或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delete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做前缀。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6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） 修改的方法用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update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做前缀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(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或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modify)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。</a:t>
            </a:r>
          </a:p>
        </p:txBody>
      </p:sp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160414"/>
      </p:ext>
    </p:extLst>
  </p:cSld>
  <p:clrMapOvr>
    <a:masterClrMapping/>
  </p:clrMapOvr>
  <p:transition spd="slow" advTm="0">
    <p:cover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82342" y="2172083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注释规约</a:t>
            </a: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621000" y="494522"/>
            <a:ext cx="0" cy="5966910"/>
          </a:xfrm>
          <a:prstGeom prst="line">
            <a:avLst/>
          </a:prstGeom>
          <a:ln w="12700">
            <a:solidFill>
              <a:srgbClr val="B39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118581" y="708606"/>
            <a:ext cx="8695597" cy="5440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类、类属性、类方法的注释必须使用 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Javadoc 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规范，使用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/**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内容*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/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格式，不得使用 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//xxx 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方式。</a:t>
            </a:r>
          </a:p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所有的抽象方法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(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包括接口中的方法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)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必须要用 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Javadoc 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注释、除了返回值、参数、 异常说明外，还必须指出该方法做什么事情，实现什么功能。</a:t>
            </a:r>
          </a:p>
          <a:p>
            <a:pPr>
              <a:lnSpc>
                <a:spcPct val="200000"/>
              </a:lnSpc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说明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: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对子类的实现要求，或者调用注意事项，请一并说明。</a:t>
            </a:r>
          </a:p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风格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方法内部单行注释，在被注释语句上方另起一行，使用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//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注释。方法内部多行注释使用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/* */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注释，注意与代码对齐。</a:t>
            </a:r>
          </a:p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所有的枚举类型字段必须要有注释，说明每个数据项的用途。</a:t>
            </a:r>
          </a:p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代码修改的同时，注释也要进行相应的修改，尤其是参数、返回值、异常、核心逻辑 等的修改。</a:t>
            </a:r>
          </a:p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注释掉的代码尽量要配合说明，而不是简单的注释掉。</a:t>
            </a:r>
          </a:p>
        </p:txBody>
      </p:sp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974752"/>
      </p:ext>
    </p:extLst>
  </p:cSld>
  <p:clrMapOvr>
    <a:masterClrMapping/>
  </p:clrMapOvr>
  <p:transition spd="slow" advTm="0">
    <p:cover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82342" y="2172083"/>
            <a:ext cx="677108" cy="296491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程序的视觉组织</a:t>
            </a: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621000" y="494522"/>
            <a:ext cx="0" cy="5966910"/>
          </a:xfrm>
          <a:prstGeom prst="line">
            <a:avLst/>
          </a:prstGeom>
          <a:ln w="12700">
            <a:solidFill>
              <a:srgbClr val="B39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071928" y="2556067"/>
            <a:ext cx="8695597" cy="1237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	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缩进只使用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TAB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键，不能使用空格键；方法体的开始、类的定义数据说明代码都要采用缩进方式</a:t>
            </a:r>
          </a:p>
        </p:txBody>
      </p:sp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124773"/>
      </p:ext>
    </p:extLst>
  </p:cSld>
  <p:clrMapOvr>
    <a:masterClrMapping/>
  </p:clrMapOvr>
  <p:transition spd="slow" advTm="0">
    <p:cover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23735" y="1415905"/>
            <a:ext cx="677108" cy="265713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	数据说明</a:t>
            </a: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621000" y="494522"/>
            <a:ext cx="0" cy="5966910"/>
          </a:xfrm>
          <a:prstGeom prst="line">
            <a:avLst/>
          </a:prstGeom>
          <a:ln w="12700">
            <a:solidFill>
              <a:srgbClr val="B39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736026" y="2744474"/>
            <a:ext cx="10319124" cy="1467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多个变量名在一个语句说明时，按字母顺序排列 这些变量。必要时，对于较复杂的数据结构进行注释说明其实现方法和特点。</a:t>
            </a:r>
          </a:p>
        </p:txBody>
      </p:sp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606699"/>
      </p:ext>
    </p:extLst>
  </p:cSld>
  <p:clrMapOvr>
    <a:masterClrMapping/>
  </p:clrMapOvr>
  <p:transition spd="slow" advTm="0">
    <p:cover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9429" y="2377267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语句构造</a:t>
            </a: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621000" y="494522"/>
            <a:ext cx="0" cy="5966910"/>
          </a:xfrm>
          <a:prstGeom prst="line">
            <a:avLst/>
          </a:prstGeom>
          <a:ln w="12700">
            <a:solidFill>
              <a:srgbClr val="B39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726695" y="1086337"/>
            <a:ext cx="10319124" cy="4315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当一个类有多个构造方法，或者多个同名方法，这些方法应该按顺序放置在一起，便于阅读。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风格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类内方法定义顺序依次是：公有方法或保护方法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&gt; 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私有方法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&gt; getter / setter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方法。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不要为了节省空间而把多个语句写在同一行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在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if/else/for/while/do 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语句中必须使用大括号，即使只有一行代码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除常用方法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(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如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PingFang SC"/>
              </a:rPr>
              <a:t>getXxx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/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PingFang SC"/>
              </a:rPr>
              <a:t>isXxx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)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等外，不要在条件判断中执行其它复杂的语句，将复杂逻辑判断的结果赋值给一个有意义的布尔变量名，以提高可读性。</a:t>
            </a:r>
          </a:p>
        </p:txBody>
      </p:sp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399274"/>
      </p:ext>
    </p:extLst>
  </p:cSld>
  <p:clrMapOvr>
    <a:masterClrMapping/>
  </p:clrMapOvr>
  <p:transition spd="slow" advTm="0">
    <p:cover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9429" y="2377267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输入输出</a:t>
            </a: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621000" y="494522"/>
            <a:ext cx="0" cy="5966910"/>
          </a:xfrm>
          <a:prstGeom prst="line">
            <a:avLst/>
          </a:prstGeom>
          <a:ln w="12700">
            <a:solidFill>
              <a:srgbClr val="B39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726695" y="655611"/>
            <a:ext cx="10319124" cy="5546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保持输入格式简单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对以下场景中的方法进行参数校验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1) 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调用频次低的方法。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2) 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执行时间开销很大的方法，参数校验时间几乎可以忽略不计，但如果因为参数错误导致中间执行回退，或者错误，那得不偿失。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3) 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需要极高稳定性和可用性的方法。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4) 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对外提供的开放接口，不管是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RPC/API/HTTP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接口。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5) 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敏感权限入口。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明确提示交互式输入的请求，详细说明可用的选择或边界数值。（输入数据规范）</a:t>
            </a:r>
          </a:p>
        </p:txBody>
      </p:sp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582746"/>
      </p:ext>
    </p:extLst>
  </p:cSld>
  <p:clrMapOvr>
    <a:masterClrMapping/>
  </p:clrMapOvr>
  <p:transition spd="slow" advTm="0">
    <p:cover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9430" y="2746920"/>
            <a:ext cx="677108" cy="91307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效率</a:t>
            </a: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621000" y="494522"/>
            <a:ext cx="0" cy="5966910"/>
          </a:xfrm>
          <a:prstGeom prst="line">
            <a:avLst/>
          </a:prstGeom>
          <a:ln w="12700">
            <a:solidFill>
              <a:srgbClr val="B39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872876" y="230100"/>
            <a:ext cx="5964837" cy="7217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1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）程序运行时间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写程序之前先简化算术的和逻辑的表达式。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仔细研究嵌套的循环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,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以确定是否有语句可以从内层往外移。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尽量避免使用多维数组。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尽量避免使用指针和复杂的表。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使用执行时间短的算术运算。不要混合使用不同的数据类型。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尽量使用整数运算和布尔表达式。</a:t>
            </a: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2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）存储器效率</a:t>
            </a: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使用能保持功能域的结构化控制结构。</a:t>
            </a: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提高执行效率的技术。</a:t>
            </a: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提高存储器效率的关键是“简单”。</a:t>
            </a:r>
          </a:p>
        </p:txBody>
      </p:sp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CF9F8C-0C8E-4164-9FAA-5BC1F994583B}"/>
              </a:ext>
            </a:extLst>
          </p:cNvPr>
          <p:cNvSpPr txBox="1"/>
          <p:nvPr/>
        </p:nvSpPr>
        <p:spPr>
          <a:xfrm>
            <a:off x="7903027" y="230100"/>
            <a:ext cx="4105471" cy="3893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（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3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）输入输出的效率</a:t>
            </a:r>
          </a:p>
          <a:p>
            <a:pPr>
              <a:lnSpc>
                <a:spcPct val="200000"/>
              </a:lnSpc>
            </a:pP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·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所有输入输出都应该有缓冲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,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以减少用于通信的额外开销。</a:t>
            </a:r>
          </a:p>
          <a:p>
            <a:pPr>
              <a:lnSpc>
                <a:spcPct val="200000"/>
              </a:lnSpc>
            </a:pP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·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对二级存储器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(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如磁盘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)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应选用最简单的访问方法。</a:t>
            </a:r>
          </a:p>
          <a:p>
            <a:pPr>
              <a:lnSpc>
                <a:spcPct val="200000"/>
              </a:lnSpc>
            </a:pP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·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二级存储器的输入输出应该以信息组为单位进行。</a:t>
            </a:r>
          </a:p>
        </p:txBody>
      </p:sp>
    </p:spTree>
    <p:extLst>
      <p:ext uri="{BB962C8B-B14F-4D97-AF65-F5344CB8AC3E}">
        <p14:creationId xmlns:p14="http://schemas.microsoft.com/office/powerpoint/2010/main" val="1687305415"/>
      </p:ext>
    </p:extLst>
  </p:cSld>
  <p:clrMapOvr>
    <a:masterClrMapping/>
  </p:clrMapOvr>
  <p:transition spd="slow" advTm="0">
    <p:cover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22" t="27234" r="41356" b="38865"/>
          <a:stretch/>
        </p:blipFill>
        <p:spPr>
          <a:xfrm>
            <a:off x="2844166" y="2541008"/>
            <a:ext cx="2050927" cy="177598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14954" y="2541008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03</a:t>
            </a:r>
            <a:endParaRPr lang="zh-CN" altLang="en-US" sz="96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82130" y="2759902"/>
            <a:ext cx="358944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测试用例</a:t>
            </a:r>
          </a:p>
        </p:txBody>
      </p:sp>
    </p:spTree>
    <p:extLst>
      <p:ext uri="{BB962C8B-B14F-4D97-AF65-F5344CB8AC3E}">
        <p14:creationId xmlns:p14="http://schemas.microsoft.com/office/powerpoint/2010/main" val="1123236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2C5AD56-2D54-4EE3-9F4A-0ECAEF1F2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155" y="467992"/>
            <a:ext cx="8129211" cy="59220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211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51" t="28085" r="42235" b="39574"/>
          <a:stretch/>
        </p:blipFill>
        <p:spPr>
          <a:xfrm>
            <a:off x="5502611" y="1691076"/>
            <a:ext cx="1147865" cy="123449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541523" y="0"/>
            <a:ext cx="11089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目 </a:t>
            </a:r>
            <a:endParaRPr lang="en-US" altLang="zh-CN" sz="7200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536209" y="3784060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代码清单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766123" y="3784060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代码规范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213698" y="3819181"/>
            <a:ext cx="615553" cy="8104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其他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678715" y="3103124"/>
            <a:ext cx="330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1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08629" y="3103124"/>
            <a:ext cx="330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2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356204" y="3103124"/>
            <a:ext cx="314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3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D1DBA86-82AF-45DA-A8B2-A9D46BDCEB1B}"/>
              </a:ext>
            </a:extLst>
          </p:cNvPr>
          <p:cNvSpPr txBox="1"/>
          <p:nvPr/>
        </p:nvSpPr>
        <p:spPr>
          <a:xfrm>
            <a:off x="6996037" y="3784060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测试用例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9FD8EE5-E648-46CA-A8E6-62379AAD8A36}"/>
              </a:ext>
            </a:extLst>
          </p:cNvPr>
          <p:cNvSpPr txBox="1"/>
          <p:nvPr/>
        </p:nvSpPr>
        <p:spPr>
          <a:xfrm>
            <a:off x="7138543" y="3103124"/>
            <a:ext cx="330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3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33855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fallOver"/>
      </p:transition>
    </mc:Choice>
    <mc:Fallback xmlns="">
      <p:transition spd="slow" advTm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F70B945-4620-4A6B-B25A-3362FD8A9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44" y="2433607"/>
            <a:ext cx="11494511" cy="19907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928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71D30BE-72FB-4651-929C-85118B8AB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92" y="451523"/>
            <a:ext cx="8545914" cy="5954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230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7DDD948-CA0F-40B7-AE31-F12609B9C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53" y="2056700"/>
            <a:ext cx="10624267" cy="28978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464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F8BEB52-2CA0-4C52-9067-F15576026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031" y="1037829"/>
            <a:ext cx="9015937" cy="534085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57F6AE6-104F-416D-AA49-68C9A7B9B136}"/>
              </a:ext>
            </a:extLst>
          </p:cNvPr>
          <p:cNvSpPr txBox="1"/>
          <p:nvPr/>
        </p:nvSpPr>
        <p:spPr>
          <a:xfrm>
            <a:off x="4746949" y="55711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删除评论单元测试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22670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57F6AE6-104F-416D-AA49-68C9A7B9B136}"/>
              </a:ext>
            </a:extLst>
          </p:cNvPr>
          <p:cNvSpPr txBox="1"/>
          <p:nvPr/>
        </p:nvSpPr>
        <p:spPr>
          <a:xfrm>
            <a:off x="4746949" y="55711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登录单元测试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D2ED87-62A6-4EBD-9E28-8BB7C6255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733" y="1037432"/>
            <a:ext cx="9681770" cy="5263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01336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57F6AE6-104F-416D-AA49-68C9A7B9B136}"/>
              </a:ext>
            </a:extLst>
          </p:cNvPr>
          <p:cNvSpPr txBox="1"/>
          <p:nvPr/>
        </p:nvSpPr>
        <p:spPr>
          <a:xfrm>
            <a:off x="4746949" y="55711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注册单元测试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F75C35-8818-4DBA-8675-4E1C2D7DA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372" y="1083152"/>
            <a:ext cx="9893997" cy="52177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40622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57F6AE6-104F-416D-AA49-68C9A7B9B136}"/>
              </a:ext>
            </a:extLst>
          </p:cNvPr>
          <p:cNvSpPr txBox="1"/>
          <p:nvPr/>
        </p:nvSpPr>
        <p:spPr>
          <a:xfrm>
            <a:off x="4746949" y="55711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获取特定用户评论单元测试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D28195-D19B-47AF-967E-61DE6EE74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227" y="1428883"/>
            <a:ext cx="8997276" cy="4871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18542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57F6AE6-104F-416D-AA49-68C9A7B9B136}"/>
              </a:ext>
            </a:extLst>
          </p:cNvPr>
          <p:cNvSpPr txBox="1"/>
          <p:nvPr/>
        </p:nvSpPr>
        <p:spPr>
          <a:xfrm>
            <a:off x="4746949" y="55711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修改密码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E03F96-34AB-4C19-B940-2C010C823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02" y="1600297"/>
            <a:ext cx="11106002" cy="45019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18519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57F6AE6-104F-416D-AA49-68C9A7B9B136}"/>
              </a:ext>
            </a:extLst>
          </p:cNvPr>
          <p:cNvSpPr txBox="1"/>
          <p:nvPr/>
        </p:nvSpPr>
        <p:spPr>
          <a:xfrm>
            <a:off x="4457700" y="57185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邮箱验证码单元测试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05E3D5-258E-4874-8D7D-00D3E9976A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898" y="1251623"/>
            <a:ext cx="8903970" cy="51587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58804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57F6AE6-104F-416D-AA49-68C9A7B9B136}"/>
              </a:ext>
            </a:extLst>
          </p:cNvPr>
          <p:cNvSpPr txBox="1"/>
          <p:nvPr/>
        </p:nvSpPr>
        <p:spPr>
          <a:xfrm>
            <a:off x="4746949" y="55711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ea typeface="黑体" panose="02010609060101010101" pitchFamily="49" charset="-122"/>
                <a:cs typeface="Times New Roman" panose="02020603050405020304" pitchFamily="18" charset="0"/>
              </a:rPr>
              <a:t>修改个性签名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8426BC-FD65-4A8A-A566-FC202500B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45" y="1439052"/>
            <a:ext cx="8754680" cy="46624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85447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22" t="27234" r="41356" b="38865"/>
          <a:stretch/>
        </p:blipFill>
        <p:spPr>
          <a:xfrm>
            <a:off x="2844166" y="2541008"/>
            <a:ext cx="2050927" cy="177598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14954" y="2541008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01</a:t>
            </a:r>
            <a:endParaRPr lang="zh-CN" altLang="en-US" sz="96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82130" y="2759902"/>
            <a:ext cx="35830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程序清单</a:t>
            </a:r>
          </a:p>
        </p:txBody>
      </p:sp>
    </p:spTree>
    <p:extLst>
      <p:ext uri="{BB962C8B-B14F-4D97-AF65-F5344CB8AC3E}">
        <p14:creationId xmlns:p14="http://schemas.microsoft.com/office/powerpoint/2010/main" val="24670798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22" t="27234" r="41356" b="38865"/>
          <a:stretch/>
        </p:blipFill>
        <p:spPr>
          <a:xfrm>
            <a:off x="2844166" y="2541008"/>
            <a:ext cx="2050927" cy="177598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14954" y="2541008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04</a:t>
            </a:r>
            <a:endParaRPr lang="zh-CN" altLang="en-US" sz="96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82130" y="2759902"/>
            <a:ext cx="18838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其他</a:t>
            </a:r>
          </a:p>
        </p:txBody>
      </p:sp>
    </p:spTree>
    <p:extLst>
      <p:ext uri="{BB962C8B-B14F-4D97-AF65-F5344CB8AC3E}">
        <p14:creationId xmlns:p14="http://schemas.microsoft.com/office/powerpoint/2010/main" val="20541002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07BAEE1-77FD-4219-AC13-CD68B2B54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430530"/>
            <a:ext cx="9258300" cy="59969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0415" y="156661"/>
            <a:ext cx="2242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会议记录</a:t>
            </a:r>
          </a:p>
        </p:txBody>
      </p:sp>
    </p:spTree>
    <p:extLst>
      <p:ext uri="{BB962C8B-B14F-4D97-AF65-F5344CB8AC3E}">
        <p14:creationId xmlns:p14="http://schemas.microsoft.com/office/powerpoint/2010/main" val="14004965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6FCD5EC-2E06-4CAD-9B82-92A4F3F56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540" y="468630"/>
            <a:ext cx="8884920" cy="59207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0415" y="156661"/>
            <a:ext cx="2242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会议记录</a:t>
            </a:r>
          </a:p>
        </p:txBody>
      </p:sp>
    </p:spTree>
    <p:extLst>
      <p:ext uri="{BB962C8B-B14F-4D97-AF65-F5344CB8AC3E}">
        <p14:creationId xmlns:p14="http://schemas.microsoft.com/office/powerpoint/2010/main" val="8611350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46439" y="91347"/>
            <a:ext cx="1728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甘特图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FA4364-BE98-4F3B-9621-F0C8EFAF4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9856"/>
            <a:ext cx="12192000" cy="491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81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46439" y="91347"/>
            <a:ext cx="22461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参考资料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3438315-2921-45F1-9C30-7B33CB02DD37}"/>
              </a:ext>
            </a:extLst>
          </p:cNvPr>
          <p:cNvSpPr txBox="1"/>
          <p:nvPr/>
        </p:nvSpPr>
        <p:spPr>
          <a:xfrm>
            <a:off x="700088" y="1828800"/>
            <a:ext cx="108442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1.《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计算机软件需求规格说明规范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GB/T9385-2008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）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2.《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表白墙网站项目开发计划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.《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软件工程导论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（张海藩、牟永敏编著第六版）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4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.《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计算机软件产品开发文件编制指南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》(GB8567—88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5.《</a:t>
            </a:r>
            <a:r>
              <a:rPr lang="zh-CN" altLang="en-US" sz="24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校园表白墙软件用户手册</a:t>
            </a:r>
            <a:r>
              <a:rPr lang="en-US" altLang="zh-CN" sz="24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》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52356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0">
        <p15:prstTrans prst="drape"/>
      </p:transition>
    </mc:Choice>
    <mc:Fallback>
      <p:transition spd="slow" advTm="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46439" y="91347"/>
            <a:ext cx="2242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小组分工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C4D39FB7-EFDC-4BC4-9DF4-F67B5D332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87304"/>
              </p:ext>
            </p:extLst>
          </p:nvPr>
        </p:nvGraphicFramePr>
        <p:xfrm>
          <a:off x="541177" y="1563086"/>
          <a:ext cx="10366312" cy="437437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32300">
                  <a:extLst>
                    <a:ext uri="{9D8B030D-6E8A-4147-A177-3AD203B41FA5}">
                      <a16:colId xmlns:a16="http://schemas.microsoft.com/office/drawing/2014/main" val="1312679218"/>
                    </a:ext>
                  </a:extLst>
                </a:gridCol>
                <a:gridCol w="1464033">
                  <a:extLst>
                    <a:ext uri="{9D8B030D-6E8A-4147-A177-3AD203B41FA5}">
                      <a16:colId xmlns:a16="http://schemas.microsoft.com/office/drawing/2014/main" val="3678379424"/>
                    </a:ext>
                  </a:extLst>
                </a:gridCol>
                <a:gridCol w="1684286">
                  <a:extLst>
                    <a:ext uri="{9D8B030D-6E8A-4147-A177-3AD203B41FA5}">
                      <a16:colId xmlns:a16="http://schemas.microsoft.com/office/drawing/2014/main" val="195593621"/>
                    </a:ext>
                  </a:extLst>
                </a:gridCol>
                <a:gridCol w="2255727">
                  <a:extLst>
                    <a:ext uri="{9D8B030D-6E8A-4147-A177-3AD203B41FA5}">
                      <a16:colId xmlns:a16="http://schemas.microsoft.com/office/drawing/2014/main" val="2772141394"/>
                    </a:ext>
                  </a:extLst>
                </a:gridCol>
                <a:gridCol w="2255727">
                  <a:extLst>
                    <a:ext uri="{9D8B030D-6E8A-4147-A177-3AD203B41FA5}">
                      <a16:colId xmlns:a16="http://schemas.microsoft.com/office/drawing/2014/main" val="3552239207"/>
                    </a:ext>
                  </a:extLst>
                </a:gridCol>
                <a:gridCol w="1474239">
                  <a:extLst>
                    <a:ext uri="{9D8B030D-6E8A-4147-A177-3AD203B41FA5}">
                      <a16:colId xmlns:a16="http://schemas.microsoft.com/office/drawing/2014/main" val="941486974"/>
                    </a:ext>
                  </a:extLst>
                </a:gridCol>
              </a:tblGrid>
              <a:tr h="80821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任务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任务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任务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任务</a:t>
                      </a: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最终得分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958851"/>
                  </a:ext>
                </a:extLst>
              </a:tr>
              <a:tr h="808213">
                <a:tc>
                  <a:txBody>
                    <a:bodyPr/>
                    <a:lstStyle/>
                    <a:p>
                      <a:r>
                        <a:rPr lang="zh-CN" altLang="en-US" dirty="0"/>
                        <a:t>吴联想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会议记录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90</a:t>
                      </a:r>
                      <a:r>
                        <a:rPr lang="zh-CN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管理员模块代码实现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86</a:t>
                      </a:r>
                      <a:r>
                        <a:rPr lang="zh-CN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程序清单管理员模块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86</a:t>
                      </a:r>
                      <a:r>
                        <a:rPr lang="zh-CN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单元测试用户浏览发布模块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88</a:t>
                      </a:r>
                      <a:r>
                        <a:rPr lang="zh-CN" altLang="en-US" dirty="0"/>
                        <a:t>分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88</a:t>
                      </a:r>
                      <a:r>
                        <a:rPr lang="zh-CN" altLang="en-US" dirty="0"/>
                        <a:t>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200134"/>
                  </a:ext>
                </a:extLst>
              </a:tr>
              <a:tr h="808213">
                <a:tc>
                  <a:txBody>
                    <a:bodyPr/>
                    <a:lstStyle/>
                    <a:p>
                      <a:r>
                        <a:rPr lang="zh-CN" altLang="en-US" dirty="0"/>
                        <a:t>王义博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PPT</a:t>
                      </a:r>
                    </a:p>
                    <a:p>
                      <a:r>
                        <a:rPr lang="en-US" altLang="zh-CN" dirty="0"/>
                        <a:t>80</a:t>
                      </a:r>
                      <a:r>
                        <a:rPr lang="zh-CN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登录注册个人中心模块代码实现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86</a:t>
                      </a:r>
                      <a:r>
                        <a:rPr lang="zh-CN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程序清单登录注册个人中心模块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85</a:t>
                      </a:r>
                      <a:r>
                        <a:rPr lang="zh-CN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单元测试管理员模块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85</a:t>
                      </a:r>
                      <a:r>
                        <a:rPr lang="zh-CN" altLang="en-US" dirty="0"/>
                        <a:t>分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85</a:t>
                      </a:r>
                      <a:r>
                        <a:rPr lang="zh-CN" altLang="en-US" dirty="0"/>
                        <a:t>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738696"/>
                  </a:ext>
                </a:extLst>
              </a:tr>
              <a:tr h="808213">
                <a:tc>
                  <a:txBody>
                    <a:bodyPr/>
                    <a:lstStyle/>
                    <a:p>
                      <a:r>
                        <a:rPr lang="zh-CN" altLang="en-US" dirty="0"/>
                        <a:t>郑航舰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测试报告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85</a:t>
                      </a:r>
                      <a:r>
                        <a:rPr lang="zh-CN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用户浏览发布模块代码实现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85</a:t>
                      </a:r>
                      <a:r>
                        <a:rPr lang="zh-CN" altLang="en-US" dirty="0"/>
                        <a:t>分</a:t>
                      </a:r>
                      <a:endParaRPr lang="en-US" altLang="zh-CN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程序清单用户浏览发布模块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82</a:t>
                      </a:r>
                      <a:r>
                        <a:rPr lang="zh-CN" altLang="en-US" dirty="0"/>
                        <a:t>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单元测试登录注册个人中心模块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84</a:t>
                      </a:r>
                      <a:r>
                        <a:rPr lang="zh-CN" altLang="en-US" dirty="0"/>
                        <a:t>分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84</a:t>
                      </a:r>
                      <a:r>
                        <a:rPr lang="zh-CN" altLang="en-US" dirty="0"/>
                        <a:t>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377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1740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2" t="37660" r="12872" b="44468"/>
          <a:stretch/>
        </p:blipFill>
        <p:spPr>
          <a:xfrm>
            <a:off x="1845012" y="2816157"/>
            <a:ext cx="9377464" cy="12256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166418" y="1905505"/>
            <a:ext cx="510909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600" dirty="0">
                <a:solidFill>
                  <a:prstClr val="black">
                    <a:lumMod val="50000"/>
                    <a:lumOff val="50000"/>
                  </a:prst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谢谢 </a:t>
            </a:r>
            <a:endParaRPr lang="en-US" altLang="zh-CN" sz="9600" dirty="0">
              <a:solidFill>
                <a:prstClr val="black">
                  <a:lumMod val="50000"/>
                  <a:lumOff val="50000"/>
                </a:prst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600" dirty="0">
                <a:solidFill>
                  <a:prstClr val="black">
                    <a:lumMod val="50000"/>
                    <a:lumOff val="50000"/>
                  </a:prst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</a:t>
            </a:r>
            <a:r>
              <a:rPr lang="zh-CN" altLang="en-US" sz="9600" dirty="0">
                <a:solidFill>
                  <a:prstClr val="black">
                    <a:lumMod val="50000"/>
                    <a:lumOff val="50000"/>
                  </a:prst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观看</a:t>
            </a:r>
            <a:endParaRPr kumimoji="0" lang="en-US" altLang="zh-CN" sz="9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8526984" y="3358644"/>
            <a:ext cx="171109" cy="168879"/>
          </a:xfrm>
          <a:custGeom>
            <a:avLst/>
            <a:gdLst>
              <a:gd name="connsiteX0" fmla="*/ 68531 w 399271"/>
              <a:gd name="connsiteY0" fmla="*/ 20364 h 535930"/>
              <a:gd name="connsiteX1" fmla="*/ 68531 w 399271"/>
              <a:gd name="connsiteY1" fmla="*/ 20364 h 535930"/>
              <a:gd name="connsiteX2" fmla="*/ 58803 w 399271"/>
              <a:gd name="connsiteY2" fmla="*/ 107913 h 535930"/>
              <a:gd name="connsiteX3" fmla="*/ 39348 w 399271"/>
              <a:gd name="connsiteY3" fmla="*/ 137096 h 535930"/>
              <a:gd name="connsiteX4" fmla="*/ 29620 w 399271"/>
              <a:gd name="connsiteY4" fmla="*/ 166279 h 535930"/>
              <a:gd name="connsiteX5" fmla="*/ 19893 w 399271"/>
              <a:gd name="connsiteY5" fmla="*/ 234372 h 535930"/>
              <a:gd name="connsiteX6" fmla="*/ 10165 w 399271"/>
              <a:gd name="connsiteY6" fmla="*/ 263555 h 535930"/>
              <a:gd name="connsiteX7" fmla="*/ 437 w 399271"/>
              <a:gd name="connsiteY7" fmla="*/ 312194 h 535930"/>
              <a:gd name="connsiteX8" fmla="*/ 29620 w 399271"/>
              <a:gd name="connsiteY8" fmla="*/ 477564 h 535930"/>
              <a:gd name="connsiteX9" fmla="*/ 58803 w 399271"/>
              <a:gd name="connsiteY9" fmla="*/ 497019 h 535930"/>
              <a:gd name="connsiteX10" fmla="*/ 78258 w 399271"/>
              <a:gd name="connsiteY10" fmla="*/ 516475 h 535930"/>
              <a:gd name="connsiteX11" fmla="*/ 136624 w 399271"/>
              <a:gd name="connsiteY11" fmla="*/ 535930 h 535930"/>
              <a:gd name="connsiteX12" fmla="*/ 233901 w 399271"/>
              <a:gd name="connsiteY12" fmla="*/ 526202 h 535930"/>
              <a:gd name="connsiteX13" fmla="*/ 263084 w 399271"/>
              <a:gd name="connsiteY13" fmla="*/ 506747 h 535930"/>
              <a:gd name="connsiteX14" fmla="*/ 301995 w 399271"/>
              <a:gd name="connsiteY14" fmla="*/ 487292 h 535930"/>
              <a:gd name="connsiteX15" fmla="*/ 370088 w 399271"/>
              <a:gd name="connsiteY15" fmla="*/ 409470 h 535930"/>
              <a:gd name="connsiteX16" fmla="*/ 379816 w 399271"/>
              <a:gd name="connsiteY16" fmla="*/ 370560 h 535930"/>
              <a:gd name="connsiteX17" fmla="*/ 399271 w 399271"/>
              <a:gd name="connsiteY17" fmla="*/ 312194 h 535930"/>
              <a:gd name="connsiteX18" fmla="*/ 379816 w 399271"/>
              <a:gd name="connsiteY18" fmla="*/ 107913 h 535930"/>
              <a:gd name="connsiteX19" fmla="*/ 350633 w 399271"/>
              <a:gd name="connsiteY19" fmla="*/ 49547 h 535930"/>
              <a:gd name="connsiteX20" fmla="*/ 321450 w 399271"/>
              <a:gd name="connsiteY20" fmla="*/ 20364 h 535930"/>
              <a:gd name="connsiteX21" fmla="*/ 272812 w 399271"/>
              <a:gd name="connsiteY21" fmla="*/ 10636 h 535930"/>
              <a:gd name="connsiteX22" fmla="*/ 243629 w 399271"/>
              <a:gd name="connsiteY22" fmla="*/ 909 h 535930"/>
              <a:gd name="connsiteX23" fmla="*/ 87986 w 399271"/>
              <a:gd name="connsiteY23" fmla="*/ 30092 h 535930"/>
              <a:gd name="connsiteX24" fmla="*/ 68531 w 399271"/>
              <a:gd name="connsiteY24" fmla="*/ 20364 h 535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9271" h="535930">
                <a:moveTo>
                  <a:pt x="68531" y="20364"/>
                </a:moveTo>
                <a:lnTo>
                  <a:pt x="68531" y="20364"/>
                </a:lnTo>
                <a:cubicBezTo>
                  <a:pt x="65288" y="49547"/>
                  <a:pt x="65924" y="79427"/>
                  <a:pt x="58803" y="107913"/>
                </a:cubicBezTo>
                <a:cubicBezTo>
                  <a:pt x="55967" y="119255"/>
                  <a:pt x="44576" y="126639"/>
                  <a:pt x="39348" y="137096"/>
                </a:cubicBezTo>
                <a:cubicBezTo>
                  <a:pt x="34762" y="146267"/>
                  <a:pt x="32863" y="156551"/>
                  <a:pt x="29620" y="166279"/>
                </a:cubicBezTo>
                <a:cubicBezTo>
                  <a:pt x="26378" y="188977"/>
                  <a:pt x="24390" y="211889"/>
                  <a:pt x="19893" y="234372"/>
                </a:cubicBezTo>
                <a:cubicBezTo>
                  <a:pt x="17882" y="244427"/>
                  <a:pt x="12652" y="253607"/>
                  <a:pt x="10165" y="263555"/>
                </a:cubicBezTo>
                <a:cubicBezTo>
                  <a:pt x="6155" y="279595"/>
                  <a:pt x="3680" y="295981"/>
                  <a:pt x="437" y="312194"/>
                </a:cubicBezTo>
                <a:cubicBezTo>
                  <a:pt x="4305" y="366341"/>
                  <a:pt x="-13360" y="434584"/>
                  <a:pt x="29620" y="477564"/>
                </a:cubicBezTo>
                <a:cubicBezTo>
                  <a:pt x="37887" y="485831"/>
                  <a:pt x="49674" y="489716"/>
                  <a:pt x="58803" y="497019"/>
                </a:cubicBezTo>
                <a:cubicBezTo>
                  <a:pt x="65965" y="502748"/>
                  <a:pt x="70055" y="512373"/>
                  <a:pt x="78258" y="516475"/>
                </a:cubicBezTo>
                <a:cubicBezTo>
                  <a:pt x="96601" y="525646"/>
                  <a:pt x="136624" y="535930"/>
                  <a:pt x="136624" y="535930"/>
                </a:cubicBezTo>
                <a:cubicBezTo>
                  <a:pt x="169050" y="532687"/>
                  <a:pt x="202148" y="533530"/>
                  <a:pt x="233901" y="526202"/>
                </a:cubicBezTo>
                <a:cubicBezTo>
                  <a:pt x="245293" y="523573"/>
                  <a:pt x="252933" y="512547"/>
                  <a:pt x="263084" y="506747"/>
                </a:cubicBezTo>
                <a:cubicBezTo>
                  <a:pt x="275675" y="499553"/>
                  <a:pt x="289025" y="493777"/>
                  <a:pt x="301995" y="487292"/>
                </a:cubicBezTo>
                <a:cubicBezTo>
                  <a:pt x="358900" y="430386"/>
                  <a:pt x="337915" y="457731"/>
                  <a:pt x="370088" y="409470"/>
                </a:cubicBezTo>
                <a:cubicBezTo>
                  <a:pt x="373331" y="396500"/>
                  <a:pt x="375974" y="383365"/>
                  <a:pt x="379816" y="370560"/>
                </a:cubicBezTo>
                <a:cubicBezTo>
                  <a:pt x="385709" y="350917"/>
                  <a:pt x="399271" y="312194"/>
                  <a:pt x="399271" y="312194"/>
                </a:cubicBezTo>
                <a:cubicBezTo>
                  <a:pt x="392295" y="193597"/>
                  <a:pt x="402081" y="185837"/>
                  <a:pt x="379816" y="107913"/>
                </a:cubicBezTo>
                <a:cubicBezTo>
                  <a:pt x="372186" y="81209"/>
                  <a:pt x="369168" y="71790"/>
                  <a:pt x="350633" y="49547"/>
                </a:cubicBezTo>
                <a:cubicBezTo>
                  <a:pt x="341826" y="38979"/>
                  <a:pt x="333755" y="26516"/>
                  <a:pt x="321450" y="20364"/>
                </a:cubicBezTo>
                <a:cubicBezTo>
                  <a:pt x="306662" y="12970"/>
                  <a:pt x="288852" y="14646"/>
                  <a:pt x="272812" y="10636"/>
                </a:cubicBezTo>
                <a:cubicBezTo>
                  <a:pt x="262864" y="8149"/>
                  <a:pt x="253357" y="4151"/>
                  <a:pt x="243629" y="909"/>
                </a:cubicBezTo>
                <a:cubicBezTo>
                  <a:pt x="98279" y="11290"/>
                  <a:pt x="139625" y="-21547"/>
                  <a:pt x="87986" y="30092"/>
                </a:cubicBezTo>
                <a:lnTo>
                  <a:pt x="68531" y="20364"/>
                </a:lnTo>
                <a:close/>
              </a:path>
            </a:pathLst>
          </a:custGeom>
          <a:solidFill>
            <a:srgbClr val="8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48173" y="3258418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汇报人：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G11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2778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9000">
        <p15:prstTrans prst="airplane"/>
      </p:transition>
    </mc:Choice>
    <mc:Fallback xmlns="">
      <p:transition spd="slow" advTm="9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82342" y="2172083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程序清单</a:t>
            </a: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621000" y="494522"/>
            <a:ext cx="0" cy="5966910"/>
          </a:xfrm>
          <a:prstGeom prst="line">
            <a:avLst/>
          </a:prstGeom>
          <a:ln w="12700">
            <a:solidFill>
              <a:srgbClr val="B39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BBFFD70-701A-45B9-83EB-6BCD9F12C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448"/>
            <a:ext cx="12192000" cy="590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55422"/>
      </p:ext>
    </p:extLst>
  </p:cSld>
  <p:clrMapOvr>
    <a:masterClrMapping/>
  </p:clrMapOvr>
  <p:transition spd="slow" advTm="0">
    <p:cover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82342" y="2172083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程序清单</a:t>
            </a: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621000" y="494522"/>
            <a:ext cx="0" cy="5966910"/>
          </a:xfrm>
          <a:prstGeom prst="line">
            <a:avLst/>
          </a:prstGeom>
          <a:ln w="12700">
            <a:solidFill>
              <a:srgbClr val="B39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51F1A5-5D2F-49C7-8B85-3A3065375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3075"/>
            <a:ext cx="12192000" cy="591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945355"/>
      </p:ext>
    </p:extLst>
  </p:cSld>
  <p:clrMapOvr>
    <a:masterClrMapping/>
  </p:clrMapOvr>
  <p:transition spd="slow" advTm="0">
    <p:cover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82342" y="2172083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程序清单</a:t>
            </a: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621000" y="494522"/>
            <a:ext cx="0" cy="5966910"/>
          </a:xfrm>
          <a:prstGeom prst="line">
            <a:avLst/>
          </a:prstGeom>
          <a:ln w="12700">
            <a:solidFill>
              <a:srgbClr val="B39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078798-CB07-4823-B671-983BCC45D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4975"/>
            <a:ext cx="12192000" cy="598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618985"/>
      </p:ext>
    </p:extLst>
  </p:cSld>
  <p:clrMapOvr>
    <a:masterClrMapping/>
  </p:clrMapOvr>
  <p:transition spd="slow" advTm="0">
    <p:cover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82342" y="2172083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程序清单</a:t>
            </a: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621000" y="494522"/>
            <a:ext cx="0" cy="5966910"/>
          </a:xfrm>
          <a:prstGeom prst="line">
            <a:avLst/>
          </a:prstGeom>
          <a:ln w="12700">
            <a:solidFill>
              <a:srgbClr val="B39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8AADB9-5397-41D3-97A6-DE18B6864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9072"/>
            <a:ext cx="12192000" cy="593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577952"/>
      </p:ext>
    </p:extLst>
  </p:cSld>
  <p:clrMapOvr>
    <a:masterClrMapping/>
  </p:clrMapOvr>
  <p:transition spd="slow" advTm="0">
    <p:cover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82342" y="2172083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程序清单</a:t>
            </a: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621000" y="494522"/>
            <a:ext cx="0" cy="5966910"/>
          </a:xfrm>
          <a:prstGeom prst="line">
            <a:avLst/>
          </a:prstGeom>
          <a:ln w="12700">
            <a:solidFill>
              <a:srgbClr val="B39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251F3CC-4702-4FE2-996D-E3B6EB0B3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4101"/>
            <a:ext cx="12192000" cy="594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63534"/>
      </p:ext>
    </p:extLst>
  </p:cSld>
  <p:clrMapOvr>
    <a:masterClrMapping/>
  </p:clrMapOvr>
  <p:transition spd="slow" advTm="0">
    <p:cover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82342" y="2172083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程序清单</a:t>
            </a: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621000" y="494522"/>
            <a:ext cx="0" cy="5966910"/>
          </a:xfrm>
          <a:prstGeom prst="line">
            <a:avLst/>
          </a:prstGeom>
          <a:ln w="12700">
            <a:solidFill>
              <a:srgbClr val="B39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FCCE609-201B-4ED5-B495-0F06FC14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250"/>
            <a:ext cx="1219200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00330"/>
      </p:ext>
    </p:extLst>
  </p:cSld>
  <p:clrMapOvr>
    <a:masterClrMapping/>
  </p:clrMapOvr>
  <p:transition spd="slow" advTm="0">
    <p:cover dir="u"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1106</Words>
  <Application>Microsoft Office PowerPoint</Application>
  <PresentationFormat>宽屏</PresentationFormat>
  <Paragraphs>138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4" baseType="lpstr">
      <vt:lpstr>PingFang SC</vt:lpstr>
      <vt:lpstr>等线</vt:lpstr>
      <vt:lpstr>等线 Light</vt:lpstr>
      <vt:lpstr>华文琥珀</vt:lpstr>
      <vt:lpstr>楷体</vt:lpstr>
      <vt:lpstr>幼圆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吴 联想</cp:lastModifiedBy>
  <cp:revision>55</cp:revision>
  <dcterms:created xsi:type="dcterms:W3CDTF">2020-06-27T07:35:23Z</dcterms:created>
  <dcterms:modified xsi:type="dcterms:W3CDTF">2021-12-15T06:08:58Z</dcterms:modified>
</cp:coreProperties>
</file>