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2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21" r:id="rId17"/>
    <p:sldId id="272" r:id="rId18"/>
    <p:sldId id="333" r:id="rId19"/>
    <p:sldId id="334" r:id="rId20"/>
    <p:sldId id="335" r:id="rId21"/>
    <p:sldId id="336" r:id="rId22"/>
    <p:sldId id="337" r:id="rId23"/>
    <p:sldId id="338" r:id="rId24"/>
    <p:sldId id="343" r:id="rId25"/>
    <p:sldId id="346" r:id="rId26"/>
    <p:sldId id="347" r:id="rId27"/>
    <p:sldId id="344" r:id="rId28"/>
    <p:sldId id="345" r:id="rId29"/>
    <p:sldId id="351" r:id="rId30"/>
    <p:sldId id="348" r:id="rId31"/>
    <p:sldId id="349" r:id="rId32"/>
    <p:sldId id="350" r:id="rId33"/>
    <p:sldId id="339" r:id="rId34"/>
    <p:sldId id="340" r:id="rId35"/>
    <p:sldId id="352" r:id="rId36"/>
    <p:sldId id="341" r:id="rId37"/>
    <p:sldId id="342" r:id="rId38"/>
    <p:sldId id="28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46B"/>
    <a:srgbClr val="8C2C2C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6314" autoAdjust="0"/>
  </p:normalViewPr>
  <p:slideViewPr>
    <p:cSldViewPr snapToGrid="0" showGuides="1">
      <p:cViewPr varScale="1">
        <p:scale>
          <a:sx n="87" d="100"/>
          <a:sy n="87" d="100"/>
        </p:scale>
        <p:origin x="5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C7FC-3CC8-4214-AAB7-B272A27C17B9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451CE-A8AC-4D3B-9A1F-4813FF81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936683" y="3772579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0875" y="2080391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城院表白墙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958035" y="468036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汇报人：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G11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33F75B-73F9-4B4E-8EE0-8227544C36E0}"/>
              </a:ext>
            </a:extLst>
          </p:cNvPr>
          <p:cNvSpPr txBox="1"/>
          <p:nvPr/>
        </p:nvSpPr>
        <p:spPr>
          <a:xfrm>
            <a:off x="8958035" y="281905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2726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77756" y="24786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管理员侧边栏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90973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&lt;template&gt;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&lt;div&gt;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style="width: 200px; min-height:93vh"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default-active="2"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-menu-vertical-demo"&gt;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 index="1"&gt;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-icon-document"&gt;&lt;/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slot="title"&gt;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用户管理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 index="2"&gt;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-icon-chat-round"&gt;&lt;/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slot="title"&gt;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表白墙管理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 index="3"&gt;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-icon-chat-square"&gt;&lt;/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slot="title"&gt;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反馈管理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-menu&gt;      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&lt;/div&gt;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&lt;/template&gt;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export default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name: "Aside"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47627351"/>
      </p:ext>
    </p:extLst>
  </p:cSld>
  <p:clrMapOvr>
    <a:masterClrMapping/>
  </p:clrMapOvr>
  <p:transition spd="slow" advTm="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5085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en-US" altLang="zh-CN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UserController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UserController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BaseController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@Resource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IuserService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userService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@RequestMapping(value = "/register", method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RequestMethod.POST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public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&lt;Map&lt;String, Object&gt;&gt; register(@Valid @RequestBody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RegisterDTO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userService.executeRegister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if 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ObjectUtils.isEmpty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(user))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ApiResult.failed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账号注册失败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Map&lt;String, Object&gt; map = new HashMap&lt;&gt;(16);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map.put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("user", user);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ApiResult.success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(map);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@RequestMapping(value = "/login", method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RequestMethod.POST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public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&lt;Map&lt;String, String&gt;&gt; login(@Valid @RequestBody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LoginDTO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String token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userService.executeLogin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if 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ObjectUtils.isEmpty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(token))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ApiResult.failed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账号密码错误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Map&lt;String, String&gt; map = new HashMap&lt;&gt;(16);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map.put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("token", token);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ApiResult.success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(map, 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登录成功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@GetMapping("/username")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public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&lt;user&gt;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List&lt;user&gt; list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userService.list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(new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LambdaQueryWrapper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&lt;user&gt;()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.eq(user::getUserId,"31901209")); //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查询学号为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31901209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的学生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ApiResult.success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list.get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list.size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()-1)); //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返回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user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表里的最后一条记录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337801"/>
      </p:ext>
    </p:extLst>
  </p:cSld>
  <p:clrMapOvr>
    <a:masterClrMapping/>
  </p:clrMapOvr>
  <p:transition spd="slow" advTm="0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2504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-User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115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public class user implements Serializable {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static final long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serialVersionUID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1L;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主键 用户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id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（学号）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@TableId(value = 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user_id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用户昵称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@TableField("user_name")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用户密码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@TableField("user_pwd")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UserPwd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注册时间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@TableField(value = 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user_registertime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", fill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FieldFill.INSERT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Date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UserRegistertime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用户状态，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为正常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为冷冻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3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为封禁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@TableField("user_state")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int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UserState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用户性别，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男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女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@TableField("user_sex")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int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UserSex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用户权限，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普通用户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管理员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@TableField("user_jurisdiction")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int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UserJurisdiction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用户个性签名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@TableField("user_signature")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UserSignature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274986"/>
      </p:ext>
    </p:extLst>
  </p:cSld>
  <p:clrMapOvr>
    <a:masterClrMapping/>
  </p:clrMapOvr>
  <p:transition spd="slow" advTm="0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public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executeRegister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RegisterDTO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//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查询是否有相同用户名的用户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LambdaQueryWrapper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&lt;user&gt; wrapper = new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LambdaQueryWrapper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wrapper.eq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(user::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getUserId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dto.getEmail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baseMapper.selectOne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(wrapper);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if (!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ObjectUtils.isEmpty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(user))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ApiAsserts.fail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账号已存在！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addUser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user.builder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dto.getEmail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UserPwd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(MD5Utils.getPwd(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dto.getPass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UserRegistertime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(new Date())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UserState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(1)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UserJurisdiction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(1)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.build();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baseMapper.insert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addUser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addUser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6936886"/>
      </p:ext>
    </p:extLst>
  </p:cSld>
  <p:clrMapOvr>
    <a:masterClrMapping/>
  </p:clrMapOvr>
  <p:transition spd="slow" advTm="0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public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executeLogin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LoginDTO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String token = null;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try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getUserByUserName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//String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encodePwd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MD5Utils.getPwd(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dto.getPassword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if(!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dto.getPassword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().equals(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user.getUserPwd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throw new Exception("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密码错误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token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JwtUtil.generateToken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String.valueOf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user.getUserName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 catch (Exception e)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log.warn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用户不存在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or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密码验证失败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=======&gt;{}",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return token;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2087814"/>
      </p:ext>
    </p:extLst>
  </p:cSld>
  <p:clrMapOvr>
    <a:masterClrMapping/>
  </p:clrMapOvr>
  <p:transition spd="slow" advTm="0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1495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org.springframework.boot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&gt;spring-boot-starter&lt;/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org.springframework.boot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&gt;spring-boot-starter-web&lt;/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org.projectlombok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lombok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&lt;optional&gt;true&lt;/optional&gt;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jjwt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io.jsonwebtoken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jjwt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jwt.version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&lt;!--emoji-java--&gt;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com.vdurmont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&gt;emoji-java&lt;/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&lt;version&gt;${emoji-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java.version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 lettuce pool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缓存连接池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org.apache.commons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&gt;commons-pool2&lt;/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HuTool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cn.hutool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hutool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-all&lt;/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hutool.version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mysql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mysql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mysql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-connector-java&lt;/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&lt;scope&gt;runtime&lt;/scope&gt;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mybatis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-plus--&gt;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com.baomidou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mybatis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-plus-boot-starter&lt;/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mybatis-plus.version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fastjson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com.alibaba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fastjson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fastjson.version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yaml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org.springframework.boot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&gt;spring-boot-configuration-processor&lt;/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&lt;optional&gt;true&lt;/optional&gt;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&lt;!--bean validator--&gt;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org.hibernate.validator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&gt;hibernate-validator&lt;/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705595758"/>
      </p:ext>
    </p:extLst>
  </p:cSld>
  <p:clrMapOvr>
    <a:masterClrMapping/>
  </p:clrMapOvr>
  <p:transition spd="slow" advTm="0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</p:spTree>
    <p:extLst>
      <p:ext uri="{BB962C8B-B14F-4D97-AF65-F5344CB8AC3E}">
        <p14:creationId xmlns:p14="http://schemas.microsoft.com/office/powerpoint/2010/main" val="59823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标识符规约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92010" y="396567"/>
            <a:ext cx="10319124" cy="5633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类名使用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UpperCamelCase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方法名、参数名、成员变量、局部变量都统一使用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lowerCamelCase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抽象类命名使用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Abstract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Base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开头 ； 异常类命名使用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Exception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 ； 测试类命名以它要测试的类的名称开始，以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Test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不允许任何魔法值（ 即未经定义的常量 ） 直接出现在代码中。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各层命名规约：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Service / DAO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层方法命名规约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获取单个对象的方法用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get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获取多个对象的方法用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list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做前缀（习惯：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getXXXList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获取统计值的方法用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count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插入的方法用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save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insert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删除的方法用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remove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delete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6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修改的方法用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update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modify)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60414"/>
      </p:ext>
    </p:extLst>
  </p:cSld>
  <p:clrMapOvr>
    <a:masterClrMapping/>
  </p:clrMapOvr>
  <p:transition spd="slow" advTm="0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注释规约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18581" y="708606"/>
            <a:ext cx="8695597" cy="54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类、类属性、类方法的注释必须使用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/**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内容*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格式，不得使用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//xxx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方式。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所有的抽象方法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包括接口中的方法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必须要用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注释、除了返回值、参数、 异常说明外，还必须指出该方法做什么事情，实现什么功能。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说明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对子类的实现要求，或者调用注意事项，请一并说明。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方法内部单行注释，在被注释语句上方另起一行，使用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注释。方法内部多行注释使用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 */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注释，注意与代码对齐。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所有的枚举类型字段必须要有注释，说明每个数据项的用途。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代码修改的同时，注释也要进行相应的修改，尤其是参数、返回值、异常、核心逻辑 等的修改。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注释掉的代码尽量要配合说明，而不是简单的注释掉。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74752"/>
      </p:ext>
    </p:extLst>
  </p:cSld>
  <p:clrMapOvr>
    <a:masterClrMapping/>
  </p:clrMapOvr>
  <p:transition spd="slow" advTm="0">
    <p:cover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程序的视觉组织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71928" y="2556067"/>
            <a:ext cx="8695597" cy="123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	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缩进只使用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TAB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键，不能使用空格键；方法体的开始、类的定义数据说明代码都要采用缩进方式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24773"/>
      </p:ext>
    </p:extLst>
  </p:cSld>
  <p:clrMapOvr>
    <a:masterClrMapping/>
  </p:clrMapOvr>
  <p:transition spd="slow" advTm="0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1" t="28085" r="42235" b="39574"/>
          <a:stretch/>
        </p:blipFill>
        <p:spPr>
          <a:xfrm>
            <a:off x="5502611" y="1691076"/>
            <a:ext cx="1147865" cy="12344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1523" y="0"/>
            <a:ext cx="1108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</a:t>
            </a:r>
            <a:endParaRPr lang="en-US" altLang="zh-CN" sz="7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36209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代码清单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6123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13698" y="3819181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78715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8629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6204" y="3103124"/>
            <a:ext cx="31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1DBA86-82AF-45DA-A8B2-A9D46BDCEB1B}"/>
              </a:ext>
            </a:extLst>
          </p:cNvPr>
          <p:cNvSpPr txBox="1"/>
          <p:nvPr/>
        </p:nvSpPr>
        <p:spPr>
          <a:xfrm>
            <a:off x="6996037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FD8EE5-E648-46CA-A8E6-62379AAD8A36}"/>
              </a:ext>
            </a:extLst>
          </p:cNvPr>
          <p:cNvSpPr txBox="1"/>
          <p:nvPr/>
        </p:nvSpPr>
        <p:spPr>
          <a:xfrm>
            <a:off x="7138543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385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3735" y="1415905"/>
            <a:ext cx="677108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数据说明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36026" y="2744474"/>
            <a:ext cx="10319124" cy="146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多个变量名在一个语句说明时，按字母顺序排列 这些变量。必要时，对于较复杂的数据结构进行注释说明其实现方法和特点。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06699"/>
      </p:ext>
    </p:extLst>
  </p:cSld>
  <p:clrMapOvr>
    <a:masterClrMapping/>
  </p:clrMapOvr>
  <p:transition spd="slow" advTm="0">
    <p:cover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语句构造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1086337"/>
            <a:ext cx="10319124" cy="4315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当一个类有多个构造方法，或者多个同名方法，这些方法应该按顺序放置在一起，便于阅读。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类内方法定义顺序依次是：公有方法或保护方法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私有方法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getter / setter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不要为了节省空间而把多个语句写在同一行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在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if/else/for/while/do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语句中必须使用大括号，即使只有一行代码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除常用方法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isXxx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等外，不要在条件判断中执行其它复杂的语句，将复杂逻辑判断的结果赋值给一个有意义的布尔变量名，以提高可读性。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99274"/>
      </p:ext>
    </p:extLst>
  </p:cSld>
  <p:clrMapOvr>
    <a:masterClrMapping/>
  </p:clrMapOvr>
  <p:transition spd="slow" advTm="0">
    <p:cover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输入输出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655611"/>
            <a:ext cx="10319124" cy="5546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保持输入格式简单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对以下场景中的方法进行参数校验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调用频次低的方法。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执行时间开销很大的方法，参数校验时间几乎可以忽略不计，但如果因为参数错误导致中间执行回退，或者错误，那得不偿失。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需要极高稳定性和可用性的方法。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对外提供的开放接口，不管是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RPC/API/HTTP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敏感权限入口。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明确提示交互式输入的请求，详细说明可用的选择或边界数值。（输入数据规范）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82746"/>
      </p:ext>
    </p:extLst>
  </p:cSld>
  <p:clrMapOvr>
    <a:masterClrMapping/>
  </p:clrMapOvr>
  <p:transition spd="slow" advTm="0">
    <p:cover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30" y="2746920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效率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72876" y="230100"/>
            <a:ext cx="5964837" cy="7217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）程序运行时间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写程序之前先简化算术的和逻辑的表达式。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仔细研究嵌套的循环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以确定是否有语句可以从内层往外移。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尽量避免使用多维数组。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尽量避免使用指针和复杂的表。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使用执行时间短的算术运算。不要混合使用不同的数据类型。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尽量使用整数运算和布尔表达式。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）存储器效率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使用能保持功能域的结构化控制结构。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提高执行效率的技术。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提高存储器效率的关键是“简单”。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CF9F8C-0C8E-4164-9FAA-5BC1F994583B}"/>
              </a:ext>
            </a:extLst>
          </p:cNvPr>
          <p:cNvSpPr txBox="1"/>
          <p:nvPr/>
        </p:nvSpPr>
        <p:spPr>
          <a:xfrm>
            <a:off x="7903027" y="230100"/>
            <a:ext cx="4105471" cy="389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）输入输出的效率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所有输入输出都应该有缓冲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以减少用于通信的额外开销。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对二级存储器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如磁盘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应选用最简单的访问方法。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二级存储器的输入输出应该以信息组为单位进行。</a:t>
            </a:r>
          </a:p>
        </p:txBody>
      </p:sp>
    </p:spTree>
    <p:extLst>
      <p:ext uri="{BB962C8B-B14F-4D97-AF65-F5344CB8AC3E}">
        <p14:creationId xmlns:p14="http://schemas.microsoft.com/office/powerpoint/2010/main" val="1687305415"/>
      </p:ext>
    </p:extLst>
  </p:cSld>
  <p:clrMapOvr>
    <a:masterClrMapping/>
  </p:clrMapOvr>
  <p:transition spd="slow" advTm="0">
    <p:cover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03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94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112323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9FCA86-EBB0-4D76-AFFA-5EDB2E640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037" y="0"/>
            <a:ext cx="8645506" cy="6533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502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C5AD56-2D54-4EE3-9F4A-0ECAEF1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5" y="467992"/>
            <a:ext cx="8129211" cy="5922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1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70B945-4620-4A6B-B25A-3362FD8A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4" y="2433607"/>
            <a:ext cx="11494511" cy="1990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2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B3DDB2-0F41-4BF6-82D7-DCA6D274D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85" y="2586263"/>
            <a:ext cx="9170430" cy="2186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1D30BE-72FB-4651-929C-85118B8A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2" y="451523"/>
            <a:ext cx="8545914" cy="5954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2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代码清单</a:t>
            </a:r>
          </a:p>
        </p:txBody>
      </p:sp>
    </p:spTree>
    <p:extLst>
      <p:ext uri="{BB962C8B-B14F-4D97-AF65-F5344CB8AC3E}">
        <p14:creationId xmlns:p14="http://schemas.microsoft.com/office/powerpoint/2010/main" val="2467079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00D852-65A6-4B88-9C5E-12C5B4B6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97" y="348375"/>
            <a:ext cx="8117659" cy="5728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0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DDD948-CA0F-40B7-AE31-F12609B9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3" y="2056700"/>
            <a:ext cx="10624267" cy="2897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6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0FA965-5C8C-4DE4-8825-9E18E840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7" y="2145192"/>
            <a:ext cx="10460912" cy="2767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562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04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1883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054100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7BAEE1-77FD-4219-AC13-CD68B2B54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30530"/>
            <a:ext cx="9258300" cy="5996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140049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FCD5EC-2E06-4CAD-9B82-92A4F3F56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40" y="468630"/>
            <a:ext cx="8884920" cy="5920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861135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甘特图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229B8B-0C85-40A8-AF74-2E05166FE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648"/>
            <a:ext cx="12192000" cy="47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4D39FB7-EFDC-4BC4-9DF4-F67B5D332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4743"/>
              </p:ext>
            </p:extLst>
          </p:nvPr>
        </p:nvGraphicFramePr>
        <p:xfrm>
          <a:off x="1267900" y="2048277"/>
          <a:ext cx="9508957" cy="33390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5226">
                  <a:extLst>
                    <a:ext uri="{9D8B030D-6E8A-4147-A177-3AD203B41FA5}">
                      <a16:colId xmlns:a16="http://schemas.microsoft.com/office/drawing/2014/main" val="1312679218"/>
                    </a:ext>
                  </a:extLst>
                </a:gridCol>
                <a:gridCol w="2186703">
                  <a:extLst>
                    <a:ext uri="{9D8B030D-6E8A-4147-A177-3AD203B41FA5}">
                      <a16:colId xmlns:a16="http://schemas.microsoft.com/office/drawing/2014/main" val="3678379424"/>
                    </a:ext>
                  </a:extLst>
                </a:gridCol>
                <a:gridCol w="3498979">
                  <a:extLst>
                    <a:ext uri="{9D8B030D-6E8A-4147-A177-3AD203B41FA5}">
                      <a16:colId xmlns:a16="http://schemas.microsoft.com/office/drawing/2014/main" val="19559362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941486974"/>
                    </a:ext>
                  </a:extLst>
                </a:gridCol>
              </a:tblGrid>
              <a:tr h="8082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58851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吴联想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会议记录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90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00134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王义博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</a:p>
                    <a:p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登录注册个人中心模块代码实现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38696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郑航舰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测试报告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用户浏览发布模块代码实现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83</a:t>
                      </a:r>
                      <a:r>
                        <a:rPr lang="zh-CN" altLang="en-US"/>
                        <a:t>分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7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74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845012" y="2816157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6418" y="1905505"/>
            <a:ext cx="5109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 </a:t>
            </a:r>
            <a:endParaRPr lang="en-US" altLang="zh-CN" sz="9600" dirty="0">
              <a:solidFill>
                <a:prstClr val="black">
                  <a:lumMod val="50000"/>
                  <a:lumOff val="50000"/>
                </a:prst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8173" y="325841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汇报人：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77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">
        <p15:prstTrans prst="airplane"/>
      </p:transition>
    </mc:Choice>
    <mc:Fallback xmlns="">
      <p:transition spd="slow" advTm="9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53DA25-F002-4B3F-B6A9-D7B953128227}"/>
              </a:ext>
            </a:extLst>
          </p:cNvPr>
          <p:cNvSpPr txBox="1"/>
          <p:nvPr/>
        </p:nvSpPr>
        <p:spPr>
          <a:xfrm>
            <a:off x="391886" y="1062488"/>
            <a:ext cx="94799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 from '@/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/billboard'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HomeHeader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from '../components/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HomeHeader.vue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WallExample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from '../components/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WallExample.vue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export default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components: {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HomeHeader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WallExample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name: 'Home',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data(){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return{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billboard:{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:'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wlx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}}},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created(){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this.fetchBillboard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methods:{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async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fetchBillboard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().then((value)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const { data } = value;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data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})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inadmin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({path:'/Admin'})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} }}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5DB957-342E-4DB5-A399-3CB6CCBE6459}"/>
              </a:ext>
            </a:extLst>
          </p:cNvPr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主页</a:t>
            </a:r>
          </a:p>
        </p:txBody>
      </p:sp>
    </p:spTree>
    <p:extLst>
      <p:ext uri="{BB962C8B-B14F-4D97-AF65-F5344CB8AC3E}">
        <p14:creationId xmlns:p14="http://schemas.microsoft.com/office/powerpoint/2010/main" val="2048861570"/>
      </p:ext>
    </p:extLst>
  </p:cSld>
  <p:clrMapOvr>
    <a:masterClrMapping/>
  </p:clrMapOvr>
  <p:transition spd="slow" advTm="0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35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90973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methods: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submitForm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this.$refs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].validate((valid)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if (valid)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true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userRegister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this.ruleForm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.then((value)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const { code, message } = value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if (code === 200)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this.$message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  message: '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账号注册成功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  type: 'success'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setTimeout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false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 path: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this.redirect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|| '/login' 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}, 0.1 * 1000)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} else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this.$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message.error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('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注册失败，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+ message)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}})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.catch(()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false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} else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return false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}})}</a:t>
            </a:r>
          </a:p>
        </p:txBody>
      </p:sp>
    </p:spTree>
    <p:extLst>
      <p:ext uri="{BB962C8B-B14F-4D97-AF65-F5344CB8AC3E}">
        <p14:creationId xmlns:p14="http://schemas.microsoft.com/office/powerpoint/2010/main" val="2906413658"/>
      </p:ext>
    </p:extLst>
  </p:cSld>
  <p:clrMapOvr>
    <a:masterClrMapping/>
  </p:clrMapOvr>
  <p:transition spd="slow" advTm="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35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90973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methods: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submitForm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this.$refs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].validate((valid)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if (valid)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true;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this.$store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.dispatch("user/login",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this.ruleForm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.then(()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this.$message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message: 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恭喜你，登录成功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type: "success",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duration: 2000,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});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setTimeout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false;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 path: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this.redirect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|| "/" });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}, 0.1 * 1000);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.catch(()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false;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});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} else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return false;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686480020"/>
      </p:ext>
    </p:extLst>
  </p:cSld>
  <p:clrMapOvr>
    <a:masterClrMapping/>
  </p:clrMapOvr>
  <p:transition spd="slow" advTm="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404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倒计时方法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307822" y="1779512"/>
            <a:ext cx="90973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methods: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goHome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: function ()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this.timer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setInterval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this.times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--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if 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this.times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=== 0)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this.timer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({path: '/'});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}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}, 1000)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85903149"/>
      </p:ext>
    </p:extLst>
  </p:cSld>
  <p:clrMapOvr>
    <a:masterClrMapping/>
  </p:clrMapOvr>
  <p:transition spd="slow" advTm="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494521" y="1659410"/>
            <a:ext cx="90973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"dependencies": {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axios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"^0.24.0",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buefy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"^0.9.13",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"core-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js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"^3.6.5",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"element-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ui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"^2.15.6",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js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-cookie": "^3.0.1",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vue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"^2.6.11",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vue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-router": "^3.2.0",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vuex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"^3.4.0"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72450094"/>
      </p:ext>
    </p:extLst>
  </p:cSld>
  <p:clrMapOvr>
    <a:masterClrMapping/>
  </p:clrMapOvr>
  <p:transition spd="slow" advTm="0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35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主页头部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7471683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&lt;template&gt;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&lt;div class="container"&gt;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&lt;div style="width: 300px; padding-left:80px; font-size:10px; color:#FFFFFF" class="item1"&gt;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欢迎来到城院表白墙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spancss1" @click="inadmin"&gt;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管理员入口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spancss2"&gt;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发布表白墙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spancss3"&gt;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反馈入口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spancss4"&gt;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💖十大表白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spancss5"&gt;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🔔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{{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billboard.userName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+",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请登录！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"}}&lt;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spancss6"&gt;❔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帮助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&lt;div class="item2"&gt;ZUCC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城院表白墙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-button type="danger" round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buttonbrowser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进入浏览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-button&gt;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&lt;/div&gt;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&lt;/template&gt;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 from '@/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/billboard'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EA63B6-A1FB-4CF0-A0FD-5F419ED5747F}"/>
              </a:ext>
            </a:extLst>
          </p:cNvPr>
          <p:cNvSpPr txBox="1"/>
          <p:nvPr/>
        </p:nvSpPr>
        <p:spPr>
          <a:xfrm>
            <a:off x="7779505" y="819691"/>
            <a:ext cx="651276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export default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components: { 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name: 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HomeHeader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data(){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return{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billboard:{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:'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游客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created(){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this.fetchBillboard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methods:{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async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fetchBillboard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().then((value)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const { data } = value;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data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inadmin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({path:'/Admin'})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528552"/>
      </p:ext>
    </p:extLst>
  </p:cSld>
  <p:clrMapOvr>
    <a:masterClrMapping/>
  </p:clrMapOvr>
  <p:transition spd="slow" advTm="0">
    <p:cover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3269</Words>
  <Application>Microsoft Office PowerPoint</Application>
  <PresentationFormat>宽屏</PresentationFormat>
  <Paragraphs>483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PingFang SC</vt:lpstr>
      <vt:lpstr>等线</vt:lpstr>
      <vt:lpstr>等线 Light</vt:lpstr>
      <vt:lpstr>华文琥珀</vt:lpstr>
      <vt:lpstr>楷体</vt:lpstr>
      <vt:lpstr>幼圆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吴 联想</cp:lastModifiedBy>
  <cp:revision>50</cp:revision>
  <dcterms:created xsi:type="dcterms:W3CDTF">2020-06-27T07:35:23Z</dcterms:created>
  <dcterms:modified xsi:type="dcterms:W3CDTF">2021-12-12T10:41:09Z</dcterms:modified>
</cp:coreProperties>
</file>