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9" r:id="rId8"/>
    <p:sldId id="261" r:id="rId9"/>
    <p:sldId id="268" r:id="rId10"/>
    <p:sldId id="270" r:id="rId11"/>
    <p:sldId id="271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linkedin.com/in/leniel-dos-santos-7813a92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35AA7-00D6-4779-AD20-E0BB9C525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Hands </a:t>
            </a:r>
            <a:r>
              <a:rPr lang="pt-BR" sz="4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on</a:t>
            </a:r>
            <a:r>
              <a:rPr lang="pt-BR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– OCI Compute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D3771C0-7638-44ED-A55D-2A9F93D2C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D24225-B205-491C-A00E-713CE4C9D43B}"/>
              </a:ext>
            </a:extLst>
          </p:cNvPr>
          <p:cNvSpPr txBox="1"/>
          <p:nvPr/>
        </p:nvSpPr>
        <p:spPr>
          <a:xfrm>
            <a:off x="191068" y="452447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#pracima</a:t>
            </a:r>
          </a:p>
        </p:txBody>
      </p:sp>
    </p:spTree>
    <p:extLst>
      <p:ext uri="{BB962C8B-B14F-4D97-AF65-F5344CB8AC3E}">
        <p14:creationId xmlns:p14="http://schemas.microsoft.com/office/powerpoint/2010/main" val="331397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80"/>
            <a:ext cx="9211787" cy="102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Criação da instância de VM para o departamento financeiro e comercial. Salvar o par de chaves privado para criar uma conexão SSH segura com as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49141-ED02-4B50-BA9B-1A7210E1C775}"/>
              </a:ext>
            </a:extLst>
          </p:cNvPr>
          <p:cNvSpPr txBox="1"/>
          <p:nvPr/>
        </p:nvSpPr>
        <p:spPr>
          <a:xfrm>
            <a:off x="406207" y="777922"/>
            <a:ext cx="42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9</a:t>
            </a:r>
          </a:p>
        </p:txBody>
      </p:sp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64B5670-A223-4FD8-979A-E80A11D2E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903" y="2183644"/>
            <a:ext cx="4481781" cy="2421607"/>
          </a:xfrm>
          <a:effectLst>
            <a:softEdge rad="38100"/>
          </a:effectLst>
        </p:spPr>
      </p:pic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ECDA456-0060-454E-A74A-93F3583B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71" y="2652387"/>
            <a:ext cx="4680419" cy="1952864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E694068-F132-43CF-A4E9-79E88E94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903" y="4793353"/>
            <a:ext cx="9211787" cy="91764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61814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80"/>
            <a:ext cx="9211787" cy="58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Estabelecendo uma conexão segura com a VM utilizando o par de chaves, a partir do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Gitbash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2000" b="0" i="0" dirty="0">
                <a:solidFill>
                  <a:srgbClr val="E5E5E5"/>
                </a:solidFill>
                <a:effectLst/>
                <a:latin typeface="Source Sans Pro" panose="020B0503030403020204" pitchFamily="34" charset="0"/>
                <a:hlinkClick r:id="rId2"/>
              </a:rPr>
              <a:t>https://git-scm.com/downloads</a:t>
            </a:r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49141-ED02-4B50-BA9B-1A7210E1C775}"/>
              </a:ext>
            </a:extLst>
          </p:cNvPr>
          <p:cNvSpPr txBox="1"/>
          <p:nvPr/>
        </p:nvSpPr>
        <p:spPr>
          <a:xfrm>
            <a:off x="406206" y="777922"/>
            <a:ext cx="60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10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50ED2D4-1186-4881-82C3-971C3B001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8227" y="1664056"/>
            <a:ext cx="4640239" cy="1215679"/>
          </a:xfrm>
          <a:effectLst>
            <a:softEdge rad="38100"/>
          </a:effectLst>
        </p:spPr>
      </p:pic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25DC8E47-9C75-4EB6-9955-A281033CC6A0}"/>
              </a:ext>
            </a:extLst>
          </p:cNvPr>
          <p:cNvSpPr txBox="1">
            <a:spLocks/>
          </p:cNvSpPr>
          <p:nvPr/>
        </p:nvSpPr>
        <p:spPr>
          <a:xfrm>
            <a:off x="2292823" y="3085091"/>
            <a:ext cx="9211787" cy="58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Instalação e configuração do servidor apache (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httpd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), onde foi configurado o portal financeiro. </a:t>
            </a:r>
          </a:p>
        </p:txBody>
      </p:sp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52EB4C39-59E0-4CF4-8545-D8571F9D4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700" y="3615231"/>
            <a:ext cx="7154554" cy="275438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60779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79"/>
            <a:ext cx="9211787" cy="98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Estabelecido conexão segura SSH com a VM comercial utilizando par de chaves privadas, e instalado interface do usuário “GUI” e VNC Server.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49141-ED02-4B50-BA9B-1A7210E1C775}"/>
              </a:ext>
            </a:extLst>
          </p:cNvPr>
          <p:cNvSpPr txBox="1"/>
          <p:nvPr/>
        </p:nvSpPr>
        <p:spPr>
          <a:xfrm>
            <a:off x="406207" y="777922"/>
            <a:ext cx="56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11</a:t>
            </a:r>
          </a:p>
        </p:txBody>
      </p:sp>
      <p:pic>
        <p:nvPicPr>
          <p:cNvPr id="7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2900652B-630F-4890-88E3-7130C7BFE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500" y="1913742"/>
            <a:ext cx="6159003" cy="2289407"/>
          </a:xfr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31918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79"/>
            <a:ext cx="9211787" cy="11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Criando uma rota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forwarding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 máquina local para o VM comercial, onde será estabelecido a conexão utilizando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RealVNC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(realvnc.com/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/download/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viewer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49141-ED02-4B50-BA9B-1A7210E1C775}"/>
              </a:ext>
            </a:extLst>
          </p:cNvPr>
          <p:cNvSpPr txBox="1"/>
          <p:nvPr/>
        </p:nvSpPr>
        <p:spPr>
          <a:xfrm>
            <a:off x="406206" y="777922"/>
            <a:ext cx="6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12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2CBE0A5B-C456-403C-8E8F-E4DAEC9AC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124" y="2259943"/>
            <a:ext cx="3102470" cy="454290"/>
          </a:xfrm>
          <a:effectLst>
            <a:softEdge rad="38100"/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9BE0FD5-C05C-4B9F-8746-5EE15E2D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23" y="3102105"/>
            <a:ext cx="3102469" cy="2256341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014154-9734-48A7-9239-48553CAC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107" y="2246293"/>
            <a:ext cx="5879605" cy="312580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63539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062758" y="4929059"/>
            <a:ext cx="9080964" cy="111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Leniel dos Santos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Linkedin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1800" u="sng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https://www.linkedin.com/in/leniel-dos-santos-7813a924/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ED6E00-7BB2-4875-A3E4-6EE4C819220A}"/>
              </a:ext>
            </a:extLst>
          </p:cNvPr>
          <p:cNvSpPr txBox="1"/>
          <p:nvPr/>
        </p:nvSpPr>
        <p:spPr>
          <a:xfrm>
            <a:off x="406206" y="777922"/>
            <a:ext cx="53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13</a:t>
            </a:r>
          </a:p>
        </p:txBody>
      </p:sp>
      <p:pic>
        <p:nvPicPr>
          <p:cNvPr id="4" name="Espaço Reservado para Conteúdo 3" descr="Tela de celula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C4F2D09B-CF79-43A4-8155-529756ED3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2640" y="1505488"/>
            <a:ext cx="3779532" cy="1923512"/>
          </a:xfrm>
        </p:spPr>
      </p:pic>
    </p:spTree>
    <p:extLst>
      <p:ext uri="{BB962C8B-B14F-4D97-AF65-F5344CB8AC3E}">
        <p14:creationId xmlns:p14="http://schemas.microsoft.com/office/powerpoint/2010/main" val="185726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D3DFFE5-208B-490A-A17F-E8C2CB8673F8}"/>
              </a:ext>
            </a:extLst>
          </p:cNvPr>
          <p:cNvSpPr txBox="1"/>
          <p:nvPr/>
        </p:nvSpPr>
        <p:spPr>
          <a:xfrm>
            <a:off x="2660052" y="777922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Infraestrutura como código + Pipeline: Implementação de Recursos de Rede  e Compute na Oracle Cloud </a:t>
            </a:r>
            <a:r>
              <a:rPr lang="pt-BR" sz="200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lang="pt-BR" sz="200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de forma 100% automatizada usando </a:t>
            </a:r>
            <a:r>
              <a:rPr lang="pt-BR" sz="200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pt-BR" sz="200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00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Terraform</a:t>
            </a:r>
            <a:r>
              <a:rPr lang="pt-BR" sz="200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Cloud e </a:t>
            </a:r>
            <a:r>
              <a:rPr lang="pt-BR" sz="200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Terraform</a:t>
            </a:r>
            <a:r>
              <a:rPr lang="pt-BR" sz="200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00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IaC</a:t>
            </a:r>
            <a:r>
              <a:rPr lang="pt-BR" sz="200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3FE3FD-9816-41D3-8692-FB39DA92A1C9}"/>
              </a:ext>
            </a:extLst>
          </p:cNvPr>
          <p:cNvSpPr txBox="1"/>
          <p:nvPr/>
        </p:nvSpPr>
        <p:spPr>
          <a:xfrm>
            <a:off x="406207" y="777922"/>
            <a:ext cx="42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1</a:t>
            </a:r>
            <a:endParaRPr lang="pt-BR" b="1" dirty="0"/>
          </a:p>
        </p:txBody>
      </p:sp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:a16="http://schemas.microsoft.com/office/drawing/2014/main" id="{5EEF2668-697C-41AB-BE6E-B052B3A92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52" y="1933473"/>
            <a:ext cx="8531112" cy="4300809"/>
          </a:xfrm>
        </p:spPr>
      </p:pic>
    </p:spTree>
    <p:extLst>
      <p:ext uri="{BB962C8B-B14F-4D97-AF65-F5344CB8AC3E}">
        <p14:creationId xmlns:p14="http://schemas.microsoft.com/office/powerpoint/2010/main" val="18408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80"/>
            <a:ext cx="9211787" cy="501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Provisionamento de uma infraestrutura para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hostear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web site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niture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fazendo uso dos recursos de Networking + Compute da Oracle Cloud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As implementações não devem ser feitas pela console, e sim, via código.</a:t>
            </a:r>
          </a:p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a implementação, será utilizado as principais ferramentas que o mercado utiliza, que são:</a:t>
            </a:r>
          </a:p>
          <a:p>
            <a:pPr lvl="1" algn="just"/>
            <a:r>
              <a:rPr lang="pt-BR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designado para termos os códigos do </a:t>
            </a:r>
            <a:r>
              <a:rPr lang="pt-BR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r>
              <a:rPr lang="pt-BR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armazenados em um repositório e não na máquina de um Especialista em Cloud ou um Desenvolvedor.</a:t>
            </a:r>
          </a:p>
          <a:p>
            <a:pPr lvl="1" algn="just"/>
            <a:r>
              <a:rPr lang="pt-BR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r>
              <a:rPr lang="pt-BR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Cloud: designado para ser o nosso suporte, terá execução do código do </a:t>
            </a:r>
            <a:r>
              <a:rPr lang="pt-BR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r>
              <a:rPr lang="pt-BR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armazenar o estado da infraestrutura.</a:t>
            </a:r>
          </a:p>
          <a:p>
            <a:pPr lvl="1" algn="just"/>
            <a:r>
              <a:rPr lang="pt-BR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r>
              <a:rPr lang="pt-BR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IAC: designado para fazer a parte da infraestrutura como código.</a:t>
            </a:r>
            <a:endParaRPr lang="pt-BR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49141-ED02-4B50-BA9B-1A7210E1C775}"/>
              </a:ext>
            </a:extLst>
          </p:cNvPr>
          <p:cNvSpPr txBox="1"/>
          <p:nvPr/>
        </p:nvSpPr>
        <p:spPr>
          <a:xfrm>
            <a:off x="406207" y="777922"/>
            <a:ext cx="42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19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80"/>
            <a:ext cx="9211787" cy="61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Criação da Virtual Cloud Networks - VCN.</a:t>
            </a:r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49141-ED02-4B50-BA9B-1A7210E1C775}"/>
              </a:ext>
            </a:extLst>
          </p:cNvPr>
          <p:cNvSpPr txBox="1"/>
          <p:nvPr/>
        </p:nvSpPr>
        <p:spPr>
          <a:xfrm>
            <a:off x="406207" y="777922"/>
            <a:ext cx="42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</a:t>
            </a:r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E827BC3-F0BD-4FB2-9A98-D72ADD074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618" y="1518574"/>
            <a:ext cx="7008197" cy="2918004"/>
          </a:xfrm>
          <a:effectLst>
            <a:softEdge rad="38100"/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9DFD03B-9601-4CFE-B776-2D211015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618" y="4532593"/>
            <a:ext cx="7008197" cy="156762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17483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80"/>
            <a:ext cx="9211787" cy="60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Configuração das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subredes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dentro da VCN.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49141-ED02-4B50-BA9B-1A7210E1C775}"/>
              </a:ext>
            </a:extLst>
          </p:cNvPr>
          <p:cNvSpPr txBox="1"/>
          <p:nvPr/>
        </p:nvSpPr>
        <p:spPr>
          <a:xfrm>
            <a:off x="406207" y="777922"/>
            <a:ext cx="42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</a:t>
            </a:r>
          </a:p>
        </p:txBody>
      </p:sp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88408B3-65E2-45A1-A6B4-2712AD179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034" y="1503657"/>
            <a:ext cx="6005015" cy="2899948"/>
          </a:xfrm>
          <a:effectLst>
            <a:softEdge rad="38100"/>
          </a:effectLst>
        </p:spPr>
      </p:pic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3CA9E44-949F-4BAA-B481-76D89996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20" y="1503657"/>
            <a:ext cx="6049891" cy="28999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855486FE-15C6-40DD-8227-DD8D1F6C1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033" y="4514563"/>
            <a:ext cx="9574577" cy="145590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37133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81"/>
            <a:ext cx="9211787" cy="562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Criação das regras de Security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Subrede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comercial.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49141-ED02-4B50-BA9B-1A7210E1C775}"/>
              </a:ext>
            </a:extLst>
          </p:cNvPr>
          <p:cNvSpPr txBox="1"/>
          <p:nvPr/>
        </p:nvSpPr>
        <p:spPr>
          <a:xfrm>
            <a:off x="406207" y="777922"/>
            <a:ext cx="42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</a:t>
            </a:r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15B9AB7-9522-4023-94A9-19915FCE3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135" y="2613542"/>
            <a:ext cx="4566573" cy="3542678"/>
          </a:xfrm>
          <a:effectLst>
            <a:softEdge rad="38100"/>
          </a:effectLst>
        </p:spPr>
      </p:pic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6C9F6A5-9373-4AB6-9F29-5EE5C7CA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709" y="2613542"/>
            <a:ext cx="4929332" cy="2320556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29755BD-4B3E-422F-9B0B-69289044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135" y="1463523"/>
            <a:ext cx="9495906" cy="111590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92393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81"/>
            <a:ext cx="9211787" cy="562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Criação das regras de Security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Subrede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financeiro.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49141-ED02-4B50-BA9B-1A7210E1C775}"/>
              </a:ext>
            </a:extLst>
          </p:cNvPr>
          <p:cNvSpPr txBox="1"/>
          <p:nvPr/>
        </p:nvSpPr>
        <p:spPr>
          <a:xfrm>
            <a:off x="406207" y="777922"/>
            <a:ext cx="42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6</a:t>
            </a:r>
          </a:p>
        </p:txBody>
      </p:sp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A8FF0E5-20B1-4CF3-87A7-B72B3BF9C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504" y="1454796"/>
            <a:ext cx="4754619" cy="3050940"/>
          </a:xfrm>
          <a:effectLst>
            <a:softEdge rad="38100"/>
          </a:effectLst>
        </p:spPr>
      </p:pic>
      <p:pic>
        <p:nvPicPr>
          <p:cNvPr id="10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2B6982B-E751-45E4-954B-98969A6C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03" y="4560367"/>
            <a:ext cx="4754619" cy="182808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3" name="Imagem 1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D674D06-568D-44CC-9093-B9C346803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50" y="1454796"/>
            <a:ext cx="4947240" cy="291248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67049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80"/>
            <a:ext cx="9211787" cy="55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Associando as Security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as </a:t>
            </a:r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subredes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comercial e financeiro.</a:t>
            </a:r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ED6E00-7BB2-4875-A3E4-6EE4C819220A}"/>
              </a:ext>
            </a:extLst>
          </p:cNvPr>
          <p:cNvSpPr txBox="1"/>
          <p:nvPr/>
        </p:nvSpPr>
        <p:spPr>
          <a:xfrm>
            <a:off x="406207" y="777922"/>
            <a:ext cx="42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7</a:t>
            </a:r>
          </a:p>
        </p:txBody>
      </p:sp>
      <p:pic>
        <p:nvPicPr>
          <p:cNvPr id="7" name="Espaço Reservado para Conteúdo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249427F-82DA-4887-8482-DDE7B59C7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5" y="1457326"/>
            <a:ext cx="5486400" cy="1677526"/>
          </a:xfrm>
          <a:effectLst>
            <a:softEdge rad="3810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479C28E-CA92-46C3-937C-456B53062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23" y="3170884"/>
            <a:ext cx="7805152" cy="57344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7EE5941-BD21-4987-B914-F285730D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211" y="3991646"/>
            <a:ext cx="5486400" cy="169682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DC4D0E6-E31F-48B2-9512-4E7A259E9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459" y="5719143"/>
            <a:ext cx="7805152" cy="58936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32056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222EE-6C4F-40D6-84E4-41D365975898}"/>
              </a:ext>
            </a:extLst>
          </p:cNvPr>
          <p:cNvSpPr txBox="1">
            <a:spLocks/>
          </p:cNvSpPr>
          <p:nvPr/>
        </p:nvSpPr>
        <p:spPr>
          <a:xfrm>
            <a:off x="2292824" y="901380"/>
            <a:ext cx="9211787" cy="61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Internet Gateway dentro da VCN.</a:t>
            </a:r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ED6E00-7BB2-4875-A3E4-6EE4C819220A}"/>
              </a:ext>
            </a:extLst>
          </p:cNvPr>
          <p:cNvSpPr txBox="1"/>
          <p:nvPr/>
        </p:nvSpPr>
        <p:spPr>
          <a:xfrm>
            <a:off x="406207" y="777922"/>
            <a:ext cx="42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8</a:t>
            </a:r>
          </a:p>
        </p:txBody>
      </p:sp>
      <p:pic>
        <p:nvPicPr>
          <p:cNvPr id="8" name="Espaço Reservado para Conteúdo 7" descr="Aplicativo&#10;&#10;Descrição gerada automaticamente com confiança média">
            <a:extLst>
              <a:ext uri="{FF2B5EF4-FFF2-40B4-BE49-F238E27FC236}">
                <a16:creationId xmlns:a16="http://schemas.microsoft.com/office/drawing/2014/main" id="{363A6ACE-67E6-4F84-A2FD-0D3FC4C3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539" y="1404736"/>
            <a:ext cx="4253120" cy="1132487"/>
          </a:xfrm>
          <a:effectLst>
            <a:softEdge rad="3810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96640A-25D0-4AD3-9224-210DCC8B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03" y="2550729"/>
            <a:ext cx="7649026" cy="57283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A238CFD9-9D81-44F2-8A8B-7896E576C2B6}"/>
              </a:ext>
            </a:extLst>
          </p:cNvPr>
          <p:cNvSpPr txBox="1">
            <a:spLocks/>
          </p:cNvSpPr>
          <p:nvPr/>
        </p:nvSpPr>
        <p:spPr>
          <a:xfrm>
            <a:off x="2292823" y="3268706"/>
            <a:ext cx="9211787" cy="61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da rota para o Internet Gateway.</a:t>
            </a:r>
            <a:endParaRPr lang="pt-BR" sz="20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E881F4C-87FD-42DD-9D7E-22C36C11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823" y="3753238"/>
            <a:ext cx="5385234" cy="2711804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472528D-5FA3-4729-B669-FF1B45CEE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335" y="3753918"/>
            <a:ext cx="3722733" cy="40812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7944383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579</TotalTime>
  <Words>377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Source Sans Pro</vt:lpstr>
      <vt:lpstr>Wingdings 3</vt:lpstr>
      <vt:lpstr>Cacho</vt:lpstr>
      <vt:lpstr>Hands on – OCI Compute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– GCP | Pricing, GCM &amp; Management Tools</dc:title>
  <dc:creator>EA - Matheus Henrique Cardoso Krutli</dc:creator>
  <cp:lastModifiedBy>EA - Matheus Henrique Cardoso Krutli</cp:lastModifiedBy>
  <cp:revision>32</cp:revision>
  <dcterms:created xsi:type="dcterms:W3CDTF">2021-09-08T22:55:14Z</dcterms:created>
  <dcterms:modified xsi:type="dcterms:W3CDTF">2021-10-06T02:10:21Z</dcterms:modified>
</cp:coreProperties>
</file>