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5765800" cy="32448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41574-5FE2-4E13-BB0A-CD34B2C832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55840" y="181980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DA8F3D-FC47-4055-8E41-47187780D4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91096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59142-97F6-44B3-B4A7-DAECB4BE1B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10996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66372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5584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10996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366372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544391-D552-45E5-A3AD-43A6A2A72A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190B4-3B22-4363-923D-0C2F918748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55840" y="1047240"/>
            <a:ext cx="459576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CD285F-F4CF-4240-98BB-A9BDEBA6E6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459576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24607A-5CDB-4825-BB85-5E5E1443F1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0174D-B839-4191-B8EF-24F7E91AA7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DAF0CC-6DA3-4F16-8B96-419DCA676E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5400" y="31680"/>
            <a:ext cx="202716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9E641-36D6-4F4F-A902-7D20D6E4E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3EDC83-B95E-4F05-92D7-04EC871E25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55840" y="1047240"/>
            <a:ext cx="459576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26AE6-2E01-4B08-876B-E335F6E2A5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91096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7AC69-672C-4638-88B9-BA7829F6F0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9BF76D-368F-4CA7-9926-46F69E9109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55840" y="181980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C79DA-364D-4F4E-BF39-89E4B15E42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91096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3DE1C7-2C44-41E5-B789-B234614496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10996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663720" y="104724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5584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10996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663720" y="1819800"/>
            <a:ext cx="147960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480C2-F7FD-4385-8040-401F2D4824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459576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2B848D-3034-4EA9-B304-21A9DCF0A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669177-40D1-42F6-8C7B-504D7444A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CFE34F-6BF9-4410-AE2A-74846BE70F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5400" y="31680"/>
            <a:ext cx="202716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14EAE-A8D9-45B0-B35B-CC17924C10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2398B-4613-4E06-A362-A7252D6D6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910960" y="181980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CF6E5-EE88-4B4A-8706-9DB4A7627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400" y="47880"/>
            <a:ext cx="202716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5584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910960" y="1047240"/>
            <a:ext cx="22424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55840" y="1819800"/>
            <a:ext cx="459576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6D98E-8592-4ED9-8BE9-C1E3216B78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3112920" y="1258920"/>
            <a:ext cx="2646720" cy="198072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/>
          <p:cNvSpPr/>
          <p:nvPr/>
        </p:nvSpPr>
        <p:spPr>
          <a:xfrm>
            <a:off x="0" y="0"/>
            <a:ext cx="5759640" cy="311400"/>
          </a:xfrm>
          <a:custGeom>
            <a:avLst/>
            <a:gdLst>
              <a:gd name="textAreaLeft" fmla="*/ 0 w 5759640"/>
              <a:gd name="textAreaRight" fmla="*/ 5760000 w 5759640"/>
              <a:gd name="textAreaTop" fmla="*/ 0 h 311400"/>
              <a:gd name="textAreaBottom" fmla="*/ 311760 h 311400"/>
            </a:gdLst>
            <a:ahLst/>
            <a:rect l="textAreaLeft" t="textAreaTop" r="textAreaRight" b="textAreaBottom"/>
            <a:pathLst>
              <a:path w="5760085" h="311785">
                <a:moveTo>
                  <a:pt x="5759996" y="0"/>
                </a:moveTo>
                <a:lnTo>
                  <a:pt x="0" y="0"/>
                </a:lnTo>
                <a:lnTo>
                  <a:pt x="0" y="311200"/>
                </a:lnTo>
                <a:lnTo>
                  <a:pt x="5759996" y="311200"/>
                </a:lnTo>
                <a:lnTo>
                  <a:pt x="5759996" y="0"/>
                </a:lnTo>
                <a:close/>
              </a:path>
            </a:pathLst>
          </a:custGeom>
          <a:solidFill>
            <a:srgbClr val="0f6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55840" y="1047240"/>
            <a:ext cx="4595760" cy="14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5497560" y="3148920"/>
            <a:ext cx="21960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B33D5783-D88F-400A-8DBE-8C8789C4D91C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g object 16" descr=""/>
          <p:cNvPicPr/>
          <p:nvPr/>
        </p:nvPicPr>
        <p:blipFill>
          <a:blip r:embed="rId2"/>
          <a:stretch/>
        </p:blipFill>
        <p:spPr>
          <a:xfrm>
            <a:off x="3112920" y="1258920"/>
            <a:ext cx="2646720" cy="1980720"/>
          </a:xfrm>
          <a:prstGeom prst="rect">
            <a:avLst/>
          </a:prstGeom>
          <a:ln w="0">
            <a:noFill/>
          </a:ln>
        </p:spPr>
      </p:pic>
      <p:sp>
        <p:nvSpPr>
          <p:cNvPr id="44" name="bg object 17"/>
          <p:cNvSpPr/>
          <p:nvPr/>
        </p:nvSpPr>
        <p:spPr>
          <a:xfrm>
            <a:off x="0" y="0"/>
            <a:ext cx="5759640" cy="311400"/>
          </a:xfrm>
          <a:custGeom>
            <a:avLst/>
            <a:gdLst>
              <a:gd name="textAreaLeft" fmla="*/ 0 w 5759640"/>
              <a:gd name="textAreaRight" fmla="*/ 5760000 w 5759640"/>
              <a:gd name="textAreaTop" fmla="*/ 0 h 311400"/>
              <a:gd name="textAreaBottom" fmla="*/ 311760 h 311400"/>
            </a:gdLst>
            <a:ahLst/>
            <a:rect l="textAreaLeft" t="textAreaTop" r="textAreaRight" b="textAreaBottom"/>
            <a:pathLst>
              <a:path w="5760085" h="311785">
                <a:moveTo>
                  <a:pt x="5759996" y="0"/>
                </a:moveTo>
                <a:lnTo>
                  <a:pt x="0" y="0"/>
                </a:lnTo>
                <a:lnTo>
                  <a:pt x="0" y="311200"/>
                </a:lnTo>
                <a:lnTo>
                  <a:pt x="5759996" y="311200"/>
                </a:lnTo>
                <a:lnTo>
                  <a:pt x="5759996" y="0"/>
                </a:lnTo>
                <a:close/>
              </a:path>
            </a:pathLst>
          </a:custGeom>
          <a:solidFill>
            <a:srgbClr val="0f6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5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6"/>
          </p:nvPr>
        </p:nvSpPr>
        <p:spPr>
          <a:xfrm>
            <a:off x="5497560" y="3148920"/>
            <a:ext cx="21960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AE771CAB-E27B-48EE-B5BB-A7A1A989A322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gov.ca.gov/2022/11/16/california-releases-worlds-first-plan-to-achieve-net-zero-carbon-pollution/" TargetMode="External"/><Relationship Id="rId2" Type="http://schemas.openxmlformats.org/officeDocument/2006/relationships/hyperlink" Target="https://www.gov.ca.gov/2022/11/16/california-releases-worlds-first-plan-to-achieve-net-zero-carbon-pollution/" TargetMode="External"/><Relationship Id="rId3" Type="http://schemas.openxmlformats.org/officeDocument/2006/relationships/hyperlink" Target="https://www.gov.ca.gov/2022/11/16/california-releases-worlds-first-plan-to-achieve-net-zero-carbon-pollution/" TargetMode="External"/><Relationship Id="rId4" Type="http://schemas.openxmlformats.org/officeDocument/2006/relationships/hyperlink" Target="https://www.gov.ca.gov/2022/11/16/california-releases-worlds-first-plan-to-achieve-net-zero-carbon-pollution/" TargetMode="External"/><Relationship Id="rId5" Type="http://schemas.openxmlformats.org/officeDocument/2006/relationships/hyperlink" Target="https://www.gov.ca.gov/2022/11/16/california-releases-worlds-first-plan-to-achieve-net-zero-carbon-pollution/" TargetMode="External"/><Relationship Id="rId6" Type="http://schemas.openxmlformats.org/officeDocument/2006/relationships/hyperlink" Target="https://www.gov.ca.gov/2022/11/16/california-releases-worlds-first-plan-to-achieve-net-zero-carbon-pollution/" TargetMode="External"/><Relationship Id="rId7" Type="http://schemas.openxmlformats.org/officeDocument/2006/relationships/hyperlink" Target="https://www.gov.ca.gov/2022/11/16/california-releases-worlds-first-plan-to-achieve-net-zero-carbon-pollution/" TargetMode="External"/><Relationship Id="rId8" Type="http://schemas.openxmlformats.org/officeDocument/2006/relationships/hyperlink" Target="https://www.gov.ca.gov/2022/11/16/california-releases-worlds-first-plan-to-achieve-net-zero-carbon-pollution/" TargetMode="External"/><Relationship Id="rId9" Type="http://schemas.openxmlformats.org/officeDocument/2006/relationships/hyperlink" Target="https://www.gov.ca.gov/2022/11/16/california-releases-worlds-first-plan-to-achieve-net-zero-carbon-pollution/" TargetMode="External"/><Relationship Id="rId10" Type="http://schemas.openxmlformats.org/officeDocument/2006/relationships/hyperlink" Target="https://www.gov.ca.gov/2022/11/16/california-releases-worlds-first-plan-to-achieve-net-zero-carbon-pollution/" TargetMode="External"/><Relationship Id="rId11" Type="http://schemas.openxmlformats.org/officeDocument/2006/relationships/hyperlink" Target="https://www.gov.ca.gov/2022/11/16/california-releases-worlds-first-plan-to-achieve-net-zero-carbon-pollution/" TargetMode="External"/><Relationship Id="rId12" Type="http://schemas.openxmlformats.org/officeDocument/2006/relationships/hyperlink" Target="https://www.powerflex.com/blog/california-energy-commission-mandates-that-new-buildings-must-have-solar-storage/" TargetMode="External"/><Relationship Id="rId13" Type="http://schemas.openxmlformats.org/officeDocument/2006/relationships/hyperlink" Target="https://www.powerflex.com/blog/california-energy-commission-mandates-that-new-buildings-must-have-solar-storage/" TargetMode="External"/><Relationship Id="rId14" Type="http://schemas.openxmlformats.org/officeDocument/2006/relationships/hyperlink" Target="https://www.powerflex.com/blog/california-energy-commission-mandates-that-new-buildings-must-have-solar-storage/" TargetMode="External"/><Relationship Id="rId15" Type="http://schemas.openxmlformats.org/officeDocument/2006/relationships/hyperlink" Target="https://www.powerflex.com/blog/california-energy-commission-mandates-that-new-buildings-must-have-solar-storage/" TargetMode="External"/><Relationship Id="rId16" Type="http://schemas.openxmlformats.org/officeDocument/2006/relationships/hyperlink" Target="https://www.powerflex.com/blog/california-energy-commission-mandates-that-new-buildings-must-have-solar-storage/" TargetMode="External"/><Relationship Id="rId17" Type="http://schemas.openxmlformats.org/officeDocument/2006/relationships/hyperlink" Target="https://www.powerflex.com/blog/california-energy-commission-mandates-that-new-buildings-must-have-solar-storage/" TargetMode="External"/><Relationship Id="rId18" Type="http://schemas.openxmlformats.org/officeDocument/2006/relationships/hyperlink" Target="https://www.powerflex.com/blog/california-energy-commission-mandates-that-new-buildings-must-have-solar-storage/" TargetMode="External"/><Relationship Id="rId19" Type="http://schemas.openxmlformats.org/officeDocument/2006/relationships/hyperlink" Target="https://www.powerflex.com/blog/california-energy-commission-mandates-that-new-buildings-must-have-solar-storage/" TargetMode="External"/><Relationship Id="rId20" Type="http://schemas.openxmlformats.org/officeDocument/2006/relationships/hyperlink" Target="https://www.powerflex.com/blog/california-energy-commission-mandates-that-new-buildings-must-have-solar-storage/" TargetMode="External"/><Relationship Id="rId21" Type="http://schemas.openxmlformats.org/officeDocument/2006/relationships/hyperlink" Target="https://www.powerflex.com/blog/california-energy-commission-mandates-that-new-buildings-must-have-solar-storage/" TargetMode="External"/><Relationship Id="rId22" Type="http://schemas.openxmlformats.org/officeDocument/2006/relationships/hyperlink" Target="https://www.powerflex.com/blog/california-energy-commission-mandates-that-new-buildings-must-have-solar-storage/" TargetMode="External"/><Relationship Id="rId23" Type="http://schemas.openxmlformats.org/officeDocument/2006/relationships/hyperlink" Target="https://www.eia.gov/todayinenergy/detail.php?id=56880" TargetMode="External"/><Relationship Id="rId24" Type="http://schemas.openxmlformats.org/officeDocument/2006/relationships/hyperlink" Target="https://www.caiso.com/Documents/FlexibleResourcesHelpRenewables_FastFacts.pdf" TargetMode="External"/><Relationship Id="rId25" Type="http://schemas.openxmlformats.org/officeDocument/2006/relationships/hyperlink" Target="https://www.caiso.com/Documents/FlexibleResourcesHelpRenewables_FastFacts.pdf" TargetMode="External"/><Relationship Id="rId2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6.xml"/><Relationship Id="rId3" Type="http://schemas.openxmlformats.org/officeDocument/2006/relationships/slide" Target="slide8.xml"/><Relationship Id="rId4" Type="http://schemas.openxmlformats.org/officeDocument/2006/relationships/slide" Target="slide14.xml"/><Relationship Id="rId5" Type="http://schemas.openxmlformats.org/officeDocument/2006/relationships/slide" Target="slide14.xml"/><Relationship Id="rId6" Type="http://schemas.openxmlformats.org/officeDocument/2006/relationships/slide" Target="slide14.xml"/><Relationship Id="rId7" Type="http://schemas.openxmlformats.org/officeDocument/2006/relationships/slide" Target="slide14.xml"/><Relationship Id="rId8" Type="http://schemas.openxmlformats.org/officeDocument/2006/relationships/slide" Target="slide14.xml"/><Relationship Id="rId9" Type="http://schemas.openxmlformats.org/officeDocument/2006/relationships/slide" Target="slide14.xml"/><Relationship Id="rId10" Type="http://schemas.openxmlformats.org/officeDocument/2006/relationships/slide" Target="slide14.xml"/><Relationship Id="rId1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openmodelica.org/" TargetMode="External"/><Relationship Id="rId2" Type="http://schemas.openxmlformats.org/officeDocument/2006/relationships/hyperlink" Target="https://modelica.org/modelicalanguage.html" TargetMode="External"/><Relationship Id="rId3" Type="http://schemas.openxmlformats.org/officeDocument/2006/relationships/hyperlink" Target="https://openmodelica.org/doc/OpenModelicaUsersGuide/latest/omedit.html" TargetMode="External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simulationresearch.lbl.gov/modelica/" TargetMode="External"/><Relationship Id="rId2" Type="http://schemas.openxmlformats.org/officeDocument/2006/relationships/hyperlink" Target="https://www.powermag.com/epri-head-duck-curve-now-looks-like-a-canyon/" TargetMode="External"/><Relationship Id="rId3" Type="http://schemas.openxmlformats.org/officeDocument/2006/relationships/hyperlink" Target="https://www.powermag.com/epri-head-duck-curve-now-looks-like-a-canyon/" TargetMode="External"/><Relationship Id="rId4" Type="http://schemas.openxmlformats.org/officeDocument/2006/relationships/hyperlink" Target="https://www.powermag.com/epri-head-duck-curve-now-looks-like-a-canyon/" TargetMode="External"/><Relationship Id="rId5" Type="http://schemas.openxmlformats.org/officeDocument/2006/relationships/hyperlink" Target="https://www.powermag.com/epri-head-duck-curve-now-looks-like-a-canyon/" TargetMode="External"/><Relationship Id="rId6" Type="http://schemas.openxmlformats.org/officeDocument/2006/relationships/hyperlink" Target="https://www.powermag.com/epri-head-duck-curve-now-looks-like-a-canyon/" TargetMode="External"/><Relationship Id="rId7" Type="http://schemas.openxmlformats.org/officeDocument/2006/relationships/hyperlink" Target="https://www.powermag.com/epri-head-duck-curve-now-looks-like-a-canyon/" TargetMode="External"/><Relationship Id="rId8" Type="http://schemas.openxmlformats.org/officeDocument/2006/relationships/hyperlink" Target="https://www.powermag.com/epri-head-duck-curve-now-looks-like-a-canyon/" TargetMode="External"/><Relationship Id="rId9" Type="http://schemas.openxmlformats.org/officeDocument/2006/relationships/hyperlink" Target="https://www.powermag.com/epri-head-duck-curve-now-looks-like-a-canyon/" TargetMode="External"/><Relationship Id="rId10" Type="http://schemas.openxmlformats.org/officeDocument/2006/relationships/hyperlink" Target="https://www.powermag.com/epri-head-duck-curve-now-looks-like-a-canyon/" TargetMode="External"/><Relationship Id="rId11" Type="http://schemas.openxmlformats.org/officeDocument/2006/relationships/hyperlink" Target="https://www.gov.ca.gov/2020/09/23/governor-newsom-announces-california-will-phase-out-gasoline" TargetMode="External"/><Relationship Id="rId12" Type="http://schemas.openxmlformats.org/officeDocument/2006/relationships/hyperlink" Target="https://www.gov.ca.gov/2020/09/23/governor-newsom-announces-california-will-phase-out-gasoline" TargetMode="External"/><Relationship Id="rId13" Type="http://schemas.openxmlformats.org/officeDocument/2006/relationships/hyperlink" Target="https://www.gov.ca.gov/2020/09/23/governor-newsom-announces-california-will-phase-out-gasoline" TargetMode="External"/><Relationship Id="rId14" Type="http://schemas.openxmlformats.org/officeDocument/2006/relationships/hyperlink" Target="https://www.gov.ca.gov/2020/09/23/governor-newsom-announces-california-will-phase-out-gasoline" TargetMode="External"/><Relationship Id="rId15" Type="http://schemas.openxmlformats.org/officeDocument/2006/relationships/hyperlink" Target="https://www.gov.ca.gov/2020/09/23/governor-newsom-announces-california-will-phase-out-gasoline" TargetMode="External"/><Relationship Id="rId16" Type="http://schemas.openxmlformats.org/officeDocument/2006/relationships/hyperlink" Target="https://www.gov.ca.gov/2020/09/23/governor-newsom-announces-california-will-phase-out-gasoline" TargetMode="External"/><Relationship Id="rId17" Type="http://schemas.openxmlformats.org/officeDocument/2006/relationships/hyperlink" Target="https://www.gov.ca.gov/2020/09/23/governor-newsom-announces-california-will-phase-out-gasoline" TargetMode="External"/><Relationship Id="rId18" Type="http://schemas.openxmlformats.org/officeDocument/2006/relationships/hyperlink" Target="https://www.gov.ca.gov/2020/09/23/governor-newsom-announces-california-will-phase-out-gasoline" TargetMode="External"/><Relationship Id="rId19" Type="http://schemas.openxmlformats.org/officeDocument/2006/relationships/hyperlink" Target="https://afdc.energy.gov/stations/%23/analyze?country=US&amp;amp%3Bfuel=ELEC&amp;amp%3Bev_levels=2&amp;amp%3Bregion=US-CA" TargetMode="External"/><Relationship Id="rId20" Type="http://schemas.openxmlformats.org/officeDocument/2006/relationships/hyperlink" Target="https://afdc.energy.gov/stations/%23/analyze?country=US&amp;amp%3Bfuel=ELEC&amp;amp%3Bev_levels=2&amp;amp%3Bregion=US-CA" TargetMode="External"/><Relationship Id="rId21" Type="http://schemas.openxmlformats.org/officeDocument/2006/relationships/hyperlink" Target="https://afdc.energy.gov/stations/%23/analyze?country=US&amp;amp%3Bfuel=ELEC&amp;amp%3Bev_levels=2&amp;amp%3Bregion=US-CA" TargetMode="External"/><Relationship Id="rId22" Type="http://schemas.openxmlformats.org/officeDocument/2006/relationships/hyperlink" Target="https://www.gov.ca.gov/2023/08/02/milestone-1-in-4-new-cars-sold-in-california-were-zero-emission/" TargetMode="External"/><Relationship Id="rId23" Type="http://schemas.openxmlformats.org/officeDocument/2006/relationships/hyperlink" Target="https://www.gov.ca.gov/2023/08/02/milestone-1-in-4-new-cars-sold-in-california-were-zero-emission/" TargetMode="External"/><Relationship Id="rId24" Type="http://schemas.openxmlformats.org/officeDocument/2006/relationships/hyperlink" Target="https://www.gov.ca.gov/2023/08/02/milestone-1-in-4-new-cars-sold-in-california-were-zero-emission/" TargetMode="External"/><Relationship Id="rId25" Type="http://schemas.openxmlformats.org/officeDocument/2006/relationships/hyperlink" Target="https://www.gov.ca.gov/2023/08/02/milestone-1-in-4-new-cars-sold-in-california-were-zero-emission/" TargetMode="External"/><Relationship Id="rId26" Type="http://schemas.openxmlformats.org/officeDocument/2006/relationships/hyperlink" Target="https://www.gov.ca.gov/2023/08/02/milestone-1-in-4-new-cars-sold-in-california-were-zero-emission/" TargetMode="External"/><Relationship Id="rId27" Type="http://schemas.openxmlformats.org/officeDocument/2006/relationships/hyperlink" Target="https://www.gov.ca.gov/2023/08/02/milestone-1-in-4-new-cars-sold-in-california-were-zero-emission/" TargetMode="External"/><Relationship Id="rId28" Type="http://schemas.openxmlformats.org/officeDocument/2006/relationships/hyperlink" Target="https://www.gov.ca.gov/2023/08/02/milestone-1-in-4-new-cars-sold-in-california-were-zero-emission/" TargetMode="External"/><Relationship Id="rId29" Type="http://schemas.openxmlformats.org/officeDocument/2006/relationships/hyperlink" Target="https://www.gov.ca.gov/2023/08/02/milestone-1-in-4-new-cars-sold-in-california-were-zero-emission/" TargetMode="External"/><Relationship Id="rId30" Type="http://schemas.openxmlformats.org/officeDocument/2006/relationships/hyperlink" Target="https://www.gov.ca.gov/2023/08/02/milestone-1-in-4-new-cars-sold-in-california-were-zero-emission/" TargetMode="External"/><Relationship Id="rId31" Type="http://schemas.openxmlformats.org/officeDocument/2006/relationships/hyperlink" Target="https://www.gov.ca.gov/2023/08/02/milestone-1-in-4-new-cars-sold-in-california-were-zero-emission/" TargetMode="External"/><Relationship Id="rId32" Type="http://schemas.openxmlformats.org/officeDocument/2006/relationships/hyperlink" Target="https://www.gov.ca.gov/2023/08/02/milestone-1-in-4-new-cars-sold-in-california-were-zero-emission/" TargetMode="External"/><Relationship Id="rId33" Type="http://schemas.openxmlformats.org/officeDocument/2006/relationships/hyperlink" Target="https://www.gov.ca.gov/2023/08/02/milestone-1-in-4-new-cars-sold-in-california-were-zero-emission/" TargetMode="External"/><Relationship Id="rId34" Type="http://schemas.openxmlformats.org/officeDocument/2006/relationships/hyperlink" Target="https://www.gov.ca.gov/2023/08/02/milestone-1-in-4-new-cars-sold-in-california-were-zero-emission/" TargetMode="External"/><Relationship Id="rId35" Type="http://schemas.openxmlformats.org/officeDocument/2006/relationships/hyperlink" Target="https://www.transportation.gov/rural/ev/toolkit/ev-basics/charging-speeds" TargetMode="External"/><Relationship Id="rId36" Type="http://schemas.openxmlformats.org/officeDocument/2006/relationships/hyperlink" Target="https://www.transportation.gov/rural/ev/toolkit/ev-basics/charging-speeds" TargetMode="External"/><Relationship Id="rId37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numpy.org/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object 2" descr=""/>
          <p:cNvPicPr/>
          <p:nvPr/>
        </p:nvPicPr>
        <p:blipFill>
          <a:blip r:embed="rId1"/>
          <a:stretch/>
        </p:blipFill>
        <p:spPr>
          <a:xfrm>
            <a:off x="3112920" y="1258920"/>
            <a:ext cx="2646720" cy="198072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658080"/>
            <a:ext cx="5039640" cy="551160"/>
          </a:xfrm>
          <a:prstGeom prst="rect">
            <a:avLst/>
          </a:prstGeom>
          <a:solidFill>
            <a:srgbClr val="0f6199"/>
          </a:solidFill>
          <a:ln w="0">
            <a:noFill/>
          </a:ln>
        </p:spPr>
        <p:txBody>
          <a:bodyPr lIns="0" rIns="0" tIns="9360" bIns="0" anchor="t">
            <a:noAutofit/>
          </a:bodyPr>
          <a:p>
            <a:pPr marL="715680" indent="0">
              <a:lnSpc>
                <a:spcPct val="126000"/>
              </a:lnSpc>
              <a:spcBef>
                <a:spcPts val="74"/>
              </a:spcBef>
              <a:buNone/>
              <a:tabLst>
                <a:tab algn="l" pos="0"/>
              </a:tabLst>
            </a:pP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Driving</a:t>
            </a:r>
            <a:r>
              <a:rPr b="1" lang="en-US" sz="1300" spc="10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Down</a:t>
            </a:r>
            <a:r>
              <a:rPr b="1" lang="en-US" sz="1300" spc="94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72" strike="noStrike">
                <a:solidFill>
                  <a:srgbClr val="f6b048"/>
                </a:solidFill>
                <a:latin typeface="Cambria"/>
              </a:rPr>
              <a:t>CO</a:t>
            </a:r>
            <a:r>
              <a:rPr b="1" lang="en-US" sz="1350" spc="111" strike="noStrike" baseline="-12000">
                <a:solidFill>
                  <a:srgbClr val="f6b048"/>
                </a:solidFill>
                <a:latin typeface="Cambria"/>
              </a:rPr>
              <a:t>2</a:t>
            </a:r>
            <a:r>
              <a:rPr b="1" lang="en-US" sz="1350" spc="403" strike="noStrike" baseline="-12000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Emissions</a:t>
            </a:r>
            <a:r>
              <a:rPr b="1" lang="en-US" sz="1300" spc="94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and</a:t>
            </a:r>
            <a:r>
              <a:rPr b="1" lang="en-US" sz="1300" spc="10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Electricity</a:t>
            </a:r>
            <a:r>
              <a:rPr b="1" lang="en-US" sz="1300" spc="97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Costs:</a:t>
            </a:r>
            <a:r>
              <a:rPr b="1" lang="en-US" sz="1300" spc="19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2" strike="noStrike">
                <a:solidFill>
                  <a:srgbClr val="f6b048"/>
                </a:solidFill>
                <a:latin typeface="Cambria"/>
              </a:rPr>
              <a:t>Unveiling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the</a:t>
            </a:r>
            <a:r>
              <a:rPr b="1" lang="en-US" sz="1300" spc="4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2" strike="noStrike">
                <a:solidFill>
                  <a:srgbClr val="f6b048"/>
                </a:solidFill>
                <a:latin typeface="Cambria"/>
              </a:rPr>
              <a:t>Power</a:t>
            </a:r>
            <a:r>
              <a:rPr b="1" lang="en-US" sz="1300" spc="52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of</a:t>
            </a:r>
            <a:r>
              <a:rPr b="1" lang="en-US" sz="13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" strike="noStrike">
                <a:solidFill>
                  <a:srgbClr val="f6b048"/>
                </a:solidFill>
                <a:latin typeface="Cambria"/>
              </a:rPr>
              <a:t>Transportation-Based</a:t>
            </a:r>
            <a:r>
              <a:rPr b="1" lang="en-US" sz="13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300" spc="-12" strike="noStrike">
                <a:solidFill>
                  <a:srgbClr val="f6b048"/>
                </a:solidFill>
                <a:latin typeface="Cambria"/>
              </a:rPr>
              <a:t>Microgrids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1956240" y="1438560"/>
            <a:ext cx="1847520" cy="1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Luis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Fernando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Enriquez-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Contreras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2338560" y="1778400"/>
            <a:ext cx="108288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550" spc="9" strike="noStrike">
                <a:solidFill>
                  <a:srgbClr val="000000"/>
                </a:solidFill>
                <a:latin typeface="Times New Roman"/>
              </a:rPr>
              <a:t>University</a:t>
            </a:r>
            <a:r>
              <a:rPr b="0" lang="en-US" sz="55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55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9" strike="noStrike">
                <a:solidFill>
                  <a:srgbClr val="000000"/>
                </a:solidFill>
                <a:latin typeface="Times New Roman"/>
              </a:rPr>
              <a:t>California,</a:t>
            </a:r>
            <a:r>
              <a:rPr b="0" lang="en-US" sz="55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2" strike="noStrike">
                <a:solidFill>
                  <a:srgbClr val="000000"/>
                </a:solidFill>
                <a:latin typeface="Times New Roman"/>
              </a:rPr>
              <a:t>Riverside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9"/>
              </a:spcBef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"/>
              </a:spcBef>
            </a:pPr>
            <a:r>
              <a:rPr b="0" lang="en-US" sz="550" spc="9" strike="noStrike">
                <a:solidFill>
                  <a:srgbClr val="000000"/>
                </a:solidFill>
                <a:latin typeface="Times New Roman"/>
              </a:rPr>
              <a:t>March</a:t>
            </a:r>
            <a:r>
              <a:rPr b="0" lang="en-US" sz="55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9" strike="noStrike">
                <a:solidFill>
                  <a:srgbClr val="000000"/>
                </a:solidFill>
                <a:latin typeface="Times New Roman"/>
              </a:rPr>
              <a:t>14,</a:t>
            </a:r>
            <a:r>
              <a:rPr b="0" lang="en-US" sz="55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21" strike="noStrike">
                <a:solidFill>
                  <a:srgbClr val="000000"/>
                </a:solidFill>
                <a:latin typeface="Times New Roman"/>
              </a:rPr>
              <a:t>2024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462240" y="2823480"/>
            <a:ext cx="1464480" cy="355320"/>
          </a:xfrm>
          <a:custGeom>
            <a:avLst/>
            <a:gdLst>
              <a:gd name="textAreaLeft" fmla="*/ 0 w 1464480"/>
              <a:gd name="textAreaRight" fmla="*/ 1464840 w 1464480"/>
              <a:gd name="textAreaTop" fmla="*/ 0 h 355320"/>
              <a:gd name="textAreaBottom" fmla="*/ 355680 h 355320"/>
            </a:gdLst>
            <a:ahLst/>
            <a:rect l="textAreaLeft" t="textAreaTop" r="textAreaRight" b="textAreaBottom"/>
            <a:pathLst>
              <a:path w="1464945" h="355600">
                <a:moveTo>
                  <a:pt x="60566" y="165"/>
                </a:moveTo>
                <a:lnTo>
                  <a:pt x="0" y="165"/>
                </a:lnTo>
                <a:lnTo>
                  <a:pt x="0" y="351904"/>
                </a:lnTo>
                <a:lnTo>
                  <a:pt x="60413" y="351904"/>
                </a:lnTo>
                <a:lnTo>
                  <a:pt x="60413" y="207708"/>
                </a:lnTo>
                <a:lnTo>
                  <a:pt x="60566" y="165"/>
                </a:lnTo>
                <a:close/>
              </a:path>
              <a:path w="1464945" h="355600">
                <a:moveTo>
                  <a:pt x="195821" y="351904"/>
                </a:moveTo>
                <a:lnTo>
                  <a:pt x="149072" y="206248"/>
                </a:lnTo>
                <a:lnTo>
                  <a:pt x="147574" y="201587"/>
                </a:lnTo>
                <a:lnTo>
                  <a:pt x="144691" y="192595"/>
                </a:lnTo>
                <a:lnTo>
                  <a:pt x="159943" y="182791"/>
                </a:lnTo>
                <a:lnTo>
                  <a:pt x="169151" y="171411"/>
                </a:lnTo>
                <a:lnTo>
                  <a:pt x="173545" y="165989"/>
                </a:lnTo>
                <a:lnTo>
                  <a:pt x="183311" y="140335"/>
                </a:lnTo>
                <a:lnTo>
                  <a:pt x="184226" y="131457"/>
                </a:lnTo>
                <a:lnTo>
                  <a:pt x="187058" y="103936"/>
                </a:lnTo>
                <a:lnTo>
                  <a:pt x="183311" y="76161"/>
                </a:lnTo>
                <a:lnTo>
                  <a:pt x="168427" y="35775"/>
                </a:lnTo>
                <a:lnTo>
                  <a:pt x="129324" y="5829"/>
                </a:lnTo>
                <a:lnTo>
                  <a:pt x="127393" y="5588"/>
                </a:lnTo>
                <a:lnTo>
                  <a:pt x="84772" y="165"/>
                </a:lnTo>
                <a:lnTo>
                  <a:pt x="62560" y="165"/>
                </a:lnTo>
                <a:lnTo>
                  <a:pt x="72301" y="61239"/>
                </a:lnTo>
                <a:lnTo>
                  <a:pt x="108458" y="5588"/>
                </a:lnTo>
                <a:lnTo>
                  <a:pt x="86258" y="72250"/>
                </a:lnTo>
                <a:lnTo>
                  <a:pt x="146316" y="35775"/>
                </a:lnTo>
                <a:lnTo>
                  <a:pt x="97383" y="86194"/>
                </a:lnTo>
                <a:lnTo>
                  <a:pt x="183032" y="76161"/>
                </a:lnTo>
                <a:lnTo>
                  <a:pt x="101346" y="103581"/>
                </a:lnTo>
                <a:lnTo>
                  <a:pt x="179806" y="131457"/>
                </a:lnTo>
                <a:lnTo>
                  <a:pt x="97383" y="120954"/>
                </a:lnTo>
                <a:lnTo>
                  <a:pt x="146316" y="171411"/>
                </a:lnTo>
                <a:lnTo>
                  <a:pt x="86258" y="134924"/>
                </a:lnTo>
                <a:lnTo>
                  <a:pt x="108458" y="201587"/>
                </a:lnTo>
                <a:lnTo>
                  <a:pt x="72669" y="146481"/>
                </a:lnTo>
                <a:lnTo>
                  <a:pt x="62585" y="207695"/>
                </a:lnTo>
                <a:lnTo>
                  <a:pt x="70396" y="207568"/>
                </a:lnTo>
                <a:lnTo>
                  <a:pt x="78181" y="207289"/>
                </a:lnTo>
                <a:lnTo>
                  <a:pt x="85420" y="206844"/>
                </a:lnTo>
                <a:lnTo>
                  <a:pt x="91579" y="206248"/>
                </a:lnTo>
                <a:lnTo>
                  <a:pt x="134454" y="351904"/>
                </a:lnTo>
                <a:lnTo>
                  <a:pt x="195821" y="351904"/>
                </a:lnTo>
                <a:close/>
              </a:path>
              <a:path w="1464945" h="355600">
                <a:moveTo>
                  <a:pt x="269506" y="774"/>
                </a:moveTo>
                <a:lnTo>
                  <a:pt x="263334" y="774"/>
                </a:lnTo>
                <a:lnTo>
                  <a:pt x="263334" y="46621"/>
                </a:lnTo>
                <a:lnTo>
                  <a:pt x="258699" y="52031"/>
                </a:lnTo>
                <a:lnTo>
                  <a:pt x="241261" y="52031"/>
                </a:lnTo>
                <a:lnTo>
                  <a:pt x="236626" y="46621"/>
                </a:lnTo>
                <a:lnTo>
                  <a:pt x="236626" y="774"/>
                </a:lnTo>
                <a:lnTo>
                  <a:pt x="230454" y="774"/>
                </a:lnTo>
                <a:lnTo>
                  <a:pt x="230454" y="39674"/>
                </a:lnTo>
                <a:lnTo>
                  <a:pt x="231889" y="47117"/>
                </a:lnTo>
                <a:lnTo>
                  <a:pt x="235902" y="52641"/>
                </a:lnTo>
                <a:lnTo>
                  <a:pt x="242074" y="56083"/>
                </a:lnTo>
                <a:lnTo>
                  <a:pt x="249974" y="57277"/>
                </a:lnTo>
                <a:lnTo>
                  <a:pt x="257886" y="56083"/>
                </a:lnTo>
                <a:lnTo>
                  <a:pt x="264058" y="52641"/>
                </a:lnTo>
                <a:lnTo>
                  <a:pt x="268071" y="47117"/>
                </a:lnTo>
                <a:lnTo>
                  <a:pt x="269506" y="39674"/>
                </a:lnTo>
                <a:lnTo>
                  <a:pt x="269506" y="774"/>
                </a:lnTo>
                <a:close/>
              </a:path>
              <a:path w="1464945" h="355600">
                <a:moveTo>
                  <a:pt x="278028" y="74676"/>
                </a:moveTo>
                <a:lnTo>
                  <a:pt x="230454" y="74676"/>
                </a:lnTo>
                <a:lnTo>
                  <a:pt x="230454" y="351663"/>
                </a:lnTo>
                <a:lnTo>
                  <a:pt x="278028" y="351663"/>
                </a:lnTo>
                <a:lnTo>
                  <a:pt x="278028" y="74676"/>
                </a:lnTo>
                <a:close/>
              </a:path>
              <a:path w="1464945" h="355600">
                <a:moveTo>
                  <a:pt x="334962" y="774"/>
                </a:moveTo>
                <a:lnTo>
                  <a:pt x="329399" y="774"/>
                </a:lnTo>
                <a:lnTo>
                  <a:pt x="329399" y="43688"/>
                </a:lnTo>
                <a:lnTo>
                  <a:pt x="329095" y="43688"/>
                </a:lnTo>
                <a:lnTo>
                  <a:pt x="304787" y="774"/>
                </a:lnTo>
                <a:lnTo>
                  <a:pt x="295897" y="774"/>
                </a:lnTo>
                <a:lnTo>
                  <a:pt x="295897" y="56502"/>
                </a:lnTo>
                <a:lnTo>
                  <a:pt x="301459" y="56502"/>
                </a:lnTo>
                <a:lnTo>
                  <a:pt x="301459" y="6794"/>
                </a:lnTo>
                <a:lnTo>
                  <a:pt x="301612" y="6794"/>
                </a:lnTo>
                <a:lnTo>
                  <a:pt x="329869" y="56502"/>
                </a:lnTo>
                <a:lnTo>
                  <a:pt x="334962" y="56502"/>
                </a:lnTo>
                <a:lnTo>
                  <a:pt x="334962" y="774"/>
                </a:lnTo>
                <a:close/>
              </a:path>
              <a:path w="1464945" h="355600">
                <a:moveTo>
                  <a:pt x="368922" y="774"/>
                </a:moveTo>
                <a:lnTo>
                  <a:pt x="362750" y="774"/>
                </a:lnTo>
                <a:lnTo>
                  <a:pt x="362750" y="56502"/>
                </a:lnTo>
                <a:lnTo>
                  <a:pt x="368922" y="56502"/>
                </a:lnTo>
                <a:lnTo>
                  <a:pt x="368922" y="774"/>
                </a:lnTo>
                <a:close/>
              </a:path>
              <a:path w="1464945" h="355600">
                <a:moveTo>
                  <a:pt x="429983" y="774"/>
                </a:moveTo>
                <a:lnTo>
                  <a:pt x="423722" y="774"/>
                </a:lnTo>
                <a:lnTo>
                  <a:pt x="409905" y="46469"/>
                </a:lnTo>
                <a:lnTo>
                  <a:pt x="409752" y="46469"/>
                </a:lnTo>
                <a:lnTo>
                  <a:pt x="396011" y="774"/>
                </a:lnTo>
                <a:lnTo>
                  <a:pt x="389839" y="774"/>
                </a:lnTo>
                <a:lnTo>
                  <a:pt x="407060" y="56502"/>
                </a:lnTo>
                <a:lnTo>
                  <a:pt x="412686" y="56502"/>
                </a:lnTo>
                <a:lnTo>
                  <a:pt x="429983" y="774"/>
                </a:lnTo>
                <a:close/>
              </a:path>
              <a:path w="1464945" h="355600">
                <a:moveTo>
                  <a:pt x="473900" y="74676"/>
                </a:moveTo>
                <a:lnTo>
                  <a:pt x="427101" y="74676"/>
                </a:lnTo>
                <a:lnTo>
                  <a:pt x="392569" y="266877"/>
                </a:lnTo>
                <a:lnTo>
                  <a:pt x="391795" y="266877"/>
                </a:lnTo>
                <a:lnTo>
                  <a:pt x="357263" y="74676"/>
                </a:lnTo>
                <a:lnTo>
                  <a:pt x="310476" y="74676"/>
                </a:lnTo>
                <a:lnTo>
                  <a:pt x="368388" y="351663"/>
                </a:lnTo>
                <a:lnTo>
                  <a:pt x="415963" y="351663"/>
                </a:lnTo>
                <a:lnTo>
                  <a:pt x="473900" y="74676"/>
                </a:lnTo>
                <a:close/>
              </a:path>
              <a:path w="1464945" h="355600">
                <a:moveTo>
                  <a:pt x="484390" y="51257"/>
                </a:moveTo>
                <a:lnTo>
                  <a:pt x="455599" y="51257"/>
                </a:lnTo>
                <a:lnTo>
                  <a:pt x="455599" y="29946"/>
                </a:lnTo>
                <a:lnTo>
                  <a:pt x="474980" y="29946"/>
                </a:lnTo>
                <a:lnTo>
                  <a:pt x="474980" y="24701"/>
                </a:lnTo>
                <a:lnTo>
                  <a:pt x="455599" y="24701"/>
                </a:lnTo>
                <a:lnTo>
                  <a:pt x="455599" y="6019"/>
                </a:lnTo>
                <a:lnTo>
                  <a:pt x="482854" y="6019"/>
                </a:lnTo>
                <a:lnTo>
                  <a:pt x="482854" y="774"/>
                </a:lnTo>
                <a:lnTo>
                  <a:pt x="449427" y="774"/>
                </a:lnTo>
                <a:lnTo>
                  <a:pt x="449427" y="56502"/>
                </a:lnTo>
                <a:lnTo>
                  <a:pt x="484390" y="56502"/>
                </a:lnTo>
                <a:lnTo>
                  <a:pt x="484390" y="51257"/>
                </a:lnTo>
                <a:close/>
              </a:path>
              <a:path w="1464945" h="355600">
                <a:moveTo>
                  <a:pt x="542899" y="56502"/>
                </a:moveTo>
                <a:lnTo>
                  <a:pt x="531647" y="31191"/>
                </a:lnTo>
                <a:lnTo>
                  <a:pt x="531088" y="29946"/>
                </a:lnTo>
                <a:lnTo>
                  <a:pt x="537654" y="27787"/>
                </a:lnTo>
                <a:lnTo>
                  <a:pt x="539546" y="25933"/>
                </a:lnTo>
                <a:lnTo>
                  <a:pt x="542213" y="23317"/>
                </a:lnTo>
                <a:lnTo>
                  <a:pt x="542213" y="6172"/>
                </a:lnTo>
                <a:lnTo>
                  <a:pt x="542023" y="6019"/>
                </a:lnTo>
                <a:lnTo>
                  <a:pt x="536028" y="1092"/>
                </a:lnTo>
                <a:lnTo>
                  <a:pt x="536028" y="8255"/>
                </a:lnTo>
                <a:lnTo>
                  <a:pt x="536028" y="22771"/>
                </a:lnTo>
                <a:lnTo>
                  <a:pt x="531558" y="25933"/>
                </a:lnTo>
                <a:lnTo>
                  <a:pt x="511873" y="25933"/>
                </a:lnTo>
                <a:lnTo>
                  <a:pt x="511873" y="6019"/>
                </a:lnTo>
                <a:lnTo>
                  <a:pt x="530936" y="6019"/>
                </a:lnTo>
                <a:lnTo>
                  <a:pt x="536028" y="8255"/>
                </a:lnTo>
                <a:lnTo>
                  <a:pt x="536028" y="1092"/>
                </a:lnTo>
                <a:lnTo>
                  <a:pt x="535647" y="774"/>
                </a:lnTo>
                <a:lnTo>
                  <a:pt x="505701" y="774"/>
                </a:lnTo>
                <a:lnTo>
                  <a:pt x="505701" y="56502"/>
                </a:lnTo>
                <a:lnTo>
                  <a:pt x="511873" y="56502"/>
                </a:lnTo>
                <a:lnTo>
                  <a:pt x="511873" y="31191"/>
                </a:lnTo>
                <a:lnTo>
                  <a:pt x="524916" y="31191"/>
                </a:lnTo>
                <a:lnTo>
                  <a:pt x="536194" y="56502"/>
                </a:lnTo>
                <a:lnTo>
                  <a:pt x="542899" y="56502"/>
                </a:lnTo>
                <a:close/>
              </a:path>
              <a:path w="1464945" h="355600">
                <a:moveTo>
                  <a:pt x="601713" y="40906"/>
                </a:moveTo>
                <a:lnTo>
                  <a:pt x="596798" y="30848"/>
                </a:lnTo>
                <a:lnTo>
                  <a:pt x="585990" y="25260"/>
                </a:lnTo>
                <a:lnTo>
                  <a:pt x="575208" y="20739"/>
                </a:lnTo>
                <a:lnTo>
                  <a:pt x="570382" y="13893"/>
                </a:lnTo>
                <a:lnTo>
                  <a:pt x="570458" y="8343"/>
                </a:lnTo>
                <a:lnTo>
                  <a:pt x="574319" y="5245"/>
                </a:lnTo>
                <a:lnTo>
                  <a:pt x="587984" y="5245"/>
                </a:lnTo>
                <a:lnTo>
                  <a:pt x="592378" y="9575"/>
                </a:lnTo>
                <a:lnTo>
                  <a:pt x="593775" y="14973"/>
                </a:lnTo>
                <a:lnTo>
                  <a:pt x="599325" y="13741"/>
                </a:lnTo>
                <a:lnTo>
                  <a:pt x="596392" y="4559"/>
                </a:lnTo>
                <a:lnTo>
                  <a:pt x="589597" y="0"/>
                </a:lnTo>
                <a:lnTo>
                  <a:pt x="570915" y="0"/>
                </a:lnTo>
                <a:lnTo>
                  <a:pt x="564197" y="6337"/>
                </a:lnTo>
                <a:lnTo>
                  <a:pt x="564197" y="14351"/>
                </a:lnTo>
                <a:lnTo>
                  <a:pt x="569099" y="24104"/>
                </a:lnTo>
                <a:lnTo>
                  <a:pt x="579869" y="29451"/>
                </a:lnTo>
                <a:lnTo>
                  <a:pt x="590651" y="34150"/>
                </a:lnTo>
                <a:lnTo>
                  <a:pt x="595541" y="41986"/>
                </a:lnTo>
                <a:lnTo>
                  <a:pt x="595541" y="47701"/>
                </a:lnTo>
                <a:lnTo>
                  <a:pt x="591451" y="52031"/>
                </a:lnTo>
                <a:lnTo>
                  <a:pt x="575094" y="52031"/>
                </a:lnTo>
                <a:lnTo>
                  <a:pt x="570915" y="46621"/>
                </a:lnTo>
                <a:lnTo>
                  <a:pt x="568680" y="40754"/>
                </a:lnTo>
                <a:lnTo>
                  <a:pt x="563054" y="42760"/>
                </a:lnTo>
                <a:lnTo>
                  <a:pt x="565975" y="49403"/>
                </a:lnTo>
                <a:lnTo>
                  <a:pt x="570763" y="57277"/>
                </a:lnTo>
                <a:lnTo>
                  <a:pt x="597166" y="57277"/>
                </a:lnTo>
                <a:lnTo>
                  <a:pt x="601713" y="49009"/>
                </a:lnTo>
                <a:lnTo>
                  <a:pt x="601713" y="40906"/>
                </a:lnTo>
                <a:close/>
              </a:path>
              <a:path w="1464945" h="355600">
                <a:moveTo>
                  <a:pt x="631977" y="774"/>
                </a:moveTo>
                <a:lnTo>
                  <a:pt x="625805" y="774"/>
                </a:lnTo>
                <a:lnTo>
                  <a:pt x="625805" y="56502"/>
                </a:lnTo>
                <a:lnTo>
                  <a:pt x="631977" y="56502"/>
                </a:lnTo>
                <a:lnTo>
                  <a:pt x="631977" y="774"/>
                </a:lnTo>
                <a:close/>
              </a:path>
              <a:path w="1464945" h="355600">
                <a:moveTo>
                  <a:pt x="637870" y="310832"/>
                </a:moveTo>
                <a:lnTo>
                  <a:pt x="552665" y="310832"/>
                </a:lnTo>
                <a:lnTo>
                  <a:pt x="552665" y="228282"/>
                </a:lnTo>
                <a:lnTo>
                  <a:pt x="614083" y="228282"/>
                </a:lnTo>
                <a:lnTo>
                  <a:pt x="614083" y="187642"/>
                </a:lnTo>
                <a:lnTo>
                  <a:pt x="552665" y="187642"/>
                </a:lnTo>
                <a:lnTo>
                  <a:pt x="552665" y="116522"/>
                </a:lnTo>
                <a:lnTo>
                  <a:pt x="632498" y="116522"/>
                </a:lnTo>
                <a:lnTo>
                  <a:pt x="632498" y="74612"/>
                </a:lnTo>
                <a:lnTo>
                  <a:pt x="505091" y="74612"/>
                </a:lnTo>
                <a:lnTo>
                  <a:pt x="505091" y="116522"/>
                </a:lnTo>
                <a:lnTo>
                  <a:pt x="505091" y="187642"/>
                </a:lnTo>
                <a:lnTo>
                  <a:pt x="505091" y="228282"/>
                </a:lnTo>
                <a:lnTo>
                  <a:pt x="505091" y="310832"/>
                </a:lnTo>
                <a:lnTo>
                  <a:pt x="505091" y="351472"/>
                </a:lnTo>
                <a:lnTo>
                  <a:pt x="637870" y="351472"/>
                </a:lnTo>
                <a:lnTo>
                  <a:pt x="637870" y="310832"/>
                </a:lnTo>
                <a:close/>
              </a:path>
              <a:path w="1464945" h="355600">
                <a:moveTo>
                  <a:pt x="692721" y="774"/>
                </a:moveTo>
                <a:lnTo>
                  <a:pt x="653199" y="774"/>
                </a:lnTo>
                <a:lnTo>
                  <a:pt x="653199" y="6019"/>
                </a:lnTo>
                <a:lnTo>
                  <a:pt x="669874" y="6019"/>
                </a:lnTo>
                <a:lnTo>
                  <a:pt x="669874" y="56502"/>
                </a:lnTo>
                <a:lnTo>
                  <a:pt x="676046" y="56502"/>
                </a:lnTo>
                <a:lnTo>
                  <a:pt x="676046" y="6019"/>
                </a:lnTo>
                <a:lnTo>
                  <a:pt x="692721" y="6019"/>
                </a:lnTo>
                <a:lnTo>
                  <a:pt x="692721" y="774"/>
                </a:lnTo>
                <a:close/>
              </a:path>
              <a:path w="1464945" h="355600">
                <a:moveTo>
                  <a:pt x="745820" y="774"/>
                </a:moveTo>
                <a:lnTo>
                  <a:pt x="739038" y="774"/>
                </a:lnTo>
                <a:lnTo>
                  <a:pt x="725601" y="26314"/>
                </a:lnTo>
                <a:lnTo>
                  <a:pt x="712177" y="774"/>
                </a:lnTo>
                <a:lnTo>
                  <a:pt x="705383" y="774"/>
                </a:lnTo>
                <a:lnTo>
                  <a:pt x="722515" y="33032"/>
                </a:lnTo>
                <a:lnTo>
                  <a:pt x="722515" y="56502"/>
                </a:lnTo>
                <a:lnTo>
                  <a:pt x="728687" y="56502"/>
                </a:lnTo>
                <a:lnTo>
                  <a:pt x="728687" y="33032"/>
                </a:lnTo>
                <a:lnTo>
                  <a:pt x="745820" y="774"/>
                </a:lnTo>
                <a:close/>
              </a:path>
              <a:path w="1464945" h="355600">
                <a:moveTo>
                  <a:pt x="829132" y="351663"/>
                </a:moveTo>
                <a:lnTo>
                  <a:pt x="792314" y="236956"/>
                </a:lnTo>
                <a:lnTo>
                  <a:pt x="788860" y="226187"/>
                </a:lnTo>
                <a:lnTo>
                  <a:pt x="800862" y="218478"/>
                </a:lnTo>
                <a:lnTo>
                  <a:pt x="811580" y="205257"/>
                </a:lnTo>
                <a:lnTo>
                  <a:pt x="813968" y="198970"/>
                </a:lnTo>
                <a:lnTo>
                  <a:pt x="819277" y="185051"/>
                </a:lnTo>
                <a:lnTo>
                  <a:pt x="822223" y="156387"/>
                </a:lnTo>
                <a:lnTo>
                  <a:pt x="817130" y="118694"/>
                </a:lnTo>
                <a:lnTo>
                  <a:pt x="814197" y="113804"/>
                </a:lnTo>
                <a:lnTo>
                  <a:pt x="801941" y="93370"/>
                </a:lnTo>
                <a:lnTo>
                  <a:pt x="776744" y="79133"/>
                </a:lnTo>
                <a:lnTo>
                  <a:pt x="774661" y="78879"/>
                </a:lnTo>
                <a:lnTo>
                  <a:pt x="774661" y="156387"/>
                </a:lnTo>
                <a:lnTo>
                  <a:pt x="772756" y="176961"/>
                </a:lnTo>
                <a:lnTo>
                  <a:pt x="766648" y="190055"/>
                </a:lnTo>
                <a:lnTo>
                  <a:pt x="755713" y="196964"/>
                </a:lnTo>
                <a:lnTo>
                  <a:pt x="739355" y="198970"/>
                </a:lnTo>
                <a:lnTo>
                  <a:pt x="722477" y="198970"/>
                </a:lnTo>
                <a:lnTo>
                  <a:pt x="722477" y="113804"/>
                </a:lnTo>
                <a:lnTo>
                  <a:pt x="739355" y="113804"/>
                </a:lnTo>
                <a:lnTo>
                  <a:pt x="755713" y="115824"/>
                </a:lnTo>
                <a:lnTo>
                  <a:pt x="766648" y="122732"/>
                </a:lnTo>
                <a:lnTo>
                  <a:pt x="772756" y="135813"/>
                </a:lnTo>
                <a:lnTo>
                  <a:pt x="774661" y="156387"/>
                </a:lnTo>
                <a:lnTo>
                  <a:pt x="774661" y="78879"/>
                </a:lnTo>
                <a:lnTo>
                  <a:pt x="741667" y="74676"/>
                </a:lnTo>
                <a:lnTo>
                  <a:pt x="674903" y="74676"/>
                </a:lnTo>
                <a:lnTo>
                  <a:pt x="674903" y="351663"/>
                </a:lnTo>
                <a:lnTo>
                  <a:pt x="722477" y="351663"/>
                </a:lnTo>
                <a:lnTo>
                  <a:pt x="722477" y="238099"/>
                </a:lnTo>
                <a:lnTo>
                  <a:pt x="730910" y="238099"/>
                </a:lnTo>
                <a:lnTo>
                  <a:pt x="740892" y="237705"/>
                </a:lnTo>
                <a:lnTo>
                  <a:pt x="747026" y="236956"/>
                </a:lnTo>
                <a:lnTo>
                  <a:pt x="780796" y="351663"/>
                </a:lnTo>
                <a:lnTo>
                  <a:pt x="829132" y="351663"/>
                </a:lnTo>
                <a:close/>
              </a:path>
              <a:path w="1464945" h="355600">
                <a:moveTo>
                  <a:pt x="837526" y="28638"/>
                </a:moveTo>
                <a:lnTo>
                  <a:pt x="836041" y="16319"/>
                </a:lnTo>
                <a:lnTo>
                  <a:pt x="831761" y="7340"/>
                </a:lnTo>
                <a:lnTo>
                  <a:pt x="831354" y="7023"/>
                </a:lnTo>
                <a:lnTo>
                  <a:pt x="831354" y="28638"/>
                </a:lnTo>
                <a:lnTo>
                  <a:pt x="830287" y="38963"/>
                </a:lnTo>
                <a:lnTo>
                  <a:pt x="827227" y="46266"/>
                </a:lnTo>
                <a:lnTo>
                  <a:pt x="822325" y="50596"/>
                </a:lnTo>
                <a:lnTo>
                  <a:pt x="815759" y="52031"/>
                </a:lnTo>
                <a:lnTo>
                  <a:pt x="809180" y="50596"/>
                </a:lnTo>
                <a:lnTo>
                  <a:pt x="804291" y="46266"/>
                </a:lnTo>
                <a:lnTo>
                  <a:pt x="801217" y="38963"/>
                </a:lnTo>
                <a:lnTo>
                  <a:pt x="800163" y="28638"/>
                </a:lnTo>
                <a:lnTo>
                  <a:pt x="801217" y="18313"/>
                </a:lnTo>
                <a:lnTo>
                  <a:pt x="804291" y="11010"/>
                </a:lnTo>
                <a:lnTo>
                  <a:pt x="809180" y="6680"/>
                </a:lnTo>
                <a:lnTo>
                  <a:pt x="815759" y="5245"/>
                </a:lnTo>
                <a:lnTo>
                  <a:pt x="822325" y="6680"/>
                </a:lnTo>
                <a:lnTo>
                  <a:pt x="827227" y="11010"/>
                </a:lnTo>
                <a:lnTo>
                  <a:pt x="830287" y="18313"/>
                </a:lnTo>
                <a:lnTo>
                  <a:pt x="831354" y="28638"/>
                </a:lnTo>
                <a:lnTo>
                  <a:pt x="831354" y="7023"/>
                </a:lnTo>
                <a:lnTo>
                  <a:pt x="829157" y="5245"/>
                </a:lnTo>
                <a:lnTo>
                  <a:pt x="824915" y="1854"/>
                </a:lnTo>
                <a:lnTo>
                  <a:pt x="815759" y="0"/>
                </a:lnTo>
                <a:lnTo>
                  <a:pt x="806589" y="1854"/>
                </a:lnTo>
                <a:lnTo>
                  <a:pt x="799744" y="7340"/>
                </a:lnTo>
                <a:lnTo>
                  <a:pt x="795464" y="16319"/>
                </a:lnTo>
                <a:lnTo>
                  <a:pt x="793991" y="28638"/>
                </a:lnTo>
                <a:lnTo>
                  <a:pt x="795464" y="40957"/>
                </a:lnTo>
                <a:lnTo>
                  <a:pt x="799744" y="49936"/>
                </a:lnTo>
                <a:lnTo>
                  <a:pt x="806589" y="55410"/>
                </a:lnTo>
                <a:lnTo>
                  <a:pt x="815759" y="57277"/>
                </a:lnTo>
                <a:lnTo>
                  <a:pt x="824915" y="55410"/>
                </a:lnTo>
                <a:lnTo>
                  <a:pt x="829144" y="52031"/>
                </a:lnTo>
                <a:lnTo>
                  <a:pt x="831761" y="49936"/>
                </a:lnTo>
                <a:lnTo>
                  <a:pt x="836041" y="40957"/>
                </a:lnTo>
                <a:lnTo>
                  <a:pt x="837526" y="28638"/>
                </a:lnTo>
                <a:close/>
              </a:path>
              <a:path w="1464945" h="355600">
                <a:moveTo>
                  <a:pt x="892022" y="774"/>
                </a:moveTo>
                <a:lnTo>
                  <a:pt x="858989" y="774"/>
                </a:lnTo>
                <a:lnTo>
                  <a:pt x="858989" y="56502"/>
                </a:lnTo>
                <a:lnTo>
                  <a:pt x="865149" y="56502"/>
                </a:lnTo>
                <a:lnTo>
                  <a:pt x="865149" y="29946"/>
                </a:lnTo>
                <a:lnTo>
                  <a:pt x="885075" y="29946"/>
                </a:lnTo>
                <a:lnTo>
                  <a:pt x="885075" y="24701"/>
                </a:lnTo>
                <a:lnTo>
                  <a:pt x="865149" y="24701"/>
                </a:lnTo>
                <a:lnTo>
                  <a:pt x="865149" y="6019"/>
                </a:lnTo>
                <a:lnTo>
                  <a:pt x="892022" y="6019"/>
                </a:lnTo>
                <a:lnTo>
                  <a:pt x="892022" y="774"/>
                </a:lnTo>
                <a:close/>
              </a:path>
              <a:path w="1464945" h="355600">
                <a:moveTo>
                  <a:pt x="981316" y="39827"/>
                </a:moveTo>
                <a:lnTo>
                  <a:pt x="975766" y="38747"/>
                </a:lnTo>
                <a:lnTo>
                  <a:pt x="974064" y="45542"/>
                </a:lnTo>
                <a:lnTo>
                  <a:pt x="970749" y="52031"/>
                </a:lnTo>
                <a:lnTo>
                  <a:pt x="962177" y="52031"/>
                </a:lnTo>
                <a:lnTo>
                  <a:pt x="955840" y="50634"/>
                </a:lnTo>
                <a:lnTo>
                  <a:pt x="950912" y="46380"/>
                </a:lnTo>
                <a:lnTo>
                  <a:pt x="947724" y="39103"/>
                </a:lnTo>
                <a:lnTo>
                  <a:pt x="946594" y="28638"/>
                </a:lnTo>
                <a:lnTo>
                  <a:pt x="947699" y="18237"/>
                </a:lnTo>
                <a:lnTo>
                  <a:pt x="950760" y="10947"/>
                </a:lnTo>
                <a:lnTo>
                  <a:pt x="955319" y="6654"/>
                </a:lnTo>
                <a:lnTo>
                  <a:pt x="960945" y="5245"/>
                </a:lnTo>
                <a:lnTo>
                  <a:pt x="969289" y="5245"/>
                </a:lnTo>
                <a:lnTo>
                  <a:pt x="972832" y="10033"/>
                </a:lnTo>
                <a:lnTo>
                  <a:pt x="974839" y="17907"/>
                </a:lnTo>
                <a:lnTo>
                  <a:pt x="980554" y="16205"/>
                </a:lnTo>
                <a:lnTo>
                  <a:pt x="978077" y="6019"/>
                </a:lnTo>
                <a:lnTo>
                  <a:pt x="972058" y="0"/>
                </a:lnTo>
                <a:lnTo>
                  <a:pt x="961720" y="0"/>
                </a:lnTo>
                <a:lnTo>
                  <a:pt x="952715" y="1917"/>
                </a:lnTo>
                <a:lnTo>
                  <a:pt x="946023" y="7518"/>
                </a:lnTo>
                <a:lnTo>
                  <a:pt x="941857" y="16510"/>
                </a:lnTo>
                <a:lnTo>
                  <a:pt x="940409" y="28638"/>
                </a:lnTo>
                <a:lnTo>
                  <a:pt x="941984" y="41351"/>
                </a:lnTo>
                <a:lnTo>
                  <a:pt x="946378" y="50279"/>
                </a:lnTo>
                <a:lnTo>
                  <a:pt x="953109" y="55549"/>
                </a:lnTo>
                <a:lnTo>
                  <a:pt x="961720" y="57277"/>
                </a:lnTo>
                <a:lnTo>
                  <a:pt x="969251" y="56007"/>
                </a:lnTo>
                <a:lnTo>
                  <a:pt x="974877" y="52425"/>
                </a:lnTo>
                <a:lnTo>
                  <a:pt x="978827" y="46913"/>
                </a:lnTo>
                <a:lnTo>
                  <a:pt x="981316" y="39827"/>
                </a:lnTo>
                <a:close/>
              </a:path>
              <a:path w="1464945" h="355600">
                <a:moveTo>
                  <a:pt x="997381" y="284505"/>
                </a:moveTo>
                <a:lnTo>
                  <a:pt x="982268" y="236778"/>
                </a:lnTo>
                <a:lnTo>
                  <a:pt x="949032" y="201510"/>
                </a:lnTo>
                <a:lnTo>
                  <a:pt x="915797" y="171500"/>
                </a:lnTo>
                <a:lnTo>
                  <a:pt x="900696" y="139496"/>
                </a:lnTo>
                <a:lnTo>
                  <a:pt x="902246" y="127965"/>
                </a:lnTo>
                <a:lnTo>
                  <a:pt x="906830" y="119418"/>
                </a:lnTo>
                <a:lnTo>
                  <a:pt x="914285" y="114096"/>
                </a:lnTo>
                <a:lnTo>
                  <a:pt x="924483" y="112268"/>
                </a:lnTo>
                <a:lnTo>
                  <a:pt x="932700" y="113715"/>
                </a:lnTo>
                <a:lnTo>
                  <a:pt x="940447" y="118706"/>
                </a:lnTo>
                <a:lnTo>
                  <a:pt x="946543" y="128143"/>
                </a:lnTo>
                <a:lnTo>
                  <a:pt x="949794" y="142976"/>
                </a:lnTo>
                <a:lnTo>
                  <a:pt x="995070" y="137985"/>
                </a:lnTo>
                <a:lnTo>
                  <a:pt x="988428" y="110985"/>
                </a:lnTo>
                <a:lnTo>
                  <a:pt x="975029" y="89738"/>
                </a:lnTo>
                <a:lnTo>
                  <a:pt x="955154" y="75819"/>
                </a:lnTo>
                <a:lnTo>
                  <a:pt x="929081" y="70840"/>
                </a:lnTo>
                <a:lnTo>
                  <a:pt x="897826" y="75425"/>
                </a:lnTo>
                <a:lnTo>
                  <a:pt x="874699" y="88823"/>
                </a:lnTo>
                <a:lnTo>
                  <a:pt x="860348" y="110490"/>
                </a:lnTo>
                <a:lnTo>
                  <a:pt x="855421" y="139890"/>
                </a:lnTo>
                <a:lnTo>
                  <a:pt x="865466" y="180594"/>
                </a:lnTo>
                <a:lnTo>
                  <a:pt x="889444" y="210781"/>
                </a:lnTo>
                <a:lnTo>
                  <a:pt x="918070" y="235508"/>
                </a:lnTo>
                <a:lnTo>
                  <a:pt x="942047" y="259816"/>
                </a:lnTo>
                <a:lnTo>
                  <a:pt x="952106" y="288747"/>
                </a:lnTo>
                <a:lnTo>
                  <a:pt x="950112" y="299656"/>
                </a:lnTo>
                <a:lnTo>
                  <a:pt x="944473" y="307581"/>
                </a:lnTo>
                <a:lnTo>
                  <a:pt x="935748" y="312420"/>
                </a:lnTo>
                <a:lnTo>
                  <a:pt x="924483" y="314058"/>
                </a:lnTo>
                <a:lnTo>
                  <a:pt x="913841" y="311467"/>
                </a:lnTo>
                <a:lnTo>
                  <a:pt x="905243" y="303657"/>
                </a:lnTo>
                <a:lnTo>
                  <a:pt x="899172" y="290588"/>
                </a:lnTo>
                <a:lnTo>
                  <a:pt x="896073" y="272237"/>
                </a:lnTo>
                <a:lnTo>
                  <a:pt x="850823" y="278752"/>
                </a:lnTo>
                <a:lnTo>
                  <a:pt x="856576" y="308229"/>
                </a:lnTo>
                <a:lnTo>
                  <a:pt x="870661" y="332663"/>
                </a:lnTo>
                <a:lnTo>
                  <a:pt x="892683" y="349326"/>
                </a:lnTo>
                <a:lnTo>
                  <a:pt x="922172" y="355498"/>
                </a:lnTo>
                <a:lnTo>
                  <a:pt x="952703" y="350824"/>
                </a:lnTo>
                <a:lnTo>
                  <a:pt x="976464" y="337121"/>
                </a:lnTo>
                <a:lnTo>
                  <a:pt x="991882" y="314858"/>
                </a:lnTo>
                <a:lnTo>
                  <a:pt x="997381" y="284505"/>
                </a:lnTo>
                <a:close/>
              </a:path>
              <a:path w="1464945" h="355600">
                <a:moveTo>
                  <a:pt x="1039368" y="56502"/>
                </a:moveTo>
                <a:lnTo>
                  <a:pt x="1034008" y="39052"/>
                </a:lnTo>
                <a:lnTo>
                  <a:pt x="1032395" y="33807"/>
                </a:lnTo>
                <a:lnTo>
                  <a:pt x="1026096" y="13322"/>
                </a:lnTo>
                <a:lnTo>
                  <a:pt x="1026096" y="33807"/>
                </a:lnTo>
                <a:lnTo>
                  <a:pt x="1009180" y="33807"/>
                </a:lnTo>
                <a:lnTo>
                  <a:pt x="1017219" y="5092"/>
                </a:lnTo>
                <a:lnTo>
                  <a:pt x="1018070" y="5092"/>
                </a:lnTo>
                <a:lnTo>
                  <a:pt x="1026096" y="33807"/>
                </a:lnTo>
                <a:lnTo>
                  <a:pt x="1026096" y="13322"/>
                </a:lnTo>
                <a:lnTo>
                  <a:pt x="1023569" y="5092"/>
                </a:lnTo>
                <a:lnTo>
                  <a:pt x="1022235" y="774"/>
                </a:lnTo>
                <a:lnTo>
                  <a:pt x="1013053" y="774"/>
                </a:lnTo>
                <a:lnTo>
                  <a:pt x="995908" y="56502"/>
                </a:lnTo>
                <a:lnTo>
                  <a:pt x="1002398" y="56502"/>
                </a:lnTo>
                <a:lnTo>
                  <a:pt x="1007643" y="39052"/>
                </a:lnTo>
                <a:lnTo>
                  <a:pt x="1027633" y="39052"/>
                </a:lnTo>
                <a:lnTo>
                  <a:pt x="1032891" y="56502"/>
                </a:lnTo>
                <a:lnTo>
                  <a:pt x="1039368" y="56502"/>
                </a:lnTo>
                <a:close/>
              </a:path>
              <a:path w="1464945" h="355600">
                <a:moveTo>
                  <a:pt x="1086129" y="74676"/>
                </a:moveTo>
                <a:lnTo>
                  <a:pt x="1038555" y="74676"/>
                </a:lnTo>
                <a:lnTo>
                  <a:pt x="1038555" y="351663"/>
                </a:lnTo>
                <a:lnTo>
                  <a:pt x="1086129" y="351663"/>
                </a:lnTo>
                <a:lnTo>
                  <a:pt x="1086129" y="74676"/>
                </a:lnTo>
                <a:close/>
              </a:path>
              <a:path w="1464945" h="355600">
                <a:moveTo>
                  <a:pt x="1091857" y="51257"/>
                </a:moveTo>
                <a:lnTo>
                  <a:pt x="1065453" y="51257"/>
                </a:lnTo>
                <a:lnTo>
                  <a:pt x="1065453" y="774"/>
                </a:lnTo>
                <a:lnTo>
                  <a:pt x="1059281" y="774"/>
                </a:lnTo>
                <a:lnTo>
                  <a:pt x="1059281" y="56502"/>
                </a:lnTo>
                <a:lnTo>
                  <a:pt x="1091857" y="56502"/>
                </a:lnTo>
                <a:lnTo>
                  <a:pt x="1091857" y="51257"/>
                </a:lnTo>
                <a:close/>
              </a:path>
              <a:path w="1464945" h="355600">
                <a:moveTo>
                  <a:pt x="1119492" y="774"/>
                </a:moveTo>
                <a:lnTo>
                  <a:pt x="1113307" y="774"/>
                </a:lnTo>
                <a:lnTo>
                  <a:pt x="1113307" y="56502"/>
                </a:lnTo>
                <a:lnTo>
                  <a:pt x="1119492" y="56502"/>
                </a:lnTo>
                <a:lnTo>
                  <a:pt x="1119492" y="774"/>
                </a:lnTo>
                <a:close/>
              </a:path>
              <a:path w="1464945" h="355600">
                <a:moveTo>
                  <a:pt x="1179766" y="774"/>
                </a:moveTo>
                <a:lnTo>
                  <a:pt x="1146733" y="774"/>
                </a:lnTo>
                <a:lnTo>
                  <a:pt x="1146733" y="56502"/>
                </a:lnTo>
                <a:lnTo>
                  <a:pt x="1152906" y="56502"/>
                </a:lnTo>
                <a:lnTo>
                  <a:pt x="1152906" y="29946"/>
                </a:lnTo>
                <a:lnTo>
                  <a:pt x="1172832" y="29946"/>
                </a:lnTo>
                <a:lnTo>
                  <a:pt x="1172832" y="24701"/>
                </a:lnTo>
                <a:lnTo>
                  <a:pt x="1152906" y="24701"/>
                </a:lnTo>
                <a:lnTo>
                  <a:pt x="1152906" y="6019"/>
                </a:lnTo>
                <a:lnTo>
                  <a:pt x="1179766" y="6019"/>
                </a:lnTo>
                <a:lnTo>
                  <a:pt x="1179766" y="774"/>
                </a:lnTo>
                <a:close/>
              </a:path>
              <a:path w="1464945" h="355600">
                <a:moveTo>
                  <a:pt x="1239126" y="28638"/>
                </a:moveTo>
                <a:lnTo>
                  <a:pt x="1237653" y="16319"/>
                </a:lnTo>
                <a:lnTo>
                  <a:pt x="1233373" y="7340"/>
                </a:lnTo>
                <a:lnTo>
                  <a:pt x="1232954" y="7010"/>
                </a:lnTo>
                <a:lnTo>
                  <a:pt x="1232954" y="28638"/>
                </a:lnTo>
                <a:lnTo>
                  <a:pt x="1231900" y="38963"/>
                </a:lnTo>
                <a:lnTo>
                  <a:pt x="1228839" y="46266"/>
                </a:lnTo>
                <a:lnTo>
                  <a:pt x="1223937" y="50596"/>
                </a:lnTo>
                <a:lnTo>
                  <a:pt x="1217358" y="52031"/>
                </a:lnTo>
                <a:lnTo>
                  <a:pt x="1210792" y="50596"/>
                </a:lnTo>
                <a:lnTo>
                  <a:pt x="1205890" y="46266"/>
                </a:lnTo>
                <a:lnTo>
                  <a:pt x="1202829" y="38963"/>
                </a:lnTo>
                <a:lnTo>
                  <a:pt x="1201775" y="28638"/>
                </a:lnTo>
                <a:lnTo>
                  <a:pt x="1202829" y="18313"/>
                </a:lnTo>
                <a:lnTo>
                  <a:pt x="1205890" y="11010"/>
                </a:lnTo>
                <a:lnTo>
                  <a:pt x="1210792" y="6680"/>
                </a:lnTo>
                <a:lnTo>
                  <a:pt x="1217358" y="5245"/>
                </a:lnTo>
                <a:lnTo>
                  <a:pt x="1223937" y="6680"/>
                </a:lnTo>
                <a:lnTo>
                  <a:pt x="1228839" y="11010"/>
                </a:lnTo>
                <a:lnTo>
                  <a:pt x="1231900" y="18313"/>
                </a:lnTo>
                <a:lnTo>
                  <a:pt x="1232954" y="28638"/>
                </a:lnTo>
                <a:lnTo>
                  <a:pt x="1232954" y="7010"/>
                </a:lnTo>
                <a:lnTo>
                  <a:pt x="1230757" y="5245"/>
                </a:lnTo>
                <a:lnTo>
                  <a:pt x="1226527" y="1854"/>
                </a:lnTo>
                <a:lnTo>
                  <a:pt x="1217358" y="0"/>
                </a:lnTo>
                <a:lnTo>
                  <a:pt x="1208201" y="1854"/>
                </a:lnTo>
                <a:lnTo>
                  <a:pt x="1201356" y="7340"/>
                </a:lnTo>
                <a:lnTo>
                  <a:pt x="1197076" y="16319"/>
                </a:lnTo>
                <a:lnTo>
                  <a:pt x="1195590" y="28638"/>
                </a:lnTo>
                <a:lnTo>
                  <a:pt x="1197076" y="40957"/>
                </a:lnTo>
                <a:lnTo>
                  <a:pt x="1201356" y="49936"/>
                </a:lnTo>
                <a:lnTo>
                  <a:pt x="1208201" y="55410"/>
                </a:lnTo>
                <a:lnTo>
                  <a:pt x="1217358" y="57277"/>
                </a:lnTo>
                <a:lnTo>
                  <a:pt x="1226527" y="55410"/>
                </a:lnTo>
                <a:lnTo>
                  <a:pt x="1230757" y="52031"/>
                </a:lnTo>
                <a:lnTo>
                  <a:pt x="1233373" y="49936"/>
                </a:lnTo>
                <a:lnTo>
                  <a:pt x="1237653" y="40957"/>
                </a:lnTo>
                <a:lnTo>
                  <a:pt x="1239126" y="28638"/>
                </a:lnTo>
                <a:close/>
              </a:path>
              <a:path w="1464945" h="355600">
                <a:moveTo>
                  <a:pt x="1285024" y="158318"/>
                </a:moveTo>
                <a:lnTo>
                  <a:pt x="1276083" y="113804"/>
                </a:lnTo>
                <a:lnTo>
                  <a:pt x="1242314" y="79756"/>
                </a:lnTo>
                <a:lnTo>
                  <a:pt x="1237462" y="79006"/>
                </a:lnTo>
                <a:lnTo>
                  <a:pt x="1237462" y="152552"/>
                </a:lnTo>
                <a:lnTo>
                  <a:pt x="1237462" y="273773"/>
                </a:lnTo>
                <a:lnTo>
                  <a:pt x="1235684" y="292125"/>
                </a:lnTo>
                <a:lnTo>
                  <a:pt x="1229880" y="304076"/>
                </a:lnTo>
                <a:lnTo>
                  <a:pt x="1219327" y="310565"/>
                </a:lnTo>
                <a:lnTo>
                  <a:pt x="1203312" y="312521"/>
                </a:lnTo>
                <a:lnTo>
                  <a:pt x="1186815" y="312521"/>
                </a:lnTo>
                <a:lnTo>
                  <a:pt x="1186815" y="113804"/>
                </a:lnTo>
                <a:lnTo>
                  <a:pt x="1203312" y="113804"/>
                </a:lnTo>
                <a:lnTo>
                  <a:pt x="1219327" y="115760"/>
                </a:lnTo>
                <a:lnTo>
                  <a:pt x="1229880" y="122250"/>
                </a:lnTo>
                <a:lnTo>
                  <a:pt x="1235684" y="134200"/>
                </a:lnTo>
                <a:lnTo>
                  <a:pt x="1237462" y="152552"/>
                </a:lnTo>
                <a:lnTo>
                  <a:pt x="1237462" y="79006"/>
                </a:lnTo>
                <a:lnTo>
                  <a:pt x="1209840" y="74676"/>
                </a:lnTo>
                <a:lnTo>
                  <a:pt x="1139240" y="74676"/>
                </a:lnTo>
                <a:lnTo>
                  <a:pt x="1139240" y="351663"/>
                </a:lnTo>
                <a:lnTo>
                  <a:pt x="1209840" y="351663"/>
                </a:lnTo>
                <a:lnTo>
                  <a:pt x="1265847" y="331139"/>
                </a:lnTo>
                <a:lnTo>
                  <a:pt x="1285024" y="268020"/>
                </a:lnTo>
                <a:lnTo>
                  <a:pt x="1285024" y="158318"/>
                </a:lnTo>
                <a:close/>
              </a:path>
              <a:path w="1464945" h="355600">
                <a:moveTo>
                  <a:pt x="1297787" y="56502"/>
                </a:moveTo>
                <a:lnTo>
                  <a:pt x="1286535" y="31191"/>
                </a:lnTo>
                <a:lnTo>
                  <a:pt x="1285976" y="29946"/>
                </a:lnTo>
                <a:lnTo>
                  <a:pt x="1292542" y="27787"/>
                </a:lnTo>
                <a:lnTo>
                  <a:pt x="1294422" y="25933"/>
                </a:lnTo>
                <a:lnTo>
                  <a:pt x="1297089" y="23317"/>
                </a:lnTo>
                <a:lnTo>
                  <a:pt x="1297089" y="6172"/>
                </a:lnTo>
                <a:lnTo>
                  <a:pt x="1296898" y="6019"/>
                </a:lnTo>
                <a:lnTo>
                  <a:pt x="1290916" y="1092"/>
                </a:lnTo>
                <a:lnTo>
                  <a:pt x="1290916" y="8255"/>
                </a:lnTo>
                <a:lnTo>
                  <a:pt x="1290916" y="22771"/>
                </a:lnTo>
                <a:lnTo>
                  <a:pt x="1286433" y="25933"/>
                </a:lnTo>
                <a:lnTo>
                  <a:pt x="1266761" y="25933"/>
                </a:lnTo>
                <a:lnTo>
                  <a:pt x="1266761" y="6019"/>
                </a:lnTo>
                <a:lnTo>
                  <a:pt x="1285824" y="6019"/>
                </a:lnTo>
                <a:lnTo>
                  <a:pt x="1290916" y="8255"/>
                </a:lnTo>
                <a:lnTo>
                  <a:pt x="1290916" y="1092"/>
                </a:lnTo>
                <a:lnTo>
                  <a:pt x="1290535" y="774"/>
                </a:lnTo>
                <a:lnTo>
                  <a:pt x="1260589" y="774"/>
                </a:lnTo>
                <a:lnTo>
                  <a:pt x="1260589" y="56502"/>
                </a:lnTo>
                <a:lnTo>
                  <a:pt x="1266761" y="56502"/>
                </a:lnTo>
                <a:lnTo>
                  <a:pt x="1266761" y="31191"/>
                </a:lnTo>
                <a:lnTo>
                  <a:pt x="1279804" y="31191"/>
                </a:lnTo>
                <a:lnTo>
                  <a:pt x="1291082" y="56502"/>
                </a:lnTo>
                <a:lnTo>
                  <a:pt x="1297787" y="56502"/>
                </a:lnTo>
                <a:close/>
              </a:path>
              <a:path w="1464945" h="355600">
                <a:moveTo>
                  <a:pt x="1361465" y="774"/>
                </a:moveTo>
                <a:lnTo>
                  <a:pt x="1355915" y="774"/>
                </a:lnTo>
                <a:lnTo>
                  <a:pt x="1355915" y="43688"/>
                </a:lnTo>
                <a:lnTo>
                  <a:pt x="1355598" y="43688"/>
                </a:lnTo>
                <a:lnTo>
                  <a:pt x="1331290" y="774"/>
                </a:lnTo>
                <a:lnTo>
                  <a:pt x="1322412" y="774"/>
                </a:lnTo>
                <a:lnTo>
                  <a:pt x="1322412" y="56502"/>
                </a:lnTo>
                <a:lnTo>
                  <a:pt x="1327975" y="56502"/>
                </a:lnTo>
                <a:lnTo>
                  <a:pt x="1327975" y="6794"/>
                </a:lnTo>
                <a:lnTo>
                  <a:pt x="1328127" y="6794"/>
                </a:lnTo>
                <a:lnTo>
                  <a:pt x="1356372" y="56502"/>
                </a:lnTo>
                <a:lnTo>
                  <a:pt x="1361465" y="56502"/>
                </a:lnTo>
                <a:lnTo>
                  <a:pt x="1361465" y="774"/>
                </a:lnTo>
                <a:close/>
              </a:path>
              <a:path w="1464945" h="355600">
                <a:moveTo>
                  <a:pt x="1395437" y="774"/>
                </a:moveTo>
                <a:lnTo>
                  <a:pt x="1389253" y="774"/>
                </a:lnTo>
                <a:lnTo>
                  <a:pt x="1389253" y="56502"/>
                </a:lnTo>
                <a:lnTo>
                  <a:pt x="1395437" y="56502"/>
                </a:lnTo>
                <a:lnTo>
                  <a:pt x="1395437" y="774"/>
                </a:lnTo>
                <a:close/>
              </a:path>
              <a:path w="1464945" h="355600">
                <a:moveTo>
                  <a:pt x="1460271" y="56502"/>
                </a:moveTo>
                <a:lnTo>
                  <a:pt x="1454899" y="39052"/>
                </a:lnTo>
                <a:lnTo>
                  <a:pt x="1453286" y="33807"/>
                </a:lnTo>
                <a:lnTo>
                  <a:pt x="1446987" y="13322"/>
                </a:lnTo>
                <a:lnTo>
                  <a:pt x="1446987" y="33807"/>
                </a:lnTo>
                <a:lnTo>
                  <a:pt x="1430083" y="33807"/>
                </a:lnTo>
                <a:lnTo>
                  <a:pt x="1438109" y="5092"/>
                </a:lnTo>
                <a:lnTo>
                  <a:pt x="1438960" y="5092"/>
                </a:lnTo>
                <a:lnTo>
                  <a:pt x="1446987" y="33807"/>
                </a:lnTo>
                <a:lnTo>
                  <a:pt x="1446987" y="13322"/>
                </a:lnTo>
                <a:lnTo>
                  <a:pt x="1444459" y="5092"/>
                </a:lnTo>
                <a:lnTo>
                  <a:pt x="1443126" y="774"/>
                </a:lnTo>
                <a:lnTo>
                  <a:pt x="1433944" y="774"/>
                </a:lnTo>
                <a:lnTo>
                  <a:pt x="1416812" y="56502"/>
                </a:lnTo>
                <a:lnTo>
                  <a:pt x="1423289" y="56502"/>
                </a:lnTo>
                <a:lnTo>
                  <a:pt x="1428546" y="39052"/>
                </a:lnTo>
                <a:lnTo>
                  <a:pt x="1448536" y="39052"/>
                </a:lnTo>
                <a:lnTo>
                  <a:pt x="1453781" y="56502"/>
                </a:lnTo>
                <a:lnTo>
                  <a:pt x="1460271" y="56502"/>
                </a:lnTo>
                <a:close/>
              </a:path>
              <a:path w="1464945" h="355600">
                <a:moveTo>
                  <a:pt x="1464652" y="310832"/>
                </a:moveTo>
                <a:lnTo>
                  <a:pt x="1379486" y="310832"/>
                </a:lnTo>
                <a:lnTo>
                  <a:pt x="1379486" y="228282"/>
                </a:lnTo>
                <a:lnTo>
                  <a:pt x="1440878" y="228282"/>
                </a:lnTo>
                <a:lnTo>
                  <a:pt x="1440878" y="187642"/>
                </a:lnTo>
                <a:lnTo>
                  <a:pt x="1379486" y="187642"/>
                </a:lnTo>
                <a:lnTo>
                  <a:pt x="1379486" y="116522"/>
                </a:lnTo>
                <a:lnTo>
                  <a:pt x="1459280" y="116522"/>
                </a:lnTo>
                <a:lnTo>
                  <a:pt x="1459280" y="74612"/>
                </a:lnTo>
                <a:lnTo>
                  <a:pt x="1331912" y="74612"/>
                </a:lnTo>
                <a:lnTo>
                  <a:pt x="1331912" y="116522"/>
                </a:lnTo>
                <a:lnTo>
                  <a:pt x="1331912" y="187642"/>
                </a:lnTo>
                <a:lnTo>
                  <a:pt x="1331912" y="228282"/>
                </a:lnTo>
                <a:lnTo>
                  <a:pt x="1331912" y="310832"/>
                </a:lnTo>
                <a:lnTo>
                  <a:pt x="1331912" y="351472"/>
                </a:lnTo>
                <a:lnTo>
                  <a:pt x="1464652" y="351472"/>
                </a:lnTo>
                <a:lnTo>
                  <a:pt x="1464652" y="310832"/>
                </a:lnTo>
                <a:close/>
              </a:path>
            </a:pathLst>
          </a:custGeom>
          <a:solidFill>
            <a:srgbClr val="016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bject 7"/>
          <p:cNvSpPr/>
          <p:nvPr/>
        </p:nvSpPr>
        <p:spPr>
          <a:xfrm>
            <a:off x="83520" y="2897640"/>
            <a:ext cx="144360" cy="277920"/>
          </a:xfrm>
          <a:custGeom>
            <a:avLst/>
            <a:gdLst>
              <a:gd name="textAreaLeft" fmla="*/ 0 w 144360"/>
              <a:gd name="textAreaRight" fmla="*/ 144720 w 144360"/>
              <a:gd name="textAreaTop" fmla="*/ 0 h 277920"/>
              <a:gd name="textAreaBottom" fmla="*/ 278280 h 277920"/>
            </a:gdLst>
            <a:ahLst/>
            <a:rect l="textAreaLeft" t="textAreaTop" r="textAreaRight" b="textAreaBottom"/>
            <a:pathLst>
              <a:path w="144779" h="278130">
                <a:moveTo>
                  <a:pt x="144153" y="0"/>
                </a:moveTo>
                <a:lnTo>
                  <a:pt x="97114" y="0"/>
                </a:lnTo>
                <a:lnTo>
                  <a:pt x="97114" y="206730"/>
                </a:lnTo>
                <a:lnTo>
                  <a:pt x="95602" y="219894"/>
                </a:lnTo>
                <a:lnTo>
                  <a:pt x="90997" y="229253"/>
                </a:lnTo>
                <a:lnTo>
                  <a:pt x="83191" y="234844"/>
                </a:lnTo>
                <a:lnTo>
                  <a:pt x="72078" y="236699"/>
                </a:lnTo>
                <a:lnTo>
                  <a:pt x="60963" y="234844"/>
                </a:lnTo>
                <a:lnTo>
                  <a:pt x="53156" y="229253"/>
                </a:lnTo>
                <a:lnTo>
                  <a:pt x="48551" y="219894"/>
                </a:lnTo>
                <a:lnTo>
                  <a:pt x="47039" y="206730"/>
                </a:lnTo>
                <a:lnTo>
                  <a:pt x="47039" y="0"/>
                </a:lnTo>
                <a:lnTo>
                  <a:pt x="0" y="0"/>
                </a:lnTo>
                <a:lnTo>
                  <a:pt x="0" y="204832"/>
                </a:lnTo>
                <a:lnTo>
                  <a:pt x="4967" y="236058"/>
                </a:lnTo>
                <a:lnTo>
                  <a:pt x="19252" y="258891"/>
                </a:lnTo>
                <a:lnTo>
                  <a:pt x="41931" y="272904"/>
                </a:lnTo>
                <a:lnTo>
                  <a:pt x="72078" y="277670"/>
                </a:lnTo>
                <a:lnTo>
                  <a:pt x="102224" y="272904"/>
                </a:lnTo>
                <a:lnTo>
                  <a:pt x="124902" y="258891"/>
                </a:lnTo>
                <a:lnTo>
                  <a:pt x="139186" y="236058"/>
                </a:lnTo>
                <a:lnTo>
                  <a:pt x="144153" y="204832"/>
                </a:lnTo>
                <a:lnTo>
                  <a:pt x="144153" y="0"/>
                </a:lnTo>
                <a:close/>
              </a:path>
            </a:pathLst>
          </a:custGeom>
          <a:solidFill>
            <a:srgbClr val="fdb9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bject 8"/>
          <p:cNvSpPr/>
          <p:nvPr/>
        </p:nvSpPr>
        <p:spPr>
          <a:xfrm>
            <a:off x="273240" y="2894040"/>
            <a:ext cx="141840" cy="281520"/>
          </a:xfrm>
          <a:custGeom>
            <a:avLst/>
            <a:gdLst>
              <a:gd name="textAreaLeft" fmla="*/ 0 w 141840"/>
              <a:gd name="textAreaRight" fmla="*/ 142200 w 141840"/>
              <a:gd name="textAreaTop" fmla="*/ 0 h 281520"/>
              <a:gd name="textAreaBottom" fmla="*/ 281880 h 281520"/>
            </a:gdLst>
            <a:ahLst/>
            <a:rect l="textAreaLeft" t="textAreaTop" r="textAreaRight" b="textAreaBottom"/>
            <a:pathLst>
              <a:path w="142240" h="281939">
                <a:moveTo>
                  <a:pt x="72078" y="0"/>
                </a:moveTo>
                <a:lnTo>
                  <a:pt x="40010" y="5524"/>
                </a:lnTo>
                <a:lnTo>
                  <a:pt x="17545" y="20579"/>
                </a:lnTo>
                <a:lnTo>
                  <a:pt x="4327" y="42889"/>
                </a:lnTo>
                <a:lnTo>
                  <a:pt x="0" y="70178"/>
                </a:lnTo>
                <a:lnTo>
                  <a:pt x="0" y="211276"/>
                </a:lnTo>
                <a:lnTo>
                  <a:pt x="4327" y="238567"/>
                </a:lnTo>
                <a:lnTo>
                  <a:pt x="17545" y="260879"/>
                </a:lnTo>
                <a:lnTo>
                  <a:pt x="40010" y="275936"/>
                </a:lnTo>
                <a:lnTo>
                  <a:pt x="72078" y="281460"/>
                </a:lnTo>
                <a:lnTo>
                  <a:pt x="102828" y="275936"/>
                </a:lnTo>
                <a:lnTo>
                  <a:pt x="124617" y="260879"/>
                </a:lnTo>
                <a:lnTo>
                  <a:pt x="137586" y="238567"/>
                </a:lnTo>
                <a:lnTo>
                  <a:pt x="141878" y="211276"/>
                </a:lnTo>
                <a:lnTo>
                  <a:pt x="141878" y="179795"/>
                </a:lnTo>
                <a:lnTo>
                  <a:pt x="94838" y="179795"/>
                </a:lnTo>
                <a:lnTo>
                  <a:pt x="94838" y="212796"/>
                </a:lnTo>
                <a:lnTo>
                  <a:pt x="93682" y="224644"/>
                </a:lnTo>
                <a:lnTo>
                  <a:pt x="89859" y="233329"/>
                </a:lnTo>
                <a:lnTo>
                  <a:pt x="82835" y="238670"/>
                </a:lnTo>
                <a:lnTo>
                  <a:pt x="72078" y="240490"/>
                </a:lnTo>
                <a:lnTo>
                  <a:pt x="60164" y="238629"/>
                </a:lnTo>
                <a:lnTo>
                  <a:pt x="52446" y="232997"/>
                </a:lnTo>
                <a:lnTo>
                  <a:pt x="48284" y="223525"/>
                </a:lnTo>
                <a:lnTo>
                  <a:pt x="47039" y="210143"/>
                </a:lnTo>
                <a:lnTo>
                  <a:pt x="47039" y="71317"/>
                </a:lnTo>
                <a:lnTo>
                  <a:pt x="48284" y="57933"/>
                </a:lnTo>
                <a:lnTo>
                  <a:pt x="52446" y="48461"/>
                </a:lnTo>
                <a:lnTo>
                  <a:pt x="60164" y="42830"/>
                </a:lnTo>
                <a:lnTo>
                  <a:pt x="72078" y="40969"/>
                </a:lnTo>
                <a:lnTo>
                  <a:pt x="80755" y="42872"/>
                </a:lnTo>
                <a:lnTo>
                  <a:pt x="88009" y="48793"/>
                </a:lnTo>
                <a:lnTo>
                  <a:pt x="92989" y="59052"/>
                </a:lnTo>
                <a:lnTo>
                  <a:pt x="94838" y="73971"/>
                </a:lnTo>
                <a:lnTo>
                  <a:pt x="94838" y="95216"/>
                </a:lnTo>
                <a:lnTo>
                  <a:pt x="141878" y="95216"/>
                </a:lnTo>
                <a:lnTo>
                  <a:pt x="141878" y="75110"/>
                </a:lnTo>
                <a:lnTo>
                  <a:pt x="137586" y="46089"/>
                </a:lnTo>
                <a:lnTo>
                  <a:pt x="124617" y="22190"/>
                </a:lnTo>
                <a:lnTo>
                  <a:pt x="102828" y="5974"/>
                </a:lnTo>
                <a:lnTo>
                  <a:pt x="72078" y="0"/>
                </a:lnTo>
                <a:close/>
              </a:path>
            </a:pathLst>
          </a:custGeom>
          <a:solidFill>
            <a:srgbClr val="fdb9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object 3"/>
          <p:cNvSpPr/>
          <p:nvPr/>
        </p:nvSpPr>
        <p:spPr>
          <a:xfrm>
            <a:off x="1116000" y="384120"/>
            <a:ext cx="3526920" cy="2519280"/>
          </a:xfrm>
          <a:custGeom>
            <a:avLst/>
            <a:gdLst>
              <a:gd name="textAreaLeft" fmla="*/ 0 w 3526920"/>
              <a:gd name="textAreaRight" fmla="*/ 3527280 w 3526920"/>
              <a:gd name="textAreaTop" fmla="*/ 0 h 2519280"/>
              <a:gd name="textAreaBottom" fmla="*/ 2519640 h 2519280"/>
            </a:gdLst>
            <a:ahLst/>
            <a:rect l="textAreaLeft" t="textAreaTop" r="textAreaRight" b="textAreaBottom"/>
            <a:pathLst>
              <a:path w="3527425" h="2519680">
                <a:moveTo>
                  <a:pt x="3527240" y="2519457"/>
                </a:moveTo>
                <a:lnTo>
                  <a:pt x="0" y="2519457"/>
                </a:lnTo>
                <a:lnTo>
                  <a:pt x="0" y="0"/>
                </a:lnTo>
                <a:lnTo>
                  <a:pt x="3527240" y="0"/>
                </a:lnTo>
                <a:lnTo>
                  <a:pt x="3527240" y="251945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4" name="object 4"/>
          <p:cNvGraphicFramePr/>
          <p:nvPr/>
        </p:nvGraphicFramePr>
        <p:xfrm>
          <a:off x="1519200" y="888120"/>
          <a:ext cx="2721240" cy="1609200"/>
        </p:xfrm>
        <a:graphic>
          <a:graphicData uri="http://schemas.openxmlformats.org/drawingml/2006/table">
            <a:tbl>
              <a:tblPr/>
              <a:tblGrid>
                <a:gridCol w="175680"/>
                <a:gridCol w="614520"/>
                <a:gridCol w="614520"/>
                <a:gridCol w="614520"/>
                <a:gridCol w="614520"/>
                <a:gridCol w="86760"/>
              </a:tblGrid>
              <a:tr h="15480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250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50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 w="648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50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 w="64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50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40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>
                      <a:noFill/>
                    </a:lnR>
                    <a:lnT w="648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5" name="object 5"/>
          <p:cNvSpPr/>
          <p:nvPr/>
        </p:nvSpPr>
        <p:spPr>
          <a:xfrm>
            <a:off x="1519200" y="968760"/>
            <a:ext cx="2721240" cy="1451160"/>
          </a:xfrm>
          <a:custGeom>
            <a:avLst/>
            <a:gdLst>
              <a:gd name="textAreaLeft" fmla="*/ 0 w 2721240"/>
              <a:gd name="textAreaRight" fmla="*/ 2721600 w 2721240"/>
              <a:gd name="textAreaTop" fmla="*/ 0 h 1451160"/>
              <a:gd name="textAreaBottom" fmla="*/ 1451520 h 1451160"/>
            </a:gdLst>
            <a:ahLst/>
            <a:rect l="textAreaLeft" t="textAreaTop" r="textAreaRight" b="textAreaBottom"/>
            <a:pathLst>
              <a:path w="2721610" h="1451610">
                <a:moveTo>
                  <a:pt x="0" y="1051420"/>
                </a:moveTo>
                <a:lnTo>
                  <a:pt x="6399" y="1051873"/>
                </a:lnTo>
                <a:lnTo>
                  <a:pt x="7306" y="1051168"/>
                </a:lnTo>
                <a:lnTo>
                  <a:pt x="13705" y="1051672"/>
                </a:lnTo>
                <a:lnTo>
                  <a:pt x="14612" y="1051520"/>
                </a:lnTo>
                <a:lnTo>
                  <a:pt x="28369" y="1051319"/>
                </a:lnTo>
                <a:lnTo>
                  <a:pt x="29276" y="1050664"/>
                </a:lnTo>
                <a:lnTo>
                  <a:pt x="37489" y="1051722"/>
                </a:lnTo>
                <a:lnTo>
                  <a:pt x="38396" y="1051319"/>
                </a:lnTo>
                <a:lnTo>
                  <a:pt x="53966" y="1051722"/>
                </a:lnTo>
                <a:lnTo>
                  <a:pt x="54873" y="1051117"/>
                </a:lnTo>
                <a:lnTo>
                  <a:pt x="60366" y="1052226"/>
                </a:lnTo>
                <a:lnTo>
                  <a:pt x="61273" y="1051974"/>
                </a:lnTo>
                <a:lnTo>
                  <a:pt x="94227" y="1051319"/>
                </a:lnTo>
                <a:lnTo>
                  <a:pt x="95134" y="1052024"/>
                </a:lnTo>
                <a:lnTo>
                  <a:pt x="100627" y="1051621"/>
                </a:lnTo>
                <a:lnTo>
                  <a:pt x="101534" y="1051672"/>
                </a:lnTo>
                <a:lnTo>
                  <a:pt x="118011" y="1050966"/>
                </a:lnTo>
                <a:lnTo>
                  <a:pt x="118918" y="1051016"/>
                </a:lnTo>
                <a:lnTo>
                  <a:pt x="126224" y="1051218"/>
                </a:lnTo>
                <a:lnTo>
                  <a:pt x="127131" y="1052024"/>
                </a:lnTo>
                <a:lnTo>
                  <a:pt x="133531" y="1051722"/>
                </a:lnTo>
                <a:lnTo>
                  <a:pt x="134438" y="1051923"/>
                </a:lnTo>
                <a:lnTo>
                  <a:pt x="141744" y="1051319"/>
                </a:lnTo>
                <a:lnTo>
                  <a:pt x="142702" y="1052125"/>
                </a:lnTo>
                <a:lnTo>
                  <a:pt x="148194" y="1051823"/>
                </a:lnTo>
                <a:lnTo>
                  <a:pt x="149101" y="1052679"/>
                </a:lnTo>
                <a:lnTo>
                  <a:pt x="153636" y="1051722"/>
                </a:lnTo>
                <a:lnTo>
                  <a:pt x="154593" y="1052327"/>
                </a:lnTo>
                <a:lnTo>
                  <a:pt x="168299" y="1051722"/>
                </a:lnTo>
                <a:lnTo>
                  <a:pt x="169206" y="1051168"/>
                </a:lnTo>
                <a:lnTo>
                  <a:pt x="173792" y="1051571"/>
                </a:lnTo>
                <a:lnTo>
                  <a:pt x="174699" y="1051470"/>
                </a:lnTo>
                <a:lnTo>
                  <a:pt x="196668" y="1051420"/>
                </a:lnTo>
                <a:lnTo>
                  <a:pt x="197575" y="1051420"/>
                </a:lnTo>
                <a:lnTo>
                  <a:pt x="212188" y="1051268"/>
                </a:lnTo>
                <a:lnTo>
                  <a:pt x="213095" y="1051974"/>
                </a:lnTo>
                <a:lnTo>
                  <a:pt x="219495" y="1051168"/>
                </a:lnTo>
                <a:lnTo>
                  <a:pt x="220402" y="1051823"/>
                </a:lnTo>
                <a:lnTo>
                  <a:pt x="234158" y="1051520"/>
                </a:lnTo>
                <a:lnTo>
                  <a:pt x="235065" y="122042"/>
                </a:lnTo>
                <a:lnTo>
                  <a:pt x="237786" y="326723"/>
                </a:lnTo>
                <a:lnTo>
                  <a:pt x="238693" y="446347"/>
                </a:lnTo>
                <a:lnTo>
                  <a:pt x="245143" y="1052327"/>
                </a:lnTo>
                <a:lnTo>
                  <a:pt x="246957" y="1051823"/>
                </a:lnTo>
                <a:lnTo>
                  <a:pt x="247864" y="1051571"/>
                </a:lnTo>
                <a:lnTo>
                  <a:pt x="280768" y="1051722"/>
                </a:lnTo>
                <a:lnTo>
                  <a:pt x="281725" y="1051369"/>
                </a:lnTo>
                <a:lnTo>
                  <a:pt x="291753" y="1050916"/>
                </a:lnTo>
                <a:lnTo>
                  <a:pt x="292660" y="1050916"/>
                </a:lnTo>
                <a:lnTo>
                  <a:pt x="301831" y="1051823"/>
                </a:lnTo>
                <a:lnTo>
                  <a:pt x="302738" y="1051268"/>
                </a:lnTo>
                <a:lnTo>
                  <a:pt x="307323" y="1052024"/>
                </a:lnTo>
                <a:lnTo>
                  <a:pt x="308230" y="1051571"/>
                </a:lnTo>
                <a:lnTo>
                  <a:pt x="310044" y="0"/>
                </a:lnTo>
                <a:lnTo>
                  <a:pt x="312815" y="28268"/>
                </a:lnTo>
                <a:lnTo>
                  <a:pt x="313722" y="35877"/>
                </a:lnTo>
                <a:lnTo>
                  <a:pt x="319215" y="98460"/>
                </a:lnTo>
                <a:lnTo>
                  <a:pt x="320122" y="91506"/>
                </a:lnTo>
                <a:lnTo>
                  <a:pt x="321029" y="82890"/>
                </a:lnTo>
                <a:lnTo>
                  <a:pt x="321936" y="48927"/>
                </a:lnTo>
                <a:lnTo>
                  <a:pt x="322843" y="81076"/>
                </a:lnTo>
                <a:lnTo>
                  <a:pt x="323800" y="193746"/>
                </a:lnTo>
                <a:lnTo>
                  <a:pt x="332921" y="1052427"/>
                </a:lnTo>
                <a:lnTo>
                  <a:pt x="333828" y="1051873"/>
                </a:lnTo>
                <a:lnTo>
                  <a:pt x="334735" y="1051823"/>
                </a:lnTo>
                <a:lnTo>
                  <a:pt x="397872" y="1051722"/>
                </a:lnTo>
                <a:lnTo>
                  <a:pt x="398779" y="1052327"/>
                </a:lnTo>
                <a:lnTo>
                  <a:pt x="400593" y="1052226"/>
                </a:lnTo>
                <a:lnTo>
                  <a:pt x="401500" y="820738"/>
                </a:lnTo>
                <a:lnTo>
                  <a:pt x="403365" y="299160"/>
                </a:lnTo>
                <a:lnTo>
                  <a:pt x="406086" y="305962"/>
                </a:lnTo>
                <a:lnTo>
                  <a:pt x="406993" y="306315"/>
                </a:lnTo>
                <a:lnTo>
                  <a:pt x="407900" y="319920"/>
                </a:lnTo>
                <a:lnTo>
                  <a:pt x="408857" y="174749"/>
                </a:lnTo>
                <a:lnTo>
                  <a:pt x="409764" y="100677"/>
                </a:lnTo>
                <a:lnTo>
                  <a:pt x="411578" y="230580"/>
                </a:lnTo>
                <a:lnTo>
                  <a:pt x="412485" y="361088"/>
                </a:lnTo>
                <a:lnTo>
                  <a:pt x="416164" y="737646"/>
                </a:lnTo>
                <a:lnTo>
                  <a:pt x="417071" y="897733"/>
                </a:lnTo>
                <a:lnTo>
                  <a:pt x="420749" y="1052579"/>
                </a:lnTo>
                <a:lnTo>
                  <a:pt x="422563" y="1051369"/>
                </a:lnTo>
                <a:lnTo>
                  <a:pt x="423470" y="1052226"/>
                </a:lnTo>
                <a:lnTo>
                  <a:pt x="428055" y="1051168"/>
                </a:lnTo>
                <a:lnTo>
                  <a:pt x="428962" y="1051873"/>
                </a:lnTo>
                <a:lnTo>
                  <a:pt x="436269" y="1051772"/>
                </a:lnTo>
                <a:lnTo>
                  <a:pt x="437176" y="1051672"/>
                </a:lnTo>
                <a:lnTo>
                  <a:pt x="454560" y="1051319"/>
                </a:lnTo>
                <a:lnTo>
                  <a:pt x="455467" y="1051571"/>
                </a:lnTo>
                <a:lnTo>
                  <a:pt x="476530" y="1051722"/>
                </a:lnTo>
                <a:lnTo>
                  <a:pt x="477437" y="1051117"/>
                </a:lnTo>
                <a:lnTo>
                  <a:pt x="488422" y="1051571"/>
                </a:lnTo>
                <a:lnTo>
                  <a:pt x="489329" y="1051772"/>
                </a:lnTo>
                <a:lnTo>
                  <a:pt x="490236" y="1051672"/>
                </a:lnTo>
                <a:lnTo>
                  <a:pt x="491143" y="688718"/>
                </a:lnTo>
                <a:lnTo>
                  <a:pt x="493007" y="125670"/>
                </a:lnTo>
                <a:lnTo>
                  <a:pt x="495728" y="166334"/>
                </a:lnTo>
                <a:lnTo>
                  <a:pt x="496635" y="144667"/>
                </a:lnTo>
                <a:lnTo>
                  <a:pt x="497542" y="160791"/>
                </a:lnTo>
                <a:lnTo>
                  <a:pt x="498449" y="325010"/>
                </a:lnTo>
                <a:lnTo>
                  <a:pt x="507620" y="1051571"/>
                </a:lnTo>
                <a:lnTo>
                  <a:pt x="508527" y="1052276"/>
                </a:lnTo>
                <a:lnTo>
                  <a:pt x="534125" y="1051571"/>
                </a:lnTo>
                <a:lnTo>
                  <a:pt x="535032" y="1051319"/>
                </a:lnTo>
                <a:lnTo>
                  <a:pt x="547881" y="1051470"/>
                </a:lnTo>
                <a:lnTo>
                  <a:pt x="548788" y="1051520"/>
                </a:lnTo>
                <a:lnTo>
                  <a:pt x="569800" y="1051823"/>
                </a:lnTo>
                <a:lnTo>
                  <a:pt x="570707" y="1052579"/>
                </a:lnTo>
                <a:lnTo>
                  <a:pt x="576199" y="1051823"/>
                </a:lnTo>
                <a:lnTo>
                  <a:pt x="577106" y="1051520"/>
                </a:lnTo>
                <a:lnTo>
                  <a:pt x="578971" y="189866"/>
                </a:lnTo>
                <a:lnTo>
                  <a:pt x="581692" y="279810"/>
                </a:lnTo>
                <a:lnTo>
                  <a:pt x="582599" y="367991"/>
                </a:lnTo>
                <a:lnTo>
                  <a:pt x="585370" y="359073"/>
                </a:lnTo>
                <a:lnTo>
                  <a:pt x="592677" y="894659"/>
                </a:lnTo>
                <a:lnTo>
                  <a:pt x="593584" y="1034338"/>
                </a:lnTo>
                <a:lnTo>
                  <a:pt x="596355" y="1052528"/>
                </a:lnTo>
                <a:lnTo>
                  <a:pt x="598169" y="1051772"/>
                </a:lnTo>
                <a:lnTo>
                  <a:pt x="599076" y="1051621"/>
                </a:lnTo>
                <a:lnTo>
                  <a:pt x="649365" y="1050613"/>
                </a:lnTo>
                <a:lnTo>
                  <a:pt x="650322" y="1052679"/>
                </a:lnTo>
                <a:lnTo>
                  <a:pt x="654857" y="1051369"/>
                </a:lnTo>
                <a:lnTo>
                  <a:pt x="655764" y="1052175"/>
                </a:lnTo>
                <a:lnTo>
                  <a:pt x="660349" y="1051218"/>
                </a:lnTo>
                <a:lnTo>
                  <a:pt x="661256" y="1051168"/>
                </a:lnTo>
                <a:lnTo>
                  <a:pt x="666749" y="1052629"/>
                </a:lnTo>
                <a:lnTo>
                  <a:pt x="667656" y="1051268"/>
                </a:lnTo>
                <a:lnTo>
                  <a:pt x="672241" y="168350"/>
                </a:lnTo>
                <a:lnTo>
                  <a:pt x="673148" y="186490"/>
                </a:lnTo>
                <a:lnTo>
                  <a:pt x="674055" y="247662"/>
                </a:lnTo>
                <a:lnTo>
                  <a:pt x="677734" y="579979"/>
                </a:lnTo>
                <a:lnTo>
                  <a:pt x="678641" y="699854"/>
                </a:lnTo>
                <a:lnTo>
                  <a:pt x="683226" y="1052679"/>
                </a:lnTo>
                <a:lnTo>
                  <a:pt x="685040" y="1052327"/>
                </a:lnTo>
                <a:lnTo>
                  <a:pt x="685947" y="1051520"/>
                </a:lnTo>
                <a:lnTo>
                  <a:pt x="696932" y="1051621"/>
                </a:lnTo>
                <a:lnTo>
                  <a:pt x="697839" y="1051722"/>
                </a:lnTo>
                <a:lnTo>
                  <a:pt x="707917" y="1051268"/>
                </a:lnTo>
                <a:lnTo>
                  <a:pt x="708824" y="1051923"/>
                </a:lnTo>
                <a:lnTo>
                  <a:pt x="716130" y="1051420"/>
                </a:lnTo>
                <a:lnTo>
                  <a:pt x="717088" y="1051470"/>
                </a:lnTo>
                <a:lnTo>
                  <a:pt x="722530" y="1051873"/>
                </a:lnTo>
                <a:lnTo>
                  <a:pt x="723487" y="1051319"/>
                </a:lnTo>
                <a:lnTo>
                  <a:pt x="736286" y="1051369"/>
                </a:lnTo>
                <a:lnTo>
                  <a:pt x="737193" y="1051168"/>
                </a:lnTo>
                <a:lnTo>
                  <a:pt x="744499" y="1050361"/>
                </a:lnTo>
                <a:lnTo>
                  <a:pt x="745406" y="1052175"/>
                </a:lnTo>
                <a:lnTo>
                  <a:pt x="750899" y="1051571"/>
                </a:lnTo>
                <a:lnTo>
                  <a:pt x="751806" y="1051722"/>
                </a:lnTo>
                <a:lnTo>
                  <a:pt x="753670" y="1052427"/>
                </a:lnTo>
                <a:lnTo>
                  <a:pt x="754577" y="239801"/>
                </a:lnTo>
                <a:lnTo>
                  <a:pt x="755484" y="180090"/>
                </a:lnTo>
                <a:lnTo>
                  <a:pt x="758205" y="198482"/>
                </a:lnTo>
                <a:lnTo>
                  <a:pt x="759163" y="200397"/>
                </a:lnTo>
                <a:lnTo>
                  <a:pt x="761883" y="249627"/>
                </a:lnTo>
                <a:lnTo>
                  <a:pt x="762791" y="378120"/>
                </a:lnTo>
                <a:lnTo>
                  <a:pt x="772868" y="1052427"/>
                </a:lnTo>
                <a:lnTo>
                  <a:pt x="773775" y="1051571"/>
                </a:lnTo>
                <a:lnTo>
                  <a:pt x="804865" y="1051369"/>
                </a:lnTo>
                <a:lnTo>
                  <a:pt x="805772" y="1051873"/>
                </a:lnTo>
                <a:lnTo>
                  <a:pt x="816757" y="1050815"/>
                </a:lnTo>
                <a:lnTo>
                  <a:pt x="817664" y="1051520"/>
                </a:lnTo>
                <a:lnTo>
                  <a:pt x="823157" y="1050613"/>
                </a:lnTo>
                <a:lnTo>
                  <a:pt x="824064" y="1051319"/>
                </a:lnTo>
                <a:lnTo>
                  <a:pt x="841448" y="1051420"/>
                </a:lnTo>
                <a:lnTo>
                  <a:pt x="842355" y="964801"/>
                </a:lnTo>
                <a:lnTo>
                  <a:pt x="843262" y="202715"/>
                </a:lnTo>
                <a:lnTo>
                  <a:pt x="846940" y="216068"/>
                </a:lnTo>
                <a:lnTo>
                  <a:pt x="847847" y="232697"/>
                </a:lnTo>
                <a:lnTo>
                  <a:pt x="848754" y="230731"/>
                </a:lnTo>
                <a:lnTo>
                  <a:pt x="849712" y="274318"/>
                </a:lnTo>
                <a:lnTo>
                  <a:pt x="858832" y="1052931"/>
                </a:lnTo>
                <a:lnTo>
                  <a:pt x="859739" y="1051168"/>
                </a:lnTo>
                <a:lnTo>
                  <a:pt x="863418" y="1052175"/>
                </a:lnTo>
                <a:lnTo>
                  <a:pt x="864325" y="1051168"/>
                </a:lnTo>
                <a:lnTo>
                  <a:pt x="865232" y="1051470"/>
                </a:lnTo>
                <a:lnTo>
                  <a:pt x="884430" y="1051823"/>
                </a:lnTo>
                <a:lnTo>
                  <a:pt x="885337" y="1051067"/>
                </a:lnTo>
                <a:lnTo>
                  <a:pt x="889922" y="1051672"/>
                </a:lnTo>
                <a:lnTo>
                  <a:pt x="890829" y="1051218"/>
                </a:lnTo>
                <a:lnTo>
                  <a:pt x="897229" y="1051268"/>
                </a:lnTo>
                <a:lnTo>
                  <a:pt x="898186" y="1051772"/>
                </a:lnTo>
                <a:lnTo>
                  <a:pt x="909121" y="1050865"/>
                </a:lnTo>
                <a:lnTo>
                  <a:pt x="910078" y="1051420"/>
                </a:lnTo>
                <a:lnTo>
                  <a:pt x="916477" y="1050966"/>
                </a:lnTo>
                <a:lnTo>
                  <a:pt x="917384" y="1052579"/>
                </a:lnTo>
                <a:lnTo>
                  <a:pt x="921920" y="1051470"/>
                </a:lnTo>
                <a:lnTo>
                  <a:pt x="922877" y="1051823"/>
                </a:lnTo>
                <a:lnTo>
                  <a:pt x="935676" y="1051470"/>
                </a:lnTo>
                <a:lnTo>
                  <a:pt x="936583" y="716281"/>
                </a:lnTo>
                <a:lnTo>
                  <a:pt x="937490" y="312614"/>
                </a:lnTo>
                <a:lnTo>
                  <a:pt x="940211" y="569145"/>
                </a:lnTo>
                <a:lnTo>
                  <a:pt x="941168" y="655865"/>
                </a:lnTo>
                <a:lnTo>
                  <a:pt x="946661" y="1052528"/>
                </a:lnTo>
                <a:lnTo>
                  <a:pt x="947568" y="1051672"/>
                </a:lnTo>
                <a:lnTo>
                  <a:pt x="948475" y="1052125"/>
                </a:lnTo>
                <a:lnTo>
                  <a:pt x="1005162" y="1051772"/>
                </a:lnTo>
                <a:lnTo>
                  <a:pt x="1006069" y="1052327"/>
                </a:lnTo>
                <a:lnTo>
                  <a:pt x="1013426" y="1050815"/>
                </a:lnTo>
                <a:lnTo>
                  <a:pt x="1014333" y="1053234"/>
                </a:lnTo>
                <a:lnTo>
                  <a:pt x="1018919" y="1051722"/>
                </a:lnTo>
                <a:lnTo>
                  <a:pt x="1019826" y="875108"/>
                </a:lnTo>
                <a:lnTo>
                  <a:pt x="1023454" y="246402"/>
                </a:lnTo>
                <a:lnTo>
                  <a:pt x="1024361" y="284849"/>
                </a:lnTo>
                <a:lnTo>
                  <a:pt x="1025318" y="409008"/>
                </a:lnTo>
                <a:lnTo>
                  <a:pt x="1034438" y="1052478"/>
                </a:lnTo>
                <a:lnTo>
                  <a:pt x="1035345" y="1051873"/>
                </a:lnTo>
                <a:lnTo>
                  <a:pt x="1065529" y="1051420"/>
                </a:lnTo>
                <a:lnTo>
                  <a:pt x="1066436" y="1051873"/>
                </a:lnTo>
                <a:lnTo>
                  <a:pt x="1090219" y="1050261"/>
                </a:lnTo>
                <a:lnTo>
                  <a:pt x="1091126" y="1052175"/>
                </a:lnTo>
                <a:lnTo>
                  <a:pt x="1098483" y="1051319"/>
                </a:lnTo>
                <a:lnTo>
                  <a:pt x="1099390" y="1052478"/>
                </a:lnTo>
                <a:lnTo>
                  <a:pt x="1104882" y="1051772"/>
                </a:lnTo>
                <a:lnTo>
                  <a:pt x="1105789" y="1051621"/>
                </a:lnTo>
                <a:lnTo>
                  <a:pt x="1106696" y="1051369"/>
                </a:lnTo>
                <a:lnTo>
                  <a:pt x="1107603" y="469475"/>
                </a:lnTo>
                <a:lnTo>
                  <a:pt x="1108511" y="358014"/>
                </a:lnTo>
                <a:lnTo>
                  <a:pt x="1111282" y="403365"/>
                </a:lnTo>
                <a:lnTo>
                  <a:pt x="1112189" y="455971"/>
                </a:lnTo>
                <a:lnTo>
                  <a:pt x="1120402" y="1052679"/>
                </a:lnTo>
                <a:lnTo>
                  <a:pt x="1122267" y="1052327"/>
                </a:lnTo>
                <a:lnTo>
                  <a:pt x="1123174" y="1051923"/>
                </a:lnTo>
                <a:lnTo>
                  <a:pt x="1201831" y="1053183"/>
                </a:lnTo>
                <a:lnTo>
                  <a:pt x="1202738" y="735580"/>
                </a:lnTo>
                <a:lnTo>
                  <a:pt x="1203645" y="666497"/>
                </a:lnTo>
                <a:lnTo>
                  <a:pt x="1204552" y="768031"/>
                </a:lnTo>
                <a:lnTo>
                  <a:pt x="1205459" y="829254"/>
                </a:lnTo>
                <a:lnTo>
                  <a:pt x="1206417" y="839533"/>
                </a:lnTo>
                <a:lnTo>
                  <a:pt x="1207324" y="978255"/>
                </a:lnTo>
                <a:lnTo>
                  <a:pt x="1211859" y="1052276"/>
                </a:lnTo>
                <a:lnTo>
                  <a:pt x="1212816" y="1051873"/>
                </a:lnTo>
                <a:lnTo>
                  <a:pt x="1219216" y="1051168"/>
                </a:lnTo>
                <a:lnTo>
                  <a:pt x="1220122" y="1051672"/>
                </a:lnTo>
                <a:lnTo>
                  <a:pt x="1274089" y="1052024"/>
                </a:lnTo>
                <a:lnTo>
                  <a:pt x="1274996" y="1052226"/>
                </a:lnTo>
                <a:lnTo>
                  <a:pt x="1282303" y="1051672"/>
                </a:lnTo>
                <a:lnTo>
                  <a:pt x="1283210" y="1051722"/>
                </a:lnTo>
                <a:lnTo>
                  <a:pt x="1287795" y="1051873"/>
                </a:lnTo>
                <a:lnTo>
                  <a:pt x="1288702" y="1051268"/>
                </a:lnTo>
                <a:lnTo>
                  <a:pt x="1293288" y="1052075"/>
                </a:lnTo>
                <a:lnTo>
                  <a:pt x="1294195" y="1052226"/>
                </a:lnTo>
                <a:lnTo>
                  <a:pt x="1316164" y="1051168"/>
                </a:lnTo>
                <a:lnTo>
                  <a:pt x="1317071" y="1052125"/>
                </a:lnTo>
                <a:lnTo>
                  <a:pt x="1322564" y="1051470"/>
                </a:lnTo>
                <a:lnTo>
                  <a:pt x="1323471" y="1051923"/>
                </a:lnTo>
                <a:lnTo>
                  <a:pt x="1333548" y="1051268"/>
                </a:lnTo>
                <a:lnTo>
                  <a:pt x="1334455" y="1051520"/>
                </a:lnTo>
                <a:lnTo>
                  <a:pt x="1339948" y="1051369"/>
                </a:lnTo>
                <a:lnTo>
                  <a:pt x="1340855" y="1051218"/>
                </a:lnTo>
                <a:lnTo>
                  <a:pt x="1347254" y="1051117"/>
                </a:lnTo>
                <a:lnTo>
                  <a:pt x="1348161" y="1050815"/>
                </a:lnTo>
                <a:lnTo>
                  <a:pt x="1353654" y="1051168"/>
                </a:lnTo>
                <a:lnTo>
                  <a:pt x="1354561" y="1052024"/>
                </a:lnTo>
                <a:lnTo>
                  <a:pt x="1358239" y="1051571"/>
                </a:lnTo>
                <a:lnTo>
                  <a:pt x="1359146" y="1051722"/>
                </a:lnTo>
                <a:lnTo>
                  <a:pt x="1368267" y="1051722"/>
                </a:lnTo>
                <a:lnTo>
                  <a:pt x="1369174" y="1051672"/>
                </a:lnTo>
                <a:lnTo>
                  <a:pt x="1375573" y="1052730"/>
                </a:lnTo>
                <a:lnTo>
                  <a:pt x="1376530" y="1051168"/>
                </a:lnTo>
                <a:lnTo>
                  <a:pt x="1381065" y="1052881"/>
                </a:lnTo>
                <a:lnTo>
                  <a:pt x="1382023" y="1051520"/>
                </a:lnTo>
                <a:lnTo>
                  <a:pt x="1388422" y="1051974"/>
                </a:lnTo>
                <a:lnTo>
                  <a:pt x="1389329" y="1051319"/>
                </a:lnTo>
                <a:lnTo>
                  <a:pt x="1400314" y="1051974"/>
                </a:lnTo>
                <a:lnTo>
                  <a:pt x="1401221" y="1051168"/>
                </a:lnTo>
                <a:lnTo>
                  <a:pt x="1410342" y="1051974"/>
                </a:lnTo>
                <a:lnTo>
                  <a:pt x="1411249" y="1050966"/>
                </a:lnTo>
                <a:lnTo>
                  <a:pt x="1415834" y="1051823"/>
                </a:lnTo>
                <a:lnTo>
                  <a:pt x="1416741" y="1051470"/>
                </a:lnTo>
                <a:lnTo>
                  <a:pt x="1461587" y="1050714"/>
                </a:lnTo>
                <a:lnTo>
                  <a:pt x="1462494" y="1050160"/>
                </a:lnTo>
                <a:lnTo>
                  <a:pt x="1467080" y="1052730"/>
                </a:lnTo>
                <a:lnTo>
                  <a:pt x="1467987" y="1051621"/>
                </a:lnTo>
                <a:lnTo>
                  <a:pt x="1474386" y="1052175"/>
                </a:lnTo>
                <a:lnTo>
                  <a:pt x="1475293" y="1051470"/>
                </a:lnTo>
                <a:lnTo>
                  <a:pt x="1482600" y="1051772"/>
                </a:lnTo>
                <a:lnTo>
                  <a:pt x="1483507" y="1051520"/>
                </a:lnTo>
                <a:lnTo>
                  <a:pt x="1496305" y="1051319"/>
                </a:lnTo>
                <a:lnTo>
                  <a:pt x="1497263" y="1052024"/>
                </a:lnTo>
                <a:lnTo>
                  <a:pt x="1502755" y="1051621"/>
                </a:lnTo>
                <a:lnTo>
                  <a:pt x="1503662" y="1051923"/>
                </a:lnTo>
                <a:lnTo>
                  <a:pt x="1509155" y="1051520"/>
                </a:lnTo>
                <a:lnTo>
                  <a:pt x="1510062" y="1051873"/>
                </a:lnTo>
                <a:lnTo>
                  <a:pt x="1519182" y="1051672"/>
                </a:lnTo>
                <a:lnTo>
                  <a:pt x="1520089" y="1051621"/>
                </a:lnTo>
                <a:lnTo>
                  <a:pt x="1525582" y="1051268"/>
                </a:lnTo>
                <a:lnTo>
                  <a:pt x="1526489" y="1050865"/>
                </a:lnTo>
                <a:lnTo>
                  <a:pt x="1535659" y="1051672"/>
                </a:lnTo>
                <a:lnTo>
                  <a:pt x="1536566" y="1052276"/>
                </a:lnTo>
                <a:lnTo>
                  <a:pt x="1549365" y="1051470"/>
                </a:lnTo>
                <a:lnTo>
                  <a:pt x="1550272" y="1052226"/>
                </a:lnTo>
                <a:lnTo>
                  <a:pt x="1564936" y="1051823"/>
                </a:lnTo>
                <a:lnTo>
                  <a:pt x="1565842" y="1051117"/>
                </a:lnTo>
                <a:lnTo>
                  <a:pt x="1572242" y="1051520"/>
                </a:lnTo>
                <a:lnTo>
                  <a:pt x="1573149" y="1051722"/>
                </a:lnTo>
                <a:lnTo>
                  <a:pt x="1586855" y="1051571"/>
                </a:lnTo>
                <a:lnTo>
                  <a:pt x="1587812" y="1051722"/>
                </a:lnTo>
                <a:lnTo>
                  <a:pt x="1603332" y="1051117"/>
                </a:lnTo>
                <a:lnTo>
                  <a:pt x="1604239" y="1051974"/>
                </a:lnTo>
                <a:lnTo>
                  <a:pt x="1611596" y="1050462"/>
                </a:lnTo>
                <a:lnTo>
                  <a:pt x="1612503" y="1052780"/>
                </a:lnTo>
                <a:lnTo>
                  <a:pt x="1617995" y="1050765"/>
                </a:lnTo>
                <a:lnTo>
                  <a:pt x="1618902" y="1051420"/>
                </a:lnTo>
                <a:lnTo>
                  <a:pt x="1626209" y="1052528"/>
                </a:lnTo>
                <a:lnTo>
                  <a:pt x="1627116" y="1051168"/>
                </a:lnTo>
                <a:lnTo>
                  <a:pt x="1631701" y="1051923"/>
                </a:lnTo>
                <a:lnTo>
                  <a:pt x="1632608" y="1050815"/>
                </a:lnTo>
                <a:lnTo>
                  <a:pt x="1637194" y="1051420"/>
                </a:lnTo>
                <a:lnTo>
                  <a:pt x="1638101" y="1051974"/>
                </a:lnTo>
                <a:lnTo>
                  <a:pt x="1709452" y="1051823"/>
                </a:lnTo>
                <a:lnTo>
                  <a:pt x="1710359" y="1055451"/>
                </a:lnTo>
                <a:lnTo>
                  <a:pt x="1714944" y="1051571"/>
                </a:lnTo>
                <a:lnTo>
                  <a:pt x="1715851" y="1051571"/>
                </a:lnTo>
                <a:lnTo>
                  <a:pt x="1747848" y="1051067"/>
                </a:lnTo>
                <a:lnTo>
                  <a:pt x="1748755" y="1360607"/>
                </a:lnTo>
                <a:lnTo>
                  <a:pt x="1749662" y="1451207"/>
                </a:lnTo>
                <a:lnTo>
                  <a:pt x="1752434" y="1437602"/>
                </a:lnTo>
                <a:lnTo>
                  <a:pt x="1753340" y="1422032"/>
                </a:lnTo>
                <a:lnTo>
                  <a:pt x="1755155" y="1428633"/>
                </a:lnTo>
                <a:lnTo>
                  <a:pt x="1763418" y="1370937"/>
                </a:lnTo>
                <a:lnTo>
                  <a:pt x="1764325" y="1355871"/>
                </a:lnTo>
                <a:lnTo>
                  <a:pt x="1766139" y="1388170"/>
                </a:lnTo>
                <a:lnTo>
                  <a:pt x="1767953" y="1363933"/>
                </a:lnTo>
                <a:lnTo>
                  <a:pt x="1768911" y="1347456"/>
                </a:lnTo>
                <a:lnTo>
                  <a:pt x="1770725" y="1357987"/>
                </a:lnTo>
                <a:lnTo>
                  <a:pt x="1772539" y="1346146"/>
                </a:lnTo>
                <a:lnTo>
                  <a:pt x="1773446" y="1340855"/>
                </a:lnTo>
                <a:lnTo>
                  <a:pt x="1774353" y="1353099"/>
                </a:lnTo>
                <a:lnTo>
                  <a:pt x="1777124" y="1341560"/>
                </a:lnTo>
                <a:lnTo>
                  <a:pt x="1778031" y="1296009"/>
                </a:lnTo>
                <a:lnTo>
                  <a:pt x="1781710" y="1177745"/>
                </a:lnTo>
                <a:lnTo>
                  <a:pt x="1783524" y="1198052"/>
                </a:lnTo>
                <a:lnTo>
                  <a:pt x="1784431" y="1200370"/>
                </a:lnTo>
                <a:lnTo>
                  <a:pt x="1786245" y="1256655"/>
                </a:lnTo>
                <a:lnTo>
                  <a:pt x="1787202" y="1188075"/>
                </a:lnTo>
                <a:lnTo>
                  <a:pt x="1790830" y="1050563"/>
                </a:lnTo>
                <a:lnTo>
                  <a:pt x="1791737" y="1051470"/>
                </a:lnTo>
                <a:lnTo>
                  <a:pt x="1792644" y="1050815"/>
                </a:lnTo>
                <a:lnTo>
                  <a:pt x="1798137" y="1051974"/>
                </a:lnTo>
                <a:lnTo>
                  <a:pt x="1799094" y="1051016"/>
                </a:lnTo>
                <a:lnTo>
                  <a:pt x="1804536" y="1052276"/>
                </a:lnTo>
                <a:lnTo>
                  <a:pt x="1805493" y="1050815"/>
                </a:lnTo>
                <a:lnTo>
                  <a:pt x="1809121" y="1051873"/>
                </a:lnTo>
                <a:lnTo>
                  <a:pt x="1810028" y="1051319"/>
                </a:lnTo>
                <a:lnTo>
                  <a:pt x="1810935" y="1051168"/>
                </a:lnTo>
                <a:lnTo>
                  <a:pt x="1824692" y="1052679"/>
                </a:lnTo>
                <a:lnTo>
                  <a:pt x="1825599" y="1051168"/>
                </a:lnTo>
                <a:lnTo>
                  <a:pt x="1830184" y="1051621"/>
                </a:lnTo>
                <a:lnTo>
                  <a:pt x="1831091" y="1051268"/>
                </a:lnTo>
                <a:lnTo>
                  <a:pt x="1836583" y="1051722"/>
                </a:lnTo>
                <a:lnTo>
                  <a:pt x="1837490" y="1051520"/>
                </a:lnTo>
                <a:lnTo>
                  <a:pt x="1853010" y="1051369"/>
                </a:lnTo>
                <a:lnTo>
                  <a:pt x="1853968" y="1243654"/>
                </a:lnTo>
                <a:lnTo>
                  <a:pt x="1855782" y="1342770"/>
                </a:lnTo>
                <a:lnTo>
                  <a:pt x="1857596" y="1328610"/>
                </a:lnTo>
                <a:lnTo>
                  <a:pt x="1858503" y="1323622"/>
                </a:lnTo>
                <a:lnTo>
                  <a:pt x="1859460" y="1319540"/>
                </a:lnTo>
                <a:lnTo>
                  <a:pt x="1860367" y="1336118"/>
                </a:lnTo>
                <a:lnTo>
                  <a:pt x="1866766" y="1257713"/>
                </a:lnTo>
                <a:lnTo>
                  <a:pt x="1867673" y="1169633"/>
                </a:lnTo>
                <a:lnTo>
                  <a:pt x="1870395" y="1106293"/>
                </a:lnTo>
                <a:lnTo>
                  <a:pt x="1871302" y="1167415"/>
                </a:lnTo>
                <a:lnTo>
                  <a:pt x="1874980" y="1050462"/>
                </a:lnTo>
                <a:lnTo>
                  <a:pt x="1876794" y="1050865"/>
                </a:lnTo>
                <a:lnTo>
                  <a:pt x="1877751" y="1051420"/>
                </a:lnTo>
                <a:lnTo>
                  <a:pt x="1887779" y="1051168"/>
                </a:lnTo>
                <a:lnTo>
                  <a:pt x="1888686" y="1052629"/>
                </a:lnTo>
                <a:lnTo>
                  <a:pt x="1891457" y="1051117"/>
                </a:lnTo>
                <a:lnTo>
                  <a:pt x="1892364" y="1051823"/>
                </a:lnTo>
                <a:lnTo>
                  <a:pt x="1893271" y="1052931"/>
                </a:lnTo>
                <a:lnTo>
                  <a:pt x="1896043" y="1051168"/>
                </a:lnTo>
                <a:lnTo>
                  <a:pt x="1896950" y="1052931"/>
                </a:lnTo>
                <a:lnTo>
                  <a:pt x="1897857" y="1051923"/>
                </a:lnTo>
                <a:lnTo>
                  <a:pt x="1901485" y="1050714"/>
                </a:lnTo>
                <a:lnTo>
                  <a:pt x="1902442" y="1051823"/>
                </a:lnTo>
                <a:lnTo>
                  <a:pt x="1903349" y="1051067"/>
                </a:lnTo>
                <a:lnTo>
                  <a:pt x="1906977" y="1052377"/>
                </a:lnTo>
                <a:lnTo>
                  <a:pt x="1907934" y="1051873"/>
                </a:lnTo>
                <a:lnTo>
                  <a:pt x="1908841" y="1053082"/>
                </a:lnTo>
                <a:lnTo>
                  <a:pt x="1914334" y="1051621"/>
                </a:lnTo>
                <a:lnTo>
                  <a:pt x="1915241" y="1052276"/>
                </a:lnTo>
                <a:lnTo>
                  <a:pt x="1920733" y="1051117"/>
                </a:lnTo>
                <a:lnTo>
                  <a:pt x="1921640" y="1051873"/>
                </a:lnTo>
                <a:lnTo>
                  <a:pt x="1936253" y="1051621"/>
                </a:lnTo>
                <a:lnTo>
                  <a:pt x="1937160" y="1051621"/>
                </a:lnTo>
                <a:lnTo>
                  <a:pt x="1956409" y="1053133"/>
                </a:lnTo>
                <a:lnTo>
                  <a:pt x="1957316" y="1063966"/>
                </a:lnTo>
                <a:lnTo>
                  <a:pt x="1958223" y="1052125"/>
                </a:lnTo>
                <a:lnTo>
                  <a:pt x="1959130" y="1089665"/>
                </a:lnTo>
                <a:lnTo>
                  <a:pt x="1960037" y="1105638"/>
                </a:lnTo>
                <a:lnTo>
                  <a:pt x="1963715" y="1051470"/>
                </a:lnTo>
                <a:lnTo>
                  <a:pt x="1964622" y="1051772"/>
                </a:lnTo>
                <a:lnTo>
                  <a:pt x="1965529" y="1050966"/>
                </a:lnTo>
                <a:lnTo>
                  <a:pt x="1969208" y="1051974"/>
                </a:lnTo>
                <a:lnTo>
                  <a:pt x="1970115" y="1048144"/>
                </a:lnTo>
                <a:lnTo>
                  <a:pt x="1974700" y="1052478"/>
                </a:lnTo>
                <a:lnTo>
                  <a:pt x="1975607" y="1052024"/>
                </a:lnTo>
                <a:lnTo>
                  <a:pt x="1979235" y="1051067"/>
                </a:lnTo>
                <a:lnTo>
                  <a:pt x="1980142" y="1052024"/>
                </a:lnTo>
                <a:lnTo>
                  <a:pt x="1989313" y="1051369"/>
                </a:lnTo>
                <a:lnTo>
                  <a:pt x="1990220" y="1052024"/>
                </a:lnTo>
                <a:lnTo>
                  <a:pt x="2020403" y="1051772"/>
                </a:lnTo>
                <a:lnTo>
                  <a:pt x="2021310" y="1051218"/>
                </a:lnTo>
                <a:lnTo>
                  <a:pt x="2027709" y="1051520"/>
                </a:lnTo>
                <a:lnTo>
                  <a:pt x="2028616" y="1051520"/>
                </a:lnTo>
                <a:lnTo>
                  <a:pt x="2039601" y="1051772"/>
                </a:lnTo>
                <a:lnTo>
                  <a:pt x="2040508" y="1051520"/>
                </a:lnTo>
                <a:lnTo>
                  <a:pt x="2048772" y="1051168"/>
                </a:lnTo>
                <a:lnTo>
                  <a:pt x="2049679" y="1051470"/>
                </a:lnTo>
                <a:lnTo>
                  <a:pt x="2055171" y="1051218"/>
                </a:lnTo>
                <a:lnTo>
                  <a:pt x="2056079" y="1051369"/>
                </a:lnTo>
                <a:lnTo>
                  <a:pt x="2067063" y="1051571"/>
                </a:lnTo>
                <a:lnTo>
                  <a:pt x="2067970" y="1051772"/>
                </a:lnTo>
                <a:lnTo>
                  <a:pt x="2083541" y="1051571"/>
                </a:lnTo>
                <a:lnTo>
                  <a:pt x="2084448" y="1052629"/>
                </a:lnTo>
                <a:lnTo>
                  <a:pt x="2094475" y="1051319"/>
                </a:lnTo>
                <a:lnTo>
                  <a:pt x="2095433" y="1051369"/>
                </a:lnTo>
                <a:lnTo>
                  <a:pt x="2110045" y="1051923"/>
                </a:lnTo>
                <a:lnTo>
                  <a:pt x="2110952" y="1051067"/>
                </a:lnTo>
                <a:lnTo>
                  <a:pt x="2118259" y="1051722"/>
                </a:lnTo>
                <a:lnTo>
                  <a:pt x="2119166" y="1051672"/>
                </a:lnTo>
                <a:lnTo>
                  <a:pt x="2138414" y="1050462"/>
                </a:lnTo>
                <a:lnTo>
                  <a:pt x="2139321" y="1054040"/>
                </a:lnTo>
                <a:lnTo>
                  <a:pt x="2144814" y="1050210"/>
                </a:lnTo>
                <a:lnTo>
                  <a:pt x="2145721" y="1051974"/>
                </a:lnTo>
                <a:lnTo>
                  <a:pt x="2146628" y="1049656"/>
                </a:lnTo>
                <a:lnTo>
                  <a:pt x="2149349" y="1051621"/>
                </a:lnTo>
                <a:lnTo>
                  <a:pt x="2150306" y="1051520"/>
                </a:lnTo>
                <a:lnTo>
                  <a:pt x="2155799" y="1051520"/>
                </a:lnTo>
                <a:lnTo>
                  <a:pt x="2156706" y="1052075"/>
                </a:lnTo>
                <a:lnTo>
                  <a:pt x="2161241" y="1050412"/>
                </a:lnTo>
                <a:lnTo>
                  <a:pt x="2162198" y="1052226"/>
                </a:lnTo>
                <a:lnTo>
                  <a:pt x="2163105" y="1052780"/>
                </a:lnTo>
                <a:lnTo>
                  <a:pt x="2164012" y="1050361"/>
                </a:lnTo>
                <a:lnTo>
                  <a:pt x="2165826" y="1054141"/>
                </a:lnTo>
                <a:lnTo>
                  <a:pt x="2166733" y="1051571"/>
                </a:lnTo>
                <a:lnTo>
                  <a:pt x="2167640" y="1052780"/>
                </a:lnTo>
                <a:lnTo>
                  <a:pt x="2171319" y="1051067"/>
                </a:lnTo>
                <a:lnTo>
                  <a:pt x="2172226" y="1051823"/>
                </a:lnTo>
                <a:lnTo>
                  <a:pt x="2181396" y="1051974"/>
                </a:lnTo>
                <a:lnTo>
                  <a:pt x="2182303" y="1050966"/>
                </a:lnTo>
                <a:lnTo>
                  <a:pt x="2190517" y="1051974"/>
                </a:lnTo>
                <a:lnTo>
                  <a:pt x="2191424" y="1051117"/>
                </a:lnTo>
                <a:lnTo>
                  <a:pt x="2197823" y="1051923"/>
                </a:lnTo>
                <a:lnTo>
                  <a:pt x="2198781" y="1051369"/>
                </a:lnTo>
                <a:lnTo>
                  <a:pt x="2206087" y="1051923"/>
                </a:lnTo>
                <a:lnTo>
                  <a:pt x="2206994" y="1051319"/>
                </a:lnTo>
                <a:lnTo>
                  <a:pt x="2266453" y="1051772"/>
                </a:lnTo>
                <a:lnTo>
                  <a:pt x="2267360" y="1051319"/>
                </a:lnTo>
                <a:lnTo>
                  <a:pt x="2273760" y="1051672"/>
                </a:lnTo>
                <a:lnTo>
                  <a:pt x="2274667" y="1051319"/>
                </a:lnTo>
                <a:lnTo>
                  <a:pt x="2286559" y="1051722"/>
                </a:lnTo>
                <a:lnTo>
                  <a:pt x="2287465" y="1051369"/>
                </a:lnTo>
                <a:lnTo>
                  <a:pt x="2299357" y="1052024"/>
                </a:lnTo>
                <a:lnTo>
                  <a:pt x="2300264" y="1051319"/>
                </a:lnTo>
                <a:lnTo>
                  <a:pt x="2312156" y="1051621"/>
                </a:lnTo>
                <a:lnTo>
                  <a:pt x="2313114" y="1049202"/>
                </a:lnTo>
                <a:lnTo>
                  <a:pt x="2315835" y="1054292"/>
                </a:lnTo>
                <a:lnTo>
                  <a:pt x="2317649" y="1051067"/>
                </a:lnTo>
                <a:lnTo>
                  <a:pt x="2318556" y="1051571"/>
                </a:lnTo>
                <a:lnTo>
                  <a:pt x="2320420" y="1049404"/>
                </a:lnTo>
                <a:lnTo>
                  <a:pt x="2321327" y="1052881"/>
                </a:lnTo>
                <a:lnTo>
                  <a:pt x="2322234" y="1048699"/>
                </a:lnTo>
                <a:lnTo>
                  <a:pt x="2326819" y="1052931"/>
                </a:lnTo>
                <a:lnTo>
                  <a:pt x="2327727" y="1052377"/>
                </a:lnTo>
                <a:lnTo>
                  <a:pt x="2331405" y="1050664"/>
                </a:lnTo>
                <a:lnTo>
                  <a:pt x="2332312" y="1051369"/>
                </a:lnTo>
                <a:lnTo>
                  <a:pt x="2333219" y="1051672"/>
                </a:lnTo>
                <a:lnTo>
                  <a:pt x="2350603" y="1051974"/>
                </a:lnTo>
                <a:lnTo>
                  <a:pt x="2351510" y="1051823"/>
                </a:lnTo>
                <a:lnTo>
                  <a:pt x="2357910" y="1051470"/>
                </a:lnTo>
                <a:lnTo>
                  <a:pt x="2358817" y="1051319"/>
                </a:lnTo>
                <a:lnTo>
                  <a:pt x="2377108" y="1051520"/>
                </a:lnTo>
                <a:lnTo>
                  <a:pt x="2378015" y="1051420"/>
                </a:lnTo>
                <a:lnTo>
                  <a:pt x="2387186" y="1051823"/>
                </a:lnTo>
                <a:lnTo>
                  <a:pt x="2388093" y="1051369"/>
                </a:lnTo>
                <a:lnTo>
                  <a:pt x="2399077" y="1051067"/>
                </a:lnTo>
                <a:lnTo>
                  <a:pt x="2399985" y="1051319"/>
                </a:lnTo>
                <a:lnTo>
                  <a:pt x="2405477" y="1050664"/>
                </a:lnTo>
                <a:lnTo>
                  <a:pt x="2406384" y="1048447"/>
                </a:lnTo>
                <a:lnTo>
                  <a:pt x="2408198" y="1054141"/>
                </a:lnTo>
                <a:lnTo>
                  <a:pt x="2410062" y="1051218"/>
                </a:lnTo>
                <a:lnTo>
                  <a:pt x="2410969" y="1050966"/>
                </a:lnTo>
                <a:lnTo>
                  <a:pt x="2416462" y="1053637"/>
                </a:lnTo>
                <a:lnTo>
                  <a:pt x="2417369" y="1053486"/>
                </a:lnTo>
                <a:lnTo>
                  <a:pt x="2420090" y="1048799"/>
                </a:lnTo>
                <a:lnTo>
                  <a:pt x="2421954" y="1051571"/>
                </a:lnTo>
                <a:lnTo>
                  <a:pt x="2422861" y="1052125"/>
                </a:lnTo>
                <a:lnTo>
                  <a:pt x="2427396" y="1051722"/>
                </a:lnTo>
                <a:lnTo>
                  <a:pt x="2428354" y="1051319"/>
                </a:lnTo>
                <a:lnTo>
                  <a:pt x="2435660" y="1053133"/>
                </a:lnTo>
                <a:lnTo>
                  <a:pt x="2436567" y="1051571"/>
                </a:lnTo>
                <a:lnTo>
                  <a:pt x="2447552" y="1051823"/>
                </a:lnTo>
                <a:lnTo>
                  <a:pt x="2448459" y="1051016"/>
                </a:lnTo>
                <a:lnTo>
                  <a:pt x="2453044" y="1051369"/>
                </a:lnTo>
                <a:lnTo>
                  <a:pt x="2453951" y="1051672"/>
                </a:lnTo>
                <a:lnTo>
                  <a:pt x="2474057" y="1051722"/>
                </a:lnTo>
                <a:lnTo>
                  <a:pt x="2474964" y="1272830"/>
                </a:lnTo>
                <a:lnTo>
                  <a:pt x="2477735" y="1339494"/>
                </a:lnTo>
                <a:lnTo>
                  <a:pt x="2479549" y="1321959"/>
                </a:lnTo>
                <a:lnTo>
                  <a:pt x="2480456" y="1336169"/>
                </a:lnTo>
                <a:lnTo>
                  <a:pt x="2485041" y="1202335"/>
                </a:lnTo>
                <a:lnTo>
                  <a:pt x="2485948" y="1257058"/>
                </a:lnTo>
                <a:lnTo>
                  <a:pt x="2486855" y="1270814"/>
                </a:lnTo>
                <a:lnTo>
                  <a:pt x="2488720" y="1050613"/>
                </a:lnTo>
                <a:lnTo>
                  <a:pt x="2491441" y="1052276"/>
                </a:lnTo>
                <a:lnTo>
                  <a:pt x="2492348" y="1049555"/>
                </a:lnTo>
                <a:lnTo>
                  <a:pt x="2500612" y="1052024"/>
                </a:lnTo>
                <a:lnTo>
                  <a:pt x="2501519" y="1051016"/>
                </a:lnTo>
                <a:lnTo>
                  <a:pt x="2506054" y="1051772"/>
                </a:lnTo>
                <a:lnTo>
                  <a:pt x="2507011" y="1051672"/>
                </a:lnTo>
                <a:lnTo>
                  <a:pt x="2527116" y="1052377"/>
                </a:lnTo>
                <a:lnTo>
                  <a:pt x="2528023" y="1051470"/>
                </a:lnTo>
                <a:lnTo>
                  <a:pt x="2532609" y="1052427"/>
                </a:lnTo>
                <a:lnTo>
                  <a:pt x="2533516" y="1050765"/>
                </a:lnTo>
                <a:lnTo>
                  <a:pt x="2538101" y="1052075"/>
                </a:lnTo>
                <a:lnTo>
                  <a:pt x="2539008" y="1051117"/>
                </a:lnTo>
                <a:lnTo>
                  <a:pt x="2544501" y="1051772"/>
                </a:lnTo>
                <a:lnTo>
                  <a:pt x="2545408" y="1051168"/>
                </a:lnTo>
                <a:lnTo>
                  <a:pt x="2550900" y="1051420"/>
                </a:lnTo>
                <a:lnTo>
                  <a:pt x="2551807" y="1051520"/>
                </a:lnTo>
                <a:lnTo>
                  <a:pt x="2565513" y="1051923"/>
                </a:lnTo>
                <a:lnTo>
                  <a:pt x="2566420" y="1051420"/>
                </a:lnTo>
                <a:lnTo>
                  <a:pt x="2569191" y="1051369"/>
                </a:lnTo>
                <a:lnTo>
                  <a:pt x="2570098" y="1237708"/>
                </a:lnTo>
                <a:lnTo>
                  <a:pt x="2571005" y="1254085"/>
                </a:lnTo>
                <a:lnTo>
                  <a:pt x="2571912" y="1206417"/>
                </a:lnTo>
                <a:lnTo>
                  <a:pt x="2572819" y="1109065"/>
                </a:lnTo>
                <a:lnTo>
                  <a:pt x="2576498" y="1050865"/>
                </a:lnTo>
                <a:lnTo>
                  <a:pt x="2577405" y="1051470"/>
                </a:lnTo>
                <a:lnTo>
                  <a:pt x="2578312" y="1051268"/>
                </a:lnTo>
                <a:lnTo>
                  <a:pt x="2580176" y="1052780"/>
                </a:lnTo>
                <a:lnTo>
                  <a:pt x="2581083" y="1049202"/>
                </a:lnTo>
                <a:lnTo>
                  <a:pt x="2581990" y="1049505"/>
                </a:lnTo>
                <a:lnTo>
                  <a:pt x="2586576" y="1052679"/>
                </a:lnTo>
                <a:lnTo>
                  <a:pt x="2587483" y="1051823"/>
                </a:lnTo>
                <a:lnTo>
                  <a:pt x="2592068" y="1051722"/>
                </a:lnTo>
                <a:lnTo>
                  <a:pt x="2592975" y="1051873"/>
                </a:lnTo>
                <a:lnTo>
                  <a:pt x="2599374" y="1051420"/>
                </a:lnTo>
                <a:lnTo>
                  <a:pt x="2600281" y="1051420"/>
                </a:lnTo>
                <a:lnTo>
                  <a:pt x="2610359" y="1052276"/>
                </a:lnTo>
                <a:lnTo>
                  <a:pt x="2611266" y="1051621"/>
                </a:lnTo>
                <a:lnTo>
                  <a:pt x="2618573" y="1051923"/>
                </a:lnTo>
                <a:lnTo>
                  <a:pt x="2619480" y="1051117"/>
                </a:lnTo>
                <a:lnTo>
                  <a:pt x="2625879" y="1051621"/>
                </a:lnTo>
                <a:lnTo>
                  <a:pt x="2626786" y="1051571"/>
                </a:lnTo>
                <a:lnTo>
                  <a:pt x="2663369" y="1051621"/>
                </a:lnTo>
                <a:lnTo>
                  <a:pt x="2664326" y="1049303"/>
                </a:lnTo>
                <a:lnTo>
                  <a:pt x="2667954" y="1051672"/>
                </a:lnTo>
                <a:lnTo>
                  <a:pt x="2668861" y="1049354"/>
                </a:lnTo>
                <a:lnTo>
                  <a:pt x="2674353" y="1052327"/>
                </a:lnTo>
                <a:lnTo>
                  <a:pt x="2675260" y="1050865"/>
                </a:lnTo>
                <a:lnTo>
                  <a:pt x="2681660" y="1051420"/>
                </a:lnTo>
                <a:lnTo>
                  <a:pt x="2682617" y="1051168"/>
                </a:lnTo>
                <a:lnTo>
                  <a:pt x="2691738" y="1052982"/>
                </a:lnTo>
                <a:lnTo>
                  <a:pt x="2692645" y="1052125"/>
                </a:lnTo>
                <a:lnTo>
                  <a:pt x="2693552" y="1049505"/>
                </a:lnTo>
                <a:lnTo>
                  <a:pt x="2695416" y="1052679"/>
                </a:lnTo>
                <a:lnTo>
                  <a:pt x="2696323" y="1054241"/>
                </a:lnTo>
                <a:lnTo>
                  <a:pt x="2700909" y="1051168"/>
                </a:lnTo>
                <a:lnTo>
                  <a:pt x="2701816" y="1052125"/>
                </a:lnTo>
                <a:lnTo>
                  <a:pt x="2706401" y="1051117"/>
                </a:lnTo>
                <a:lnTo>
                  <a:pt x="2707308" y="1051974"/>
                </a:lnTo>
                <a:lnTo>
                  <a:pt x="2716429" y="1051571"/>
                </a:lnTo>
                <a:lnTo>
                  <a:pt x="2717336" y="1051772"/>
                </a:lnTo>
                <a:lnTo>
                  <a:pt x="2721014" y="1051672"/>
                </a:lnTo>
              </a:path>
            </a:pathLst>
          </a:custGeom>
          <a:noFill/>
          <a:ln w="10077">
            <a:solidFill>
              <a:srgbClr val="00be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object 6"/>
          <p:cNvSpPr/>
          <p:nvPr/>
        </p:nvSpPr>
        <p:spPr>
          <a:xfrm>
            <a:off x="1614600" y="2486880"/>
            <a:ext cx="15984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 anchor="t">
            <a:spAutoFit/>
          </a:bodyPr>
          <a:p>
            <a:pPr marL="15840">
              <a:lnSpc>
                <a:spcPct val="100000"/>
              </a:lnSpc>
              <a:spcBef>
                <a:spcPts val="170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3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"/>
              </a:spcBef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2022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object 19"/>
          <p:cNvSpPr/>
          <p:nvPr/>
        </p:nvSpPr>
        <p:spPr>
          <a:xfrm>
            <a:off x="5522760" y="3148920"/>
            <a:ext cx="194040" cy="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object 7"/>
          <p:cNvSpPr/>
          <p:nvPr/>
        </p:nvSpPr>
        <p:spPr>
          <a:xfrm>
            <a:off x="221616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10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object 8"/>
          <p:cNvSpPr/>
          <p:nvPr/>
        </p:nvSpPr>
        <p:spPr>
          <a:xfrm>
            <a:off x="283068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17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object 9"/>
          <p:cNvSpPr/>
          <p:nvPr/>
        </p:nvSpPr>
        <p:spPr>
          <a:xfrm>
            <a:off x="344520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24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object 10"/>
          <p:cNvSpPr/>
          <p:nvPr/>
        </p:nvSpPr>
        <p:spPr>
          <a:xfrm>
            <a:off x="405972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31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object 11"/>
          <p:cNvSpPr/>
          <p:nvPr/>
        </p:nvSpPr>
        <p:spPr>
          <a:xfrm>
            <a:off x="1368720" y="2293920"/>
            <a:ext cx="15840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20k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object 12"/>
          <p:cNvSpPr/>
          <p:nvPr/>
        </p:nvSpPr>
        <p:spPr>
          <a:xfrm>
            <a:off x="1467720" y="1968120"/>
            <a:ext cx="5868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13"/>
          <p:cNvSpPr/>
          <p:nvPr/>
        </p:nvSpPr>
        <p:spPr>
          <a:xfrm>
            <a:off x="1404000" y="1642680"/>
            <a:ext cx="12276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20k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object 14"/>
          <p:cNvSpPr/>
          <p:nvPr/>
        </p:nvSpPr>
        <p:spPr>
          <a:xfrm>
            <a:off x="1404000" y="1316880"/>
            <a:ext cx="12276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40k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object 15"/>
          <p:cNvSpPr/>
          <p:nvPr/>
        </p:nvSpPr>
        <p:spPr>
          <a:xfrm>
            <a:off x="1404000" y="991080"/>
            <a:ext cx="12276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60k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object 16"/>
          <p:cNvSpPr/>
          <p:nvPr/>
        </p:nvSpPr>
        <p:spPr>
          <a:xfrm>
            <a:off x="2174040" y="529200"/>
            <a:ext cx="141120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8800" algn="ctr">
              <a:lnSpc>
                <a:spcPct val="112000"/>
              </a:lnSpc>
              <a:spcBef>
                <a:spcPts val="96"/>
              </a:spcBef>
            </a:pP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650" spc="77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52" strike="noStrike">
                <a:solidFill>
                  <a:srgbClr val="293f5e"/>
                </a:solidFill>
                <a:latin typeface="Arial"/>
              </a:rPr>
              <a:t>7</a:t>
            </a:r>
            <a:r>
              <a:rPr b="0" lang="en-US" sz="650" spc="497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Microgrid</a:t>
            </a:r>
            <a:r>
              <a:rPr b="0" lang="en-US" sz="650" spc="8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2" strike="noStrike">
                <a:solidFill>
                  <a:srgbClr val="293f5e"/>
                </a:solidFill>
                <a:latin typeface="Arial"/>
              </a:rPr>
              <a:t>Output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  <a:p>
            <a:pPr marL="388800" algn="ctr">
              <a:lnSpc>
                <a:spcPct val="100000"/>
              </a:lnSpc>
              <a:spcBef>
                <a:spcPts val="96"/>
              </a:spcBef>
            </a:pP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From: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01,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2022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to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31,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21" strike="noStrike">
                <a:solidFill>
                  <a:srgbClr val="293f5e"/>
                </a:solidFill>
                <a:latin typeface="Arial"/>
              </a:rPr>
              <a:t>2022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object 17"/>
          <p:cNvSpPr/>
          <p:nvPr/>
        </p:nvSpPr>
        <p:spPr>
          <a:xfrm>
            <a:off x="1179720" y="1464120"/>
            <a:ext cx="1044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6480" tIns="0" bIns="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b="0" lang="en-US" sz="550" spc="-1" strike="noStrike">
                <a:solidFill>
                  <a:srgbClr val="293f5e"/>
                </a:solidFill>
                <a:latin typeface="Arial"/>
              </a:rPr>
              <a:t>Demand</a:t>
            </a:r>
            <a:r>
              <a:rPr b="0" lang="en-US" sz="550" spc="1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550" spc="-21" strike="noStrike">
                <a:solidFill>
                  <a:srgbClr val="293f5e"/>
                </a:solidFill>
                <a:latin typeface="Arial"/>
              </a:rPr>
              <a:t>(kW)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object 18"/>
          <p:cNvSpPr/>
          <p:nvPr/>
        </p:nvSpPr>
        <p:spPr>
          <a:xfrm>
            <a:off x="1496160" y="2701440"/>
            <a:ext cx="276768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0" lang="en-US" sz="550" spc="-21" strike="noStrike">
                <a:solidFill>
                  <a:srgbClr val="293f5e"/>
                </a:solidFill>
                <a:latin typeface="Arial"/>
              </a:rPr>
              <a:t>Time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103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Peak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Shaving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Failure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after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Depletion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(Level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Charging,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500</a:t>
            </a:r>
            <a:r>
              <a:rPr b="0" lang="en-US" sz="55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kWh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2" strike="noStrike">
                <a:solidFill>
                  <a:srgbClr val="000000"/>
                </a:solidFill>
                <a:latin typeface="Times New Roman"/>
              </a:rPr>
              <a:t>BESS)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61" name="object 3"/>
          <p:cNvGrpSpPr/>
          <p:nvPr/>
        </p:nvGrpSpPr>
        <p:grpSpPr>
          <a:xfrm>
            <a:off x="1116000" y="384120"/>
            <a:ext cx="3526920" cy="2519280"/>
            <a:chOff x="1116000" y="384120"/>
            <a:chExt cx="3526920" cy="2519280"/>
          </a:xfrm>
        </p:grpSpPr>
        <p:sp>
          <p:nvSpPr>
            <p:cNvPr id="462" name="object 4"/>
            <p:cNvSpPr/>
            <p:nvPr/>
          </p:nvSpPr>
          <p:spPr>
            <a:xfrm>
              <a:off x="1116000" y="384120"/>
              <a:ext cx="3526920" cy="2519280"/>
            </a:xfrm>
            <a:custGeom>
              <a:avLst/>
              <a:gdLst>
                <a:gd name="textAreaLeft" fmla="*/ 0 w 3526920"/>
                <a:gd name="textAreaRight" fmla="*/ 3527280 w 3526920"/>
                <a:gd name="textAreaTop" fmla="*/ 0 h 2519280"/>
                <a:gd name="textAreaBottom" fmla="*/ 2519640 h 2519280"/>
              </a:gdLst>
              <a:ahLst/>
              <a:rect l="textAreaLeft" t="textAreaTop" r="textAreaRight" b="textAreaBottom"/>
              <a:pathLst>
                <a:path w="3527425" h="2519680">
                  <a:moveTo>
                    <a:pt x="3527240" y="2519457"/>
                  </a:moveTo>
                  <a:lnTo>
                    <a:pt x="0" y="2519457"/>
                  </a:lnTo>
                  <a:lnTo>
                    <a:pt x="0" y="0"/>
                  </a:lnTo>
                  <a:lnTo>
                    <a:pt x="3527240" y="0"/>
                  </a:lnTo>
                  <a:lnTo>
                    <a:pt x="3527240" y="25194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object 5"/>
            <p:cNvSpPr/>
            <p:nvPr/>
          </p:nvSpPr>
          <p:spPr>
            <a:xfrm>
              <a:off x="169488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161245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object 6"/>
            <p:cNvSpPr/>
            <p:nvPr/>
          </p:nvSpPr>
          <p:spPr>
            <a:xfrm>
              <a:off x="169488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0"/>
                  </a:moveTo>
                  <a:lnTo>
                    <a:pt x="0" y="1612452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5" name="object 7"/>
            <p:cNvSpPr/>
            <p:nvPr/>
          </p:nvSpPr>
          <p:spPr>
            <a:xfrm>
              <a:off x="230940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161245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object 8"/>
            <p:cNvSpPr/>
            <p:nvPr/>
          </p:nvSpPr>
          <p:spPr>
            <a:xfrm>
              <a:off x="230940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0"/>
                  </a:moveTo>
                  <a:lnTo>
                    <a:pt x="0" y="1612452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7" name="object 9"/>
            <p:cNvSpPr/>
            <p:nvPr/>
          </p:nvSpPr>
          <p:spPr>
            <a:xfrm>
              <a:off x="292392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161245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8" name="object 10"/>
            <p:cNvSpPr/>
            <p:nvPr/>
          </p:nvSpPr>
          <p:spPr>
            <a:xfrm>
              <a:off x="292392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0"/>
                  </a:moveTo>
                  <a:lnTo>
                    <a:pt x="0" y="1612452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9" name="object 11"/>
            <p:cNvSpPr/>
            <p:nvPr/>
          </p:nvSpPr>
          <p:spPr>
            <a:xfrm>
              <a:off x="353880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161245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0" name="object 12"/>
            <p:cNvSpPr/>
            <p:nvPr/>
          </p:nvSpPr>
          <p:spPr>
            <a:xfrm>
              <a:off x="353880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0"/>
                  </a:moveTo>
                  <a:lnTo>
                    <a:pt x="0" y="1612452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object 13"/>
            <p:cNvSpPr/>
            <p:nvPr/>
          </p:nvSpPr>
          <p:spPr>
            <a:xfrm>
              <a:off x="415332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161245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object 14"/>
            <p:cNvSpPr/>
            <p:nvPr/>
          </p:nvSpPr>
          <p:spPr>
            <a:xfrm>
              <a:off x="4153320" y="888120"/>
              <a:ext cx="360" cy="1612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0" h="1612900">
                  <a:moveTo>
                    <a:pt x="0" y="0"/>
                  </a:moveTo>
                  <a:lnTo>
                    <a:pt x="0" y="1612452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73" name="object 15" descr=""/>
            <p:cNvPicPr/>
            <p:nvPr/>
          </p:nvPicPr>
          <p:blipFill>
            <a:blip r:embed="rId1"/>
            <a:stretch/>
          </p:blipFill>
          <p:spPr>
            <a:xfrm>
              <a:off x="1514160" y="963720"/>
              <a:ext cx="2730600" cy="1460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74" name="object 16"/>
          <p:cNvSpPr/>
          <p:nvPr/>
        </p:nvSpPr>
        <p:spPr>
          <a:xfrm>
            <a:off x="1614600" y="2486880"/>
            <a:ext cx="15984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 anchor="t">
            <a:spAutoFit/>
          </a:bodyPr>
          <a:p>
            <a:pPr marL="15840">
              <a:lnSpc>
                <a:spcPct val="100000"/>
              </a:lnSpc>
              <a:spcBef>
                <a:spcPts val="170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3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"/>
              </a:spcBef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2022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ldNum" idx="15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153E9D6E-4D79-460E-B1DE-6F51AE1C440C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object 17"/>
          <p:cNvSpPr/>
          <p:nvPr/>
        </p:nvSpPr>
        <p:spPr>
          <a:xfrm>
            <a:off x="221616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10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object 18"/>
          <p:cNvSpPr/>
          <p:nvPr/>
        </p:nvSpPr>
        <p:spPr>
          <a:xfrm>
            <a:off x="283068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17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object 19"/>
          <p:cNvSpPr/>
          <p:nvPr/>
        </p:nvSpPr>
        <p:spPr>
          <a:xfrm>
            <a:off x="344520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24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object 20"/>
          <p:cNvSpPr/>
          <p:nvPr/>
        </p:nvSpPr>
        <p:spPr>
          <a:xfrm>
            <a:off x="4059720" y="2492640"/>
            <a:ext cx="1868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Jul</a:t>
            </a:r>
            <a:r>
              <a:rPr b="0" lang="en-US" sz="450" spc="2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31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object 21"/>
          <p:cNvSpPr/>
          <p:nvPr/>
        </p:nvSpPr>
        <p:spPr>
          <a:xfrm>
            <a:off x="1368720" y="940680"/>
            <a:ext cx="158400" cy="14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algn="r">
              <a:lnSpc>
                <a:spcPct val="100000"/>
              </a:lnSpc>
              <a:spcBef>
                <a:spcPts val="125"/>
              </a:spcBef>
            </a:pP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10k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6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20k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30k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"/>
              </a:spcBef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40k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50k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60k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6"/>
              </a:spcBef>
            </a:pP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70k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object 22"/>
          <p:cNvSpPr/>
          <p:nvPr/>
        </p:nvSpPr>
        <p:spPr>
          <a:xfrm>
            <a:off x="2174040" y="529200"/>
            <a:ext cx="141120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8800" algn="ctr">
              <a:lnSpc>
                <a:spcPct val="112000"/>
              </a:lnSpc>
              <a:spcBef>
                <a:spcPts val="96"/>
              </a:spcBef>
            </a:pP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650" spc="77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52" strike="noStrike">
                <a:solidFill>
                  <a:srgbClr val="293f5e"/>
                </a:solidFill>
                <a:latin typeface="Arial"/>
              </a:rPr>
              <a:t>8</a:t>
            </a:r>
            <a:r>
              <a:rPr b="0" lang="en-US" sz="650" spc="497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Microgrid</a:t>
            </a:r>
            <a:r>
              <a:rPr b="0" lang="en-US" sz="650" spc="8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2" strike="noStrike">
                <a:solidFill>
                  <a:srgbClr val="293f5e"/>
                </a:solidFill>
                <a:latin typeface="Arial"/>
              </a:rPr>
              <a:t>Output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  <a:p>
            <a:pPr marL="388800" algn="ctr">
              <a:lnSpc>
                <a:spcPct val="100000"/>
              </a:lnSpc>
              <a:spcBef>
                <a:spcPts val="96"/>
              </a:spcBef>
            </a:pP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From: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01,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2022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to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31,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21" strike="noStrike">
                <a:solidFill>
                  <a:srgbClr val="293f5e"/>
                </a:solidFill>
                <a:latin typeface="Arial"/>
              </a:rPr>
              <a:t>2022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object 23"/>
          <p:cNvSpPr/>
          <p:nvPr/>
        </p:nvSpPr>
        <p:spPr>
          <a:xfrm>
            <a:off x="1179720" y="1464120"/>
            <a:ext cx="1044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6480" tIns="0" bIns="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b="0" lang="en-US" sz="550" spc="-1" strike="noStrike">
                <a:solidFill>
                  <a:srgbClr val="293f5e"/>
                </a:solidFill>
                <a:latin typeface="Arial"/>
              </a:rPr>
              <a:t>Demand</a:t>
            </a:r>
            <a:r>
              <a:rPr b="0" lang="en-US" sz="550" spc="1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550" spc="-21" strike="noStrike">
                <a:solidFill>
                  <a:srgbClr val="293f5e"/>
                </a:solidFill>
                <a:latin typeface="Arial"/>
              </a:rPr>
              <a:t>(kW)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object 24"/>
          <p:cNvSpPr/>
          <p:nvPr/>
        </p:nvSpPr>
        <p:spPr>
          <a:xfrm>
            <a:off x="1310400" y="2701440"/>
            <a:ext cx="31392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0" lang="en-US" sz="550" spc="-21" strike="noStrike">
                <a:solidFill>
                  <a:srgbClr val="293f5e"/>
                </a:solidFill>
                <a:latin typeface="Arial"/>
              </a:rPr>
              <a:t>Time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94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Peak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Shaving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Failure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after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Depletion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(Level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Charging,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500</a:t>
            </a:r>
            <a:r>
              <a:rPr b="0" lang="en-US" sz="55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kWh</a:t>
            </a:r>
            <a:r>
              <a:rPr b="0" lang="en-US" sz="55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2" strike="noStrike">
                <a:solidFill>
                  <a:srgbClr val="000000"/>
                </a:solidFill>
                <a:latin typeface="Times New Roman"/>
              </a:rPr>
              <a:t>BESS)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16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9441DA13-2BA5-4A46-A07C-5B72902C2C78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object 3"/>
          <p:cNvSpPr/>
          <p:nvPr/>
        </p:nvSpPr>
        <p:spPr>
          <a:xfrm>
            <a:off x="743400" y="817200"/>
            <a:ext cx="427068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1" lang="en-US" sz="650" spc="-26" strike="noStrike">
                <a:solidFill>
                  <a:srgbClr val="0f6199"/>
                </a:solidFill>
                <a:latin typeface="Cambria"/>
              </a:rPr>
              <a:t>Table:</a:t>
            </a:r>
            <a:r>
              <a:rPr b="1" lang="en-US" sz="650" spc="111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6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Utility</a:t>
            </a:r>
            <a:r>
              <a:rPr b="0" lang="en-US" sz="6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Prices</a:t>
            </a:r>
            <a:r>
              <a:rPr b="0" lang="en-US" sz="6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52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6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800" spc="-1" strike="noStrike" baseline="-1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00" spc="372" strike="noStrike" baseline="-15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6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r>
              <a:rPr b="0" lang="en-US" sz="6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49" strike="noStrike">
                <a:solidFill>
                  <a:srgbClr val="000000"/>
                </a:solidFill>
                <a:latin typeface="Times New Roman"/>
              </a:rPr>
              <a:t>under</a:t>
            </a:r>
            <a:r>
              <a:rPr b="0" lang="en-US" sz="6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US" sz="6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Pricing</a:t>
            </a:r>
            <a:r>
              <a:rPr b="0" lang="en-US" sz="6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Battery Sizes and EV Charging Demands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7" name="object 4"/>
          <p:cNvGraphicFramePr/>
          <p:nvPr/>
        </p:nvGraphicFramePr>
        <p:xfrm>
          <a:off x="594000" y="1047240"/>
          <a:ext cx="4519080" cy="1478520"/>
        </p:xfrm>
        <a:graphic>
          <a:graphicData uri="http://schemas.openxmlformats.org/drawingml/2006/table">
            <a:tbl>
              <a:tblPr/>
              <a:tblGrid>
                <a:gridCol w="612720"/>
                <a:gridCol w="1233720"/>
                <a:gridCol w="1139760"/>
                <a:gridCol w="844200"/>
                <a:gridCol w="688320"/>
              </a:tblGrid>
              <a:tr h="206280">
                <a:tc>
                  <a:txBody>
                    <a:bodyPr lIns="0" rIns="0" tIns="259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b="0" lang="en-US" sz="900" spc="4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Scenario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59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b="0" lang="en-US" sz="900" spc="8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Demand</a:t>
                      </a:r>
                      <a:r>
                        <a:rPr b="0" lang="en-US" sz="9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Charges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($)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59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b="0" lang="en-US" sz="900" spc="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Energy</a:t>
                      </a:r>
                      <a:r>
                        <a:rPr b="0" lang="en-US" sz="900" spc="7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Charges</a:t>
                      </a:r>
                      <a:r>
                        <a:rPr b="0" lang="en-US" sz="900" spc="7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($)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59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r>
                        <a:rPr b="0" lang="en-US" sz="900" spc="14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Cost</a:t>
                      </a:r>
                      <a:r>
                        <a:rPr b="0" lang="en-US" sz="900" spc="148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($)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59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b="0" lang="en-US" sz="900" spc="4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Emissions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8880">
                <a:tc>
                  <a:txBody>
                    <a:bodyPr lIns="0" rIns="0" tIns="241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6616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22736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29352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8196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24607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32803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14235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29693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43928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3887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2387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6274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5133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3853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8986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11329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8238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19567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5022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3814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8836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072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11400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8133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19533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17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69F0385E-237C-4EBA-9272-58B24AFEC9AE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object 54"/>
          <p:cNvSpPr/>
          <p:nvPr/>
        </p:nvSpPr>
        <p:spPr>
          <a:xfrm>
            <a:off x="321840" y="2969640"/>
            <a:ext cx="48391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38160">
              <a:lnSpc>
                <a:spcPct val="102000"/>
              </a:lnSpc>
              <a:spcBef>
                <a:spcPts val="74"/>
              </a:spcBef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117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818" spc="-1" strike="noStrike" baseline="-1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18" spc="372" strike="noStrike" baseline="-15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Outputs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Averages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Times</a:t>
            </a:r>
            <a:r>
              <a:rPr b="0" lang="en-US" sz="65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Day:</a:t>
            </a:r>
            <a:r>
              <a:rPr b="0" lang="en-US" sz="650" spc="1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Adding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significantly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reduces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818" spc="-1" strike="noStrike" baseline="-1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18" spc="381" strike="noStrike" baseline="-15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2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650" spc="4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compared</a:t>
            </a:r>
            <a:r>
              <a:rPr b="0" lang="en-US" sz="65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non-microgrid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scenarios</a:t>
            </a:r>
            <a:r>
              <a:rPr b="0" lang="en-US" sz="650" spc="1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1,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2,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52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65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26" strike="noStrike">
                <a:solidFill>
                  <a:srgbClr val="000000"/>
                </a:solidFill>
                <a:latin typeface="Times New Roman"/>
              </a:rPr>
              <a:t>3.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2883960" y="162036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492" name="" descr=""/>
          <p:cNvPicPr/>
          <p:nvPr/>
        </p:nvPicPr>
        <p:blipFill>
          <a:blip r:embed="rId2"/>
          <a:stretch/>
        </p:blipFill>
        <p:spPr>
          <a:xfrm>
            <a:off x="2883960" y="1620360"/>
            <a:ext cx="0" cy="0"/>
          </a:xfrm>
          <a:prstGeom prst="rect">
            <a:avLst/>
          </a:prstGeom>
          <a:ln w="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Conclusio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ns</a:t>
            </a:r>
            <a:r>
              <a:rPr b="1" lang="en-US" sz="1000" spc="6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and</a:t>
            </a:r>
            <a:r>
              <a:rPr b="1" lang="en-US" sz="1000" spc="6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Future</a:t>
            </a:r>
            <a:r>
              <a:rPr b="1" lang="en-US" sz="10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35" strike="noStrike">
                <a:solidFill>
                  <a:srgbClr val="f6b048"/>
                </a:solidFill>
                <a:latin typeface="Cambria"/>
              </a:rPr>
              <a:t>Work</a:t>
            </a:r>
            <a:r>
              <a:rPr b="1" lang="en-US" sz="10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52" strike="noStrike">
                <a:solidFill>
                  <a:srgbClr val="f6b048"/>
                </a:solidFill>
                <a:latin typeface="Cambria"/>
              </a:rPr>
              <a:t>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ldNum" idx="18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EEF6E36C-80DD-4818-B4F3-FB30E27EEEF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object 3"/>
          <p:cNvSpPr/>
          <p:nvPr/>
        </p:nvSpPr>
        <p:spPr>
          <a:xfrm>
            <a:off x="403560" y="348120"/>
            <a:ext cx="5034600" cy="28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70640" indent="-132840">
              <a:lnSpc>
                <a:spcPct val="100000"/>
              </a:lnSpc>
              <a:spcBef>
                <a:spcPts val="221"/>
              </a:spcBef>
              <a:buClr>
                <a:srgbClr val="0f6199"/>
              </a:buClr>
              <a:buFont typeface="Arial"/>
              <a:buChar char="►"/>
              <a:tabLst>
                <a:tab algn="l" pos="170640"/>
              </a:tabLst>
            </a:pPr>
            <a:r>
              <a:rPr b="1" lang="en-US" sz="900" spc="-1" strike="noStrike">
                <a:solidFill>
                  <a:srgbClr val="000000"/>
                </a:solidFill>
                <a:latin typeface="Cambria"/>
              </a:rPr>
              <a:t>Transportation</a:t>
            </a:r>
            <a:r>
              <a:rPr b="1" lang="en-US" sz="9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Cambria"/>
              </a:rPr>
              <a:t>Microgrids</a:t>
            </a:r>
            <a:r>
              <a:rPr b="1" lang="en-US" sz="9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12" strike="noStrike">
                <a:solidFill>
                  <a:srgbClr val="000000"/>
                </a:solidFill>
                <a:latin typeface="Cambria"/>
              </a:rPr>
              <a:t>Benefits: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25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Reduced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Costs: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315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Load-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Algorithm:</a:t>
            </a:r>
            <a:r>
              <a:rPr b="0" lang="en-US" sz="9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$23,000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$24,000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annual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savings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19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Cost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Saved:</a:t>
            </a:r>
            <a:r>
              <a:rPr b="0" lang="en-US" sz="9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Follows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total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cost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trend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(around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$3,000)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19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Cost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Saved:</a:t>
            </a:r>
            <a:r>
              <a:rPr b="0" lang="en-US" sz="9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Follows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total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cost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trend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(around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$21,000)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25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Reduced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-1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208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Emissions: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315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Load-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Algorithm:</a:t>
            </a:r>
            <a:r>
              <a:rPr b="0" lang="en-US" sz="9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67%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85%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reduction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(30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tons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66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/year)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0640" indent="-132840">
              <a:lnSpc>
                <a:spcPct val="100000"/>
              </a:lnSpc>
              <a:spcBef>
                <a:spcPts val="230"/>
              </a:spcBef>
              <a:buClr>
                <a:srgbClr val="0f6199"/>
              </a:buClr>
              <a:buFont typeface="Arial"/>
              <a:buChar char="►"/>
              <a:tabLst>
                <a:tab algn="l" pos="170640"/>
              </a:tabLst>
            </a:pPr>
            <a:r>
              <a:rPr b="1" lang="en-US" sz="900" spc="9" strike="noStrike">
                <a:solidFill>
                  <a:srgbClr val="000000"/>
                </a:solidFill>
                <a:latin typeface="Cambria"/>
              </a:rPr>
              <a:t>Key Considerations</a:t>
            </a:r>
            <a:r>
              <a:rPr b="1" lang="en-US" sz="900" spc="1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9" strike="noStrike">
                <a:solidFill>
                  <a:srgbClr val="000000"/>
                </a:solidFill>
                <a:latin typeface="Cambria"/>
              </a:rPr>
              <a:t>for</a:t>
            </a:r>
            <a:r>
              <a:rPr b="1" lang="en-US" sz="900" spc="1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12" strike="noStrike">
                <a:solidFill>
                  <a:srgbClr val="000000"/>
                </a:solidFill>
                <a:latin typeface="Cambria"/>
              </a:rPr>
              <a:t>Optimization: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25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Balance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Clean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Sources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(Solar/Wind)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Load: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315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chargers:</a:t>
            </a:r>
            <a:r>
              <a:rPr b="0" lang="en-US" sz="9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manageable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office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buildings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19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fast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chargers: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require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additional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clean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sources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25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Net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Metering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Policy: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315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Incentivizes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low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43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148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load-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operation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instead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peak-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shaving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11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9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Capacity</a:t>
            </a:r>
            <a:r>
              <a:rPr b="0" lang="en-US" sz="9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(BESS):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120" indent="-132840">
              <a:lnSpc>
                <a:spcPct val="111000"/>
              </a:lnSpc>
              <a:spcBef>
                <a:spcPts val="196"/>
              </a:spcBef>
              <a:buClr>
                <a:srgbClr val="0f6199"/>
              </a:buClr>
              <a:buFont typeface="Arial"/>
              <a:buChar char="►"/>
              <a:tabLst>
                <a:tab algn="l" pos="60120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Increased</a:t>
            </a:r>
            <a:r>
              <a:rPr b="0" lang="en-US" sz="9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capacity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extreme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solar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outages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expensive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diminishing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returns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94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/cost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savings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19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Requires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additional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solar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full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charge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daylight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Co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ncl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usi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ons</a:t>
            </a:r>
            <a:r>
              <a:rPr b="1" lang="en-US" sz="1000" spc="6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an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d</a:t>
            </a:r>
            <a:r>
              <a:rPr b="1" lang="en-US" sz="1000" spc="6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Fut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ure</a:t>
            </a:r>
            <a:r>
              <a:rPr b="1" lang="en-US" sz="10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35" strike="noStrike">
                <a:solidFill>
                  <a:srgbClr val="f6b048"/>
                </a:solidFill>
                <a:latin typeface="Cambria"/>
              </a:rPr>
              <a:t>Wo</a:t>
            </a:r>
            <a:r>
              <a:rPr b="1" lang="en-US" sz="1000" spc="-35" strike="noStrike">
                <a:solidFill>
                  <a:srgbClr val="f6b048"/>
                </a:solidFill>
                <a:latin typeface="Cambria"/>
              </a:rPr>
              <a:t>rk</a:t>
            </a:r>
            <a:r>
              <a:rPr b="1" lang="en-US" sz="1000" spc="58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ldNum" idx="19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97D0F613-1DF2-4615-A59F-D33144276D4D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object 3"/>
          <p:cNvSpPr/>
          <p:nvPr/>
        </p:nvSpPr>
        <p:spPr>
          <a:xfrm>
            <a:off x="403560" y="602280"/>
            <a:ext cx="493740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70640" indent="-132840">
              <a:lnSpc>
                <a:spcPct val="100000"/>
              </a:lnSpc>
              <a:spcBef>
                <a:spcPts val="261"/>
              </a:spcBef>
              <a:buClr>
                <a:srgbClr val="0f6199"/>
              </a:buClr>
              <a:buFont typeface="Arial"/>
              <a:buChar char="►"/>
              <a:tabLst>
                <a:tab algn="l" pos="170640"/>
              </a:tabLst>
            </a:pPr>
            <a:r>
              <a:rPr b="1" lang="en-US" sz="900" spc="-1" strike="noStrike">
                <a:solidFill>
                  <a:srgbClr val="000000"/>
                </a:solidFill>
                <a:latin typeface="Cambria"/>
              </a:rPr>
              <a:t>Effective</a:t>
            </a:r>
            <a:r>
              <a:rPr b="1" lang="en-US" sz="900" spc="9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Cambria"/>
              </a:rPr>
              <a:t>Microgrid</a:t>
            </a:r>
            <a:r>
              <a:rPr b="1" lang="en-US" sz="900" spc="10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12" strike="noStrike">
                <a:solidFill>
                  <a:srgbClr val="000000"/>
                </a:solidFill>
                <a:latin typeface="Cambria"/>
              </a:rPr>
              <a:t>Planning: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64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Requires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three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aspects: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374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Clean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Generation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56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Storage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0840" indent="-132840">
              <a:lnSpc>
                <a:spcPct val="100000"/>
              </a:lnSpc>
              <a:spcBef>
                <a:spcPts val="156"/>
              </a:spcBef>
              <a:buClr>
                <a:srgbClr val="0f6199"/>
              </a:buClr>
              <a:buFont typeface="Arial"/>
              <a:buChar char="►"/>
              <a:tabLst>
                <a:tab algn="l" pos="600840"/>
              </a:tabLst>
            </a:pP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US" sz="9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0640" indent="-132840">
              <a:lnSpc>
                <a:spcPct val="100000"/>
              </a:lnSpc>
              <a:spcBef>
                <a:spcPts val="269"/>
              </a:spcBef>
              <a:buClr>
                <a:srgbClr val="0f6199"/>
              </a:buClr>
              <a:buFont typeface="Arial"/>
              <a:buChar char="►"/>
              <a:tabLst>
                <a:tab algn="l" pos="170640"/>
              </a:tabLst>
            </a:pPr>
            <a:r>
              <a:rPr b="1" lang="en-US" sz="900" spc="-1" strike="noStrike">
                <a:solidFill>
                  <a:srgbClr val="000000"/>
                </a:solidFill>
                <a:latin typeface="Cambria"/>
              </a:rPr>
              <a:t>Future</a:t>
            </a:r>
            <a:r>
              <a:rPr b="1" lang="en-US" sz="9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900" spc="-21" strike="noStrike">
                <a:solidFill>
                  <a:srgbClr val="000000"/>
                </a:solidFill>
                <a:latin typeface="Cambria"/>
              </a:rPr>
              <a:t>Work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11000"/>
              </a:lnSpc>
              <a:spcBef>
                <a:spcPts val="241"/>
              </a:spcBef>
              <a:buClr>
                <a:srgbClr val="0f6199"/>
              </a:buClr>
              <a:buFont typeface="Arial"/>
              <a:buChar char="►"/>
              <a:tabLst>
                <a:tab algn="l" pos="38664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Explore</a:t>
            </a:r>
            <a:r>
              <a:rPr b="0" lang="en-US" sz="9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advanced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control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strategies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optimizing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costs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43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171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transportation-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microgrid.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00000"/>
              </a:lnSpc>
              <a:spcBef>
                <a:spcPts val="156"/>
              </a:spcBef>
              <a:buClr>
                <a:srgbClr val="0f6199"/>
              </a:buClr>
              <a:buFont typeface="Arial"/>
              <a:buChar char="►"/>
              <a:tabLst>
                <a:tab algn="l" pos="38556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Assess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effects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new net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metering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policy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California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9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BESS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value.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11000"/>
              </a:lnSpc>
              <a:spcBef>
                <a:spcPts val="34"/>
              </a:spcBef>
              <a:buClr>
                <a:srgbClr val="0f6199"/>
              </a:buClr>
              <a:buFont typeface="Arial"/>
              <a:buChar char="►"/>
              <a:tabLst>
                <a:tab algn="l" pos="38664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Analyze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impact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time-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of-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(TOU)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rates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California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9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costs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-1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231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emissions.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85560" indent="-132840">
              <a:lnSpc>
                <a:spcPct val="111000"/>
              </a:lnSpc>
              <a:spcBef>
                <a:spcPts val="40"/>
              </a:spcBef>
              <a:buClr>
                <a:srgbClr val="0f6199"/>
              </a:buClr>
              <a:buFont typeface="Arial"/>
              <a:buChar char="►"/>
              <a:tabLst>
                <a:tab algn="l" pos="386640"/>
              </a:tabLst>
            </a:pP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Investigate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maximize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clean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utilization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minimize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power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high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-1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177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times.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object 2"/>
          <p:cNvSpPr/>
          <p:nvPr/>
        </p:nvSpPr>
        <p:spPr>
          <a:xfrm>
            <a:off x="2371680" y="1407960"/>
            <a:ext cx="102456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550" spc="77" strike="noStrike">
                <a:solidFill>
                  <a:srgbClr val="000000"/>
                </a:solidFill>
                <a:latin typeface="Times New Roman"/>
              </a:rPr>
              <a:t>Questions?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1"/>
          <p:cNvSpPr>
            <a:spLocks noGrp="1"/>
          </p:cNvSpPr>
          <p:nvPr>
            <p:ph type="sldNum" idx="20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1CD8585E-8F17-43FC-8FA0-22A8CF42286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bject 2"/>
          <p:cNvSpPr/>
          <p:nvPr/>
        </p:nvSpPr>
        <p:spPr>
          <a:xfrm>
            <a:off x="2381760" y="1423080"/>
            <a:ext cx="99036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550" spc="111" strike="noStrike">
                <a:solidFill>
                  <a:srgbClr val="000000"/>
                </a:solidFill>
                <a:latin typeface="Times New Roman"/>
              </a:rPr>
              <a:t>Thank</a:t>
            </a:r>
            <a:r>
              <a:rPr b="0" lang="en-US" sz="1550" spc="-26" strike="noStrike">
                <a:solidFill>
                  <a:srgbClr val="000000"/>
                </a:solidFill>
                <a:latin typeface="Times New Roman"/>
              </a:rPr>
              <a:t> You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sldNum" idx="21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57288155-387C-4A47-B8F6-09666C9ADB76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renc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52" strike="noStrike">
                <a:solidFill>
                  <a:srgbClr val="f6b048"/>
                </a:solidFill>
                <a:latin typeface="Cambria"/>
              </a:rPr>
              <a:t>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22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C6B8E1E6-7653-40F4-A05B-5E6B7766FEC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object 3"/>
          <p:cNvSpPr/>
          <p:nvPr/>
        </p:nvSpPr>
        <p:spPr>
          <a:xfrm>
            <a:off x="347400" y="521280"/>
            <a:ext cx="5314680" cy="25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4400" indent="-272520" algn="just">
              <a:lnSpc>
                <a:spcPct val="109000"/>
              </a:lnSpc>
              <a:spcBef>
                <a:spcPts val="99"/>
              </a:spcBef>
              <a:buClr>
                <a:srgbClr val="0f6199"/>
              </a:buClr>
              <a:buFont typeface="StarSymbol"/>
              <a:buAutoNum type="arabicPlain"/>
              <a:tabLst>
                <a:tab algn="l" pos="28584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o.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California,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“California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releases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world’s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plan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achieve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net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zero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carbon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pollution,”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Nov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2022.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https://www.gov.ca.gov/2022/11/16/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california-</a:t>
            </a: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3"/>
              </a:rPr>
              <a:t>releases-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4"/>
              </a:rPr>
              <a:t>worlds-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5"/>
              </a:rPr>
              <a:t>first-</a:t>
            </a:r>
            <a:r>
              <a:rPr b="0" lang="en-US" sz="1000" spc="77" strike="noStrike" u="sng">
                <a:solidFill>
                  <a:srgbClr val="0000ff"/>
                </a:solidFill>
                <a:uFillTx/>
                <a:latin typeface="Times New Roman"/>
                <a:hlinkClick r:id="rId6"/>
              </a:rPr>
              <a:t>plan-to-</a:t>
            </a: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7"/>
              </a:rPr>
              <a:t>achieve-</a:t>
            </a:r>
            <a:r>
              <a:rPr b="0" lang="en-US" sz="1000" spc="83" strike="noStrike" u="sng">
                <a:solidFill>
                  <a:srgbClr val="0000ff"/>
                </a:solidFill>
                <a:uFillTx/>
                <a:latin typeface="Times New Roman"/>
                <a:hlinkClick r:id="rId8"/>
              </a:rPr>
              <a:t>net-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9"/>
              </a:rPr>
              <a:t>zero-</a:t>
            </a:r>
            <a:r>
              <a:rPr b="0" lang="en-US" sz="1000" spc="77" strike="noStrike" u="sng">
                <a:solidFill>
                  <a:srgbClr val="0000ff"/>
                </a:solidFill>
                <a:uFillTx/>
                <a:latin typeface="Times New Roman"/>
                <a:hlinkClick r:id="rId10"/>
              </a:rPr>
              <a:t>carbon-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11"/>
              </a:rPr>
              <a:t>pollution/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 algn="just">
              <a:lnSpc>
                <a:spcPct val="109000"/>
              </a:lnSpc>
              <a:spcBef>
                <a:spcPts val="445"/>
              </a:spcBef>
              <a:buClr>
                <a:srgbClr val="0f6199"/>
              </a:buClr>
              <a:buFont typeface="StarSymbol"/>
              <a:buAutoNum type="arabicPlain"/>
              <a:tabLst>
                <a:tab algn="l" pos="28584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PowerFlex, “California energy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commission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mandates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buildings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must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have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solar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storage,”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Jan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2023.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12"/>
              </a:rPr>
              <a:t>https://www.powerflex.com/blog/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13"/>
              </a:spcBef>
              <a:tabLst>
                <a:tab algn="l" pos="285840"/>
              </a:tabLst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13"/>
              </a:rPr>
              <a:t>california-energy-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14"/>
              </a:rPr>
              <a:t>commission-</a:t>
            </a:r>
            <a:r>
              <a:rPr b="0" lang="en-US" sz="1000" spc="72" strike="noStrike" u="sng">
                <a:solidFill>
                  <a:srgbClr val="0000ff"/>
                </a:solidFill>
                <a:uFillTx/>
                <a:latin typeface="Times New Roman"/>
                <a:hlinkClick r:id="rId15"/>
              </a:rPr>
              <a:t>mandates-</a:t>
            </a: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16"/>
              </a:rPr>
              <a:t>that-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17"/>
              </a:rPr>
              <a:t>new-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18"/>
              </a:rPr>
              <a:t>buildings-</a:t>
            </a:r>
            <a:r>
              <a:rPr b="0" lang="en-US" sz="1000" spc="77" strike="noStrike" u="sng">
                <a:solidFill>
                  <a:srgbClr val="0000ff"/>
                </a:solidFill>
                <a:uFillTx/>
                <a:latin typeface="Times New Roman"/>
                <a:hlinkClick r:id="rId19"/>
              </a:rPr>
              <a:t>must-</a:t>
            </a: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20"/>
              </a:rPr>
              <a:t>have-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21"/>
              </a:rPr>
              <a:t>solar-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22"/>
              </a:rPr>
              <a:t>storage/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90"/>
              </a:spcBef>
              <a:buClr>
                <a:srgbClr val="0f6199"/>
              </a:buClr>
              <a:buFont typeface="StarSymbol"/>
              <a:buAutoNum type="arabicPlain" startAt="3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23"/>
              </a:rPr>
              <a:t>https://www.eia.gov/todayinenergy/detail.php?id=56880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84"/>
              </a:spcBef>
              <a:buClr>
                <a:srgbClr val="0f6199"/>
              </a:buClr>
              <a:buFont typeface="StarSymbol"/>
              <a:buAutoNum type="arabicPlain" startAt="3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24"/>
              </a:rPr>
              <a:t>https: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0080">
              <a:lnSpc>
                <a:spcPct val="100000"/>
              </a:lnSpc>
              <a:spcBef>
                <a:spcPts val="113"/>
              </a:spcBef>
              <a:tabLst>
                <a:tab algn="l" pos="285120"/>
              </a:tabLst>
            </a:pP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25"/>
              </a:rPr>
              <a:t>//www.caiso.com/Documents/FlexibleResourcesHelpRenewables_FastFacts.pdf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51"/>
              </a:spcBef>
              <a:buClr>
                <a:srgbClr val="0f6199"/>
              </a:buClr>
              <a:buFont typeface="StarSymbol"/>
              <a:buAutoNum type="arabicPlain" startAt="5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Roslan,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Hannan,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80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Ker,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Begum,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Mahlia,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Z.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Dong,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“Scheduling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controller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optimization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algorithm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achieving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saving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emission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reduction,”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Applied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292,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116883,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2021.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renc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Num" idx="23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994909D5-5EE0-4D9F-B267-E0B352450736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object 3"/>
          <p:cNvSpPr/>
          <p:nvPr/>
        </p:nvSpPr>
        <p:spPr>
          <a:xfrm>
            <a:off x="347400" y="596160"/>
            <a:ext cx="506556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1880" indent="-270000">
              <a:lnSpc>
                <a:spcPct val="109000"/>
              </a:lnSpc>
              <a:spcBef>
                <a:spcPts val="99"/>
              </a:spcBef>
              <a:buClr>
                <a:srgbClr val="0f6199"/>
              </a:buClr>
              <a:buFont typeface="StarSymbol"/>
              <a:buAutoNum type="arabicPlain" startAt="6"/>
              <a:tabLst>
                <a:tab algn="l" pos="28188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Azimian,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6" strike="noStrike">
                <a:solidFill>
                  <a:srgbClr val="000000"/>
                </a:solidFill>
                <a:latin typeface="Times New Roman"/>
              </a:rPr>
              <a:t>V.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Amir,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Javadi,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“Economic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environmental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policy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analysis</a:t>
            </a:r>
            <a:r>
              <a:rPr b="0" lang="en-US" sz="10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emission-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neutral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multi-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carrier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deployment,”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43" strike="noStrike">
                <a:solidFill>
                  <a:srgbClr val="000000"/>
                </a:solidFill>
                <a:latin typeface="Times New Roman"/>
              </a:rPr>
              <a:t>Applied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277,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p.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115609,</a:t>
            </a:r>
            <a:r>
              <a:rPr b="0" lang="en-US" sz="10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2020.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366"/>
              </a:spcBef>
              <a:buClr>
                <a:srgbClr val="0f6199"/>
              </a:buClr>
              <a:buFont typeface="StarSymbol"/>
              <a:buAutoNum type="arabicPlain" startAt="6"/>
              <a:tabLst>
                <a:tab algn="l" pos="285840"/>
              </a:tabLst>
            </a:pPr>
            <a:r>
              <a:rPr b="0" lang="en-US" sz="1000" spc="-80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Aghdam,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Kalantari,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B.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Mohammadi-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Ivatloo,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“A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stochastic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optimal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scheduling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multi-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systems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considering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emissions: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1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chance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constrained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model,”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Journal</a:t>
            </a:r>
            <a:r>
              <a:rPr b="0" i="1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Cleaner</a:t>
            </a:r>
            <a:r>
              <a:rPr b="0" i="1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Production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275,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122965,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2020.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 algn="just">
              <a:lnSpc>
                <a:spcPct val="109000"/>
              </a:lnSpc>
              <a:spcBef>
                <a:spcPts val="459"/>
              </a:spcBef>
              <a:buClr>
                <a:srgbClr val="0f6199"/>
              </a:buClr>
              <a:buFont typeface="StarSymbol"/>
              <a:buAutoNum type="arabicPlain" startAt="6"/>
              <a:tabLst>
                <a:tab algn="l" pos="285840"/>
              </a:tabLst>
            </a:pP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Heydari,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D.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Garcia,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Keynia,</a:t>
            </a:r>
            <a:r>
              <a:rPr b="0" lang="en-US" sz="10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Bisegna,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L.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Santoli,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“Renewable</a:t>
            </a:r>
            <a:r>
              <a:rPr b="0" lang="en-US" sz="10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energies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generation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carbon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dioxide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emission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forecasting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national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grids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grnn-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gwo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methodology,”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i="1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Procedia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159,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154–159,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6"/>
              <a:tabLst>
                <a:tab algn="l" pos="285840"/>
              </a:tabLst>
            </a:pP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B.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V.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Solanki,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K.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Bhattacharya,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C.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Canizares,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“A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sustainable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energy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isolated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microgrids,”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IEEE</a:t>
            </a:r>
            <a:r>
              <a:rPr b="0" i="1" lang="en-US" sz="10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Transactions</a:t>
            </a:r>
            <a:r>
              <a:rPr b="0" i="1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i="1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38" strike="noStrike">
                <a:solidFill>
                  <a:srgbClr val="000000"/>
                </a:solidFill>
                <a:latin typeface="Times New Roman"/>
              </a:rPr>
              <a:t>Sustainable </a:t>
            </a:r>
            <a:r>
              <a:rPr b="0" i="1" lang="en-US" sz="1000" spc="3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8,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4,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1507–1517,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2017.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95400" y="73800"/>
            <a:ext cx="47700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Outline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 idx="7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9F746758-AA57-45CB-81C8-C0BAA647A938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47400" y="963720"/>
            <a:ext cx="195228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-12" strike="noStrike" u="sng">
                <a:solidFill>
                  <a:srgbClr val="0000ff"/>
                </a:solidFill>
                <a:uFillTx/>
                <a:latin typeface="Cambria"/>
                <a:hlinkClick r:id="rId1" action="ppaction://hlinksldjump"/>
              </a:rPr>
              <a:t>Introduction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246000"/>
              </a:lnSpc>
            </a:pPr>
            <a:r>
              <a:rPr b="1" lang="en-US" sz="1100" spc="-12" strike="noStrike" u="sng">
                <a:solidFill>
                  <a:srgbClr val="0000ff"/>
                </a:solidFill>
                <a:uFillTx/>
                <a:latin typeface="Cambria"/>
                <a:hlinkClick r:id="rId2" action="ppaction://hlinksldjump"/>
              </a:rPr>
              <a:t>Methodology</a:t>
            </a:r>
            <a:r>
              <a:rPr b="1" lang="en-US" sz="1100" spc="-12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1" lang="en-US" sz="1100" spc="-12" strike="noStrike" u="sng">
                <a:solidFill>
                  <a:srgbClr val="0000ff"/>
                </a:solidFill>
                <a:uFillTx/>
                <a:latin typeface="Cambria"/>
                <a:hlinkClick r:id="rId3" action="ppaction://hlinksldjump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41"/>
              </a:spcBef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100" spc="9" strike="noStrike" u="sng">
                <a:solidFill>
                  <a:srgbClr val="0000ff"/>
                </a:solidFill>
                <a:uFillTx/>
                <a:latin typeface="Cambria"/>
                <a:hlinkClick r:id="rId4" action="ppaction://hlinksldjump"/>
              </a:rPr>
              <a:t>Conclusions</a:t>
            </a:r>
            <a:r>
              <a:rPr b="1" lang="en-US" sz="1100" spc="9" strike="noStrike" u="sng">
                <a:solidFill>
                  <a:srgbClr val="0000ff"/>
                </a:solidFill>
                <a:uFillTx/>
                <a:latin typeface="Cambria"/>
                <a:hlinkClick r:id="rId5" action="ppaction://hlinksldjump"/>
              </a:rPr>
              <a:t> </a:t>
            </a:r>
            <a:r>
              <a:rPr b="1" lang="en-US" sz="1100" spc="9" strike="noStrike" u="sng">
                <a:solidFill>
                  <a:srgbClr val="0000ff"/>
                </a:solidFill>
                <a:uFillTx/>
                <a:latin typeface="Cambria"/>
                <a:hlinkClick r:id="rId6" action="ppaction://hlinksldjump"/>
              </a:rPr>
              <a:t>and</a:t>
            </a:r>
            <a:r>
              <a:rPr b="1" lang="en-US" sz="1100" spc="29" strike="noStrike" u="sng">
                <a:solidFill>
                  <a:srgbClr val="0000ff"/>
                </a:solidFill>
                <a:uFillTx/>
                <a:latin typeface="Cambria"/>
                <a:hlinkClick r:id="rId7" action="ppaction://hlinksldjump"/>
              </a:rPr>
              <a:t> </a:t>
            </a:r>
            <a:r>
              <a:rPr b="1" lang="en-US" sz="1100" spc="-1" strike="noStrike" u="sng">
                <a:solidFill>
                  <a:srgbClr val="0000ff"/>
                </a:solidFill>
                <a:uFillTx/>
                <a:latin typeface="Cambria"/>
                <a:hlinkClick r:id="rId8" action="ppaction://hlinksldjump"/>
              </a:rPr>
              <a:t>Future</a:t>
            </a:r>
            <a:r>
              <a:rPr b="1" lang="en-US" sz="1100" spc="29" strike="noStrike" u="sng">
                <a:solidFill>
                  <a:srgbClr val="0000ff"/>
                </a:solidFill>
                <a:uFillTx/>
                <a:latin typeface="Cambria"/>
                <a:hlinkClick r:id="rId9" action="ppaction://hlinksldjump"/>
              </a:rPr>
              <a:t> </a:t>
            </a:r>
            <a:r>
              <a:rPr b="1" lang="en-US" sz="1100" spc="-21" strike="noStrike" u="sng">
                <a:solidFill>
                  <a:srgbClr val="0000ff"/>
                </a:solidFill>
                <a:uFillTx/>
                <a:latin typeface="Cambria"/>
                <a:hlinkClick r:id="rId10" action="ppaction://hlinksldjump"/>
              </a:rPr>
              <a:t>Work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renc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III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Num" idx="24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B9451760-55D3-4081-B408-18FC57484DA1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object 3"/>
          <p:cNvSpPr/>
          <p:nvPr/>
        </p:nvSpPr>
        <p:spPr>
          <a:xfrm>
            <a:off x="347400" y="687600"/>
            <a:ext cx="508212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[10]</a:t>
            </a:r>
            <a:r>
              <a:rPr b="0" lang="en-US" sz="1000" spc="307" strike="noStrike">
                <a:solidFill>
                  <a:srgbClr val="0f6199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U.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Habib,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Waqar,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6" strike="noStrike">
                <a:solidFill>
                  <a:srgbClr val="000000"/>
                </a:solidFill>
                <a:latin typeface="Times New Roman"/>
              </a:rPr>
              <a:t>K.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Junejo,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Ismail,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Hossen,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Jahangiri,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Kabir,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1880" indent="3240">
              <a:lnSpc>
                <a:spcPct val="109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Khan,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60" strike="noStrike">
                <a:solidFill>
                  <a:srgbClr val="000000"/>
                </a:solidFill>
                <a:latin typeface="Times New Roman"/>
              </a:rPr>
              <a:t>Y.-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Kim,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“Optimal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planning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residential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based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multiple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response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programs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abc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algorithm,”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IEEE</a:t>
            </a:r>
            <a:r>
              <a:rPr b="0" i="1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Access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 vol.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10, 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pp.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116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564–116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626,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366"/>
              </a:spcBef>
              <a:buClr>
                <a:srgbClr val="0f6199"/>
              </a:buClr>
              <a:buFont typeface="StarSymbol"/>
              <a:buAutoNum type="arabicPlain" startAt="11"/>
              <a:tabLst>
                <a:tab algn="l" pos="285840"/>
              </a:tabLst>
            </a:pPr>
            <a:r>
              <a:rPr b="0" lang="en-US" sz="1000" spc="-46" strike="noStrike">
                <a:solidFill>
                  <a:srgbClr val="000000"/>
                </a:solidFill>
                <a:latin typeface="Times New Roman"/>
              </a:rPr>
              <a:t>X.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Zhong,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60" strike="noStrike">
                <a:solidFill>
                  <a:srgbClr val="000000"/>
                </a:solidFill>
                <a:latin typeface="Times New Roman"/>
              </a:rPr>
              <a:t>W.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Zhong,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14" strike="noStrike">
                <a:solidFill>
                  <a:srgbClr val="000000"/>
                </a:solidFill>
                <a:latin typeface="Times New Roman"/>
              </a:rPr>
              <a:t>Y.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Liu,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C.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Yang,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Xie,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“Optimal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multi-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multi-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networks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considering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carbon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emission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limitations,” 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246,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123428,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 algn="just">
              <a:lnSpc>
                <a:spcPct val="100000"/>
              </a:lnSpc>
              <a:spcBef>
                <a:spcPts val="575"/>
              </a:spcBef>
              <a:buClr>
                <a:srgbClr val="0f6199"/>
              </a:buClr>
              <a:buFont typeface="StarSymbol"/>
              <a:buAutoNum type="arabicPlain" startAt="11"/>
              <a:tabLst>
                <a:tab algn="l" pos="28512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Gamil,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Ueda,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Nakadomari,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K.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V.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Konneh,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Senjyu,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Hemeida,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and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2600" indent="3240" algn="just">
              <a:lnSpc>
                <a:spcPct val="109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E.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Lotfy,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“Optimal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multi-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objective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scheduling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of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residential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microgrid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considering</a:t>
            </a:r>
            <a:r>
              <a:rPr b="0" lang="en-US" sz="1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renewable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sources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response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technique,”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32" strike="noStrike">
                <a:solidFill>
                  <a:srgbClr val="000000"/>
                </a:solidFill>
                <a:latin typeface="Times New Roman"/>
              </a:rPr>
              <a:t>Sustainability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14,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21,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13709,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2022.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renc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IV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Num" idx="25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26BC5D13-2AC4-4905-9D6E-DFF4A74E17BC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object 3"/>
          <p:cNvSpPr/>
          <p:nvPr/>
        </p:nvSpPr>
        <p:spPr>
          <a:xfrm>
            <a:off x="347400" y="459000"/>
            <a:ext cx="506556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[13]</a:t>
            </a:r>
            <a:r>
              <a:rPr b="0" lang="en-US" sz="1000" spc="287" strike="noStrike">
                <a:solidFill>
                  <a:srgbClr val="0f6199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Garrido,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Barth,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Enriquez-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Contreras,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Hasan,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Todd,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Ula,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and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 indent="-2520">
              <a:lnSpc>
                <a:spcPct val="109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Yusuf,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“Dynamic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data-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driven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carbon-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based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pricing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strategy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machine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learning,”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2021</a:t>
            </a:r>
            <a:r>
              <a:rPr b="0" i="1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IEEE</a:t>
            </a:r>
            <a:r>
              <a:rPr b="0" i="1" lang="en-US" sz="10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International</a:t>
            </a:r>
            <a:r>
              <a:rPr b="0" i="1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Intelligent 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Transportation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Systems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Conference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(ITSC)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US" sz="1000" spc="344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IEEE,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2021,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1670–1675.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59"/>
              </a:spcBef>
              <a:buClr>
                <a:srgbClr val="0f6199"/>
              </a:buClr>
              <a:buFont typeface="StarSymbol"/>
              <a:buAutoNum type="arabicPlain" startAt="14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80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Enriquez-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Contreras,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Hasan,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Yusuf,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Garrido,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Ula,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“Microgrid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response: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00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comparison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simulated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real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results,”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2022</a:t>
            </a:r>
            <a:r>
              <a:rPr b="0" i="1" lang="en-US" sz="1000" spc="43" strike="noStrike">
                <a:solidFill>
                  <a:srgbClr val="000000"/>
                </a:solidFill>
                <a:latin typeface="Times New Roman"/>
              </a:rPr>
              <a:t> North </a:t>
            </a:r>
            <a:r>
              <a:rPr b="0" i="1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American</a:t>
            </a:r>
            <a:r>
              <a:rPr b="0" i="1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imes New Roman"/>
              </a:rPr>
              <a:t>Symposium</a:t>
            </a:r>
            <a:r>
              <a:rPr b="0" i="1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(NAPS)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US" sz="1000" spc="324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IEEE,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2022,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1–6.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59"/>
              </a:spcBef>
              <a:buClr>
                <a:srgbClr val="0f6199"/>
              </a:buClr>
              <a:buFont typeface="StarSymbol"/>
              <a:buAutoNum type="arabicPlain" startAt="14"/>
              <a:tabLst>
                <a:tab algn="l" pos="285840"/>
              </a:tabLst>
            </a:pP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Hasan,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L. </a:t>
            </a:r>
            <a:r>
              <a:rPr b="0" lang="en-US" sz="1000" spc="-86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Enriquez-Contreras,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Yusuf,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Ula,</a:t>
            </a:r>
            <a:r>
              <a:rPr b="0" lang="en-US" sz="1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“A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comprehensive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building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optimization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utility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rate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structure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perspective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renewables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storage,”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2021 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International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Conference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63" strike="noStrike">
                <a:solidFill>
                  <a:srgbClr val="000000"/>
                </a:solidFill>
                <a:latin typeface="Times New Roman"/>
              </a:rPr>
              <a:t>Smart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Energy Systems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63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i="1" lang="en-US" sz="1000" spc="6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Technologies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(SEST)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US" sz="1000" spc="333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IEEE,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2021,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1–6.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2600" indent="-270360">
              <a:lnSpc>
                <a:spcPct val="109000"/>
              </a:lnSpc>
              <a:spcBef>
                <a:spcPts val="465"/>
              </a:spcBef>
              <a:buClr>
                <a:srgbClr val="0f6199"/>
              </a:buClr>
              <a:buFont typeface="StarSymbol"/>
              <a:buAutoNum type="arabicPlain" startAt="14"/>
              <a:tabLst>
                <a:tab algn="l" pos="28260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——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0" strike="noStrike">
                <a:solidFill>
                  <a:srgbClr val="000000"/>
                </a:solidFill>
                <a:latin typeface="Times New Roman"/>
              </a:rPr>
              <a:t>“A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universal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optimization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framework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commercial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loads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ders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utility tariff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perspective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tariff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change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impacts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analysis,”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Energy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Reports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9,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6088–6101,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2023.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References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52" strike="noStrike">
                <a:solidFill>
                  <a:srgbClr val="f6b048"/>
                </a:solidFill>
                <a:latin typeface="Cambria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Num" idx="26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744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7440" indent="0">
              <a:lnSpc>
                <a:spcPct val="100000"/>
              </a:lnSpc>
              <a:spcBef>
                <a:spcPts val="54"/>
              </a:spcBef>
              <a:buNone/>
            </a:pPr>
            <a:fld id="{B815DEE8-8B6C-4A02-8CDA-35109FF13DDD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object 3"/>
          <p:cNvSpPr/>
          <p:nvPr/>
        </p:nvSpPr>
        <p:spPr>
          <a:xfrm>
            <a:off x="347400" y="524880"/>
            <a:ext cx="50828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4400" indent="-272520">
              <a:lnSpc>
                <a:spcPct val="109000"/>
              </a:lnSpc>
              <a:spcBef>
                <a:spcPts val="99"/>
              </a:spcBef>
              <a:buClr>
                <a:srgbClr val="0f6199"/>
              </a:buClr>
              <a:buFont typeface="StarSymbol"/>
              <a:buAutoNum type="arabicPlain" startAt="17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Himabindu,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Hampannavar,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B.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Deepa,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Swapna,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“Analysis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microgrid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integrated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photovoltaic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(pv)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powered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stations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(evcs)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under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solar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irradiation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conditions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india: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00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way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towards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sustainable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growth,”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i="1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reports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7,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8534–8547,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2021.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2600" indent="-270360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17"/>
              <a:tabLst>
                <a:tab algn="l" pos="28260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S.-G.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Yoon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S.-G.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Kang,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“Economic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planning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algorithm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electric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demands,”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Energies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10,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10,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1487,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2017.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2600" indent="-270360" algn="just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17"/>
              <a:tabLst>
                <a:tab algn="l" pos="28260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Purvins,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C.-</a:t>
            </a:r>
            <a:r>
              <a:rPr b="0" lang="en-US" sz="1000" spc="-80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Covrig,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Lempidis,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“Electric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accurate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planning,”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IET</a:t>
            </a:r>
            <a:r>
              <a:rPr b="0" i="1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38" strike="noStrike">
                <a:solidFill>
                  <a:srgbClr val="000000"/>
                </a:solidFill>
                <a:latin typeface="Times New Roman"/>
              </a:rPr>
              <a:t>Generation,</a:t>
            </a:r>
            <a:r>
              <a:rPr b="0" i="1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43" strike="noStrike">
                <a:solidFill>
                  <a:srgbClr val="000000"/>
                </a:solidFill>
                <a:latin typeface="Times New Roman"/>
              </a:rPr>
              <a:t>Transmission</a:t>
            </a:r>
            <a:r>
              <a:rPr b="0" i="1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55" strike="noStrike">
                <a:solidFill>
                  <a:srgbClr val="000000"/>
                </a:solidFill>
                <a:latin typeface="Times New Roman"/>
              </a:rPr>
              <a:t>&amp;</a:t>
            </a:r>
            <a:r>
              <a:rPr b="0" i="1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43" strike="noStrike">
                <a:solidFill>
                  <a:srgbClr val="000000"/>
                </a:solidFill>
                <a:latin typeface="Times New Roman"/>
              </a:rPr>
              <a:t>Distribution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12,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17,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4053–4059,</a:t>
            </a:r>
            <a:r>
              <a:rPr b="0" lang="en-US" sz="1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2018.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51"/>
              </a:spcBef>
              <a:buClr>
                <a:srgbClr val="0f6199"/>
              </a:buClr>
              <a:buFont typeface="StarSymbol"/>
              <a:buAutoNum type="arabicPlain" startAt="17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von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Bonin,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E.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Dörre,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Times New Roman"/>
              </a:rPr>
              <a:t>Al-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Khzouz,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Braun,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6" strike="noStrike">
                <a:solidFill>
                  <a:srgbClr val="000000"/>
                </a:solidFill>
                <a:latin typeface="Times New Roman"/>
              </a:rPr>
              <a:t>X.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Zhou,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“Impact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dynamic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tariff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home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pv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incentives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charging 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behavior: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Study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potential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grid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implications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economic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effects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households,”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Energies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15,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3,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1079,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References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VI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object 4"/>
          <p:cNvSpPr/>
          <p:nvPr/>
        </p:nvSpPr>
        <p:spPr>
          <a:xfrm>
            <a:off x="5522760" y="3148920"/>
            <a:ext cx="194040" cy="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23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object 3"/>
          <p:cNvSpPr/>
          <p:nvPr/>
        </p:nvSpPr>
        <p:spPr>
          <a:xfrm>
            <a:off x="347400" y="476280"/>
            <a:ext cx="5065200" cy="26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4400" indent="-272520">
              <a:lnSpc>
                <a:spcPct val="109000"/>
              </a:lnSpc>
              <a:spcBef>
                <a:spcPts val="99"/>
              </a:spcBef>
              <a:buClr>
                <a:srgbClr val="0f6199"/>
              </a:buClr>
              <a:buFont typeface="StarSymbol"/>
              <a:buAutoNum type="arabicPlain" startAt="21"/>
              <a:tabLst>
                <a:tab algn="l" pos="285840"/>
              </a:tabLst>
            </a:pP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B.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Tan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Chen,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“Multi-objective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multiple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microgrids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under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random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charging,”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18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208,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118360,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2020.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84"/>
              </a:spcBef>
              <a:buClr>
                <a:srgbClr val="0f6199"/>
              </a:buClr>
              <a:buFont typeface="StarSymbol"/>
              <a:buAutoNum type="arabicPlain" startAt="21"/>
              <a:tabLst>
                <a:tab algn="l" pos="285120"/>
              </a:tabLst>
            </a:pPr>
            <a:r>
              <a:rPr b="0" lang="en-US" sz="1000" spc="-114" strike="noStrike">
                <a:solidFill>
                  <a:srgbClr val="000000"/>
                </a:solidFill>
                <a:latin typeface="Times New Roman"/>
              </a:rPr>
              <a:t>Y.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Huang,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Masrur,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Lipu,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Howlader,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Gamil,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Nakadomari,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9000"/>
              </a:lnSpc>
              <a:tabLst>
                <a:tab algn="l" pos="285120"/>
              </a:tabLst>
            </a:pPr>
            <a:r>
              <a:rPr b="0" lang="en-US" sz="1000" spc="-80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Mandal,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Senjyu,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“Multi-objective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optimization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7" strike="noStrike">
                <a:solidFill>
                  <a:srgbClr val="000000"/>
                </a:solidFill>
                <a:latin typeface="Times New Roman"/>
              </a:rPr>
              <a:t>campus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system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considering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integrated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grid,” </a:t>
            </a:r>
            <a:r>
              <a:rPr b="0" i="1" lang="en-US" sz="1000" spc="38" strike="noStrike">
                <a:solidFill>
                  <a:srgbClr val="000000"/>
                </a:solidFill>
                <a:latin typeface="Times New Roman"/>
              </a:rPr>
              <a:t>Sustainable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Cities</a:t>
            </a:r>
            <a:r>
              <a:rPr b="0" i="1" lang="en-US" sz="10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8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i="1" lang="en-US" sz="10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Society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98,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p.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104778,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2023.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59"/>
              </a:spcBef>
              <a:buClr>
                <a:srgbClr val="0f6199"/>
              </a:buClr>
              <a:buFont typeface="StarSymbol"/>
              <a:buAutoNum type="arabicPlain" startAt="23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Khemir,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Rojas,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Popova,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Feizi,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72" strike="noStrike">
                <a:solidFill>
                  <a:srgbClr val="000000"/>
                </a:solidFill>
                <a:latin typeface="Times New Roman"/>
              </a:rPr>
              <a:t>F.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Heinekamp,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Times New Roman"/>
              </a:rPr>
              <a:t>K.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Strunz,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“Real-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world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sustainable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mobility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urban</a:t>
            </a:r>
            <a:r>
              <a:rPr b="0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microgrids,”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Times New Roman"/>
              </a:rPr>
              <a:t>IEEE</a:t>
            </a:r>
            <a:r>
              <a:rPr b="0" i="1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Transactions</a:t>
            </a:r>
            <a:r>
              <a:rPr b="0" i="1" lang="en-US" sz="10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49" strike="noStrike">
                <a:solidFill>
                  <a:srgbClr val="000000"/>
                </a:solidFill>
                <a:latin typeface="Times New Roman"/>
              </a:rPr>
              <a:t>Industry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9" strike="noStrike">
                <a:solidFill>
                  <a:srgbClr val="000000"/>
                </a:solidFill>
                <a:latin typeface="Times New Roman"/>
              </a:rPr>
              <a:t>Applications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58,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2,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1396–1405,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2022.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81"/>
              </a:spcBef>
              <a:buClr>
                <a:srgbClr val="0f6199"/>
              </a:buClr>
              <a:buFont typeface="StarSymbol"/>
              <a:buAutoNum type="arabicPlain" startAt="23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https://openmodelica.org/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84"/>
              </a:spcBef>
              <a:buClr>
                <a:srgbClr val="0f6199"/>
              </a:buClr>
              <a:buFont typeface="StarSymbol"/>
              <a:buAutoNum type="arabicPlain" startAt="23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https://modelica.org/modelicalanguage.html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23"/>
              <a:tabLst>
                <a:tab algn="l" pos="28584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Available: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3"/>
              </a:rPr>
              <a:t>https://openmodelica.org/doc/OpenModelicaUsersGuide/latest/omedit.html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References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VII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Num" idx="27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447F7CB5-6917-4B13-B929-83B61B24B0E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object 3"/>
          <p:cNvSpPr/>
          <p:nvPr/>
        </p:nvSpPr>
        <p:spPr>
          <a:xfrm>
            <a:off x="347400" y="486360"/>
            <a:ext cx="503388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 anchor="t">
            <a:spAutoFit/>
          </a:bodyPr>
          <a:p>
            <a:pPr marL="285120" indent="-272520">
              <a:lnSpc>
                <a:spcPct val="100000"/>
              </a:lnSpc>
              <a:spcBef>
                <a:spcPts val="686"/>
              </a:spcBef>
              <a:buClr>
                <a:srgbClr val="0f6199"/>
              </a:buClr>
              <a:buFont typeface="StarSymbol"/>
              <a:buAutoNum type="arabicPlain" startAt="27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https://simulationresearch.lbl.gov/modelica/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1160" indent="-269280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27"/>
              <a:tabLst>
                <a:tab algn="l" pos="28116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S.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Patel,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“Epri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head: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Duck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curve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3" strike="noStrike">
                <a:solidFill>
                  <a:srgbClr val="000000"/>
                </a:solidFill>
                <a:latin typeface="Times New Roman"/>
              </a:rPr>
              <a:t>now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looks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canyon,”</a:t>
            </a:r>
            <a:r>
              <a:rPr b="0" lang="en-US" sz="1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Apr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2023.</a:t>
            </a:r>
            <a:r>
              <a:rPr b="0" lang="en-US" sz="1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[Online]. Available: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13"/>
              </a:spcBef>
              <a:tabLst>
                <a:tab algn="l" pos="281160"/>
                <a:tab algn="l" pos="284400"/>
              </a:tabLst>
            </a:pP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https://www.powermag.com/epri-</a:t>
            </a:r>
            <a:r>
              <a:rPr b="0" lang="en-US" sz="1000" spc="83" strike="noStrike" u="sng">
                <a:solidFill>
                  <a:srgbClr val="0000ff"/>
                </a:solidFill>
                <a:uFillTx/>
                <a:latin typeface="Times New Roman"/>
                <a:hlinkClick r:id="rId3"/>
              </a:rPr>
              <a:t>head-</a:t>
            </a: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4"/>
              </a:rPr>
              <a:t>duck-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5"/>
              </a:rPr>
              <a:t>curve-</a:t>
            </a:r>
            <a:r>
              <a:rPr b="0" lang="en-US" sz="1000" spc="72" strike="noStrike" u="sng">
                <a:solidFill>
                  <a:srgbClr val="0000ff"/>
                </a:solidFill>
                <a:uFillTx/>
                <a:latin typeface="Times New Roman"/>
                <a:hlinkClick r:id="rId6"/>
              </a:rPr>
              <a:t>now-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7"/>
              </a:rPr>
              <a:t>looks-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8"/>
              </a:rPr>
              <a:t>like-</a:t>
            </a:r>
            <a:r>
              <a:rPr b="0" lang="en-US" sz="1000" spc="83" strike="noStrike" u="sng">
                <a:solidFill>
                  <a:srgbClr val="0000ff"/>
                </a:solidFill>
                <a:uFillTx/>
                <a:latin typeface="Times New Roman"/>
                <a:hlinkClick r:id="rId9"/>
              </a:rPr>
              <a:t>a-</a:t>
            </a:r>
            <a:r>
              <a:rPr b="0" lang="en-US" sz="1000" spc="72" strike="noStrike" u="sng">
                <a:solidFill>
                  <a:srgbClr val="0000ff"/>
                </a:solidFill>
                <a:uFillTx/>
                <a:latin typeface="Times New Roman"/>
                <a:hlinkClick r:id="rId10"/>
              </a:rPr>
              <a:t>canyon/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90"/>
              </a:spcBef>
              <a:buClr>
                <a:srgbClr val="0f6199"/>
              </a:buClr>
              <a:buFont typeface="StarSymbol"/>
              <a:buAutoNum type="arabicPlain" startAt="29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11"/>
              </a:rPr>
              <a:t>https://www.gov.ca.gov/2020/09/23/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16"/>
              </a:spcBef>
              <a:tabLst>
                <a:tab algn="l" pos="285120"/>
              </a:tabLst>
            </a:pPr>
            <a:r>
              <a:rPr b="0" lang="en-US" sz="1000" spc="52" strike="noStrike" u="sng">
                <a:solidFill>
                  <a:srgbClr val="0000ff"/>
                </a:solidFill>
                <a:uFillTx/>
                <a:latin typeface="Times New Roman"/>
                <a:hlinkClick r:id="rId12"/>
              </a:rPr>
              <a:t>governor-</a:t>
            </a:r>
            <a:r>
              <a:rPr b="0" lang="en-US" sz="1000" spc="83" strike="noStrike" u="sng">
                <a:solidFill>
                  <a:srgbClr val="0000ff"/>
                </a:solidFill>
                <a:uFillTx/>
                <a:latin typeface="Times New Roman"/>
                <a:hlinkClick r:id="rId13"/>
              </a:rPr>
              <a:t>newsom-announces-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14"/>
              </a:rPr>
              <a:t>california-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15"/>
              </a:rPr>
              <a:t>will-</a:t>
            </a:r>
            <a:r>
              <a:rPr b="0" lang="en-US" sz="1000" spc="77" strike="noStrike" u="sng">
                <a:solidFill>
                  <a:srgbClr val="0000ff"/>
                </a:solidFill>
                <a:uFillTx/>
                <a:latin typeface="Times New Roman"/>
                <a:hlinkClick r:id="rId16"/>
              </a:rPr>
              <a:t>phase-</a:t>
            </a:r>
            <a:r>
              <a:rPr b="0" lang="en-US" sz="1000" spc="83" strike="noStrike" u="sng">
                <a:solidFill>
                  <a:srgbClr val="0000ff"/>
                </a:solidFill>
                <a:uFillTx/>
                <a:latin typeface="Times New Roman"/>
                <a:hlinkClick r:id="rId17"/>
              </a:rPr>
              <a:t>out-</a:t>
            </a:r>
            <a:r>
              <a:rPr b="0" lang="en-US" sz="1000" spc="38" strike="noStrike" u="sng">
                <a:solidFill>
                  <a:srgbClr val="0000ff"/>
                </a:solidFill>
                <a:uFillTx/>
                <a:latin typeface="Times New Roman"/>
                <a:hlinkClick r:id="rId18"/>
              </a:rPr>
              <a:t>gasoline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4400" indent="-272520">
              <a:lnSpc>
                <a:spcPct val="109000"/>
              </a:lnSpc>
              <a:spcBef>
                <a:spcPts val="471"/>
              </a:spcBef>
              <a:buClr>
                <a:srgbClr val="0f6199"/>
              </a:buClr>
              <a:buFont typeface="StarSymbol"/>
              <a:buAutoNum type="arabicPlain" startAt="30"/>
              <a:tabLst>
                <a:tab algn="l" pos="28584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19"/>
              </a:rPr>
              <a:t>https://afdc.energy.gov/stations/#/analyze?country=US&amp;amp;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Times New Roman"/>
                <a:hlinkClick r:id="rId20"/>
              </a:rPr>
              <a:t>fuel=ELEC&amp;amp;ev_levels=2&amp;amp;region=US-</a:t>
            </a:r>
            <a:r>
              <a:rPr b="0" lang="en-US" sz="1000" spc="-26" strike="noStrike" u="sng">
                <a:solidFill>
                  <a:srgbClr val="0000ff"/>
                </a:solidFill>
                <a:uFillTx/>
                <a:latin typeface="Times New Roman"/>
                <a:hlinkClick r:id="rId21"/>
              </a:rPr>
              <a:t>CA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84"/>
              </a:spcBef>
              <a:buClr>
                <a:srgbClr val="0f6199"/>
              </a:buClr>
              <a:buFont typeface="StarSymbol"/>
              <a:buAutoNum type="arabicPlain" startAt="30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22"/>
              </a:rPr>
              <a:t>https://www.gov.ca.gov/2023/08/02/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13"/>
              </a:spcBef>
              <a:tabLst>
                <a:tab algn="l" pos="285120"/>
              </a:tabLst>
            </a:pP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23"/>
              </a:rPr>
              <a:t>milestone-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24"/>
              </a:rPr>
              <a:t>1-</a:t>
            </a:r>
            <a:r>
              <a:rPr b="0" lang="en-US" sz="1000" spc="72" strike="noStrike" u="sng">
                <a:solidFill>
                  <a:srgbClr val="0000ff"/>
                </a:solidFill>
                <a:uFillTx/>
                <a:latin typeface="Times New Roman"/>
                <a:hlinkClick r:id="rId25"/>
              </a:rPr>
              <a:t>in-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26"/>
              </a:rPr>
              <a:t>4-</a:t>
            </a:r>
            <a:r>
              <a:rPr b="0" lang="en-US" sz="1000" spc="77" strike="noStrike" u="sng">
                <a:solidFill>
                  <a:srgbClr val="0000ff"/>
                </a:solidFill>
                <a:uFillTx/>
                <a:latin typeface="Times New Roman"/>
                <a:hlinkClick r:id="rId27"/>
              </a:rPr>
              <a:t>new-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28"/>
              </a:rPr>
              <a:t>cars-</a:t>
            </a: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29"/>
              </a:rPr>
              <a:t>sold-</a:t>
            </a:r>
            <a:r>
              <a:rPr b="0" lang="en-US" sz="1000" spc="72" strike="noStrike" u="sng">
                <a:solidFill>
                  <a:srgbClr val="0000ff"/>
                </a:solidFill>
                <a:uFillTx/>
                <a:latin typeface="Times New Roman"/>
                <a:hlinkClick r:id="rId30"/>
              </a:rPr>
              <a:t>in-</a:t>
            </a:r>
            <a:r>
              <a:rPr b="0" lang="en-US" sz="1000" spc="43" strike="noStrike" u="sng">
                <a:solidFill>
                  <a:srgbClr val="0000ff"/>
                </a:solidFill>
                <a:uFillTx/>
                <a:latin typeface="Times New Roman"/>
                <a:hlinkClick r:id="rId31"/>
              </a:rPr>
              <a:t>california-</a:t>
            </a:r>
            <a:r>
              <a:rPr b="0" lang="en-US" sz="1000" spc="49" strike="noStrike" u="sng">
                <a:solidFill>
                  <a:srgbClr val="0000ff"/>
                </a:solidFill>
                <a:uFillTx/>
                <a:latin typeface="Times New Roman"/>
                <a:hlinkClick r:id="rId32"/>
              </a:rPr>
              <a:t>were-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33"/>
              </a:rPr>
              <a:t>zero-</a:t>
            </a: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34"/>
              </a:rPr>
              <a:t>emission/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505"/>
              </a:spcBef>
              <a:buClr>
                <a:srgbClr val="0f6199"/>
              </a:buClr>
              <a:buFont typeface="StarSymbol"/>
              <a:buAutoNum type="arabicPlain" startAt="32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Available: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13"/>
              </a:spcBef>
              <a:tabLst>
                <a:tab algn="l" pos="285120"/>
              </a:tabLst>
            </a:pPr>
            <a:r>
              <a:rPr b="0" lang="en-US" sz="1000" spc="63" strike="noStrike" u="sng">
                <a:solidFill>
                  <a:srgbClr val="0000ff"/>
                </a:solidFill>
                <a:uFillTx/>
                <a:latin typeface="Times New Roman"/>
                <a:hlinkClick r:id="rId35"/>
              </a:rPr>
              <a:t>https://www.transportation.gov/rural/ev/toolkit/ev-basics/charging-</a:t>
            </a:r>
            <a:r>
              <a:rPr b="0" lang="en-US" sz="1000" spc="58" strike="noStrike" u="sng">
                <a:solidFill>
                  <a:srgbClr val="0000ff"/>
                </a:solidFill>
                <a:uFillTx/>
                <a:latin typeface="Times New Roman"/>
                <a:hlinkClick r:id="rId36"/>
              </a:rPr>
              <a:t>speeds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References</a:t>
            </a:r>
            <a:r>
              <a:rPr b="1" lang="en-US" sz="1000" spc="-4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1" strike="noStrike">
                <a:solidFill>
                  <a:srgbClr val="f6b048"/>
                </a:solidFill>
                <a:latin typeface="Cambria"/>
              </a:rPr>
              <a:t>VIII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Num" idx="28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9FB347F6-C716-4945-A724-A8949CD2B0C0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 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object 3"/>
          <p:cNvSpPr/>
          <p:nvPr/>
        </p:nvSpPr>
        <p:spPr>
          <a:xfrm>
            <a:off x="347400" y="1009440"/>
            <a:ext cx="5063040" cy="9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4400" indent="-272520">
              <a:lnSpc>
                <a:spcPct val="109000"/>
              </a:lnSpc>
              <a:spcBef>
                <a:spcPts val="99"/>
              </a:spcBef>
              <a:buClr>
                <a:srgbClr val="0f6199"/>
              </a:buClr>
              <a:buFont typeface="StarSymbol"/>
              <a:buAutoNum type="arabicPlain" startAt="33"/>
              <a:tabLst>
                <a:tab algn="l" pos="28584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D.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Ton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Smith,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“The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72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83" strike="noStrike">
                <a:solidFill>
                  <a:srgbClr val="000000"/>
                </a:solidFill>
                <a:latin typeface="Times New Roman"/>
              </a:rPr>
              <a:t>department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energy’s</a:t>
            </a:r>
            <a:r>
              <a:rPr b="0" lang="en-US" sz="1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2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initiative,”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i="1" lang="en-US" sz="1000" spc="24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i="1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9" strike="noStrike">
                <a:solidFill>
                  <a:srgbClr val="000000"/>
                </a:solidFill>
                <a:latin typeface="Times New Roman"/>
              </a:rPr>
              <a:t>Journal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vol.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25,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Times New Roman"/>
              </a:rPr>
              <a:t>no.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8,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58" strike="noStrike">
                <a:solidFill>
                  <a:srgbClr val="000000"/>
                </a:solidFill>
                <a:latin typeface="Times New Roman"/>
              </a:rPr>
              <a:t>pp.</a:t>
            </a:r>
            <a:r>
              <a:rPr b="0" lang="en-US" sz="10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" strike="noStrike">
                <a:solidFill>
                  <a:srgbClr val="000000"/>
                </a:solidFill>
                <a:latin typeface="Times New Roman"/>
              </a:rPr>
              <a:t>84–94,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2012.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1880" indent="-270000">
              <a:lnSpc>
                <a:spcPct val="109000"/>
              </a:lnSpc>
              <a:spcBef>
                <a:spcPts val="459"/>
              </a:spcBef>
              <a:buClr>
                <a:srgbClr val="0f6199"/>
              </a:buClr>
              <a:buFont typeface="StarSymbol"/>
              <a:buAutoNum type="arabicPlain" startAt="33"/>
              <a:tabLst>
                <a:tab algn="l" pos="281880"/>
                <a:tab algn="l" pos="284400"/>
              </a:tabLst>
            </a:pPr>
            <a:r>
              <a:rPr b="0" lang="en-US" sz="1000" spc="-1" strike="noStrike">
                <a:solidFill>
                  <a:srgbClr val="0f6199"/>
                </a:solidFill>
                <a:latin typeface="Times New Roman"/>
              </a:rPr>
              <a:t>	</a:t>
            </a:r>
            <a:r>
              <a:rPr b="0" lang="en-US" sz="1000" spc="-21" strike="noStrike">
                <a:solidFill>
                  <a:srgbClr val="000000"/>
                </a:solidFill>
                <a:latin typeface="Times New Roman"/>
              </a:rPr>
              <a:t>K.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R.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Padiyar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41" strike="noStrike">
                <a:solidFill>
                  <a:srgbClr val="000000"/>
                </a:solidFill>
                <a:latin typeface="Times New Roman"/>
              </a:rPr>
              <a:t>A.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M.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Kulkarni,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Microgrids:</a:t>
            </a:r>
            <a:r>
              <a:rPr b="0" i="1" lang="en-US" sz="1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Operation</a:t>
            </a:r>
            <a:r>
              <a:rPr b="0" i="1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8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i="1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Times New Roman"/>
              </a:rPr>
              <a:t>Control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1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2019,</a:t>
            </a:r>
            <a:r>
              <a:rPr b="0" lang="en-US" sz="10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Times New Roman"/>
              </a:rPr>
              <a:t>pp. </a:t>
            </a:r>
            <a:r>
              <a:rPr b="0" lang="en-US" sz="1000" spc="-12" strike="noStrike">
                <a:solidFill>
                  <a:srgbClr val="000000"/>
                </a:solidFill>
                <a:latin typeface="Times New Roman"/>
              </a:rPr>
              <a:t>415–453.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120" indent="-272520">
              <a:lnSpc>
                <a:spcPct val="100000"/>
              </a:lnSpc>
              <a:spcBef>
                <a:spcPts val="346"/>
              </a:spcBef>
              <a:buClr>
                <a:srgbClr val="0f6199"/>
              </a:buClr>
              <a:buFont typeface="StarSymbol"/>
              <a:buAutoNum type="arabicPlain" startAt="33"/>
              <a:tabLst>
                <a:tab algn="l" pos="285120"/>
              </a:tabLst>
            </a:pP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[Online].</a:t>
            </a:r>
            <a:r>
              <a:rPr b="0" lang="en-US" sz="1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18" strike="noStrike">
                <a:solidFill>
                  <a:srgbClr val="000000"/>
                </a:solidFill>
                <a:latin typeface="Times New Roman"/>
              </a:rPr>
              <a:t>Available:</a:t>
            </a:r>
            <a:r>
              <a:rPr b="0" lang="en-US" sz="10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000" spc="69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https://numpy.org/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Introducti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on</a:t>
            </a:r>
            <a:r>
              <a:rPr b="1" lang="en-US" sz="1000" spc="11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52" strike="noStrike">
                <a:solidFill>
                  <a:srgbClr val="f6b048"/>
                </a:solidFill>
                <a:latin typeface="Cambria"/>
              </a:rPr>
              <a:t>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8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C1AFE07E-1146-43F4-8443-50FF0F548FCE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395640" y="440640"/>
            <a:ext cx="5042160" cy="24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77840" indent="-139680">
              <a:lnSpc>
                <a:spcPct val="100000"/>
              </a:lnSpc>
              <a:spcBef>
                <a:spcPts val="434"/>
              </a:spcBef>
              <a:buClr>
                <a:srgbClr val="0f6199"/>
              </a:buClr>
              <a:buFont typeface="Arial"/>
              <a:buChar char="►"/>
              <a:tabLst>
                <a:tab algn="l" pos="1778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Cambria"/>
              </a:rPr>
              <a:t>Electrification</a:t>
            </a:r>
            <a:r>
              <a:rPr b="1" lang="en-US" sz="1000" spc="5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Cambria"/>
              </a:rPr>
              <a:t>of</a:t>
            </a:r>
            <a:r>
              <a:rPr b="1" lang="en-US" sz="1000" spc="5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000" spc="-12" strike="noStrike">
                <a:solidFill>
                  <a:srgbClr val="000000"/>
                </a:solidFill>
                <a:latin typeface="Cambria"/>
              </a:rPr>
              <a:t>Transportation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201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(EV)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adoption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increasing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rapidly,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25.4% of Q2 2023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vehicle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sales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being</a:t>
            </a:r>
            <a:r>
              <a:rPr b="0" lang="en-US" sz="9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EVs</a:t>
            </a:r>
            <a:r>
              <a:rPr b="0" lang="en-US" sz="9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California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00000"/>
              </a:lnSpc>
              <a:spcBef>
                <a:spcPts val="139"/>
              </a:spcBef>
              <a:buClr>
                <a:srgbClr val="0f6199"/>
              </a:buClr>
              <a:buFont typeface="Arial"/>
              <a:buChar char="►"/>
              <a:tabLst>
                <a:tab algn="l" pos="39312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California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aims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9" strike="noStrike">
                <a:solidFill>
                  <a:srgbClr val="000000"/>
                </a:solidFill>
                <a:latin typeface="Times New Roman"/>
              </a:rPr>
              <a:t>ban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sale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internal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combustion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engine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vehicles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Times New Roman"/>
              </a:rPr>
              <a:t>2035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20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expanding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infrastructure,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over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13,844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1,924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stations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November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Times New Roman"/>
              </a:rPr>
              <a:t>2023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26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Technological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advances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allow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EVs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charge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up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80%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20-60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minutes,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making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Times New Roman"/>
              </a:rPr>
              <a:t>EVs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 more</a:t>
            </a:r>
            <a:r>
              <a:rPr b="0" lang="en-US" sz="9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appealing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20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rapid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capability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poses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challenges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operators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9" strike="noStrike">
                <a:solidFill>
                  <a:srgbClr val="000000"/>
                </a:solidFill>
                <a:latin typeface="Times New Roman"/>
              </a:rPr>
              <a:t>due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high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creates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7840" indent="-139680">
              <a:lnSpc>
                <a:spcPct val="100000"/>
              </a:lnSpc>
              <a:spcBef>
                <a:spcPts val="221"/>
              </a:spcBef>
              <a:buClr>
                <a:srgbClr val="0f6199"/>
              </a:buClr>
              <a:buFont typeface="Arial"/>
              <a:buChar char="►"/>
              <a:tabLst>
                <a:tab algn="l" pos="177840"/>
              </a:tabLst>
            </a:pPr>
            <a:r>
              <a:rPr b="1" lang="en-US" sz="1000" spc="-12" strike="noStrike">
                <a:solidFill>
                  <a:srgbClr val="000000"/>
                </a:solidFill>
                <a:latin typeface="Cambria"/>
              </a:rPr>
              <a:t>Challenges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00000"/>
              </a:lnSpc>
              <a:spcBef>
                <a:spcPts val="150"/>
              </a:spcBef>
              <a:buClr>
                <a:srgbClr val="0f6199"/>
              </a:buClr>
              <a:buFont typeface="Arial"/>
              <a:buChar char="►"/>
              <a:tabLst>
                <a:tab algn="l" pos="39312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key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challenges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exist: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8400" indent="-132840">
              <a:lnSpc>
                <a:spcPct val="100000"/>
              </a:lnSpc>
              <a:spcBef>
                <a:spcPts val="349"/>
              </a:spcBef>
              <a:buClr>
                <a:srgbClr val="0f6199"/>
              </a:buClr>
              <a:buFont typeface="Arial"/>
              <a:buChar char="►"/>
              <a:tabLst>
                <a:tab algn="l" pos="60840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Providing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enough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capacity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growing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number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Times New Roman"/>
              </a:rPr>
              <a:t>EVs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2" marL="607680" indent="-132840">
              <a:lnSpc>
                <a:spcPct val="111000"/>
              </a:lnSpc>
              <a:spcBef>
                <a:spcPts val="20"/>
              </a:spcBef>
              <a:buClr>
                <a:srgbClr val="0f6199"/>
              </a:buClr>
              <a:buFont typeface="Arial"/>
              <a:buChar char="►"/>
              <a:tabLst>
                <a:tab algn="l" pos="60912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Minimizing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43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199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vehicles</a:t>
            </a:r>
            <a:r>
              <a:rPr b="0" lang="en-US" sz="9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ensuring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a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clean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Times New Roman"/>
              </a:rPr>
              <a:t>grid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Introducti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on</a:t>
            </a:r>
            <a:r>
              <a:rPr b="1" lang="en-US" sz="1000" spc="111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26" strike="noStrike">
                <a:solidFill>
                  <a:srgbClr val="f6b048"/>
                </a:solidFill>
                <a:latin typeface="Cambria"/>
              </a:rPr>
              <a:t>II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9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5FC4ABE0-F362-46EE-83D7-437402134852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5640" y="832320"/>
            <a:ext cx="5046120" cy="14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177840" indent="-139680">
              <a:lnSpc>
                <a:spcPct val="100000"/>
              </a:lnSpc>
              <a:spcBef>
                <a:spcPts val="505"/>
              </a:spcBef>
              <a:buClr>
                <a:srgbClr val="0f6199"/>
              </a:buClr>
              <a:buFont typeface="Arial"/>
              <a:buChar char="►"/>
              <a:tabLst>
                <a:tab algn="l" pos="177840"/>
              </a:tabLst>
            </a:pPr>
            <a:r>
              <a:rPr b="1" lang="en-US" sz="1000" spc="-12" strike="noStrike">
                <a:solidFill>
                  <a:srgbClr val="000000"/>
                </a:solidFill>
                <a:latin typeface="Cambria"/>
              </a:rPr>
              <a:t>Solution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00000"/>
              </a:lnSpc>
              <a:spcBef>
                <a:spcPts val="386"/>
              </a:spcBef>
              <a:buClr>
                <a:srgbClr val="0f6199"/>
              </a:buClr>
              <a:buFont typeface="Arial"/>
              <a:buChar char="►"/>
              <a:tabLst>
                <a:tab algn="l" pos="393120"/>
              </a:tabLst>
            </a:pP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offer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potential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both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challenges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85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integrate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renewable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sources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stations,</a:t>
            </a:r>
            <a:r>
              <a:rPr b="0" lang="en-US" sz="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reducing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burden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main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minimizing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050" spc="-1" strike="noStrike" baseline="-11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050" spc="177" strike="noStrike" baseline="-1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emissions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7840" indent="-139680">
              <a:lnSpc>
                <a:spcPct val="100000"/>
              </a:lnSpc>
              <a:spcBef>
                <a:spcPts val="286"/>
              </a:spcBef>
              <a:buClr>
                <a:srgbClr val="0f6199"/>
              </a:buClr>
              <a:buFont typeface="Arial"/>
              <a:buChar char="►"/>
              <a:tabLst>
                <a:tab algn="l" pos="1778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Cambria"/>
              </a:rPr>
              <a:t>Research</a:t>
            </a:r>
            <a:r>
              <a:rPr b="1" lang="en-US" sz="1000" spc="-4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000" spc="-12" strike="noStrike">
                <a:solidFill>
                  <a:srgbClr val="000000"/>
                </a:solidFill>
                <a:latin typeface="Cambria"/>
              </a:rPr>
              <a:t>Focus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393120" indent="-132840">
              <a:lnSpc>
                <a:spcPct val="111000"/>
              </a:lnSpc>
              <a:spcBef>
                <a:spcPts val="264"/>
              </a:spcBef>
              <a:buClr>
                <a:srgbClr val="0f6199"/>
              </a:buClr>
              <a:buFont typeface="Arial"/>
              <a:buChar char="►"/>
              <a:tabLst>
                <a:tab algn="l" pos="394200"/>
              </a:tabLst>
            </a:pP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Further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research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needed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understand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economic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environmental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impacts</a:t>
            </a: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 of </a:t>
            </a:r>
            <a:r>
              <a:rPr b="0" lang="en-US" sz="900" spc="-26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 charging,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especially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fast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9" strike="noStrike">
                <a:solidFill>
                  <a:srgbClr val="000000"/>
                </a:solidFill>
                <a:latin typeface="Times New Roman"/>
              </a:rPr>
              <a:t>charging,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3" strike="noStrike">
                <a:solidFill>
                  <a:srgbClr val="000000"/>
                </a:solidFill>
                <a:latin typeface="Times New Roman"/>
              </a:rPr>
              <a:t>how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2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effectively</a:t>
            </a:r>
            <a:r>
              <a:rPr b="0" lang="en-US" sz="9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29" strike="noStrike">
                <a:solidFill>
                  <a:srgbClr val="000000"/>
                </a:solidFill>
                <a:latin typeface="Times New Roman"/>
              </a:rPr>
              <a:t>utilized</a:t>
            </a:r>
            <a:r>
              <a:rPr b="0" lang="en-US" sz="9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900" spc="3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900" spc="83" strike="noStrike">
                <a:solidFill>
                  <a:srgbClr val="000000"/>
                </a:solidFill>
                <a:latin typeface="Times New Roman"/>
              </a:rPr>
              <a:t>manage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demand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7" strike="noStrike">
                <a:solidFill>
                  <a:srgbClr val="000000"/>
                </a:solidFill>
                <a:latin typeface="Times New Roman"/>
              </a:rPr>
              <a:t>promote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7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58" strike="noStrike">
                <a:solidFill>
                  <a:srgbClr val="000000"/>
                </a:solidFill>
                <a:latin typeface="Times New Roman"/>
              </a:rPr>
              <a:t>sustainable</a:t>
            </a:r>
            <a:r>
              <a:rPr b="0" lang="en-US" sz="9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69" strike="noStrike">
                <a:solidFill>
                  <a:srgbClr val="000000"/>
                </a:solidFill>
                <a:latin typeface="Times New Roman"/>
              </a:rPr>
              <a:t>transportation</a:t>
            </a:r>
            <a:r>
              <a:rPr b="0" lang="en-US" sz="9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future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/>
          <p:nvPr/>
        </p:nvSpPr>
        <p:spPr>
          <a:xfrm>
            <a:off x="82440" y="73800"/>
            <a:ext cx="5368680" cy="30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5560">
              <a:lnSpc>
                <a:spcPct val="100000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Purpose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and</a:t>
            </a:r>
            <a:r>
              <a:rPr b="1" lang="en-US" sz="1000" spc="12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Contributions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90320" indent="-150480">
              <a:lnSpc>
                <a:spcPct val="116000"/>
              </a:lnSpc>
              <a:spcBef>
                <a:spcPts val="1029"/>
              </a:spcBef>
              <a:buClr>
                <a:srgbClr val="0f6199"/>
              </a:buClr>
              <a:buFont typeface="Arial"/>
              <a:buChar char="►"/>
              <a:tabLst>
                <a:tab algn="l" pos="492120"/>
              </a:tabLst>
            </a:pPr>
            <a:r>
              <a:rPr b="0" lang="en-US" sz="1100" spc="29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research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holds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29" strike="noStrike">
                <a:solidFill>
                  <a:srgbClr val="000000"/>
                </a:solidFill>
                <a:latin typeface="Times New Roman"/>
              </a:rPr>
              <a:t>significant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implications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advancement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2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intelligent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transportation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systems,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aims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address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economic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needs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EV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infrastructure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owners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determine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optimal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configuration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that benefits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both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75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owners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environment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minimizing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greenhouse</a:t>
            </a:r>
            <a:r>
              <a:rPr b="0" lang="en-US" sz="1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gas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emissions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87080" indent="-147240">
              <a:lnSpc>
                <a:spcPct val="116000"/>
              </a:lnSpc>
              <a:spcBef>
                <a:spcPts val="26"/>
              </a:spcBef>
              <a:buClr>
                <a:srgbClr val="0f6199"/>
              </a:buClr>
              <a:buFont typeface="Arial"/>
              <a:buChar char="►"/>
              <a:tabLst>
                <a:tab algn="l" pos="487080"/>
                <a:tab algn="l" pos="49032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9" strike="noStrike">
                <a:solidFill>
                  <a:srgbClr val="000000"/>
                </a:solidFill>
                <a:latin typeface="Times New Roman"/>
              </a:rPr>
              <a:t>paper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49" strike="noStrike">
                <a:solidFill>
                  <a:srgbClr val="000000"/>
                </a:solidFill>
                <a:latin typeface="Times New Roman"/>
              </a:rPr>
              <a:t>delves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impacts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transportation-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microgrids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equipped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Level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10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Level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behavior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microgrids,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associated </a:t>
            </a:r>
            <a:r>
              <a:rPr b="0" lang="en-US" sz="1100" spc="43" strike="noStrike">
                <a:solidFill>
                  <a:srgbClr val="000000"/>
                </a:solidFill>
                <a:latin typeface="Times New Roman"/>
              </a:rPr>
              <a:t>electricity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costs, </a:t>
            </a:r>
            <a:r>
              <a:rPr b="0" lang="en-US" sz="1100" spc="9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CO</a:t>
            </a:r>
            <a:r>
              <a:rPr b="0" lang="en-US" sz="1200" spc="12" strike="noStrike" baseline="-13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200" spc="208" strike="noStrike" baseline="-13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context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southern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California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90320" indent="-150480">
              <a:lnSpc>
                <a:spcPct val="116000"/>
              </a:lnSpc>
              <a:spcBef>
                <a:spcPts val="20"/>
              </a:spcBef>
              <a:buClr>
                <a:srgbClr val="0f6199"/>
              </a:buClr>
              <a:buFont typeface="Arial"/>
              <a:buChar char="►"/>
              <a:tabLst>
                <a:tab algn="l" pos="492120"/>
              </a:tabLst>
            </a:pP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simulations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conducted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11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OpenModelica,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dynamic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modeling </a:t>
            </a:r>
            <a:r>
              <a:rPr b="0" lang="en-US" sz="1100" spc="103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simulation</a:t>
            </a:r>
            <a:r>
              <a:rPr b="0" lang="en-US" sz="11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environment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90320" indent="-150480">
              <a:lnSpc>
                <a:spcPct val="116000"/>
              </a:lnSpc>
              <a:spcBef>
                <a:spcPts val="26"/>
              </a:spcBef>
              <a:buClr>
                <a:srgbClr val="0f6199"/>
              </a:buClr>
              <a:buFont typeface="Arial"/>
              <a:buChar char="►"/>
              <a:tabLst>
                <a:tab algn="l" pos="49212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study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distinguishes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itself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49" strike="noStrike">
                <a:solidFill>
                  <a:srgbClr val="000000"/>
                </a:solidFill>
                <a:latin typeface="Times New Roman"/>
              </a:rPr>
              <a:t>previous</a:t>
            </a:r>
            <a:r>
              <a:rPr b="0" lang="en-US" sz="11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research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many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ways,</a:t>
            </a:r>
            <a:r>
              <a:rPr b="0" lang="en-US" sz="1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43" strike="noStrike">
                <a:solidFill>
                  <a:srgbClr val="000000"/>
                </a:solidFill>
                <a:latin typeface="Times New Roman"/>
              </a:rPr>
              <a:t>including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employing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higher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Times New Roman"/>
              </a:rPr>
              <a:t>time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resolution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for </a:t>
            </a:r>
            <a:r>
              <a:rPr b="0" lang="en-US" sz="1100" spc="58" strike="noStrike">
                <a:solidFill>
                  <a:srgbClr val="000000"/>
                </a:solidFill>
                <a:latin typeface="Times New Roman"/>
              </a:rPr>
              <a:t>calculating</a:t>
            </a:r>
            <a:r>
              <a:rPr b="0" lang="en-US" sz="1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200" spc="-1" strike="noStrike" baseline="-13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200" spc="194" strike="noStrike" baseline="-13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emissions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measured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every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15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3" strike="noStrike">
                <a:solidFill>
                  <a:srgbClr val="000000"/>
                </a:solidFill>
                <a:latin typeface="Times New Roman"/>
              </a:rPr>
              <a:t>minutes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94" strike="noStrike">
                <a:solidFill>
                  <a:srgbClr val="000000"/>
                </a:solidFill>
                <a:latin typeface="Times New Roman"/>
              </a:rPr>
              <a:t>updated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89" strike="noStrike">
                <a:solidFill>
                  <a:srgbClr val="000000"/>
                </a:solidFill>
                <a:latin typeface="Times New Roman"/>
              </a:rPr>
              <a:t>net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metering</a:t>
            </a:r>
            <a:r>
              <a:rPr b="0" lang="en-US" sz="1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Times New Roman"/>
              </a:rPr>
              <a:t>rates</a:t>
            </a:r>
            <a:r>
              <a:rPr b="0" lang="en-US" sz="1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1100" spc="-26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100" spc="18" strike="noStrike">
                <a:solidFill>
                  <a:srgbClr val="000000"/>
                </a:solidFill>
                <a:latin typeface="Times New Roman"/>
              </a:rPr>
              <a:t>Riverside</a:t>
            </a:r>
            <a:r>
              <a:rPr b="0" lang="en-US" sz="11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49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US" sz="11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Times New Roman"/>
              </a:rPr>
              <a:t>Utility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sldNum" idx="10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6DFBC332-3076-4B06-A13E-A27ED23FB0A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Microgrid</a:t>
            </a:r>
            <a:r>
              <a:rPr b="1" lang="en-US" sz="1000" spc="4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Setup</a:t>
            </a:r>
            <a:r>
              <a:rPr b="1" lang="en-US" sz="1000" spc="4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in</a:t>
            </a:r>
            <a:r>
              <a:rPr b="1" lang="en-US" sz="1000" spc="43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OpenMode</a:t>
            </a: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lica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5" name="object 3"/>
          <p:cNvGrpSpPr/>
          <p:nvPr/>
        </p:nvGrpSpPr>
        <p:grpSpPr>
          <a:xfrm>
            <a:off x="3703680" y="1194840"/>
            <a:ext cx="1273320" cy="525960"/>
            <a:chOff x="3703680" y="1194840"/>
            <a:chExt cx="1273320" cy="525960"/>
          </a:xfrm>
        </p:grpSpPr>
        <p:sp>
          <p:nvSpPr>
            <p:cNvPr id="106" name="object 4"/>
            <p:cNvSpPr/>
            <p:nvPr/>
          </p:nvSpPr>
          <p:spPr>
            <a:xfrm>
              <a:off x="3703680" y="1194840"/>
              <a:ext cx="1273320" cy="525960"/>
            </a:xfrm>
            <a:custGeom>
              <a:avLst/>
              <a:gdLst>
                <a:gd name="textAreaLeft" fmla="*/ 0 w 1273320"/>
                <a:gd name="textAreaRight" fmla="*/ 1273680 w 1273320"/>
                <a:gd name="textAreaTop" fmla="*/ 0 h 525960"/>
                <a:gd name="textAreaBottom" fmla="*/ 526320 h 525960"/>
              </a:gdLst>
              <a:ahLst/>
              <a:rect l="textAreaLeft" t="textAreaTop" r="textAreaRight" b="textAreaBottom"/>
              <a:pathLst>
                <a:path w="1273810" h="526414">
                  <a:moveTo>
                    <a:pt x="1273293" y="0"/>
                  </a:moveTo>
                  <a:lnTo>
                    <a:pt x="0" y="0"/>
                  </a:lnTo>
                  <a:lnTo>
                    <a:pt x="0" y="525935"/>
                  </a:lnTo>
                  <a:lnTo>
                    <a:pt x="1273293" y="525935"/>
                  </a:lnTo>
                  <a:lnTo>
                    <a:pt x="1273293" y="0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object 5"/>
            <p:cNvSpPr/>
            <p:nvPr/>
          </p:nvSpPr>
          <p:spPr>
            <a:xfrm>
              <a:off x="3703680" y="1194840"/>
              <a:ext cx="1273320" cy="525960"/>
            </a:xfrm>
            <a:custGeom>
              <a:avLst/>
              <a:gdLst>
                <a:gd name="textAreaLeft" fmla="*/ 0 w 1273320"/>
                <a:gd name="textAreaRight" fmla="*/ 1273680 w 1273320"/>
                <a:gd name="textAreaTop" fmla="*/ 0 h 525960"/>
                <a:gd name="textAreaBottom" fmla="*/ 526320 h 525960"/>
              </a:gdLst>
              <a:ahLst/>
              <a:rect l="textAreaLeft" t="textAreaTop" r="textAreaRight" b="textAreaBottom"/>
              <a:pathLst>
                <a:path w="1273810" h="526414">
                  <a:moveTo>
                    <a:pt x="0" y="525935"/>
                  </a:moveTo>
                  <a:lnTo>
                    <a:pt x="1273293" y="525935"/>
                  </a:lnTo>
                  <a:lnTo>
                    <a:pt x="1273293" y="0"/>
                  </a:lnTo>
                  <a:lnTo>
                    <a:pt x="0" y="0"/>
                  </a:lnTo>
                  <a:lnTo>
                    <a:pt x="0" y="525935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" name="object 6"/>
          <p:cNvSpPr/>
          <p:nvPr/>
        </p:nvSpPr>
        <p:spPr>
          <a:xfrm>
            <a:off x="3901320" y="1091880"/>
            <a:ext cx="20556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21" strike="noStrike">
                <a:solidFill>
                  <a:srgbClr val="000000"/>
                </a:solidFill>
                <a:latin typeface="Georgia"/>
              </a:rPr>
              <a:t>BESS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object 7"/>
          <p:cNvGrpSpPr/>
          <p:nvPr/>
        </p:nvGrpSpPr>
        <p:grpSpPr>
          <a:xfrm>
            <a:off x="783000" y="1235880"/>
            <a:ext cx="1273320" cy="443520"/>
            <a:chOff x="783000" y="1235880"/>
            <a:chExt cx="1273320" cy="443520"/>
          </a:xfrm>
        </p:grpSpPr>
        <p:sp>
          <p:nvSpPr>
            <p:cNvPr id="110" name="object 8"/>
            <p:cNvSpPr/>
            <p:nvPr/>
          </p:nvSpPr>
          <p:spPr>
            <a:xfrm>
              <a:off x="783000" y="1235880"/>
              <a:ext cx="1273320" cy="443520"/>
            </a:xfrm>
            <a:custGeom>
              <a:avLst/>
              <a:gdLst>
                <a:gd name="textAreaLeft" fmla="*/ 0 w 1273320"/>
                <a:gd name="textAreaRight" fmla="*/ 1273680 w 1273320"/>
                <a:gd name="textAreaTop" fmla="*/ 0 h 443520"/>
                <a:gd name="textAreaBottom" fmla="*/ 443880 h 443520"/>
              </a:gdLst>
              <a:ahLst/>
              <a:rect l="textAreaLeft" t="textAreaTop" r="textAreaRight" b="textAreaBottom"/>
              <a:pathLst>
                <a:path w="1273810" h="443864">
                  <a:moveTo>
                    <a:pt x="1273293" y="0"/>
                  </a:moveTo>
                  <a:lnTo>
                    <a:pt x="0" y="0"/>
                  </a:lnTo>
                  <a:lnTo>
                    <a:pt x="0" y="443666"/>
                  </a:lnTo>
                  <a:lnTo>
                    <a:pt x="1273293" y="443666"/>
                  </a:lnTo>
                  <a:lnTo>
                    <a:pt x="1273293" y="0"/>
                  </a:lnTo>
                  <a:close/>
                </a:path>
              </a:pathLst>
            </a:custGeom>
            <a:solidFill>
              <a:srgbClr val="00aee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object 9"/>
            <p:cNvSpPr/>
            <p:nvPr/>
          </p:nvSpPr>
          <p:spPr>
            <a:xfrm>
              <a:off x="783000" y="1235880"/>
              <a:ext cx="1273320" cy="443520"/>
            </a:xfrm>
            <a:custGeom>
              <a:avLst/>
              <a:gdLst>
                <a:gd name="textAreaLeft" fmla="*/ 0 w 1273320"/>
                <a:gd name="textAreaRight" fmla="*/ 1273680 w 1273320"/>
                <a:gd name="textAreaTop" fmla="*/ 0 h 443520"/>
                <a:gd name="textAreaBottom" fmla="*/ 443880 h 443520"/>
              </a:gdLst>
              <a:ahLst/>
              <a:rect l="textAreaLeft" t="textAreaTop" r="textAreaRight" b="textAreaBottom"/>
              <a:pathLst>
                <a:path w="1273810" h="443864">
                  <a:moveTo>
                    <a:pt x="0" y="443666"/>
                  </a:moveTo>
                  <a:lnTo>
                    <a:pt x="1273293" y="443666"/>
                  </a:lnTo>
                  <a:lnTo>
                    <a:pt x="1273293" y="0"/>
                  </a:lnTo>
                  <a:lnTo>
                    <a:pt x="0" y="0"/>
                  </a:lnTo>
                  <a:lnTo>
                    <a:pt x="0" y="443666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2" name="object 10"/>
          <p:cNvSpPr/>
          <p:nvPr/>
        </p:nvSpPr>
        <p:spPr>
          <a:xfrm>
            <a:off x="1618560" y="1132920"/>
            <a:ext cx="18756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Solar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" name="object 11"/>
          <p:cNvGrpSpPr/>
          <p:nvPr/>
        </p:nvGrpSpPr>
        <p:grpSpPr>
          <a:xfrm>
            <a:off x="2322360" y="1956240"/>
            <a:ext cx="1115280" cy="385560"/>
            <a:chOff x="2322360" y="1956240"/>
            <a:chExt cx="1115280" cy="385560"/>
          </a:xfrm>
        </p:grpSpPr>
        <p:sp>
          <p:nvSpPr>
            <p:cNvPr id="114" name="object 12"/>
            <p:cNvSpPr/>
            <p:nvPr/>
          </p:nvSpPr>
          <p:spPr>
            <a:xfrm>
              <a:off x="2322360" y="1956240"/>
              <a:ext cx="1115280" cy="385560"/>
            </a:xfrm>
            <a:custGeom>
              <a:avLst/>
              <a:gdLst>
                <a:gd name="textAreaLeft" fmla="*/ 0 w 1115280"/>
                <a:gd name="textAreaRight" fmla="*/ 1115640 w 1115280"/>
                <a:gd name="textAreaTop" fmla="*/ 0 h 385560"/>
                <a:gd name="textAreaBottom" fmla="*/ 385920 h 385560"/>
              </a:gdLst>
              <a:ahLst/>
              <a:rect l="textAreaLeft" t="textAreaTop" r="textAreaRight" b="textAreaBottom"/>
              <a:pathLst>
                <a:path w="1115695" h="386080">
                  <a:moveTo>
                    <a:pt x="1115443" y="0"/>
                  </a:moveTo>
                  <a:lnTo>
                    <a:pt x="0" y="0"/>
                  </a:lnTo>
                  <a:lnTo>
                    <a:pt x="0" y="386029"/>
                  </a:lnTo>
                  <a:lnTo>
                    <a:pt x="1115443" y="386029"/>
                  </a:lnTo>
                  <a:lnTo>
                    <a:pt x="1115443" y="0"/>
                  </a:lnTo>
                  <a:close/>
                </a:path>
              </a:pathLst>
            </a:custGeom>
            <a:solidFill>
              <a:srgbClr val="00ff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object 13"/>
            <p:cNvSpPr/>
            <p:nvPr/>
          </p:nvSpPr>
          <p:spPr>
            <a:xfrm>
              <a:off x="2322360" y="1956240"/>
              <a:ext cx="1115280" cy="385560"/>
            </a:xfrm>
            <a:custGeom>
              <a:avLst/>
              <a:gdLst>
                <a:gd name="textAreaLeft" fmla="*/ 0 w 1115280"/>
                <a:gd name="textAreaRight" fmla="*/ 1115640 w 1115280"/>
                <a:gd name="textAreaTop" fmla="*/ 0 h 385560"/>
                <a:gd name="textAreaBottom" fmla="*/ 385920 h 385560"/>
              </a:gdLst>
              <a:ahLst/>
              <a:rect l="textAreaLeft" t="textAreaTop" r="textAreaRight" b="textAreaBottom"/>
              <a:pathLst>
                <a:path w="1115695" h="386080">
                  <a:moveTo>
                    <a:pt x="0" y="386029"/>
                  </a:moveTo>
                  <a:lnTo>
                    <a:pt x="1115443" y="386029"/>
                  </a:lnTo>
                  <a:lnTo>
                    <a:pt x="1115443" y="0"/>
                  </a:lnTo>
                  <a:lnTo>
                    <a:pt x="0" y="0"/>
                  </a:lnTo>
                  <a:lnTo>
                    <a:pt x="0" y="386029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object 14"/>
          <p:cNvSpPr/>
          <p:nvPr/>
        </p:nvSpPr>
        <p:spPr>
          <a:xfrm>
            <a:off x="3103200" y="1840680"/>
            <a:ext cx="43848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EV</a:t>
            </a:r>
            <a:r>
              <a:rPr b="1" lang="en-US" sz="500" spc="12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Chargers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object 15"/>
          <p:cNvGrpSpPr/>
          <p:nvPr/>
        </p:nvGrpSpPr>
        <p:grpSpPr>
          <a:xfrm>
            <a:off x="2132640" y="1105200"/>
            <a:ext cx="1468440" cy="708480"/>
            <a:chOff x="2132640" y="1105200"/>
            <a:chExt cx="1468440" cy="708480"/>
          </a:xfrm>
        </p:grpSpPr>
        <p:sp>
          <p:nvSpPr>
            <p:cNvPr id="118" name="object 16"/>
            <p:cNvSpPr/>
            <p:nvPr/>
          </p:nvSpPr>
          <p:spPr>
            <a:xfrm>
              <a:off x="2132640" y="1105200"/>
              <a:ext cx="1468440" cy="708480"/>
            </a:xfrm>
            <a:custGeom>
              <a:avLst/>
              <a:gdLst>
                <a:gd name="textAreaLeft" fmla="*/ 0 w 1468440"/>
                <a:gd name="textAreaRight" fmla="*/ 1468800 w 1468440"/>
                <a:gd name="textAreaTop" fmla="*/ 0 h 708480"/>
                <a:gd name="textAreaBottom" fmla="*/ 708840 h 708480"/>
              </a:gdLst>
              <a:ahLst/>
              <a:rect l="textAreaLeft" t="textAreaTop" r="textAreaRight" b="textAreaBottom"/>
              <a:pathLst>
                <a:path w="1468754" h="708660">
                  <a:moveTo>
                    <a:pt x="1468382" y="0"/>
                  </a:moveTo>
                  <a:lnTo>
                    <a:pt x="0" y="0"/>
                  </a:lnTo>
                  <a:lnTo>
                    <a:pt x="0" y="708218"/>
                  </a:lnTo>
                  <a:lnTo>
                    <a:pt x="1468382" y="708218"/>
                  </a:lnTo>
                  <a:lnTo>
                    <a:pt x="1468382" y="0"/>
                  </a:lnTo>
                  <a:close/>
                </a:path>
              </a:pathLst>
            </a:custGeom>
            <a:solidFill>
              <a:srgbClr val="ffbfb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bject 17"/>
            <p:cNvSpPr/>
            <p:nvPr/>
          </p:nvSpPr>
          <p:spPr>
            <a:xfrm>
              <a:off x="2132640" y="1105200"/>
              <a:ext cx="1468440" cy="708480"/>
            </a:xfrm>
            <a:custGeom>
              <a:avLst/>
              <a:gdLst>
                <a:gd name="textAreaLeft" fmla="*/ 0 w 1468440"/>
                <a:gd name="textAreaRight" fmla="*/ 1468800 w 1468440"/>
                <a:gd name="textAreaTop" fmla="*/ 0 h 708480"/>
                <a:gd name="textAreaBottom" fmla="*/ 708840 h 708480"/>
              </a:gdLst>
              <a:ahLst/>
              <a:rect l="textAreaLeft" t="textAreaTop" r="textAreaRight" b="textAreaBottom"/>
              <a:pathLst>
                <a:path w="1468754" h="708660">
                  <a:moveTo>
                    <a:pt x="0" y="708218"/>
                  </a:moveTo>
                  <a:lnTo>
                    <a:pt x="1468382" y="708218"/>
                  </a:lnTo>
                  <a:lnTo>
                    <a:pt x="1468382" y="0"/>
                  </a:lnTo>
                  <a:lnTo>
                    <a:pt x="0" y="0"/>
                  </a:lnTo>
                  <a:lnTo>
                    <a:pt x="0" y="70821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0" name="object 18"/>
          <p:cNvSpPr/>
          <p:nvPr/>
        </p:nvSpPr>
        <p:spPr>
          <a:xfrm>
            <a:off x="3176640" y="989640"/>
            <a:ext cx="68688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UCR</a:t>
            </a:r>
            <a:r>
              <a:rPr b="1" lang="en-US" sz="500" spc="7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Office</a:t>
            </a:r>
            <a:r>
              <a:rPr b="1" lang="en-US" sz="500" spc="7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Building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object 19"/>
          <p:cNvSpPr/>
          <p:nvPr/>
        </p:nvSpPr>
        <p:spPr>
          <a:xfrm>
            <a:off x="2643120" y="1191600"/>
            <a:ext cx="474120" cy="180720"/>
          </a:xfrm>
          <a:prstGeom prst="rect">
            <a:avLst/>
          </a:prstGeom>
          <a:solidFill>
            <a:srgbClr val="007f7f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 anchor="t">
            <a:spAutoFit/>
          </a:bodyPr>
          <a:p>
            <a:pPr marL="148680" indent="-107280">
              <a:lnSpc>
                <a:spcPct val="108000"/>
              </a:lnSpc>
              <a:spcBef>
                <a:spcPts val="139"/>
              </a:spcBef>
              <a:tabLst>
                <a:tab algn="l" pos="0"/>
              </a:tabLst>
            </a:pPr>
            <a:r>
              <a:rPr b="1" lang="en-US" sz="500" spc="-26" strike="noStrike">
                <a:solidFill>
                  <a:srgbClr val="000000"/>
                </a:solidFill>
                <a:latin typeface="Georgia"/>
              </a:rPr>
              <a:t>Controllable</a:t>
            </a:r>
            <a:r>
              <a:rPr b="1" lang="en-US" sz="500" spc="4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Panel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object 20"/>
          <p:cNvSpPr/>
          <p:nvPr/>
        </p:nvSpPr>
        <p:spPr>
          <a:xfrm>
            <a:off x="2643120" y="763200"/>
            <a:ext cx="474120" cy="141120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53280">
              <a:lnSpc>
                <a:spcPct val="100000"/>
              </a:lnSpc>
              <a:spcBef>
                <a:spcPts val="516"/>
              </a:spcBef>
            </a:pPr>
            <a:r>
              <a:rPr b="1" lang="en-US" sz="500" spc="-21" strike="noStrike">
                <a:solidFill>
                  <a:srgbClr val="000000"/>
                </a:solidFill>
                <a:latin typeface="Georgia"/>
              </a:rPr>
              <a:t>Power</a:t>
            </a:r>
            <a:r>
              <a:rPr b="1" lang="en-US" sz="500" spc="18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21" strike="noStrike">
                <a:solidFill>
                  <a:srgbClr val="000000"/>
                </a:solidFill>
                <a:latin typeface="Georgia"/>
              </a:rPr>
              <a:t>Grid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object 21"/>
          <p:cNvSpPr/>
          <p:nvPr/>
        </p:nvSpPr>
        <p:spPr>
          <a:xfrm>
            <a:off x="2377080" y="2043000"/>
            <a:ext cx="474120" cy="174600"/>
          </a:xfrm>
          <a:prstGeom prst="rect">
            <a:avLst/>
          </a:prstGeom>
          <a:solidFill>
            <a:srgbClr val="ff7f00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93960" indent="-20160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4x</a:t>
            </a:r>
            <a:r>
              <a:rPr b="1" lang="en-US" sz="500" spc="2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Level</a:t>
            </a:r>
            <a:r>
              <a:rPr b="1" lang="en-US" sz="500" spc="2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52" strike="noStrike">
                <a:solidFill>
                  <a:srgbClr val="000000"/>
                </a:solidFill>
                <a:latin typeface="Georgia"/>
              </a:rPr>
              <a:t>2</a:t>
            </a:r>
            <a:r>
              <a:rPr b="1" lang="en-US" sz="500" spc="4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Chargers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bject 22"/>
          <p:cNvSpPr/>
          <p:nvPr/>
        </p:nvSpPr>
        <p:spPr>
          <a:xfrm>
            <a:off x="2908800" y="2043000"/>
            <a:ext cx="474120" cy="174600"/>
          </a:xfrm>
          <a:prstGeom prst="rect">
            <a:avLst/>
          </a:prstGeom>
          <a:solidFill>
            <a:srgbClr val="00aeef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78120" indent="25920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1x</a:t>
            </a:r>
            <a:r>
              <a:rPr b="1" lang="en-US" sz="500" spc="8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Level</a:t>
            </a:r>
            <a:r>
              <a:rPr b="1" lang="en-US" sz="500" spc="4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3</a:t>
            </a:r>
            <a:r>
              <a:rPr b="1" lang="en-US" sz="500" spc="2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21" strike="noStrike">
                <a:solidFill>
                  <a:srgbClr val="000000"/>
                </a:solidFill>
                <a:latin typeface="Georgia"/>
              </a:rPr>
              <a:t>Charger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23"/>
          <p:cNvSpPr/>
          <p:nvPr/>
        </p:nvSpPr>
        <p:spPr>
          <a:xfrm>
            <a:off x="2165760" y="1513800"/>
            <a:ext cx="474120" cy="180720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 anchor="t">
            <a:spAutoFit/>
          </a:bodyPr>
          <a:p>
            <a:pPr marL="28080" indent="73800">
              <a:lnSpc>
                <a:spcPct val="108000"/>
              </a:lnSpc>
              <a:spcBef>
                <a:spcPts val="139"/>
              </a:spcBef>
              <a:tabLst>
                <a:tab algn="l" pos="0"/>
              </a:tabLst>
            </a:pP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Building</a:t>
            </a:r>
            <a:r>
              <a:rPr b="1" lang="en-US" sz="500" spc="4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HVAC</a:t>
            </a:r>
            <a:r>
              <a:rPr b="1" lang="en-US" sz="500" spc="10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32" strike="noStrike">
                <a:solidFill>
                  <a:srgbClr val="000000"/>
                </a:solidFill>
                <a:latin typeface="Georgia"/>
              </a:rPr>
              <a:t>Loads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object 24"/>
          <p:cNvGrpSpPr/>
          <p:nvPr/>
        </p:nvGrpSpPr>
        <p:grpSpPr>
          <a:xfrm>
            <a:off x="3093480" y="1513800"/>
            <a:ext cx="474120" cy="213120"/>
            <a:chOff x="3093480" y="1513800"/>
            <a:chExt cx="474120" cy="213120"/>
          </a:xfrm>
        </p:grpSpPr>
        <p:sp>
          <p:nvSpPr>
            <p:cNvPr id="127" name="object 25"/>
            <p:cNvSpPr/>
            <p:nvPr/>
          </p:nvSpPr>
          <p:spPr>
            <a:xfrm>
              <a:off x="3093480" y="1513800"/>
              <a:ext cx="474120" cy="21312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474345" h="213360">
                  <a:moveTo>
                    <a:pt x="474056" y="0"/>
                  </a:moveTo>
                  <a:lnTo>
                    <a:pt x="0" y="0"/>
                  </a:lnTo>
                  <a:lnTo>
                    <a:pt x="0" y="212798"/>
                  </a:lnTo>
                  <a:lnTo>
                    <a:pt x="474056" y="212798"/>
                  </a:lnTo>
                  <a:lnTo>
                    <a:pt x="474056" y="0"/>
                  </a:lnTo>
                  <a:close/>
                </a:path>
              </a:pathLst>
            </a:custGeom>
            <a:solidFill>
              <a:srgbClr val="ff7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object 26"/>
            <p:cNvSpPr/>
            <p:nvPr/>
          </p:nvSpPr>
          <p:spPr>
            <a:xfrm>
              <a:off x="3093480" y="1513800"/>
              <a:ext cx="474120" cy="21312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474345" h="213360">
                  <a:moveTo>
                    <a:pt x="0" y="212798"/>
                  </a:moveTo>
                  <a:lnTo>
                    <a:pt x="474056" y="212798"/>
                  </a:lnTo>
                  <a:lnTo>
                    <a:pt x="474056" y="0"/>
                  </a:lnTo>
                  <a:lnTo>
                    <a:pt x="0" y="0"/>
                  </a:lnTo>
                  <a:lnTo>
                    <a:pt x="0" y="21279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9" name="object 27"/>
          <p:cNvSpPr/>
          <p:nvPr/>
        </p:nvSpPr>
        <p:spPr>
          <a:xfrm>
            <a:off x="3140280" y="1513440"/>
            <a:ext cx="380520" cy="1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42480">
              <a:lnSpc>
                <a:spcPct val="108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n-US" sz="500" spc="-12" strike="noStrike">
                <a:solidFill>
                  <a:srgbClr val="000000"/>
                </a:solidFill>
                <a:latin typeface="Georgia"/>
              </a:rPr>
              <a:t>Building</a:t>
            </a:r>
            <a:r>
              <a:rPr b="1" lang="en-US" sz="500" spc="4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1" strike="noStrike">
                <a:solidFill>
                  <a:srgbClr val="000000"/>
                </a:solidFill>
                <a:latin typeface="Georgia"/>
              </a:rPr>
              <a:t>Plug</a:t>
            </a:r>
            <a:r>
              <a:rPr b="1" lang="en-US" sz="500" spc="58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00" spc="-26" strike="noStrike">
                <a:solidFill>
                  <a:srgbClr val="000000"/>
                </a:solidFill>
                <a:latin typeface="Georgia"/>
              </a:rPr>
              <a:t>Loads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object 28"/>
          <p:cNvGrpSpPr/>
          <p:nvPr/>
        </p:nvGrpSpPr>
        <p:grpSpPr>
          <a:xfrm>
            <a:off x="2863080" y="977400"/>
            <a:ext cx="33840" cy="213120"/>
            <a:chOff x="2863080" y="977400"/>
            <a:chExt cx="33840" cy="213120"/>
          </a:xfrm>
        </p:grpSpPr>
        <p:sp>
          <p:nvSpPr>
            <p:cNvPr id="131" name="object 29"/>
            <p:cNvSpPr/>
            <p:nvPr/>
          </p:nvSpPr>
          <p:spPr>
            <a:xfrm>
              <a:off x="2880000" y="977400"/>
              <a:ext cx="360" cy="2131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0" h="213359">
                  <a:moveTo>
                    <a:pt x="0" y="0"/>
                  </a:moveTo>
                  <a:lnTo>
                    <a:pt x="0" y="212798"/>
                  </a:lnTo>
                </a:path>
                <a:path w="0" h="213359">
                  <a:moveTo>
                    <a:pt x="0" y="205363"/>
                  </a:moveTo>
                  <a:lnTo>
                    <a:pt x="0" y="7435"/>
                  </a:lnTo>
                </a:path>
              </a:pathLst>
            </a:custGeom>
            <a:noFill/>
            <a:ln w="1063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object 30"/>
            <p:cNvSpPr/>
            <p:nvPr/>
          </p:nvSpPr>
          <p:spPr>
            <a:xfrm>
              <a:off x="2863080" y="1170000"/>
              <a:ext cx="33840" cy="162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34289" h="16509">
                  <a:moveTo>
                    <a:pt x="33912" y="0"/>
                  </a:moveTo>
                  <a:lnTo>
                    <a:pt x="27553" y="1059"/>
                  </a:lnTo>
                  <a:lnTo>
                    <a:pt x="18015" y="12717"/>
                  </a:lnTo>
                  <a:lnTo>
                    <a:pt x="16956" y="15896"/>
                  </a:lnTo>
                  <a:lnTo>
                    <a:pt x="15896" y="12717"/>
                  </a:lnTo>
                  <a:lnTo>
                    <a:pt x="6358" y="1059"/>
                  </a:lnTo>
                  <a:lnTo>
                    <a:pt x="0" y="0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object 31"/>
            <p:cNvSpPr/>
            <p:nvPr/>
          </p:nvSpPr>
          <p:spPr>
            <a:xfrm>
              <a:off x="2863080" y="981720"/>
              <a:ext cx="33840" cy="162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34289" h="16509">
                  <a:moveTo>
                    <a:pt x="0" y="15896"/>
                  </a:moveTo>
                  <a:lnTo>
                    <a:pt x="6358" y="14836"/>
                  </a:lnTo>
                  <a:lnTo>
                    <a:pt x="15896" y="3179"/>
                  </a:lnTo>
                  <a:lnTo>
                    <a:pt x="16956" y="0"/>
                  </a:lnTo>
                  <a:lnTo>
                    <a:pt x="18015" y="3179"/>
                  </a:lnTo>
                  <a:lnTo>
                    <a:pt x="27553" y="14836"/>
                  </a:lnTo>
                  <a:lnTo>
                    <a:pt x="33912" y="15896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" name="object 32"/>
          <p:cNvSpPr/>
          <p:nvPr/>
        </p:nvSpPr>
        <p:spPr>
          <a:xfrm>
            <a:off x="2896920" y="1028880"/>
            <a:ext cx="13032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26" strike="noStrike">
                <a:solidFill>
                  <a:srgbClr val="000000"/>
                </a:solidFill>
                <a:latin typeface="Georgia"/>
              </a:rPr>
              <a:t>AC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" name="object 33"/>
          <p:cNvGrpSpPr/>
          <p:nvPr/>
        </p:nvGrpSpPr>
        <p:grpSpPr>
          <a:xfrm>
            <a:off x="3118680" y="1318320"/>
            <a:ext cx="638280" cy="118800"/>
            <a:chOff x="3118680" y="1318320"/>
            <a:chExt cx="638280" cy="118800"/>
          </a:xfrm>
        </p:grpSpPr>
        <p:sp>
          <p:nvSpPr>
            <p:cNvPr id="136" name="object 34"/>
            <p:cNvSpPr/>
            <p:nvPr/>
          </p:nvSpPr>
          <p:spPr>
            <a:xfrm>
              <a:off x="3118680" y="1332360"/>
              <a:ext cx="638280" cy="91800"/>
            </a:xfrm>
            <a:custGeom>
              <a:avLst/>
              <a:gdLst>
                <a:gd name="textAreaLeft" fmla="*/ 0 w 638280"/>
                <a:gd name="textAreaRight" fmla="*/ 638640 w 638280"/>
                <a:gd name="textAreaTop" fmla="*/ 0 h 91800"/>
                <a:gd name="textAreaBottom" fmla="*/ 92160 h 91800"/>
              </a:gdLst>
              <a:ahLst/>
              <a:rect l="textAreaLeft" t="textAreaTop" r="textAreaRight" b="textAreaBottom"/>
              <a:pathLst>
                <a:path w="638810" h="92075">
                  <a:moveTo>
                    <a:pt x="0" y="0"/>
                  </a:moveTo>
                  <a:lnTo>
                    <a:pt x="638396" y="91484"/>
                  </a:lnTo>
                </a:path>
                <a:path w="638810" h="92075">
                  <a:moveTo>
                    <a:pt x="631036" y="90345"/>
                  </a:moveTo>
                  <a:lnTo>
                    <a:pt x="7359" y="970"/>
                  </a:lnTo>
                </a:path>
              </a:pathLst>
            </a:custGeom>
            <a:noFill/>
            <a:ln w="1063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object 35"/>
            <p:cNvSpPr/>
            <p:nvPr/>
          </p:nvSpPr>
          <p:spPr>
            <a:xfrm>
              <a:off x="3734640" y="1404000"/>
              <a:ext cx="18000" cy="3312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18414" h="33655">
                  <a:moveTo>
                    <a:pt x="4810" y="0"/>
                  </a:moveTo>
                  <a:lnTo>
                    <a:pt x="4957" y="6444"/>
                  </a:lnTo>
                  <a:lnTo>
                    <a:pt x="15143" y="17538"/>
                  </a:lnTo>
                  <a:lnTo>
                    <a:pt x="18140" y="19038"/>
                  </a:lnTo>
                  <a:lnTo>
                    <a:pt x="14842" y="19636"/>
                  </a:lnTo>
                  <a:lnTo>
                    <a:pt x="1950" y="27424"/>
                  </a:lnTo>
                  <a:lnTo>
                    <a:pt x="0" y="33567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object 36"/>
            <p:cNvSpPr/>
            <p:nvPr/>
          </p:nvSpPr>
          <p:spPr>
            <a:xfrm>
              <a:off x="3122640" y="1318320"/>
              <a:ext cx="18000" cy="3312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18414" h="33655">
                  <a:moveTo>
                    <a:pt x="13329" y="33567"/>
                  </a:moveTo>
                  <a:lnTo>
                    <a:pt x="13182" y="27123"/>
                  </a:lnTo>
                  <a:lnTo>
                    <a:pt x="2996" y="16028"/>
                  </a:lnTo>
                  <a:lnTo>
                    <a:pt x="0" y="14529"/>
                  </a:lnTo>
                  <a:lnTo>
                    <a:pt x="3297" y="13931"/>
                  </a:lnTo>
                  <a:lnTo>
                    <a:pt x="16189" y="6143"/>
                  </a:lnTo>
                  <a:lnTo>
                    <a:pt x="18140" y="0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object 37"/>
          <p:cNvSpPr/>
          <p:nvPr/>
        </p:nvSpPr>
        <p:spPr>
          <a:xfrm>
            <a:off x="3372480" y="1271160"/>
            <a:ext cx="13032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26" strike="noStrike">
                <a:solidFill>
                  <a:srgbClr val="000000"/>
                </a:solidFill>
                <a:latin typeface="Georgia"/>
              </a:rPr>
              <a:t>AC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object 38"/>
          <p:cNvGraphicFramePr/>
          <p:nvPr/>
        </p:nvGraphicFramePr>
        <p:xfrm>
          <a:off x="3756960" y="1279800"/>
          <a:ext cx="1164240" cy="501480"/>
        </p:xfrm>
        <a:graphic>
          <a:graphicData uri="http://schemas.openxmlformats.org/drawingml/2006/table">
            <a:tbl>
              <a:tblPr/>
              <a:tblGrid>
                <a:gridCol w="474120"/>
                <a:gridCol w="215640"/>
                <a:gridCol w="474120"/>
              </a:tblGrid>
              <a:tr h="172440">
                <a:tc rowSpan="2">
                  <a:txBody>
                    <a:bodyPr lIns="0" rIns="0" tIns="1800" bIns="0" anchor="t">
                      <a:noAutofit/>
                    </a:bodyPr>
                    <a:p>
                      <a:pPr marL="108720" indent="5040" algn="just">
                        <a:lnSpc>
                          <a:spcPct val="108000"/>
                        </a:lnSpc>
                        <a:spcBef>
                          <a:spcPts val="14"/>
                        </a:spcBef>
                        <a:tabLst>
                          <a:tab algn="l" pos="0"/>
                        </a:tabLst>
                      </a:pP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Battery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Energy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Storage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32" strike="noStrike">
                          <a:solidFill>
                            <a:srgbClr val="000000"/>
                          </a:solidFill>
                          <a:latin typeface="Georgia"/>
                        </a:rPr>
                        <a:t>Inverter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 lIns="0" rIns="0" tIns="684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53280">
                        <a:lnSpc>
                          <a:spcPct val="100000"/>
                        </a:lnSpc>
                      </a:pP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DC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200">
                        <a:alpha val="50000"/>
                      </a:srgbClr>
                    </a:solidFill>
                  </a:tcPr>
                </a:tc>
                <a:tc rowSpan="2">
                  <a:txBody>
                    <a:bodyPr lIns="0" rIns="0" tIns="1800" bIns="0" anchor="t">
                      <a:noAutofit/>
                    </a:bodyPr>
                    <a:p>
                      <a:pPr marL="93240" algn="just"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r>
                        <a:rPr b="1" lang="en-US" sz="500" spc="-35" strike="noStrike">
                          <a:solidFill>
                            <a:srgbClr val="000000"/>
                          </a:solidFill>
                          <a:latin typeface="Georgia"/>
                        </a:rPr>
                        <a:t>500</a:t>
                      </a:r>
                      <a:r>
                        <a:rPr b="1" lang="en-US" sz="500" spc="4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kWh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14480" indent="-5040" algn="just">
                        <a:lnSpc>
                          <a:spcPct val="108000"/>
                        </a:lnSpc>
                        <a:tabLst>
                          <a:tab algn="l" pos="0"/>
                        </a:tabLst>
                      </a:pPr>
                      <a:r>
                        <a:rPr b="1" lang="en-US" sz="500" spc="-15" strike="noStrike">
                          <a:solidFill>
                            <a:srgbClr val="000000"/>
                          </a:solidFill>
                          <a:latin typeface="Georgia"/>
                        </a:rPr>
                        <a:t>Lithium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Battery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Array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ff00"/>
                    </a:solidFill>
                  </a:tcPr>
                </a:tc>
              </a:tr>
              <a:tr h="1724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fff200">
                        <a:alpha val="50000"/>
                      </a:srgbClr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pSp>
        <p:nvGrpSpPr>
          <p:cNvPr id="141" name="object 39"/>
          <p:cNvGrpSpPr/>
          <p:nvPr/>
        </p:nvGrpSpPr>
        <p:grpSpPr>
          <a:xfrm>
            <a:off x="2003040" y="1318320"/>
            <a:ext cx="638280" cy="105840"/>
            <a:chOff x="2003040" y="1318320"/>
            <a:chExt cx="638280" cy="105840"/>
          </a:xfrm>
        </p:grpSpPr>
        <p:sp>
          <p:nvSpPr>
            <p:cNvPr id="142" name="object 40"/>
            <p:cNvSpPr/>
            <p:nvPr/>
          </p:nvSpPr>
          <p:spPr>
            <a:xfrm>
              <a:off x="2003040" y="1332360"/>
              <a:ext cx="638280" cy="91800"/>
            </a:xfrm>
            <a:custGeom>
              <a:avLst/>
              <a:gdLst>
                <a:gd name="textAreaLeft" fmla="*/ 0 w 638280"/>
                <a:gd name="textAreaRight" fmla="*/ 638640 w 638280"/>
                <a:gd name="textAreaTop" fmla="*/ 0 h 91800"/>
                <a:gd name="textAreaBottom" fmla="*/ 92160 h 91800"/>
              </a:gdLst>
              <a:ahLst/>
              <a:rect l="textAreaLeft" t="textAreaTop" r="textAreaRight" b="textAreaBottom"/>
              <a:pathLst>
                <a:path w="638810" h="92075">
                  <a:moveTo>
                    <a:pt x="638396" y="0"/>
                  </a:moveTo>
                  <a:lnTo>
                    <a:pt x="0" y="91484"/>
                  </a:lnTo>
                </a:path>
                <a:path w="638810" h="92075">
                  <a:moveTo>
                    <a:pt x="0" y="91400"/>
                  </a:moveTo>
                  <a:lnTo>
                    <a:pt x="631036" y="970"/>
                  </a:lnTo>
                </a:path>
              </a:pathLst>
            </a:custGeom>
            <a:noFill/>
            <a:ln w="1063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object 41"/>
            <p:cNvSpPr/>
            <p:nvPr/>
          </p:nvSpPr>
          <p:spPr>
            <a:xfrm>
              <a:off x="2619000" y="1318320"/>
              <a:ext cx="18000" cy="3312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18414" h="33655">
                  <a:moveTo>
                    <a:pt x="0" y="0"/>
                  </a:moveTo>
                  <a:lnTo>
                    <a:pt x="1950" y="6143"/>
                  </a:lnTo>
                  <a:lnTo>
                    <a:pt x="14842" y="13931"/>
                  </a:lnTo>
                  <a:lnTo>
                    <a:pt x="18140" y="14529"/>
                  </a:lnTo>
                  <a:lnTo>
                    <a:pt x="15143" y="16028"/>
                  </a:lnTo>
                  <a:lnTo>
                    <a:pt x="4957" y="27123"/>
                  </a:lnTo>
                  <a:lnTo>
                    <a:pt x="4810" y="33567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" name="object 42"/>
          <p:cNvSpPr/>
          <p:nvPr/>
        </p:nvSpPr>
        <p:spPr>
          <a:xfrm>
            <a:off x="2256840" y="1271160"/>
            <a:ext cx="130320" cy="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" spc="-26" strike="noStrike">
                <a:solidFill>
                  <a:srgbClr val="000000"/>
                </a:solidFill>
                <a:latin typeface="Georgia"/>
              </a:rPr>
              <a:t>AC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5" name="object 43"/>
          <p:cNvGraphicFramePr/>
          <p:nvPr/>
        </p:nvGraphicFramePr>
        <p:xfrm>
          <a:off x="836280" y="1321200"/>
          <a:ext cx="1164240" cy="351720"/>
        </p:xfrm>
        <a:graphic>
          <a:graphicData uri="http://schemas.openxmlformats.org/drawingml/2006/table">
            <a:tbl>
              <a:tblPr/>
              <a:tblGrid>
                <a:gridCol w="474120"/>
                <a:gridCol w="215640"/>
                <a:gridCol w="474120"/>
              </a:tblGrid>
              <a:tr h="120600">
                <a:tc rowSpan="2">
                  <a:txBody>
                    <a:bodyPr lIns="0" rIns="0" tIns="0" bIns="0" anchor="t">
                      <a:noAutofit/>
                    </a:bodyPr>
                    <a:p>
                      <a:pPr marL="113760">
                        <a:lnSpc>
                          <a:spcPts val="530"/>
                        </a:lnSpc>
                      </a:pPr>
                      <a:r>
                        <a:rPr b="1" lang="en-US" sz="500" spc="-21" strike="noStrike">
                          <a:solidFill>
                            <a:srgbClr val="000000"/>
                          </a:solidFill>
                          <a:latin typeface="Georgia"/>
                        </a:rPr>
                        <a:t>100</a:t>
                      </a:r>
                      <a:r>
                        <a:rPr b="1" lang="en-US" sz="500" spc="24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kW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43640" indent="-88920">
                        <a:lnSpc>
                          <a:spcPct val="108000"/>
                        </a:lnSpc>
                        <a:tabLst>
                          <a:tab algn="l" pos="0"/>
                        </a:tabLst>
                      </a:pP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Solar</a:t>
                      </a:r>
                      <a:r>
                        <a:rPr b="1" lang="en-US" sz="5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Panel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Array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 lIns="0" rIns="0" tIns="27000" bIns="0" anchor="t">
                      <a:noAutofit/>
                    </a:bodyPr>
                    <a:p>
                      <a:pPr marL="53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DC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eef">
                        <a:alpha val="50000"/>
                      </a:srgbClr>
                    </a:solidFill>
                  </a:tcPr>
                </a:tc>
                <a:tc rowSpan="2">
                  <a:txBody>
                    <a:bodyPr lIns="0" rIns="0" tIns="32040" bIns="0" anchor="t">
                      <a:noAutofit/>
                    </a:bodyPr>
                    <a:p>
                      <a:pPr marL="108720" indent="-54000">
                        <a:lnSpc>
                          <a:spcPct val="108000"/>
                        </a:lnSpc>
                        <a:spcBef>
                          <a:spcPts val="255"/>
                        </a:spcBef>
                        <a:tabLst>
                          <a:tab algn="l" pos="0"/>
                        </a:tabLst>
                      </a:pP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Solar</a:t>
                      </a:r>
                      <a:r>
                        <a:rPr b="1" lang="en-US" sz="5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26" strike="noStrike">
                          <a:solidFill>
                            <a:srgbClr val="000000"/>
                          </a:solidFill>
                          <a:latin typeface="Georgia"/>
                        </a:rPr>
                        <a:t>Panel</a:t>
                      </a:r>
                      <a:r>
                        <a:rPr b="1" lang="en-US" sz="500" spc="497" strike="noStrike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US" sz="500" spc="-12" strike="noStrike">
                          <a:solidFill>
                            <a:srgbClr val="000000"/>
                          </a:solidFill>
                          <a:latin typeface="Georgia"/>
                        </a:rPr>
                        <a:t>Inverter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c008c"/>
                    </a:solidFill>
                  </a:tcPr>
                </a:tc>
              </a:tr>
              <a:tr h="120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00aeef">
                        <a:alpha val="50000"/>
                      </a:srgbClr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pSp>
        <p:nvGrpSpPr>
          <p:cNvPr id="146" name="object 44"/>
          <p:cNvGrpSpPr/>
          <p:nvPr/>
        </p:nvGrpSpPr>
        <p:grpSpPr>
          <a:xfrm>
            <a:off x="2561760" y="1400760"/>
            <a:ext cx="618480" cy="636120"/>
            <a:chOff x="2561760" y="1400760"/>
            <a:chExt cx="618480" cy="636120"/>
          </a:xfrm>
        </p:grpSpPr>
        <p:sp>
          <p:nvSpPr>
            <p:cNvPr id="147" name="object 45"/>
            <p:cNvSpPr/>
            <p:nvPr/>
          </p:nvSpPr>
          <p:spPr>
            <a:xfrm>
              <a:off x="2649960" y="1406160"/>
              <a:ext cx="196560" cy="62820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628200"/>
                <a:gd name="textAreaBottom" fmla="*/ 628560 h 628200"/>
              </a:gdLst>
              <a:ahLst/>
              <a:rect l="textAreaLeft" t="textAreaTop" r="textAreaRight" b="textAreaBottom"/>
              <a:pathLst>
                <a:path w="196850" h="628650">
                  <a:moveTo>
                    <a:pt x="196510" y="0"/>
                  </a:moveTo>
                  <a:lnTo>
                    <a:pt x="0" y="628308"/>
                  </a:lnTo>
                </a:path>
              </a:pathLst>
            </a:custGeom>
            <a:noFill/>
            <a:ln w="1063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object 46"/>
            <p:cNvSpPr/>
            <p:nvPr/>
          </p:nvSpPr>
          <p:spPr>
            <a:xfrm>
              <a:off x="2637360" y="2017080"/>
              <a:ext cx="32040" cy="1980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32385" h="20319">
                  <a:moveTo>
                    <a:pt x="32364" y="10122"/>
                  </a:moveTo>
                  <a:lnTo>
                    <a:pt x="25979" y="9235"/>
                  </a:lnTo>
                  <a:lnTo>
                    <a:pt x="13397" y="17513"/>
                  </a:lnTo>
                  <a:lnTo>
                    <a:pt x="11437" y="20231"/>
                  </a:lnTo>
                  <a:lnTo>
                    <a:pt x="11375" y="16881"/>
                  </a:lnTo>
                  <a:lnTo>
                    <a:pt x="5751" y="2909"/>
                  </a:lnTo>
                  <a:lnTo>
                    <a:pt x="0" y="0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object 47"/>
            <p:cNvSpPr/>
            <p:nvPr/>
          </p:nvSpPr>
          <p:spPr>
            <a:xfrm>
              <a:off x="2913480" y="1406160"/>
              <a:ext cx="196560" cy="62820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628200"/>
                <a:gd name="textAreaBottom" fmla="*/ 628560 h 628200"/>
              </a:gdLst>
              <a:ahLst/>
              <a:rect l="textAreaLeft" t="textAreaTop" r="textAreaRight" b="textAreaBottom"/>
              <a:pathLst>
                <a:path w="196850" h="628650">
                  <a:moveTo>
                    <a:pt x="0" y="0"/>
                  </a:moveTo>
                  <a:lnTo>
                    <a:pt x="196510" y="628308"/>
                  </a:lnTo>
                </a:path>
              </a:pathLst>
            </a:custGeom>
            <a:noFill/>
            <a:ln w="1063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object 48"/>
            <p:cNvSpPr/>
            <p:nvPr/>
          </p:nvSpPr>
          <p:spPr>
            <a:xfrm>
              <a:off x="3090240" y="2017080"/>
              <a:ext cx="32040" cy="1980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32385" h="20319">
                  <a:moveTo>
                    <a:pt x="32364" y="0"/>
                  </a:moveTo>
                  <a:lnTo>
                    <a:pt x="26612" y="2909"/>
                  </a:lnTo>
                  <a:lnTo>
                    <a:pt x="20989" y="16881"/>
                  </a:lnTo>
                  <a:lnTo>
                    <a:pt x="20926" y="20231"/>
                  </a:lnTo>
                  <a:lnTo>
                    <a:pt x="18966" y="17513"/>
                  </a:lnTo>
                  <a:lnTo>
                    <a:pt x="6384" y="9235"/>
                  </a:lnTo>
                  <a:lnTo>
                    <a:pt x="0" y="10122"/>
                  </a:lnTo>
                </a:path>
              </a:pathLst>
            </a:custGeom>
            <a:noFill/>
            <a:ln w="851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1" name="object 49" descr=""/>
            <p:cNvPicPr/>
            <p:nvPr/>
          </p:nvPicPr>
          <p:blipFill>
            <a:blip r:embed="rId1"/>
            <a:stretch/>
          </p:blipFill>
          <p:spPr>
            <a:xfrm>
              <a:off x="2561760" y="1400760"/>
              <a:ext cx="163440" cy="118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50" descr=""/>
            <p:cNvPicPr/>
            <p:nvPr/>
          </p:nvPicPr>
          <p:blipFill>
            <a:blip r:embed="rId2"/>
            <a:stretch/>
          </p:blipFill>
          <p:spPr>
            <a:xfrm>
              <a:off x="3025440" y="1400760"/>
              <a:ext cx="154800" cy="117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object 51"/>
          <p:cNvSpPr/>
          <p:nvPr/>
        </p:nvSpPr>
        <p:spPr>
          <a:xfrm>
            <a:off x="1125000" y="2578680"/>
            <a:ext cx="3510000" cy="1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111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Case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Study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Example</a:t>
            </a:r>
            <a:r>
              <a:rPr b="0" lang="en-US" sz="65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21" strike="noStrike">
                <a:solidFill>
                  <a:srgbClr val="000000"/>
                </a:solidFill>
                <a:latin typeface="Times New Roman"/>
              </a:rPr>
              <a:t>BESS: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Battery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Energy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Storage</a:t>
            </a:r>
            <a:r>
              <a:rPr b="0" lang="en-US" sz="65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2" strike="noStrike">
                <a:solidFill>
                  <a:srgbClr val="000000"/>
                </a:solidFill>
                <a:latin typeface="Times New Roman"/>
              </a:rPr>
              <a:t>System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1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15A01120-1240-4478-98F1-5C9596336206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Behavior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of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Level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2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" strike="noStrike">
                <a:solidFill>
                  <a:srgbClr val="f6b048"/>
                </a:solidFill>
                <a:latin typeface="Cambria"/>
              </a:rPr>
              <a:t>Charger</a:t>
            </a:r>
            <a:r>
              <a:rPr b="1" lang="en-US" sz="1000" spc="9" strike="noStrike">
                <a:solidFill>
                  <a:srgbClr val="f6b048"/>
                </a:solidFill>
                <a:latin typeface="Cambria"/>
              </a:rPr>
              <a:t> </a:t>
            </a: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Users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6" name="object 3"/>
          <p:cNvGrpSpPr/>
          <p:nvPr/>
        </p:nvGrpSpPr>
        <p:grpSpPr>
          <a:xfrm>
            <a:off x="1116000" y="384120"/>
            <a:ext cx="3528360" cy="2526840"/>
            <a:chOff x="1116000" y="384120"/>
            <a:chExt cx="3528360" cy="2526840"/>
          </a:xfrm>
        </p:grpSpPr>
        <p:sp>
          <p:nvSpPr>
            <p:cNvPr id="157" name="object 4"/>
            <p:cNvSpPr/>
            <p:nvPr/>
          </p:nvSpPr>
          <p:spPr>
            <a:xfrm>
              <a:off x="1116000" y="384120"/>
              <a:ext cx="3528360" cy="2526840"/>
            </a:xfrm>
            <a:custGeom>
              <a:avLst/>
              <a:gdLst>
                <a:gd name="textAreaLeft" fmla="*/ 0 w 3528360"/>
                <a:gd name="textAreaRight" fmla="*/ 3528720 w 3528360"/>
                <a:gd name="textAreaTop" fmla="*/ 0 h 2526840"/>
                <a:gd name="textAreaBottom" fmla="*/ 2527200 h 2526840"/>
              </a:gdLst>
              <a:ahLst/>
              <a:rect l="textAreaLeft" t="textAreaTop" r="textAreaRight" b="textAreaBottom"/>
              <a:pathLst>
                <a:path w="3528695" h="2527300">
                  <a:moveTo>
                    <a:pt x="3528181" y="2527279"/>
                  </a:moveTo>
                  <a:lnTo>
                    <a:pt x="0" y="2527279"/>
                  </a:lnTo>
                  <a:lnTo>
                    <a:pt x="0" y="0"/>
                  </a:lnTo>
                  <a:lnTo>
                    <a:pt x="3528181" y="0"/>
                  </a:lnTo>
                  <a:lnTo>
                    <a:pt x="3528181" y="252727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object 5"/>
            <p:cNvSpPr/>
            <p:nvPr/>
          </p:nvSpPr>
          <p:spPr>
            <a:xfrm>
              <a:off x="17514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object 6"/>
            <p:cNvSpPr/>
            <p:nvPr/>
          </p:nvSpPr>
          <p:spPr>
            <a:xfrm>
              <a:off x="17514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object 7"/>
            <p:cNvSpPr/>
            <p:nvPr/>
          </p:nvSpPr>
          <p:spPr>
            <a:xfrm>
              <a:off x="19864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object 8"/>
            <p:cNvSpPr/>
            <p:nvPr/>
          </p:nvSpPr>
          <p:spPr>
            <a:xfrm>
              <a:off x="19864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object 9"/>
            <p:cNvSpPr/>
            <p:nvPr/>
          </p:nvSpPr>
          <p:spPr>
            <a:xfrm>
              <a:off x="22212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object 10"/>
            <p:cNvSpPr/>
            <p:nvPr/>
          </p:nvSpPr>
          <p:spPr>
            <a:xfrm>
              <a:off x="22212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object 11"/>
            <p:cNvSpPr/>
            <p:nvPr/>
          </p:nvSpPr>
          <p:spPr>
            <a:xfrm>
              <a:off x="24562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object 12"/>
            <p:cNvSpPr/>
            <p:nvPr/>
          </p:nvSpPr>
          <p:spPr>
            <a:xfrm>
              <a:off x="24562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object 13"/>
            <p:cNvSpPr/>
            <p:nvPr/>
          </p:nvSpPr>
          <p:spPr>
            <a:xfrm>
              <a:off x="269136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object 14"/>
            <p:cNvSpPr/>
            <p:nvPr/>
          </p:nvSpPr>
          <p:spPr>
            <a:xfrm>
              <a:off x="269136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object 15"/>
            <p:cNvSpPr/>
            <p:nvPr/>
          </p:nvSpPr>
          <p:spPr>
            <a:xfrm>
              <a:off x="292644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object 16"/>
            <p:cNvSpPr/>
            <p:nvPr/>
          </p:nvSpPr>
          <p:spPr>
            <a:xfrm>
              <a:off x="292644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object 17"/>
            <p:cNvSpPr/>
            <p:nvPr/>
          </p:nvSpPr>
          <p:spPr>
            <a:xfrm>
              <a:off x="316152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object 18"/>
            <p:cNvSpPr/>
            <p:nvPr/>
          </p:nvSpPr>
          <p:spPr>
            <a:xfrm>
              <a:off x="316152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object 19"/>
            <p:cNvSpPr/>
            <p:nvPr/>
          </p:nvSpPr>
          <p:spPr>
            <a:xfrm>
              <a:off x="339624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object 20"/>
            <p:cNvSpPr/>
            <p:nvPr/>
          </p:nvSpPr>
          <p:spPr>
            <a:xfrm>
              <a:off x="339624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21"/>
            <p:cNvSpPr/>
            <p:nvPr/>
          </p:nvSpPr>
          <p:spPr>
            <a:xfrm>
              <a:off x="363132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object 22"/>
            <p:cNvSpPr/>
            <p:nvPr/>
          </p:nvSpPr>
          <p:spPr>
            <a:xfrm>
              <a:off x="363132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object 23"/>
            <p:cNvSpPr/>
            <p:nvPr/>
          </p:nvSpPr>
          <p:spPr>
            <a:xfrm>
              <a:off x="38664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object 24"/>
            <p:cNvSpPr/>
            <p:nvPr/>
          </p:nvSpPr>
          <p:spPr>
            <a:xfrm>
              <a:off x="386640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object 25"/>
            <p:cNvSpPr/>
            <p:nvPr/>
          </p:nvSpPr>
          <p:spPr>
            <a:xfrm>
              <a:off x="41014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1471326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object 26"/>
            <p:cNvSpPr/>
            <p:nvPr/>
          </p:nvSpPr>
          <p:spPr>
            <a:xfrm>
              <a:off x="4101480" y="884520"/>
              <a:ext cx="360" cy="1471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71680"/>
                <a:gd name="textAreaBottom" fmla="*/ 1472040 h 1471680"/>
              </a:gdLst>
              <a:ahLst/>
              <a:rect l="textAreaLeft" t="textAreaTop" r="textAreaRight" b="textAreaBottom"/>
              <a:pathLst>
                <a:path w="0" h="1471930">
                  <a:moveTo>
                    <a:pt x="0" y="0"/>
                  </a:moveTo>
                  <a:lnTo>
                    <a:pt x="0" y="1471326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object 27"/>
            <p:cNvSpPr/>
            <p:nvPr/>
          </p:nvSpPr>
          <p:spPr>
            <a:xfrm>
              <a:off x="1516320" y="192636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27024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object 28"/>
            <p:cNvSpPr/>
            <p:nvPr/>
          </p:nvSpPr>
          <p:spPr>
            <a:xfrm>
              <a:off x="1516320" y="192636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0" y="0"/>
                  </a:moveTo>
                  <a:lnTo>
                    <a:pt x="2702437" y="0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object 29"/>
            <p:cNvSpPr/>
            <p:nvPr/>
          </p:nvSpPr>
          <p:spPr>
            <a:xfrm>
              <a:off x="1516320" y="157032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27024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object 30"/>
            <p:cNvSpPr/>
            <p:nvPr/>
          </p:nvSpPr>
          <p:spPr>
            <a:xfrm>
              <a:off x="1516320" y="157032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0" y="0"/>
                  </a:moveTo>
                  <a:lnTo>
                    <a:pt x="2702437" y="0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object 31"/>
            <p:cNvSpPr/>
            <p:nvPr/>
          </p:nvSpPr>
          <p:spPr>
            <a:xfrm>
              <a:off x="1516320" y="121428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27024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object 32"/>
            <p:cNvSpPr/>
            <p:nvPr/>
          </p:nvSpPr>
          <p:spPr>
            <a:xfrm>
              <a:off x="1516320" y="121428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0" y="0"/>
                  </a:moveTo>
                  <a:lnTo>
                    <a:pt x="2702437" y="0"/>
                  </a:lnTo>
                </a:path>
              </a:pathLst>
            </a:custGeom>
            <a:noFill/>
            <a:ln w="500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object 33"/>
            <p:cNvSpPr/>
            <p:nvPr/>
          </p:nvSpPr>
          <p:spPr>
            <a:xfrm>
              <a:off x="1516320" y="228240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27024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object 34"/>
            <p:cNvSpPr/>
            <p:nvPr/>
          </p:nvSpPr>
          <p:spPr>
            <a:xfrm>
              <a:off x="1516320" y="2282400"/>
              <a:ext cx="2702160" cy="36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02560" h="0">
                  <a:moveTo>
                    <a:pt x="0" y="0"/>
                  </a:moveTo>
                  <a:lnTo>
                    <a:pt x="2702437" y="0"/>
                  </a:lnTo>
                </a:path>
              </a:pathLst>
            </a:custGeom>
            <a:noFill/>
            <a:ln w="1000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object 35"/>
            <p:cNvSpPr/>
            <p:nvPr/>
          </p:nvSpPr>
          <p:spPr>
            <a:xfrm>
              <a:off x="1516320" y="957960"/>
              <a:ext cx="2702160" cy="1324080"/>
            </a:xfrm>
            <a:custGeom>
              <a:avLst/>
              <a:gdLst>
                <a:gd name="textAreaLeft" fmla="*/ 0 w 2702160"/>
                <a:gd name="textAreaRight" fmla="*/ 2702520 w 2702160"/>
                <a:gd name="textAreaTop" fmla="*/ 0 h 1324080"/>
                <a:gd name="textAreaBottom" fmla="*/ 1324440 h 1324080"/>
              </a:gdLst>
              <a:ahLst/>
              <a:rect l="textAreaLeft" t="textAreaTop" r="textAreaRight" b="textAreaBottom"/>
              <a:pathLst>
                <a:path w="2702560" h="1324610">
                  <a:moveTo>
                    <a:pt x="0" y="1309931"/>
                  </a:moveTo>
                  <a:lnTo>
                    <a:pt x="117505" y="1324194"/>
                  </a:lnTo>
                  <a:lnTo>
                    <a:pt x="235011" y="1324194"/>
                  </a:lnTo>
                  <a:lnTo>
                    <a:pt x="469973" y="1324194"/>
                  </a:lnTo>
                  <a:lnTo>
                    <a:pt x="587479" y="1317087"/>
                  </a:lnTo>
                  <a:lnTo>
                    <a:pt x="704985" y="1245873"/>
                  </a:lnTo>
                  <a:lnTo>
                    <a:pt x="822491" y="0"/>
                  </a:lnTo>
                  <a:lnTo>
                    <a:pt x="939997" y="904165"/>
                  </a:lnTo>
                  <a:lnTo>
                    <a:pt x="1057453" y="526825"/>
                  </a:lnTo>
                  <a:lnTo>
                    <a:pt x="1174959" y="854320"/>
                  </a:lnTo>
                  <a:lnTo>
                    <a:pt x="1292465" y="918378"/>
                  </a:lnTo>
                  <a:lnTo>
                    <a:pt x="1409971" y="897059"/>
                  </a:lnTo>
                  <a:lnTo>
                    <a:pt x="1527477" y="761787"/>
                  </a:lnTo>
                  <a:lnTo>
                    <a:pt x="1644983" y="996698"/>
                  </a:lnTo>
                  <a:lnTo>
                    <a:pt x="1762439" y="1096388"/>
                  </a:lnTo>
                  <a:lnTo>
                    <a:pt x="1879945" y="1188922"/>
                  </a:lnTo>
                  <a:lnTo>
                    <a:pt x="1997451" y="1210291"/>
                  </a:lnTo>
                  <a:lnTo>
                    <a:pt x="2114957" y="1267242"/>
                  </a:lnTo>
                  <a:lnTo>
                    <a:pt x="2232463" y="1245873"/>
                  </a:lnTo>
                  <a:lnTo>
                    <a:pt x="2349969" y="1217397"/>
                  </a:lnTo>
                  <a:lnTo>
                    <a:pt x="2467425" y="1274349"/>
                  </a:lnTo>
                  <a:lnTo>
                    <a:pt x="2584931" y="1309931"/>
                  </a:lnTo>
                  <a:lnTo>
                    <a:pt x="2702437" y="1324194"/>
                  </a:lnTo>
                </a:path>
              </a:pathLst>
            </a:custGeom>
            <a:noFill/>
            <a:ln w="10009">
              <a:solidFill>
                <a:srgbClr val="626e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object 36"/>
          <p:cNvSpPr/>
          <p:nvPr/>
        </p:nvSpPr>
        <p:spPr>
          <a:xfrm>
            <a:off x="143244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00:00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2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16D0FB02-7159-4646-8674-987ECEF942BD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object 37"/>
          <p:cNvSpPr/>
          <p:nvPr/>
        </p:nvSpPr>
        <p:spPr>
          <a:xfrm>
            <a:off x="166752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00:02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bject 38"/>
          <p:cNvSpPr/>
          <p:nvPr/>
        </p:nvSpPr>
        <p:spPr>
          <a:xfrm>
            <a:off x="190224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00:04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9"/>
          <p:cNvSpPr/>
          <p:nvPr/>
        </p:nvSpPr>
        <p:spPr>
          <a:xfrm>
            <a:off x="213732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00:06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0"/>
          <p:cNvSpPr/>
          <p:nvPr/>
        </p:nvSpPr>
        <p:spPr>
          <a:xfrm>
            <a:off x="237240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00:08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41"/>
          <p:cNvSpPr/>
          <p:nvPr/>
        </p:nvSpPr>
        <p:spPr>
          <a:xfrm>
            <a:off x="260748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00:10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42"/>
          <p:cNvSpPr/>
          <p:nvPr/>
        </p:nvSpPr>
        <p:spPr>
          <a:xfrm>
            <a:off x="284256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00:12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43"/>
          <p:cNvSpPr/>
          <p:nvPr/>
        </p:nvSpPr>
        <p:spPr>
          <a:xfrm>
            <a:off x="307728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00:14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4"/>
          <p:cNvSpPr/>
          <p:nvPr/>
        </p:nvSpPr>
        <p:spPr>
          <a:xfrm>
            <a:off x="331236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00:16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45"/>
          <p:cNvSpPr/>
          <p:nvPr/>
        </p:nvSpPr>
        <p:spPr>
          <a:xfrm>
            <a:off x="354744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00:18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46"/>
          <p:cNvSpPr/>
          <p:nvPr/>
        </p:nvSpPr>
        <p:spPr>
          <a:xfrm>
            <a:off x="378252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00:20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7"/>
          <p:cNvSpPr/>
          <p:nvPr/>
        </p:nvSpPr>
        <p:spPr>
          <a:xfrm>
            <a:off x="4017240" y="2398320"/>
            <a:ext cx="137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" rIns="0" tIns="0" bIns="0" anchor="t" vert="vert" rot="54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50" spc="-12" strike="noStrike">
                <a:solidFill>
                  <a:srgbClr val="293f5e"/>
                </a:solidFill>
                <a:latin typeface="Arial"/>
              </a:rPr>
              <a:t>00:22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48"/>
          <p:cNvSpPr/>
          <p:nvPr/>
        </p:nvSpPr>
        <p:spPr>
          <a:xfrm>
            <a:off x="1331640" y="1136520"/>
            <a:ext cx="191880" cy="12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r">
              <a:lnSpc>
                <a:spcPct val="100000"/>
              </a:lnSpc>
              <a:spcBef>
                <a:spcPts val="136"/>
              </a:spcBef>
            </a:pPr>
            <a:r>
              <a:rPr b="0" lang="en-US" sz="750" spc="-26" strike="noStrike">
                <a:solidFill>
                  <a:srgbClr val="293f5e"/>
                </a:solidFill>
                <a:latin typeface="Arial"/>
              </a:rPr>
              <a:t>150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750" spc="-26" strike="noStrike">
                <a:solidFill>
                  <a:srgbClr val="293f5e"/>
                </a:solidFill>
                <a:latin typeface="Arial"/>
              </a:rPr>
              <a:t>100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6"/>
              </a:spcBef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"/>
              </a:spcBef>
            </a:pPr>
            <a:r>
              <a:rPr b="0" lang="en-US" sz="750" spc="-26" strike="noStrike">
                <a:solidFill>
                  <a:srgbClr val="293f5e"/>
                </a:solidFill>
                <a:latin typeface="Arial"/>
              </a:rPr>
              <a:t>50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6"/>
              </a:spcBef>
            </a:pPr>
            <a:endParaRPr b="0" lang="en-US" sz="7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750" spc="-52" strike="noStrike">
                <a:solidFill>
                  <a:srgbClr val="293f5e"/>
                </a:solidFill>
                <a:latin typeface="Arial"/>
              </a:rPr>
              <a:t>0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49"/>
          <p:cNvSpPr/>
          <p:nvPr/>
        </p:nvSpPr>
        <p:spPr>
          <a:xfrm>
            <a:off x="1188360" y="481320"/>
            <a:ext cx="33588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-1" strike="noStrike">
                <a:solidFill>
                  <a:srgbClr val="293f5e"/>
                </a:solidFill>
                <a:latin typeface="Arial"/>
              </a:rPr>
              <a:t>Level 2 Chargers Number of Sessions in One </a:t>
            </a:r>
            <a:r>
              <a:rPr b="1" lang="en-US" sz="1100" spc="-21" strike="noStrike">
                <a:solidFill>
                  <a:srgbClr val="293f5e"/>
                </a:solidFill>
                <a:latin typeface="Arial"/>
              </a:rPr>
              <a:t>Year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bject 50"/>
          <p:cNvSpPr/>
          <p:nvPr/>
        </p:nvSpPr>
        <p:spPr>
          <a:xfrm>
            <a:off x="2715840" y="2692080"/>
            <a:ext cx="303840" cy="15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950" spc="-21" strike="noStrike">
                <a:solidFill>
                  <a:srgbClr val="293f5e"/>
                </a:solidFill>
                <a:latin typeface="Arial"/>
              </a:rPr>
              <a:t>Time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51"/>
          <p:cNvSpPr/>
          <p:nvPr/>
        </p:nvSpPr>
        <p:spPr>
          <a:xfrm>
            <a:off x="1104840" y="1026720"/>
            <a:ext cx="1598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20" tIns="0" bIns="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US" sz="950" spc="-1" strike="noStrike">
                <a:solidFill>
                  <a:srgbClr val="293f5e"/>
                </a:solidFill>
                <a:latin typeface="Arial"/>
              </a:rPr>
              <a:t>Number</a:t>
            </a:r>
            <a:r>
              <a:rPr b="1" lang="en-US" sz="950" spc="-26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1" lang="en-US" sz="950" spc="-1" strike="noStrike">
                <a:solidFill>
                  <a:srgbClr val="293f5e"/>
                </a:solidFill>
                <a:latin typeface="Arial"/>
              </a:rPr>
              <a:t>of</a:t>
            </a:r>
            <a:r>
              <a:rPr b="1" lang="en-US" sz="950" spc="-26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1" lang="en-US" sz="950" spc="-12" strike="noStrike">
                <a:solidFill>
                  <a:srgbClr val="293f5e"/>
                </a:solidFill>
                <a:latin typeface="Arial"/>
              </a:rPr>
              <a:t>Sessions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object 52"/>
          <p:cNvSpPr/>
          <p:nvPr/>
        </p:nvSpPr>
        <p:spPr>
          <a:xfrm>
            <a:off x="837720" y="2976840"/>
            <a:ext cx="4084560" cy="1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117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41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Charger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Probability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Density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Function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Actual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Obtained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55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21" strike="noStrike">
                <a:solidFill>
                  <a:srgbClr val="000000"/>
                </a:solidFill>
                <a:latin typeface="Times New Roman"/>
              </a:rPr>
              <a:t>SCADA</a:t>
            </a:r>
            <a:r>
              <a:rPr b="0" lang="en-US" sz="55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2" strike="noStrike">
                <a:solidFill>
                  <a:srgbClr val="000000"/>
                </a:solidFill>
                <a:latin typeface="Times New Roman"/>
              </a:rPr>
              <a:t>System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object 3"/>
          <p:cNvSpPr/>
          <p:nvPr/>
        </p:nvSpPr>
        <p:spPr>
          <a:xfrm>
            <a:off x="360000" y="1269720"/>
            <a:ext cx="5039640" cy="360"/>
          </a:xfrm>
          <a:custGeom>
            <a:avLst/>
            <a:gdLst>
              <a:gd name="textAreaLeft" fmla="*/ 0 w 5039640"/>
              <a:gd name="textAreaRight" fmla="*/ 5040000 w 503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noFill/>
          <a:ln w="859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4"/>
          <p:cNvSpPr/>
          <p:nvPr/>
        </p:nvSpPr>
        <p:spPr>
          <a:xfrm>
            <a:off x="393840" y="525600"/>
            <a:ext cx="44269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181440" indent="-118080">
              <a:lnSpc>
                <a:spcPct val="100000"/>
              </a:lnSpc>
              <a:spcBef>
                <a:spcPts val="590"/>
              </a:spcBef>
              <a:buClr>
                <a:srgbClr val="0f6199"/>
              </a:buClr>
              <a:buFont typeface="Arial"/>
              <a:buChar char="►"/>
              <a:tabLst>
                <a:tab algn="l" pos="181440"/>
              </a:tabLst>
            </a:pPr>
            <a:r>
              <a:rPr b="0" lang="en-US" sz="700" spc="58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7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49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63" strike="noStrike">
                <a:solidFill>
                  <a:srgbClr val="000000"/>
                </a:solidFill>
                <a:latin typeface="Times New Roman"/>
              </a:rPr>
              <a:t>setup</a:t>
            </a:r>
            <a:r>
              <a:rPr b="0" lang="en-US" sz="7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2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2" strike="noStrike">
                <a:solidFill>
                  <a:srgbClr val="000000"/>
                </a:solidFill>
                <a:latin typeface="Times New Roman"/>
              </a:rPr>
              <a:t>modified</a:t>
            </a:r>
            <a:r>
              <a:rPr b="0" lang="en-US" sz="7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2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7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2" strike="noStrike">
                <a:solidFill>
                  <a:srgbClr val="000000"/>
                </a:solidFill>
                <a:latin typeface="Times New Roman"/>
              </a:rPr>
              <a:t>OpenModelica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2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29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US" sz="7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43" strike="noStrike">
                <a:solidFill>
                  <a:srgbClr val="000000"/>
                </a:solidFill>
                <a:latin typeface="Times New Roman"/>
              </a:rPr>
              <a:t>layouts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7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43" strike="noStrike">
                <a:solidFill>
                  <a:srgbClr val="000000"/>
                </a:solidFill>
                <a:latin typeface="Times New Roman"/>
              </a:rPr>
              <a:t>scenarios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marL="181440" indent="-118080">
              <a:lnSpc>
                <a:spcPct val="100000"/>
              </a:lnSpc>
              <a:spcBef>
                <a:spcPts val="499"/>
              </a:spcBef>
              <a:buClr>
                <a:srgbClr val="0f6199"/>
              </a:buClr>
              <a:buFont typeface="Arial"/>
              <a:buChar char="►"/>
              <a:tabLst>
                <a:tab algn="l" pos="181440"/>
              </a:tabLst>
            </a:pPr>
            <a:r>
              <a:rPr b="0" lang="en-US" sz="700" spc="58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7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2" strike="noStrike">
                <a:solidFill>
                  <a:srgbClr val="000000"/>
                </a:solidFill>
                <a:latin typeface="Times New Roman"/>
              </a:rPr>
              <a:t>scenarios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49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8" strike="noStrike">
                <a:solidFill>
                  <a:srgbClr val="000000"/>
                </a:solidFill>
                <a:latin typeface="Times New Roman"/>
              </a:rPr>
              <a:t>described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52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9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US" sz="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700" spc="-52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181440"/>
              </a:tabLst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marL="580320">
              <a:lnSpc>
                <a:spcPct val="100000"/>
              </a:lnSpc>
              <a:spcBef>
                <a:spcPts val="6"/>
              </a:spcBef>
              <a:tabLst>
                <a:tab algn="l" pos="181440"/>
              </a:tabLst>
            </a:pPr>
            <a:r>
              <a:rPr b="1" lang="en-US" sz="650" spc="-26" strike="noStrike">
                <a:solidFill>
                  <a:srgbClr val="0f6199"/>
                </a:solidFill>
                <a:latin typeface="Cambria"/>
              </a:rPr>
              <a:t>Table:</a:t>
            </a:r>
            <a:r>
              <a:rPr b="1" lang="en-US" sz="650" spc="123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Simulated</a:t>
            </a:r>
            <a:r>
              <a:rPr b="0" lang="en-US" sz="65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Scenarios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65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UCR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US" sz="65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Layouts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52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Electric</a:t>
            </a:r>
            <a:r>
              <a:rPr b="0" lang="en-US" sz="65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" strike="noStrike">
                <a:solidFill>
                  <a:srgbClr val="000000"/>
                </a:solidFill>
                <a:latin typeface="Times New Roman"/>
              </a:rPr>
              <a:t>Pricing</a:t>
            </a:r>
            <a:r>
              <a:rPr b="0" lang="en-US" sz="65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650" spc="-12" strike="noStrike">
                <a:solidFill>
                  <a:srgbClr val="000000"/>
                </a:solidFill>
                <a:latin typeface="Times New Roman"/>
              </a:rPr>
              <a:t>Structures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  <a:p>
            <a:pPr marL="580320">
              <a:lnSpc>
                <a:spcPct val="100000"/>
              </a:lnSpc>
              <a:spcBef>
                <a:spcPts val="394"/>
              </a:spcBef>
              <a:tabLst>
                <a:tab algn="l" pos="181440"/>
              </a:tabLst>
            </a:pPr>
            <a:endParaRPr b="0" lang="en-US" sz="650" spc="-1" strike="noStrike">
              <a:solidFill>
                <a:srgbClr val="000000"/>
              </a:solidFill>
              <a:latin typeface="Arial"/>
            </a:endParaRPr>
          </a:p>
          <a:p>
            <a:pPr marL="41760">
              <a:lnSpc>
                <a:spcPct val="100000"/>
              </a:lnSpc>
              <a:tabLst>
                <a:tab algn="l" pos="181440"/>
              </a:tabLst>
            </a:pPr>
            <a:r>
              <a:rPr b="0" lang="en-US" sz="900" spc="43" strike="noStrike">
                <a:solidFill>
                  <a:srgbClr val="000000"/>
                </a:solidFill>
                <a:latin typeface="Times New Roman"/>
              </a:rPr>
              <a:t>Scenario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object 5"/>
          <p:cNvGrpSpPr/>
          <p:nvPr/>
        </p:nvGrpSpPr>
        <p:grpSpPr>
          <a:xfrm>
            <a:off x="360000" y="1303200"/>
            <a:ext cx="5039640" cy="1271160"/>
            <a:chOff x="360000" y="1303200"/>
            <a:chExt cx="5039640" cy="1271160"/>
          </a:xfrm>
        </p:grpSpPr>
        <p:sp>
          <p:nvSpPr>
            <p:cNvPr id="211" name="object 6"/>
            <p:cNvSpPr/>
            <p:nvPr/>
          </p:nvSpPr>
          <p:spPr>
            <a:xfrm>
              <a:off x="974880" y="130320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object 7"/>
            <p:cNvSpPr/>
            <p:nvPr/>
          </p:nvSpPr>
          <p:spPr>
            <a:xfrm>
              <a:off x="360000" y="1476360"/>
              <a:ext cx="5039640" cy="360"/>
            </a:xfrm>
            <a:custGeom>
              <a:avLst/>
              <a:gdLst>
                <a:gd name="textAreaLeft" fmla="*/ 0 w 5039640"/>
                <a:gd name="textAreaRight" fmla="*/ 5040000 w 5039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039995" h="0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noFill/>
            <a:ln w="537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object 8"/>
            <p:cNvSpPr/>
            <p:nvPr/>
          </p:nvSpPr>
          <p:spPr>
            <a:xfrm>
              <a:off x="974880" y="150804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object 9"/>
            <p:cNvSpPr/>
            <p:nvPr/>
          </p:nvSpPr>
          <p:spPr>
            <a:xfrm>
              <a:off x="974880" y="166068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object 10"/>
            <p:cNvSpPr/>
            <p:nvPr/>
          </p:nvSpPr>
          <p:spPr>
            <a:xfrm>
              <a:off x="974880" y="181296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object 11"/>
            <p:cNvSpPr/>
            <p:nvPr/>
          </p:nvSpPr>
          <p:spPr>
            <a:xfrm>
              <a:off x="974880" y="196524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object 12"/>
            <p:cNvSpPr/>
            <p:nvPr/>
          </p:nvSpPr>
          <p:spPr>
            <a:xfrm>
              <a:off x="974880" y="211788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object 13"/>
            <p:cNvSpPr/>
            <p:nvPr/>
          </p:nvSpPr>
          <p:spPr>
            <a:xfrm>
              <a:off x="974880" y="227016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object 14"/>
            <p:cNvSpPr/>
            <p:nvPr/>
          </p:nvSpPr>
          <p:spPr>
            <a:xfrm>
              <a:off x="974880" y="2422440"/>
              <a:ext cx="360" cy="151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noFill/>
            <a:ln w="505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object 15"/>
          <p:cNvSpPr/>
          <p:nvPr/>
        </p:nvSpPr>
        <p:spPr>
          <a:xfrm>
            <a:off x="423360" y="1473120"/>
            <a:ext cx="87120" cy="12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900" spc="-52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6"/>
          <p:cNvSpPr/>
          <p:nvPr/>
        </p:nvSpPr>
        <p:spPr>
          <a:xfrm>
            <a:off x="974880" y="2575080"/>
            <a:ext cx="360" cy="151920"/>
          </a:xfrm>
          <a:custGeom>
            <a:avLst/>
            <a:gdLst>
              <a:gd name="textAreaLeft" fmla="*/ 0 w 360"/>
              <a:gd name="textAreaRight" fmla="*/ 720 w 360"/>
              <a:gd name="textAreaTop" fmla="*/ 0 h 151920"/>
              <a:gd name="textAreaBottom" fmla="*/ 152280 h 151920"/>
            </a:gdLst>
            <a:ahLst/>
            <a:rect l="textAreaLeft" t="textAreaTop" r="textAreaRight" b="textAreaBottom"/>
            <a:pathLst>
              <a:path w="0"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17"/>
          <p:cNvSpPr/>
          <p:nvPr/>
        </p:nvSpPr>
        <p:spPr>
          <a:xfrm>
            <a:off x="1040760" y="1473120"/>
            <a:ext cx="4362840" cy="12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1000"/>
              </a:lnSpc>
              <a:spcBef>
                <a:spcPts val="96"/>
              </a:spcBef>
            </a:pP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US" sz="800" spc="89" strike="noStrike">
                <a:solidFill>
                  <a:srgbClr val="000000"/>
                </a:solidFill>
                <a:latin typeface="Times New Roman"/>
              </a:rPr>
              <a:t>no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52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Chargers 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0" lang="en-US" sz="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Times New Roman"/>
              </a:rPr>
              <a:t>3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</a:pP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Solar,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500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kWh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BESS,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No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52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</a:pP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Solar,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500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kWh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BESS,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</a:pP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Microgrid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Solar,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500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kWh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BESS,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2,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 </a:t>
            </a: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Microgrid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Solar,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MWh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BESS,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</a:t>
            </a:r>
            <a:r>
              <a:rPr b="0" lang="en-US" sz="800" spc="497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</a:pPr>
            <a:r>
              <a:rPr b="0" lang="en-US" sz="800" spc="43" strike="noStrike">
                <a:solidFill>
                  <a:srgbClr val="000000"/>
                </a:solidFill>
                <a:latin typeface="Times New Roman"/>
              </a:rPr>
              <a:t>Microgrid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Building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8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kW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Solar,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52" strike="noStrike">
                <a:solidFill>
                  <a:srgbClr val="000000"/>
                </a:solidFill>
                <a:latin typeface="Times New Roman"/>
              </a:rPr>
              <a:t>MWh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BESS,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2,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9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800" spc="38" strike="noStrike">
                <a:solidFill>
                  <a:srgbClr val="000000"/>
                </a:solidFill>
                <a:latin typeface="Times New Roman"/>
              </a:rPr>
              <a:t>Charging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18"/>
          <p:cNvSpPr/>
          <p:nvPr/>
        </p:nvSpPr>
        <p:spPr>
          <a:xfrm>
            <a:off x="360000" y="2749680"/>
            <a:ext cx="5039640" cy="360"/>
          </a:xfrm>
          <a:custGeom>
            <a:avLst/>
            <a:gdLst>
              <a:gd name="textAreaLeft" fmla="*/ 0 w 5039640"/>
              <a:gd name="textAreaRight" fmla="*/ 5040000 w 503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noFill/>
          <a:ln w="859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13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9077242C-9649-4251-B375-5504D09CC09B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400" y="73800"/>
            <a:ext cx="2027160" cy="55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000" spc="-12" strike="noStrike">
                <a:solidFill>
                  <a:srgbClr val="f6b048"/>
                </a:solidFill>
                <a:latin typeface="Cambria"/>
              </a:rPr>
              <a:t>Results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6" name="object 3"/>
          <p:cNvGrpSpPr/>
          <p:nvPr/>
        </p:nvGrpSpPr>
        <p:grpSpPr>
          <a:xfrm>
            <a:off x="1116000" y="384120"/>
            <a:ext cx="3526920" cy="2519280"/>
            <a:chOff x="1116000" y="384120"/>
            <a:chExt cx="3526920" cy="2519280"/>
          </a:xfrm>
        </p:grpSpPr>
        <p:sp>
          <p:nvSpPr>
            <p:cNvPr id="227" name="object 4"/>
            <p:cNvSpPr/>
            <p:nvPr/>
          </p:nvSpPr>
          <p:spPr>
            <a:xfrm>
              <a:off x="1116000" y="384120"/>
              <a:ext cx="3526920" cy="2519280"/>
            </a:xfrm>
            <a:custGeom>
              <a:avLst/>
              <a:gdLst>
                <a:gd name="textAreaLeft" fmla="*/ 0 w 3526920"/>
                <a:gd name="textAreaRight" fmla="*/ 3527280 w 3526920"/>
                <a:gd name="textAreaTop" fmla="*/ 0 h 2519280"/>
                <a:gd name="textAreaBottom" fmla="*/ 2519640 h 2519280"/>
              </a:gdLst>
              <a:ahLst/>
              <a:rect l="textAreaLeft" t="textAreaTop" r="textAreaRight" b="textAreaBottom"/>
              <a:pathLst>
                <a:path w="3527425" h="2519680">
                  <a:moveTo>
                    <a:pt x="3527240" y="2519457"/>
                  </a:moveTo>
                  <a:lnTo>
                    <a:pt x="0" y="2519457"/>
                  </a:lnTo>
                  <a:lnTo>
                    <a:pt x="0" y="0"/>
                  </a:lnTo>
                  <a:lnTo>
                    <a:pt x="3527240" y="0"/>
                  </a:lnTo>
                  <a:lnTo>
                    <a:pt x="3527240" y="25194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object 5"/>
            <p:cNvSpPr/>
            <p:nvPr/>
          </p:nvSpPr>
          <p:spPr>
            <a:xfrm>
              <a:off x="1519200" y="888120"/>
              <a:ext cx="2494080" cy="161244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1612440"/>
                <a:gd name="textAreaBottom" fmla="*/ 1612800 h 1612440"/>
              </a:gdLst>
              <a:ahLst/>
              <a:rect l="textAreaLeft" t="textAreaTop" r="textAreaRight" b="textAreaBottom"/>
              <a:pathLst>
                <a:path w="2494279" h="1612900">
                  <a:moveTo>
                    <a:pt x="2494263" y="1612452"/>
                  </a:moveTo>
                  <a:lnTo>
                    <a:pt x="0" y="1612452"/>
                  </a:lnTo>
                  <a:lnTo>
                    <a:pt x="0" y="0"/>
                  </a:lnTo>
                  <a:lnTo>
                    <a:pt x="2494263" y="0"/>
                  </a:lnTo>
                  <a:lnTo>
                    <a:pt x="2494263" y="1612452"/>
                  </a:lnTo>
                  <a:close/>
                </a:path>
              </a:pathLst>
            </a:custGeom>
            <a:solidFill>
              <a:srgbClr val="e4ec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object 6"/>
            <p:cNvSpPr/>
            <p:nvPr/>
          </p:nvSpPr>
          <p:spPr>
            <a:xfrm>
              <a:off x="1519200" y="2258640"/>
              <a:ext cx="2494080" cy="36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94279" h="0">
                  <a:moveTo>
                    <a:pt x="249426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object 7"/>
            <p:cNvSpPr/>
            <p:nvPr/>
          </p:nvSpPr>
          <p:spPr>
            <a:xfrm>
              <a:off x="1519200" y="2256120"/>
              <a:ext cx="2494080" cy="468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494279" h="5080">
                  <a:moveTo>
                    <a:pt x="0" y="0"/>
                  </a:moveTo>
                  <a:lnTo>
                    <a:pt x="2494263" y="0"/>
                  </a:lnTo>
                  <a:lnTo>
                    <a:pt x="2494263" y="5038"/>
                  </a:lnTo>
                  <a:lnTo>
                    <a:pt x="0" y="5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object 8"/>
            <p:cNvSpPr/>
            <p:nvPr/>
          </p:nvSpPr>
          <p:spPr>
            <a:xfrm>
              <a:off x="1519200" y="1866960"/>
              <a:ext cx="2494080" cy="36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94279" h="0">
                  <a:moveTo>
                    <a:pt x="0" y="0"/>
                  </a:moveTo>
                  <a:lnTo>
                    <a:pt x="496333" y="0"/>
                  </a:lnTo>
                </a:path>
                <a:path w="2494279" h="0">
                  <a:moveTo>
                    <a:pt x="692850" y="0"/>
                  </a:moveTo>
                  <a:lnTo>
                    <a:pt x="2300264" y="0"/>
                  </a:lnTo>
                </a:path>
                <a:path w="2494279" h="0">
                  <a:moveTo>
                    <a:pt x="2471587" y="0"/>
                  </a:moveTo>
                  <a:lnTo>
                    <a:pt x="2494263" y="0"/>
                  </a:lnTo>
                </a:path>
              </a:pathLst>
            </a:custGeom>
            <a:noFill/>
            <a:ln w="5038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object 9"/>
            <p:cNvSpPr/>
            <p:nvPr/>
          </p:nvSpPr>
          <p:spPr>
            <a:xfrm>
              <a:off x="1519200" y="1082880"/>
              <a:ext cx="2494080" cy="36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94279" h="0">
                  <a:moveTo>
                    <a:pt x="249426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object 10"/>
            <p:cNvSpPr/>
            <p:nvPr/>
          </p:nvSpPr>
          <p:spPr>
            <a:xfrm>
              <a:off x="1519200" y="1080360"/>
              <a:ext cx="2494080" cy="4680"/>
            </a:xfrm>
            <a:custGeom>
              <a:avLst/>
              <a:gdLst>
                <a:gd name="textAreaLeft" fmla="*/ 0 w 2494080"/>
                <a:gd name="textAreaRight" fmla="*/ 2494440 w 24940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494279" h="5080">
                  <a:moveTo>
                    <a:pt x="0" y="0"/>
                  </a:moveTo>
                  <a:lnTo>
                    <a:pt x="2494263" y="0"/>
                  </a:lnTo>
                  <a:lnTo>
                    <a:pt x="2494263" y="5038"/>
                  </a:lnTo>
                  <a:lnTo>
                    <a:pt x="0" y="5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object 11"/>
            <p:cNvSpPr/>
            <p:nvPr/>
          </p:nvSpPr>
          <p:spPr>
            <a:xfrm>
              <a:off x="1519200" y="1474920"/>
              <a:ext cx="798480" cy="360"/>
            </a:xfrm>
            <a:custGeom>
              <a:avLst/>
              <a:gdLst>
                <a:gd name="textAreaLeft" fmla="*/ 0 w 798480"/>
                <a:gd name="textAreaRight" fmla="*/ 798840 w 798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98830" h="0">
                  <a:moveTo>
                    <a:pt x="0" y="0"/>
                  </a:moveTo>
                  <a:lnTo>
                    <a:pt x="204076" y="0"/>
                  </a:lnTo>
                </a:path>
                <a:path w="798830" h="0">
                  <a:moveTo>
                    <a:pt x="395554" y="0"/>
                  </a:moveTo>
                  <a:lnTo>
                    <a:pt x="501372" y="0"/>
                  </a:lnTo>
                </a:path>
                <a:path w="798830" h="0">
                  <a:moveTo>
                    <a:pt x="692850" y="0"/>
                  </a:moveTo>
                  <a:lnTo>
                    <a:pt x="798668" y="0"/>
                  </a:lnTo>
                </a:path>
              </a:pathLst>
            </a:custGeom>
            <a:noFill/>
            <a:ln w="10077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object 12"/>
            <p:cNvSpPr/>
            <p:nvPr/>
          </p:nvSpPr>
          <p:spPr>
            <a:xfrm>
              <a:off x="2509200" y="1469880"/>
              <a:ext cx="412920" cy="9720"/>
            </a:xfrm>
            <a:custGeom>
              <a:avLst/>
              <a:gdLst>
                <a:gd name="textAreaLeft" fmla="*/ 0 w 412920"/>
                <a:gd name="textAreaRight" fmla="*/ 413280 w 412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413385" h="10159">
                  <a:moveTo>
                    <a:pt x="115900" y="0"/>
                  </a:moveTo>
                  <a:lnTo>
                    <a:pt x="0" y="0"/>
                  </a:lnTo>
                  <a:lnTo>
                    <a:pt x="0" y="10071"/>
                  </a:lnTo>
                  <a:lnTo>
                    <a:pt x="115900" y="10071"/>
                  </a:lnTo>
                  <a:lnTo>
                    <a:pt x="115900" y="0"/>
                  </a:lnTo>
                  <a:close/>
                </a:path>
                <a:path w="413385" h="10159">
                  <a:moveTo>
                    <a:pt x="413194" y="0"/>
                  </a:moveTo>
                  <a:lnTo>
                    <a:pt x="287223" y="0"/>
                  </a:lnTo>
                  <a:lnTo>
                    <a:pt x="287223" y="10071"/>
                  </a:lnTo>
                  <a:lnTo>
                    <a:pt x="413194" y="10071"/>
                  </a:lnTo>
                  <a:lnTo>
                    <a:pt x="4131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object 13"/>
            <p:cNvSpPr/>
            <p:nvPr/>
          </p:nvSpPr>
          <p:spPr>
            <a:xfrm>
              <a:off x="3093840" y="1474920"/>
              <a:ext cx="423360" cy="360"/>
            </a:xfrm>
            <a:custGeom>
              <a:avLst/>
              <a:gdLst>
                <a:gd name="textAreaLeft" fmla="*/ 0 w 423360"/>
                <a:gd name="textAreaRight" fmla="*/ 423720 w 423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3545" h="0">
                  <a:moveTo>
                    <a:pt x="0" y="0"/>
                  </a:moveTo>
                  <a:lnTo>
                    <a:pt x="423268" y="0"/>
                  </a:lnTo>
                </a:path>
              </a:pathLst>
            </a:custGeom>
            <a:noFill/>
            <a:ln w="10077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object 14"/>
            <p:cNvSpPr/>
            <p:nvPr/>
          </p:nvSpPr>
          <p:spPr>
            <a:xfrm>
              <a:off x="3688200" y="1469880"/>
              <a:ext cx="120960" cy="972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121285" h="10159">
                  <a:moveTo>
                    <a:pt x="0" y="10077"/>
                  </a:moveTo>
                  <a:lnTo>
                    <a:pt x="120933" y="10077"/>
                  </a:lnTo>
                  <a:lnTo>
                    <a:pt x="120933" y="0"/>
                  </a:lnTo>
                  <a:lnTo>
                    <a:pt x="0" y="0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object 15"/>
            <p:cNvSpPr/>
            <p:nvPr/>
          </p:nvSpPr>
          <p:spPr>
            <a:xfrm>
              <a:off x="4000680" y="1474920"/>
              <a:ext cx="12240" cy="36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700" h="0">
                  <a:moveTo>
                    <a:pt x="0" y="0"/>
                  </a:moveTo>
                  <a:lnTo>
                    <a:pt x="12597" y="0"/>
                  </a:lnTo>
                </a:path>
              </a:pathLst>
            </a:custGeom>
            <a:noFill/>
            <a:ln w="10077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object 16"/>
            <p:cNvSpPr/>
            <p:nvPr/>
          </p:nvSpPr>
          <p:spPr>
            <a:xfrm>
              <a:off x="1595160" y="1620720"/>
              <a:ext cx="145800" cy="14328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43280"/>
                <a:gd name="textAreaBottom" fmla="*/ 143640 h 143280"/>
              </a:gdLst>
              <a:ahLst/>
              <a:rect l="textAreaLeft" t="textAreaTop" r="textAreaRight" b="textAreaBottom"/>
              <a:pathLst>
                <a:path w="146050" h="143510">
                  <a:moveTo>
                    <a:pt x="145977" y="142953"/>
                  </a:moveTo>
                  <a:lnTo>
                    <a:pt x="0" y="142953"/>
                  </a:lnTo>
                  <a:lnTo>
                    <a:pt x="0" y="0"/>
                  </a:lnTo>
                  <a:lnTo>
                    <a:pt x="145977" y="0"/>
                  </a:lnTo>
                  <a:lnTo>
                    <a:pt x="145977" y="142953"/>
                  </a:lnTo>
                  <a:close/>
                </a:path>
              </a:pathLst>
            </a:custGeom>
            <a:solidFill>
              <a:srgbClr val="626efa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object 17"/>
            <p:cNvSpPr/>
            <p:nvPr/>
          </p:nvSpPr>
          <p:spPr>
            <a:xfrm>
              <a:off x="1595160" y="1684440"/>
              <a:ext cx="107640" cy="36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7950" h="0">
                  <a:moveTo>
                    <a:pt x="0" y="0"/>
                  </a:moveTo>
                  <a:lnTo>
                    <a:pt x="107933" y="0"/>
                  </a:lnTo>
                </a:path>
              </a:pathLst>
            </a:custGeom>
            <a:noFill/>
            <a:ln w="10077">
              <a:solidFill>
                <a:srgbClr val="626e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object 18"/>
            <p:cNvSpPr/>
            <p:nvPr/>
          </p:nvSpPr>
          <p:spPr>
            <a:xfrm>
              <a:off x="1595160" y="1474920"/>
              <a:ext cx="145800" cy="45936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459360"/>
                <a:gd name="textAreaBottom" fmla="*/ 459720 h 459360"/>
              </a:gdLst>
              <a:ahLst/>
              <a:rect l="textAreaLeft" t="textAreaTop" r="textAreaRight" b="textAreaBottom"/>
              <a:pathLst>
                <a:path w="146050" h="459739">
                  <a:moveTo>
                    <a:pt x="0" y="288880"/>
                  </a:moveTo>
                  <a:lnTo>
                    <a:pt x="145977" y="288880"/>
                  </a:lnTo>
                  <a:lnTo>
                    <a:pt x="145977" y="145926"/>
                  </a:lnTo>
                  <a:lnTo>
                    <a:pt x="0" y="145926"/>
                  </a:lnTo>
                  <a:lnTo>
                    <a:pt x="0" y="288880"/>
                  </a:lnTo>
                  <a:close/>
                </a:path>
                <a:path w="146050" h="459739">
                  <a:moveTo>
                    <a:pt x="72963" y="288880"/>
                  </a:moveTo>
                  <a:lnTo>
                    <a:pt x="72963" y="459347"/>
                  </a:lnTo>
                </a:path>
                <a:path w="146050" h="459739">
                  <a:moveTo>
                    <a:pt x="72963" y="145926"/>
                  </a:moveTo>
                  <a:lnTo>
                    <a:pt x="72963" y="0"/>
                  </a:lnTo>
                </a:path>
                <a:path w="146050" h="459739">
                  <a:moveTo>
                    <a:pt x="36481" y="459347"/>
                  </a:moveTo>
                  <a:lnTo>
                    <a:pt x="109495" y="459347"/>
                  </a:lnTo>
                </a:path>
                <a:path w="146050" h="459739">
                  <a:moveTo>
                    <a:pt x="36481" y="0"/>
                  </a:moveTo>
                  <a:lnTo>
                    <a:pt x="109495" y="0"/>
                  </a:lnTo>
                </a:path>
              </a:pathLst>
            </a:custGeom>
            <a:noFill/>
            <a:ln w="10077">
              <a:solidFill>
                <a:srgbClr val="626e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object 19"/>
            <p:cNvSpPr/>
            <p:nvPr/>
          </p:nvSpPr>
          <p:spPr>
            <a:xfrm>
              <a:off x="1892880" y="1620720"/>
              <a:ext cx="145800" cy="15660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146050" h="156844">
                  <a:moveTo>
                    <a:pt x="145977" y="156256"/>
                  </a:moveTo>
                  <a:lnTo>
                    <a:pt x="0" y="156256"/>
                  </a:lnTo>
                  <a:lnTo>
                    <a:pt x="0" y="0"/>
                  </a:lnTo>
                  <a:lnTo>
                    <a:pt x="145977" y="0"/>
                  </a:lnTo>
                  <a:lnTo>
                    <a:pt x="145977" y="156256"/>
                  </a:lnTo>
                  <a:close/>
                </a:path>
              </a:pathLst>
            </a:custGeom>
            <a:solidFill>
              <a:srgbClr val="ef543b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object 20"/>
            <p:cNvSpPr/>
            <p:nvPr/>
          </p:nvSpPr>
          <p:spPr>
            <a:xfrm>
              <a:off x="1935000" y="1690920"/>
              <a:ext cx="104400" cy="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4775" h="0">
                  <a:moveTo>
                    <a:pt x="0" y="0"/>
                  </a:moveTo>
                  <a:lnTo>
                    <a:pt x="104154" y="0"/>
                  </a:lnTo>
                </a:path>
              </a:pathLst>
            </a:custGeom>
            <a:noFill/>
            <a:ln w="10077">
              <a:solidFill>
                <a:srgbClr val="ef543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object 21"/>
            <p:cNvSpPr/>
            <p:nvPr/>
          </p:nvSpPr>
          <p:spPr>
            <a:xfrm>
              <a:off x="1892880" y="1474920"/>
              <a:ext cx="145800" cy="55260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552600"/>
                <a:gd name="textAreaBottom" fmla="*/ 552960 h 552600"/>
              </a:gdLst>
              <a:ahLst/>
              <a:rect l="textAreaLeft" t="textAreaTop" r="textAreaRight" b="textAreaBottom"/>
              <a:pathLst>
                <a:path w="146050" h="553085">
                  <a:moveTo>
                    <a:pt x="0" y="302234"/>
                  </a:moveTo>
                  <a:lnTo>
                    <a:pt x="145977" y="302234"/>
                  </a:lnTo>
                  <a:lnTo>
                    <a:pt x="145977" y="145977"/>
                  </a:lnTo>
                  <a:lnTo>
                    <a:pt x="0" y="145977"/>
                  </a:lnTo>
                  <a:lnTo>
                    <a:pt x="0" y="302234"/>
                  </a:lnTo>
                  <a:close/>
                </a:path>
                <a:path w="146050" h="553085">
                  <a:moveTo>
                    <a:pt x="73013" y="302234"/>
                  </a:moveTo>
                  <a:lnTo>
                    <a:pt x="73013" y="553021"/>
                  </a:lnTo>
                </a:path>
                <a:path w="146050" h="553085">
                  <a:moveTo>
                    <a:pt x="73013" y="145977"/>
                  </a:moveTo>
                  <a:lnTo>
                    <a:pt x="73013" y="0"/>
                  </a:lnTo>
                </a:path>
                <a:path w="146050" h="553085">
                  <a:moveTo>
                    <a:pt x="36481" y="553021"/>
                  </a:moveTo>
                  <a:lnTo>
                    <a:pt x="109495" y="553021"/>
                  </a:lnTo>
                </a:path>
                <a:path w="146050" h="553085">
                  <a:moveTo>
                    <a:pt x="36481" y="0"/>
                  </a:moveTo>
                  <a:lnTo>
                    <a:pt x="109495" y="0"/>
                  </a:lnTo>
                </a:path>
              </a:pathLst>
            </a:custGeom>
            <a:noFill/>
            <a:ln w="10077">
              <a:solidFill>
                <a:srgbClr val="ef543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object 22"/>
            <p:cNvSpPr/>
            <p:nvPr/>
          </p:nvSpPr>
          <p:spPr>
            <a:xfrm>
              <a:off x="2190960" y="1622520"/>
              <a:ext cx="145800" cy="17928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79280"/>
                <a:gd name="textAreaBottom" fmla="*/ 179640 h 179280"/>
              </a:gdLst>
              <a:ahLst/>
              <a:rect l="textAreaLeft" t="textAreaTop" r="textAreaRight" b="textAreaBottom"/>
              <a:pathLst>
                <a:path w="146050" h="179705">
                  <a:moveTo>
                    <a:pt x="145977" y="179183"/>
                  </a:moveTo>
                  <a:lnTo>
                    <a:pt x="0" y="179183"/>
                  </a:lnTo>
                  <a:lnTo>
                    <a:pt x="0" y="0"/>
                  </a:lnTo>
                  <a:lnTo>
                    <a:pt x="145977" y="0"/>
                  </a:lnTo>
                  <a:lnTo>
                    <a:pt x="145977" y="179183"/>
                  </a:lnTo>
                  <a:close/>
                </a:path>
              </a:pathLst>
            </a:custGeom>
            <a:solidFill>
              <a:srgbClr val="00cc95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object 23"/>
            <p:cNvSpPr/>
            <p:nvPr/>
          </p:nvSpPr>
          <p:spPr>
            <a:xfrm>
              <a:off x="2190960" y="1703520"/>
              <a:ext cx="121680" cy="3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1919" h="0">
                  <a:moveTo>
                    <a:pt x="0" y="0"/>
                  </a:moveTo>
                  <a:lnTo>
                    <a:pt x="121790" y="0"/>
                  </a:lnTo>
                </a:path>
              </a:pathLst>
            </a:custGeom>
            <a:noFill/>
            <a:ln w="10077">
              <a:solidFill>
                <a:srgbClr val="00cc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object 24"/>
            <p:cNvSpPr/>
            <p:nvPr/>
          </p:nvSpPr>
          <p:spPr>
            <a:xfrm>
              <a:off x="2190960" y="1474920"/>
              <a:ext cx="145800" cy="94500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945000"/>
                <a:gd name="textAreaBottom" fmla="*/ 945360 h 945000"/>
              </a:gdLst>
              <a:ahLst/>
              <a:rect l="textAreaLeft" t="textAreaTop" r="textAreaRight" b="textAreaBottom"/>
              <a:pathLst>
                <a:path w="146050" h="945514">
                  <a:moveTo>
                    <a:pt x="0" y="326874"/>
                  </a:moveTo>
                  <a:lnTo>
                    <a:pt x="145977" y="326874"/>
                  </a:lnTo>
                  <a:lnTo>
                    <a:pt x="145977" y="147690"/>
                  </a:lnTo>
                  <a:lnTo>
                    <a:pt x="0" y="147690"/>
                  </a:lnTo>
                  <a:lnTo>
                    <a:pt x="0" y="326874"/>
                  </a:lnTo>
                  <a:close/>
                </a:path>
                <a:path w="146050" h="945514">
                  <a:moveTo>
                    <a:pt x="72963" y="326874"/>
                  </a:moveTo>
                  <a:lnTo>
                    <a:pt x="72963" y="944998"/>
                  </a:lnTo>
                </a:path>
                <a:path w="146050" h="945514">
                  <a:moveTo>
                    <a:pt x="72963" y="147690"/>
                  </a:moveTo>
                  <a:lnTo>
                    <a:pt x="72963" y="0"/>
                  </a:lnTo>
                </a:path>
              </a:pathLst>
            </a:custGeom>
            <a:noFill/>
            <a:ln w="10077">
              <a:solidFill>
                <a:srgbClr val="00cc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object 25"/>
            <p:cNvSpPr/>
            <p:nvPr/>
          </p:nvSpPr>
          <p:spPr>
            <a:xfrm>
              <a:off x="2227320" y="2419920"/>
              <a:ext cx="65160" cy="3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5405" h="0">
                  <a:moveTo>
                    <a:pt x="0" y="0"/>
                  </a:moveTo>
                  <a:lnTo>
                    <a:pt x="65153" y="0"/>
                  </a:lnTo>
                </a:path>
              </a:pathLst>
            </a:custGeom>
            <a:noFill/>
            <a:ln w="10077">
              <a:solidFill>
                <a:srgbClr val="00cc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object 26"/>
            <p:cNvSpPr/>
            <p:nvPr/>
          </p:nvSpPr>
          <p:spPr>
            <a:xfrm>
              <a:off x="2227320" y="1474920"/>
              <a:ext cx="72720" cy="3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3025" h="0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00cc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object 27"/>
            <p:cNvSpPr/>
            <p:nvPr/>
          </p:nvSpPr>
          <p:spPr>
            <a:xfrm>
              <a:off x="2509200" y="1474560"/>
              <a:ext cx="115920" cy="3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6205" h="634">
                  <a:moveTo>
                    <a:pt x="0" y="302"/>
                  </a:moveTo>
                  <a:lnTo>
                    <a:pt x="115895" y="302"/>
                  </a:lnTo>
                  <a:lnTo>
                    <a:pt x="115895" y="0"/>
                  </a:lnTo>
                  <a:lnTo>
                    <a:pt x="0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ab62fa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object 28"/>
            <p:cNvSpPr/>
            <p:nvPr/>
          </p:nvSpPr>
          <p:spPr>
            <a:xfrm>
              <a:off x="2509200" y="1469520"/>
              <a:ext cx="115920" cy="1044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16205" h="10794">
                  <a:moveTo>
                    <a:pt x="115900" y="0"/>
                  </a:moveTo>
                  <a:lnTo>
                    <a:pt x="0" y="0"/>
                  </a:lnTo>
                  <a:lnTo>
                    <a:pt x="0" y="203"/>
                  </a:lnTo>
                  <a:lnTo>
                    <a:pt x="0" y="10274"/>
                  </a:lnTo>
                  <a:lnTo>
                    <a:pt x="115900" y="10375"/>
                  </a:lnTo>
                  <a:lnTo>
                    <a:pt x="115900" y="203"/>
                  </a:lnTo>
                  <a:lnTo>
                    <a:pt x="115900" y="0"/>
                  </a:lnTo>
                  <a:close/>
                </a:path>
              </a:pathLst>
            </a:custGeom>
            <a:solidFill>
              <a:srgbClr val="ab62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object 29"/>
            <p:cNvSpPr/>
            <p:nvPr/>
          </p:nvSpPr>
          <p:spPr>
            <a:xfrm>
              <a:off x="2525400" y="968760"/>
              <a:ext cx="72720" cy="68040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80400"/>
                <a:gd name="textAreaBottom" fmla="*/ 680760 h 680400"/>
              </a:gdLst>
              <a:ahLst/>
              <a:rect l="textAreaLeft" t="textAreaTop" r="textAreaRight" b="textAreaBottom"/>
              <a:pathLst>
                <a:path w="73025" h="680719">
                  <a:moveTo>
                    <a:pt x="36532" y="506159"/>
                  </a:moveTo>
                  <a:lnTo>
                    <a:pt x="36532" y="680152"/>
                  </a:lnTo>
                </a:path>
                <a:path w="73025" h="680719">
                  <a:moveTo>
                    <a:pt x="36532" y="505856"/>
                  </a:moveTo>
                  <a:lnTo>
                    <a:pt x="36532" y="0"/>
                  </a:lnTo>
                </a:path>
                <a:path w="73025" h="680719">
                  <a:moveTo>
                    <a:pt x="0" y="680152"/>
                  </a:moveTo>
                  <a:lnTo>
                    <a:pt x="73013" y="680152"/>
                  </a:lnTo>
                </a:path>
                <a:path w="73025" h="680719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ab62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object 30"/>
            <p:cNvSpPr/>
            <p:nvPr/>
          </p:nvSpPr>
          <p:spPr>
            <a:xfrm>
              <a:off x="2796480" y="1474560"/>
              <a:ext cx="126000" cy="3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6364" h="634">
                  <a:moveTo>
                    <a:pt x="0" y="352"/>
                  </a:moveTo>
                  <a:lnTo>
                    <a:pt x="125972" y="352"/>
                  </a:lnTo>
                  <a:lnTo>
                    <a:pt x="125972" y="0"/>
                  </a:lnTo>
                  <a:lnTo>
                    <a:pt x="0" y="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a15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object 31"/>
            <p:cNvSpPr/>
            <p:nvPr/>
          </p:nvSpPr>
          <p:spPr>
            <a:xfrm>
              <a:off x="2796480" y="1469520"/>
              <a:ext cx="126000" cy="1044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6364" h="10794">
                  <a:moveTo>
                    <a:pt x="125971" y="0"/>
                  </a:moveTo>
                  <a:lnTo>
                    <a:pt x="0" y="0"/>
                  </a:lnTo>
                  <a:lnTo>
                    <a:pt x="0" y="203"/>
                  </a:lnTo>
                  <a:lnTo>
                    <a:pt x="0" y="10274"/>
                  </a:lnTo>
                  <a:lnTo>
                    <a:pt x="0" y="10426"/>
                  </a:lnTo>
                  <a:lnTo>
                    <a:pt x="125971" y="10426"/>
                  </a:lnTo>
                  <a:lnTo>
                    <a:pt x="125971" y="10274"/>
                  </a:lnTo>
                  <a:lnTo>
                    <a:pt x="125971" y="203"/>
                  </a:lnTo>
                  <a:lnTo>
                    <a:pt x="125971" y="0"/>
                  </a:lnTo>
                  <a:close/>
                </a:path>
              </a:pathLst>
            </a:custGeom>
            <a:solidFill>
              <a:srgbClr val="ffa1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object 32"/>
            <p:cNvSpPr/>
            <p:nvPr/>
          </p:nvSpPr>
          <p:spPr>
            <a:xfrm>
              <a:off x="2823120" y="968760"/>
              <a:ext cx="72720" cy="6987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98760"/>
                <a:gd name="textAreaBottom" fmla="*/ 699120 h 698760"/>
              </a:gdLst>
              <a:ahLst/>
              <a:rect l="textAreaLeft" t="textAreaTop" r="textAreaRight" b="textAreaBottom"/>
              <a:pathLst>
                <a:path w="73025" h="699135">
                  <a:moveTo>
                    <a:pt x="36481" y="506360"/>
                  </a:moveTo>
                  <a:lnTo>
                    <a:pt x="36481" y="698595"/>
                  </a:lnTo>
                </a:path>
                <a:path w="73025" h="699135">
                  <a:moveTo>
                    <a:pt x="36481" y="506007"/>
                  </a:moveTo>
                  <a:lnTo>
                    <a:pt x="36481" y="0"/>
                  </a:lnTo>
                </a:path>
                <a:path w="73025" h="699135">
                  <a:moveTo>
                    <a:pt x="0" y="698595"/>
                  </a:moveTo>
                  <a:lnTo>
                    <a:pt x="73013" y="698595"/>
                  </a:lnTo>
                </a:path>
                <a:path w="73025" h="699135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ffa1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object 33"/>
            <p:cNvSpPr/>
            <p:nvPr/>
          </p:nvSpPr>
          <p:spPr>
            <a:xfrm>
              <a:off x="3093840" y="1474560"/>
              <a:ext cx="136800" cy="36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7160" h="634">
                  <a:moveTo>
                    <a:pt x="0" y="453"/>
                  </a:moveTo>
                  <a:lnTo>
                    <a:pt x="136907" y="453"/>
                  </a:lnTo>
                  <a:lnTo>
                    <a:pt x="136907" y="0"/>
                  </a:lnTo>
                  <a:lnTo>
                    <a:pt x="0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18d3f2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object 34"/>
            <p:cNvSpPr/>
            <p:nvPr/>
          </p:nvSpPr>
          <p:spPr>
            <a:xfrm>
              <a:off x="3093840" y="1474920"/>
              <a:ext cx="136800" cy="36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7160" h="0">
                  <a:moveTo>
                    <a:pt x="0" y="0"/>
                  </a:moveTo>
                  <a:lnTo>
                    <a:pt x="136907" y="0"/>
                  </a:lnTo>
                </a:path>
              </a:pathLst>
            </a:custGeom>
            <a:noFill/>
            <a:ln w="10077">
              <a:solidFill>
                <a:srgbClr val="18d3f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object 35"/>
            <p:cNvSpPr/>
            <p:nvPr/>
          </p:nvSpPr>
          <p:spPr>
            <a:xfrm>
              <a:off x="3093840" y="1474920"/>
              <a:ext cx="141840" cy="36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2239" h="0">
                  <a:moveTo>
                    <a:pt x="0" y="0"/>
                  </a:moveTo>
                  <a:lnTo>
                    <a:pt x="141946" y="0"/>
                  </a:lnTo>
                </a:path>
              </a:pathLst>
            </a:custGeom>
            <a:noFill/>
            <a:ln w="10531">
              <a:solidFill>
                <a:srgbClr val="18d3f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object 36"/>
            <p:cNvSpPr/>
            <p:nvPr/>
          </p:nvSpPr>
          <p:spPr>
            <a:xfrm>
              <a:off x="3121200" y="982080"/>
              <a:ext cx="72720" cy="107784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1077840"/>
                <a:gd name="textAreaBottom" fmla="*/ 1078200 h 1077840"/>
              </a:gdLst>
              <a:ahLst/>
              <a:rect l="textAreaLeft" t="textAreaTop" r="textAreaRight" b="textAreaBottom"/>
              <a:pathLst>
                <a:path w="73025" h="1078230">
                  <a:moveTo>
                    <a:pt x="36532" y="493007"/>
                  </a:moveTo>
                  <a:lnTo>
                    <a:pt x="36532" y="1077924"/>
                  </a:lnTo>
                </a:path>
                <a:path w="73025" h="1078230">
                  <a:moveTo>
                    <a:pt x="36532" y="492553"/>
                  </a:moveTo>
                  <a:lnTo>
                    <a:pt x="36532" y="0"/>
                  </a:lnTo>
                </a:path>
                <a:path w="73025" h="1078230">
                  <a:moveTo>
                    <a:pt x="0" y="1077924"/>
                  </a:moveTo>
                  <a:lnTo>
                    <a:pt x="73013" y="1077924"/>
                  </a:lnTo>
                </a:path>
                <a:path w="73025" h="1078230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18d3f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object 37"/>
            <p:cNvSpPr/>
            <p:nvPr/>
          </p:nvSpPr>
          <p:spPr>
            <a:xfrm>
              <a:off x="3382560" y="1474560"/>
              <a:ext cx="134280" cy="36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4620" h="634">
                  <a:moveTo>
                    <a:pt x="0" y="302"/>
                  </a:moveTo>
                  <a:lnTo>
                    <a:pt x="134387" y="302"/>
                  </a:lnTo>
                  <a:lnTo>
                    <a:pt x="134387" y="0"/>
                  </a:lnTo>
                  <a:lnTo>
                    <a:pt x="0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f6691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object 38"/>
            <p:cNvSpPr/>
            <p:nvPr/>
          </p:nvSpPr>
          <p:spPr>
            <a:xfrm>
              <a:off x="3382560" y="1474920"/>
              <a:ext cx="134280" cy="36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4620" h="0">
                  <a:moveTo>
                    <a:pt x="0" y="0"/>
                  </a:moveTo>
                  <a:lnTo>
                    <a:pt x="134387" y="0"/>
                  </a:lnTo>
                </a:path>
              </a:pathLst>
            </a:custGeom>
            <a:noFill/>
            <a:ln w="10077">
              <a:solidFill>
                <a:srgbClr val="ff669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object 39"/>
            <p:cNvSpPr/>
            <p:nvPr/>
          </p:nvSpPr>
          <p:spPr>
            <a:xfrm>
              <a:off x="3377520" y="1474920"/>
              <a:ext cx="139320" cy="36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9700" h="0">
                  <a:moveTo>
                    <a:pt x="0" y="0"/>
                  </a:moveTo>
                  <a:lnTo>
                    <a:pt x="139426" y="0"/>
                  </a:lnTo>
                </a:path>
              </a:pathLst>
            </a:custGeom>
            <a:noFill/>
            <a:ln w="10380">
              <a:solidFill>
                <a:srgbClr val="ff669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object 40"/>
            <p:cNvSpPr/>
            <p:nvPr/>
          </p:nvSpPr>
          <p:spPr>
            <a:xfrm>
              <a:off x="3419280" y="968760"/>
              <a:ext cx="72720" cy="6987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98760"/>
                <a:gd name="textAreaBottom" fmla="*/ 699120 h 698760"/>
              </a:gdLst>
              <a:ahLst/>
              <a:rect l="textAreaLeft" t="textAreaTop" r="textAreaRight" b="textAreaBottom"/>
              <a:pathLst>
                <a:path w="73025" h="699135">
                  <a:moveTo>
                    <a:pt x="36481" y="506360"/>
                  </a:moveTo>
                  <a:lnTo>
                    <a:pt x="36481" y="698595"/>
                  </a:lnTo>
                </a:path>
                <a:path w="73025" h="699135">
                  <a:moveTo>
                    <a:pt x="36481" y="506058"/>
                  </a:moveTo>
                  <a:lnTo>
                    <a:pt x="36481" y="0"/>
                  </a:lnTo>
                </a:path>
                <a:path w="73025" h="699135">
                  <a:moveTo>
                    <a:pt x="0" y="698595"/>
                  </a:moveTo>
                  <a:lnTo>
                    <a:pt x="73013" y="698595"/>
                  </a:lnTo>
                </a:path>
                <a:path w="73025" h="699135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ff669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object 41"/>
            <p:cNvSpPr/>
            <p:nvPr/>
          </p:nvSpPr>
          <p:spPr>
            <a:xfrm>
              <a:off x="3688200" y="1474560"/>
              <a:ext cx="120960" cy="36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1285" h="634">
                  <a:moveTo>
                    <a:pt x="0" y="453"/>
                  </a:moveTo>
                  <a:lnTo>
                    <a:pt x="120933" y="453"/>
                  </a:lnTo>
                  <a:lnTo>
                    <a:pt x="120933" y="0"/>
                  </a:lnTo>
                  <a:lnTo>
                    <a:pt x="0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b5e78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object 42"/>
            <p:cNvSpPr/>
            <p:nvPr/>
          </p:nvSpPr>
          <p:spPr>
            <a:xfrm>
              <a:off x="3688200" y="1469520"/>
              <a:ext cx="120960" cy="1044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1285" h="10794">
                  <a:moveTo>
                    <a:pt x="12092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0" y="10223"/>
                  </a:lnTo>
                  <a:lnTo>
                    <a:pt x="0" y="10528"/>
                  </a:lnTo>
                  <a:lnTo>
                    <a:pt x="120929" y="10528"/>
                  </a:lnTo>
                  <a:lnTo>
                    <a:pt x="120929" y="10223"/>
                  </a:lnTo>
                  <a:lnTo>
                    <a:pt x="120929" y="139"/>
                  </a:lnTo>
                  <a:lnTo>
                    <a:pt x="120929" y="0"/>
                  </a:lnTo>
                  <a:close/>
                </a:path>
              </a:pathLst>
            </a:custGeom>
            <a:solidFill>
              <a:srgbClr val="b5e7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object 43"/>
            <p:cNvSpPr/>
            <p:nvPr/>
          </p:nvSpPr>
          <p:spPr>
            <a:xfrm>
              <a:off x="3717000" y="1465200"/>
              <a:ext cx="72720" cy="57060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570600"/>
                <a:gd name="textAreaBottom" fmla="*/ 570960 h 570600"/>
              </a:gdLst>
              <a:ahLst/>
              <a:rect l="textAreaLeft" t="textAreaTop" r="textAreaRight" b="textAreaBottom"/>
              <a:pathLst>
                <a:path w="73025" h="570864">
                  <a:moveTo>
                    <a:pt x="36532" y="9876"/>
                  </a:moveTo>
                  <a:lnTo>
                    <a:pt x="36532" y="570707"/>
                  </a:lnTo>
                </a:path>
                <a:path w="73025" h="570864">
                  <a:moveTo>
                    <a:pt x="36532" y="9422"/>
                  </a:moveTo>
                  <a:lnTo>
                    <a:pt x="36532" y="0"/>
                  </a:lnTo>
                </a:path>
                <a:path w="73025" h="570864">
                  <a:moveTo>
                    <a:pt x="0" y="570707"/>
                  </a:moveTo>
                  <a:lnTo>
                    <a:pt x="73013" y="570707"/>
                  </a:lnTo>
                </a:path>
                <a:path w="73025" h="570864">
                  <a:moveTo>
                    <a:pt x="0" y="0"/>
                  </a:moveTo>
                  <a:lnTo>
                    <a:pt x="73013" y="0"/>
                  </a:lnTo>
                </a:path>
              </a:pathLst>
            </a:custGeom>
            <a:noFill/>
            <a:ln w="10077">
              <a:solidFill>
                <a:srgbClr val="b5e7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7" name="object 44"/>
          <p:cNvSpPr/>
          <p:nvPr/>
        </p:nvSpPr>
        <p:spPr>
          <a:xfrm rot="1800000">
            <a:off x="164016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1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object 45"/>
          <p:cNvSpPr/>
          <p:nvPr/>
        </p:nvSpPr>
        <p:spPr>
          <a:xfrm rot="1800000">
            <a:off x="193788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2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bject 46"/>
          <p:cNvSpPr/>
          <p:nvPr/>
        </p:nvSpPr>
        <p:spPr>
          <a:xfrm rot="1800000">
            <a:off x="223596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3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object 47"/>
          <p:cNvSpPr/>
          <p:nvPr/>
        </p:nvSpPr>
        <p:spPr>
          <a:xfrm rot="1800000">
            <a:off x="253368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4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object 48"/>
          <p:cNvSpPr/>
          <p:nvPr/>
        </p:nvSpPr>
        <p:spPr>
          <a:xfrm rot="1800000">
            <a:off x="283176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5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object 49"/>
          <p:cNvSpPr/>
          <p:nvPr/>
        </p:nvSpPr>
        <p:spPr>
          <a:xfrm rot="1800000">
            <a:off x="312948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6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object 50"/>
          <p:cNvSpPr/>
          <p:nvPr/>
        </p:nvSpPr>
        <p:spPr>
          <a:xfrm rot="1800000">
            <a:off x="342756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7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object 51"/>
          <p:cNvSpPr/>
          <p:nvPr/>
        </p:nvSpPr>
        <p:spPr>
          <a:xfrm rot="1800000">
            <a:off x="3725640" y="2587680"/>
            <a:ext cx="2955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6"/>
              </a:lnSpc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8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bject 52"/>
          <p:cNvSpPr/>
          <p:nvPr/>
        </p:nvSpPr>
        <p:spPr>
          <a:xfrm>
            <a:off x="1365120" y="2206800"/>
            <a:ext cx="16164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1" strike="noStrike">
                <a:solidFill>
                  <a:srgbClr val="293f5e"/>
                </a:solidFill>
                <a:latin typeface="Arial"/>
              </a:rPr>
              <a:t>100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53"/>
          <p:cNvSpPr/>
          <p:nvPr/>
        </p:nvSpPr>
        <p:spPr>
          <a:xfrm>
            <a:off x="1398960" y="1814760"/>
            <a:ext cx="12780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−</a:t>
            </a: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50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bject 54"/>
          <p:cNvSpPr/>
          <p:nvPr/>
        </p:nvSpPr>
        <p:spPr>
          <a:xfrm>
            <a:off x="1467720" y="1422720"/>
            <a:ext cx="5868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55"/>
          <p:cNvSpPr/>
          <p:nvPr/>
        </p:nvSpPr>
        <p:spPr>
          <a:xfrm>
            <a:off x="1434240" y="1030680"/>
            <a:ext cx="925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450" spc="-26" strike="noStrike">
                <a:solidFill>
                  <a:srgbClr val="293f5e"/>
                </a:solidFill>
                <a:latin typeface="Arial"/>
              </a:rPr>
              <a:t>50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9" name="object 56"/>
          <p:cNvGrpSpPr/>
          <p:nvPr/>
        </p:nvGrpSpPr>
        <p:grpSpPr>
          <a:xfrm>
            <a:off x="4133880" y="1026720"/>
            <a:ext cx="60480" cy="60480"/>
            <a:chOff x="4133880" y="1026720"/>
            <a:chExt cx="60480" cy="60480"/>
          </a:xfrm>
        </p:grpSpPr>
        <p:sp>
          <p:nvSpPr>
            <p:cNvPr id="280" name="object 57"/>
            <p:cNvSpPr/>
            <p:nvPr/>
          </p:nvSpPr>
          <p:spPr>
            <a:xfrm>
              <a:off x="4133880" y="10267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ef543b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object 58"/>
            <p:cNvSpPr/>
            <p:nvPr/>
          </p:nvSpPr>
          <p:spPr>
            <a:xfrm>
              <a:off x="4133880" y="10267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ef543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2" name="object 59"/>
          <p:cNvGrpSpPr/>
          <p:nvPr/>
        </p:nvGrpSpPr>
        <p:grpSpPr>
          <a:xfrm>
            <a:off x="4133880" y="1122120"/>
            <a:ext cx="60480" cy="60480"/>
            <a:chOff x="4133880" y="1122120"/>
            <a:chExt cx="60480" cy="60480"/>
          </a:xfrm>
        </p:grpSpPr>
        <p:sp>
          <p:nvSpPr>
            <p:cNvPr id="283" name="object 60"/>
            <p:cNvSpPr/>
            <p:nvPr/>
          </p:nvSpPr>
          <p:spPr>
            <a:xfrm>
              <a:off x="4133880" y="11221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00cc95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object 61"/>
            <p:cNvSpPr/>
            <p:nvPr/>
          </p:nvSpPr>
          <p:spPr>
            <a:xfrm>
              <a:off x="4133880" y="11221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00cc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5" name="object 62"/>
          <p:cNvGrpSpPr/>
          <p:nvPr/>
        </p:nvGrpSpPr>
        <p:grpSpPr>
          <a:xfrm>
            <a:off x="4133880" y="1217880"/>
            <a:ext cx="60480" cy="60480"/>
            <a:chOff x="4133880" y="1217880"/>
            <a:chExt cx="60480" cy="60480"/>
          </a:xfrm>
        </p:grpSpPr>
        <p:sp>
          <p:nvSpPr>
            <p:cNvPr id="286" name="object 63"/>
            <p:cNvSpPr/>
            <p:nvPr/>
          </p:nvSpPr>
          <p:spPr>
            <a:xfrm>
              <a:off x="4133880" y="121788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ab62fa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object 64"/>
            <p:cNvSpPr/>
            <p:nvPr/>
          </p:nvSpPr>
          <p:spPr>
            <a:xfrm>
              <a:off x="4133880" y="121788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ab62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8" name="object 65"/>
          <p:cNvGrpSpPr/>
          <p:nvPr/>
        </p:nvGrpSpPr>
        <p:grpSpPr>
          <a:xfrm>
            <a:off x="4133880" y="1313640"/>
            <a:ext cx="60480" cy="60480"/>
            <a:chOff x="4133880" y="1313640"/>
            <a:chExt cx="60480" cy="60480"/>
          </a:xfrm>
        </p:grpSpPr>
        <p:sp>
          <p:nvSpPr>
            <p:cNvPr id="289" name="object 66"/>
            <p:cNvSpPr/>
            <p:nvPr/>
          </p:nvSpPr>
          <p:spPr>
            <a:xfrm>
              <a:off x="4133880" y="131364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ffa15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object 67"/>
            <p:cNvSpPr/>
            <p:nvPr/>
          </p:nvSpPr>
          <p:spPr>
            <a:xfrm>
              <a:off x="4133880" y="131364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ffa1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1" name="object 68"/>
          <p:cNvGrpSpPr/>
          <p:nvPr/>
        </p:nvGrpSpPr>
        <p:grpSpPr>
          <a:xfrm>
            <a:off x="4133880" y="1409400"/>
            <a:ext cx="60480" cy="60480"/>
            <a:chOff x="4133880" y="1409400"/>
            <a:chExt cx="60480" cy="60480"/>
          </a:xfrm>
        </p:grpSpPr>
        <p:sp>
          <p:nvSpPr>
            <p:cNvPr id="292" name="object 69"/>
            <p:cNvSpPr/>
            <p:nvPr/>
          </p:nvSpPr>
          <p:spPr>
            <a:xfrm>
              <a:off x="4133880" y="140940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18d3f2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object 70"/>
            <p:cNvSpPr/>
            <p:nvPr/>
          </p:nvSpPr>
          <p:spPr>
            <a:xfrm>
              <a:off x="4133880" y="140940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18d3f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4" name="object 71"/>
          <p:cNvGrpSpPr/>
          <p:nvPr/>
        </p:nvGrpSpPr>
        <p:grpSpPr>
          <a:xfrm>
            <a:off x="4133880" y="1505160"/>
            <a:ext cx="60480" cy="60480"/>
            <a:chOff x="4133880" y="1505160"/>
            <a:chExt cx="60480" cy="60480"/>
          </a:xfrm>
        </p:grpSpPr>
        <p:sp>
          <p:nvSpPr>
            <p:cNvPr id="295" name="object 72"/>
            <p:cNvSpPr/>
            <p:nvPr/>
          </p:nvSpPr>
          <p:spPr>
            <a:xfrm>
              <a:off x="4133880" y="150516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ff6691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object 73"/>
            <p:cNvSpPr/>
            <p:nvPr/>
          </p:nvSpPr>
          <p:spPr>
            <a:xfrm>
              <a:off x="4133880" y="150516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ff669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7" name="object 74"/>
          <p:cNvGrpSpPr/>
          <p:nvPr/>
        </p:nvGrpSpPr>
        <p:grpSpPr>
          <a:xfrm>
            <a:off x="1708200" y="930960"/>
            <a:ext cx="2486160" cy="1047600"/>
            <a:chOff x="1708200" y="930960"/>
            <a:chExt cx="2486160" cy="1047600"/>
          </a:xfrm>
        </p:grpSpPr>
        <p:sp>
          <p:nvSpPr>
            <p:cNvPr id="298" name="object 75"/>
            <p:cNvSpPr/>
            <p:nvPr/>
          </p:nvSpPr>
          <p:spPr>
            <a:xfrm>
              <a:off x="4133880" y="93096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626efa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object 76"/>
            <p:cNvSpPr/>
            <p:nvPr/>
          </p:nvSpPr>
          <p:spPr>
            <a:xfrm>
              <a:off x="4133880" y="93096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59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626e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object 77"/>
            <p:cNvSpPr/>
            <p:nvPr/>
          </p:nvSpPr>
          <p:spPr>
            <a:xfrm>
              <a:off x="4133880" y="16009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60">
                  <a:moveTo>
                    <a:pt x="60466" y="60466"/>
                  </a:moveTo>
                  <a:lnTo>
                    <a:pt x="0" y="60466"/>
                  </a:lnTo>
                  <a:lnTo>
                    <a:pt x="0" y="0"/>
                  </a:lnTo>
                  <a:lnTo>
                    <a:pt x="60466" y="0"/>
                  </a:lnTo>
                  <a:lnTo>
                    <a:pt x="60466" y="60466"/>
                  </a:lnTo>
                  <a:close/>
                </a:path>
              </a:pathLst>
            </a:custGeom>
            <a:solidFill>
              <a:srgbClr val="b5e78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object 78"/>
            <p:cNvSpPr/>
            <p:nvPr/>
          </p:nvSpPr>
          <p:spPr>
            <a:xfrm>
              <a:off x="4133880" y="1600920"/>
              <a:ext cx="60480" cy="6048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60960" h="60960">
                  <a:moveTo>
                    <a:pt x="0" y="0"/>
                  </a:moveTo>
                  <a:lnTo>
                    <a:pt x="60466" y="0"/>
                  </a:lnTo>
                  <a:lnTo>
                    <a:pt x="60466" y="60466"/>
                  </a:lnTo>
                  <a:lnTo>
                    <a:pt x="0" y="604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77">
              <a:solidFill>
                <a:srgbClr val="b5e7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object 79"/>
            <p:cNvSpPr/>
            <p:nvPr/>
          </p:nvSpPr>
          <p:spPr>
            <a:xfrm>
              <a:off x="1708200" y="18882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object 80"/>
            <p:cNvSpPr/>
            <p:nvPr/>
          </p:nvSpPr>
          <p:spPr>
            <a:xfrm>
              <a:off x="1708200" y="18882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4" name="object 81"/>
          <p:cNvSpPr/>
          <p:nvPr/>
        </p:nvSpPr>
        <p:spPr>
          <a:xfrm>
            <a:off x="4251960" y="888120"/>
            <a:ext cx="31464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t">
            <a:spAutoFit/>
          </a:bodyPr>
          <a:p>
            <a:pPr marL="12600">
              <a:lnSpc>
                <a:spcPct val="100000"/>
              </a:lnSpc>
              <a:spcBef>
                <a:spcPts val="306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1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2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3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4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5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0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6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7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lang="en-US" sz="450" spc="-1" strike="noStrike">
                <a:solidFill>
                  <a:srgbClr val="293f5e"/>
                </a:solidFill>
                <a:latin typeface="Arial"/>
              </a:rPr>
              <a:t>Scenario</a:t>
            </a:r>
            <a:r>
              <a:rPr b="0" lang="en-US" sz="450" spc="89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450" spc="-52" strike="noStrike">
                <a:solidFill>
                  <a:srgbClr val="293f5e"/>
                </a:solidFill>
                <a:latin typeface="Arial"/>
              </a:rPr>
              <a:t>8</a:t>
            </a:r>
            <a:endParaRPr b="0" lang="en-US" sz="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bject 82"/>
          <p:cNvSpPr/>
          <p:nvPr/>
        </p:nvSpPr>
        <p:spPr>
          <a:xfrm>
            <a:off x="2060640" y="529200"/>
            <a:ext cx="141120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227880">
              <a:lnSpc>
                <a:spcPct val="112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Scenarios</a:t>
            </a:r>
            <a:r>
              <a:rPr b="0" lang="en-US" sz="650" spc="72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Power</a:t>
            </a:r>
            <a:r>
              <a:rPr b="0" lang="en-US" sz="650" spc="72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2" strike="noStrike">
                <a:solidFill>
                  <a:srgbClr val="293f5e"/>
                </a:solidFill>
                <a:latin typeface="Arial"/>
              </a:rPr>
              <a:t>Output</a:t>
            </a:r>
            <a:r>
              <a:rPr b="0" lang="en-US" sz="650" spc="497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From: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01,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2022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to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July</a:t>
            </a:r>
            <a:r>
              <a:rPr b="0" lang="en-US" sz="650" spc="43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1" strike="noStrike">
                <a:solidFill>
                  <a:srgbClr val="293f5e"/>
                </a:solidFill>
                <a:latin typeface="Arial"/>
              </a:rPr>
              <a:t>31,</a:t>
            </a:r>
            <a:r>
              <a:rPr b="0" lang="en-US" sz="650" spc="3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650" spc="-21" strike="noStrike">
                <a:solidFill>
                  <a:srgbClr val="293f5e"/>
                </a:solidFill>
                <a:latin typeface="Arial"/>
              </a:rPr>
              <a:t>2022</a:t>
            </a:r>
            <a:endParaRPr b="0" lang="en-US" sz="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bject 83"/>
          <p:cNvSpPr/>
          <p:nvPr/>
        </p:nvSpPr>
        <p:spPr>
          <a:xfrm>
            <a:off x="1176480" y="1464120"/>
            <a:ext cx="1044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6480" tIns="0" bIns="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b="0" lang="en-US" sz="550" spc="-1" strike="noStrike">
                <a:solidFill>
                  <a:srgbClr val="293f5e"/>
                </a:solidFill>
                <a:latin typeface="Arial"/>
              </a:rPr>
              <a:t>Demand</a:t>
            </a:r>
            <a:r>
              <a:rPr b="0" lang="en-US" sz="550" spc="18" strike="noStrike">
                <a:solidFill>
                  <a:srgbClr val="293f5e"/>
                </a:solidFill>
                <a:latin typeface="Arial"/>
              </a:rPr>
              <a:t> </a:t>
            </a:r>
            <a:r>
              <a:rPr b="0" lang="en-US" sz="550" spc="-21" strike="noStrike">
                <a:solidFill>
                  <a:srgbClr val="293f5e"/>
                </a:solidFill>
                <a:latin typeface="Arial"/>
              </a:rPr>
              <a:t>(kW)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object 84"/>
          <p:cNvSpPr/>
          <p:nvPr/>
        </p:nvSpPr>
        <p:spPr>
          <a:xfrm>
            <a:off x="1718280" y="189324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58.6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8" name="object 85"/>
          <p:cNvGrpSpPr/>
          <p:nvPr/>
        </p:nvGrpSpPr>
        <p:grpSpPr>
          <a:xfrm>
            <a:off x="1718280" y="1772280"/>
            <a:ext cx="196560" cy="90360"/>
            <a:chOff x="1718280" y="1772280"/>
            <a:chExt cx="196560" cy="90360"/>
          </a:xfrm>
        </p:grpSpPr>
        <p:sp>
          <p:nvSpPr>
            <p:cNvPr id="309" name="object 86"/>
            <p:cNvSpPr/>
            <p:nvPr/>
          </p:nvSpPr>
          <p:spPr>
            <a:xfrm>
              <a:off x="1718280" y="177228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196517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6517" y="0"/>
                  </a:lnTo>
                  <a:lnTo>
                    <a:pt x="196517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object 87"/>
            <p:cNvSpPr/>
            <p:nvPr/>
          </p:nvSpPr>
          <p:spPr>
            <a:xfrm>
              <a:off x="1718280" y="177228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0" y="0"/>
                  </a:moveTo>
                  <a:lnTo>
                    <a:pt x="196517" y="0"/>
                  </a:lnTo>
                  <a:lnTo>
                    <a:pt x="196517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1" name="object 88"/>
          <p:cNvSpPr/>
          <p:nvPr/>
        </p:nvSpPr>
        <p:spPr>
          <a:xfrm>
            <a:off x="1728360" y="1777320"/>
            <a:ext cx="1731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36.8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2" name="object 89"/>
          <p:cNvGrpSpPr/>
          <p:nvPr/>
        </p:nvGrpSpPr>
        <p:grpSpPr>
          <a:xfrm>
            <a:off x="1703160" y="1661400"/>
            <a:ext cx="232200" cy="90360"/>
            <a:chOff x="1703160" y="1661400"/>
            <a:chExt cx="232200" cy="90360"/>
          </a:xfrm>
        </p:grpSpPr>
        <p:sp>
          <p:nvSpPr>
            <p:cNvPr id="313" name="object 90"/>
            <p:cNvSpPr/>
            <p:nvPr/>
          </p:nvSpPr>
          <p:spPr>
            <a:xfrm>
              <a:off x="1703160" y="1661400"/>
              <a:ext cx="232200" cy="9036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2410" h="90805">
                  <a:moveTo>
                    <a:pt x="231790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31790" y="0"/>
                  </a:lnTo>
                  <a:lnTo>
                    <a:pt x="231790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object 91"/>
            <p:cNvSpPr/>
            <p:nvPr/>
          </p:nvSpPr>
          <p:spPr>
            <a:xfrm>
              <a:off x="1703160" y="1661400"/>
              <a:ext cx="232200" cy="9036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2410" h="90805">
                  <a:moveTo>
                    <a:pt x="0" y="0"/>
                  </a:moveTo>
                  <a:lnTo>
                    <a:pt x="231790" y="0"/>
                  </a:lnTo>
                  <a:lnTo>
                    <a:pt x="231790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5" name="object 92"/>
          <p:cNvSpPr/>
          <p:nvPr/>
        </p:nvSpPr>
        <p:spPr>
          <a:xfrm>
            <a:off x="1712880" y="1666440"/>
            <a:ext cx="2066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med:-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26.7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93"/>
          <p:cNvSpPr/>
          <p:nvPr/>
        </p:nvSpPr>
        <p:spPr>
          <a:xfrm>
            <a:off x="1713960" y="1545480"/>
            <a:ext cx="20664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6640">
              <a:lnSpc>
                <a:spcPct val="100000"/>
              </a:lnSpc>
              <a:spcBef>
                <a:spcPts val="156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q3:-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18.6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7" name="object 94"/>
          <p:cNvGrpSpPr/>
          <p:nvPr/>
        </p:nvGrpSpPr>
        <p:grpSpPr>
          <a:xfrm>
            <a:off x="1723320" y="1429560"/>
            <a:ext cx="191520" cy="90360"/>
            <a:chOff x="1723320" y="1429560"/>
            <a:chExt cx="191520" cy="90360"/>
          </a:xfrm>
        </p:grpSpPr>
        <p:sp>
          <p:nvSpPr>
            <p:cNvPr id="318" name="object 95"/>
            <p:cNvSpPr/>
            <p:nvPr/>
          </p:nvSpPr>
          <p:spPr>
            <a:xfrm>
              <a:off x="172332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191478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1478" y="0"/>
                  </a:lnTo>
                  <a:lnTo>
                    <a:pt x="191478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object 96"/>
            <p:cNvSpPr/>
            <p:nvPr/>
          </p:nvSpPr>
          <p:spPr>
            <a:xfrm>
              <a:off x="172332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0" y="0"/>
                  </a:moveTo>
                  <a:lnTo>
                    <a:pt x="191478" y="0"/>
                  </a:lnTo>
                  <a:lnTo>
                    <a:pt x="191478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0" name="object 97"/>
          <p:cNvSpPr/>
          <p:nvPr/>
        </p:nvSpPr>
        <p:spPr>
          <a:xfrm>
            <a:off x="1733040" y="1434600"/>
            <a:ext cx="16848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1" name="object 98"/>
          <p:cNvGrpSpPr/>
          <p:nvPr/>
        </p:nvGrpSpPr>
        <p:grpSpPr>
          <a:xfrm>
            <a:off x="2005560" y="1983960"/>
            <a:ext cx="216720" cy="90360"/>
            <a:chOff x="2005560" y="1983960"/>
            <a:chExt cx="216720" cy="90360"/>
          </a:xfrm>
        </p:grpSpPr>
        <p:sp>
          <p:nvSpPr>
            <p:cNvPr id="322" name="object 99"/>
            <p:cNvSpPr/>
            <p:nvPr/>
          </p:nvSpPr>
          <p:spPr>
            <a:xfrm>
              <a:off x="2005560" y="198396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object 100"/>
            <p:cNvSpPr/>
            <p:nvPr/>
          </p:nvSpPr>
          <p:spPr>
            <a:xfrm>
              <a:off x="2005560" y="198396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object 101"/>
          <p:cNvSpPr/>
          <p:nvPr/>
        </p:nvSpPr>
        <p:spPr>
          <a:xfrm>
            <a:off x="2015280" y="198900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70.5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5" name="object 102"/>
          <p:cNvGrpSpPr/>
          <p:nvPr/>
        </p:nvGrpSpPr>
        <p:grpSpPr>
          <a:xfrm>
            <a:off x="2015280" y="1842840"/>
            <a:ext cx="196560" cy="90360"/>
            <a:chOff x="2015280" y="1842840"/>
            <a:chExt cx="196560" cy="90360"/>
          </a:xfrm>
        </p:grpSpPr>
        <p:sp>
          <p:nvSpPr>
            <p:cNvPr id="326" name="object 103"/>
            <p:cNvSpPr/>
            <p:nvPr/>
          </p:nvSpPr>
          <p:spPr>
            <a:xfrm>
              <a:off x="2015280" y="18428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196517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6517" y="0"/>
                  </a:lnTo>
                  <a:lnTo>
                    <a:pt x="196517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object 104"/>
            <p:cNvSpPr/>
            <p:nvPr/>
          </p:nvSpPr>
          <p:spPr>
            <a:xfrm>
              <a:off x="2015280" y="18428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0" y="0"/>
                  </a:moveTo>
                  <a:lnTo>
                    <a:pt x="196517" y="0"/>
                  </a:lnTo>
                  <a:lnTo>
                    <a:pt x="196517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8" name="object 105"/>
          <p:cNvSpPr/>
          <p:nvPr/>
        </p:nvSpPr>
        <p:spPr>
          <a:xfrm>
            <a:off x="2025360" y="1847880"/>
            <a:ext cx="1731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38.5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object 106"/>
          <p:cNvGrpSpPr/>
          <p:nvPr/>
        </p:nvGrpSpPr>
        <p:grpSpPr>
          <a:xfrm>
            <a:off x="2000520" y="1706760"/>
            <a:ext cx="232200" cy="90360"/>
            <a:chOff x="2000520" y="1706760"/>
            <a:chExt cx="232200" cy="90360"/>
          </a:xfrm>
        </p:grpSpPr>
        <p:sp>
          <p:nvSpPr>
            <p:cNvPr id="330" name="object 107"/>
            <p:cNvSpPr/>
            <p:nvPr/>
          </p:nvSpPr>
          <p:spPr>
            <a:xfrm>
              <a:off x="2000520" y="1706760"/>
              <a:ext cx="232200" cy="9036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2410" h="90805">
                  <a:moveTo>
                    <a:pt x="231790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31790" y="0"/>
                  </a:lnTo>
                  <a:lnTo>
                    <a:pt x="231790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object 108"/>
            <p:cNvSpPr/>
            <p:nvPr/>
          </p:nvSpPr>
          <p:spPr>
            <a:xfrm>
              <a:off x="2000520" y="1706760"/>
              <a:ext cx="232200" cy="9036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2410" h="90805">
                  <a:moveTo>
                    <a:pt x="0" y="0"/>
                  </a:moveTo>
                  <a:lnTo>
                    <a:pt x="231790" y="0"/>
                  </a:lnTo>
                  <a:lnTo>
                    <a:pt x="231790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object 109"/>
          <p:cNvSpPr/>
          <p:nvPr/>
        </p:nvSpPr>
        <p:spPr>
          <a:xfrm>
            <a:off x="2010240" y="1711800"/>
            <a:ext cx="2066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med:-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27.6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3" name="object 110"/>
          <p:cNvGrpSpPr/>
          <p:nvPr/>
        </p:nvGrpSpPr>
        <p:grpSpPr>
          <a:xfrm>
            <a:off x="2015280" y="1565640"/>
            <a:ext cx="196560" cy="90360"/>
            <a:chOff x="2015280" y="1565640"/>
            <a:chExt cx="196560" cy="90360"/>
          </a:xfrm>
        </p:grpSpPr>
        <p:sp>
          <p:nvSpPr>
            <p:cNvPr id="334" name="object 111"/>
            <p:cNvSpPr/>
            <p:nvPr/>
          </p:nvSpPr>
          <p:spPr>
            <a:xfrm>
              <a:off x="2015280" y="15656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196517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6517" y="0"/>
                  </a:lnTo>
                  <a:lnTo>
                    <a:pt x="196517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object 112"/>
            <p:cNvSpPr/>
            <p:nvPr/>
          </p:nvSpPr>
          <p:spPr>
            <a:xfrm>
              <a:off x="2015280" y="15656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0" y="0"/>
                  </a:moveTo>
                  <a:lnTo>
                    <a:pt x="196517" y="0"/>
                  </a:lnTo>
                  <a:lnTo>
                    <a:pt x="196517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6" name="object 113"/>
          <p:cNvSpPr/>
          <p:nvPr/>
        </p:nvSpPr>
        <p:spPr>
          <a:xfrm>
            <a:off x="2025360" y="1570680"/>
            <a:ext cx="1731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q3:-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18.6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7" name="object 114"/>
          <p:cNvGrpSpPr/>
          <p:nvPr/>
        </p:nvGrpSpPr>
        <p:grpSpPr>
          <a:xfrm>
            <a:off x="2020320" y="1429560"/>
            <a:ext cx="191520" cy="90360"/>
            <a:chOff x="2020320" y="1429560"/>
            <a:chExt cx="191520" cy="90360"/>
          </a:xfrm>
        </p:grpSpPr>
        <p:sp>
          <p:nvSpPr>
            <p:cNvPr id="338" name="object 115"/>
            <p:cNvSpPr/>
            <p:nvPr/>
          </p:nvSpPr>
          <p:spPr>
            <a:xfrm>
              <a:off x="202032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191478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1478" y="0"/>
                  </a:lnTo>
                  <a:lnTo>
                    <a:pt x="191478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object 116"/>
            <p:cNvSpPr/>
            <p:nvPr/>
          </p:nvSpPr>
          <p:spPr>
            <a:xfrm>
              <a:off x="202032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0" y="0"/>
                  </a:moveTo>
                  <a:lnTo>
                    <a:pt x="191478" y="0"/>
                  </a:lnTo>
                  <a:lnTo>
                    <a:pt x="191478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0" name="object 117"/>
          <p:cNvSpPr/>
          <p:nvPr/>
        </p:nvSpPr>
        <p:spPr>
          <a:xfrm>
            <a:off x="2030400" y="1434600"/>
            <a:ext cx="16848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1" name="object 118"/>
          <p:cNvGrpSpPr/>
          <p:nvPr/>
        </p:nvGrpSpPr>
        <p:grpSpPr>
          <a:xfrm>
            <a:off x="2292480" y="2377080"/>
            <a:ext cx="236520" cy="90360"/>
            <a:chOff x="2292480" y="2377080"/>
            <a:chExt cx="236520" cy="90360"/>
          </a:xfrm>
        </p:grpSpPr>
        <p:sp>
          <p:nvSpPr>
            <p:cNvPr id="342" name="object 119"/>
            <p:cNvSpPr/>
            <p:nvPr/>
          </p:nvSpPr>
          <p:spPr>
            <a:xfrm>
              <a:off x="2292480" y="2377080"/>
              <a:ext cx="236520" cy="9036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6855" h="90805">
                  <a:moveTo>
                    <a:pt x="236829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36829" y="0"/>
                  </a:lnTo>
                  <a:lnTo>
                    <a:pt x="236829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object 120"/>
            <p:cNvSpPr/>
            <p:nvPr/>
          </p:nvSpPr>
          <p:spPr>
            <a:xfrm>
              <a:off x="2292480" y="2377080"/>
              <a:ext cx="236520" cy="9036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36855" h="90805">
                  <a:moveTo>
                    <a:pt x="0" y="0"/>
                  </a:moveTo>
                  <a:lnTo>
                    <a:pt x="236829" y="0"/>
                  </a:lnTo>
                  <a:lnTo>
                    <a:pt x="236829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4" name="object 121"/>
          <p:cNvSpPr/>
          <p:nvPr/>
        </p:nvSpPr>
        <p:spPr>
          <a:xfrm>
            <a:off x="2302560" y="2381760"/>
            <a:ext cx="2156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120.5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122"/>
          <p:cNvSpPr/>
          <p:nvPr/>
        </p:nvSpPr>
        <p:spPr>
          <a:xfrm>
            <a:off x="2312640" y="2140200"/>
            <a:ext cx="20484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2320">
              <a:lnSpc>
                <a:spcPct val="100000"/>
              </a:lnSpc>
              <a:spcBef>
                <a:spcPts val="156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41.7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object 123"/>
          <p:cNvSpPr/>
          <p:nvPr/>
        </p:nvSpPr>
        <p:spPr>
          <a:xfrm>
            <a:off x="2297520" y="1903320"/>
            <a:ext cx="21924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2320">
              <a:lnSpc>
                <a:spcPct val="100000"/>
              </a:lnSpc>
              <a:spcBef>
                <a:spcPts val="156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med:-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29.2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7" name="object 124"/>
          <p:cNvGrpSpPr/>
          <p:nvPr/>
        </p:nvGrpSpPr>
        <p:grpSpPr>
          <a:xfrm>
            <a:off x="2312640" y="1666440"/>
            <a:ext cx="196560" cy="90360"/>
            <a:chOff x="2312640" y="1666440"/>
            <a:chExt cx="196560" cy="90360"/>
          </a:xfrm>
        </p:grpSpPr>
        <p:sp>
          <p:nvSpPr>
            <p:cNvPr id="348" name="object 125"/>
            <p:cNvSpPr/>
            <p:nvPr/>
          </p:nvSpPr>
          <p:spPr>
            <a:xfrm>
              <a:off x="2312640" y="16664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196517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6517" y="0"/>
                  </a:lnTo>
                  <a:lnTo>
                    <a:pt x="196517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object 126"/>
            <p:cNvSpPr/>
            <p:nvPr/>
          </p:nvSpPr>
          <p:spPr>
            <a:xfrm>
              <a:off x="2312640" y="1666440"/>
              <a:ext cx="196560" cy="903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6850" h="90805">
                  <a:moveTo>
                    <a:pt x="0" y="0"/>
                  </a:moveTo>
                  <a:lnTo>
                    <a:pt x="196517" y="0"/>
                  </a:lnTo>
                  <a:lnTo>
                    <a:pt x="196517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0" name="object 127"/>
          <p:cNvSpPr/>
          <p:nvPr/>
        </p:nvSpPr>
        <p:spPr>
          <a:xfrm>
            <a:off x="2322720" y="1671480"/>
            <a:ext cx="17316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q3:-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18.8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1" name="object 128"/>
          <p:cNvGrpSpPr/>
          <p:nvPr/>
        </p:nvGrpSpPr>
        <p:grpSpPr>
          <a:xfrm>
            <a:off x="2317680" y="1429560"/>
            <a:ext cx="191520" cy="90360"/>
            <a:chOff x="2317680" y="1429560"/>
            <a:chExt cx="191520" cy="90360"/>
          </a:xfrm>
        </p:grpSpPr>
        <p:sp>
          <p:nvSpPr>
            <p:cNvPr id="352" name="object 129"/>
            <p:cNvSpPr/>
            <p:nvPr/>
          </p:nvSpPr>
          <p:spPr>
            <a:xfrm>
              <a:off x="231768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191478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1478" y="0"/>
                  </a:lnTo>
                  <a:lnTo>
                    <a:pt x="191478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object 130"/>
            <p:cNvSpPr/>
            <p:nvPr/>
          </p:nvSpPr>
          <p:spPr>
            <a:xfrm>
              <a:off x="2317680" y="142956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69" h="90805">
                  <a:moveTo>
                    <a:pt x="0" y="0"/>
                  </a:moveTo>
                  <a:lnTo>
                    <a:pt x="191478" y="0"/>
                  </a:lnTo>
                  <a:lnTo>
                    <a:pt x="191478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4" name="object 131"/>
          <p:cNvSpPr/>
          <p:nvPr/>
        </p:nvSpPr>
        <p:spPr>
          <a:xfrm>
            <a:off x="2327760" y="1434600"/>
            <a:ext cx="16848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5" name="object 132"/>
          <p:cNvGrpSpPr/>
          <p:nvPr/>
        </p:nvGrpSpPr>
        <p:grpSpPr>
          <a:xfrm>
            <a:off x="2604960" y="1605960"/>
            <a:ext cx="216720" cy="90360"/>
            <a:chOff x="2604960" y="1605960"/>
            <a:chExt cx="216720" cy="90360"/>
          </a:xfrm>
        </p:grpSpPr>
        <p:sp>
          <p:nvSpPr>
            <p:cNvPr id="356" name="object 133"/>
            <p:cNvSpPr/>
            <p:nvPr/>
          </p:nvSpPr>
          <p:spPr>
            <a:xfrm>
              <a:off x="2604960" y="160596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object 134"/>
            <p:cNvSpPr/>
            <p:nvPr/>
          </p:nvSpPr>
          <p:spPr>
            <a:xfrm>
              <a:off x="2604960" y="160596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8" name="object 135"/>
          <p:cNvSpPr/>
          <p:nvPr/>
        </p:nvSpPr>
        <p:spPr>
          <a:xfrm>
            <a:off x="2615040" y="161100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22.2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object 136"/>
          <p:cNvGrpSpPr/>
          <p:nvPr/>
        </p:nvGrpSpPr>
        <p:grpSpPr>
          <a:xfrm>
            <a:off x="2625120" y="1434600"/>
            <a:ext cx="171000" cy="90360"/>
            <a:chOff x="2625120" y="1434600"/>
            <a:chExt cx="171000" cy="90360"/>
          </a:xfrm>
        </p:grpSpPr>
        <p:sp>
          <p:nvSpPr>
            <p:cNvPr id="360" name="object 137"/>
            <p:cNvSpPr/>
            <p:nvPr/>
          </p:nvSpPr>
          <p:spPr>
            <a:xfrm>
              <a:off x="2625120" y="143460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17132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71323" y="0"/>
                  </a:lnTo>
                  <a:lnTo>
                    <a:pt x="17132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object 138"/>
            <p:cNvSpPr/>
            <p:nvPr/>
          </p:nvSpPr>
          <p:spPr>
            <a:xfrm>
              <a:off x="2625120" y="143460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0" y="0"/>
                  </a:moveTo>
                  <a:lnTo>
                    <a:pt x="171323" y="0"/>
                  </a:lnTo>
                  <a:lnTo>
                    <a:pt x="17132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2" name="object 139"/>
          <p:cNvSpPr/>
          <p:nvPr/>
        </p:nvSpPr>
        <p:spPr>
          <a:xfrm>
            <a:off x="2635200" y="1439640"/>
            <a:ext cx="1508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140"/>
          <p:cNvSpPr/>
          <p:nvPr/>
        </p:nvSpPr>
        <p:spPr>
          <a:xfrm>
            <a:off x="2615040" y="1263240"/>
            <a:ext cx="19152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2320">
              <a:lnSpc>
                <a:spcPct val="100000"/>
              </a:lnSpc>
              <a:spcBef>
                <a:spcPts val="156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med:0.0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4" name="object 141"/>
          <p:cNvGrpSpPr/>
          <p:nvPr/>
        </p:nvGrpSpPr>
        <p:grpSpPr>
          <a:xfrm>
            <a:off x="2630160" y="1091880"/>
            <a:ext cx="160920" cy="90360"/>
            <a:chOff x="2630160" y="1091880"/>
            <a:chExt cx="160920" cy="90360"/>
          </a:xfrm>
        </p:grpSpPr>
        <p:sp>
          <p:nvSpPr>
            <p:cNvPr id="365" name="object 142"/>
            <p:cNvSpPr/>
            <p:nvPr/>
          </p:nvSpPr>
          <p:spPr>
            <a:xfrm>
              <a:off x="2630160" y="109188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16124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61245" y="0"/>
                  </a:lnTo>
                  <a:lnTo>
                    <a:pt x="16124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object 143"/>
            <p:cNvSpPr/>
            <p:nvPr/>
          </p:nvSpPr>
          <p:spPr>
            <a:xfrm>
              <a:off x="2630160" y="109188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0" y="0"/>
                  </a:moveTo>
                  <a:lnTo>
                    <a:pt x="161245" y="0"/>
                  </a:lnTo>
                  <a:lnTo>
                    <a:pt x="16124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7" name="object 144"/>
          <p:cNvSpPr/>
          <p:nvPr/>
        </p:nvSpPr>
        <p:spPr>
          <a:xfrm>
            <a:off x="2640240" y="1096920"/>
            <a:ext cx="1375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q3:0.0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" name="object 145"/>
          <p:cNvGrpSpPr/>
          <p:nvPr/>
        </p:nvGrpSpPr>
        <p:grpSpPr>
          <a:xfrm>
            <a:off x="2604960" y="925920"/>
            <a:ext cx="211680" cy="90360"/>
            <a:chOff x="2604960" y="925920"/>
            <a:chExt cx="211680" cy="90360"/>
          </a:xfrm>
        </p:grpSpPr>
        <p:sp>
          <p:nvSpPr>
            <p:cNvPr id="369" name="object 146"/>
            <p:cNvSpPr/>
            <p:nvPr/>
          </p:nvSpPr>
          <p:spPr>
            <a:xfrm>
              <a:off x="260496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211634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1634" y="0"/>
                  </a:lnTo>
                  <a:lnTo>
                    <a:pt x="211634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object 147"/>
            <p:cNvSpPr/>
            <p:nvPr/>
          </p:nvSpPr>
          <p:spPr>
            <a:xfrm>
              <a:off x="260496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0" y="0"/>
                  </a:moveTo>
                  <a:lnTo>
                    <a:pt x="211634" y="0"/>
                  </a:lnTo>
                  <a:lnTo>
                    <a:pt x="211634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1" name="object 148"/>
          <p:cNvSpPr/>
          <p:nvPr/>
        </p:nvSpPr>
        <p:spPr>
          <a:xfrm>
            <a:off x="2615040" y="930600"/>
            <a:ext cx="1915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max:64.6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object 149"/>
          <p:cNvGrpSpPr/>
          <p:nvPr/>
        </p:nvGrpSpPr>
        <p:grpSpPr>
          <a:xfrm>
            <a:off x="2902320" y="1621080"/>
            <a:ext cx="216720" cy="90360"/>
            <a:chOff x="2902320" y="1621080"/>
            <a:chExt cx="216720" cy="90360"/>
          </a:xfrm>
        </p:grpSpPr>
        <p:sp>
          <p:nvSpPr>
            <p:cNvPr id="373" name="object 150"/>
            <p:cNvSpPr/>
            <p:nvPr/>
          </p:nvSpPr>
          <p:spPr>
            <a:xfrm>
              <a:off x="2902320" y="162108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object 151"/>
            <p:cNvSpPr/>
            <p:nvPr/>
          </p:nvSpPr>
          <p:spPr>
            <a:xfrm>
              <a:off x="2902320" y="162108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69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5" name="object 152"/>
          <p:cNvSpPr/>
          <p:nvPr/>
        </p:nvSpPr>
        <p:spPr>
          <a:xfrm>
            <a:off x="2912400" y="162612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24.5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6" name="object 153"/>
          <p:cNvGrpSpPr/>
          <p:nvPr/>
        </p:nvGrpSpPr>
        <p:grpSpPr>
          <a:xfrm>
            <a:off x="2922480" y="1444680"/>
            <a:ext cx="171000" cy="90360"/>
            <a:chOff x="2922480" y="1444680"/>
            <a:chExt cx="171000" cy="90360"/>
          </a:xfrm>
        </p:grpSpPr>
        <p:sp>
          <p:nvSpPr>
            <p:cNvPr id="377" name="object 154"/>
            <p:cNvSpPr/>
            <p:nvPr/>
          </p:nvSpPr>
          <p:spPr>
            <a:xfrm>
              <a:off x="2922480" y="14446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17132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71323" y="0"/>
                  </a:lnTo>
                  <a:lnTo>
                    <a:pt x="17132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object 155"/>
            <p:cNvSpPr/>
            <p:nvPr/>
          </p:nvSpPr>
          <p:spPr>
            <a:xfrm>
              <a:off x="2922480" y="14446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0" y="0"/>
                  </a:moveTo>
                  <a:lnTo>
                    <a:pt x="171323" y="0"/>
                  </a:lnTo>
                  <a:lnTo>
                    <a:pt x="17132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9" name="object 156"/>
          <p:cNvSpPr/>
          <p:nvPr/>
        </p:nvSpPr>
        <p:spPr>
          <a:xfrm>
            <a:off x="2932560" y="1449720"/>
            <a:ext cx="1508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object 157"/>
          <p:cNvSpPr/>
          <p:nvPr/>
        </p:nvSpPr>
        <p:spPr>
          <a:xfrm>
            <a:off x="2913480" y="1273320"/>
            <a:ext cx="19404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1600">
              <a:lnSpc>
                <a:spcPct val="100000"/>
              </a:lnSpc>
              <a:spcBef>
                <a:spcPts val="156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med:0.0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1" name="object 158"/>
          <p:cNvGrpSpPr/>
          <p:nvPr/>
        </p:nvGrpSpPr>
        <p:grpSpPr>
          <a:xfrm>
            <a:off x="2927520" y="1096920"/>
            <a:ext cx="160920" cy="90360"/>
            <a:chOff x="2927520" y="1096920"/>
            <a:chExt cx="160920" cy="90360"/>
          </a:xfrm>
        </p:grpSpPr>
        <p:sp>
          <p:nvSpPr>
            <p:cNvPr id="382" name="object 159"/>
            <p:cNvSpPr/>
            <p:nvPr/>
          </p:nvSpPr>
          <p:spPr>
            <a:xfrm>
              <a:off x="2927520" y="109692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16124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61245" y="0"/>
                  </a:lnTo>
                  <a:lnTo>
                    <a:pt x="16124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object 160"/>
            <p:cNvSpPr/>
            <p:nvPr/>
          </p:nvSpPr>
          <p:spPr>
            <a:xfrm>
              <a:off x="2927520" y="109692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0" y="0"/>
                  </a:moveTo>
                  <a:lnTo>
                    <a:pt x="161245" y="0"/>
                  </a:lnTo>
                  <a:lnTo>
                    <a:pt x="16124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4" name="object 161"/>
          <p:cNvSpPr/>
          <p:nvPr/>
        </p:nvSpPr>
        <p:spPr>
          <a:xfrm>
            <a:off x="2927520" y="1101960"/>
            <a:ext cx="15840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2232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q3:0.0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5" name="object 162"/>
          <p:cNvGrpSpPr/>
          <p:nvPr/>
        </p:nvGrpSpPr>
        <p:grpSpPr>
          <a:xfrm>
            <a:off x="2902320" y="925920"/>
            <a:ext cx="211680" cy="90360"/>
            <a:chOff x="2902320" y="925920"/>
            <a:chExt cx="211680" cy="90360"/>
          </a:xfrm>
        </p:grpSpPr>
        <p:sp>
          <p:nvSpPr>
            <p:cNvPr id="386" name="object 163"/>
            <p:cNvSpPr/>
            <p:nvPr/>
          </p:nvSpPr>
          <p:spPr>
            <a:xfrm>
              <a:off x="290232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211634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1634" y="0"/>
                  </a:lnTo>
                  <a:lnTo>
                    <a:pt x="211634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7" name="object 164"/>
            <p:cNvSpPr/>
            <p:nvPr/>
          </p:nvSpPr>
          <p:spPr>
            <a:xfrm>
              <a:off x="290232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0" y="0"/>
                  </a:moveTo>
                  <a:lnTo>
                    <a:pt x="211634" y="0"/>
                  </a:lnTo>
                  <a:lnTo>
                    <a:pt x="211634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8" name="object 165"/>
          <p:cNvSpPr/>
          <p:nvPr/>
        </p:nvSpPr>
        <p:spPr>
          <a:xfrm>
            <a:off x="2912400" y="930600"/>
            <a:ext cx="1915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max:64.6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9" name="object 166"/>
          <p:cNvGrpSpPr/>
          <p:nvPr/>
        </p:nvGrpSpPr>
        <p:grpSpPr>
          <a:xfrm>
            <a:off x="3199680" y="2014200"/>
            <a:ext cx="216720" cy="90360"/>
            <a:chOff x="3199680" y="2014200"/>
            <a:chExt cx="216720" cy="90360"/>
          </a:xfrm>
        </p:grpSpPr>
        <p:sp>
          <p:nvSpPr>
            <p:cNvPr id="390" name="object 167"/>
            <p:cNvSpPr/>
            <p:nvPr/>
          </p:nvSpPr>
          <p:spPr>
            <a:xfrm>
              <a:off x="3199680" y="20142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object 168"/>
            <p:cNvSpPr/>
            <p:nvPr/>
          </p:nvSpPr>
          <p:spPr>
            <a:xfrm>
              <a:off x="3199680" y="20142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2" name="object 169"/>
          <p:cNvSpPr/>
          <p:nvPr/>
        </p:nvSpPr>
        <p:spPr>
          <a:xfrm>
            <a:off x="3209760" y="201924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74.7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170"/>
          <p:cNvSpPr/>
          <p:nvPr/>
        </p:nvSpPr>
        <p:spPr>
          <a:xfrm>
            <a:off x="3219840" y="1747080"/>
            <a:ext cx="17100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2320">
              <a:lnSpc>
                <a:spcPct val="100000"/>
              </a:lnSpc>
              <a:spcBef>
                <a:spcPts val="156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4" name="object 171"/>
          <p:cNvGrpSpPr/>
          <p:nvPr/>
        </p:nvGrpSpPr>
        <p:grpSpPr>
          <a:xfrm>
            <a:off x="3204720" y="1474920"/>
            <a:ext cx="206640" cy="90360"/>
            <a:chOff x="3204720" y="1474920"/>
            <a:chExt cx="206640" cy="90360"/>
          </a:xfrm>
        </p:grpSpPr>
        <p:sp>
          <p:nvSpPr>
            <p:cNvPr id="395" name="object 172"/>
            <p:cNvSpPr/>
            <p:nvPr/>
          </p:nvSpPr>
          <p:spPr>
            <a:xfrm>
              <a:off x="3204720" y="1474920"/>
              <a:ext cx="206640" cy="9036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07010" h="90805">
                  <a:moveTo>
                    <a:pt x="20659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06595" y="0"/>
                  </a:lnTo>
                  <a:lnTo>
                    <a:pt x="20659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6" name="object 173"/>
            <p:cNvSpPr/>
            <p:nvPr/>
          </p:nvSpPr>
          <p:spPr>
            <a:xfrm>
              <a:off x="3204720" y="1474920"/>
              <a:ext cx="206640" cy="9036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07010" h="90805">
                  <a:moveTo>
                    <a:pt x="0" y="0"/>
                  </a:moveTo>
                  <a:lnTo>
                    <a:pt x="206595" y="0"/>
                  </a:lnTo>
                  <a:lnTo>
                    <a:pt x="20659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7" name="object 174"/>
          <p:cNvSpPr/>
          <p:nvPr/>
        </p:nvSpPr>
        <p:spPr>
          <a:xfrm>
            <a:off x="3214800" y="1479960"/>
            <a:ext cx="184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med:-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bject 175"/>
          <p:cNvSpPr/>
          <p:nvPr/>
        </p:nvSpPr>
        <p:spPr>
          <a:xfrm>
            <a:off x="3224880" y="1207800"/>
            <a:ext cx="16092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2320">
              <a:lnSpc>
                <a:spcPct val="100000"/>
              </a:lnSpc>
              <a:spcBef>
                <a:spcPts val="156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q3:0.0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9" name="object 176"/>
          <p:cNvGrpSpPr/>
          <p:nvPr/>
        </p:nvGrpSpPr>
        <p:grpSpPr>
          <a:xfrm>
            <a:off x="3199680" y="936000"/>
            <a:ext cx="211680" cy="90360"/>
            <a:chOff x="3199680" y="936000"/>
            <a:chExt cx="211680" cy="90360"/>
          </a:xfrm>
        </p:grpSpPr>
        <p:sp>
          <p:nvSpPr>
            <p:cNvPr id="400" name="object 177"/>
            <p:cNvSpPr/>
            <p:nvPr/>
          </p:nvSpPr>
          <p:spPr>
            <a:xfrm>
              <a:off x="3199680" y="93600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211634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1634" y="0"/>
                  </a:lnTo>
                  <a:lnTo>
                    <a:pt x="211634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object 178"/>
            <p:cNvSpPr/>
            <p:nvPr/>
          </p:nvSpPr>
          <p:spPr>
            <a:xfrm>
              <a:off x="3199680" y="93600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0" y="0"/>
                  </a:moveTo>
                  <a:lnTo>
                    <a:pt x="211634" y="0"/>
                  </a:lnTo>
                  <a:lnTo>
                    <a:pt x="211634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2" name="object 179"/>
          <p:cNvSpPr/>
          <p:nvPr/>
        </p:nvSpPr>
        <p:spPr>
          <a:xfrm>
            <a:off x="3209400" y="940680"/>
            <a:ext cx="1915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max:62.8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3" name="object 180"/>
          <p:cNvGrpSpPr/>
          <p:nvPr/>
        </p:nvGrpSpPr>
        <p:grpSpPr>
          <a:xfrm>
            <a:off x="3497040" y="1621080"/>
            <a:ext cx="216720" cy="90360"/>
            <a:chOff x="3497040" y="1621080"/>
            <a:chExt cx="216720" cy="90360"/>
          </a:xfrm>
        </p:grpSpPr>
        <p:sp>
          <p:nvSpPr>
            <p:cNvPr id="404" name="object 181"/>
            <p:cNvSpPr/>
            <p:nvPr/>
          </p:nvSpPr>
          <p:spPr>
            <a:xfrm>
              <a:off x="3497040" y="162108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object 182"/>
            <p:cNvSpPr/>
            <p:nvPr/>
          </p:nvSpPr>
          <p:spPr>
            <a:xfrm>
              <a:off x="3497040" y="162108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6" name="object 183"/>
          <p:cNvSpPr/>
          <p:nvPr/>
        </p:nvSpPr>
        <p:spPr>
          <a:xfrm>
            <a:off x="3507120" y="162612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24.5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7" name="object 184"/>
          <p:cNvGrpSpPr/>
          <p:nvPr/>
        </p:nvGrpSpPr>
        <p:grpSpPr>
          <a:xfrm>
            <a:off x="3517200" y="1444680"/>
            <a:ext cx="171000" cy="90360"/>
            <a:chOff x="3517200" y="1444680"/>
            <a:chExt cx="171000" cy="90360"/>
          </a:xfrm>
        </p:grpSpPr>
        <p:sp>
          <p:nvSpPr>
            <p:cNvPr id="408" name="object 185"/>
            <p:cNvSpPr/>
            <p:nvPr/>
          </p:nvSpPr>
          <p:spPr>
            <a:xfrm>
              <a:off x="3517200" y="14446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17132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71323" y="0"/>
                  </a:lnTo>
                  <a:lnTo>
                    <a:pt x="17132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object 186"/>
            <p:cNvSpPr/>
            <p:nvPr/>
          </p:nvSpPr>
          <p:spPr>
            <a:xfrm>
              <a:off x="3517200" y="14446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0" y="0"/>
                  </a:moveTo>
                  <a:lnTo>
                    <a:pt x="171323" y="0"/>
                  </a:lnTo>
                  <a:lnTo>
                    <a:pt x="17132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0" name="object 187"/>
          <p:cNvSpPr/>
          <p:nvPr/>
        </p:nvSpPr>
        <p:spPr>
          <a:xfrm>
            <a:off x="3526920" y="1449720"/>
            <a:ext cx="1508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object 188"/>
          <p:cNvSpPr/>
          <p:nvPr/>
        </p:nvSpPr>
        <p:spPr>
          <a:xfrm>
            <a:off x="3507840" y="1273320"/>
            <a:ext cx="194040" cy="65160"/>
          </a:xfrm>
          <a:prstGeom prst="rect">
            <a:avLst/>
          </a:prstGeom>
          <a:solidFill>
            <a:srgbClr val="00beff">
              <a:alpha val="90000"/>
            </a:srgbClr>
          </a:solidFill>
          <a:ln w="5038">
            <a:solidFill>
              <a:srgbClr val="c7c7c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 anchor="t">
            <a:spAutoFit/>
          </a:bodyPr>
          <a:p>
            <a:pPr marL="21600">
              <a:lnSpc>
                <a:spcPct val="100000"/>
              </a:lnSpc>
              <a:spcBef>
                <a:spcPts val="156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med:0.0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2" name="object 189"/>
          <p:cNvGrpSpPr/>
          <p:nvPr/>
        </p:nvGrpSpPr>
        <p:grpSpPr>
          <a:xfrm>
            <a:off x="3522240" y="1096920"/>
            <a:ext cx="160920" cy="90360"/>
            <a:chOff x="3522240" y="1096920"/>
            <a:chExt cx="160920" cy="90360"/>
          </a:xfrm>
        </p:grpSpPr>
        <p:sp>
          <p:nvSpPr>
            <p:cNvPr id="413" name="object 190"/>
            <p:cNvSpPr/>
            <p:nvPr/>
          </p:nvSpPr>
          <p:spPr>
            <a:xfrm>
              <a:off x="3522240" y="109692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16124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61245" y="0"/>
                  </a:lnTo>
                  <a:lnTo>
                    <a:pt x="16124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object 191"/>
            <p:cNvSpPr/>
            <p:nvPr/>
          </p:nvSpPr>
          <p:spPr>
            <a:xfrm>
              <a:off x="3522240" y="109692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0" y="0"/>
                  </a:moveTo>
                  <a:lnTo>
                    <a:pt x="161245" y="0"/>
                  </a:lnTo>
                  <a:lnTo>
                    <a:pt x="16124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5" name="object 192"/>
          <p:cNvSpPr/>
          <p:nvPr/>
        </p:nvSpPr>
        <p:spPr>
          <a:xfrm>
            <a:off x="3522240" y="1101960"/>
            <a:ext cx="15840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2232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q3:0.0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6" name="object 193"/>
          <p:cNvGrpSpPr/>
          <p:nvPr/>
        </p:nvGrpSpPr>
        <p:grpSpPr>
          <a:xfrm>
            <a:off x="3497040" y="925920"/>
            <a:ext cx="211680" cy="90360"/>
            <a:chOff x="3497040" y="925920"/>
            <a:chExt cx="211680" cy="90360"/>
          </a:xfrm>
        </p:grpSpPr>
        <p:sp>
          <p:nvSpPr>
            <p:cNvPr id="417" name="object 194"/>
            <p:cNvSpPr/>
            <p:nvPr/>
          </p:nvSpPr>
          <p:spPr>
            <a:xfrm>
              <a:off x="349704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211634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1634" y="0"/>
                  </a:lnTo>
                  <a:lnTo>
                    <a:pt x="211634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object 195"/>
            <p:cNvSpPr/>
            <p:nvPr/>
          </p:nvSpPr>
          <p:spPr>
            <a:xfrm>
              <a:off x="3497040" y="925920"/>
              <a:ext cx="211680" cy="903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2089" h="90805">
                  <a:moveTo>
                    <a:pt x="0" y="0"/>
                  </a:moveTo>
                  <a:lnTo>
                    <a:pt x="211634" y="0"/>
                  </a:lnTo>
                  <a:lnTo>
                    <a:pt x="211634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9" name="object 196"/>
          <p:cNvSpPr/>
          <p:nvPr/>
        </p:nvSpPr>
        <p:spPr>
          <a:xfrm>
            <a:off x="3506760" y="930600"/>
            <a:ext cx="1915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max:64.6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0" name="object 197"/>
          <p:cNvGrpSpPr/>
          <p:nvPr/>
        </p:nvGrpSpPr>
        <p:grpSpPr>
          <a:xfrm>
            <a:off x="3794040" y="1989000"/>
            <a:ext cx="216720" cy="90360"/>
            <a:chOff x="3794040" y="1989000"/>
            <a:chExt cx="216720" cy="90360"/>
          </a:xfrm>
        </p:grpSpPr>
        <p:sp>
          <p:nvSpPr>
            <p:cNvPr id="421" name="object 198"/>
            <p:cNvSpPr/>
            <p:nvPr/>
          </p:nvSpPr>
          <p:spPr>
            <a:xfrm>
              <a:off x="3794040" y="19890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21667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16673" y="0"/>
                  </a:lnTo>
                  <a:lnTo>
                    <a:pt x="21667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object 199"/>
            <p:cNvSpPr/>
            <p:nvPr/>
          </p:nvSpPr>
          <p:spPr>
            <a:xfrm>
              <a:off x="3794040" y="1989000"/>
              <a:ext cx="216720" cy="9036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17170" h="90805">
                  <a:moveTo>
                    <a:pt x="0" y="0"/>
                  </a:moveTo>
                  <a:lnTo>
                    <a:pt x="216673" y="0"/>
                  </a:lnTo>
                  <a:lnTo>
                    <a:pt x="21667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object 200"/>
          <p:cNvSpPr/>
          <p:nvPr/>
        </p:nvSpPr>
        <p:spPr>
          <a:xfrm>
            <a:off x="3804120" y="1994040"/>
            <a:ext cx="193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min:-</a:t>
            </a:r>
            <a:r>
              <a:rPr b="0" lang="en-US" sz="300" spc="-21" strike="noStrike">
                <a:solidFill>
                  <a:srgbClr val="000000"/>
                </a:solidFill>
                <a:latin typeface="Arial"/>
              </a:rPr>
              <a:t>71.6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object 201"/>
          <p:cNvGrpSpPr/>
          <p:nvPr/>
        </p:nvGrpSpPr>
        <p:grpSpPr>
          <a:xfrm>
            <a:off x="3819240" y="1847880"/>
            <a:ext cx="171000" cy="90360"/>
            <a:chOff x="3819240" y="1847880"/>
            <a:chExt cx="171000" cy="90360"/>
          </a:xfrm>
        </p:grpSpPr>
        <p:sp>
          <p:nvSpPr>
            <p:cNvPr id="425" name="object 202"/>
            <p:cNvSpPr/>
            <p:nvPr/>
          </p:nvSpPr>
          <p:spPr>
            <a:xfrm>
              <a:off x="3819240" y="18478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171323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71323" y="0"/>
                  </a:lnTo>
                  <a:lnTo>
                    <a:pt x="171323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object 203"/>
            <p:cNvSpPr/>
            <p:nvPr/>
          </p:nvSpPr>
          <p:spPr>
            <a:xfrm>
              <a:off x="3819240" y="1847880"/>
              <a:ext cx="171000" cy="9036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71450" h="90805">
                  <a:moveTo>
                    <a:pt x="0" y="0"/>
                  </a:moveTo>
                  <a:lnTo>
                    <a:pt x="171323" y="0"/>
                  </a:lnTo>
                  <a:lnTo>
                    <a:pt x="171323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7" name="object 204"/>
          <p:cNvSpPr/>
          <p:nvPr/>
        </p:nvSpPr>
        <p:spPr>
          <a:xfrm>
            <a:off x="3829320" y="1852920"/>
            <a:ext cx="15084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q1:-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8" name="object 205"/>
          <p:cNvGrpSpPr/>
          <p:nvPr/>
        </p:nvGrpSpPr>
        <p:grpSpPr>
          <a:xfrm>
            <a:off x="3799080" y="1706760"/>
            <a:ext cx="206640" cy="90360"/>
            <a:chOff x="3799080" y="1706760"/>
            <a:chExt cx="206640" cy="90360"/>
          </a:xfrm>
        </p:grpSpPr>
        <p:sp>
          <p:nvSpPr>
            <p:cNvPr id="429" name="object 206"/>
            <p:cNvSpPr/>
            <p:nvPr/>
          </p:nvSpPr>
          <p:spPr>
            <a:xfrm>
              <a:off x="3799080" y="1706760"/>
              <a:ext cx="206640" cy="9036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07010" h="90805">
                  <a:moveTo>
                    <a:pt x="20659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206595" y="0"/>
                  </a:lnTo>
                  <a:lnTo>
                    <a:pt x="20659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object 207"/>
            <p:cNvSpPr/>
            <p:nvPr/>
          </p:nvSpPr>
          <p:spPr>
            <a:xfrm>
              <a:off x="3799080" y="1706760"/>
              <a:ext cx="206640" cy="9036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207010" h="90805">
                  <a:moveTo>
                    <a:pt x="0" y="0"/>
                  </a:moveTo>
                  <a:lnTo>
                    <a:pt x="206595" y="0"/>
                  </a:lnTo>
                  <a:lnTo>
                    <a:pt x="20659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1" name="object 208"/>
          <p:cNvSpPr/>
          <p:nvPr/>
        </p:nvSpPr>
        <p:spPr>
          <a:xfrm>
            <a:off x="3809160" y="1711800"/>
            <a:ext cx="18432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" strike="noStrike">
                <a:solidFill>
                  <a:srgbClr val="000000"/>
                </a:solidFill>
                <a:latin typeface="Arial"/>
              </a:rPr>
              <a:t>med:-</a:t>
            </a:r>
            <a:r>
              <a:rPr b="0" lang="en-US" sz="300" spc="-26" strike="noStrike">
                <a:solidFill>
                  <a:srgbClr val="000000"/>
                </a:solidFill>
                <a:latin typeface="Arial"/>
              </a:rPr>
              <a:t>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object 209"/>
          <p:cNvGrpSpPr/>
          <p:nvPr/>
        </p:nvGrpSpPr>
        <p:grpSpPr>
          <a:xfrm>
            <a:off x="3824280" y="1560600"/>
            <a:ext cx="160920" cy="90360"/>
            <a:chOff x="3824280" y="1560600"/>
            <a:chExt cx="160920" cy="90360"/>
          </a:xfrm>
        </p:grpSpPr>
        <p:sp>
          <p:nvSpPr>
            <p:cNvPr id="433" name="object 210"/>
            <p:cNvSpPr/>
            <p:nvPr/>
          </p:nvSpPr>
          <p:spPr>
            <a:xfrm>
              <a:off x="3824280" y="156060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161245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61245" y="0"/>
                  </a:lnTo>
                  <a:lnTo>
                    <a:pt x="161245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4" name="object 211"/>
            <p:cNvSpPr/>
            <p:nvPr/>
          </p:nvSpPr>
          <p:spPr>
            <a:xfrm>
              <a:off x="3824280" y="1560600"/>
              <a:ext cx="160920" cy="9036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61289" h="90805">
                  <a:moveTo>
                    <a:pt x="0" y="0"/>
                  </a:moveTo>
                  <a:lnTo>
                    <a:pt x="161245" y="0"/>
                  </a:lnTo>
                  <a:lnTo>
                    <a:pt x="161245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5" name="object 212"/>
          <p:cNvSpPr/>
          <p:nvPr/>
        </p:nvSpPr>
        <p:spPr>
          <a:xfrm>
            <a:off x="3824280" y="1565640"/>
            <a:ext cx="15840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2232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q3:0.0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6" name="object 213"/>
          <p:cNvGrpSpPr/>
          <p:nvPr/>
        </p:nvGrpSpPr>
        <p:grpSpPr>
          <a:xfrm>
            <a:off x="3809160" y="1419480"/>
            <a:ext cx="191520" cy="90360"/>
            <a:chOff x="3809160" y="1419480"/>
            <a:chExt cx="191520" cy="90360"/>
          </a:xfrm>
        </p:grpSpPr>
        <p:sp>
          <p:nvSpPr>
            <p:cNvPr id="437" name="object 214"/>
            <p:cNvSpPr/>
            <p:nvPr/>
          </p:nvSpPr>
          <p:spPr>
            <a:xfrm>
              <a:off x="3809160" y="141948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70" h="90805">
                  <a:moveTo>
                    <a:pt x="191478" y="90700"/>
                  </a:moveTo>
                  <a:lnTo>
                    <a:pt x="0" y="90700"/>
                  </a:lnTo>
                  <a:lnTo>
                    <a:pt x="0" y="0"/>
                  </a:lnTo>
                  <a:lnTo>
                    <a:pt x="191478" y="0"/>
                  </a:lnTo>
                  <a:lnTo>
                    <a:pt x="191478" y="90700"/>
                  </a:lnTo>
                  <a:close/>
                </a:path>
              </a:pathLst>
            </a:custGeom>
            <a:solidFill>
              <a:srgbClr val="00be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object 215"/>
            <p:cNvSpPr/>
            <p:nvPr/>
          </p:nvSpPr>
          <p:spPr>
            <a:xfrm>
              <a:off x="3809160" y="1419480"/>
              <a:ext cx="191520" cy="903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191770" h="90805">
                  <a:moveTo>
                    <a:pt x="0" y="0"/>
                  </a:moveTo>
                  <a:lnTo>
                    <a:pt x="191478" y="0"/>
                  </a:lnTo>
                  <a:lnTo>
                    <a:pt x="191478" y="90700"/>
                  </a:lnTo>
                  <a:lnTo>
                    <a:pt x="0" y="90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38">
              <a:solidFill>
                <a:srgbClr val="c7c7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9" name="object 216"/>
          <p:cNvSpPr/>
          <p:nvPr/>
        </p:nvSpPr>
        <p:spPr>
          <a:xfrm>
            <a:off x="3819240" y="1424520"/>
            <a:ext cx="168480" cy="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00" spc="-12" strike="noStrike">
                <a:solidFill>
                  <a:srgbClr val="000000"/>
                </a:solidFill>
                <a:latin typeface="Arial"/>
              </a:rPr>
              <a:t>max:1.2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Num" idx="14"/>
          </p:nvPr>
        </p:nvSpPr>
        <p:spPr>
          <a:xfrm>
            <a:off x="5497560" y="3148920"/>
            <a:ext cx="2196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68760" indent="0">
              <a:lnSpc>
                <a:spcPct val="100000"/>
              </a:lnSpc>
              <a:spcBef>
                <a:spcPts val="54"/>
              </a:spcBef>
              <a:buNone/>
              <a:defRPr b="0" lang="en-US" sz="45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68760" indent="0">
              <a:lnSpc>
                <a:spcPct val="100000"/>
              </a:lnSpc>
              <a:spcBef>
                <a:spcPts val="54"/>
              </a:spcBef>
              <a:buNone/>
            </a:pPr>
            <a:fld id="{5A163765-1648-487C-B8B9-8DCD29A28D7A}" type="slidenum">
              <a:rPr b="0" lang="en-US" sz="45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4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83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US" sz="45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50" spc="-26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US" sz="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object 217"/>
          <p:cNvSpPr/>
          <p:nvPr/>
        </p:nvSpPr>
        <p:spPr>
          <a:xfrm>
            <a:off x="1886400" y="2761920"/>
            <a:ext cx="198720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0" lang="en-US" sz="550" spc="-12" strike="noStrike">
                <a:solidFill>
                  <a:srgbClr val="293f5e"/>
                </a:solidFill>
                <a:latin typeface="Arial"/>
              </a:rPr>
              <a:t>Scenarios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</a:pPr>
            <a:endParaRPr b="0" lang="en-US" sz="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650" spc="-12" strike="noStrike">
                <a:solidFill>
                  <a:srgbClr val="0f6199"/>
                </a:solidFill>
                <a:latin typeface="Cambria"/>
              </a:rPr>
              <a:t>Figure:</a:t>
            </a:r>
            <a:r>
              <a:rPr b="1" lang="en-US" sz="650" spc="109" strike="noStrike">
                <a:solidFill>
                  <a:srgbClr val="0f6199"/>
                </a:solidFill>
                <a:latin typeface="Cambria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Measured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Meter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Month</a:t>
            </a:r>
            <a:r>
              <a:rPr b="0" lang="en-US" sz="55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55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550" spc="-21" strike="noStrike">
                <a:solidFill>
                  <a:srgbClr val="000000"/>
                </a:solidFill>
                <a:latin typeface="Times New Roman"/>
              </a:rPr>
              <a:t>July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2024-03-12T05:20:29Z</dcterms:created>
  <dc:creator>Luis Fernando Enriquez-Contreras</dc:creator>
  <dc:description/>
  <dc:language>en-US</dc:language>
  <cp:lastModifiedBy/>
  <dcterms:modified xsi:type="dcterms:W3CDTF">2024-03-11T22:33:12Z</dcterms:modified>
  <cp:revision>1</cp:revision>
  <dc:subject/>
  <dc:title>Driving Down CO2 Emissions and Electricity Costs: Unveiling the Power of Transportation-Based Microgrids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2024-03-12T00:00:00Z</vt:filetime>
  </property>
  <property fmtid="{D5CDD505-2E9C-101B-9397-08002B2CF9AE}" pid="5" name="PTEX.Fullbanner">
    <vt:lpwstr>This is pdfTeX, Version 3.141592653-2.6-1.40.22 (TeX Live 2021/CVE-2023-32700 patched) kpathsea version 6.3.3</vt:lpwstr>
  </property>
  <property fmtid="{D5CDD505-2E9C-101B-9397-08002B2CF9AE}" pid="6" name="PresentationFormat">
    <vt:lpwstr>On-screen Show (4:3)</vt:lpwstr>
  </property>
  <property fmtid="{D5CDD505-2E9C-101B-9397-08002B2CF9AE}" pid="7" name="Producer">
    <vt:lpwstr>pdfTeX-1.40.22</vt:lpwstr>
  </property>
</Properties>
</file>