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63" r:id="rId4"/>
    <p:sldId id="260" r:id="rId5"/>
    <p:sldId id="259" r:id="rId6"/>
    <p:sldId id="261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72909" autoAdjust="0"/>
  </p:normalViewPr>
  <p:slideViewPr>
    <p:cSldViewPr snapToGrid="0">
      <p:cViewPr varScale="1">
        <p:scale>
          <a:sx n="53" d="100"/>
          <a:sy n="53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7A5B2-2D9E-4193-883F-264745706BB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055BD-4F57-4AA9-9033-2169C5C4B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7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055BD-4F57-4AA9-9033-2169C5C4B5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D93-A150-48C9-89C2-F6606AC7C6EA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8BF0-57CD-4844-A166-05A19A9EE3FF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DFF8-292D-4430-86E7-D5F6245804E0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7EC-9DD9-459E-B643-B44116C2DFD2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87E478-11A0-4DB4-946C-80197F97280F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03C7-7A77-41EA-A1E0-659F5D3657F2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0CD2-69D7-4E9C-B654-A9733A31119E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6443-3043-4A96-93F3-F2C84A605673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C317-8597-4E1D-89AE-DBB730D795C0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5437-0BF9-492A-B550-F57A00AFF337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DF33-F393-4F9B-878D-3F8B6688C4E7}" type="datetime1">
              <a:rPr lang="en-US" smtClean="0"/>
              <a:t>12/3/2018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07C6D5-18C3-4C24-AACD-1CF8C1197B2A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ctograph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dirty="0" smtClean="0"/>
              <a:t>Unified representation of </a:t>
            </a:r>
            <a:r>
              <a:rPr lang="en-US" sz="5000" dirty="0" err="1" smtClean="0"/>
              <a:t>tractography</a:t>
            </a:r>
            <a:r>
              <a:rPr lang="en-US" sz="5000" dirty="0" smtClean="0"/>
              <a:t> and diffusion-weighted </a:t>
            </a:r>
            <a:r>
              <a:rPr lang="en-US" sz="5000" dirty="0" err="1" smtClean="0"/>
              <a:t>mri</a:t>
            </a:r>
            <a:r>
              <a:rPr lang="en-US" sz="5000" dirty="0" smtClean="0"/>
              <a:t> data using sparse multidimensional arrays</a:t>
            </a:r>
            <a:br>
              <a:rPr lang="en-US" sz="50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cesar</a:t>
            </a:r>
            <a:r>
              <a:rPr lang="en-US" sz="2200" dirty="0"/>
              <a:t> </a:t>
            </a:r>
            <a:r>
              <a:rPr lang="en-US" sz="2200" dirty="0" err="1" smtClean="0"/>
              <a:t>caiafa</a:t>
            </a:r>
            <a:r>
              <a:rPr lang="en-US" sz="2200" dirty="0"/>
              <a:t> </a:t>
            </a:r>
            <a:r>
              <a:rPr lang="en-US" sz="2200" dirty="0" smtClean="0"/>
              <a:t>– </a:t>
            </a:r>
            <a:r>
              <a:rPr lang="en-US" sz="2200" dirty="0" err="1" smtClean="0"/>
              <a:t>olaf</a:t>
            </a:r>
            <a:r>
              <a:rPr lang="en-US" sz="2200" dirty="0" smtClean="0"/>
              <a:t> </a:t>
            </a:r>
            <a:r>
              <a:rPr lang="en-US" sz="2200" dirty="0" err="1" smtClean="0"/>
              <a:t>sporns</a:t>
            </a:r>
            <a:r>
              <a:rPr lang="en-US" sz="2200" dirty="0" smtClean="0"/>
              <a:t> – Andrew </a:t>
            </a:r>
            <a:r>
              <a:rPr lang="en-US" sz="2200" dirty="0" err="1" smtClean="0"/>
              <a:t>saykin</a:t>
            </a:r>
            <a:r>
              <a:rPr lang="en-US" sz="2200" dirty="0" smtClean="0"/>
              <a:t> – </a:t>
            </a:r>
            <a:r>
              <a:rPr lang="en-US" sz="2200" dirty="0" err="1" smtClean="0"/>
              <a:t>franco</a:t>
            </a:r>
            <a:r>
              <a:rPr lang="en-US" sz="2200" dirty="0" smtClean="0"/>
              <a:t> </a:t>
            </a:r>
            <a:r>
              <a:rPr lang="en-US" sz="2200" dirty="0" err="1" smtClean="0"/>
              <a:t>pestilli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37760"/>
            <a:ext cx="7891272" cy="1069848"/>
          </a:xfrm>
        </p:spPr>
        <p:txBody>
          <a:bodyPr/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Nữ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Khuê</a:t>
            </a:r>
            <a:r>
              <a:rPr lang="en-US" dirty="0" smtClean="0"/>
              <a:t>  –  15110066</a:t>
            </a:r>
          </a:p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Long      </a:t>
            </a:r>
            <a:r>
              <a:rPr lang="en-US" dirty="0"/>
              <a:t>–</a:t>
            </a:r>
            <a:r>
              <a:rPr lang="en-US" dirty="0" smtClean="0"/>
              <a:t>  15110072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Linear methods based on convex </a:t>
            </a:r>
            <a:r>
              <a:rPr lang="en-US" sz="3000" dirty="0" smtClean="0"/>
              <a:t>optimization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C00000"/>
                </a:solidFill>
              </a:rPr>
              <a:t>The connectome encoding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approximated tensor decomposed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3</a:t>
            </a:r>
            <a:r>
              <a:rPr lang="en-US" sz="3200" b="1" dirty="0" smtClean="0">
                <a:solidFill>
                  <a:srgbClr val="C00000"/>
                </a:solidFill>
              </a:rPr>
              <a:t>. Linear </a:t>
            </a:r>
            <a:r>
              <a:rPr lang="en-US" sz="3200" b="1" dirty="0">
                <a:solidFill>
                  <a:srgbClr val="C00000"/>
                </a:solidFill>
              </a:rPr>
              <a:t>methods based on convex </a:t>
            </a:r>
            <a:r>
              <a:rPr lang="en-US" sz="3200" b="1" dirty="0" smtClean="0">
                <a:solidFill>
                  <a:srgbClr val="C00000"/>
                </a:solidFill>
              </a:rPr>
              <a:t>optimization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5449824"/>
            <a:ext cx="10579608" cy="822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The ENCODE method: mapping structural connectomes from natural brain space to tensor space.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4" y="1778333"/>
            <a:ext cx="3995928" cy="2747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45586"/>
            <a:ext cx="4196333" cy="29402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136" y="1161155"/>
            <a:ext cx="961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51592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Linear methods based on convex </a:t>
            </a:r>
            <a:r>
              <a:rPr lang="en-US" sz="3000" dirty="0" smtClean="0"/>
              <a:t>optimization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connectome encoding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C00000"/>
                </a:solidFill>
              </a:rPr>
              <a:t>The approximated tensor decomposed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4. The approximated tensor decomposed </a:t>
            </a:r>
            <a:r>
              <a:rPr lang="en-US" sz="3200" b="1" dirty="0" smtClean="0">
                <a:solidFill>
                  <a:srgbClr val="C00000"/>
                </a:solidFill>
              </a:rPr>
              <a:t>model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5021881"/>
                <a:ext cx="10579608" cy="125090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500" i="1" dirty="0"/>
                  <a:t>tensor Sparse Decomposed </a:t>
                </a:r>
                <a:r>
                  <a:rPr lang="en-US" sz="2500" i="1" dirty="0" err="1" smtClean="0"/>
                  <a:t>LiFE</a:t>
                </a:r>
                <a:r>
                  <a:rPr lang="en-US" sz="2500" i="1" dirty="0" smtClean="0"/>
                  <a:t> model </a:t>
                </a:r>
                <a:r>
                  <a:rPr lang="en-US" sz="2500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𝐿𝑖𝐹𝐸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</m:oMath>
                </a14:m>
                <a:r>
                  <a:rPr lang="en-US" sz="2500" i="1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500" i="1" dirty="0"/>
                  <a:t>	</a:t>
                </a:r>
                <a:r>
                  <a:rPr lang="en-US" sz="2500" i="1" dirty="0" smtClean="0"/>
                  <a:t>	</a:t>
                </a:r>
                <a:r>
                  <a:rPr lang="en-US" sz="25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𝐿𝑖𝐹𝐸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</m:oMath>
                </a14:m>
                <a:r>
                  <a:rPr lang="en-US" sz="2500" dirty="0" smtClean="0"/>
                  <a:t> approximated tensor model: 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5021881"/>
                <a:ext cx="10579608" cy="1250902"/>
              </a:xfrm>
              <a:blipFill>
                <a:blip r:embed="rId3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53" y="1136614"/>
            <a:ext cx="6954935" cy="3730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584" y="5533725"/>
            <a:ext cx="1916744" cy="4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51592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Linear methods based on convex </a:t>
            </a:r>
            <a:r>
              <a:rPr lang="en-US" sz="3000" dirty="0" smtClean="0"/>
              <a:t>optimization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connectome encoding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approximated tensor decomposed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C00000"/>
                </a:solidFill>
              </a:rPr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5. Experimental results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61872"/>
            <a:ext cx="10579608" cy="50109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1261871"/>
            <a:ext cx="5349817" cy="458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17" y="1261871"/>
            <a:ext cx="4371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51592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Linear methods based on convex </a:t>
            </a:r>
            <a:r>
              <a:rPr lang="en-US" sz="3000" dirty="0" smtClean="0"/>
              <a:t>optimization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connectome encoding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approximated tensor decomposed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C00000"/>
                </a:solidFill>
              </a:rPr>
              <a:t>Conclusions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5. </a:t>
            </a:r>
            <a:r>
              <a:rPr lang="en-US" sz="3200" b="1" dirty="0" err="1" smtClean="0">
                <a:solidFill>
                  <a:srgbClr val="C00000"/>
                </a:solidFill>
              </a:rPr>
              <a:t>conclustions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61872"/>
            <a:ext cx="10579608" cy="50109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2456" y="1261871"/>
            <a:ext cx="99943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Multidimensional tensors and decomposition methods have </a:t>
            </a:r>
            <a:r>
              <a:rPr lang="en-US" sz="2500" dirty="0" smtClean="0"/>
              <a:t>been used </a:t>
            </a:r>
            <a:r>
              <a:rPr lang="en-US" sz="2500" dirty="0"/>
              <a:t>to help </a:t>
            </a:r>
            <a:r>
              <a:rPr lang="en-US" sz="2500" dirty="0" smtClean="0"/>
              <a:t>investigators make </a:t>
            </a:r>
            <a:r>
              <a:rPr lang="en-US" sz="2500" dirty="0"/>
              <a:t>sense of large multimodal </a:t>
            </a:r>
            <a:r>
              <a:rPr lang="en-US" sz="2500" dirty="0" smtClean="0"/>
              <a:t>datasets.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</a:rPr>
              <a:t>A </a:t>
            </a:r>
            <a:r>
              <a:rPr lang="en-US" sz="2500" dirty="0">
                <a:solidFill>
                  <a:srgbClr val="000000"/>
                </a:solidFill>
              </a:rPr>
              <a:t>few applications in neuroscience, such as performing multi-subject, clustering </a:t>
            </a:r>
            <a:r>
              <a:rPr lang="en-US" sz="2500" dirty="0" smtClean="0">
                <a:solidFill>
                  <a:srgbClr val="000000"/>
                </a:solidFill>
              </a:rPr>
              <a:t>and electroencephalography analyses.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</a:rPr>
              <a:t>Decomposition methods have </a:t>
            </a:r>
            <a:r>
              <a:rPr lang="en-US" sz="2500" dirty="0">
                <a:solidFill>
                  <a:srgbClr val="000000"/>
                </a:solidFill>
              </a:rPr>
              <a:t>been used to find </a:t>
            </a:r>
            <a:r>
              <a:rPr lang="en-US" sz="2500" dirty="0" smtClean="0">
                <a:solidFill>
                  <a:srgbClr val="000000"/>
                </a:solidFill>
              </a:rPr>
              <a:t>compact representations </a:t>
            </a:r>
            <a:r>
              <a:rPr lang="en-US" sz="2500" dirty="0">
                <a:solidFill>
                  <a:srgbClr val="000000"/>
                </a:solidFill>
              </a:rPr>
              <a:t>of complex data by estimating the </a:t>
            </a:r>
            <a:r>
              <a:rPr lang="en-US" sz="2500" dirty="0" smtClean="0">
                <a:solidFill>
                  <a:srgbClr val="000000"/>
                </a:solidFill>
              </a:rPr>
              <a:t>combination of </a:t>
            </a:r>
            <a:r>
              <a:rPr lang="en-US" sz="2500" dirty="0">
                <a:solidFill>
                  <a:srgbClr val="000000"/>
                </a:solidFill>
              </a:rPr>
              <a:t>a limited number of common meaningful factors that best fit the </a:t>
            </a:r>
            <a:r>
              <a:rPr lang="en-US" sz="2500" dirty="0" smtClean="0">
                <a:solidFill>
                  <a:srgbClr val="000000"/>
                </a:solidFill>
              </a:rPr>
              <a:t>data</a:t>
            </a:r>
            <a:r>
              <a:rPr lang="en-US" sz="25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Linear methods based on convex </a:t>
            </a:r>
            <a:r>
              <a:rPr lang="en-US" sz="3000" dirty="0" smtClean="0"/>
              <a:t>optimization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connectome encoding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approximated tensor decomposed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smtClean="0"/>
              <a:t>Demo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C00000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Linear methods based on convex </a:t>
            </a:r>
            <a:r>
              <a:rPr lang="en-US" sz="3000" dirty="0" smtClean="0"/>
              <a:t>optimization</a:t>
            </a:r>
            <a:endParaRPr lang="en-US" sz="3000" dirty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connectome encoding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approximated tensor decomposed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37130"/>
            <a:ext cx="10720370" cy="503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Diffusion-weighted MRI</a:t>
            </a:r>
            <a:r>
              <a:rPr lang="en-US" sz="2500" dirty="0" smtClean="0"/>
              <a:t> 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dMRI</a:t>
            </a:r>
            <a:r>
              <a:rPr lang="en-US" sz="2500" b="1" dirty="0" smtClean="0"/>
              <a:t>)</a:t>
            </a:r>
            <a:r>
              <a:rPr lang="en-US" sz="2500" i="1" dirty="0" smtClean="0"/>
              <a:t> </a:t>
            </a:r>
            <a:r>
              <a:rPr lang="en-US" sz="2500" dirty="0" smtClean="0"/>
              <a:t>allows </a:t>
            </a:r>
            <a:r>
              <a:rPr lang="en-US" sz="2500" b="1" i="1" dirty="0" smtClean="0"/>
              <a:t>estimating</a:t>
            </a:r>
            <a:r>
              <a:rPr lang="en-US" sz="2500" dirty="0" smtClean="0"/>
              <a:t> structural brain connections in-vivo by measuring </a:t>
            </a:r>
            <a:r>
              <a:rPr lang="en-US" sz="2500" b="1" i="1" dirty="0" smtClean="0"/>
              <a:t>the diffusion of water molecules </a:t>
            </a:r>
            <a:r>
              <a:rPr lang="en-US" sz="2500" dirty="0" smtClean="0"/>
              <a:t>at different spatial directions.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70" y="2885209"/>
            <a:ext cx="73247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37130"/>
            <a:ext cx="3354234" cy="503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“In </a:t>
            </a:r>
            <a:r>
              <a:rPr lang="en-US" sz="2500" dirty="0"/>
              <a:t>neuroscience, </a:t>
            </a:r>
            <a:r>
              <a:rPr lang="en-US" sz="2500" b="1" dirty="0" err="1"/>
              <a:t>tractography</a:t>
            </a:r>
            <a:r>
              <a:rPr lang="en-US" sz="2500" dirty="0"/>
              <a:t> is a 3D modeling technique used to visually represent nerve tracts using data collected by </a:t>
            </a:r>
            <a:r>
              <a:rPr lang="en-US" sz="2500" dirty="0" err="1" smtClean="0"/>
              <a:t>dMRI</a:t>
            </a:r>
            <a:r>
              <a:rPr lang="en-US" sz="2500" dirty="0" smtClean="0"/>
              <a:t>.”</a:t>
            </a:r>
            <a:r>
              <a:rPr lang="en-US" sz="1500" dirty="0" smtClean="0"/>
              <a:t>[1]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[</a:t>
            </a:r>
            <a:r>
              <a:rPr lang="en-US" sz="1000" dirty="0"/>
              <a:t>1]:</a:t>
            </a:r>
            <a:r>
              <a:rPr lang="en-US" sz="1000" dirty="0">
                <a:hlinkClick r:id="rId3"/>
              </a:rPr>
              <a:t>https://en.wikipedia.org/wiki/</a:t>
            </a:r>
            <a:r>
              <a:rPr lang="en-US" sz="1000" dirty="0" err="1">
                <a:hlinkClick r:id="rId3"/>
              </a:rPr>
              <a:t>Tractography</a:t>
            </a:r>
            <a:endParaRPr lang="en-US" sz="1000" dirty="0"/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35" y="1237130"/>
            <a:ext cx="6351763" cy="476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37130"/>
            <a:ext cx="10241280" cy="503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/>
              <a:t>Tractography</a:t>
            </a:r>
            <a:r>
              <a:rPr lang="en-US" sz="2500" dirty="0"/>
              <a:t> and </a:t>
            </a:r>
            <a:r>
              <a:rPr lang="en-US" sz="2500" dirty="0" err="1"/>
              <a:t>dMRI</a:t>
            </a:r>
            <a:r>
              <a:rPr lang="en-US" sz="2500" dirty="0"/>
              <a:t> are the primary methods for mapping structural brain networks and white matter tissue properties in living human </a:t>
            </a:r>
            <a:r>
              <a:rPr lang="en-US" sz="2500" dirty="0" smtClean="0"/>
              <a:t>brains.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Connectome evaluation: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In </a:t>
            </a:r>
            <a:r>
              <a:rPr lang="en-US" sz="2500" dirty="0"/>
              <a:t>recent years, a large variety of </a:t>
            </a:r>
            <a:r>
              <a:rPr lang="en-US" sz="2500" dirty="0" err="1"/>
              <a:t>tractography</a:t>
            </a:r>
            <a:r>
              <a:rPr lang="en-US" sz="2500" dirty="0"/>
              <a:t> algorithms have been proposed and </a:t>
            </a:r>
            <a:r>
              <a:rPr lang="en-US" sz="2500" dirty="0" smtClean="0"/>
              <a:t>tested.</a:t>
            </a:r>
          </a:p>
          <a:p>
            <a:pPr marL="0" indent="0">
              <a:buNone/>
            </a:pPr>
            <a:r>
              <a:rPr lang="en-US" sz="2500" dirty="0"/>
              <a:t>  </a:t>
            </a:r>
            <a:r>
              <a:rPr lang="en-US" sz="2500" b="1" dirty="0"/>
              <a:t>But</a:t>
            </a:r>
            <a:r>
              <a:rPr lang="en-US" sz="2500" dirty="0"/>
              <a:t>, difficult to trust a single algorithm for all applications, and calls </a:t>
            </a:r>
            <a:r>
              <a:rPr lang="en-US" sz="2500" dirty="0" smtClean="0"/>
              <a:t>for routine </a:t>
            </a:r>
            <a:r>
              <a:rPr lang="en-US" sz="2500" dirty="0"/>
              <a:t>statistical evaluation methods of brain </a:t>
            </a:r>
            <a:r>
              <a:rPr lang="en-US" sz="2500" dirty="0" smtClean="0"/>
              <a:t>connectomes.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Linear methods </a:t>
            </a:r>
            <a:r>
              <a:rPr lang="en-US" sz="2500" dirty="0"/>
              <a:t>based on convex </a:t>
            </a:r>
            <a:r>
              <a:rPr lang="en-US" sz="2500" dirty="0" smtClean="0"/>
              <a:t>optimization. [Part 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And, the </a:t>
            </a:r>
            <a:r>
              <a:rPr lang="en-US" sz="2500" dirty="0"/>
              <a:t>connectome encoding </a:t>
            </a:r>
            <a:r>
              <a:rPr lang="en-US" sz="2500" dirty="0" smtClean="0"/>
              <a:t>method in </a:t>
            </a:r>
            <a:r>
              <a:rPr lang="en-US" sz="2500" dirty="0"/>
              <a:t>multidimensional </a:t>
            </a:r>
            <a:r>
              <a:rPr lang="en-US" sz="2500" dirty="0" smtClean="0"/>
              <a:t>arrays.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Linear methods based on convex </a:t>
            </a:r>
            <a:r>
              <a:rPr lang="en-US" sz="4000" b="1" dirty="0" smtClean="0">
                <a:solidFill>
                  <a:srgbClr val="C00000"/>
                </a:solidFill>
              </a:rPr>
              <a:t>optimization</a:t>
            </a:r>
            <a:endParaRPr lang="en-US" sz="40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connectome encoding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The approximated tensor decomposed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2. Linear </a:t>
            </a:r>
            <a:r>
              <a:rPr lang="en-US" sz="3200" b="1" dirty="0">
                <a:solidFill>
                  <a:srgbClr val="C00000"/>
                </a:solidFill>
              </a:rPr>
              <a:t>methods based on convex </a:t>
            </a:r>
            <a:r>
              <a:rPr lang="en-US" sz="3200" b="1" dirty="0" smtClean="0">
                <a:solidFill>
                  <a:srgbClr val="C00000"/>
                </a:solidFill>
              </a:rPr>
              <a:t>optimization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37130"/>
            <a:ext cx="10241280" cy="503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The Linear Fascicle Evaluation (</a:t>
            </a:r>
            <a:r>
              <a:rPr lang="en-US" sz="2500" b="1" dirty="0" err="1" smtClean="0"/>
              <a:t>LiFE</a:t>
            </a:r>
            <a:r>
              <a:rPr lang="en-US" sz="2500" b="1" dirty="0" smtClean="0"/>
              <a:t>) method:</a:t>
            </a:r>
          </a:p>
          <a:p>
            <a:pPr marL="0" indent="0">
              <a:buNone/>
            </a:pPr>
            <a:r>
              <a:rPr lang="en-US" sz="2500" dirty="0" smtClean="0"/>
              <a:t> Computed </a:t>
            </a:r>
            <a:r>
              <a:rPr lang="en-US" sz="2500" dirty="0"/>
              <a:t>the </a:t>
            </a:r>
            <a:r>
              <a:rPr lang="en-US" sz="2500" dirty="0" smtClean="0"/>
              <a:t>statistical error in </a:t>
            </a:r>
            <a:r>
              <a:rPr lang="en-US" sz="2500" dirty="0"/>
              <a:t>predicting the </a:t>
            </a:r>
            <a:r>
              <a:rPr lang="en-US" sz="2500" dirty="0" smtClean="0"/>
              <a:t>measured.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Input</a:t>
            </a:r>
            <a:r>
              <a:rPr lang="en-US" sz="2500" dirty="0"/>
              <a:t>: the set </a:t>
            </a:r>
            <a:r>
              <a:rPr lang="en-US" sz="2500" dirty="0" smtClean="0"/>
              <a:t>of fascicles </a:t>
            </a:r>
            <a:r>
              <a:rPr lang="en-US" sz="2500" dirty="0"/>
              <a:t>generated by using </a:t>
            </a:r>
            <a:r>
              <a:rPr lang="en-US" sz="2500" dirty="0" err="1"/>
              <a:t>tractography</a:t>
            </a:r>
            <a:r>
              <a:rPr lang="en-US" sz="2500" dirty="0"/>
              <a:t> </a:t>
            </a:r>
            <a:r>
              <a:rPr lang="en-US" sz="2500" dirty="0" smtClean="0"/>
              <a:t>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Output: the subset of fascicles that best predict the measured </a:t>
            </a:r>
            <a:r>
              <a:rPr lang="en-US" sz="2500" dirty="0" err="1"/>
              <a:t>dMRI</a:t>
            </a:r>
            <a:r>
              <a:rPr lang="en-US" sz="2500" dirty="0"/>
              <a:t> </a:t>
            </a:r>
            <a:r>
              <a:rPr lang="en-US" sz="2500" dirty="0" smtClean="0"/>
              <a:t>signal.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C:\Users\pc\Desktop\hinhhocmay\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56" y="4407910"/>
            <a:ext cx="2104697" cy="1092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1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9700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2. Linear </a:t>
            </a:r>
            <a:r>
              <a:rPr lang="en-US" sz="3200" b="1" dirty="0">
                <a:solidFill>
                  <a:srgbClr val="C00000"/>
                </a:solidFill>
              </a:rPr>
              <a:t>methods based on convex </a:t>
            </a:r>
            <a:r>
              <a:rPr lang="en-US" sz="3200" b="1" dirty="0" smtClean="0">
                <a:solidFill>
                  <a:srgbClr val="C00000"/>
                </a:solidFill>
              </a:rPr>
              <a:t>optimization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572000"/>
            <a:ext cx="10579608" cy="1700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** The size of matrix </a:t>
            </a:r>
            <a:r>
              <a:rPr lang="en-US" sz="2500" b="1" dirty="0" smtClean="0"/>
              <a:t>M </a:t>
            </a:r>
            <a:r>
              <a:rPr lang="en-US" sz="2500" dirty="0" smtClean="0"/>
              <a:t>ver</a:t>
            </a:r>
            <a:r>
              <a:rPr lang="en-US" sz="2500" dirty="0"/>
              <a:t>y</a:t>
            </a:r>
            <a:r>
              <a:rPr lang="en-US" sz="2500" dirty="0" smtClean="0"/>
              <a:t> large (tens of gigabytes).</a:t>
            </a:r>
          </a:p>
          <a:p>
            <a:pPr marL="0" indent="0">
              <a:buNone/>
            </a:pPr>
            <a:r>
              <a:rPr lang="en-US" sz="2500" dirty="0" smtClean="0">
                <a:sym typeface="Wingdings" panose="05000000000000000000" pitchFamily="2" charset="2"/>
              </a:rPr>
              <a:t> The ENCODE method</a:t>
            </a:r>
            <a:r>
              <a:rPr lang="en-US" sz="2500" dirty="0">
                <a:sym typeface="Wingdings" panose="05000000000000000000" pitchFamily="2" charset="2"/>
              </a:rPr>
              <a:t>: to implement a sparse </a:t>
            </a:r>
            <a:r>
              <a:rPr lang="en-US" sz="2500" dirty="0" smtClean="0">
                <a:sym typeface="Wingdings" panose="05000000000000000000" pitchFamily="2" charset="2"/>
              </a:rPr>
              <a:t>tensor decomposition </a:t>
            </a:r>
            <a:r>
              <a:rPr lang="en-US" sz="2500" dirty="0">
                <a:sym typeface="Wingdings" panose="05000000000000000000" pitchFamily="2" charset="2"/>
              </a:rPr>
              <a:t>of matrix </a:t>
            </a:r>
            <a:r>
              <a:rPr lang="en-US" sz="2500" dirty="0" smtClean="0">
                <a:sym typeface="Wingdings" panose="05000000000000000000" pitchFamily="2" charset="2"/>
              </a:rPr>
              <a:t>M.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79545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Unified representation of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tractography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diffusion-weighted MRI data using sparse multidimensional arrays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73" y="1181380"/>
            <a:ext cx="7372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609</TotalTime>
  <Words>724</Words>
  <Application>Microsoft Office PowerPoint</Application>
  <PresentationFormat>Widescreen</PresentationFormat>
  <Paragraphs>131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Unified representation of tractography and diffusion-weighted mri data using sparse multidimensional arrays  cesar caiafa – olaf sporns – Andrew saykin – franco pestilli</vt:lpstr>
      <vt:lpstr>Content</vt:lpstr>
      <vt:lpstr>Content</vt:lpstr>
      <vt:lpstr>Introduction</vt:lpstr>
      <vt:lpstr>Introduction</vt:lpstr>
      <vt:lpstr>Introduction</vt:lpstr>
      <vt:lpstr>Content</vt:lpstr>
      <vt:lpstr>2. Linear methods based on convex optimization</vt:lpstr>
      <vt:lpstr>2. Linear methods based on convex optimization</vt:lpstr>
      <vt:lpstr>Content</vt:lpstr>
      <vt:lpstr>3. Linear methods based on convex optimization</vt:lpstr>
      <vt:lpstr>Content</vt:lpstr>
      <vt:lpstr>4. The approximated tensor decomposed model</vt:lpstr>
      <vt:lpstr>Content</vt:lpstr>
      <vt:lpstr>5. Experimental results</vt:lpstr>
      <vt:lpstr>Content</vt:lpstr>
      <vt:lpstr>5. conclustions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representation of tractography and diffusion-weighted mri data using sparse multidimensional arrays  cesar caiafa – olaf sporns – Andrew saykin – franco pestilli</dc:title>
  <dc:creator>Khue</dc:creator>
  <cp:lastModifiedBy>Khue</cp:lastModifiedBy>
  <cp:revision>66</cp:revision>
  <dcterms:created xsi:type="dcterms:W3CDTF">2018-12-02T08:45:32Z</dcterms:created>
  <dcterms:modified xsi:type="dcterms:W3CDTF">2018-12-03T07:11:13Z</dcterms:modified>
</cp:coreProperties>
</file>