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63" r:id="rId4"/>
    <p:sldId id="260" r:id="rId5"/>
    <p:sldId id="259" r:id="rId6"/>
    <p:sldId id="261" r:id="rId7"/>
    <p:sldId id="264" r:id="rId8"/>
    <p:sldId id="265" r:id="rId9"/>
    <p:sldId id="266" r:id="rId10"/>
    <p:sldId id="268" r:id="rId11"/>
    <p:sldId id="267"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72909" autoAdjust="0"/>
  </p:normalViewPr>
  <p:slideViewPr>
    <p:cSldViewPr snapToGrid="0">
      <p:cViewPr varScale="1">
        <p:scale>
          <a:sx n="53" d="100"/>
          <a:sy n="53" d="100"/>
        </p:scale>
        <p:origin x="14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7A5B2-2D9E-4193-883F-264745706BB3}"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055BD-4F57-4AA9-9033-2169C5C4B5C4}" type="slidenum">
              <a:rPr lang="en-US" smtClean="0"/>
              <a:t>‹#›</a:t>
            </a:fld>
            <a:endParaRPr lang="en-US"/>
          </a:p>
        </p:txBody>
      </p:sp>
    </p:spTree>
    <p:extLst>
      <p:ext uri="{BB962C8B-B14F-4D97-AF65-F5344CB8AC3E}">
        <p14:creationId xmlns:p14="http://schemas.microsoft.com/office/powerpoint/2010/main" val="206086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4</a:t>
            </a:fld>
            <a:endParaRPr lang="en-US"/>
          </a:p>
        </p:txBody>
      </p:sp>
    </p:spTree>
    <p:extLst>
      <p:ext uri="{BB962C8B-B14F-4D97-AF65-F5344CB8AC3E}">
        <p14:creationId xmlns:p14="http://schemas.microsoft.com/office/powerpoint/2010/main" val="2339227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14</a:t>
            </a:fld>
            <a:endParaRPr lang="en-US"/>
          </a:p>
        </p:txBody>
      </p:sp>
    </p:spTree>
    <p:extLst>
      <p:ext uri="{BB962C8B-B14F-4D97-AF65-F5344CB8AC3E}">
        <p14:creationId xmlns:p14="http://schemas.microsoft.com/office/powerpoint/2010/main" val="3398724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Đã</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LiFE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40GB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1 GB,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LiFE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ma </a:t>
            </a:r>
            <a:r>
              <a:rPr lang="en-US" sz="1200" kern="1200" dirty="0" err="1" smtClean="0">
                <a:solidFill>
                  <a:schemeClr val="tx1"/>
                </a:solidFill>
                <a:effectLst/>
                <a:latin typeface="+mn-lt"/>
                <a:ea typeface="+mn-ea"/>
                <a:cs typeface="+mn-cs"/>
              </a:rPr>
              <a:t>trận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tensor </a:t>
            </a:r>
            <a:r>
              <a:rPr lang="en-US" sz="1200" kern="1200" dirty="0" err="1" smtClean="0">
                <a:solidFill>
                  <a:schemeClr val="tx1"/>
                </a:solidFill>
                <a:effectLst/>
                <a:latin typeface="+mn-lt"/>
                <a:ea typeface="+mn-ea"/>
                <a:cs typeface="+mn-cs"/>
              </a:rPr>
              <a:t>thưa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đoán</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Φ</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tensors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[27, 11].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[49, 48, 3, 28, 26, 13, 8]. </a:t>
            </a:r>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[24, 27, 23].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r>
              <a:rPr lang="en-US" sz="1200" kern="1200" dirty="0" smtClean="0">
                <a:solidFill>
                  <a:schemeClr val="tx1"/>
                </a:solidFill>
                <a:effectLst/>
                <a:latin typeface="+mn-lt"/>
                <a:ea typeface="+mn-ea"/>
                <a:cs typeface="+mn-cs"/>
              </a:rPr>
              <a:t>. </a:t>
            </a:r>
          </a:p>
          <a:p>
            <a:pPr marL="0" indent="0">
              <a:buNone/>
            </a:pPr>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15</a:t>
            </a:fld>
            <a:endParaRPr lang="en-US"/>
          </a:p>
        </p:txBody>
      </p:sp>
    </p:spTree>
    <p:extLst>
      <p:ext uri="{BB962C8B-B14F-4D97-AF65-F5344CB8AC3E}">
        <p14:creationId xmlns:p14="http://schemas.microsoft.com/office/powerpoint/2010/main" val="3982752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16</a:t>
            </a:fld>
            <a:endParaRPr lang="en-US"/>
          </a:p>
        </p:txBody>
      </p:sp>
    </p:spTree>
    <p:extLst>
      <p:ext uri="{BB962C8B-B14F-4D97-AF65-F5344CB8AC3E}">
        <p14:creationId xmlns:p14="http://schemas.microsoft.com/office/powerpoint/2010/main" val="64234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khoa học thần kinh, chụp cắt lớp là một kỹ thuật mô hình hóa 3D</a:t>
            </a:r>
            <a:r>
              <a:rPr lang="en-US" dirty="0" smtClean="0"/>
              <a:t> -</a:t>
            </a:r>
            <a:r>
              <a:rPr lang="vi-VN" dirty="0" smtClean="0"/>
              <a:t> được sử dụng để biểu thị trực quan</a:t>
            </a:r>
            <a:r>
              <a:rPr lang="en-US" dirty="0" smtClean="0"/>
              <a:t> -</a:t>
            </a:r>
            <a:r>
              <a:rPr lang="vi-VN" dirty="0" smtClean="0"/>
              <a:t> các vùng thần kinh</a:t>
            </a:r>
            <a:r>
              <a:rPr lang="en-US" dirty="0" smtClean="0"/>
              <a:t> -</a:t>
            </a:r>
            <a:r>
              <a:rPr lang="vi-VN" dirty="0" smtClean="0"/>
              <a:t> bằng cách sử dụng dữ liệu được thu thập bởi dMRI.”</a:t>
            </a:r>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5</a:t>
            </a:fld>
            <a:endParaRPr lang="en-US"/>
          </a:p>
        </p:txBody>
      </p:sp>
    </p:spTree>
    <p:extLst>
      <p:ext uri="{BB962C8B-B14F-4D97-AF65-F5344CB8AC3E}">
        <p14:creationId xmlns:p14="http://schemas.microsoft.com/office/powerpoint/2010/main" val="61113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dMRI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a:t>
            </a:r>
          </a:p>
          <a:p>
            <a:pPr marL="228600" indent="-228600">
              <a:buAutoNum type="arabicPeriod"/>
            </a:pPr>
            <a:r>
              <a:rPr lang="en-US" sz="1200" kern="1200" dirty="0" err="1" smtClean="0">
                <a:solidFill>
                  <a:schemeClr val="tx1"/>
                </a:solidFill>
                <a:effectLst/>
                <a:latin typeface="+mn-lt"/>
                <a:ea typeface="+mn-ea"/>
                <a:cs typeface="+mn-cs"/>
              </a:rPr>
              <a:t>Đánh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não</a:t>
            </a:r>
            <a:r>
              <a:rPr lang="en-US" sz="1200" kern="1200" baseline="0" dirty="0" smtClean="0">
                <a:solidFill>
                  <a:schemeClr val="tx1"/>
                </a:solidFill>
                <a:effectLst/>
                <a:latin typeface="+mn-lt"/>
                <a:ea typeface="+mn-ea"/>
                <a:cs typeface="+mn-cs"/>
              </a:rPr>
              <a:t>:</a:t>
            </a:r>
          </a:p>
          <a:p>
            <a:pPr marL="0" indent="0">
              <a:buNone/>
            </a:pPr>
            <a:r>
              <a:rPr lang="en-US" sz="1200" kern="1200" baseline="0" dirty="0" smtClean="0">
                <a:solidFill>
                  <a:schemeClr val="tx1"/>
                </a:solidFill>
                <a:effectLst/>
                <a:latin typeface="+mn-lt"/>
                <a:ea typeface="+mn-ea"/>
                <a:cs typeface="+mn-cs"/>
              </a:rPr>
              <a:t>    - … </a:t>
            </a:r>
            <a:r>
              <a:rPr lang="en-US" sz="1200" kern="1200" baseline="0" dirty="0" err="1" smtClean="0">
                <a:solidFill>
                  <a:schemeClr val="tx1"/>
                </a:solidFill>
                <a:effectLst/>
                <a:latin typeface="+mn-lt"/>
                <a:ea typeface="+mn-ea"/>
                <a:cs typeface="+mn-cs"/>
              </a:rPr>
              <a:t>được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nghiệm</a:t>
            </a:r>
            <a:r>
              <a:rPr lang="en-US" sz="1200" kern="1200" baseline="0" dirty="0" smtClean="0">
                <a:solidFill>
                  <a:schemeClr val="tx1"/>
                </a:solidFill>
                <a:effectLst/>
                <a:latin typeface="+mn-lt"/>
                <a:ea typeface="+mn-ea"/>
                <a:cs typeface="+mn-cs"/>
              </a:rPr>
              <a:t>.</a:t>
            </a:r>
          </a:p>
          <a:p>
            <a:pPr marL="0" indent="0">
              <a:buNone/>
            </a:pP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thuật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toán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phụ</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đổi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sự</a:t>
            </a:r>
            <a:r>
              <a:rPr lang="en-US" sz="1200" kern="1200" baseline="0" dirty="0" smtClean="0">
                <a:solidFill>
                  <a:schemeClr val="tx1"/>
                </a:solidFill>
                <a:effectLst/>
                <a:latin typeface="+mn-lt"/>
                <a:ea typeface="+mn-ea"/>
                <a:cs typeface="+mn-cs"/>
              </a:rPr>
              <a:t> tin </a:t>
            </a:r>
            <a:r>
              <a:rPr lang="en-US" sz="1200" kern="1200" baseline="0" dirty="0" err="1" smtClean="0">
                <a:solidFill>
                  <a:schemeClr val="tx1"/>
                </a:solidFill>
                <a:effectLst/>
                <a:latin typeface="+mn-lt"/>
                <a:ea typeface="+mn-ea"/>
                <a:cs typeface="+mn-cs"/>
              </a:rPr>
              <a:t>tưởng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đem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ứng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cũng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đánh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não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bình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thường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trở</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khăn</a:t>
            </a:r>
            <a:r>
              <a:rPr lang="en-US" sz="1200" kern="1200" baseline="0" dirty="0" smtClean="0">
                <a:solidFill>
                  <a:schemeClr val="tx1"/>
                </a:solidFill>
                <a:effectLst/>
                <a:latin typeface="+mn-lt"/>
                <a:ea typeface="+mn-ea"/>
                <a:cs typeface="+mn-cs"/>
              </a:rPr>
              <a:t>.</a:t>
            </a:r>
          </a:p>
          <a:p>
            <a:pPr marL="0" indent="0">
              <a:buNone/>
            </a:pPr>
            <a:r>
              <a:rPr lang="en-US" sz="1200" kern="1200" baseline="0" dirty="0" smtClean="0">
                <a:solidFill>
                  <a:schemeClr val="tx1"/>
                </a:solidFill>
                <a:effectLst/>
                <a:latin typeface="+mn-lt"/>
                <a:ea typeface="+mn-ea"/>
                <a:cs typeface="+mn-cs"/>
              </a:rPr>
              <a:t>    - </a:t>
            </a:r>
            <a:r>
              <a:rPr lang="vi-VN" sz="1200" kern="1200" baseline="0" dirty="0" smtClean="0">
                <a:solidFill>
                  <a:schemeClr val="tx1"/>
                </a:solidFill>
                <a:effectLst/>
                <a:latin typeface="+mn-lt"/>
                <a:ea typeface="+mn-ea"/>
                <a:cs typeface="+mn-cs"/>
              </a:rPr>
              <a:t>Vì lý do này, phương pháp tuyến tính dựa trên tối ưu hóa lồi đã được đề xuất để đánh giá kết nối và ước tính kết nối vi mô chất trắng và kết nối đồng thời</a:t>
            </a:r>
            <a:r>
              <a:rPr lang="en-US" sz="1200" kern="1200" baseline="0" dirty="0" smtClean="0">
                <a:solidFill>
                  <a:schemeClr val="tx1"/>
                </a:solidFill>
                <a:effectLst/>
                <a:latin typeface="+mn-lt"/>
                <a:ea typeface="+mn-ea"/>
                <a:cs typeface="+mn-cs"/>
              </a:rPr>
              <a:t>. </a:t>
            </a:r>
            <a:r>
              <a:rPr lang="vi-VN" sz="1200" kern="1200" baseline="0" dirty="0" smtClean="0">
                <a:solidFill>
                  <a:schemeClr val="tx1"/>
                </a:solidFill>
                <a:effectLst/>
                <a:latin typeface="+mn-lt"/>
                <a:ea typeface="+mn-ea"/>
                <a:cs typeface="+mn-cs"/>
              </a:rPr>
              <a:t>Tuy nhiên, các phương pháp này có thể yêu cầu tài nguyên tính toán đáng kể (bộ nhớ và tính toán tải) </a:t>
            </a:r>
            <a:r>
              <a:rPr lang="en-US" sz="1200" kern="1200" baseline="0" dirty="0" smtClean="0">
                <a:solidFill>
                  <a:schemeClr val="tx1"/>
                </a:solidFill>
                <a:effectLst/>
                <a:latin typeface="+mn-lt"/>
                <a:ea typeface="+mn-ea"/>
                <a:cs typeface="+mn-cs"/>
              </a:rPr>
              <a:t>do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vi-VN" sz="1200" kern="1200" baseline="0" dirty="0" smtClean="0">
                <a:solidFill>
                  <a:schemeClr val="tx1"/>
                </a:solidFill>
                <a:effectLst/>
                <a:latin typeface="+mn-lt"/>
                <a:ea typeface="+mn-ea"/>
                <a:cs typeface="+mn-cs"/>
              </a:rPr>
              <a:t>áp dụng chúng vào bộ dữ liệu có độ phân giải cao nhất. </a:t>
            </a:r>
            <a:endParaRPr lang="en-US" sz="1200" kern="1200" baseline="0" dirty="0" smtClean="0">
              <a:solidFill>
                <a:schemeClr val="tx1"/>
              </a:solidFill>
              <a:effectLst/>
              <a:latin typeface="+mn-lt"/>
              <a:ea typeface="+mn-ea"/>
              <a:cs typeface="+mn-cs"/>
            </a:endParaRPr>
          </a:p>
          <a:p>
            <a:pPr marL="0" indent="0">
              <a:buNone/>
            </a:pPr>
            <a:r>
              <a:rPr lang="en-US" sz="1200" kern="1200" baseline="0" dirty="0" smtClean="0">
                <a:solidFill>
                  <a:schemeClr val="tx1"/>
                </a:solidFill>
                <a:effectLst/>
                <a:latin typeface="+mn-lt"/>
                <a:ea typeface="+mn-ea"/>
                <a:cs typeface="+mn-cs"/>
              </a:rPr>
              <a:t>   -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Do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giả</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a:t>
            </a:r>
          </a:p>
          <a:p>
            <a:pPr marL="228600" indent="-228600">
              <a:buAutoNum type="arabicPeriod"/>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6</a:t>
            </a:fld>
            <a:endParaRPr lang="en-US"/>
          </a:p>
        </p:txBody>
      </p:sp>
    </p:spTree>
    <p:extLst>
      <p:ext uri="{BB962C8B-B14F-4D97-AF65-F5344CB8AC3E}">
        <p14:creationId xmlns:p14="http://schemas.microsoft.com/office/powerpoint/2010/main" val="221208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Fascicle </a:t>
            </a:r>
            <a:r>
              <a:rPr lang="en-US" sz="1200" kern="1200" dirty="0" err="1" smtClean="0">
                <a:solidFill>
                  <a:schemeClr val="tx1"/>
                </a:solidFill>
                <a:effectLst/>
                <a:latin typeface="+mn-lt"/>
                <a:ea typeface="+mn-ea"/>
                <a:cs typeface="+mn-cs"/>
              </a:rPr>
              <a:t>Tuyến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LiFE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fascicles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não</a:t>
            </a:r>
            <a:r>
              <a:rPr lang="en-US" sz="1200" kern="1200" dirty="0" smtClean="0">
                <a:solidFill>
                  <a:schemeClr val="tx1"/>
                </a:solidFill>
                <a:effectLst/>
                <a:latin typeface="+mn-lt"/>
                <a:ea typeface="+mn-ea"/>
                <a:cs typeface="+mn-cs"/>
              </a:rPr>
              <a:t> (structural brain connectome)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khuếch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pháp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này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loại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đi</a:t>
            </a:r>
            <a:r>
              <a:rPr lang="en-US" sz="1200" kern="1200" baseline="0" dirty="0" smtClean="0">
                <a:solidFill>
                  <a:schemeClr val="tx1"/>
                </a:solidFill>
                <a:effectLst/>
                <a:latin typeface="+mn-lt"/>
                <a:ea typeface="+mn-ea"/>
                <a:cs typeface="+mn-cs"/>
              </a:rPr>
              <a:t> fascicles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đem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lại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dự</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đoán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tín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khuếch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p>
          <a:p>
            <a:pPr marL="228600" indent="-228600">
              <a:buAutoNum type="arabicPeriod"/>
            </a:pPr>
            <a:r>
              <a:rPr lang="en-US" sz="1200" kern="1200" dirty="0" err="1" smtClean="0">
                <a:solidFill>
                  <a:schemeClr val="tx1"/>
                </a:solidFill>
                <a:effectLst/>
                <a:latin typeface="+mn-lt"/>
                <a:ea typeface="+mn-ea"/>
                <a:cs typeface="+mn-cs"/>
              </a:rPr>
              <a:t>LiFE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fascicles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p>
          <a:p>
            <a:pPr marL="228600" indent="-228600">
              <a:buAutoNum type="arabicPeriod"/>
            </a:pP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fascicles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dMRI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p>
          <a:p>
            <a:pPr marL="228600" indent="-228600">
              <a:buAutoNum type="arabicPeriod"/>
            </a:pP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fascicle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lồi</a:t>
            </a:r>
            <a:r>
              <a:rPr lang="en-US" sz="1200" kern="1200" dirty="0" smtClean="0">
                <a:solidFill>
                  <a:schemeClr val="tx1"/>
                </a:solidFill>
                <a:effectLst/>
                <a:latin typeface="+mn-lt"/>
                <a:ea typeface="+mn-ea"/>
                <a:cs typeface="+mn-cs"/>
              </a:rPr>
              <a:t>. Fascicles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0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góp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khuếch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fascicle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lồi</a:t>
            </a:r>
            <a:r>
              <a:rPr lang="en-US" sz="1200" kern="1200" dirty="0" smtClean="0">
                <a:solidFill>
                  <a:schemeClr val="tx1"/>
                </a:solidFill>
                <a:effectLst/>
                <a:latin typeface="+mn-lt"/>
                <a:ea typeface="+mn-ea"/>
                <a:cs typeface="+mn-cs"/>
              </a:rPr>
              <a:t>. Fascicles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0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góp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khuếch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8</a:t>
            </a:fld>
            <a:endParaRPr lang="en-US"/>
          </a:p>
        </p:txBody>
      </p:sp>
    </p:spTree>
    <p:extLst>
      <p:ext uri="{BB962C8B-B14F-4D97-AF65-F5344CB8AC3E}">
        <p14:creationId xmlns:p14="http://schemas.microsoft.com/office/powerpoint/2010/main" val="217047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LiFE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ma </a:t>
            </a:r>
            <a:r>
              <a:rPr lang="en-US" sz="1200" kern="1200" dirty="0" err="1" smtClean="0">
                <a:solidFill>
                  <a:schemeClr val="tx1"/>
                </a:solidFill>
                <a:effectLst/>
                <a:latin typeface="+mn-lt"/>
                <a:ea typeface="+mn-ea"/>
                <a:cs typeface="+mn-cs"/>
              </a:rPr>
              <a:t>trận</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chục</a:t>
            </a:r>
            <a:r>
              <a:rPr lang="en-US" sz="1200" kern="1200" dirty="0" smtClean="0">
                <a:solidFill>
                  <a:schemeClr val="tx1"/>
                </a:solidFill>
                <a:effectLst/>
                <a:latin typeface="+mn-lt"/>
                <a:ea typeface="+mn-ea"/>
                <a:cs typeface="+mn-cs"/>
              </a:rPr>
              <a:t> gigabyte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não</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ENCODE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tensor </a:t>
            </a:r>
            <a:r>
              <a:rPr lang="en-US" sz="1200" kern="1200" dirty="0" err="1" smtClean="0">
                <a:solidFill>
                  <a:schemeClr val="tx1"/>
                </a:solidFill>
                <a:effectLst/>
                <a:latin typeface="+mn-lt"/>
                <a:ea typeface="+mn-ea"/>
                <a:cs typeface="+mn-cs"/>
              </a:rPr>
              <a:t>thưa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ma </a:t>
            </a:r>
            <a:r>
              <a:rPr lang="en-US" sz="1200" kern="1200" dirty="0" err="1" smtClean="0">
                <a:solidFill>
                  <a:schemeClr val="tx1"/>
                </a:solidFill>
                <a:effectLst/>
                <a:latin typeface="+mn-lt"/>
                <a:ea typeface="+mn-ea"/>
                <a:cs typeface="+mn-cs"/>
              </a:rPr>
              <a:t>trận</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LiFE</a:t>
            </a:r>
            <a:r>
              <a:rPr lang="en-US" sz="1200" kern="1200" dirty="0" smtClean="0">
                <a:solidFill>
                  <a:schemeClr val="tx1"/>
                </a:solidFill>
                <a:effectLst/>
                <a:latin typeface="+mn-lt"/>
                <a:ea typeface="+mn-ea"/>
                <a:cs typeface="+mn-cs"/>
              </a:rPr>
              <a:t>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kể</a:t>
            </a:r>
            <a:r>
              <a:rPr lang="en-US" sz="1200" kern="1200" dirty="0" smtClean="0">
                <a:solidFill>
                  <a:schemeClr val="tx1"/>
                </a:solidFill>
                <a:effectLst/>
                <a:latin typeface="+mn-lt"/>
                <a:ea typeface="+mn-ea"/>
                <a:cs typeface="+mn-cs"/>
              </a:rPr>
              <a:t>.</a:t>
            </a:r>
          </a:p>
          <a:p>
            <a:pPr marL="0" indent="0">
              <a:buNone/>
            </a:pPr>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9</a:t>
            </a:fld>
            <a:endParaRPr lang="en-US"/>
          </a:p>
        </p:txBody>
      </p:sp>
    </p:spTree>
    <p:extLst>
      <p:ext uri="{BB962C8B-B14F-4D97-AF65-F5344CB8AC3E}">
        <p14:creationId xmlns:p14="http://schemas.microsoft.com/office/powerpoint/2010/main" val="142189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10</a:t>
            </a:fld>
            <a:endParaRPr lang="en-US"/>
          </a:p>
        </p:txBody>
      </p:sp>
    </p:spTree>
    <p:extLst>
      <p:ext uri="{BB962C8B-B14F-4D97-AF65-F5344CB8AC3E}">
        <p14:creationId xmlns:p14="http://schemas.microsoft.com/office/powerpoint/2010/main" val="426060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ENCODE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fascicle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dMRI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tensor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11</a:t>
            </a:fld>
            <a:endParaRPr lang="en-US"/>
          </a:p>
        </p:txBody>
      </p:sp>
    </p:spTree>
    <p:extLst>
      <p:ext uri="{BB962C8B-B14F-4D97-AF65-F5344CB8AC3E}">
        <p14:creationId xmlns:p14="http://schemas.microsoft.com/office/powerpoint/2010/main" val="1782884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dirty="0" smtClean="0"/>
              <a:t> </a:t>
            </a:r>
            <a:r>
              <a:rPr lang="en-US" dirty="0" err="1" smtClean="0"/>
              <a:t>hình</a:t>
            </a:r>
            <a:r>
              <a:rPr lang="en-US" dirty="0" smtClean="0"/>
              <a:t> </a:t>
            </a:r>
            <a:r>
              <a:rPr lang="en-US" dirty="0" err="1" smtClean="0"/>
              <a:t>phân</a:t>
            </a:r>
            <a:r>
              <a:rPr lang="en-US" dirty="0" smtClean="0"/>
              <a:t> </a:t>
            </a:r>
            <a:r>
              <a:rPr lang="en-US" dirty="0" err="1" smtClean="0"/>
              <a:t>tích</a:t>
            </a:r>
            <a:r>
              <a:rPr lang="en-US" dirty="0" smtClean="0"/>
              <a:t> tensor </a:t>
            </a:r>
            <a:r>
              <a:rPr lang="en-US" dirty="0" err="1" smtClean="0"/>
              <a:t>xấp</a:t>
            </a:r>
            <a:r>
              <a:rPr lang="en-US" dirty="0" smtClean="0"/>
              <a:t> </a:t>
            </a:r>
            <a:r>
              <a:rPr lang="en-US" dirty="0" err="1" smtClean="0"/>
              <a:t>xỉ</a:t>
            </a:r>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12</a:t>
            </a:fld>
            <a:endParaRPr lang="en-US"/>
          </a:p>
        </p:txBody>
      </p:sp>
    </p:spTree>
    <p:extLst>
      <p:ext uri="{BB962C8B-B14F-4D97-AF65-F5344CB8AC3E}">
        <p14:creationId xmlns:p14="http://schemas.microsoft.com/office/powerpoint/2010/main" val="253696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pPr marL="0" indent="0">
              <a:buNone/>
            </a:pPr>
            <a:r>
              <a:rPr lang="vi-VN" dirty="0" smtClean="0"/>
              <a:t>mô hình LiFE phân t</a:t>
            </a:r>
            <a:r>
              <a:rPr lang="en-US" dirty="0" err="1" smtClean="0"/>
              <a:t>ích</a:t>
            </a:r>
            <a:r>
              <a:rPr lang="vi-VN" dirty="0" smtClean="0"/>
              <a:t> thưa </a:t>
            </a:r>
            <a:r>
              <a:rPr lang="en-US" dirty="0" smtClean="0"/>
              <a:t>tensor</a:t>
            </a:r>
            <a:r>
              <a:rPr lang="en-US" baseline="0" dirty="0" smtClean="0"/>
              <a:t> </a:t>
            </a:r>
          </a:p>
          <a:p>
            <a:pPr marL="0" indent="0">
              <a:buNone/>
            </a:pPr>
            <a:endParaRPr lang="en-US" baseline="0" dirty="0" smtClean="0"/>
          </a:p>
          <a:p>
            <a:pPr marL="0" indent="0">
              <a:buNone/>
            </a:pP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xấp</a:t>
            </a:r>
            <a:r>
              <a:rPr lang="en-US" baseline="0" dirty="0" smtClean="0"/>
              <a:t> </a:t>
            </a:r>
            <a:r>
              <a:rPr lang="en-US" baseline="0" smtClean="0"/>
              <a:t>xỉ</a:t>
            </a:r>
            <a:endParaRPr lang="en-US" dirty="0"/>
          </a:p>
        </p:txBody>
      </p:sp>
      <p:sp>
        <p:nvSpPr>
          <p:cNvPr id="4" name="Slide Number Placeholder 3"/>
          <p:cNvSpPr>
            <a:spLocks noGrp="1"/>
          </p:cNvSpPr>
          <p:nvPr>
            <p:ph type="sldNum" sz="quarter" idx="10"/>
          </p:nvPr>
        </p:nvSpPr>
        <p:spPr/>
        <p:txBody>
          <a:bodyPr/>
          <a:lstStyle/>
          <a:p>
            <a:fld id="{206055BD-4F57-4AA9-9033-2169C5C4B5C4}" type="slidenum">
              <a:rPr lang="en-US" smtClean="0"/>
              <a:t>13</a:t>
            </a:fld>
            <a:endParaRPr lang="en-US"/>
          </a:p>
        </p:txBody>
      </p:sp>
    </p:spTree>
    <p:extLst>
      <p:ext uri="{BB962C8B-B14F-4D97-AF65-F5344CB8AC3E}">
        <p14:creationId xmlns:p14="http://schemas.microsoft.com/office/powerpoint/2010/main" val="35559440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CEAD93-A150-48C9-89C2-F6606AC7C6EA}"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68BF0-57CD-4844-A166-05A19A9EE3FF}"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0DFF8-292D-4430-86E7-D5F6245804E0}"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89D7EC-9DD9-459E-B643-B44116C2DFD2}"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A587E478-11A0-4DB4-946C-80197F97280F}" type="datetime1">
              <a:rPr lang="en-US" smtClean="0"/>
              <a:t>12/3/2018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E103C7-7A77-41EA-A1E0-659F5D3657F2}"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800CD2-69D7-4E9C-B654-A9733A31119E}" type="datetime1">
              <a:rPr lang="en-US" smtClean="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256443-3043-4A96-93F3-F2C84A605673}" type="datetime1">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0C317-8597-4E1D-89AE-DBB730D795C0}" type="datetime1">
              <a:rPr lang="en-US" smtClean="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665437-0BF9-492A-B550-F57A00AFF337}"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2D6DF33-F393-4F9B-878D-3F8B6688C4E7}" type="datetime1">
              <a:rPr lang="en-US" smtClean="0"/>
              <a:t>12/3/2018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707C6D5-18C3-4C24-AACD-1CF8C1197B2A}" type="datetime1">
              <a:rPr lang="en-US" smtClean="0"/>
              <a:t>12/3/2018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ractograph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000" dirty="0" smtClean="0"/>
              <a:t>Unified representation of </a:t>
            </a:r>
            <a:r>
              <a:rPr lang="en-US" sz="5000" dirty="0" err="1" smtClean="0"/>
              <a:t>tractography</a:t>
            </a:r>
            <a:r>
              <a:rPr lang="en-US" sz="5000" dirty="0" smtClean="0"/>
              <a:t> and diffusion-weighted </a:t>
            </a:r>
            <a:r>
              <a:rPr lang="en-US" sz="5000" dirty="0" err="1" smtClean="0"/>
              <a:t>mri</a:t>
            </a:r>
            <a:r>
              <a:rPr lang="en-US" sz="5000" dirty="0" smtClean="0"/>
              <a:t> data using sparse multidimensional arrays</a:t>
            </a:r>
            <a:br>
              <a:rPr lang="en-US" sz="5000" dirty="0" smtClean="0"/>
            </a:br>
            <a:r>
              <a:rPr lang="en-US" sz="2200" dirty="0" smtClean="0"/>
              <a:t/>
            </a:r>
            <a:br>
              <a:rPr lang="en-US" sz="2200" dirty="0" smtClean="0"/>
            </a:br>
            <a:r>
              <a:rPr lang="en-US" sz="2200" dirty="0" err="1" smtClean="0"/>
              <a:t>cesar</a:t>
            </a:r>
            <a:r>
              <a:rPr lang="en-US" sz="2200" dirty="0"/>
              <a:t> </a:t>
            </a:r>
            <a:r>
              <a:rPr lang="en-US" sz="2200" dirty="0" err="1" smtClean="0"/>
              <a:t>caiafa</a:t>
            </a:r>
            <a:r>
              <a:rPr lang="en-US" sz="2200" dirty="0"/>
              <a:t> </a:t>
            </a:r>
            <a:r>
              <a:rPr lang="en-US" sz="2200" dirty="0" smtClean="0"/>
              <a:t>– </a:t>
            </a:r>
            <a:r>
              <a:rPr lang="en-US" sz="2200" dirty="0" err="1" smtClean="0"/>
              <a:t>olaf</a:t>
            </a:r>
            <a:r>
              <a:rPr lang="en-US" sz="2200" dirty="0" smtClean="0"/>
              <a:t> </a:t>
            </a:r>
            <a:r>
              <a:rPr lang="en-US" sz="2200" dirty="0" err="1" smtClean="0"/>
              <a:t>sporns</a:t>
            </a:r>
            <a:r>
              <a:rPr lang="en-US" sz="2200" dirty="0" smtClean="0"/>
              <a:t> – Andrew </a:t>
            </a:r>
            <a:r>
              <a:rPr lang="en-US" sz="2200" dirty="0" err="1" smtClean="0"/>
              <a:t>saykin</a:t>
            </a:r>
            <a:r>
              <a:rPr lang="en-US" sz="2200" dirty="0" smtClean="0"/>
              <a:t> – </a:t>
            </a:r>
            <a:r>
              <a:rPr lang="en-US" sz="2200" dirty="0" err="1" smtClean="0"/>
              <a:t>franco</a:t>
            </a:r>
            <a:r>
              <a:rPr lang="en-US" sz="2200" dirty="0" smtClean="0"/>
              <a:t> </a:t>
            </a:r>
            <a:r>
              <a:rPr lang="en-US" sz="2200" dirty="0" err="1" smtClean="0"/>
              <a:t>pestilli</a:t>
            </a:r>
            <a:endParaRPr lang="en-US" sz="2200" dirty="0"/>
          </a:p>
        </p:txBody>
      </p:sp>
      <p:sp>
        <p:nvSpPr>
          <p:cNvPr id="3" name="Subtitle 2"/>
          <p:cNvSpPr>
            <a:spLocks noGrp="1"/>
          </p:cNvSpPr>
          <p:nvPr>
            <p:ph type="subTitle" idx="1"/>
          </p:nvPr>
        </p:nvSpPr>
        <p:spPr>
          <a:xfrm>
            <a:off x="1051560" y="4937760"/>
            <a:ext cx="7891272" cy="1069848"/>
          </a:xfrm>
        </p:spPr>
        <p:txBody>
          <a:bodyPr/>
          <a:lstStyle/>
          <a:p>
            <a:r>
              <a:rPr lang="en-US" dirty="0" err="1" smtClean="0"/>
              <a:t>Lê</a:t>
            </a:r>
            <a:r>
              <a:rPr lang="en-US" dirty="0" smtClean="0"/>
              <a:t> </a:t>
            </a:r>
            <a:r>
              <a:rPr lang="en-US" dirty="0" err="1" smtClean="0"/>
              <a:t>Nữ</a:t>
            </a:r>
            <a:r>
              <a:rPr lang="en-US" dirty="0" smtClean="0"/>
              <a:t> </a:t>
            </a:r>
            <a:r>
              <a:rPr lang="en-US" dirty="0" err="1" smtClean="0"/>
              <a:t>Tố</a:t>
            </a:r>
            <a:r>
              <a:rPr lang="en-US" dirty="0" smtClean="0"/>
              <a:t> </a:t>
            </a:r>
            <a:r>
              <a:rPr lang="en-US" dirty="0" err="1" smtClean="0"/>
              <a:t>Khuê</a:t>
            </a:r>
            <a:r>
              <a:rPr lang="en-US" dirty="0" smtClean="0"/>
              <a:t>  –  15110066</a:t>
            </a:r>
          </a:p>
          <a:p>
            <a:r>
              <a:rPr lang="en-US" dirty="0" err="1" smtClean="0"/>
              <a:t>Đỗ</a:t>
            </a:r>
            <a:r>
              <a:rPr lang="en-US" dirty="0" smtClean="0"/>
              <a:t> </a:t>
            </a:r>
            <a:r>
              <a:rPr lang="en-US" dirty="0" err="1" smtClean="0"/>
              <a:t>Văn</a:t>
            </a:r>
            <a:r>
              <a:rPr lang="en-US" dirty="0" smtClean="0"/>
              <a:t> Long      </a:t>
            </a:r>
            <a:r>
              <a:rPr lang="en-US" dirty="0"/>
              <a:t>–</a:t>
            </a:r>
            <a:r>
              <a:rPr lang="en-US" dirty="0" smtClean="0"/>
              <a:t>  15110072</a:t>
            </a:r>
            <a:endParaRPr lang="en-US" dirty="0"/>
          </a:p>
        </p:txBody>
      </p:sp>
    </p:spTree>
    <p:extLst>
      <p:ext uri="{BB962C8B-B14F-4D97-AF65-F5344CB8AC3E}">
        <p14:creationId xmlns:p14="http://schemas.microsoft.com/office/powerpoint/2010/main" val="321779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000" dirty="0" smtClean="0"/>
              <a:t>Introduction</a:t>
            </a:r>
          </a:p>
          <a:p>
            <a:pPr marL="457200" indent="-457200">
              <a:buFont typeface="+mj-lt"/>
              <a:buAutoNum type="arabicPeriod"/>
            </a:pPr>
            <a:r>
              <a:rPr lang="en-US" sz="3000" dirty="0"/>
              <a:t>Linear methods based on convex </a:t>
            </a:r>
            <a:r>
              <a:rPr lang="en-US" sz="3000" dirty="0" smtClean="0"/>
              <a:t>optimization</a:t>
            </a:r>
            <a:endParaRPr lang="en-US" sz="3000" dirty="0"/>
          </a:p>
          <a:p>
            <a:pPr marL="457200" indent="-457200">
              <a:buFont typeface="+mj-lt"/>
              <a:buAutoNum type="arabicPeriod"/>
            </a:pPr>
            <a:r>
              <a:rPr lang="en-US" sz="4000" b="1" dirty="0" smtClean="0">
                <a:solidFill>
                  <a:srgbClr val="C00000"/>
                </a:solidFill>
              </a:rPr>
              <a:t>The connectome encoding method</a:t>
            </a:r>
          </a:p>
          <a:p>
            <a:pPr marL="457200" indent="-457200">
              <a:buFont typeface="+mj-lt"/>
              <a:buAutoNum type="arabicPeriod"/>
            </a:pPr>
            <a:r>
              <a:rPr lang="en-US" sz="3000" dirty="0" smtClean="0"/>
              <a:t>The approximated tensor decomposed model</a:t>
            </a:r>
          </a:p>
          <a:p>
            <a:pPr marL="457200" indent="-457200">
              <a:buFont typeface="+mj-lt"/>
              <a:buAutoNum type="arabicPeriod"/>
            </a:pPr>
            <a:r>
              <a:rPr lang="en-US" sz="3000" dirty="0" smtClean="0"/>
              <a:t>Experimental results</a:t>
            </a:r>
          </a:p>
          <a:p>
            <a:pPr marL="457200" indent="-457200">
              <a:buFont typeface="+mj-lt"/>
              <a:buAutoNum type="arabicPeriod"/>
            </a:pPr>
            <a:r>
              <a:rPr lang="en-US" sz="3000" dirty="0" smtClean="0"/>
              <a:t>Demo</a:t>
            </a:r>
            <a:endParaRPr lang="en-US" sz="3000"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spTree>
    <p:extLst>
      <p:ext uri="{BB962C8B-B14F-4D97-AF65-F5344CB8AC3E}">
        <p14:creationId xmlns:p14="http://schemas.microsoft.com/office/powerpoint/2010/main" val="666724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7003"/>
          </a:xfrm>
        </p:spPr>
        <p:txBody>
          <a:bodyPr>
            <a:noAutofit/>
          </a:bodyPr>
          <a:lstStyle/>
          <a:p>
            <a:r>
              <a:rPr lang="en-US" sz="3200" b="1" dirty="0">
                <a:solidFill>
                  <a:srgbClr val="C00000"/>
                </a:solidFill>
              </a:rPr>
              <a:t>3</a:t>
            </a:r>
            <a:r>
              <a:rPr lang="en-US" sz="3200" b="1" dirty="0" smtClean="0">
                <a:solidFill>
                  <a:srgbClr val="C00000"/>
                </a:solidFill>
              </a:rPr>
              <a:t>. Linear </a:t>
            </a:r>
            <a:r>
              <a:rPr lang="en-US" sz="3200" b="1" dirty="0">
                <a:solidFill>
                  <a:srgbClr val="C00000"/>
                </a:solidFill>
              </a:rPr>
              <a:t>methods based on convex </a:t>
            </a:r>
            <a:r>
              <a:rPr lang="en-US" sz="3200" b="1" dirty="0" smtClean="0">
                <a:solidFill>
                  <a:srgbClr val="C00000"/>
                </a:solidFill>
              </a:rPr>
              <a:t>optimization</a:t>
            </a:r>
            <a:endParaRPr lang="en-US" sz="3200" b="1" dirty="0">
              <a:solidFill>
                <a:srgbClr val="C00000"/>
              </a:solidFill>
            </a:endParaRPr>
          </a:p>
        </p:txBody>
      </p:sp>
      <p:sp>
        <p:nvSpPr>
          <p:cNvPr id="3" name="Content Placeholder 2"/>
          <p:cNvSpPr>
            <a:spLocks noGrp="1"/>
          </p:cNvSpPr>
          <p:nvPr>
            <p:ph idx="1"/>
          </p:nvPr>
        </p:nvSpPr>
        <p:spPr>
          <a:xfrm>
            <a:off x="1069848" y="4224528"/>
            <a:ext cx="10579608" cy="2048255"/>
          </a:xfrm>
        </p:spPr>
        <p:txBody>
          <a:bodyPr>
            <a:normAutofit/>
          </a:bodyPr>
          <a:lstStyle/>
          <a:p>
            <a:pPr marL="0" indent="0">
              <a:buNone/>
            </a:pPr>
            <a:r>
              <a:rPr lang="en-US" sz="2500" dirty="0" smtClean="0"/>
              <a:t>The ENCODE method: mapping structural connectomes from natural brain space to tensor space. </a:t>
            </a:r>
          </a:p>
          <a:p>
            <a:pPr marL="0" indent="0">
              <a:buNone/>
            </a:pPr>
            <a:endParaRPr lang="en-US" sz="2500" dirty="0"/>
          </a:p>
          <a:p>
            <a:pPr marL="0" indent="0">
              <a:buNone/>
            </a:pPr>
            <a:endParaRPr lang="en-US" sz="2500"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pic>
        <p:nvPicPr>
          <p:cNvPr id="10" name="Picture 9"/>
          <p:cNvPicPr>
            <a:picLocks noChangeAspect="1"/>
          </p:cNvPicPr>
          <p:nvPr/>
        </p:nvPicPr>
        <p:blipFill>
          <a:blip r:embed="rId3"/>
          <a:stretch>
            <a:fillRect/>
          </a:stretch>
        </p:blipFill>
        <p:spPr>
          <a:xfrm>
            <a:off x="1489934" y="1229481"/>
            <a:ext cx="3995928" cy="2747201"/>
          </a:xfrm>
          <a:prstGeom prst="rect">
            <a:avLst/>
          </a:prstGeom>
        </p:spPr>
      </p:pic>
      <p:pic>
        <p:nvPicPr>
          <p:cNvPr id="11" name="Picture 10"/>
          <p:cNvPicPr>
            <a:picLocks noChangeAspect="1"/>
          </p:cNvPicPr>
          <p:nvPr/>
        </p:nvPicPr>
        <p:blipFill>
          <a:blip r:embed="rId4"/>
          <a:stretch>
            <a:fillRect/>
          </a:stretch>
        </p:blipFill>
        <p:spPr>
          <a:xfrm>
            <a:off x="6400800" y="1229481"/>
            <a:ext cx="4196333" cy="2940287"/>
          </a:xfrm>
          <a:prstGeom prst="rect">
            <a:avLst/>
          </a:prstGeom>
        </p:spPr>
      </p:pic>
    </p:spTree>
    <p:extLst>
      <p:ext uri="{BB962C8B-B14F-4D97-AF65-F5344CB8AC3E}">
        <p14:creationId xmlns:p14="http://schemas.microsoft.com/office/powerpoint/2010/main" val="232927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069848" y="2121408"/>
            <a:ext cx="10451592" cy="4050792"/>
          </a:xfrm>
        </p:spPr>
        <p:txBody>
          <a:bodyPr>
            <a:normAutofit/>
          </a:bodyPr>
          <a:lstStyle/>
          <a:p>
            <a:pPr marL="457200" indent="-457200">
              <a:buFont typeface="+mj-lt"/>
              <a:buAutoNum type="arabicPeriod"/>
            </a:pPr>
            <a:r>
              <a:rPr lang="en-US" sz="3000" dirty="0" smtClean="0"/>
              <a:t>Introduction</a:t>
            </a:r>
          </a:p>
          <a:p>
            <a:pPr marL="457200" indent="-457200">
              <a:buFont typeface="+mj-lt"/>
              <a:buAutoNum type="arabicPeriod"/>
            </a:pPr>
            <a:r>
              <a:rPr lang="en-US" sz="3000" dirty="0"/>
              <a:t>Linear methods based on convex </a:t>
            </a:r>
            <a:r>
              <a:rPr lang="en-US" sz="3000" dirty="0" smtClean="0"/>
              <a:t>optimization</a:t>
            </a:r>
            <a:endParaRPr lang="en-US" sz="3000" dirty="0"/>
          </a:p>
          <a:p>
            <a:pPr marL="457200" indent="-457200">
              <a:buFont typeface="+mj-lt"/>
              <a:buAutoNum type="arabicPeriod"/>
            </a:pPr>
            <a:r>
              <a:rPr lang="en-US" sz="3000" dirty="0" smtClean="0"/>
              <a:t>The connectome encoding method</a:t>
            </a:r>
          </a:p>
          <a:p>
            <a:pPr marL="457200" indent="-457200">
              <a:buFont typeface="+mj-lt"/>
              <a:buAutoNum type="arabicPeriod"/>
            </a:pPr>
            <a:r>
              <a:rPr lang="en-US" sz="4000" b="1" dirty="0" smtClean="0">
                <a:solidFill>
                  <a:srgbClr val="C00000"/>
                </a:solidFill>
              </a:rPr>
              <a:t>The approximated tensor decomposed model</a:t>
            </a:r>
          </a:p>
          <a:p>
            <a:pPr marL="457200" indent="-457200">
              <a:buFont typeface="+mj-lt"/>
              <a:buAutoNum type="arabicPeriod"/>
            </a:pPr>
            <a:r>
              <a:rPr lang="en-US" sz="3000" dirty="0" smtClean="0"/>
              <a:t>Experimental results</a:t>
            </a:r>
          </a:p>
          <a:p>
            <a:pPr marL="457200" indent="-457200">
              <a:buFont typeface="+mj-lt"/>
              <a:buAutoNum type="arabicPeriod"/>
            </a:pPr>
            <a:r>
              <a:rPr lang="en-US" sz="3000" dirty="0" smtClean="0"/>
              <a:t>Demo</a:t>
            </a:r>
            <a:endParaRPr lang="en-US" sz="3000"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spTree>
    <p:extLst>
      <p:ext uri="{BB962C8B-B14F-4D97-AF65-F5344CB8AC3E}">
        <p14:creationId xmlns:p14="http://schemas.microsoft.com/office/powerpoint/2010/main" val="2388814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7003"/>
          </a:xfrm>
        </p:spPr>
        <p:txBody>
          <a:bodyPr>
            <a:noAutofit/>
          </a:bodyPr>
          <a:lstStyle/>
          <a:p>
            <a:r>
              <a:rPr lang="en-US" sz="3200" b="1" dirty="0">
                <a:solidFill>
                  <a:srgbClr val="C00000"/>
                </a:solidFill>
              </a:rPr>
              <a:t>4. The approximated tensor decomposed </a:t>
            </a:r>
            <a:r>
              <a:rPr lang="en-US" sz="3200" b="1" dirty="0" smtClean="0">
                <a:solidFill>
                  <a:srgbClr val="C00000"/>
                </a:solidFill>
              </a:rPr>
              <a:t>model</a:t>
            </a:r>
            <a:endParaRPr lang="en-US" sz="32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5021881"/>
                <a:ext cx="10579608" cy="1250902"/>
              </a:xfrm>
            </p:spPr>
            <p:txBody>
              <a:bodyPr>
                <a:normAutofit/>
              </a:bodyPr>
              <a:lstStyle/>
              <a:p>
                <a:pPr marL="0" indent="0" algn="ctr">
                  <a:buNone/>
                </a:pPr>
                <a:r>
                  <a:rPr lang="en-US" sz="2500" i="1" dirty="0"/>
                  <a:t>tensor Sparse Decomposed </a:t>
                </a:r>
                <a:r>
                  <a:rPr lang="en-US" sz="2500" i="1" dirty="0" err="1" smtClean="0"/>
                  <a:t>LiFE</a:t>
                </a:r>
                <a:r>
                  <a:rPr lang="en-US" sz="2500" i="1" dirty="0" smtClean="0"/>
                  <a:t> model </a:t>
                </a:r>
                <a:r>
                  <a:rPr lang="en-US" sz="2500" i="1" dirty="0"/>
                  <a:t>(</a:t>
                </a:r>
                <a14:m>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𝐿𝑖𝐹𝐸</m:t>
                        </m:r>
                      </m:e>
                      <m:sub>
                        <m:r>
                          <a:rPr lang="en-US" sz="2500" i="1">
                            <a:latin typeface="Cambria Math" panose="02040503050406030204" pitchFamily="18" charset="0"/>
                          </a:rPr>
                          <m:t>𝑆𝐷</m:t>
                        </m:r>
                      </m:sub>
                    </m:sSub>
                  </m:oMath>
                </a14:m>
                <a:r>
                  <a:rPr lang="en-US" sz="2500" i="1" dirty="0" smtClean="0"/>
                  <a:t>) </a:t>
                </a:r>
              </a:p>
              <a:p>
                <a:pPr marL="0" indent="0">
                  <a:buNone/>
                </a:pPr>
                <a:r>
                  <a:rPr lang="en-US" sz="2500" i="1" dirty="0"/>
                  <a:t>	</a:t>
                </a:r>
                <a:r>
                  <a:rPr lang="en-US" sz="2500" i="1" dirty="0" smtClean="0"/>
                  <a:t>	</a:t>
                </a:r>
                <a:r>
                  <a:rPr lang="en-US" sz="2500" dirty="0" smtClean="0"/>
                  <a:t>The </a:t>
                </a:r>
                <a14:m>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𝐿𝑖𝐹𝐸</m:t>
                        </m:r>
                      </m:e>
                      <m:sub>
                        <m:r>
                          <a:rPr lang="en-US" sz="2500" i="1">
                            <a:latin typeface="Cambria Math" panose="02040503050406030204" pitchFamily="18" charset="0"/>
                          </a:rPr>
                          <m:t>𝑆𝐷</m:t>
                        </m:r>
                      </m:sub>
                    </m:sSub>
                  </m:oMath>
                </a14:m>
                <a:r>
                  <a:rPr lang="en-US" sz="2500" dirty="0" smtClean="0"/>
                  <a:t> approximated tensor model: </a:t>
                </a:r>
                <a:endParaRPr lang="en-US" sz="2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5021881"/>
                <a:ext cx="10579608" cy="1250902"/>
              </a:xfrm>
              <a:blipFill>
                <a:blip r:embed="rId3"/>
                <a:stretch>
                  <a:fillRect t="-73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pic>
        <p:nvPicPr>
          <p:cNvPr id="8" name="Picture 7"/>
          <p:cNvPicPr>
            <a:picLocks noChangeAspect="1"/>
          </p:cNvPicPr>
          <p:nvPr/>
        </p:nvPicPr>
        <p:blipFill>
          <a:blip r:embed="rId4"/>
          <a:stretch>
            <a:fillRect/>
          </a:stretch>
        </p:blipFill>
        <p:spPr>
          <a:xfrm>
            <a:off x="2928653" y="1136614"/>
            <a:ext cx="6954935" cy="3730288"/>
          </a:xfrm>
          <a:prstGeom prst="rect">
            <a:avLst/>
          </a:prstGeom>
        </p:spPr>
      </p:pic>
      <p:pic>
        <p:nvPicPr>
          <p:cNvPr id="6" name="Picture 5"/>
          <p:cNvPicPr>
            <a:picLocks noChangeAspect="1"/>
          </p:cNvPicPr>
          <p:nvPr/>
        </p:nvPicPr>
        <p:blipFill>
          <a:blip r:embed="rId5"/>
          <a:stretch>
            <a:fillRect/>
          </a:stretch>
        </p:blipFill>
        <p:spPr>
          <a:xfrm>
            <a:off x="9089584" y="5533725"/>
            <a:ext cx="1916744" cy="492706"/>
          </a:xfrm>
          <a:prstGeom prst="rect">
            <a:avLst/>
          </a:prstGeom>
        </p:spPr>
      </p:pic>
    </p:spTree>
    <p:extLst>
      <p:ext uri="{BB962C8B-B14F-4D97-AF65-F5344CB8AC3E}">
        <p14:creationId xmlns:p14="http://schemas.microsoft.com/office/powerpoint/2010/main" val="737238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069848" y="2121408"/>
            <a:ext cx="10451592" cy="4050792"/>
          </a:xfrm>
        </p:spPr>
        <p:txBody>
          <a:bodyPr>
            <a:normAutofit/>
          </a:bodyPr>
          <a:lstStyle/>
          <a:p>
            <a:pPr marL="457200" indent="-457200">
              <a:buFont typeface="+mj-lt"/>
              <a:buAutoNum type="arabicPeriod"/>
            </a:pPr>
            <a:r>
              <a:rPr lang="en-US" sz="3000" dirty="0" smtClean="0"/>
              <a:t>Introduction</a:t>
            </a:r>
          </a:p>
          <a:p>
            <a:pPr marL="457200" indent="-457200">
              <a:buFont typeface="+mj-lt"/>
              <a:buAutoNum type="arabicPeriod"/>
            </a:pPr>
            <a:r>
              <a:rPr lang="en-US" sz="3000" dirty="0"/>
              <a:t>Linear methods based on convex </a:t>
            </a:r>
            <a:r>
              <a:rPr lang="en-US" sz="3000" dirty="0" smtClean="0"/>
              <a:t>optimization</a:t>
            </a:r>
            <a:endParaRPr lang="en-US" sz="3000" dirty="0"/>
          </a:p>
          <a:p>
            <a:pPr marL="457200" indent="-457200">
              <a:buFont typeface="+mj-lt"/>
              <a:buAutoNum type="arabicPeriod"/>
            </a:pPr>
            <a:r>
              <a:rPr lang="en-US" sz="3000" dirty="0" smtClean="0"/>
              <a:t>The connectome encoding method</a:t>
            </a:r>
          </a:p>
          <a:p>
            <a:pPr marL="457200" indent="-457200">
              <a:buFont typeface="+mj-lt"/>
              <a:buAutoNum type="arabicPeriod"/>
            </a:pPr>
            <a:r>
              <a:rPr lang="en-US" sz="3000" dirty="0" smtClean="0"/>
              <a:t>The approximated tensor decomposed model</a:t>
            </a:r>
          </a:p>
          <a:p>
            <a:pPr marL="457200" indent="-457200">
              <a:buFont typeface="+mj-lt"/>
              <a:buAutoNum type="arabicPeriod"/>
            </a:pPr>
            <a:r>
              <a:rPr lang="en-US" sz="4000" b="1" dirty="0" smtClean="0">
                <a:solidFill>
                  <a:srgbClr val="C00000"/>
                </a:solidFill>
              </a:rPr>
              <a:t>Experimental results</a:t>
            </a:r>
          </a:p>
          <a:p>
            <a:pPr marL="457200" indent="-457200">
              <a:buFont typeface="+mj-lt"/>
              <a:buAutoNum type="arabicPeriod"/>
            </a:pPr>
            <a:r>
              <a:rPr lang="en-US" sz="3000" dirty="0" smtClean="0"/>
              <a:t>Demo</a:t>
            </a:r>
            <a:endParaRPr lang="en-US" sz="3000"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spTree>
    <p:extLst>
      <p:ext uri="{BB962C8B-B14F-4D97-AF65-F5344CB8AC3E}">
        <p14:creationId xmlns:p14="http://schemas.microsoft.com/office/powerpoint/2010/main" val="2592139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7003"/>
          </a:xfrm>
        </p:spPr>
        <p:txBody>
          <a:bodyPr>
            <a:noAutofit/>
          </a:bodyPr>
          <a:lstStyle/>
          <a:p>
            <a:r>
              <a:rPr lang="en-US" sz="3200" b="1" dirty="0" smtClean="0">
                <a:solidFill>
                  <a:srgbClr val="C00000"/>
                </a:solidFill>
              </a:rPr>
              <a:t>5. Experimental results</a:t>
            </a:r>
            <a:endParaRPr lang="en-US" sz="3200" b="1" dirty="0">
              <a:solidFill>
                <a:srgbClr val="C00000"/>
              </a:solidFill>
            </a:endParaRPr>
          </a:p>
        </p:txBody>
      </p:sp>
      <p:sp>
        <p:nvSpPr>
          <p:cNvPr id="3" name="Content Placeholder 2"/>
          <p:cNvSpPr>
            <a:spLocks noGrp="1"/>
          </p:cNvSpPr>
          <p:nvPr>
            <p:ph idx="1"/>
          </p:nvPr>
        </p:nvSpPr>
        <p:spPr>
          <a:xfrm>
            <a:off x="1069848" y="1261872"/>
            <a:ext cx="10579608" cy="5010911"/>
          </a:xfrm>
        </p:spPr>
        <p:txBody>
          <a:bodyPr>
            <a:normAutofit/>
          </a:bodyPr>
          <a:lstStyle/>
          <a:p>
            <a:pPr marL="0" indent="0">
              <a:buNone/>
            </a:pPr>
            <a:endParaRPr lang="en-US" sz="2500" dirty="0"/>
          </a:p>
          <a:p>
            <a:pPr marL="0" indent="0">
              <a:buNone/>
            </a:pPr>
            <a:endParaRPr lang="en-US" sz="2500"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pic>
        <p:nvPicPr>
          <p:cNvPr id="6" name="Picture 5"/>
          <p:cNvPicPr>
            <a:picLocks noChangeAspect="1"/>
          </p:cNvPicPr>
          <p:nvPr/>
        </p:nvPicPr>
        <p:blipFill>
          <a:blip r:embed="rId3"/>
          <a:stretch>
            <a:fillRect/>
          </a:stretch>
        </p:blipFill>
        <p:spPr>
          <a:xfrm>
            <a:off x="1088136" y="1261871"/>
            <a:ext cx="5349817" cy="4587050"/>
          </a:xfrm>
          <a:prstGeom prst="rect">
            <a:avLst/>
          </a:prstGeom>
        </p:spPr>
      </p:pic>
      <p:pic>
        <p:nvPicPr>
          <p:cNvPr id="7" name="Picture 6"/>
          <p:cNvPicPr>
            <a:picLocks noChangeAspect="1"/>
          </p:cNvPicPr>
          <p:nvPr/>
        </p:nvPicPr>
        <p:blipFill>
          <a:blip r:embed="rId4"/>
          <a:stretch>
            <a:fillRect/>
          </a:stretch>
        </p:blipFill>
        <p:spPr>
          <a:xfrm>
            <a:off x="6857717" y="1261871"/>
            <a:ext cx="4371975" cy="4124325"/>
          </a:xfrm>
          <a:prstGeom prst="rect">
            <a:avLst/>
          </a:prstGeom>
        </p:spPr>
      </p:pic>
    </p:spTree>
    <p:extLst>
      <p:ext uri="{BB962C8B-B14F-4D97-AF65-F5344CB8AC3E}">
        <p14:creationId xmlns:p14="http://schemas.microsoft.com/office/powerpoint/2010/main" val="1228379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069848" y="2121408"/>
            <a:ext cx="10451592" cy="4050792"/>
          </a:xfrm>
        </p:spPr>
        <p:txBody>
          <a:bodyPr>
            <a:normAutofit/>
          </a:bodyPr>
          <a:lstStyle/>
          <a:p>
            <a:pPr marL="457200" indent="-457200">
              <a:buFont typeface="+mj-lt"/>
              <a:buAutoNum type="arabicPeriod"/>
            </a:pPr>
            <a:r>
              <a:rPr lang="en-US" sz="3000" dirty="0" smtClean="0"/>
              <a:t>Introduction</a:t>
            </a:r>
          </a:p>
          <a:p>
            <a:pPr marL="457200" indent="-457200">
              <a:buFont typeface="+mj-lt"/>
              <a:buAutoNum type="arabicPeriod"/>
            </a:pPr>
            <a:r>
              <a:rPr lang="en-US" sz="3000" dirty="0"/>
              <a:t>Linear methods based on convex </a:t>
            </a:r>
            <a:r>
              <a:rPr lang="en-US" sz="3000" dirty="0" smtClean="0"/>
              <a:t>optimization</a:t>
            </a:r>
            <a:endParaRPr lang="en-US" sz="3000" dirty="0"/>
          </a:p>
          <a:p>
            <a:pPr marL="457200" indent="-457200">
              <a:buFont typeface="+mj-lt"/>
              <a:buAutoNum type="arabicPeriod"/>
            </a:pPr>
            <a:r>
              <a:rPr lang="en-US" sz="3000" dirty="0" smtClean="0"/>
              <a:t>The connectome encoding method</a:t>
            </a:r>
          </a:p>
          <a:p>
            <a:pPr marL="457200" indent="-457200">
              <a:buFont typeface="+mj-lt"/>
              <a:buAutoNum type="arabicPeriod"/>
            </a:pPr>
            <a:r>
              <a:rPr lang="en-US" sz="3000" dirty="0" smtClean="0"/>
              <a:t>The approximated tensor decomposed model</a:t>
            </a:r>
          </a:p>
          <a:p>
            <a:pPr marL="457200" indent="-457200">
              <a:buFont typeface="+mj-lt"/>
              <a:buAutoNum type="arabicPeriod"/>
            </a:pPr>
            <a:r>
              <a:rPr lang="en-US" sz="3000" dirty="0" smtClean="0"/>
              <a:t>Experimental results</a:t>
            </a:r>
          </a:p>
          <a:p>
            <a:pPr marL="457200" indent="-457200">
              <a:buFont typeface="+mj-lt"/>
              <a:buAutoNum type="arabicPeriod"/>
            </a:pPr>
            <a:r>
              <a:rPr lang="en-US" sz="4000" b="1" dirty="0" smtClean="0">
                <a:solidFill>
                  <a:srgbClr val="C00000"/>
                </a:solidFill>
              </a:rPr>
              <a:t>Demo</a:t>
            </a:r>
            <a:endParaRPr lang="en-US" sz="4000" b="1" dirty="0">
              <a:solidFill>
                <a:srgbClr val="C0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spTree>
    <p:extLst>
      <p:ext uri="{BB962C8B-B14F-4D97-AF65-F5344CB8AC3E}">
        <p14:creationId xmlns:p14="http://schemas.microsoft.com/office/powerpoint/2010/main" val="2650509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000" dirty="0" smtClean="0"/>
              <a:t>Introduction</a:t>
            </a:r>
          </a:p>
          <a:p>
            <a:pPr marL="457200" indent="-457200">
              <a:buFont typeface="+mj-lt"/>
              <a:buAutoNum type="arabicPeriod"/>
            </a:pPr>
            <a:r>
              <a:rPr lang="en-US" sz="3000" dirty="0"/>
              <a:t>Linear methods based on convex </a:t>
            </a:r>
            <a:r>
              <a:rPr lang="en-US" sz="3000" dirty="0" smtClean="0"/>
              <a:t>optimization</a:t>
            </a:r>
            <a:endParaRPr lang="en-US" sz="3000" dirty="0"/>
          </a:p>
          <a:p>
            <a:pPr marL="457200" indent="-457200">
              <a:buFont typeface="+mj-lt"/>
              <a:buAutoNum type="arabicPeriod"/>
            </a:pPr>
            <a:r>
              <a:rPr lang="en-US" sz="3000" dirty="0" smtClean="0"/>
              <a:t>The connectome encoding method</a:t>
            </a:r>
          </a:p>
          <a:p>
            <a:pPr marL="457200" indent="-457200">
              <a:buFont typeface="+mj-lt"/>
              <a:buAutoNum type="arabicPeriod"/>
            </a:pPr>
            <a:r>
              <a:rPr lang="en-US" sz="3000" dirty="0" smtClean="0"/>
              <a:t>The approximated tensor decomposed model</a:t>
            </a:r>
          </a:p>
          <a:p>
            <a:pPr marL="457200" indent="-457200">
              <a:buFont typeface="+mj-lt"/>
              <a:buAutoNum type="arabicPeriod"/>
            </a:pPr>
            <a:r>
              <a:rPr lang="en-US" sz="3000" dirty="0" smtClean="0"/>
              <a:t>Experimental results</a:t>
            </a:r>
          </a:p>
          <a:p>
            <a:pPr marL="457200" indent="-457200">
              <a:buFont typeface="+mj-lt"/>
              <a:buAutoNum type="arabicPeriod"/>
            </a:pPr>
            <a:r>
              <a:rPr lang="en-US" sz="3000" dirty="0" smtClean="0"/>
              <a:t>Demo</a:t>
            </a:r>
            <a:endParaRPr lang="en-US" sz="3000" dirty="0"/>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spTree>
    <p:extLst>
      <p:ext uri="{BB962C8B-B14F-4D97-AF65-F5344CB8AC3E}">
        <p14:creationId xmlns:p14="http://schemas.microsoft.com/office/powerpoint/2010/main" val="749128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000" b="1" dirty="0" smtClean="0">
                <a:solidFill>
                  <a:srgbClr val="C00000"/>
                </a:solidFill>
              </a:rPr>
              <a:t>Introduction</a:t>
            </a:r>
          </a:p>
          <a:p>
            <a:pPr marL="457200" indent="-457200">
              <a:buFont typeface="+mj-lt"/>
              <a:buAutoNum type="arabicPeriod"/>
            </a:pPr>
            <a:r>
              <a:rPr lang="en-US" sz="3000" dirty="0"/>
              <a:t>Linear methods based on convex </a:t>
            </a:r>
            <a:r>
              <a:rPr lang="en-US" sz="3000" dirty="0" smtClean="0"/>
              <a:t>optimization</a:t>
            </a:r>
            <a:endParaRPr lang="en-US" sz="3000" dirty="0"/>
          </a:p>
          <a:p>
            <a:pPr marL="457200" indent="-457200">
              <a:buFont typeface="+mj-lt"/>
              <a:buAutoNum type="arabicPeriod"/>
            </a:pPr>
            <a:r>
              <a:rPr lang="en-US" sz="3000" dirty="0" smtClean="0"/>
              <a:t>The connectome encoding method</a:t>
            </a:r>
          </a:p>
          <a:p>
            <a:pPr marL="457200" indent="-457200">
              <a:buFont typeface="+mj-lt"/>
              <a:buAutoNum type="arabicPeriod"/>
            </a:pPr>
            <a:r>
              <a:rPr lang="en-US" sz="3000" dirty="0" smtClean="0"/>
              <a:t>The approximated tensor decomposed model</a:t>
            </a:r>
          </a:p>
          <a:p>
            <a:pPr marL="457200" indent="-457200">
              <a:buFont typeface="+mj-lt"/>
              <a:buAutoNum type="arabicPeriod"/>
            </a:pPr>
            <a:r>
              <a:rPr lang="en-US" sz="3000" dirty="0" smtClean="0"/>
              <a:t>Experimental results</a:t>
            </a:r>
          </a:p>
          <a:p>
            <a:pPr marL="457200" indent="-457200">
              <a:buFont typeface="+mj-lt"/>
              <a:buAutoNum type="arabicPeriod"/>
            </a:pPr>
            <a:r>
              <a:rPr lang="en-US" sz="3000" dirty="0" smtClean="0"/>
              <a:t>Demo</a:t>
            </a:r>
            <a:endParaRPr lang="en-US" sz="3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spTree>
    <p:extLst>
      <p:ext uri="{BB962C8B-B14F-4D97-AF65-F5344CB8AC3E}">
        <p14:creationId xmlns:p14="http://schemas.microsoft.com/office/powerpoint/2010/main" val="1481128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7003"/>
          </a:xfrm>
        </p:spPr>
        <p:txBody>
          <a:bodyPr>
            <a:noAutofit/>
          </a:bodyPr>
          <a:lstStyle/>
          <a:p>
            <a:pPr marL="457200" indent="-457200">
              <a:buFont typeface="+mj-lt"/>
              <a:buAutoNum type="arabicPeriod"/>
            </a:pPr>
            <a:r>
              <a:rPr lang="en-US" sz="3200" b="1" dirty="0">
                <a:solidFill>
                  <a:srgbClr val="C00000"/>
                </a:solidFill>
              </a:rPr>
              <a:t>Introduction</a:t>
            </a:r>
          </a:p>
        </p:txBody>
      </p:sp>
      <p:sp>
        <p:nvSpPr>
          <p:cNvPr id="3" name="Content Placeholder 2"/>
          <p:cNvSpPr>
            <a:spLocks noGrp="1"/>
          </p:cNvSpPr>
          <p:nvPr>
            <p:ph idx="1"/>
          </p:nvPr>
        </p:nvSpPr>
        <p:spPr>
          <a:xfrm>
            <a:off x="1069848" y="1237130"/>
            <a:ext cx="10720370" cy="5035654"/>
          </a:xfrm>
        </p:spPr>
        <p:txBody>
          <a:bodyPr>
            <a:normAutofit/>
          </a:bodyPr>
          <a:lstStyle/>
          <a:p>
            <a:pPr marL="0" indent="0">
              <a:buNone/>
            </a:pPr>
            <a:r>
              <a:rPr lang="en-US" sz="2500" b="1" dirty="0" smtClean="0"/>
              <a:t>Diffusion-weighted MRI</a:t>
            </a:r>
            <a:r>
              <a:rPr lang="en-US" sz="2500" dirty="0" smtClean="0"/>
              <a:t> </a:t>
            </a:r>
            <a:r>
              <a:rPr lang="en-US" sz="2500" b="1" dirty="0" smtClean="0"/>
              <a:t>(</a:t>
            </a:r>
            <a:r>
              <a:rPr lang="en-US" sz="2500" b="1" dirty="0" err="1" smtClean="0"/>
              <a:t>dMRI</a:t>
            </a:r>
            <a:r>
              <a:rPr lang="en-US" sz="2500" b="1" dirty="0" smtClean="0"/>
              <a:t>)</a:t>
            </a:r>
            <a:r>
              <a:rPr lang="en-US" sz="2500" i="1" dirty="0" smtClean="0"/>
              <a:t> </a:t>
            </a:r>
            <a:r>
              <a:rPr lang="en-US" sz="2500" dirty="0" smtClean="0"/>
              <a:t>allows </a:t>
            </a:r>
            <a:r>
              <a:rPr lang="en-US" sz="2500" b="1" i="1" dirty="0" smtClean="0"/>
              <a:t>estimating</a:t>
            </a:r>
            <a:r>
              <a:rPr lang="en-US" sz="2500" dirty="0" smtClean="0"/>
              <a:t> structural brain connections in-vivo by measuring </a:t>
            </a:r>
            <a:r>
              <a:rPr lang="en-US" sz="2500" b="1" i="1" dirty="0" smtClean="0"/>
              <a:t>the diffusion of water molecules </a:t>
            </a:r>
            <a:r>
              <a:rPr lang="en-US" sz="2500" dirty="0" smtClean="0"/>
              <a:t>at different spatial directions.</a:t>
            </a:r>
          </a:p>
          <a:p>
            <a:pPr>
              <a:buFont typeface="Arial" panose="020B0604020202020204" pitchFamily="34" charset="0"/>
              <a:buChar char="•"/>
            </a:pPr>
            <a:endParaRPr lang="en-US" sz="3000"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pic>
        <p:nvPicPr>
          <p:cNvPr id="2050" name="Picture 2"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670" y="2885209"/>
            <a:ext cx="732472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421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7003"/>
          </a:xfrm>
        </p:spPr>
        <p:txBody>
          <a:bodyPr>
            <a:noAutofit/>
          </a:bodyPr>
          <a:lstStyle/>
          <a:p>
            <a:pPr marL="457200" indent="-457200">
              <a:buFont typeface="+mj-lt"/>
              <a:buAutoNum type="arabicPeriod"/>
            </a:pPr>
            <a:r>
              <a:rPr lang="en-US" sz="3200" b="1" dirty="0">
                <a:solidFill>
                  <a:srgbClr val="C00000"/>
                </a:solidFill>
              </a:rPr>
              <a:t>Introduction</a:t>
            </a:r>
          </a:p>
        </p:txBody>
      </p:sp>
      <p:sp>
        <p:nvSpPr>
          <p:cNvPr id="3" name="Content Placeholder 2"/>
          <p:cNvSpPr>
            <a:spLocks noGrp="1"/>
          </p:cNvSpPr>
          <p:nvPr>
            <p:ph idx="1"/>
          </p:nvPr>
        </p:nvSpPr>
        <p:spPr>
          <a:xfrm>
            <a:off x="1069848" y="1237130"/>
            <a:ext cx="3354234" cy="5035654"/>
          </a:xfrm>
        </p:spPr>
        <p:txBody>
          <a:bodyPr>
            <a:normAutofit/>
          </a:bodyPr>
          <a:lstStyle/>
          <a:p>
            <a:pPr marL="0" indent="0">
              <a:buNone/>
            </a:pPr>
            <a:r>
              <a:rPr lang="en-US" sz="2500" dirty="0" smtClean="0"/>
              <a:t>“In </a:t>
            </a:r>
            <a:r>
              <a:rPr lang="en-US" sz="2500" dirty="0"/>
              <a:t>neuroscience, </a:t>
            </a:r>
            <a:r>
              <a:rPr lang="en-US" sz="2500" b="1" dirty="0" err="1"/>
              <a:t>tractography</a:t>
            </a:r>
            <a:r>
              <a:rPr lang="en-US" sz="2500" dirty="0"/>
              <a:t> is a 3D modeling technique used to visually represent nerve tracts using data collected by </a:t>
            </a:r>
            <a:r>
              <a:rPr lang="en-US" sz="2500" dirty="0" err="1" smtClean="0"/>
              <a:t>dMRI</a:t>
            </a:r>
            <a:r>
              <a:rPr lang="en-US" sz="2500" dirty="0" smtClean="0"/>
              <a:t>.”</a:t>
            </a:r>
            <a:r>
              <a:rPr lang="en-US" sz="1500" dirty="0" smtClean="0"/>
              <a:t>[1]</a:t>
            </a:r>
          </a:p>
          <a:p>
            <a:pPr>
              <a:buFont typeface="Arial" panose="020B0604020202020204" pitchFamily="34" charset="0"/>
              <a:buChar char="•"/>
            </a:pPr>
            <a:endParaRPr lang="en-US" sz="3000" dirty="0" smtClean="0"/>
          </a:p>
          <a:p>
            <a:pPr>
              <a:buFont typeface="Arial" panose="020B0604020202020204" pitchFamily="34" charset="0"/>
              <a:buChar char="•"/>
            </a:pPr>
            <a:endParaRPr lang="en-US" sz="3000" dirty="0"/>
          </a:p>
          <a:p>
            <a:pPr>
              <a:buFont typeface="Arial" panose="020B0604020202020204" pitchFamily="34" charset="0"/>
              <a:buChar char="•"/>
            </a:pPr>
            <a:endParaRPr lang="en-US" sz="3000" dirty="0" smtClean="0"/>
          </a:p>
          <a:p>
            <a:pPr marL="0" indent="0">
              <a:buNone/>
            </a:pPr>
            <a:endParaRPr lang="en-US" sz="1000" dirty="0" smtClean="0"/>
          </a:p>
          <a:p>
            <a:pPr marL="0" indent="0">
              <a:buNone/>
            </a:pPr>
            <a:r>
              <a:rPr lang="en-US" sz="1000" dirty="0" smtClean="0"/>
              <a:t>[</a:t>
            </a:r>
            <a:r>
              <a:rPr lang="en-US" sz="1000" dirty="0"/>
              <a:t>1]:</a:t>
            </a:r>
            <a:r>
              <a:rPr lang="en-US" sz="1000" dirty="0">
                <a:hlinkClick r:id="rId3"/>
              </a:rPr>
              <a:t>https://en.wikipedia.org/wiki/</a:t>
            </a:r>
            <a:r>
              <a:rPr lang="en-US" sz="1000" dirty="0" err="1">
                <a:hlinkClick r:id="rId3"/>
              </a:rPr>
              <a:t>Tractography</a:t>
            </a:r>
            <a:endParaRPr lang="en-US" sz="1000" dirty="0"/>
          </a:p>
          <a:p>
            <a:pPr marL="0" indent="0">
              <a:buNone/>
            </a:pPr>
            <a:endParaRPr lang="en-US" sz="1500"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235" y="1237130"/>
            <a:ext cx="6351763" cy="4763822"/>
          </a:xfrm>
          <a:prstGeom prst="rect">
            <a:avLst/>
          </a:prstGeom>
        </p:spPr>
      </p:pic>
    </p:spTree>
    <p:extLst>
      <p:ext uri="{BB962C8B-B14F-4D97-AF65-F5344CB8AC3E}">
        <p14:creationId xmlns:p14="http://schemas.microsoft.com/office/powerpoint/2010/main" val="168466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7003"/>
          </a:xfrm>
        </p:spPr>
        <p:txBody>
          <a:bodyPr>
            <a:noAutofit/>
          </a:bodyPr>
          <a:lstStyle/>
          <a:p>
            <a:pPr marL="457200" indent="-457200">
              <a:buFont typeface="+mj-lt"/>
              <a:buAutoNum type="arabicPeriod"/>
            </a:pPr>
            <a:r>
              <a:rPr lang="en-US" sz="3200" b="1" dirty="0">
                <a:solidFill>
                  <a:srgbClr val="C00000"/>
                </a:solidFill>
              </a:rPr>
              <a:t>Introduction</a:t>
            </a:r>
          </a:p>
        </p:txBody>
      </p:sp>
      <p:sp>
        <p:nvSpPr>
          <p:cNvPr id="3" name="Content Placeholder 2"/>
          <p:cNvSpPr>
            <a:spLocks noGrp="1"/>
          </p:cNvSpPr>
          <p:nvPr>
            <p:ph idx="1"/>
          </p:nvPr>
        </p:nvSpPr>
        <p:spPr>
          <a:xfrm>
            <a:off x="1069848" y="1237130"/>
            <a:ext cx="10241280" cy="5035654"/>
          </a:xfrm>
        </p:spPr>
        <p:txBody>
          <a:bodyPr>
            <a:normAutofit/>
          </a:bodyPr>
          <a:lstStyle/>
          <a:p>
            <a:pPr marL="0" indent="0">
              <a:buNone/>
            </a:pPr>
            <a:r>
              <a:rPr lang="en-US" sz="2500" dirty="0" err="1"/>
              <a:t>Tractography</a:t>
            </a:r>
            <a:r>
              <a:rPr lang="en-US" sz="2500" dirty="0"/>
              <a:t> and </a:t>
            </a:r>
            <a:r>
              <a:rPr lang="en-US" sz="2500" dirty="0" err="1"/>
              <a:t>dMRI</a:t>
            </a:r>
            <a:r>
              <a:rPr lang="en-US" sz="2500" dirty="0"/>
              <a:t> are the primary methods for mapping structural brain networks and white matter tissue properties in living human </a:t>
            </a:r>
            <a:r>
              <a:rPr lang="en-US" sz="2500" dirty="0" smtClean="0"/>
              <a:t>brains.</a:t>
            </a:r>
            <a:endParaRPr lang="en-US" sz="2500" dirty="0"/>
          </a:p>
          <a:p>
            <a:pPr marL="0" indent="0">
              <a:buNone/>
            </a:pPr>
            <a:r>
              <a:rPr lang="en-US" sz="2500" dirty="0" smtClean="0"/>
              <a:t>Connectome evaluation:</a:t>
            </a:r>
          </a:p>
          <a:p>
            <a:pPr>
              <a:buFont typeface="Arial" panose="020B0604020202020204" pitchFamily="34" charset="0"/>
              <a:buChar char="•"/>
            </a:pPr>
            <a:r>
              <a:rPr lang="en-US" sz="2500" dirty="0" smtClean="0"/>
              <a:t>In </a:t>
            </a:r>
            <a:r>
              <a:rPr lang="en-US" sz="2500" dirty="0"/>
              <a:t>recent years, a large variety of </a:t>
            </a:r>
            <a:r>
              <a:rPr lang="en-US" sz="2500" dirty="0" err="1"/>
              <a:t>tractography</a:t>
            </a:r>
            <a:r>
              <a:rPr lang="en-US" sz="2500" dirty="0"/>
              <a:t> algorithms have been proposed and </a:t>
            </a:r>
            <a:r>
              <a:rPr lang="en-US" sz="2500" dirty="0" smtClean="0"/>
              <a:t>tested.</a:t>
            </a:r>
          </a:p>
          <a:p>
            <a:pPr marL="0" indent="0">
              <a:buNone/>
            </a:pPr>
            <a:r>
              <a:rPr lang="en-US" sz="2500" dirty="0"/>
              <a:t>  </a:t>
            </a:r>
            <a:r>
              <a:rPr lang="en-US" sz="2500" b="1" dirty="0"/>
              <a:t>But</a:t>
            </a:r>
            <a:r>
              <a:rPr lang="en-US" sz="2500" dirty="0"/>
              <a:t>, difficult to trust a single algorithm for all applications, and calls </a:t>
            </a:r>
            <a:r>
              <a:rPr lang="en-US" sz="2500" dirty="0" smtClean="0"/>
              <a:t>for routine </a:t>
            </a:r>
            <a:r>
              <a:rPr lang="en-US" sz="2500" dirty="0"/>
              <a:t>statistical evaluation methods of brain </a:t>
            </a:r>
            <a:r>
              <a:rPr lang="en-US" sz="2500" dirty="0" smtClean="0"/>
              <a:t>connectomes.</a:t>
            </a:r>
            <a:endParaRPr lang="en-US" sz="3000" dirty="0"/>
          </a:p>
          <a:p>
            <a:pPr>
              <a:buFont typeface="Arial" panose="020B0604020202020204" pitchFamily="34" charset="0"/>
              <a:buChar char="•"/>
            </a:pPr>
            <a:r>
              <a:rPr lang="en-US" sz="2500" dirty="0" smtClean="0"/>
              <a:t>Linear methods </a:t>
            </a:r>
            <a:r>
              <a:rPr lang="en-US" sz="2500" dirty="0"/>
              <a:t>based on convex </a:t>
            </a:r>
            <a:r>
              <a:rPr lang="en-US" sz="2500" dirty="0" smtClean="0"/>
              <a:t>optimization. [Part 2]</a:t>
            </a:r>
          </a:p>
          <a:p>
            <a:pPr>
              <a:buFont typeface="Arial" panose="020B0604020202020204" pitchFamily="34" charset="0"/>
              <a:buChar char="•"/>
            </a:pPr>
            <a:r>
              <a:rPr lang="en-US" sz="2500" dirty="0" smtClean="0"/>
              <a:t>And, the </a:t>
            </a:r>
            <a:r>
              <a:rPr lang="en-US" sz="2500" dirty="0"/>
              <a:t>connectome encoding </a:t>
            </a:r>
            <a:r>
              <a:rPr lang="en-US" sz="2500" dirty="0" smtClean="0"/>
              <a:t>method in </a:t>
            </a:r>
            <a:r>
              <a:rPr lang="en-US" sz="2500" dirty="0"/>
              <a:t>multidimensional </a:t>
            </a:r>
            <a:r>
              <a:rPr lang="en-US" sz="2500" dirty="0" smtClean="0"/>
              <a:t>arrays.</a:t>
            </a:r>
          </a:p>
          <a:p>
            <a:pPr marL="0" indent="0">
              <a:buNone/>
            </a:pPr>
            <a:endParaRPr lang="en-US" sz="1000" dirty="0" smtClean="0"/>
          </a:p>
          <a:p>
            <a:pPr marL="0" indent="0">
              <a:buNone/>
            </a:pPr>
            <a:endParaRPr lang="en-US" sz="1500"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spTree>
    <p:extLst>
      <p:ext uri="{BB962C8B-B14F-4D97-AF65-F5344CB8AC3E}">
        <p14:creationId xmlns:p14="http://schemas.microsoft.com/office/powerpoint/2010/main" val="1300022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000" dirty="0" smtClean="0"/>
              <a:t>Introduction</a:t>
            </a:r>
          </a:p>
          <a:p>
            <a:pPr marL="457200" indent="-457200">
              <a:buFont typeface="+mj-lt"/>
              <a:buAutoNum type="arabicPeriod"/>
            </a:pPr>
            <a:r>
              <a:rPr lang="en-US" sz="4000" b="1" dirty="0">
                <a:solidFill>
                  <a:srgbClr val="C00000"/>
                </a:solidFill>
              </a:rPr>
              <a:t>Linear methods based on convex </a:t>
            </a:r>
            <a:r>
              <a:rPr lang="en-US" sz="4000" b="1" dirty="0" smtClean="0">
                <a:solidFill>
                  <a:srgbClr val="C00000"/>
                </a:solidFill>
              </a:rPr>
              <a:t>optimization</a:t>
            </a:r>
            <a:endParaRPr lang="en-US" sz="4000" b="1" dirty="0">
              <a:solidFill>
                <a:srgbClr val="C00000"/>
              </a:solidFill>
            </a:endParaRPr>
          </a:p>
          <a:p>
            <a:pPr marL="457200" indent="-457200">
              <a:buFont typeface="+mj-lt"/>
              <a:buAutoNum type="arabicPeriod"/>
            </a:pPr>
            <a:r>
              <a:rPr lang="en-US" sz="3000" dirty="0" smtClean="0"/>
              <a:t>The connectome encoding method</a:t>
            </a:r>
          </a:p>
          <a:p>
            <a:pPr marL="457200" indent="-457200">
              <a:buFont typeface="+mj-lt"/>
              <a:buAutoNum type="arabicPeriod"/>
            </a:pPr>
            <a:r>
              <a:rPr lang="en-US" sz="3000" dirty="0" smtClean="0"/>
              <a:t>The approximated tensor decomposed model</a:t>
            </a:r>
          </a:p>
          <a:p>
            <a:pPr marL="457200" indent="-457200">
              <a:buFont typeface="+mj-lt"/>
              <a:buAutoNum type="arabicPeriod"/>
            </a:pPr>
            <a:r>
              <a:rPr lang="en-US" sz="3000" dirty="0" smtClean="0"/>
              <a:t>Experimental results</a:t>
            </a:r>
          </a:p>
          <a:p>
            <a:pPr marL="457200" indent="-457200">
              <a:buFont typeface="+mj-lt"/>
              <a:buAutoNum type="arabicPeriod"/>
            </a:pPr>
            <a:r>
              <a:rPr lang="en-US" sz="3000" dirty="0" smtClean="0"/>
              <a:t>Demo</a:t>
            </a:r>
            <a:endParaRPr lang="en-US" sz="3000"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spTree>
    <p:extLst>
      <p:ext uri="{BB962C8B-B14F-4D97-AF65-F5344CB8AC3E}">
        <p14:creationId xmlns:p14="http://schemas.microsoft.com/office/powerpoint/2010/main" val="1529535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7003"/>
          </a:xfrm>
        </p:spPr>
        <p:txBody>
          <a:bodyPr>
            <a:noAutofit/>
          </a:bodyPr>
          <a:lstStyle/>
          <a:p>
            <a:r>
              <a:rPr lang="en-US" sz="3200" b="1" dirty="0" smtClean="0">
                <a:solidFill>
                  <a:srgbClr val="C00000"/>
                </a:solidFill>
              </a:rPr>
              <a:t>2. Linear </a:t>
            </a:r>
            <a:r>
              <a:rPr lang="en-US" sz="3200" b="1" dirty="0">
                <a:solidFill>
                  <a:srgbClr val="C00000"/>
                </a:solidFill>
              </a:rPr>
              <a:t>methods based on convex </a:t>
            </a:r>
            <a:r>
              <a:rPr lang="en-US" sz="3200" b="1" dirty="0" smtClean="0">
                <a:solidFill>
                  <a:srgbClr val="C00000"/>
                </a:solidFill>
              </a:rPr>
              <a:t>optimization</a:t>
            </a:r>
            <a:endParaRPr lang="en-US" sz="3200" b="1" dirty="0">
              <a:solidFill>
                <a:srgbClr val="C00000"/>
              </a:solidFill>
            </a:endParaRPr>
          </a:p>
        </p:txBody>
      </p:sp>
      <p:sp>
        <p:nvSpPr>
          <p:cNvPr id="3" name="Content Placeholder 2"/>
          <p:cNvSpPr>
            <a:spLocks noGrp="1"/>
          </p:cNvSpPr>
          <p:nvPr>
            <p:ph idx="1"/>
          </p:nvPr>
        </p:nvSpPr>
        <p:spPr>
          <a:xfrm>
            <a:off x="1069848" y="1237130"/>
            <a:ext cx="10241280" cy="5035654"/>
          </a:xfrm>
        </p:spPr>
        <p:txBody>
          <a:bodyPr>
            <a:normAutofit/>
          </a:bodyPr>
          <a:lstStyle/>
          <a:p>
            <a:pPr marL="0" indent="0">
              <a:buNone/>
            </a:pPr>
            <a:r>
              <a:rPr lang="en-US" sz="2500" b="1" dirty="0" smtClean="0"/>
              <a:t>The Linear Fascicle Evaluation (</a:t>
            </a:r>
            <a:r>
              <a:rPr lang="en-US" sz="2500" b="1" dirty="0" err="1" smtClean="0"/>
              <a:t>LiFE</a:t>
            </a:r>
            <a:r>
              <a:rPr lang="en-US" sz="2500" b="1" dirty="0" smtClean="0"/>
              <a:t>) method:</a:t>
            </a:r>
          </a:p>
          <a:p>
            <a:pPr marL="0" indent="0">
              <a:buNone/>
            </a:pPr>
            <a:r>
              <a:rPr lang="en-US" sz="2500" dirty="0" smtClean="0"/>
              <a:t> Computed </a:t>
            </a:r>
            <a:r>
              <a:rPr lang="en-US" sz="2500" dirty="0"/>
              <a:t>the </a:t>
            </a:r>
            <a:r>
              <a:rPr lang="en-US" sz="2500" dirty="0" smtClean="0"/>
              <a:t>statistical error in </a:t>
            </a:r>
            <a:r>
              <a:rPr lang="en-US" sz="2500" dirty="0"/>
              <a:t>predicting the </a:t>
            </a:r>
            <a:r>
              <a:rPr lang="en-US" sz="2500" dirty="0" smtClean="0"/>
              <a:t>measured.</a:t>
            </a:r>
            <a:endParaRPr lang="en-US" sz="2500" dirty="0"/>
          </a:p>
          <a:p>
            <a:pPr>
              <a:buFont typeface="Arial" panose="020B0604020202020204" pitchFamily="34" charset="0"/>
              <a:buChar char="•"/>
            </a:pPr>
            <a:r>
              <a:rPr lang="en-US" sz="2500" dirty="0" smtClean="0"/>
              <a:t>Input</a:t>
            </a:r>
            <a:r>
              <a:rPr lang="en-US" sz="2500" dirty="0"/>
              <a:t>: the set </a:t>
            </a:r>
            <a:r>
              <a:rPr lang="en-US" sz="2500" dirty="0" smtClean="0"/>
              <a:t>of fascicles </a:t>
            </a:r>
            <a:r>
              <a:rPr lang="en-US" sz="2500" dirty="0"/>
              <a:t>generated by using </a:t>
            </a:r>
            <a:r>
              <a:rPr lang="en-US" sz="2500" dirty="0" err="1"/>
              <a:t>tractography</a:t>
            </a:r>
            <a:r>
              <a:rPr lang="en-US" sz="2500" dirty="0"/>
              <a:t> </a:t>
            </a:r>
            <a:r>
              <a:rPr lang="en-US" sz="2500" dirty="0" smtClean="0"/>
              <a:t>methods.</a:t>
            </a:r>
          </a:p>
          <a:p>
            <a:pPr>
              <a:buFont typeface="Arial" panose="020B0604020202020204" pitchFamily="34" charset="0"/>
              <a:buChar char="•"/>
            </a:pPr>
            <a:r>
              <a:rPr lang="en-US" sz="2500" dirty="0"/>
              <a:t>Output: the subset of fascicles that best predict the measured </a:t>
            </a:r>
            <a:r>
              <a:rPr lang="en-US" sz="2500" dirty="0" err="1"/>
              <a:t>dMRI</a:t>
            </a:r>
            <a:r>
              <a:rPr lang="en-US" sz="2500" dirty="0"/>
              <a:t> </a:t>
            </a:r>
            <a:r>
              <a:rPr lang="en-US" sz="2500" dirty="0" smtClean="0"/>
              <a:t>signal.</a:t>
            </a:r>
          </a:p>
          <a:p>
            <a:pPr>
              <a:buFont typeface="Arial" panose="020B0604020202020204" pitchFamily="34" charset="0"/>
              <a:buChar char="•"/>
            </a:pPr>
            <a:endParaRPr lang="en-US" sz="2500"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pic>
        <p:nvPicPr>
          <p:cNvPr id="6" name="Picture 5" descr="C:\Users\pc\Desktop\hinhhocmay\21.PNG"/>
          <p:cNvPicPr/>
          <p:nvPr/>
        </p:nvPicPr>
        <p:blipFill>
          <a:blip r:embed="rId3">
            <a:extLst>
              <a:ext uri="{28A0092B-C50C-407E-A947-70E740481C1C}">
                <a14:useLocalDpi xmlns:a14="http://schemas.microsoft.com/office/drawing/2010/main" val="0"/>
              </a:ext>
            </a:extLst>
          </a:blip>
          <a:srcRect/>
          <a:stretch>
            <a:fillRect/>
          </a:stretch>
        </p:blipFill>
        <p:spPr bwMode="auto">
          <a:xfrm>
            <a:off x="4614756" y="4407910"/>
            <a:ext cx="2104697" cy="1092345"/>
          </a:xfrm>
          <a:prstGeom prst="rect">
            <a:avLst/>
          </a:prstGeom>
          <a:noFill/>
          <a:ln>
            <a:noFill/>
          </a:ln>
        </p:spPr>
      </p:pic>
    </p:spTree>
    <p:extLst>
      <p:ext uri="{BB962C8B-B14F-4D97-AF65-F5344CB8AC3E}">
        <p14:creationId xmlns:p14="http://schemas.microsoft.com/office/powerpoint/2010/main" val="4089156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7003"/>
          </a:xfrm>
        </p:spPr>
        <p:txBody>
          <a:bodyPr>
            <a:noAutofit/>
          </a:bodyPr>
          <a:lstStyle/>
          <a:p>
            <a:r>
              <a:rPr lang="en-US" sz="3200" b="1" dirty="0" smtClean="0">
                <a:solidFill>
                  <a:srgbClr val="C00000"/>
                </a:solidFill>
              </a:rPr>
              <a:t>2. Linear </a:t>
            </a:r>
            <a:r>
              <a:rPr lang="en-US" sz="3200" b="1" dirty="0">
                <a:solidFill>
                  <a:srgbClr val="C00000"/>
                </a:solidFill>
              </a:rPr>
              <a:t>methods based on convex </a:t>
            </a:r>
            <a:r>
              <a:rPr lang="en-US" sz="3200" b="1" dirty="0" smtClean="0">
                <a:solidFill>
                  <a:srgbClr val="C00000"/>
                </a:solidFill>
              </a:rPr>
              <a:t>optimization</a:t>
            </a:r>
            <a:endParaRPr lang="en-US" sz="3200" b="1" dirty="0">
              <a:solidFill>
                <a:srgbClr val="C00000"/>
              </a:solidFill>
            </a:endParaRPr>
          </a:p>
        </p:txBody>
      </p:sp>
      <p:sp>
        <p:nvSpPr>
          <p:cNvPr id="3" name="Content Placeholder 2"/>
          <p:cNvSpPr>
            <a:spLocks noGrp="1"/>
          </p:cNvSpPr>
          <p:nvPr>
            <p:ph idx="1"/>
          </p:nvPr>
        </p:nvSpPr>
        <p:spPr>
          <a:xfrm>
            <a:off x="1069848" y="4572000"/>
            <a:ext cx="10579608" cy="1700783"/>
          </a:xfrm>
        </p:spPr>
        <p:txBody>
          <a:bodyPr>
            <a:normAutofit/>
          </a:bodyPr>
          <a:lstStyle/>
          <a:p>
            <a:pPr marL="0" indent="0">
              <a:buNone/>
            </a:pPr>
            <a:r>
              <a:rPr lang="en-US" sz="2500" dirty="0" smtClean="0"/>
              <a:t>** The size of matrix </a:t>
            </a:r>
            <a:r>
              <a:rPr lang="en-US" sz="2500" b="1" dirty="0" smtClean="0"/>
              <a:t>M </a:t>
            </a:r>
            <a:r>
              <a:rPr lang="en-US" sz="2500" dirty="0" smtClean="0"/>
              <a:t>ver</a:t>
            </a:r>
            <a:r>
              <a:rPr lang="en-US" sz="2500" dirty="0"/>
              <a:t>y</a:t>
            </a:r>
            <a:r>
              <a:rPr lang="en-US" sz="2500" dirty="0" smtClean="0"/>
              <a:t> large (tens of gigabytes).</a:t>
            </a:r>
          </a:p>
          <a:p>
            <a:pPr marL="0" indent="0">
              <a:buNone/>
            </a:pPr>
            <a:r>
              <a:rPr lang="en-US" sz="2500" dirty="0" smtClean="0">
                <a:sym typeface="Wingdings" panose="05000000000000000000" pitchFamily="2" charset="2"/>
              </a:rPr>
              <a:t> The ENCODE method</a:t>
            </a:r>
            <a:r>
              <a:rPr lang="en-US" sz="2500" dirty="0">
                <a:sym typeface="Wingdings" panose="05000000000000000000" pitchFamily="2" charset="2"/>
              </a:rPr>
              <a:t>: to implement a sparse </a:t>
            </a:r>
            <a:r>
              <a:rPr lang="en-US" sz="2500" dirty="0" smtClean="0">
                <a:sym typeface="Wingdings" panose="05000000000000000000" pitchFamily="2" charset="2"/>
              </a:rPr>
              <a:t>tensor decomposition </a:t>
            </a:r>
            <a:r>
              <a:rPr lang="en-US" sz="2500" dirty="0">
                <a:sym typeface="Wingdings" panose="05000000000000000000" pitchFamily="2" charset="2"/>
              </a:rPr>
              <a:t>of matrix </a:t>
            </a:r>
            <a:r>
              <a:rPr lang="en-US" sz="2500" dirty="0" smtClean="0">
                <a:sym typeface="Wingdings" panose="05000000000000000000" pitchFamily="2" charset="2"/>
              </a:rPr>
              <a:t>M.</a:t>
            </a:r>
            <a:endParaRPr lang="en-US" sz="2500"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
        <p:nvSpPr>
          <p:cNvPr id="5" name="Footer Placeholder 4"/>
          <p:cNvSpPr>
            <a:spLocks noGrp="1"/>
          </p:cNvSpPr>
          <p:nvPr>
            <p:ph type="ftr" sz="quarter" idx="11"/>
          </p:nvPr>
        </p:nvSpPr>
        <p:spPr>
          <a:xfrm>
            <a:off x="1088136" y="6272784"/>
            <a:ext cx="8795452" cy="365125"/>
          </a:xfrm>
        </p:spPr>
        <p:txBody>
          <a:bodyPr/>
          <a:lstStyle/>
          <a:p>
            <a:r>
              <a:rPr lang="en-US" sz="1200" dirty="0" smtClean="0">
                <a:solidFill>
                  <a:schemeClr val="tx1">
                    <a:lumMod val="95000"/>
                    <a:lumOff val="5000"/>
                  </a:schemeClr>
                </a:solidFill>
              </a:rPr>
              <a:t>Unified representation of </a:t>
            </a:r>
            <a:r>
              <a:rPr lang="en-US" sz="1200" dirty="0" err="1" smtClean="0">
                <a:solidFill>
                  <a:schemeClr val="tx1">
                    <a:lumMod val="95000"/>
                    <a:lumOff val="5000"/>
                  </a:schemeClr>
                </a:solidFill>
              </a:rPr>
              <a:t>tractography</a:t>
            </a:r>
            <a:r>
              <a:rPr lang="en-US" sz="1200" dirty="0" smtClean="0">
                <a:solidFill>
                  <a:schemeClr val="tx1">
                    <a:lumMod val="95000"/>
                    <a:lumOff val="5000"/>
                  </a:schemeClr>
                </a:solidFill>
              </a:rPr>
              <a:t> and diffusion-weighted MRI data using sparse multidimensional arrays</a:t>
            </a:r>
            <a:endParaRPr lang="en-US" sz="1200" dirty="0">
              <a:solidFill>
                <a:schemeClr val="tx1">
                  <a:lumMod val="95000"/>
                  <a:lumOff val="5000"/>
                </a:schemeClr>
              </a:solidFill>
            </a:endParaRPr>
          </a:p>
        </p:txBody>
      </p:sp>
      <p:pic>
        <p:nvPicPr>
          <p:cNvPr id="7" name="Picture 6"/>
          <p:cNvPicPr>
            <a:picLocks noChangeAspect="1"/>
          </p:cNvPicPr>
          <p:nvPr/>
        </p:nvPicPr>
        <p:blipFill>
          <a:blip r:embed="rId3"/>
          <a:stretch>
            <a:fillRect/>
          </a:stretch>
        </p:blipFill>
        <p:spPr>
          <a:xfrm>
            <a:off x="2412873" y="1181380"/>
            <a:ext cx="7372350" cy="3190875"/>
          </a:xfrm>
          <a:prstGeom prst="rect">
            <a:avLst/>
          </a:prstGeom>
        </p:spPr>
      </p:pic>
    </p:spTree>
    <p:extLst>
      <p:ext uri="{BB962C8B-B14F-4D97-AF65-F5344CB8AC3E}">
        <p14:creationId xmlns:p14="http://schemas.microsoft.com/office/powerpoint/2010/main" val="13871571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540</TotalTime>
  <Words>1553</Words>
  <Application>Microsoft Office PowerPoint</Application>
  <PresentationFormat>Widescreen</PresentationFormat>
  <Paragraphs>144</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Rockwell</vt:lpstr>
      <vt:lpstr>Rockwell Condensed</vt:lpstr>
      <vt:lpstr>Wingdings</vt:lpstr>
      <vt:lpstr>Wood Type</vt:lpstr>
      <vt:lpstr>Unified representation of tractography and diffusion-weighted mri data using sparse multidimensional arrays  cesar caiafa – olaf sporns – Andrew saykin – franco pestilli</vt:lpstr>
      <vt:lpstr>Content</vt:lpstr>
      <vt:lpstr>Content</vt:lpstr>
      <vt:lpstr>Introduction</vt:lpstr>
      <vt:lpstr>Introduction</vt:lpstr>
      <vt:lpstr>Introduction</vt:lpstr>
      <vt:lpstr>Content</vt:lpstr>
      <vt:lpstr>2. Linear methods based on convex optimization</vt:lpstr>
      <vt:lpstr>2. Linear methods based on convex optimization</vt:lpstr>
      <vt:lpstr>Content</vt:lpstr>
      <vt:lpstr>3. Linear methods based on convex optimization</vt:lpstr>
      <vt:lpstr>Content</vt:lpstr>
      <vt:lpstr>4. The approximated tensor decomposed model</vt:lpstr>
      <vt:lpstr>Content</vt:lpstr>
      <vt:lpstr>5. Experimental results</vt:lpstr>
      <vt:lpstr>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representation of tractography and diffusion-weighted mri data using sparse multidimensional arrays  cesar caiafa – olaf sporns – Andrew saykin – franco pestilli</dc:title>
  <dc:creator>Khue</dc:creator>
  <cp:lastModifiedBy>Khue</cp:lastModifiedBy>
  <cp:revision>57</cp:revision>
  <dcterms:created xsi:type="dcterms:W3CDTF">2018-12-02T08:45:32Z</dcterms:created>
  <dcterms:modified xsi:type="dcterms:W3CDTF">2018-12-03T04:12:32Z</dcterms:modified>
</cp:coreProperties>
</file>