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5" r:id="rId19"/>
    <p:sldId id="278" r:id="rId20"/>
    <p:sldId id="277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u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17" name="Subtitlu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o-RO" smtClean="0"/>
              <a:t>Faceți clic pentru editarea stilului de subtitlu al coordonatorului</a:t>
            </a:r>
            <a:endParaRPr kumimoji="0" lang="en-US"/>
          </a:p>
        </p:txBody>
      </p:sp>
      <p:sp>
        <p:nvSpPr>
          <p:cNvPr id="30" name="Substituent dată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573A-345A-4B50-8EC9-0663C160538D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19" name="Substituent subsol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ubstituent număr diapozitiv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4759-4067-433C-88F2-AE500BCA7C5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573A-345A-4B50-8EC9-0663C160538D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4759-4067-433C-88F2-AE500BCA7C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573A-345A-4B50-8EC9-0663C160538D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4759-4067-433C-88F2-AE500BCA7C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573A-345A-4B50-8EC9-0663C160538D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4759-4067-433C-88F2-AE500BCA7C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573A-345A-4B50-8EC9-0663C160538D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4759-4067-433C-88F2-AE500BCA7C5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573A-345A-4B50-8EC9-0663C160538D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4759-4067-433C-88F2-AE500BCA7C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573A-345A-4B50-8EC9-0663C160538D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4759-4067-433C-88F2-AE500BCA7C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573A-345A-4B50-8EC9-0663C160538D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4759-4067-433C-88F2-AE500BCA7C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573A-345A-4B50-8EC9-0663C160538D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4759-4067-433C-88F2-AE500BCA7C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573A-345A-4B50-8EC9-0663C160538D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4759-4067-433C-88F2-AE500BCA7C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cu un colţ tăiat şi rotunjit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unghi drept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573A-345A-4B50-8EC9-0663C160538D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4DA4759-4067-433C-88F2-AE500BCA7C54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o-RO" smtClean="0"/>
              <a:t>Faceți clic pe pictogramă pentru a adăuga o imagine</a:t>
            </a:r>
            <a:endParaRPr kumimoji="0" lang="en-US" dirty="0"/>
          </a:p>
        </p:txBody>
      </p:sp>
      <p:sp>
        <p:nvSpPr>
          <p:cNvPr id="10" name="Formă liberă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ă liberă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ă liberă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ă liberă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ubstituent titl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0" name="Substituent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  <a:p>
            <a:pPr lvl="1" eaLnBrk="1" latinLnBrk="0" hangingPunct="1"/>
            <a:r>
              <a:rPr kumimoji="0" lang="ro-RO" smtClean="0"/>
              <a:t>Al doilea nivel</a:t>
            </a:r>
          </a:p>
          <a:p>
            <a:pPr lvl="2" eaLnBrk="1" latinLnBrk="0" hangingPunct="1"/>
            <a:r>
              <a:rPr kumimoji="0" lang="ro-RO" smtClean="0"/>
              <a:t>Al treilea nivel</a:t>
            </a:r>
          </a:p>
          <a:p>
            <a:pPr lvl="3" eaLnBrk="1" latinLnBrk="0" hangingPunct="1"/>
            <a:r>
              <a:rPr kumimoji="0" lang="ro-RO" smtClean="0"/>
              <a:t>Al patrulea nivel</a:t>
            </a:r>
          </a:p>
          <a:p>
            <a:pPr lvl="4" eaLnBrk="1" latinLnBrk="0" hangingPunct="1"/>
            <a:r>
              <a:rPr kumimoji="0" lang="ro-RO" smtClean="0"/>
              <a:t>Al cincilea nivel</a:t>
            </a:r>
            <a:endParaRPr kumimoji="0" lang="en-US"/>
          </a:p>
        </p:txBody>
      </p:sp>
      <p:sp>
        <p:nvSpPr>
          <p:cNvPr id="10" name="Substituent dată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4F573A-345A-4B50-8EC9-0663C160538D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22" name="Substituent subsol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ubstituent număr diapozitiv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DA4759-4067-433C-88F2-AE500BCA7C54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upar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ă liberă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ă liberă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Beneficiile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i="1" dirty="0" err="1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riscurile</a:t>
            </a:r>
            <a:r>
              <a:rPr lang="ro-RO" i="1" dirty="0" smtClean="0">
                <a:latin typeface="Times New Roman" pitchFamily="18" charset="0"/>
                <a:cs typeface="Times New Roman" pitchFamily="18" charset="0"/>
              </a:rPr>
              <a:t> navigării pe Internet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Realizatori</a:t>
            </a:r>
            <a:r>
              <a:rPr lang="en-US" dirty="0" smtClean="0"/>
              <a:t>:</a:t>
            </a:r>
            <a:r>
              <a:rPr lang="ro-RO" dirty="0" smtClean="0"/>
              <a:t> </a:t>
            </a:r>
            <a:r>
              <a:rPr lang="en-US" dirty="0" err="1" smtClean="0"/>
              <a:t>Panfili</a:t>
            </a:r>
            <a:r>
              <a:rPr lang="en-US" dirty="0" smtClean="0"/>
              <a:t> </a:t>
            </a:r>
            <a:r>
              <a:rPr lang="en-US" dirty="0" err="1" smtClean="0"/>
              <a:t>Anghelina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Pantea</a:t>
            </a:r>
            <a:r>
              <a:rPr lang="en-US" dirty="0" smtClean="0"/>
              <a:t> Elena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ro-RO" sz="3600" i="1" dirty="0" smtClean="0">
                <a:latin typeface="Times New Roman" pitchFamily="18" charset="0"/>
                <a:cs typeface="Times New Roman" pitchFamily="18" charset="0"/>
              </a:rPr>
              <a:t>Dezavantaje</a:t>
            </a:r>
            <a:endParaRPr lang="ru-RU" sz="3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1428728" y="1500174"/>
            <a:ext cx="5214974" cy="4625989"/>
          </a:xfrm>
        </p:spPr>
        <p:txBody>
          <a:bodyPr/>
          <a:lstStyle/>
          <a:p>
            <a:r>
              <a:rPr lang="ro-RO" dirty="0" smtClean="0"/>
              <a:t>Accesul la internet este permis oricui</a:t>
            </a:r>
            <a:endParaRPr lang="ru-RU" dirty="0"/>
          </a:p>
        </p:txBody>
      </p:sp>
      <p:pic>
        <p:nvPicPr>
          <p:cNvPr id="5" name="Substituent conținut 4" descr="computers-dark_net-dark_net-social_networks-cybercrime-cyber_crime-kscn5938_low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500166" y="2571744"/>
            <a:ext cx="5572164" cy="40386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pPr algn="ctr">
              <a:buFont typeface="Arial" pitchFamily="34" charset="0"/>
              <a:buChar char="•"/>
            </a:pPr>
            <a:r>
              <a:rPr lang="ro-RO" sz="3600" i="1" dirty="0" smtClean="0">
                <a:latin typeface="Times New Roman" pitchFamily="18" charset="0"/>
                <a:cs typeface="Times New Roman" pitchFamily="18" charset="0"/>
              </a:rPr>
              <a:t>Calitatea și veridicitatea</a:t>
            </a:r>
            <a:endParaRPr lang="ru-RU" sz="36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Substituent conținut 3" descr="Fak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0100" y="2000240"/>
            <a:ext cx="7037508" cy="412592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o-RO" sz="3600" i="1" dirty="0" smtClean="0">
                <a:latin typeface="Times New Roman" pitchFamily="18" charset="0"/>
                <a:cs typeface="Times New Roman" pitchFamily="18" charset="0"/>
              </a:rPr>
              <a:t>Informațiile personale nu sunt în siguranță</a:t>
            </a:r>
            <a:endParaRPr lang="ru-RU" sz="36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Substituent conținut 3" descr="data-protection_120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5787" y="2143116"/>
            <a:ext cx="7180686" cy="414340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pPr algn="ctr">
              <a:buFont typeface="Arial" pitchFamily="34" charset="0"/>
              <a:buChar char="•"/>
            </a:pPr>
            <a:r>
              <a:rPr lang="ro-RO" sz="3600" i="1" dirty="0" smtClean="0">
                <a:latin typeface="Times New Roman" pitchFamily="18" charset="0"/>
                <a:cs typeface="Times New Roman" pitchFamily="18" charset="0"/>
              </a:rPr>
              <a:t>  Pierderea de timp</a:t>
            </a:r>
            <a:endParaRPr lang="ru-RU" sz="36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Substituent conținut 3" descr="new-timp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1857364"/>
            <a:ext cx="8017389" cy="442915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pPr algn="ctr">
              <a:buFont typeface="Arial" pitchFamily="34" charset="0"/>
              <a:buChar char="•"/>
            </a:pPr>
            <a:r>
              <a:rPr lang="ro-RO" sz="3600" i="1" dirty="0" smtClean="0">
                <a:latin typeface="Times New Roman" pitchFamily="18" charset="0"/>
                <a:cs typeface="Times New Roman" pitchFamily="18" charset="0"/>
              </a:rPr>
              <a:t>Infracțiunile/ilegalitățile/fraudele</a:t>
            </a:r>
            <a:endParaRPr lang="ru-RU" sz="36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Substituent conținut 3" descr="Legi-internet-libertate-de-exprimare-si-folosire-1170x64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4701" y="1935163"/>
            <a:ext cx="7974598" cy="438943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pPr algn="ctr">
              <a:buFont typeface="Arial" pitchFamily="34" charset="0"/>
              <a:buChar char="•"/>
            </a:pPr>
            <a:r>
              <a:rPr lang="ro-RO" sz="3600" i="1" dirty="0" smtClean="0">
                <a:latin typeface="Times New Roman" pitchFamily="18" charset="0"/>
                <a:cs typeface="Times New Roman" pitchFamily="18" charset="0"/>
              </a:rPr>
              <a:t>Dăunează sănătății</a:t>
            </a:r>
            <a:endParaRPr lang="ru-RU" sz="36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Substituent conținut 3" descr="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85918" y="1857364"/>
            <a:ext cx="5556249" cy="438943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ro-RO" sz="36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Statistica celor mai accesate site-uri din lume</a:t>
            </a:r>
            <a:endParaRPr lang="ru-RU" sz="36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6730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Google.com-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 cel mai răspândit motor de căutare din lume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Facebook.com-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 cea mai utilizată rețea de socializare.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Youtube.com-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 cel mai utilizat site de fișiere video.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Yahoo.com-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 cel mai mare site de servicii integrate gratuite pe internet (e-mail gratuit,cluburi tematice).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Baidu.com-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 cel mai mare motor de căutare în limba chineză.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Wikipedia.org-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 enciclopedia online creată și actualizată de utilizatori.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Q.Q.com-</a:t>
            </a:r>
            <a:r>
              <a:rPr lang="ro-MO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MO" sz="2000" dirty="0" smtClean="0">
                <a:latin typeface="Times New Roman" pitchFamily="18" charset="0"/>
                <a:cs typeface="Times New Roman" pitchFamily="18" charset="0"/>
              </a:rPr>
              <a:t>cel </a:t>
            </a:r>
            <a:r>
              <a:rPr lang="ro-MO" sz="2000" dirty="0">
                <a:latin typeface="Times New Roman" pitchFamily="18" charset="0"/>
                <a:cs typeface="Times New Roman" pitchFamily="18" charset="0"/>
              </a:rPr>
              <a:t>mai mare și cel mai utilizat portal de servicii de internet</a:t>
            </a:r>
            <a:endParaRPr lang="ro-RO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Twitter.com-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 platforma de </a:t>
            </a: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microblogging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 înființată în 2006.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Amazon.com-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 cel mai popular magazin online din lume, încercând să-i ofere consumatorului final tot de ce are nevoie la cele mai mici prețuri. 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Taobao.com-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 site chinezesc, cel mai popular site de vânzări de la consumator la consumator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o-RO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6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Statistica celor mai accesate site-uri din Moldova</a:t>
            </a:r>
            <a:endParaRPr lang="ru-RU" sz="36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>    1. </a:t>
            </a:r>
            <a:r>
              <a:rPr lang="ro-MO" dirty="0" err="1" smtClean="0">
                <a:latin typeface="Times New Roman" pitchFamily="18" charset="0"/>
                <a:cs typeface="Times New Roman" pitchFamily="18" charset="0"/>
              </a:rPr>
              <a:t>Google.com</a:t>
            </a: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>    2. </a:t>
            </a:r>
            <a:r>
              <a:rPr lang="ro-MO" dirty="0" err="1" smtClean="0">
                <a:latin typeface="Times New Roman" pitchFamily="18" charset="0"/>
                <a:cs typeface="Times New Roman" pitchFamily="18" charset="0"/>
              </a:rPr>
              <a:t>Google.md</a:t>
            </a: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MO" dirty="0" smtClean="0">
                <a:latin typeface="Times New Roman" pitchFamily="18" charset="0"/>
                <a:cs typeface="Times New Roman" pitchFamily="18" charset="0"/>
              </a:rPr>
            </a:b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o-MO" dirty="0" err="1" smtClean="0">
                <a:latin typeface="Times New Roman" pitchFamily="18" charset="0"/>
                <a:cs typeface="Times New Roman" pitchFamily="18" charset="0"/>
              </a:rPr>
              <a:t>Facebook.com</a:t>
            </a: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MO" dirty="0" smtClean="0">
                <a:latin typeface="Times New Roman" pitchFamily="18" charset="0"/>
                <a:cs typeface="Times New Roman" pitchFamily="18" charset="0"/>
              </a:rPr>
            </a:b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o-MO" dirty="0" err="1" smtClean="0">
                <a:latin typeface="Times New Roman" pitchFamily="18" charset="0"/>
                <a:cs typeface="Times New Roman" pitchFamily="18" charset="0"/>
              </a:rPr>
              <a:t>Youtube.com</a:t>
            </a: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MO" dirty="0" smtClean="0">
                <a:latin typeface="Times New Roman" pitchFamily="18" charset="0"/>
                <a:cs typeface="Times New Roman" pitchFamily="18" charset="0"/>
              </a:rPr>
            </a:b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ro-MO" dirty="0" err="1" smtClean="0">
                <a:latin typeface="Times New Roman" pitchFamily="18" charset="0"/>
                <a:cs typeface="Times New Roman" pitchFamily="18" charset="0"/>
              </a:rPr>
              <a:t>Ok.ru</a:t>
            </a: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MO" dirty="0" smtClean="0">
                <a:latin typeface="Times New Roman" pitchFamily="18" charset="0"/>
                <a:cs typeface="Times New Roman" pitchFamily="18" charset="0"/>
              </a:rPr>
            </a:b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ro-MO" dirty="0" err="1" smtClean="0">
                <a:latin typeface="Times New Roman" pitchFamily="18" charset="0"/>
                <a:cs typeface="Times New Roman" pitchFamily="18" charset="0"/>
              </a:rPr>
              <a:t>Mail.ru</a:t>
            </a: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MO" dirty="0" smtClean="0">
                <a:latin typeface="Times New Roman" pitchFamily="18" charset="0"/>
                <a:cs typeface="Times New Roman" pitchFamily="18" charset="0"/>
              </a:rPr>
            </a:b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ro-MO" dirty="0" err="1" smtClean="0">
                <a:latin typeface="Times New Roman" pitchFamily="18" charset="0"/>
                <a:cs typeface="Times New Roman" pitchFamily="18" charset="0"/>
              </a:rPr>
              <a:t>Vk.com</a:t>
            </a: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MO" dirty="0" smtClean="0">
                <a:latin typeface="Times New Roman" pitchFamily="18" charset="0"/>
                <a:cs typeface="Times New Roman" pitchFamily="18" charset="0"/>
              </a:rPr>
            </a:b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>8. 999.md</a:t>
            </a:r>
            <a:br>
              <a:rPr lang="ro-MO" dirty="0" smtClean="0">
                <a:latin typeface="Times New Roman" pitchFamily="18" charset="0"/>
                <a:cs typeface="Times New Roman" pitchFamily="18" charset="0"/>
              </a:rPr>
            </a:b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ro-MO" dirty="0" err="1" smtClean="0">
                <a:latin typeface="Times New Roman" pitchFamily="18" charset="0"/>
                <a:cs typeface="Times New Roman" pitchFamily="18" charset="0"/>
              </a:rPr>
              <a:t>Yandex.ru</a:t>
            </a: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MO" dirty="0" smtClean="0">
                <a:latin typeface="Times New Roman" pitchFamily="18" charset="0"/>
                <a:cs typeface="Times New Roman" pitchFamily="18" charset="0"/>
              </a:rPr>
            </a:b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ro-MO" dirty="0" err="1" smtClean="0">
                <a:latin typeface="Times New Roman" pitchFamily="18" charset="0"/>
                <a:cs typeface="Times New Roman" pitchFamily="18" charset="0"/>
              </a:rPr>
              <a:t>Point.md</a:t>
            </a: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MO" dirty="0" smtClean="0">
                <a:latin typeface="Times New Roman" pitchFamily="18" charset="0"/>
                <a:cs typeface="Times New Roman" pitchFamily="18" charset="0"/>
              </a:rPr>
            </a:b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>11. </a:t>
            </a:r>
            <a:r>
              <a:rPr lang="ro-MO" dirty="0" err="1" smtClean="0">
                <a:latin typeface="Times New Roman" pitchFamily="18" charset="0"/>
                <a:cs typeface="Times New Roman" pitchFamily="18" charset="0"/>
              </a:rPr>
              <a:t>Wikipedia.org</a:t>
            </a: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MO" dirty="0" smtClean="0">
                <a:latin typeface="Times New Roman" pitchFamily="18" charset="0"/>
                <a:cs typeface="Times New Roman" pitchFamily="18" charset="0"/>
              </a:rPr>
            </a:b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>12.Torrentsmd.com</a:t>
            </a:r>
            <a:br>
              <a:rPr lang="ro-MO" dirty="0" smtClean="0">
                <a:latin typeface="Times New Roman" pitchFamily="18" charset="0"/>
                <a:cs typeface="Times New Roman" pitchFamily="18" charset="0"/>
              </a:rPr>
            </a:b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>13. </a:t>
            </a:r>
            <a:r>
              <a:rPr lang="ro-MO" dirty="0" err="1" smtClean="0">
                <a:latin typeface="Times New Roman" pitchFamily="18" charset="0"/>
                <a:cs typeface="Times New Roman" pitchFamily="18" charset="0"/>
              </a:rPr>
              <a:t>Google.ru</a:t>
            </a: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MO" dirty="0" smtClean="0">
                <a:latin typeface="Times New Roman" pitchFamily="18" charset="0"/>
                <a:cs typeface="Times New Roman" pitchFamily="18" charset="0"/>
              </a:rPr>
            </a:b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>14. </a:t>
            </a:r>
            <a:r>
              <a:rPr lang="ro-MO" dirty="0" err="1" smtClean="0">
                <a:latin typeface="Times New Roman" pitchFamily="18" charset="0"/>
                <a:cs typeface="Times New Roman" pitchFamily="18" charset="0"/>
              </a:rPr>
              <a:t>Aliexpress.com</a:t>
            </a: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MO" dirty="0" smtClean="0">
                <a:latin typeface="Times New Roman" pitchFamily="18" charset="0"/>
                <a:cs typeface="Times New Roman" pitchFamily="18" charset="0"/>
              </a:rPr>
            </a:br>
            <a:r>
              <a:rPr lang="ro-MO" dirty="0" smtClean="0">
                <a:latin typeface="Times New Roman" pitchFamily="18" charset="0"/>
                <a:cs typeface="Times New Roman" pitchFamily="18" charset="0"/>
              </a:rPr>
              <a:t>15. </a:t>
            </a:r>
            <a:r>
              <a:rPr lang="ro-MO" dirty="0" err="1" smtClean="0">
                <a:latin typeface="Times New Roman" pitchFamily="18" charset="0"/>
                <a:cs typeface="Times New Roman" pitchFamily="18" charset="0"/>
              </a:rPr>
              <a:t>Yahoo.com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Substituent conținut 4" descr="bani_fa202c67a6afad1feb15e41b9655e7d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666955" y="1857364"/>
            <a:ext cx="6477045" cy="3643338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>
            <a:normAutofit/>
          </a:bodyPr>
          <a:lstStyle/>
          <a:p>
            <a:pPr algn="ctr"/>
            <a:r>
              <a:rPr lang="ro-RO" sz="36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Reguli de securitate pe internet</a:t>
            </a:r>
            <a:endParaRPr lang="ru-RU" sz="36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MO" sz="1800" b="1" dirty="0">
                <a:latin typeface="Times New Roman" pitchFamily="18" charset="0"/>
                <a:cs typeface="Times New Roman" pitchFamily="18" charset="0"/>
              </a:rPr>
              <a:t>Nu oferi </a:t>
            </a:r>
            <a:r>
              <a:rPr lang="ro-MO" sz="1800" b="1" dirty="0" smtClean="0">
                <a:latin typeface="Times New Roman" pitchFamily="18" charset="0"/>
                <a:cs typeface="Times New Roman" pitchFamily="18" charset="0"/>
              </a:rPr>
              <a:t>informații personale</a:t>
            </a:r>
            <a:r>
              <a:rPr lang="ro-MO" sz="1800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r>
              <a:rPr lang="ro-MO" sz="1800" b="1" dirty="0">
                <a:latin typeface="Times New Roman" pitchFamily="18" charset="0"/>
                <a:cs typeface="Times New Roman" pitchFamily="18" charset="0"/>
              </a:rPr>
              <a:t>Parolele trebuie </a:t>
            </a:r>
            <a:r>
              <a:rPr lang="ro-MO" sz="1800" b="1" dirty="0" smtClean="0">
                <a:latin typeface="Times New Roman" pitchFamily="18" charset="0"/>
                <a:cs typeface="Times New Roman" pitchFamily="18" charset="0"/>
              </a:rPr>
              <a:t>să </a:t>
            </a:r>
            <a:r>
              <a:rPr lang="ro-MO" sz="1800" b="1" dirty="0">
                <a:latin typeface="Times New Roman" pitchFamily="18" charset="0"/>
                <a:cs typeface="Times New Roman" pitchFamily="18" charset="0"/>
              </a:rPr>
              <a:t>fie puternice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o-MO" sz="1800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r>
              <a:rPr lang="it-IT" sz="1800" b="1" dirty="0">
                <a:latin typeface="Times New Roman" pitchFamily="18" charset="0"/>
                <a:cs typeface="Times New Roman" pitchFamily="18" charset="0"/>
              </a:rPr>
              <a:t>Nu</a:t>
            </a:r>
            <a:r>
              <a:rPr lang="it-IT" sz="1800" dirty="0">
                <a:latin typeface="Times New Roman" pitchFamily="18" charset="0"/>
                <a:cs typeface="Times New Roman" pitchFamily="18" charset="0"/>
              </a:rPr>
              <a:t> accepta cereri de prietenie 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it-IT" sz="1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1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it-IT" sz="1800" b="1" dirty="0">
                <a:latin typeface="Times New Roman" pitchFamily="18" charset="0"/>
                <a:cs typeface="Times New Roman" pitchFamily="18" charset="0"/>
              </a:rPr>
              <a:t>nu</a:t>
            </a:r>
            <a:r>
              <a:rPr lang="it-IT" sz="1800" dirty="0">
                <a:latin typeface="Times New Roman" pitchFamily="18" charset="0"/>
                <a:cs typeface="Times New Roman" pitchFamily="18" charset="0"/>
              </a:rPr>
              <a:t> intra 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it-IT" sz="1800" dirty="0" smtClean="0">
                <a:latin typeface="Times New Roman" pitchFamily="18" charset="0"/>
                <a:cs typeface="Times New Roman" pitchFamily="18" charset="0"/>
              </a:rPr>
              <a:t>n conversa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it-IT" sz="1800" dirty="0" smtClean="0">
                <a:latin typeface="Times New Roman" pitchFamily="18" charset="0"/>
                <a:cs typeface="Times New Roman" pitchFamily="18" charset="0"/>
              </a:rPr>
              <a:t>ie </a:t>
            </a:r>
            <a:r>
              <a:rPr lang="it-IT" sz="1800" dirty="0">
                <a:latin typeface="Times New Roman" pitchFamily="18" charset="0"/>
                <a:cs typeface="Times New Roman" pitchFamily="18" charset="0"/>
              </a:rPr>
              <a:t>cu </a:t>
            </a:r>
            <a:r>
              <a:rPr lang="it-IT" sz="1800" dirty="0" smtClean="0">
                <a:latin typeface="Times New Roman" pitchFamily="18" charset="0"/>
                <a:cs typeface="Times New Roman" pitchFamily="18" charset="0"/>
              </a:rPr>
              <a:t>necunoscu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it-IT" sz="18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it-IT" sz="18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it-IT" sz="1800" dirty="0">
                <a:latin typeface="Times New Roman" pitchFamily="18" charset="0"/>
                <a:cs typeface="Times New Roman" pitchFamily="18" charset="0"/>
              </a:rPr>
              <a:t>mediul </a:t>
            </a:r>
            <a:r>
              <a:rPr lang="it-IT" sz="1800" dirty="0" smtClean="0"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o-MO" sz="1800" dirty="0" smtClean="0">
                <a:latin typeface="Times New Roman" pitchFamily="18" charset="0"/>
                <a:cs typeface="Times New Roman" pitchFamily="18" charset="0"/>
              </a:rPr>
              <a:t>În 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cazul </a:t>
            </a:r>
            <a:r>
              <a:rPr lang="ro-MO" sz="1800" dirty="0" smtClean="0">
                <a:latin typeface="Times New Roman" pitchFamily="18" charset="0"/>
                <a:cs typeface="Times New Roman" pitchFamily="18" charset="0"/>
              </a:rPr>
              <a:t>în 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care vrei </a:t>
            </a:r>
            <a:r>
              <a:rPr lang="ro-MO" sz="1800" dirty="0" smtClean="0">
                <a:latin typeface="Times New Roman" pitchFamily="18" charset="0"/>
                <a:cs typeface="Times New Roman" pitchFamily="18" charset="0"/>
              </a:rPr>
              <a:t>să 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te </a:t>
            </a:r>
            <a:r>
              <a:rPr lang="ro-MO" sz="1800" dirty="0" err="1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ro-MO" sz="1800" dirty="0" err="1" smtClean="0">
                <a:latin typeface="Times New Roman" pitchFamily="18" charset="0"/>
                <a:cs typeface="Times New Roman" pitchFamily="18" charset="0"/>
              </a:rPr>
              <a:t>ntalnesti</a:t>
            </a:r>
            <a:r>
              <a:rPr lang="ro-MO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cu cineva pe care l-ai cunoscut online, trebuie </a:t>
            </a:r>
            <a:r>
              <a:rPr lang="ro-MO" sz="1800" dirty="0" smtClean="0">
                <a:latin typeface="Times New Roman" pitchFamily="18" charset="0"/>
                <a:cs typeface="Times New Roman" pitchFamily="18" charset="0"/>
              </a:rPr>
              <a:t>neapărat 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sa </a:t>
            </a:r>
            <a:r>
              <a:rPr lang="ro-MO" sz="1800" dirty="0" smtClean="0">
                <a:latin typeface="Times New Roman" pitchFamily="18" charset="0"/>
                <a:cs typeface="Times New Roman" pitchFamily="18" charset="0"/>
              </a:rPr>
              <a:t>iți consulți 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mai </a:t>
            </a:r>
            <a:r>
              <a:rPr lang="ro-MO" sz="1800" dirty="0" err="1">
                <a:latin typeface="Times New Roman" pitchFamily="18" charset="0"/>
                <a:cs typeface="Times New Roman" pitchFamily="18" charset="0"/>
              </a:rPr>
              <a:t>intai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MO" sz="1800" dirty="0" err="1">
                <a:latin typeface="Times New Roman" pitchFamily="18" charset="0"/>
                <a:cs typeface="Times New Roman" pitchFamily="18" charset="0"/>
              </a:rPr>
              <a:t>parintii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o-MO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MO" sz="1800" dirty="0" smtClean="0">
                <a:latin typeface="Times New Roman" pitchFamily="18" charset="0"/>
                <a:cs typeface="Times New Roman" pitchFamily="18" charset="0"/>
              </a:rPr>
              <a:t>Înainte să 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instalezi diferite software-uri sau sa </a:t>
            </a:r>
            <a:r>
              <a:rPr lang="ro-MO" sz="1800" dirty="0" err="1">
                <a:latin typeface="Times New Roman" pitchFamily="18" charset="0"/>
                <a:cs typeface="Times New Roman" pitchFamily="18" charset="0"/>
              </a:rPr>
              <a:t>downloadezi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MO" sz="1800" dirty="0" smtClean="0">
                <a:latin typeface="Times New Roman" pitchFamily="18" charset="0"/>
                <a:cs typeface="Times New Roman" pitchFamily="18" charset="0"/>
              </a:rPr>
              <a:t>fișiere 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de pe site-uri necunoscute, </a:t>
            </a:r>
            <a:r>
              <a:rPr lang="ro-MO" sz="1800" dirty="0" smtClean="0">
                <a:latin typeface="Times New Roman" pitchFamily="18" charset="0"/>
                <a:cs typeface="Times New Roman" pitchFamily="18" charset="0"/>
              </a:rPr>
              <a:t>consultă-ți părinții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! </a:t>
            </a:r>
            <a:endParaRPr lang="ro-MO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MO" sz="1800" b="1" dirty="0">
                <a:latin typeface="Times New Roman" pitchFamily="18" charset="0"/>
                <a:cs typeface="Times New Roman" pitchFamily="18" charset="0"/>
              </a:rPr>
              <a:t>Nu trimite </a:t>
            </a:r>
            <a:r>
              <a:rPr lang="ro-MO" sz="1800" b="1" dirty="0" smtClean="0">
                <a:latin typeface="Times New Roman" pitchFamily="18" charset="0"/>
                <a:cs typeface="Times New Roman" pitchFamily="18" charset="0"/>
              </a:rPr>
              <a:t>niciodată </a:t>
            </a:r>
            <a:r>
              <a:rPr lang="ro-MO" sz="1800" b="1" dirty="0">
                <a:latin typeface="Times New Roman" pitchFamily="18" charset="0"/>
                <a:cs typeface="Times New Roman" pitchFamily="18" charset="0"/>
              </a:rPr>
              <a:t>fotografii personale unui necunoscut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! </a:t>
            </a:r>
            <a:endParaRPr lang="ro-MO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MO" sz="1800" dirty="0" smtClean="0">
                <a:latin typeface="Times New Roman" pitchFamily="18" charset="0"/>
                <a:cs typeface="Times New Roman" pitchFamily="18" charset="0"/>
              </a:rPr>
              <a:t>Dacă primești 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vreun mesaj/ comentariu </a:t>
            </a:r>
            <a:r>
              <a:rPr lang="ro-MO" sz="1800" dirty="0" smtClean="0">
                <a:latin typeface="Times New Roman" pitchFamily="18" charset="0"/>
                <a:cs typeface="Times New Roman" pitchFamily="18" charset="0"/>
              </a:rPr>
              <a:t>rău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o-MO" sz="1800" b="1" dirty="0">
                <a:latin typeface="Times New Roman" pitchFamily="18" charset="0"/>
                <a:cs typeface="Times New Roman" pitchFamily="18" charset="0"/>
              </a:rPr>
              <a:t>nu </a:t>
            </a:r>
            <a:r>
              <a:rPr lang="ro-MO" sz="1800" b="1" dirty="0" smtClean="0">
                <a:latin typeface="Times New Roman" pitchFamily="18" charset="0"/>
                <a:cs typeface="Times New Roman" pitchFamily="18" charset="0"/>
              </a:rPr>
              <a:t>răspunde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! </a:t>
            </a:r>
            <a:endParaRPr lang="ro-MO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MO" sz="1800" dirty="0" smtClean="0">
                <a:latin typeface="Times New Roman" pitchFamily="18" charset="0"/>
                <a:cs typeface="Times New Roman" pitchFamily="18" charset="0"/>
              </a:rPr>
              <a:t>Anunță 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unul dintre </a:t>
            </a:r>
            <a:r>
              <a:rPr lang="ro-MO" sz="1800" dirty="0" err="1" smtClean="0">
                <a:latin typeface="Times New Roman" pitchFamily="18" charset="0"/>
                <a:cs typeface="Times New Roman" pitchFamily="18" charset="0"/>
              </a:rPr>
              <a:t>parinți</a:t>
            </a:r>
            <a:r>
              <a:rPr lang="ro-MO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atunci </a:t>
            </a:r>
            <a:r>
              <a:rPr lang="ro-MO" sz="1800" dirty="0" smtClean="0">
                <a:latin typeface="Times New Roman" pitchFamily="18" charset="0"/>
                <a:cs typeface="Times New Roman" pitchFamily="18" charset="0"/>
              </a:rPr>
              <a:t>când </a:t>
            </a:r>
            <a:r>
              <a:rPr lang="ro-MO" sz="1800" dirty="0" err="1">
                <a:latin typeface="Times New Roman" pitchFamily="18" charset="0"/>
                <a:cs typeface="Times New Roman" pitchFamily="18" charset="0"/>
              </a:rPr>
              <a:t>browser-ul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MO" sz="1800" dirty="0" smtClean="0">
                <a:latin typeface="Times New Roman" pitchFamily="18" charset="0"/>
                <a:cs typeface="Times New Roman" pitchFamily="18" charset="0"/>
              </a:rPr>
              <a:t>accesează 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site-uri ce nu au </a:t>
            </a:r>
            <a:r>
              <a:rPr lang="ro-MO" sz="1800" dirty="0" smtClean="0">
                <a:latin typeface="Times New Roman" pitchFamily="18" charset="0"/>
                <a:cs typeface="Times New Roman" pitchFamily="18" charset="0"/>
              </a:rPr>
              <a:t>legătură cu căutarea 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ro-MO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site-uri tip concurs, publicitate, cu </a:t>
            </a:r>
            <a:r>
              <a:rPr lang="ro-MO" sz="1800" dirty="0" smtClean="0">
                <a:latin typeface="Times New Roman" pitchFamily="18" charset="0"/>
                <a:cs typeface="Times New Roman" pitchFamily="18" charset="0"/>
              </a:rPr>
              <a:t>conținut 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violent sau nesigur etc</a:t>
            </a:r>
            <a:r>
              <a:rPr lang="ro-MO" sz="1800" dirty="0" smtClean="0">
                <a:latin typeface="Times New Roman" pitchFamily="18" charset="0"/>
                <a:cs typeface="Times New Roman" pitchFamily="18" charset="0"/>
              </a:rPr>
              <a:t>.)</a:t>
            </a:r>
          </a:p>
          <a:p>
            <a:r>
              <a:rPr lang="ro-MO" sz="1800" b="1" dirty="0" smtClean="0">
                <a:latin typeface="Times New Roman" pitchFamily="18" charset="0"/>
                <a:cs typeface="Times New Roman" pitchFamily="18" charset="0"/>
              </a:rPr>
              <a:t>Arată-le și părinților </a:t>
            </a:r>
            <a:r>
              <a:rPr lang="ro-MO" sz="1800" b="1" dirty="0">
                <a:latin typeface="Times New Roman" pitchFamily="18" charset="0"/>
                <a:cs typeface="Times New Roman" pitchFamily="18" charset="0"/>
              </a:rPr>
              <a:t>partea </a:t>
            </a:r>
            <a:r>
              <a:rPr lang="ro-MO" sz="1800" b="1" dirty="0" smtClean="0">
                <a:latin typeface="Times New Roman" pitchFamily="18" charset="0"/>
                <a:cs typeface="Times New Roman" pitchFamily="18" charset="0"/>
              </a:rPr>
              <a:t>distractivă </a:t>
            </a:r>
            <a:r>
              <a:rPr lang="ro-MO" sz="1800" b="1" dirty="0">
                <a:latin typeface="Times New Roman" pitchFamily="18" charset="0"/>
                <a:cs typeface="Times New Roman" pitchFamily="18" charset="0"/>
              </a:rPr>
              <a:t>a internetului!</a:t>
            </a:r>
            <a:r>
              <a:rPr lang="ro-MO" sz="18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reptunghi 3"/>
          <p:cNvSpPr/>
          <p:nvPr/>
        </p:nvSpPr>
        <p:spPr>
          <a:xfrm>
            <a:off x="9804717" y="3271451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O" sz="1200" dirty="0">
                <a:solidFill>
                  <a:prstClr val="black"/>
                </a:solidFill>
              </a:rPr>
              <a:t>ce nu 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Concluzia</a:t>
            </a:r>
            <a:endParaRPr lang="ru-RU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Substituent conținut 3" descr="meeting-1020145_960_72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96190" y="1935163"/>
            <a:ext cx="6151620" cy="438943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989856"/>
          </a:xfrm>
        </p:spPr>
        <p:txBody>
          <a:bodyPr/>
          <a:lstStyle/>
          <a:p>
            <a:pPr algn="ctr"/>
            <a:r>
              <a:rPr lang="en-US" b="1" i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Obiectivele</a:t>
            </a:r>
            <a:endParaRPr lang="ru-RU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Avantajele</a:t>
            </a:r>
            <a:r>
              <a:rPr lang="ro-RO" dirty="0" smtClean="0"/>
              <a:t> navigării pe Internet</a:t>
            </a:r>
          </a:p>
          <a:p>
            <a:r>
              <a:rPr lang="ro-RO" dirty="0" smtClean="0"/>
              <a:t>Dezavantajele navigării pe Internet</a:t>
            </a:r>
          </a:p>
          <a:p>
            <a:r>
              <a:rPr lang="ro-RO" dirty="0" smtClean="0"/>
              <a:t>Statistica celor mai accesate site-uri din lume</a:t>
            </a:r>
          </a:p>
          <a:p>
            <a:r>
              <a:rPr lang="ro-RO" dirty="0" smtClean="0"/>
              <a:t>Statistica celor mai accesate site-uri din Moldova</a:t>
            </a:r>
          </a:p>
          <a:p>
            <a:r>
              <a:rPr lang="ro-RO" dirty="0" smtClean="0"/>
              <a:t>Concluzia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14282" y="2214554"/>
            <a:ext cx="8472518" cy="1571636"/>
          </a:xfrm>
        </p:spPr>
        <p:txBody>
          <a:bodyPr>
            <a:normAutofit/>
          </a:bodyPr>
          <a:lstStyle/>
          <a:p>
            <a:r>
              <a:rPr lang="ro-RO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Mulțumim pentru atenție!</a:t>
            </a:r>
            <a:endParaRPr lang="ru-RU" sz="60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pPr algn="ctr"/>
            <a:r>
              <a:rPr lang="ro-RO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Avantaje</a:t>
            </a:r>
            <a:endParaRPr lang="ru-RU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1785918" y="1643050"/>
            <a:ext cx="5214974" cy="4483113"/>
          </a:xfrm>
        </p:spPr>
        <p:txBody>
          <a:bodyPr/>
          <a:lstStyle/>
          <a:p>
            <a:r>
              <a:rPr lang="ro-RO" dirty="0" smtClean="0"/>
              <a:t>Acces foarte rapid și facil</a:t>
            </a:r>
            <a:endParaRPr lang="ru-RU" dirty="0"/>
          </a:p>
        </p:txBody>
      </p:sp>
      <p:pic>
        <p:nvPicPr>
          <p:cNvPr id="5" name="Substituent conținut 4" descr="unnamed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142976" y="2857496"/>
            <a:ext cx="6829444" cy="343834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buFont typeface="Arial" pitchFamily="34" charset="0"/>
              <a:buChar char="•"/>
            </a:pPr>
            <a:r>
              <a:rPr lang="ro-RO" sz="4400" i="1" dirty="0" smtClean="0">
                <a:latin typeface="Times New Roman" pitchFamily="18" charset="0"/>
                <a:cs typeface="Times New Roman" pitchFamily="18" charset="0"/>
              </a:rPr>
              <a:t> Comunicare</a:t>
            </a:r>
            <a:endParaRPr lang="ru-RU" sz="44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Substituent conținut 3" descr="SOSelectronic_EA0917_Fig-1-600x4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4500" y="2205831"/>
            <a:ext cx="5715000" cy="38481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Font typeface="Arial" pitchFamily="34" charset="0"/>
              <a:buChar char="•"/>
            </a:pPr>
            <a:r>
              <a:rPr lang="ro-RO" dirty="0" smtClean="0"/>
              <a:t> </a:t>
            </a:r>
            <a:r>
              <a:rPr lang="ro-RO" sz="3600" i="1" dirty="0" smtClean="0">
                <a:latin typeface="Times New Roman" pitchFamily="18" charset="0"/>
                <a:cs typeface="Times New Roman" pitchFamily="18" charset="0"/>
              </a:rPr>
              <a:t>Comerț electronic</a:t>
            </a:r>
            <a:endParaRPr lang="ru-RU" sz="36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Substituent conținut 3" descr="comert_electronic_80056100_367590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250" y="2467769"/>
            <a:ext cx="5905500" cy="33242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buFont typeface="Arial" pitchFamily="34" charset="0"/>
              <a:buChar char="•"/>
            </a:pPr>
            <a:r>
              <a:rPr lang="ro-RO" sz="3600" i="1" dirty="0" smtClean="0">
                <a:latin typeface="Times New Roman" pitchFamily="18" charset="0"/>
                <a:cs typeface="Times New Roman" pitchFamily="18" charset="0"/>
              </a:rPr>
              <a:t> Publicitate</a:t>
            </a:r>
            <a:endParaRPr lang="ru-RU" sz="36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Substituent conținut 3" descr="publicita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1839" y="1935163"/>
            <a:ext cx="6500322" cy="43894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/>
          </a:bodyPr>
          <a:lstStyle/>
          <a:p>
            <a:pPr algn="ctr">
              <a:buFont typeface="Arial" pitchFamily="34" charset="0"/>
              <a:buChar char="•"/>
            </a:pPr>
            <a:r>
              <a:rPr lang="ro-RO" sz="3600" i="1" dirty="0" smtClean="0">
                <a:latin typeface="Times New Roman" pitchFamily="18" charset="0"/>
                <a:cs typeface="Times New Roman" pitchFamily="18" charset="0"/>
              </a:rPr>
              <a:t>Posibilitatea de a-ți face publică o părere</a:t>
            </a:r>
            <a:endParaRPr lang="ru-RU" sz="36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Substituent conținut 3" descr="poll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1538" y="1535374"/>
            <a:ext cx="6858048" cy="456060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buFont typeface="Arial" pitchFamily="34" charset="0"/>
              <a:buChar char="•"/>
            </a:pPr>
            <a:r>
              <a:rPr lang="ro-RO" sz="3200" dirty="0" smtClean="0"/>
              <a:t> </a:t>
            </a:r>
            <a:r>
              <a:rPr lang="ro-RO" sz="3600" i="1" dirty="0" smtClean="0">
                <a:latin typeface="Times New Roman" pitchFamily="18" charset="0"/>
                <a:cs typeface="Times New Roman" pitchFamily="18" charset="0"/>
              </a:rPr>
              <a:t>Poți învăța gratuit</a:t>
            </a:r>
            <a:endParaRPr lang="ru-RU" sz="36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Substituent conținut 3" descr="No-Mone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09955"/>
            <a:ext cx="8229600" cy="343985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pPr marL="742950" indent="-742950" algn="ctr">
              <a:buFont typeface="Arial" pitchFamily="34" charset="0"/>
              <a:buChar char="•"/>
            </a:pPr>
            <a:r>
              <a:rPr lang="ro-RO" sz="3600" i="1" dirty="0" smtClean="0">
                <a:latin typeface="Times New Roman" pitchFamily="18" charset="0"/>
                <a:cs typeface="Times New Roman" pitchFamily="18" charset="0"/>
              </a:rPr>
              <a:t>Economie de timp</a:t>
            </a:r>
            <a:endParaRPr lang="ru-RU" sz="36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Substituent conținut 3" descr="5589858_stock-photo-time-to-sav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05786" y="1600200"/>
            <a:ext cx="4829196" cy="4829196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">
  <a:themeElements>
    <a:clrScheme name="Flux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120</TotalTime>
  <Words>235</Words>
  <Application>Microsoft Office PowerPoint</Application>
  <PresentationFormat>Expunere pe ecran (4:3)</PresentationFormat>
  <Paragraphs>51</Paragraphs>
  <Slides>20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20</vt:i4>
      </vt:variant>
    </vt:vector>
  </HeadingPairs>
  <TitlesOfParts>
    <vt:vector size="21" baseType="lpstr">
      <vt:lpstr>Flux</vt:lpstr>
      <vt:lpstr>Beneficiile și riscurile navigării pe Internet</vt:lpstr>
      <vt:lpstr>Obiectivele</vt:lpstr>
      <vt:lpstr>Avantaje</vt:lpstr>
      <vt:lpstr> Comunicare</vt:lpstr>
      <vt:lpstr> Comerț electronic</vt:lpstr>
      <vt:lpstr> Publicitate</vt:lpstr>
      <vt:lpstr>Posibilitatea de a-ți face publică o părere</vt:lpstr>
      <vt:lpstr> Poți învăța gratuit</vt:lpstr>
      <vt:lpstr>Economie de timp</vt:lpstr>
      <vt:lpstr>Dezavantaje</vt:lpstr>
      <vt:lpstr>Calitatea și veridicitatea</vt:lpstr>
      <vt:lpstr>Informațiile personale nu sunt în siguranță</vt:lpstr>
      <vt:lpstr>  Pierderea de timp</vt:lpstr>
      <vt:lpstr>Infracțiunile/ilegalitățile/fraudele</vt:lpstr>
      <vt:lpstr>Dăunează sănătății</vt:lpstr>
      <vt:lpstr>Statistica celor mai accesate site-uri din lume</vt:lpstr>
      <vt:lpstr>Statistica celor mai accesate site-uri din Moldova</vt:lpstr>
      <vt:lpstr>Reguli de securitate pe internet</vt:lpstr>
      <vt:lpstr>Concluzia</vt:lpstr>
      <vt:lpstr>Mulțumim pentru atenție!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Beneficiile și riscurile accesării pe Internet</dc:title>
  <dc:creator>User</dc:creator>
  <cp:lastModifiedBy>User</cp:lastModifiedBy>
  <cp:revision>13</cp:revision>
  <dcterms:created xsi:type="dcterms:W3CDTF">2018-10-18T11:54:59Z</dcterms:created>
  <dcterms:modified xsi:type="dcterms:W3CDTF">2018-10-18T13:55:45Z</dcterms:modified>
</cp:coreProperties>
</file>