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93" r:id="rId5"/>
    <p:sldMasterId id="2147483729" r:id="rId6"/>
  </p:sldMasterIdLst>
  <p:notesMasterIdLst>
    <p:notesMasterId r:id="rId16"/>
  </p:notesMasterIdLst>
  <p:sldIdLst>
    <p:sldId id="2076138262" r:id="rId7"/>
    <p:sldId id="2433" r:id="rId8"/>
    <p:sldId id="2076138263" r:id="rId9"/>
    <p:sldId id="2076138264" r:id="rId10"/>
    <p:sldId id="2076138265" r:id="rId11"/>
    <p:sldId id="2076138268" r:id="rId12"/>
    <p:sldId id="2076138269" r:id="rId13"/>
    <p:sldId id="2431" r:id="rId14"/>
    <p:sldId id="2428"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ladimir Vinogradsky" initials="VV" lastIdx="1" clrIdx="0">
    <p:extLst>
      <p:ext uri="{19B8F6BF-5375-455C-9EA6-DF929625EA0E}">
        <p15:presenceInfo xmlns:p15="http://schemas.microsoft.com/office/powerpoint/2012/main" userId="S::vlvinogr@corp.microsoft.com::9b87dcaf-3d45-459f-bace-b1672a913b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p:cViewPr>
        <p:scale>
          <a:sx n="100" d="100"/>
          <a:sy n="100" d="100"/>
        </p:scale>
        <p:origin x="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515F3-1DEA-2E42-90F1-47928415E1A5}" type="datetimeFigureOut">
              <a:rPr lang="en-US" smtClean="0"/>
              <a:t>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681AB-E118-3749-991C-F0DC17BE3A8C}" type="slidenum">
              <a:rPr lang="en-US" smtClean="0"/>
              <a:t>‹#›</a:t>
            </a:fld>
            <a:endParaRPr lang="en-US" dirty="0"/>
          </a:p>
        </p:txBody>
      </p:sp>
    </p:spTree>
    <p:extLst>
      <p:ext uri="{BB962C8B-B14F-4D97-AF65-F5344CB8AC3E}">
        <p14:creationId xmlns:p14="http://schemas.microsoft.com/office/powerpoint/2010/main" val="1401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2/7/2025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4681AB-E118-3749-991C-F0DC17BE3A8C}" type="slidenum">
              <a:rPr lang="en-US" smtClean="0"/>
              <a:t>2</a:t>
            </a:fld>
            <a:endParaRPr lang="en-US" dirty="0"/>
          </a:p>
        </p:txBody>
      </p:sp>
    </p:spTree>
    <p:extLst>
      <p:ext uri="{BB962C8B-B14F-4D97-AF65-F5344CB8AC3E}">
        <p14:creationId xmlns:p14="http://schemas.microsoft.com/office/powerpoint/2010/main" val="222307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7E811-4A7C-6AAF-3CE6-4C9C6AD3B5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4D33C3-28E2-CBFE-E160-A92F11C9B7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601B0-6980-6320-28CA-35415426B9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6B3561-6F46-BC0D-F59D-F0B2210E105C}"/>
              </a:ext>
            </a:extLst>
          </p:cNvPr>
          <p:cNvSpPr>
            <a:spLocks noGrp="1"/>
          </p:cNvSpPr>
          <p:nvPr>
            <p:ph type="sldNum" sz="quarter" idx="5"/>
          </p:nvPr>
        </p:nvSpPr>
        <p:spPr/>
        <p:txBody>
          <a:bodyPr/>
          <a:lstStyle/>
          <a:p>
            <a:fld id="{5E847A55-1ACE-D148-B58E-EFEEAFDE7AB6}" type="slidenum">
              <a:rPr lang="en-US" smtClean="0"/>
              <a:t>4</a:t>
            </a:fld>
            <a:endParaRPr lang="en-US" dirty="0"/>
          </a:p>
        </p:txBody>
      </p:sp>
    </p:spTree>
    <p:extLst>
      <p:ext uri="{BB962C8B-B14F-4D97-AF65-F5344CB8AC3E}">
        <p14:creationId xmlns:p14="http://schemas.microsoft.com/office/powerpoint/2010/main" val="513656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2424C-134C-E33E-C43C-5B09475424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013499-81B5-29B9-2A1C-EE0AAFEB7E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7E959C-3C12-38A7-C89F-90B649CFE1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0B05F5-3DF1-7AF0-BD97-2180B6633279}"/>
              </a:ext>
            </a:extLst>
          </p:cNvPr>
          <p:cNvSpPr>
            <a:spLocks noGrp="1"/>
          </p:cNvSpPr>
          <p:nvPr>
            <p:ph type="sldNum" sz="quarter" idx="5"/>
          </p:nvPr>
        </p:nvSpPr>
        <p:spPr/>
        <p:txBody>
          <a:bodyPr/>
          <a:lstStyle/>
          <a:p>
            <a:fld id="{5E847A55-1ACE-D148-B58E-EFEEAFDE7AB6}" type="slidenum">
              <a:rPr lang="en-US" smtClean="0"/>
              <a:t>6</a:t>
            </a:fld>
            <a:endParaRPr lang="en-US" dirty="0"/>
          </a:p>
        </p:txBody>
      </p:sp>
    </p:spTree>
    <p:extLst>
      <p:ext uri="{BB962C8B-B14F-4D97-AF65-F5344CB8AC3E}">
        <p14:creationId xmlns:p14="http://schemas.microsoft.com/office/powerpoint/2010/main" val="25516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6A8AF-4C4E-865F-7E65-3DE32D7AF1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F3F5CA-482A-94E4-6B29-3BBA5DE6EB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9DB539-F41A-D602-E003-6F7122886A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7B87E0-C836-5F4C-5EB1-98BB5DE39941}"/>
              </a:ext>
            </a:extLst>
          </p:cNvPr>
          <p:cNvSpPr>
            <a:spLocks noGrp="1"/>
          </p:cNvSpPr>
          <p:nvPr>
            <p:ph type="sldNum" sz="quarter" idx="5"/>
          </p:nvPr>
        </p:nvSpPr>
        <p:spPr/>
        <p:txBody>
          <a:bodyPr/>
          <a:lstStyle/>
          <a:p>
            <a:fld id="{5E847A55-1ACE-D148-B58E-EFEEAFDE7AB6}" type="slidenum">
              <a:rPr lang="en-US" smtClean="0"/>
              <a:t>7</a:t>
            </a:fld>
            <a:endParaRPr lang="en-US" dirty="0"/>
          </a:p>
        </p:txBody>
      </p:sp>
    </p:spTree>
    <p:extLst>
      <p:ext uri="{BB962C8B-B14F-4D97-AF65-F5344CB8AC3E}">
        <p14:creationId xmlns:p14="http://schemas.microsoft.com/office/powerpoint/2010/main" val="2104476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4681AB-E118-3749-991C-F0DC17BE3A8C}" type="slidenum">
              <a:rPr lang="en-US" smtClean="0"/>
              <a:t>8</a:t>
            </a:fld>
            <a:endParaRPr lang="en-US" dirty="0"/>
          </a:p>
        </p:txBody>
      </p:sp>
    </p:spTree>
    <p:extLst>
      <p:ext uri="{BB962C8B-B14F-4D97-AF65-F5344CB8AC3E}">
        <p14:creationId xmlns:p14="http://schemas.microsoft.com/office/powerpoint/2010/main" val="3627386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47A55-1ACE-D148-B58E-EFEEAFDE7AB6}" type="slidenum">
              <a:rPr lang="en-US" smtClean="0"/>
              <a:t>9</a:t>
            </a:fld>
            <a:endParaRPr lang="en-US" dirty="0"/>
          </a:p>
        </p:txBody>
      </p:sp>
    </p:spTree>
    <p:extLst>
      <p:ext uri="{BB962C8B-B14F-4D97-AF65-F5344CB8AC3E}">
        <p14:creationId xmlns:p14="http://schemas.microsoft.com/office/powerpoint/2010/main" val="2003242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11" name="Picture 10" descr="Software developer on computer in conference room">
            <a:extLst>
              <a:ext uri="{FF2B5EF4-FFF2-40B4-BE49-F238E27FC236}">
                <a16:creationId xmlns:a16="http://schemas.microsoft.com/office/drawing/2014/main" id="{F148803C-2E46-470C-BE8C-B8EAA141793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333488" y="0"/>
            <a:ext cx="6858512" cy="6858000"/>
          </a:xfrm>
          <a:prstGeom prst="rect">
            <a:avLst/>
          </a:prstGeom>
        </p:spPr>
      </p:pic>
    </p:spTree>
    <p:extLst>
      <p:ext uri="{BB962C8B-B14F-4D97-AF65-F5344CB8AC3E}">
        <p14:creationId xmlns:p14="http://schemas.microsoft.com/office/powerpoint/2010/main" val="22767810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9120747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2196997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3152001"/>
            <a:ext cx="4161981" cy="553998"/>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5080451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9627183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9951780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29403493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065730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622800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0718464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8128000" y="2017713"/>
            <a:ext cx="3481388" cy="307777"/>
          </a:xfrm>
        </p:spPr>
        <p:txBody>
          <a:bodyPr wrap="square">
            <a:spAutoFit/>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4200" y="1436688"/>
            <a:ext cx="7253288" cy="4832350"/>
          </a:xfrm>
          <a:blipFill>
            <a:blip r:embed="rId2"/>
            <a:stretch>
              <a:fillRect/>
            </a:stretch>
          </a:blipFill>
        </p:spPr>
        <p:txBody>
          <a:bodyPr bIns="1097280" anchor="ctr">
            <a:noAutofit/>
          </a:bodyPr>
          <a:lstStyle>
            <a:lvl1pPr marL="0" indent="0" algn="ctr">
              <a:buNone/>
              <a:defRPr sz="1400" b="1">
                <a:solidFill>
                  <a:srgbClr val="000000"/>
                </a:solidFill>
              </a:defRPr>
            </a:lvl1pPr>
          </a:lstStyle>
          <a:p>
            <a:r>
              <a:rPr lang="en-US" dirty="0"/>
              <a:t>Drag &amp; drop your screen shot here </a:t>
            </a:r>
            <a:br>
              <a:rPr lang="en-US" dirty="0"/>
            </a:br>
            <a:r>
              <a:rPr lang="en-US" dirty="0"/>
              <a:t>or click or tap icon below to insert </a:t>
            </a:r>
          </a:p>
        </p:txBody>
      </p:sp>
    </p:spTree>
    <p:extLst>
      <p:ext uri="{BB962C8B-B14F-4D97-AF65-F5344CB8AC3E}">
        <p14:creationId xmlns:p14="http://schemas.microsoft.com/office/powerpoint/2010/main" val="3827173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10" name="Picture 9" descr="Software developer on computer in conference room">
            <a:extLst>
              <a:ext uri="{FF2B5EF4-FFF2-40B4-BE49-F238E27FC236}">
                <a16:creationId xmlns:a16="http://schemas.microsoft.com/office/drawing/2014/main" id="{5E9EB865-03EF-47E6-BD88-68FDD189029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333488" y="0"/>
            <a:ext cx="6858512" cy="6858000"/>
          </a:xfrm>
          <a:prstGeom prst="rect">
            <a:avLst/>
          </a:prstGeom>
        </p:spPr>
      </p:pic>
    </p:spTree>
    <p:extLst>
      <p:ext uri="{BB962C8B-B14F-4D97-AF65-F5344CB8AC3E}">
        <p14:creationId xmlns:p14="http://schemas.microsoft.com/office/powerpoint/2010/main" val="353510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48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558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0466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0081627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19035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965731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8323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98959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88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64998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26673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726981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6300657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Picture 9" descr="Software developer on computer in conference room">
            <a:extLst>
              <a:ext uri="{FF2B5EF4-FFF2-40B4-BE49-F238E27FC236}">
                <a16:creationId xmlns:a16="http://schemas.microsoft.com/office/drawing/2014/main" id="{7534CB70-C800-4951-9D0D-B89D17FCA1D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3488" y="0"/>
            <a:ext cx="6858512" cy="6858000"/>
          </a:xfrm>
          <a:prstGeom prst="rect">
            <a:avLst/>
          </a:prstGeom>
        </p:spPr>
      </p:pic>
    </p:spTree>
    <p:extLst>
      <p:ext uri="{BB962C8B-B14F-4D97-AF65-F5344CB8AC3E}">
        <p14:creationId xmlns:p14="http://schemas.microsoft.com/office/powerpoint/2010/main" val="24059687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Picture 9" descr="Software developer on computer in conference room">
            <a:extLst>
              <a:ext uri="{FF2B5EF4-FFF2-40B4-BE49-F238E27FC236}">
                <a16:creationId xmlns:a16="http://schemas.microsoft.com/office/drawing/2014/main" id="{DDDBA06D-7EB2-4C90-8566-67ED2B27815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3488" y="0"/>
            <a:ext cx="6858512" cy="6858000"/>
          </a:xfrm>
          <a:prstGeom prst="rect">
            <a:avLst/>
          </a:prstGeom>
        </p:spPr>
      </p:pic>
    </p:spTree>
    <p:extLst>
      <p:ext uri="{BB962C8B-B14F-4D97-AF65-F5344CB8AC3E}">
        <p14:creationId xmlns:p14="http://schemas.microsoft.com/office/powerpoint/2010/main" val="32502431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156737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1597025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74155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791832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99317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7062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3909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rgbClr val="000000"/>
                </a:solidFill>
              </a:defRPr>
            </a:lvl1pPr>
          </a:lstStyle>
          <a:p>
            <a:r>
              <a:rPr lang="en-US"/>
              <a:t>Click to edit Master title style</a:t>
            </a:r>
          </a:p>
        </p:txBody>
      </p:sp>
    </p:spTree>
    <p:extLst>
      <p:ext uri="{BB962C8B-B14F-4D97-AF65-F5344CB8AC3E}">
        <p14:creationId xmlns:p14="http://schemas.microsoft.com/office/powerpoint/2010/main" val="2036090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262565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495324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3152001"/>
            <a:ext cx="4161981" cy="553998"/>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8865378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84149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528795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3101912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3304945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27677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8768885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58133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8128000" y="2017713"/>
            <a:ext cx="3481388" cy="307777"/>
          </a:xfrm>
        </p:spPr>
        <p:txBody>
          <a:bodyPr wrap="square">
            <a:spAutoFit/>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97280" anchor="ctr">
            <a:noAutofit/>
          </a:bodyPr>
          <a:lstStyle>
            <a:lvl1pPr marL="0" indent="0" algn="ctr">
              <a:buNone/>
              <a:defRPr sz="1400" b="1">
                <a:solidFill>
                  <a:srgbClr val="000000"/>
                </a:solidFill>
              </a:defRPr>
            </a:lvl1pPr>
          </a:lstStyle>
          <a:p>
            <a:r>
              <a:rPr lang="en-US" dirty="0"/>
              <a:t>Drag &amp; drop your screen shot here </a:t>
            </a:r>
            <a:br>
              <a:rPr lang="en-US" dirty="0"/>
            </a:br>
            <a:r>
              <a:rPr lang="en-US" dirty="0"/>
              <a:t>or click or tap icon below to insert </a:t>
            </a:r>
          </a:p>
        </p:txBody>
      </p:sp>
    </p:spTree>
    <p:extLst>
      <p:ext uri="{BB962C8B-B14F-4D97-AF65-F5344CB8AC3E}">
        <p14:creationId xmlns:p14="http://schemas.microsoft.com/office/powerpoint/2010/main" val="6784824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0311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5207833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7627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4531074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207246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07735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135851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9325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7030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563019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71772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7608822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438034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154955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
        <p:nvSpPr>
          <p:cNvPr id="6" name="TextBox 7"/>
          <p:cNvSpPr txBox="1"/>
          <p:nvPr/>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06546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Picture 9" descr="Software developer on computer in conference room">
            <a:extLst>
              <a:ext uri="{FF2B5EF4-FFF2-40B4-BE49-F238E27FC236}">
                <a16:creationId xmlns:a16="http://schemas.microsoft.com/office/drawing/2014/main" id="{7534CB70-C800-4951-9D0D-B89D17FCA1D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3488" y="0"/>
            <a:ext cx="6858512" cy="6858000"/>
          </a:xfrm>
          <a:prstGeom prst="rect">
            <a:avLst/>
          </a:prstGeom>
        </p:spPr>
      </p:pic>
    </p:spTree>
    <p:extLst>
      <p:ext uri="{BB962C8B-B14F-4D97-AF65-F5344CB8AC3E}">
        <p14:creationId xmlns:p14="http://schemas.microsoft.com/office/powerpoint/2010/main" val="23170802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Picture 9" descr="Software developer on computer in conference room">
            <a:extLst>
              <a:ext uri="{FF2B5EF4-FFF2-40B4-BE49-F238E27FC236}">
                <a16:creationId xmlns:a16="http://schemas.microsoft.com/office/drawing/2014/main" id="{DDDBA06D-7EB2-4C90-8566-67ED2B27815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3488" y="0"/>
            <a:ext cx="6858512" cy="6858000"/>
          </a:xfrm>
          <a:prstGeom prst="rect">
            <a:avLst/>
          </a:prstGeom>
        </p:spPr>
      </p:pic>
    </p:spTree>
    <p:extLst>
      <p:ext uri="{BB962C8B-B14F-4D97-AF65-F5344CB8AC3E}">
        <p14:creationId xmlns:p14="http://schemas.microsoft.com/office/powerpoint/2010/main" val="579497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3075653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8867598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17839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13578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6410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84735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52159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rgbClr val="000000"/>
                </a:solidFill>
              </a:defRPr>
            </a:lvl1pPr>
          </a:lstStyle>
          <a:p>
            <a:r>
              <a:rPr lang="en-US"/>
              <a:t>Click to edit Master title style</a:t>
            </a:r>
          </a:p>
        </p:txBody>
      </p:sp>
    </p:spTree>
    <p:extLst>
      <p:ext uri="{BB962C8B-B14F-4D97-AF65-F5344CB8AC3E}">
        <p14:creationId xmlns:p14="http://schemas.microsoft.com/office/powerpoint/2010/main" val="2624831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384582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0748359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3152001"/>
            <a:ext cx="4161981" cy="553998"/>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3987699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0796543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93529948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6976705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39581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92039052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6598355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00444062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8128000" y="2017713"/>
            <a:ext cx="3481388" cy="307777"/>
          </a:xfrm>
        </p:spPr>
        <p:txBody>
          <a:bodyPr wrap="square">
            <a:spAutoFit/>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97280" anchor="ctr">
            <a:noAutofit/>
          </a:bodyPr>
          <a:lstStyle>
            <a:lvl1pPr marL="0" indent="0" algn="ctr">
              <a:buNone/>
              <a:defRPr sz="1400" b="1">
                <a:solidFill>
                  <a:srgbClr val="000000"/>
                </a:solidFill>
              </a:defRPr>
            </a:lvl1pPr>
          </a:lstStyle>
          <a:p>
            <a:r>
              <a:rPr lang="en-US" dirty="0"/>
              <a:t>Drag &amp; drop your screen shot here </a:t>
            </a:r>
            <a:br>
              <a:rPr lang="en-US" dirty="0"/>
            </a:br>
            <a:r>
              <a:rPr lang="en-US" dirty="0"/>
              <a:t>or click or tap icon below to insert </a:t>
            </a:r>
          </a:p>
        </p:txBody>
      </p:sp>
    </p:spTree>
    <p:extLst>
      <p:ext uri="{BB962C8B-B14F-4D97-AF65-F5344CB8AC3E}">
        <p14:creationId xmlns:p14="http://schemas.microsoft.com/office/powerpoint/2010/main" val="2705962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7534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Tree>
    <p:extLst>
      <p:ext uri="{BB962C8B-B14F-4D97-AF65-F5344CB8AC3E}">
        <p14:creationId xmlns:p14="http://schemas.microsoft.com/office/powerpoint/2010/main" val="41131124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2570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0428619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228055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534027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36889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646035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4629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7639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376725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8990752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3439651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FB10-2C78-427F-9D53-130E010E19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88DA2-433F-4A3E-97E7-6092B1E00542}"/>
              </a:ext>
            </a:extLst>
          </p:cNvPr>
          <p:cNvSpPr>
            <a:spLocks noGrp="1"/>
          </p:cNvSpPr>
          <p:nvPr>
            <p:ph idx="1"/>
          </p:nvPr>
        </p:nvSpPr>
        <p:spPr>
          <a:xfrm>
            <a:off x="455994" y="1817559"/>
            <a:ext cx="11306469"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00DCBD-FA56-45F8-AFA3-DFFE5A47C7AF}"/>
              </a:ext>
            </a:extLst>
          </p:cNvPr>
          <p:cNvSpPr>
            <a:spLocks noGrp="1"/>
          </p:cNvSpPr>
          <p:nvPr>
            <p:ph type="dt" sz="half" idx="10"/>
          </p:nvPr>
        </p:nvSpPr>
        <p:spPr/>
        <p:txBody>
          <a:bodyPr/>
          <a:lstStyle/>
          <a:p>
            <a:fld id="{41F2F242-94AA-4C22-8FEC-6E6E2521A730}" type="datetimeFigureOut">
              <a:rPr lang="en-US" smtClean="0"/>
              <a:t>2/7/2025</a:t>
            </a:fld>
            <a:endParaRPr lang="en-US" dirty="0"/>
          </a:p>
        </p:txBody>
      </p:sp>
      <p:sp>
        <p:nvSpPr>
          <p:cNvPr id="5" name="Footer Placeholder 4">
            <a:extLst>
              <a:ext uri="{FF2B5EF4-FFF2-40B4-BE49-F238E27FC236}">
                <a16:creationId xmlns:a16="http://schemas.microsoft.com/office/drawing/2014/main" id="{9018C322-5970-42E2-BE43-516D0E8F5D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CA410D-4A60-40E8-9A5F-A99923D0B2E3}"/>
              </a:ext>
            </a:extLst>
          </p:cNvPr>
          <p:cNvSpPr>
            <a:spLocks noGrp="1"/>
          </p:cNvSpPr>
          <p:nvPr>
            <p:ph type="sldNum" sz="quarter" idx="12"/>
          </p:nvPr>
        </p:nvSpPr>
        <p:spPr/>
        <p:txBody>
          <a:bodyPr/>
          <a:lstStyle/>
          <a:p>
            <a:fld id="{2111830A-1B1E-4115-8426-832AC5A7BD27}" type="slidenum">
              <a:rPr lang="en-US" smtClean="0"/>
              <a:t>‹#›</a:t>
            </a:fld>
            <a:endParaRPr lang="en-US" dirty="0"/>
          </a:p>
        </p:txBody>
      </p:sp>
    </p:spTree>
    <p:extLst>
      <p:ext uri="{BB962C8B-B14F-4D97-AF65-F5344CB8AC3E}">
        <p14:creationId xmlns:p14="http://schemas.microsoft.com/office/powerpoint/2010/main" val="198657424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Title Slide - 1 speaker">
    <p:spTree>
      <p:nvGrpSpPr>
        <p:cNvPr id="1" name=""/>
        <p:cNvGrpSpPr/>
        <p:nvPr/>
      </p:nvGrpSpPr>
      <p:grpSpPr>
        <a:xfrm>
          <a:off x="0" y="0"/>
          <a:ext cx="0" cy="0"/>
          <a:chOff x="0" y="0"/>
          <a:chExt cx="0" cy="0"/>
        </a:xfrm>
      </p:grpSpPr>
      <p:pic>
        <p:nvPicPr>
          <p:cNvPr id="4" name="Picture 3" descr="A close up of a sign&#10;&#10;Description generated with very high confidence">
            <a:extLst>
              <a:ext uri="{FF2B5EF4-FFF2-40B4-BE49-F238E27FC236}">
                <a16:creationId xmlns:a16="http://schemas.microsoft.com/office/drawing/2014/main" id="{6E588EBA-4F1F-42E2-A3DF-DFB6E61BD91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8906140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34" Type="http://schemas.openxmlformats.org/officeDocument/2006/relationships/theme" Target="../theme/theme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slideLayout" Target="../slideLayouts/slideLayout64.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35" Type="http://schemas.openxmlformats.org/officeDocument/2006/relationships/image" Target="../media/image1.emf"/><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34" Type="http://schemas.openxmlformats.org/officeDocument/2006/relationships/theme" Target="../theme/theme3.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image" Target="../media/image1.emf"/><Relationship Id="rId8"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2953563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5"/>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426757511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7"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9708314"/>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envolk/images-using-azure-image-builder/tree/main/ADOImageBuilder" TargetMode="External"/><Relationship Id="rId2" Type="http://schemas.openxmlformats.org/officeDocument/2006/relationships/notesSlide" Target="../notesSlides/notesSlide6.xml"/><Relationship Id="rId1" Type="http://schemas.openxmlformats.org/officeDocument/2006/relationships/slideLayout" Target="../slideLayouts/slideLayout36.xml"/><Relationship Id="rId5" Type="http://schemas.openxmlformats.org/officeDocument/2006/relationships/hyperlink" Target="https://learn.microsoft.com/en-us/azure/virtual-machines/linux/image-builder-json" TargetMode="External"/><Relationship Id="rId4" Type="http://schemas.openxmlformats.org/officeDocument/2006/relationships/hyperlink" Target="https://learn.microsoft.com/en-us/azure/virtual-machines/image-builder-overview?tabs=azure-powershel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t>Creating custom VM Images</a:t>
            </a:r>
          </a:p>
        </p:txBody>
      </p:sp>
      <p:sp>
        <p:nvSpPr>
          <p:cNvPr id="5" name="Text Placeholder 4"/>
          <p:cNvSpPr>
            <a:spLocks noGrp="1"/>
          </p:cNvSpPr>
          <p:nvPr>
            <p:ph type="body" sz="quarter" idx="12"/>
          </p:nvPr>
        </p:nvSpPr>
        <p:spPr>
          <a:xfrm>
            <a:off x="584200" y="3962400"/>
            <a:ext cx="9144000" cy="677108"/>
          </a:xfrm>
        </p:spPr>
        <p:txBody>
          <a:bodyPr/>
          <a:lstStyle/>
          <a:p>
            <a:r>
              <a:rPr lang="en-US" dirty="0"/>
              <a:t>Mike Stiers SR CONSULTANT</a:t>
            </a:r>
          </a:p>
          <a:p>
            <a:r>
              <a:rPr lang="en-US" dirty="0"/>
              <a:t>Len Volk SR TECHNICAL SPECIALIST</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04B1-2CAA-A34F-86AF-443B43A96FEF}"/>
              </a:ext>
            </a:extLst>
          </p:cNvPr>
          <p:cNvSpPr>
            <a:spLocks noGrp="1"/>
          </p:cNvSpPr>
          <p:nvPr>
            <p:ph type="title"/>
          </p:nvPr>
        </p:nvSpPr>
        <p:spPr/>
        <p:txBody>
          <a:bodyPr/>
          <a:lstStyle/>
          <a:p>
            <a:r>
              <a:rPr lang="en-US" dirty="0"/>
              <a:t>Building Images: Workflow Options in Azure DevOps</a:t>
            </a:r>
          </a:p>
        </p:txBody>
      </p:sp>
      <p:sp>
        <p:nvSpPr>
          <p:cNvPr id="6" name="Text Placeholder 2">
            <a:extLst>
              <a:ext uri="{FF2B5EF4-FFF2-40B4-BE49-F238E27FC236}">
                <a16:creationId xmlns:a16="http://schemas.microsoft.com/office/drawing/2014/main" id="{A28733EB-9839-4EC6-A3C3-A0389B1EC2D9}"/>
              </a:ext>
            </a:extLst>
          </p:cNvPr>
          <p:cNvSpPr>
            <a:spLocks noGrp="1"/>
          </p:cNvSpPr>
          <p:nvPr>
            <p:ph type="body" sz="quarter" idx="10"/>
          </p:nvPr>
        </p:nvSpPr>
        <p:spPr>
          <a:xfrm>
            <a:off x="585788" y="1435100"/>
            <a:ext cx="11018837" cy="1791260"/>
          </a:xfrm>
        </p:spPr>
        <p:txBody>
          <a:bodyPr vert="horz" wrap="square" lIns="146304" tIns="91440" rIns="146304" bIns="91440" rtlCol="0" anchor="t">
            <a:spAutoFit/>
          </a:bodyPr>
          <a:lstStyle/>
          <a:p>
            <a:endParaRPr lang="en-US" sz="1800" dirty="0">
              <a:latin typeface="+mj-lt"/>
              <a:cs typeface="Courier New" panose="02070309020205020404" pitchFamily="49" charset="0"/>
            </a:endParaRPr>
          </a:p>
          <a:p>
            <a:pPr marL="285750" indent="-285750">
              <a:buFontTx/>
              <a:buChar char="-"/>
            </a:pPr>
            <a:endParaRPr lang="en-US" sz="1800" dirty="0">
              <a:latin typeface="+mj-lt"/>
              <a:cs typeface="Courier New" panose="02070309020205020404" pitchFamily="49" charset="0"/>
            </a:endParaRPr>
          </a:p>
          <a:p>
            <a:endParaRPr lang="en-US" sz="1800" dirty="0">
              <a:latin typeface="+mj-lt"/>
              <a:cs typeface="Courier New" panose="02070309020205020404" pitchFamily="49" charset="0"/>
            </a:endParaRPr>
          </a:p>
          <a:p>
            <a:pPr marL="447675" lvl="2"/>
            <a:endParaRPr lang="en-US" sz="1400" dirty="0"/>
          </a:p>
          <a:p>
            <a:pPr marL="447675" lvl="2"/>
            <a:endParaRPr lang="en-US" sz="1400" dirty="0"/>
          </a:p>
          <a:p>
            <a:pPr indent="-518"/>
            <a:endParaRPr lang="en-US" sz="400" dirty="0"/>
          </a:p>
          <a:p>
            <a:endParaRPr lang="en-US" sz="400" dirty="0"/>
          </a:p>
        </p:txBody>
      </p:sp>
      <p:pic>
        <p:nvPicPr>
          <p:cNvPr id="4" name="Picture 3">
            <a:extLst>
              <a:ext uri="{FF2B5EF4-FFF2-40B4-BE49-F238E27FC236}">
                <a16:creationId xmlns:a16="http://schemas.microsoft.com/office/drawing/2014/main" id="{2F30574B-ECB8-9F96-C128-6E70849CCBFC}"/>
              </a:ext>
            </a:extLst>
          </p:cNvPr>
          <p:cNvPicPr>
            <a:picLocks noChangeAspect="1"/>
          </p:cNvPicPr>
          <p:nvPr/>
        </p:nvPicPr>
        <p:blipFill>
          <a:blip r:embed="rId3"/>
          <a:stretch>
            <a:fillRect/>
          </a:stretch>
        </p:blipFill>
        <p:spPr>
          <a:xfrm>
            <a:off x="1136751" y="1228003"/>
            <a:ext cx="9916909" cy="5172797"/>
          </a:xfrm>
          <a:prstGeom prst="rect">
            <a:avLst/>
          </a:prstGeom>
        </p:spPr>
      </p:pic>
    </p:spTree>
    <p:extLst>
      <p:ext uri="{BB962C8B-B14F-4D97-AF65-F5344CB8AC3E}">
        <p14:creationId xmlns:p14="http://schemas.microsoft.com/office/powerpoint/2010/main" val="39445417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3BBB-30CC-469E-FAE4-68451E7E561B}"/>
              </a:ext>
            </a:extLst>
          </p:cNvPr>
          <p:cNvSpPr>
            <a:spLocks noGrp="1"/>
          </p:cNvSpPr>
          <p:nvPr>
            <p:ph type="title"/>
          </p:nvPr>
        </p:nvSpPr>
        <p:spPr>
          <a:xfrm>
            <a:off x="588263" y="457200"/>
            <a:ext cx="11018520" cy="553998"/>
          </a:xfrm>
        </p:spPr>
        <p:txBody>
          <a:bodyPr wrap="square" anchor="t">
            <a:normAutofit/>
          </a:bodyPr>
          <a:lstStyle/>
          <a:p>
            <a:r>
              <a:rPr lang="en-US" dirty="0"/>
              <a:t>Custom Image Pipeline vs Image Builder</a:t>
            </a:r>
          </a:p>
        </p:txBody>
      </p:sp>
      <p:graphicFrame>
        <p:nvGraphicFramePr>
          <p:cNvPr id="3" name="Table 2">
            <a:extLst>
              <a:ext uri="{FF2B5EF4-FFF2-40B4-BE49-F238E27FC236}">
                <a16:creationId xmlns:a16="http://schemas.microsoft.com/office/drawing/2014/main" id="{2D1ED6D3-BF9E-29B4-2E63-C06F88921E4D}"/>
              </a:ext>
            </a:extLst>
          </p:cNvPr>
          <p:cNvGraphicFramePr>
            <a:graphicFrameLocks noGrp="1"/>
          </p:cNvGraphicFramePr>
          <p:nvPr>
            <p:extLst>
              <p:ext uri="{D42A27DB-BD31-4B8C-83A1-F6EECF244321}">
                <p14:modId xmlns:p14="http://schemas.microsoft.com/office/powerpoint/2010/main" val="2293900996"/>
              </p:ext>
            </p:extLst>
          </p:nvPr>
        </p:nvGraphicFramePr>
        <p:xfrm>
          <a:off x="1137510" y="1435100"/>
          <a:ext cx="9912220" cy="4833940"/>
        </p:xfrm>
        <a:graphic>
          <a:graphicData uri="http://schemas.openxmlformats.org/drawingml/2006/table">
            <a:tbl>
              <a:tblPr firstRow="1" bandRow="1">
                <a:tableStyleId>{5C22544A-7EE6-4342-B048-85BDC9FD1C3A}</a:tableStyleId>
              </a:tblPr>
              <a:tblGrid>
                <a:gridCol w="3302353">
                  <a:extLst>
                    <a:ext uri="{9D8B030D-6E8A-4147-A177-3AD203B41FA5}">
                      <a16:colId xmlns:a16="http://schemas.microsoft.com/office/drawing/2014/main" val="689241577"/>
                    </a:ext>
                  </a:extLst>
                </a:gridCol>
                <a:gridCol w="3354690">
                  <a:extLst>
                    <a:ext uri="{9D8B030D-6E8A-4147-A177-3AD203B41FA5}">
                      <a16:colId xmlns:a16="http://schemas.microsoft.com/office/drawing/2014/main" val="4045020344"/>
                    </a:ext>
                  </a:extLst>
                </a:gridCol>
                <a:gridCol w="3255177">
                  <a:extLst>
                    <a:ext uri="{9D8B030D-6E8A-4147-A177-3AD203B41FA5}">
                      <a16:colId xmlns:a16="http://schemas.microsoft.com/office/drawing/2014/main" val="1370618283"/>
                    </a:ext>
                  </a:extLst>
                </a:gridCol>
              </a:tblGrid>
              <a:tr h="483394">
                <a:tc>
                  <a:txBody>
                    <a:bodyPr/>
                    <a:lstStyle/>
                    <a:p>
                      <a:r>
                        <a:rPr lang="en-US" sz="2200" dirty="0"/>
                        <a:t>Feature</a:t>
                      </a:r>
                    </a:p>
                  </a:txBody>
                  <a:tcPr marL="109862" marR="109862" marT="54931" marB="54931"/>
                </a:tc>
                <a:tc>
                  <a:txBody>
                    <a:bodyPr/>
                    <a:lstStyle/>
                    <a:p>
                      <a:r>
                        <a:rPr lang="en-US" sz="2200" dirty="0"/>
                        <a:t>Custom Image Pipeline</a:t>
                      </a:r>
                    </a:p>
                  </a:txBody>
                  <a:tcPr marL="109862" marR="109862" marT="54931" marB="54931"/>
                </a:tc>
                <a:tc>
                  <a:txBody>
                    <a:bodyPr/>
                    <a:lstStyle/>
                    <a:p>
                      <a:r>
                        <a:rPr lang="en-US" sz="2200" dirty="0"/>
                        <a:t>Image Builder Service</a:t>
                      </a:r>
                    </a:p>
                  </a:txBody>
                  <a:tcPr marL="109862" marR="109862" marT="54931" marB="54931"/>
                </a:tc>
                <a:extLst>
                  <a:ext uri="{0D108BD9-81ED-4DB2-BD59-A6C34878D82A}">
                    <a16:rowId xmlns:a16="http://schemas.microsoft.com/office/drawing/2014/main" val="1727230539"/>
                  </a:ext>
                </a:extLst>
              </a:tr>
              <a:tr h="483394">
                <a:tc>
                  <a:txBody>
                    <a:bodyPr/>
                    <a:lstStyle/>
                    <a:p>
                      <a:r>
                        <a:rPr lang="en-US" sz="2200" dirty="0"/>
                        <a:t>Based on Marketplace</a:t>
                      </a:r>
                    </a:p>
                  </a:txBody>
                  <a:tcPr marL="109862" marR="109862" marT="54931" marB="54931"/>
                </a:tc>
                <a:tc>
                  <a:txBody>
                    <a:bodyPr/>
                    <a:lstStyle/>
                    <a:p>
                      <a:pPr algn="ctr"/>
                      <a:r>
                        <a:rPr lang="en-US" sz="2200" dirty="0"/>
                        <a:t>X</a:t>
                      </a:r>
                    </a:p>
                  </a:txBody>
                  <a:tcPr marL="109862" marR="109862" marT="54931" marB="54931"/>
                </a:tc>
                <a:tc>
                  <a:txBody>
                    <a:bodyPr/>
                    <a:lstStyle/>
                    <a:p>
                      <a:pPr algn="ctr"/>
                      <a:r>
                        <a:rPr lang="en-US" sz="2200" dirty="0"/>
                        <a:t>X</a:t>
                      </a:r>
                    </a:p>
                  </a:txBody>
                  <a:tcPr marL="109862" marR="109862" marT="54931" marB="54931"/>
                </a:tc>
                <a:extLst>
                  <a:ext uri="{0D108BD9-81ED-4DB2-BD59-A6C34878D82A}">
                    <a16:rowId xmlns:a16="http://schemas.microsoft.com/office/drawing/2014/main" val="1377232375"/>
                  </a:ext>
                </a:extLst>
              </a:tr>
              <a:tr h="483394">
                <a:tc>
                  <a:txBody>
                    <a:bodyPr/>
                    <a:lstStyle/>
                    <a:p>
                      <a:r>
                        <a:rPr lang="en-US" sz="2200" dirty="0"/>
                        <a:t>Private network access</a:t>
                      </a:r>
                    </a:p>
                  </a:txBody>
                  <a:tcPr marL="109862" marR="109862" marT="54931" marB="54931"/>
                </a:tc>
                <a:tc>
                  <a:txBody>
                    <a:bodyPr/>
                    <a:lstStyle/>
                    <a:p>
                      <a:pPr algn="ctr"/>
                      <a:r>
                        <a:rPr lang="en-US" sz="2200" dirty="0"/>
                        <a:t>X</a:t>
                      </a:r>
                    </a:p>
                  </a:txBody>
                  <a:tcPr marL="109862" marR="109862" marT="54931" marB="54931"/>
                </a:tc>
                <a:tc>
                  <a:txBody>
                    <a:bodyPr/>
                    <a:lstStyle/>
                    <a:p>
                      <a:pPr algn="ctr"/>
                      <a:r>
                        <a:rPr lang="en-US" sz="2200" dirty="0"/>
                        <a:t>X</a:t>
                      </a:r>
                    </a:p>
                  </a:txBody>
                  <a:tcPr marL="109862" marR="109862" marT="54931" marB="54931"/>
                </a:tc>
                <a:extLst>
                  <a:ext uri="{0D108BD9-81ED-4DB2-BD59-A6C34878D82A}">
                    <a16:rowId xmlns:a16="http://schemas.microsoft.com/office/drawing/2014/main" val="663266006"/>
                  </a:ext>
                </a:extLst>
              </a:tr>
              <a:tr h="483394">
                <a:tc>
                  <a:txBody>
                    <a:bodyPr/>
                    <a:lstStyle/>
                    <a:p>
                      <a:r>
                        <a:rPr lang="en-US" sz="2200" dirty="0"/>
                        <a:t>Custom software installs</a:t>
                      </a:r>
                    </a:p>
                  </a:txBody>
                  <a:tcPr marL="109862" marR="109862" marT="54931" marB="54931"/>
                </a:tc>
                <a:tc>
                  <a:txBody>
                    <a:bodyPr/>
                    <a:lstStyle/>
                    <a:p>
                      <a:pPr algn="ctr"/>
                      <a:r>
                        <a:rPr lang="en-US" sz="2200" dirty="0"/>
                        <a:t>X</a:t>
                      </a:r>
                    </a:p>
                  </a:txBody>
                  <a:tcPr marL="109862" marR="109862" marT="54931" marB="54931"/>
                </a:tc>
                <a:tc>
                  <a:txBody>
                    <a:bodyPr/>
                    <a:lstStyle/>
                    <a:p>
                      <a:pPr algn="ctr"/>
                      <a:r>
                        <a:rPr lang="en-US" sz="2200" dirty="0"/>
                        <a:t>X</a:t>
                      </a:r>
                    </a:p>
                  </a:txBody>
                  <a:tcPr marL="109862" marR="109862" marT="54931" marB="54931"/>
                </a:tc>
                <a:extLst>
                  <a:ext uri="{0D108BD9-81ED-4DB2-BD59-A6C34878D82A}">
                    <a16:rowId xmlns:a16="http://schemas.microsoft.com/office/drawing/2014/main" val="1486702718"/>
                  </a:ext>
                </a:extLst>
              </a:tr>
              <a:tr h="483394">
                <a:tc>
                  <a:txBody>
                    <a:bodyPr/>
                    <a:lstStyle/>
                    <a:p>
                      <a:r>
                        <a:rPr lang="en-US" sz="2200" dirty="0"/>
                        <a:t>Image Definition</a:t>
                      </a:r>
                    </a:p>
                  </a:txBody>
                  <a:tcPr marL="109862" marR="109862" marT="54931" marB="54931"/>
                </a:tc>
                <a:tc>
                  <a:txBody>
                    <a:bodyPr/>
                    <a:lstStyle/>
                    <a:p>
                      <a:pPr algn="ctr"/>
                      <a:r>
                        <a:rPr lang="en-US" sz="2200" dirty="0"/>
                        <a:t>X</a:t>
                      </a:r>
                    </a:p>
                  </a:txBody>
                  <a:tcPr marL="109862" marR="109862" marT="54931" marB="54931"/>
                </a:tc>
                <a:tc>
                  <a:txBody>
                    <a:bodyPr/>
                    <a:lstStyle/>
                    <a:p>
                      <a:pPr algn="ctr"/>
                      <a:r>
                        <a:rPr lang="en-US" sz="2200" dirty="0"/>
                        <a:t>X</a:t>
                      </a:r>
                    </a:p>
                  </a:txBody>
                  <a:tcPr marL="109862" marR="109862" marT="54931" marB="54931"/>
                </a:tc>
                <a:extLst>
                  <a:ext uri="{0D108BD9-81ED-4DB2-BD59-A6C34878D82A}">
                    <a16:rowId xmlns:a16="http://schemas.microsoft.com/office/drawing/2014/main" val="4159943161"/>
                  </a:ext>
                </a:extLst>
              </a:tr>
              <a:tr h="483394">
                <a:tc>
                  <a:txBody>
                    <a:bodyPr/>
                    <a:lstStyle/>
                    <a:p>
                      <a:r>
                        <a:rPr lang="en-US" sz="2200" dirty="0"/>
                        <a:t>Image Gallery</a:t>
                      </a:r>
                    </a:p>
                  </a:txBody>
                  <a:tcPr marL="109862" marR="109862" marT="54931" marB="54931"/>
                </a:tc>
                <a:tc>
                  <a:txBody>
                    <a:bodyPr/>
                    <a:lstStyle/>
                    <a:p>
                      <a:pPr algn="ctr"/>
                      <a:r>
                        <a:rPr lang="en-US" sz="2200" dirty="0"/>
                        <a:t>X</a:t>
                      </a:r>
                    </a:p>
                  </a:txBody>
                  <a:tcPr marL="109862" marR="109862" marT="54931" marB="54931"/>
                </a:tc>
                <a:tc>
                  <a:txBody>
                    <a:bodyPr/>
                    <a:lstStyle/>
                    <a:p>
                      <a:pPr algn="ctr"/>
                      <a:r>
                        <a:rPr lang="en-US" sz="2200" dirty="0"/>
                        <a:t>X</a:t>
                      </a:r>
                    </a:p>
                  </a:txBody>
                  <a:tcPr marL="109862" marR="109862" marT="54931" marB="54931"/>
                </a:tc>
                <a:extLst>
                  <a:ext uri="{0D108BD9-81ED-4DB2-BD59-A6C34878D82A}">
                    <a16:rowId xmlns:a16="http://schemas.microsoft.com/office/drawing/2014/main" val="4265132928"/>
                  </a:ext>
                </a:extLst>
              </a:tr>
              <a:tr h="483394">
                <a:tc>
                  <a:txBody>
                    <a:bodyPr/>
                    <a:lstStyle/>
                    <a:p>
                      <a:r>
                        <a:rPr lang="en-US" sz="2200" dirty="0"/>
                        <a:t>CI/CD Pipeline</a:t>
                      </a:r>
                    </a:p>
                  </a:txBody>
                  <a:tcPr marL="109862" marR="109862" marT="54931" marB="54931"/>
                </a:tc>
                <a:tc>
                  <a:txBody>
                    <a:bodyPr/>
                    <a:lstStyle/>
                    <a:p>
                      <a:pPr algn="ctr"/>
                      <a:r>
                        <a:rPr lang="en-US" sz="2200" dirty="0"/>
                        <a:t>X</a:t>
                      </a:r>
                    </a:p>
                  </a:txBody>
                  <a:tcPr marL="109862" marR="109862" marT="54931" marB="54931"/>
                </a:tc>
                <a:tc>
                  <a:txBody>
                    <a:bodyPr/>
                    <a:lstStyle/>
                    <a:p>
                      <a:pPr algn="ctr"/>
                      <a:r>
                        <a:rPr lang="en-US" sz="2200" dirty="0"/>
                        <a:t>X</a:t>
                      </a:r>
                    </a:p>
                  </a:txBody>
                  <a:tcPr marL="109862" marR="109862" marT="54931" marB="54931"/>
                </a:tc>
                <a:extLst>
                  <a:ext uri="{0D108BD9-81ED-4DB2-BD59-A6C34878D82A}">
                    <a16:rowId xmlns:a16="http://schemas.microsoft.com/office/drawing/2014/main" val="1253978353"/>
                  </a:ext>
                </a:extLst>
              </a:tr>
              <a:tr h="483394">
                <a:tc>
                  <a:txBody>
                    <a:bodyPr/>
                    <a:lstStyle/>
                    <a:p>
                      <a:r>
                        <a:rPr lang="en-US" sz="2200" dirty="0"/>
                        <a:t>Image Templating</a:t>
                      </a:r>
                    </a:p>
                  </a:txBody>
                  <a:tcPr marL="109862" marR="109862" marT="54931" marB="54931"/>
                </a:tc>
                <a:tc>
                  <a:txBody>
                    <a:bodyPr/>
                    <a:lstStyle/>
                    <a:p>
                      <a:pPr algn="ctr"/>
                      <a:r>
                        <a:rPr lang="en-US" sz="2200" dirty="0"/>
                        <a:t>\</a:t>
                      </a:r>
                    </a:p>
                  </a:txBody>
                  <a:tcPr marL="109862" marR="109862" marT="54931" marB="54931"/>
                </a:tc>
                <a:tc>
                  <a:txBody>
                    <a:bodyPr/>
                    <a:lstStyle/>
                    <a:p>
                      <a:pPr algn="ctr"/>
                      <a:r>
                        <a:rPr lang="en-US" sz="2200" dirty="0"/>
                        <a:t>X</a:t>
                      </a:r>
                    </a:p>
                  </a:txBody>
                  <a:tcPr marL="109862" marR="109862" marT="54931" marB="54931"/>
                </a:tc>
                <a:extLst>
                  <a:ext uri="{0D108BD9-81ED-4DB2-BD59-A6C34878D82A}">
                    <a16:rowId xmlns:a16="http://schemas.microsoft.com/office/drawing/2014/main" val="2950576603"/>
                  </a:ext>
                </a:extLst>
              </a:tr>
              <a:tr h="483394">
                <a:tc>
                  <a:txBody>
                    <a:bodyPr/>
                    <a:lstStyle/>
                    <a:p>
                      <a:r>
                        <a:rPr lang="en-US" sz="2200" dirty="0"/>
                        <a:t>Managed Service</a:t>
                      </a:r>
                    </a:p>
                  </a:txBody>
                  <a:tcPr marL="109862" marR="109862" marT="54931" marB="54931"/>
                </a:tc>
                <a:tc>
                  <a:txBody>
                    <a:bodyPr/>
                    <a:lstStyle/>
                    <a:p>
                      <a:pPr algn="ctr"/>
                      <a:endParaRPr lang="en-US" sz="2200" dirty="0"/>
                    </a:p>
                  </a:txBody>
                  <a:tcPr marL="109862" marR="109862" marT="54931" marB="54931"/>
                </a:tc>
                <a:tc>
                  <a:txBody>
                    <a:bodyPr/>
                    <a:lstStyle/>
                    <a:p>
                      <a:pPr algn="ctr"/>
                      <a:r>
                        <a:rPr lang="en-US" sz="2200" dirty="0"/>
                        <a:t>X</a:t>
                      </a:r>
                    </a:p>
                  </a:txBody>
                  <a:tcPr marL="109862" marR="109862" marT="54931" marB="54931"/>
                </a:tc>
                <a:extLst>
                  <a:ext uri="{0D108BD9-81ED-4DB2-BD59-A6C34878D82A}">
                    <a16:rowId xmlns:a16="http://schemas.microsoft.com/office/drawing/2014/main" val="267900638"/>
                  </a:ext>
                </a:extLst>
              </a:tr>
              <a:tr h="483394">
                <a:tc>
                  <a:txBody>
                    <a:bodyPr/>
                    <a:lstStyle/>
                    <a:p>
                      <a:r>
                        <a:rPr lang="en-US" sz="2200" dirty="0"/>
                        <a:t>Full Control</a:t>
                      </a:r>
                    </a:p>
                  </a:txBody>
                  <a:tcPr marL="109862" marR="109862" marT="54931" marB="54931"/>
                </a:tc>
                <a:tc>
                  <a:txBody>
                    <a:bodyPr/>
                    <a:lstStyle/>
                    <a:p>
                      <a:pPr algn="ctr"/>
                      <a:r>
                        <a:rPr lang="en-US" sz="2200" dirty="0"/>
                        <a:t>X</a:t>
                      </a:r>
                    </a:p>
                  </a:txBody>
                  <a:tcPr marL="109862" marR="109862" marT="54931" marB="54931"/>
                </a:tc>
                <a:tc>
                  <a:txBody>
                    <a:bodyPr/>
                    <a:lstStyle/>
                    <a:p>
                      <a:pPr algn="ctr"/>
                      <a:endParaRPr lang="en-US" sz="2200" dirty="0"/>
                    </a:p>
                  </a:txBody>
                  <a:tcPr marL="109862" marR="109862" marT="54931" marB="54931"/>
                </a:tc>
                <a:extLst>
                  <a:ext uri="{0D108BD9-81ED-4DB2-BD59-A6C34878D82A}">
                    <a16:rowId xmlns:a16="http://schemas.microsoft.com/office/drawing/2014/main" val="3036555916"/>
                  </a:ext>
                </a:extLst>
              </a:tr>
            </a:tbl>
          </a:graphicData>
        </a:graphic>
      </p:graphicFrame>
    </p:spTree>
    <p:extLst>
      <p:ext uri="{BB962C8B-B14F-4D97-AF65-F5344CB8AC3E}">
        <p14:creationId xmlns:p14="http://schemas.microsoft.com/office/powerpoint/2010/main" val="30723017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B7681-8285-681D-665C-F08F9D4339BE}"/>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BC247D74-628F-45EF-0555-E11F5042E6DB}"/>
              </a:ext>
            </a:extLst>
          </p:cNvPr>
          <p:cNvSpPr>
            <a:spLocks noChangeAspect="1"/>
          </p:cNvSpPr>
          <p:nvPr/>
        </p:nvSpPr>
        <p:spPr bwMode="auto">
          <a:xfrm>
            <a:off x="80723" y="1964399"/>
            <a:ext cx="1936662" cy="1279532"/>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0" name="Title 89">
            <a:extLst>
              <a:ext uri="{FF2B5EF4-FFF2-40B4-BE49-F238E27FC236}">
                <a16:creationId xmlns:a16="http://schemas.microsoft.com/office/drawing/2014/main" id="{EBD33D0A-3561-B110-499F-DBE4CC7FFFB4}"/>
              </a:ext>
            </a:extLst>
          </p:cNvPr>
          <p:cNvSpPr>
            <a:spLocks noGrp="1"/>
          </p:cNvSpPr>
          <p:nvPr>
            <p:ph type="title"/>
          </p:nvPr>
        </p:nvSpPr>
        <p:spPr/>
        <p:txBody>
          <a:bodyPr/>
          <a:lstStyle/>
          <a:p>
            <a:r>
              <a:rPr lang="en-US" dirty="0"/>
              <a:t>Custom Image Pipeline vs Image Builder (continued…)</a:t>
            </a:r>
          </a:p>
        </p:txBody>
      </p:sp>
      <p:cxnSp>
        <p:nvCxnSpPr>
          <p:cNvPr id="95" name="Straight Connector 94">
            <a:extLst>
              <a:ext uri="{FF2B5EF4-FFF2-40B4-BE49-F238E27FC236}">
                <a16:creationId xmlns:a16="http://schemas.microsoft.com/office/drawing/2014/main" id="{9D069748-5109-6F7D-4946-844ECCF056E2}"/>
              </a:ext>
            </a:extLst>
          </p:cNvPr>
          <p:cNvCxnSpPr>
            <a:cxnSpLocks/>
          </p:cNvCxnSpPr>
          <p:nvPr/>
        </p:nvCxnSpPr>
        <p:spPr>
          <a:xfrm>
            <a:off x="2017385" y="2520746"/>
            <a:ext cx="702671" cy="0"/>
          </a:xfrm>
          <a:prstGeom prst="line">
            <a:avLst/>
          </a:prstGeom>
          <a:ln w="12700">
            <a:solidFill>
              <a:srgbClr val="0070C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E0EA8334-9BB6-2465-2CC1-B1B41B5EE404}"/>
              </a:ext>
            </a:extLst>
          </p:cNvPr>
          <p:cNvSpPr txBox="1"/>
          <p:nvPr/>
        </p:nvSpPr>
        <p:spPr>
          <a:xfrm>
            <a:off x="349157" y="2307850"/>
            <a:ext cx="1473418" cy="553998"/>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Create Shared Image Gallery</a:t>
            </a:r>
          </a:p>
        </p:txBody>
      </p:sp>
      <p:sp>
        <p:nvSpPr>
          <p:cNvPr id="75" name="Rectangle 74">
            <a:extLst>
              <a:ext uri="{FF2B5EF4-FFF2-40B4-BE49-F238E27FC236}">
                <a16:creationId xmlns:a16="http://schemas.microsoft.com/office/drawing/2014/main" id="{27BE4AF0-2560-F743-B25E-EB653001DA1B}"/>
              </a:ext>
            </a:extLst>
          </p:cNvPr>
          <p:cNvSpPr>
            <a:spLocks noChangeAspect="1"/>
          </p:cNvSpPr>
          <p:nvPr/>
        </p:nvSpPr>
        <p:spPr bwMode="auto">
          <a:xfrm>
            <a:off x="2729906" y="1964399"/>
            <a:ext cx="1813013" cy="1279533"/>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TextBox 75">
            <a:extLst>
              <a:ext uri="{FF2B5EF4-FFF2-40B4-BE49-F238E27FC236}">
                <a16:creationId xmlns:a16="http://schemas.microsoft.com/office/drawing/2014/main" id="{360C1CA6-BF7A-7F3A-3BE7-D2AF70AFB22C}"/>
              </a:ext>
            </a:extLst>
          </p:cNvPr>
          <p:cNvSpPr txBox="1"/>
          <p:nvPr/>
        </p:nvSpPr>
        <p:spPr>
          <a:xfrm>
            <a:off x="2977952" y="2182819"/>
            <a:ext cx="1258624" cy="830997"/>
          </a:xfrm>
          <a:prstGeom prst="rect">
            <a:avLst/>
          </a:prstGeom>
          <a:noFill/>
          <a:ln>
            <a:noFill/>
          </a:ln>
        </p:spPr>
        <p:txBody>
          <a:bodyPr wrap="square" lIns="0" tIns="0" rIns="0" bIns="0" rtlCol="0" anchor="ctr">
            <a:spAutoFit/>
          </a:bodyPr>
          <a:lstStyle/>
          <a:p>
            <a:pPr algn="ctr"/>
            <a:r>
              <a:rPr lang="en-US" sz="1800" dirty="0">
                <a:gradFill>
                  <a:gsLst>
                    <a:gs pos="1250">
                      <a:schemeClr val="tx1"/>
                    </a:gs>
                    <a:gs pos="100000">
                      <a:schemeClr val="tx1"/>
                    </a:gs>
                  </a:gsLst>
                  <a:lin ang="5400000" scaled="0"/>
                </a:gradFill>
                <a:latin typeface="+mj-lt"/>
                <a:cs typeface="Courier New" panose="02070309020205020404" pitchFamily="49" charset="0"/>
              </a:rPr>
              <a:t>Create Image Definition</a:t>
            </a:r>
          </a:p>
        </p:txBody>
      </p:sp>
      <p:cxnSp>
        <p:nvCxnSpPr>
          <p:cNvPr id="89" name="Straight Connector 88">
            <a:extLst>
              <a:ext uri="{FF2B5EF4-FFF2-40B4-BE49-F238E27FC236}">
                <a16:creationId xmlns:a16="http://schemas.microsoft.com/office/drawing/2014/main" id="{B3BD8BA1-243F-E16E-F779-251C7A0D22CF}"/>
              </a:ext>
            </a:extLst>
          </p:cNvPr>
          <p:cNvCxnSpPr>
            <a:cxnSpLocks/>
          </p:cNvCxnSpPr>
          <p:nvPr/>
        </p:nvCxnSpPr>
        <p:spPr>
          <a:xfrm>
            <a:off x="4542919" y="2536655"/>
            <a:ext cx="702671" cy="0"/>
          </a:xfrm>
          <a:prstGeom prst="line">
            <a:avLst/>
          </a:prstGeom>
          <a:ln w="12700">
            <a:solidFill>
              <a:srgbClr val="0070C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DEFF046-4882-ACAC-3AC2-1C0EAABE55E8}"/>
              </a:ext>
            </a:extLst>
          </p:cNvPr>
          <p:cNvCxnSpPr>
            <a:cxnSpLocks/>
          </p:cNvCxnSpPr>
          <p:nvPr/>
        </p:nvCxnSpPr>
        <p:spPr>
          <a:xfrm>
            <a:off x="7067635" y="2536653"/>
            <a:ext cx="702671" cy="0"/>
          </a:xfrm>
          <a:prstGeom prst="line">
            <a:avLst/>
          </a:prstGeom>
          <a:ln w="12700">
            <a:solidFill>
              <a:srgbClr val="0070C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91AA1F98-C5E6-3A82-6019-56C61C66E91D}"/>
              </a:ext>
            </a:extLst>
          </p:cNvPr>
          <p:cNvSpPr>
            <a:spLocks noChangeAspect="1"/>
          </p:cNvSpPr>
          <p:nvPr/>
        </p:nvSpPr>
        <p:spPr bwMode="auto">
          <a:xfrm>
            <a:off x="5250594" y="1967882"/>
            <a:ext cx="1813025" cy="1279542"/>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0" name="TextBox 99">
            <a:extLst>
              <a:ext uri="{FF2B5EF4-FFF2-40B4-BE49-F238E27FC236}">
                <a16:creationId xmlns:a16="http://schemas.microsoft.com/office/drawing/2014/main" id="{D03ED540-D314-96E3-5943-5D3ADB845083}"/>
              </a:ext>
            </a:extLst>
          </p:cNvPr>
          <p:cNvSpPr txBox="1"/>
          <p:nvPr/>
        </p:nvSpPr>
        <p:spPr>
          <a:xfrm>
            <a:off x="5352154" y="2321318"/>
            <a:ext cx="1613111" cy="553998"/>
          </a:xfrm>
          <a:prstGeom prst="rect">
            <a:avLst/>
          </a:prstGeom>
          <a:noFill/>
          <a:ln>
            <a:noFill/>
          </a:ln>
        </p:spPr>
        <p:txBody>
          <a:bodyPr wrap="square" lIns="0" tIns="0" rIns="0" bIns="0" rtlCol="0" anchor="ctr">
            <a:spAutoFit/>
          </a:bodyPr>
          <a:lstStyle/>
          <a:p>
            <a:pPr algn="ctr"/>
            <a:r>
              <a:rPr lang="en-US" sz="1800" dirty="0">
                <a:gradFill>
                  <a:gsLst>
                    <a:gs pos="1250">
                      <a:schemeClr val="tx1"/>
                    </a:gs>
                    <a:gs pos="100000">
                      <a:schemeClr val="tx1"/>
                    </a:gs>
                  </a:gsLst>
                  <a:lin ang="5400000" scaled="0"/>
                </a:gradFill>
                <a:latin typeface="+mj-lt"/>
                <a:cs typeface="Courier New" panose="02070309020205020404" pitchFamily="49" charset="0"/>
              </a:rPr>
              <a:t>Prepare Infrastructure</a:t>
            </a:r>
          </a:p>
        </p:txBody>
      </p:sp>
      <p:sp>
        <p:nvSpPr>
          <p:cNvPr id="104" name="Rectangle 103">
            <a:extLst>
              <a:ext uri="{FF2B5EF4-FFF2-40B4-BE49-F238E27FC236}">
                <a16:creationId xmlns:a16="http://schemas.microsoft.com/office/drawing/2014/main" id="{8C3FFC4A-AF49-0408-4C92-45FD422E922D}"/>
              </a:ext>
            </a:extLst>
          </p:cNvPr>
          <p:cNvSpPr>
            <a:spLocks noChangeAspect="1"/>
          </p:cNvSpPr>
          <p:nvPr/>
        </p:nvSpPr>
        <p:spPr bwMode="auto">
          <a:xfrm>
            <a:off x="10291006" y="1964399"/>
            <a:ext cx="1813025" cy="1279542"/>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5" name="TextBox 104">
            <a:extLst>
              <a:ext uri="{FF2B5EF4-FFF2-40B4-BE49-F238E27FC236}">
                <a16:creationId xmlns:a16="http://schemas.microsoft.com/office/drawing/2014/main" id="{36565427-C84B-73E0-7560-1EF8299CB29C}"/>
              </a:ext>
            </a:extLst>
          </p:cNvPr>
          <p:cNvSpPr txBox="1"/>
          <p:nvPr/>
        </p:nvSpPr>
        <p:spPr>
          <a:xfrm>
            <a:off x="10611015" y="2148493"/>
            <a:ext cx="1173005" cy="830997"/>
          </a:xfrm>
          <a:prstGeom prst="rect">
            <a:avLst/>
          </a:prstGeom>
          <a:noFill/>
          <a:ln>
            <a:noFill/>
          </a:ln>
        </p:spPr>
        <p:txBody>
          <a:bodyPr wrap="square" lIns="0" tIns="0" rIns="0" bIns="0" rtlCol="0" anchor="ctr">
            <a:spAutoFit/>
          </a:bodyPr>
          <a:lstStyle/>
          <a:p>
            <a:pPr algn="ctr"/>
            <a:r>
              <a:rPr lang="en-US" sz="1800" dirty="0">
                <a:gradFill>
                  <a:gsLst>
                    <a:gs pos="1250">
                      <a:schemeClr val="tx1"/>
                    </a:gs>
                    <a:gs pos="100000">
                      <a:schemeClr val="tx1"/>
                    </a:gs>
                  </a:gsLst>
                  <a:lin ang="5400000" scaled="0"/>
                </a:gradFill>
                <a:latin typeface="+mj-lt"/>
                <a:cs typeface="Courier New" panose="02070309020205020404" pitchFamily="49" charset="0"/>
              </a:rPr>
              <a:t>Publish to Image Gallery</a:t>
            </a:r>
          </a:p>
        </p:txBody>
      </p:sp>
      <p:sp>
        <p:nvSpPr>
          <p:cNvPr id="4" name="Rectangle 3">
            <a:extLst>
              <a:ext uri="{FF2B5EF4-FFF2-40B4-BE49-F238E27FC236}">
                <a16:creationId xmlns:a16="http://schemas.microsoft.com/office/drawing/2014/main" id="{9674AD35-7EA8-561B-7196-E5C2D74AA721}"/>
              </a:ext>
            </a:extLst>
          </p:cNvPr>
          <p:cNvSpPr>
            <a:spLocks noChangeAspect="1"/>
          </p:cNvSpPr>
          <p:nvPr/>
        </p:nvSpPr>
        <p:spPr bwMode="auto">
          <a:xfrm>
            <a:off x="7774322" y="1961442"/>
            <a:ext cx="1813025" cy="1279542"/>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extBox 5">
            <a:extLst>
              <a:ext uri="{FF2B5EF4-FFF2-40B4-BE49-F238E27FC236}">
                <a16:creationId xmlns:a16="http://schemas.microsoft.com/office/drawing/2014/main" id="{538B7BBE-429C-4513-E51C-4F079F0C8336}"/>
              </a:ext>
            </a:extLst>
          </p:cNvPr>
          <p:cNvSpPr txBox="1"/>
          <p:nvPr/>
        </p:nvSpPr>
        <p:spPr>
          <a:xfrm>
            <a:off x="7916171" y="2339596"/>
            <a:ext cx="1613111" cy="553998"/>
          </a:xfrm>
          <a:prstGeom prst="rect">
            <a:avLst/>
          </a:prstGeom>
          <a:noFill/>
          <a:ln>
            <a:noFill/>
          </a:ln>
        </p:spPr>
        <p:txBody>
          <a:bodyPr wrap="square" lIns="0" tIns="0" rIns="0" bIns="0" rtlCol="0" anchor="ctr">
            <a:spAutoFit/>
          </a:bodyPr>
          <a:lstStyle/>
          <a:p>
            <a:pPr algn="ctr"/>
            <a:r>
              <a:rPr lang="en-US" sz="1800" dirty="0">
                <a:gradFill>
                  <a:gsLst>
                    <a:gs pos="1250">
                      <a:schemeClr val="tx1"/>
                    </a:gs>
                    <a:gs pos="100000">
                      <a:schemeClr val="tx1"/>
                    </a:gs>
                  </a:gsLst>
                  <a:lin ang="5400000" scaled="0"/>
                </a:gradFill>
                <a:latin typeface="+mj-lt"/>
                <a:cs typeface="Courier New" panose="02070309020205020404" pitchFamily="49" charset="0"/>
              </a:rPr>
              <a:t>Customization scripts</a:t>
            </a:r>
          </a:p>
        </p:txBody>
      </p:sp>
      <p:cxnSp>
        <p:nvCxnSpPr>
          <p:cNvPr id="7" name="Straight Connector 6">
            <a:extLst>
              <a:ext uri="{FF2B5EF4-FFF2-40B4-BE49-F238E27FC236}">
                <a16:creationId xmlns:a16="http://schemas.microsoft.com/office/drawing/2014/main" id="{F802DCAA-C455-11D7-5275-E681D116DDB1}"/>
              </a:ext>
            </a:extLst>
          </p:cNvPr>
          <p:cNvCxnSpPr>
            <a:cxnSpLocks/>
          </p:cNvCxnSpPr>
          <p:nvPr/>
        </p:nvCxnSpPr>
        <p:spPr>
          <a:xfrm>
            <a:off x="9583331" y="2551778"/>
            <a:ext cx="702671" cy="0"/>
          </a:xfrm>
          <a:prstGeom prst="line">
            <a:avLst/>
          </a:prstGeom>
          <a:ln w="12700">
            <a:solidFill>
              <a:srgbClr val="0070C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0835491-BED5-4A7F-FCAA-95102B305775}"/>
              </a:ext>
            </a:extLst>
          </p:cNvPr>
          <p:cNvSpPr>
            <a:spLocks noChangeAspect="1"/>
          </p:cNvSpPr>
          <p:nvPr/>
        </p:nvSpPr>
        <p:spPr bwMode="auto">
          <a:xfrm>
            <a:off x="1258360" y="4390216"/>
            <a:ext cx="1936662" cy="1279532"/>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3" name="Straight Connector 12">
            <a:extLst>
              <a:ext uri="{FF2B5EF4-FFF2-40B4-BE49-F238E27FC236}">
                <a16:creationId xmlns:a16="http://schemas.microsoft.com/office/drawing/2014/main" id="{F899042F-7521-8331-3F5B-B0238CE4AA23}"/>
              </a:ext>
            </a:extLst>
          </p:cNvPr>
          <p:cNvCxnSpPr>
            <a:cxnSpLocks/>
          </p:cNvCxnSpPr>
          <p:nvPr/>
        </p:nvCxnSpPr>
        <p:spPr>
          <a:xfrm>
            <a:off x="3195022" y="4946563"/>
            <a:ext cx="702671" cy="0"/>
          </a:xfrm>
          <a:prstGeom prst="line">
            <a:avLst/>
          </a:prstGeom>
          <a:ln w="12700">
            <a:solidFill>
              <a:srgbClr val="0070C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0597D04-9448-FDA4-96F0-18093CA26477}"/>
              </a:ext>
            </a:extLst>
          </p:cNvPr>
          <p:cNvSpPr txBox="1"/>
          <p:nvPr/>
        </p:nvSpPr>
        <p:spPr>
          <a:xfrm>
            <a:off x="1526794" y="4733667"/>
            <a:ext cx="1473418" cy="553998"/>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Create Shared Image Gallery</a:t>
            </a:r>
          </a:p>
        </p:txBody>
      </p:sp>
      <p:sp>
        <p:nvSpPr>
          <p:cNvPr id="16" name="Rectangle 15">
            <a:extLst>
              <a:ext uri="{FF2B5EF4-FFF2-40B4-BE49-F238E27FC236}">
                <a16:creationId xmlns:a16="http://schemas.microsoft.com/office/drawing/2014/main" id="{470785DE-1B55-DC3B-AFEB-5A30EAEFCD19}"/>
              </a:ext>
            </a:extLst>
          </p:cNvPr>
          <p:cNvSpPr>
            <a:spLocks noChangeAspect="1"/>
          </p:cNvSpPr>
          <p:nvPr/>
        </p:nvSpPr>
        <p:spPr bwMode="auto">
          <a:xfrm>
            <a:off x="3907543" y="4390216"/>
            <a:ext cx="1813013" cy="1279533"/>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TextBox 16">
            <a:extLst>
              <a:ext uri="{FF2B5EF4-FFF2-40B4-BE49-F238E27FC236}">
                <a16:creationId xmlns:a16="http://schemas.microsoft.com/office/drawing/2014/main" id="{08506B84-1441-CB16-9FDB-50D935AD210F}"/>
              </a:ext>
            </a:extLst>
          </p:cNvPr>
          <p:cNvSpPr txBox="1"/>
          <p:nvPr/>
        </p:nvSpPr>
        <p:spPr>
          <a:xfrm>
            <a:off x="4169629" y="4614483"/>
            <a:ext cx="1258624" cy="830997"/>
          </a:xfrm>
          <a:prstGeom prst="rect">
            <a:avLst/>
          </a:prstGeom>
          <a:noFill/>
          <a:ln>
            <a:noFill/>
          </a:ln>
        </p:spPr>
        <p:txBody>
          <a:bodyPr wrap="square" lIns="0" tIns="0" rIns="0" bIns="0" rtlCol="0" anchor="ctr">
            <a:spAutoFit/>
          </a:bodyPr>
          <a:lstStyle/>
          <a:p>
            <a:pPr algn="ctr"/>
            <a:r>
              <a:rPr lang="en-US" sz="1800" dirty="0">
                <a:gradFill>
                  <a:gsLst>
                    <a:gs pos="1250">
                      <a:schemeClr val="tx1"/>
                    </a:gs>
                    <a:gs pos="100000">
                      <a:schemeClr val="tx1"/>
                    </a:gs>
                  </a:gsLst>
                  <a:lin ang="5400000" scaled="0"/>
                </a:gradFill>
                <a:latin typeface="+mj-lt"/>
                <a:cs typeface="Courier New" panose="02070309020205020404" pitchFamily="49" charset="0"/>
              </a:rPr>
              <a:t>Create Image Definition</a:t>
            </a:r>
          </a:p>
        </p:txBody>
      </p:sp>
      <p:cxnSp>
        <p:nvCxnSpPr>
          <p:cNvPr id="18" name="Straight Connector 17">
            <a:extLst>
              <a:ext uri="{FF2B5EF4-FFF2-40B4-BE49-F238E27FC236}">
                <a16:creationId xmlns:a16="http://schemas.microsoft.com/office/drawing/2014/main" id="{7D53A557-5015-33E8-90A9-A92253A5055E}"/>
              </a:ext>
            </a:extLst>
          </p:cNvPr>
          <p:cNvCxnSpPr>
            <a:cxnSpLocks/>
          </p:cNvCxnSpPr>
          <p:nvPr/>
        </p:nvCxnSpPr>
        <p:spPr>
          <a:xfrm>
            <a:off x="5720556" y="4962472"/>
            <a:ext cx="702671" cy="0"/>
          </a:xfrm>
          <a:prstGeom prst="line">
            <a:avLst/>
          </a:prstGeom>
          <a:ln w="12700">
            <a:solidFill>
              <a:srgbClr val="0070C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11AC11A-6F42-B27E-4C2F-3088563C114D}"/>
              </a:ext>
            </a:extLst>
          </p:cNvPr>
          <p:cNvSpPr>
            <a:spLocks noChangeAspect="1"/>
          </p:cNvSpPr>
          <p:nvPr/>
        </p:nvSpPr>
        <p:spPr bwMode="auto">
          <a:xfrm>
            <a:off x="8949761" y="4396411"/>
            <a:ext cx="1813025" cy="1279542"/>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 name="TextBox 22">
            <a:extLst>
              <a:ext uri="{FF2B5EF4-FFF2-40B4-BE49-F238E27FC236}">
                <a16:creationId xmlns:a16="http://schemas.microsoft.com/office/drawing/2014/main" id="{8E0FCB9D-1249-70DE-2140-CDE51B1AE7FE}"/>
              </a:ext>
            </a:extLst>
          </p:cNvPr>
          <p:cNvSpPr txBox="1"/>
          <p:nvPr/>
        </p:nvSpPr>
        <p:spPr>
          <a:xfrm>
            <a:off x="9269770" y="4580505"/>
            <a:ext cx="1173005" cy="830997"/>
          </a:xfrm>
          <a:prstGeom prst="rect">
            <a:avLst/>
          </a:prstGeom>
          <a:noFill/>
          <a:ln>
            <a:noFill/>
          </a:ln>
        </p:spPr>
        <p:txBody>
          <a:bodyPr wrap="square" lIns="0" tIns="0" rIns="0" bIns="0" rtlCol="0" anchor="ctr">
            <a:spAutoFit/>
          </a:bodyPr>
          <a:lstStyle/>
          <a:p>
            <a:pPr algn="ctr"/>
            <a:r>
              <a:rPr lang="en-US" sz="1800" dirty="0">
                <a:gradFill>
                  <a:gsLst>
                    <a:gs pos="1250">
                      <a:schemeClr val="tx1"/>
                    </a:gs>
                    <a:gs pos="100000">
                      <a:schemeClr val="tx1"/>
                    </a:gs>
                  </a:gsLst>
                  <a:lin ang="5400000" scaled="0"/>
                </a:gradFill>
                <a:latin typeface="+mj-lt"/>
                <a:cs typeface="Courier New" panose="02070309020205020404" pitchFamily="49" charset="0"/>
              </a:rPr>
              <a:t>Publish to Image Gallery</a:t>
            </a:r>
          </a:p>
        </p:txBody>
      </p:sp>
      <p:sp>
        <p:nvSpPr>
          <p:cNvPr id="24" name="Rectangle 23">
            <a:extLst>
              <a:ext uri="{FF2B5EF4-FFF2-40B4-BE49-F238E27FC236}">
                <a16:creationId xmlns:a16="http://schemas.microsoft.com/office/drawing/2014/main" id="{71E8C5F0-6A2C-EC3B-1503-0D3234D44D02}"/>
              </a:ext>
            </a:extLst>
          </p:cNvPr>
          <p:cNvSpPr>
            <a:spLocks noChangeAspect="1"/>
          </p:cNvSpPr>
          <p:nvPr/>
        </p:nvSpPr>
        <p:spPr bwMode="auto">
          <a:xfrm>
            <a:off x="6433077" y="4393454"/>
            <a:ext cx="1813025" cy="1279542"/>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 name="TextBox 24">
            <a:extLst>
              <a:ext uri="{FF2B5EF4-FFF2-40B4-BE49-F238E27FC236}">
                <a16:creationId xmlns:a16="http://schemas.microsoft.com/office/drawing/2014/main" id="{DF315EBD-7A64-D971-33A4-D560982D1D44}"/>
              </a:ext>
            </a:extLst>
          </p:cNvPr>
          <p:cNvSpPr txBox="1"/>
          <p:nvPr/>
        </p:nvSpPr>
        <p:spPr>
          <a:xfrm>
            <a:off x="6574926" y="4771608"/>
            <a:ext cx="1613111" cy="553998"/>
          </a:xfrm>
          <a:prstGeom prst="rect">
            <a:avLst/>
          </a:prstGeom>
          <a:noFill/>
          <a:ln>
            <a:noFill/>
          </a:ln>
        </p:spPr>
        <p:txBody>
          <a:bodyPr wrap="square" lIns="0" tIns="0" rIns="0" bIns="0" rtlCol="0" anchor="ctr">
            <a:spAutoFit/>
          </a:bodyPr>
          <a:lstStyle/>
          <a:p>
            <a:pPr algn="ctr"/>
            <a:r>
              <a:rPr lang="en-US" sz="1800" dirty="0">
                <a:gradFill>
                  <a:gsLst>
                    <a:gs pos="1250">
                      <a:schemeClr val="tx1"/>
                    </a:gs>
                    <a:gs pos="100000">
                      <a:schemeClr val="tx1"/>
                    </a:gs>
                  </a:gsLst>
                  <a:lin ang="5400000" scaled="0"/>
                </a:gradFill>
                <a:latin typeface="+mj-lt"/>
                <a:cs typeface="Courier New" panose="02070309020205020404" pitchFamily="49" charset="0"/>
              </a:rPr>
              <a:t>Apply Image Template</a:t>
            </a:r>
          </a:p>
        </p:txBody>
      </p:sp>
      <p:cxnSp>
        <p:nvCxnSpPr>
          <p:cNvPr id="26" name="Straight Connector 25">
            <a:extLst>
              <a:ext uri="{FF2B5EF4-FFF2-40B4-BE49-F238E27FC236}">
                <a16:creationId xmlns:a16="http://schemas.microsoft.com/office/drawing/2014/main" id="{C09ABF6C-1CDE-6634-7E9B-2EA8C3DC351D}"/>
              </a:ext>
            </a:extLst>
          </p:cNvPr>
          <p:cNvCxnSpPr>
            <a:cxnSpLocks/>
          </p:cNvCxnSpPr>
          <p:nvPr/>
        </p:nvCxnSpPr>
        <p:spPr>
          <a:xfrm>
            <a:off x="8242086" y="4983790"/>
            <a:ext cx="702671" cy="0"/>
          </a:xfrm>
          <a:prstGeom prst="line">
            <a:avLst/>
          </a:prstGeom>
          <a:ln w="12700">
            <a:solidFill>
              <a:srgbClr val="0070C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DFF843A-1090-AE12-A9B9-2624F7BCE05D}"/>
              </a:ext>
            </a:extLst>
          </p:cNvPr>
          <p:cNvSpPr txBox="1"/>
          <p:nvPr/>
        </p:nvSpPr>
        <p:spPr>
          <a:xfrm>
            <a:off x="2899064" y="3617645"/>
            <a:ext cx="6740236" cy="363946"/>
          </a:xfrm>
          <a:prstGeom prst="rect">
            <a:avLst/>
          </a:prstGeom>
          <a:noFill/>
        </p:spPr>
        <p:txBody>
          <a:bodyPr wrap="square">
            <a:spAutoFit/>
          </a:bodyPr>
          <a:lstStyle/>
          <a:p>
            <a:pPr algn="ctr"/>
            <a:r>
              <a:rPr lang="en-US" b="1" dirty="0"/>
              <a:t>Image Builder Pipeline</a:t>
            </a:r>
          </a:p>
        </p:txBody>
      </p:sp>
      <p:sp>
        <p:nvSpPr>
          <p:cNvPr id="29" name="TextBox 28">
            <a:extLst>
              <a:ext uri="{FF2B5EF4-FFF2-40B4-BE49-F238E27FC236}">
                <a16:creationId xmlns:a16="http://schemas.microsoft.com/office/drawing/2014/main" id="{4E0A2078-0AF8-D635-02E0-A9A9A32BF8F5}"/>
              </a:ext>
            </a:extLst>
          </p:cNvPr>
          <p:cNvSpPr txBox="1"/>
          <p:nvPr/>
        </p:nvSpPr>
        <p:spPr>
          <a:xfrm>
            <a:off x="3000212" y="1362158"/>
            <a:ext cx="6740236" cy="363946"/>
          </a:xfrm>
          <a:prstGeom prst="rect">
            <a:avLst/>
          </a:prstGeom>
          <a:noFill/>
        </p:spPr>
        <p:txBody>
          <a:bodyPr wrap="square">
            <a:spAutoFit/>
          </a:bodyPr>
          <a:lstStyle/>
          <a:p>
            <a:pPr algn="ctr"/>
            <a:r>
              <a:rPr lang="en-US" b="1" dirty="0"/>
              <a:t>Custom Image Pipeline</a:t>
            </a:r>
          </a:p>
        </p:txBody>
      </p:sp>
    </p:spTree>
    <p:extLst>
      <p:ext uri="{BB962C8B-B14F-4D97-AF65-F5344CB8AC3E}">
        <p14:creationId xmlns:p14="http://schemas.microsoft.com/office/powerpoint/2010/main" val="40973328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4AD2-349B-28D0-5298-7C2BD9C80F0C}"/>
              </a:ext>
            </a:extLst>
          </p:cNvPr>
          <p:cNvSpPr>
            <a:spLocks noGrp="1"/>
          </p:cNvSpPr>
          <p:nvPr>
            <p:ph type="title"/>
          </p:nvPr>
        </p:nvSpPr>
        <p:spPr>
          <a:xfrm>
            <a:off x="584200" y="2981637"/>
            <a:ext cx="4160520" cy="861774"/>
          </a:xfrm>
        </p:spPr>
        <p:txBody>
          <a:bodyPr wrap="square" anchor="t">
            <a:normAutofit/>
          </a:bodyPr>
          <a:lstStyle/>
          <a:p>
            <a:r>
              <a:rPr lang="en-US" dirty="0"/>
              <a:t>Resources created by Image Builder</a:t>
            </a:r>
          </a:p>
        </p:txBody>
      </p:sp>
      <p:pic>
        <p:nvPicPr>
          <p:cNvPr id="4" name="Picture 3">
            <a:extLst>
              <a:ext uri="{FF2B5EF4-FFF2-40B4-BE49-F238E27FC236}">
                <a16:creationId xmlns:a16="http://schemas.microsoft.com/office/drawing/2014/main" id="{C9FF48DE-97FB-88FB-D8C0-C6D0827DE9B3}"/>
              </a:ext>
            </a:extLst>
          </p:cNvPr>
          <p:cNvPicPr>
            <a:picLocks noChangeAspect="1"/>
          </p:cNvPicPr>
          <p:nvPr/>
        </p:nvPicPr>
        <p:blipFill>
          <a:blip r:embed="rId2"/>
          <a:stretch>
            <a:fillRect/>
          </a:stretch>
        </p:blipFill>
        <p:spPr>
          <a:xfrm>
            <a:off x="4591050" y="710247"/>
            <a:ext cx="6858000" cy="5297805"/>
          </a:xfrm>
          <a:prstGeom prst="rect">
            <a:avLst/>
          </a:prstGeom>
          <a:noFill/>
        </p:spPr>
      </p:pic>
    </p:spTree>
    <p:extLst>
      <p:ext uri="{BB962C8B-B14F-4D97-AF65-F5344CB8AC3E}">
        <p14:creationId xmlns:p14="http://schemas.microsoft.com/office/powerpoint/2010/main" val="27412506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2D0A4-9E88-A88E-CF3D-83C84F530D30}"/>
            </a:ext>
          </a:extLst>
        </p:cNvPr>
        <p:cNvGrpSpPr/>
        <p:nvPr/>
      </p:nvGrpSpPr>
      <p:grpSpPr>
        <a:xfrm>
          <a:off x="0" y="0"/>
          <a:ext cx="0" cy="0"/>
          <a:chOff x="0" y="0"/>
          <a:chExt cx="0" cy="0"/>
        </a:xfrm>
      </p:grpSpPr>
      <p:sp>
        <p:nvSpPr>
          <p:cNvPr id="103" name="Rectangle 102">
            <a:extLst>
              <a:ext uri="{FF2B5EF4-FFF2-40B4-BE49-F238E27FC236}">
                <a16:creationId xmlns:a16="http://schemas.microsoft.com/office/drawing/2014/main" id="{E795F28D-321D-4D88-8C22-713161DF5AB5}"/>
              </a:ext>
            </a:extLst>
          </p:cNvPr>
          <p:cNvSpPr/>
          <p:nvPr/>
        </p:nvSpPr>
        <p:spPr bwMode="auto">
          <a:xfrm>
            <a:off x="7596583" y="1691071"/>
            <a:ext cx="178435" cy="39504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Title 89">
            <a:extLst>
              <a:ext uri="{FF2B5EF4-FFF2-40B4-BE49-F238E27FC236}">
                <a16:creationId xmlns:a16="http://schemas.microsoft.com/office/drawing/2014/main" id="{3582121D-5E29-3783-C596-954AA0706C24}"/>
              </a:ext>
            </a:extLst>
          </p:cNvPr>
          <p:cNvSpPr>
            <a:spLocks noGrp="1"/>
          </p:cNvSpPr>
          <p:nvPr>
            <p:ph type="title"/>
          </p:nvPr>
        </p:nvSpPr>
        <p:spPr>
          <a:xfrm>
            <a:off x="588263" y="457200"/>
            <a:ext cx="11018520" cy="1107996"/>
          </a:xfrm>
        </p:spPr>
        <p:txBody>
          <a:bodyPr/>
          <a:lstStyle/>
          <a:p>
            <a:pPr algn="ctr"/>
            <a:r>
              <a:rPr lang="en-US" dirty="0"/>
              <a:t>Image Builder Template</a:t>
            </a:r>
            <a:br>
              <a:rPr lang="en-US" dirty="0"/>
            </a:br>
            <a:endParaRPr lang="en-US" dirty="0"/>
          </a:p>
        </p:txBody>
      </p:sp>
      <p:sp>
        <p:nvSpPr>
          <p:cNvPr id="5" name="Rectangle 4">
            <a:extLst>
              <a:ext uri="{FF2B5EF4-FFF2-40B4-BE49-F238E27FC236}">
                <a16:creationId xmlns:a16="http://schemas.microsoft.com/office/drawing/2014/main" id="{DCC329CB-6FE2-B1A0-F1FC-5BC371D4FFAE}"/>
              </a:ext>
            </a:extLst>
          </p:cNvPr>
          <p:cNvSpPr/>
          <p:nvPr/>
        </p:nvSpPr>
        <p:spPr bwMode="auto">
          <a:xfrm>
            <a:off x="7447869" y="1414275"/>
            <a:ext cx="388651" cy="3886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6" name="Straight Connector 25">
            <a:extLst>
              <a:ext uri="{FF2B5EF4-FFF2-40B4-BE49-F238E27FC236}">
                <a16:creationId xmlns:a16="http://schemas.microsoft.com/office/drawing/2014/main" id="{B30D5A5A-F3F5-6C69-5CDE-4A1E627BC045}"/>
              </a:ext>
            </a:extLst>
          </p:cNvPr>
          <p:cNvCxnSpPr>
            <a:cxnSpLocks/>
          </p:cNvCxnSpPr>
          <p:nvPr/>
        </p:nvCxnSpPr>
        <p:spPr>
          <a:xfrm>
            <a:off x="5744101" y="2086112"/>
            <a:ext cx="2821269" cy="0"/>
          </a:xfrm>
          <a:prstGeom prst="line">
            <a:avLst/>
          </a:prstGeom>
          <a:ln w="12700">
            <a:solidFill>
              <a:srgbClr val="0070C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7581B3C-C47C-7DC0-EB21-8723A588BD72}"/>
              </a:ext>
            </a:extLst>
          </p:cNvPr>
          <p:cNvSpPr txBox="1"/>
          <p:nvPr/>
        </p:nvSpPr>
        <p:spPr>
          <a:xfrm>
            <a:off x="9063732" y="3659726"/>
            <a:ext cx="1716686" cy="276999"/>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Source Image</a:t>
            </a:r>
          </a:p>
        </p:txBody>
      </p:sp>
      <p:cxnSp>
        <p:nvCxnSpPr>
          <p:cNvPr id="37" name="Straight Connector 36">
            <a:extLst>
              <a:ext uri="{FF2B5EF4-FFF2-40B4-BE49-F238E27FC236}">
                <a16:creationId xmlns:a16="http://schemas.microsoft.com/office/drawing/2014/main" id="{70872C18-AC85-09BD-68DB-5C7B5A16C00D}"/>
              </a:ext>
            </a:extLst>
          </p:cNvPr>
          <p:cNvCxnSpPr>
            <a:cxnSpLocks/>
          </p:cNvCxnSpPr>
          <p:nvPr/>
        </p:nvCxnSpPr>
        <p:spPr>
          <a:xfrm>
            <a:off x="5744101" y="5669620"/>
            <a:ext cx="2821269" cy="0"/>
          </a:xfrm>
          <a:prstGeom prst="line">
            <a:avLst/>
          </a:prstGeom>
          <a:ln w="12700">
            <a:solidFill>
              <a:srgbClr val="0070C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8E42109-14A6-CBCD-B33C-76C95B45344B}"/>
              </a:ext>
            </a:extLst>
          </p:cNvPr>
          <p:cNvSpPr txBox="1"/>
          <p:nvPr/>
        </p:nvSpPr>
        <p:spPr>
          <a:xfrm>
            <a:off x="9063733" y="5524744"/>
            <a:ext cx="2453096" cy="276999"/>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Image Customizations</a:t>
            </a:r>
          </a:p>
        </p:txBody>
      </p:sp>
      <p:sp>
        <p:nvSpPr>
          <p:cNvPr id="40" name="TextBox 39">
            <a:extLst>
              <a:ext uri="{FF2B5EF4-FFF2-40B4-BE49-F238E27FC236}">
                <a16:creationId xmlns:a16="http://schemas.microsoft.com/office/drawing/2014/main" id="{00F57EEB-2199-A07A-703E-F62D9B61A95B}"/>
              </a:ext>
            </a:extLst>
          </p:cNvPr>
          <p:cNvSpPr txBox="1"/>
          <p:nvPr/>
        </p:nvSpPr>
        <p:spPr>
          <a:xfrm>
            <a:off x="481207" y="958235"/>
            <a:ext cx="6737926" cy="5770811"/>
          </a:xfrm>
          <a:prstGeom prst="rect">
            <a:avLst/>
          </a:prstGeom>
          <a:noFill/>
        </p:spPr>
        <p:txBody>
          <a:bodyPr wrap="square">
            <a:spAutoFit/>
          </a:bodyPr>
          <a:lstStyle/>
          <a:p>
            <a:r>
              <a:rPr lang="en-SG" sz="900" b="0" dirty="0">
                <a:effectLst/>
                <a:latin typeface="Consolas" panose="020B0609020204030204" pitchFamily="49" charset="0"/>
              </a:rPr>
              <a:t>{</a:t>
            </a:r>
          </a:p>
          <a:p>
            <a:r>
              <a:rPr lang="en-SG" sz="900" b="0" dirty="0">
                <a:effectLst/>
                <a:latin typeface="Consolas" panose="020B0609020204030204" pitchFamily="49" charset="0"/>
              </a:rPr>
              <a:t>    "type": "Microsoft.VirtualMachineImages/imageTemplates",</a:t>
            </a:r>
          </a:p>
          <a:p>
            <a:r>
              <a:rPr lang="en-SG" sz="900" b="0" dirty="0">
                <a:effectLst/>
                <a:latin typeface="Consolas" panose="020B0609020204030204" pitchFamily="49" charset="0"/>
              </a:rPr>
              <a:t>    "apiVersion": "2024-02-01",</a:t>
            </a:r>
          </a:p>
          <a:p>
            <a:r>
              <a:rPr lang="en-SG" sz="900" b="0" dirty="0">
                <a:effectLst/>
                <a:latin typeface="Consolas" panose="020B0609020204030204" pitchFamily="49" charset="0"/>
              </a:rPr>
              <a:t>    "location": "&lt;region&gt;",</a:t>
            </a:r>
          </a:p>
          <a:p>
            <a:r>
              <a:rPr lang="en-SG" sz="900" b="0" dirty="0">
                <a:effectLst/>
                <a:latin typeface="Consolas" panose="020B0609020204030204" pitchFamily="49" charset="0"/>
              </a:rPr>
              <a:t>    "dependsOn": [],</a:t>
            </a:r>
          </a:p>
          <a:p>
            <a:r>
              <a:rPr lang="en-SG" sz="900" b="0" dirty="0">
                <a:effectLst/>
                <a:latin typeface="Consolas" panose="020B0609020204030204" pitchFamily="49" charset="0"/>
              </a:rPr>
              <a:t>    "tags": {</a:t>
            </a:r>
          </a:p>
          <a:p>
            <a:r>
              <a:rPr lang="en-SG" sz="900" b="0" dirty="0">
                <a:effectLst/>
                <a:latin typeface="Consolas" panose="020B0609020204030204" pitchFamily="49" charset="0"/>
              </a:rPr>
              <a:t>        "imagebuilderTemplate": "AIBGoldenImage"</a:t>
            </a:r>
          </a:p>
          <a:p>
            <a:r>
              <a:rPr lang="en-SG" sz="900" b="0" dirty="0">
                <a:effectLst/>
                <a:latin typeface="Consolas" panose="020B0609020204030204" pitchFamily="49" charset="0"/>
              </a:rPr>
              <a:t>            },</a:t>
            </a:r>
          </a:p>
          <a:p>
            <a:r>
              <a:rPr lang="en-SG" sz="900" b="0" dirty="0">
                <a:effectLst/>
                <a:latin typeface="Consolas" panose="020B0609020204030204" pitchFamily="49" charset="0"/>
              </a:rPr>
              <a:t>        "identity": {</a:t>
            </a:r>
          </a:p>
          <a:p>
            <a:r>
              <a:rPr lang="en-SG" sz="900" b="0" dirty="0">
                <a:effectLst/>
                <a:latin typeface="Consolas" panose="020B0609020204030204" pitchFamily="49" charset="0"/>
              </a:rPr>
              <a:t>            "type": "UserAssigned",</a:t>
            </a:r>
          </a:p>
          <a:p>
            <a:r>
              <a:rPr lang="en-SG" sz="900" b="0" dirty="0">
                <a:effectLst/>
                <a:latin typeface="Consolas" panose="020B0609020204030204" pitchFamily="49" charset="0"/>
              </a:rPr>
              <a:t>                    "userAssignedIdentities": {</a:t>
            </a:r>
          </a:p>
          <a:p>
            <a:r>
              <a:rPr lang="en-SG" sz="900" b="0" dirty="0">
                <a:effectLst/>
                <a:latin typeface="Consolas" panose="020B0609020204030204" pitchFamily="49" charset="0"/>
              </a:rPr>
              <a:t>                    "&lt;imgBuilderId&gt;": {}</a:t>
            </a:r>
          </a:p>
          <a:p>
            <a:r>
              <a:rPr lang="en-SG" sz="900" b="0" dirty="0">
                <a:effectLst/>
                <a:latin typeface="Consolas" panose="020B0609020204030204" pitchFamily="49" charset="0"/>
              </a:rPr>
              <a:t>                        </a:t>
            </a:r>
          </a:p>
          <a:p>
            <a:r>
              <a:rPr lang="en-SG" sz="900" b="0" dirty="0">
                <a:effectLst/>
                <a:latin typeface="Consolas" panose="020B0609020204030204" pitchFamily="49" charset="0"/>
              </a:rPr>
              <a:t>                }</a:t>
            </a:r>
          </a:p>
          <a:p>
            <a:r>
              <a:rPr lang="en-SG" sz="900" b="0" dirty="0">
                <a:effectLst/>
                <a:latin typeface="Consolas" panose="020B0609020204030204" pitchFamily="49" charset="0"/>
              </a:rPr>
              <a:t>                },</a:t>
            </a:r>
          </a:p>
          <a:p>
            <a:r>
              <a:rPr lang="en-SG" sz="900" b="0" dirty="0">
                <a:effectLst/>
                <a:latin typeface="Consolas" panose="020B0609020204030204" pitchFamily="49" charset="0"/>
              </a:rPr>
              <a:t>    "properties": {</a:t>
            </a:r>
          </a:p>
          <a:p>
            <a:endParaRPr lang="en-SG" sz="900" b="0" dirty="0">
              <a:effectLst/>
              <a:latin typeface="Consolas" panose="020B0609020204030204" pitchFamily="49" charset="0"/>
            </a:endParaRPr>
          </a:p>
          <a:p>
            <a:r>
              <a:rPr lang="en-SG" sz="900" b="0" dirty="0">
                <a:effectLst/>
                <a:latin typeface="Consolas" panose="020B0609020204030204" pitchFamily="49" charset="0"/>
              </a:rPr>
              <a:t>        "buildTimeoutInMinutes" : 180,</a:t>
            </a:r>
          </a:p>
          <a:p>
            <a:r>
              <a:rPr lang="en-SG" sz="900" b="0" dirty="0">
                <a:effectLst/>
                <a:latin typeface="Consolas" panose="020B0609020204030204" pitchFamily="49" charset="0"/>
              </a:rPr>
              <a:t>  </a:t>
            </a:r>
          </a:p>
          <a:p>
            <a:r>
              <a:rPr lang="en-SG" sz="900" b="0" dirty="0">
                <a:effectLst/>
                <a:latin typeface="Consolas" panose="020B0609020204030204" pitchFamily="49" charset="0"/>
              </a:rPr>
              <a:t>        "source": {</a:t>
            </a:r>
          </a:p>
          <a:p>
            <a:r>
              <a:rPr lang="en-SG" sz="900" b="0" dirty="0">
                <a:effectLst/>
                <a:latin typeface="Consolas" panose="020B0609020204030204" pitchFamily="49" charset="0"/>
              </a:rPr>
              <a:t>            "type": "PlatformImage",</a:t>
            </a:r>
          </a:p>
          <a:p>
            <a:r>
              <a:rPr lang="en-SG" sz="900" b="0" dirty="0">
                <a:effectLst/>
                <a:latin typeface="Consolas" panose="020B0609020204030204" pitchFamily="49" charset="0"/>
              </a:rPr>
              <a:t>                "publisher": "MicrosoftWindowsDesktop",</a:t>
            </a:r>
          </a:p>
          <a:p>
            <a:r>
              <a:rPr lang="en-SG" sz="900" b="0" dirty="0">
                <a:effectLst/>
                <a:latin typeface="Consolas" panose="020B0609020204030204" pitchFamily="49" charset="0"/>
              </a:rPr>
              <a:t>                "offer": "Windows-11",</a:t>
            </a:r>
          </a:p>
          <a:p>
            <a:r>
              <a:rPr lang="en-SG" sz="900" b="0" dirty="0">
                <a:effectLst/>
                <a:latin typeface="Consolas" panose="020B0609020204030204" pitchFamily="49" charset="0"/>
              </a:rPr>
              <a:t>                "sku": "win11-22h2-avd",</a:t>
            </a:r>
          </a:p>
          <a:p>
            <a:r>
              <a:rPr lang="en-SG" sz="900" b="0" dirty="0">
                <a:effectLst/>
                <a:latin typeface="Consolas" panose="020B0609020204030204" pitchFamily="49" charset="0"/>
              </a:rPr>
              <a:t>                "version": "latest"</a:t>
            </a:r>
          </a:p>
          <a:p>
            <a:r>
              <a:rPr lang="en-SG" sz="900" b="0" dirty="0">
                <a:effectLst/>
                <a:latin typeface="Consolas" panose="020B0609020204030204" pitchFamily="49" charset="0"/>
              </a:rPr>
              <a:t>            </a:t>
            </a:r>
          </a:p>
          <a:p>
            <a:r>
              <a:rPr lang="en-SG" sz="900" b="0" dirty="0">
                <a:effectLst/>
                <a:latin typeface="Consolas" panose="020B0609020204030204" pitchFamily="49" charset="0"/>
              </a:rPr>
              <a:t>        },</a:t>
            </a:r>
          </a:p>
          <a:p>
            <a:r>
              <a:rPr lang="en-SG" sz="900" b="0" dirty="0">
                <a:effectLst/>
                <a:latin typeface="Consolas" panose="020B0609020204030204" pitchFamily="49" charset="0"/>
              </a:rPr>
              <a:t>"customize": [</a:t>
            </a:r>
          </a:p>
          <a:p>
            <a:r>
              <a:rPr lang="en-SG" sz="900" b="0" dirty="0">
                <a:effectLst/>
                <a:latin typeface="Consolas" panose="020B0609020204030204" pitchFamily="49" charset="0"/>
              </a:rPr>
              <a:t>      {</a:t>
            </a:r>
          </a:p>
          <a:p>
            <a:r>
              <a:rPr lang="en-SG" sz="900" b="0" dirty="0">
                <a:effectLst/>
                <a:latin typeface="Consolas" panose="020B0609020204030204" pitchFamily="49" charset="0"/>
              </a:rPr>
              <a:t>        "type": "PowerShell",</a:t>
            </a:r>
          </a:p>
          <a:p>
            <a:r>
              <a:rPr lang="en-SG" sz="900" b="0" dirty="0">
                <a:effectLst/>
                <a:latin typeface="Consolas" panose="020B0609020204030204" pitchFamily="49" charset="0"/>
              </a:rPr>
              <a:t>        "name": "Install Choco",</a:t>
            </a:r>
          </a:p>
          <a:p>
            <a:r>
              <a:rPr lang="en-SG" sz="900" b="0" dirty="0">
                <a:effectLst/>
                <a:latin typeface="Consolas" panose="020B0609020204030204" pitchFamily="49" charset="0"/>
              </a:rPr>
              <a:t>        "runElevated": true,</a:t>
            </a:r>
          </a:p>
          <a:p>
            <a:r>
              <a:rPr lang="en-SG" sz="900" b="0" dirty="0">
                <a:effectLst/>
                <a:latin typeface="Consolas" panose="020B0609020204030204" pitchFamily="49" charset="0"/>
              </a:rPr>
              <a:t>        "inline": [</a:t>
            </a:r>
          </a:p>
          <a:p>
            <a:r>
              <a:rPr lang="en-SG" sz="900" b="0" dirty="0">
                <a:effectLst/>
                <a:latin typeface="Consolas" panose="020B0609020204030204" pitchFamily="49" charset="0"/>
              </a:rPr>
              <a:t>          "Set-ExecutionPolicy Bypass -Scope Process -Force",</a:t>
            </a:r>
          </a:p>
          <a:p>
            <a:r>
              <a:rPr lang="en-SG" sz="900" b="0" dirty="0">
                <a:effectLst/>
                <a:latin typeface="Consolas" panose="020B0609020204030204" pitchFamily="49" charset="0"/>
              </a:rPr>
              <a:t>          "[System.Net.ServicePointManager]::SecurityProtocol = [System.Net.ServicePointManager]::SecurityProtocol -bor 3072",</a:t>
            </a:r>
          </a:p>
          <a:p>
            <a:r>
              <a:rPr lang="en-SG" sz="900" b="0" dirty="0">
                <a:effectLst/>
                <a:latin typeface="Consolas" panose="020B0609020204030204" pitchFamily="49" charset="0"/>
              </a:rPr>
              <a:t>          "iex ((New-Object System.Net.WebClient).DownloadString('https://chocolatey.org/install.ps1'))"</a:t>
            </a:r>
          </a:p>
          <a:p>
            <a:r>
              <a:rPr lang="en-SG" sz="900" b="0" dirty="0">
                <a:effectLst/>
                <a:latin typeface="Consolas" panose="020B0609020204030204" pitchFamily="49" charset="0"/>
              </a:rPr>
              <a:t>        ]</a:t>
            </a:r>
          </a:p>
          <a:p>
            <a:r>
              <a:rPr lang="en-SG" sz="900" b="0" dirty="0">
                <a:effectLst/>
                <a:latin typeface="Consolas" panose="020B0609020204030204" pitchFamily="49" charset="0"/>
              </a:rPr>
              <a:t>      },</a:t>
            </a:r>
          </a:p>
          <a:p>
            <a:r>
              <a:rPr lang="en-SG" sz="900" b="0" dirty="0">
                <a:effectLst/>
                <a:latin typeface="Consolas" panose="020B0609020204030204" pitchFamily="49" charset="0"/>
              </a:rPr>
              <a:t>      {</a:t>
            </a:r>
            <a:endParaRPr lang="en-SG" sz="300" b="0" dirty="0">
              <a:effectLst/>
              <a:latin typeface="Consolas" panose="020B0609020204030204" pitchFamily="49" charset="0"/>
            </a:endParaRPr>
          </a:p>
        </p:txBody>
      </p:sp>
      <p:cxnSp>
        <p:nvCxnSpPr>
          <p:cNvPr id="41" name="Straight Connector 40">
            <a:extLst>
              <a:ext uri="{FF2B5EF4-FFF2-40B4-BE49-F238E27FC236}">
                <a16:creationId xmlns:a16="http://schemas.microsoft.com/office/drawing/2014/main" id="{37E5C950-F8A8-5F61-B032-148674311967}"/>
              </a:ext>
            </a:extLst>
          </p:cNvPr>
          <p:cNvCxnSpPr>
            <a:cxnSpLocks/>
          </p:cNvCxnSpPr>
          <p:nvPr/>
        </p:nvCxnSpPr>
        <p:spPr>
          <a:xfrm>
            <a:off x="5718890" y="3826646"/>
            <a:ext cx="2821269" cy="0"/>
          </a:xfrm>
          <a:prstGeom prst="line">
            <a:avLst/>
          </a:prstGeom>
          <a:ln w="12700">
            <a:solidFill>
              <a:srgbClr val="0070C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E35A7E1-6E9E-FF47-0E7A-721D3D8AB3EA}"/>
              </a:ext>
            </a:extLst>
          </p:cNvPr>
          <p:cNvSpPr txBox="1"/>
          <p:nvPr/>
        </p:nvSpPr>
        <p:spPr>
          <a:xfrm>
            <a:off x="9063732" y="1933207"/>
            <a:ext cx="2453097" cy="276999"/>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Authentication Option</a:t>
            </a:r>
          </a:p>
        </p:txBody>
      </p:sp>
    </p:spTree>
    <p:extLst>
      <p:ext uri="{BB962C8B-B14F-4D97-AF65-F5344CB8AC3E}">
        <p14:creationId xmlns:p14="http://schemas.microsoft.com/office/powerpoint/2010/main" val="322613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F1250-4CD7-05A4-CD9F-67C2B71CDC79}"/>
            </a:ext>
          </a:extLst>
        </p:cNvPr>
        <p:cNvGrpSpPr/>
        <p:nvPr/>
      </p:nvGrpSpPr>
      <p:grpSpPr>
        <a:xfrm>
          <a:off x="0" y="0"/>
          <a:ext cx="0" cy="0"/>
          <a:chOff x="0" y="0"/>
          <a:chExt cx="0" cy="0"/>
        </a:xfrm>
      </p:grpSpPr>
      <p:sp>
        <p:nvSpPr>
          <p:cNvPr id="103" name="Rectangle 102">
            <a:extLst>
              <a:ext uri="{FF2B5EF4-FFF2-40B4-BE49-F238E27FC236}">
                <a16:creationId xmlns:a16="http://schemas.microsoft.com/office/drawing/2014/main" id="{60CFDEE8-B972-E08D-40D3-F4BD7F10081D}"/>
              </a:ext>
            </a:extLst>
          </p:cNvPr>
          <p:cNvSpPr/>
          <p:nvPr/>
        </p:nvSpPr>
        <p:spPr bwMode="auto">
          <a:xfrm>
            <a:off x="7596583" y="1220160"/>
            <a:ext cx="178435" cy="39504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Title 89">
            <a:extLst>
              <a:ext uri="{FF2B5EF4-FFF2-40B4-BE49-F238E27FC236}">
                <a16:creationId xmlns:a16="http://schemas.microsoft.com/office/drawing/2014/main" id="{224D074A-10AD-5880-4729-0C41E234EB6D}"/>
              </a:ext>
            </a:extLst>
          </p:cNvPr>
          <p:cNvSpPr>
            <a:spLocks noGrp="1"/>
          </p:cNvSpPr>
          <p:nvPr>
            <p:ph type="title"/>
          </p:nvPr>
        </p:nvSpPr>
        <p:spPr>
          <a:xfrm>
            <a:off x="588263" y="457200"/>
            <a:ext cx="11018520" cy="1107996"/>
          </a:xfrm>
        </p:spPr>
        <p:txBody>
          <a:bodyPr/>
          <a:lstStyle/>
          <a:p>
            <a:pPr algn="ctr"/>
            <a:r>
              <a:rPr lang="en-US" dirty="0"/>
              <a:t>Image Builder Template Customizations</a:t>
            </a:r>
            <a:br>
              <a:rPr lang="en-US" dirty="0"/>
            </a:br>
            <a:endParaRPr lang="en-US" dirty="0"/>
          </a:p>
        </p:txBody>
      </p:sp>
      <p:sp>
        <p:nvSpPr>
          <p:cNvPr id="5" name="Rectangle 4">
            <a:extLst>
              <a:ext uri="{FF2B5EF4-FFF2-40B4-BE49-F238E27FC236}">
                <a16:creationId xmlns:a16="http://schemas.microsoft.com/office/drawing/2014/main" id="{CC065019-CCA1-BFA1-5B1B-476E73E86A55}"/>
              </a:ext>
            </a:extLst>
          </p:cNvPr>
          <p:cNvSpPr/>
          <p:nvPr/>
        </p:nvSpPr>
        <p:spPr bwMode="auto">
          <a:xfrm>
            <a:off x="7447869" y="1414275"/>
            <a:ext cx="388651" cy="3886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6" name="Straight Connector 25">
            <a:extLst>
              <a:ext uri="{FF2B5EF4-FFF2-40B4-BE49-F238E27FC236}">
                <a16:creationId xmlns:a16="http://schemas.microsoft.com/office/drawing/2014/main" id="{226695F1-ED47-2E99-D90A-ADC18FC2427B}"/>
              </a:ext>
            </a:extLst>
          </p:cNvPr>
          <p:cNvCxnSpPr>
            <a:cxnSpLocks/>
          </p:cNvCxnSpPr>
          <p:nvPr/>
        </p:nvCxnSpPr>
        <p:spPr>
          <a:xfrm>
            <a:off x="5744101" y="1615201"/>
            <a:ext cx="2821269" cy="0"/>
          </a:xfrm>
          <a:prstGeom prst="line">
            <a:avLst/>
          </a:prstGeom>
          <a:ln w="12700">
            <a:solidFill>
              <a:srgbClr val="0070C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588E26F-2254-A737-0BBB-80FEF1962148}"/>
              </a:ext>
            </a:extLst>
          </p:cNvPr>
          <p:cNvSpPr txBox="1"/>
          <p:nvPr/>
        </p:nvSpPr>
        <p:spPr>
          <a:xfrm>
            <a:off x="9063732" y="3885061"/>
            <a:ext cx="1716686" cy="276999"/>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Shell</a:t>
            </a:r>
          </a:p>
        </p:txBody>
      </p:sp>
      <p:cxnSp>
        <p:nvCxnSpPr>
          <p:cNvPr id="37" name="Straight Connector 36">
            <a:extLst>
              <a:ext uri="{FF2B5EF4-FFF2-40B4-BE49-F238E27FC236}">
                <a16:creationId xmlns:a16="http://schemas.microsoft.com/office/drawing/2014/main" id="{AB35D39B-7E57-DB10-C881-C6AEDFCAD89A}"/>
              </a:ext>
            </a:extLst>
          </p:cNvPr>
          <p:cNvCxnSpPr>
            <a:cxnSpLocks/>
          </p:cNvCxnSpPr>
          <p:nvPr/>
        </p:nvCxnSpPr>
        <p:spPr>
          <a:xfrm>
            <a:off x="5744100" y="5123209"/>
            <a:ext cx="2821269" cy="0"/>
          </a:xfrm>
          <a:prstGeom prst="line">
            <a:avLst/>
          </a:prstGeom>
          <a:ln w="12700">
            <a:solidFill>
              <a:srgbClr val="0070C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4A353E2-5B22-45EF-2A0D-6489A151A6C9}"/>
              </a:ext>
            </a:extLst>
          </p:cNvPr>
          <p:cNvSpPr txBox="1"/>
          <p:nvPr/>
        </p:nvSpPr>
        <p:spPr>
          <a:xfrm>
            <a:off x="9063732" y="4978333"/>
            <a:ext cx="2453096" cy="276999"/>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Windows Restart</a:t>
            </a:r>
          </a:p>
        </p:txBody>
      </p:sp>
      <p:sp>
        <p:nvSpPr>
          <p:cNvPr id="40" name="TextBox 39">
            <a:extLst>
              <a:ext uri="{FF2B5EF4-FFF2-40B4-BE49-F238E27FC236}">
                <a16:creationId xmlns:a16="http://schemas.microsoft.com/office/drawing/2014/main" id="{4D918B16-795A-05EC-E275-F572F0013542}"/>
              </a:ext>
            </a:extLst>
          </p:cNvPr>
          <p:cNvSpPr txBox="1"/>
          <p:nvPr/>
        </p:nvSpPr>
        <p:spPr>
          <a:xfrm>
            <a:off x="416809" y="1011198"/>
            <a:ext cx="6737926" cy="5747727"/>
          </a:xfrm>
          <a:prstGeom prst="rect">
            <a:avLst/>
          </a:prstGeom>
          <a:noFill/>
        </p:spPr>
        <p:txBody>
          <a:bodyPr wrap="square">
            <a:spAutoFit/>
          </a:bodyPr>
          <a:lstStyle/>
          <a:p>
            <a:r>
              <a:rPr lang="en-SG" sz="1050" b="0" dirty="0">
                <a:effectLst/>
                <a:latin typeface="Consolas" panose="020B0609020204030204" pitchFamily="49" charset="0"/>
              </a:rPr>
              <a:t>"customize": [</a:t>
            </a:r>
          </a:p>
          <a:p>
            <a:r>
              <a:rPr lang="en-SG" sz="1050" b="0" dirty="0">
                <a:effectLst/>
                <a:latin typeface="Consolas" panose="020B0609020204030204" pitchFamily="49" charset="0"/>
              </a:rPr>
              <a:t>  {</a:t>
            </a:r>
          </a:p>
          <a:p>
            <a:r>
              <a:rPr lang="en-SG" sz="1050" b="0" dirty="0">
                <a:effectLst/>
                <a:latin typeface="Consolas" panose="020B0609020204030204" pitchFamily="49" charset="0"/>
              </a:rPr>
              <a:t>    "type": "File",</a:t>
            </a:r>
          </a:p>
          <a:p>
            <a:r>
              <a:rPr lang="en-SG" sz="1050" b="0" dirty="0">
                <a:effectLst/>
                <a:latin typeface="Consolas" panose="020B0609020204030204" pitchFamily="49" charset="0"/>
              </a:rPr>
              <a:t>    "destination": "string",</a:t>
            </a:r>
          </a:p>
          <a:p>
            <a:r>
              <a:rPr lang="en-SG" sz="1050" b="0" dirty="0">
                <a:effectLst/>
                <a:latin typeface="Consolas" panose="020B0609020204030204" pitchFamily="49" charset="0"/>
              </a:rPr>
              <a:t>    "sha256Checksum": "string",</a:t>
            </a:r>
          </a:p>
          <a:p>
            <a:r>
              <a:rPr lang="en-SG" sz="1050" b="0" dirty="0">
                <a:effectLst/>
                <a:latin typeface="Consolas" panose="020B0609020204030204" pitchFamily="49" charset="0"/>
              </a:rPr>
              <a:t>    "</a:t>
            </a:r>
            <a:r>
              <a:rPr lang="en-SG" sz="1050" b="0" dirty="0" err="1">
                <a:effectLst/>
                <a:latin typeface="Consolas" panose="020B0609020204030204" pitchFamily="49" charset="0"/>
              </a:rPr>
              <a:t>sourceUri</a:t>
            </a:r>
            <a:r>
              <a:rPr lang="en-SG" sz="1050" b="0" dirty="0">
                <a:effectLst/>
                <a:latin typeface="Consolas" panose="020B0609020204030204" pitchFamily="49" charset="0"/>
              </a:rPr>
              <a:t>": "string"</a:t>
            </a:r>
          </a:p>
          <a:p>
            <a:r>
              <a:rPr lang="en-SG" sz="1050" b="0" dirty="0">
                <a:effectLst/>
                <a:latin typeface="Consolas" panose="020B0609020204030204" pitchFamily="49" charset="0"/>
              </a:rPr>
              <a:t>  },</a:t>
            </a:r>
          </a:p>
          <a:p>
            <a:r>
              <a:rPr lang="en-SG" sz="1050" b="0" dirty="0">
                <a:effectLst/>
                <a:latin typeface="Consolas" panose="020B0609020204030204" pitchFamily="49" charset="0"/>
              </a:rPr>
              <a:t>  {</a:t>
            </a:r>
          </a:p>
          <a:p>
            <a:r>
              <a:rPr lang="en-SG" sz="1050" b="0" dirty="0">
                <a:effectLst/>
                <a:latin typeface="Consolas" panose="020B0609020204030204" pitchFamily="49" charset="0"/>
              </a:rPr>
              <a:t>    "type": "PowerShell",</a:t>
            </a:r>
          </a:p>
          <a:p>
            <a:r>
              <a:rPr lang="en-SG" sz="1050" b="0" dirty="0">
                <a:effectLst/>
                <a:latin typeface="Consolas" panose="020B0609020204030204" pitchFamily="49" charset="0"/>
              </a:rPr>
              <a:t>    "inline": [ "string" ],</a:t>
            </a:r>
          </a:p>
          <a:p>
            <a:r>
              <a:rPr lang="en-SG" sz="1050" b="0" dirty="0">
                <a:effectLst/>
                <a:latin typeface="Consolas" panose="020B0609020204030204" pitchFamily="49" charset="0"/>
              </a:rPr>
              <a:t>    "</a:t>
            </a:r>
            <a:r>
              <a:rPr lang="en-SG" sz="1050" b="0" dirty="0" err="1">
                <a:effectLst/>
                <a:latin typeface="Consolas" panose="020B0609020204030204" pitchFamily="49" charset="0"/>
              </a:rPr>
              <a:t>runAsSystem</a:t>
            </a:r>
            <a:r>
              <a:rPr lang="en-SG" sz="1050" b="0" dirty="0">
                <a:effectLst/>
                <a:latin typeface="Consolas" panose="020B0609020204030204" pitchFamily="49" charset="0"/>
              </a:rPr>
              <a:t>": "bool",</a:t>
            </a:r>
          </a:p>
          <a:p>
            <a:r>
              <a:rPr lang="en-SG" sz="1050" b="0" dirty="0">
                <a:effectLst/>
                <a:latin typeface="Consolas" panose="020B0609020204030204" pitchFamily="49" charset="0"/>
              </a:rPr>
              <a:t>    "</a:t>
            </a:r>
            <a:r>
              <a:rPr lang="en-SG" sz="1050" b="0" dirty="0" err="1">
                <a:effectLst/>
                <a:latin typeface="Consolas" panose="020B0609020204030204" pitchFamily="49" charset="0"/>
              </a:rPr>
              <a:t>runElevated</a:t>
            </a:r>
            <a:r>
              <a:rPr lang="en-SG" sz="1050" b="0" dirty="0">
                <a:effectLst/>
                <a:latin typeface="Consolas" panose="020B0609020204030204" pitchFamily="49" charset="0"/>
              </a:rPr>
              <a:t>": "bool",</a:t>
            </a:r>
          </a:p>
          <a:p>
            <a:r>
              <a:rPr lang="en-SG" sz="1050" b="0" dirty="0">
                <a:effectLst/>
                <a:latin typeface="Consolas" panose="020B0609020204030204" pitchFamily="49" charset="0"/>
              </a:rPr>
              <a:t>    "</a:t>
            </a:r>
            <a:r>
              <a:rPr lang="en-SG" sz="1050" b="0" dirty="0" err="1">
                <a:effectLst/>
                <a:latin typeface="Consolas" panose="020B0609020204030204" pitchFamily="49" charset="0"/>
              </a:rPr>
              <a:t>scriptUri</a:t>
            </a:r>
            <a:r>
              <a:rPr lang="en-SG" sz="1050" b="0" dirty="0">
                <a:effectLst/>
                <a:latin typeface="Consolas" panose="020B0609020204030204" pitchFamily="49" charset="0"/>
              </a:rPr>
              <a:t>": "string",</a:t>
            </a:r>
          </a:p>
          <a:p>
            <a:r>
              <a:rPr lang="en-SG" sz="1050" b="0" dirty="0">
                <a:effectLst/>
                <a:latin typeface="Consolas" panose="020B0609020204030204" pitchFamily="49" charset="0"/>
              </a:rPr>
              <a:t>    "sha256Checksum": "string",</a:t>
            </a:r>
          </a:p>
          <a:p>
            <a:r>
              <a:rPr lang="en-SG" sz="1050" b="0" dirty="0">
                <a:effectLst/>
                <a:latin typeface="Consolas" panose="020B0609020204030204" pitchFamily="49" charset="0"/>
              </a:rPr>
              <a:t>    "</a:t>
            </a:r>
            <a:r>
              <a:rPr lang="en-SG" sz="1050" b="0" dirty="0" err="1">
                <a:effectLst/>
                <a:latin typeface="Consolas" panose="020B0609020204030204" pitchFamily="49" charset="0"/>
              </a:rPr>
              <a:t>validExitCodes</a:t>
            </a:r>
            <a:r>
              <a:rPr lang="en-SG" sz="1050" b="0" dirty="0">
                <a:effectLst/>
                <a:latin typeface="Consolas" panose="020B0609020204030204" pitchFamily="49" charset="0"/>
              </a:rPr>
              <a:t>": [ "int" ]</a:t>
            </a:r>
          </a:p>
          <a:p>
            <a:r>
              <a:rPr lang="en-SG" sz="1050" b="0" dirty="0">
                <a:effectLst/>
                <a:latin typeface="Consolas" panose="020B0609020204030204" pitchFamily="49" charset="0"/>
              </a:rPr>
              <a:t>  },</a:t>
            </a:r>
          </a:p>
          <a:p>
            <a:r>
              <a:rPr lang="en-SG" sz="1050" b="0" dirty="0">
                <a:effectLst/>
                <a:latin typeface="Consolas" panose="020B0609020204030204" pitchFamily="49" charset="0"/>
              </a:rPr>
              <a:t>  {</a:t>
            </a:r>
          </a:p>
          <a:p>
            <a:r>
              <a:rPr lang="en-SG" sz="1050" b="0" dirty="0">
                <a:effectLst/>
                <a:latin typeface="Consolas" panose="020B0609020204030204" pitchFamily="49" charset="0"/>
              </a:rPr>
              <a:t>    "type": "Shell",</a:t>
            </a:r>
          </a:p>
          <a:p>
            <a:r>
              <a:rPr lang="en-SG" sz="1050" b="0" dirty="0">
                <a:effectLst/>
                <a:latin typeface="Consolas" panose="020B0609020204030204" pitchFamily="49" charset="0"/>
              </a:rPr>
              <a:t>    "inline": [ "string" ],</a:t>
            </a:r>
          </a:p>
          <a:p>
            <a:r>
              <a:rPr lang="en-SG" sz="1050" b="0" dirty="0">
                <a:effectLst/>
                <a:latin typeface="Consolas" panose="020B0609020204030204" pitchFamily="49" charset="0"/>
              </a:rPr>
              <a:t>    "</a:t>
            </a:r>
            <a:r>
              <a:rPr lang="en-SG" sz="1050" b="0" dirty="0" err="1">
                <a:effectLst/>
                <a:latin typeface="Consolas" panose="020B0609020204030204" pitchFamily="49" charset="0"/>
              </a:rPr>
              <a:t>scriptUri</a:t>
            </a:r>
            <a:r>
              <a:rPr lang="en-SG" sz="1050" b="0" dirty="0">
                <a:effectLst/>
                <a:latin typeface="Consolas" panose="020B0609020204030204" pitchFamily="49" charset="0"/>
              </a:rPr>
              <a:t>": "string",</a:t>
            </a:r>
          </a:p>
          <a:p>
            <a:r>
              <a:rPr lang="en-SG" sz="1050" b="0" dirty="0">
                <a:effectLst/>
                <a:latin typeface="Consolas" panose="020B0609020204030204" pitchFamily="49" charset="0"/>
              </a:rPr>
              <a:t>    "sha256Checksum": "string"</a:t>
            </a:r>
          </a:p>
          <a:p>
            <a:r>
              <a:rPr lang="en-SG" sz="1050" b="0" dirty="0">
                <a:effectLst/>
                <a:latin typeface="Consolas" panose="020B0609020204030204" pitchFamily="49" charset="0"/>
              </a:rPr>
              <a:t>  },</a:t>
            </a:r>
          </a:p>
          <a:p>
            <a:r>
              <a:rPr lang="en-SG" sz="1050" b="0" dirty="0">
                <a:effectLst/>
                <a:latin typeface="Consolas" panose="020B0609020204030204" pitchFamily="49" charset="0"/>
              </a:rPr>
              <a:t>  {</a:t>
            </a:r>
          </a:p>
          <a:p>
            <a:r>
              <a:rPr lang="en-SG" sz="1050" b="0" dirty="0">
                <a:effectLst/>
                <a:latin typeface="Consolas" panose="020B0609020204030204" pitchFamily="49" charset="0"/>
              </a:rPr>
              <a:t>    "type": "</a:t>
            </a:r>
            <a:r>
              <a:rPr lang="en-SG" sz="1050" b="0" dirty="0" err="1">
                <a:effectLst/>
                <a:latin typeface="Consolas" panose="020B0609020204030204" pitchFamily="49" charset="0"/>
              </a:rPr>
              <a:t>WindowsRestart</a:t>
            </a:r>
            <a:r>
              <a:rPr lang="en-SG" sz="1050" b="0" dirty="0">
                <a:effectLst/>
                <a:latin typeface="Consolas" panose="020B0609020204030204" pitchFamily="49" charset="0"/>
              </a:rPr>
              <a:t>",</a:t>
            </a:r>
          </a:p>
          <a:p>
            <a:r>
              <a:rPr lang="en-SG" sz="1050" b="0" dirty="0">
                <a:effectLst/>
                <a:latin typeface="Consolas" panose="020B0609020204030204" pitchFamily="49" charset="0"/>
              </a:rPr>
              <a:t>    "</a:t>
            </a:r>
            <a:r>
              <a:rPr lang="en-SG" sz="1050" b="0" dirty="0" err="1">
                <a:effectLst/>
                <a:latin typeface="Consolas" panose="020B0609020204030204" pitchFamily="49" charset="0"/>
              </a:rPr>
              <a:t>restartCheckCommand</a:t>
            </a:r>
            <a:r>
              <a:rPr lang="en-SG" sz="1050" b="0" dirty="0">
                <a:effectLst/>
                <a:latin typeface="Consolas" panose="020B0609020204030204" pitchFamily="49" charset="0"/>
              </a:rPr>
              <a:t>": "string",</a:t>
            </a:r>
          </a:p>
          <a:p>
            <a:r>
              <a:rPr lang="en-SG" sz="1050" b="0" dirty="0">
                <a:effectLst/>
                <a:latin typeface="Consolas" panose="020B0609020204030204" pitchFamily="49" charset="0"/>
              </a:rPr>
              <a:t>    "</a:t>
            </a:r>
            <a:r>
              <a:rPr lang="en-SG" sz="1050" b="0" dirty="0" err="1">
                <a:effectLst/>
                <a:latin typeface="Consolas" panose="020B0609020204030204" pitchFamily="49" charset="0"/>
              </a:rPr>
              <a:t>restartCommand</a:t>
            </a:r>
            <a:r>
              <a:rPr lang="en-SG" sz="1050" b="0" dirty="0">
                <a:effectLst/>
                <a:latin typeface="Consolas" panose="020B0609020204030204" pitchFamily="49" charset="0"/>
              </a:rPr>
              <a:t>": "string",</a:t>
            </a:r>
          </a:p>
          <a:p>
            <a:r>
              <a:rPr lang="en-SG" sz="1050" b="0" dirty="0">
                <a:effectLst/>
                <a:latin typeface="Consolas" panose="020B0609020204030204" pitchFamily="49" charset="0"/>
              </a:rPr>
              <a:t>    "</a:t>
            </a:r>
            <a:r>
              <a:rPr lang="en-SG" sz="1050" b="0" dirty="0" err="1">
                <a:effectLst/>
                <a:latin typeface="Consolas" panose="020B0609020204030204" pitchFamily="49" charset="0"/>
              </a:rPr>
              <a:t>restartTimeout</a:t>
            </a:r>
            <a:r>
              <a:rPr lang="en-SG" sz="1050" b="0" dirty="0">
                <a:effectLst/>
                <a:latin typeface="Consolas" panose="020B0609020204030204" pitchFamily="49" charset="0"/>
              </a:rPr>
              <a:t>": "string"</a:t>
            </a:r>
          </a:p>
          <a:p>
            <a:r>
              <a:rPr lang="en-SG" sz="1050" b="0" dirty="0">
                <a:effectLst/>
                <a:latin typeface="Consolas" panose="020B0609020204030204" pitchFamily="49" charset="0"/>
              </a:rPr>
              <a:t>  },</a:t>
            </a:r>
          </a:p>
          <a:p>
            <a:r>
              <a:rPr lang="en-SG" sz="1050" b="0" dirty="0">
                <a:effectLst/>
                <a:latin typeface="Consolas" panose="020B0609020204030204" pitchFamily="49" charset="0"/>
              </a:rPr>
              <a:t>  {</a:t>
            </a:r>
          </a:p>
          <a:p>
            <a:r>
              <a:rPr lang="en-SG" sz="1050" b="0" dirty="0">
                <a:effectLst/>
                <a:latin typeface="Consolas" panose="020B0609020204030204" pitchFamily="49" charset="0"/>
              </a:rPr>
              <a:t>    "type": "</a:t>
            </a:r>
            <a:r>
              <a:rPr lang="en-SG" sz="1050" b="0" dirty="0" err="1">
                <a:effectLst/>
                <a:latin typeface="Consolas" panose="020B0609020204030204" pitchFamily="49" charset="0"/>
              </a:rPr>
              <a:t>WindowsUpdate</a:t>
            </a:r>
            <a:r>
              <a:rPr lang="en-SG" sz="1050" b="0" dirty="0">
                <a:effectLst/>
                <a:latin typeface="Consolas" panose="020B0609020204030204" pitchFamily="49" charset="0"/>
              </a:rPr>
              <a:t>",</a:t>
            </a:r>
          </a:p>
          <a:p>
            <a:r>
              <a:rPr lang="en-SG" sz="1050" b="0" dirty="0">
                <a:effectLst/>
                <a:latin typeface="Consolas" panose="020B0609020204030204" pitchFamily="49" charset="0"/>
              </a:rPr>
              <a:t>    "filters": [ "string" ],</a:t>
            </a:r>
          </a:p>
          <a:p>
            <a:r>
              <a:rPr lang="en-SG" sz="1050" b="0" dirty="0">
                <a:effectLst/>
                <a:latin typeface="Consolas" panose="020B0609020204030204" pitchFamily="49" charset="0"/>
              </a:rPr>
              <a:t>    "</a:t>
            </a:r>
            <a:r>
              <a:rPr lang="en-SG" sz="1050" b="0" dirty="0" err="1">
                <a:effectLst/>
                <a:latin typeface="Consolas" panose="020B0609020204030204" pitchFamily="49" charset="0"/>
              </a:rPr>
              <a:t>searchCriteria</a:t>
            </a:r>
            <a:r>
              <a:rPr lang="en-SG" sz="1050" b="0" dirty="0">
                <a:effectLst/>
                <a:latin typeface="Consolas" panose="020B0609020204030204" pitchFamily="49" charset="0"/>
              </a:rPr>
              <a:t>": "string",</a:t>
            </a:r>
          </a:p>
          <a:p>
            <a:r>
              <a:rPr lang="en-SG" sz="1050" b="0" dirty="0">
                <a:effectLst/>
                <a:latin typeface="Consolas" panose="020B0609020204030204" pitchFamily="49" charset="0"/>
              </a:rPr>
              <a:t>    "</a:t>
            </a:r>
            <a:r>
              <a:rPr lang="en-SG" sz="1050" b="0" dirty="0" err="1">
                <a:effectLst/>
                <a:latin typeface="Consolas" panose="020B0609020204030204" pitchFamily="49" charset="0"/>
              </a:rPr>
              <a:t>updateLimit</a:t>
            </a:r>
            <a:r>
              <a:rPr lang="en-SG" sz="1050" b="0" dirty="0">
                <a:effectLst/>
                <a:latin typeface="Consolas" panose="020B0609020204030204" pitchFamily="49" charset="0"/>
              </a:rPr>
              <a:t>": "int"</a:t>
            </a:r>
          </a:p>
          <a:p>
            <a:r>
              <a:rPr lang="en-SG" sz="1050" b="0" dirty="0">
                <a:effectLst/>
                <a:latin typeface="Consolas" panose="020B0609020204030204" pitchFamily="49" charset="0"/>
              </a:rPr>
              <a:t>  }</a:t>
            </a:r>
          </a:p>
          <a:p>
            <a:r>
              <a:rPr lang="en-SG" sz="1050" b="0" dirty="0">
                <a:effectLst/>
                <a:latin typeface="Consolas" panose="020B0609020204030204" pitchFamily="49" charset="0"/>
              </a:rPr>
              <a:t>]</a:t>
            </a:r>
            <a:endParaRPr lang="en-SG" sz="500" b="0" dirty="0">
              <a:effectLst/>
              <a:latin typeface="Consolas" panose="020B0609020204030204" pitchFamily="49" charset="0"/>
            </a:endParaRPr>
          </a:p>
        </p:txBody>
      </p:sp>
      <p:cxnSp>
        <p:nvCxnSpPr>
          <p:cNvPr id="41" name="Straight Connector 40">
            <a:extLst>
              <a:ext uri="{FF2B5EF4-FFF2-40B4-BE49-F238E27FC236}">
                <a16:creationId xmlns:a16="http://schemas.microsoft.com/office/drawing/2014/main" id="{CE78ACCE-0BBC-0DD7-899B-369E19076851}"/>
              </a:ext>
            </a:extLst>
          </p:cNvPr>
          <p:cNvCxnSpPr>
            <a:cxnSpLocks/>
          </p:cNvCxnSpPr>
          <p:nvPr/>
        </p:nvCxnSpPr>
        <p:spPr>
          <a:xfrm>
            <a:off x="5718890" y="4051981"/>
            <a:ext cx="2821269" cy="0"/>
          </a:xfrm>
          <a:prstGeom prst="line">
            <a:avLst/>
          </a:prstGeom>
          <a:ln w="12700">
            <a:solidFill>
              <a:srgbClr val="0070C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21D78B1-7A0C-67CE-0BD8-DF246E8B93AD}"/>
              </a:ext>
            </a:extLst>
          </p:cNvPr>
          <p:cNvSpPr txBox="1"/>
          <p:nvPr/>
        </p:nvSpPr>
        <p:spPr>
          <a:xfrm>
            <a:off x="9063732" y="1462296"/>
            <a:ext cx="2453097" cy="276999"/>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File</a:t>
            </a:r>
          </a:p>
        </p:txBody>
      </p:sp>
      <p:sp>
        <p:nvSpPr>
          <p:cNvPr id="2" name="Rectangle 1">
            <a:extLst>
              <a:ext uri="{FF2B5EF4-FFF2-40B4-BE49-F238E27FC236}">
                <a16:creationId xmlns:a16="http://schemas.microsoft.com/office/drawing/2014/main" id="{34F0A896-0974-D247-E8BD-3DBA72EE754D}"/>
              </a:ext>
            </a:extLst>
          </p:cNvPr>
          <p:cNvSpPr/>
          <p:nvPr/>
        </p:nvSpPr>
        <p:spPr bwMode="auto">
          <a:xfrm>
            <a:off x="7596583" y="2411153"/>
            <a:ext cx="178435" cy="39504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 name="Straight Connector 2">
            <a:extLst>
              <a:ext uri="{FF2B5EF4-FFF2-40B4-BE49-F238E27FC236}">
                <a16:creationId xmlns:a16="http://schemas.microsoft.com/office/drawing/2014/main" id="{5A018A66-1F2C-2E71-F0D3-346D0C48DC47}"/>
              </a:ext>
            </a:extLst>
          </p:cNvPr>
          <p:cNvCxnSpPr>
            <a:cxnSpLocks/>
          </p:cNvCxnSpPr>
          <p:nvPr/>
        </p:nvCxnSpPr>
        <p:spPr>
          <a:xfrm>
            <a:off x="5744101" y="2806194"/>
            <a:ext cx="2821269" cy="0"/>
          </a:xfrm>
          <a:prstGeom prst="line">
            <a:avLst/>
          </a:prstGeom>
          <a:ln w="12700">
            <a:solidFill>
              <a:srgbClr val="0070C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1BE7EF8-29C7-4C4B-76C9-B9DCFBB98ACB}"/>
              </a:ext>
            </a:extLst>
          </p:cNvPr>
          <p:cNvSpPr txBox="1"/>
          <p:nvPr/>
        </p:nvSpPr>
        <p:spPr>
          <a:xfrm>
            <a:off x="9063732" y="2653289"/>
            <a:ext cx="2453097" cy="276999"/>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PowerShell</a:t>
            </a:r>
          </a:p>
        </p:txBody>
      </p:sp>
      <p:sp>
        <p:nvSpPr>
          <p:cNvPr id="6" name="Rectangle 5">
            <a:extLst>
              <a:ext uri="{FF2B5EF4-FFF2-40B4-BE49-F238E27FC236}">
                <a16:creationId xmlns:a16="http://schemas.microsoft.com/office/drawing/2014/main" id="{ECB8C6C9-F99A-7B5B-5A71-293AC46BB9D8}"/>
              </a:ext>
            </a:extLst>
          </p:cNvPr>
          <p:cNvSpPr/>
          <p:nvPr/>
        </p:nvSpPr>
        <p:spPr bwMode="auto">
          <a:xfrm>
            <a:off x="7593662" y="5644745"/>
            <a:ext cx="178435" cy="39504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Connector 6">
            <a:extLst>
              <a:ext uri="{FF2B5EF4-FFF2-40B4-BE49-F238E27FC236}">
                <a16:creationId xmlns:a16="http://schemas.microsoft.com/office/drawing/2014/main" id="{438A7BB5-F251-D7B5-77BA-D0A2F3D3D257}"/>
              </a:ext>
            </a:extLst>
          </p:cNvPr>
          <p:cNvCxnSpPr>
            <a:cxnSpLocks/>
          </p:cNvCxnSpPr>
          <p:nvPr/>
        </p:nvCxnSpPr>
        <p:spPr>
          <a:xfrm>
            <a:off x="5741180" y="6039786"/>
            <a:ext cx="2821269" cy="0"/>
          </a:xfrm>
          <a:prstGeom prst="line">
            <a:avLst/>
          </a:prstGeom>
          <a:ln w="12700">
            <a:solidFill>
              <a:srgbClr val="0070C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EFE6EEE-0A3E-49A1-FC1E-89EB922E9597}"/>
              </a:ext>
            </a:extLst>
          </p:cNvPr>
          <p:cNvSpPr txBox="1"/>
          <p:nvPr/>
        </p:nvSpPr>
        <p:spPr>
          <a:xfrm>
            <a:off x="9060811" y="5886881"/>
            <a:ext cx="2453097" cy="276999"/>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Windows Update</a:t>
            </a:r>
          </a:p>
        </p:txBody>
      </p:sp>
    </p:spTree>
    <p:extLst>
      <p:ext uri="{BB962C8B-B14F-4D97-AF65-F5344CB8AC3E}">
        <p14:creationId xmlns:p14="http://schemas.microsoft.com/office/powerpoint/2010/main" val="9715573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6E4284-DD87-DB4F-91CC-0B810BB5F2B4}"/>
              </a:ext>
            </a:extLst>
          </p:cNvPr>
          <p:cNvSpPr>
            <a:spLocks noGrp="1"/>
          </p:cNvSpPr>
          <p:nvPr>
            <p:ph type="title"/>
          </p:nvPr>
        </p:nvSpPr>
        <p:spPr/>
        <p:txBody>
          <a:bodyPr/>
          <a:lstStyle/>
          <a:p>
            <a:r>
              <a:rPr lang="en-US" dirty="0"/>
              <a:t>References</a:t>
            </a:r>
          </a:p>
        </p:txBody>
      </p:sp>
      <p:sp>
        <p:nvSpPr>
          <p:cNvPr id="4" name="Text Placeholder 3">
            <a:extLst>
              <a:ext uri="{FF2B5EF4-FFF2-40B4-BE49-F238E27FC236}">
                <a16:creationId xmlns:a16="http://schemas.microsoft.com/office/drawing/2014/main" id="{D6483B0D-A189-1149-B85D-6AEE873085BC}"/>
              </a:ext>
            </a:extLst>
          </p:cNvPr>
          <p:cNvSpPr>
            <a:spLocks noGrp="1"/>
          </p:cNvSpPr>
          <p:nvPr>
            <p:ph type="body" sz="quarter" idx="10"/>
          </p:nvPr>
        </p:nvSpPr>
        <p:spPr>
          <a:xfrm>
            <a:off x="263738" y="1468398"/>
            <a:ext cx="11018520" cy="1428083"/>
          </a:xfrm>
        </p:spPr>
        <p:txBody>
          <a:bodyPr/>
          <a:lstStyle/>
          <a:p>
            <a:r>
              <a:rPr lang="en-US" sz="1600" b="0" i="0" dirty="0">
                <a:effectLst/>
                <a:latin typeface="Segoe UI" panose="020B0502040204020203" pitchFamily="34" charset="0"/>
                <a:hlinkClick r:id="rId3"/>
              </a:rPr>
              <a:t>https://github.com/lenvolk/images-using-azure-image-builder/tree/main/ADOImageBuilder</a:t>
            </a:r>
            <a:endParaRPr lang="en-US" sz="1600" b="0" i="0" dirty="0">
              <a:effectLst/>
              <a:latin typeface="Segoe UI" panose="020B0502040204020203" pitchFamily="34" charset="0"/>
            </a:endParaRPr>
          </a:p>
          <a:p>
            <a:endParaRPr lang="en-US" sz="1600" dirty="0">
              <a:latin typeface="Segoe UI" panose="020B0502040204020203" pitchFamily="34" charset="0"/>
            </a:endParaRPr>
          </a:p>
          <a:p>
            <a:r>
              <a:rPr lang="en-US" sz="1600" dirty="0">
                <a:hlinkClick r:id="rId4" tooltip="https://learn.microsoft.com/en-us/azure/virtual-machines/image-builder-overview?tabs=azure-powershell"/>
              </a:rPr>
              <a:t>https://learn.microsoft.com/en-us/azure/virtual-machines/image-builder-overview?tabs=azure-powershell</a:t>
            </a:r>
            <a:endParaRPr lang="en-US" sz="1600" dirty="0"/>
          </a:p>
          <a:p>
            <a:endParaRPr lang="en-US" sz="1600" dirty="0"/>
          </a:p>
          <a:p>
            <a:r>
              <a:rPr lang="en-US" sz="1600" dirty="0">
                <a:hlinkClick r:id="rId5"/>
              </a:rPr>
              <a:t>https://learn.microsoft.com/en-us/azure/virtual-machines/linux/image-builder-json</a:t>
            </a:r>
            <a:endParaRPr lang="en-US" sz="2400" dirty="0"/>
          </a:p>
        </p:txBody>
      </p:sp>
      <p:grpSp>
        <p:nvGrpSpPr>
          <p:cNvPr id="5" name="Group 4">
            <a:extLst>
              <a:ext uri="{FF2B5EF4-FFF2-40B4-BE49-F238E27FC236}">
                <a16:creationId xmlns:a16="http://schemas.microsoft.com/office/drawing/2014/main" id="{F03A5897-E825-1047-BF7D-8289E2C4AEE8}"/>
              </a:ext>
            </a:extLst>
          </p:cNvPr>
          <p:cNvGrpSpPr/>
          <p:nvPr/>
        </p:nvGrpSpPr>
        <p:grpSpPr>
          <a:xfrm>
            <a:off x="10615613" y="0"/>
            <a:ext cx="1576387" cy="6858000"/>
            <a:chOff x="10615613" y="0"/>
            <a:chExt cx="1576387" cy="6858000"/>
          </a:xfrm>
          <a:solidFill>
            <a:srgbClr val="0070C0"/>
          </a:solidFill>
        </p:grpSpPr>
        <p:sp>
          <p:nvSpPr>
            <p:cNvPr id="6" name="Rectangle 5">
              <a:extLst>
                <a:ext uri="{FF2B5EF4-FFF2-40B4-BE49-F238E27FC236}">
                  <a16:creationId xmlns:a16="http://schemas.microsoft.com/office/drawing/2014/main" id="{97125202-F096-F347-891C-89D2592E88D3}"/>
                </a:ext>
              </a:extLst>
            </p:cNvPr>
            <p:cNvSpPr/>
            <p:nvPr/>
          </p:nvSpPr>
          <p:spPr bwMode="auto">
            <a:xfrm>
              <a:off x="10615613" y="0"/>
              <a:ext cx="1576387" cy="6858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list_4" title="Icon of a checklist">
              <a:extLst>
                <a:ext uri="{FF2B5EF4-FFF2-40B4-BE49-F238E27FC236}">
                  <a16:creationId xmlns:a16="http://schemas.microsoft.com/office/drawing/2014/main" id="{0E5BC4B1-02A1-3B46-9E34-1E9E2FC2247D}"/>
                </a:ext>
              </a:extLst>
            </p:cNvPr>
            <p:cNvSpPr>
              <a:spLocks noChangeAspect="1" noEditPoints="1"/>
            </p:cNvSpPr>
            <p:nvPr/>
          </p:nvSpPr>
          <p:spPr bwMode="auto">
            <a:xfrm>
              <a:off x="11158827" y="3263421"/>
              <a:ext cx="489957" cy="331157"/>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grpFill/>
            <a:ln w="381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D6C0D169-E25B-854C-B150-88BBCE74F983}"/>
              </a:ext>
            </a:extLst>
          </p:cNvPr>
          <p:cNvSpPr txBox="1"/>
          <p:nvPr/>
        </p:nvSpPr>
        <p:spPr>
          <a:xfrm>
            <a:off x="3886200" y="6461880"/>
            <a:ext cx="3773597" cy="246221"/>
          </a:xfrm>
          <a:prstGeom prst="rect">
            <a:avLst/>
          </a:prstGeom>
          <a:noFill/>
        </p:spPr>
        <p:txBody>
          <a:bodyPr wrap="none" lIns="0" tIns="0" rIns="0" bIns="0" rtlCol="0">
            <a:spAutoFit/>
          </a:bodyPr>
          <a:lstStyle/>
          <a:p>
            <a:pPr algn="l"/>
            <a:r>
              <a:rPr lang="en-US" sz="1600" dirty="0">
                <a:solidFill>
                  <a:srgbClr val="FF0000"/>
                </a:solidFill>
              </a:rPr>
              <a:t>Microsoft Confidential – Internal Use Only</a:t>
            </a:r>
          </a:p>
        </p:txBody>
      </p:sp>
    </p:spTree>
    <p:extLst>
      <p:ext uri="{BB962C8B-B14F-4D97-AF65-F5344CB8AC3E}">
        <p14:creationId xmlns:p14="http://schemas.microsoft.com/office/powerpoint/2010/main" val="34987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35FAE228-F693-D441-BAE5-5077F62AF5B0}"/>
              </a:ext>
            </a:extLst>
          </p:cNvPr>
          <p:cNvSpPr/>
          <p:nvPr/>
        </p:nvSpPr>
        <p:spPr bwMode="auto">
          <a:xfrm>
            <a:off x="7948481" y="1528616"/>
            <a:ext cx="178435" cy="39504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Title 89">
            <a:extLst>
              <a:ext uri="{FF2B5EF4-FFF2-40B4-BE49-F238E27FC236}">
                <a16:creationId xmlns:a16="http://schemas.microsoft.com/office/drawing/2014/main" id="{53B32F5E-C3FF-994B-9856-A60B56E84741}"/>
              </a:ext>
            </a:extLst>
          </p:cNvPr>
          <p:cNvSpPr>
            <a:spLocks noGrp="1"/>
          </p:cNvSpPr>
          <p:nvPr>
            <p:ph type="title"/>
          </p:nvPr>
        </p:nvSpPr>
        <p:spPr/>
        <p:txBody>
          <a:bodyPr/>
          <a:lstStyle/>
          <a:p>
            <a:pPr algn="ctr"/>
            <a:r>
              <a:rPr lang="en-US" dirty="0"/>
              <a:t>Packer Template Example (for comparison purposes)</a:t>
            </a:r>
          </a:p>
        </p:txBody>
      </p:sp>
      <p:sp>
        <p:nvSpPr>
          <p:cNvPr id="5" name="Rectangle 4">
            <a:extLst>
              <a:ext uri="{FF2B5EF4-FFF2-40B4-BE49-F238E27FC236}">
                <a16:creationId xmlns:a16="http://schemas.microsoft.com/office/drawing/2014/main" id="{E3427294-C88F-4BAC-9FF9-99E515B32F4E}"/>
              </a:ext>
            </a:extLst>
          </p:cNvPr>
          <p:cNvSpPr/>
          <p:nvPr/>
        </p:nvSpPr>
        <p:spPr bwMode="auto">
          <a:xfrm>
            <a:off x="7799767" y="1251820"/>
            <a:ext cx="388651" cy="3886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C5747548-71AD-41E2-9127-E7FE71945DCC}"/>
              </a:ext>
            </a:extLst>
          </p:cNvPr>
          <p:cNvSpPr txBox="1"/>
          <p:nvPr/>
        </p:nvSpPr>
        <p:spPr>
          <a:xfrm>
            <a:off x="9415631" y="1125742"/>
            <a:ext cx="1172964" cy="276999"/>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Builder</a:t>
            </a:r>
          </a:p>
        </p:txBody>
      </p:sp>
      <p:cxnSp>
        <p:nvCxnSpPr>
          <p:cNvPr id="22" name="Straight Connector 21">
            <a:extLst>
              <a:ext uri="{FF2B5EF4-FFF2-40B4-BE49-F238E27FC236}">
                <a16:creationId xmlns:a16="http://schemas.microsoft.com/office/drawing/2014/main" id="{5F0DF950-DF0E-4319-941B-3E46246A603E}"/>
              </a:ext>
            </a:extLst>
          </p:cNvPr>
          <p:cNvCxnSpPr>
            <a:cxnSpLocks/>
          </p:cNvCxnSpPr>
          <p:nvPr/>
        </p:nvCxnSpPr>
        <p:spPr>
          <a:xfrm>
            <a:off x="6106357" y="1247294"/>
            <a:ext cx="2810911" cy="0"/>
          </a:xfrm>
          <a:prstGeom prst="line">
            <a:avLst/>
          </a:prstGeom>
          <a:ln w="12700">
            <a:solidFill>
              <a:srgbClr val="0070C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1F12F6F-259C-4D6C-A778-9DDBE97DDF73}"/>
              </a:ext>
            </a:extLst>
          </p:cNvPr>
          <p:cNvCxnSpPr>
            <a:cxnSpLocks/>
          </p:cNvCxnSpPr>
          <p:nvPr/>
        </p:nvCxnSpPr>
        <p:spPr>
          <a:xfrm>
            <a:off x="6095999" y="1923657"/>
            <a:ext cx="2821269" cy="0"/>
          </a:xfrm>
          <a:prstGeom prst="line">
            <a:avLst/>
          </a:prstGeom>
          <a:ln w="12700">
            <a:solidFill>
              <a:srgbClr val="0070C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306D141-B706-4BE3-A8ED-E096AFF0C7D3}"/>
              </a:ext>
            </a:extLst>
          </p:cNvPr>
          <p:cNvSpPr txBox="1"/>
          <p:nvPr/>
        </p:nvSpPr>
        <p:spPr>
          <a:xfrm>
            <a:off x="9440841" y="2377250"/>
            <a:ext cx="1716686" cy="276999"/>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Source Image</a:t>
            </a:r>
          </a:p>
        </p:txBody>
      </p:sp>
      <p:cxnSp>
        <p:nvCxnSpPr>
          <p:cNvPr id="31" name="Straight Connector 30">
            <a:extLst>
              <a:ext uri="{FF2B5EF4-FFF2-40B4-BE49-F238E27FC236}">
                <a16:creationId xmlns:a16="http://schemas.microsoft.com/office/drawing/2014/main" id="{C808DBD6-628B-4A96-9058-5DE7E489198B}"/>
              </a:ext>
            </a:extLst>
          </p:cNvPr>
          <p:cNvCxnSpPr>
            <a:cxnSpLocks/>
          </p:cNvCxnSpPr>
          <p:nvPr/>
        </p:nvCxnSpPr>
        <p:spPr>
          <a:xfrm>
            <a:off x="6095999" y="3127579"/>
            <a:ext cx="2821269" cy="0"/>
          </a:xfrm>
          <a:prstGeom prst="line">
            <a:avLst/>
          </a:prstGeom>
          <a:ln w="12700">
            <a:solidFill>
              <a:srgbClr val="0070C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5F78366-F0F2-4111-ADC2-5DD157CD6B47}"/>
              </a:ext>
            </a:extLst>
          </p:cNvPr>
          <p:cNvSpPr txBox="1"/>
          <p:nvPr/>
        </p:nvSpPr>
        <p:spPr>
          <a:xfrm>
            <a:off x="9440841" y="2937622"/>
            <a:ext cx="1811550" cy="276999"/>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Temp VM Size</a:t>
            </a:r>
          </a:p>
        </p:txBody>
      </p:sp>
      <p:cxnSp>
        <p:nvCxnSpPr>
          <p:cNvPr id="33" name="Straight Connector 32">
            <a:extLst>
              <a:ext uri="{FF2B5EF4-FFF2-40B4-BE49-F238E27FC236}">
                <a16:creationId xmlns:a16="http://schemas.microsoft.com/office/drawing/2014/main" id="{3648082B-7394-4F1C-8C02-012E56CEB39D}"/>
              </a:ext>
            </a:extLst>
          </p:cNvPr>
          <p:cNvCxnSpPr>
            <a:cxnSpLocks/>
          </p:cNvCxnSpPr>
          <p:nvPr/>
        </p:nvCxnSpPr>
        <p:spPr>
          <a:xfrm>
            <a:off x="6096000" y="3663976"/>
            <a:ext cx="2821269" cy="0"/>
          </a:xfrm>
          <a:prstGeom prst="line">
            <a:avLst/>
          </a:prstGeom>
          <a:ln w="12700">
            <a:solidFill>
              <a:srgbClr val="0070C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03CB3FB-F7FA-4211-9FA8-1E79926D5AF6}"/>
              </a:ext>
            </a:extLst>
          </p:cNvPr>
          <p:cNvSpPr txBox="1"/>
          <p:nvPr/>
        </p:nvSpPr>
        <p:spPr>
          <a:xfrm>
            <a:off x="9440841" y="3386977"/>
            <a:ext cx="2621850" cy="553998"/>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Custom Managed Image name (end artifact)</a:t>
            </a:r>
          </a:p>
        </p:txBody>
      </p:sp>
      <p:cxnSp>
        <p:nvCxnSpPr>
          <p:cNvPr id="35" name="Straight Connector 34">
            <a:extLst>
              <a:ext uri="{FF2B5EF4-FFF2-40B4-BE49-F238E27FC236}">
                <a16:creationId xmlns:a16="http://schemas.microsoft.com/office/drawing/2014/main" id="{9833DF95-5C19-4796-8412-B9DD842F08F8}"/>
              </a:ext>
            </a:extLst>
          </p:cNvPr>
          <p:cNvCxnSpPr>
            <a:cxnSpLocks/>
          </p:cNvCxnSpPr>
          <p:nvPr/>
        </p:nvCxnSpPr>
        <p:spPr>
          <a:xfrm>
            <a:off x="6095999" y="4658811"/>
            <a:ext cx="2821269" cy="0"/>
          </a:xfrm>
          <a:prstGeom prst="line">
            <a:avLst/>
          </a:prstGeom>
          <a:ln w="12700">
            <a:solidFill>
              <a:srgbClr val="0070C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2589FE9-DF64-4C70-AE16-74ACA83E7E82}"/>
              </a:ext>
            </a:extLst>
          </p:cNvPr>
          <p:cNvSpPr txBox="1"/>
          <p:nvPr/>
        </p:nvSpPr>
        <p:spPr>
          <a:xfrm>
            <a:off x="9415631" y="4285903"/>
            <a:ext cx="2647060" cy="553998"/>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To publish the artifact to an Image Gallery</a:t>
            </a:r>
          </a:p>
        </p:txBody>
      </p:sp>
      <p:cxnSp>
        <p:nvCxnSpPr>
          <p:cNvPr id="37" name="Straight Connector 36">
            <a:extLst>
              <a:ext uri="{FF2B5EF4-FFF2-40B4-BE49-F238E27FC236}">
                <a16:creationId xmlns:a16="http://schemas.microsoft.com/office/drawing/2014/main" id="{559F00FB-CDCA-4A42-A1EE-9D8BBD830E3C}"/>
              </a:ext>
            </a:extLst>
          </p:cNvPr>
          <p:cNvCxnSpPr>
            <a:cxnSpLocks/>
          </p:cNvCxnSpPr>
          <p:nvPr/>
        </p:nvCxnSpPr>
        <p:spPr>
          <a:xfrm>
            <a:off x="6095999" y="5744988"/>
            <a:ext cx="2821269" cy="0"/>
          </a:xfrm>
          <a:prstGeom prst="line">
            <a:avLst/>
          </a:prstGeom>
          <a:ln w="12700">
            <a:solidFill>
              <a:srgbClr val="0070C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76E8E3E-EDD9-4A32-97A2-D0CEC9A92623}"/>
              </a:ext>
            </a:extLst>
          </p:cNvPr>
          <p:cNvSpPr txBox="1"/>
          <p:nvPr/>
        </p:nvSpPr>
        <p:spPr>
          <a:xfrm>
            <a:off x="9415631" y="5461613"/>
            <a:ext cx="2453096" cy="553998"/>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Image Configuration/ Customization</a:t>
            </a:r>
          </a:p>
        </p:txBody>
      </p:sp>
      <p:sp>
        <p:nvSpPr>
          <p:cNvPr id="40" name="TextBox 39">
            <a:extLst>
              <a:ext uri="{FF2B5EF4-FFF2-40B4-BE49-F238E27FC236}">
                <a16:creationId xmlns:a16="http://schemas.microsoft.com/office/drawing/2014/main" id="{D98FF51A-4AC7-478A-9AF2-BEEF53239637}"/>
              </a:ext>
            </a:extLst>
          </p:cNvPr>
          <p:cNvSpPr txBox="1"/>
          <p:nvPr/>
        </p:nvSpPr>
        <p:spPr>
          <a:xfrm>
            <a:off x="481207" y="958235"/>
            <a:ext cx="6737926" cy="5750036"/>
          </a:xfrm>
          <a:prstGeom prst="rect">
            <a:avLst/>
          </a:prstGeom>
          <a:noFill/>
        </p:spPr>
        <p:txBody>
          <a:bodyPr wrap="square">
            <a:spAutoFit/>
          </a:bodyPr>
          <a:lstStyle/>
          <a:p>
            <a:r>
              <a:rPr lang="en-SG"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"builders"</a:t>
            </a:r>
            <a:r>
              <a:rPr lang="en-SG" sz="1000" b="0" dirty="0">
                <a:solidFill>
                  <a:srgbClr val="ABB2BF"/>
                </a:solidFill>
                <a:effectLst/>
                <a:latin typeface="Consolas" panose="020B0609020204030204" pitchFamily="49" charset="0"/>
              </a:rPr>
              <a:t> : [{</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"type"</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"azure-arm"</a:t>
            </a:r>
            <a:r>
              <a:rPr lang="en-SG" sz="1000" b="0" dirty="0">
                <a:solidFill>
                  <a:srgbClr val="ABB2BF"/>
                </a:solidFill>
                <a:effectLst/>
                <a:latin typeface="Consolas" panose="020B0609020204030204" pitchFamily="49" charset="0"/>
              </a:rPr>
              <a:t>,</a:t>
            </a:r>
          </a:p>
          <a:p>
            <a:br>
              <a:rPr lang="en-SG" sz="1000" b="0" dirty="0">
                <a:solidFill>
                  <a:srgbClr val="ABB2BF"/>
                </a:solidFill>
                <a:effectLst/>
                <a:latin typeface="Consolas" panose="020B0609020204030204" pitchFamily="49" charset="0"/>
              </a:rPr>
            </a:br>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"client_id"</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"${client_id}"</a:t>
            </a:r>
            <a:r>
              <a:rPr lang="en-SG" sz="1000" b="0" dirty="0">
                <a:solidFill>
                  <a:srgbClr val="ABB2BF"/>
                </a:solidFill>
                <a:effectLst/>
                <a:latin typeface="Consolas" panose="020B0609020204030204" pitchFamily="49" charset="0"/>
              </a:rPr>
              <a:t>,</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"client_secret"</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"${client_secret}"</a:t>
            </a:r>
            <a:r>
              <a:rPr lang="en-SG" sz="1000" b="0" dirty="0">
                <a:solidFill>
                  <a:srgbClr val="ABB2BF"/>
                </a:solidFill>
                <a:effectLst/>
                <a:latin typeface="Consolas" panose="020B0609020204030204" pitchFamily="49" charset="0"/>
              </a:rPr>
              <a:t>,</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"tenant_id"</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"${tenant_id}"</a:t>
            </a:r>
            <a:r>
              <a:rPr lang="en-SG" sz="1000" b="0" dirty="0">
                <a:solidFill>
                  <a:srgbClr val="ABB2BF"/>
                </a:solidFill>
                <a:effectLst/>
                <a:latin typeface="Consolas" panose="020B0609020204030204" pitchFamily="49" charset="0"/>
              </a:rPr>
              <a:t>,</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"subscription_id"</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"${subscription_id}"</a:t>
            </a:r>
            <a:r>
              <a:rPr lang="en-SG" sz="1000" b="0" dirty="0">
                <a:solidFill>
                  <a:srgbClr val="ABB2BF"/>
                </a:solidFill>
                <a:effectLst/>
                <a:latin typeface="Consolas" panose="020B0609020204030204" pitchFamily="49" charset="0"/>
              </a:rPr>
              <a:t>,</a:t>
            </a:r>
          </a:p>
          <a:p>
            <a:br>
              <a:rPr lang="en-SG" sz="1000" b="0" dirty="0">
                <a:solidFill>
                  <a:srgbClr val="ABB2BF"/>
                </a:solidFill>
                <a:effectLst/>
                <a:latin typeface="Consolas" panose="020B0609020204030204" pitchFamily="49" charset="0"/>
              </a:rPr>
            </a:br>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"os_type"</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"${os_type}"</a:t>
            </a:r>
            <a:r>
              <a:rPr lang="en-SG" sz="1000" b="0" dirty="0">
                <a:solidFill>
                  <a:srgbClr val="ABB2BF"/>
                </a:solidFill>
                <a:effectLst/>
                <a:latin typeface="Consolas" panose="020B0609020204030204" pitchFamily="49" charset="0"/>
              </a:rPr>
              <a:t>,</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"image_publisher"</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"${image_publisher}"</a:t>
            </a:r>
            <a:r>
              <a:rPr lang="en-SG" sz="1000" b="0" dirty="0">
                <a:solidFill>
                  <a:srgbClr val="ABB2BF"/>
                </a:solidFill>
                <a:effectLst/>
                <a:latin typeface="Consolas" panose="020B0609020204030204" pitchFamily="49" charset="0"/>
              </a:rPr>
              <a:t>,</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"image_offer"</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"${image_offer}"</a:t>
            </a:r>
            <a:r>
              <a:rPr lang="en-SG" sz="1000" b="0" dirty="0">
                <a:solidFill>
                  <a:srgbClr val="ABB2BF"/>
                </a:solidFill>
                <a:effectLst/>
                <a:latin typeface="Consolas" panose="020B0609020204030204" pitchFamily="49" charset="0"/>
              </a:rPr>
              <a:t>,</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a:t>
            </a:r>
            <a:r>
              <a:rPr lang="en-SG" sz="1000" b="0" dirty="0" err="1">
                <a:solidFill>
                  <a:srgbClr val="E06C75"/>
                </a:solidFill>
                <a:effectLst/>
                <a:latin typeface="Consolas" panose="020B0609020204030204" pitchFamily="49" charset="0"/>
              </a:rPr>
              <a:t>image_sku</a:t>
            </a:r>
            <a:r>
              <a:rPr lang="en-SG" sz="1000" b="0" dirty="0">
                <a:solidFill>
                  <a:srgbClr val="E06C75"/>
                </a:solidFill>
                <a:effectLst/>
                <a:latin typeface="Consolas" panose="020B0609020204030204" pitchFamily="49" charset="0"/>
              </a:rPr>
              <a:t>"</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a:t>
            </a:r>
            <a:r>
              <a:rPr lang="en-SG" sz="1000" b="0" dirty="0" err="1">
                <a:solidFill>
                  <a:srgbClr val="98C379"/>
                </a:solidFill>
                <a:effectLst/>
                <a:latin typeface="Consolas" panose="020B0609020204030204" pitchFamily="49" charset="0"/>
              </a:rPr>
              <a:t>image_sku</a:t>
            </a:r>
            <a:r>
              <a:rPr lang="en-SG" sz="1000" b="0" dirty="0">
                <a:solidFill>
                  <a:srgbClr val="98C379"/>
                </a:solidFill>
                <a:effectLst/>
                <a:latin typeface="Consolas" panose="020B0609020204030204" pitchFamily="49" charset="0"/>
              </a:rPr>
              <a:t>}"</a:t>
            </a:r>
            <a:r>
              <a:rPr lang="en-SG" sz="1000" b="0" dirty="0">
                <a:solidFill>
                  <a:srgbClr val="ABB2BF"/>
                </a:solidFill>
                <a:effectLst/>
                <a:latin typeface="Consolas" panose="020B0609020204030204" pitchFamily="49" charset="0"/>
              </a:rPr>
              <a:t>,</a:t>
            </a:r>
          </a:p>
          <a:p>
            <a:br>
              <a:rPr lang="en-SG" sz="1000" b="0" dirty="0">
                <a:solidFill>
                  <a:srgbClr val="ABB2BF"/>
                </a:solidFill>
                <a:effectLst/>
                <a:latin typeface="Consolas" panose="020B0609020204030204" pitchFamily="49" charset="0"/>
              </a:rPr>
            </a:br>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"location"</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"${location}"</a:t>
            </a:r>
            <a:r>
              <a:rPr lang="en-SG" sz="1000" b="0" dirty="0">
                <a:solidFill>
                  <a:srgbClr val="ABB2BF"/>
                </a:solidFill>
                <a:effectLst/>
                <a:latin typeface="Consolas" panose="020B0609020204030204" pitchFamily="49" charset="0"/>
              </a:rPr>
              <a:t>,</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"vm_size"</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"${vm_size}"</a:t>
            </a:r>
            <a:r>
              <a:rPr lang="en-SG" sz="1000" b="0" dirty="0">
                <a:solidFill>
                  <a:srgbClr val="ABB2BF"/>
                </a:solidFill>
                <a:effectLst/>
                <a:latin typeface="Consolas" panose="020B0609020204030204" pitchFamily="49" charset="0"/>
              </a:rPr>
              <a:t>,</a:t>
            </a:r>
          </a:p>
          <a:p>
            <a:br>
              <a:rPr lang="en-SG" sz="1000" b="0" dirty="0">
                <a:solidFill>
                  <a:srgbClr val="ABB2BF"/>
                </a:solidFill>
                <a:effectLst/>
                <a:latin typeface="Consolas" panose="020B0609020204030204" pitchFamily="49" charset="0"/>
              </a:rPr>
            </a:br>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"managed_image_resource_group_name"</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"${managed_image_resource_group_name}"</a:t>
            </a:r>
            <a:r>
              <a:rPr lang="en-SG" sz="1000" b="0" dirty="0">
                <a:solidFill>
                  <a:srgbClr val="ABB2BF"/>
                </a:solidFill>
                <a:effectLst/>
                <a:latin typeface="Consolas" panose="020B0609020204030204" pitchFamily="49" charset="0"/>
              </a:rPr>
              <a:t>,</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"managed_image_name"</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"${managed_image_name}"</a:t>
            </a:r>
            <a:r>
              <a:rPr lang="en-SG" sz="1000" b="0" dirty="0">
                <a:solidFill>
                  <a:srgbClr val="ABB2BF"/>
                </a:solidFill>
                <a:effectLst/>
                <a:latin typeface="Consolas" panose="020B0609020204030204" pitchFamily="49" charset="0"/>
              </a:rPr>
              <a:t>,</a:t>
            </a:r>
          </a:p>
          <a:p>
            <a:br>
              <a:rPr lang="en-SG" sz="1000" b="0" dirty="0">
                <a:solidFill>
                  <a:srgbClr val="ABB2BF"/>
                </a:solidFill>
                <a:effectLst/>
                <a:latin typeface="Consolas" panose="020B0609020204030204" pitchFamily="49" charset="0"/>
              </a:rPr>
            </a:br>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"shared_image_gallery_destination"</a:t>
            </a:r>
            <a:r>
              <a:rPr lang="en-SG" sz="1000" b="0" dirty="0">
                <a:solidFill>
                  <a:srgbClr val="ABB2BF"/>
                </a:solidFill>
                <a:effectLst/>
                <a:latin typeface="Consolas" panose="020B0609020204030204" pitchFamily="49" charset="0"/>
              </a:rPr>
              <a:t>: {</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"subscription"</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"${subscription_id}"</a:t>
            </a:r>
            <a:r>
              <a:rPr lang="en-SG" sz="1000" b="0" dirty="0">
                <a:solidFill>
                  <a:srgbClr val="ABB2BF"/>
                </a:solidFill>
                <a:effectLst/>
                <a:latin typeface="Consolas" panose="020B0609020204030204" pitchFamily="49" charset="0"/>
              </a:rPr>
              <a:t>,</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"resource_group"</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"${resource_group}"</a:t>
            </a:r>
            <a:r>
              <a:rPr lang="en-SG" sz="1000" b="0" dirty="0">
                <a:solidFill>
                  <a:srgbClr val="ABB2BF"/>
                </a:solidFill>
                <a:effectLst/>
                <a:latin typeface="Consolas" panose="020B0609020204030204" pitchFamily="49" charset="0"/>
              </a:rPr>
              <a:t>,</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"gallery_name"</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"${gallery_name}"</a:t>
            </a:r>
            <a:r>
              <a:rPr lang="en-SG" sz="1000" b="0" dirty="0">
                <a:solidFill>
                  <a:srgbClr val="ABB2BF"/>
                </a:solidFill>
                <a:effectLst/>
                <a:latin typeface="Consolas" panose="020B0609020204030204" pitchFamily="49" charset="0"/>
              </a:rPr>
              <a:t>,</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"image_name"</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"${image_name}"</a:t>
            </a:r>
            <a:r>
              <a:rPr lang="en-SG" sz="1000" b="0" dirty="0">
                <a:solidFill>
                  <a:srgbClr val="ABB2BF"/>
                </a:solidFill>
                <a:effectLst/>
                <a:latin typeface="Consolas" panose="020B0609020204030204" pitchFamily="49" charset="0"/>
              </a:rPr>
              <a:t>,</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"image_version"</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"${image_version}"</a:t>
            </a:r>
            <a:r>
              <a:rPr lang="en-SG" sz="1000" b="0" dirty="0">
                <a:solidFill>
                  <a:srgbClr val="ABB2BF"/>
                </a:solidFill>
                <a:effectLst/>
                <a:latin typeface="Consolas" panose="020B0609020204030204" pitchFamily="49" charset="0"/>
              </a:rPr>
              <a:t>,</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"replication_regions"</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"${replication_regions}"</a:t>
            </a:r>
            <a:endParaRPr lang="en-SG" sz="1000" b="0" dirty="0">
              <a:solidFill>
                <a:srgbClr val="ABB2BF"/>
              </a:solidFill>
              <a:effectLst/>
              <a:latin typeface="Consolas" panose="020B0609020204030204" pitchFamily="49" charset="0"/>
            </a:endParaRPr>
          </a:p>
          <a:p>
            <a:r>
              <a:rPr lang="en-SG" sz="1000" b="0" dirty="0">
                <a:solidFill>
                  <a:srgbClr val="ABB2BF"/>
                </a:solidFill>
                <a:effectLst/>
                <a:latin typeface="Consolas" panose="020B0609020204030204" pitchFamily="49" charset="0"/>
              </a:rPr>
              <a:t>    }</a:t>
            </a:r>
          </a:p>
          <a:p>
            <a:r>
              <a:rPr lang="en-SG" sz="1000" b="0" dirty="0">
                <a:solidFill>
                  <a:srgbClr val="ABB2BF"/>
                </a:solidFill>
                <a:effectLst/>
                <a:latin typeface="Consolas" panose="020B0609020204030204" pitchFamily="49" charset="0"/>
              </a:rPr>
              <a:t> }</a:t>
            </a:r>
          </a:p>
          <a:p>
            <a:r>
              <a:rPr lang="en-SG" sz="1000" b="0" dirty="0">
                <a:solidFill>
                  <a:srgbClr val="ABB2BF"/>
                </a:solidFill>
                <a:effectLst/>
                <a:latin typeface="Consolas" panose="020B0609020204030204" pitchFamily="49" charset="0"/>
              </a:rPr>
              <a:t>],</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"provisioners"</a:t>
            </a:r>
            <a:r>
              <a:rPr lang="en-SG" sz="1000" b="0" dirty="0">
                <a:solidFill>
                  <a:srgbClr val="ABB2BF"/>
                </a:solidFill>
                <a:effectLst/>
                <a:latin typeface="Consolas" panose="020B0609020204030204" pitchFamily="49" charset="0"/>
              </a:rPr>
              <a:t>: [</a:t>
            </a:r>
          </a:p>
          <a:p>
            <a:r>
              <a:rPr lang="en-SG" sz="1000" b="0" dirty="0">
                <a:solidFill>
                  <a:srgbClr val="ABB2BF"/>
                </a:solidFill>
                <a:effectLst/>
                <a:latin typeface="Consolas" panose="020B0609020204030204" pitchFamily="49" charset="0"/>
              </a:rPr>
              <a:t>   {</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"type"</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"ansible"</a:t>
            </a:r>
            <a:r>
              <a:rPr lang="en-SG" sz="1000" b="0" dirty="0">
                <a:solidFill>
                  <a:srgbClr val="ABB2BF"/>
                </a:solidFill>
                <a:effectLst/>
                <a:latin typeface="Consolas" panose="020B0609020204030204" pitchFamily="49" charset="0"/>
              </a:rPr>
              <a:t>,</a:t>
            </a:r>
          </a:p>
          <a:p>
            <a:r>
              <a:rPr lang="en-SG" sz="1000" b="0" dirty="0">
                <a:solidFill>
                  <a:srgbClr val="ABB2BF"/>
                </a:solidFill>
                <a:effectLst/>
                <a:latin typeface="Consolas" panose="020B0609020204030204" pitchFamily="49" charset="0"/>
              </a:rPr>
              <a:t>    </a:t>
            </a:r>
            <a:r>
              <a:rPr lang="en-SG" sz="1000" b="0" dirty="0">
                <a:solidFill>
                  <a:srgbClr val="E06C75"/>
                </a:solidFill>
                <a:effectLst/>
                <a:latin typeface="Consolas" panose="020B0609020204030204" pitchFamily="49" charset="0"/>
              </a:rPr>
              <a:t>"playbook_file"</a:t>
            </a:r>
            <a:r>
              <a:rPr lang="en-SG" sz="1000" b="0" dirty="0">
                <a:solidFill>
                  <a:srgbClr val="ABB2BF"/>
                </a:solidFill>
                <a:effectLst/>
                <a:latin typeface="Consolas" panose="020B0609020204030204" pitchFamily="49" charset="0"/>
              </a:rPr>
              <a:t>: </a:t>
            </a:r>
            <a:r>
              <a:rPr lang="en-SG" sz="1000" b="0" dirty="0">
                <a:solidFill>
                  <a:srgbClr val="98C379"/>
                </a:solidFill>
                <a:effectLst/>
                <a:latin typeface="Consolas" panose="020B0609020204030204" pitchFamily="49" charset="0"/>
              </a:rPr>
              <a:t>"${ansible_playbook_path}"</a:t>
            </a:r>
            <a:endParaRPr lang="en-SG" sz="1000" b="0" dirty="0">
              <a:solidFill>
                <a:srgbClr val="ABB2BF"/>
              </a:solidFill>
              <a:effectLst/>
              <a:latin typeface="Consolas" panose="020B0609020204030204" pitchFamily="49" charset="0"/>
            </a:endParaRPr>
          </a:p>
          <a:p>
            <a:r>
              <a:rPr lang="en-SG" sz="1000" b="0" dirty="0">
                <a:solidFill>
                  <a:srgbClr val="ABB2BF"/>
                </a:solidFill>
                <a:effectLst/>
                <a:latin typeface="Consolas" panose="020B0609020204030204" pitchFamily="49" charset="0"/>
              </a:rPr>
              <a:t>   }</a:t>
            </a:r>
          </a:p>
          <a:p>
            <a:r>
              <a:rPr lang="en-SG" sz="1000" b="0" dirty="0">
                <a:solidFill>
                  <a:srgbClr val="ABB2BF"/>
                </a:solidFill>
                <a:effectLst/>
                <a:latin typeface="Consolas" panose="020B0609020204030204" pitchFamily="49" charset="0"/>
              </a:rPr>
              <a:t> ]</a:t>
            </a:r>
          </a:p>
          <a:p>
            <a:r>
              <a:rPr lang="en-SG" sz="1000" b="0" dirty="0">
                <a:solidFill>
                  <a:srgbClr val="ABB2BF"/>
                </a:solidFill>
                <a:effectLst/>
                <a:latin typeface="Consolas" panose="020B0609020204030204" pitchFamily="49" charset="0"/>
              </a:rPr>
              <a:t>}</a:t>
            </a:r>
          </a:p>
        </p:txBody>
      </p:sp>
      <p:cxnSp>
        <p:nvCxnSpPr>
          <p:cNvPr id="41" name="Straight Connector 40">
            <a:extLst>
              <a:ext uri="{FF2B5EF4-FFF2-40B4-BE49-F238E27FC236}">
                <a16:creationId xmlns:a16="http://schemas.microsoft.com/office/drawing/2014/main" id="{61F67946-D7E4-487F-A786-E95059DB2C6F}"/>
              </a:ext>
            </a:extLst>
          </p:cNvPr>
          <p:cNvCxnSpPr>
            <a:cxnSpLocks/>
          </p:cNvCxnSpPr>
          <p:nvPr/>
        </p:nvCxnSpPr>
        <p:spPr>
          <a:xfrm>
            <a:off x="6095999" y="2544170"/>
            <a:ext cx="2821269" cy="0"/>
          </a:xfrm>
          <a:prstGeom prst="line">
            <a:avLst/>
          </a:prstGeom>
          <a:ln w="12700">
            <a:solidFill>
              <a:srgbClr val="0070C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5A13659-7B8E-4105-9AD0-16DE2B960C73}"/>
              </a:ext>
            </a:extLst>
          </p:cNvPr>
          <p:cNvSpPr txBox="1"/>
          <p:nvPr/>
        </p:nvSpPr>
        <p:spPr>
          <a:xfrm>
            <a:off x="9415630" y="1770752"/>
            <a:ext cx="2453097" cy="276999"/>
          </a:xfrm>
          <a:prstGeom prst="rect">
            <a:avLst/>
          </a:prstGeom>
          <a:noFill/>
          <a:ln>
            <a:noFill/>
          </a:ln>
        </p:spPr>
        <p:txBody>
          <a:bodyPr wrap="square" lIns="0" tIns="0" rIns="0" bIns="0" rtlCol="0" anchor="ctr">
            <a:spAutoFit/>
          </a:bodyPr>
          <a:lstStyle/>
          <a:p>
            <a:r>
              <a:rPr lang="en-US" sz="1800" dirty="0">
                <a:gradFill>
                  <a:gsLst>
                    <a:gs pos="1250">
                      <a:schemeClr val="tx1"/>
                    </a:gs>
                    <a:gs pos="100000">
                      <a:schemeClr val="tx1"/>
                    </a:gs>
                  </a:gsLst>
                  <a:lin ang="5400000" scaled="0"/>
                </a:gradFill>
                <a:latin typeface="+mj-lt"/>
                <a:cs typeface="Courier New" panose="02070309020205020404" pitchFamily="49" charset="0"/>
              </a:rPr>
              <a:t>Authentication Option</a:t>
            </a:r>
          </a:p>
        </p:txBody>
      </p:sp>
    </p:spTree>
    <p:extLst>
      <p:ext uri="{BB962C8B-B14F-4D97-AF65-F5344CB8AC3E}">
        <p14:creationId xmlns:p14="http://schemas.microsoft.com/office/powerpoint/2010/main" val="4163629283"/>
      </p:ext>
    </p:extLst>
  </p:cSld>
  <p:clrMapOvr>
    <a:masterClrMapping/>
  </p:clrMapOvr>
  <p:transition>
    <p:fade/>
  </p:transition>
</p:sld>
</file>

<file path=ppt/theme/theme1.xml><?xml version="1.0" encoding="utf-8"?>
<a:theme xmlns:a="http://schemas.openxmlformats.org/drawingml/2006/main" name="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16.potx" id="{3CE37147-4325-45BD-B481-11FB27371804}" vid="{71819018-3FDD-4099-B0AB-34D4E9CC2AB1}"/>
    </a:ext>
  </a:extLst>
</a:theme>
</file>

<file path=ppt/theme/theme2.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16.potx" id="{3CE37147-4325-45BD-B481-11FB27371804}" vid="{F0F0A549-CC9B-4CB2-BC3D-AB8417AA0508}"/>
    </a:ext>
  </a:extLst>
</a:theme>
</file>

<file path=ppt/theme/theme3.xml><?xml version="1.0" encoding="utf-8"?>
<a:theme xmlns:a="http://schemas.openxmlformats.org/drawingml/2006/main" name="1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16.potx" id="{3CE37147-4325-45BD-B481-11FB27371804}" vid="{F0F0A549-CC9B-4CB2-BC3D-AB8417AA050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86c87cf-0689-4e9d-8077-b2c2f28a05c4">
      <Terms xmlns="http://schemas.microsoft.com/office/infopath/2007/PartnerControls"/>
    </lcf76f155ced4ddcb4097134ff3c332f>
    <TaxCatchAll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E37600A1080054A9636E21BA889D035" ma:contentTypeVersion="20" ma:contentTypeDescription="Create a new document." ma:contentTypeScope="" ma:versionID="46ea957e6290943fb50cfb0631873f1d">
  <xsd:schema xmlns:xsd="http://www.w3.org/2001/XMLSchema" xmlns:xs="http://www.w3.org/2001/XMLSchema" xmlns:p="http://schemas.microsoft.com/office/2006/metadata/properties" xmlns:ns1="http://schemas.microsoft.com/sharepoint/v3" xmlns:ns2="586c87cf-0689-4e9d-8077-b2c2f28a05c4" xmlns:ns3="363ad84c-ff77-4569-a3c4-749ebd8d55a7" xmlns:ns4="230e9df3-be65-4c73-a93b-d1236ebd677e" targetNamespace="http://schemas.microsoft.com/office/2006/metadata/properties" ma:root="true" ma:fieldsID="8d961a7689be63c7dfeabe8f9494087d" ns1:_="" ns2:_="" ns3:_="" ns4:_="">
    <xsd:import namespace="http://schemas.microsoft.com/sharepoint/v3"/>
    <xsd:import namespace="586c87cf-0689-4e9d-8077-b2c2f28a05c4"/>
    <xsd:import namespace="363ad84c-ff77-4569-a3c4-749ebd8d55a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LengthInSeconds" minOccurs="0"/>
                <xsd:element ref="ns2:lcf76f155ced4ddcb4097134ff3c332f" minOccurs="0"/>
                <xsd:element ref="ns4:TaxCatchAll" minOccurs="0"/>
                <xsd:element ref="ns1:_ip_UnifiedCompliancePolicyProperties" minOccurs="0"/>
                <xsd:element ref="ns1:_ip_UnifiedCompliancePolicyUIAction" minOccurs="0"/>
                <xsd:element ref="ns2:MediaServiceSearchProperties" minOccurs="0"/>
                <xsd:element ref="ns2:MediaServiceObjectDetectorVersion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6c87cf-0689-4e9d-8077-b2c2f28a05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BillingMetadata" ma:index="26"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63ad84c-ff77-4569-a3c4-749ebd8d55a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6466b362-2e03-4f10-8089-b19dede497f1}" ma:internalName="TaxCatchAll" ma:showField="CatchAllData" ma:web="363ad84c-ff77-4569-a3c4-749ebd8d55a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03BA42-24D2-4E76-9F03-C17B26377F54}">
  <ds:schemaRefs>
    <ds:schemaRef ds:uri="http://schemas.microsoft.com/sharepoint/v3/contenttype/forms"/>
  </ds:schemaRefs>
</ds:datastoreItem>
</file>

<file path=customXml/itemProps2.xml><?xml version="1.0" encoding="utf-8"?>
<ds:datastoreItem xmlns:ds="http://schemas.openxmlformats.org/officeDocument/2006/customXml" ds:itemID="{3FD2C649-D1FF-48C1-8CE8-ED375631AFDB}">
  <ds:schemaRefs>
    <ds:schemaRef ds:uri="http://schemas.microsoft.com/office/infopath/2007/PartnerControls"/>
    <ds:schemaRef ds:uri="http://purl.org/dc/elements/1.1/"/>
    <ds:schemaRef ds:uri="http://schemas.microsoft.com/office/2006/documentManagement/types"/>
    <ds:schemaRef ds:uri="http://www.w3.org/XML/1998/namespace"/>
    <ds:schemaRef ds:uri="http://purl.org/dc/terms/"/>
    <ds:schemaRef ds:uri="http://purl.org/dc/dcmitype/"/>
    <ds:schemaRef ds:uri="http://schemas.microsoft.com/sharepoint/v3"/>
    <ds:schemaRef ds:uri="230e9df3-be65-4c73-a93b-d1236ebd677e"/>
    <ds:schemaRef ds:uri="363ad84c-ff77-4569-a3c4-749ebd8d55a7"/>
    <ds:schemaRef ds:uri="http://schemas.openxmlformats.org/package/2006/metadata/core-properties"/>
    <ds:schemaRef ds:uri="586c87cf-0689-4e9d-8077-b2c2f28a05c4"/>
    <ds:schemaRef ds:uri="http://schemas.microsoft.com/office/2006/metadata/properties"/>
  </ds:schemaRefs>
</ds:datastoreItem>
</file>

<file path=customXml/itemProps3.xml><?xml version="1.0" encoding="utf-8"?>
<ds:datastoreItem xmlns:ds="http://schemas.openxmlformats.org/officeDocument/2006/customXml" ds:itemID="{270E14AA-F40F-4C0E-B20A-7E257D247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86c87cf-0689-4e9d-8077-b2c2f28a05c4"/>
    <ds:schemaRef ds:uri="363ad84c-ff77-4569-a3c4-749ebd8d55a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16-9_Blue_Business_2019_16</Template>
  <TotalTime>1004</TotalTime>
  <Words>962</Words>
  <Application>Microsoft Office PowerPoint</Application>
  <PresentationFormat>Widescreen</PresentationFormat>
  <Paragraphs>190</Paragraphs>
  <Slides>9</Slides>
  <Notes>7</Notes>
  <HiddenSlides>1</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9</vt:i4>
      </vt:variant>
    </vt:vector>
  </HeadingPairs>
  <TitlesOfParts>
    <vt:vector size="19" baseType="lpstr">
      <vt:lpstr>Arial</vt:lpstr>
      <vt:lpstr>Calibri</vt:lpstr>
      <vt:lpstr>Consolas</vt:lpstr>
      <vt:lpstr>Segoe UI</vt:lpstr>
      <vt:lpstr>Segoe UI Semibold</vt:lpstr>
      <vt:lpstr>Segoe UI Semilight</vt:lpstr>
      <vt:lpstr>Wingdings</vt:lpstr>
      <vt:lpstr>Black Template</vt:lpstr>
      <vt:lpstr>White Template</vt:lpstr>
      <vt:lpstr>1_White Template</vt:lpstr>
      <vt:lpstr>Creating custom VM Images</vt:lpstr>
      <vt:lpstr>Building Images: Workflow Options in Azure DevOps</vt:lpstr>
      <vt:lpstr>Custom Image Pipeline vs Image Builder</vt:lpstr>
      <vt:lpstr>Custom Image Pipeline vs Image Builder (continued…)</vt:lpstr>
      <vt:lpstr>Resources created by Image Builder</vt:lpstr>
      <vt:lpstr>Image Builder Template </vt:lpstr>
      <vt:lpstr>Image Builder Template Customizations </vt:lpstr>
      <vt:lpstr>References</vt:lpstr>
      <vt:lpstr>Packer Template Example (for comparison purposes)</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Expert-level Azure API Management</dc:title>
  <dc:subject/>
  <dc:creator>Vladimir Vinogradsky</dc:creator>
  <cp:keywords/>
  <dc:description/>
  <cp:lastModifiedBy>Mike Stiers</cp:lastModifiedBy>
  <cp:revision>51</cp:revision>
  <dcterms:created xsi:type="dcterms:W3CDTF">2019-02-22T23:18:42Z</dcterms:created>
  <dcterms:modified xsi:type="dcterms:W3CDTF">2025-02-07T16:12:46Z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2019-02-22T23:18:43-0800</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8b10e53f-e137-40ac-a361-0000c7fdbc24</vt:lpwstr>
  </property>
  <property fmtid="{D5CDD505-2E9C-101B-9397-08002B2CF9AE}" pid="8" name="ContentTypeId">
    <vt:lpwstr>0x010100AE37600A1080054A9636E21BA889D035</vt:lpwstr>
  </property>
  <property fmtid="{D5CDD505-2E9C-101B-9397-08002B2CF9AE}" pid="9" name="AuthorIds_UIVersion_19968">
    <vt:lpwstr>15</vt:lpwstr>
  </property>
  <property fmtid="{D5CDD505-2E9C-101B-9397-08002B2CF9AE}" pid="10" name="Order">
    <vt:r8>235</vt:r8>
  </property>
  <property fmtid="{D5CDD505-2E9C-101B-9397-08002B2CF9AE}" pid="11" name="MediaServiceImageTags">
    <vt:lpwstr/>
  </property>
</Properties>
</file>