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0" r:id="rId4"/>
    <p:sldId id="261" r:id="rId5"/>
    <p:sldId id="262" r:id="rId6"/>
    <p:sldId id="265" r:id="rId7"/>
    <p:sldId id="266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9" autoAdjust="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864" y="-96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B02B1-9D26-1341-ADA6-6CB1D3D7D102}" type="datetime1">
              <a:rPr lang="en-US" smtClean="0"/>
              <a:t>13/03/15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48949-74D3-FD43-BA5F-9BC6601B5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2183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F750D-ABFA-8A48-A2B8-FC2BFD80F76C}" type="datetime1">
              <a:rPr lang="en-US" smtClean="0"/>
              <a:t>13/03/15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E00F9-12C6-C244-993C-73638F5AD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643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0" y="-1777"/>
            <a:ext cx="9144000" cy="1078992"/>
            <a:chOff x="0" y="-1777"/>
            <a:chExt cx="9144000" cy="1078992"/>
          </a:xfrm>
        </p:grpSpPr>
        <p:pic>
          <p:nvPicPr>
            <p:cNvPr id="7" name="Bild 6" descr="Kopfleiste_rot_ppt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77"/>
              <a:ext cx="9144000" cy="1078992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804" y="157875"/>
              <a:ext cx="2813906" cy="769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31763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11"/>
          <p:cNvSpPr txBox="1"/>
          <p:nvPr userDrawn="1"/>
        </p:nvSpPr>
        <p:spPr>
          <a:xfrm>
            <a:off x="501341" y="313139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0" dirty="0" smtClean="0">
                <a:latin typeface="+mn-lt"/>
                <a:cs typeface="+mn-cs"/>
              </a:rPr>
              <a:t>Luftfahrt/ </a:t>
            </a:r>
            <a:r>
              <a:rPr lang="de-DE" sz="1100" i="0" dirty="0" err="1" smtClean="0">
                <a:latin typeface="+mn-lt"/>
                <a:cs typeface="+mn-cs"/>
              </a:rPr>
              <a:t>Aviation</a:t>
            </a:r>
            <a:r>
              <a:rPr lang="de-DE" sz="1100" i="0" baseline="0" dirty="0" smtClean="0">
                <a:latin typeface="+mn-lt"/>
                <a:cs typeface="+mn-cs"/>
              </a:rPr>
              <a:t> </a:t>
            </a:r>
            <a:endParaRPr lang="de-DE" sz="1100" i="1" dirty="0">
              <a:latin typeface="Georgia"/>
              <a:cs typeface="Georgia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64795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05172"/>
            <a:ext cx="8229600" cy="4220991"/>
          </a:xfrm>
        </p:spPr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762172"/>
            <a:ext cx="8229600" cy="1143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0" y="664795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0" y="-1777"/>
            <a:ext cx="9144000" cy="1078992"/>
            <a:chOff x="0" y="-1777"/>
            <a:chExt cx="9144000" cy="1078992"/>
          </a:xfrm>
        </p:grpSpPr>
        <p:pic>
          <p:nvPicPr>
            <p:cNvPr id="11" name="Bild 6" descr="Kopfleiste_rot_ppt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77"/>
              <a:ext cx="9144000" cy="1078992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 userDrawn="1"/>
          </p:nvSpPr>
          <p:spPr>
            <a:xfrm>
              <a:off x="501341" y="313139"/>
              <a:ext cx="2473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i="0" dirty="0" smtClean="0">
                  <a:latin typeface="+mn-lt"/>
                  <a:cs typeface="+mn-cs"/>
                </a:rPr>
                <a:t>Luftfahrt/ </a:t>
              </a:r>
              <a:r>
                <a:rPr lang="de-DE" sz="1100" i="0" dirty="0" err="1" smtClean="0">
                  <a:latin typeface="+mn-lt"/>
                  <a:cs typeface="+mn-cs"/>
                </a:rPr>
                <a:t>Aviation</a:t>
              </a:r>
              <a:r>
                <a:rPr lang="de-DE" sz="1100" i="0" baseline="0" dirty="0" smtClean="0">
                  <a:latin typeface="+mn-lt"/>
                  <a:cs typeface="+mn-cs"/>
                </a:rPr>
                <a:t> </a:t>
              </a:r>
              <a:endParaRPr lang="de-DE" sz="1100" i="1" dirty="0">
                <a:latin typeface="Georgia"/>
                <a:cs typeface="Georgia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804" y="157875"/>
              <a:ext cx="2813906" cy="769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32656"/>
              <a:ext cx="131763" cy="484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8003569" y="6521450"/>
            <a:ext cx="101714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sz="800" b="1" dirty="0" smtClean="0">
                <a:solidFill>
                  <a:srgbClr val="000000"/>
                </a:solidFill>
              </a:rPr>
              <a:t>16 March 2015</a:t>
            </a:r>
            <a:endParaRPr lang="de-DE" sz="800" b="1" dirty="0">
              <a:solidFill>
                <a:srgbClr val="000000"/>
              </a:solidFill>
            </a:endParaRPr>
          </a:p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sz="800" b="1" dirty="0">
                <a:solidFill>
                  <a:srgbClr val="000000"/>
                </a:solidFill>
              </a:rPr>
              <a:t>Slide </a:t>
            </a:r>
            <a:fld id="{937A8DAC-2FE0-4FCB-AEB9-8402470AEEA0}" type="slidenum">
              <a:rPr lang="de-DE" sz="800" b="1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‹Nr.›</a:t>
            </a:fld>
            <a:r>
              <a:rPr lang="de-DE" sz="800" b="1" dirty="0">
                <a:solidFill>
                  <a:srgbClr val="000000"/>
                </a:solidFill>
              </a:rPr>
              <a:t> </a:t>
            </a:r>
            <a:r>
              <a:rPr lang="de-DE" sz="800" b="1" dirty="0" err="1">
                <a:solidFill>
                  <a:srgbClr val="000000"/>
                </a:solidFill>
              </a:rPr>
              <a:t>of</a:t>
            </a:r>
            <a:r>
              <a:rPr lang="de-DE" sz="800" b="1" dirty="0">
                <a:solidFill>
                  <a:srgbClr val="000000"/>
                </a:solidFill>
              </a:rPr>
              <a:t> </a:t>
            </a:r>
            <a:r>
              <a:rPr lang="de-DE" sz="800" b="1" dirty="0" smtClean="0">
                <a:solidFill>
                  <a:srgbClr val="000000"/>
                </a:solidFill>
              </a:rPr>
              <a:t>7</a:t>
            </a:r>
            <a:endParaRPr lang="de-DE" sz="800" b="1" dirty="0">
              <a:solidFill>
                <a:srgbClr val="000000"/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323527" y="6561138"/>
            <a:ext cx="7854701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sz="1000" b="1" dirty="0" smtClean="0">
                <a:solidFill>
                  <a:srgbClr val="000000"/>
                </a:solidFill>
              </a:rPr>
              <a:t>Stefan Lengauer	</a:t>
            </a:r>
            <a:r>
              <a:rPr lang="de-DE" sz="1000" b="1" dirty="0" smtClean="0">
                <a:solidFill>
                  <a:srgbClr val="000000"/>
                </a:solidFill>
              </a:rPr>
              <a:t>					FH </a:t>
            </a:r>
            <a:r>
              <a:rPr lang="de-DE" sz="1000" b="1" dirty="0">
                <a:solidFill>
                  <a:srgbClr val="000000"/>
                </a:solidFill>
              </a:rPr>
              <a:t>JOANNEUM, Graz, Austria</a:t>
            </a: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31322" y="2131862"/>
            <a:ext cx="8312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 Large Eddy Simu</a:t>
            </a:r>
            <a:r>
              <a:rPr lang="en-US" sz="4000" b="1" dirty="0" smtClean="0">
                <a:solidFill>
                  <a:schemeClr val="bg1"/>
                </a:solidFill>
              </a:rPr>
              <a:t>lation of Heat Transfer on Wing surfaces in 3D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96845" y="4517506"/>
            <a:ext cx="6841357" cy="1780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Stefan Lengauer</a:t>
            </a:r>
            <a:endParaRPr lang="en-GB" b="1" dirty="0" smtClean="0">
              <a:solidFill>
                <a:schemeClr val="bg1"/>
              </a:solidFill>
            </a:endParaRPr>
          </a:p>
          <a:p>
            <a:pPr algn="ctr"/>
            <a:r>
              <a:rPr lang="de-DE" b="1" dirty="0" err="1" smtClean="0">
                <a:solidFill>
                  <a:srgbClr val="FFFFFF"/>
                </a:solidFill>
                <a:ea typeface="Microsoft YaHei" charset="-122"/>
              </a:rPr>
              <a:t>Presentation</a:t>
            </a:r>
            <a:r>
              <a:rPr lang="de-DE" b="1" dirty="0" smtClean="0">
                <a:solidFill>
                  <a:srgbClr val="FFFFFF"/>
                </a:solidFill>
                <a:ea typeface="Microsoft YaHei" charset="-122"/>
              </a:rPr>
              <a:t> </a:t>
            </a:r>
            <a:r>
              <a:rPr lang="de-DE" b="1" dirty="0" err="1">
                <a:solidFill>
                  <a:srgbClr val="FFFFFF"/>
                </a:solidFill>
                <a:ea typeface="Microsoft YaHei" charset="-122"/>
              </a:rPr>
              <a:t>given</a:t>
            </a:r>
            <a:r>
              <a:rPr lang="de-DE" b="1" dirty="0">
                <a:solidFill>
                  <a:srgbClr val="FFFFFF"/>
                </a:solidFill>
                <a:ea typeface="Microsoft YaHei" charset="-122"/>
              </a:rPr>
              <a:t> at </a:t>
            </a:r>
          </a:p>
          <a:p>
            <a:pPr algn="ctr">
              <a:lnSpc>
                <a:spcPct val="80000"/>
              </a:lnSpc>
              <a:spcBef>
                <a:spcPts val="450"/>
              </a:spcBef>
            </a:pPr>
            <a:r>
              <a:rPr lang="de-DE" b="1" dirty="0">
                <a:solidFill>
                  <a:srgbClr val="FFFFFF"/>
                </a:solidFill>
                <a:ea typeface="Microsoft YaHei" charset="-122"/>
              </a:rPr>
              <a:t>FH JOANNEUM University </a:t>
            </a:r>
            <a:r>
              <a:rPr lang="de-DE" b="1" dirty="0" err="1">
                <a:solidFill>
                  <a:srgbClr val="FFFFFF"/>
                </a:solidFill>
                <a:ea typeface="Microsoft YaHei" charset="-122"/>
              </a:rPr>
              <a:t>of</a:t>
            </a:r>
            <a:r>
              <a:rPr lang="de-DE" b="1" dirty="0">
                <a:solidFill>
                  <a:srgbClr val="FFFFFF"/>
                </a:solidFill>
                <a:ea typeface="Microsoft YaHei" charset="-122"/>
              </a:rPr>
              <a:t> Applied </a:t>
            </a:r>
            <a:r>
              <a:rPr lang="de-DE" b="1" dirty="0" err="1">
                <a:solidFill>
                  <a:srgbClr val="FFFFFF"/>
                </a:solidFill>
                <a:ea typeface="Microsoft YaHei" charset="-122"/>
              </a:rPr>
              <a:t>Sciences</a:t>
            </a:r>
            <a:r>
              <a:rPr lang="de-DE" b="1" dirty="0">
                <a:solidFill>
                  <a:srgbClr val="FFFFFF"/>
                </a:solidFill>
                <a:ea typeface="Microsoft YaHei" charset="-122"/>
              </a:rPr>
              <a:t>, </a:t>
            </a:r>
          </a:p>
          <a:p>
            <a:pPr algn="ctr">
              <a:lnSpc>
                <a:spcPct val="80000"/>
              </a:lnSpc>
              <a:spcBef>
                <a:spcPts val="450"/>
              </a:spcBef>
            </a:pPr>
            <a:r>
              <a:rPr lang="de-DE" b="1" dirty="0">
                <a:solidFill>
                  <a:srgbClr val="FFFFFF"/>
                </a:solidFill>
                <a:ea typeface="Microsoft YaHei" charset="-122"/>
              </a:rPr>
              <a:t>Graz, Austria</a:t>
            </a:r>
          </a:p>
          <a:p>
            <a:pPr algn="ctr">
              <a:lnSpc>
                <a:spcPct val="80000"/>
              </a:lnSpc>
              <a:spcBef>
                <a:spcPts val="450"/>
              </a:spcBef>
            </a:pPr>
            <a:r>
              <a:rPr lang="de-DE" b="1" dirty="0" smtClean="0">
                <a:solidFill>
                  <a:srgbClr val="FFFFFF"/>
                </a:solidFill>
                <a:ea typeface="Microsoft YaHei" charset="-122"/>
              </a:rPr>
              <a:t>16 March 2015</a:t>
            </a:r>
            <a:endParaRPr lang="de-DE" b="1" dirty="0">
              <a:solidFill>
                <a:srgbClr val="FFFFFF"/>
              </a:solidFill>
              <a:ea typeface="Microsoft YaHei" charset="-122"/>
            </a:endParaRPr>
          </a:p>
          <a:p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Project </a:t>
            </a:r>
            <a:r>
              <a:rPr lang="de-AT" dirty="0" err="1" smtClean="0"/>
              <a:t>objectives</a:t>
            </a:r>
            <a:endParaRPr lang="de-AT" dirty="0" smtClean="0"/>
          </a:p>
          <a:p>
            <a:r>
              <a:rPr lang="de-AT" dirty="0" smtClean="0"/>
              <a:t>Basics </a:t>
            </a:r>
            <a:r>
              <a:rPr lang="de-AT" dirty="0" err="1" smtClean="0"/>
              <a:t>of</a:t>
            </a:r>
            <a:r>
              <a:rPr lang="de-AT" dirty="0" smtClean="0"/>
              <a:t> Large Eddy Simulation</a:t>
            </a:r>
          </a:p>
          <a:p>
            <a:r>
              <a:rPr lang="de-AT" dirty="0" err="1" smtClean="0"/>
              <a:t>Heat</a:t>
            </a:r>
            <a:r>
              <a:rPr lang="de-AT" dirty="0" smtClean="0"/>
              <a:t> Transfer</a:t>
            </a:r>
            <a:endParaRPr lang="de-AT" dirty="0" smtClean="0"/>
          </a:p>
          <a:p>
            <a:r>
              <a:rPr lang="de-AT" dirty="0" err="1" smtClean="0"/>
              <a:t>Mesh</a:t>
            </a:r>
            <a:r>
              <a:rPr lang="de-AT" dirty="0" smtClean="0"/>
              <a:t> </a:t>
            </a:r>
            <a:r>
              <a:rPr lang="de-AT" dirty="0" err="1" smtClean="0"/>
              <a:t>generation</a:t>
            </a:r>
            <a:endParaRPr lang="de-AT" dirty="0" smtClean="0"/>
          </a:p>
          <a:p>
            <a:r>
              <a:rPr lang="de-AT" dirty="0" smtClean="0"/>
              <a:t>Simulation </a:t>
            </a:r>
            <a:r>
              <a:rPr lang="de-AT" dirty="0" err="1" smtClean="0"/>
              <a:t>setup</a:t>
            </a:r>
            <a:r>
              <a:rPr lang="de-AT" dirty="0" smtClean="0"/>
              <a:t> in Ansys CFX</a:t>
            </a:r>
          </a:p>
          <a:p>
            <a:r>
              <a:rPr lang="de-AT" dirty="0" err="1" smtClean="0"/>
              <a:t>Results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heat</a:t>
            </a:r>
            <a:r>
              <a:rPr lang="de-AT" dirty="0" smtClean="0"/>
              <a:t> </a:t>
            </a:r>
            <a:r>
              <a:rPr lang="de-AT" dirty="0" err="1" smtClean="0"/>
              <a:t>transfer</a:t>
            </a:r>
            <a:endParaRPr lang="de-AT" dirty="0" smtClean="0"/>
          </a:p>
          <a:p>
            <a:r>
              <a:rPr lang="de-AT" dirty="0" err="1" smtClean="0"/>
              <a:t>Comparison</a:t>
            </a:r>
            <a:r>
              <a:rPr lang="de-AT" dirty="0" smtClean="0"/>
              <a:t> LES </a:t>
            </a:r>
            <a:r>
              <a:rPr lang="de-AT" dirty="0" err="1" smtClean="0"/>
              <a:t>and</a:t>
            </a:r>
            <a:r>
              <a:rPr lang="de-AT" dirty="0" smtClean="0"/>
              <a:t> RANS </a:t>
            </a:r>
            <a:r>
              <a:rPr lang="de-AT" dirty="0" err="1" smtClean="0"/>
              <a:t>equations</a:t>
            </a:r>
            <a:endParaRPr lang="de-AT" dirty="0" smtClean="0"/>
          </a:p>
          <a:p>
            <a:r>
              <a:rPr lang="de-AT" dirty="0" smtClean="0"/>
              <a:t>References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Contents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512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 of Large Eddy Simulation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00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Mesh Generation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65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Wall_Heat_Flux_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33" r="-23133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of heat transfer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32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LES – RANS equations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RANS equations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+ 2D mesh</a:t>
            </a:r>
          </a:p>
          <a:p>
            <a:pPr marL="0" indent="0">
              <a:buNone/>
            </a:pPr>
            <a:r>
              <a:rPr lang="en-GB" dirty="0" smtClean="0"/>
              <a:t>- requires a lot of </a:t>
            </a:r>
            <a:r>
              <a:rPr lang="en-GB" dirty="0" err="1" smtClean="0"/>
              <a:t>modeling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- Heat transfer tends to be inaccurate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Large Eddy Simulation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- 3D mesh</a:t>
            </a:r>
          </a:p>
          <a:p>
            <a:pPr marL="0" indent="0">
              <a:buNone/>
            </a:pPr>
            <a:r>
              <a:rPr lang="en-GB" dirty="0" smtClean="0"/>
              <a:t>- High demand on resources</a:t>
            </a:r>
          </a:p>
          <a:p>
            <a:pPr marL="0" indent="0">
              <a:buNone/>
            </a:pPr>
            <a:r>
              <a:rPr lang="en-GB" dirty="0" smtClean="0"/>
              <a:t>+ requires few </a:t>
            </a:r>
            <a:r>
              <a:rPr lang="en-GB" dirty="0" err="1" smtClean="0"/>
              <a:t>modeling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+ good heat transfer prediction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35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700" dirty="0" err="1"/>
              <a:t>Versteeg</a:t>
            </a:r>
            <a:r>
              <a:rPr lang="de-DE" sz="1700" dirty="0"/>
              <a:t>, H.K., </a:t>
            </a:r>
            <a:r>
              <a:rPr lang="de-DE" sz="1700" dirty="0" err="1"/>
              <a:t>and</a:t>
            </a:r>
            <a:r>
              <a:rPr lang="de-DE" sz="1700" dirty="0"/>
              <a:t> </a:t>
            </a:r>
            <a:r>
              <a:rPr lang="de-DE" sz="1700" dirty="0" err="1"/>
              <a:t>Malalasekera</a:t>
            </a:r>
            <a:r>
              <a:rPr lang="de-DE" sz="1700" dirty="0"/>
              <a:t>, W., </a:t>
            </a:r>
            <a:r>
              <a:rPr lang="de-DE" sz="1700" i="1" dirty="0"/>
              <a:t>An </a:t>
            </a:r>
            <a:r>
              <a:rPr lang="de-DE" sz="1700" i="1" dirty="0" err="1"/>
              <a:t>Introduction</a:t>
            </a:r>
            <a:r>
              <a:rPr lang="de-DE" sz="1700" i="1" dirty="0"/>
              <a:t> </a:t>
            </a:r>
            <a:r>
              <a:rPr lang="de-DE" sz="1700" i="1" dirty="0" err="1"/>
              <a:t>to</a:t>
            </a:r>
            <a:r>
              <a:rPr lang="de-DE" sz="1700" i="1" dirty="0"/>
              <a:t> COMPUTATIONAL FLUID DYNAMICS: The Finite Volume </a:t>
            </a:r>
            <a:r>
              <a:rPr lang="de-DE" sz="1700" i="1" dirty="0" err="1"/>
              <a:t>Method</a:t>
            </a:r>
            <a:r>
              <a:rPr lang="de-DE" sz="1700" i="1" dirty="0"/>
              <a:t>, 2nd </a:t>
            </a:r>
            <a:r>
              <a:rPr lang="de-DE" sz="1700" i="1" dirty="0" err="1"/>
              <a:t>ed</a:t>
            </a:r>
            <a:r>
              <a:rPr lang="de-DE" sz="1700" i="1" dirty="0"/>
              <a:t>.</a:t>
            </a:r>
            <a:r>
              <a:rPr lang="de-DE" sz="1700" dirty="0"/>
              <a:t>, Pearson Education Limited, Harlow, England, 2007. </a:t>
            </a:r>
            <a:endParaRPr lang="de-DE" sz="1700" dirty="0"/>
          </a:p>
          <a:p>
            <a:pPr marL="0" indent="0">
              <a:buNone/>
            </a:pPr>
            <a:r>
              <a:rPr lang="de-DE" sz="1700" dirty="0" smtClean="0"/>
              <a:t>	Fr</a:t>
            </a:r>
            <a:r>
              <a:rPr lang="de-DE" sz="1700" dirty="0" smtClean="0"/>
              <a:t>ö</a:t>
            </a:r>
            <a:r>
              <a:rPr lang="de-DE" sz="1700" dirty="0" smtClean="0"/>
              <a:t>hlich</a:t>
            </a:r>
            <a:r>
              <a:rPr lang="de-DE" sz="1700" dirty="0"/>
              <a:t>, J., </a:t>
            </a:r>
            <a:r>
              <a:rPr lang="de-DE" sz="1700" i="1" dirty="0"/>
              <a:t>Large Eddy Simulation turbulenter </a:t>
            </a:r>
            <a:r>
              <a:rPr lang="de-DE" sz="1700" i="1" dirty="0" err="1" smtClean="0"/>
              <a:t>Str</a:t>
            </a:r>
            <a:r>
              <a:rPr lang="de-DE" sz="1700" i="1" dirty="0" err="1" smtClean="0"/>
              <a:t>ö</a:t>
            </a:r>
            <a:r>
              <a:rPr lang="de-DE" sz="1700" i="1" dirty="0" err="1" smtClean="0"/>
              <a:t>̈mungen</a:t>
            </a:r>
            <a:r>
              <a:rPr lang="de-DE" sz="1700" i="1" dirty="0"/>
              <a:t>, 1st </a:t>
            </a:r>
            <a:r>
              <a:rPr lang="de-DE" sz="1700" i="1" dirty="0" err="1"/>
              <a:t>ed</a:t>
            </a:r>
            <a:r>
              <a:rPr lang="de-DE" sz="1700" i="1" dirty="0"/>
              <a:t>.</a:t>
            </a:r>
            <a:r>
              <a:rPr lang="de-DE" sz="1700" dirty="0"/>
              <a:t>, Teubner </a:t>
            </a:r>
            <a:r>
              <a:rPr lang="de-DE" sz="1700" dirty="0" err="1"/>
              <a:t>Ver</a:t>
            </a:r>
            <a:r>
              <a:rPr lang="de-DE" sz="1700" dirty="0"/>
              <a:t>- lag, Wiesbaden, 2006. </a:t>
            </a:r>
            <a:endParaRPr lang="de-DE" sz="1700" dirty="0"/>
          </a:p>
          <a:p>
            <a:pPr marL="0" indent="0">
              <a:buNone/>
            </a:pPr>
            <a:r>
              <a:rPr lang="de-DE" sz="1700" dirty="0" smtClean="0"/>
              <a:t>	</a:t>
            </a:r>
            <a:r>
              <a:rPr lang="de-DE" sz="1700" dirty="0" err="1" smtClean="0"/>
              <a:t>Cerbe</a:t>
            </a:r>
            <a:r>
              <a:rPr lang="de-DE" sz="1700" dirty="0"/>
              <a:t>, G., </a:t>
            </a:r>
            <a:r>
              <a:rPr lang="de-DE" sz="1700" dirty="0" err="1"/>
              <a:t>and</a:t>
            </a:r>
            <a:r>
              <a:rPr lang="de-DE" sz="1700" dirty="0"/>
              <a:t> Wilhelms, G., </a:t>
            </a:r>
            <a:r>
              <a:rPr lang="de-DE" sz="1700" i="1" dirty="0"/>
              <a:t>Technische Thermodynamik: Theoretische </a:t>
            </a:r>
            <a:r>
              <a:rPr lang="de-DE" sz="1700" i="1" dirty="0" smtClean="0"/>
              <a:t>Grundlagen </a:t>
            </a:r>
            <a:r>
              <a:rPr lang="de-DE" sz="1700" i="1" dirty="0"/>
              <a:t>und praktische Anwendungen, 15th </a:t>
            </a:r>
            <a:r>
              <a:rPr lang="de-DE" sz="1700" i="1" dirty="0" err="1"/>
              <a:t>ed</a:t>
            </a:r>
            <a:r>
              <a:rPr lang="de-DE" sz="1700" i="1" dirty="0"/>
              <a:t>.</a:t>
            </a:r>
            <a:r>
              <a:rPr lang="de-DE" sz="1700" dirty="0"/>
              <a:t>, Carl Hanser Verlag, </a:t>
            </a:r>
            <a:r>
              <a:rPr lang="de-DE" sz="1700" dirty="0" err="1"/>
              <a:t>Mu</a:t>
            </a:r>
            <a:r>
              <a:rPr lang="de-DE" sz="1700" dirty="0"/>
              <a:t> ̈</a:t>
            </a:r>
            <a:r>
              <a:rPr lang="de-DE" sz="1700" dirty="0" err="1"/>
              <a:t>nchen</a:t>
            </a:r>
            <a:r>
              <a:rPr lang="de-DE" sz="1700" dirty="0"/>
              <a:t>, 2008 </a:t>
            </a:r>
            <a:endParaRPr lang="de-DE" sz="1700" dirty="0"/>
          </a:p>
          <a:p>
            <a:pPr marL="0" indent="0">
              <a:buNone/>
            </a:pPr>
            <a:r>
              <a:rPr lang="de-DE" sz="1700" dirty="0" smtClean="0"/>
              <a:t>	Schwarzer</a:t>
            </a:r>
            <a:r>
              <a:rPr lang="de-DE" sz="1700" dirty="0"/>
              <a:t>,R,</a:t>
            </a:r>
            <a:r>
              <a:rPr lang="de-DE" sz="1700" i="1" dirty="0"/>
              <a:t>CFD-</a:t>
            </a:r>
            <a:r>
              <a:rPr lang="de-DE" sz="1700" i="1" dirty="0" smtClean="0"/>
              <a:t>Modellierung:GrundlagenundAnwendungenbeiStr</a:t>
            </a:r>
            <a:r>
              <a:rPr lang="de-DE" sz="1700" i="1" dirty="0" smtClean="0"/>
              <a:t>ö</a:t>
            </a:r>
            <a:r>
              <a:rPr lang="de-DE" sz="1700" i="1" dirty="0" smtClean="0"/>
              <a:t>mungsprozessen</a:t>
            </a:r>
            <a:r>
              <a:rPr lang="de-DE" sz="1700" dirty="0"/>
              <a:t>, Springer-Verlag, Berlin, Heidelberg, 2013 </a:t>
            </a:r>
            <a:endParaRPr lang="de-DE" sz="1700" dirty="0" smtClean="0"/>
          </a:p>
          <a:p>
            <a:pPr marL="0" indent="0">
              <a:buNone/>
            </a:pPr>
            <a:r>
              <a:rPr lang="de-DE" sz="1700" dirty="0"/>
              <a:t>	</a:t>
            </a:r>
            <a:r>
              <a:rPr lang="de-DE" sz="1700" dirty="0" smtClean="0"/>
              <a:t>Ochoa</a:t>
            </a:r>
            <a:r>
              <a:rPr lang="de-DE" sz="1700" dirty="0"/>
              <a:t>, J.S., </a:t>
            </a:r>
            <a:r>
              <a:rPr lang="de-DE" sz="1700" dirty="0" err="1"/>
              <a:t>and</a:t>
            </a:r>
            <a:r>
              <a:rPr lang="de-DE" sz="1700" dirty="0"/>
              <a:t> </a:t>
            </a:r>
            <a:r>
              <a:rPr lang="de-DE" sz="1700" dirty="0" err="1"/>
              <a:t>Fueyo</a:t>
            </a:r>
            <a:r>
              <a:rPr lang="de-DE" sz="1700" dirty="0"/>
              <a:t>, N., “Large Eddy Simulation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flow</a:t>
            </a:r>
            <a:r>
              <a:rPr lang="de-DE" sz="1700" dirty="0"/>
              <a:t> </a:t>
            </a:r>
            <a:r>
              <a:rPr lang="de-DE" sz="1700" dirty="0" err="1"/>
              <a:t>past</a:t>
            </a:r>
            <a:r>
              <a:rPr lang="de-DE" sz="1700" dirty="0"/>
              <a:t> a </a:t>
            </a:r>
            <a:r>
              <a:rPr lang="de-DE" sz="1700" dirty="0" err="1"/>
              <a:t>square</a:t>
            </a:r>
            <a:r>
              <a:rPr lang="de-DE" sz="1700" dirty="0"/>
              <a:t> </a:t>
            </a:r>
            <a:r>
              <a:rPr lang="de-DE" sz="1700" dirty="0" err="1"/>
              <a:t>cylinder</a:t>
            </a:r>
            <a:r>
              <a:rPr lang="de-DE" sz="1700" dirty="0"/>
              <a:t>”, Zaragoza, Spain. </a:t>
            </a:r>
            <a:endParaRPr lang="de-DE" sz="1700" dirty="0"/>
          </a:p>
          <a:p>
            <a:pPr marL="0" indent="0">
              <a:buNone/>
            </a:pPr>
            <a:r>
              <a:rPr lang="de-DE" sz="1700" dirty="0" smtClean="0"/>
              <a:t>	Anderson</a:t>
            </a:r>
            <a:r>
              <a:rPr lang="de-DE" sz="1700" dirty="0"/>
              <a:t>, D., </a:t>
            </a:r>
            <a:r>
              <a:rPr lang="de-DE" sz="1700" dirty="0" err="1"/>
              <a:t>and</a:t>
            </a:r>
            <a:r>
              <a:rPr lang="de-DE" sz="1700" dirty="0"/>
              <a:t> </a:t>
            </a:r>
            <a:r>
              <a:rPr lang="de-DE" sz="1700" dirty="0" err="1"/>
              <a:t>Tsao</a:t>
            </a:r>
            <a:r>
              <a:rPr lang="de-DE" sz="1700" dirty="0"/>
              <a:t>, J., “Evaluation </a:t>
            </a:r>
            <a:r>
              <a:rPr lang="de-DE" sz="1700" dirty="0" err="1"/>
              <a:t>and</a:t>
            </a:r>
            <a:r>
              <a:rPr lang="de-DE" sz="1700" dirty="0"/>
              <a:t> Validation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Messinger</a:t>
            </a:r>
            <a:r>
              <a:rPr lang="de-DE" sz="1700" dirty="0"/>
              <a:t> </a:t>
            </a:r>
            <a:r>
              <a:rPr lang="de-DE" sz="1700" dirty="0" err="1"/>
              <a:t>Freezing</a:t>
            </a:r>
            <a:r>
              <a:rPr lang="de-DE" sz="1700" dirty="0"/>
              <a:t> </a:t>
            </a:r>
            <a:r>
              <a:rPr lang="de-DE" sz="1700" dirty="0" err="1"/>
              <a:t>Fraction</a:t>
            </a:r>
            <a:r>
              <a:rPr lang="de-DE" sz="1700" dirty="0"/>
              <a:t>,” Ohio Aerospace Institute, Brook Park, Ohio, 2003. </a:t>
            </a:r>
            <a:endParaRPr lang="de-DE" sz="17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53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Macintosh PowerPoint</Application>
  <PresentationFormat>Bildschirmpräsentation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Office-Design</vt:lpstr>
      <vt:lpstr>PowerPoint-Präsentation</vt:lpstr>
      <vt:lpstr>Contents</vt:lpstr>
      <vt:lpstr>Basics of Large Eddy Simulation</vt:lpstr>
      <vt:lpstr>Mesh Generation</vt:lpstr>
      <vt:lpstr>Results of heat transfer</vt:lpstr>
      <vt:lpstr>Comparison LES – RANS equations</vt:lpstr>
      <vt:lpstr>References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Stefan</cp:lastModifiedBy>
  <cp:revision>44</cp:revision>
  <dcterms:created xsi:type="dcterms:W3CDTF">2013-02-19T07:57:04Z</dcterms:created>
  <dcterms:modified xsi:type="dcterms:W3CDTF">2015-03-13T00:14:19Z</dcterms:modified>
</cp:coreProperties>
</file>