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71" r:id="rId4"/>
    <p:sldId id="267" r:id="rId5"/>
    <p:sldId id="260" r:id="rId6"/>
    <p:sldId id="261" r:id="rId7"/>
    <p:sldId id="269" r:id="rId8"/>
    <p:sldId id="268" r:id="rId9"/>
    <p:sldId id="270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0" y="-1072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02B1-9D26-1341-ADA6-6CB1D3D7D102}" type="datetime1">
              <a:rPr lang="en-US" smtClean="0"/>
              <a:t>13/03/15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48949-74D3-FD43-BA5F-9BC6601B5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183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F750D-ABFA-8A48-A2B8-FC2BFD80F76C}" type="datetime1">
              <a:rPr lang="en-US" smtClean="0"/>
              <a:t>13/03/15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00F9-12C6-C244-993C-73638F5AD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643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0" y="-1777"/>
            <a:ext cx="9144000" cy="1078992"/>
            <a:chOff x="0" y="-1777"/>
            <a:chExt cx="9144000" cy="1078992"/>
          </a:xfrm>
        </p:grpSpPr>
        <p:pic>
          <p:nvPicPr>
            <p:cNvPr id="7" name="Bild 6" descr="Kopfleiste_rot_ppt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77"/>
              <a:ext cx="9144000" cy="1078992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04" y="157875"/>
              <a:ext cx="2813906" cy="769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3176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01341" y="313139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0" dirty="0" smtClean="0">
                <a:latin typeface="+mn-lt"/>
                <a:cs typeface="+mn-cs"/>
              </a:rPr>
              <a:t>Luftfahrt/ </a:t>
            </a:r>
            <a:r>
              <a:rPr lang="de-DE" sz="1100" i="0" dirty="0" err="1" smtClean="0">
                <a:latin typeface="+mn-lt"/>
                <a:cs typeface="+mn-cs"/>
              </a:rPr>
              <a:t>Aviation</a:t>
            </a:r>
            <a:r>
              <a:rPr lang="de-DE" sz="1100" i="0" baseline="0" dirty="0" smtClean="0">
                <a:latin typeface="+mn-lt"/>
                <a:cs typeface="+mn-cs"/>
              </a:rPr>
              <a:t> </a:t>
            </a:r>
            <a:endParaRPr lang="de-DE" sz="1100" i="1" dirty="0">
              <a:latin typeface="Georgia"/>
              <a:cs typeface="Georgia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64795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05172"/>
            <a:ext cx="8229600" cy="4220991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defRPr sz="2600"/>
            </a:lvl2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762172"/>
            <a:ext cx="8229600" cy="11430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54983"/>
            <a:ext cx="8229600" cy="11430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97983"/>
            <a:ext cx="4038600" cy="42281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97983"/>
            <a:ext cx="4038600" cy="42281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25238"/>
            <a:ext cx="8229600" cy="114300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300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570219"/>
            <a:ext cx="4040188" cy="3555943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3045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70219"/>
            <a:ext cx="4041775" cy="3555944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64795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-1777"/>
            <a:ext cx="9144000" cy="1078992"/>
            <a:chOff x="0" y="-1777"/>
            <a:chExt cx="9144000" cy="1078992"/>
          </a:xfrm>
        </p:grpSpPr>
        <p:pic>
          <p:nvPicPr>
            <p:cNvPr id="11" name="Bild 6" descr="Kopfleiste_rot_ppt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77"/>
              <a:ext cx="9144000" cy="1078992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501341" y="313139"/>
              <a:ext cx="247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i="0" dirty="0" smtClean="0">
                  <a:latin typeface="+mn-lt"/>
                  <a:cs typeface="+mn-cs"/>
                </a:rPr>
                <a:t>Luftfahrt/ </a:t>
              </a:r>
              <a:r>
                <a:rPr lang="de-DE" sz="1100" i="0" dirty="0" err="1" smtClean="0">
                  <a:latin typeface="+mn-lt"/>
                  <a:cs typeface="+mn-cs"/>
                </a:rPr>
                <a:t>Aviation</a:t>
              </a:r>
              <a:r>
                <a:rPr lang="de-DE" sz="1100" i="0" baseline="0" dirty="0" smtClean="0">
                  <a:latin typeface="+mn-lt"/>
                  <a:cs typeface="+mn-cs"/>
                </a:rPr>
                <a:t> </a:t>
              </a:r>
              <a:endParaRPr lang="de-DE" sz="1100" i="1" dirty="0">
                <a:latin typeface="Georgia"/>
                <a:cs typeface="Georgi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04" y="157875"/>
              <a:ext cx="2813906" cy="769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32656"/>
              <a:ext cx="131763" cy="484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8003569" y="6521450"/>
            <a:ext cx="101714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800" b="1" dirty="0" smtClean="0">
                <a:solidFill>
                  <a:srgbClr val="000000"/>
                </a:solidFill>
              </a:rPr>
              <a:t>16 March 2015</a:t>
            </a:r>
            <a:endParaRPr lang="de-DE" sz="800" b="1" dirty="0">
              <a:solidFill>
                <a:srgbClr val="000000"/>
              </a:solidFill>
            </a:endParaRPr>
          </a:p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800" b="1" dirty="0">
                <a:solidFill>
                  <a:srgbClr val="000000"/>
                </a:solidFill>
              </a:rPr>
              <a:t>Slide </a:t>
            </a:r>
            <a:fld id="{937A8DAC-2FE0-4FCB-AEB9-8402470AEEA0}" type="slidenum">
              <a:rPr lang="de-DE" sz="800" b="1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‹Nr.›</a:t>
            </a:fld>
            <a:r>
              <a:rPr lang="de-DE" sz="800" b="1" dirty="0">
                <a:solidFill>
                  <a:srgbClr val="000000"/>
                </a:solidFill>
              </a:rPr>
              <a:t> </a:t>
            </a:r>
            <a:r>
              <a:rPr lang="de-DE" sz="800" b="1" dirty="0" err="1">
                <a:solidFill>
                  <a:srgbClr val="000000"/>
                </a:solidFill>
              </a:rPr>
              <a:t>of</a:t>
            </a:r>
            <a:r>
              <a:rPr lang="de-DE" sz="800" b="1" dirty="0">
                <a:solidFill>
                  <a:srgbClr val="000000"/>
                </a:solidFill>
              </a:rPr>
              <a:t> </a:t>
            </a:r>
            <a:r>
              <a:rPr lang="de-DE" sz="800" b="1" dirty="0" smtClean="0">
                <a:solidFill>
                  <a:srgbClr val="000000"/>
                </a:solidFill>
              </a:rPr>
              <a:t>12</a:t>
            </a:r>
            <a:endParaRPr lang="de-DE" sz="800" b="1" dirty="0">
              <a:solidFill>
                <a:srgbClr val="00000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323527" y="6561138"/>
            <a:ext cx="7854701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1000" b="1" dirty="0" smtClean="0">
                <a:solidFill>
                  <a:srgbClr val="000000"/>
                </a:solidFill>
              </a:rPr>
              <a:t>Stefan Lengauer	</a:t>
            </a:r>
            <a:r>
              <a:rPr lang="de-DE" sz="1000" b="1" dirty="0" smtClean="0">
                <a:solidFill>
                  <a:srgbClr val="000000"/>
                </a:solidFill>
              </a:rPr>
              <a:t>					FH </a:t>
            </a:r>
            <a:r>
              <a:rPr lang="de-DE" sz="1000" b="1" dirty="0">
                <a:solidFill>
                  <a:srgbClr val="000000"/>
                </a:solidFill>
              </a:rPr>
              <a:t>JOANNEUM, Graz, Austria</a:t>
            </a: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1322" y="2131862"/>
            <a:ext cx="8312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 Large Eddy Simu</a:t>
            </a:r>
            <a:r>
              <a:rPr lang="en-US" sz="4000" b="1" dirty="0" smtClean="0">
                <a:solidFill>
                  <a:schemeClr val="bg1"/>
                </a:solidFill>
              </a:rPr>
              <a:t>lation of Heat Transfer on Wing surfaces in 3D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6845" y="4517506"/>
            <a:ext cx="6841357" cy="178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Stefan Lengauer</a:t>
            </a:r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FFFF"/>
                </a:solidFill>
                <a:ea typeface="Microsoft YaHei" charset="-122"/>
              </a:rPr>
              <a:t>Presentation</a:t>
            </a: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given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 at 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FH JOANNEUM University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of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 Applied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Sciences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, 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Graz, Austria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16 March 2015</a:t>
            </a:r>
            <a:endParaRPr lang="de-DE" b="1" dirty="0">
              <a:solidFill>
                <a:srgbClr val="FFFFFF"/>
              </a:solidFill>
              <a:ea typeface="Microsoft YaHei" charset="-122"/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Wall_Heat_Flux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33" r="-23133"/>
          <a:stretch>
            <a:fillRect/>
          </a:stretch>
        </p:blipFill>
        <p:spPr>
          <a:xfrm>
            <a:off x="457200" y="1932192"/>
            <a:ext cx="8229600" cy="422099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heat transfer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2513164" y="5971408"/>
            <a:ext cx="452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4: Distribution of the Wall Heat Flux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2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LES – RANS equations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RANS equations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+ 2D mesh</a:t>
            </a:r>
          </a:p>
          <a:p>
            <a:pPr marL="0" indent="0">
              <a:buNone/>
            </a:pPr>
            <a:r>
              <a:rPr lang="en-GB" dirty="0" smtClean="0"/>
              <a:t>- Requires a lot of </a:t>
            </a:r>
            <a:r>
              <a:rPr lang="en-GB" dirty="0" err="1" smtClean="0"/>
              <a:t>modeling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 Heat transfer tends to be inaccurate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Large Eddy Simulation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- 3D mesh</a:t>
            </a:r>
          </a:p>
          <a:p>
            <a:pPr marL="0" indent="0">
              <a:buNone/>
            </a:pPr>
            <a:r>
              <a:rPr lang="en-GB" dirty="0" smtClean="0"/>
              <a:t>- High demand on resources</a:t>
            </a:r>
          </a:p>
          <a:p>
            <a:pPr marL="0" indent="0">
              <a:buNone/>
            </a:pPr>
            <a:r>
              <a:rPr lang="en-GB" dirty="0" smtClean="0"/>
              <a:t>- Long computation durations</a:t>
            </a:r>
          </a:p>
          <a:p>
            <a:pPr marL="0" indent="0">
              <a:buNone/>
            </a:pPr>
            <a:r>
              <a:rPr lang="en-GB" dirty="0" smtClean="0"/>
              <a:t>+ Requires few </a:t>
            </a:r>
            <a:r>
              <a:rPr lang="en-GB" dirty="0" err="1" smtClean="0"/>
              <a:t>modeling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+ Good heat transfer prediction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5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700" dirty="0" err="1"/>
              <a:t>Versteeg</a:t>
            </a:r>
            <a:r>
              <a:rPr lang="de-DE" sz="1700" dirty="0"/>
              <a:t>, H.K.,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Malalasekera</a:t>
            </a:r>
            <a:r>
              <a:rPr lang="de-DE" sz="1700" dirty="0"/>
              <a:t>, W., </a:t>
            </a:r>
            <a:r>
              <a:rPr lang="de-DE" sz="1700" i="1" dirty="0"/>
              <a:t>An </a:t>
            </a:r>
            <a:r>
              <a:rPr lang="de-DE" sz="1700" i="1" dirty="0" err="1"/>
              <a:t>Introduction</a:t>
            </a:r>
            <a:r>
              <a:rPr lang="de-DE" sz="1700" i="1" dirty="0"/>
              <a:t> </a:t>
            </a:r>
            <a:r>
              <a:rPr lang="de-DE" sz="1700" i="1" dirty="0" err="1"/>
              <a:t>to</a:t>
            </a:r>
            <a:r>
              <a:rPr lang="de-DE" sz="1700" i="1" dirty="0"/>
              <a:t> COMPUTATIONAL FLUID DYNAMICS: The Finite Volume </a:t>
            </a:r>
            <a:r>
              <a:rPr lang="de-DE" sz="1700" i="1" dirty="0" err="1"/>
              <a:t>Method</a:t>
            </a:r>
            <a:r>
              <a:rPr lang="de-DE" sz="1700" i="1" dirty="0"/>
              <a:t>, 2nd </a:t>
            </a:r>
            <a:r>
              <a:rPr lang="de-DE" sz="1700" i="1" dirty="0" err="1"/>
              <a:t>ed</a:t>
            </a:r>
            <a:r>
              <a:rPr lang="de-DE" sz="1700" i="1" dirty="0"/>
              <a:t>.</a:t>
            </a:r>
            <a:r>
              <a:rPr lang="de-DE" sz="1700" dirty="0"/>
              <a:t>, Pearson Education Limited, Harlow, England, 2007.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Fr</a:t>
            </a:r>
            <a:r>
              <a:rPr lang="de-DE" sz="1700" dirty="0" smtClean="0"/>
              <a:t>ö</a:t>
            </a:r>
            <a:r>
              <a:rPr lang="de-DE" sz="1700" dirty="0" smtClean="0"/>
              <a:t>hlich</a:t>
            </a:r>
            <a:r>
              <a:rPr lang="de-DE" sz="1700" dirty="0"/>
              <a:t>, J., </a:t>
            </a:r>
            <a:r>
              <a:rPr lang="de-DE" sz="1700" i="1" dirty="0"/>
              <a:t>Large Eddy Simulation turbulenter </a:t>
            </a:r>
            <a:r>
              <a:rPr lang="de-DE" sz="1700" i="1" dirty="0" err="1" smtClean="0"/>
              <a:t>Str</a:t>
            </a:r>
            <a:r>
              <a:rPr lang="de-DE" sz="1700" i="1" dirty="0" err="1" smtClean="0"/>
              <a:t>ö</a:t>
            </a:r>
            <a:r>
              <a:rPr lang="de-DE" sz="1700" i="1" dirty="0" err="1" smtClean="0"/>
              <a:t>̈mungen</a:t>
            </a:r>
            <a:r>
              <a:rPr lang="de-DE" sz="1700" i="1" dirty="0"/>
              <a:t>, 1st </a:t>
            </a:r>
            <a:r>
              <a:rPr lang="de-DE" sz="1700" i="1" dirty="0" err="1"/>
              <a:t>ed</a:t>
            </a:r>
            <a:r>
              <a:rPr lang="de-DE" sz="1700" i="1" dirty="0"/>
              <a:t>.</a:t>
            </a:r>
            <a:r>
              <a:rPr lang="de-DE" sz="1700" dirty="0"/>
              <a:t>, Teubner </a:t>
            </a:r>
            <a:r>
              <a:rPr lang="de-DE" sz="1700" dirty="0" err="1"/>
              <a:t>Ver</a:t>
            </a:r>
            <a:r>
              <a:rPr lang="de-DE" sz="1700" dirty="0"/>
              <a:t>- lag, Wiesbaden, 2006.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</a:t>
            </a:r>
            <a:r>
              <a:rPr lang="de-DE" sz="1700" dirty="0" err="1" smtClean="0"/>
              <a:t>Cerbe</a:t>
            </a:r>
            <a:r>
              <a:rPr lang="de-DE" sz="1700" dirty="0"/>
              <a:t>, G., </a:t>
            </a:r>
            <a:r>
              <a:rPr lang="de-DE" sz="1700" dirty="0" err="1"/>
              <a:t>and</a:t>
            </a:r>
            <a:r>
              <a:rPr lang="de-DE" sz="1700" dirty="0"/>
              <a:t> Wilhelms, G., </a:t>
            </a:r>
            <a:r>
              <a:rPr lang="de-DE" sz="1700" i="1" dirty="0"/>
              <a:t>Technische Thermodynamik: Theoretische </a:t>
            </a:r>
            <a:r>
              <a:rPr lang="de-DE" sz="1700" i="1" dirty="0" smtClean="0"/>
              <a:t>Grundlagen </a:t>
            </a:r>
            <a:r>
              <a:rPr lang="de-DE" sz="1700" i="1" dirty="0"/>
              <a:t>und praktische Anwendungen, 15th </a:t>
            </a:r>
            <a:r>
              <a:rPr lang="de-DE" sz="1700" i="1" dirty="0" err="1"/>
              <a:t>ed</a:t>
            </a:r>
            <a:r>
              <a:rPr lang="de-DE" sz="1700" i="1" dirty="0"/>
              <a:t>.</a:t>
            </a:r>
            <a:r>
              <a:rPr lang="de-DE" sz="1700" dirty="0"/>
              <a:t>, Carl Hanser Verlag, </a:t>
            </a:r>
            <a:r>
              <a:rPr lang="de-DE" sz="1700" dirty="0" err="1"/>
              <a:t>Mu</a:t>
            </a:r>
            <a:r>
              <a:rPr lang="de-DE" sz="1700" dirty="0"/>
              <a:t> ̈</a:t>
            </a:r>
            <a:r>
              <a:rPr lang="de-DE" sz="1700" dirty="0" err="1"/>
              <a:t>nchen</a:t>
            </a:r>
            <a:r>
              <a:rPr lang="de-DE" sz="1700" dirty="0"/>
              <a:t>, 2008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Schwarzer</a:t>
            </a:r>
            <a:r>
              <a:rPr lang="de-DE" sz="1700" dirty="0"/>
              <a:t>,R,</a:t>
            </a:r>
            <a:r>
              <a:rPr lang="de-DE" sz="1700" i="1" dirty="0"/>
              <a:t>CFD-</a:t>
            </a:r>
            <a:r>
              <a:rPr lang="de-DE" sz="1700" i="1" dirty="0" smtClean="0"/>
              <a:t>Modellierung:GrundlagenundAnwendungenbeiStr</a:t>
            </a:r>
            <a:r>
              <a:rPr lang="de-DE" sz="1700" i="1" dirty="0" smtClean="0"/>
              <a:t>ö</a:t>
            </a:r>
            <a:r>
              <a:rPr lang="de-DE" sz="1700" i="1" dirty="0" smtClean="0"/>
              <a:t>mungsprozessen</a:t>
            </a:r>
            <a:r>
              <a:rPr lang="de-DE" sz="1700" dirty="0"/>
              <a:t>, Springer-Verlag, Berlin, Heidelberg, 2013 </a:t>
            </a:r>
            <a:endParaRPr lang="de-DE" sz="1700" dirty="0" smtClean="0"/>
          </a:p>
          <a:p>
            <a:pPr marL="0" indent="0">
              <a:buNone/>
            </a:pPr>
            <a:r>
              <a:rPr lang="de-DE" sz="1700" dirty="0"/>
              <a:t>	</a:t>
            </a:r>
            <a:r>
              <a:rPr lang="de-DE" sz="1700" dirty="0" smtClean="0"/>
              <a:t>Ochoa</a:t>
            </a:r>
            <a:r>
              <a:rPr lang="de-DE" sz="1700" dirty="0"/>
              <a:t>, J.S.,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Fueyo</a:t>
            </a:r>
            <a:r>
              <a:rPr lang="de-DE" sz="1700" dirty="0"/>
              <a:t>, N., “Large Eddy Simulation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flow</a:t>
            </a:r>
            <a:r>
              <a:rPr lang="de-DE" sz="1700" dirty="0"/>
              <a:t> </a:t>
            </a:r>
            <a:r>
              <a:rPr lang="de-DE" sz="1700" dirty="0" err="1"/>
              <a:t>past</a:t>
            </a:r>
            <a:r>
              <a:rPr lang="de-DE" sz="1700" dirty="0"/>
              <a:t> a </a:t>
            </a:r>
            <a:r>
              <a:rPr lang="de-DE" sz="1700" dirty="0" err="1"/>
              <a:t>square</a:t>
            </a:r>
            <a:r>
              <a:rPr lang="de-DE" sz="1700" dirty="0"/>
              <a:t> </a:t>
            </a:r>
            <a:r>
              <a:rPr lang="de-DE" sz="1700" dirty="0" err="1"/>
              <a:t>cylinder</a:t>
            </a:r>
            <a:r>
              <a:rPr lang="de-DE" sz="1700" dirty="0"/>
              <a:t>”, Zaragoza, Spain.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Anderson</a:t>
            </a:r>
            <a:r>
              <a:rPr lang="de-DE" sz="1700" dirty="0"/>
              <a:t>, D.,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Tsao</a:t>
            </a:r>
            <a:r>
              <a:rPr lang="de-DE" sz="1700" dirty="0"/>
              <a:t>, J., “Evaluation </a:t>
            </a:r>
            <a:r>
              <a:rPr lang="de-DE" sz="1700" dirty="0" err="1"/>
              <a:t>and</a:t>
            </a:r>
            <a:r>
              <a:rPr lang="de-DE" sz="1700" dirty="0"/>
              <a:t> Validation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Messinger</a:t>
            </a:r>
            <a:r>
              <a:rPr lang="de-DE" sz="1700" dirty="0"/>
              <a:t> </a:t>
            </a:r>
            <a:r>
              <a:rPr lang="de-DE" sz="1700" dirty="0" err="1"/>
              <a:t>Freezing</a:t>
            </a:r>
            <a:r>
              <a:rPr lang="de-DE" sz="1700" dirty="0"/>
              <a:t> </a:t>
            </a:r>
            <a:r>
              <a:rPr lang="de-DE" sz="1700" dirty="0" err="1"/>
              <a:t>Fraction</a:t>
            </a:r>
            <a:r>
              <a:rPr lang="de-DE" sz="1700" dirty="0"/>
              <a:t>,” Ohio Aerospace Institute, Brook Park, Ohio, 2003. </a:t>
            </a:r>
            <a:endParaRPr lang="de-DE" sz="17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3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smtClean="0"/>
              <a:t>Project </a:t>
            </a:r>
            <a:r>
              <a:rPr lang="de-AT" dirty="0" err="1" smtClean="0"/>
              <a:t>objectives</a:t>
            </a:r>
            <a:endParaRPr lang="de-AT" dirty="0" smtClean="0"/>
          </a:p>
          <a:p>
            <a:r>
              <a:rPr lang="de-AT" dirty="0" smtClean="0"/>
              <a:t>Basics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turbulence</a:t>
            </a:r>
            <a:endParaRPr lang="de-AT" dirty="0" smtClean="0"/>
          </a:p>
          <a:p>
            <a:r>
              <a:rPr lang="de-AT" dirty="0" smtClean="0"/>
              <a:t>Basics </a:t>
            </a:r>
            <a:r>
              <a:rPr lang="de-AT" dirty="0" err="1" smtClean="0"/>
              <a:t>of</a:t>
            </a:r>
            <a:r>
              <a:rPr lang="de-AT" dirty="0" smtClean="0"/>
              <a:t> Large Eddy Simulation</a:t>
            </a:r>
          </a:p>
          <a:p>
            <a:r>
              <a:rPr lang="de-AT" dirty="0" err="1" smtClean="0"/>
              <a:t>Mesh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endParaRPr lang="de-AT" dirty="0" smtClean="0"/>
          </a:p>
          <a:p>
            <a:r>
              <a:rPr lang="de-AT" dirty="0" smtClean="0"/>
              <a:t>Simulation </a:t>
            </a:r>
            <a:r>
              <a:rPr lang="de-AT" dirty="0" err="1" smtClean="0"/>
              <a:t>setup</a:t>
            </a:r>
            <a:r>
              <a:rPr lang="de-AT" dirty="0" smtClean="0"/>
              <a:t> in Ansys CFX</a:t>
            </a:r>
          </a:p>
          <a:p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heat</a:t>
            </a:r>
            <a:r>
              <a:rPr lang="de-AT" dirty="0" smtClean="0"/>
              <a:t> </a:t>
            </a:r>
            <a:r>
              <a:rPr lang="de-AT" dirty="0" err="1" smtClean="0"/>
              <a:t>transfer</a:t>
            </a:r>
            <a:endParaRPr lang="de-AT" dirty="0" smtClean="0"/>
          </a:p>
          <a:p>
            <a:r>
              <a:rPr lang="de-AT" dirty="0" err="1" smtClean="0"/>
              <a:t>Comparison</a:t>
            </a:r>
            <a:r>
              <a:rPr lang="de-AT" dirty="0" smtClean="0"/>
              <a:t> LES </a:t>
            </a:r>
            <a:r>
              <a:rPr lang="de-AT" dirty="0" err="1" smtClean="0"/>
              <a:t>and</a:t>
            </a:r>
            <a:r>
              <a:rPr lang="de-AT" dirty="0" smtClean="0"/>
              <a:t> RANS </a:t>
            </a:r>
            <a:r>
              <a:rPr lang="de-AT" dirty="0" err="1" smtClean="0"/>
              <a:t>equations</a:t>
            </a:r>
            <a:endParaRPr lang="de-AT" dirty="0" smtClean="0"/>
          </a:p>
          <a:p>
            <a:r>
              <a:rPr lang="de-AT" dirty="0" smtClean="0"/>
              <a:t>References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2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Execution of a high-resolution simulation of the heat transfer on a wing surface</a:t>
            </a:r>
          </a:p>
          <a:p>
            <a:r>
              <a:rPr lang="en-GB" dirty="0" smtClean="0"/>
              <a:t>Given geometry: NACA 0012 </a:t>
            </a:r>
            <a:r>
              <a:rPr lang="en-GB" dirty="0" err="1" smtClean="0"/>
              <a:t>airfoil</a:t>
            </a:r>
            <a:endParaRPr lang="en-GB" dirty="0" smtClean="0"/>
          </a:p>
          <a:p>
            <a:r>
              <a:rPr lang="en-GB" dirty="0" smtClean="0"/>
              <a:t>Software tool for CFD simulation: Ansys CFX</a:t>
            </a:r>
          </a:p>
          <a:p>
            <a:r>
              <a:rPr lang="en-GB" dirty="0" smtClean="0"/>
              <a:t>Comparison of the results with a similar RANS simulation</a:t>
            </a:r>
          </a:p>
          <a:p>
            <a:r>
              <a:rPr lang="en-GB" dirty="0" smtClean="0"/>
              <a:t>Evaluation of the applicability of LES simulation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natural flows turbulent</a:t>
            </a:r>
          </a:p>
          <a:p>
            <a:r>
              <a:rPr lang="en-GB" dirty="0" smtClean="0"/>
              <a:t>Three-dimensional, </a:t>
            </a:r>
            <a:r>
              <a:rPr lang="en-GB" dirty="0" err="1" smtClean="0"/>
              <a:t>spacial</a:t>
            </a:r>
            <a:r>
              <a:rPr lang="en-GB" dirty="0" smtClean="0"/>
              <a:t> character</a:t>
            </a:r>
          </a:p>
          <a:p>
            <a:r>
              <a:rPr lang="en-GB" dirty="0" smtClean="0"/>
              <a:t>Three different approaches</a:t>
            </a:r>
          </a:p>
          <a:p>
            <a:pPr lvl="1"/>
            <a:r>
              <a:rPr lang="en-GB" dirty="0" smtClean="0"/>
              <a:t>RANS equations</a:t>
            </a:r>
          </a:p>
          <a:p>
            <a:pPr lvl="1"/>
            <a:r>
              <a:rPr lang="en-GB" dirty="0" smtClean="0"/>
              <a:t>Large Eddy Simulation</a:t>
            </a:r>
          </a:p>
          <a:p>
            <a:pPr lvl="1"/>
            <a:r>
              <a:rPr lang="en-GB" dirty="0" smtClean="0"/>
              <a:t>DNS (Direct Numerical Simulation)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turbulence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47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C</a:t>
            </a:r>
            <a:r>
              <a:rPr lang="en-GB" dirty="0" smtClean="0"/>
              <a:t>ompromise” between RANS equations and DNS</a:t>
            </a:r>
          </a:p>
          <a:p>
            <a:r>
              <a:rPr lang="en-GB" dirty="0" smtClean="0"/>
              <a:t>Larger eddies simulated with time dependent simulation</a:t>
            </a:r>
          </a:p>
          <a:p>
            <a:r>
              <a:rPr lang="en-GB" dirty="0" smtClean="0"/>
              <a:t>Smaller eddies represented by models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Large Eddy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0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wo-dimensional mesh provided by </a:t>
            </a:r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Hassler</a:t>
            </a:r>
            <a:endParaRPr lang="en-GB" dirty="0" smtClean="0"/>
          </a:p>
          <a:p>
            <a:r>
              <a:rPr lang="en-GB" dirty="0" smtClean="0"/>
              <a:t>For LES extension in third direction necessary</a:t>
            </a:r>
          </a:p>
          <a:p>
            <a:r>
              <a:rPr lang="en-GB" dirty="0" smtClean="0"/>
              <a:t>Very fine grid in vicinity of the wall required</a:t>
            </a:r>
          </a:p>
          <a:p>
            <a:r>
              <a:rPr lang="en-GB" dirty="0" smtClean="0"/>
              <a:t>Physical dimensions: 7m by 5m by 0.3m</a:t>
            </a:r>
          </a:p>
          <a:p>
            <a:r>
              <a:rPr lang="en-GB" dirty="0" smtClean="0"/>
              <a:t>2.2 Million elements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 generation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65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initial_geometry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2251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 generation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891768" y="6126163"/>
            <a:ext cx="72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1: Initial mesh with the </a:t>
            </a:r>
            <a:r>
              <a:rPr lang="en-GB" dirty="0" err="1" smtClean="0"/>
              <a:t>airfoil</a:t>
            </a:r>
            <a:r>
              <a:rPr lang="en-GB" dirty="0" smtClean="0"/>
              <a:t> in the </a:t>
            </a:r>
            <a:r>
              <a:rPr lang="en-GB" dirty="0" err="1" smtClean="0"/>
              <a:t>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80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 generation</a:t>
            </a:r>
            <a:endParaRPr lang="en-GB" dirty="0"/>
          </a:p>
        </p:txBody>
      </p:sp>
      <p:pic>
        <p:nvPicPr>
          <p:cNvPr id="5" name="Inhaltsplatzhalter 4" descr="3d_mesh_2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43926"/>
          <a:stretch/>
        </p:blipFill>
        <p:spPr/>
      </p:pic>
      <p:pic>
        <p:nvPicPr>
          <p:cNvPr id="6" name="Inhaltsplatzhalter 5" descr="initial_mesh_3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9" r="28129"/>
          <a:stretch>
            <a:fillRect/>
          </a:stretch>
        </p:blipFill>
        <p:spPr/>
      </p:pic>
      <p:sp>
        <p:nvSpPr>
          <p:cNvPr id="8" name="Textfeld 7"/>
          <p:cNvSpPr txBox="1"/>
          <p:nvPr/>
        </p:nvSpPr>
        <p:spPr>
          <a:xfrm>
            <a:off x="457200" y="612616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2: Isotropic view of the </a:t>
            </a:r>
            <a:r>
              <a:rPr lang="en-GB" dirty="0" err="1" smtClean="0"/>
              <a:t>airfoil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4648200" y="612616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3: Close-up on the </a:t>
            </a:r>
            <a:r>
              <a:rPr lang="en-GB" dirty="0" err="1" smtClean="0"/>
              <a:t>airfoil</a:t>
            </a:r>
            <a:r>
              <a:rPr lang="en-GB" dirty="0" smtClean="0"/>
              <a:t> surface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6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simulations</a:t>
            </a:r>
          </a:p>
          <a:p>
            <a:pPr lvl="1"/>
            <a:r>
              <a:rPr lang="en-GB" dirty="0"/>
              <a:t>Stationary RANS simulation</a:t>
            </a:r>
          </a:p>
          <a:p>
            <a:pPr lvl="1"/>
            <a:r>
              <a:rPr lang="en-GB" dirty="0"/>
              <a:t>Transient LES </a:t>
            </a:r>
            <a:r>
              <a:rPr lang="en-GB" dirty="0" smtClean="0"/>
              <a:t>simulation</a:t>
            </a:r>
          </a:p>
          <a:p>
            <a:r>
              <a:rPr lang="en-GB" dirty="0"/>
              <a:t>Long </a:t>
            </a:r>
            <a:r>
              <a:rPr lang="en-GB" dirty="0"/>
              <a:t>computation time of the transient </a:t>
            </a:r>
            <a:r>
              <a:rPr lang="en-GB" dirty="0"/>
              <a:t>simulation</a:t>
            </a:r>
          </a:p>
          <a:p>
            <a:r>
              <a:rPr lang="en-GB" dirty="0"/>
              <a:t>Data </a:t>
            </a:r>
            <a:r>
              <a:rPr lang="en-GB" dirty="0"/>
              <a:t>export from Ansys CFX-</a:t>
            </a:r>
            <a:r>
              <a:rPr lang="en-GB" dirty="0" smtClean="0"/>
              <a:t>Post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setup in Ansys CFX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5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Bildschirmpräsentation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PowerPoint-Präsentation</vt:lpstr>
      <vt:lpstr>Contents</vt:lpstr>
      <vt:lpstr>Project objectives</vt:lpstr>
      <vt:lpstr>Basics of turbulence</vt:lpstr>
      <vt:lpstr>Basics of Large Eddy Simulation</vt:lpstr>
      <vt:lpstr>Mesh generation</vt:lpstr>
      <vt:lpstr>Mesh generation</vt:lpstr>
      <vt:lpstr>Mesh generation</vt:lpstr>
      <vt:lpstr>Simulation setup in Ansys CFX</vt:lpstr>
      <vt:lpstr>Results of heat transfer</vt:lpstr>
      <vt:lpstr>Comparison LES – RANS equations</vt:lpstr>
      <vt:lpstr>References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Stefan</cp:lastModifiedBy>
  <cp:revision>56</cp:revision>
  <dcterms:created xsi:type="dcterms:W3CDTF">2013-02-19T07:57:04Z</dcterms:created>
  <dcterms:modified xsi:type="dcterms:W3CDTF">2015-03-16T01:17:57Z</dcterms:modified>
</cp:coreProperties>
</file>