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7" r:id="rId9"/>
    <p:sldId id="272" r:id="rId10"/>
    <p:sldId id="268" r:id="rId11"/>
    <p:sldId id="269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>
        <p:scale>
          <a:sx n="100" d="100"/>
          <a:sy n="100" d="100"/>
        </p:scale>
        <p:origin x="8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5C95E-7934-4CFC-8238-C65C3616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30860"/>
            <a:ext cx="9440034" cy="1828801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Beziehungen / Vererbung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54056-DC12-4177-A3AE-E0E34992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F8BB9C-4881-46E9-8D79-5EF2C6E82C31}"/>
              </a:ext>
            </a:extLst>
          </p:cNvPr>
          <p:cNvSpPr txBox="1"/>
          <p:nvPr/>
        </p:nvSpPr>
        <p:spPr>
          <a:xfrm>
            <a:off x="3649852" y="3598339"/>
            <a:ext cx="78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Liane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Genheimer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Lea Gutierrez, Lena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Musse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3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CF5D-D6F6-46E3-BD39-38994F42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instanceof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18629-75A4-47DA-8142-7402D527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27074"/>
          </a:xfrm>
        </p:spPr>
        <p:txBody>
          <a:bodyPr>
            <a:normAutofit fontScale="47500" lnSpcReduction="20000"/>
          </a:bodyPr>
          <a:lstStyle/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 ein Operator</a:t>
            </a: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Überprüft Exemplare auf Verwandtschaft mit einem Referenztyp</a:t>
            </a:r>
          </a:p>
          <a:p>
            <a:pPr lvl="1"/>
            <a:r>
              <a:rPr lang="de-DE" sz="2700" dirty="0" err="1">
                <a:solidFill>
                  <a:schemeClr val="tx1"/>
                </a:solidFill>
              </a:rPr>
              <a:t>Bsp</a:t>
            </a:r>
            <a:r>
              <a:rPr lang="de-DE" sz="2700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nicht funktioniert:</a:t>
            </a: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(„Wow“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sz="1700" dirty="0">
              <a:solidFill>
                <a:schemeClr val="tx1"/>
              </a:solidFill>
            </a:endParaRPr>
          </a:p>
          <a:p>
            <a:r>
              <a:rPr lang="de-DE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ist kein Konkretes Objekt</a:t>
            </a:r>
          </a:p>
          <a:p>
            <a:pPr lvl="1"/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b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29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String); 	//</a:t>
            </a:r>
            <a:r>
              <a:rPr lang="de-DE" sz="29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sz="290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5075E49-2580-487E-8C64-F37059DC78EF}"/>
              </a:ext>
            </a:extLst>
          </p:cNvPr>
          <p:cNvSpPr txBox="1"/>
          <p:nvPr/>
        </p:nvSpPr>
        <p:spPr>
          <a:xfrm>
            <a:off x="1641167" y="2642677"/>
            <a:ext cx="69964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Cat);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Animal);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); 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sz="14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brudi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Dog); 		//</a:t>
            </a:r>
            <a:r>
              <a:rPr lang="de-DE" sz="1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sz="1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9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76F38-C372-4632-B51A-47A53F1E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Anpassungen durch Methoden überschreiben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609E21-6597-463C-AEBE-ECEC5A85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37460"/>
            <a:ext cx="10353762" cy="325374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Geerbte Methoden werden mit gleichem Namen und Parametern in den Unterklassen implementiert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Unterklassen müssen das gleiche können aber wie sie was machen kann abweichen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Beispiel: </a:t>
            </a:r>
            <a:r>
              <a:rPr lang="de-DE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de-DE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9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F7379-BAB6-4904-88C8-14147E29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Finale Methoden und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A095F-01B8-466E-BB6C-4BC86C7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die Bildung von Unterklassen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Verhindert das Überschreiben von Methoden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Beispiele sind: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String,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Integer, Double… (Wrapper-Klassen)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Math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System,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Color, Font</a:t>
            </a:r>
          </a:p>
        </p:txBody>
      </p:sp>
    </p:spTree>
    <p:extLst>
      <p:ext uri="{BB962C8B-B14F-4D97-AF65-F5344CB8AC3E}">
        <p14:creationId xmlns:p14="http://schemas.microsoft.com/office/powerpoint/2010/main" val="27752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D7CED-A8AA-4F5E-AADF-412829C8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Dynamisches Binden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61142-71BE-462C-860A-ECDC12EB9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932525" cy="507831"/>
          </a:xfrm>
        </p:spPr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C3B9E9-ECD1-4DB6-B6A9-16B0E4877657}"/>
              </a:ext>
            </a:extLst>
          </p:cNvPr>
          <p:cNvSpPr txBox="1"/>
          <p:nvPr/>
        </p:nvSpPr>
        <p:spPr>
          <a:xfrm>
            <a:off x="6423659" y="2240279"/>
            <a:ext cx="393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=Brudi][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b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=null][</a:t>
            </a:r>
            <a:r>
              <a:rPr lang="de-DE" sz="1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de-DE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=0]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FD0ECC-86B8-47CB-B21C-29B980B1D027}"/>
              </a:ext>
            </a:extLst>
          </p:cNvPr>
          <p:cNvSpPr txBox="1"/>
          <p:nvPr/>
        </p:nvSpPr>
        <p:spPr>
          <a:xfrm>
            <a:off x="807720" y="2240280"/>
            <a:ext cx="40386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Cat cc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cc.weight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3;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cc.toString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ca.name = „Brudi“;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ca.toString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  <a:p>
            <a:pPr marL="4500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Object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new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sout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co.toString</a:t>
            </a:r>
            <a:r>
              <a:rPr lang="de-DE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3636E49-73D7-4EFB-998F-D3B8391014F1}"/>
              </a:ext>
            </a:extLst>
          </p:cNvPr>
          <p:cNvSpPr txBox="1">
            <a:spLocks/>
          </p:cNvSpPr>
          <p:nvPr/>
        </p:nvSpPr>
        <p:spPr>
          <a:xfrm>
            <a:off x="6090676" y="1732448"/>
            <a:ext cx="3932525" cy="5078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Methodenaufruf:</a:t>
            </a:r>
          </a:p>
          <a:p>
            <a:pPr marL="36900" indent="0">
              <a:buFont typeface="Wingdings 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1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F47B-C6D2-4033-BCA1-5653BCF4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und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EA2A9B-F7C0-4E9D-A5EC-E4C16737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können nicht instanziiert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Klassen, die von abstrakten Klassen erben, müssen die abstrakten Methoden implementieren oder selbst abstrakt sein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Methoden bestehen nur aus Signaturen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setArea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(); //von subklasse zu Implementieren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 ein „Versprechen“ diese Methode in allen Subklassen zu haben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79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24AB-5602-4165-9117-126F4352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BF4038-F353-4B92-9544-40C94CF27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Abstrakte Klassen sind Default Implementierungen aus denen andere Klassen, Basiselemente übernehmen und überschreiben.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Vorteil: wichtiges ist dabei und wird nicht vergessen.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Bsp.: Säugetiere als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abstracte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klasse und die jeweiligen Tiere als Subklassen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76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558E9-5B35-4CA0-A013-8ACF2F06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09021-CAAF-4262-BB52-741267F3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Designfrage: ist ein Erben wirklich nötig?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Aufpassen, dass man nicht unnötig viele Verpflichtungen eingeht, die einem später mehr Arbeit machen</a:t>
            </a:r>
          </a:p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Overrides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müssen richtiggemacht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Erben von Implementation der Basisklassen bricht die Kapselung zwischen Klassen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2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12EE2-6CDD-4EE0-AB11-0F4A69B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Assoziation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0ACB3-BC09-43F3-B2D3-BF21B3F2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26406"/>
          </a:xfrm>
        </p:spPr>
        <p:txBody>
          <a:bodyPr>
            <a:norm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Beliebige Klassen können sich „kennen“ -&gt; haben 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Sind abhängig bei Änderung der Referenzen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Beziehung: geht nur in eine Richtung (Auto hat ein Motor, Motor kennt das Auto aber nicht)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Bidirektionale Beziehung: geht in beide Richtungen (Beide Klassen kennen sich)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Kardinalität: mit wie vielen Objekten kann eine Seite Beziehungen haben? (1:1, 1:n)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Unidirektionale 1:n-Beziehung: 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Verwendung eines bestimmten Containers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bei einer bekannten Anzahl n durch Arrays realisiert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wenn n variabel, Verwendung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ArrayLists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3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48548-1A92-494F-8EBF-E056972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0D0CC-7C73-4A79-A695-DD9C21CC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Ist-eine-Art-von-Beziehung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Gruppierung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Hierarchiebildung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Austauschbarkeit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Eltern geben ihren Kindern Eigenschaften mit (Oberklasse Obst hat Attribute: Name, Farbe, Größe -&gt; Kindklasse Apfel hat dieselben Attribute)</a:t>
            </a:r>
          </a:p>
          <a:p>
            <a:pPr marL="369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1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49F43D-E43A-49B5-B781-48DF10A5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720" y="968938"/>
            <a:ext cx="10278846" cy="4932523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22E47A9-2926-4C6B-BE5E-73DE314F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1648305"/>
            <a:ext cx="9658887" cy="357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553AD-1094-41B2-9AE2-69967B09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3375"/>
            <a:ext cx="10353762" cy="962025"/>
          </a:xfrm>
        </p:spPr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C01E6-4E3E-4AD9-8028-CFF6BE00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5400"/>
            <a:ext cx="10353762" cy="5357070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Objekte erben automatisch (ohne expliziten Befehl)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java.lang.object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Java ist nur die Einfachvererbung erlaubt -&gt; eine Klasse kann nur von einer Klasse erben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Durch mehrere Schnittstellen (Interfaces) ist eine Mehrfachvererbung sozusagen möglich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Was wird vererbt?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(Erweiterung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zuätzlich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sichtbar für alle Kind-Klassen)</a:t>
            </a:r>
          </a:p>
          <a:p>
            <a:pPr lvl="1"/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, wenn die Kindklasse im selben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ist wie die Elternklasse</a:t>
            </a:r>
          </a:p>
        </p:txBody>
      </p:sp>
    </p:spTree>
    <p:extLst>
      <p:ext uri="{BB962C8B-B14F-4D97-AF65-F5344CB8AC3E}">
        <p14:creationId xmlns:p14="http://schemas.microsoft.com/office/powerpoint/2010/main" val="32756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D370C-2757-48A7-9508-96274ED8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47ED7-C583-41C8-BF86-58039BD9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Konstruktoren werden nicht vererbt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Der Konstruktor einer Unterklasse muss als erstes die Oberklasse durch super(); aufrufen (passiert impliziert, kann aber auch explizit ausgeschrieben werden)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Enthält der Konstruktor der Superklasse Parameter, so müssen diese in super(…) auch übergeben werden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super.&lt;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methodenName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&gt;() zum Aufruf einer Methode der Oberklasse, falls diese in der Unterklasse überschrieben wurde</a:t>
            </a:r>
          </a:p>
        </p:txBody>
      </p:sp>
    </p:spTree>
    <p:extLst>
      <p:ext uri="{BB962C8B-B14F-4D97-AF65-F5344CB8AC3E}">
        <p14:creationId xmlns:p14="http://schemas.microsoft.com/office/powerpoint/2010/main" val="29267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B8305-50F0-411D-AE9A-F0E8184A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 &amp; Überschreiben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5A59D-4205-4E01-987C-44040419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Überladen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94562E-2102-494B-A76F-8DF8E551C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635342"/>
            <a:ext cx="4876344" cy="3155858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Innerhalb der gleichen 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Neue Methode (zusätzlich)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Unterschiedliche „Signatur“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07EB9-BADB-4D60-882A-7DC6873FA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Überschreiben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3859E-F3B7-437C-9655-D846962C4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635341"/>
            <a:ext cx="4895330" cy="3155859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der Subklasse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Gleicher Methodenname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Gleiche Parameter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Änderung der alten Methode (ersetzt)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@override schützt vor versehentlichem Überladen</a:t>
            </a:r>
          </a:p>
        </p:txBody>
      </p:sp>
    </p:spTree>
    <p:extLst>
      <p:ext uri="{BB962C8B-B14F-4D97-AF65-F5344CB8AC3E}">
        <p14:creationId xmlns:p14="http://schemas.microsoft.com/office/powerpoint/2010/main" val="66760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4801A-E232-4DB2-AA77-F9596822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Typenhierachien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91FD0-6BBE-4D09-A2BE-CCE503DB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8583"/>
            <a:ext cx="6904744" cy="3492617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Zuweisungen zu „höheren“ Typen immer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lucifer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Zuweisung zu „kleineren“ Typen nicht möglich:</a:t>
            </a:r>
          </a:p>
          <a:p>
            <a:pPr lvl="1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Animal();</a:t>
            </a: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Dabei kommt eine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ClassCastExeption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3C1C219-17B6-4DD2-AF74-4354A75BACBA}"/>
              </a:ext>
            </a:extLst>
          </p:cNvPr>
          <p:cNvSpPr/>
          <p:nvPr/>
        </p:nvSpPr>
        <p:spPr>
          <a:xfrm>
            <a:off x="7933358" y="2603791"/>
            <a:ext cx="1627502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Animal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5AE474A-3F06-43D9-91EC-F047284293A0}"/>
              </a:ext>
            </a:extLst>
          </p:cNvPr>
          <p:cNvSpPr/>
          <p:nvPr/>
        </p:nvSpPr>
        <p:spPr>
          <a:xfrm>
            <a:off x="7478611" y="404153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5142557-08C2-4C63-A7CA-C381F72DD3F3}"/>
              </a:ext>
            </a:extLst>
          </p:cNvPr>
          <p:cNvSpPr/>
          <p:nvPr/>
        </p:nvSpPr>
        <p:spPr>
          <a:xfrm>
            <a:off x="8940778" y="4026290"/>
            <a:ext cx="1027826" cy="651554"/>
          </a:xfrm>
          <a:prstGeom prst="ellipse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3">
            <a:schemeClr val="lt1"/>
          </a:lnRef>
          <a:fillRef idx="1002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Cat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A9AAA2-D53D-4A3B-9B8C-D96916CCAC84}"/>
              </a:ext>
            </a:extLst>
          </p:cNvPr>
          <p:cNvCxnSpPr>
            <a:cxnSpLocks/>
          </p:cNvCxnSpPr>
          <p:nvPr/>
        </p:nvCxnSpPr>
        <p:spPr>
          <a:xfrm flipV="1">
            <a:off x="8003982" y="3308405"/>
            <a:ext cx="300445" cy="664823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6DA7228-02B7-4C34-8231-F861D4966B52}"/>
              </a:ext>
            </a:extLst>
          </p:cNvPr>
          <p:cNvCxnSpPr>
            <a:cxnSpLocks/>
          </p:cNvCxnSpPr>
          <p:nvPr/>
        </p:nvCxnSpPr>
        <p:spPr>
          <a:xfrm flipH="1" flipV="1">
            <a:off x="9090760" y="3308407"/>
            <a:ext cx="240027" cy="664821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441B9CC-6CA2-4F14-A0F9-08D8A78E4C05}"/>
              </a:ext>
            </a:extLst>
          </p:cNvPr>
          <p:cNvSpPr txBox="1"/>
          <p:nvPr/>
        </p:nvSpPr>
        <p:spPr>
          <a:xfrm>
            <a:off x="10079406" y="2729513"/>
            <a:ext cx="162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Oberklasse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AD0F92-775A-4EA1-A9C1-8CE46433B369}"/>
              </a:ext>
            </a:extLst>
          </p:cNvPr>
          <p:cNvSpPr txBox="1"/>
          <p:nvPr/>
        </p:nvSpPr>
        <p:spPr>
          <a:xfrm>
            <a:off x="10079406" y="4170028"/>
            <a:ext cx="1782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libri" panose="020F0502020204030204" pitchFamily="34" charset="0"/>
                <a:cs typeface="Calibri" panose="020F0502020204030204" pitchFamily="34" charset="0"/>
              </a:rPr>
              <a:t>Unterklassen</a:t>
            </a:r>
          </a:p>
        </p:txBody>
      </p:sp>
    </p:spTree>
    <p:extLst>
      <p:ext uri="{BB962C8B-B14F-4D97-AF65-F5344CB8AC3E}">
        <p14:creationId xmlns:p14="http://schemas.microsoft.com/office/powerpoint/2010/main" val="193513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F3D6-3ECF-4B59-960B-5E8C9BE4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Typanpassung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72EBB2-FCC1-4EC1-8686-6393B358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5025"/>
            <a:ext cx="10353762" cy="3686175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= Casting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Ein Allgemeiner Typ soll zu einem konkreteren Typen angepasst werden:</a:t>
            </a:r>
          </a:p>
          <a:p>
            <a:pPr marL="4500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Cat();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(Cat)o;</a:t>
            </a:r>
          </a:p>
          <a:p>
            <a:pPr marL="450000" lvl="1" indent="0">
              <a:buNone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Cat c = (Cat)o				//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ClassCastExeption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Die Überprüfung findet erst zur Laufzeit statt</a:t>
            </a:r>
          </a:p>
        </p:txBody>
      </p:sp>
    </p:spTree>
    <p:extLst>
      <p:ext uri="{BB962C8B-B14F-4D97-AF65-F5344CB8AC3E}">
        <p14:creationId xmlns:p14="http://schemas.microsoft.com/office/powerpoint/2010/main" val="246813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838</Words>
  <Application>Microsoft Office PowerPoint</Application>
  <PresentationFormat>Breitbild</PresentationFormat>
  <Paragraphs>121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Courier New</vt:lpstr>
      <vt:lpstr>Wingdings 2</vt:lpstr>
      <vt:lpstr>Schiefer</vt:lpstr>
      <vt:lpstr>Beziehungen / Vererbung</vt:lpstr>
      <vt:lpstr>Assoziation</vt:lpstr>
      <vt:lpstr>Vererbung</vt:lpstr>
      <vt:lpstr>PowerPoint-Präsentation</vt:lpstr>
      <vt:lpstr>extends</vt:lpstr>
      <vt:lpstr>super</vt:lpstr>
      <vt:lpstr>Überladen &amp; Überschreiben</vt:lpstr>
      <vt:lpstr>Typenhierachien</vt:lpstr>
      <vt:lpstr>Typanpassung</vt:lpstr>
      <vt:lpstr>instanceof</vt:lpstr>
      <vt:lpstr>Anpassungen durch Methoden überschreiben</vt:lpstr>
      <vt:lpstr>Finale Methoden und Klassen</vt:lpstr>
      <vt:lpstr>Dynamisches Binden</vt:lpstr>
      <vt:lpstr>Abstrakte Klassen und Methoden</vt:lpstr>
      <vt:lpstr>Verwendung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Beziehungen / Vererbung</dc:title>
  <dc:creator>Lena Sophie</dc:creator>
  <cp:lastModifiedBy>Liane Genheimer</cp:lastModifiedBy>
  <cp:revision>22</cp:revision>
  <dcterms:created xsi:type="dcterms:W3CDTF">2020-11-02T09:08:09Z</dcterms:created>
  <dcterms:modified xsi:type="dcterms:W3CDTF">2020-11-04T17:39:24Z</dcterms:modified>
</cp:coreProperties>
</file>