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75" r:id="rId13"/>
    <p:sldId id="274" r:id="rId14"/>
    <p:sldId id="270" r:id="rId15"/>
    <p:sldId id="276" r:id="rId16"/>
    <p:sldId id="277" r:id="rId17"/>
    <p:sldId id="268" r:id="rId18"/>
    <p:sldId id="271" r:id="rId19"/>
    <p:sldId id="272" r:id="rId20"/>
    <p:sldId id="269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A8BB-F935-4CA8-905D-AFE73E3313C7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02E-AB8E-4FEB-9E0D-52AD540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9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A8BB-F935-4CA8-905D-AFE73E3313C7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02E-AB8E-4FEB-9E0D-52AD540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A8BB-F935-4CA8-905D-AFE73E3313C7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02E-AB8E-4FEB-9E0D-52AD540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A8BB-F935-4CA8-905D-AFE73E3313C7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02E-AB8E-4FEB-9E0D-52AD540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4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A8BB-F935-4CA8-905D-AFE73E3313C7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02E-AB8E-4FEB-9E0D-52AD540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4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A8BB-F935-4CA8-905D-AFE73E3313C7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02E-AB8E-4FEB-9E0D-52AD540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A8BB-F935-4CA8-905D-AFE73E3313C7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02E-AB8E-4FEB-9E0D-52AD540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9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A8BB-F935-4CA8-905D-AFE73E3313C7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02E-AB8E-4FEB-9E0D-52AD540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A8BB-F935-4CA8-905D-AFE73E3313C7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02E-AB8E-4FEB-9E0D-52AD540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A8BB-F935-4CA8-905D-AFE73E3313C7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02E-AB8E-4FEB-9E0D-52AD540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3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4A8BB-F935-4CA8-905D-AFE73E3313C7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602E-AB8E-4FEB-9E0D-52AD540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0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4A8BB-F935-4CA8-905D-AFE73E3313C7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8602E-AB8E-4FEB-9E0D-52AD54080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3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0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implement a loop?  Branches!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349"/>
            <a:ext cx="10515600" cy="3694651"/>
          </a:xfrm>
        </p:spPr>
        <p:txBody>
          <a:bodyPr>
            <a:normAutofit/>
          </a:bodyPr>
          <a:lstStyle/>
          <a:p>
            <a:r>
              <a:rPr lang="en-US" dirty="0"/>
              <a:t>Add some instructions that changes the PC register</a:t>
            </a:r>
          </a:p>
          <a:p>
            <a:pPr lvl="1"/>
            <a:r>
              <a:rPr lang="en-US" dirty="0"/>
              <a:t>If done unconditionally, this is called a jump</a:t>
            </a:r>
          </a:p>
          <a:p>
            <a:pPr lvl="1"/>
            <a:r>
              <a:rPr lang="en-US" dirty="0"/>
              <a:t>If done conditionally, this is called a branch</a:t>
            </a:r>
          </a:p>
          <a:p>
            <a:r>
              <a:rPr lang="en-US" dirty="0" err="1"/>
              <a:t>beq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, offset 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if ( r[</a:t>
            </a:r>
            <a:r>
              <a:rPr lang="en-US" dirty="0" err="1"/>
              <a:t>ra</a:t>
            </a:r>
            <a:r>
              <a:rPr lang="en-US" dirty="0"/>
              <a:t>] == r[</a:t>
            </a:r>
            <a:r>
              <a:rPr lang="en-US" dirty="0" err="1"/>
              <a:t>rb</a:t>
            </a:r>
            <a:r>
              <a:rPr lang="en-US" dirty="0"/>
              <a:t>] ) pc = pc + offset</a:t>
            </a:r>
          </a:p>
          <a:p>
            <a:r>
              <a:rPr lang="en-US" dirty="0" err="1"/>
              <a:t>bge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, offset 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if ( r[</a:t>
            </a:r>
            <a:r>
              <a:rPr lang="en-US" dirty="0" err="1"/>
              <a:t>ra</a:t>
            </a:r>
            <a:r>
              <a:rPr lang="en-US" dirty="0"/>
              <a:t>] &gt;= r[</a:t>
            </a:r>
            <a:r>
              <a:rPr lang="en-US" dirty="0" err="1"/>
              <a:t>rb</a:t>
            </a:r>
            <a:r>
              <a:rPr lang="en-US" dirty="0"/>
              <a:t>] ) pc = pc + offset</a:t>
            </a:r>
          </a:p>
          <a:p>
            <a:r>
              <a:rPr lang="en-US" dirty="0" err="1"/>
              <a:t>bgt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, offset 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if ( r[</a:t>
            </a:r>
            <a:r>
              <a:rPr lang="en-US" dirty="0" err="1"/>
              <a:t>ra</a:t>
            </a:r>
            <a:r>
              <a:rPr lang="en-US" dirty="0"/>
              <a:t>] &gt;    r[</a:t>
            </a:r>
            <a:r>
              <a:rPr lang="en-US" dirty="0" err="1"/>
              <a:t>rb</a:t>
            </a:r>
            <a:r>
              <a:rPr lang="en-US" dirty="0"/>
              <a:t>] ) pc = pc + offset</a:t>
            </a:r>
          </a:p>
          <a:p>
            <a:r>
              <a:rPr lang="en-US" dirty="0"/>
              <a:t>jump </a:t>
            </a:r>
            <a:r>
              <a:rPr lang="en-US" dirty="0" err="1"/>
              <a:t>ra</a:t>
            </a:r>
            <a:r>
              <a:rPr lang="en-US" dirty="0"/>
              <a:t> 	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pc = r[</a:t>
            </a:r>
            <a:r>
              <a:rPr lang="en-US" dirty="0" err="1"/>
              <a:t>ra</a:t>
            </a:r>
            <a:r>
              <a:rPr lang="en-US" dirty="0"/>
              <a:t>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6750" y="4952562"/>
            <a:ext cx="10194409" cy="923330"/>
            <a:chOff x="685800" y="2609412"/>
            <a:chExt cx="10194409" cy="923330"/>
          </a:xfrm>
        </p:grpSpPr>
        <p:sp>
          <p:nvSpPr>
            <p:cNvPr id="5" name="Rectangle 4"/>
            <p:cNvSpPr/>
            <p:nvPr/>
          </p:nvSpPr>
          <p:spPr>
            <a:xfrm>
              <a:off x="7924800" y="2818324"/>
              <a:ext cx="1057275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Opcode</a:t>
              </a:r>
            </a:p>
            <a:p>
              <a:pPr algn="ctr"/>
              <a:r>
                <a:rPr lang="en-US" dirty="0"/>
                <a:t>3--0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686300" y="2818325"/>
              <a:ext cx="1057275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</a:t>
              </a:r>
            </a:p>
            <a:p>
              <a:pPr algn="ctr"/>
              <a:r>
                <a:rPr lang="en-US" dirty="0"/>
                <a:t>18--14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62625" y="2818325"/>
              <a:ext cx="1057275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Rb</a:t>
              </a:r>
              <a:endParaRPr lang="en-US" dirty="0"/>
            </a:p>
            <a:p>
              <a:pPr algn="ctr"/>
              <a:r>
                <a:rPr lang="en-US" dirty="0"/>
                <a:t>13--9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8950" y="2818324"/>
              <a:ext cx="1057275" cy="50482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OffsetLo</a:t>
              </a:r>
              <a:endParaRPr lang="en-US" dirty="0"/>
            </a:p>
            <a:p>
              <a:pPr algn="ctr"/>
              <a:r>
                <a:rPr lang="en-US" dirty="0"/>
                <a:t>8-4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" y="2818324"/>
              <a:ext cx="3971925" cy="50482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OffsetHi</a:t>
              </a:r>
              <a:endParaRPr lang="en-US" dirty="0"/>
            </a:p>
            <a:p>
              <a:pPr algn="ctr"/>
              <a:r>
                <a:rPr lang="en-US" dirty="0"/>
                <a:t>31--19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34475" y="2609412"/>
              <a:ext cx="174573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beq</a:t>
              </a:r>
              <a:r>
                <a:rPr lang="en-US" dirty="0"/>
                <a:t> </a:t>
              </a:r>
              <a:r>
                <a:rPr lang="en-US" dirty="0" err="1"/>
                <a:t>ra</a:t>
              </a:r>
              <a:r>
                <a:rPr lang="en-US" dirty="0"/>
                <a:t>, </a:t>
              </a:r>
              <a:r>
                <a:rPr lang="en-US" dirty="0" err="1"/>
                <a:t>rb</a:t>
              </a:r>
              <a:r>
                <a:rPr lang="en-US" dirty="0"/>
                <a:t>, offset</a:t>
              </a:r>
            </a:p>
            <a:p>
              <a:r>
                <a:rPr lang="en-US" dirty="0" err="1"/>
                <a:t>bgt</a:t>
              </a:r>
              <a:r>
                <a:rPr lang="en-US" dirty="0"/>
                <a:t>  </a:t>
              </a:r>
              <a:r>
                <a:rPr lang="en-US" dirty="0" err="1"/>
                <a:t>ra</a:t>
              </a:r>
              <a:r>
                <a:rPr lang="en-US" dirty="0"/>
                <a:t>, </a:t>
              </a:r>
              <a:r>
                <a:rPr lang="en-US" dirty="0" err="1"/>
                <a:t>rb</a:t>
              </a:r>
              <a:r>
                <a:rPr lang="en-US" dirty="0"/>
                <a:t>, offset</a:t>
              </a:r>
            </a:p>
            <a:p>
              <a:r>
                <a:rPr lang="en-US" dirty="0" err="1"/>
                <a:t>bge</a:t>
              </a:r>
              <a:r>
                <a:rPr lang="en-US" dirty="0"/>
                <a:t> </a:t>
              </a:r>
              <a:r>
                <a:rPr lang="en-US" dirty="0" err="1"/>
                <a:t>ra</a:t>
              </a:r>
              <a:r>
                <a:rPr lang="en-US" dirty="0"/>
                <a:t>, </a:t>
              </a:r>
              <a:r>
                <a:rPr lang="en-US" dirty="0" err="1"/>
                <a:t>rb</a:t>
              </a:r>
              <a:r>
                <a:rPr lang="en-US" dirty="0"/>
                <a:t>, offset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66750" y="5807074"/>
            <a:ext cx="9373993" cy="504826"/>
            <a:chOff x="685800" y="2818324"/>
            <a:chExt cx="9373993" cy="504826"/>
          </a:xfrm>
        </p:grpSpPr>
        <p:sp>
          <p:nvSpPr>
            <p:cNvPr id="12" name="Rectangle 11"/>
            <p:cNvSpPr/>
            <p:nvPr/>
          </p:nvSpPr>
          <p:spPr>
            <a:xfrm>
              <a:off x="7924800" y="2818324"/>
              <a:ext cx="1057275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Opcode</a:t>
              </a:r>
            </a:p>
            <a:p>
              <a:pPr algn="ctr"/>
              <a:r>
                <a:rPr lang="en-US" dirty="0"/>
                <a:t>3--0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86300" y="2818325"/>
              <a:ext cx="1057275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</a:t>
              </a:r>
            </a:p>
            <a:p>
              <a:pPr algn="ctr"/>
              <a:r>
                <a:rPr lang="en-US" dirty="0"/>
                <a:t>18--14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62625" y="2818325"/>
              <a:ext cx="1057275" cy="5048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</a:t>
              </a:r>
            </a:p>
            <a:p>
              <a:pPr algn="ctr"/>
              <a:r>
                <a:rPr lang="en-US" dirty="0"/>
                <a:t>13--9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38950" y="2818324"/>
              <a:ext cx="1057275" cy="5048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</a:t>
              </a:r>
            </a:p>
            <a:p>
              <a:pPr algn="ctr"/>
              <a:r>
                <a:rPr lang="en-US" dirty="0"/>
                <a:t>8-4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5800" y="2818324"/>
              <a:ext cx="3971925" cy="5048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</a:t>
              </a:r>
            </a:p>
            <a:p>
              <a:pPr algn="ctr"/>
              <a:r>
                <a:rPr lang="en-US" dirty="0"/>
                <a:t>31--19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34475" y="2887142"/>
              <a:ext cx="925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Jump </a:t>
              </a:r>
              <a:r>
                <a:rPr lang="en-US" dirty="0" err="1"/>
                <a:t>ra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2427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branches to the processor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( 1 )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instruction =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[pc];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opcode      = instruction &amp; 0xf;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 = (instruction &gt;&gt; 14) &amp; 0x1f;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 = (instruction &gt;&gt;  8) &amp; 0x1f;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 = (instruction &gt;&gt;  4) &amp; 0x1f;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  offset      = (((int32)instruction &gt;&gt; 18) &amp; 0x1FFFF))&lt;&lt;5) ||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preserve sign   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taken = 0;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     ( opcode == 0x0 ) { 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r[ra] +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} // ADD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0x1 ) { 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+offset) % 4096 ]; }   // LW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0x2 ) { 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offset)%4096 ] =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}   // SW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0x3 &amp;&amp; 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== 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 {  pc = (pc + offset) % 4096; taken = 1} // BEQ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0x4 &amp;&amp; 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 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 {  pc = (pc + offset) % 4096; taken = 1} // BGT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0x5 &amp;&amp; 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&gt;= 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) {  pc = (pc + offset) % 4096; taken = 1} // BGE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0x6 )                   {  pc = (r[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% 4096;       taken = 1} // JUMP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{ panic(“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don’t know this instruction”); }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taken == 0 )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pc = (pc + 1)%4096;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7954"/>
          <a:stretch/>
        </p:blipFill>
        <p:spPr>
          <a:xfrm>
            <a:off x="5954410" y="1299530"/>
            <a:ext cx="6237589" cy="105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5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F3E5-C161-7A7B-DFC7-40A04928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detail… Loading constants…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0940-DB67-B184-0249-7660BCA8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133"/>
            <a:ext cx="10515600" cy="43958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How do we implement “q++”?</a:t>
            </a:r>
          </a:p>
          <a:p>
            <a:pPr lvl="1"/>
            <a:r>
              <a:rPr lang="en-US" dirty="0"/>
              <a:t>We need to do q = q + 1</a:t>
            </a:r>
          </a:p>
          <a:p>
            <a:pPr lvl="1"/>
            <a:r>
              <a:rPr lang="en-US" dirty="0"/>
              <a:t>Where do we get the number 1 from? Memory?</a:t>
            </a:r>
          </a:p>
          <a:p>
            <a:r>
              <a:rPr lang="en-US" dirty="0"/>
              <a:t>New instruction to load constants: “load immediate”</a:t>
            </a:r>
          </a:p>
          <a:p>
            <a:r>
              <a:rPr lang="en-US" dirty="0"/>
              <a:t>LI  #&lt;immediate&gt;, </a:t>
            </a:r>
            <a:r>
              <a:rPr lang="en-US" dirty="0">
                <a:sym typeface="Wingdings" panose="05000000000000000000" pitchFamily="2" charset="2"/>
              </a:rPr>
              <a:t>r[</a:t>
            </a:r>
            <a:r>
              <a:rPr lang="en-US" dirty="0" err="1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]  r[</a:t>
            </a:r>
            <a:r>
              <a:rPr lang="en-US" dirty="0" err="1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] = &lt;immediate&gt;</a:t>
            </a:r>
          </a:p>
          <a:p>
            <a:r>
              <a:rPr lang="en-US" dirty="0">
                <a:sym typeface="Wingdings" panose="05000000000000000000" pitchFamily="2" charset="2"/>
              </a:rPr>
              <a:t>How big is the immediate? It depends on the encoding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23 bits available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Note we can’t have a 32b value, which would be ideally what we want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So…. Do we put the constant in the lower or the upper bits of the destination?</a:t>
            </a:r>
          </a:p>
          <a:p>
            <a:r>
              <a:rPr lang="en-US" dirty="0">
                <a:sym typeface="Wingdings" panose="05000000000000000000" pitchFamily="2" charset="2"/>
              </a:rPr>
              <a:t>We need to decide what to do with the 9 bits missing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Immediate = 7000a = 111_0000_0000_0000_1010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Rd         = xxxx_xxxx_x111_0000_0000_0000_1010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do we put in those “x” bits?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Think how would you load the constant “-1”…..</a:t>
            </a:r>
          </a:p>
          <a:p>
            <a:r>
              <a:rPr lang="en-US" dirty="0">
                <a:sym typeface="Wingdings" panose="05000000000000000000" pitchFamily="2" charset="2"/>
              </a:rPr>
              <a:t>Options: Zero Extend, Sign Extend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Zero Extend: always put zeros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Sign extend: take highest bit of the immediate and replicate across the 9 bits       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CEF186-BA2F-164A-E152-C9155433EEDA}"/>
              </a:ext>
            </a:extLst>
          </p:cNvPr>
          <p:cNvGrpSpPr/>
          <p:nvPr/>
        </p:nvGrpSpPr>
        <p:grpSpPr>
          <a:xfrm>
            <a:off x="679579" y="6051443"/>
            <a:ext cx="10674221" cy="504825"/>
            <a:chOff x="685800" y="2818324"/>
            <a:chExt cx="10674221" cy="5048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0EAA8F-3D19-CF1E-0BB8-FF653A6049CD}"/>
                </a:ext>
              </a:extLst>
            </p:cNvPr>
            <p:cNvSpPr/>
            <p:nvPr/>
          </p:nvSpPr>
          <p:spPr>
            <a:xfrm>
              <a:off x="7924800" y="2818324"/>
              <a:ext cx="1057275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Opcode</a:t>
              </a:r>
            </a:p>
            <a:p>
              <a:pPr algn="ctr"/>
              <a:r>
                <a:rPr lang="en-US" dirty="0"/>
                <a:t>3--0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4580A9-ED29-93BA-E84D-6F145CD5825D}"/>
                </a:ext>
              </a:extLst>
            </p:cNvPr>
            <p:cNvSpPr/>
            <p:nvPr/>
          </p:nvSpPr>
          <p:spPr>
            <a:xfrm>
              <a:off x="6838950" y="2818324"/>
              <a:ext cx="1057275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Rd</a:t>
              </a:r>
            </a:p>
            <a:p>
              <a:pPr algn="ctr"/>
              <a:r>
                <a:rPr lang="en-US" dirty="0"/>
                <a:t>8-4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96D599-2A23-115F-4FCA-81832AAFE4B3}"/>
                </a:ext>
              </a:extLst>
            </p:cNvPr>
            <p:cNvSpPr/>
            <p:nvPr/>
          </p:nvSpPr>
          <p:spPr>
            <a:xfrm>
              <a:off x="685800" y="2818324"/>
              <a:ext cx="6124575" cy="50482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Immediate</a:t>
              </a:r>
            </a:p>
            <a:p>
              <a:pPr algn="ctr"/>
              <a:r>
                <a:rPr lang="en-US" dirty="0"/>
                <a:t>31--9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44BF31-B9F1-8578-4756-45C46AE5B112}"/>
                </a:ext>
              </a:extLst>
            </p:cNvPr>
            <p:cNvSpPr txBox="1"/>
            <p:nvPr/>
          </p:nvSpPr>
          <p:spPr>
            <a:xfrm>
              <a:off x="9134475" y="2887142"/>
              <a:ext cx="2225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 #immediate -&gt; r[</a:t>
              </a:r>
              <a:r>
                <a:rPr lang="en-US" dirty="0" err="1"/>
                <a:t>rd</a:t>
              </a:r>
              <a:r>
                <a:rPr lang="en-US" dirty="0"/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388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Immediate (constant into register)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299530"/>
            <a:ext cx="11824855" cy="55584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( 1 )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instruction =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[pc];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opcode      = instruction &amp; 0xf;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    = (instruction &gt;&gt; 14) &amp; 0x1f;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    = (instruction &gt;&gt;  8) &amp; 0x1f;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    = (instruction &gt;&gt;  4) &amp; 0x1f;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int32  offset      = (((int32)instruction &gt;&gt; 18) &amp; 0x1FFFF))&lt;&lt;5)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// preserve sign 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  immediate   = (int32)(instruction &gt;&gt; 9); 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     ( opcode == 0x0 ) { 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} // ADD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0x1 ) { 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+offset) % 4096 ]; }   // LW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0x2 ) { 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offset)%4096 ] =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}   // SW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0x3 &amp;&amp;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) {  pc = (pc + offset) % 4096; taken = 1} // BEQ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0x4 &amp;&amp;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 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) {  pc = (pc + offset) % 4096; taken = 1} // BGT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0x5 &amp;&amp;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&gt;=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) {  pc = (pc + offset) % 4096; taken = 1} // BGE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0x6 )                   {  pc = (r[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% 4096;       taken = 1} // JUMP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0x7 ) {  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sign_extend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(immediate); }   // LI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{ panic(“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don’t know this instruction”); 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 taken == 0 ) pc = (pc + 1)%4096;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14326-8073-4267-8570-4359976A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95" y="1359405"/>
            <a:ext cx="8080587" cy="4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8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a program for our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divide two integers  a, b, and produce the division and reminder</a:t>
            </a:r>
          </a:p>
          <a:p>
            <a:pPr lvl="1"/>
            <a:r>
              <a:rPr lang="en-US" dirty="0"/>
              <a:t>The “a” value is located at address 0x100</a:t>
            </a:r>
          </a:p>
          <a:p>
            <a:pPr lvl="1"/>
            <a:r>
              <a:rPr lang="en-US" dirty="0"/>
              <a:t>The “b” value is located at address 0x200</a:t>
            </a:r>
          </a:p>
          <a:p>
            <a:pPr lvl="1"/>
            <a:r>
              <a:rPr lang="en-US" dirty="0"/>
              <a:t>We want the quotient (a/b) stored to address 0x300</a:t>
            </a:r>
          </a:p>
          <a:p>
            <a:pPr lvl="1"/>
            <a:r>
              <a:rPr lang="en-US" dirty="0"/>
              <a:t>We want the reminder (a rem b) stored to address 0x400</a:t>
            </a:r>
          </a:p>
          <a:p>
            <a:r>
              <a:rPr lang="en-US" dirty="0"/>
              <a:t>Algorithm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 a &gt;= b ) { q++; a = a-b; 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 = a;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2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45A50-6E47-C540-25DE-B3AA8D5E4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F825-960B-440F-6D73-C31FC0A8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47" y="53552"/>
            <a:ext cx="10515600" cy="1325563"/>
          </a:xfrm>
        </p:spPr>
        <p:txBody>
          <a:bodyPr/>
          <a:lstStyle/>
          <a:p>
            <a:r>
              <a:rPr lang="en-US" dirty="0"/>
              <a:t>What about the “panic”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2AB8-1431-56D6-B23B-4BB40F25D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1299530"/>
            <a:ext cx="11824855" cy="55584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( 1 )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instruction =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[pc];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opcode      = instruction &amp; 0xf;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    = (instruction &gt;&gt; 14) &amp; 0x1f;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    = (instruction &gt;&gt;  8) &amp; 0x1f;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    = (instruction &gt;&gt;  4) &amp; 0x1f;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int32  offset      = (((int32)instruction &gt;&gt; 18) &amp; 0x1FFFF))&lt;&lt;5)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// preserve sign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Int32  immediate   = (int32)(instruction &gt;&gt; 9); 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     ( opcode == 0x0 ) { 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} // ADD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0x1 ) { 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+offset) % 4096 ]; }   // LW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0x2 ) { 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offset)%4096 ] =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}   // SW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0x3 &amp;&amp;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) {  pc = (pc + offset) % 4096; taken = 1} // BEQ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0x4 &amp;&amp;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 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) {  pc = (pc + offset) % 4096; taken = 1} // BGT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0x5 &amp;&amp;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&gt;=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) {  pc = (pc + offset) % 4096; taken = 1} // BGE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0x6 )                   {  pc = (r[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% 4096;       taken = 1} // JUMP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0x7 ) { 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sign_extend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(immediate); }   // LI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 panic(“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don’t know this instruction”); 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 taken == 0 ) pc = (pc + 1)%4096;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249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7A383-3898-AE24-3149-F73B4D05D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723A-C480-B8CE-F5C6-260A241C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47" y="53552"/>
            <a:ext cx="10515600" cy="1325563"/>
          </a:xfrm>
        </p:spPr>
        <p:txBody>
          <a:bodyPr/>
          <a:lstStyle/>
          <a:p>
            <a:r>
              <a:rPr lang="en-US" dirty="0"/>
              <a:t>What about the “panic” 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02870-1D6C-7686-43D0-6095C4BAC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1299530"/>
            <a:ext cx="11824855" cy="55584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( 1 )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instruction =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[pc];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opcode      = instruction &amp; 0xf;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    = (instruction &gt;&gt; 14) &amp; 0x1f;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    = (instruction &gt;&gt;  8) &amp; 0x1f;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    = (instruction &gt;&gt;  4) &amp; 0x1f;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int32  offset      = (((int32)instruction &gt;&gt; 18) &amp; 0x1FFFF))&lt;&lt;5)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// preserve sign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Int32  immediate   = (int32)(instruction &gt;&gt; 9);  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     ( opcode == 0x0 ) { 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} // ADD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0x1 ) { 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+offset) % 4096 ]; }   // LW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0x2 ) {  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offset)%4096 ] = r[</a:t>
            </a:r>
            <a:r>
              <a:rPr lang="en-US" sz="16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}   // SW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0x3 &amp;&amp;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) {  pc = (pc + offset) % 4096; taken = 1} // BEQ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0x4 &amp;&amp;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 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) {  pc = (pc + offset) % 4096; taken = 1} // BGT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0x5 &amp;&amp;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&gt;=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) {  pc = (pc + offset) % 4096; taken = 1} // BGE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0x6 )                   {  pc = (r[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% 4096;       taken = 1} // JUMP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opcode == 0x7 ) {  r[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sign_extend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(immediate); }   // LI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 pc = 3090 } // Must be published in our ISA document for the OS to know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 taken == 0 ) pc = (pc + 1)%4096;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384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53840" y="2125980"/>
            <a:ext cx="43909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&lt;pause&gt;</a:t>
            </a:r>
          </a:p>
        </p:txBody>
      </p:sp>
    </p:spTree>
    <p:extLst>
      <p:ext uri="{BB962C8B-B14F-4D97-AF65-F5344CB8AC3E}">
        <p14:creationId xmlns:p14="http://schemas.microsoft.com/office/powerpoint/2010/main" val="282784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turn our processor into Hardware…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13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And, Or, </a:t>
            </a:r>
            <a:r>
              <a:rPr lang="en-US" dirty="0" err="1"/>
              <a:t>Xor</a:t>
            </a:r>
            <a:endParaRPr lang="en-US" dirty="0"/>
          </a:p>
          <a:p>
            <a:r>
              <a:rPr lang="en-US" dirty="0"/>
              <a:t>Mux</a:t>
            </a:r>
          </a:p>
          <a:p>
            <a:r>
              <a:rPr lang="en-US" dirty="0"/>
              <a:t>The clock signal</a:t>
            </a:r>
          </a:p>
          <a:p>
            <a:r>
              <a:rPr lang="en-US" dirty="0"/>
              <a:t>Latch, Flop</a:t>
            </a:r>
          </a:p>
        </p:txBody>
      </p:sp>
    </p:spTree>
    <p:extLst>
      <p:ext uri="{BB962C8B-B14F-4D97-AF65-F5344CB8AC3E}">
        <p14:creationId xmlns:p14="http://schemas.microsoft.com/office/powerpoint/2010/main" val="66997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processor?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processor has some state:</a:t>
            </a:r>
          </a:p>
          <a:p>
            <a:pPr lvl="1"/>
            <a:r>
              <a:rPr lang="en-US" dirty="0"/>
              <a:t>uint32 r[32];  		// thirty two registers</a:t>
            </a:r>
          </a:p>
          <a:p>
            <a:pPr lvl="1"/>
            <a:r>
              <a:rPr lang="en-US" dirty="0"/>
              <a:t>uint32 </a:t>
            </a:r>
            <a:r>
              <a:rPr lang="en-US" dirty="0" err="1"/>
              <a:t>imem</a:t>
            </a:r>
            <a:r>
              <a:rPr lang="en-US" dirty="0"/>
              <a:t>[4096]; 	// 16KB of instruction memory</a:t>
            </a:r>
          </a:p>
          <a:p>
            <a:pPr lvl="1"/>
            <a:r>
              <a:rPr lang="en-US" dirty="0"/>
              <a:t>uint32 </a:t>
            </a:r>
            <a:r>
              <a:rPr lang="en-US" dirty="0" err="1"/>
              <a:t>dmem</a:t>
            </a:r>
            <a:r>
              <a:rPr lang="en-US" dirty="0"/>
              <a:t>[4096]; 	// 16KB of data memory</a:t>
            </a:r>
          </a:p>
          <a:p>
            <a:pPr lvl="1"/>
            <a:r>
              <a:rPr lang="en-US" dirty="0"/>
              <a:t>uint32 pc; 		// the program counter (next instruction to be executed)</a:t>
            </a:r>
          </a:p>
          <a:p>
            <a:r>
              <a:rPr lang="en-US" dirty="0"/>
              <a:t>A processor understands a certain number of “commands”</a:t>
            </a:r>
          </a:p>
          <a:p>
            <a:pPr lvl="1"/>
            <a:r>
              <a:rPr lang="en-US" dirty="0"/>
              <a:t>These are called the processor instruction set</a:t>
            </a:r>
          </a:p>
          <a:p>
            <a:pPr lvl="1"/>
            <a:r>
              <a:rPr lang="en-US" dirty="0"/>
              <a:t>Instructions perform transformations on the state</a:t>
            </a:r>
          </a:p>
          <a:p>
            <a:pPr lvl="2"/>
            <a:r>
              <a:rPr lang="en-US" dirty="0"/>
              <a:t>Add two registers, write to </a:t>
            </a:r>
            <a:r>
              <a:rPr lang="en-US" dirty="0" err="1"/>
              <a:t>dmem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 processor’s job is to execute a (never ending) sequence of instructions</a:t>
            </a:r>
          </a:p>
          <a:p>
            <a:pPr lvl="1"/>
            <a:r>
              <a:rPr lang="en-US" dirty="0"/>
              <a:t>Until powered off</a:t>
            </a:r>
          </a:p>
          <a:p>
            <a:r>
              <a:rPr lang="en-US" dirty="0"/>
              <a:t>An Instruction Set Architecture (ISA) is the precise definition of</a:t>
            </a:r>
          </a:p>
          <a:p>
            <a:pPr lvl="1"/>
            <a:r>
              <a:rPr lang="en-US" dirty="0"/>
              <a:t>processor state + instruction set + operating rules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15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Draw Single-Cycle Machine with flops on the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8820" y="1825625"/>
            <a:ext cx="1744980" cy="4351338"/>
          </a:xfrm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95400" y="2072640"/>
            <a:ext cx="876300" cy="205740"/>
            <a:chOff x="1295400" y="2072640"/>
            <a:chExt cx="876300" cy="205740"/>
          </a:xfrm>
        </p:grpSpPr>
        <p:sp>
          <p:nvSpPr>
            <p:cNvPr id="4" name="Rectangle 3"/>
            <p:cNvSpPr/>
            <p:nvPr/>
          </p:nvSpPr>
          <p:spPr>
            <a:xfrm>
              <a:off x="1295400" y="2072640"/>
              <a:ext cx="876300" cy="2057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pc</a:t>
              </a:r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1272540" y="2095500"/>
              <a:ext cx="205740" cy="16002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572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95400" y="3731439"/>
            <a:ext cx="876300" cy="205740"/>
            <a:chOff x="1295400" y="2072640"/>
            <a:chExt cx="876300" cy="205740"/>
          </a:xfrm>
        </p:grpSpPr>
        <p:sp>
          <p:nvSpPr>
            <p:cNvPr id="8" name="Rectangle 7"/>
            <p:cNvSpPr/>
            <p:nvPr/>
          </p:nvSpPr>
          <p:spPr>
            <a:xfrm>
              <a:off x="1295400" y="2072640"/>
              <a:ext cx="876300" cy="2057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r0</a:t>
              </a:r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1272540" y="2095500"/>
              <a:ext cx="205740" cy="16002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572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95400" y="4010521"/>
            <a:ext cx="876300" cy="205740"/>
            <a:chOff x="1295400" y="2072640"/>
            <a:chExt cx="876300" cy="205740"/>
          </a:xfrm>
        </p:grpSpPr>
        <p:sp>
          <p:nvSpPr>
            <p:cNvPr id="11" name="Rectangle 10"/>
            <p:cNvSpPr/>
            <p:nvPr/>
          </p:nvSpPr>
          <p:spPr>
            <a:xfrm>
              <a:off x="1295400" y="2072640"/>
              <a:ext cx="876300" cy="2057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1272540" y="2095500"/>
              <a:ext cx="205740" cy="16002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572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295400" y="4289603"/>
            <a:ext cx="876300" cy="205740"/>
            <a:chOff x="1295400" y="2072640"/>
            <a:chExt cx="876300" cy="205740"/>
          </a:xfrm>
        </p:grpSpPr>
        <p:sp>
          <p:nvSpPr>
            <p:cNvPr id="15" name="Rectangle 14"/>
            <p:cNvSpPr/>
            <p:nvPr/>
          </p:nvSpPr>
          <p:spPr>
            <a:xfrm>
              <a:off x="1295400" y="2072640"/>
              <a:ext cx="876300" cy="2057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1272540" y="2095500"/>
              <a:ext cx="205740" cy="16002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572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295400" y="4969531"/>
            <a:ext cx="876300" cy="205740"/>
            <a:chOff x="1295400" y="2072640"/>
            <a:chExt cx="876300" cy="205740"/>
          </a:xfrm>
        </p:grpSpPr>
        <p:sp>
          <p:nvSpPr>
            <p:cNvPr id="18" name="Rectangle 17"/>
            <p:cNvSpPr/>
            <p:nvPr/>
          </p:nvSpPr>
          <p:spPr>
            <a:xfrm>
              <a:off x="1295400" y="2072640"/>
              <a:ext cx="876300" cy="2057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4572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r31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5400000">
              <a:off x="1272540" y="2095500"/>
              <a:ext cx="205740" cy="16002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572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295400" y="2456341"/>
            <a:ext cx="876300" cy="1066006"/>
            <a:chOff x="1295400" y="2072640"/>
            <a:chExt cx="876300" cy="205740"/>
          </a:xfrm>
        </p:grpSpPr>
        <p:sp>
          <p:nvSpPr>
            <p:cNvPr id="21" name="Rectangle 20"/>
            <p:cNvSpPr/>
            <p:nvPr/>
          </p:nvSpPr>
          <p:spPr>
            <a:xfrm>
              <a:off x="1295400" y="2072640"/>
              <a:ext cx="876300" cy="20574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4572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imem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Isosceles Triangle 21"/>
            <p:cNvSpPr/>
            <p:nvPr/>
          </p:nvSpPr>
          <p:spPr>
            <a:xfrm rot="5400000">
              <a:off x="1272540" y="2095500"/>
              <a:ext cx="205740" cy="16002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572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95400" y="5372100"/>
            <a:ext cx="876300" cy="1066006"/>
            <a:chOff x="1295400" y="2072640"/>
            <a:chExt cx="876300" cy="205740"/>
          </a:xfrm>
        </p:grpSpPr>
        <p:sp>
          <p:nvSpPr>
            <p:cNvPr id="24" name="Rectangle 23"/>
            <p:cNvSpPr/>
            <p:nvPr/>
          </p:nvSpPr>
          <p:spPr>
            <a:xfrm>
              <a:off x="1295400" y="2072640"/>
              <a:ext cx="876300" cy="2057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45720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dmem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Isosceles Triangle 24"/>
            <p:cNvSpPr/>
            <p:nvPr/>
          </p:nvSpPr>
          <p:spPr>
            <a:xfrm rot="5400000">
              <a:off x="1272540" y="2095500"/>
              <a:ext cx="205740" cy="16002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572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741649" y="3522347"/>
            <a:ext cx="335280" cy="763904"/>
            <a:chOff x="3093720" y="2557462"/>
            <a:chExt cx="335280" cy="1205871"/>
          </a:xfrm>
        </p:grpSpPr>
        <p:sp>
          <p:nvSpPr>
            <p:cNvPr id="26" name="Rectangle 25"/>
            <p:cNvSpPr/>
            <p:nvPr/>
          </p:nvSpPr>
          <p:spPr>
            <a:xfrm>
              <a:off x="3093720" y="2563176"/>
              <a:ext cx="175260" cy="200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93720" y="2763202"/>
              <a:ext cx="175260" cy="200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93720" y="2963228"/>
              <a:ext cx="175260" cy="200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93720" y="3163254"/>
              <a:ext cx="175260" cy="200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93720" y="3563306"/>
              <a:ext cx="175260" cy="2000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93720" y="2557462"/>
              <a:ext cx="335280" cy="12058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2671005" y="3005339"/>
              <a:ext cx="1180709" cy="33528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572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Elbow Connector 34"/>
          <p:cNvCxnSpPr>
            <a:stCxn id="8" idx="3"/>
            <a:endCxn id="26" idx="1"/>
          </p:cNvCxnSpPr>
          <p:nvPr/>
        </p:nvCxnSpPr>
        <p:spPr>
          <a:xfrm flipV="1">
            <a:off x="2171700" y="3589324"/>
            <a:ext cx="2569949" cy="244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1" idx="3"/>
            <a:endCxn id="27" idx="1"/>
          </p:cNvCxnSpPr>
          <p:nvPr/>
        </p:nvCxnSpPr>
        <p:spPr>
          <a:xfrm flipV="1">
            <a:off x="2171700" y="3716038"/>
            <a:ext cx="2569949" cy="397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3"/>
            <a:endCxn id="28" idx="1"/>
          </p:cNvCxnSpPr>
          <p:nvPr/>
        </p:nvCxnSpPr>
        <p:spPr>
          <a:xfrm flipV="1">
            <a:off x="2171700" y="3842752"/>
            <a:ext cx="2569949" cy="549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8" idx="3"/>
            <a:endCxn id="30" idx="1"/>
          </p:cNvCxnSpPr>
          <p:nvPr/>
        </p:nvCxnSpPr>
        <p:spPr>
          <a:xfrm flipV="1">
            <a:off x="2171700" y="4222893"/>
            <a:ext cx="2569949" cy="849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5196840" y="4495343"/>
            <a:ext cx="335280" cy="763904"/>
            <a:chOff x="3093720" y="2557462"/>
            <a:chExt cx="335280" cy="1205871"/>
          </a:xfrm>
        </p:grpSpPr>
        <p:sp>
          <p:nvSpPr>
            <p:cNvPr id="49" name="Rectangle 48"/>
            <p:cNvSpPr/>
            <p:nvPr/>
          </p:nvSpPr>
          <p:spPr>
            <a:xfrm>
              <a:off x="3093720" y="2563176"/>
              <a:ext cx="175260" cy="20002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093720" y="2763202"/>
              <a:ext cx="175260" cy="20002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93720" y="2963228"/>
              <a:ext cx="175260" cy="20002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093720" y="3163254"/>
              <a:ext cx="175260" cy="20002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093720" y="3563306"/>
              <a:ext cx="175260" cy="20002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93720" y="2557462"/>
              <a:ext cx="335280" cy="12058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/>
            <p:cNvSpPr/>
            <p:nvPr/>
          </p:nvSpPr>
          <p:spPr>
            <a:xfrm rot="5400000">
              <a:off x="2671005" y="3005339"/>
              <a:ext cx="1180709" cy="335280"/>
            </a:xfrm>
            <a:prstGeom prst="triangl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572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7" name="Elbow Connector 56"/>
          <p:cNvCxnSpPr>
            <a:stCxn id="8" idx="3"/>
            <a:endCxn id="49" idx="1"/>
          </p:cNvCxnSpPr>
          <p:nvPr/>
        </p:nvCxnSpPr>
        <p:spPr>
          <a:xfrm>
            <a:off x="2171700" y="3834309"/>
            <a:ext cx="3025140" cy="728011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11" idx="3"/>
            <a:endCxn id="50" idx="1"/>
          </p:cNvCxnSpPr>
          <p:nvPr/>
        </p:nvCxnSpPr>
        <p:spPr>
          <a:xfrm>
            <a:off x="2171700" y="4113391"/>
            <a:ext cx="3025140" cy="57564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5" idx="3"/>
            <a:endCxn id="51" idx="1"/>
          </p:cNvCxnSpPr>
          <p:nvPr/>
        </p:nvCxnSpPr>
        <p:spPr>
          <a:xfrm>
            <a:off x="2171700" y="4392473"/>
            <a:ext cx="3025140" cy="42327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8" idx="3"/>
            <a:endCxn id="53" idx="1"/>
          </p:cNvCxnSpPr>
          <p:nvPr/>
        </p:nvCxnSpPr>
        <p:spPr>
          <a:xfrm>
            <a:off x="2171700" y="5072401"/>
            <a:ext cx="3025140" cy="123488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666036" y="2674127"/>
            <a:ext cx="335280" cy="763904"/>
            <a:chOff x="3093720" y="2557462"/>
            <a:chExt cx="335280" cy="1205871"/>
          </a:xfrm>
        </p:grpSpPr>
        <p:sp>
          <p:nvSpPr>
            <p:cNvPr id="69" name="Rectangle 68"/>
            <p:cNvSpPr/>
            <p:nvPr/>
          </p:nvSpPr>
          <p:spPr>
            <a:xfrm>
              <a:off x="3093720" y="2563176"/>
              <a:ext cx="175260" cy="2000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093720" y="2763202"/>
              <a:ext cx="175260" cy="2000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93720" y="2963228"/>
              <a:ext cx="175260" cy="2000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93720" y="3163254"/>
              <a:ext cx="175260" cy="2000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093720" y="3563306"/>
              <a:ext cx="175260" cy="2000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093720" y="2557462"/>
              <a:ext cx="335280" cy="12058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 rot="5400000">
              <a:off x="2671005" y="3005339"/>
              <a:ext cx="1180709" cy="33528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572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Elbow Connector 76"/>
          <p:cNvCxnSpPr>
            <a:stCxn id="21" idx="3"/>
            <a:endCxn id="75" idx="3"/>
          </p:cNvCxnSpPr>
          <p:nvPr/>
        </p:nvCxnSpPr>
        <p:spPr>
          <a:xfrm>
            <a:off x="2171700" y="2989344"/>
            <a:ext cx="494335" cy="7470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4" idx="3"/>
            <a:endCxn id="74" idx="0"/>
          </p:cNvCxnSpPr>
          <p:nvPr/>
        </p:nvCxnSpPr>
        <p:spPr>
          <a:xfrm>
            <a:off x="2171700" y="2175510"/>
            <a:ext cx="661976" cy="498617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loud 79"/>
          <p:cNvSpPr/>
          <p:nvPr/>
        </p:nvSpPr>
        <p:spPr>
          <a:xfrm>
            <a:off x="3382315" y="2869863"/>
            <a:ext cx="965815" cy="3801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</a:t>
            </a:r>
          </a:p>
        </p:txBody>
      </p:sp>
      <p:cxnSp>
        <p:nvCxnSpPr>
          <p:cNvPr id="82" name="Elbow Connector 81"/>
          <p:cNvCxnSpPr>
            <a:stCxn id="74" idx="3"/>
            <a:endCxn id="80" idx="2"/>
          </p:cNvCxnSpPr>
          <p:nvPr/>
        </p:nvCxnSpPr>
        <p:spPr>
          <a:xfrm>
            <a:off x="3001316" y="3056079"/>
            <a:ext cx="383995" cy="3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0" idx="0"/>
            <a:endCxn id="31" idx="0"/>
          </p:cNvCxnSpPr>
          <p:nvPr/>
        </p:nvCxnSpPr>
        <p:spPr>
          <a:xfrm>
            <a:off x="4347325" y="3059934"/>
            <a:ext cx="561964" cy="462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80" idx="0"/>
            <a:endCxn id="54" idx="0"/>
          </p:cNvCxnSpPr>
          <p:nvPr/>
        </p:nvCxnSpPr>
        <p:spPr>
          <a:xfrm>
            <a:off x="4347325" y="3059934"/>
            <a:ext cx="1017155" cy="14354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lowchart: Manual Operation 92"/>
          <p:cNvSpPr/>
          <p:nvPr/>
        </p:nvSpPr>
        <p:spPr>
          <a:xfrm rot="16200000">
            <a:off x="5592048" y="4153580"/>
            <a:ext cx="1517301" cy="526081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alu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stCxn id="31" idx="3"/>
          </p:cNvCxnSpPr>
          <p:nvPr/>
        </p:nvCxnSpPr>
        <p:spPr>
          <a:xfrm flipV="1">
            <a:off x="5076929" y="3904298"/>
            <a:ext cx="9865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4" idx="3"/>
          </p:cNvCxnSpPr>
          <p:nvPr/>
        </p:nvCxnSpPr>
        <p:spPr>
          <a:xfrm flipV="1">
            <a:off x="5532120" y="4877294"/>
            <a:ext cx="5313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105787" y="5523151"/>
            <a:ext cx="335280" cy="763904"/>
            <a:chOff x="3093720" y="2557462"/>
            <a:chExt cx="335280" cy="1205871"/>
          </a:xfrm>
        </p:grpSpPr>
        <p:sp>
          <p:nvSpPr>
            <p:cNvPr id="99" name="Rectangle 98"/>
            <p:cNvSpPr/>
            <p:nvPr/>
          </p:nvSpPr>
          <p:spPr>
            <a:xfrm>
              <a:off x="3093720" y="2563176"/>
              <a:ext cx="175260" cy="2000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093720" y="2763202"/>
              <a:ext cx="175260" cy="2000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093720" y="2963228"/>
              <a:ext cx="175260" cy="2000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093720" y="3163254"/>
              <a:ext cx="175260" cy="2000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093720" y="3563306"/>
              <a:ext cx="175260" cy="20002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93720" y="2557462"/>
              <a:ext cx="335280" cy="12058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Isosceles Triangle 104"/>
            <p:cNvSpPr/>
            <p:nvPr/>
          </p:nvSpPr>
          <p:spPr>
            <a:xfrm rot="5400000">
              <a:off x="2671005" y="3005339"/>
              <a:ext cx="1180709" cy="335280"/>
            </a:xfrm>
            <a:prstGeom prst="triangl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572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7" name="Straight Arrow Connector 106"/>
          <p:cNvCxnSpPr>
            <a:stCxn id="24" idx="3"/>
            <a:endCxn id="105" idx="3"/>
          </p:cNvCxnSpPr>
          <p:nvPr/>
        </p:nvCxnSpPr>
        <p:spPr>
          <a:xfrm>
            <a:off x="2171700" y="5905103"/>
            <a:ext cx="4934086" cy="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3" idx="2"/>
            <a:endCxn id="104" idx="0"/>
          </p:cNvCxnSpPr>
          <p:nvPr/>
        </p:nvCxnSpPr>
        <p:spPr>
          <a:xfrm>
            <a:off x="6613739" y="4416620"/>
            <a:ext cx="659688" cy="11065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024281" y="4051844"/>
            <a:ext cx="335280" cy="763904"/>
            <a:chOff x="3093720" y="2557462"/>
            <a:chExt cx="335280" cy="1205871"/>
          </a:xfrm>
        </p:grpSpPr>
        <p:sp>
          <p:nvSpPr>
            <p:cNvPr id="111" name="Rectangle 110"/>
            <p:cNvSpPr/>
            <p:nvPr/>
          </p:nvSpPr>
          <p:spPr>
            <a:xfrm>
              <a:off x="3093720" y="2563176"/>
              <a:ext cx="175260" cy="20002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093720" y="2763202"/>
              <a:ext cx="175260" cy="20002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093720" y="2963228"/>
              <a:ext cx="175260" cy="20002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93720" y="3163254"/>
              <a:ext cx="175260" cy="20002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093720" y="3563306"/>
              <a:ext cx="175260" cy="20002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3093720" y="2557462"/>
              <a:ext cx="335280" cy="12058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/>
            <p:cNvSpPr/>
            <p:nvPr/>
          </p:nvSpPr>
          <p:spPr>
            <a:xfrm rot="5400000">
              <a:off x="2671005" y="3005339"/>
              <a:ext cx="1180709" cy="335280"/>
            </a:xfrm>
            <a:prstGeom prst="triangl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4572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9" name="Elbow Connector 118"/>
          <p:cNvCxnSpPr>
            <a:stCxn id="104" idx="3"/>
            <a:endCxn id="114" idx="1"/>
          </p:cNvCxnSpPr>
          <p:nvPr/>
        </p:nvCxnSpPr>
        <p:spPr>
          <a:xfrm flipV="1">
            <a:off x="7441067" y="4498963"/>
            <a:ext cx="583214" cy="1406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>
            <a:stCxn id="93" idx="2"/>
            <a:endCxn id="112" idx="1"/>
          </p:cNvCxnSpPr>
          <p:nvPr/>
        </p:nvCxnSpPr>
        <p:spPr>
          <a:xfrm flipV="1">
            <a:off x="6613739" y="4245535"/>
            <a:ext cx="1410542" cy="171085"/>
          </a:xfrm>
          <a:prstGeom prst="bentConnector3">
            <a:avLst>
              <a:gd name="adj1" fmla="val 46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159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>
            <a:extLst>
              <a:ext uri="{FF2B5EF4-FFF2-40B4-BE49-F238E27FC236}">
                <a16:creationId xmlns:a16="http://schemas.microsoft.com/office/drawing/2014/main" id="{FA43C3DD-0D4A-47A7-9B73-4A3ACC236DB5}"/>
              </a:ext>
            </a:extLst>
          </p:cNvPr>
          <p:cNvSpPr/>
          <p:nvPr/>
        </p:nvSpPr>
        <p:spPr>
          <a:xfrm>
            <a:off x="7345636" y="5460919"/>
            <a:ext cx="150633" cy="179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C43524-2653-4DB4-BB4A-F1D58B2AC468}"/>
              </a:ext>
            </a:extLst>
          </p:cNvPr>
          <p:cNvGrpSpPr/>
          <p:nvPr/>
        </p:nvGrpSpPr>
        <p:grpSpPr>
          <a:xfrm>
            <a:off x="904205" y="412611"/>
            <a:ext cx="1236364" cy="266398"/>
            <a:chOff x="1543050" y="982979"/>
            <a:chExt cx="1851660" cy="5029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57E2C4-028E-4FAF-8723-F8B17313079C}"/>
                </a:ext>
              </a:extLst>
            </p:cNvPr>
            <p:cNvSpPr/>
            <p:nvPr/>
          </p:nvSpPr>
          <p:spPr>
            <a:xfrm>
              <a:off x="1543050" y="982979"/>
              <a:ext cx="1851660" cy="5029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PC32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C3A5263-9903-4677-945A-628BEA58F051}"/>
                </a:ext>
              </a:extLst>
            </p:cNvPr>
            <p:cNvSpPr/>
            <p:nvPr/>
          </p:nvSpPr>
          <p:spPr>
            <a:xfrm rot="5400000">
              <a:off x="1583734" y="982980"/>
              <a:ext cx="421552" cy="5029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B5B59DA-C4D5-4CC3-95D3-112D660FA696}"/>
              </a:ext>
            </a:extLst>
          </p:cNvPr>
          <p:cNvGrpSpPr/>
          <p:nvPr/>
        </p:nvGrpSpPr>
        <p:grpSpPr>
          <a:xfrm>
            <a:off x="918360" y="2620148"/>
            <a:ext cx="1236364" cy="266398"/>
            <a:chOff x="1543050" y="982979"/>
            <a:chExt cx="1851660" cy="502919"/>
          </a:xfrm>
          <a:solidFill>
            <a:srgbClr val="7030A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C21927-A92C-4C35-8301-C1C0BF8CD548}"/>
                </a:ext>
              </a:extLst>
            </p:cNvPr>
            <p:cNvSpPr/>
            <p:nvPr/>
          </p:nvSpPr>
          <p:spPr>
            <a:xfrm>
              <a:off x="1543050" y="982979"/>
              <a:ext cx="1851660" cy="5029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Imem</a:t>
              </a:r>
              <a:r>
                <a:rPr lang="en-US" sz="1400" dirty="0"/>
                <a:t>[0]</a:t>
              </a:r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F994E38E-A31F-42ED-B4F7-F7B17781457D}"/>
                </a:ext>
              </a:extLst>
            </p:cNvPr>
            <p:cNvSpPr/>
            <p:nvPr/>
          </p:nvSpPr>
          <p:spPr>
            <a:xfrm rot="5400000">
              <a:off x="1583734" y="982980"/>
              <a:ext cx="421552" cy="50292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5DC279-1BD2-49CA-BA64-B48C5CB6DAC1}"/>
              </a:ext>
            </a:extLst>
          </p:cNvPr>
          <p:cNvGrpSpPr/>
          <p:nvPr/>
        </p:nvGrpSpPr>
        <p:grpSpPr>
          <a:xfrm>
            <a:off x="918359" y="2908097"/>
            <a:ext cx="1236364" cy="266398"/>
            <a:chOff x="1543050" y="982979"/>
            <a:chExt cx="1851660" cy="502919"/>
          </a:xfrm>
          <a:solidFill>
            <a:srgbClr val="7030A0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9E3236-E7A3-4B1C-901B-BAD8660AADD7}"/>
                </a:ext>
              </a:extLst>
            </p:cNvPr>
            <p:cNvSpPr/>
            <p:nvPr/>
          </p:nvSpPr>
          <p:spPr>
            <a:xfrm>
              <a:off x="1543050" y="982979"/>
              <a:ext cx="1851660" cy="5029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Imem</a:t>
              </a:r>
              <a:r>
                <a:rPr lang="en-US" sz="1400" dirty="0"/>
                <a:t>[1]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6F2E473-7AEB-49CF-B9DF-30ED3DE53023}"/>
                </a:ext>
              </a:extLst>
            </p:cNvPr>
            <p:cNvSpPr/>
            <p:nvPr/>
          </p:nvSpPr>
          <p:spPr>
            <a:xfrm rot="5400000">
              <a:off x="1583734" y="982980"/>
              <a:ext cx="421552" cy="50292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BF92F1-8900-4F92-BCA1-FA1FE3E31192}"/>
              </a:ext>
            </a:extLst>
          </p:cNvPr>
          <p:cNvGrpSpPr/>
          <p:nvPr/>
        </p:nvGrpSpPr>
        <p:grpSpPr>
          <a:xfrm>
            <a:off x="918359" y="3741703"/>
            <a:ext cx="1236365" cy="266398"/>
            <a:chOff x="1543049" y="982979"/>
            <a:chExt cx="1851661" cy="502919"/>
          </a:xfrm>
          <a:solidFill>
            <a:srgbClr val="7030A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F32BD9-1AEA-424B-A5BB-674B7F123035}"/>
                </a:ext>
              </a:extLst>
            </p:cNvPr>
            <p:cNvSpPr/>
            <p:nvPr/>
          </p:nvSpPr>
          <p:spPr>
            <a:xfrm>
              <a:off x="1543050" y="982979"/>
              <a:ext cx="1851660" cy="5029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Imem</a:t>
              </a:r>
              <a:r>
                <a:rPr lang="en-US" sz="1400" dirty="0"/>
                <a:t>[4095]</a:t>
              </a: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A53BEF7-75B5-48C3-83AA-031FDD51AB49}"/>
                </a:ext>
              </a:extLst>
            </p:cNvPr>
            <p:cNvSpPr/>
            <p:nvPr/>
          </p:nvSpPr>
          <p:spPr>
            <a:xfrm rot="5400000">
              <a:off x="1444561" y="1122155"/>
              <a:ext cx="421551" cy="224575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87CDB5-85AF-4036-AA6A-4474D42222AF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1536541" y="3174495"/>
            <a:ext cx="0" cy="567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2017C3-E2D5-4E4A-842F-9B1E055F73FE}"/>
              </a:ext>
            </a:extLst>
          </p:cNvPr>
          <p:cNvGrpSpPr/>
          <p:nvPr/>
        </p:nvGrpSpPr>
        <p:grpSpPr>
          <a:xfrm>
            <a:off x="904206" y="4472354"/>
            <a:ext cx="1236365" cy="266398"/>
            <a:chOff x="1543048" y="982979"/>
            <a:chExt cx="1851662" cy="502919"/>
          </a:xfrm>
          <a:solidFill>
            <a:srgbClr val="00B05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A6375FE-9097-46DF-9A46-3D189E47D39C}"/>
                </a:ext>
              </a:extLst>
            </p:cNvPr>
            <p:cNvSpPr/>
            <p:nvPr/>
          </p:nvSpPr>
          <p:spPr>
            <a:xfrm>
              <a:off x="1543050" y="982979"/>
              <a:ext cx="1851660" cy="5029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dmem</a:t>
              </a:r>
              <a:r>
                <a:rPr lang="en-US" sz="1400" dirty="0"/>
                <a:t>[0]</a:t>
              </a: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7DC96EB-66A0-46AE-BBBD-54324B2A5216}"/>
                </a:ext>
              </a:extLst>
            </p:cNvPr>
            <p:cNvSpPr/>
            <p:nvPr/>
          </p:nvSpPr>
          <p:spPr>
            <a:xfrm rot="5400000">
              <a:off x="1505579" y="1101815"/>
              <a:ext cx="380871" cy="305933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711975-A14B-4565-A6E1-5CE2EE0AC63D}"/>
              </a:ext>
            </a:extLst>
          </p:cNvPr>
          <p:cNvGrpSpPr/>
          <p:nvPr/>
        </p:nvGrpSpPr>
        <p:grpSpPr>
          <a:xfrm>
            <a:off x="904206" y="4760303"/>
            <a:ext cx="1236365" cy="266398"/>
            <a:chOff x="1543049" y="982979"/>
            <a:chExt cx="1851661" cy="502919"/>
          </a:xfrm>
          <a:solidFill>
            <a:srgbClr val="00B05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701A0ED-C812-4431-8D86-ADCD4E5F5A95}"/>
                </a:ext>
              </a:extLst>
            </p:cNvPr>
            <p:cNvSpPr/>
            <p:nvPr/>
          </p:nvSpPr>
          <p:spPr>
            <a:xfrm>
              <a:off x="1543050" y="982979"/>
              <a:ext cx="1851660" cy="5029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dmem</a:t>
              </a:r>
              <a:r>
                <a:rPr lang="en-US" sz="1400" dirty="0"/>
                <a:t>[1]</a:t>
              </a: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ABCDB31-374E-4C27-A074-90D719FC8396}"/>
                </a:ext>
              </a:extLst>
            </p:cNvPr>
            <p:cNvSpPr/>
            <p:nvPr/>
          </p:nvSpPr>
          <p:spPr>
            <a:xfrm rot="5400000">
              <a:off x="1436353" y="1113947"/>
              <a:ext cx="437968" cy="224576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05BD5C-CAED-4583-9206-828D4FE0354B}"/>
              </a:ext>
            </a:extLst>
          </p:cNvPr>
          <p:cNvGrpSpPr/>
          <p:nvPr/>
        </p:nvGrpSpPr>
        <p:grpSpPr>
          <a:xfrm>
            <a:off x="904206" y="5396060"/>
            <a:ext cx="1236364" cy="266398"/>
            <a:chOff x="1543050" y="982979"/>
            <a:chExt cx="1851660" cy="502919"/>
          </a:xfrm>
          <a:solidFill>
            <a:srgbClr val="00B050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5B3CFB-21DD-4FE2-9B21-38B97361D8F4}"/>
                </a:ext>
              </a:extLst>
            </p:cNvPr>
            <p:cNvSpPr/>
            <p:nvPr/>
          </p:nvSpPr>
          <p:spPr>
            <a:xfrm>
              <a:off x="1543050" y="982979"/>
              <a:ext cx="1851660" cy="5029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dmem</a:t>
              </a:r>
              <a:r>
                <a:rPr lang="en-US" sz="1400" dirty="0"/>
                <a:t>[4095]</a:t>
              </a: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F735C20-53B5-4F2A-8058-2659211CA5F3}"/>
                </a:ext>
              </a:extLst>
            </p:cNvPr>
            <p:cNvSpPr/>
            <p:nvPr/>
          </p:nvSpPr>
          <p:spPr>
            <a:xfrm rot="5400000">
              <a:off x="1583734" y="982980"/>
              <a:ext cx="421552" cy="50292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DD137C-098F-4DCD-B436-3EC681C82E07}"/>
              </a:ext>
            </a:extLst>
          </p:cNvPr>
          <p:cNvCxnSpPr>
            <a:cxnSpLocks/>
          </p:cNvCxnSpPr>
          <p:nvPr/>
        </p:nvCxnSpPr>
        <p:spPr>
          <a:xfrm flipH="1">
            <a:off x="904206" y="5026701"/>
            <a:ext cx="1" cy="3693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50994C1-6B5F-46E3-AC2A-1DFE87A97948}"/>
              </a:ext>
            </a:extLst>
          </p:cNvPr>
          <p:cNvGrpSpPr/>
          <p:nvPr/>
        </p:nvGrpSpPr>
        <p:grpSpPr>
          <a:xfrm>
            <a:off x="905192" y="1026747"/>
            <a:ext cx="1236364" cy="266398"/>
            <a:chOff x="1543050" y="982979"/>
            <a:chExt cx="1851660" cy="502919"/>
          </a:xfrm>
          <a:solidFill>
            <a:srgbClr val="00B0F0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F00840B-6612-40F6-8379-56F5B111A88D}"/>
                </a:ext>
              </a:extLst>
            </p:cNvPr>
            <p:cNvSpPr/>
            <p:nvPr/>
          </p:nvSpPr>
          <p:spPr>
            <a:xfrm>
              <a:off x="1543050" y="982979"/>
              <a:ext cx="1851660" cy="5029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r0</a:t>
              </a: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9D90B78-2F3B-48A8-8E90-8502CC335812}"/>
                </a:ext>
              </a:extLst>
            </p:cNvPr>
            <p:cNvSpPr/>
            <p:nvPr/>
          </p:nvSpPr>
          <p:spPr>
            <a:xfrm rot="5400000">
              <a:off x="1583734" y="982980"/>
              <a:ext cx="421552" cy="50292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12FD2C-F6AF-4516-BBCD-722E667CFBC1}"/>
              </a:ext>
            </a:extLst>
          </p:cNvPr>
          <p:cNvGrpSpPr/>
          <p:nvPr/>
        </p:nvGrpSpPr>
        <p:grpSpPr>
          <a:xfrm>
            <a:off x="905192" y="1396405"/>
            <a:ext cx="1236364" cy="266398"/>
            <a:chOff x="1543050" y="982979"/>
            <a:chExt cx="1851660" cy="502919"/>
          </a:xfrm>
          <a:solidFill>
            <a:srgbClr val="00B0F0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3C394D-8F24-492F-ACB8-5250B23AB067}"/>
                </a:ext>
              </a:extLst>
            </p:cNvPr>
            <p:cNvSpPr/>
            <p:nvPr/>
          </p:nvSpPr>
          <p:spPr>
            <a:xfrm>
              <a:off x="1543050" y="982979"/>
              <a:ext cx="1851660" cy="50291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r1</a:t>
              </a: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417202E7-2C3B-4F3C-AEF5-E9F8F416D276}"/>
                </a:ext>
              </a:extLst>
            </p:cNvPr>
            <p:cNvSpPr/>
            <p:nvPr/>
          </p:nvSpPr>
          <p:spPr>
            <a:xfrm rot="5400000">
              <a:off x="1583734" y="982980"/>
              <a:ext cx="421552" cy="50292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FC22B08-4F5E-4582-BDCC-A370506B46CB}"/>
              </a:ext>
            </a:extLst>
          </p:cNvPr>
          <p:cNvSpPr/>
          <p:nvPr/>
        </p:nvSpPr>
        <p:spPr>
          <a:xfrm>
            <a:off x="905192" y="2057612"/>
            <a:ext cx="1236364" cy="26639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r31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F03528-1F3B-401B-81AE-E60DCAAC7B56}"/>
              </a:ext>
            </a:extLst>
          </p:cNvPr>
          <p:cNvSpPr/>
          <p:nvPr/>
        </p:nvSpPr>
        <p:spPr>
          <a:xfrm>
            <a:off x="3965418" y="545810"/>
            <a:ext cx="1013988" cy="50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FBED51D-0CAA-4825-A65A-0657513AE073}"/>
              </a:ext>
            </a:extLst>
          </p:cNvPr>
          <p:cNvCxnSpPr>
            <a:cxnSpLocks/>
            <a:stCxn id="4" idx="2"/>
            <a:endCxn id="36" idx="1"/>
          </p:cNvCxnSpPr>
          <p:nvPr/>
        </p:nvCxnSpPr>
        <p:spPr>
          <a:xfrm rot="16200000" flipH="1">
            <a:off x="2684880" y="-483485"/>
            <a:ext cx="118045" cy="2443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845745-F498-4D51-9EC1-732578B9784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606201" y="563278"/>
            <a:ext cx="359217" cy="9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109E17E-DB66-4C01-B6B9-5932F5DD7FD1}"/>
              </a:ext>
            </a:extLst>
          </p:cNvPr>
          <p:cNvSpPr txBox="1"/>
          <p:nvPr/>
        </p:nvSpPr>
        <p:spPr>
          <a:xfrm>
            <a:off x="3304515" y="378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723EB60-6237-48B0-A465-B9EEE485A6B2}"/>
              </a:ext>
            </a:extLst>
          </p:cNvPr>
          <p:cNvCxnSpPr>
            <a:cxnSpLocks/>
            <a:stCxn id="36" idx="3"/>
            <a:endCxn id="4" idx="0"/>
          </p:cNvCxnSpPr>
          <p:nvPr/>
        </p:nvCxnSpPr>
        <p:spPr>
          <a:xfrm flipH="1" flipV="1">
            <a:off x="1522387" y="412611"/>
            <a:ext cx="3457019" cy="384443"/>
          </a:xfrm>
          <a:prstGeom prst="bentConnector4">
            <a:avLst>
              <a:gd name="adj1" fmla="val -6613"/>
              <a:gd name="adj2" fmla="val 159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CFA60BF-BF8E-454A-83E3-1277458F91D1}"/>
              </a:ext>
            </a:extLst>
          </p:cNvPr>
          <p:cNvSpPr txBox="1"/>
          <p:nvPr/>
        </p:nvSpPr>
        <p:spPr>
          <a:xfrm>
            <a:off x="219401" y="642477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FE84239-E40C-4961-BA75-9C55462C873C}"/>
              </a:ext>
            </a:extLst>
          </p:cNvPr>
          <p:cNvSpPr/>
          <p:nvPr/>
        </p:nvSpPr>
        <p:spPr>
          <a:xfrm>
            <a:off x="1342834" y="6456055"/>
            <a:ext cx="2263367" cy="289710"/>
          </a:xfrm>
          <a:custGeom>
            <a:avLst/>
            <a:gdLst>
              <a:gd name="connsiteX0" fmla="*/ 0 w 2263367"/>
              <a:gd name="connsiteY0" fmla="*/ 280657 h 289710"/>
              <a:gd name="connsiteX1" fmla="*/ 298765 w 2263367"/>
              <a:gd name="connsiteY1" fmla="*/ 280657 h 289710"/>
              <a:gd name="connsiteX2" fmla="*/ 316872 w 2263367"/>
              <a:gd name="connsiteY2" fmla="*/ 9053 h 289710"/>
              <a:gd name="connsiteX3" fmla="*/ 570369 w 2263367"/>
              <a:gd name="connsiteY3" fmla="*/ 0 h 289710"/>
              <a:gd name="connsiteX4" fmla="*/ 561315 w 2263367"/>
              <a:gd name="connsiteY4" fmla="*/ 271603 h 289710"/>
              <a:gd name="connsiteX5" fmla="*/ 796705 w 2263367"/>
              <a:gd name="connsiteY5" fmla="*/ 262550 h 289710"/>
              <a:gd name="connsiteX6" fmla="*/ 787652 w 2263367"/>
              <a:gd name="connsiteY6" fmla="*/ 9053 h 289710"/>
              <a:gd name="connsiteX7" fmla="*/ 1032095 w 2263367"/>
              <a:gd name="connsiteY7" fmla="*/ 9053 h 289710"/>
              <a:gd name="connsiteX8" fmla="*/ 1050202 w 2263367"/>
              <a:gd name="connsiteY8" fmla="*/ 262550 h 289710"/>
              <a:gd name="connsiteX9" fmla="*/ 1303699 w 2263367"/>
              <a:gd name="connsiteY9" fmla="*/ 253497 h 289710"/>
              <a:gd name="connsiteX10" fmla="*/ 1294646 w 2263367"/>
              <a:gd name="connsiteY10" fmla="*/ 18106 h 289710"/>
              <a:gd name="connsiteX11" fmla="*/ 1539089 w 2263367"/>
              <a:gd name="connsiteY11" fmla="*/ 9053 h 289710"/>
              <a:gd name="connsiteX12" fmla="*/ 1539089 w 2263367"/>
              <a:gd name="connsiteY12" fmla="*/ 262550 h 289710"/>
              <a:gd name="connsiteX13" fmla="*/ 1819747 w 2263367"/>
              <a:gd name="connsiteY13" fmla="*/ 271603 h 289710"/>
              <a:gd name="connsiteX14" fmla="*/ 1810693 w 2263367"/>
              <a:gd name="connsiteY14" fmla="*/ 27160 h 289710"/>
              <a:gd name="connsiteX15" fmla="*/ 2009870 w 2263367"/>
              <a:gd name="connsiteY15" fmla="*/ 0 h 289710"/>
              <a:gd name="connsiteX16" fmla="*/ 2009870 w 2263367"/>
              <a:gd name="connsiteY16" fmla="*/ 289710 h 289710"/>
              <a:gd name="connsiteX17" fmla="*/ 2263367 w 2263367"/>
              <a:gd name="connsiteY17" fmla="*/ 253497 h 2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63367" h="289710">
                <a:moveTo>
                  <a:pt x="0" y="280657"/>
                </a:moveTo>
                <a:lnTo>
                  <a:pt x="298765" y="280657"/>
                </a:lnTo>
                <a:lnTo>
                  <a:pt x="316872" y="9053"/>
                </a:lnTo>
                <a:lnTo>
                  <a:pt x="570369" y="0"/>
                </a:lnTo>
                <a:lnTo>
                  <a:pt x="561315" y="271603"/>
                </a:lnTo>
                <a:lnTo>
                  <a:pt x="796705" y="262550"/>
                </a:lnTo>
                <a:lnTo>
                  <a:pt x="787652" y="9053"/>
                </a:lnTo>
                <a:lnTo>
                  <a:pt x="1032095" y="9053"/>
                </a:lnTo>
                <a:lnTo>
                  <a:pt x="1050202" y="262550"/>
                </a:lnTo>
                <a:lnTo>
                  <a:pt x="1303699" y="253497"/>
                </a:lnTo>
                <a:lnTo>
                  <a:pt x="1294646" y="18106"/>
                </a:lnTo>
                <a:lnTo>
                  <a:pt x="1539089" y="9053"/>
                </a:lnTo>
                <a:lnTo>
                  <a:pt x="1539089" y="262550"/>
                </a:lnTo>
                <a:lnTo>
                  <a:pt x="1819747" y="271603"/>
                </a:lnTo>
                <a:lnTo>
                  <a:pt x="1810693" y="27160"/>
                </a:lnTo>
                <a:lnTo>
                  <a:pt x="2009870" y="0"/>
                </a:lnTo>
                <a:lnTo>
                  <a:pt x="2009870" y="289710"/>
                </a:lnTo>
                <a:lnTo>
                  <a:pt x="2263367" y="25349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18B55F9-B0BB-4EC9-99D4-7FFE503F6C23}"/>
              </a:ext>
            </a:extLst>
          </p:cNvPr>
          <p:cNvCxnSpPr>
            <a:stCxn id="46" idx="0"/>
            <a:endCxn id="26" idx="3"/>
          </p:cNvCxnSpPr>
          <p:nvPr/>
        </p:nvCxnSpPr>
        <p:spPr>
          <a:xfrm rot="5400000" flipH="1" flipV="1">
            <a:off x="285249" y="5805816"/>
            <a:ext cx="895511" cy="342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E5DC599-A73E-4DCB-995A-6C800CCAEFB3}"/>
              </a:ext>
            </a:extLst>
          </p:cNvPr>
          <p:cNvCxnSpPr>
            <a:stCxn id="46" idx="0"/>
            <a:endCxn id="23" idx="3"/>
          </p:cNvCxnSpPr>
          <p:nvPr/>
        </p:nvCxnSpPr>
        <p:spPr>
          <a:xfrm rot="5400000" flipH="1" flipV="1">
            <a:off x="-34803" y="5485764"/>
            <a:ext cx="1535615" cy="342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AB5F7BF3-6362-4829-BDD7-747C55B80F0E}"/>
              </a:ext>
            </a:extLst>
          </p:cNvPr>
          <p:cNvCxnSpPr>
            <a:stCxn id="46" idx="0"/>
            <a:endCxn id="20" idx="3"/>
          </p:cNvCxnSpPr>
          <p:nvPr/>
        </p:nvCxnSpPr>
        <p:spPr>
          <a:xfrm rot="5400000" flipH="1" flipV="1">
            <a:off x="-171217" y="5349350"/>
            <a:ext cx="1808443" cy="3424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B1C6A48-4C99-4A3E-93A2-14BB64126C09}"/>
              </a:ext>
            </a:extLst>
          </p:cNvPr>
          <p:cNvCxnSpPr>
            <a:cxnSpLocks/>
            <a:stCxn id="46" idx="0"/>
            <a:endCxn id="15" idx="3"/>
          </p:cNvCxnSpPr>
          <p:nvPr/>
        </p:nvCxnSpPr>
        <p:spPr>
          <a:xfrm rot="5400000" flipH="1" flipV="1">
            <a:off x="-534852" y="4971561"/>
            <a:ext cx="2549867" cy="3565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6D652C38-F464-45CD-9C93-47C9E5D7DC90}"/>
              </a:ext>
            </a:extLst>
          </p:cNvPr>
          <p:cNvCxnSpPr>
            <a:stCxn id="46" idx="0"/>
            <a:endCxn id="5" idx="3"/>
          </p:cNvCxnSpPr>
          <p:nvPr/>
        </p:nvCxnSpPr>
        <p:spPr>
          <a:xfrm rot="5400000" flipH="1" flipV="1">
            <a:off x="-2206476" y="3314091"/>
            <a:ext cx="5878960" cy="3424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FDEBA6B-794A-4E0E-86CA-5B56B338118C}"/>
              </a:ext>
            </a:extLst>
          </p:cNvPr>
          <p:cNvSpPr txBox="1"/>
          <p:nvPr/>
        </p:nvSpPr>
        <p:spPr>
          <a:xfrm>
            <a:off x="740081" y="-49228"/>
            <a:ext cx="81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nextpc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02F0E4-9F77-4A33-B3FC-8F5C62DF75C3}"/>
              </a:ext>
            </a:extLst>
          </p:cNvPr>
          <p:cNvSpPr txBox="1"/>
          <p:nvPr/>
        </p:nvSpPr>
        <p:spPr>
          <a:xfrm>
            <a:off x="2618845" y="69521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A58AFF-C337-4D11-9A8F-6B4B98BAC8C3}"/>
              </a:ext>
            </a:extLst>
          </p:cNvPr>
          <p:cNvGrpSpPr/>
          <p:nvPr/>
        </p:nvGrpSpPr>
        <p:grpSpPr>
          <a:xfrm>
            <a:off x="2553004" y="2620148"/>
            <a:ext cx="598445" cy="1387953"/>
            <a:chOff x="4978490" y="2190811"/>
            <a:chExt cx="598445" cy="123818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71FA0EE-14B3-4166-96D0-8F350AADA763}"/>
                </a:ext>
              </a:extLst>
            </p:cNvPr>
            <p:cNvSpPr/>
            <p:nvPr/>
          </p:nvSpPr>
          <p:spPr>
            <a:xfrm>
              <a:off x="4979406" y="2190811"/>
              <a:ext cx="597529" cy="12381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C2C2F74B-3282-478E-BC8A-A291F763E702}"/>
                </a:ext>
              </a:extLst>
            </p:cNvPr>
            <p:cNvSpPr/>
            <p:nvPr/>
          </p:nvSpPr>
          <p:spPr>
            <a:xfrm rot="5400000">
              <a:off x="4658155" y="2511146"/>
              <a:ext cx="1238189" cy="59752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3223868-7253-4178-9071-123CD50FAE9A}"/>
              </a:ext>
            </a:extLst>
          </p:cNvPr>
          <p:cNvCxnSpPr>
            <a:stCxn id="8" idx="3"/>
          </p:cNvCxnSpPr>
          <p:nvPr/>
        </p:nvCxnSpPr>
        <p:spPr>
          <a:xfrm>
            <a:off x="2154724" y="2753347"/>
            <a:ext cx="398279" cy="1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10F723B-3452-49FB-89B8-3C1360EA0086}"/>
              </a:ext>
            </a:extLst>
          </p:cNvPr>
          <p:cNvCxnSpPr/>
          <p:nvPr/>
        </p:nvCxnSpPr>
        <p:spPr>
          <a:xfrm>
            <a:off x="2168877" y="3011194"/>
            <a:ext cx="398279" cy="1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078125-52D9-40DD-B06A-342FFB7872D4}"/>
              </a:ext>
            </a:extLst>
          </p:cNvPr>
          <p:cNvCxnSpPr/>
          <p:nvPr/>
        </p:nvCxnSpPr>
        <p:spPr>
          <a:xfrm>
            <a:off x="2137214" y="3868098"/>
            <a:ext cx="398279" cy="1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5C2BC805-E1AD-4060-BB75-3229D48109AB}"/>
              </a:ext>
            </a:extLst>
          </p:cNvPr>
          <p:cNvCxnSpPr>
            <a:stCxn id="4" idx="2"/>
            <a:endCxn id="65" idx="0"/>
          </p:cNvCxnSpPr>
          <p:nvPr/>
        </p:nvCxnSpPr>
        <p:spPr>
          <a:xfrm rot="16200000" flipH="1">
            <a:off x="1216967" y="984429"/>
            <a:ext cx="1941139" cy="1330298"/>
          </a:xfrm>
          <a:prstGeom prst="bentConnector3">
            <a:avLst>
              <a:gd name="adj1" fmla="val 5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482BBF-7406-4939-A577-52DC6A2E7E72}"/>
              </a:ext>
            </a:extLst>
          </p:cNvPr>
          <p:cNvCxnSpPr>
            <a:stCxn id="66" idx="0"/>
          </p:cNvCxnSpPr>
          <p:nvPr/>
        </p:nvCxnSpPr>
        <p:spPr>
          <a:xfrm flipV="1">
            <a:off x="3150524" y="3313568"/>
            <a:ext cx="1086498" cy="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1DA8128-713B-44DD-910B-FDFB5CD4CD19}"/>
              </a:ext>
            </a:extLst>
          </p:cNvPr>
          <p:cNvSpPr txBox="1"/>
          <p:nvPr/>
        </p:nvSpPr>
        <p:spPr>
          <a:xfrm>
            <a:off x="3132417" y="3011194"/>
            <a:ext cx="119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026831B-D81B-42F7-A94A-912378E88D44}"/>
              </a:ext>
            </a:extLst>
          </p:cNvPr>
          <p:cNvSpPr txBox="1"/>
          <p:nvPr/>
        </p:nvSpPr>
        <p:spPr>
          <a:xfrm>
            <a:off x="3386672" y="3245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2E954F4-381B-40E2-ADF3-15BCFAFD7753}"/>
              </a:ext>
            </a:extLst>
          </p:cNvPr>
          <p:cNvSpPr txBox="1"/>
          <p:nvPr/>
        </p:nvSpPr>
        <p:spPr>
          <a:xfrm>
            <a:off x="4463359" y="2435482"/>
            <a:ext cx="88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opcode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A1895640-E96A-4BE0-8127-978C8CA55557}"/>
              </a:ext>
            </a:extLst>
          </p:cNvPr>
          <p:cNvCxnSpPr>
            <a:stCxn id="66" idx="0"/>
            <a:endCxn id="79" idx="1"/>
          </p:cNvCxnSpPr>
          <p:nvPr/>
        </p:nvCxnSpPr>
        <p:spPr>
          <a:xfrm flipV="1">
            <a:off x="3150524" y="2620148"/>
            <a:ext cx="1312835" cy="693978"/>
          </a:xfrm>
          <a:prstGeom prst="bentConnector3">
            <a:avLst>
              <a:gd name="adj1" fmla="val 81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41284BB-A638-4DCA-B1AB-D0BDB59D3E2F}"/>
              </a:ext>
            </a:extLst>
          </p:cNvPr>
          <p:cNvSpPr txBox="1"/>
          <p:nvPr/>
        </p:nvSpPr>
        <p:spPr>
          <a:xfrm>
            <a:off x="3805376" y="2435482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Bits 3:0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3A07FE9-AC7E-42B9-987E-BEEC41D38D68}"/>
              </a:ext>
            </a:extLst>
          </p:cNvPr>
          <p:cNvSpPr txBox="1"/>
          <p:nvPr/>
        </p:nvSpPr>
        <p:spPr>
          <a:xfrm>
            <a:off x="4481466" y="2697092"/>
            <a:ext cx="370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4BBE2F2-BFCC-4360-8FFF-E9848C1D70CB}"/>
              </a:ext>
            </a:extLst>
          </p:cNvPr>
          <p:cNvSpPr txBox="1"/>
          <p:nvPr/>
        </p:nvSpPr>
        <p:spPr>
          <a:xfrm>
            <a:off x="4513242" y="294901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rb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B98CFC2-3AB4-4BBF-B854-2FEBE1C4F272}"/>
              </a:ext>
            </a:extLst>
          </p:cNvPr>
          <p:cNvSpPr txBox="1"/>
          <p:nvPr/>
        </p:nvSpPr>
        <p:spPr>
          <a:xfrm>
            <a:off x="4531958" y="3235628"/>
            <a:ext cx="38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</a:t>
            </a:r>
            <a:endParaRPr lang="en-US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110735C-8FC2-4C0F-9C64-16A1E82572C1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3152366" y="2881758"/>
            <a:ext cx="1329100" cy="446276"/>
          </a:xfrm>
          <a:prstGeom prst="bentConnector3">
            <a:avLst>
              <a:gd name="adj1" fmla="val 79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1F02E92-5829-4832-AF9E-0AB97261BE89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3185340" y="3133683"/>
            <a:ext cx="1327902" cy="190373"/>
          </a:xfrm>
          <a:prstGeom prst="bentConnector3">
            <a:avLst>
              <a:gd name="adj1" fmla="val 779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417CF73-B65C-408F-AFC5-417E81684A1D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185340" y="3301941"/>
            <a:ext cx="1346618" cy="118353"/>
          </a:xfrm>
          <a:prstGeom prst="bentConnector3">
            <a:avLst>
              <a:gd name="adj1" fmla="val 782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B5F76D1-4E17-4EB5-AB26-5924394AF56E}"/>
              </a:ext>
            </a:extLst>
          </p:cNvPr>
          <p:cNvSpPr txBox="1"/>
          <p:nvPr/>
        </p:nvSpPr>
        <p:spPr>
          <a:xfrm>
            <a:off x="3858649" y="2677140"/>
            <a:ext cx="6976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Bits18:14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A9C559-9370-4DA2-87B9-84D6653821BC}"/>
              </a:ext>
            </a:extLst>
          </p:cNvPr>
          <p:cNvSpPr txBox="1"/>
          <p:nvPr/>
        </p:nvSpPr>
        <p:spPr>
          <a:xfrm>
            <a:off x="3990793" y="2932526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Bits 13:9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5C8265C-93E8-43B4-87B0-94596BF7BA71}"/>
              </a:ext>
            </a:extLst>
          </p:cNvPr>
          <p:cNvSpPr txBox="1"/>
          <p:nvPr/>
        </p:nvSpPr>
        <p:spPr>
          <a:xfrm>
            <a:off x="3922488" y="3366327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Bits 8:4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1D3ADB6-7D49-41A0-9BD9-DDE9E5FFB27F}"/>
              </a:ext>
            </a:extLst>
          </p:cNvPr>
          <p:cNvGrpSpPr/>
          <p:nvPr/>
        </p:nvGrpSpPr>
        <p:grpSpPr>
          <a:xfrm>
            <a:off x="5346614" y="1103446"/>
            <a:ext cx="282240" cy="629019"/>
            <a:chOff x="4978490" y="2190811"/>
            <a:chExt cx="598445" cy="1238189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6357C24-A77A-4DFA-8D94-FE7E752A2C3D}"/>
                </a:ext>
              </a:extLst>
            </p:cNvPr>
            <p:cNvSpPr/>
            <p:nvPr/>
          </p:nvSpPr>
          <p:spPr>
            <a:xfrm>
              <a:off x="4979406" y="2190811"/>
              <a:ext cx="597529" cy="12381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99801CBD-4574-438F-B8B8-9CAB32205DE6}"/>
                </a:ext>
              </a:extLst>
            </p:cNvPr>
            <p:cNvSpPr/>
            <p:nvPr/>
          </p:nvSpPr>
          <p:spPr>
            <a:xfrm rot="5400000">
              <a:off x="4658155" y="2511146"/>
              <a:ext cx="1238189" cy="59752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BC73082-D5D6-4E8A-A9AB-90CFA7978E5A}"/>
              </a:ext>
            </a:extLst>
          </p:cNvPr>
          <p:cNvGrpSpPr/>
          <p:nvPr/>
        </p:nvGrpSpPr>
        <p:grpSpPr>
          <a:xfrm>
            <a:off x="5630592" y="1937268"/>
            <a:ext cx="282240" cy="629019"/>
            <a:chOff x="4978490" y="2190811"/>
            <a:chExt cx="598445" cy="1238189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FD70FB8-4DA1-4188-8B07-5E4B6210BABA}"/>
                </a:ext>
              </a:extLst>
            </p:cNvPr>
            <p:cNvSpPr/>
            <p:nvPr/>
          </p:nvSpPr>
          <p:spPr>
            <a:xfrm>
              <a:off x="4979406" y="2190811"/>
              <a:ext cx="597529" cy="12381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8DA2A177-923B-4A42-B2AC-159EEC2C32CC}"/>
                </a:ext>
              </a:extLst>
            </p:cNvPr>
            <p:cNvSpPr/>
            <p:nvPr/>
          </p:nvSpPr>
          <p:spPr>
            <a:xfrm rot="5400000">
              <a:off x="4658155" y="2511146"/>
              <a:ext cx="1238189" cy="59752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90862AB7-A1A3-4319-A377-C89C83E67344}"/>
              </a:ext>
            </a:extLst>
          </p:cNvPr>
          <p:cNvCxnSpPr>
            <a:stCxn id="87" idx="3"/>
            <a:endCxn id="112" idx="2"/>
          </p:cNvCxnSpPr>
          <p:nvPr/>
        </p:nvCxnSpPr>
        <p:spPr>
          <a:xfrm flipV="1">
            <a:off x="4852145" y="1732465"/>
            <a:ext cx="635805" cy="1149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456F68F-C7B0-4FCD-9879-7F231159FF0B}"/>
              </a:ext>
            </a:extLst>
          </p:cNvPr>
          <p:cNvCxnSpPr>
            <a:stCxn id="89" idx="3"/>
            <a:endCxn id="115" idx="2"/>
          </p:cNvCxnSpPr>
          <p:nvPr/>
        </p:nvCxnSpPr>
        <p:spPr>
          <a:xfrm flipV="1">
            <a:off x="4899886" y="2566287"/>
            <a:ext cx="872042" cy="5673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460DB84-EADA-4FAF-BD33-C74A02FC07C3}"/>
              </a:ext>
            </a:extLst>
          </p:cNvPr>
          <p:cNvCxnSpPr>
            <a:stCxn id="29" idx="3"/>
            <a:endCxn id="113" idx="1"/>
          </p:cNvCxnSpPr>
          <p:nvPr/>
        </p:nvCxnSpPr>
        <p:spPr>
          <a:xfrm>
            <a:off x="2141556" y="1159946"/>
            <a:ext cx="3345960" cy="100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660E99-4CED-4319-9768-2C8713466B35}"/>
              </a:ext>
            </a:extLst>
          </p:cNvPr>
          <p:cNvCxnSpPr>
            <a:endCxn id="113" idx="3"/>
          </p:cNvCxnSpPr>
          <p:nvPr/>
        </p:nvCxnSpPr>
        <p:spPr>
          <a:xfrm flipV="1">
            <a:off x="2187536" y="1417957"/>
            <a:ext cx="3159078" cy="17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7722E00-72C5-4465-893B-AC43DBF0325D}"/>
              </a:ext>
            </a:extLst>
          </p:cNvPr>
          <p:cNvCxnSpPr>
            <a:stCxn id="35" idx="3"/>
          </p:cNvCxnSpPr>
          <p:nvPr/>
        </p:nvCxnSpPr>
        <p:spPr>
          <a:xfrm flipV="1">
            <a:off x="2141556" y="1570324"/>
            <a:ext cx="3204621" cy="620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D74B2EA-1C63-42F6-8ACC-270496E3E7A7}"/>
              </a:ext>
            </a:extLst>
          </p:cNvPr>
          <p:cNvCxnSpPr>
            <a:cxnSpLocks/>
            <a:stCxn id="113" idx="0"/>
          </p:cNvCxnSpPr>
          <p:nvPr/>
        </p:nvCxnSpPr>
        <p:spPr>
          <a:xfrm flipV="1">
            <a:off x="5628418" y="1417956"/>
            <a:ext cx="13213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1E7F7D6-DAAE-449E-A1E4-58988AD49D1C}"/>
              </a:ext>
            </a:extLst>
          </p:cNvPr>
          <p:cNvCxnSpPr>
            <a:stCxn id="29" idx="3"/>
            <a:endCxn id="116" idx="1"/>
          </p:cNvCxnSpPr>
          <p:nvPr/>
        </p:nvCxnSpPr>
        <p:spPr>
          <a:xfrm>
            <a:off x="2141556" y="1159946"/>
            <a:ext cx="3629938" cy="934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1C7CFBD-7B48-4358-ACCD-7031E898977F}"/>
              </a:ext>
            </a:extLst>
          </p:cNvPr>
          <p:cNvCxnSpPr>
            <a:stCxn id="32" idx="3"/>
            <a:endCxn id="116" idx="3"/>
          </p:cNvCxnSpPr>
          <p:nvPr/>
        </p:nvCxnSpPr>
        <p:spPr>
          <a:xfrm>
            <a:off x="2141556" y="1529604"/>
            <a:ext cx="3489036" cy="72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B784F2E-3E48-478D-AC8F-6158BAB0F338}"/>
              </a:ext>
            </a:extLst>
          </p:cNvPr>
          <p:cNvCxnSpPr>
            <a:stCxn id="35" idx="3"/>
          </p:cNvCxnSpPr>
          <p:nvPr/>
        </p:nvCxnSpPr>
        <p:spPr>
          <a:xfrm>
            <a:off x="2141556" y="2190811"/>
            <a:ext cx="3486862" cy="23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7D742FC-662C-49A9-8D4F-C6A5B6E260D6}"/>
              </a:ext>
            </a:extLst>
          </p:cNvPr>
          <p:cNvSpPr/>
          <p:nvPr/>
        </p:nvSpPr>
        <p:spPr>
          <a:xfrm>
            <a:off x="6949782" y="1319080"/>
            <a:ext cx="395854" cy="50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+,-</a:t>
            </a: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B5DAB387-36B5-4391-BD14-AD3BE4E24DEF}"/>
              </a:ext>
            </a:extLst>
          </p:cNvPr>
          <p:cNvCxnSpPr>
            <a:stCxn id="116" idx="0"/>
          </p:cNvCxnSpPr>
          <p:nvPr/>
        </p:nvCxnSpPr>
        <p:spPr>
          <a:xfrm flipV="1">
            <a:off x="5912396" y="1732465"/>
            <a:ext cx="1037386" cy="519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E24B78F-AB6F-4CFB-886F-1BB1E75C06BF}"/>
              </a:ext>
            </a:extLst>
          </p:cNvPr>
          <p:cNvCxnSpPr>
            <a:cxnSpLocks/>
            <a:stCxn id="214" idx="0"/>
            <a:endCxn id="30" idx="3"/>
          </p:cNvCxnSpPr>
          <p:nvPr/>
        </p:nvCxnSpPr>
        <p:spPr>
          <a:xfrm rot="5400000" flipH="1">
            <a:off x="1947572" y="117569"/>
            <a:ext cx="4576381" cy="6661141"/>
          </a:xfrm>
          <a:prstGeom prst="bentConnector4">
            <a:avLst>
              <a:gd name="adj1" fmla="val -4995"/>
              <a:gd name="adj2" fmla="val 102587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33BF6C45-137F-4A37-A9E2-3B54BF879605}"/>
              </a:ext>
            </a:extLst>
          </p:cNvPr>
          <p:cNvSpPr/>
          <p:nvPr/>
        </p:nvSpPr>
        <p:spPr>
          <a:xfrm>
            <a:off x="676619" y="1649043"/>
            <a:ext cx="799788" cy="185716"/>
          </a:xfrm>
          <a:custGeom>
            <a:avLst/>
            <a:gdLst>
              <a:gd name="connsiteX0" fmla="*/ 0 w 425513"/>
              <a:gd name="connsiteY0" fmla="*/ 217283 h 217283"/>
              <a:gd name="connsiteX1" fmla="*/ 416460 w 425513"/>
              <a:gd name="connsiteY1" fmla="*/ 217283 h 217283"/>
              <a:gd name="connsiteX2" fmla="*/ 425513 w 425513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513" h="217283">
                <a:moveTo>
                  <a:pt x="0" y="217283"/>
                </a:moveTo>
                <a:lnTo>
                  <a:pt x="416460" y="217283"/>
                </a:lnTo>
                <a:lnTo>
                  <a:pt x="425513" y="0"/>
                </a:lnTo>
              </a:path>
            </a:pathLst>
          </a:custGeom>
          <a:solidFill>
            <a:srgbClr val="00B0F0"/>
          </a:solidFill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DCF392DF-FBAA-4051-8DDF-C9A4F83D865B}"/>
              </a:ext>
            </a:extLst>
          </p:cNvPr>
          <p:cNvSpPr/>
          <p:nvPr/>
        </p:nvSpPr>
        <p:spPr>
          <a:xfrm>
            <a:off x="696452" y="2274944"/>
            <a:ext cx="799788" cy="185716"/>
          </a:xfrm>
          <a:custGeom>
            <a:avLst/>
            <a:gdLst>
              <a:gd name="connsiteX0" fmla="*/ 0 w 425513"/>
              <a:gd name="connsiteY0" fmla="*/ 217283 h 217283"/>
              <a:gd name="connsiteX1" fmla="*/ 416460 w 425513"/>
              <a:gd name="connsiteY1" fmla="*/ 217283 h 217283"/>
              <a:gd name="connsiteX2" fmla="*/ 425513 w 425513"/>
              <a:gd name="connsiteY2" fmla="*/ 0 h 21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5513" h="217283">
                <a:moveTo>
                  <a:pt x="0" y="217283"/>
                </a:moveTo>
                <a:lnTo>
                  <a:pt x="416460" y="217283"/>
                </a:lnTo>
                <a:lnTo>
                  <a:pt x="425513" y="0"/>
                </a:lnTo>
              </a:path>
            </a:pathLst>
          </a:custGeom>
          <a:solidFill>
            <a:srgbClr val="00B0F0"/>
          </a:solidFill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74669DB-C80A-4CD9-8092-44BDBDB367EB}"/>
              </a:ext>
            </a:extLst>
          </p:cNvPr>
          <p:cNvGrpSpPr/>
          <p:nvPr/>
        </p:nvGrpSpPr>
        <p:grpSpPr>
          <a:xfrm flipH="1">
            <a:off x="5487515" y="3420294"/>
            <a:ext cx="335089" cy="629019"/>
            <a:chOff x="4978490" y="2190811"/>
            <a:chExt cx="598445" cy="1238189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A5322AC-35B0-4561-B61F-28E71ADD67F3}"/>
                </a:ext>
              </a:extLst>
            </p:cNvPr>
            <p:cNvSpPr/>
            <p:nvPr/>
          </p:nvSpPr>
          <p:spPr>
            <a:xfrm>
              <a:off x="4979406" y="2190811"/>
              <a:ext cx="597529" cy="12381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Isosceles Triangle 157">
              <a:extLst>
                <a:ext uri="{FF2B5EF4-FFF2-40B4-BE49-F238E27FC236}">
                  <a16:creationId xmlns:a16="http://schemas.microsoft.com/office/drawing/2014/main" id="{60FC62EE-715B-41F0-9A3E-B42B123831E0}"/>
                </a:ext>
              </a:extLst>
            </p:cNvPr>
            <p:cNvSpPr/>
            <p:nvPr/>
          </p:nvSpPr>
          <p:spPr>
            <a:xfrm rot="5400000">
              <a:off x="4658155" y="2511146"/>
              <a:ext cx="1238189" cy="59752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AB05062F-990B-4546-8D24-4194DB921DFD}"/>
              </a:ext>
            </a:extLst>
          </p:cNvPr>
          <p:cNvCxnSpPr>
            <a:stCxn id="91" idx="3"/>
            <a:endCxn id="157" idx="3"/>
          </p:cNvCxnSpPr>
          <p:nvPr/>
        </p:nvCxnSpPr>
        <p:spPr>
          <a:xfrm>
            <a:off x="4915461" y="3420294"/>
            <a:ext cx="572054" cy="314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E258A9A-8877-4DEE-84DE-13489FEF269E}"/>
              </a:ext>
            </a:extLst>
          </p:cNvPr>
          <p:cNvSpPr txBox="1"/>
          <p:nvPr/>
        </p:nvSpPr>
        <p:spPr>
          <a:xfrm>
            <a:off x="5165626" y="3458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420C4F-7F66-46A7-953D-D9A49A36325A}"/>
              </a:ext>
            </a:extLst>
          </p:cNvPr>
          <p:cNvCxnSpPr>
            <a:stCxn id="158" idx="2"/>
          </p:cNvCxnSpPr>
          <p:nvPr/>
        </p:nvCxnSpPr>
        <p:spPr>
          <a:xfrm flipV="1">
            <a:off x="5822604" y="3420293"/>
            <a:ext cx="541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7E4F9D7-09F7-4720-B05F-764E630776F6}"/>
              </a:ext>
            </a:extLst>
          </p:cNvPr>
          <p:cNvCxnSpPr/>
          <p:nvPr/>
        </p:nvCxnSpPr>
        <p:spPr>
          <a:xfrm flipV="1">
            <a:off x="5834706" y="3506089"/>
            <a:ext cx="541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B372A6B-6AD6-4790-87C9-F7FB06869490}"/>
              </a:ext>
            </a:extLst>
          </p:cNvPr>
          <p:cNvCxnSpPr/>
          <p:nvPr/>
        </p:nvCxnSpPr>
        <p:spPr>
          <a:xfrm flipV="1">
            <a:off x="5842294" y="3593307"/>
            <a:ext cx="541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19ACC4D-CF54-447C-9344-CAF39C50D806}"/>
              </a:ext>
            </a:extLst>
          </p:cNvPr>
          <p:cNvCxnSpPr/>
          <p:nvPr/>
        </p:nvCxnSpPr>
        <p:spPr>
          <a:xfrm flipV="1">
            <a:off x="5842294" y="3965459"/>
            <a:ext cx="5419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4677F2C9-F4BA-4220-81CC-7FF061BD4B9C}"/>
              </a:ext>
            </a:extLst>
          </p:cNvPr>
          <p:cNvSpPr/>
          <p:nvPr/>
        </p:nvSpPr>
        <p:spPr>
          <a:xfrm>
            <a:off x="918358" y="879877"/>
            <a:ext cx="135799" cy="14342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4FD7DFAA-606E-480A-913F-9A28B5F0F6E6}"/>
              </a:ext>
            </a:extLst>
          </p:cNvPr>
          <p:cNvSpPr/>
          <p:nvPr/>
        </p:nvSpPr>
        <p:spPr>
          <a:xfrm>
            <a:off x="917324" y="1322310"/>
            <a:ext cx="135799" cy="14342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3E7FF4A-AFC4-430B-BA75-9FFCD2D52DB9}"/>
              </a:ext>
            </a:extLst>
          </p:cNvPr>
          <p:cNvSpPr/>
          <p:nvPr/>
        </p:nvSpPr>
        <p:spPr>
          <a:xfrm>
            <a:off x="917323" y="1900063"/>
            <a:ext cx="135799" cy="14342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4B1C6BCA-11EA-4CD4-BC05-EDE7BF82E56D}"/>
              </a:ext>
            </a:extLst>
          </p:cNvPr>
          <p:cNvCxnSpPr>
            <a:cxnSpLocks/>
            <a:stCxn id="178" idx="3"/>
            <a:endCxn id="173" idx="2"/>
          </p:cNvCxnSpPr>
          <p:nvPr/>
        </p:nvCxnSpPr>
        <p:spPr>
          <a:xfrm flipH="1" flipV="1">
            <a:off x="917323" y="1971774"/>
            <a:ext cx="5565992" cy="2024541"/>
          </a:xfrm>
          <a:prstGeom prst="bentConnector5">
            <a:avLst>
              <a:gd name="adj1" fmla="val -4107"/>
              <a:gd name="adj2" fmla="val -17987"/>
              <a:gd name="adj3" fmla="val 11354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A1F9971-D76F-4DD9-9FC6-FDB5388E189B}"/>
              </a:ext>
            </a:extLst>
          </p:cNvPr>
          <p:cNvSpPr/>
          <p:nvPr/>
        </p:nvSpPr>
        <p:spPr>
          <a:xfrm>
            <a:off x="6396378" y="3943316"/>
            <a:ext cx="86937" cy="105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9F0B588-B835-46C2-B88D-DB053079C769}"/>
              </a:ext>
            </a:extLst>
          </p:cNvPr>
          <p:cNvSpPr/>
          <p:nvPr/>
        </p:nvSpPr>
        <p:spPr>
          <a:xfrm>
            <a:off x="6394873" y="3416712"/>
            <a:ext cx="51198" cy="68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02215066-C58A-4E52-8F20-B0A9F046D66E}"/>
              </a:ext>
            </a:extLst>
          </p:cNvPr>
          <p:cNvCxnSpPr>
            <a:cxnSpLocks/>
            <a:stCxn id="184" idx="3"/>
            <a:endCxn id="169" idx="2"/>
          </p:cNvCxnSpPr>
          <p:nvPr/>
        </p:nvCxnSpPr>
        <p:spPr>
          <a:xfrm flipH="1" flipV="1">
            <a:off x="918358" y="951588"/>
            <a:ext cx="5527713" cy="2499563"/>
          </a:xfrm>
          <a:prstGeom prst="bentConnector5">
            <a:avLst>
              <a:gd name="adj1" fmla="val -7084"/>
              <a:gd name="adj2" fmla="val -39486"/>
              <a:gd name="adj3" fmla="val 11543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C2F48D3-EBA9-4E70-9594-67C874E6BEEC}"/>
              </a:ext>
            </a:extLst>
          </p:cNvPr>
          <p:cNvGrpSpPr/>
          <p:nvPr/>
        </p:nvGrpSpPr>
        <p:grpSpPr>
          <a:xfrm>
            <a:off x="2521761" y="4337451"/>
            <a:ext cx="598445" cy="1387953"/>
            <a:chOff x="4978490" y="2190811"/>
            <a:chExt cx="598445" cy="1238189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FBE476C-2A8C-450A-9E89-9BF355A334C2}"/>
                </a:ext>
              </a:extLst>
            </p:cNvPr>
            <p:cNvSpPr/>
            <p:nvPr/>
          </p:nvSpPr>
          <p:spPr>
            <a:xfrm>
              <a:off x="4979406" y="2190811"/>
              <a:ext cx="597529" cy="12381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Isosceles Triangle 196">
              <a:extLst>
                <a:ext uri="{FF2B5EF4-FFF2-40B4-BE49-F238E27FC236}">
                  <a16:creationId xmlns:a16="http://schemas.microsoft.com/office/drawing/2014/main" id="{3EE30E4E-8950-45B6-B412-375A4DC9C9E3}"/>
                </a:ext>
              </a:extLst>
            </p:cNvPr>
            <p:cNvSpPr/>
            <p:nvPr/>
          </p:nvSpPr>
          <p:spPr>
            <a:xfrm rot="5400000">
              <a:off x="4658155" y="2511146"/>
              <a:ext cx="1238189" cy="59752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F593BDB-AACA-40DA-98BA-19C3F1DAA627}"/>
              </a:ext>
            </a:extLst>
          </p:cNvPr>
          <p:cNvCxnSpPr/>
          <p:nvPr/>
        </p:nvCxnSpPr>
        <p:spPr>
          <a:xfrm>
            <a:off x="2140066" y="4547707"/>
            <a:ext cx="398279" cy="1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75DDC7AF-9EAF-45AF-AE2F-12D51B9146BF}"/>
              </a:ext>
            </a:extLst>
          </p:cNvPr>
          <p:cNvCxnSpPr/>
          <p:nvPr/>
        </p:nvCxnSpPr>
        <p:spPr>
          <a:xfrm>
            <a:off x="2154219" y="4805554"/>
            <a:ext cx="398279" cy="1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9A7A5B8-CBB7-4AED-9C6F-AB62F16D0776}"/>
              </a:ext>
            </a:extLst>
          </p:cNvPr>
          <p:cNvCxnSpPr/>
          <p:nvPr/>
        </p:nvCxnSpPr>
        <p:spPr>
          <a:xfrm>
            <a:off x="2122556" y="5662458"/>
            <a:ext cx="398279" cy="1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5C2EFC55-6887-4290-8EBD-B3A406974CAA}"/>
              </a:ext>
            </a:extLst>
          </p:cNvPr>
          <p:cNvCxnSpPr>
            <a:cxnSpLocks/>
            <a:stCxn id="205" idx="2"/>
            <a:endCxn id="196" idx="0"/>
          </p:cNvCxnSpPr>
          <p:nvPr/>
        </p:nvCxnSpPr>
        <p:spPr>
          <a:xfrm rot="5400000">
            <a:off x="3091356" y="1124583"/>
            <a:ext cx="2942954" cy="3482782"/>
          </a:xfrm>
          <a:prstGeom prst="bentConnector3">
            <a:avLst>
              <a:gd name="adj1" fmla="val 930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E4D950C3-EC04-4A7F-923D-F38D17F1850E}"/>
              </a:ext>
            </a:extLst>
          </p:cNvPr>
          <p:cNvSpPr txBox="1"/>
          <p:nvPr/>
        </p:nvSpPr>
        <p:spPr>
          <a:xfrm>
            <a:off x="5985835" y="1025165"/>
            <a:ext cx="63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R[ra]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8CC4AE6-4E90-4673-89DC-DCE9A62D33B7}"/>
              </a:ext>
            </a:extLst>
          </p:cNvPr>
          <p:cNvSpPr txBox="1"/>
          <p:nvPr/>
        </p:nvSpPr>
        <p:spPr>
          <a:xfrm>
            <a:off x="6416782" y="189357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R[</a:t>
            </a:r>
            <a:r>
              <a:rPr lang="en-US" dirty="0" err="1"/>
              <a:t>rb</a:t>
            </a:r>
            <a:r>
              <a:rPr lang="en-US" dirty="0"/>
              <a:t>]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AEBD0EF-6226-4008-8F11-4C90F3453EF3}"/>
              </a:ext>
            </a:extLst>
          </p:cNvPr>
          <p:cNvGrpSpPr/>
          <p:nvPr/>
        </p:nvGrpSpPr>
        <p:grpSpPr>
          <a:xfrm rot="5400000">
            <a:off x="7425214" y="5281136"/>
            <a:ext cx="282240" cy="629019"/>
            <a:chOff x="4978490" y="2190811"/>
            <a:chExt cx="598445" cy="1238189"/>
          </a:xfrm>
        </p:grpSpPr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7A6F3301-6767-470C-87B2-003442C248F5}"/>
                </a:ext>
              </a:extLst>
            </p:cNvPr>
            <p:cNvSpPr/>
            <p:nvPr/>
          </p:nvSpPr>
          <p:spPr>
            <a:xfrm>
              <a:off x="4979406" y="2190811"/>
              <a:ext cx="597529" cy="12381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ABAF1ADE-91E5-4652-A6DB-28D14EEB7788}"/>
                </a:ext>
              </a:extLst>
            </p:cNvPr>
            <p:cNvSpPr/>
            <p:nvPr/>
          </p:nvSpPr>
          <p:spPr>
            <a:xfrm rot="5400000">
              <a:off x="4658155" y="2511146"/>
              <a:ext cx="1238189" cy="59752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88F1EF90-392D-4D76-A074-BD7ED095AE1C}"/>
              </a:ext>
            </a:extLst>
          </p:cNvPr>
          <p:cNvCxnSpPr>
            <a:cxnSpLocks/>
            <a:stCxn id="197" idx="0"/>
            <a:endCxn id="217" idx="0"/>
          </p:cNvCxnSpPr>
          <p:nvPr/>
        </p:nvCxnSpPr>
        <p:spPr>
          <a:xfrm>
            <a:off x="3119281" y="5031429"/>
            <a:ext cx="4301672" cy="4294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951A433E-1FAE-4F4C-9BEA-33DD292FEA87}"/>
              </a:ext>
            </a:extLst>
          </p:cNvPr>
          <p:cNvCxnSpPr>
            <a:stCxn id="138" idx="3"/>
          </p:cNvCxnSpPr>
          <p:nvPr/>
        </p:nvCxnSpPr>
        <p:spPr>
          <a:xfrm>
            <a:off x="7345636" y="1570324"/>
            <a:ext cx="376970" cy="38472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8078779E-F329-4048-88C1-B1E78B81BD3F}"/>
              </a:ext>
            </a:extLst>
          </p:cNvPr>
          <p:cNvSpPr txBox="1"/>
          <p:nvPr/>
        </p:nvSpPr>
        <p:spPr>
          <a:xfrm>
            <a:off x="4463359" y="4889158"/>
            <a:ext cx="122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Mem[r[ra]]</a:t>
            </a: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D844515-BC82-4C78-B347-6E0E830A4C62}"/>
              </a:ext>
            </a:extLst>
          </p:cNvPr>
          <p:cNvCxnSpPr>
            <a:stCxn id="79" idx="3"/>
            <a:endCxn id="213" idx="0"/>
          </p:cNvCxnSpPr>
          <p:nvPr/>
        </p:nvCxnSpPr>
        <p:spPr>
          <a:xfrm>
            <a:off x="5346614" y="2620148"/>
            <a:ext cx="2534230" cy="2975714"/>
          </a:xfrm>
          <a:prstGeom prst="bentConnector3">
            <a:avLst>
              <a:gd name="adj1" fmla="val 1168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A654CF7F-8E44-487C-B8C9-07B8ED67ED5C}"/>
              </a:ext>
            </a:extLst>
          </p:cNvPr>
          <p:cNvSpPr txBox="1"/>
          <p:nvPr/>
        </p:nvSpPr>
        <p:spPr>
          <a:xfrm>
            <a:off x="7892946" y="3923339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Opcode[0:0]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8FDBF87-7513-4A20-803D-2149020258F8}"/>
              </a:ext>
            </a:extLst>
          </p:cNvPr>
          <p:cNvSpPr txBox="1"/>
          <p:nvPr/>
        </p:nvSpPr>
        <p:spPr>
          <a:xfrm>
            <a:off x="7573473" y="54024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04E0E4B-D01B-4F26-93E7-2228BE20D6A7}"/>
              </a:ext>
            </a:extLst>
          </p:cNvPr>
          <p:cNvSpPr txBox="1"/>
          <p:nvPr/>
        </p:nvSpPr>
        <p:spPr>
          <a:xfrm>
            <a:off x="7299809" y="5389891"/>
            <a:ext cx="286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160FAA14-0314-4C55-B7EA-4BB622015245}"/>
              </a:ext>
            </a:extLst>
          </p:cNvPr>
          <p:cNvSpPr txBox="1"/>
          <p:nvPr/>
        </p:nvSpPr>
        <p:spPr>
          <a:xfrm>
            <a:off x="4325303" y="3557037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9DA43A9-FDFF-462C-8AEF-0130E788B0A7}"/>
              </a:ext>
            </a:extLst>
          </p:cNvPr>
          <p:cNvSpPr txBox="1"/>
          <p:nvPr/>
        </p:nvSpPr>
        <p:spPr>
          <a:xfrm>
            <a:off x="3723223" y="3635763"/>
            <a:ext cx="7344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Bits 31-19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AF202A4-6356-4F5E-AC44-5183FD6E5837}"/>
              </a:ext>
            </a:extLst>
          </p:cNvPr>
          <p:cNvSpPr txBox="1"/>
          <p:nvPr/>
        </p:nvSpPr>
        <p:spPr>
          <a:xfrm>
            <a:off x="7420953" y="951588"/>
            <a:ext cx="84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Is_zero</a:t>
            </a:r>
            <a:endParaRPr lang="en-US" dirty="0"/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CFD17EBC-FE4D-4A88-9DD7-D0CFFA740285}"/>
              </a:ext>
            </a:extLst>
          </p:cNvPr>
          <p:cNvCxnSpPr>
            <a:stCxn id="138" idx="0"/>
            <a:endCxn id="239" idx="1"/>
          </p:cNvCxnSpPr>
          <p:nvPr/>
        </p:nvCxnSpPr>
        <p:spPr>
          <a:xfrm rot="5400000" flipH="1" flipV="1">
            <a:off x="7192918" y="1091045"/>
            <a:ext cx="182826" cy="273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313DCA4-B84C-4D22-BB1F-76C02E0C0510}"/>
              </a:ext>
            </a:extLst>
          </p:cNvPr>
          <p:cNvSpPr/>
          <p:nvPr/>
        </p:nvSpPr>
        <p:spPr>
          <a:xfrm>
            <a:off x="6944939" y="570910"/>
            <a:ext cx="535033" cy="502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EDB90B34-165E-40B4-8134-BB7F0BA18DB3}"/>
              </a:ext>
            </a:extLst>
          </p:cNvPr>
          <p:cNvSpPr/>
          <p:nvPr/>
        </p:nvSpPr>
        <p:spPr>
          <a:xfrm>
            <a:off x="1511929" y="688063"/>
            <a:ext cx="5423025" cy="488887"/>
          </a:xfrm>
          <a:custGeom>
            <a:avLst/>
            <a:gdLst>
              <a:gd name="connsiteX0" fmla="*/ 0 w 5423025"/>
              <a:gd name="connsiteY0" fmla="*/ 0 h 488887"/>
              <a:gd name="connsiteX1" fmla="*/ 45267 w 5423025"/>
              <a:gd name="connsiteY1" fmla="*/ 226337 h 488887"/>
              <a:gd name="connsiteX2" fmla="*/ 2100404 w 5423025"/>
              <a:gd name="connsiteY2" fmla="*/ 280658 h 488887"/>
              <a:gd name="connsiteX3" fmla="*/ 2290526 w 5423025"/>
              <a:gd name="connsiteY3" fmla="*/ 470781 h 488887"/>
              <a:gd name="connsiteX4" fmla="*/ 3648546 w 5423025"/>
              <a:gd name="connsiteY4" fmla="*/ 488887 h 488887"/>
              <a:gd name="connsiteX5" fmla="*/ 3956364 w 5423025"/>
              <a:gd name="connsiteY5" fmla="*/ 208230 h 488887"/>
              <a:gd name="connsiteX6" fmla="*/ 4101220 w 5423025"/>
              <a:gd name="connsiteY6" fmla="*/ 208230 h 488887"/>
              <a:gd name="connsiteX7" fmla="*/ 5423025 w 5423025"/>
              <a:gd name="connsiteY7" fmla="*/ 226337 h 48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23025" h="488887">
                <a:moveTo>
                  <a:pt x="0" y="0"/>
                </a:moveTo>
                <a:lnTo>
                  <a:pt x="45267" y="226337"/>
                </a:lnTo>
                <a:lnTo>
                  <a:pt x="2100404" y="280658"/>
                </a:lnTo>
                <a:lnTo>
                  <a:pt x="2290526" y="470781"/>
                </a:lnTo>
                <a:lnTo>
                  <a:pt x="3648546" y="488887"/>
                </a:lnTo>
                <a:lnTo>
                  <a:pt x="3956364" y="208230"/>
                </a:lnTo>
                <a:lnTo>
                  <a:pt x="4101220" y="208230"/>
                </a:lnTo>
                <a:lnTo>
                  <a:pt x="5423025" y="22633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8CFFAC3-0384-4D80-AED4-6F52D8883CBC}"/>
              </a:ext>
            </a:extLst>
          </p:cNvPr>
          <p:cNvCxnSpPr>
            <a:stCxn id="235" idx="3"/>
          </p:cNvCxnSpPr>
          <p:nvPr/>
        </p:nvCxnSpPr>
        <p:spPr>
          <a:xfrm flipV="1">
            <a:off x="5048514" y="657461"/>
            <a:ext cx="1886440" cy="30842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AC85E83F-E2CA-497A-AABB-BEBBFFBCB827}"/>
              </a:ext>
            </a:extLst>
          </p:cNvPr>
          <p:cNvCxnSpPr>
            <a:stCxn id="243" idx="3"/>
          </p:cNvCxnSpPr>
          <p:nvPr/>
        </p:nvCxnSpPr>
        <p:spPr>
          <a:xfrm flipH="1" flipV="1">
            <a:off x="1946495" y="44329"/>
            <a:ext cx="5533477" cy="777825"/>
          </a:xfrm>
          <a:prstGeom prst="bentConnector3">
            <a:avLst>
              <a:gd name="adj1" fmla="val -4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83D06B1A-D9FE-46A7-9FCF-0B64E78E5259}"/>
              </a:ext>
            </a:extLst>
          </p:cNvPr>
          <p:cNvGrpSpPr/>
          <p:nvPr/>
        </p:nvGrpSpPr>
        <p:grpSpPr>
          <a:xfrm rot="10630531">
            <a:off x="1693196" y="-25792"/>
            <a:ext cx="247998" cy="395068"/>
            <a:chOff x="4978490" y="2190811"/>
            <a:chExt cx="598445" cy="1238189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CA4C0D8-9FEA-4318-97FD-25F3C4552A1D}"/>
                </a:ext>
              </a:extLst>
            </p:cNvPr>
            <p:cNvSpPr/>
            <p:nvPr/>
          </p:nvSpPr>
          <p:spPr>
            <a:xfrm>
              <a:off x="4979406" y="2190811"/>
              <a:ext cx="597529" cy="123818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Isosceles Triangle 253">
              <a:extLst>
                <a:ext uri="{FF2B5EF4-FFF2-40B4-BE49-F238E27FC236}">
                  <a16:creationId xmlns:a16="http://schemas.microsoft.com/office/drawing/2014/main" id="{46B18720-1746-4FF0-B8F3-C55B15528495}"/>
                </a:ext>
              </a:extLst>
            </p:cNvPr>
            <p:cNvSpPr/>
            <p:nvPr/>
          </p:nvSpPr>
          <p:spPr>
            <a:xfrm rot="5400000">
              <a:off x="4658155" y="2511146"/>
              <a:ext cx="1238189" cy="597520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586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“algorithm”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uint32 r[32];  	// thirty two registers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[4096]; 	// 16KB of instruction memory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[4096]; 	// 16KB of data memory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uint32 pc; 		// the program counter (next instruction to be executed)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( 1 )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uint32 instruction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[pc];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     ( instruction == … ) { do something 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 instruction == … ) { do something else 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                     { panic(“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don’t know this instruction”); 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pc = (pc + 1) % 4096;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8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define some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add two of our registers and put the result in a register</a:t>
            </a:r>
          </a:p>
          <a:p>
            <a:pPr lvl="1"/>
            <a:r>
              <a:rPr lang="en-US" dirty="0"/>
              <a:t>add r[1], r[7] </a:t>
            </a:r>
            <a:r>
              <a:rPr lang="en-US" dirty="0">
                <a:sym typeface="Wingdings" panose="05000000000000000000" pitchFamily="2" charset="2"/>
              </a:rPr>
              <a:t> r[5]</a:t>
            </a:r>
          </a:p>
          <a:p>
            <a:r>
              <a:rPr lang="en-US" dirty="0">
                <a:sym typeface="Wingdings" panose="05000000000000000000" pitchFamily="2" charset="2"/>
              </a:rPr>
              <a:t>We want to read some data from “</a:t>
            </a:r>
            <a:r>
              <a:rPr lang="en-US" dirty="0" err="1">
                <a:sym typeface="Wingdings" panose="05000000000000000000" pitchFamily="2" charset="2"/>
              </a:rPr>
              <a:t>dmem</a:t>
            </a:r>
            <a:r>
              <a:rPr lang="en-US" dirty="0">
                <a:sym typeface="Wingdings" panose="05000000000000000000" pitchFamily="2" charset="2"/>
              </a:rPr>
              <a:t>” and put it in a register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load </a:t>
            </a:r>
            <a:r>
              <a:rPr lang="en-US" dirty="0" err="1">
                <a:sym typeface="Wingdings" panose="05000000000000000000" pitchFamily="2" charset="2"/>
              </a:rPr>
              <a:t>dmem</a:t>
            </a:r>
            <a:r>
              <a:rPr lang="en-US" dirty="0">
                <a:sym typeface="Wingdings" panose="05000000000000000000" pitchFamily="2" charset="2"/>
              </a:rPr>
              <a:t>[r[6]]  r[11]</a:t>
            </a:r>
          </a:p>
          <a:p>
            <a:r>
              <a:rPr lang="en-US" dirty="0">
                <a:sym typeface="Wingdings" panose="05000000000000000000" pitchFamily="2" charset="2"/>
              </a:rPr>
              <a:t>We want to store the value of a register into </a:t>
            </a:r>
            <a:r>
              <a:rPr lang="en-US" dirty="0" err="1">
                <a:sym typeface="Wingdings" panose="05000000000000000000" pitchFamily="2" charset="2"/>
              </a:rPr>
              <a:t>dmem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store r[2]  </a:t>
            </a:r>
            <a:r>
              <a:rPr lang="en-US" dirty="0" err="1">
                <a:sym typeface="Wingdings" panose="05000000000000000000" pitchFamily="2" charset="2"/>
              </a:rPr>
              <a:t>dmem</a:t>
            </a:r>
            <a:r>
              <a:rPr lang="en-US" dirty="0">
                <a:sym typeface="Wingdings" panose="05000000000000000000" pitchFamily="2" charset="2"/>
              </a:rPr>
              <a:t>[r[6]]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need to think how we encode these different instructions in 32b</a:t>
            </a:r>
          </a:p>
          <a:p>
            <a:r>
              <a:rPr lang="en-US" dirty="0">
                <a:sym typeface="Wingdings" panose="05000000000000000000" pitchFamily="2" charset="2"/>
              </a:rPr>
              <a:t>In a way that’s easy to then know what the instruction does…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9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encode our instructions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7482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add r[1], r[7] </a:t>
            </a:r>
            <a:r>
              <a:rPr lang="en-US" dirty="0">
                <a:sym typeface="Wingdings" panose="05000000000000000000" pitchFamily="2" charset="2"/>
              </a:rPr>
              <a:t> r[31]</a:t>
            </a:r>
          </a:p>
          <a:p>
            <a:pPr lvl="1"/>
            <a:r>
              <a:rPr lang="en-US" dirty="0"/>
              <a:t>Need to encode the operation: 		“add” </a:t>
            </a:r>
            <a:r>
              <a:rPr lang="en-US" dirty="0">
                <a:sym typeface="Wingdings" panose="05000000000000000000" pitchFamily="2" charset="2"/>
              </a:rPr>
              <a:t> 00	-- how many bits???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to encode the first register:  	</a:t>
            </a:r>
            <a:r>
              <a:rPr lang="en-US" dirty="0" err="1">
                <a:sym typeface="Wingdings" panose="05000000000000000000" pitchFamily="2" charset="2"/>
              </a:rPr>
              <a:t>ra</a:t>
            </a:r>
            <a:r>
              <a:rPr lang="en-US" dirty="0">
                <a:sym typeface="Wingdings" panose="05000000000000000000" pitchFamily="2" charset="2"/>
              </a:rPr>
              <a:t>  00001	-- 5 bits for 32 </a:t>
            </a:r>
            <a:r>
              <a:rPr lang="en-US" dirty="0" err="1">
                <a:sym typeface="Wingdings" panose="05000000000000000000" pitchFamily="2" charset="2"/>
              </a:rPr>
              <a:t>regs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to encode the second register:  	</a:t>
            </a:r>
            <a:r>
              <a:rPr lang="en-US" dirty="0" err="1">
                <a:sym typeface="Wingdings" panose="05000000000000000000" pitchFamily="2" charset="2"/>
              </a:rPr>
              <a:t>rb</a:t>
            </a:r>
            <a:r>
              <a:rPr lang="en-US" dirty="0">
                <a:sym typeface="Wingdings" panose="05000000000000000000" pitchFamily="2" charset="2"/>
              </a:rPr>
              <a:t>  00111	-- 5 bits for 32 </a:t>
            </a:r>
            <a:r>
              <a:rPr lang="en-US" dirty="0" err="1">
                <a:sym typeface="Wingdings" panose="05000000000000000000" pitchFamily="2" charset="2"/>
              </a:rPr>
              <a:t>regs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to encode the </a:t>
            </a:r>
            <a:r>
              <a:rPr lang="en-US" dirty="0" err="1">
                <a:sym typeface="Wingdings" panose="05000000000000000000" pitchFamily="2" charset="2"/>
              </a:rPr>
              <a:t>dest</a:t>
            </a:r>
            <a:r>
              <a:rPr lang="en-US" dirty="0">
                <a:sym typeface="Wingdings" panose="05000000000000000000" pitchFamily="2" charset="2"/>
              </a:rPr>
              <a:t> register: 	</a:t>
            </a:r>
            <a:r>
              <a:rPr lang="en-US" dirty="0" err="1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 11111	-- 5 bits for 32 </a:t>
            </a:r>
            <a:r>
              <a:rPr lang="en-US" dirty="0" err="1">
                <a:sym typeface="Wingdings" panose="05000000000000000000" pitchFamily="2" charset="2"/>
              </a:rPr>
              <a:t>regs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Total 15 + a few bits for the operation</a:t>
            </a:r>
          </a:p>
          <a:p>
            <a:r>
              <a:rPr lang="en-US" dirty="0" err="1"/>
              <a:t>lw</a:t>
            </a:r>
            <a:r>
              <a:rPr lang="en-US" dirty="0"/>
              <a:t> </a:t>
            </a:r>
            <a:r>
              <a:rPr lang="en-US" dirty="0" err="1"/>
              <a:t>dmem</a:t>
            </a:r>
            <a:r>
              <a:rPr lang="en-US" dirty="0"/>
              <a:t>[r[6]] </a:t>
            </a:r>
            <a:r>
              <a:rPr lang="en-US" dirty="0">
                <a:sym typeface="Wingdings" panose="05000000000000000000" pitchFamily="2" charset="2"/>
              </a:rPr>
              <a:t> r[11]</a:t>
            </a:r>
          </a:p>
          <a:p>
            <a:pPr lvl="1"/>
            <a:r>
              <a:rPr lang="en-US" dirty="0"/>
              <a:t>Need to encode the operation: 		“</a:t>
            </a:r>
            <a:r>
              <a:rPr lang="en-US" dirty="0" err="1"/>
              <a:t>lw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01	-- how many bits???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to encode the first register: 		</a:t>
            </a:r>
            <a:r>
              <a:rPr lang="en-US" dirty="0" err="1">
                <a:sym typeface="Wingdings" panose="05000000000000000000" pitchFamily="2" charset="2"/>
              </a:rPr>
              <a:t>ra</a:t>
            </a:r>
            <a:r>
              <a:rPr lang="en-US" dirty="0">
                <a:sym typeface="Wingdings" panose="05000000000000000000" pitchFamily="2" charset="2"/>
              </a:rPr>
              <a:t>  00110	-- 5 bits for 32 </a:t>
            </a:r>
            <a:r>
              <a:rPr lang="en-US" dirty="0" err="1">
                <a:sym typeface="Wingdings" panose="05000000000000000000" pitchFamily="2" charset="2"/>
              </a:rPr>
              <a:t>regs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Need to encode the second register:  	</a:t>
            </a:r>
            <a:r>
              <a:rPr lang="en-US" strike="sngStrike" dirty="0" err="1">
                <a:sym typeface="Wingdings" panose="05000000000000000000" pitchFamily="2" charset="2"/>
              </a:rPr>
              <a:t>rb</a:t>
            </a:r>
            <a:r>
              <a:rPr lang="en-US" strike="sngStrike" dirty="0">
                <a:sym typeface="Wingdings" panose="05000000000000000000" pitchFamily="2" charset="2"/>
              </a:rPr>
              <a:t>  </a:t>
            </a:r>
            <a:r>
              <a:rPr lang="en-US" strike="sngStrike" dirty="0" err="1">
                <a:sym typeface="Wingdings" panose="05000000000000000000" pitchFamily="2" charset="2"/>
              </a:rPr>
              <a:t>xxxxxx</a:t>
            </a:r>
            <a:r>
              <a:rPr lang="en-US" strike="sngStrike" dirty="0">
                <a:sym typeface="Wingdings" panose="05000000000000000000" pitchFamily="2" charset="2"/>
              </a:rPr>
              <a:t>	-- 5 bits for 32 </a:t>
            </a:r>
            <a:r>
              <a:rPr lang="en-US" strike="sngStrike" dirty="0" err="1">
                <a:sym typeface="Wingdings" panose="05000000000000000000" pitchFamily="2" charset="2"/>
              </a:rPr>
              <a:t>regs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to encode the </a:t>
            </a:r>
            <a:r>
              <a:rPr lang="en-US" dirty="0" err="1">
                <a:sym typeface="Wingdings" panose="05000000000000000000" pitchFamily="2" charset="2"/>
              </a:rPr>
              <a:t>dest</a:t>
            </a:r>
            <a:r>
              <a:rPr lang="en-US" dirty="0">
                <a:sym typeface="Wingdings" panose="05000000000000000000" pitchFamily="2" charset="2"/>
              </a:rPr>
              <a:t> register: 	</a:t>
            </a:r>
            <a:r>
              <a:rPr lang="en-US" dirty="0" err="1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 01011	-- 5 bits for 32 </a:t>
            </a:r>
            <a:r>
              <a:rPr lang="en-US" dirty="0" err="1">
                <a:sym typeface="Wingdings" panose="05000000000000000000" pitchFamily="2" charset="2"/>
              </a:rPr>
              <a:t>regs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Total 10 + a few bits for the operation</a:t>
            </a:r>
          </a:p>
          <a:p>
            <a:r>
              <a:rPr lang="en-US" dirty="0" err="1"/>
              <a:t>sw</a:t>
            </a:r>
            <a:r>
              <a:rPr lang="en-US" dirty="0"/>
              <a:t> r[2]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dmem</a:t>
            </a:r>
            <a:r>
              <a:rPr lang="en-US" dirty="0">
                <a:sym typeface="Wingdings" panose="05000000000000000000" pitchFamily="2" charset="2"/>
              </a:rPr>
              <a:t>[r[6]]</a:t>
            </a:r>
          </a:p>
          <a:p>
            <a:pPr lvl="1"/>
            <a:r>
              <a:rPr lang="en-US" dirty="0"/>
              <a:t>Need to encode the operation: 		“</a:t>
            </a:r>
            <a:r>
              <a:rPr lang="en-US" dirty="0" err="1"/>
              <a:t>sw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10	-- how many bits???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to encode the first register: 		</a:t>
            </a:r>
            <a:r>
              <a:rPr lang="en-US" dirty="0" err="1">
                <a:sym typeface="Wingdings" panose="05000000000000000000" pitchFamily="2" charset="2"/>
              </a:rPr>
              <a:t>ra</a:t>
            </a:r>
            <a:r>
              <a:rPr lang="en-US" dirty="0">
                <a:sym typeface="Wingdings" panose="05000000000000000000" pitchFamily="2" charset="2"/>
              </a:rPr>
              <a:t>  00010	-- 5 bits for 32 </a:t>
            </a:r>
            <a:r>
              <a:rPr lang="en-US" dirty="0" err="1">
                <a:sym typeface="Wingdings" panose="05000000000000000000" pitchFamily="2" charset="2"/>
              </a:rPr>
              <a:t>regs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to encode the second register:  	</a:t>
            </a:r>
            <a:r>
              <a:rPr lang="en-US" dirty="0" err="1">
                <a:sym typeface="Wingdings" panose="05000000000000000000" pitchFamily="2" charset="2"/>
              </a:rPr>
              <a:t>rb</a:t>
            </a:r>
            <a:r>
              <a:rPr lang="en-US" dirty="0">
                <a:sym typeface="Wingdings" panose="05000000000000000000" pitchFamily="2" charset="2"/>
              </a:rPr>
              <a:t>  00110	-- 5 bits for 32 regs </a:t>
            </a:r>
          </a:p>
          <a:p>
            <a:pPr lvl="1"/>
            <a:r>
              <a:rPr lang="en-US" strike="sngStrike" dirty="0">
                <a:sym typeface="Wingdings" panose="05000000000000000000" pitchFamily="2" charset="2"/>
              </a:rPr>
              <a:t>Need to encode the </a:t>
            </a:r>
            <a:r>
              <a:rPr lang="en-US" strike="sngStrike" dirty="0" err="1">
                <a:sym typeface="Wingdings" panose="05000000000000000000" pitchFamily="2" charset="2"/>
              </a:rPr>
              <a:t>dest</a:t>
            </a:r>
            <a:r>
              <a:rPr lang="en-US" strike="sngStrike" dirty="0">
                <a:sym typeface="Wingdings" panose="05000000000000000000" pitchFamily="2" charset="2"/>
              </a:rPr>
              <a:t> register: 	</a:t>
            </a:r>
            <a:r>
              <a:rPr lang="en-US" strike="sngStrike" dirty="0" err="1">
                <a:sym typeface="Wingdings" panose="05000000000000000000" pitchFamily="2" charset="2"/>
              </a:rPr>
              <a:t>rd</a:t>
            </a:r>
            <a:r>
              <a:rPr lang="en-US" strike="sngStrike" dirty="0">
                <a:sym typeface="Wingdings" panose="05000000000000000000" pitchFamily="2" charset="2"/>
              </a:rPr>
              <a:t>  </a:t>
            </a:r>
            <a:r>
              <a:rPr lang="en-US" strike="sngStrike" dirty="0" err="1">
                <a:sym typeface="Wingdings" panose="05000000000000000000" pitchFamily="2" charset="2"/>
              </a:rPr>
              <a:t>xxxxxx</a:t>
            </a:r>
            <a:r>
              <a:rPr lang="en-US" strike="sngStrike" dirty="0">
                <a:sym typeface="Wingdings" panose="05000000000000000000" pitchFamily="2" charset="2"/>
              </a:rPr>
              <a:t>	-- 5 bits for 32 </a:t>
            </a:r>
            <a:r>
              <a:rPr lang="en-US" strike="sngStrike" dirty="0" err="1">
                <a:sym typeface="Wingdings" panose="05000000000000000000" pitchFamily="2" charset="2"/>
              </a:rPr>
              <a:t>regs</a:t>
            </a:r>
            <a:endParaRPr lang="en-US" strike="sngStrike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Total 10 + a few bits for the operation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encode our instructions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6215"/>
          </a:xfrm>
        </p:spPr>
        <p:txBody>
          <a:bodyPr/>
          <a:lstStyle/>
          <a:p>
            <a:r>
              <a:rPr lang="en-US" dirty="0"/>
              <a:t>Well, we’ll need more operations than just “add”, right?</a:t>
            </a:r>
          </a:p>
          <a:p>
            <a:r>
              <a:rPr lang="en-US" dirty="0"/>
              <a:t>Let’s pick a list of operations we want to support, and give them an encoding: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920376"/>
              </p:ext>
            </p:extLst>
          </p:nvPr>
        </p:nvGraphicFramePr>
        <p:xfrm>
          <a:off x="3575049" y="3291840"/>
          <a:ext cx="285432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Lw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Sw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Mul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Div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02284"/>
              </p:ext>
            </p:extLst>
          </p:nvPr>
        </p:nvGraphicFramePr>
        <p:xfrm>
          <a:off x="6661783" y="3291840"/>
          <a:ext cx="250444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Xor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74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encode our instructions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1375"/>
          </a:xfrm>
        </p:spPr>
        <p:txBody>
          <a:bodyPr/>
          <a:lstStyle/>
          <a:p>
            <a:r>
              <a:rPr lang="en-US" dirty="0"/>
              <a:t>We need to pick which bits indicate what in an instruction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818324"/>
            <a:ext cx="10092202" cy="504826"/>
            <a:chOff x="685800" y="2818324"/>
            <a:chExt cx="10092202" cy="504826"/>
          </a:xfrm>
        </p:grpSpPr>
        <p:sp>
          <p:nvSpPr>
            <p:cNvPr id="4" name="Rectangle 3"/>
            <p:cNvSpPr/>
            <p:nvPr/>
          </p:nvSpPr>
          <p:spPr>
            <a:xfrm>
              <a:off x="7924800" y="2818324"/>
              <a:ext cx="1057275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Opcode</a:t>
              </a:r>
            </a:p>
            <a:p>
              <a:pPr algn="ctr"/>
              <a:r>
                <a:rPr lang="en-US" dirty="0"/>
                <a:t>3--0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686300" y="2818325"/>
              <a:ext cx="1057275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</a:t>
              </a:r>
            </a:p>
            <a:p>
              <a:pPr algn="ctr"/>
              <a:r>
                <a:rPr lang="en-US" dirty="0"/>
                <a:t>18--14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62625" y="2818325"/>
              <a:ext cx="1057275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Rb</a:t>
              </a:r>
              <a:endParaRPr lang="en-US" dirty="0"/>
            </a:p>
            <a:p>
              <a:pPr algn="ctr"/>
              <a:r>
                <a:rPr lang="en-US" dirty="0"/>
                <a:t>13--9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8950" y="2818324"/>
              <a:ext cx="1057275" cy="5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Rd</a:t>
              </a:r>
            </a:p>
            <a:p>
              <a:pPr algn="ctr"/>
              <a:r>
                <a:rPr lang="en-US" dirty="0"/>
                <a:t>8-4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85800" y="2818324"/>
              <a:ext cx="3971925" cy="50482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</a:t>
              </a:r>
            </a:p>
            <a:p>
              <a:pPr algn="ctr"/>
              <a:r>
                <a:rPr lang="en-US" dirty="0"/>
                <a:t>31--19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34475" y="2887142"/>
              <a:ext cx="16435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 err="1"/>
                <a:t>ra</a:t>
              </a:r>
              <a:r>
                <a:rPr lang="en-US" dirty="0"/>
                <a:t>, </a:t>
              </a:r>
              <a:r>
                <a:rPr lang="en-US" dirty="0" err="1"/>
                <a:t>rb</a:t>
              </a:r>
              <a:r>
                <a:rPr lang="en-US" dirty="0"/>
                <a:t> </a:t>
              </a:r>
              <a:r>
                <a:rPr lang="en-US" dirty="0"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ym typeface="Wingdings" panose="05000000000000000000" pitchFamily="2" charset="2"/>
                </a:rPr>
                <a:t>rd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14375" y="5087997"/>
            <a:ext cx="10355310" cy="504826"/>
            <a:chOff x="714375" y="5087997"/>
            <a:chExt cx="10355310" cy="504826"/>
          </a:xfrm>
        </p:grpSpPr>
        <p:grpSp>
          <p:nvGrpSpPr>
            <p:cNvPr id="18" name="Group 17"/>
            <p:cNvGrpSpPr/>
            <p:nvPr/>
          </p:nvGrpSpPr>
          <p:grpSpPr>
            <a:xfrm>
              <a:off x="714375" y="5087997"/>
              <a:ext cx="8296275" cy="504826"/>
              <a:chOff x="714375" y="5123374"/>
              <a:chExt cx="8296275" cy="50482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953375" y="5123374"/>
                <a:ext cx="1057275" cy="5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Opcode</a:t>
                </a:r>
              </a:p>
              <a:p>
                <a:pPr algn="ctr"/>
                <a:r>
                  <a:rPr lang="en-US" dirty="0"/>
                  <a:t>3--0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791200" y="5123375"/>
                <a:ext cx="1057275" cy="5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Rb</a:t>
                </a:r>
                <a:endParaRPr lang="en-US" dirty="0"/>
              </a:p>
              <a:p>
                <a:pPr algn="ctr"/>
                <a:r>
                  <a:rPr lang="en-US" dirty="0"/>
                  <a:t>13--9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7525" y="5123374"/>
                <a:ext cx="1057275" cy="5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Rd</a:t>
                </a:r>
              </a:p>
              <a:p>
                <a:pPr algn="ctr"/>
                <a:r>
                  <a:rPr lang="en-US" dirty="0"/>
                  <a:t>8-4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14375" y="5123374"/>
                <a:ext cx="5029200" cy="504825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Free</a:t>
                </a:r>
              </a:p>
              <a:p>
                <a:pPr algn="ctr"/>
                <a:r>
                  <a:rPr lang="en-US" dirty="0"/>
                  <a:t>31--14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9134475" y="5155744"/>
              <a:ext cx="19352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lw</a:t>
              </a:r>
              <a:r>
                <a:rPr lang="en-US" dirty="0"/>
                <a:t> </a:t>
              </a:r>
              <a:r>
                <a:rPr lang="en-US" dirty="0" err="1"/>
                <a:t>dmem</a:t>
              </a:r>
              <a:r>
                <a:rPr lang="en-US" dirty="0"/>
                <a:t>[</a:t>
              </a:r>
              <a:r>
                <a:rPr lang="en-US" dirty="0" err="1"/>
                <a:t>rb</a:t>
              </a:r>
              <a:r>
                <a:rPr lang="en-US" dirty="0"/>
                <a:t>] </a:t>
              </a:r>
              <a:r>
                <a:rPr lang="en-US" dirty="0">
                  <a:sym typeface="Wingdings" panose="05000000000000000000" pitchFamily="2" charset="2"/>
                </a:rPr>
                <a:t> </a:t>
              </a:r>
              <a:r>
                <a:rPr lang="en-US" dirty="0" err="1">
                  <a:sym typeface="Wingdings" panose="05000000000000000000" pitchFamily="2" charset="2"/>
                </a:rPr>
                <a:t>rd</a:t>
              </a:r>
              <a:endParaRPr lang="en-US" dirty="0">
                <a:sym typeface="Wingdings" panose="05000000000000000000" pitchFamily="2" charset="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134475" y="3138483"/>
            <a:ext cx="16258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mul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rd</a:t>
            </a:r>
            <a:endParaRPr lang="en-US" dirty="0"/>
          </a:p>
          <a:p>
            <a:r>
              <a:rPr lang="en-US" dirty="0"/>
              <a:t>div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rd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rd</a:t>
            </a:r>
            <a:endParaRPr lang="en-US" dirty="0"/>
          </a:p>
          <a:p>
            <a:r>
              <a:rPr lang="en-US" dirty="0"/>
              <a:t>or 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rd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/>
              <a:t>xor</a:t>
            </a:r>
            <a:r>
              <a:rPr lang="en-US" dirty="0"/>
              <a:t> 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rd</a:t>
            </a:r>
            <a:endParaRPr lang="en-US" dirty="0">
              <a:sym typeface="Wingdings" panose="05000000000000000000" pitchFamily="2" charset="2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14375" y="5862093"/>
            <a:ext cx="10391024" cy="504826"/>
            <a:chOff x="714375" y="5862093"/>
            <a:chExt cx="10391024" cy="504826"/>
          </a:xfrm>
        </p:grpSpPr>
        <p:grpSp>
          <p:nvGrpSpPr>
            <p:cNvPr id="19" name="Group 18"/>
            <p:cNvGrpSpPr/>
            <p:nvPr/>
          </p:nvGrpSpPr>
          <p:grpSpPr>
            <a:xfrm>
              <a:off x="714375" y="5862093"/>
              <a:ext cx="8296275" cy="504826"/>
              <a:chOff x="714375" y="5123374"/>
              <a:chExt cx="8296275" cy="50482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953375" y="5123374"/>
                <a:ext cx="1057275" cy="5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Opcode</a:t>
                </a:r>
              </a:p>
              <a:p>
                <a:pPr algn="ctr"/>
                <a:r>
                  <a:rPr lang="en-US" dirty="0"/>
                  <a:t>3--0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791200" y="5123375"/>
                <a:ext cx="1057275" cy="5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Rb</a:t>
                </a:r>
                <a:endParaRPr lang="en-US" dirty="0"/>
              </a:p>
              <a:p>
                <a:pPr algn="ctr"/>
                <a:r>
                  <a:rPr lang="en-US" dirty="0"/>
                  <a:t>13--9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867525" y="5123374"/>
                <a:ext cx="1057275" cy="5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Rd</a:t>
                </a:r>
              </a:p>
              <a:p>
                <a:pPr algn="ctr"/>
                <a:r>
                  <a:rPr lang="en-US" dirty="0"/>
                  <a:t>8-4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714375" y="5123374"/>
                <a:ext cx="5029200" cy="504825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Free</a:t>
                </a:r>
              </a:p>
              <a:p>
                <a:pPr algn="ctr"/>
                <a:r>
                  <a:rPr lang="en-US" dirty="0"/>
                  <a:t>31--14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9134475" y="5929840"/>
              <a:ext cx="197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sw</a:t>
              </a:r>
              <a:r>
                <a:rPr lang="en-US" dirty="0"/>
                <a:t> </a:t>
              </a:r>
              <a:r>
                <a:rPr lang="en-US" dirty="0" err="1"/>
                <a:t>rd</a:t>
              </a:r>
              <a:r>
                <a:rPr lang="en-US" dirty="0"/>
                <a:t> </a:t>
              </a:r>
              <a:r>
                <a:rPr lang="en-US" dirty="0">
                  <a:sym typeface="Wingdings" panose="05000000000000000000" pitchFamily="2" charset="2"/>
                </a:rPr>
                <a:t> </a:t>
              </a:r>
              <a:r>
                <a:rPr lang="en-US" dirty="0" err="1"/>
                <a:t>dmem</a:t>
              </a:r>
              <a:r>
                <a:rPr lang="en-US" dirty="0"/>
                <a:t>[</a:t>
              </a:r>
              <a:r>
                <a:rPr lang="en-US" dirty="0" err="1"/>
                <a:t>rb</a:t>
              </a:r>
              <a:r>
                <a:rPr lang="en-US" dirty="0"/>
                <a:t>]</a:t>
              </a:r>
              <a:endParaRPr lang="en-US" dirty="0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37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add the instructions to the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( 1 )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instruction =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imem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[pc];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opcode 	= instruction &amp; 0xf;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= (instruction &gt;&gt; 14) &amp; 0x1f;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= (instruction &gt;&gt;  9) &amp; 0x1f;</a:t>
            </a:r>
          </a:p>
          <a:p>
            <a:pPr marL="457200" lvl="1" indent="0">
              <a:buNone/>
            </a:pP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= (instruction &gt;&gt;  4) &amp; 0x1f;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 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opcode == 0x0 ) {  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) // ADD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opcode == 0x1 ) {  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]]; )   // LW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opcode == 0x2 ) {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dmem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 = r[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)   // SW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   { panic(“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don’t know this instruction”); }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pc = (pc + 1)%4096;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6844"/>
          <a:stretch/>
        </p:blipFill>
        <p:spPr>
          <a:xfrm>
            <a:off x="5953125" y="1269386"/>
            <a:ext cx="6238875" cy="556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6" y="1825625"/>
            <a:ext cx="6145508" cy="5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7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a program for our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divide two integers  a, b, and produce the division and reminder</a:t>
            </a:r>
          </a:p>
          <a:p>
            <a:pPr lvl="1"/>
            <a:r>
              <a:rPr lang="en-US" dirty="0"/>
              <a:t>The “a” value is located at address 0x100</a:t>
            </a:r>
          </a:p>
          <a:p>
            <a:pPr lvl="1"/>
            <a:r>
              <a:rPr lang="en-US" dirty="0"/>
              <a:t>The “b” value is located at address 0x200</a:t>
            </a:r>
          </a:p>
          <a:p>
            <a:pPr lvl="1"/>
            <a:r>
              <a:rPr lang="en-US" dirty="0"/>
              <a:t>We want the quotient (a/b) stored to address 0x300</a:t>
            </a:r>
          </a:p>
          <a:p>
            <a:pPr lvl="1"/>
            <a:r>
              <a:rPr lang="en-US" dirty="0"/>
              <a:t>We want the reminder (a rem b) stored to address 0x400</a:t>
            </a:r>
          </a:p>
          <a:p>
            <a:r>
              <a:rPr lang="en-US" dirty="0"/>
              <a:t>Algorithm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 =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 a &gt;= b ) { q++; a = a-b; 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 = a;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3076</Words>
  <Application>Microsoft Office PowerPoint</Application>
  <PresentationFormat>Widescreen</PresentationFormat>
  <Paragraphs>363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The Processor</vt:lpstr>
      <vt:lpstr>What is a processor?</vt:lpstr>
      <vt:lpstr>Processor “algorithm”</vt:lpstr>
      <vt:lpstr>Let’s define some instructions</vt:lpstr>
      <vt:lpstr>Let’s encode our instructions (1)</vt:lpstr>
      <vt:lpstr>Let’s encode our instructions (2)</vt:lpstr>
      <vt:lpstr>Let’s encode our instructions (3)</vt:lpstr>
      <vt:lpstr>Let’s add the instructions to the processor</vt:lpstr>
      <vt:lpstr>Let’s write a program for our processor</vt:lpstr>
      <vt:lpstr>How do we implement a loop?  Branches!</vt:lpstr>
      <vt:lpstr>Let’s add branches to the processor algorithm</vt:lpstr>
      <vt:lpstr>One more detail… Loading constants…</vt:lpstr>
      <vt:lpstr>Load Immediate (constant into register)</vt:lpstr>
      <vt:lpstr>Let’s write a program for our processor</vt:lpstr>
      <vt:lpstr>What about the “panic” thing?</vt:lpstr>
      <vt:lpstr>What about the “panic” thing?</vt:lpstr>
      <vt:lpstr>PowerPoint Presentation</vt:lpstr>
      <vt:lpstr>Let’s turn our processor into Hardware…</vt:lpstr>
      <vt:lpstr>Basic Gates</vt:lpstr>
      <vt:lpstr>Idea: Draw Single-Cycle Machine with flops on the left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Processor</dc:title>
  <dc:creator>Roger Espasa</dc:creator>
  <cp:lastModifiedBy>Roger Espasa</cp:lastModifiedBy>
  <cp:revision>43</cp:revision>
  <dcterms:created xsi:type="dcterms:W3CDTF">2017-09-27T11:08:58Z</dcterms:created>
  <dcterms:modified xsi:type="dcterms:W3CDTF">2025-09-26T08:37:32Z</dcterms:modified>
</cp:coreProperties>
</file>