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 id="268" r:id="rId14"/>
    <p:sldId id="269" r:id="rId15"/>
    <p:sldId id="272" r:id="rId16"/>
    <p:sldId id="270" r:id="rId17"/>
    <p:sldId id="271"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92698" autoAdjust="0"/>
  </p:normalViewPr>
  <p:slideViewPr>
    <p:cSldViewPr snapToGrid="0">
      <p:cViewPr>
        <p:scale>
          <a:sx n="90" d="100"/>
          <a:sy n="90" d="100"/>
        </p:scale>
        <p:origin x="639"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21:43:00.838"/>
    </inkml:context>
    <inkml:brush xml:id="br0">
      <inkml:brushProperty name="width" value="0.05" units="cm"/>
      <inkml:brushProperty name="height" value="0.05" units="cm"/>
      <inkml:brushProperty name="color" value="#E71224"/>
    </inkml:brush>
  </inkml:definitions>
  <inkml:trace contextRef="#ctx0" brushRef="#br0">25 1 11832,'-25'0'4512,"119"6"-913,-78-3-3431,0 0-1,-1 1 0,0 0 0,0 1 0,0 1 0,0 0 0,-1 1 0,22 14 0,-28-14-140,0 0-1,-1 1 0,0 0 0,0 0 0,-1 0 0,0 1 1,5 10-1,0-2-3,-2 0 34,1-1-1,1 0 0,0-1 0,2 0 0,14 14 0,87 73 166,-96-87-202,2 5-16,-13-14-4,-3-2 0,0-1 0,0 1 0,-1 0 0,0 0 0,1 0 0,1 5 0,41 56 22,-42-58-20,-3-5 11,0 0 1,0 0-1,0-1 1,0 1-1,0 0 1,1-1 0,-1 1-1,2 1 1,16 12 110,0 0 1,29 18-1,-9-11-136,8 7-100,-19-8-35,-8-5 34,1 4 90,-3-3 16,1-1 0,27 20 0,-22-21-33,32 27 0,-20-13 109,27 26 345,-4 2-332,-20-22-31,-20-19 272,31 35-1,-42-42-325,33 46-336,9 11-127,-37-48 591,0-1-1,1 0 0,1-2 1,1 1-1,0-2 1,23 17-1,36 12-41,12 5-33,-75-41-34,0 1 0,20 17 0,1 0-26,-30-21 9,24 16 0,5-3 27,-21-11 10,21 13 0,3 4-6,-22-15-51,0 1-1,-1 0 1,0 1-1,0 0 1,-1 1-1,0 0 1,-1 1-1,10 15 1,-16-21 18,0-1-1,0 0 1,1 0 0,0 0-1,0-1 1,0 0 0,0 0-1,0 0 1,8 4-1,3 1-7,-3 1 6,-1-2 1,0 1-1,23 10 1,72 44 29,-101-60-27,-2 0 0,0-1-1,0 0 1,0 0 0,1 0-1,-1 0 1,6 0-1,15 7 37,74 21 118,-79-25-146,26 8 54,-5-2-52,77 23-10,-106-30-3,19 10-54,3 2 6,7 2 42,68 26 26,-68-28 26,-8 0-7,8 6-28,76 43-35,-104-59 27,16 9-15,5 5 4,9 7 12,26 18 5,-65-43-7,-1 1 0,1-1 1,0 1-1,0-1 1,0 0-1,7 2 1,2 1 0,29 14 0,73 36-50,-77-36 24,58 38 110,-93-55-80,0 0 0,0 0 1,0-1-1,0 1 0,1-1 1,5 2-1,4 2 2,28 13-2,61 22 64,-64-25-44,49 27 74,-54-24-30,51 19 40,-52-25-108,63 28-48,-8 5 45,-86-45 5,9 6 12,-5-4-3,36 13 1,60 27-5,-90-36 21,0-2 0,0 1-1,1-2 1,-1 1 0,1-1 0,0-1 0,17 1 0,-15-2 5,-9-1-18,32 8 3,-14-4-11,1 2-4,70 28 101,-49-16-64,20 8-159,-28-1-10,-7-3 314,-28-20-184,0 0 0,0-1 0,0 1 0,0-1-1,1 1 1,-1-1 0,0 0 0,0 0 0,1 0 0,3 1 0,14 4-8,9 7 27,-21-9 2,0-1 0,1 1 0,-1-1 0,1-1 0,-1 1 0,17 1 0,-15-3-29,0 0 1,14-1-1,-5-1 1,-1 2 1,36 5-1,56 20 40,-80-17-31,82 24-31,-46-10-44,117 50 120,-152-58-34,44 25 68,-42-25-18,-9-7-15,8 2-36,90 22 42,-39-11-68,6 0 7,-53-12 40,-5-1-1,70 22 1,-89-26-31,0 0-1,0-1 1,13 3 0,6 1-19,-13-1 3,-1 1 0,18 9 0,-5 2-34,-9-6 14,3 4 28,44 19 55,-47-26-20,0 2 0,0 0 0,26 20 0,-4 3-13,90 54-55,-110-74 5,1 1-57,-11-8 96,23 17 1,-22-13 14,11 3 56,0-1-1,0-1 0,1-1 1,49 14-1,-35-13-32,-15-5 5,39 18 0,-37-13-39,160 51-65,-162-56 50,-15-5 7,20 5 0,2-1 0,1-1 2,-12-1-5,0 1 0,21 7 1,-33-7 0,-7-4-3,0 0 0,1 0 0,-1 0 0,1 0 0,-1 0 0,1 0 0,3 0 0,20 4-28,8 1 26,1 0 7,-1-2 0,0-1 0,-3 0 0,-1 0 0,-2 1 0,23 0 82,-1-2-1,52-5 0,-71 0-69,23-2-12,-26 2 0,0-2 0,50-11 30,-61 13-18,0 1 1,0 1 0,20 1-1,49 0 26,-51 1 28,-9-2-21,3 0 29,42 4-1,-56-2-70,-1 0-21,0 0-1,0 0 1,1-2-1,-1 1 1,0-2-1,25-5 1,-8-2 16,-29 8 2,21-10 0,-17 8 0,9-3 0,3 0 0,82-28-6,-72 24 11,1-3-2,45-22 47,1-2-60,62-19 23,-96 43 58,-23 9-67,-6-1 2,-5 3-2,39-8 2,-16 1-1,-2-1-2,16-9 13,-19 8 6,27-8 0,-21 12-19,-21 3-4,7-4 1,21-8 0,-7 4 41,-1-1-1,49-28 1,94-67 212,-160 100-234,0-1-1,-1 0 1,0-1 0,-1 0-1,12-13 1,-21 21-21,-1 1 0,1-1 0,-1 1 0,1-1 1,0 1-1,0 0 0,0 0 0,2-1 0,19-13-12,-3 2 14,-6 3-2,-13 9 1,1-1 0,0 1 0,0 0 0,-1-1 0,1 1 0,-1-1 0,1 0 0,-1 1 0,0-1 0,1 0 0,-1 0 0,0 0 0,1-3 0,-1 4-1,-1 0 0,1-1 0,0 1 1,0 0-1,0 0 0,0 0 0,0 0 0,0 0 0,0 1 0,0-1 0,1 0 0,-1 0 0,0 1 0,0-1 0,2 0 0,5-3-11,0-2-3,-5 4 10,-1 0 1,0 0-1,1 0 1,-1 1 0,1-1-1,0 1 1,3-1-1,-2 0 5,-3 2 0,-1 0 1,1 0 0,-1 0 0,0 0 0,1 0 0,-1 0 0,1 0-1,-1-1 1,0 1 0,1 0 0,-1 0 0,1 0 0,-1-1 0,0 1 0,1 0-1,-1 0 1,0-1 0,0 1 0,1 0 0,-1-1 0,0 1 0,0 0-1,1-1 1,-1 1 0,0 0 0,1-1 0,-1 0 13,0-1 15,2-3-8,-1 6-17,-1-1-3,0 0 0,0 0 0,0 0 0,0 0 0,0 0 1,0 0-1,0 0 0,0 0 0,0 0 0,0 0 0,0 0 0,0 0 1,0 0-1,0 0 0,0 0 0,1 0 0,-1 0 0,0 0 1,0 0-1,0 0 0,0 0 0,0 0 0,0 0 0,0 0 1,0 0-1,0 0 0,0 0 0,0 0 0,0 0 0,0 0 1,0 0-1,0 0 0,0 0 0,1 0 0,-1 0 0,0 0 1,0 0-1,0 0 0,0 0 0,0 0 0,0 0 0,0 0 1,0 0-1,0 0 0,0 0 0,0 0 0,0 0 0,0 0 1,0 0-1,0-1 0,0 1 0,0 0 0,0 0 0,0 0 1,0 0-1,0 0 0,0 0 0,0 0 0,0 0 0,0 0 1,0 0-1,0 0 0,0 0 0,0 0 0,1-21 13,-1 21-47,0-1-226,1 1 110,-1-1 0,0 0 0,0 0 1,0 0-1,1 1 0,-1-1 0,0 0 0,0 0 1,0 0-1,0 1 0,-1-1 0,1 0 1,0 0-1,0 0 0,0 0 0,-1 1 0,0-2 1,-5-24-2781,-5-10-10903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21:43:01.919"/>
    </inkml:context>
    <inkml:brush xml:id="br0">
      <inkml:brushProperty name="width" value="0.05" units="cm"/>
      <inkml:brushProperty name="height" value="0.05" units="cm"/>
      <inkml:brushProperty name="color" value="#E71224"/>
    </inkml:brush>
  </inkml:definitions>
  <inkml:trace contextRef="#ctx0" brushRef="#br0">0 0 3768,'0'0'0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5T21:43:02.685"/>
    </inkml:context>
    <inkml:brush xml:id="br0">
      <inkml:brushProperty name="width" value="0.05" units="cm"/>
      <inkml:brushProperty name="height" value="0.05" units="cm"/>
      <inkml:brushProperty name="color" value="#E71224"/>
    </inkml:brush>
  </inkml:definitions>
  <inkml:trace contextRef="#ctx0" brushRef="#br0">261 1 904,'0'0'9224,"-4"1"-8584,-13 2-46,0 0 1,-22 9 0,-121 56 2898,146-63-2637,14-5-822,-1 1 0,1-1 1,0 0-1,0 0 0,-1 0 0,1 0 1,0 0-1,0 0 0,-1 0 0,1 0 0,0 0 1,-1 0-1,1 0 0,0 0 0,0 0 0,-1 0 1,1 0-1,0 0 0,0 0 0,-1 0 1,1 0-1,0 0 0,0 0 0,-1 0 0,1 0 1,0-1-1,0 1 0,-1 0 0,1 0 1,0 0-1,0 0 0,0-1 0,-1 1 0,1 0 1,0-1-1,2-1 97,0-1 0,0 0 0,0 1 1,0-1-1,1 1 0,2-3 0,0 3-71,-1-1 0,0 1 0,0 0-1,1 0 1,4-1 0,14-6-43,-17 6 32,0 1-1,0 0 0,0 0 0,1 0 0,11-1 0,-5 1 103,31-4 384,-30 4-518,25-6-1,-24 3-71,2 0 474,-15 5-101,-2 0-234,-5 12 40,4-11-130,0 1 0,0-1 1,1 0-1,-1 1 0,0-1 0,0 1 0,1-1 1,-1 1-1,1-1 0,0 1 0,-1 0 0,1-1 1,0 1-1,0-1 0,0 1 0,0 0 0,0-1 0,0 1 1,1-1-1,-1 1 0,0 0 0,2 1 0,2 10 51,0-1 0,-1 0 0,0 1 0,-1 0 0,0-1 0,-1 18 0,-5 78 252,4-108-297,-1 13 25,1-1-1,1 1 0,2 15 1,-1 15-1085,-2-32-1900,3-16-977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807FE5-B16D-4D46-9E07-E56B6FF0FA0F}" type="datetimeFigureOut">
              <a:rPr lang="en-US" smtClean="0"/>
              <a:t>2022-05-25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93DB05-E149-471D-ACF5-B68311C771E8}" type="slidenum">
              <a:rPr lang="en-US" smtClean="0"/>
              <a:t>‹#›</a:t>
            </a:fld>
            <a:endParaRPr lang="en-US"/>
          </a:p>
        </p:txBody>
      </p:sp>
    </p:spTree>
    <p:extLst>
      <p:ext uri="{BB962C8B-B14F-4D97-AF65-F5344CB8AC3E}">
        <p14:creationId xmlns:p14="http://schemas.microsoft.com/office/powerpoint/2010/main" val="1463032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 is most general: any machine which can act “intelligently”, this is usually taken to mean a “human-like” intelligence. It’s more of an umbrella term and pretty vague.</a:t>
            </a:r>
          </a:p>
          <a:p>
            <a:endParaRPr lang="en-US" dirty="0"/>
          </a:p>
          <a:p>
            <a:r>
              <a:rPr lang="en-US" dirty="0"/>
              <a:t>Machine learning refers to algorithms that can learn from data (labeled or unlabeled) and act without being explicitly programmed to. For example, recognizing hand writing. We all know how to do it, but almost nobody can explain to someone who’s never seen any written words how to do it. So training a machine to do the same is also very difficult. </a:t>
            </a:r>
          </a:p>
          <a:p>
            <a:endParaRPr lang="en-US" dirty="0"/>
          </a:p>
          <a:p>
            <a:r>
              <a:rPr lang="en-US" dirty="0"/>
              <a:t>One way to think of ML (one part of it) are very advanced function approximators. And our preferred function approximators of choice are neural networks. They are the tool we used that made modeling very complex phenomenon possible. And if we stack many neural networks with multiple layers, we end up with deep learning</a:t>
            </a:r>
          </a:p>
        </p:txBody>
      </p:sp>
      <p:sp>
        <p:nvSpPr>
          <p:cNvPr id="4" name="Slide Number Placeholder 3"/>
          <p:cNvSpPr>
            <a:spLocks noGrp="1"/>
          </p:cNvSpPr>
          <p:nvPr>
            <p:ph type="sldNum" sz="quarter" idx="5"/>
          </p:nvPr>
        </p:nvSpPr>
        <p:spPr/>
        <p:txBody>
          <a:bodyPr/>
          <a:lstStyle/>
          <a:p>
            <a:fld id="{6593DB05-E149-471D-ACF5-B68311C771E8}" type="slidenum">
              <a:rPr lang="en-US" smtClean="0"/>
              <a:t>2</a:t>
            </a:fld>
            <a:endParaRPr lang="en-US"/>
          </a:p>
        </p:txBody>
      </p:sp>
    </p:spTree>
    <p:extLst>
      <p:ext uri="{BB962C8B-B14F-4D97-AF65-F5344CB8AC3E}">
        <p14:creationId xmlns:p14="http://schemas.microsoft.com/office/powerpoint/2010/main" val="1302058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Multidimensional- Humans are not very good to identifying trends between dozens of seemingly independent things happening at once. Weather prediction might require temperature, pressure, wind data over a long time. It’s hard for us to do this in our heads.</a:t>
            </a:r>
          </a:p>
        </p:txBody>
      </p:sp>
      <p:sp>
        <p:nvSpPr>
          <p:cNvPr id="4" name="Slide Number Placeholder 3"/>
          <p:cNvSpPr>
            <a:spLocks noGrp="1"/>
          </p:cNvSpPr>
          <p:nvPr>
            <p:ph type="sldNum" sz="quarter" idx="5"/>
          </p:nvPr>
        </p:nvSpPr>
        <p:spPr/>
        <p:txBody>
          <a:bodyPr/>
          <a:lstStyle/>
          <a:p>
            <a:fld id="{6593DB05-E149-471D-ACF5-B68311C771E8}" type="slidenum">
              <a:rPr lang="en-US" smtClean="0"/>
              <a:t>3</a:t>
            </a:fld>
            <a:endParaRPr lang="en-US"/>
          </a:p>
        </p:txBody>
      </p:sp>
    </p:spTree>
    <p:extLst>
      <p:ext uri="{BB962C8B-B14F-4D97-AF65-F5344CB8AC3E}">
        <p14:creationId xmlns:p14="http://schemas.microsoft.com/office/powerpoint/2010/main" val="41994428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1" name="Rectangle 10"/>
          <p:cNvSpPr/>
          <p:nvPr/>
        </p:nvSpPr>
        <p:spPr>
          <a:xfrm>
            <a:off x="0" y="0"/>
            <a:ext cx="12192000" cy="3589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Rectangle 7"/>
          <p:cNvSpPr/>
          <p:nvPr/>
        </p:nvSpPr>
        <p:spPr>
          <a:xfrm>
            <a:off x="0" y="1"/>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9" name="Rectangle 8"/>
          <p:cNvSpPr/>
          <p:nvPr/>
        </p:nvSpPr>
        <p:spPr>
          <a:xfrm>
            <a:off x="2" y="0"/>
            <a:ext cx="12191999" cy="155043"/>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0" name="Picture 9" descr="diag-rule.ai"/>
          <p:cNvPicPr>
            <a:picLocks noChangeAspect="1"/>
          </p:cNvPicPr>
          <p:nvPr/>
        </p:nvPicPr>
        <p:blipFill rotWithShape="1">
          <a:blip r:embed="rId2" cstate="email">
            <a:extLst>
              <a:ext uri="{28A0092B-C50C-407E-A947-70E740481C1C}">
                <a14:useLocalDpi xmlns:a14="http://schemas.microsoft.com/office/drawing/2010/main" val="0"/>
              </a:ext>
            </a:extLst>
          </a:blip>
          <a:srcRect t="59753" b="36625"/>
          <a:stretch/>
        </p:blipFill>
        <p:spPr>
          <a:xfrm>
            <a:off x="2" y="6516824"/>
            <a:ext cx="12191996" cy="341176"/>
          </a:xfrm>
          <a:prstGeom prst="rect">
            <a:avLst/>
          </a:prstGeom>
        </p:spPr>
      </p:pic>
      <p:sp>
        <p:nvSpPr>
          <p:cNvPr id="2" name="Title 1"/>
          <p:cNvSpPr>
            <a:spLocks noGrp="1"/>
          </p:cNvSpPr>
          <p:nvPr>
            <p:ph type="ctrTitle"/>
          </p:nvPr>
        </p:nvSpPr>
        <p:spPr>
          <a:xfrm>
            <a:off x="1030704" y="557048"/>
            <a:ext cx="10145296" cy="3112813"/>
          </a:xfrm>
        </p:spPr>
        <p:txBody>
          <a:bodyPr bIns="91440" anchor="b">
            <a:noAutofit/>
          </a:bodyPr>
          <a:lstStyle>
            <a:lvl1pPr>
              <a:lnSpc>
                <a:spcPct val="85000"/>
              </a:lnSpc>
              <a:defRPr sz="6400" b="0" cap="all">
                <a:solidFill>
                  <a:schemeClr val="bg1"/>
                </a:solidFill>
                <a:latin typeface="Arial Black"/>
                <a:cs typeface="Arial Black"/>
              </a:defRPr>
            </a:lvl1pPr>
          </a:lstStyle>
          <a:p>
            <a:r>
              <a:rPr lang="en-US"/>
              <a:t>Click to edit Master title style</a:t>
            </a:r>
            <a:endParaRPr lang="en-US" dirty="0"/>
          </a:p>
        </p:txBody>
      </p:sp>
      <p:sp>
        <p:nvSpPr>
          <p:cNvPr id="3" name="Subtitle 2"/>
          <p:cNvSpPr>
            <a:spLocks noGrp="1"/>
          </p:cNvSpPr>
          <p:nvPr>
            <p:ph type="subTitle" idx="1"/>
          </p:nvPr>
        </p:nvSpPr>
        <p:spPr>
          <a:xfrm>
            <a:off x="1030704" y="3913939"/>
            <a:ext cx="9332496" cy="1506483"/>
          </a:xfrm>
        </p:spPr>
        <p:txBody>
          <a:bodyPr lIns="0" tIns="0" rIns="0" bIns="0">
            <a:normAutofit/>
          </a:bodyPr>
          <a:lstStyle>
            <a:lvl1pPr marL="0" indent="0" algn="l">
              <a:lnSpc>
                <a:spcPct val="85000"/>
              </a:lnSpc>
              <a:spcBef>
                <a:spcPts val="0"/>
              </a:spcBef>
              <a:buNone/>
              <a:defRPr sz="3733">
                <a:solidFill>
                  <a:schemeClr val="bg2">
                    <a:lumMod val="90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pic>
        <p:nvPicPr>
          <p:cNvPr id="5" name="Picture 4" descr="horiz_mcc-eng_white.eps"/>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562849" y="5652040"/>
            <a:ext cx="4097867" cy="491067"/>
          </a:xfrm>
          <a:prstGeom prst="rect">
            <a:avLst/>
          </a:prstGeom>
        </p:spPr>
      </p:pic>
      <p:sp>
        <p:nvSpPr>
          <p:cNvPr id="7" name="Text Placeholder 6"/>
          <p:cNvSpPr>
            <a:spLocks noGrp="1"/>
          </p:cNvSpPr>
          <p:nvPr>
            <p:ph type="body" sz="quarter" idx="10" hasCustomPrompt="1"/>
          </p:nvPr>
        </p:nvSpPr>
        <p:spPr>
          <a:xfrm>
            <a:off x="1030703" y="5353911"/>
            <a:ext cx="4670187" cy="778933"/>
          </a:xfrm>
          <a:ln>
            <a:noFill/>
          </a:ln>
        </p:spPr>
        <p:txBody>
          <a:bodyPr lIns="0" rIns="0" anchor="b" anchorCtr="0">
            <a:normAutofit/>
          </a:bodyPr>
          <a:lstStyle>
            <a:lvl1pPr marL="0" indent="0">
              <a:buNone/>
              <a:defRPr sz="1733" b="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Speaker Name and Title</a:t>
            </a:r>
          </a:p>
        </p:txBody>
      </p:sp>
    </p:spTree>
    <p:extLst>
      <p:ext uri="{BB962C8B-B14F-4D97-AF65-F5344CB8AC3E}">
        <p14:creationId xmlns:p14="http://schemas.microsoft.com/office/powerpoint/2010/main" val="1380142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eature Content">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191911" y="203199"/>
            <a:ext cx="11808179" cy="5990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2500362C-068A-45D1-89B4-651480A14674}" type="slidenum">
              <a:rPr lang="en-US" smtClean="0"/>
              <a:t>‹#›</a:t>
            </a:fld>
            <a:endParaRPr lang="en-US"/>
          </a:p>
        </p:txBody>
      </p:sp>
      <p:sp>
        <p:nvSpPr>
          <p:cNvPr id="2" name="Footer Placeholder 1"/>
          <p:cNvSpPr>
            <a:spLocks noGrp="1"/>
          </p:cNvSpPr>
          <p:nvPr>
            <p:ph type="ftr" sz="quarter" idx="15"/>
          </p:nvPr>
        </p:nvSpPr>
        <p:spPr/>
        <p:txBody>
          <a:bodyPr/>
          <a:lstStyle/>
          <a:p>
            <a:endParaRPr lang="en-US"/>
          </a:p>
        </p:txBody>
      </p:sp>
      <p:sp>
        <p:nvSpPr>
          <p:cNvPr id="3" name="Date Placeholder 2"/>
          <p:cNvSpPr>
            <a:spLocks noGrp="1"/>
          </p:cNvSpPr>
          <p:nvPr>
            <p:ph type="dt" sz="half" idx="16"/>
          </p:nvPr>
        </p:nvSpPr>
        <p:spPr/>
        <p:txBody>
          <a:bodyPr/>
          <a:lstStyle/>
          <a:p>
            <a:fld id="{407BCC68-83F4-4336-ACF5-A7A4087BFECD}" type="datetimeFigureOut">
              <a:rPr lang="en-US" smtClean="0"/>
              <a:t>2022-05-25</a:t>
            </a:fld>
            <a:endParaRPr lang="en-US"/>
          </a:p>
        </p:txBody>
      </p:sp>
    </p:spTree>
    <p:extLst>
      <p:ext uri="{BB962C8B-B14F-4D97-AF65-F5344CB8AC3E}">
        <p14:creationId xmlns:p14="http://schemas.microsoft.com/office/powerpoint/2010/main" val="2720524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Items with Optional Caption">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500362C-068A-45D1-89B4-651480A14674}" type="slidenum">
              <a:rPr lang="en-US" smtClean="0"/>
              <a:t>‹#›</a:t>
            </a:fld>
            <a:endParaRPr lang="en-US"/>
          </a:p>
        </p:txBody>
      </p:sp>
      <p:sp>
        <p:nvSpPr>
          <p:cNvPr id="7" name="Text Placeholder 3"/>
          <p:cNvSpPr>
            <a:spLocks noGrp="1"/>
          </p:cNvSpPr>
          <p:nvPr>
            <p:ph type="body" sz="half" idx="2"/>
          </p:nvPr>
        </p:nvSpPr>
        <p:spPr>
          <a:xfrm>
            <a:off x="1619755" y="5378634"/>
            <a:ext cx="9003860" cy="425822"/>
          </a:xfrm>
          <a:noFill/>
        </p:spPr>
        <p:txBody>
          <a:bodyPr wrap="square" lIns="182880" tIns="45720" bIns="91440" anchor="ctr" anchorCtr="0">
            <a:spAutoFit/>
          </a:bodyPr>
          <a:lstStyle>
            <a:lvl1pPr marL="0" indent="0" algn="ctr">
              <a:spcBef>
                <a:spcPts val="0"/>
              </a:spcBef>
              <a:buNone/>
              <a:defRPr sz="1867" i="1">
                <a:solidFill>
                  <a:schemeClr val="bg2">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Content Placeholder 4"/>
          <p:cNvSpPr>
            <a:spLocks noGrp="1"/>
          </p:cNvSpPr>
          <p:nvPr>
            <p:ph sz="quarter" idx="15"/>
          </p:nvPr>
        </p:nvSpPr>
        <p:spPr>
          <a:xfrm>
            <a:off x="513840" y="956905"/>
            <a:ext cx="5486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4"/>
          <p:cNvSpPr>
            <a:spLocks noGrp="1"/>
          </p:cNvSpPr>
          <p:nvPr>
            <p:ph sz="quarter" idx="16"/>
          </p:nvPr>
        </p:nvSpPr>
        <p:spPr>
          <a:xfrm>
            <a:off x="6191756" y="956905"/>
            <a:ext cx="5486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7"/>
          </p:nvPr>
        </p:nvSpPr>
        <p:spPr/>
        <p:txBody>
          <a:bodyPr/>
          <a:lstStyle/>
          <a:p>
            <a:fld id="{407BCC68-83F4-4336-ACF5-A7A4087BFECD}" type="datetimeFigureOut">
              <a:rPr lang="en-US" smtClean="0"/>
              <a:t>2022-05-25</a:t>
            </a:fld>
            <a:endParaRPr lang="en-US"/>
          </a:p>
        </p:txBody>
      </p:sp>
      <p:sp>
        <p:nvSpPr>
          <p:cNvPr id="3" name="Footer Placeholder 2"/>
          <p:cNvSpPr>
            <a:spLocks noGrp="1"/>
          </p:cNvSpPr>
          <p:nvPr>
            <p:ph type="ftr" sz="quarter" idx="18"/>
          </p:nvPr>
        </p:nvSpPr>
        <p:spPr/>
        <p:txBody>
          <a:bodyPr/>
          <a:lstStyle/>
          <a:p>
            <a:endParaRPr lang="en-US"/>
          </a:p>
        </p:txBody>
      </p:sp>
    </p:spTree>
    <p:extLst>
      <p:ext uri="{BB962C8B-B14F-4D97-AF65-F5344CB8AC3E}">
        <p14:creationId xmlns:p14="http://schemas.microsoft.com/office/powerpoint/2010/main" val="1873220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Item Gri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500362C-068A-45D1-89B4-651480A14674}" type="slidenum">
              <a:rPr lang="en-US" smtClean="0"/>
              <a:t>‹#›</a:t>
            </a:fld>
            <a:endParaRPr lang="en-US"/>
          </a:p>
        </p:txBody>
      </p:sp>
      <p:sp>
        <p:nvSpPr>
          <p:cNvPr id="5" name="Content Placeholder 4"/>
          <p:cNvSpPr>
            <a:spLocks noGrp="1"/>
          </p:cNvSpPr>
          <p:nvPr>
            <p:ph sz="quarter" idx="17"/>
          </p:nvPr>
        </p:nvSpPr>
        <p:spPr>
          <a:xfrm>
            <a:off x="605323" y="620184"/>
            <a:ext cx="3515124" cy="53298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4"/>
          <p:cNvSpPr>
            <a:spLocks noGrp="1"/>
          </p:cNvSpPr>
          <p:nvPr>
            <p:ph sz="quarter" idx="18"/>
          </p:nvPr>
        </p:nvSpPr>
        <p:spPr>
          <a:xfrm>
            <a:off x="8060263" y="620183"/>
            <a:ext cx="3516288" cy="53298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4"/>
          <p:cNvSpPr>
            <a:spLocks noGrp="1"/>
          </p:cNvSpPr>
          <p:nvPr>
            <p:ph sz="quarter" idx="19"/>
          </p:nvPr>
        </p:nvSpPr>
        <p:spPr>
          <a:xfrm>
            <a:off x="4334934" y="620184"/>
            <a:ext cx="3522133" cy="5329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21"/>
          </p:nvPr>
        </p:nvSpPr>
        <p:spPr/>
        <p:txBody>
          <a:bodyPr/>
          <a:lstStyle/>
          <a:p>
            <a:fld id="{407BCC68-83F4-4336-ACF5-A7A4087BFECD}" type="datetimeFigureOut">
              <a:rPr lang="en-US" smtClean="0"/>
              <a:t>2022-05-25</a:t>
            </a:fld>
            <a:endParaRPr lang="en-US"/>
          </a:p>
        </p:txBody>
      </p:sp>
      <p:sp>
        <p:nvSpPr>
          <p:cNvPr id="3" name="Footer Placeholder 2"/>
          <p:cNvSpPr>
            <a:spLocks noGrp="1"/>
          </p:cNvSpPr>
          <p:nvPr>
            <p:ph type="ftr" sz="quarter" idx="22"/>
          </p:nvPr>
        </p:nvSpPr>
        <p:spPr/>
        <p:txBody>
          <a:bodyPr/>
          <a:lstStyle/>
          <a:p>
            <a:endParaRPr lang="en-US"/>
          </a:p>
        </p:txBody>
      </p:sp>
    </p:spTree>
    <p:extLst>
      <p:ext uri="{BB962C8B-B14F-4D97-AF65-F5344CB8AC3E}">
        <p14:creationId xmlns:p14="http://schemas.microsoft.com/office/powerpoint/2010/main" val="2480140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Rectangle 8"/>
          <p:cNvSpPr/>
          <p:nvPr/>
        </p:nvSpPr>
        <p:spPr>
          <a:xfrm>
            <a:off x="1" y="6423377"/>
            <a:ext cx="12192000" cy="43462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308096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nding">
    <p:bg>
      <p:bgRef idx="1001">
        <a:schemeClr val="bg1"/>
      </p:bgRef>
    </p:bg>
    <p:spTree>
      <p:nvGrpSpPr>
        <p:cNvPr id="1" name=""/>
        <p:cNvGrpSpPr/>
        <p:nvPr/>
      </p:nvGrpSpPr>
      <p:grpSpPr>
        <a:xfrm>
          <a:off x="0" y="0"/>
          <a:ext cx="0" cy="0"/>
          <a:chOff x="0" y="0"/>
          <a:chExt cx="0" cy="0"/>
        </a:xfrm>
      </p:grpSpPr>
      <p:sp>
        <p:nvSpPr>
          <p:cNvPr id="6" name="Rectangle 5"/>
          <p:cNvSpPr/>
          <p:nvPr/>
        </p:nvSpPr>
        <p:spPr>
          <a:xfrm>
            <a:off x="1" y="1"/>
            <a:ext cx="12191999"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itle 1"/>
          <p:cNvSpPr>
            <a:spLocks noGrp="1"/>
          </p:cNvSpPr>
          <p:nvPr>
            <p:ph type="ctrTitle"/>
          </p:nvPr>
        </p:nvSpPr>
        <p:spPr>
          <a:xfrm>
            <a:off x="1439439" y="924909"/>
            <a:ext cx="9332496" cy="3743435"/>
          </a:xfrm>
        </p:spPr>
        <p:txBody>
          <a:bodyPr bIns="91440" anchor="ctr" anchorCtr="0">
            <a:noAutofit/>
          </a:bodyPr>
          <a:lstStyle>
            <a:lvl1pPr algn="ctr">
              <a:lnSpc>
                <a:spcPct val="85000"/>
              </a:lnSpc>
              <a:defRPr sz="5333" b="0" cap="none" spc="0">
                <a:solidFill>
                  <a:schemeClr val="tx1"/>
                </a:solidFill>
                <a:latin typeface="+mj-lt"/>
                <a:cs typeface="Arial Black"/>
              </a:defRPr>
            </a:lvl1pPr>
          </a:lstStyle>
          <a:p>
            <a:r>
              <a:rPr lang="en-US"/>
              <a:t>Click to edit Master title style</a:t>
            </a:r>
            <a:endParaRPr lang="en-US" dirty="0"/>
          </a:p>
        </p:txBody>
      </p:sp>
      <p:pic>
        <p:nvPicPr>
          <p:cNvPr id="2" name="Picture 1" descr="horiz_mcc-eng_purple.eps"/>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047067" y="5698069"/>
            <a:ext cx="4097867" cy="491067"/>
          </a:xfrm>
          <a:prstGeom prst="rect">
            <a:avLst/>
          </a:prstGeom>
        </p:spPr>
      </p:pic>
    </p:spTree>
    <p:extLst>
      <p:ext uri="{BB962C8B-B14F-4D97-AF65-F5344CB8AC3E}">
        <p14:creationId xmlns:p14="http://schemas.microsoft.com/office/powerpoint/2010/main" val="2030341869"/>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28384-0388-864B-641F-F5AB58A725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7E27FB-38ED-5E2C-E649-32D5F51D0C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2519B0-68C5-7397-8F68-108E21D7D3F7}"/>
              </a:ext>
            </a:extLst>
          </p:cNvPr>
          <p:cNvSpPr>
            <a:spLocks noGrp="1"/>
          </p:cNvSpPr>
          <p:nvPr>
            <p:ph type="dt" sz="half" idx="10"/>
          </p:nvPr>
        </p:nvSpPr>
        <p:spPr/>
        <p:txBody>
          <a:bodyPr/>
          <a:lstStyle/>
          <a:p>
            <a:fld id="{407BCC68-83F4-4336-ACF5-A7A4087BFECD}" type="datetimeFigureOut">
              <a:rPr lang="en-US" smtClean="0"/>
              <a:t>2022-05-25</a:t>
            </a:fld>
            <a:endParaRPr lang="en-US"/>
          </a:p>
        </p:txBody>
      </p:sp>
      <p:sp>
        <p:nvSpPr>
          <p:cNvPr id="5" name="Footer Placeholder 4">
            <a:extLst>
              <a:ext uri="{FF2B5EF4-FFF2-40B4-BE49-F238E27FC236}">
                <a16:creationId xmlns:a16="http://schemas.microsoft.com/office/drawing/2014/main" id="{3EE60619-CE11-D14E-AD10-7AA00D24EC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741DB3-FA2C-8F98-FFCB-CE221BC40C4F}"/>
              </a:ext>
            </a:extLst>
          </p:cNvPr>
          <p:cNvSpPr>
            <a:spLocks noGrp="1"/>
          </p:cNvSpPr>
          <p:nvPr>
            <p:ph type="sldNum" sz="quarter" idx="12"/>
          </p:nvPr>
        </p:nvSpPr>
        <p:spPr/>
        <p:txBody>
          <a:bodyPr/>
          <a:lstStyle/>
          <a:p>
            <a:fld id="{2500362C-068A-45D1-89B4-651480A14674}" type="slidenum">
              <a:rPr lang="en-US" smtClean="0"/>
              <a:t>‹#›</a:t>
            </a:fld>
            <a:endParaRPr lang="en-US"/>
          </a:p>
        </p:txBody>
      </p:sp>
    </p:spTree>
    <p:extLst>
      <p:ext uri="{BB962C8B-B14F-4D97-AF65-F5344CB8AC3E}">
        <p14:creationId xmlns:p14="http://schemas.microsoft.com/office/powerpoint/2010/main" val="290111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332843"/>
            <a:ext cx="10611556" cy="5729291"/>
          </a:xfrm>
        </p:spPr>
        <p:txBody>
          <a:bodyPr anchor="ctr" anchorCtr="0"/>
          <a:lstStyle>
            <a:lvl1pPr>
              <a:lnSpc>
                <a:spcPct val="90000"/>
              </a:lnSpc>
              <a:defRPr sz="6400"/>
            </a:lvl1pPr>
          </a:lstStyle>
          <a:p>
            <a:r>
              <a:rPr lang="en-US" dirty="0"/>
              <a:t>Click to add section title</a:t>
            </a:r>
          </a:p>
        </p:txBody>
      </p:sp>
      <p:sp>
        <p:nvSpPr>
          <p:cNvPr id="6" name="Date Placeholder 5"/>
          <p:cNvSpPr>
            <a:spLocks noGrp="1"/>
          </p:cNvSpPr>
          <p:nvPr>
            <p:ph type="dt" sz="half" idx="10"/>
          </p:nvPr>
        </p:nvSpPr>
        <p:spPr/>
        <p:txBody>
          <a:bodyPr/>
          <a:lstStyle/>
          <a:p>
            <a:fld id="{407BCC68-83F4-4336-ACF5-A7A4087BFECD}" type="datetimeFigureOut">
              <a:rPr lang="en-US" smtClean="0"/>
              <a:t>2022-05-25</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2500362C-068A-45D1-89B4-651480A14674}" type="slidenum">
              <a:rPr lang="en-US" smtClean="0"/>
              <a:t>‹#›</a:t>
            </a:fld>
            <a:endParaRPr lang="en-US"/>
          </a:p>
        </p:txBody>
      </p:sp>
    </p:spTree>
    <p:extLst>
      <p:ext uri="{BB962C8B-B14F-4D97-AF65-F5344CB8AC3E}">
        <p14:creationId xmlns:p14="http://schemas.microsoft.com/office/powerpoint/2010/main" val="4266952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4576" y="1365955"/>
            <a:ext cx="8168640" cy="3510845"/>
          </a:xfrm>
          <a:solidFill>
            <a:schemeClr val="accent1"/>
          </a:solidFill>
        </p:spPr>
        <p:txBody>
          <a:bodyPr lIns="365760" tIns="137160" rIns="365760" bIns="182880" anchor="ctr" anchorCtr="0">
            <a:noAutofit/>
          </a:bodyPr>
          <a:lstStyle>
            <a:lvl1pPr algn="ctr">
              <a:lnSpc>
                <a:spcPct val="90000"/>
              </a:lnSpc>
              <a:defRPr sz="5333" cap="all">
                <a:solidFill>
                  <a:schemeClr val="bg1"/>
                </a:solidFill>
              </a:defRPr>
            </a:lvl1pPr>
          </a:lstStyle>
          <a:p>
            <a:r>
              <a:rPr lang="en-US" dirty="0"/>
              <a:t>Click to add section title</a:t>
            </a:r>
          </a:p>
        </p:txBody>
      </p:sp>
      <p:sp>
        <p:nvSpPr>
          <p:cNvPr id="6" name="Date Placeholder 5"/>
          <p:cNvSpPr>
            <a:spLocks noGrp="1"/>
          </p:cNvSpPr>
          <p:nvPr>
            <p:ph type="dt" sz="half" idx="10"/>
          </p:nvPr>
        </p:nvSpPr>
        <p:spPr/>
        <p:txBody>
          <a:bodyPr/>
          <a:lstStyle/>
          <a:p>
            <a:fld id="{407BCC68-83F4-4336-ACF5-A7A4087BFECD}" type="datetimeFigureOut">
              <a:rPr lang="en-US" smtClean="0"/>
              <a:t>2022-05-25</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2500362C-068A-45D1-89B4-651480A14674}" type="slidenum">
              <a:rPr lang="en-US" smtClean="0"/>
              <a:t>‹#›</a:t>
            </a:fld>
            <a:endParaRPr lang="en-US"/>
          </a:p>
        </p:txBody>
      </p:sp>
    </p:spTree>
    <p:extLst>
      <p:ext uri="{BB962C8B-B14F-4D97-AF65-F5344CB8AC3E}">
        <p14:creationId xmlns:p14="http://schemas.microsoft.com/office/powerpoint/2010/main" val="2836635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4576" y="1365955"/>
            <a:ext cx="8168640" cy="3510845"/>
          </a:xfrm>
          <a:solidFill>
            <a:schemeClr val="accent3"/>
          </a:solidFill>
        </p:spPr>
        <p:txBody>
          <a:bodyPr lIns="365760" tIns="137160" rIns="365760" bIns="182880" anchor="ctr" anchorCtr="0">
            <a:noAutofit/>
          </a:bodyPr>
          <a:lstStyle>
            <a:lvl1pPr algn="ctr">
              <a:lnSpc>
                <a:spcPct val="90000"/>
              </a:lnSpc>
              <a:defRPr sz="5333" cap="all">
                <a:solidFill>
                  <a:schemeClr val="bg1"/>
                </a:solidFill>
              </a:defRPr>
            </a:lvl1pPr>
          </a:lstStyle>
          <a:p>
            <a:r>
              <a:rPr lang="en-US" dirty="0"/>
              <a:t>Click to add section title</a:t>
            </a:r>
          </a:p>
        </p:txBody>
      </p:sp>
      <p:sp>
        <p:nvSpPr>
          <p:cNvPr id="6" name="Date Placeholder 5"/>
          <p:cNvSpPr>
            <a:spLocks noGrp="1"/>
          </p:cNvSpPr>
          <p:nvPr>
            <p:ph type="dt" sz="half" idx="10"/>
          </p:nvPr>
        </p:nvSpPr>
        <p:spPr/>
        <p:txBody>
          <a:bodyPr/>
          <a:lstStyle/>
          <a:p>
            <a:fld id="{407BCC68-83F4-4336-ACF5-A7A4087BFECD}" type="datetimeFigureOut">
              <a:rPr lang="en-US" smtClean="0"/>
              <a:t>2022-05-25</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2500362C-068A-45D1-89B4-651480A14674}" type="slidenum">
              <a:rPr lang="en-US" smtClean="0"/>
              <a:t>‹#›</a:t>
            </a:fld>
            <a:endParaRPr lang="en-US"/>
          </a:p>
        </p:txBody>
      </p:sp>
    </p:spTree>
    <p:extLst>
      <p:ext uri="{BB962C8B-B14F-4D97-AF65-F5344CB8AC3E}">
        <p14:creationId xmlns:p14="http://schemas.microsoft.com/office/powerpoint/2010/main" val="911116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11" name="Rectangle 10"/>
          <p:cNvSpPr/>
          <p:nvPr/>
        </p:nvSpPr>
        <p:spPr>
          <a:xfrm>
            <a:off x="0" y="0"/>
            <a:ext cx="12192000" cy="53170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Rectangle 13"/>
          <p:cNvSpPr/>
          <p:nvPr/>
        </p:nvSpPr>
        <p:spPr>
          <a:xfrm>
            <a:off x="304800" y="304799"/>
            <a:ext cx="11582400" cy="585216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 </a:t>
            </a:r>
          </a:p>
        </p:txBody>
      </p:sp>
      <p:sp>
        <p:nvSpPr>
          <p:cNvPr id="2" name="Title 1"/>
          <p:cNvSpPr>
            <a:spLocks noGrp="1"/>
          </p:cNvSpPr>
          <p:nvPr>
            <p:ph type="title" hasCustomPrompt="1"/>
          </p:nvPr>
        </p:nvSpPr>
        <p:spPr>
          <a:xfrm>
            <a:off x="1375193" y="1478843"/>
            <a:ext cx="9451879" cy="3285068"/>
          </a:xfrm>
          <a:noFill/>
          <a:ln>
            <a:noFill/>
          </a:ln>
          <a:effectLst/>
        </p:spPr>
        <p:txBody>
          <a:bodyPr lIns="365760" tIns="137160" rIns="365760" bIns="182880" anchor="ctr" anchorCtr="0">
            <a:noAutofit/>
          </a:bodyPr>
          <a:lstStyle>
            <a:lvl1pPr algn="ctr">
              <a:lnSpc>
                <a:spcPct val="85000"/>
              </a:lnSpc>
              <a:defRPr sz="5333" cap="all">
                <a:solidFill>
                  <a:schemeClr val="accent3"/>
                </a:solidFill>
              </a:defRPr>
            </a:lvl1pPr>
          </a:lstStyle>
          <a:p>
            <a:r>
              <a:rPr lang="en-US" dirty="0"/>
              <a:t>Click to add section title</a:t>
            </a:r>
          </a:p>
        </p:txBody>
      </p:sp>
      <p:sp>
        <p:nvSpPr>
          <p:cNvPr id="6" name="Date Placeholder 5"/>
          <p:cNvSpPr>
            <a:spLocks noGrp="1"/>
          </p:cNvSpPr>
          <p:nvPr>
            <p:ph type="dt" sz="half" idx="10"/>
          </p:nvPr>
        </p:nvSpPr>
        <p:spPr/>
        <p:txBody>
          <a:bodyPr/>
          <a:lstStyle/>
          <a:p>
            <a:fld id="{407BCC68-83F4-4336-ACF5-A7A4087BFECD}" type="datetimeFigureOut">
              <a:rPr lang="en-US" smtClean="0"/>
              <a:t>2022-05-25</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2500362C-068A-45D1-89B4-651480A14674}" type="slidenum">
              <a:rPr lang="en-US" smtClean="0"/>
              <a:t>‹#›</a:t>
            </a:fld>
            <a:endParaRPr lang="en-US"/>
          </a:p>
        </p:txBody>
      </p:sp>
    </p:spTree>
    <p:extLst>
      <p:ext uri="{BB962C8B-B14F-4D97-AF65-F5344CB8AC3E}">
        <p14:creationId xmlns:p14="http://schemas.microsoft.com/office/powerpoint/2010/main" val="1286973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2">
    <p:spTree>
      <p:nvGrpSpPr>
        <p:cNvPr id="1" name=""/>
        <p:cNvGrpSpPr/>
        <p:nvPr/>
      </p:nvGrpSpPr>
      <p:grpSpPr>
        <a:xfrm>
          <a:off x="0" y="0"/>
          <a:ext cx="0" cy="0"/>
          <a:chOff x="0" y="0"/>
          <a:chExt cx="0" cy="0"/>
        </a:xfrm>
      </p:grpSpPr>
      <p:sp>
        <p:nvSpPr>
          <p:cNvPr id="10" name="Rectangle 9"/>
          <p:cNvSpPr/>
          <p:nvPr/>
        </p:nvSpPr>
        <p:spPr>
          <a:xfrm>
            <a:off x="0" y="0"/>
            <a:ext cx="12192000" cy="3589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 name="Rectangle 5"/>
          <p:cNvSpPr/>
          <p:nvPr/>
        </p:nvSpPr>
        <p:spPr>
          <a:xfrm>
            <a:off x="1" y="0"/>
            <a:ext cx="12191999" cy="6197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609601" y="332843"/>
            <a:ext cx="10656711" cy="5729291"/>
          </a:xfrm>
        </p:spPr>
        <p:txBody>
          <a:bodyPr anchor="ctr" anchorCtr="0"/>
          <a:lstStyle>
            <a:lvl1pPr algn="ctr">
              <a:lnSpc>
                <a:spcPct val="90000"/>
              </a:lnSpc>
              <a:defRPr sz="6400">
                <a:solidFill>
                  <a:schemeClr val="tx2"/>
                </a:solidFill>
              </a:defRPr>
            </a:lvl1pPr>
          </a:lstStyle>
          <a:p>
            <a:r>
              <a:rPr lang="en-US" dirty="0"/>
              <a:t>Click to add section title</a:t>
            </a:r>
          </a:p>
        </p:txBody>
      </p:sp>
      <p:sp>
        <p:nvSpPr>
          <p:cNvPr id="5" name="Slide Number Placeholder 4"/>
          <p:cNvSpPr>
            <a:spLocks noGrp="1"/>
          </p:cNvSpPr>
          <p:nvPr>
            <p:ph type="sldNum" sz="quarter" idx="12"/>
          </p:nvPr>
        </p:nvSpPr>
        <p:spPr/>
        <p:txBody>
          <a:bodyPr/>
          <a:lstStyle/>
          <a:p>
            <a:fld id="{2500362C-068A-45D1-89B4-651480A14674}" type="slidenum">
              <a:rPr lang="en-US" smtClean="0"/>
              <a:t>‹#›</a:t>
            </a:fld>
            <a:endParaRPr lang="en-US"/>
          </a:p>
        </p:txBody>
      </p:sp>
      <p:sp>
        <p:nvSpPr>
          <p:cNvPr id="3" name="Footer Placeholder 2"/>
          <p:cNvSpPr>
            <a:spLocks noGrp="1"/>
          </p:cNvSpPr>
          <p:nvPr>
            <p:ph type="ftr" sz="quarter" idx="13"/>
          </p:nvPr>
        </p:nvSpPr>
        <p:spPr/>
        <p:txBody>
          <a:bodyPr/>
          <a:lstStyle/>
          <a:p>
            <a:endParaRPr lang="en-US"/>
          </a:p>
        </p:txBody>
      </p:sp>
      <p:sp>
        <p:nvSpPr>
          <p:cNvPr id="4" name="Date Placeholder 3"/>
          <p:cNvSpPr>
            <a:spLocks noGrp="1"/>
          </p:cNvSpPr>
          <p:nvPr>
            <p:ph type="dt" sz="half" idx="14"/>
          </p:nvPr>
        </p:nvSpPr>
        <p:spPr/>
        <p:txBody>
          <a:bodyPr/>
          <a:lstStyle/>
          <a:p>
            <a:fld id="{407BCC68-83F4-4336-ACF5-A7A4087BFECD}" type="datetimeFigureOut">
              <a:rPr lang="en-US" smtClean="0"/>
              <a:t>2022-05-25</a:t>
            </a:fld>
            <a:endParaRPr lang="en-US"/>
          </a:p>
        </p:txBody>
      </p:sp>
      <p:sp>
        <p:nvSpPr>
          <p:cNvPr id="8" name="Rectangle 7"/>
          <p:cNvSpPr/>
          <p:nvPr/>
        </p:nvSpPr>
        <p:spPr>
          <a:xfrm>
            <a:off x="1" y="0"/>
            <a:ext cx="12191999" cy="1550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2"/>
              </a:solidFill>
            </a:endParaRPr>
          </a:p>
        </p:txBody>
      </p:sp>
      <p:pic>
        <p:nvPicPr>
          <p:cNvPr id="9" name="Picture 8"/>
          <p:cNvPicPr>
            <a:picLocks noChangeAspect="1"/>
          </p:cNvPicPr>
          <p:nvPr/>
        </p:nvPicPr>
        <p:blipFill rotWithShape="1">
          <a:blip r:embed="rId2" cstate="email">
            <a:extLst>
              <a:ext uri="{28A0092B-C50C-407E-A947-70E740481C1C}">
                <a14:useLocalDpi xmlns:a14="http://schemas.microsoft.com/office/drawing/2010/main" val="0"/>
              </a:ext>
            </a:extLst>
          </a:blip>
          <a:srcRect l="18015" t="74963" r="11175" b="9886"/>
          <a:stretch/>
        </p:blipFill>
        <p:spPr>
          <a:xfrm>
            <a:off x="1" y="5789981"/>
            <a:ext cx="12191999" cy="407619"/>
          </a:xfrm>
          <a:prstGeom prst="rect">
            <a:avLst/>
          </a:prstGeom>
        </p:spPr>
      </p:pic>
    </p:spTree>
    <p:extLst>
      <p:ext uri="{BB962C8B-B14F-4D97-AF65-F5344CB8AC3E}">
        <p14:creationId xmlns:p14="http://schemas.microsoft.com/office/powerpoint/2010/main" val="4017892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609600" y="1557867"/>
            <a:ext cx="11197021" cy="4459320"/>
          </a:xfrm>
        </p:spPr>
        <p:txBody>
          <a:bodyPr/>
          <a:lstStyle>
            <a:lvl1pPr>
              <a:defRPr>
                <a:solidFill>
                  <a:schemeClr val="tx1"/>
                </a:solidFill>
              </a:defRPr>
            </a:lvl1pPr>
            <a:lvl2pPr>
              <a:defRPr>
                <a:solidFill>
                  <a:schemeClr val="tx1"/>
                </a:solidFill>
              </a:defRPr>
            </a:lvl2pPr>
            <a:lvl3pPr>
              <a:buClr>
                <a:schemeClr val="tx1">
                  <a:lumMod val="50000"/>
                  <a:lumOff val="50000"/>
                </a:schemeClr>
              </a:buClr>
              <a:defRPr>
                <a:solidFill>
                  <a:schemeClr val="tx1"/>
                </a:solidFill>
              </a:defRPr>
            </a:lvl3pPr>
            <a:lvl4pPr>
              <a:buClr>
                <a:schemeClr val="tx1">
                  <a:lumMod val="50000"/>
                  <a:lumOff val="50000"/>
                </a:schemeClr>
              </a:buClr>
              <a:defRPr>
                <a:solidFill>
                  <a:schemeClr val="tx1"/>
                </a:solidFill>
              </a:defRPr>
            </a:lvl4pPr>
            <a:lvl5pPr>
              <a:buClr>
                <a:schemeClr val="tx1">
                  <a:lumMod val="50000"/>
                  <a:lumOff val="50000"/>
                </a:schemeClr>
              </a:buClr>
              <a:defRPr>
                <a:solidFill>
                  <a:schemeClr val="tx1"/>
                </a:solidFill>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7BCC68-83F4-4336-ACF5-A7A4087BFECD}" type="datetimeFigureOut">
              <a:rPr lang="en-US" smtClean="0"/>
              <a:t>2022-05-25</a:t>
            </a:fld>
            <a:endParaRPr lang="en-US"/>
          </a:p>
        </p:txBody>
      </p:sp>
      <p:sp>
        <p:nvSpPr>
          <p:cNvPr id="9" name="Footer Placeholder 8"/>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2500362C-068A-45D1-89B4-651480A14674}" type="slidenum">
              <a:rPr lang="en-US" smtClean="0"/>
              <a:t>‹#›</a:t>
            </a:fld>
            <a:endParaRPr lang="en-US"/>
          </a:p>
        </p:txBody>
      </p:sp>
    </p:spTree>
    <p:extLst>
      <p:ext uri="{BB962C8B-B14F-4D97-AF65-F5344CB8AC3E}">
        <p14:creationId xmlns:p14="http://schemas.microsoft.com/office/powerpoint/2010/main" val="2432234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2500362C-068A-45D1-89B4-651480A14674}" type="slidenum">
              <a:rPr lang="en-US" smtClean="0"/>
              <a:t>‹#›</a:t>
            </a:fld>
            <a:endParaRPr lang="en-US"/>
          </a:p>
        </p:txBody>
      </p:sp>
      <p:sp>
        <p:nvSpPr>
          <p:cNvPr id="4" name="Date Placeholder 3"/>
          <p:cNvSpPr>
            <a:spLocks noGrp="1"/>
          </p:cNvSpPr>
          <p:nvPr>
            <p:ph type="dt" sz="half" idx="11"/>
          </p:nvPr>
        </p:nvSpPr>
        <p:spPr/>
        <p:txBody>
          <a:bodyPr/>
          <a:lstStyle/>
          <a:p>
            <a:fld id="{407BCC68-83F4-4336-ACF5-A7A4087BFECD}" type="datetimeFigureOut">
              <a:rPr lang="en-US" smtClean="0"/>
              <a:t>2022-05-25</a:t>
            </a:fld>
            <a:endParaRPr lang="en-US"/>
          </a:p>
        </p:txBody>
      </p:sp>
      <p:sp>
        <p:nvSpPr>
          <p:cNvPr id="5" name="Footer Placeholder 4"/>
          <p:cNvSpPr>
            <a:spLocks noGrp="1"/>
          </p:cNvSpPr>
          <p:nvPr>
            <p:ph type="ftr" sz="quarter" idx="12"/>
          </p:nvPr>
        </p:nvSpPr>
        <p:spPr/>
        <p:txBody>
          <a:bodyPr/>
          <a:lstStyle/>
          <a:p>
            <a:endParaRPr lang="en-US"/>
          </a:p>
        </p:txBody>
      </p:sp>
      <p:sp>
        <p:nvSpPr>
          <p:cNvPr id="6" name="Content Placeholder 2"/>
          <p:cNvSpPr>
            <a:spLocks noGrp="1"/>
          </p:cNvSpPr>
          <p:nvPr>
            <p:ph idx="1"/>
          </p:nvPr>
        </p:nvSpPr>
        <p:spPr>
          <a:xfrm>
            <a:off x="609600" y="1433693"/>
            <a:ext cx="11197021" cy="4696387"/>
          </a:xfrm>
        </p:spPr>
        <p:txBody>
          <a:bodyPr/>
          <a:lstStyle>
            <a:lvl1pPr>
              <a:defRPr>
                <a:solidFill>
                  <a:schemeClr val="tx1"/>
                </a:solidFill>
              </a:defRPr>
            </a:lvl1pPr>
            <a:lvl2pPr>
              <a:defRPr>
                <a:solidFill>
                  <a:schemeClr val="tx1"/>
                </a:solidFill>
              </a:defRPr>
            </a:lvl2pPr>
            <a:lvl3pPr>
              <a:buClr>
                <a:schemeClr val="tx1">
                  <a:lumMod val="50000"/>
                  <a:lumOff val="50000"/>
                </a:schemeClr>
              </a:buClr>
              <a:defRPr>
                <a:solidFill>
                  <a:schemeClr val="tx1"/>
                </a:solidFill>
              </a:defRPr>
            </a:lvl3pPr>
            <a:lvl4pPr>
              <a:buClr>
                <a:schemeClr val="tx1">
                  <a:lumMod val="50000"/>
                  <a:lumOff val="50000"/>
                </a:schemeClr>
              </a:buClr>
              <a:defRPr>
                <a:solidFill>
                  <a:schemeClr val="tx1"/>
                </a:solidFill>
              </a:defRPr>
            </a:lvl4pPr>
            <a:lvl5pPr>
              <a:buClr>
                <a:schemeClr val="tx1">
                  <a:lumMod val="50000"/>
                  <a:lumOff val="50000"/>
                </a:schemeClr>
              </a:buClr>
              <a:defRPr>
                <a:solidFill>
                  <a:schemeClr val="tx1"/>
                </a:solidFill>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 y="393181"/>
            <a:ext cx="11604977" cy="893753"/>
          </a:xfrm>
          <a:custGeom>
            <a:avLst/>
            <a:gdLst>
              <a:gd name="connsiteX0" fmla="*/ 0 w 8703733"/>
              <a:gd name="connsiteY0" fmla="*/ 0 h 602584"/>
              <a:gd name="connsiteX1" fmla="*/ 8703733 w 8703733"/>
              <a:gd name="connsiteY1" fmla="*/ 0 h 602584"/>
              <a:gd name="connsiteX2" fmla="*/ 8703733 w 8703733"/>
              <a:gd name="connsiteY2" fmla="*/ 602584 h 602584"/>
              <a:gd name="connsiteX3" fmla="*/ 0 w 8703733"/>
              <a:gd name="connsiteY3" fmla="*/ 602584 h 602584"/>
              <a:gd name="connsiteX4" fmla="*/ 0 w 8703733"/>
              <a:gd name="connsiteY4" fmla="*/ 0 h 602584"/>
              <a:gd name="connsiteX0" fmla="*/ 0 w 8703733"/>
              <a:gd name="connsiteY0" fmla="*/ 0 h 602584"/>
              <a:gd name="connsiteX1" fmla="*/ 8252883 w 8703733"/>
              <a:gd name="connsiteY1" fmla="*/ 0 h 602584"/>
              <a:gd name="connsiteX2" fmla="*/ 8703733 w 8703733"/>
              <a:gd name="connsiteY2" fmla="*/ 602584 h 602584"/>
              <a:gd name="connsiteX3" fmla="*/ 0 w 8703733"/>
              <a:gd name="connsiteY3" fmla="*/ 602584 h 602584"/>
              <a:gd name="connsiteX4" fmla="*/ 0 w 8703733"/>
              <a:gd name="connsiteY4" fmla="*/ 0 h 602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03733" h="602584">
                <a:moveTo>
                  <a:pt x="0" y="0"/>
                </a:moveTo>
                <a:lnTo>
                  <a:pt x="8252883" y="0"/>
                </a:lnTo>
                <a:lnTo>
                  <a:pt x="8703733" y="602584"/>
                </a:lnTo>
                <a:lnTo>
                  <a:pt x="0" y="602584"/>
                </a:lnTo>
                <a:lnTo>
                  <a:pt x="0" y="0"/>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a:xfrm>
            <a:off x="609600" y="427050"/>
            <a:ext cx="11197021" cy="803445"/>
          </a:xfrm>
        </p:spPr>
        <p:txBody>
          <a:bodyPr anchor="ctr" anchorCtr="0"/>
          <a:lstStyle>
            <a:lvl1pPr>
              <a:defRPr sz="4267"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97373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wo Columns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2" y="1512711"/>
            <a:ext cx="5322905" cy="4538133"/>
          </a:xfrm>
        </p:spPr>
        <p:txBody>
          <a:bodyPr/>
          <a:lstStyle>
            <a:lvl1pPr>
              <a:defRPr>
                <a:solidFill>
                  <a:srgbClr val="444444"/>
                </a:solidFill>
              </a:defRPr>
            </a:lvl1pPr>
            <a:lvl2pPr>
              <a:defRPr>
                <a:solidFill>
                  <a:srgbClr val="444444"/>
                </a:solidFill>
              </a:defRPr>
            </a:lvl2pPr>
            <a:lvl3pPr>
              <a:buClr>
                <a:schemeClr val="tx1">
                  <a:lumMod val="50000"/>
                  <a:lumOff val="50000"/>
                </a:schemeClr>
              </a:buClr>
              <a:defRPr>
                <a:solidFill>
                  <a:srgbClr val="444444"/>
                </a:solidFill>
              </a:defRPr>
            </a:lvl3pPr>
            <a:lvl4pPr>
              <a:buClr>
                <a:schemeClr val="tx1">
                  <a:lumMod val="50000"/>
                  <a:lumOff val="50000"/>
                </a:schemeClr>
              </a:buClr>
              <a:defRPr>
                <a:solidFill>
                  <a:srgbClr val="444444"/>
                </a:solidFill>
              </a:defRPr>
            </a:lvl4pPr>
            <a:lvl5pPr>
              <a:buClr>
                <a:schemeClr val="tx1">
                  <a:lumMod val="50000"/>
                  <a:lumOff val="50000"/>
                </a:schemeClr>
              </a:buClr>
              <a:defRPr>
                <a:solidFill>
                  <a:srgbClr val="444444"/>
                </a:solidFill>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2500362C-068A-45D1-89B4-651480A14674}" type="slidenum">
              <a:rPr lang="en-US" smtClean="0"/>
              <a:t>‹#›</a:t>
            </a:fld>
            <a:endParaRPr lang="en-US"/>
          </a:p>
        </p:txBody>
      </p:sp>
      <p:sp>
        <p:nvSpPr>
          <p:cNvPr id="9" name="Content Placeholder 2"/>
          <p:cNvSpPr>
            <a:spLocks noGrp="1"/>
          </p:cNvSpPr>
          <p:nvPr>
            <p:ph idx="13"/>
          </p:nvPr>
        </p:nvSpPr>
        <p:spPr>
          <a:xfrm>
            <a:off x="6259497" y="1512711"/>
            <a:ext cx="5322905" cy="4538133"/>
          </a:xfrm>
        </p:spPr>
        <p:txBody>
          <a:bodyPr/>
          <a:lstStyle>
            <a:lvl1pPr>
              <a:defRPr>
                <a:solidFill>
                  <a:srgbClr val="444444"/>
                </a:solidFill>
              </a:defRPr>
            </a:lvl1pPr>
            <a:lvl2pPr>
              <a:defRPr>
                <a:solidFill>
                  <a:srgbClr val="444444"/>
                </a:solidFill>
              </a:defRPr>
            </a:lvl2pPr>
            <a:lvl3pPr>
              <a:buClr>
                <a:schemeClr val="tx1">
                  <a:lumMod val="50000"/>
                  <a:lumOff val="50000"/>
                </a:schemeClr>
              </a:buClr>
              <a:defRPr>
                <a:solidFill>
                  <a:srgbClr val="444444"/>
                </a:solidFill>
              </a:defRPr>
            </a:lvl3pPr>
            <a:lvl4pPr>
              <a:buClr>
                <a:schemeClr val="tx1">
                  <a:lumMod val="50000"/>
                  <a:lumOff val="50000"/>
                </a:schemeClr>
              </a:buClr>
              <a:defRPr>
                <a:solidFill>
                  <a:srgbClr val="444444"/>
                </a:solidFill>
              </a:defRPr>
            </a:lvl4pPr>
            <a:lvl5pPr>
              <a:buClr>
                <a:schemeClr val="tx1">
                  <a:lumMod val="50000"/>
                  <a:lumOff val="50000"/>
                </a:schemeClr>
              </a:buClr>
              <a:defRPr>
                <a:solidFill>
                  <a:srgbClr val="444444"/>
                </a:solidFill>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p>
            <a:fld id="{407BCC68-83F4-4336-ACF5-A7A4087BFECD}" type="datetimeFigureOut">
              <a:rPr lang="en-US" smtClean="0"/>
              <a:t>2022-05-25</a:t>
            </a:fld>
            <a:endParaRPr lang="en-US"/>
          </a:p>
        </p:txBody>
      </p:sp>
      <p:sp>
        <p:nvSpPr>
          <p:cNvPr id="5" name="Footer Placeholder 4"/>
          <p:cNvSpPr>
            <a:spLocks noGrp="1"/>
          </p:cNvSpPr>
          <p:nvPr>
            <p:ph type="ftr" sz="quarter" idx="15"/>
          </p:nvPr>
        </p:nvSpPr>
        <p:spPr/>
        <p:txBody>
          <a:bodyPr/>
          <a:lstStyle/>
          <a:p>
            <a:endParaRPr lang="en-US"/>
          </a:p>
        </p:txBody>
      </p:sp>
    </p:spTree>
    <p:extLst>
      <p:ext uri="{BB962C8B-B14F-4D97-AF65-F5344CB8AC3E}">
        <p14:creationId xmlns:p14="http://schemas.microsoft.com/office/powerpoint/2010/main" val="329081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1" y="1"/>
            <a:ext cx="12192000" cy="4255911"/>
          </a:xfrm>
          <a:prstGeom prst="rect">
            <a:avLst/>
          </a:prstGeom>
          <a:gradFill flip="none" rotWithShape="1">
            <a:gsLst>
              <a:gs pos="0">
                <a:schemeClr val="bg1"/>
              </a:gs>
              <a:gs pos="100000">
                <a:schemeClr val="bg2"/>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bg2"/>
              </a:solidFill>
            </a:endParaRPr>
          </a:p>
        </p:txBody>
      </p:sp>
      <p:sp>
        <p:nvSpPr>
          <p:cNvPr id="2" name="Title Placeholder 1"/>
          <p:cNvSpPr>
            <a:spLocks noGrp="1"/>
          </p:cNvSpPr>
          <p:nvPr>
            <p:ph type="title"/>
          </p:nvPr>
        </p:nvSpPr>
        <p:spPr>
          <a:xfrm>
            <a:off x="609600" y="280288"/>
            <a:ext cx="11197021" cy="1094813"/>
          </a:xfrm>
          <a:prstGeom prst="rect">
            <a:avLst/>
          </a:prstGeom>
        </p:spPr>
        <p:txBody>
          <a:bodyPr vert="horz" lIns="0" tIns="0" rIns="0" bIns="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725448"/>
            <a:ext cx="11197021" cy="42917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5926668" y="6346208"/>
            <a:ext cx="451552" cy="365125"/>
          </a:xfrm>
          <a:prstGeom prst="rect">
            <a:avLst/>
          </a:prstGeom>
        </p:spPr>
        <p:txBody>
          <a:bodyPr vert="horz" lIns="27432" tIns="45720" rIns="45720" bIns="45720" rtlCol="0" anchor="ctr"/>
          <a:lstStyle>
            <a:lvl1pPr algn="ctr">
              <a:defRPr sz="1467" b="0" i="0">
                <a:solidFill>
                  <a:schemeClr val="tx1">
                    <a:lumMod val="90000"/>
                    <a:lumOff val="10000"/>
                  </a:schemeClr>
                </a:solidFill>
                <a:latin typeface="Arial"/>
                <a:cs typeface="Arial"/>
              </a:defRPr>
            </a:lvl1pPr>
          </a:lstStyle>
          <a:p>
            <a:fld id="{2500362C-068A-45D1-89B4-651480A14674}" type="slidenum">
              <a:rPr lang="en-US" smtClean="0"/>
              <a:t>‹#›</a:t>
            </a:fld>
            <a:endParaRPr lang="en-US"/>
          </a:p>
        </p:txBody>
      </p:sp>
      <p:sp>
        <p:nvSpPr>
          <p:cNvPr id="12" name="Date Placeholder 11"/>
          <p:cNvSpPr>
            <a:spLocks noGrp="1"/>
          </p:cNvSpPr>
          <p:nvPr>
            <p:ph type="dt" sz="half" idx="2"/>
          </p:nvPr>
        </p:nvSpPr>
        <p:spPr>
          <a:xfrm>
            <a:off x="11206788" y="6049240"/>
            <a:ext cx="791752" cy="365125"/>
          </a:xfrm>
          <a:prstGeom prst="rect">
            <a:avLst/>
          </a:prstGeom>
        </p:spPr>
        <p:txBody>
          <a:bodyPr vert="horz" lIns="91440" tIns="45720" rIns="91440" bIns="45720" rtlCol="0" anchor="ctr"/>
          <a:lstStyle>
            <a:lvl1pPr algn="r">
              <a:defRPr sz="1200" i="1">
                <a:solidFill>
                  <a:schemeClr val="tx1">
                    <a:tint val="75000"/>
                  </a:schemeClr>
                </a:solidFill>
              </a:defRPr>
            </a:lvl1pPr>
          </a:lstStyle>
          <a:p>
            <a:fld id="{407BCC68-83F4-4336-ACF5-A7A4087BFECD}" type="datetimeFigureOut">
              <a:rPr lang="en-US" smtClean="0"/>
              <a:t>2022-05-25</a:t>
            </a:fld>
            <a:endParaRPr lang="en-US"/>
          </a:p>
        </p:txBody>
      </p:sp>
      <p:sp>
        <p:nvSpPr>
          <p:cNvPr id="11" name="Footer Placeholder 10"/>
          <p:cNvSpPr>
            <a:spLocks noGrp="1"/>
          </p:cNvSpPr>
          <p:nvPr>
            <p:ph type="ftr" sz="quarter" idx="3"/>
          </p:nvPr>
        </p:nvSpPr>
        <p:spPr>
          <a:xfrm>
            <a:off x="7653876" y="6345151"/>
            <a:ext cx="4344665" cy="366183"/>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a:p>
        </p:txBody>
      </p:sp>
      <p:pic>
        <p:nvPicPr>
          <p:cNvPr id="5" name="Picture 4" descr="horiz_eng_purple_RGB.eps"/>
          <p:cNvPicPr>
            <a:picLocks noChangeAspect="1"/>
          </p:cNvPicPr>
          <p:nvPr/>
        </p:nvPicPr>
        <p:blipFill>
          <a:blip r:embed="rId17" cstate="email">
            <a:extLst>
              <a:ext uri="{28A0092B-C50C-407E-A947-70E740481C1C}">
                <a14:useLocalDpi xmlns:a14="http://schemas.microsoft.com/office/drawing/2010/main" val="0"/>
              </a:ext>
            </a:extLst>
          </a:blip>
          <a:stretch>
            <a:fillRect/>
          </a:stretch>
        </p:blipFill>
        <p:spPr>
          <a:xfrm>
            <a:off x="316092" y="6430985"/>
            <a:ext cx="2235395" cy="215832"/>
          </a:xfrm>
          <a:prstGeom prst="rect">
            <a:avLst/>
          </a:prstGeom>
        </p:spPr>
      </p:pic>
    </p:spTree>
    <p:extLst>
      <p:ext uri="{BB962C8B-B14F-4D97-AF65-F5344CB8AC3E}">
        <p14:creationId xmlns:p14="http://schemas.microsoft.com/office/powerpoint/2010/main" val="36275108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1219170" rtl="0" eaLnBrk="1" latinLnBrk="0" hangingPunct="1">
        <a:lnSpc>
          <a:spcPct val="85000"/>
        </a:lnSpc>
        <a:spcBef>
          <a:spcPct val="0"/>
        </a:spcBef>
        <a:buNone/>
        <a:defRPr sz="4800" b="1" i="0" kern="1200" cap="none" spc="-133" normalizeH="0" baseline="0">
          <a:solidFill>
            <a:schemeClr val="tx2"/>
          </a:solidFill>
          <a:effectLst/>
          <a:latin typeface="+mn-lt"/>
          <a:ea typeface="+mj-ea"/>
          <a:cs typeface="+mj-cs"/>
        </a:defRPr>
      </a:lvl1pPr>
    </p:titleStyle>
    <p:bodyStyle>
      <a:lvl1pPr marL="365751" indent="-365751" algn="l" defTabSz="1219170" rtl="0" eaLnBrk="1" latinLnBrk="0" hangingPunct="1">
        <a:spcBef>
          <a:spcPct val="20000"/>
        </a:spcBef>
        <a:buClr>
          <a:schemeClr val="tx2"/>
        </a:buClr>
        <a:buFont typeface="Arial" pitchFamily="34" charset="0"/>
        <a:buChar char="•"/>
        <a:defRPr sz="2933" kern="1200">
          <a:solidFill>
            <a:schemeClr val="tx1"/>
          </a:solidFill>
          <a:latin typeface="+mj-lt"/>
          <a:ea typeface="+mn-ea"/>
          <a:cs typeface="+mn-cs"/>
        </a:defRPr>
      </a:lvl1pPr>
      <a:lvl2pPr marL="990575" indent="-380990" algn="l" defTabSz="1219170" rtl="0" eaLnBrk="1" latinLnBrk="0" hangingPunct="1">
        <a:spcBef>
          <a:spcPct val="20000"/>
        </a:spcBef>
        <a:buClr>
          <a:schemeClr val="accent2"/>
        </a:buClr>
        <a:buSzPct val="100000"/>
        <a:buFont typeface="Wingdings" charset="2"/>
        <a:buChar char="§"/>
        <a:defRPr sz="2533" kern="1200">
          <a:solidFill>
            <a:schemeClr val="tx1"/>
          </a:solidFill>
          <a:latin typeface="+mj-lt"/>
          <a:ea typeface="+mn-ea"/>
          <a:cs typeface="+mn-cs"/>
        </a:defRPr>
      </a:lvl2pPr>
      <a:lvl3pPr marL="1523962" indent="-304792" algn="l" defTabSz="1219170" rtl="0" eaLnBrk="1" latinLnBrk="0" hangingPunct="1">
        <a:spcBef>
          <a:spcPct val="20000"/>
        </a:spcBef>
        <a:buClr>
          <a:schemeClr val="bg2">
            <a:lumMod val="50000"/>
          </a:schemeClr>
        </a:buClr>
        <a:buFont typeface="Arial" pitchFamily="34" charset="0"/>
        <a:buChar char="•"/>
        <a:defRPr sz="2133" kern="1200">
          <a:solidFill>
            <a:schemeClr val="tx1"/>
          </a:solidFill>
          <a:latin typeface="+mj-lt"/>
          <a:ea typeface="+mn-ea"/>
          <a:cs typeface="+mn-cs"/>
        </a:defRPr>
      </a:lvl3pPr>
      <a:lvl4pPr marL="2133547" indent="-304792" algn="l" defTabSz="1219170" rtl="0" eaLnBrk="1" latinLnBrk="0" hangingPunct="1">
        <a:spcBef>
          <a:spcPct val="20000"/>
        </a:spcBef>
        <a:buClr>
          <a:schemeClr val="bg2">
            <a:lumMod val="50000"/>
          </a:schemeClr>
        </a:buClr>
        <a:buFont typeface="Wingdings" charset="2"/>
        <a:buChar char="§"/>
        <a:defRPr sz="2133" kern="1200">
          <a:solidFill>
            <a:schemeClr val="tx1"/>
          </a:solidFill>
          <a:latin typeface="+mj-lt"/>
          <a:ea typeface="+mn-ea"/>
          <a:cs typeface="+mn-cs"/>
        </a:defRPr>
      </a:lvl4pPr>
      <a:lvl5pPr marL="2743131" indent="-304792" algn="l" defTabSz="1219170" rtl="0" eaLnBrk="1" latinLnBrk="0" hangingPunct="1">
        <a:spcBef>
          <a:spcPct val="20000"/>
        </a:spcBef>
        <a:buClr>
          <a:schemeClr val="bg2">
            <a:lumMod val="50000"/>
          </a:schemeClr>
        </a:buClr>
        <a:buFont typeface="Arial" pitchFamily="34" charset="0"/>
        <a:buChar char="•"/>
        <a:defRPr sz="2133" kern="1200">
          <a:solidFill>
            <a:schemeClr val="tx1"/>
          </a:solidFill>
          <a:latin typeface="+mj-lt"/>
          <a:ea typeface="+mn-ea"/>
          <a:cs typeface="+mn-cs"/>
        </a:defRPr>
      </a:lvl5pPr>
      <a:lvl6pPr marL="3352716" indent="-304792" algn="l" defTabSz="1219170" rtl="0" eaLnBrk="1" latinLnBrk="0" hangingPunct="1">
        <a:spcBef>
          <a:spcPct val="20000"/>
        </a:spcBef>
        <a:buFont typeface="Courier New" pitchFamily="49" charset="0"/>
        <a:buChar char="o"/>
        <a:defRPr sz="2133" kern="1200">
          <a:solidFill>
            <a:schemeClr val="tx1">
              <a:lumMod val="50000"/>
              <a:lumOff val="50000"/>
            </a:schemeClr>
          </a:solidFill>
          <a:latin typeface="+mj-lt"/>
          <a:ea typeface="+mn-ea"/>
          <a:cs typeface="+mn-cs"/>
        </a:defRPr>
      </a:lvl6pPr>
      <a:lvl7pPr marL="3962301" indent="-304792" algn="l" defTabSz="1219170" rtl="0" eaLnBrk="1" latinLnBrk="0" hangingPunct="1">
        <a:spcBef>
          <a:spcPct val="20000"/>
        </a:spcBef>
        <a:buFont typeface="Arial" pitchFamily="34" charset="0"/>
        <a:buChar char="•"/>
        <a:defRPr sz="2133" kern="1200">
          <a:solidFill>
            <a:schemeClr val="tx1">
              <a:lumMod val="50000"/>
              <a:lumOff val="50000"/>
            </a:schemeClr>
          </a:solidFill>
          <a:latin typeface="+mj-lt"/>
          <a:ea typeface="+mn-ea"/>
          <a:cs typeface="+mn-cs"/>
        </a:defRPr>
      </a:lvl7pPr>
      <a:lvl8pPr marL="4571886" indent="-304792" algn="l" defTabSz="1219170" rtl="0" eaLnBrk="1" latinLnBrk="0" hangingPunct="1">
        <a:spcBef>
          <a:spcPct val="20000"/>
        </a:spcBef>
        <a:buFont typeface="Courier New" pitchFamily="49" charset="0"/>
        <a:buChar char="o"/>
        <a:defRPr sz="2133" kern="1200">
          <a:solidFill>
            <a:schemeClr val="tx1">
              <a:lumMod val="50000"/>
              <a:lumOff val="50000"/>
            </a:schemeClr>
          </a:solidFill>
          <a:latin typeface="+mj-lt"/>
          <a:ea typeface="+mn-ea"/>
          <a:cs typeface="+mn-cs"/>
        </a:defRPr>
      </a:lvl8pPr>
      <a:lvl9pPr marL="5181470" indent="-304792" algn="l" defTabSz="1219170" rtl="0" eaLnBrk="1" latinLnBrk="0" hangingPunct="1">
        <a:spcBef>
          <a:spcPct val="20000"/>
        </a:spcBef>
        <a:buFont typeface="Arial" pitchFamily="34" charset="0"/>
        <a:buChar char="•"/>
        <a:defRPr sz="2133" kern="1200">
          <a:solidFill>
            <a:schemeClr val="tx1">
              <a:lumMod val="50000"/>
              <a:lumOff val="50000"/>
            </a:schemeClr>
          </a:solidFill>
          <a:latin typeface="+mj-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customXml" Target="../ink/ink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8E2F-13D1-B2BD-B0C6-8D258A7CEF42}"/>
              </a:ext>
            </a:extLst>
          </p:cNvPr>
          <p:cNvSpPr>
            <a:spLocks noGrp="1"/>
          </p:cNvSpPr>
          <p:nvPr>
            <p:ph type="ctrTitle"/>
          </p:nvPr>
        </p:nvSpPr>
        <p:spPr/>
        <p:txBody>
          <a:bodyPr/>
          <a:lstStyle/>
          <a:p>
            <a:r>
              <a:rPr lang="en-US" dirty="0"/>
              <a:t>HKN: </a:t>
            </a:r>
            <a:br>
              <a:rPr lang="en-US" dirty="0"/>
            </a:br>
            <a:r>
              <a:rPr lang="en-US" dirty="0"/>
              <a:t>Machine Learning Workshop 2</a:t>
            </a:r>
          </a:p>
        </p:txBody>
      </p:sp>
      <p:sp>
        <p:nvSpPr>
          <p:cNvPr id="3" name="Subtitle 2">
            <a:extLst>
              <a:ext uri="{FF2B5EF4-FFF2-40B4-BE49-F238E27FC236}">
                <a16:creationId xmlns:a16="http://schemas.microsoft.com/office/drawing/2014/main" id="{85AC64D6-F51F-05EA-F5C7-B771E7B1166D}"/>
              </a:ext>
            </a:extLst>
          </p:cNvPr>
          <p:cNvSpPr>
            <a:spLocks noGrp="1"/>
          </p:cNvSpPr>
          <p:nvPr>
            <p:ph type="subTitle" idx="1"/>
          </p:nvPr>
        </p:nvSpPr>
        <p:spPr/>
        <p:txBody>
          <a:bodyPr/>
          <a:lstStyle/>
          <a:p>
            <a:r>
              <a:rPr lang="en-US" dirty="0"/>
              <a:t>Leo Ling</a:t>
            </a:r>
          </a:p>
          <a:p>
            <a:r>
              <a:rPr lang="en-US" dirty="0"/>
              <a:t>2022-05-25</a:t>
            </a:r>
          </a:p>
        </p:txBody>
      </p:sp>
    </p:spTree>
    <p:extLst>
      <p:ext uri="{BB962C8B-B14F-4D97-AF65-F5344CB8AC3E}">
        <p14:creationId xmlns:p14="http://schemas.microsoft.com/office/powerpoint/2010/main" val="646980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DD4B-8B3D-3906-DAE0-A9AA91173157}"/>
              </a:ext>
            </a:extLst>
          </p:cNvPr>
          <p:cNvSpPr>
            <a:spLocks noGrp="1"/>
          </p:cNvSpPr>
          <p:nvPr>
            <p:ph type="title"/>
          </p:nvPr>
        </p:nvSpPr>
        <p:spPr/>
        <p:txBody>
          <a:bodyPr/>
          <a:lstStyle/>
          <a:p>
            <a:r>
              <a:rPr lang="en-US" dirty="0"/>
              <a:t>Reinforcement Learning</a:t>
            </a:r>
            <a:br>
              <a:rPr lang="en-US" dirty="0"/>
            </a:br>
            <a:r>
              <a:rPr lang="en-US" dirty="0"/>
              <a:t>Bellman Equation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5414C68-3C97-1F19-CBBA-289C30D6A199}"/>
                  </a:ext>
                </a:extLst>
              </p:cNvPr>
              <p:cNvSpPr>
                <a:spLocks noGrp="1"/>
              </p:cNvSpPr>
              <p:nvPr>
                <p:ph idx="1"/>
              </p:nvPr>
            </p:nvSpPr>
            <p:spPr>
              <a:xfrm>
                <a:off x="609600" y="1557867"/>
                <a:ext cx="11197021" cy="4034859"/>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𝑎</m:t>
                              </m:r>
                            </m:lim>
                          </m:limLow>
                        </m:fName>
                        <m:e>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𝑉</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m:t>
                          </m:r>
                        </m:e>
                      </m:func>
                    </m:oMath>
                  </m:oMathPara>
                </a14:m>
                <a:endParaRPr lang="en-US" dirty="0"/>
              </a:p>
              <a:p>
                <a:pPr marL="0" indent="0">
                  <a:buNone/>
                </a:pPr>
                <a:r>
                  <a:rPr lang="en-US" dirty="0"/>
                  <a:t>Simplified version of the Bellman equation above,</a:t>
                </a:r>
              </a:p>
              <a:p>
                <a:pPr marL="0" indent="0">
                  <a:buNone/>
                </a:pPr>
                <a:r>
                  <a:rPr lang="en-US" dirty="0"/>
                  <a:t>The update value of the given states is found by taking the action(a) which maximizes the reward (r) plus the value of the next state (V(s’, t))</a:t>
                </a:r>
              </a:p>
            </p:txBody>
          </p:sp>
        </mc:Choice>
        <mc:Fallback>
          <p:sp>
            <p:nvSpPr>
              <p:cNvPr id="3" name="Content Placeholder 2">
                <a:extLst>
                  <a:ext uri="{FF2B5EF4-FFF2-40B4-BE49-F238E27FC236}">
                    <a16:creationId xmlns:a16="http://schemas.microsoft.com/office/drawing/2014/main" id="{95414C68-3C97-1F19-CBBA-289C30D6A199}"/>
                  </a:ext>
                </a:extLst>
              </p:cNvPr>
              <p:cNvSpPr>
                <a:spLocks noGrp="1" noRot="1" noChangeAspect="1" noMove="1" noResize="1" noEditPoints="1" noAdjustHandles="1" noChangeArrowheads="1" noChangeShapeType="1" noTextEdit="1"/>
              </p:cNvSpPr>
              <p:nvPr>
                <p:ph idx="1"/>
              </p:nvPr>
            </p:nvSpPr>
            <p:spPr>
              <a:xfrm>
                <a:off x="609600" y="1557867"/>
                <a:ext cx="11197021" cy="4034859"/>
              </a:xfrm>
              <a:blipFill>
                <a:blip r:embed="rId2"/>
                <a:stretch>
                  <a:fillRect l="-1198" r="-1252"/>
                </a:stretch>
              </a:blipFill>
            </p:spPr>
            <p:txBody>
              <a:bodyPr/>
              <a:lstStyle/>
              <a:p>
                <a:r>
                  <a:rPr lang="en-US">
                    <a:noFill/>
                  </a:rPr>
                  <a:t> </a:t>
                </a:r>
              </a:p>
            </p:txBody>
          </p:sp>
        </mc:Fallback>
      </mc:AlternateContent>
    </p:spTree>
    <p:extLst>
      <p:ext uri="{BB962C8B-B14F-4D97-AF65-F5344CB8AC3E}">
        <p14:creationId xmlns:p14="http://schemas.microsoft.com/office/powerpoint/2010/main" val="471858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0A43D-61FD-26B7-53D3-FB7666BB29E3}"/>
              </a:ext>
            </a:extLst>
          </p:cNvPr>
          <p:cNvSpPr>
            <a:spLocks noGrp="1"/>
          </p:cNvSpPr>
          <p:nvPr>
            <p:ph type="title"/>
          </p:nvPr>
        </p:nvSpPr>
        <p:spPr/>
        <p:txBody>
          <a:bodyPr/>
          <a:lstStyle/>
          <a:p>
            <a:r>
              <a:rPr lang="en-US" dirty="0"/>
              <a:t>Extension of Reinforcement Learning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9E4F8F1-761B-B53C-A930-F2B451BD4354}"/>
                  </a:ext>
                </a:extLst>
              </p:cNvPr>
              <p:cNvSpPr>
                <a:spLocks noGrp="1"/>
              </p:cNvSpPr>
              <p:nvPr>
                <p:ph idx="1"/>
              </p:nvPr>
            </p:nvSpPr>
            <p:spPr>
              <a:xfrm>
                <a:off x="609600" y="1557867"/>
                <a:ext cx="11197021" cy="2918440"/>
              </a:xfrm>
            </p:spPr>
            <p:txBody>
              <a:bodyPr/>
              <a:lstStyle/>
              <a:p>
                <a:r>
                  <a:rPr lang="en-US" dirty="0"/>
                  <a:t>For very complex models we don’t necessarily have a finite or testable number of states V.</a:t>
                </a:r>
              </a:p>
              <a:p>
                <a:pPr lvl="1"/>
                <a:r>
                  <a:rPr lang="en-US" dirty="0"/>
                  <a:t>We need to use function approximators e.g. neural networks to model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e>
                    </m:d>
                  </m:oMath>
                </a14:m>
                <a:endParaRPr lang="en-US" b="0" dirty="0"/>
              </a:p>
              <a:p>
                <a:r>
                  <a:rPr lang="en-US" dirty="0"/>
                  <a:t>We can further extend this to make a model of the environment </a:t>
                </a:r>
              </a:p>
              <a:p>
                <a:pPr lvl="1"/>
                <a:r>
                  <a:rPr lang="en-US" dirty="0"/>
                  <a:t>Helps accelerate training if we can only make a few observations</a:t>
                </a:r>
              </a:p>
              <a:p>
                <a:pPr marL="0" indent="0">
                  <a:buNone/>
                </a:pPr>
                <a:endParaRPr lang="en-US" dirty="0"/>
              </a:p>
            </p:txBody>
          </p:sp>
        </mc:Choice>
        <mc:Fallback>
          <p:sp>
            <p:nvSpPr>
              <p:cNvPr id="3" name="Content Placeholder 2">
                <a:extLst>
                  <a:ext uri="{FF2B5EF4-FFF2-40B4-BE49-F238E27FC236}">
                    <a16:creationId xmlns:a16="http://schemas.microsoft.com/office/drawing/2014/main" id="{F9E4F8F1-761B-B53C-A930-F2B451BD4354}"/>
                  </a:ext>
                </a:extLst>
              </p:cNvPr>
              <p:cNvSpPr>
                <a:spLocks noGrp="1" noRot="1" noChangeAspect="1" noMove="1" noResize="1" noEditPoints="1" noAdjustHandles="1" noChangeArrowheads="1" noChangeShapeType="1" noTextEdit="1"/>
              </p:cNvSpPr>
              <p:nvPr>
                <p:ph idx="1"/>
              </p:nvPr>
            </p:nvSpPr>
            <p:spPr>
              <a:xfrm>
                <a:off x="609600" y="1557867"/>
                <a:ext cx="11197021" cy="2918440"/>
              </a:xfrm>
              <a:blipFill>
                <a:blip r:embed="rId2"/>
                <a:stretch>
                  <a:fillRect l="-1034" t="-2510" r="-653" b="-2510"/>
                </a:stretch>
              </a:blipFill>
            </p:spPr>
            <p:txBody>
              <a:bodyPr/>
              <a:lstStyle/>
              <a:p>
                <a:r>
                  <a:rPr lang="en-US">
                    <a:noFill/>
                  </a:rPr>
                  <a:t> </a:t>
                </a:r>
              </a:p>
            </p:txBody>
          </p:sp>
        </mc:Fallback>
      </mc:AlternateContent>
      <p:pic>
        <p:nvPicPr>
          <p:cNvPr id="5122" name="Picture 2" descr="Actor-critic structure for DDPG with TSC. | Download Scientific Diagram">
            <a:extLst>
              <a:ext uri="{FF2B5EF4-FFF2-40B4-BE49-F238E27FC236}">
                <a16:creationId xmlns:a16="http://schemas.microsoft.com/office/drawing/2014/main" id="{EA19AE0D-EB7C-73DD-5599-25E2969F3C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3317" y="4363758"/>
            <a:ext cx="4875691" cy="2323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483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48C0-2AC9-1FC4-628C-B30F7F08CAE6}"/>
              </a:ext>
            </a:extLst>
          </p:cNvPr>
          <p:cNvSpPr>
            <a:spLocks noGrp="1"/>
          </p:cNvSpPr>
          <p:nvPr>
            <p:ph type="title"/>
          </p:nvPr>
        </p:nvSpPr>
        <p:spPr/>
        <p:txBody>
          <a:bodyPr/>
          <a:lstStyle/>
          <a:p>
            <a:r>
              <a:rPr lang="en-US" dirty="0"/>
              <a:t>Supervised Learning</a:t>
            </a:r>
            <a:br>
              <a:rPr lang="en-US" dirty="0"/>
            </a:br>
            <a:r>
              <a:rPr lang="en-US" dirty="0"/>
              <a:t>Neural Networks</a:t>
            </a:r>
          </a:p>
        </p:txBody>
      </p:sp>
      <p:sp>
        <p:nvSpPr>
          <p:cNvPr id="3" name="Content Placeholder 2">
            <a:extLst>
              <a:ext uri="{FF2B5EF4-FFF2-40B4-BE49-F238E27FC236}">
                <a16:creationId xmlns:a16="http://schemas.microsoft.com/office/drawing/2014/main" id="{FEB79166-33F1-2F3E-5EEB-D2BCB362BE68}"/>
              </a:ext>
            </a:extLst>
          </p:cNvPr>
          <p:cNvSpPr>
            <a:spLocks noGrp="1"/>
          </p:cNvSpPr>
          <p:nvPr>
            <p:ph idx="1"/>
          </p:nvPr>
        </p:nvSpPr>
        <p:spPr>
          <a:xfrm>
            <a:off x="609599" y="1694077"/>
            <a:ext cx="11197021" cy="1318240"/>
          </a:xfrm>
        </p:spPr>
        <p:txBody>
          <a:bodyPr>
            <a:normAutofit/>
          </a:bodyPr>
          <a:lstStyle/>
          <a:p>
            <a:pPr marL="0" indent="0">
              <a:buNone/>
            </a:pPr>
            <a:r>
              <a:rPr lang="en-US" dirty="0"/>
              <a:t>Neural networks are a class of function approximators that were originally biologically inspired</a:t>
            </a:r>
          </a:p>
        </p:txBody>
      </p:sp>
      <p:pic>
        <p:nvPicPr>
          <p:cNvPr id="6146" name="Picture 2">
            <a:extLst>
              <a:ext uri="{FF2B5EF4-FFF2-40B4-BE49-F238E27FC236}">
                <a16:creationId xmlns:a16="http://schemas.microsoft.com/office/drawing/2014/main" id="{C66B784C-DC3F-A930-7BD0-7B32B6584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14" y="3154565"/>
            <a:ext cx="7134449" cy="298847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954941D-AC32-BBC6-594E-479C00929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24" y="2833576"/>
            <a:ext cx="3918346" cy="3802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779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CB15F-8829-81FE-F7D9-84B11AD3CC7E}"/>
              </a:ext>
            </a:extLst>
          </p:cNvPr>
          <p:cNvSpPr>
            <a:spLocks noGrp="1"/>
          </p:cNvSpPr>
          <p:nvPr>
            <p:ph type="title"/>
          </p:nvPr>
        </p:nvSpPr>
        <p:spPr/>
        <p:txBody>
          <a:bodyPr/>
          <a:lstStyle/>
          <a:p>
            <a:r>
              <a:rPr lang="en-US" dirty="0"/>
              <a:t>Neural Networks</a:t>
            </a:r>
            <a:br>
              <a:rPr lang="en-US" dirty="0"/>
            </a:br>
            <a:r>
              <a:rPr lang="en-US" dirty="0"/>
              <a:t>Backpropagation</a:t>
            </a:r>
          </a:p>
        </p:txBody>
      </p:sp>
      <p:sp>
        <p:nvSpPr>
          <p:cNvPr id="3" name="Content Placeholder 2">
            <a:extLst>
              <a:ext uri="{FF2B5EF4-FFF2-40B4-BE49-F238E27FC236}">
                <a16:creationId xmlns:a16="http://schemas.microsoft.com/office/drawing/2014/main" id="{71D13602-7B5A-031E-9FE0-E54571BA0D1D}"/>
              </a:ext>
            </a:extLst>
          </p:cNvPr>
          <p:cNvSpPr>
            <a:spLocks noGrp="1"/>
          </p:cNvSpPr>
          <p:nvPr>
            <p:ph idx="1"/>
          </p:nvPr>
        </p:nvSpPr>
        <p:spPr>
          <a:xfrm>
            <a:off x="609600" y="1557867"/>
            <a:ext cx="11197021" cy="1777935"/>
          </a:xfrm>
        </p:spPr>
        <p:txBody>
          <a:bodyPr>
            <a:normAutofit fontScale="92500" lnSpcReduction="10000"/>
          </a:bodyPr>
          <a:lstStyle/>
          <a:p>
            <a:pPr marL="0" indent="0">
              <a:buNone/>
            </a:pPr>
            <a:r>
              <a:rPr lang="en-US" dirty="0"/>
              <a:t>To update the weights (and biases) of the neural network, we take the derivative with respect to some loss/cost function.</a:t>
            </a:r>
          </a:p>
          <a:p>
            <a:pPr marL="0" indent="0">
              <a:buNone/>
            </a:pPr>
            <a:endParaRPr lang="en-US" dirty="0"/>
          </a:p>
          <a:p>
            <a:pPr marL="0" indent="0">
              <a:buNone/>
            </a:pPr>
            <a:r>
              <a:rPr lang="en-US" dirty="0"/>
              <a:t>As a “simple” example…</a:t>
            </a:r>
          </a:p>
        </p:txBody>
      </p:sp>
      <p:sp>
        <p:nvSpPr>
          <p:cNvPr id="4" name="Oval 3">
            <a:extLst>
              <a:ext uri="{FF2B5EF4-FFF2-40B4-BE49-F238E27FC236}">
                <a16:creationId xmlns:a16="http://schemas.microsoft.com/office/drawing/2014/main" id="{DEBCFB9D-3548-78E0-8255-5E2A7DF0AEAC}"/>
              </a:ext>
            </a:extLst>
          </p:cNvPr>
          <p:cNvSpPr/>
          <p:nvPr/>
        </p:nvSpPr>
        <p:spPr>
          <a:xfrm>
            <a:off x="2234311" y="3520468"/>
            <a:ext cx="765111" cy="765111"/>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AF385AA0-CBF3-59A9-94E8-555106BDC476}"/>
              </a:ext>
            </a:extLst>
          </p:cNvPr>
          <p:cNvSpPr/>
          <p:nvPr/>
        </p:nvSpPr>
        <p:spPr>
          <a:xfrm>
            <a:off x="2242087" y="5050690"/>
            <a:ext cx="765111" cy="765111"/>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D1D3E89C-8560-0D02-4E63-D0849535C582}"/>
              </a:ext>
            </a:extLst>
          </p:cNvPr>
          <p:cNvSpPr txBox="1"/>
          <p:nvPr/>
        </p:nvSpPr>
        <p:spPr>
          <a:xfrm>
            <a:off x="2405911" y="3718357"/>
            <a:ext cx="421910" cy="369332"/>
          </a:xfrm>
          <a:prstGeom prst="rect">
            <a:avLst/>
          </a:prstGeom>
          <a:noFill/>
        </p:spPr>
        <p:txBody>
          <a:bodyPr wrap="none" rtlCol="0">
            <a:spAutoFit/>
          </a:bodyPr>
          <a:lstStyle/>
          <a:p>
            <a:r>
              <a:rPr lang="en-US" dirty="0"/>
              <a:t>X1</a:t>
            </a:r>
          </a:p>
        </p:txBody>
      </p:sp>
      <p:sp>
        <p:nvSpPr>
          <p:cNvPr id="7" name="TextBox 6">
            <a:extLst>
              <a:ext uri="{FF2B5EF4-FFF2-40B4-BE49-F238E27FC236}">
                <a16:creationId xmlns:a16="http://schemas.microsoft.com/office/drawing/2014/main" id="{8AB9816B-8C84-AFFE-DE23-A3341A336BBC}"/>
              </a:ext>
            </a:extLst>
          </p:cNvPr>
          <p:cNvSpPr txBox="1"/>
          <p:nvPr/>
        </p:nvSpPr>
        <p:spPr>
          <a:xfrm>
            <a:off x="2413687" y="5248579"/>
            <a:ext cx="421910" cy="369332"/>
          </a:xfrm>
          <a:prstGeom prst="rect">
            <a:avLst/>
          </a:prstGeom>
          <a:noFill/>
        </p:spPr>
        <p:txBody>
          <a:bodyPr wrap="none" rtlCol="0">
            <a:spAutoFit/>
          </a:bodyPr>
          <a:lstStyle/>
          <a:p>
            <a:r>
              <a:rPr lang="en-US" dirty="0"/>
              <a:t>X2</a:t>
            </a:r>
          </a:p>
        </p:txBody>
      </p:sp>
      <p:sp>
        <p:nvSpPr>
          <p:cNvPr id="8" name="Oval 7">
            <a:extLst>
              <a:ext uri="{FF2B5EF4-FFF2-40B4-BE49-F238E27FC236}">
                <a16:creationId xmlns:a16="http://schemas.microsoft.com/office/drawing/2014/main" id="{EEDFD772-6BD1-F163-5441-2985818D3FA8}"/>
              </a:ext>
            </a:extLst>
          </p:cNvPr>
          <p:cNvSpPr/>
          <p:nvPr/>
        </p:nvSpPr>
        <p:spPr>
          <a:xfrm>
            <a:off x="3756756" y="4285579"/>
            <a:ext cx="765111" cy="765111"/>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CA750E2C-C19F-0179-930C-A0BC22362D86}"/>
              </a:ext>
            </a:extLst>
          </p:cNvPr>
          <p:cNvSpPr txBox="1"/>
          <p:nvPr/>
        </p:nvSpPr>
        <p:spPr>
          <a:xfrm>
            <a:off x="3912326" y="4369560"/>
            <a:ext cx="453970" cy="369332"/>
          </a:xfrm>
          <a:prstGeom prst="rect">
            <a:avLst/>
          </a:prstGeom>
          <a:noFill/>
        </p:spPr>
        <p:txBody>
          <a:bodyPr wrap="none" rtlCol="0">
            <a:spAutoFit/>
          </a:bodyPr>
          <a:lstStyle/>
          <a:p>
            <a:r>
              <a:rPr lang="en-US" dirty="0"/>
              <a:t>O1</a:t>
            </a:r>
          </a:p>
        </p:txBody>
      </p:sp>
      <p:cxnSp>
        <p:nvCxnSpPr>
          <p:cNvPr id="10" name="Straight Arrow Connector 9">
            <a:extLst>
              <a:ext uri="{FF2B5EF4-FFF2-40B4-BE49-F238E27FC236}">
                <a16:creationId xmlns:a16="http://schemas.microsoft.com/office/drawing/2014/main" id="{7990D3B5-510E-654F-1DC2-E6A989760379}"/>
              </a:ext>
            </a:extLst>
          </p:cNvPr>
          <p:cNvCxnSpPr>
            <a:stCxn id="4" idx="6"/>
            <a:endCxn id="8" idx="2"/>
          </p:cNvCxnSpPr>
          <p:nvPr/>
        </p:nvCxnSpPr>
        <p:spPr>
          <a:xfrm>
            <a:off x="2999422" y="3903024"/>
            <a:ext cx="757334" cy="765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5E16299B-B5F8-B21E-AADA-220A0E7BAD53}"/>
              </a:ext>
            </a:extLst>
          </p:cNvPr>
          <p:cNvCxnSpPr>
            <a:stCxn id="5" idx="6"/>
            <a:endCxn id="8" idx="2"/>
          </p:cNvCxnSpPr>
          <p:nvPr/>
        </p:nvCxnSpPr>
        <p:spPr>
          <a:xfrm flipV="1">
            <a:off x="3007198" y="4668135"/>
            <a:ext cx="749558" cy="765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DBE8D8AD-5A92-A9E7-A937-BA4973FA7F0E}"/>
              </a:ext>
            </a:extLst>
          </p:cNvPr>
          <p:cNvCxnSpPr>
            <a:cxnSpLocks/>
          </p:cNvCxnSpPr>
          <p:nvPr/>
        </p:nvCxnSpPr>
        <p:spPr>
          <a:xfrm flipV="1">
            <a:off x="4051396" y="4738892"/>
            <a:ext cx="207890" cy="181953"/>
          </a:xfrm>
          <a:prstGeom prst="line">
            <a:avLst/>
          </a:prstGeom>
          <a:ln w="28575"/>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A1C7FC2B-312C-58C1-14A5-47DC87FB25FB}"/>
              </a:ext>
            </a:extLst>
          </p:cNvPr>
          <p:cNvSpPr txBox="1"/>
          <p:nvPr/>
        </p:nvSpPr>
        <p:spPr>
          <a:xfrm>
            <a:off x="3699927" y="5101483"/>
            <a:ext cx="910827" cy="261610"/>
          </a:xfrm>
          <a:prstGeom prst="rect">
            <a:avLst/>
          </a:prstGeom>
          <a:noFill/>
        </p:spPr>
        <p:txBody>
          <a:bodyPr wrap="none" rtlCol="0">
            <a:spAutoFit/>
          </a:bodyPr>
          <a:lstStyle/>
          <a:p>
            <a:r>
              <a:rPr lang="en-US" sz="1100" dirty="0"/>
              <a:t>O1 = X1 + X2</a:t>
            </a:r>
          </a:p>
        </p:txBody>
      </p:sp>
      <p:sp>
        <p:nvSpPr>
          <p:cNvPr id="14" name="TextBox 13">
            <a:extLst>
              <a:ext uri="{FF2B5EF4-FFF2-40B4-BE49-F238E27FC236}">
                <a16:creationId xmlns:a16="http://schemas.microsoft.com/office/drawing/2014/main" id="{59B9F625-169C-6DD4-FB93-58320D4EEAD4}"/>
              </a:ext>
            </a:extLst>
          </p:cNvPr>
          <p:cNvSpPr txBox="1"/>
          <p:nvPr/>
        </p:nvSpPr>
        <p:spPr>
          <a:xfrm>
            <a:off x="3247966" y="3972273"/>
            <a:ext cx="344966" cy="230832"/>
          </a:xfrm>
          <a:prstGeom prst="rect">
            <a:avLst/>
          </a:prstGeom>
          <a:noFill/>
        </p:spPr>
        <p:txBody>
          <a:bodyPr wrap="none" rtlCol="0">
            <a:spAutoFit/>
          </a:bodyPr>
          <a:lstStyle/>
          <a:p>
            <a:r>
              <a:rPr lang="en-US" sz="900" dirty="0"/>
              <a:t>W1</a:t>
            </a:r>
          </a:p>
        </p:txBody>
      </p:sp>
      <p:sp>
        <p:nvSpPr>
          <p:cNvPr id="15" name="TextBox 14">
            <a:extLst>
              <a:ext uri="{FF2B5EF4-FFF2-40B4-BE49-F238E27FC236}">
                <a16:creationId xmlns:a16="http://schemas.microsoft.com/office/drawing/2014/main" id="{1F05F683-58D3-F2A6-A636-8454B29140FC}"/>
              </a:ext>
            </a:extLst>
          </p:cNvPr>
          <p:cNvSpPr txBox="1"/>
          <p:nvPr/>
        </p:nvSpPr>
        <p:spPr>
          <a:xfrm>
            <a:off x="3205606" y="4745936"/>
            <a:ext cx="344966" cy="230832"/>
          </a:xfrm>
          <a:prstGeom prst="rect">
            <a:avLst/>
          </a:prstGeom>
          <a:noFill/>
        </p:spPr>
        <p:txBody>
          <a:bodyPr wrap="none" rtlCol="0">
            <a:spAutoFit/>
          </a:bodyPr>
          <a:lstStyle/>
          <a:p>
            <a:r>
              <a:rPr lang="en-US" sz="900" dirty="0"/>
              <a:t>W2</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3E7BBDB1-59BC-D9B4-ABFF-619013865520}"/>
                  </a:ext>
                </a:extLst>
              </p:cNvPr>
              <p:cNvSpPr txBox="1"/>
              <p:nvPr/>
            </p:nvSpPr>
            <p:spPr>
              <a:xfrm>
                <a:off x="6096000" y="2637807"/>
                <a:ext cx="5496954" cy="4271106"/>
              </a:xfrm>
              <a:prstGeom prst="rect">
                <a:avLst/>
              </a:prstGeom>
              <a:noFill/>
            </p:spPr>
            <p:txBody>
              <a:bodyPr wrap="none" lIns="0" tIns="0" rIns="0" bIns="0" rtlCol="0">
                <a:spAutoFit/>
              </a:bodyPr>
              <a:lstStyle/>
              <a:p>
                <a:pPr algn="ctr"/>
                <a:r>
                  <a:rPr lang="en-US" b="1" i="1" dirty="0">
                    <a:latin typeface="Cambria Math" panose="02040503050406030204" pitchFamily="18" charset="0"/>
                  </a:rPr>
                  <a:t>Forwards Pass</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𝑡𝑜𝑡𝑎𝑙</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1,   </m:t>
                                  </m:r>
                                  <m:r>
                                    <a:rPr lang="en-US" b="0" i="1" smtClean="0">
                                      <a:latin typeface="Cambria Math" panose="02040503050406030204" pitchFamily="18" charset="0"/>
                                    </a:rPr>
                                    <m:t>𝑡𝑎𝑟𝑔𝑒𝑡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1,   </m:t>
                                  </m:r>
                                  <m:r>
                                    <a:rPr lang="en-US" b="0" i="1" smtClean="0">
                                      <a:latin typeface="Cambria Math" panose="02040503050406030204" pitchFamily="18" charset="0"/>
                                    </a:rPr>
                                    <m:t>𝑚𝑜𝑑𝑒𝑙</m:t>
                                  </m:r>
                                </m:sub>
                              </m:sSub>
                            </m:e>
                          </m:d>
                        </m:e>
                        <m:sup>
                          <m:r>
                            <a:rPr lang="en-US" b="0" i="1" smtClean="0">
                              <a:latin typeface="Cambria Math" panose="02040503050406030204" pitchFamily="18" charset="0"/>
                            </a:rPr>
                            <m:t>2</m:t>
                          </m:r>
                        </m:sup>
                      </m:sSup>
                    </m:oMath>
                  </m:oMathPara>
                </a14:m>
                <a:endParaRPr lang="en-US" b="0" i="1" dirty="0">
                  <a:latin typeface="Cambria Math" panose="02040503050406030204" pitchFamily="18" charset="0"/>
                </a:endParaRPr>
              </a:p>
              <a:p>
                <a:pPr algn="ctr"/>
                <a:r>
                  <a:rPr lang="en-US" b="1" i="1" dirty="0">
                    <a:latin typeface="Cambria Math" panose="02040503050406030204" pitchFamily="18" charset="0"/>
                  </a:rPr>
                  <a:t>Total Error</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𝑡𝑜𝑡𝑎𝑙</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1,   </m:t>
                                  </m:r>
                                  <m:r>
                                    <a:rPr lang="en-US" b="0" i="1" smtClean="0">
                                      <a:latin typeface="Cambria Math" panose="02040503050406030204" pitchFamily="18" charset="0"/>
                                    </a:rPr>
                                    <m:t>𝑡𝑎𝑟𝑔𝑒𝑡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e>
                          </m:d>
                        </m:e>
                        <m:sup>
                          <m:r>
                            <a:rPr lang="en-US" b="0" i="1" smtClean="0">
                              <a:latin typeface="Cambria Math" panose="02040503050406030204" pitchFamily="18" charset="0"/>
                            </a:rPr>
                            <m:t>2</m:t>
                          </m:r>
                        </m:sup>
                      </m:sSup>
                    </m:oMath>
                  </m:oMathPara>
                </a14:m>
                <a:endParaRPr lang="en-US" dirty="0"/>
              </a:p>
              <a:p>
                <a:pPr algn="ctr"/>
                <a:r>
                  <a:rPr lang="en-US" b="1" i="1" dirty="0">
                    <a:latin typeface="Cambria Math" panose="02040503050406030204" pitchFamily="18" charset="0"/>
                  </a:rPr>
                  <a:t>Backwards Pass</a:t>
                </a:r>
                <a:endParaRPr lang="en-US" i="1" dirty="0"/>
              </a:p>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𝑡𝑜𝑡𝑎𝑙</m:t>
                              </m:r>
                            </m:sub>
                          </m:sSub>
                        </m:num>
                        <m:den>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𝑡𝑜𝑡𝑎𝑙</m:t>
                              </m:r>
                            </m:sub>
                          </m:sSub>
                        </m:num>
                        <m:den>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1</m:t>
                              </m:r>
                            </m:sub>
                          </m:sSub>
                        </m:den>
                      </m:f>
                      <m:f>
                        <m:fPr>
                          <m:ctrlPr>
                            <a:rPr lang="en-US" i="1" smtClean="0">
                              <a:latin typeface="Cambria Math" panose="02040503050406030204" pitchFamily="18" charset="0"/>
                            </a:rPr>
                          </m:ctrlPr>
                        </m:fPr>
                        <m:num>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1</m:t>
                              </m:r>
                            </m:sub>
                          </m:sSub>
                        </m:num>
                        <m:den>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den>
                      </m:f>
                      <m:r>
                        <a:rPr lang="en-US" b="0" i="1" smtClean="0">
                          <a:latin typeface="Cambria Math" panose="02040503050406030204" pitchFamily="18" charset="0"/>
                        </a:rPr>
                        <m:t>=−2</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1,   </m:t>
                              </m:r>
                              <m:r>
                                <a:rPr lang="en-US" b="0" i="1" smtClean="0">
                                  <a:latin typeface="Cambria Math" panose="02040503050406030204" pitchFamily="18" charset="0"/>
                                </a:rPr>
                                <m:t>𝑡𝑎𝑟𝑔𝑒𝑡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1,   </m:t>
                              </m:r>
                              <m:r>
                                <a:rPr lang="en-US" b="0" i="1" smtClean="0">
                                  <a:latin typeface="Cambria Math" panose="02040503050406030204" pitchFamily="18" charset="0"/>
                                </a:rPr>
                                <m:t>𝑚𝑜𝑑𝑒𝑙</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m:oMathPara>
                </a14:m>
                <a:endParaRPr lang="en-US" dirty="0"/>
              </a:p>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𝑡𝑜𝑡𝑎𝑙</m:t>
                              </m:r>
                            </m:sub>
                          </m:sSub>
                        </m:num>
                        <m:den>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𝑡𝑜𝑡𝑎𝑙</m:t>
                              </m:r>
                            </m:sub>
                          </m:sSub>
                        </m:num>
                        <m:den>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1</m:t>
                              </m:r>
                            </m:sub>
                          </m:sSub>
                        </m:den>
                      </m:f>
                      <m:f>
                        <m:fPr>
                          <m:ctrlPr>
                            <a:rPr lang="en-US" i="1" smtClean="0">
                              <a:latin typeface="Cambria Math" panose="02040503050406030204" pitchFamily="18" charset="0"/>
                            </a:rPr>
                          </m:ctrlPr>
                        </m:fPr>
                        <m:num>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1</m:t>
                              </m:r>
                            </m:sub>
                          </m:sSub>
                        </m:num>
                        <m:den>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den>
                      </m:f>
                      <m:r>
                        <a:rPr lang="en-US" b="0" i="1" smtClean="0">
                          <a:latin typeface="Cambria Math" panose="02040503050406030204" pitchFamily="18" charset="0"/>
                        </a:rPr>
                        <m:t>=−2</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1,   </m:t>
                              </m:r>
                              <m:r>
                                <a:rPr lang="en-US" b="0" i="1" smtClean="0">
                                  <a:latin typeface="Cambria Math" panose="02040503050406030204" pitchFamily="18" charset="0"/>
                                </a:rPr>
                                <m:t>𝑡𝑎𝑟𝑔𝑒𝑡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1,   </m:t>
                              </m:r>
                              <m:r>
                                <a:rPr lang="en-US" b="0" i="1" smtClean="0">
                                  <a:latin typeface="Cambria Math" panose="02040503050406030204" pitchFamily="18" charset="0"/>
                                </a:rPr>
                                <m:t>𝑚𝑜𝑑𝑒𝑙</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oMath>
                  </m:oMathPara>
                </a14:m>
                <a:endParaRPr lang="en-US" b="0" i="1" dirty="0">
                  <a:latin typeface="Cambria Math" panose="02040503050406030204" pitchFamily="18" charset="0"/>
                </a:endParaRPr>
              </a:p>
              <a:p>
                <a:pPr algn="ctr"/>
                <a:r>
                  <a:rPr lang="en-US" b="1" i="1" dirty="0">
                    <a:latin typeface="Cambria Math" panose="02040503050406030204" pitchFamily="18" charset="0"/>
                  </a:rPr>
                  <a:t>Update</a:t>
                </a:r>
              </a:p>
              <a:p>
                <a:pPr algn="ct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𝑊</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𝜂</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𝑡𝑜𝑡𝑎𝑙</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den>
                    </m:f>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r>
                      <a:rPr lang="en-US" b="0" i="1" smtClean="0">
                        <a:latin typeface="Cambria Math" panose="02040503050406030204" pitchFamily="18" charset="0"/>
                      </a:rPr>
                      <m:t>+2</m:t>
                    </m:r>
                    <m:r>
                      <a:rPr lang="en-US" i="1">
                        <a:latin typeface="Cambria Math" panose="02040503050406030204" pitchFamily="18" charset="0"/>
                      </a:rPr>
                      <m:t>𝜂</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1,   </m:t>
                            </m:r>
                            <m:r>
                              <a:rPr lang="en-US" i="1">
                                <a:latin typeface="Cambria Math" panose="02040503050406030204" pitchFamily="18" charset="0"/>
                              </a:rPr>
                              <m:t>𝑡𝑎𝑟𝑔𝑒𝑡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1,   </m:t>
                            </m:r>
                            <m:r>
                              <a:rPr lang="en-US" i="1">
                                <a:latin typeface="Cambria Math" panose="02040503050406030204" pitchFamily="18" charset="0"/>
                              </a:rPr>
                              <m:t>𝑚𝑜𝑑𝑒𝑙</m:t>
                            </m:r>
                          </m:sub>
                        </m:sSub>
                      </m:e>
                    </m:d>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oMath>
                </a14:m>
                <a:endParaRPr lang="en-US" i="1" dirty="0"/>
              </a:p>
              <a:p>
                <a:endParaRPr lang="en-US" dirty="0"/>
              </a:p>
              <a:p>
                <a:endParaRPr lang="en-US" dirty="0"/>
              </a:p>
            </p:txBody>
          </p:sp>
        </mc:Choice>
        <mc:Fallback>
          <p:sp>
            <p:nvSpPr>
              <p:cNvPr id="16" name="TextBox 15">
                <a:extLst>
                  <a:ext uri="{FF2B5EF4-FFF2-40B4-BE49-F238E27FC236}">
                    <a16:creationId xmlns:a16="http://schemas.microsoft.com/office/drawing/2014/main" id="{3E7BBDB1-59BC-D9B4-ABFF-619013865520}"/>
                  </a:ext>
                </a:extLst>
              </p:cNvPr>
              <p:cNvSpPr txBox="1">
                <a:spLocks noRot="1" noChangeAspect="1" noMove="1" noResize="1" noEditPoints="1" noAdjustHandles="1" noChangeArrowheads="1" noChangeShapeType="1" noTextEdit="1"/>
              </p:cNvSpPr>
              <p:nvPr/>
            </p:nvSpPr>
            <p:spPr>
              <a:xfrm>
                <a:off x="6096000" y="2637807"/>
                <a:ext cx="5496954" cy="4271106"/>
              </a:xfrm>
              <a:prstGeom prst="rect">
                <a:avLst/>
              </a:prstGeom>
              <a:blipFill>
                <a:blip r:embed="rId2"/>
                <a:stretch>
                  <a:fillRect l="-998" t="-2000" r="-443"/>
                </a:stretch>
              </a:blipFill>
            </p:spPr>
            <p:txBody>
              <a:bodyPr/>
              <a:lstStyle/>
              <a:p>
                <a:r>
                  <a:rPr lang="en-US">
                    <a:noFill/>
                  </a:rPr>
                  <a:t> </a:t>
                </a:r>
              </a:p>
            </p:txBody>
          </p:sp>
        </mc:Fallback>
      </mc:AlternateContent>
    </p:spTree>
    <p:extLst>
      <p:ext uri="{BB962C8B-B14F-4D97-AF65-F5344CB8AC3E}">
        <p14:creationId xmlns:p14="http://schemas.microsoft.com/office/powerpoint/2010/main" val="4009344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3C3E-0573-A8ED-8604-6F2D1BC7AFDD}"/>
              </a:ext>
            </a:extLst>
          </p:cNvPr>
          <p:cNvSpPr>
            <a:spLocks noGrp="1"/>
          </p:cNvSpPr>
          <p:nvPr>
            <p:ph type="title"/>
          </p:nvPr>
        </p:nvSpPr>
        <p:spPr/>
        <p:txBody>
          <a:bodyPr/>
          <a:lstStyle/>
          <a:p>
            <a:r>
              <a:rPr lang="en-US" dirty="0"/>
              <a:t>Multilayer </a:t>
            </a:r>
            <a:r>
              <a:rPr lang="en-US" dirty="0" err="1"/>
              <a:t>Perceptrons</a:t>
            </a:r>
            <a:endParaRPr lang="en-US" dirty="0"/>
          </a:p>
        </p:txBody>
      </p:sp>
      <p:sp>
        <p:nvSpPr>
          <p:cNvPr id="3" name="Content Placeholder 2">
            <a:extLst>
              <a:ext uri="{FF2B5EF4-FFF2-40B4-BE49-F238E27FC236}">
                <a16:creationId xmlns:a16="http://schemas.microsoft.com/office/drawing/2014/main" id="{A2A30CB7-3654-C33E-3B8C-FCFDEA9529ED}"/>
              </a:ext>
            </a:extLst>
          </p:cNvPr>
          <p:cNvSpPr>
            <a:spLocks noGrp="1"/>
          </p:cNvSpPr>
          <p:nvPr>
            <p:ph idx="1"/>
          </p:nvPr>
        </p:nvSpPr>
        <p:spPr/>
        <p:txBody>
          <a:bodyPr/>
          <a:lstStyle/>
          <a:p>
            <a:pPr marL="0" indent="0">
              <a:buNone/>
            </a:pPr>
            <a:r>
              <a:rPr lang="en-US" dirty="0"/>
              <a:t>By layering neural networks, we can emulate some pretty complex functions… </a:t>
            </a:r>
          </a:p>
          <a:p>
            <a:pPr marL="0" indent="0">
              <a:buNone/>
            </a:pPr>
            <a:r>
              <a:rPr lang="en-US" dirty="0"/>
              <a:t>The example below has an input and output layers that reflect the dimensionality of the input/output and hidden layers</a:t>
            </a:r>
          </a:p>
        </p:txBody>
      </p:sp>
      <p:pic>
        <p:nvPicPr>
          <p:cNvPr id="4" name="Picture 2">
            <a:extLst>
              <a:ext uri="{FF2B5EF4-FFF2-40B4-BE49-F238E27FC236}">
                <a16:creationId xmlns:a16="http://schemas.microsoft.com/office/drawing/2014/main" id="{928B041C-1168-8362-1D5D-51D5DC26D7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2172" y="3869521"/>
            <a:ext cx="7134449" cy="2988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367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5B5F6-E109-DB0F-ECD4-A1C7FBA44EA6}"/>
              </a:ext>
            </a:extLst>
          </p:cNvPr>
          <p:cNvSpPr>
            <a:spLocks noGrp="1"/>
          </p:cNvSpPr>
          <p:nvPr>
            <p:ph type="title"/>
          </p:nvPr>
        </p:nvSpPr>
        <p:spPr/>
        <p:txBody>
          <a:bodyPr/>
          <a:lstStyle/>
          <a:p>
            <a:r>
              <a:rPr lang="en-US" dirty="0"/>
              <a:t>Activation Functions</a:t>
            </a:r>
          </a:p>
        </p:txBody>
      </p:sp>
      <p:pic>
        <p:nvPicPr>
          <p:cNvPr id="9218" name="Picture 2">
            <a:extLst>
              <a:ext uri="{FF2B5EF4-FFF2-40B4-BE49-F238E27FC236}">
                <a16:creationId xmlns:a16="http://schemas.microsoft.com/office/drawing/2014/main" id="{9F647DF7-FEA4-C3A3-5562-AB82958712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512" y="1648950"/>
            <a:ext cx="8991600" cy="45180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8D1E728-46C6-DE9F-EF8F-B7D47CC389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7918"/>
          <a:stretch/>
        </p:blipFill>
        <p:spPr bwMode="auto">
          <a:xfrm>
            <a:off x="7664054" y="280288"/>
            <a:ext cx="3918346" cy="1600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683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D6E20-CA5C-40C0-63FB-79B05DA49F0F}"/>
              </a:ext>
            </a:extLst>
          </p:cNvPr>
          <p:cNvSpPr>
            <a:spLocks noGrp="1"/>
          </p:cNvSpPr>
          <p:nvPr>
            <p:ph type="title"/>
          </p:nvPr>
        </p:nvSpPr>
        <p:spPr>
          <a:xfrm>
            <a:off x="609600" y="280289"/>
            <a:ext cx="11197021" cy="756386"/>
          </a:xfrm>
        </p:spPr>
        <p:txBody>
          <a:bodyPr/>
          <a:lstStyle/>
          <a:p>
            <a:r>
              <a:rPr lang="en-US" dirty="0"/>
              <a:t>Neural Network and </a:t>
            </a:r>
            <a:r>
              <a:rPr lang="en-US" dirty="0" err="1"/>
              <a:t>Tensorflow</a:t>
            </a:r>
            <a:endParaRPr lang="en-US" dirty="0"/>
          </a:p>
        </p:txBody>
      </p:sp>
      <p:sp>
        <p:nvSpPr>
          <p:cNvPr id="3" name="Content Placeholder 2">
            <a:extLst>
              <a:ext uri="{FF2B5EF4-FFF2-40B4-BE49-F238E27FC236}">
                <a16:creationId xmlns:a16="http://schemas.microsoft.com/office/drawing/2014/main" id="{9739C51E-E068-3296-019D-27DE2D7145B9}"/>
              </a:ext>
            </a:extLst>
          </p:cNvPr>
          <p:cNvSpPr>
            <a:spLocks noGrp="1"/>
          </p:cNvSpPr>
          <p:nvPr>
            <p:ph idx="1"/>
          </p:nvPr>
        </p:nvSpPr>
        <p:spPr>
          <a:xfrm>
            <a:off x="497489" y="1286737"/>
            <a:ext cx="11197021" cy="3513863"/>
          </a:xfrm>
        </p:spPr>
        <p:txBody>
          <a:bodyPr/>
          <a:lstStyle/>
          <a:p>
            <a:pPr marL="0" indent="0">
              <a:buNone/>
            </a:pPr>
            <a:r>
              <a:rPr lang="en-US" dirty="0"/>
              <a:t>For this we will be using a simple sequential model</a:t>
            </a:r>
          </a:p>
          <a:p>
            <a:pPr marL="0" indent="0">
              <a:buNone/>
            </a:pPr>
            <a:endParaRPr lang="en-US" dirty="0"/>
          </a:p>
          <a:p>
            <a:pPr marL="0" indent="0">
              <a:buNone/>
            </a:pPr>
            <a:r>
              <a:rPr lang="en-US" sz="1800" i="1" dirty="0"/>
              <a:t>model = </a:t>
            </a:r>
            <a:r>
              <a:rPr lang="en-US" sz="1800" i="1" dirty="0" err="1"/>
              <a:t>keras.Sequential</a:t>
            </a:r>
            <a:r>
              <a:rPr lang="en-US" sz="1800" i="1" dirty="0"/>
              <a:t>(</a:t>
            </a:r>
          </a:p>
          <a:p>
            <a:pPr marL="0" indent="0">
              <a:buNone/>
            </a:pPr>
            <a:r>
              <a:rPr lang="en-US" sz="1800" i="1" dirty="0"/>
              <a:t>    [</a:t>
            </a:r>
          </a:p>
          <a:p>
            <a:pPr marL="0" indent="0">
              <a:buNone/>
            </a:pPr>
            <a:r>
              <a:rPr lang="en-US" sz="1800" i="1" dirty="0"/>
              <a:t>        </a:t>
            </a:r>
            <a:r>
              <a:rPr lang="en-US" sz="1800" i="1" dirty="0" err="1"/>
              <a:t>layers.Dense</a:t>
            </a:r>
            <a:r>
              <a:rPr lang="en-US" sz="1800" i="1" dirty="0"/>
              <a:t>(2, activation="</a:t>
            </a:r>
            <a:r>
              <a:rPr lang="en-US" sz="1800" i="1" dirty="0" err="1"/>
              <a:t>relu</a:t>
            </a:r>
            <a:r>
              <a:rPr lang="en-US" sz="1800" i="1" dirty="0"/>
              <a:t>", name="layer1"),</a:t>
            </a:r>
          </a:p>
          <a:p>
            <a:pPr marL="0" indent="0">
              <a:buNone/>
            </a:pPr>
            <a:r>
              <a:rPr lang="en-US" sz="1800" i="1" dirty="0"/>
              <a:t>        </a:t>
            </a:r>
            <a:r>
              <a:rPr lang="en-US" sz="1800" i="1" dirty="0" err="1"/>
              <a:t>layers.Dense</a:t>
            </a:r>
            <a:r>
              <a:rPr lang="en-US" sz="1800" i="1" dirty="0"/>
              <a:t>(3, activation="</a:t>
            </a:r>
            <a:r>
              <a:rPr lang="en-US" sz="1800" i="1" dirty="0" err="1"/>
              <a:t>relu</a:t>
            </a:r>
            <a:r>
              <a:rPr lang="en-US" sz="1800" i="1" dirty="0"/>
              <a:t>", name="layer2"),</a:t>
            </a:r>
          </a:p>
          <a:p>
            <a:pPr marL="0" indent="0">
              <a:buNone/>
            </a:pPr>
            <a:r>
              <a:rPr lang="en-US" sz="1800" i="1" dirty="0"/>
              <a:t>        </a:t>
            </a:r>
            <a:r>
              <a:rPr lang="en-US" sz="1800" i="1" dirty="0" err="1"/>
              <a:t>layers.Dense</a:t>
            </a:r>
            <a:r>
              <a:rPr lang="en-US" sz="1800" i="1" dirty="0"/>
              <a:t>(4, name="layer3"),</a:t>
            </a:r>
          </a:p>
          <a:p>
            <a:pPr marL="0" indent="0">
              <a:buNone/>
            </a:pPr>
            <a:r>
              <a:rPr lang="en-US" sz="1800" i="1" dirty="0"/>
              <a:t>    ]</a:t>
            </a:r>
          </a:p>
          <a:p>
            <a:pPr marL="0" indent="0">
              <a:buNone/>
            </a:pPr>
            <a:r>
              <a:rPr lang="en-US" sz="1800" i="1" dirty="0"/>
              <a:t>)</a:t>
            </a:r>
          </a:p>
          <a:p>
            <a:pPr marL="0" indent="0">
              <a:buNone/>
            </a:pPr>
            <a:endParaRPr lang="en-US" dirty="0"/>
          </a:p>
          <a:p>
            <a:pPr marL="0" indent="0">
              <a:buNone/>
            </a:pPr>
            <a:endParaRPr lang="en-US" dirty="0"/>
          </a:p>
        </p:txBody>
      </p:sp>
      <p:sp>
        <p:nvSpPr>
          <p:cNvPr id="8" name="TextBox 7">
            <a:extLst>
              <a:ext uri="{FF2B5EF4-FFF2-40B4-BE49-F238E27FC236}">
                <a16:creationId xmlns:a16="http://schemas.microsoft.com/office/drawing/2014/main" id="{46F9AB39-1492-5340-C088-E9036A2E0275}"/>
              </a:ext>
            </a:extLst>
          </p:cNvPr>
          <p:cNvSpPr txBox="1"/>
          <p:nvPr/>
        </p:nvSpPr>
        <p:spPr>
          <a:xfrm>
            <a:off x="5406655" y="3901104"/>
            <a:ext cx="8937062" cy="2893100"/>
          </a:xfrm>
          <a:prstGeom prst="rect">
            <a:avLst/>
          </a:prstGeom>
          <a:noFill/>
        </p:spPr>
        <p:txBody>
          <a:bodyPr wrap="square" rtlCol="0">
            <a:spAutoFit/>
          </a:bodyPr>
          <a:lstStyle/>
          <a:p>
            <a:r>
              <a:rPr lang="en-US" sz="1400" dirty="0"/>
              <a:t>Model: "sequential_3"</a:t>
            </a:r>
          </a:p>
          <a:p>
            <a:r>
              <a:rPr lang="en-US" sz="1400" dirty="0"/>
              <a:t>_________________________________________________________________</a:t>
            </a:r>
          </a:p>
          <a:p>
            <a:r>
              <a:rPr lang="en-US" sz="1400" dirty="0"/>
              <a:t>Layer (type)                 Output Shape              Param #   </a:t>
            </a:r>
          </a:p>
          <a:p>
            <a:r>
              <a:rPr lang="en-US" sz="1400" dirty="0"/>
              <a:t>=================================================================</a:t>
            </a:r>
          </a:p>
          <a:p>
            <a:r>
              <a:rPr lang="en-US" sz="1400" dirty="0"/>
              <a:t>dense_7 (Dense)              (1, 2)                    10        </a:t>
            </a:r>
          </a:p>
          <a:p>
            <a:r>
              <a:rPr lang="en-US" sz="1400" dirty="0"/>
              <a:t>_________________________________________________________________</a:t>
            </a:r>
          </a:p>
          <a:p>
            <a:r>
              <a:rPr lang="en-US" sz="1400" dirty="0"/>
              <a:t>dense_8 (Dense)              (1, 3)                    9         </a:t>
            </a:r>
          </a:p>
          <a:p>
            <a:r>
              <a:rPr lang="en-US" sz="1400" dirty="0"/>
              <a:t>_________________________________________________________________</a:t>
            </a:r>
          </a:p>
          <a:p>
            <a:r>
              <a:rPr lang="en-US" sz="1400" dirty="0"/>
              <a:t>dense_9 (Dense)              (1, 4)                    16        </a:t>
            </a:r>
          </a:p>
          <a:p>
            <a:r>
              <a:rPr lang="en-US" sz="1400" dirty="0"/>
              <a:t>=================================================================</a:t>
            </a:r>
          </a:p>
          <a:p>
            <a:r>
              <a:rPr lang="en-US" sz="1400" dirty="0"/>
              <a:t>Total params: 35</a:t>
            </a:r>
          </a:p>
          <a:p>
            <a:r>
              <a:rPr lang="en-US" sz="1400" dirty="0"/>
              <a:t>Trainable params: 35</a:t>
            </a:r>
          </a:p>
          <a:p>
            <a:r>
              <a:rPr lang="en-US" sz="1400" dirty="0"/>
              <a:t>Non-trainable params: 0</a:t>
            </a:r>
          </a:p>
        </p:txBody>
      </p:sp>
    </p:spTree>
    <p:extLst>
      <p:ext uri="{BB962C8B-B14F-4D97-AF65-F5344CB8AC3E}">
        <p14:creationId xmlns:p14="http://schemas.microsoft.com/office/powerpoint/2010/main" val="2863978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2845-0D27-F38C-107C-0A2DFE54BF23}"/>
              </a:ext>
            </a:extLst>
          </p:cNvPr>
          <p:cNvSpPr>
            <a:spLocks noGrp="1"/>
          </p:cNvSpPr>
          <p:nvPr>
            <p:ph type="title"/>
          </p:nvPr>
        </p:nvSpPr>
        <p:spPr>
          <a:xfrm>
            <a:off x="609600" y="280288"/>
            <a:ext cx="11197021" cy="1094813"/>
          </a:xfrm>
        </p:spPr>
        <p:txBody>
          <a:bodyPr anchor="b">
            <a:normAutofit/>
          </a:bodyPr>
          <a:lstStyle/>
          <a:p>
            <a:r>
              <a:rPr lang="en-US" dirty="0" err="1"/>
              <a:t>Tensorflow</a:t>
            </a:r>
            <a:r>
              <a:rPr lang="en-US" dirty="0"/>
              <a:t> datatypes</a:t>
            </a:r>
          </a:p>
        </p:txBody>
      </p:sp>
      <p:sp>
        <p:nvSpPr>
          <p:cNvPr id="3" name="Content Placeholder 2">
            <a:extLst>
              <a:ext uri="{FF2B5EF4-FFF2-40B4-BE49-F238E27FC236}">
                <a16:creationId xmlns:a16="http://schemas.microsoft.com/office/drawing/2014/main" id="{41ECF8E2-05BD-05A6-5D2B-3D6123371B3B}"/>
              </a:ext>
            </a:extLst>
          </p:cNvPr>
          <p:cNvSpPr>
            <a:spLocks noGrp="1"/>
          </p:cNvSpPr>
          <p:nvPr>
            <p:ph idx="1"/>
          </p:nvPr>
        </p:nvSpPr>
        <p:spPr>
          <a:xfrm>
            <a:off x="609602" y="1512711"/>
            <a:ext cx="5322905" cy="4538133"/>
          </a:xfrm>
        </p:spPr>
        <p:txBody>
          <a:bodyPr>
            <a:normAutofit/>
          </a:bodyPr>
          <a:lstStyle/>
          <a:p>
            <a:pPr marL="0" indent="0">
              <a:buNone/>
            </a:pPr>
            <a:r>
              <a:rPr lang="en-US" dirty="0" err="1"/>
              <a:t>Tensorflow</a:t>
            </a:r>
            <a:r>
              <a:rPr lang="en-US" dirty="0"/>
              <a:t> models need to compiled, and work on GPUs. </a:t>
            </a:r>
          </a:p>
          <a:p>
            <a:pPr marL="0" indent="0">
              <a:buNone/>
            </a:pPr>
            <a:r>
              <a:rPr lang="en-US" dirty="0"/>
              <a:t>This make error messages pretty unintuitive</a:t>
            </a:r>
          </a:p>
          <a:p>
            <a:pPr marL="0" indent="0">
              <a:buNone/>
            </a:pPr>
            <a:endParaRPr lang="en-US" dirty="0"/>
          </a:p>
          <a:p>
            <a:pPr marL="0" indent="0">
              <a:buNone/>
            </a:pPr>
            <a:r>
              <a:rPr lang="en-US" dirty="0"/>
              <a:t>Furthermore, </a:t>
            </a:r>
            <a:r>
              <a:rPr lang="en-US" dirty="0" err="1"/>
              <a:t>Tensorflow</a:t>
            </a:r>
            <a:r>
              <a:rPr lang="en-US" dirty="0"/>
              <a:t> has its own datatypes that must be converted from standard </a:t>
            </a:r>
            <a:r>
              <a:rPr lang="en-US" dirty="0" err="1"/>
              <a:t>numpy</a:t>
            </a:r>
            <a:r>
              <a:rPr lang="en-US" dirty="0"/>
              <a:t> outputs.</a:t>
            </a:r>
          </a:p>
        </p:txBody>
      </p:sp>
      <p:pic>
        <p:nvPicPr>
          <p:cNvPr id="10242" name="Picture 2">
            <a:extLst>
              <a:ext uri="{FF2B5EF4-FFF2-40B4-BE49-F238E27FC236}">
                <a16:creationId xmlns:a16="http://schemas.microsoft.com/office/drawing/2014/main" id="{03E94A4E-75E9-85F4-6413-16BD7ADEF32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59497" y="2544202"/>
            <a:ext cx="5322905" cy="247515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009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62921-FB69-8DDC-DC18-6BE6D288D349}"/>
              </a:ext>
            </a:extLst>
          </p:cNvPr>
          <p:cNvSpPr>
            <a:spLocks noGrp="1"/>
          </p:cNvSpPr>
          <p:nvPr>
            <p:ph type="title"/>
          </p:nvPr>
        </p:nvSpPr>
        <p:spPr/>
        <p:txBody>
          <a:bodyPr/>
          <a:lstStyle/>
          <a:p>
            <a:r>
              <a:rPr lang="en-US" dirty="0"/>
              <a:t>MNIST Dataset</a:t>
            </a:r>
          </a:p>
        </p:txBody>
      </p:sp>
      <p:sp>
        <p:nvSpPr>
          <p:cNvPr id="3" name="Content Placeholder 2">
            <a:extLst>
              <a:ext uri="{FF2B5EF4-FFF2-40B4-BE49-F238E27FC236}">
                <a16:creationId xmlns:a16="http://schemas.microsoft.com/office/drawing/2014/main" id="{360A8E6D-F397-12DE-4BCA-0AB9C049E314}"/>
              </a:ext>
            </a:extLst>
          </p:cNvPr>
          <p:cNvSpPr>
            <a:spLocks noGrp="1"/>
          </p:cNvSpPr>
          <p:nvPr>
            <p:ph idx="1"/>
          </p:nvPr>
        </p:nvSpPr>
        <p:spPr>
          <a:xfrm>
            <a:off x="609600" y="1557867"/>
            <a:ext cx="11197021" cy="1871133"/>
          </a:xfrm>
        </p:spPr>
        <p:txBody>
          <a:bodyPr/>
          <a:lstStyle/>
          <a:p>
            <a:r>
              <a:rPr lang="en-US" dirty="0"/>
              <a:t>Standard test dataset for handwriting digit recognition and OCR</a:t>
            </a:r>
          </a:p>
          <a:p>
            <a:r>
              <a:rPr lang="en-US" dirty="0"/>
              <a:t>Images are pretty small (28x28) and cleaned-up (black and white)</a:t>
            </a:r>
          </a:p>
        </p:txBody>
      </p:sp>
      <p:pic>
        <p:nvPicPr>
          <p:cNvPr id="11266" name="Picture 2" descr="Top 10 Popular Publicly Available Datasets For Deep Learning Research">
            <a:extLst>
              <a:ext uri="{FF2B5EF4-FFF2-40B4-BE49-F238E27FC236}">
                <a16:creationId xmlns:a16="http://schemas.microsoft.com/office/drawing/2014/main" id="{8C05CA68-D36D-664A-F9FA-A852131527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9335" y="2707315"/>
            <a:ext cx="5403112" cy="4052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349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15762-C805-1332-5254-0E03F862776D}"/>
              </a:ext>
            </a:extLst>
          </p:cNvPr>
          <p:cNvSpPr>
            <a:spLocks noGrp="1"/>
          </p:cNvSpPr>
          <p:nvPr>
            <p:ph type="title"/>
          </p:nvPr>
        </p:nvSpPr>
        <p:spPr>
          <a:xfrm>
            <a:off x="609600" y="280288"/>
            <a:ext cx="11197021" cy="1094813"/>
          </a:xfrm>
        </p:spPr>
        <p:txBody>
          <a:bodyPr anchor="b">
            <a:normAutofit/>
          </a:bodyPr>
          <a:lstStyle/>
          <a:p>
            <a:r>
              <a:rPr lang="en-US" dirty="0"/>
              <a:t>Recurrent Neural Networks</a:t>
            </a:r>
          </a:p>
        </p:txBody>
      </p:sp>
      <p:sp>
        <p:nvSpPr>
          <p:cNvPr id="3" name="Content Placeholder 2">
            <a:extLst>
              <a:ext uri="{FF2B5EF4-FFF2-40B4-BE49-F238E27FC236}">
                <a16:creationId xmlns:a16="http://schemas.microsoft.com/office/drawing/2014/main" id="{7C00E5DA-9A37-3A96-B328-1DD4661F0C31}"/>
              </a:ext>
            </a:extLst>
          </p:cNvPr>
          <p:cNvSpPr>
            <a:spLocks noGrp="1"/>
          </p:cNvSpPr>
          <p:nvPr>
            <p:ph idx="1"/>
          </p:nvPr>
        </p:nvSpPr>
        <p:spPr>
          <a:xfrm>
            <a:off x="609602" y="1512711"/>
            <a:ext cx="5322905" cy="4538133"/>
          </a:xfrm>
        </p:spPr>
        <p:txBody>
          <a:bodyPr>
            <a:normAutofit/>
          </a:bodyPr>
          <a:lstStyle/>
          <a:p>
            <a:r>
              <a:rPr lang="en-US" dirty="0"/>
              <a:t>RNN are better suited for time series prediction since the structure accepts past states</a:t>
            </a:r>
          </a:p>
          <a:p>
            <a:r>
              <a:rPr lang="en-US" dirty="0"/>
              <a:t>Often used for weather prediction, signal analysis, speech recognition, etc.</a:t>
            </a:r>
          </a:p>
        </p:txBody>
      </p:sp>
      <p:pic>
        <p:nvPicPr>
          <p:cNvPr id="12290" name="Picture 2">
            <a:extLst>
              <a:ext uri="{FF2B5EF4-FFF2-40B4-BE49-F238E27FC236}">
                <a16:creationId xmlns:a16="http://schemas.microsoft.com/office/drawing/2014/main" id="{D6D03EED-9F40-6DA8-8F70-B441A7FB85A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59497" y="2164945"/>
            <a:ext cx="5322905" cy="3233664"/>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419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4D5E-9A71-84B7-E911-49A582167ABF}"/>
              </a:ext>
            </a:extLst>
          </p:cNvPr>
          <p:cNvSpPr>
            <a:spLocks noGrp="1"/>
          </p:cNvSpPr>
          <p:nvPr>
            <p:ph type="title"/>
          </p:nvPr>
        </p:nvSpPr>
        <p:spPr/>
        <p:txBody>
          <a:bodyPr/>
          <a:lstStyle/>
          <a:p>
            <a:r>
              <a:rPr lang="en-US" dirty="0"/>
              <a:t>What is machine learning?</a:t>
            </a:r>
          </a:p>
        </p:txBody>
      </p:sp>
      <p:sp>
        <p:nvSpPr>
          <p:cNvPr id="3" name="Content Placeholder 2">
            <a:extLst>
              <a:ext uri="{FF2B5EF4-FFF2-40B4-BE49-F238E27FC236}">
                <a16:creationId xmlns:a16="http://schemas.microsoft.com/office/drawing/2014/main" id="{AD307AD1-9844-5A4B-D42C-71C011D3457E}"/>
              </a:ext>
            </a:extLst>
          </p:cNvPr>
          <p:cNvSpPr>
            <a:spLocks noGrp="1"/>
          </p:cNvSpPr>
          <p:nvPr>
            <p:ph idx="1"/>
          </p:nvPr>
        </p:nvSpPr>
        <p:spPr>
          <a:xfrm>
            <a:off x="609600" y="1557867"/>
            <a:ext cx="5627427" cy="4459320"/>
          </a:xfrm>
        </p:spPr>
        <p:txBody>
          <a:bodyPr>
            <a:normAutofit lnSpcReduction="10000"/>
          </a:bodyPr>
          <a:lstStyle/>
          <a:p>
            <a:pPr marL="0" indent="0">
              <a:buNone/>
            </a:pPr>
            <a:r>
              <a:rPr lang="en-US" dirty="0"/>
              <a:t>Due to the success of deep learning and neural network, they have become somewhat interchangeable with AI</a:t>
            </a:r>
          </a:p>
          <a:p>
            <a:pPr marL="0" indent="0">
              <a:buNone/>
            </a:pPr>
            <a:endParaRPr lang="en-US" dirty="0"/>
          </a:p>
          <a:p>
            <a:pPr marL="0" indent="0">
              <a:buNone/>
            </a:pPr>
            <a:r>
              <a:rPr lang="en-US" dirty="0"/>
              <a:t>AI: Artificial Intelligence</a:t>
            </a:r>
          </a:p>
          <a:p>
            <a:pPr marL="0" indent="0">
              <a:buNone/>
            </a:pPr>
            <a:r>
              <a:rPr lang="en-US" dirty="0"/>
              <a:t>ML: Machine Learning</a:t>
            </a:r>
          </a:p>
          <a:p>
            <a:pPr marL="0" indent="0">
              <a:buNone/>
            </a:pPr>
            <a:r>
              <a:rPr lang="en-US" dirty="0"/>
              <a:t>NN: Neural Networks</a:t>
            </a:r>
          </a:p>
          <a:p>
            <a:pPr marL="0" indent="0">
              <a:buNone/>
            </a:pPr>
            <a:r>
              <a:rPr lang="en-US" dirty="0"/>
              <a:t>DL: Deep Learning</a:t>
            </a:r>
          </a:p>
        </p:txBody>
      </p:sp>
      <p:grpSp>
        <p:nvGrpSpPr>
          <p:cNvPr id="13" name="Group 12">
            <a:extLst>
              <a:ext uri="{FF2B5EF4-FFF2-40B4-BE49-F238E27FC236}">
                <a16:creationId xmlns:a16="http://schemas.microsoft.com/office/drawing/2014/main" id="{7FE70748-1B1D-F0B2-E11A-E3A8239D4D85}"/>
              </a:ext>
            </a:extLst>
          </p:cNvPr>
          <p:cNvGrpSpPr/>
          <p:nvPr/>
        </p:nvGrpSpPr>
        <p:grpSpPr>
          <a:xfrm>
            <a:off x="7757360" y="456313"/>
            <a:ext cx="3657600" cy="3657600"/>
            <a:chOff x="7321426" y="1753485"/>
            <a:chExt cx="3657600" cy="3657600"/>
          </a:xfrm>
        </p:grpSpPr>
        <p:sp>
          <p:nvSpPr>
            <p:cNvPr id="4" name="Oval 3">
              <a:extLst>
                <a:ext uri="{FF2B5EF4-FFF2-40B4-BE49-F238E27FC236}">
                  <a16:creationId xmlns:a16="http://schemas.microsoft.com/office/drawing/2014/main" id="{28B16A93-85DE-2DB5-E12A-9B9B9585BAFD}"/>
                </a:ext>
              </a:extLst>
            </p:cNvPr>
            <p:cNvSpPr/>
            <p:nvPr/>
          </p:nvSpPr>
          <p:spPr>
            <a:xfrm>
              <a:off x="7321426" y="1753485"/>
              <a:ext cx="3657600" cy="3657600"/>
            </a:xfrm>
            <a:prstGeom prst="ellipse">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6" name="Oval 5">
              <a:extLst>
                <a:ext uri="{FF2B5EF4-FFF2-40B4-BE49-F238E27FC236}">
                  <a16:creationId xmlns:a16="http://schemas.microsoft.com/office/drawing/2014/main" id="{6ADB12F6-74B6-F242-4B22-AF0A0916485D}"/>
                </a:ext>
              </a:extLst>
            </p:cNvPr>
            <p:cNvSpPr/>
            <p:nvPr/>
          </p:nvSpPr>
          <p:spPr>
            <a:xfrm>
              <a:off x="7778626" y="2667885"/>
              <a:ext cx="2743200" cy="2743200"/>
            </a:xfrm>
            <a:prstGeom prst="ellipse">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Oval 7">
              <a:extLst>
                <a:ext uri="{FF2B5EF4-FFF2-40B4-BE49-F238E27FC236}">
                  <a16:creationId xmlns:a16="http://schemas.microsoft.com/office/drawing/2014/main" id="{04820AD1-C009-D4E7-70C6-E43EA3140019}"/>
                </a:ext>
              </a:extLst>
            </p:cNvPr>
            <p:cNvSpPr/>
            <p:nvPr/>
          </p:nvSpPr>
          <p:spPr>
            <a:xfrm>
              <a:off x="8235826" y="3582285"/>
              <a:ext cx="1828800" cy="1828800"/>
            </a:xfrm>
            <a:prstGeom prst="ellipse">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9" name="Oval 8">
              <a:extLst>
                <a:ext uri="{FF2B5EF4-FFF2-40B4-BE49-F238E27FC236}">
                  <a16:creationId xmlns:a16="http://schemas.microsoft.com/office/drawing/2014/main" id="{498D7BE8-DB8E-1C22-F971-4CECCAAB28E4}"/>
                </a:ext>
              </a:extLst>
            </p:cNvPr>
            <p:cNvSpPr/>
            <p:nvPr/>
          </p:nvSpPr>
          <p:spPr>
            <a:xfrm>
              <a:off x="8693026" y="4496685"/>
              <a:ext cx="914400" cy="914400"/>
            </a:xfrm>
            <a:prstGeom prst="ellipse">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7" name="TextBox 6">
              <a:extLst>
                <a:ext uri="{FF2B5EF4-FFF2-40B4-BE49-F238E27FC236}">
                  <a16:creationId xmlns:a16="http://schemas.microsoft.com/office/drawing/2014/main" id="{FF272E74-E3D3-FBCE-66D5-297E0B8F9673}"/>
                </a:ext>
              </a:extLst>
            </p:cNvPr>
            <p:cNvSpPr txBox="1"/>
            <p:nvPr/>
          </p:nvSpPr>
          <p:spPr>
            <a:xfrm>
              <a:off x="8948889" y="2104835"/>
              <a:ext cx="402674" cy="369332"/>
            </a:xfrm>
            <a:prstGeom prst="rect">
              <a:avLst/>
            </a:prstGeom>
            <a:noFill/>
          </p:spPr>
          <p:txBody>
            <a:bodyPr wrap="none" rtlCol="0">
              <a:spAutoFit/>
            </a:bodyPr>
            <a:lstStyle/>
            <a:p>
              <a:r>
                <a:rPr lang="en-US" dirty="0"/>
                <a:t>AI</a:t>
              </a:r>
            </a:p>
          </p:txBody>
        </p:sp>
        <p:sp>
          <p:nvSpPr>
            <p:cNvPr id="10" name="TextBox 9">
              <a:extLst>
                <a:ext uri="{FF2B5EF4-FFF2-40B4-BE49-F238E27FC236}">
                  <a16:creationId xmlns:a16="http://schemas.microsoft.com/office/drawing/2014/main" id="{3F31DD1F-7A1D-5F95-E187-5720A705573F}"/>
                </a:ext>
              </a:extLst>
            </p:cNvPr>
            <p:cNvSpPr txBox="1"/>
            <p:nvPr/>
          </p:nvSpPr>
          <p:spPr>
            <a:xfrm>
              <a:off x="8897592" y="2983831"/>
              <a:ext cx="505267" cy="369332"/>
            </a:xfrm>
            <a:prstGeom prst="rect">
              <a:avLst/>
            </a:prstGeom>
            <a:noFill/>
          </p:spPr>
          <p:txBody>
            <a:bodyPr wrap="none" rtlCol="0">
              <a:spAutoFit/>
            </a:bodyPr>
            <a:lstStyle/>
            <a:p>
              <a:r>
                <a:rPr lang="en-US" dirty="0"/>
                <a:t>ML</a:t>
              </a:r>
            </a:p>
          </p:txBody>
        </p:sp>
        <p:sp>
          <p:nvSpPr>
            <p:cNvPr id="11" name="TextBox 10">
              <a:extLst>
                <a:ext uri="{FF2B5EF4-FFF2-40B4-BE49-F238E27FC236}">
                  <a16:creationId xmlns:a16="http://schemas.microsoft.com/office/drawing/2014/main" id="{CD4A6521-284A-9CBC-1412-48437AD8D635}"/>
                </a:ext>
              </a:extLst>
            </p:cNvPr>
            <p:cNvSpPr txBox="1"/>
            <p:nvPr/>
          </p:nvSpPr>
          <p:spPr>
            <a:xfrm>
              <a:off x="8891179" y="3898231"/>
              <a:ext cx="518091" cy="369332"/>
            </a:xfrm>
            <a:prstGeom prst="rect">
              <a:avLst/>
            </a:prstGeom>
            <a:noFill/>
          </p:spPr>
          <p:txBody>
            <a:bodyPr wrap="none" rtlCol="0">
              <a:spAutoFit/>
            </a:bodyPr>
            <a:lstStyle/>
            <a:p>
              <a:r>
                <a:rPr lang="en-US" dirty="0"/>
                <a:t>NN</a:t>
              </a:r>
            </a:p>
          </p:txBody>
        </p:sp>
        <p:sp>
          <p:nvSpPr>
            <p:cNvPr id="12" name="TextBox 11">
              <a:extLst>
                <a:ext uri="{FF2B5EF4-FFF2-40B4-BE49-F238E27FC236}">
                  <a16:creationId xmlns:a16="http://schemas.microsoft.com/office/drawing/2014/main" id="{D53E73E4-9199-990C-DE17-90A00914D91E}"/>
                </a:ext>
              </a:extLst>
            </p:cNvPr>
            <p:cNvSpPr txBox="1"/>
            <p:nvPr/>
          </p:nvSpPr>
          <p:spPr>
            <a:xfrm>
              <a:off x="8910415" y="4769219"/>
              <a:ext cx="479618" cy="369332"/>
            </a:xfrm>
            <a:prstGeom prst="rect">
              <a:avLst/>
            </a:prstGeom>
            <a:noFill/>
          </p:spPr>
          <p:txBody>
            <a:bodyPr wrap="none" rtlCol="0">
              <a:spAutoFit/>
            </a:bodyPr>
            <a:lstStyle/>
            <a:p>
              <a:r>
                <a:rPr lang="en-US" dirty="0"/>
                <a:t>DL</a:t>
              </a:r>
            </a:p>
          </p:txBody>
        </p:sp>
      </p:grpSp>
      <p:sp>
        <p:nvSpPr>
          <p:cNvPr id="14" name="TextBox 13">
            <a:extLst>
              <a:ext uri="{FF2B5EF4-FFF2-40B4-BE49-F238E27FC236}">
                <a16:creationId xmlns:a16="http://schemas.microsoft.com/office/drawing/2014/main" id="{B2D3F3F7-DDF0-D70D-6B41-4F6B04647D0E}"/>
              </a:ext>
            </a:extLst>
          </p:cNvPr>
          <p:cNvSpPr txBox="1"/>
          <p:nvPr/>
        </p:nvSpPr>
        <p:spPr>
          <a:xfrm>
            <a:off x="7291728" y="4578478"/>
            <a:ext cx="4588859" cy="1569660"/>
          </a:xfrm>
          <a:prstGeom prst="rect">
            <a:avLst/>
          </a:prstGeom>
          <a:noFill/>
        </p:spPr>
        <p:txBody>
          <a:bodyPr wrap="square" rtlCol="0">
            <a:spAutoFit/>
          </a:bodyPr>
          <a:lstStyle/>
          <a:p>
            <a:pPr algn="ctr"/>
            <a:r>
              <a:rPr lang="en-US" sz="2400" b="1" dirty="0"/>
              <a:t>ML</a:t>
            </a:r>
            <a:endParaRPr lang="en-US" sz="2400" dirty="0"/>
          </a:p>
          <a:p>
            <a:pPr algn="ctr"/>
            <a:r>
              <a:rPr lang="en-US" sz="2400" dirty="0"/>
              <a:t>“Learning” algorithms</a:t>
            </a:r>
          </a:p>
          <a:p>
            <a:pPr algn="ctr"/>
            <a:r>
              <a:rPr lang="en-US" sz="2400" dirty="0"/>
              <a:t>Performance on some task is improved by leveraging data</a:t>
            </a:r>
          </a:p>
        </p:txBody>
      </p:sp>
    </p:spTree>
    <p:extLst>
      <p:ext uri="{BB962C8B-B14F-4D97-AF65-F5344CB8AC3E}">
        <p14:creationId xmlns:p14="http://schemas.microsoft.com/office/powerpoint/2010/main" val="3434145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FFBF-25BF-A2D6-39AC-1E97842C548D}"/>
              </a:ext>
            </a:extLst>
          </p:cNvPr>
          <p:cNvSpPr>
            <a:spLocks noGrp="1"/>
          </p:cNvSpPr>
          <p:nvPr>
            <p:ph type="title"/>
          </p:nvPr>
        </p:nvSpPr>
        <p:spPr/>
        <p:txBody>
          <a:bodyPr/>
          <a:lstStyle/>
          <a:p>
            <a:r>
              <a:rPr lang="en-US" dirty="0"/>
              <a:t>The “why” and “when” of ML</a:t>
            </a:r>
          </a:p>
        </p:txBody>
      </p:sp>
      <p:sp>
        <p:nvSpPr>
          <p:cNvPr id="3" name="Content Placeholder 2">
            <a:extLst>
              <a:ext uri="{FF2B5EF4-FFF2-40B4-BE49-F238E27FC236}">
                <a16:creationId xmlns:a16="http://schemas.microsoft.com/office/drawing/2014/main" id="{916E8650-6132-9ED5-116C-65485C60B066}"/>
              </a:ext>
            </a:extLst>
          </p:cNvPr>
          <p:cNvSpPr>
            <a:spLocks noGrp="1"/>
          </p:cNvSpPr>
          <p:nvPr>
            <p:ph idx="1"/>
          </p:nvPr>
        </p:nvSpPr>
        <p:spPr/>
        <p:txBody>
          <a:bodyPr>
            <a:normAutofit lnSpcReduction="10000"/>
          </a:bodyPr>
          <a:lstStyle/>
          <a:p>
            <a:pPr marL="0" indent="0">
              <a:buNone/>
            </a:pPr>
            <a:r>
              <a:rPr lang="en-US" dirty="0"/>
              <a:t>ML has come to the forefront of research within the last decade</a:t>
            </a:r>
          </a:p>
          <a:p>
            <a:pPr marL="0" indent="0" algn="ctr">
              <a:buNone/>
            </a:pPr>
            <a:r>
              <a:rPr lang="en-US" b="1" dirty="0"/>
              <a:t> Why has ML become so important?</a:t>
            </a:r>
          </a:p>
          <a:p>
            <a:r>
              <a:rPr lang="en-US" dirty="0"/>
              <a:t>Good at handling multidimensional data</a:t>
            </a:r>
          </a:p>
          <a:p>
            <a:r>
              <a:rPr lang="en-US" dirty="0"/>
              <a:t>Computing resources have improved with Moore’s Law</a:t>
            </a:r>
          </a:p>
          <a:p>
            <a:pPr lvl="1"/>
            <a:r>
              <a:rPr lang="en-US" dirty="0"/>
              <a:t>Powerful GPUs are required for deep learning</a:t>
            </a:r>
          </a:p>
          <a:p>
            <a:pPr lvl="1"/>
            <a:r>
              <a:rPr lang="en-US" dirty="0"/>
              <a:t>Computing capability is cheap- big data</a:t>
            </a:r>
            <a:endParaRPr lang="en-US" b="1" dirty="0"/>
          </a:p>
          <a:p>
            <a:pPr marL="0" indent="0" algn="ctr">
              <a:buNone/>
            </a:pPr>
            <a:r>
              <a:rPr lang="en-US" b="1" dirty="0"/>
              <a:t>When should we use ML?</a:t>
            </a:r>
          </a:p>
          <a:p>
            <a:r>
              <a:rPr lang="en-US" dirty="0"/>
              <a:t>Modeling complex phenomenon </a:t>
            </a:r>
            <a:r>
              <a:rPr lang="en-US" i="1" dirty="0"/>
              <a:t>without</a:t>
            </a:r>
            <a:r>
              <a:rPr lang="en-US" dirty="0"/>
              <a:t> well developed models</a:t>
            </a:r>
          </a:p>
          <a:p>
            <a:r>
              <a:rPr lang="en-US" dirty="0"/>
              <a:t>Large amounts of data are available</a:t>
            </a:r>
          </a:p>
          <a:p>
            <a:pPr marL="0" indent="0" algn="ctr">
              <a:buNone/>
            </a:pPr>
            <a:endParaRPr lang="en-US" b="1" dirty="0"/>
          </a:p>
          <a:p>
            <a:pPr marL="0" indent="0" algn="ctr">
              <a:buNone/>
            </a:pPr>
            <a:endParaRPr lang="en-US" b="1" dirty="0"/>
          </a:p>
          <a:p>
            <a:pPr marL="0" indent="0">
              <a:buNone/>
            </a:pPr>
            <a:endParaRPr lang="en-US" dirty="0"/>
          </a:p>
        </p:txBody>
      </p:sp>
    </p:spTree>
    <p:extLst>
      <p:ext uri="{BB962C8B-B14F-4D97-AF65-F5344CB8AC3E}">
        <p14:creationId xmlns:p14="http://schemas.microsoft.com/office/powerpoint/2010/main" val="773512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9597A-FFB6-C8F6-1482-C5E7E5850EA9}"/>
              </a:ext>
            </a:extLst>
          </p:cNvPr>
          <p:cNvSpPr>
            <a:spLocks noGrp="1"/>
          </p:cNvSpPr>
          <p:nvPr>
            <p:ph type="title"/>
          </p:nvPr>
        </p:nvSpPr>
        <p:spPr>
          <a:xfrm>
            <a:off x="609600" y="280288"/>
            <a:ext cx="11197021" cy="1094813"/>
          </a:xfrm>
        </p:spPr>
        <p:txBody>
          <a:bodyPr anchor="b">
            <a:normAutofit/>
          </a:bodyPr>
          <a:lstStyle/>
          <a:p>
            <a:r>
              <a:rPr lang="en-US" dirty="0"/>
              <a:t>What is ML used for</a:t>
            </a:r>
          </a:p>
        </p:txBody>
      </p:sp>
      <p:sp>
        <p:nvSpPr>
          <p:cNvPr id="3" name="Content Placeholder 2">
            <a:extLst>
              <a:ext uri="{FF2B5EF4-FFF2-40B4-BE49-F238E27FC236}">
                <a16:creationId xmlns:a16="http://schemas.microsoft.com/office/drawing/2014/main" id="{E23E3483-C0DA-383F-6660-53A4AE628C58}"/>
              </a:ext>
            </a:extLst>
          </p:cNvPr>
          <p:cNvSpPr>
            <a:spLocks noGrp="1"/>
          </p:cNvSpPr>
          <p:nvPr>
            <p:ph idx="1"/>
          </p:nvPr>
        </p:nvSpPr>
        <p:spPr>
          <a:xfrm>
            <a:off x="609602" y="1512711"/>
            <a:ext cx="5322905" cy="4538133"/>
          </a:xfrm>
        </p:spPr>
        <p:txBody>
          <a:bodyPr>
            <a:normAutofit/>
          </a:bodyPr>
          <a:lstStyle/>
          <a:p>
            <a:r>
              <a:rPr lang="en-US" dirty="0"/>
              <a:t>Computer vision</a:t>
            </a:r>
          </a:p>
          <a:p>
            <a:r>
              <a:rPr lang="en-US" dirty="0"/>
              <a:t>Autonomous driving</a:t>
            </a:r>
          </a:p>
          <a:p>
            <a:r>
              <a:rPr lang="en-US" dirty="0"/>
              <a:t>Speech recognition</a:t>
            </a:r>
          </a:p>
          <a:p>
            <a:r>
              <a:rPr lang="en-US" dirty="0"/>
              <a:t>Stock trading</a:t>
            </a:r>
          </a:p>
          <a:p>
            <a:r>
              <a:rPr lang="en-US" dirty="0"/>
              <a:t>Recommendation systems </a:t>
            </a:r>
          </a:p>
          <a:p>
            <a:r>
              <a:rPr lang="en-US" dirty="0"/>
              <a:t>Playing games</a:t>
            </a:r>
          </a:p>
          <a:p>
            <a:pPr marL="0" indent="0">
              <a:buNone/>
            </a:pPr>
            <a:endParaRPr lang="en-US" dirty="0"/>
          </a:p>
          <a:p>
            <a:pPr marL="0" indent="0">
              <a:buNone/>
            </a:pPr>
            <a:r>
              <a:rPr lang="en-US" dirty="0"/>
              <a:t>AND so much more…</a:t>
            </a:r>
          </a:p>
          <a:p>
            <a:pPr marL="0" indent="0">
              <a:buNone/>
            </a:pPr>
            <a:endParaRPr lang="en-US" dirty="0"/>
          </a:p>
        </p:txBody>
      </p:sp>
      <p:pic>
        <p:nvPicPr>
          <p:cNvPr id="2050" name="Picture 2" descr="The day a computer beat a chess world champion, 1997 - Rare Historical ...">
            <a:extLst>
              <a:ext uri="{FF2B5EF4-FFF2-40B4-BE49-F238E27FC236}">
                <a16:creationId xmlns:a16="http://schemas.microsoft.com/office/drawing/2014/main" id="{F2F9A839-8EC2-3054-2A6D-D4AC323133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26930" y="1512711"/>
            <a:ext cx="3188038" cy="453813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983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57595-0CAE-E084-2F5D-93D395689339}"/>
              </a:ext>
            </a:extLst>
          </p:cNvPr>
          <p:cNvSpPr>
            <a:spLocks noGrp="1"/>
          </p:cNvSpPr>
          <p:nvPr>
            <p:ph type="title"/>
          </p:nvPr>
        </p:nvSpPr>
        <p:spPr/>
        <p:txBody>
          <a:bodyPr/>
          <a:lstStyle/>
          <a:p>
            <a:r>
              <a:rPr lang="en-US" dirty="0"/>
              <a:t>The approaches of ML</a:t>
            </a:r>
          </a:p>
        </p:txBody>
      </p:sp>
      <p:sp>
        <p:nvSpPr>
          <p:cNvPr id="3" name="Content Placeholder 2">
            <a:extLst>
              <a:ext uri="{FF2B5EF4-FFF2-40B4-BE49-F238E27FC236}">
                <a16:creationId xmlns:a16="http://schemas.microsoft.com/office/drawing/2014/main" id="{37CD05E2-480F-AF07-0BEC-EA37DBE947E2}"/>
              </a:ext>
            </a:extLst>
          </p:cNvPr>
          <p:cNvSpPr>
            <a:spLocks noGrp="1"/>
          </p:cNvSpPr>
          <p:nvPr>
            <p:ph idx="1"/>
          </p:nvPr>
        </p:nvSpPr>
        <p:spPr/>
        <p:txBody>
          <a:bodyPr>
            <a:normAutofit lnSpcReduction="10000"/>
          </a:bodyPr>
          <a:lstStyle/>
          <a:p>
            <a:r>
              <a:rPr lang="en-US" dirty="0"/>
              <a:t>Unsupervised Learning</a:t>
            </a:r>
          </a:p>
          <a:p>
            <a:pPr lvl="1"/>
            <a:r>
              <a:rPr lang="en-US" dirty="0"/>
              <a:t>Analyze and cluster unlabeled data</a:t>
            </a:r>
          </a:p>
          <a:p>
            <a:pPr lvl="1"/>
            <a:r>
              <a:rPr lang="en-US" dirty="0"/>
              <a:t>e.g. signal processing, user segmentation, language encoding</a:t>
            </a:r>
          </a:p>
          <a:p>
            <a:r>
              <a:rPr lang="en-US" dirty="0"/>
              <a:t>Supervised Learning</a:t>
            </a:r>
          </a:p>
          <a:p>
            <a:pPr lvl="1"/>
            <a:r>
              <a:rPr lang="en-US" dirty="0"/>
              <a:t>Learn from labeled dataset to classify or predict outcomes</a:t>
            </a:r>
          </a:p>
          <a:p>
            <a:pPr lvl="1"/>
            <a:r>
              <a:rPr lang="en-US" dirty="0"/>
              <a:t>e.g. image classification, spam filtering, OCR</a:t>
            </a:r>
          </a:p>
          <a:p>
            <a:r>
              <a:rPr lang="en-US" dirty="0"/>
              <a:t>Reinforcement Learning</a:t>
            </a:r>
          </a:p>
          <a:p>
            <a:pPr lvl="1"/>
            <a:r>
              <a:rPr lang="en-US" dirty="0"/>
              <a:t>Similar to supervised learning, but with a “reward” over time rather than labels. Develops optimal policies or recommendations</a:t>
            </a:r>
          </a:p>
          <a:p>
            <a:pPr lvl="1"/>
            <a:r>
              <a:rPr lang="en-US" dirty="0"/>
              <a:t>e.g. playing games, optimal path finding, robotics</a:t>
            </a:r>
          </a:p>
          <a:p>
            <a:pPr lvl="1"/>
            <a:endParaRPr lang="en-US" dirty="0"/>
          </a:p>
        </p:txBody>
      </p:sp>
    </p:spTree>
    <p:extLst>
      <p:ext uri="{BB962C8B-B14F-4D97-AF65-F5344CB8AC3E}">
        <p14:creationId xmlns:p14="http://schemas.microsoft.com/office/powerpoint/2010/main" val="3206676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BA5B-0866-CADC-64DB-FDB5E2B11AAC}"/>
              </a:ext>
            </a:extLst>
          </p:cNvPr>
          <p:cNvSpPr>
            <a:spLocks noGrp="1"/>
          </p:cNvSpPr>
          <p:nvPr>
            <p:ph type="title"/>
          </p:nvPr>
        </p:nvSpPr>
        <p:spPr/>
        <p:txBody>
          <a:bodyPr/>
          <a:lstStyle/>
          <a:p>
            <a:r>
              <a:rPr lang="en-US" dirty="0"/>
              <a:t>Example of Unsupervised Learning</a:t>
            </a:r>
            <a:br>
              <a:rPr lang="en-US" dirty="0"/>
            </a:br>
            <a:r>
              <a:rPr lang="en-US" dirty="0"/>
              <a:t>K-Means Algorithm</a:t>
            </a:r>
          </a:p>
        </p:txBody>
      </p:sp>
      <p:sp>
        <p:nvSpPr>
          <p:cNvPr id="3" name="Content Placeholder 2">
            <a:extLst>
              <a:ext uri="{FF2B5EF4-FFF2-40B4-BE49-F238E27FC236}">
                <a16:creationId xmlns:a16="http://schemas.microsoft.com/office/drawing/2014/main" id="{F2A04F0D-3BBF-3382-2A40-C31E19987A05}"/>
              </a:ext>
            </a:extLst>
          </p:cNvPr>
          <p:cNvSpPr>
            <a:spLocks noGrp="1"/>
          </p:cNvSpPr>
          <p:nvPr>
            <p:ph idx="1"/>
          </p:nvPr>
        </p:nvSpPr>
        <p:spPr>
          <a:xfrm>
            <a:off x="609600" y="1557867"/>
            <a:ext cx="11197021" cy="1653166"/>
          </a:xfrm>
        </p:spPr>
        <p:txBody>
          <a:bodyPr>
            <a:normAutofit/>
          </a:bodyPr>
          <a:lstStyle/>
          <a:p>
            <a:pPr marL="0" indent="0">
              <a:buNone/>
            </a:pPr>
            <a:r>
              <a:rPr lang="en-US" b="1" dirty="0"/>
              <a:t>Problem: </a:t>
            </a:r>
            <a:r>
              <a:rPr lang="en-US" dirty="0"/>
              <a:t>Given a set of </a:t>
            </a:r>
            <a:r>
              <a:rPr lang="en-US" i="1" dirty="0"/>
              <a:t>N</a:t>
            </a:r>
            <a:r>
              <a:rPr lang="en-US" dirty="0"/>
              <a:t> points how to divide them into </a:t>
            </a:r>
            <a:r>
              <a:rPr lang="en-US" i="1" dirty="0"/>
              <a:t>K </a:t>
            </a:r>
            <a:r>
              <a:rPr lang="en-US" dirty="0"/>
              <a:t>sets</a:t>
            </a:r>
          </a:p>
          <a:p>
            <a:pPr marL="0" indent="0">
              <a:buNone/>
            </a:pPr>
            <a:r>
              <a:rPr lang="en-US" dirty="0"/>
              <a:t>E.g. If we have noisy signals, how to separate 0 and 1s</a:t>
            </a:r>
          </a:p>
        </p:txBody>
      </p:sp>
      <p:pic>
        <p:nvPicPr>
          <p:cNvPr id="4098" name="Picture 2">
            <a:extLst>
              <a:ext uri="{FF2B5EF4-FFF2-40B4-BE49-F238E27FC236}">
                <a16:creationId xmlns:a16="http://schemas.microsoft.com/office/drawing/2014/main" id="{0DC2A4CC-549F-D938-DDCE-CC24DC07EA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0977" y="3133564"/>
            <a:ext cx="6585430" cy="3347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648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E21FD-B042-6BAC-C289-4A8709095901}"/>
              </a:ext>
            </a:extLst>
          </p:cNvPr>
          <p:cNvSpPr>
            <a:spLocks noGrp="1"/>
          </p:cNvSpPr>
          <p:nvPr>
            <p:ph type="title"/>
          </p:nvPr>
        </p:nvSpPr>
        <p:spPr/>
        <p:txBody>
          <a:bodyPr/>
          <a:lstStyle/>
          <a:p>
            <a:r>
              <a:rPr lang="en-US" dirty="0"/>
              <a:t>K-Means Algorithm: </a:t>
            </a:r>
            <a:r>
              <a:rPr lang="en-US" dirty="0" err="1"/>
              <a:t>Psuedocode</a:t>
            </a:r>
            <a:endParaRPr lang="en-US" dirty="0"/>
          </a:p>
        </p:txBody>
      </p:sp>
      <p:pic>
        <p:nvPicPr>
          <p:cNvPr id="5" name="Picture 4">
            <a:extLst>
              <a:ext uri="{FF2B5EF4-FFF2-40B4-BE49-F238E27FC236}">
                <a16:creationId xmlns:a16="http://schemas.microsoft.com/office/drawing/2014/main" id="{B8C62B9E-3F56-5CA2-C988-EF0E9636F4CC}"/>
              </a:ext>
            </a:extLst>
          </p:cNvPr>
          <p:cNvPicPr>
            <a:picLocks noChangeAspect="1"/>
          </p:cNvPicPr>
          <p:nvPr/>
        </p:nvPicPr>
        <p:blipFill rotWithShape="1">
          <a:blip r:embed="rId2"/>
          <a:srcRect l="1936" t="7827" r="25768" b="41915"/>
          <a:stretch/>
        </p:blipFill>
        <p:spPr>
          <a:xfrm>
            <a:off x="2179674" y="1600200"/>
            <a:ext cx="7426843" cy="2115879"/>
          </a:xfrm>
          <a:prstGeom prst="rect">
            <a:avLst/>
          </a:prstGeom>
        </p:spPr>
      </p:pic>
      <p:sp>
        <p:nvSpPr>
          <p:cNvPr id="7" name="Content Placeholder 6">
            <a:extLst>
              <a:ext uri="{FF2B5EF4-FFF2-40B4-BE49-F238E27FC236}">
                <a16:creationId xmlns:a16="http://schemas.microsoft.com/office/drawing/2014/main" id="{F91DD44F-52BA-8C20-2E1C-EA90906767F0}"/>
              </a:ext>
            </a:extLst>
          </p:cNvPr>
          <p:cNvSpPr>
            <a:spLocks noGrp="1"/>
          </p:cNvSpPr>
          <p:nvPr>
            <p:ph idx="1"/>
          </p:nvPr>
        </p:nvSpPr>
        <p:spPr>
          <a:xfrm>
            <a:off x="4756299" y="6161764"/>
            <a:ext cx="7088372" cy="488900"/>
          </a:xfrm>
        </p:spPr>
        <p:txBody>
          <a:bodyPr>
            <a:normAutofit fontScale="92500" lnSpcReduction="10000"/>
          </a:bodyPr>
          <a:lstStyle/>
          <a:p>
            <a:pPr marL="0" indent="0">
              <a:buNone/>
            </a:pPr>
            <a:r>
              <a:rPr lang="en-US" dirty="0"/>
              <a:t>Adapted from k-means clustering (Wikipedia)</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04C90F03-0D56-CDA2-34D2-465721043CCB}"/>
                  </a:ext>
                </a:extLst>
              </p:cNvPr>
              <p:cNvSpPr txBox="1"/>
              <p:nvPr/>
            </p:nvSpPr>
            <p:spPr>
              <a:xfrm>
                <a:off x="2573115" y="3902148"/>
                <a:ext cx="6639959" cy="2319481"/>
              </a:xfrm>
              <a:prstGeom prst="rect">
                <a:avLst/>
              </a:prstGeom>
              <a:noFill/>
            </p:spPr>
            <p:txBody>
              <a:bodyPr wrap="none" rtlCol="0">
                <a:spAutoFit/>
              </a:bodyPr>
              <a:lstStyle/>
              <a:p>
                <a:pPr marL="342900" indent="-342900">
                  <a:buAutoNum type="arabicPeriod"/>
                </a:pPr>
                <a:r>
                  <a:rPr lang="en-US" dirty="0"/>
                  <a:t>Initialize k set of “centroid”</a:t>
                </a:r>
              </a:p>
              <a:p>
                <a:pPr marL="342900" indent="-342900">
                  <a:buAutoNum type="arabicPeriod"/>
                </a:pPr>
                <a:r>
                  <a:rPr lang="en-US" dirty="0"/>
                  <a:t>Find the set of points N</a:t>
                </a:r>
                <a:r>
                  <a:rPr lang="en-US" baseline="-25000" dirty="0"/>
                  <a:t>K </a:t>
                </a:r>
                <a:r>
                  <a:rPr lang="en-US" dirty="0"/>
                  <a:t>that are closed to the centroid (C</a:t>
                </a:r>
                <a:r>
                  <a:rPr lang="en-US" baseline="-25000" dirty="0"/>
                  <a:t>K</a:t>
                </a:r>
                <a:r>
                  <a:rPr lang="en-US" dirty="0"/>
                  <a:t>) </a:t>
                </a:r>
              </a:p>
              <a:p>
                <a:pPr lvl="1"/>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b="0" i="0" smtClean="0">
                                  <a:latin typeface="Cambria Math" panose="02040503050406030204" pitchFamily="18" charset="0"/>
                                </a:rPr>
                                <m:t>arg</m:t>
                              </m:r>
                              <m:r>
                                <m:rPr>
                                  <m:sty m:val="p"/>
                                </m:rPr>
                                <a:rPr lang="en-US" i="0" smtClean="0">
                                  <a:latin typeface="Cambria Math" panose="02040503050406030204" pitchFamily="18" charset="0"/>
                                </a:rPr>
                                <m:t>min</m:t>
                              </m:r>
                            </m:e>
                            <m:lim>
                              <m:r>
                                <a:rPr lang="en-US" b="0" i="1" smtClean="0">
                                  <a:latin typeface="Cambria Math" panose="02040503050406030204" pitchFamily="18" charset="0"/>
                                </a:rPr>
                                <m:t>𝑘</m:t>
                              </m:r>
                            </m:lim>
                          </m:limLow>
                        </m:fName>
                        <m:e>
                          <m:sSup>
                            <m:sSupPr>
                              <m:ctrlPr>
                                <a:rPr lang="en-US" b="0" i="1" smtClean="0">
                                  <a:latin typeface="Cambria Math" panose="02040503050406030204" pitchFamily="18" charset="0"/>
                                </a:rPr>
                              </m:ctrlPr>
                            </m:sSup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𝑘</m:t>
                                      </m:r>
                                    </m:sub>
                                  </m:sSub>
                                </m:e>
                              </m:d>
                            </m:e>
                            <m:sup>
                              <m:r>
                                <a:rPr lang="en-US" b="0" i="1" smtClean="0">
                                  <a:latin typeface="Cambria Math" panose="02040503050406030204" pitchFamily="18" charset="0"/>
                                </a:rPr>
                                <m:t>2</m:t>
                              </m:r>
                            </m:sup>
                          </m:sSup>
                        </m:e>
                      </m:func>
                    </m:oMath>
                  </m:oMathPara>
                </a14:m>
                <a:endParaRPr lang="en-US" dirty="0"/>
              </a:p>
              <a:p>
                <a:pPr marL="342900" indent="-342900">
                  <a:buFont typeface="+mj-lt"/>
                  <a:buAutoNum type="arabicPeriod"/>
                </a:pPr>
                <a:r>
                  <a:rPr lang="en-US" dirty="0"/>
                  <a:t>Find the new centroid with the redefined classes</a:t>
                </a:r>
              </a:p>
              <a:p>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𝑘</m:t>
                              </m:r>
                            </m:sub>
                          </m:sSub>
                        </m:den>
                      </m:f>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𝑘</m:t>
                              </m:r>
                            </m:sub>
                          </m:sSub>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nary>
                    </m:oMath>
                  </m:oMathPara>
                </a14:m>
                <a:endParaRPr lang="en-US" dirty="0"/>
              </a:p>
              <a:p>
                <a:pPr lvl="1"/>
                <a:endParaRPr lang="en-US" dirty="0"/>
              </a:p>
            </p:txBody>
          </p:sp>
        </mc:Choice>
        <mc:Fallback>
          <p:sp>
            <p:nvSpPr>
              <p:cNvPr id="8" name="TextBox 7">
                <a:extLst>
                  <a:ext uri="{FF2B5EF4-FFF2-40B4-BE49-F238E27FC236}">
                    <a16:creationId xmlns:a16="http://schemas.microsoft.com/office/drawing/2014/main" id="{04C90F03-0D56-CDA2-34D2-465721043CCB}"/>
                  </a:ext>
                </a:extLst>
              </p:cNvPr>
              <p:cNvSpPr txBox="1">
                <a:spLocks noRot="1" noChangeAspect="1" noMove="1" noResize="1" noEditPoints="1" noAdjustHandles="1" noChangeArrowheads="1" noChangeShapeType="1" noTextEdit="1"/>
              </p:cNvSpPr>
              <p:nvPr/>
            </p:nvSpPr>
            <p:spPr>
              <a:xfrm>
                <a:off x="2573115" y="3902148"/>
                <a:ext cx="6639959" cy="2319481"/>
              </a:xfrm>
              <a:prstGeom prst="rect">
                <a:avLst/>
              </a:prstGeom>
              <a:blipFill>
                <a:blip r:embed="rId3"/>
                <a:stretch>
                  <a:fillRect l="-551" t="-1312"/>
                </a:stretch>
              </a:blipFill>
            </p:spPr>
            <p:txBody>
              <a:bodyPr/>
              <a:lstStyle/>
              <a:p>
                <a:r>
                  <a:rPr lang="en-US">
                    <a:noFill/>
                  </a:rPr>
                  <a:t> </a:t>
                </a:r>
              </a:p>
            </p:txBody>
          </p:sp>
        </mc:Fallback>
      </mc:AlternateContent>
      <p:cxnSp>
        <p:nvCxnSpPr>
          <p:cNvPr id="16" name="Connector: Curved 15">
            <a:extLst>
              <a:ext uri="{FF2B5EF4-FFF2-40B4-BE49-F238E27FC236}">
                <a16:creationId xmlns:a16="http://schemas.microsoft.com/office/drawing/2014/main" id="{14238898-0032-2070-7CCC-AFB5C86B8B6A}"/>
              </a:ext>
            </a:extLst>
          </p:cNvPr>
          <p:cNvCxnSpPr/>
          <p:nvPr/>
        </p:nvCxnSpPr>
        <p:spPr>
          <a:xfrm rot="10800000" flipV="1">
            <a:off x="7868094" y="4417827"/>
            <a:ext cx="1812851" cy="1244009"/>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35B104D-926D-28E8-1AF7-0EB385D69D40}"/>
              </a:ext>
            </a:extLst>
          </p:cNvPr>
          <p:cNvSpPr txBox="1"/>
          <p:nvPr/>
        </p:nvSpPr>
        <p:spPr>
          <a:xfrm>
            <a:off x="8926031" y="4888468"/>
            <a:ext cx="2800767" cy="369332"/>
          </a:xfrm>
          <a:prstGeom prst="rect">
            <a:avLst/>
          </a:prstGeom>
          <a:noFill/>
        </p:spPr>
        <p:txBody>
          <a:bodyPr wrap="none" rtlCol="0">
            <a:spAutoFit/>
          </a:bodyPr>
          <a:lstStyle/>
          <a:p>
            <a:r>
              <a:rPr lang="en-US" dirty="0"/>
              <a:t>Repeat until convergence</a:t>
            </a:r>
          </a:p>
        </p:txBody>
      </p:sp>
    </p:spTree>
    <p:extLst>
      <p:ext uri="{BB962C8B-B14F-4D97-AF65-F5344CB8AC3E}">
        <p14:creationId xmlns:p14="http://schemas.microsoft.com/office/powerpoint/2010/main" val="7963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A26D8-90B6-E1C0-C641-77E6E1ED4817}"/>
              </a:ext>
            </a:extLst>
          </p:cNvPr>
          <p:cNvSpPr>
            <a:spLocks noGrp="1"/>
          </p:cNvSpPr>
          <p:nvPr>
            <p:ph type="title"/>
          </p:nvPr>
        </p:nvSpPr>
        <p:spPr/>
        <p:txBody>
          <a:bodyPr/>
          <a:lstStyle/>
          <a:p>
            <a:r>
              <a:rPr lang="en-US" dirty="0"/>
              <a:t>Extension of Unsupervised Learning</a:t>
            </a:r>
          </a:p>
        </p:txBody>
      </p:sp>
      <p:sp>
        <p:nvSpPr>
          <p:cNvPr id="3" name="Content Placeholder 2">
            <a:extLst>
              <a:ext uri="{FF2B5EF4-FFF2-40B4-BE49-F238E27FC236}">
                <a16:creationId xmlns:a16="http://schemas.microsoft.com/office/drawing/2014/main" id="{1ECF4F34-9B49-3AEC-A568-3800305E1A18}"/>
              </a:ext>
            </a:extLst>
          </p:cNvPr>
          <p:cNvSpPr>
            <a:spLocks noGrp="1"/>
          </p:cNvSpPr>
          <p:nvPr>
            <p:ph idx="1"/>
          </p:nvPr>
        </p:nvSpPr>
        <p:spPr/>
        <p:txBody>
          <a:bodyPr/>
          <a:lstStyle/>
          <a:p>
            <a:r>
              <a:rPr lang="en-US" dirty="0"/>
              <a:t>Between supervised and unsupervised learning there is a class called semi-supervised</a:t>
            </a:r>
          </a:p>
          <a:p>
            <a:pPr lvl="1"/>
            <a:r>
              <a:rPr lang="en-US" dirty="0"/>
              <a:t>e.g. medical image with only a diagnosis or noisy labels</a:t>
            </a:r>
          </a:p>
          <a:p>
            <a:r>
              <a:rPr lang="en-US" dirty="0"/>
              <a:t>Encoders which reduce dimensionality of inputs and are usually fed into other neural networks</a:t>
            </a:r>
          </a:p>
        </p:txBody>
      </p:sp>
    </p:spTree>
    <p:extLst>
      <p:ext uri="{BB962C8B-B14F-4D97-AF65-F5344CB8AC3E}">
        <p14:creationId xmlns:p14="http://schemas.microsoft.com/office/powerpoint/2010/main" val="1999954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C5FA-7E6E-2AFA-F833-E9CABB4B68E8}"/>
              </a:ext>
            </a:extLst>
          </p:cNvPr>
          <p:cNvSpPr>
            <a:spLocks noGrp="1"/>
          </p:cNvSpPr>
          <p:nvPr>
            <p:ph type="title"/>
          </p:nvPr>
        </p:nvSpPr>
        <p:spPr/>
        <p:txBody>
          <a:bodyPr/>
          <a:lstStyle/>
          <a:p>
            <a:r>
              <a:rPr lang="en-US" dirty="0"/>
              <a:t>Example of Reinforcement Learning</a:t>
            </a:r>
            <a:br>
              <a:rPr lang="en-US" dirty="0"/>
            </a:br>
            <a:r>
              <a:rPr lang="en-US" dirty="0"/>
              <a:t>Optimal path finding</a:t>
            </a:r>
          </a:p>
        </p:txBody>
      </p:sp>
      <p:sp>
        <p:nvSpPr>
          <p:cNvPr id="3" name="Content Placeholder 2">
            <a:extLst>
              <a:ext uri="{FF2B5EF4-FFF2-40B4-BE49-F238E27FC236}">
                <a16:creationId xmlns:a16="http://schemas.microsoft.com/office/drawing/2014/main" id="{DDDCF83A-0510-33DC-C846-C3F2C77BDFA6}"/>
              </a:ext>
            </a:extLst>
          </p:cNvPr>
          <p:cNvSpPr>
            <a:spLocks noGrp="1"/>
          </p:cNvSpPr>
          <p:nvPr>
            <p:ph idx="1"/>
          </p:nvPr>
        </p:nvSpPr>
        <p:spPr>
          <a:xfrm>
            <a:off x="609600" y="1557867"/>
            <a:ext cx="11197021" cy="898254"/>
          </a:xfrm>
        </p:spPr>
        <p:txBody>
          <a:bodyPr/>
          <a:lstStyle/>
          <a:p>
            <a:pPr marL="0" indent="0">
              <a:buNone/>
            </a:pPr>
            <a:r>
              <a:rPr lang="en-US" b="1" dirty="0"/>
              <a:t>Problem</a:t>
            </a:r>
            <a:r>
              <a:rPr lang="en-US" dirty="0"/>
              <a:t>: Find the optimal path from left to right of the figure below</a:t>
            </a:r>
            <a:endParaRPr lang="en-US" b="1" dirty="0"/>
          </a:p>
        </p:txBody>
      </p:sp>
      <p:pic>
        <p:nvPicPr>
          <p:cNvPr id="5" name="Picture 4" descr="Diagram&#10;&#10;Description automatically generated">
            <a:extLst>
              <a:ext uri="{FF2B5EF4-FFF2-40B4-BE49-F238E27FC236}">
                <a16:creationId xmlns:a16="http://schemas.microsoft.com/office/drawing/2014/main" id="{287571D9-7A36-FABB-B2BC-ABBE987E16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1494" y="2456121"/>
            <a:ext cx="4789011" cy="4035056"/>
          </a:xfrm>
          <a:prstGeom prst="rect">
            <a:avLst/>
          </a:prstGeom>
        </p:spPr>
      </p:pic>
      <p:grpSp>
        <p:nvGrpSpPr>
          <p:cNvPr id="12" name="Group 11">
            <a:extLst>
              <a:ext uri="{FF2B5EF4-FFF2-40B4-BE49-F238E27FC236}">
                <a16:creationId xmlns:a16="http://schemas.microsoft.com/office/drawing/2014/main" id="{9670C5B1-164B-3A8E-A9ED-3006179BB496}"/>
              </a:ext>
            </a:extLst>
          </p:cNvPr>
          <p:cNvGrpSpPr/>
          <p:nvPr/>
        </p:nvGrpSpPr>
        <p:grpSpPr>
          <a:xfrm>
            <a:off x="4319113" y="4473385"/>
            <a:ext cx="3793680" cy="1481760"/>
            <a:chOff x="4319113" y="4473385"/>
            <a:chExt cx="3793680" cy="1481760"/>
          </a:xfrm>
        </p:grpSpPr>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6E658A7F-D5FC-ECE7-9B32-3BF8957CC345}"/>
                    </a:ext>
                  </a:extLst>
                </p14:cNvPr>
                <p14:cNvContentPartPr/>
                <p14:nvPr/>
              </p14:nvContentPartPr>
              <p14:xfrm>
                <a:off x="4319113" y="4473385"/>
                <a:ext cx="3789720" cy="1481760"/>
              </p14:xfrm>
            </p:contentPart>
          </mc:Choice>
          <mc:Fallback>
            <p:pic>
              <p:nvPicPr>
                <p:cNvPr id="9" name="Ink 8">
                  <a:extLst>
                    <a:ext uri="{FF2B5EF4-FFF2-40B4-BE49-F238E27FC236}">
                      <a16:creationId xmlns:a16="http://schemas.microsoft.com/office/drawing/2014/main" id="{6E658A7F-D5FC-ECE7-9B32-3BF8957CC345}"/>
                    </a:ext>
                  </a:extLst>
                </p:cNvPr>
                <p:cNvPicPr/>
                <p:nvPr/>
              </p:nvPicPr>
              <p:blipFill>
                <a:blip r:embed="rId4"/>
                <a:stretch>
                  <a:fillRect/>
                </a:stretch>
              </p:blipFill>
              <p:spPr>
                <a:xfrm>
                  <a:off x="4310113" y="4464745"/>
                  <a:ext cx="3807360" cy="1499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E342F84F-C7AF-9278-3227-D973903DB57D}"/>
                    </a:ext>
                  </a:extLst>
                </p14:cNvPr>
                <p14:cNvContentPartPr/>
                <p14:nvPr/>
              </p14:nvContentPartPr>
              <p14:xfrm>
                <a:off x="8112433" y="5628265"/>
                <a:ext cx="360" cy="360"/>
              </p14:xfrm>
            </p:contentPart>
          </mc:Choice>
          <mc:Fallback>
            <p:pic>
              <p:nvPicPr>
                <p:cNvPr id="10" name="Ink 9">
                  <a:extLst>
                    <a:ext uri="{FF2B5EF4-FFF2-40B4-BE49-F238E27FC236}">
                      <a16:creationId xmlns:a16="http://schemas.microsoft.com/office/drawing/2014/main" id="{E342F84F-C7AF-9278-3227-D973903DB57D}"/>
                    </a:ext>
                  </a:extLst>
                </p:cNvPr>
                <p:cNvPicPr/>
                <p:nvPr/>
              </p:nvPicPr>
              <p:blipFill>
                <a:blip r:embed="rId6"/>
                <a:stretch>
                  <a:fillRect/>
                </a:stretch>
              </p:blipFill>
              <p:spPr>
                <a:xfrm>
                  <a:off x="8103433" y="561926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Ink 10">
                  <a:extLst>
                    <a:ext uri="{FF2B5EF4-FFF2-40B4-BE49-F238E27FC236}">
                      <a16:creationId xmlns:a16="http://schemas.microsoft.com/office/drawing/2014/main" id="{73A657E1-4FD7-F834-CB37-1139E981CD3C}"/>
                    </a:ext>
                  </a:extLst>
                </p14:cNvPr>
                <p14:cNvContentPartPr/>
                <p14:nvPr/>
              </p14:nvContentPartPr>
              <p14:xfrm>
                <a:off x="8006593" y="5635105"/>
                <a:ext cx="100440" cy="139680"/>
              </p14:xfrm>
            </p:contentPart>
          </mc:Choice>
          <mc:Fallback>
            <p:pic>
              <p:nvPicPr>
                <p:cNvPr id="11" name="Ink 10">
                  <a:extLst>
                    <a:ext uri="{FF2B5EF4-FFF2-40B4-BE49-F238E27FC236}">
                      <a16:creationId xmlns:a16="http://schemas.microsoft.com/office/drawing/2014/main" id="{73A657E1-4FD7-F834-CB37-1139E981CD3C}"/>
                    </a:ext>
                  </a:extLst>
                </p:cNvPr>
                <p:cNvPicPr/>
                <p:nvPr/>
              </p:nvPicPr>
              <p:blipFill>
                <a:blip r:embed="rId8"/>
                <a:stretch>
                  <a:fillRect/>
                </a:stretch>
              </p:blipFill>
              <p:spPr>
                <a:xfrm>
                  <a:off x="7997953" y="5626465"/>
                  <a:ext cx="118080" cy="157320"/>
                </a:xfrm>
                <a:prstGeom prst="rect">
                  <a:avLst/>
                </a:prstGeom>
              </p:spPr>
            </p:pic>
          </mc:Fallback>
        </mc:AlternateContent>
      </p:grpSp>
    </p:spTree>
    <p:extLst>
      <p:ext uri="{BB962C8B-B14F-4D97-AF65-F5344CB8AC3E}">
        <p14:creationId xmlns:p14="http://schemas.microsoft.com/office/powerpoint/2010/main" val="3399623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orthwesternMcCormickTheme2">
  <a:themeElements>
    <a:clrScheme name="Custom 6">
      <a:dk1>
        <a:srgbClr val="342F2E"/>
      </a:dk1>
      <a:lt1>
        <a:sysClr val="window" lastClr="FFFFFF"/>
      </a:lt1>
      <a:dk2>
        <a:srgbClr val="4E2A84"/>
      </a:dk2>
      <a:lt2>
        <a:srgbClr val="D8D6D6"/>
      </a:lt2>
      <a:accent1>
        <a:srgbClr val="401F68"/>
      </a:accent1>
      <a:accent2>
        <a:srgbClr val="007FA4"/>
      </a:accent2>
      <a:accent3>
        <a:srgbClr val="0D2D6C"/>
      </a:accent3>
      <a:accent4>
        <a:srgbClr val="D9C826"/>
      </a:accent4>
      <a:accent5>
        <a:srgbClr val="CA7C1B"/>
      </a:accent5>
      <a:accent6>
        <a:srgbClr val="D85820"/>
      </a:accent6>
      <a:hlink>
        <a:srgbClr val="5091CD"/>
      </a:hlink>
      <a:folHlink>
        <a:srgbClr val="BBB8B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NorthwesternMcCormickTheme2" id="{5F381520-35BF-4237-82DB-339BDB478249}" vid="{8869AA5A-12A0-4174-9D9A-DB56F3757F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NorthwesternMcCormickTheme2</Template>
  <TotalTime>169</TotalTime>
  <Words>1097</Words>
  <Application>Microsoft Office PowerPoint</Application>
  <PresentationFormat>Widescreen</PresentationFormat>
  <Paragraphs>141</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Calibri</vt:lpstr>
      <vt:lpstr>Cambria Math</vt:lpstr>
      <vt:lpstr>Courier New</vt:lpstr>
      <vt:lpstr>Wingdings</vt:lpstr>
      <vt:lpstr>NorthwesternMcCormickTheme2</vt:lpstr>
      <vt:lpstr>HKN:  Machine Learning Workshop 2</vt:lpstr>
      <vt:lpstr>What is machine learning?</vt:lpstr>
      <vt:lpstr>The “why” and “when” of ML</vt:lpstr>
      <vt:lpstr>What is ML used for</vt:lpstr>
      <vt:lpstr>The approaches of ML</vt:lpstr>
      <vt:lpstr>Example of Unsupervised Learning K-Means Algorithm</vt:lpstr>
      <vt:lpstr>K-Means Algorithm: Psuedocode</vt:lpstr>
      <vt:lpstr>Extension of Unsupervised Learning</vt:lpstr>
      <vt:lpstr>Example of Reinforcement Learning Optimal path finding</vt:lpstr>
      <vt:lpstr>Reinforcement Learning Bellman Equation</vt:lpstr>
      <vt:lpstr>Extension of Reinforcement Learning</vt:lpstr>
      <vt:lpstr>Supervised Learning Neural Networks</vt:lpstr>
      <vt:lpstr>Neural Networks Backpropagation</vt:lpstr>
      <vt:lpstr>Multilayer Perceptrons</vt:lpstr>
      <vt:lpstr>Activation Functions</vt:lpstr>
      <vt:lpstr>Neural Network and Tensorflow</vt:lpstr>
      <vt:lpstr>Tensorflow datatypes</vt:lpstr>
      <vt:lpstr>MNIST Dataset</vt:lpstr>
      <vt:lpstr>Recurrent Neural Networks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HKN:  Machine Learning Workshop 2</dc:title>
  <dc:creator>Leo Chen Ling</dc:creator>
  <cp:lastModifiedBy>Leo Chen Ling</cp:lastModifiedBy>
  <cp:revision>8</cp:revision>
  <dcterms:created xsi:type="dcterms:W3CDTF">2022-05-25T19:53:48Z</dcterms:created>
  <dcterms:modified xsi:type="dcterms:W3CDTF">2022-05-25T22:43:13Z</dcterms:modified>
</cp:coreProperties>
</file>