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21" d="100"/>
          <a:sy n="121" d="100"/>
        </p:scale>
        <p:origin x="108"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3477C-0E26-443E-BA10-2E5D63205B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02F86B5A-E3C1-4DD0-98F8-BD5C4D844A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126A9AC0-09A9-4C22-B02F-2E4A3F8EED16}"/>
              </a:ext>
            </a:extLst>
          </p:cNvPr>
          <p:cNvSpPr>
            <a:spLocks noGrp="1"/>
          </p:cNvSpPr>
          <p:nvPr>
            <p:ph type="dt" sz="half" idx="10"/>
          </p:nvPr>
        </p:nvSpPr>
        <p:spPr/>
        <p:txBody>
          <a:bodyPr/>
          <a:lstStyle/>
          <a:p>
            <a:fld id="{29BD9C16-221B-40BC-8469-13B0692489B0}" type="datetimeFigureOut">
              <a:rPr lang="en-SG" smtClean="0"/>
              <a:t>5/11/2019</a:t>
            </a:fld>
            <a:endParaRPr lang="en-SG"/>
          </a:p>
        </p:txBody>
      </p:sp>
      <p:sp>
        <p:nvSpPr>
          <p:cNvPr id="5" name="Footer Placeholder 4">
            <a:extLst>
              <a:ext uri="{FF2B5EF4-FFF2-40B4-BE49-F238E27FC236}">
                <a16:creationId xmlns:a16="http://schemas.microsoft.com/office/drawing/2014/main" id="{365A1456-CE52-4008-8866-7103DDE7BB2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9077BF9-13C7-42A4-B8F0-C7459D9F8464}"/>
              </a:ext>
            </a:extLst>
          </p:cNvPr>
          <p:cNvSpPr>
            <a:spLocks noGrp="1"/>
          </p:cNvSpPr>
          <p:nvPr>
            <p:ph type="sldNum" sz="quarter" idx="12"/>
          </p:nvPr>
        </p:nvSpPr>
        <p:spPr/>
        <p:txBody>
          <a:bodyPr/>
          <a:lstStyle/>
          <a:p>
            <a:fld id="{F3C7541A-DE33-4C87-B470-E29CCA2F91C5}" type="slidenum">
              <a:rPr lang="en-SG" smtClean="0"/>
              <a:t>‹#›</a:t>
            </a:fld>
            <a:endParaRPr lang="en-SG"/>
          </a:p>
        </p:txBody>
      </p:sp>
    </p:spTree>
    <p:extLst>
      <p:ext uri="{BB962C8B-B14F-4D97-AF65-F5344CB8AC3E}">
        <p14:creationId xmlns:p14="http://schemas.microsoft.com/office/powerpoint/2010/main" val="356077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802D7-4698-4576-9D04-37A74B2C14D5}"/>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F171A6E-454F-4F4E-99B7-D64DDE3DD5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3934A61-E102-4780-A986-117B1C26BC9C}"/>
              </a:ext>
            </a:extLst>
          </p:cNvPr>
          <p:cNvSpPr>
            <a:spLocks noGrp="1"/>
          </p:cNvSpPr>
          <p:nvPr>
            <p:ph type="dt" sz="half" idx="10"/>
          </p:nvPr>
        </p:nvSpPr>
        <p:spPr/>
        <p:txBody>
          <a:bodyPr/>
          <a:lstStyle/>
          <a:p>
            <a:fld id="{29BD9C16-221B-40BC-8469-13B0692489B0}" type="datetimeFigureOut">
              <a:rPr lang="en-SG" smtClean="0"/>
              <a:t>5/11/2019</a:t>
            </a:fld>
            <a:endParaRPr lang="en-SG"/>
          </a:p>
        </p:txBody>
      </p:sp>
      <p:sp>
        <p:nvSpPr>
          <p:cNvPr id="5" name="Footer Placeholder 4">
            <a:extLst>
              <a:ext uri="{FF2B5EF4-FFF2-40B4-BE49-F238E27FC236}">
                <a16:creationId xmlns:a16="http://schemas.microsoft.com/office/drawing/2014/main" id="{D940F993-1D81-4B36-9E50-FBF06FDEDC2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78B0FC3-BD90-41FB-BE0A-C9C72F761BEF}"/>
              </a:ext>
            </a:extLst>
          </p:cNvPr>
          <p:cNvSpPr>
            <a:spLocks noGrp="1"/>
          </p:cNvSpPr>
          <p:nvPr>
            <p:ph type="sldNum" sz="quarter" idx="12"/>
          </p:nvPr>
        </p:nvSpPr>
        <p:spPr/>
        <p:txBody>
          <a:bodyPr/>
          <a:lstStyle/>
          <a:p>
            <a:fld id="{F3C7541A-DE33-4C87-B470-E29CCA2F91C5}" type="slidenum">
              <a:rPr lang="en-SG" smtClean="0"/>
              <a:t>‹#›</a:t>
            </a:fld>
            <a:endParaRPr lang="en-SG"/>
          </a:p>
        </p:txBody>
      </p:sp>
    </p:spTree>
    <p:extLst>
      <p:ext uri="{BB962C8B-B14F-4D97-AF65-F5344CB8AC3E}">
        <p14:creationId xmlns:p14="http://schemas.microsoft.com/office/powerpoint/2010/main" val="1659209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DAD53C-A28C-4C18-99EE-6D1859CADB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EE32929-A058-40FF-9B96-D394A3ED37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2A7D003-3C3F-46F5-92BF-F2462721740A}"/>
              </a:ext>
            </a:extLst>
          </p:cNvPr>
          <p:cNvSpPr>
            <a:spLocks noGrp="1"/>
          </p:cNvSpPr>
          <p:nvPr>
            <p:ph type="dt" sz="half" idx="10"/>
          </p:nvPr>
        </p:nvSpPr>
        <p:spPr/>
        <p:txBody>
          <a:bodyPr/>
          <a:lstStyle/>
          <a:p>
            <a:fld id="{29BD9C16-221B-40BC-8469-13B0692489B0}" type="datetimeFigureOut">
              <a:rPr lang="en-SG" smtClean="0"/>
              <a:t>5/11/2019</a:t>
            </a:fld>
            <a:endParaRPr lang="en-SG"/>
          </a:p>
        </p:txBody>
      </p:sp>
      <p:sp>
        <p:nvSpPr>
          <p:cNvPr id="5" name="Footer Placeholder 4">
            <a:extLst>
              <a:ext uri="{FF2B5EF4-FFF2-40B4-BE49-F238E27FC236}">
                <a16:creationId xmlns:a16="http://schemas.microsoft.com/office/drawing/2014/main" id="{9F6D6883-724D-48B0-90B4-D40E6E72EB3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B6B5751-1578-428C-9A9E-66D0BF9B8FB4}"/>
              </a:ext>
            </a:extLst>
          </p:cNvPr>
          <p:cNvSpPr>
            <a:spLocks noGrp="1"/>
          </p:cNvSpPr>
          <p:nvPr>
            <p:ph type="sldNum" sz="quarter" idx="12"/>
          </p:nvPr>
        </p:nvSpPr>
        <p:spPr/>
        <p:txBody>
          <a:bodyPr/>
          <a:lstStyle/>
          <a:p>
            <a:fld id="{F3C7541A-DE33-4C87-B470-E29CCA2F91C5}" type="slidenum">
              <a:rPr lang="en-SG" smtClean="0"/>
              <a:t>‹#›</a:t>
            </a:fld>
            <a:endParaRPr lang="en-SG"/>
          </a:p>
        </p:txBody>
      </p:sp>
    </p:spTree>
    <p:extLst>
      <p:ext uri="{BB962C8B-B14F-4D97-AF65-F5344CB8AC3E}">
        <p14:creationId xmlns:p14="http://schemas.microsoft.com/office/powerpoint/2010/main" val="3394655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8B6CB-9AF6-4BA5-8EFE-66618177E2C9}"/>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8F9E0F55-927F-4F2C-A1B7-8BDEB204C8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19E05BA-4C95-40BA-919A-19BEDC092FD8}"/>
              </a:ext>
            </a:extLst>
          </p:cNvPr>
          <p:cNvSpPr>
            <a:spLocks noGrp="1"/>
          </p:cNvSpPr>
          <p:nvPr>
            <p:ph type="dt" sz="half" idx="10"/>
          </p:nvPr>
        </p:nvSpPr>
        <p:spPr/>
        <p:txBody>
          <a:bodyPr/>
          <a:lstStyle/>
          <a:p>
            <a:fld id="{29BD9C16-221B-40BC-8469-13B0692489B0}" type="datetimeFigureOut">
              <a:rPr lang="en-SG" smtClean="0"/>
              <a:t>5/11/2019</a:t>
            </a:fld>
            <a:endParaRPr lang="en-SG"/>
          </a:p>
        </p:txBody>
      </p:sp>
      <p:sp>
        <p:nvSpPr>
          <p:cNvPr id="5" name="Footer Placeholder 4">
            <a:extLst>
              <a:ext uri="{FF2B5EF4-FFF2-40B4-BE49-F238E27FC236}">
                <a16:creationId xmlns:a16="http://schemas.microsoft.com/office/drawing/2014/main" id="{B299873F-0FDA-4095-A66D-7C37CBEDB41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99CC5C9-A23D-4148-9DF6-86CA889AAF60}"/>
              </a:ext>
            </a:extLst>
          </p:cNvPr>
          <p:cNvSpPr>
            <a:spLocks noGrp="1"/>
          </p:cNvSpPr>
          <p:nvPr>
            <p:ph type="sldNum" sz="quarter" idx="12"/>
          </p:nvPr>
        </p:nvSpPr>
        <p:spPr/>
        <p:txBody>
          <a:bodyPr/>
          <a:lstStyle/>
          <a:p>
            <a:fld id="{F3C7541A-DE33-4C87-B470-E29CCA2F91C5}" type="slidenum">
              <a:rPr lang="en-SG" smtClean="0"/>
              <a:t>‹#›</a:t>
            </a:fld>
            <a:endParaRPr lang="en-SG"/>
          </a:p>
        </p:txBody>
      </p:sp>
    </p:spTree>
    <p:extLst>
      <p:ext uri="{BB962C8B-B14F-4D97-AF65-F5344CB8AC3E}">
        <p14:creationId xmlns:p14="http://schemas.microsoft.com/office/powerpoint/2010/main" val="242150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1FDA5-BAA8-4A81-8F22-12F42BE43C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1CD2C432-4896-49E1-9AFA-A987097B23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1EA97D-77AE-4E9B-AA38-8FCE9E385DAF}"/>
              </a:ext>
            </a:extLst>
          </p:cNvPr>
          <p:cNvSpPr>
            <a:spLocks noGrp="1"/>
          </p:cNvSpPr>
          <p:nvPr>
            <p:ph type="dt" sz="half" idx="10"/>
          </p:nvPr>
        </p:nvSpPr>
        <p:spPr/>
        <p:txBody>
          <a:bodyPr/>
          <a:lstStyle/>
          <a:p>
            <a:fld id="{29BD9C16-221B-40BC-8469-13B0692489B0}" type="datetimeFigureOut">
              <a:rPr lang="en-SG" smtClean="0"/>
              <a:t>5/11/2019</a:t>
            </a:fld>
            <a:endParaRPr lang="en-SG"/>
          </a:p>
        </p:txBody>
      </p:sp>
      <p:sp>
        <p:nvSpPr>
          <p:cNvPr id="5" name="Footer Placeholder 4">
            <a:extLst>
              <a:ext uri="{FF2B5EF4-FFF2-40B4-BE49-F238E27FC236}">
                <a16:creationId xmlns:a16="http://schemas.microsoft.com/office/drawing/2014/main" id="{2B6DD83A-0B6F-4ED5-AC40-5D19951AD38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B1A3CEF-0AB3-44BA-999D-A4C1CC60567C}"/>
              </a:ext>
            </a:extLst>
          </p:cNvPr>
          <p:cNvSpPr>
            <a:spLocks noGrp="1"/>
          </p:cNvSpPr>
          <p:nvPr>
            <p:ph type="sldNum" sz="quarter" idx="12"/>
          </p:nvPr>
        </p:nvSpPr>
        <p:spPr/>
        <p:txBody>
          <a:bodyPr/>
          <a:lstStyle/>
          <a:p>
            <a:fld id="{F3C7541A-DE33-4C87-B470-E29CCA2F91C5}" type="slidenum">
              <a:rPr lang="en-SG" smtClean="0"/>
              <a:t>‹#›</a:t>
            </a:fld>
            <a:endParaRPr lang="en-SG"/>
          </a:p>
        </p:txBody>
      </p:sp>
    </p:spTree>
    <p:extLst>
      <p:ext uri="{BB962C8B-B14F-4D97-AF65-F5344CB8AC3E}">
        <p14:creationId xmlns:p14="http://schemas.microsoft.com/office/powerpoint/2010/main" val="3772837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E7063-1E1C-4CED-8550-4810D8F8BD2D}"/>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76313931-7249-43F7-A8C4-9FF5044755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3975B913-3F98-4B30-8AA8-017F242031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FBDE415B-F2DA-4276-B539-1D18A0EC7FAF}"/>
              </a:ext>
            </a:extLst>
          </p:cNvPr>
          <p:cNvSpPr>
            <a:spLocks noGrp="1"/>
          </p:cNvSpPr>
          <p:nvPr>
            <p:ph type="dt" sz="half" idx="10"/>
          </p:nvPr>
        </p:nvSpPr>
        <p:spPr/>
        <p:txBody>
          <a:bodyPr/>
          <a:lstStyle/>
          <a:p>
            <a:fld id="{29BD9C16-221B-40BC-8469-13B0692489B0}" type="datetimeFigureOut">
              <a:rPr lang="en-SG" smtClean="0"/>
              <a:t>5/11/2019</a:t>
            </a:fld>
            <a:endParaRPr lang="en-SG"/>
          </a:p>
        </p:txBody>
      </p:sp>
      <p:sp>
        <p:nvSpPr>
          <p:cNvPr id="6" name="Footer Placeholder 5">
            <a:extLst>
              <a:ext uri="{FF2B5EF4-FFF2-40B4-BE49-F238E27FC236}">
                <a16:creationId xmlns:a16="http://schemas.microsoft.com/office/drawing/2014/main" id="{F183ADAA-692C-42DF-B014-840242B9709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29642575-22AF-40F2-A739-23B5B742C8C2}"/>
              </a:ext>
            </a:extLst>
          </p:cNvPr>
          <p:cNvSpPr>
            <a:spLocks noGrp="1"/>
          </p:cNvSpPr>
          <p:nvPr>
            <p:ph type="sldNum" sz="quarter" idx="12"/>
          </p:nvPr>
        </p:nvSpPr>
        <p:spPr/>
        <p:txBody>
          <a:bodyPr/>
          <a:lstStyle/>
          <a:p>
            <a:fld id="{F3C7541A-DE33-4C87-B470-E29CCA2F91C5}" type="slidenum">
              <a:rPr lang="en-SG" smtClean="0"/>
              <a:t>‹#›</a:t>
            </a:fld>
            <a:endParaRPr lang="en-SG"/>
          </a:p>
        </p:txBody>
      </p:sp>
    </p:spTree>
    <p:extLst>
      <p:ext uri="{BB962C8B-B14F-4D97-AF65-F5344CB8AC3E}">
        <p14:creationId xmlns:p14="http://schemas.microsoft.com/office/powerpoint/2010/main" val="4168184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127BD-217B-45CA-8983-8386A9BBA247}"/>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E2A5B570-6D5D-4080-BE2B-29D460DF35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4D0B6B-A005-4963-9761-FBA09BD327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2F610F44-852B-42B4-AC23-142119EA01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8A88B2-C0D0-4920-A8E8-288767D1D3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8DBE6E37-CD21-4807-8406-84E3C10D143C}"/>
              </a:ext>
            </a:extLst>
          </p:cNvPr>
          <p:cNvSpPr>
            <a:spLocks noGrp="1"/>
          </p:cNvSpPr>
          <p:nvPr>
            <p:ph type="dt" sz="half" idx="10"/>
          </p:nvPr>
        </p:nvSpPr>
        <p:spPr/>
        <p:txBody>
          <a:bodyPr/>
          <a:lstStyle/>
          <a:p>
            <a:fld id="{29BD9C16-221B-40BC-8469-13B0692489B0}" type="datetimeFigureOut">
              <a:rPr lang="en-SG" smtClean="0"/>
              <a:t>5/11/2019</a:t>
            </a:fld>
            <a:endParaRPr lang="en-SG"/>
          </a:p>
        </p:txBody>
      </p:sp>
      <p:sp>
        <p:nvSpPr>
          <p:cNvPr id="8" name="Footer Placeholder 7">
            <a:extLst>
              <a:ext uri="{FF2B5EF4-FFF2-40B4-BE49-F238E27FC236}">
                <a16:creationId xmlns:a16="http://schemas.microsoft.com/office/drawing/2014/main" id="{AE26AE19-DEA0-4229-A0B3-84345A369D66}"/>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C946B820-9493-49DF-9FAE-871F1428CD45}"/>
              </a:ext>
            </a:extLst>
          </p:cNvPr>
          <p:cNvSpPr>
            <a:spLocks noGrp="1"/>
          </p:cNvSpPr>
          <p:nvPr>
            <p:ph type="sldNum" sz="quarter" idx="12"/>
          </p:nvPr>
        </p:nvSpPr>
        <p:spPr/>
        <p:txBody>
          <a:bodyPr/>
          <a:lstStyle/>
          <a:p>
            <a:fld id="{F3C7541A-DE33-4C87-B470-E29CCA2F91C5}" type="slidenum">
              <a:rPr lang="en-SG" smtClean="0"/>
              <a:t>‹#›</a:t>
            </a:fld>
            <a:endParaRPr lang="en-SG"/>
          </a:p>
        </p:txBody>
      </p:sp>
    </p:spTree>
    <p:extLst>
      <p:ext uri="{BB962C8B-B14F-4D97-AF65-F5344CB8AC3E}">
        <p14:creationId xmlns:p14="http://schemas.microsoft.com/office/powerpoint/2010/main" val="2029554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C1AD8-A096-4BEC-8A79-961EE4915A91}"/>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CF8880F4-C9D7-4863-9517-A6CAE3446864}"/>
              </a:ext>
            </a:extLst>
          </p:cNvPr>
          <p:cNvSpPr>
            <a:spLocks noGrp="1"/>
          </p:cNvSpPr>
          <p:nvPr>
            <p:ph type="dt" sz="half" idx="10"/>
          </p:nvPr>
        </p:nvSpPr>
        <p:spPr/>
        <p:txBody>
          <a:bodyPr/>
          <a:lstStyle/>
          <a:p>
            <a:fld id="{29BD9C16-221B-40BC-8469-13B0692489B0}" type="datetimeFigureOut">
              <a:rPr lang="en-SG" smtClean="0"/>
              <a:t>5/11/2019</a:t>
            </a:fld>
            <a:endParaRPr lang="en-SG"/>
          </a:p>
        </p:txBody>
      </p:sp>
      <p:sp>
        <p:nvSpPr>
          <p:cNvPr id="4" name="Footer Placeholder 3">
            <a:extLst>
              <a:ext uri="{FF2B5EF4-FFF2-40B4-BE49-F238E27FC236}">
                <a16:creationId xmlns:a16="http://schemas.microsoft.com/office/drawing/2014/main" id="{1049C574-E4F0-4E8D-A3B1-C0743C12389B}"/>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B47720ED-9775-4C6C-AA9A-609E01813537}"/>
              </a:ext>
            </a:extLst>
          </p:cNvPr>
          <p:cNvSpPr>
            <a:spLocks noGrp="1"/>
          </p:cNvSpPr>
          <p:nvPr>
            <p:ph type="sldNum" sz="quarter" idx="12"/>
          </p:nvPr>
        </p:nvSpPr>
        <p:spPr/>
        <p:txBody>
          <a:bodyPr/>
          <a:lstStyle/>
          <a:p>
            <a:fld id="{F3C7541A-DE33-4C87-B470-E29CCA2F91C5}" type="slidenum">
              <a:rPr lang="en-SG" smtClean="0"/>
              <a:t>‹#›</a:t>
            </a:fld>
            <a:endParaRPr lang="en-SG"/>
          </a:p>
        </p:txBody>
      </p:sp>
    </p:spTree>
    <p:extLst>
      <p:ext uri="{BB962C8B-B14F-4D97-AF65-F5344CB8AC3E}">
        <p14:creationId xmlns:p14="http://schemas.microsoft.com/office/powerpoint/2010/main" val="142265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C86415-3BC0-463D-A72C-25105B772E1B}"/>
              </a:ext>
            </a:extLst>
          </p:cNvPr>
          <p:cNvSpPr>
            <a:spLocks noGrp="1"/>
          </p:cNvSpPr>
          <p:nvPr>
            <p:ph type="dt" sz="half" idx="10"/>
          </p:nvPr>
        </p:nvSpPr>
        <p:spPr/>
        <p:txBody>
          <a:bodyPr/>
          <a:lstStyle/>
          <a:p>
            <a:fld id="{29BD9C16-221B-40BC-8469-13B0692489B0}" type="datetimeFigureOut">
              <a:rPr lang="en-SG" smtClean="0"/>
              <a:t>5/11/2019</a:t>
            </a:fld>
            <a:endParaRPr lang="en-SG"/>
          </a:p>
        </p:txBody>
      </p:sp>
      <p:sp>
        <p:nvSpPr>
          <p:cNvPr id="3" name="Footer Placeholder 2">
            <a:extLst>
              <a:ext uri="{FF2B5EF4-FFF2-40B4-BE49-F238E27FC236}">
                <a16:creationId xmlns:a16="http://schemas.microsoft.com/office/drawing/2014/main" id="{74A50645-B90C-4FD2-B7BC-D216B8562DEA}"/>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4E3E310A-6A34-4FE3-AE59-0710F7FC5747}"/>
              </a:ext>
            </a:extLst>
          </p:cNvPr>
          <p:cNvSpPr>
            <a:spLocks noGrp="1"/>
          </p:cNvSpPr>
          <p:nvPr>
            <p:ph type="sldNum" sz="quarter" idx="12"/>
          </p:nvPr>
        </p:nvSpPr>
        <p:spPr/>
        <p:txBody>
          <a:bodyPr/>
          <a:lstStyle/>
          <a:p>
            <a:fld id="{F3C7541A-DE33-4C87-B470-E29CCA2F91C5}" type="slidenum">
              <a:rPr lang="en-SG" smtClean="0"/>
              <a:t>‹#›</a:t>
            </a:fld>
            <a:endParaRPr lang="en-SG"/>
          </a:p>
        </p:txBody>
      </p:sp>
    </p:spTree>
    <p:extLst>
      <p:ext uri="{BB962C8B-B14F-4D97-AF65-F5344CB8AC3E}">
        <p14:creationId xmlns:p14="http://schemas.microsoft.com/office/powerpoint/2010/main" val="4167356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B3782-2AAC-4645-8F52-7E0F79CA4A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25B7136D-C15E-4CA1-BDE1-4F34DF5A64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829AF0E1-5B80-4DB2-88BC-54AE4F66F8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B543D4-2C85-4551-ABF1-582FEF3EA23B}"/>
              </a:ext>
            </a:extLst>
          </p:cNvPr>
          <p:cNvSpPr>
            <a:spLocks noGrp="1"/>
          </p:cNvSpPr>
          <p:nvPr>
            <p:ph type="dt" sz="half" idx="10"/>
          </p:nvPr>
        </p:nvSpPr>
        <p:spPr/>
        <p:txBody>
          <a:bodyPr/>
          <a:lstStyle/>
          <a:p>
            <a:fld id="{29BD9C16-221B-40BC-8469-13B0692489B0}" type="datetimeFigureOut">
              <a:rPr lang="en-SG" smtClean="0"/>
              <a:t>5/11/2019</a:t>
            </a:fld>
            <a:endParaRPr lang="en-SG"/>
          </a:p>
        </p:txBody>
      </p:sp>
      <p:sp>
        <p:nvSpPr>
          <p:cNvPr id="6" name="Footer Placeholder 5">
            <a:extLst>
              <a:ext uri="{FF2B5EF4-FFF2-40B4-BE49-F238E27FC236}">
                <a16:creationId xmlns:a16="http://schemas.microsoft.com/office/drawing/2014/main" id="{07F2665C-6873-47FD-BF42-7879F5CCFC0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E139087-27D6-468D-B795-A170EF16A803}"/>
              </a:ext>
            </a:extLst>
          </p:cNvPr>
          <p:cNvSpPr>
            <a:spLocks noGrp="1"/>
          </p:cNvSpPr>
          <p:nvPr>
            <p:ph type="sldNum" sz="quarter" idx="12"/>
          </p:nvPr>
        </p:nvSpPr>
        <p:spPr/>
        <p:txBody>
          <a:bodyPr/>
          <a:lstStyle/>
          <a:p>
            <a:fld id="{F3C7541A-DE33-4C87-B470-E29CCA2F91C5}" type="slidenum">
              <a:rPr lang="en-SG" smtClean="0"/>
              <a:t>‹#›</a:t>
            </a:fld>
            <a:endParaRPr lang="en-SG"/>
          </a:p>
        </p:txBody>
      </p:sp>
    </p:spTree>
    <p:extLst>
      <p:ext uri="{BB962C8B-B14F-4D97-AF65-F5344CB8AC3E}">
        <p14:creationId xmlns:p14="http://schemas.microsoft.com/office/powerpoint/2010/main" val="806002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5B20A-BE70-4097-9B37-711EA79F41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44AE81A8-98F3-4833-A08D-A0AC9CDA48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375A4F4E-7DEA-4805-AA2F-3DE92CE76E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51344A-AE34-4041-B238-FE771D3BA716}"/>
              </a:ext>
            </a:extLst>
          </p:cNvPr>
          <p:cNvSpPr>
            <a:spLocks noGrp="1"/>
          </p:cNvSpPr>
          <p:nvPr>
            <p:ph type="dt" sz="half" idx="10"/>
          </p:nvPr>
        </p:nvSpPr>
        <p:spPr/>
        <p:txBody>
          <a:bodyPr/>
          <a:lstStyle/>
          <a:p>
            <a:fld id="{29BD9C16-221B-40BC-8469-13B0692489B0}" type="datetimeFigureOut">
              <a:rPr lang="en-SG" smtClean="0"/>
              <a:t>5/11/2019</a:t>
            </a:fld>
            <a:endParaRPr lang="en-SG"/>
          </a:p>
        </p:txBody>
      </p:sp>
      <p:sp>
        <p:nvSpPr>
          <p:cNvPr id="6" name="Footer Placeholder 5">
            <a:extLst>
              <a:ext uri="{FF2B5EF4-FFF2-40B4-BE49-F238E27FC236}">
                <a16:creationId xmlns:a16="http://schemas.microsoft.com/office/drawing/2014/main" id="{74788AC3-F2D0-42A0-81A8-AE7ED52AC3E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9CC3C633-09F2-42FB-9DE5-059708B504CD}"/>
              </a:ext>
            </a:extLst>
          </p:cNvPr>
          <p:cNvSpPr>
            <a:spLocks noGrp="1"/>
          </p:cNvSpPr>
          <p:nvPr>
            <p:ph type="sldNum" sz="quarter" idx="12"/>
          </p:nvPr>
        </p:nvSpPr>
        <p:spPr/>
        <p:txBody>
          <a:bodyPr/>
          <a:lstStyle/>
          <a:p>
            <a:fld id="{F3C7541A-DE33-4C87-B470-E29CCA2F91C5}" type="slidenum">
              <a:rPr lang="en-SG" smtClean="0"/>
              <a:t>‹#›</a:t>
            </a:fld>
            <a:endParaRPr lang="en-SG"/>
          </a:p>
        </p:txBody>
      </p:sp>
    </p:spTree>
    <p:extLst>
      <p:ext uri="{BB962C8B-B14F-4D97-AF65-F5344CB8AC3E}">
        <p14:creationId xmlns:p14="http://schemas.microsoft.com/office/powerpoint/2010/main" val="452943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836602-47D0-4FCA-88F7-A423803774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EF40A703-A0D2-4E63-84ED-9C2C51A988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8254401-94AC-476D-AB06-A068293A7F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BD9C16-221B-40BC-8469-13B0692489B0}" type="datetimeFigureOut">
              <a:rPr lang="en-SG" smtClean="0"/>
              <a:t>5/11/2019</a:t>
            </a:fld>
            <a:endParaRPr lang="en-SG"/>
          </a:p>
        </p:txBody>
      </p:sp>
      <p:sp>
        <p:nvSpPr>
          <p:cNvPr id="5" name="Footer Placeholder 4">
            <a:extLst>
              <a:ext uri="{FF2B5EF4-FFF2-40B4-BE49-F238E27FC236}">
                <a16:creationId xmlns:a16="http://schemas.microsoft.com/office/drawing/2014/main" id="{7A4B6F35-57D3-492D-ACF3-1561356CCE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66292427-79B5-4825-A67C-FB08726515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C7541A-DE33-4C87-B470-E29CCA2F91C5}" type="slidenum">
              <a:rPr lang="en-SG" smtClean="0"/>
              <a:t>‹#›</a:t>
            </a:fld>
            <a:endParaRPr lang="en-SG"/>
          </a:p>
        </p:txBody>
      </p:sp>
    </p:spTree>
    <p:extLst>
      <p:ext uri="{BB962C8B-B14F-4D97-AF65-F5344CB8AC3E}">
        <p14:creationId xmlns:p14="http://schemas.microsoft.com/office/powerpoint/2010/main" val="1098858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1F148-F7F3-4938-AA8E-BD24519E0AED}"/>
              </a:ext>
            </a:extLst>
          </p:cNvPr>
          <p:cNvSpPr>
            <a:spLocks noGrp="1"/>
          </p:cNvSpPr>
          <p:nvPr>
            <p:ph type="ctrTitle"/>
          </p:nvPr>
        </p:nvSpPr>
        <p:spPr/>
        <p:txBody>
          <a:bodyPr/>
          <a:lstStyle/>
          <a:p>
            <a:r>
              <a:rPr lang="en-SG" dirty="0"/>
              <a:t>Tutorial 4</a:t>
            </a:r>
          </a:p>
        </p:txBody>
      </p:sp>
      <p:sp>
        <p:nvSpPr>
          <p:cNvPr id="3" name="Subtitle 2">
            <a:extLst>
              <a:ext uri="{FF2B5EF4-FFF2-40B4-BE49-F238E27FC236}">
                <a16:creationId xmlns:a16="http://schemas.microsoft.com/office/drawing/2014/main" id="{B9C7AB17-7BA5-4FC1-8C24-03279BE78E66}"/>
              </a:ext>
            </a:extLst>
          </p:cNvPr>
          <p:cNvSpPr>
            <a:spLocks noGrp="1"/>
          </p:cNvSpPr>
          <p:nvPr>
            <p:ph type="subTitle" idx="1"/>
          </p:nvPr>
        </p:nvSpPr>
        <p:spPr/>
        <p:txBody>
          <a:bodyPr/>
          <a:lstStyle/>
          <a:p>
            <a:r>
              <a:rPr lang="en-SG" dirty="0"/>
              <a:t>Nov 2019</a:t>
            </a:r>
          </a:p>
        </p:txBody>
      </p:sp>
    </p:spTree>
    <p:extLst>
      <p:ext uri="{BB962C8B-B14F-4D97-AF65-F5344CB8AC3E}">
        <p14:creationId xmlns:p14="http://schemas.microsoft.com/office/powerpoint/2010/main" val="17909890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17D817-D2BD-4208-96CA-BFAB998960AF}"/>
              </a:ext>
            </a:extLst>
          </p:cNvPr>
          <p:cNvSpPr>
            <a:spLocks noGrp="1"/>
          </p:cNvSpPr>
          <p:nvPr>
            <p:ph idx="1"/>
          </p:nvPr>
        </p:nvSpPr>
        <p:spPr>
          <a:xfrm>
            <a:off x="838200" y="880533"/>
            <a:ext cx="10515600" cy="5296430"/>
          </a:xfrm>
        </p:spPr>
        <p:txBody>
          <a:bodyPr/>
          <a:lstStyle/>
          <a:p>
            <a:pPr lvl="1"/>
            <a:r>
              <a:rPr lang="en-SG" dirty="0"/>
              <a:t>while not done,</a:t>
            </a:r>
          </a:p>
          <a:p>
            <a:pPr lvl="2"/>
            <a:r>
              <a:rPr lang="en-SG" dirty="0"/>
              <a:t>Before we do anything, check if we are currently seeing a patient.</a:t>
            </a:r>
          </a:p>
          <a:p>
            <a:pPr lvl="3"/>
            <a:r>
              <a:rPr lang="en-SG" dirty="0"/>
              <a:t>If there is a current patient being consulted, check if he’s done and remove him if possible. </a:t>
            </a:r>
          </a:p>
          <a:p>
            <a:pPr lvl="2"/>
            <a:r>
              <a:rPr lang="en-SG" dirty="0"/>
              <a:t>Then, check to see if there are any patients to add to our queue. (if we have reached the next patient arrival time)</a:t>
            </a:r>
          </a:p>
          <a:p>
            <a:pPr lvl="2"/>
            <a:r>
              <a:rPr lang="en-SG" dirty="0"/>
              <a:t>If Queue not empty</a:t>
            </a:r>
          </a:p>
          <a:p>
            <a:pPr lvl="3"/>
            <a:r>
              <a:rPr lang="en-SG" dirty="0"/>
              <a:t>No patient in consultation</a:t>
            </a:r>
          </a:p>
          <a:p>
            <a:pPr lvl="4"/>
            <a:r>
              <a:rPr lang="en-SG" dirty="0"/>
              <a:t>Get the first patient, let him be consulted. </a:t>
            </a:r>
          </a:p>
          <a:p>
            <a:pPr lvl="2"/>
            <a:r>
              <a:rPr lang="en-SG" sz="1800" dirty="0"/>
              <a:t>If we have iterated through all the patients, set done = True and terminate</a:t>
            </a:r>
          </a:p>
          <a:p>
            <a:pPr lvl="2"/>
            <a:r>
              <a:rPr lang="en-SG" sz="1800" dirty="0"/>
              <a:t>Else, increment time by 1</a:t>
            </a:r>
          </a:p>
          <a:p>
            <a:pPr lvl="3"/>
            <a:endParaRPr lang="en-SG" dirty="0"/>
          </a:p>
        </p:txBody>
      </p:sp>
    </p:spTree>
    <p:extLst>
      <p:ext uri="{BB962C8B-B14F-4D97-AF65-F5344CB8AC3E}">
        <p14:creationId xmlns:p14="http://schemas.microsoft.com/office/powerpoint/2010/main" val="6164051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D0567-ECFB-4F2C-8D59-E197B36947A1}"/>
              </a:ext>
            </a:extLst>
          </p:cNvPr>
          <p:cNvSpPr>
            <a:spLocks noGrp="1"/>
          </p:cNvSpPr>
          <p:nvPr>
            <p:ph type="title"/>
          </p:nvPr>
        </p:nvSpPr>
        <p:spPr>
          <a:xfrm>
            <a:off x="838200" y="365125"/>
            <a:ext cx="10515600" cy="1039605"/>
          </a:xfrm>
        </p:spPr>
        <p:txBody>
          <a:bodyPr/>
          <a:lstStyle/>
          <a:p>
            <a:r>
              <a:rPr lang="en-SG" dirty="0"/>
              <a:t>Computing Time </a:t>
            </a:r>
          </a:p>
        </p:txBody>
      </p:sp>
      <p:sp>
        <p:nvSpPr>
          <p:cNvPr id="3" name="Content Placeholder 2">
            <a:extLst>
              <a:ext uri="{FF2B5EF4-FFF2-40B4-BE49-F238E27FC236}">
                <a16:creationId xmlns:a16="http://schemas.microsoft.com/office/drawing/2014/main" id="{ECA536BF-EBDB-4D35-B21B-AD46FC4F00E2}"/>
              </a:ext>
            </a:extLst>
          </p:cNvPr>
          <p:cNvSpPr>
            <a:spLocks noGrp="1"/>
          </p:cNvSpPr>
          <p:nvPr>
            <p:ph idx="1"/>
          </p:nvPr>
        </p:nvSpPr>
        <p:spPr>
          <a:xfrm>
            <a:off x="838200" y="1630017"/>
            <a:ext cx="10515600" cy="4546946"/>
          </a:xfrm>
        </p:spPr>
        <p:txBody>
          <a:bodyPr/>
          <a:lstStyle/>
          <a:p>
            <a:r>
              <a:rPr lang="en-SG" dirty="0"/>
              <a:t>Average Queue Length</a:t>
            </a:r>
          </a:p>
          <a:p>
            <a:pPr lvl="1"/>
            <a:r>
              <a:rPr lang="en-SG" dirty="0"/>
              <a:t>At every time step, get the size of the queue (after inserting and removing patients) and add it to variable </a:t>
            </a:r>
            <a:r>
              <a:rPr lang="en-SG" dirty="0" err="1"/>
              <a:t>avgQLen</a:t>
            </a:r>
            <a:endParaRPr lang="en-SG" dirty="0"/>
          </a:p>
          <a:p>
            <a:pPr lvl="1"/>
            <a:r>
              <a:rPr lang="en-SG" dirty="0"/>
              <a:t>When we are done, the Average Queue Length is </a:t>
            </a:r>
            <a:r>
              <a:rPr lang="en-SG" dirty="0" err="1"/>
              <a:t>avgQLen</a:t>
            </a:r>
            <a:r>
              <a:rPr lang="en-SG" dirty="0"/>
              <a:t>/time</a:t>
            </a:r>
          </a:p>
          <a:p>
            <a:r>
              <a:rPr lang="en-SG" dirty="0"/>
              <a:t>Average Waiting Time</a:t>
            </a:r>
          </a:p>
          <a:p>
            <a:pPr lvl="1"/>
            <a:r>
              <a:rPr lang="en-SG" dirty="0"/>
              <a:t>The waiting time for a given patient is given by (time he is served – arrival time)</a:t>
            </a:r>
          </a:p>
          <a:p>
            <a:pPr lvl="1"/>
            <a:r>
              <a:rPr lang="en-SG" dirty="0"/>
              <a:t>When we serve a patient, compute his waiting time and add it to </a:t>
            </a:r>
            <a:r>
              <a:rPr lang="en-SG" dirty="0" err="1"/>
              <a:t>avgWtTime</a:t>
            </a:r>
            <a:endParaRPr lang="en-SG" dirty="0"/>
          </a:p>
          <a:p>
            <a:pPr lvl="1"/>
            <a:r>
              <a:rPr lang="en-SG" dirty="0"/>
              <a:t>When we are done, get average wait time by </a:t>
            </a:r>
            <a:r>
              <a:rPr lang="en-SG" dirty="0" err="1"/>
              <a:t>avgWtTime</a:t>
            </a:r>
            <a:r>
              <a:rPr lang="en-SG" dirty="0"/>
              <a:t>/</a:t>
            </a:r>
            <a:r>
              <a:rPr lang="en-SG" dirty="0" err="1"/>
              <a:t>len</a:t>
            </a:r>
            <a:r>
              <a:rPr lang="en-SG" dirty="0"/>
              <a:t>(patients)</a:t>
            </a:r>
          </a:p>
        </p:txBody>
      </p:sp>
    </p:spTree>
    <p:extLst>
      <p:ext uri="{BB962C8B-B14F-4D97-AF65-F5344CB8AC3E}">
        <p14:creationId xmlns:p14="http://schemas.microsoft.com/office/powerpoint/2010/main" val="19857388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3372E-A39B-4EB6-BDDD-E779EC2F11FE}"/>
              </a:ext>
            </a:extLst>
          </p:cNvPr>
          <p:cNvSpPr>
            <a:spLocks noGrp="1"/>
          </p:cNvSpPr>
          <p:nvPr>
            <p:ph type="title"/>
          </p:nvPr>
        </p:nvSpPr>
        <p:spPr>
          <a:xfrm>
            <a:off x="838200" y="-206375"/>
            <a:ext cx="10515600" cy="1325563"/>
          </a:xfrm>
        </p:spPr>
        <p:txBody>
          <a:bodyPr/>
          <a:lstStyle/>
          <a:p>
            <a:r>
              <a:rPr lang="en-SG" dirty="0"/>
              <a:t>Question 4</a:t>
            </a:r>
          </a:p>
        </p:txBody>
      </p:sp>
      <p:sp>
        <p:nvSpPr>
          <p:cNvPr id="3" name="Content Placeholder 2">
            <a:extLst>
              <a:ext uri="{FF2B5EF4-FFF2-40B4-BE49-F238E27FC236}">
                <a16:creationId xmlns:a16="http://schemas.microsoft.com/office/drawing/2014/main" id="{F7E35ABD-3A12-483A-849B-EE69C6F41D36}"/>
              </a:ext>
            </a:extLst>
          </p:cNvPr>
          <p:cNvSpPr>
            <a:spLocks noGrp="1"/>
          </p:cNvSpPr>
          <p:nvPr>
            <p:ph idx="1"/>
          </p:nvPr>
        </p:nvSpPr>
        <p:spPr>
          <a:xfrm>
            <a:off x="838200" y="754380"/>
            <a:ext cx="10515600" cy="6400800"/>
          </a:xfrm>
        </p:spPr>
        <p:txBody>
          <a:bodyPr>
            <a:normAutofit lnSpcReduction="10000"/>
          </a:bodyPr>
          <a:lstStyle/>
          <a:p>
            <a:r>
              <a:rPr lang="en-SG" dirty="0"/>
              <a:t>1, 2, 3, 4, 5, 10, 9, 8, 7, 6 – ok</a:t>
            </a:r>
          </a:p>
          <a:p>
            <a:pPr lvl="1"/>
            <a:r>
              <a:rPr lang="en-SG" dirty="0"/>
              <a:t>When user enters 1,2,3,4,5, step 2 prints it out immediately</a:t>
            </a:r>
          </a:p>
          <a:p>
            <a:pPr lvl="1"/>
            <a:r>
              <a:rPr lang="en-SG" dirty="0"/>
              <a:t>6,7,8,9,10 are stored in a stack in step 2 also.</a:t>
            </a:r>
          </a:p>
          <a:p>
            <a:pPr lvl="1"/>
            <a:r>
              <a:rPr lang="en-SG" dirty="0"/>
              <a:t>In step 3, the stack can output all its contents. Since its LIFO, will get 10,9,8,7,6</a:t>
            </a:r>
          </a:p>
          <a:p>
            <a:r>
              <a:rPr lang="en-SG" dirty="0"/>
              <a:t>6, 5, 7, 4, 8, 3, 9, 2, 10, 1 – ok</a:t>
            </a:r>
          </a:p>
          <a:p>
            <a:pPr lvl="1"/>
            <a:r>
              <a:rPr lang="en-SG" dirty="0"/>
              <a:t>Initially, 1, 2, 3, 4, 5 stored in stack</a:t>
            </a:r>
          </a:p>
          <a:p>
            <a:pPr lvl="1"/>
            <a:r>
              <a:rPr lang="en-SG" dirty="0"/>
              <a:t>When input 6, immediately output it</a:t>
            </a:r>
          </a:p>
          <a:p>
            <a:pPr lvl="1"/>
            <a:r>
              <a:rPr lang="en-SG" dirty="0"/>
              <a:t>Output 5 from stack (stack now contains 4,3,2,1)</a:t>
            </a:r>
          </a:p>
          <a:p>
            <a:pPr lvl="1"/>
            <a:r>
              <a:rPr lang="en-SG" dirty="0"/>
              <a:t>Output 7 immediately</a:t>
            </a:r>
          </a:p>
          <a:p>
            <a:pPr lvl="1"/>
            <a:r>
              <a:rPr lang="en-SG" dirty="0"/>
              <a:t>Output 4 from stack (stack now – 3,2,1)</a:t>
            </a:r>
          </a:p>
          <a:p>
            <a:pPr lvl="1"/>
            <a:r>
              <a:rPr lang="en-SG" dirty="0"/>
              <a:t>Output 8 immediately</a:t>
            </a:r>
          </a:p>
          <a:p>
            <a:pPr lvl="1"/>
            <a:r>
              <a:rPr lang="en-SG" dirty="0"/>
              <a:t>Output 3 from stack (stack – 2, 1)</a:t>
            </a:r>
          </a:p>
          <a:p>
            <a:pPr lvl="1"/>
            <a:r>
              <a:rPr lang="en-SG" dirty="0"/>
              <a:t>Output 9 immediately</a:t>
            </a:r>
          </a:p>
          <a:p>
            <a:pPr lvl="1"/>
            <a:r>
              <a:rPr lang="en-SG" dirty="0"/>
              <a:t>Output 2 from stack</a:t>
            </a:r>
          </a:p>
          <a:p>
            <a:pPr lvl="1"/>
            <a:r>
              <a:rPr lang="en-SG" dirty="0"/>
              <a:t>Output 10 immediately, then output 1 from stack</a:t>
            </a:r>
          </a:p>
          <a:p>
            <a:pPr lvl="1"/>
            <a:endParaRPr lang="en-SG" dirty="0"/>
          </a:p>
        </p:txBody>
      </p:sp>
    </p:spTree>
    <p:extLst>
      <p:ext uri="{BB962C8B-B14F-4D97-AF65-F5344CB8AC3E}">
        <p14:creationId xmlns:p14="http://schemas.microsoft.com/office/powerpoint/2010/main" val="11021599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042061-C89C-4190-B707-48ADD619F6EF}"/>
              </a:ext>
            </a:extLst>
          </p:cNvPr>
          <p:cNvSpPr>
            <a:spLocks noGrp="1"/>
          </p:cNvSpPr>
          <p:nvPr>
            <p:ph idx="1"/>
          </p:nvPr>
        </p:nvSpPr>
        <p:spPr>
          <a:xfrm>
            <a:off x="838200" y="571501"/>
            <a:ext cx="10515600" cy="5605462"/>
          </a:xfrm>
        </p:spPr>
        <p:txBody>
          <a:bodyPr>
            <a:normAutofit/>
          </a:bodyPr>
          <a:lstStyle/>
          <a:p>
            <a:r>
              <a:rPr lang="en-SG" sz="3200" dirty="0"/>
              <a:t>8, 6, 7, 5, 4, 3, 9, 10, 2, 1 – No</a:t>
            </a:r>
          </a:p>
          <a:p>
            <a:pPr lvl="1"/>
            <a:r>
              <a:rPr lang="en-SG" sz="3200" dirty="0"/>
              <a:t>Suppose its possible. </a:t>
            </a:r>
          </a:p>
          <a:p>
            <a:pPr lvl="1"/>
            <a:r>
              <a:rPr lang="en-SG" sz="3200" dirty="0"/>
              <a:t>Then only way for the first output to be 8 is that 1-7 is stored in the stack. </a:t>
            </a:r>
          </a:p>
          <a:p>
            <a:pPr lvl="2"/>
            <a:r>
              <a:rPr lang="en-SG" sz="2800" dirty="0"/>
              <a:t>Cannot store 8 in the stack as when we are processing 9, we either have to output 9 immediately or save it to the stack. </a:t>
            </a:r>
          </a:p>
          <a:p>
            <a:pPr lvl="1"/>
            <a:r>
              <a:rPr lang="en-SG" sz="3200" dirty="0"/>
              <a:t>Then the next output must be 7 (output from stack) or 9 (the next input). </a:t>
            </a:r>
          </a:p>
          <a:p>
            <a:pPr lvl="1"/>
            <a:r>
              <a:rPr lang="en-SG" sz="3200" dirty="0"/>
              <a:t>But this isn’t the case, hence proven by contradiction this is false. </a:t>
            </a:r>
          </a:p>
        </p:txBody>
      </p:sp>
    </p:spTree>
    <p:extLst>
      <p:ext uri="{BB962C8B-B14F-4D97-AF65-F5344CB8AC3E}">
        <p14:creationId xmlns:p14="http://schemas.microsoft.com/office/powerpoint/2010/main" val="18662923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7D3C1-8B10-4A2E-A43C-BB702D53A35E}"/>
              </a:ext>
            </a:extLst>
          </p:cNvPr>
          <p:cNvSpPr>
            <a:spLocks noGrp="1"/>
          </p:cNvSpPr>
          <p:nvPr>
            <p:ph type="title"/>
          </p:nvPr>
        </p:nvSpPr>
        <p:spPr/>
        <p:txBody>
          <a:bodyPr/>
          <a:lstStyle/>
          <a:p>
            <a:r>
              <a:rPr lang="en-SG" dirty="0"/>
              <a:t>Q5 </a:t>
            </a:r>
          </a:p>
        </p:txBody>
      </p:sp>
      <p:sp>
        <p:nvSpPr>
          <p:cNvPr id="3" name="Content Placeholder 2">
            <a:extLst>
              <a:ext uri="{FF2B5EF4-FFF2-40B4-BE49-F238E27FC236}">
                <a16:creationId xmlns:a16="http://schemas.microsoft.com/office/drawing/2014/main" id="{19336051-B7A7-45EC-AA02-70EB23386DE6}"/>
              </a:ext>
            </a:extLst>
          </p:cNvPr>
          <p:cNvSpPr>
            <a:spLocks noGrp="1"/>
          </p:cNvSpPr>
          <p:nvPr>
            <p:ph idx="1"/>
          </p:nvPr>
        </p:nvSpPr>
        <p:spPr/>
        <p:txBody>
          <a:bodyPr/>
          <a:lstStyle/>
          <a:p>
            <a:r>
              <a:rPr lang="en-SG" dirty="0"/>
              <a:t>6, 7, 8, 1, 2, 3, 9, 10, 4, 5 – Possible (try to trace yourself)</a:t>
            </a:r>
          </a:p>
          <a:p>
            <a:r>
              <a:rPr lang="en-SG" dirty="0"/>
              <a:t>2, 1, 4, 3, 6, 5, 8, 7, 10, 9 – Possible</a:t>
            </a:r>
          </a:p>
          <a:p>
            <a:r>
              <a:rPr lang="en-SG" dirty="0"/>
              <a:t>5, 1, 7, 10, 2, 9, 3, 4, 6, 8 – No. Instead of tracing let’s reason this.</a:t>
            </a:r>
          </a:p>
          <a:p>
            <a:pPr lvl="1"/>
            <a:r>
              <a:rPr lang="en-SG" dirty="0"/>
              <a:t>A queue is FIFO.</a:t>
            </a:r>
          </a:p>
          <a:p>
            <a:pPr lvl="1"/>
            <a:r>
              <a:rPr lang="en-SG" dirty="0"/>
              <a:t>Hence, output of the queue must be in ascending </a:t>
            </a:r>
            <a:r>
              <a:rPr lang="en-SG"/>
              <a:t>order.</a:t>
            </a:r>
            <a:endParaRPr lang="en-SG" dirty="0"/>
          </a:p>
        </p:txBody>
      </p:sp>
    </p:spTree>
    <p:extLst>
      <p:ext uri="{BB962C8B-B14F-4D97-AF65-F5344CB8AC3E}">
        <p14:creationId xmlns:p14="http://schemas.microsoft.com/office/powerpoint/2010/main" val="19228786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8E4AA-3C6B-4190-AC0F-D058EE8E74A9}"/>
              </a:ext>
            </a:extLst>
          </p:cNvPr>
          <p:cNvSpPr>
            <a:spLocks noGrp="1"/>
          </p:cNvSpPr>
          <p:nvPr>
            <p:ph type="title"/>
          </p:nvPr>
        </p:nvSpPr>
        <p:spPr/>
        <p:txBody>
          <a:bodyPr/>
          <a:lstStyle/>
          <a:p>
            <a:r>
              <a:rPr lang="en-SG" dirty="0"/>
              <a:t>Q1 – Using stack to see if #0’s &gt; 1</a:t>
            </a:r>
          </a:p>
        </p:txBody>
      </p:sp>
      <p:sp>
        <p:nvSpPr>
          <p:cNvPr id="3" name="Content Placeholder 2">
            <a:extLst>
              <a:ext uri="{FF2B5EF4-FFF2-40B4-BE49-F238E27FC236}">
                <a16:creationId xmlns:a16="http://schemas.microsoft.com/office/drawing/2014/main" id="{B73F97A5-B660-4B59-AA12-6304931645DF}"/>
              </a:ext>
            </a:extLst>
          </p:cNvPr>
          <p:cNvSpPr>
            <a:spLocks noGrp="1"/>
          </p:cNvSpPr>
          <p:nvPr>
            <p:ph idx="1"/>
          </p:nvPr>
        </p:nvSpPr>
        <p:spPr>
          <a:xfrm>
            <a:off x="1299633" y="4616980"/>
            <a:ext cx="9592733" cy="1875895"/>
          </a:xfrm>
        </p:spPr>
        <p:txBody>
          <a:bodyPr>
            <a:normAutofit lnSpcReduction="10000"/>
          </a:bodyPr>
          <a:lstStyle/>
          <a:p>
            <a:r>
              <a:rPr lang="en-SG" dirty="0"/>
              <a:t>Cannot count, can only use a stack (to be declared in the function)</a:t>
            </a:r>
          </a:p>
          <a:p>
            <a:pPr lvl="1"/>
            <a:r>
              <a:rPr lang="en-SG" dirty="0" err="1"/>
              <a:t>I.e</a:t>
            </a:r>
            <a:r>
              <a:rPr lang="en-SG" dirty="0"/>
              <a:t>, cannot do something like </a:t>
            </a:r>
          </a:p>
          <a:p>
            <a:pPr marL="457200" lvl="1" indent="0">
              <a:buNone/>
            </a:pPr>
            <a:r>
              <a:rPr lang="en-SG" dirty="0"/>
              <a:t>sum([int(</a:t>
            </a:r>
            <a:r>
              <a:rPr lang="en-SG" dirty="0" err="1"/>
              <a:t>i</a:t>
            </a:r>
            <a:r>
              <a:rPr lang="en-SG" dirty="0"/>
              <a:t>) for </a:t>
            </a:r>
            <a:r>
              <a:rPr lang="en-SG" dirty="0" err="1"/>
              <a:t>i</a:t>
            </a:r>
            <a:r>
              <a:rPr lang="en-SG" dirty="0"/>
              <a:t> in input]) &gt; </a:t>
            </a:r>
            <a:r>
              <a:rPr lang="en-SG" dirty="0" err="1"/>
              <a:t>len</a:t>
            </a:r>
            <a:r>
              <a:rPr lang="en-SG" dirty="0"/>
              <a:t>(input)/2</a:t>
            </a:r>
          </a:p>
          <a:p>
            <a:pPr marL="457200" lvl="1" indent="0">
              <a:buNone/>
            </a:pPr>
            <a:r>
              <a:rPr lang="en-SG" dirty="0"/>
              <a:t>(or use a for loop to iterate and count the number of 1’s) </a:t>
            </a:r>
          </a:p>
        </p:txBody>
      </p:sp>
      <p:pic>
        <p:nvPicPr>
          <p:cNvPr id="4" name="Picture 3">
            <a:extLst>
              <a:ext uri="{FF2B5EF4-FFF2-40B4-BE49-F238E27FC236}">
                <a16:creationId xmlns:a16="http://schemas.microsoft.com/office/drawing/2014/main" id="{7F9CAC15-EE7D-4176-B8FB-C27145918271}"/>
              </a:ext>
            </a:extLst>
          </p:cNvPr>
          <p:cNvPicPr>
            <a:picLocks noChangeAspect="1"/>
          </p:cNvPicPr>
          <p:nvPr/>
        </p:nvPicPr>
        <p:blipFill>
          <a:blip r:embed="rId2"/>
          <a:stretch>
            <a:fillRect/>
          </a:stretch>
        </p:blipFill>
        <p:spPr>
          <a:xfrm>
            <a:off x="321734" y="1690688"/>
            <a:ext cx="6587066" cy="2728912"/>
          </a:xfrm>
          <a:prstGeom prst="rect">
            <a:avLst/>
          </a:prstGeom>
        </p:spPr>
      </p:pic>
    </p:spTree>
    <p:extLst>
      <p:ext uri="{BB962C8B-B14F-4D97-AF65-F5344CB8AC3E}">
        <p14:creationId xmlns:p14="http://schemas.microsoft.com/office/powerpoint/2010/main" val="3959704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2BDE20-CF47-4C38-B036-3BC23E7D6BFA}"/>
              </a:ext>
            </a:extLst>
          </p:cNvPr>
          <p:cNvSpPr>
            <a:spLocks noGrp="1"/>
          </p:cNvSpPr>
          <p:nvPr>
            <p:ph idx="1"/>
          </p:nvPr>
        </p:nvSpPr>
        <p:spPr>
          <a:xfrm>
            <a:off x="838200" y="999067"/>
            <a:ext cx="10515600" cy="5177896"/>
          </a:xfrm>
        </p:spPr>
        <p:txBody>
          <a:bodyPr>
            <a:normAutofit fontScale="92500" lnSpcReduction="10000"/>
          </a:bodyPr>
          <a:lstStyle/>
          <a:p>
            <a:r>
              <a:rPr lang="en-SG" dirty="0"/>
              <a:t>Idea – somehow let the 0’s and 1’s cancel out each other. </a:t>
            </a:r>
          </a:p>
          <a:p>
            <a:r>
              <a:rPr lang="en-SG" dirty="0"/>
              <a:t>Initialize an empty stack s</a:t>
            </a:r>
          </a:p>
          <a:p>
            <a:pPr lvl="1"/>
            <a:r>
              <a:rPr lang="en-SG" dirty="0"/>
              <a:t>Stack has three useful operations </a:t>
            </a:r>
            <a:r>
              <a:rPr lang="en-SG" dirty="0" smtClean="0"/>
              <a:t>top </a:t>
            </a:r>
            <a:r>
              <a:rPr lang="en-SG" dirty="0"/>
              <a:t>(let us see the first item), pop (deletes the top item and returns it) and push items to top of stack</a:t>
            </a:r>
          </a:p>
          <a:p>
            <a:r>
              <a:rPr lang="en-SG" dirty="0"/>
              <a:t>For each character c in input:</a:t>
            </a:r>
          </a:p>
          <a:p>
            <a:pPr lvl="1"/>
            <a:r>
              <a:rPr lang="en-SG" dirty="0"/>
              <a:t>If s is empty OR if </a:t>
            </a:r>
            <a:r>
              <a:rPr lang="en-SG" dirty="0" err="1"/>
              <a:t>s.peek</a:t>
            </a:r>
            <a:r>
              <a:rPr lang="en-SG" dirty="0"/>
              <a:t>() == int(c):</a:t>
            </a:r>
          </a:p>
          <a:p>
            <a:pPr lvl="2"/>
            <a:r>
              <a:rPr lang="en-SG" dirty="0"/>
              <a:t>Push c to the top of s</a:t>
            </a:r>
          </a:p>
          <a:p>
            <a:pPr lvl="1"/>
            <a:r>
              <a:rPr lang="en-SG" dirty="0"/>
              <a:t>Else (if </a:t>
            </a:r>
            <a:r>
              <a:rPr lang="en-SG" dirty="0" err="1" smtClean="0"/>
              <a:t>s.top</a:t>
            </a:r>
            <a:r>
              <a:rPr lang="en-SG" dirty="0" smtClean="0"/>
              <a:t>() </a:t>
            </a:r>
            <a:r>
              <a:rPr lang="en-SG" dirty="0"/>
              <a:t>!= c):</a:t>
            </a:r>
          </a:p>
          <a:p>
            <a:pPr lvl="2"/>
            <a:r>
              <a:rPr lang="en-SG" dirty="0"/>
              <a:t>Delete the top item of s (pop)</a:t>
            </a:r>
          </a:p>
          <a:p>
            <a:r>
              <a:rPr lang="en-SG" dirty="0"/>
              <a:t>3 possibilities at the end</a:t>
            </a:r>
          </a:p>
          <a:p>
            <a:pPr lvl="1"/>
            <a:r>
              <a:rPr lang="en-SG" dirty="0"/>
              <a:t>If s is empty, it means equal numbers of 0 and 1</a:t>
            </a:r>
          </a:p>
          <a:p>
            <a:pPr lvl="1"/>
            <a:r>
              <a:rPr lang="en-SG" dirty="0"/>
              <a:t>If </a:t>
            </a:r>
            <a:r>
              <a:rPr lang="en-SG" dirty="0" err="1" smtClean="0"/>
              <a:t>s.top</a:t>
            </a:r>
            <a:r>
              <a:rPr lang="en-SG" dirty="0" smtClean="0"/>
              <a:t>() </a:t>
            </a:r>
            <a:r>
              <a:rPr lang="en-SG" dirty="0"/>
              <a:t>== 1, what does this mean?</a:t>
            </a:r>
          </a:p>
          <a:p>
            <a:pPr lvl="2"/>
            <a:r>
              <a:rPr lang="en-SG" dirty="0"/>
              <a:t>We can use this to deduce that one number has occurred more than the other </a:t>
            </a:r>
          </a:p>
          <a:p>
            <a:pPr lvl="1"/>
            <a:r>
              <a:rPr lang="en-SG" dirty="0"/>
              <a:t>Else, …?</a:t>
            </a:r>
          </a:p>
          <a:p>
            <a:pPr lvl="1"/>
            <a:endParaRPr lang="en-SG" dirty="0"/>
          </a:p>
        </p:txBody>
      </p:sp>
    </p:spTree>
    <p:extLst>
      <p:ext uri="{BB962C8B-B14F-4D97-AF65-F5344CB8AC3E}">
        <p14:creationId xmlns:p14="http://schemas.microsoft.com/office/powerpoint/2010/main" val="29092436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CB8DE-8877-4159-8B4B-CD5957AF74B4}"/>
              </a:ext>
            </a:extLst>
          </p:cNvPr>
          <p:cNvSpPr>
            <a:spLocks noGrp="1"/>
          </p:cNvSpPr>
          <p:nvPr>
            <p:ph type="title"/>
          </p:nvPr>
        </p:nvSpPr>
        <p:spPr/>
        <p:txBody>
          <a:bodyPr/>
          <a:lstStyle/>
          <a:p>
            <a:r>
              <a:rPr lang="en-SG" dirty="0"/>
              <a:t>Some explanations </a:t>
            </a:r>
          </a:p>
        </p:txBody>
      </p:sp>
      <p:sp>
        <p:nvSpPr>
          <p:cNvPr id="3" name="Content Placeholder 2">
            <a:extLst>
              <a:ext uri="{FF2B5EF4-FFF2-40B4-BE49-F238E27FC236}">
                <a16:creationId xmlns:a16="http://schemas.microsoft.com/office/drawing/2014/main" id="{E6F1A17B-9D71-4D56-91A5-EBA85D802E3D}"/>
              </a:ext>
            </a:extLst>
          </p:cNvPr>
          <p:cNvSpPr>
            <a:spLocks noGrp="1"/>
          </p:cNvSpPr>
          <p:nvPr>
            <p:ph idx="1"/>
          </p:nvPr>
        </p:nvSpPr>
        <p:spPr>
          <a:xfrm>
            <a:off x="838200" y="1533962"/>
            <a:ext cx="10515600" cy="5032375"/>
          </a:xfrm>
        </p:spPr>
        <p:txBody>
          <a:bodyPr>
            <a:normAutofit fontScale="77500" lnSpcReduction="20000"/>
          </a:bodyPr>
          <a:lstStyle/>
          <a:p>
            <a:r>
              <a:rPr lang="en-SG" dirty="0"/>
              <a:t>For each character c in input:</a:t>
            </a:r>
          </a:p>
          <a:p>
            <a:pPr lvl="1"/>
            <a:r>
              <a:rPr lang="en-SG" dirty="0">
                <a:solidFill>
                  <a:srgbClr val="00B050"/>
                </a:solidFill>
              </a:rPr>
              <a:t>If s is empty </a:t>
            </a:r>
            <a:r>
              <a:rPr lang="en-SG" dirty="0">
                <a:solidFill>
                  <a:schemeClr val="accent1"/>
                </a:solidFill>
              </a:rPr>
              <a:t>OR if </a:t>
            </a:r>
            <a:r>
              <a:rPr lang="en-SG" dirty="0" err="1" smtClean="0">
                <a:solidFill>
                  <a:schemeClr val="accent1"/>
                </a:solidFill>
              </a:rPr>
              <a:t>s.top</a:t>
            </a:r>
            <a:r>
              <a:rPr lang="en-SG" dirty="0" smtClean="0">
                <a:solidFill>
                  <a:schemeClr val="accent1"/>
                </a:solidFill>
              </a:rPr>
              <a:t>() </a:t>
            </a:r>
            <a:r>
              <a:rPr lang="en-SG" dirty="0">
                <a:solidFill>
                  <a:schemeClr val="accent1"/>
                </a:solidFill>
              </a:rPr>
              <a:t>== int(c):</a:t>
            </a:r>
          </a:p>
          <a:p>
            <a:pPr lvl="2"/>
            <a:r>
              <a:rPr lang="en-SG" dirty="0">
                <a:solidFill>
                  <a:srgbClr val="0070C0"/>
                </a:solidFill>
              </a:rPr>
              <a:t>Push c to the top of s</a:t>
            </a:r>
          </a:p>
          <a:p>
            <a:pPr lvl="1"/>
            <a:r>
              <a:rPr lang="en-SG" dirty="0">
                <a:solidFill>
                  <a:srgbClr val="FF0000"/>
                </a:solidFill>
              </a:rPr>
              <a:t>Else (if </a:t>
            </a:r>
            <a:r>
              <a:rPr lang="en-SG" dirty="0" err="1" smtClean="0">
                <a:solidFill>
                  <a:srgbClr val="FF0000"/>
                </a:solidFill>
              </a:rPr>
              <a:t>s.top</a:t>
            </a:r>
            <a:r>
              <a:rPr lang="en-SG" dirty="0" smtClean="0">
                <a:solidFill>
                  <a:srgbClr val="FF0000"/>
                </a:solidFill>
              </a:rPr>
              <a:t>() </a:t>
            </a:r>
            <a:r>
              <a:rPr lang="en-SG" dirty="0">
                <a:solidFill>
                  <a:srgbClr val="FF0000"/>
                </a:solidFill>
              </a:rPr>
              <a:t>!= c):</a:t>
            </a:r>
          </a:p>
          <a:p>
            <a:pPr lvl="2"/>
            <a:r>
              <a:rPr lang="en-SG" dirty="0">
                <a:solidFill>
                  <a:srgbClr val="FF0000"/>
                </a:solidFill>
              </a:rPr>
              <a:t>Delete the top item of s (pop)</a:t>
            </a:r>
          </a:p>
          <a:p>
            <a:r>
              <a:rPr lang="en-SG" sz="3400" dirty="0"/>
              <a:t>First, note that the number on the top of s (</a:t>
            </a:r>
            <a:r>
              <a:rPr lang="en-SG" sz="3400" dirty="0" err="1" smtClean="0"/>
              <a:t>s.top</a:t>
            </a:r>
            <a:r>
              <a:rPr lang="en-SG" sz="3400" dirty="0" smtClean="0"/>
              <a:t>()) </a:t>
            </a:r>
            <a:r>
              <a:rPr lang="en-SG" sz="3400" dirty="0"/>
              <a:t>contains the number which is the most frequent so far. </a:t>
            </a:r>
          </a:p>
          <a:p>
            <a:r>
              <a:rPr lang="en-SG" sz="3400" dirty="0">
                <a:solidFill>
                  <a:srgbClr val="00B050"/>
                </a:solidFill>
              </a:rPr>
              <a:t>When s is empty, 2 possibilities. Either we just started, or we encountered an equal number of 0’s and 1’s so far and they cancel each other out. </a:t>
            </a:r>
          </a:p>
          <a:p>
            <a:pPr lvl="1"/>
            <a:r>
              <a:rPr lang="en-SG" sz="3400" dirty="0">
                <a:solidFill>
                  <a:srgbClr val="00B050"/>
                </a:solidFill>
              </a:rPr>
              <a:t>Either way, this results in the current number being the number which has been encountered the most so far</a:t>
            </a:r>
          </a:p>
          <a:p>
            <a:r>
              <a:rPr lang="en-SG" sz="3400" dirty="0" err="1" smtClean="0">
                <a:solidFill>
                  <a:srgbClr val="0070C0"/>
                </a:solidFill>
              </a:rPr>
              <a:t>s.top</a:t>
            </a:r>
            <a:r>
              <a:rPr lang="en-SG" sz="3400" dirty="0" smtClean="0">
                <a:solidFill>
                  <a:srgbClr val="0070C0"/>
                </a:solidFill>
              </a:rPr>
              <a:t>() </a:t>
            </a:r>
            <a:r>
              <a:rPr lang="en-SG" sz="3400" dirty="0">
                <a:solidFill>
                  <a:srgbClr val="0070C0"/>
                </a:solidFill>
              </a:rPr>
              <a:t>== int(c) means so far, we have encountered more of the current number on the top of the stack. We add one more to our collection</a:t>
            </a:r>
          </a:p>
          <a:p>
            <a:r>
              <a:rPr lang="en-SG" sz="3400" dirty="0">
                <a:solidFill>
                  <a:srgbClr val="FF0000"/>
                </a:solidFill>
              </a:rPr>
              <a:t>Else part means that the current number has not appeared as often as the number at the top of the stack. Hence, we pop the stack as the current number has ‘cancelled’ out one item from the stack </a:t>
            </a:r>
          </a:p>
        </p:txBody>
      </p:sp>
    </p:spTree>
    <p:extLst>
      <p:ext uri="{BB962C8B-B14F-4D97-AF65-F5344CB8AC3E}">
        <p14:creationId xmlns:p14="http://schemas.microsoft.com/office/powerpoint/2010/main" val="6216646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1A72C-4213-44A7-9B5B-F6807B2BE4FC}"/>
              </a:ext>
            </a:extLst>
          </p:cNvPr>
          <p:cNvSpPr>
            <a:spLocks noGrp="1"/>
          </p:cNvSpPr>
          <p:nvPr>
            <p:ph type="title"/>
          </p:nvPr>
        </p:nvSpPr>
        <p:spPr/>
        <p:txBody>
          <a:bodyPr/>
          <a:lstStyle/>
          <a:p>
            <a:r>
              <a:rPr lang="en-SG" dirty="0"/>
              <a:t>Q1 – Extra challenge</a:t>
            </a:r>
          </a:p>
        </p:txBody>
      </p:sp>
      <p:sp>
        <p:nvSpPr>
          <p:cNvPr id="3" name="Content Placeholder 2">
            <a:extLst>
              <a:ext uri="{FF2B5EF4-FFF2-40B4-BE49-F238E27FC236}">
                <a16:creationId xmlns:a16="http://schemas.microsoft.com/office/drawing/2014/main" id="{DC180FD2-15F1-4465-9709-5A768C18AC67}"/>
              </a:ext>
            </a:extLst>
          </p:cNvPr>
          <p:cNvSpPr>
            <a:spLocks noGrp="1"/>
          </p:cNvSpPr>
          <p:nvPr>
            <p:ph idx="1"/>
          </p:nvPr>
        </p:nvSpPr>
        <p:spPr/>
        <p:txBody>
          <a:bodyPr/>
          <a:lstStyle/>
          <a:p>
            <a:r>
              <a:rPr lang="en-SG" dirty="0"/>
              <a:t>After we have executed the function, can we use the resultant stack to answer this?</a:t>
            </a:r>
          </a:p>
        </p:txBody>
      </p:sp>
    </p:spTree>
    <p:extLst>
      <p:ext uri="{BB962C8B-B14F-4D97-AF65-F5344CB8AC3E}">
        <p14:creationId xmlns:p14="http://schemas.microsoft.com/office/powerpoint/2010/main" val="922231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AE100-94EF-4AFD-A85E-FB1C932394EA}"/>
              </a:ext>
            </a:extLst>
          </p:cNvPr>
          <p:cNvSpPr>
            <a:spLocks noGrp="1"/>
          </p:cNvSpPr>
          <p:nvPr>
            <p:ph type="title"/>
          </p:nvPr>
        </p:nvSpPr>
        <p:spPr/>
        <p:txBody>
          <a:bodyPr/>
          <a:lstStyle/>
          <a:p>
            <a:r>
              <a:rPr lang="en-SG" dirty="0"/>
              <a:t>Q2 – Infix/postfix</a:t>
            </a:r>
          </a:p>
        </p:txBody>
      </p:sp>
      <p:sp>
        <p:nvSpPr>
          <p:cNvPr id="3" name="Content Placeholder 2">
            <a:extLst>
              <a:ext uri="{FF2B5EF4-FFF2-40B4-BE49-F238E27FC236}">
                <a16:creationId xmlns:a16="http://schemas.microsoft.com/office/drawing/2014/main" id="{B91C3934-0A9F-410E-A85F-A20492A90418}"/>
              </a:ext>
            </a:extLst>
          </p:cNvPr>
          <p:cNvSpPr>
            <a:spLocks noGrp="1"/>
          </p:cNvSpPr>
          <p:nvPr>
            <p:ph idx="1"/>
          </p:nvPr>
        </p:nvSpPr>
        <p:spPr>
          <a:xfrm>
            <a:off x="838200" y="1439370"/>
            <a:ext cx="10515600" cy="5269442"/>
          </a:xfrm>
        </p:spPr>
        <p:txBody>
          <a:bodyPr>
            <a:normAutofit/>
          </a:bodyPr>
          <a:lstStyle/>
          <a:p>
            <a:r>
              <a:rPr lang="en-SG" sz="2400" dirty="0"/>
              <a:t>Define</a:t>
            </a:r>
          </a:p>
          <a:p>
            <a:pPr lvl="1"/>
            <a:r>
              <a:rPr lang="en-SG" dirty="0"/>
              <a:t>Operands – the numbers</a:t>
            </a:r>
          </a:p>
          <a:p>
            <a:pPr lvl="1"/>
            <a:r>
              <a:rPr lang="en-SG" dirty="0"/>
              <a:t>Operators - + - * / etc…</a:t>
            </a:r>
          </a:p>
          <a:p>
            <a:r>
              <a:rPr lang="en-SG" sz="2400" dirty="0"/>
              <a:t>To evaluate a postfix expression</a:t>
            </a:r>
          </a:p>
          <a:p>
            <a:pPr lvl="1"/>
            <a:r>
              <a:rPr lang="en-SG" dirty="0"/>
              <a:t>Evaluate from left to right</a:t>
            </a:r>
          </a:p>
          <a:p>
            <a:pPr lvl="1"/>
            <a:r>
              <a:rPr lang="en-SG" dirty="0"/>
              <a:t>Keep track of operands encountered until we encounter an operator</a:t>
            </a:r>
          </a:p>
          <a:p>
            <a:pPr lvl="1"/>
            <a:r>
              <a:rPr lang="en-SG" dirty="0"/>
              <a:t>Once we encounter an operator, then use it on the operands most recently encountered</a:t>
            </a:r>
          </a:p>
          <a:p>
            <a:r>
              <a:rPr lang="en-SG" sz="2400" dirty="0" err="1"/>
              <a:t>Eg</a:t>
            </a:r>
            <a:r>
              <a:rPr lang="en-SG" sz="2400" dirty="0"/>
              <a:t>, 2 3 4 + *. From left to right</a:t>
            </a:r>
          </a:p>
          <a:p>
            <a:pPr lvl="1"/>
            <a:r>
              <a:rPr lang="en-SG" dirty="0"/>
              <a:t>Encounter operands 2, 3, 4 before encountering operator +</a:t>
            </a:r>
          </a:p>
          <a:p>
            <a:pPr lvl="1"/>
            <a:r>
              <a:rPr lang="en-SG" dirty="0"/>
              <a:t>Use + on the 2 most recent operands, so 3 + 4 = 7.</a:t>
            </a:r>
          </a:p>
          <a:p>
            <a:pPr lvl="1"/>
            <a:r>
              <a:rPr lang="en-SG" dirty="0"/>
              <a:t>Next operand is *, so it becomes 2 * 7 = 14</a:t>
            </a:r>
          </a:p>
          <a:p>
            <a:pPr lvl="1"/>
            <a:endParaRPr lang="en-SG" sz="2000" dirty="0"/>
          </a:p>
        </p:txBody>
      </p:sp>
    </p:spTree>
    <p:extLst>
      <p:ext uri="{BB962C8B-B14F-4D97-AF65-F5344CB8AC3E}">
        <p14:creationId xmlns:p14="http://schemas.microsoft.com/office/powerpoint/2010/main" val="9568635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E2D7A-4546-4183-804A-679E13A34357}"/>
              </a:ext>
            </a:extLst>
          </p:cNvPr>
          <p:cNvSpPr>
            <a:spLocks noGrp="1"/>
          </p:cNvSpPr>
          <p:nvPr>
            <p:ph type="title"/>
          </p:nvPr>
        </p:nvSpPr>
        <p:spPr>
          <a:xfrm>
            <a:off x="838200" y="0"/>
            <a:ext cx="10515600" cy="1325563"/>
          </a:xfrm>
        </p:spPr>
        <p:txBody>
          <a:bodyPr/>
          <a:lstStyle/>
          <a:p>
            <a:r>
              <a:rPr lang="en-SG" dirty="0"/>
              <a:t>Q3 – Queue using Stack</a:t>
            </a:r>
          </a:p>
        </p:txBody>
      </p:sp>
      <p:sp>
        <p:nvSpPr>
          <p:cNvPr id="3" name="Content Placeholder 2">
            <a:extLst>
              <a:ext uri="{FF2B5EF4-FFF2-40B4-BE49-F238E27FC236}">
                <a16:creationId xmlns:a16="http://schemas.microsoft.com/office/drawing/2014/main" id="{571A7E29-9C65-4103-98FF-B09C194A49EB}"/>
              </a:ext>
            </a:extLst>
          </p:cNvPr>
          <p:cNvSpPr>
            <a:spLocks noGrp="1"/>
          </p:cNvSpPr>
          <p:nvPr>
            <p:ph idx="1"/>
          </p:nvPr>
        </p:nvSpPr>
        <p:spPr>
          <a:xfrm>
            <a:off x="838200" y="1190269"/>
            <a:ext cx="10515600" cy="4351338"/>
          </a:xfrm>
        </p:spPr>
        <p:txBody>
          <a:bodyPr>
            <a:noAutofit/>
          </a:bodyPr>
          <a:lstStyle/>
          <a:p>
            <a:r>
              <a:rPr lang="en-SG" sz="3200" dirty="0"/>
              <a:t>Represent each patient as a 3-tuple of (Name, Arrival Time, Consultation Time).</a:t>
            </a:r>
          </a:p>
          <a:p>
            <a:r>
              <a:rPr lang="en-SG" sz="3200" dirty="0"/>
              <a:t>Patients sorted based on arrival time. </a:t>
            </a:r>
          </a:p>
          <a:p>
            <a:r>
              <a:rPr lang="en-SG" sz="3200" dirty="0" err="1"/>
              <a:t>Eg</a:t>
            </a:r>
            <a:r>
              <a:rPr lang="en-SG" sz="3200" dirty="0"/>
              <a:t> (John, 10, 5) means John arrives at time 10, and when he sees the doctor, he will take 5 mins. </a:t>
            </a:r>
          </a:p>
          <a:p>
            <a:pPr lvl="1"/>
            <a:r>
              <a:rPr lang="en-SG" sz="3200" dirty="0"/>
              <a:t>Note that arrival time != time he meets the doctor</a:t>
            </a:r>
          </a:p>
          <a:p>
            <a:pPr lvl="1"/>
            <a:r>
              <a:rPr lang="en-SG" sz="3200" dirty="0" err="1"/>
              <a:t>Eg</a:t>
            </a:r>
            <a:r>
              <a:rPr lang="en-SG" sz="3200" dirty="0"/>
              <a:t> if we have [(Mary, 8, 7), (John, 10, 5)], then </a:t>
            </a:r>
          </a:p>
          <a:p>
            <a:pPr lvl="2"/>
            <a:r>
              <a:rPr lang="en-SG" sz="3200" dirty="0"/>
              <a:t>since Mary is the first patient, she sees the doctor at time 8 and leaves at time 15</a:t>
            </a:r>
          </a:p>
          <a:p>
            <a:pPr lvl="2"/>
            <a:r>
              <a:rPr lang="en-SG" sz="3200" dirty="0"/>
              <a:t>When John arrives at time 10, he can only see the doctor at time 15 and leave at time 20</a:t>
            </a:r>
          </a:p>
        </p:txBody>
      </p:sp>
    </p:spTree>
    <p:extLst>
      <p:ext uri="{BB962C8B-B14F-4D97-AF65-F5344CB8AC3E}">
        <p14:creationId xmlns:p14="http://schemas.microsoft.com/office/powerpoint/2010/main" val="33249613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976E1-87F2-4539-BA2F-F71453B933E7}"/>
              </a:ext>
            </a:extLst>
          </p:cNvPr>
          <p:cNvSpPr>
            <a:spLocks noGrp="1"/>
          </p:cNvSpPr>
          <p:nvPr>
            <p:ph type="title"/>
          </p:nvPr>
        </p:nvSpPr>
        <p:spPr>
          <a:xfrm>
            <a:off x="838200" y="365125"/>
            <a:ext cx="10515600" cy="1108075"/>
          </a:xfrm>
        </p:spPr>
        <p:txBody>
          <a:bodyPr/>
          <a:lstStyle/>
          <a:p>
            <a:r>
              <a:rPr lang="en-SG" dirty="0"/>
              <a:t>Some considerations</a:t>
            </a:r>
          </a:p>
        </p:txBody>
      </p:sp>
      <p:sp>
        <p:nvSpPr>
          <p:cNvPr id="3" name="Content Placeholder 2">
            <a:extLst>
              <a:ext uri="{FF2B5EF4-FFF2-40B4-BE49-F238E27FC236}">
                <a16:creationId xmlns:a16="http://schemas.microsoft.com/office/drawing/2014/main" id="{903CCB9F-E999-4016-9979-701266C1BCC6}"/>
              </a:ext>
            </a:extLst>
          </p:cNvPr>
          <p:cNvSpPr>
            <a:spLocks noGrp="1"/>
          </p:cNvSpPr>
          <p:nvPr>
            <p:ph idx="1"/>
          </p:nvPr>
        </p:nvSpPr>
        <p:spPr>
          <a:xfrm>
            <a:off x="838200" y="1604908"/>
            <a:ext cx="10515600" cy="4351338"/>
          </a:xfrm>
        </p:spPr>
        <p:txBody>
          <a:bodyPr>
            <a:normAutofit lnSpcReduction="10000"/>
          </a:bodyPr>
          <a:lstStyle/>
          <a:p>
            <a:r>
              <a:rPr lang="en-SG" dirty="0"/>
              <a:t>Need a data structure to represent the queue. (Queue)</a:t>
            </a:r>
          </a:p>
          <a:p>
            <a:r>
              <a:rPr lang="en-SG" dirty="0"/>
              <a:t>Need to keep track of patients who have been seen (and have yet been seen)</a:t>
            </a:r>
          </a:p>
          <a:p>
            <a:r>
              <a:rPr lang="en-SG" dirty="0"/>
              <a:t>Keep track of time taken to see all patients</a:t>
            </a:r>
          </a:p>
          <a:p>
            <a:r>
              <a:rPr lang="en-SG" dirty="0"/>
              <a:t>To compute average queue length,</a:t>
            </a:r>
          </a:p>
          <a:p>
            <a:pPr lvl="1"/>
            <a:r>
              <a:rPr lang="en-SG" dirty="0"/>
              <a:t>Determine the number of persons queuing at every time interval, and average this.</a:t>
            </a:r>
          </a:p>
          <a:p>
            <a:pPr lvl="1"/>
            <a:r>
              <a:rPr lang="en-SG" dirty="0" err="1"/>
              <a:t>Eg</a:t>
            </a:r>
            <a:r>
              <a:rPr lang="en-SG" dirty="0"/>
              <a:t> if the queue lasts for 5 secs, and the number of people at the queue at every sec is 1, 3, 2, 1, 0, then the average queue length is (1+3+2+1+0)/5</a:t>
            </a:r>
          </a:p>
          <a:p>
            <a:r>
              <a:rPr lang="en-SG" sz="2400" dirty="0"/>
              <a:t>Similarly, average waiting time is the sum of all waiting times of a patient/number of patients</a:t>
            </a:r>
          </a:p>
        </p:txBody>
      </p:sp>
    </p:spTree>
    <p:extLst>
      <p:ext uri="{BB962C8B-B14F-4D97-AF65-F5344CB8AC3E}">
        <p14:creationId xmlns:p14="http://schemas.microsoft.com/office/powerpoint/2010/main" val="10732011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4E163-771B-41D7-AE28-B3870EBDDF86}"/>
              </a:ext>
            </a:extLst>
          </p:cNvPr>
          <p:cNvSpPr>
            <a:spLocks noGrp="1"/>
          </p:cNvSpPr>
          <p:nvPr>
            <p:ph type="title"/>
          </p:nvPr>
        </p:nvSpPr>
        <p:spPr>
          <a:xfrm>
            <a:off x="838200" y="365126"/>
            <a:ext cx="10515600" cy="972608"/>
          </a:xfrm>
        </p:spPr>
        <p:txBody>
          <a:bodyPr>
            <a:normAutofit fontScale="90000"/>
          </a:bodyPr>
          <a:lstStyle/>
          <a:p>
            <a:r>
              <a:rPr lang="en-SG" dirty="0"/>
              <a:t>Pseudocode sketch</a:t>
            </a:r>
            <a:br>
              <a:rPr lang="en-SG" dirty="0"/>
            </a:br>
            <a:r>
              <a:rPr lang="en-SG" dirty="0"/>
              <a:t>- Variables needed</a:t>
            </a:r>
          </a:p>
        </p:txBody>
      </p:sp>
      <p:pic>
        <p:nvPicPr>
          <p:cNvPr id="5" name="Content Placeholder 4">
            <a:extLst>
              <a:ext uri="{FF2B5EF4-FFF2-40B4-BE49-F238E27FC236}">
                <a16:creationId xmlns:a16="http://schemas.microsoft.com/office/drawing/2014/main" id="{8B639417-E060-4381-B78B-DF453FC45039}"/>
              </a:ext>
            </a:extLst>
          </p:cNvPr>
          <p:cNvPicPr>
            <a:picLocks noGrp="1" noChangeAspect="1"/>
          </p:cNvPicPr>
          <p:nvPr>
            <p:ph idx="1"/>
          </p:nvPr>
        </p:nvPicPr>
        <p:blipFill>
          <a:blip r:embed="rId2"/>
          <a:stretch>
            <a:fillRect/>
          </a:stretch>
        </p:blipFill>
        <p:spPr>
          <a:xfrm>
            <a:off x="326407" y="1856936"/>
            <a:ext cx="11539185" cy="4465698"/>
          </a:xfrm>
          <a:prstGeom prst="rect">
            <a:avLst/>
          </a:prstGeom>
        </p:spPr>
      </p:pic>
    </p:spTree>
    <p:extLst>
      <p:ext uri="{BB962C8B-B14F-4D97-AF65-F5344CB8AC3E}">
        <p14:creationId xmlns:p14="http://schemas.microsoft.com/office/powerpoint/2010/main" val="4094981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830</TotalTime>
  <Words>1315</Words>
  <Application>Microsoft Office PowerPoint</Application>
  <PresentationFormat>Widescreen</PresentationFormat>
  <Paragraphs>107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Tutorial 4</vt:lpstr>
      <vt:lpstr>Q1 – Using stack to see if #0’s &gt; 1</vt:lpstr>
      <vt:lpstr>PowerPoint Presentation</vt:lpstr>
      <vt:lpstr>Some explanations </vt:lpstr>
      <vt:lpstr>Q1 – Extra challenge</vt:lpstr>
      <vt:lpstr>Q2 – Infix/postfix</vt:lpstr>
      <vt:lpstr>Q3 – Queue using Stack</vt:lpstr>
      <vt:lpstr>Some considerations</vt:lpstr>
      <vt:lpstr>Pseudocode sketch - Variables needed</vt:lpstr>
      <vt:lpstr>PowerPoint Presentation</vt:lpstr>
      <vt:lpstr>Computing Time </vt:lpstr>
      <vt:lpstr>Question 4</vt:lpstr>
      <vt:lpstr>PowerPoint Presentation</vt:lpstr>
      <vt:lpstr>Q5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4</dc:title>
  <dc:creator>De Zhang Lee</dc:creator>
  <cp:lastModifiedBy>Soo Yuen Jien</cp:lastModifiedBy>
  <cp:revision>13</cp:revision>
  <dcterms:created xsi:type="dcterms:W3CDTF">2019-11-01T14:34:17Z</dcterms:created>
  <dcterms:modified xsi:type="dcterms:W3CDTF">2019-11-05T02:05:11Z</dcterms:modified>
</cp:coreProperties>
</file>