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0" r:id="rId4"/>
    <p:sldId id="262" r:id="rId5"/>
    <p:sldId id="272" r:id="rId6"/>
    <p:sldId id="263" r:id="rId7"/>
    <p:sldId id="273" r:id="rId8"/>
    <p:sldId id="270" r:id="rId9"/>
    <p:sldId id="274" r:id="rId10"/>
    <p:sldId id="276" r:id="rId11"/>
    <p:sldId id="277" r:id="rId12"/>
    <p:sldId id="271" r:id="rId13"/>
    <p:sldId id="275" r:id="rId14"/>
    <p:sldId id="268" r:id="rId15"/>
    <p:sldId id="267" r:id="rId16"/>
    <p:sldId id="269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A7A7"/>
    <a:srgbClr val="57C6C4"/>
    <a:srgbClr val="2EA098"/>
    <a:srgbClr val="62C7B6"/>
    <a:srgbClr val="51B19E"/>
    <a:srgbClr val="C6830A"/>
    <a:srgbClr val="8F5E07"/>
    <a:srgbClr val="F5B136"/>
    <a:srgbClr val="F5B037"/>
    <a:srgbClr val="F6B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FD60-582E-4BEB-8ED7-58B6A26AE99C}" type="datetimeFigureOut">
              <a:rPr lang="ko-KR" altLang="en-US" smtClean="0"/>
              <a:t>2021-07-15 Thursday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7BD-2A40-4BB8-8C7E-A3A54FF2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63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FD60-582E-4BEB-8ED7-58B6A26AE99C}" type="datetimeFigureOut">
              <a:rPr lang="ko-KR" altLang="en-US" smtClean="0"/>
              <a:t>2021-07-15 Thursday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7BD-2A40-4BB8-8C7E-A3A54FF2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2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FD60-582E-4BEB-8ED7-58B6A26AE99C}" type="datetimeFigureOut">
              <a:rPr lang="ko-KR" altLang="en-US" smtClean="0"/>
              <a:t>2021-07-15 Thursday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7BD-2A40-4BB8-8C7E-A3A54FF2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FD60-582E-4BEB-8ED7-58B6A26AE99C}" type="datetimeFigureOut">
              <a:rPr lang="ko-KR" altLang="en-US" smtClean="0"/>
              <a:t>2021-07-15 Thursday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7BD-2A40-4BB8-8C7E-A3A54FF2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FD60-582E-4BEB-8ED7-58B6A26AE99C}" type="datetimeFigureOut">
              <a:rPr lang="ko-KR" altLang="en-US" smtClean="0"/>
              <a:t>2021-07-15 Thursday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7BD-2A40-4BB8-8C7E-A3A54FF2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7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FD60-582E-4BEB-8ED7-58B6A26AE99C}" type="datetimeFigureOut">
              <a:rPr lang="ko-KR" altLang="en-US" smtClean="0"/>
              <a:t>2021-07-15 Thursday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7BD-2A40-4BB8-8C7E-A3A54FF2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4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FD60-582E-4BEB-8ED7-58B6A26AE99C}" type="datetimeFigureOut">
              <a:rPr lang="ko-KR" altLang="en-US" smtClean="0"/>
              <a:t>2021-07-15 Thursday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7BD-2A40-4BB8-8C7E-A3A54FF2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14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FD60-582E-4BEB-8ED7-58B6A26AE99C}" type="datetimeFigureOut">
              <a:rPr lang="ko-KR" altLang="en-US" smtClean="0"/>
              <a:t>2021-07-15 Thursday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7BD-2A40-4BB8-8C7E-A3A54FF2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4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FD60-582E-4BEB-8ED7-58B6A26AE99C}" type="datetimeFigureOut">
              <a:rPr lang="ko-KR" altLang="en-US" smtClean="0"/>
              <a:t>2021-07-15 Thursday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7BD-2A40-4BB8-8C7E-A3A54FF2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8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FD60-582E-4BEB-8ED7-58B6A26AE99C}" type="datetimeFigureOut">
              <a:rPr lang="ko-KR" altLang="en-US" smtClean="0"/>
              <a:t>2021-07-15 Thursday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7BD-2A40-4BB8-8C7E-A3A54FF2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1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FD60-582E-4BEB-8ED7-58B6A26AE99C}" type="datetimeFigureOut">
              <a:rPr lang="ko-KR" altLang="en-US" smtClean="0"/>
              <a:t>2021-07-15 Thursday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7BD-2A40-4BB8-8C7E-A3A54FF2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5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5FD60-582E-4BEB-8ED7-58B6A26AE99C}" type="datetimeFigureOut">
              <a:rPr lang="ko-KR" altLang="en-US" smtClean="0"/>
              <a:t>2021-07-15 Thursday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CA7BD-2A40-4BB8-8C7E-A3A54FF2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4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B465A60-D34C-4165-B14D-FB52B073F464}"/>
              </a:ext>
            </a:extLst>
          </p:cNvPr>
          <p:cNvSpPr/>
          <p:nvPr/>
        </p:nvSpPr>
        <p:spPr>
          <a:xfrm>
            <a:off x="1079446" y="0"/>
            <a:ext cx="11112554" cy="5835192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76982" y="3112052"/>
            <a:ext cx="2258601" cy="2258601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079446" y="0"/>
            <a:ext cx="2258114" cy="4831080"/>
            <a:chOff x="2664406" y="0"/>
            <a:chExt cx="2258114" cy="4831080"/>
          </a:xfrm>
        </p:grpSpPr>
        <p:sp>
          <p:nvSpPr>
            <p:cNvPr id="3" name="직사각형 2"/>
            <p:cNvSpPr/>
            <p:nvPr/>
          </p:nvSpPr>
          <p:spPr>
            <a:xfrm>
              <a:off x="2664406" y="0"/>
              <a:ext cx="2258114" cy="48310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각 삼각형 3"/>
            <p:cNvSpPr/>
            <p:nvPr/>
          </p:nvSpPr>
          <p:spPr>
            <a:xfrm flipH="1">
              <a:off x="3507129" y="2233914"/>
              <a:ext cx="1415391" cy="259272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타원 16"/>
          <p:cNvSpPr/>
          <p:nvPr/>
        </p:nvSpPr>
        <p:spPr>
          <a:xfrm>
            <a:off x="3820339" y="5020170"/>
            <a:ext cx="230488" cy="2254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88873" y="80245"/>
            <a:ext cx="23695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PBL</a:t>
            </a:r>
            <a:endParaRPr lang="ko-KR" altLang="en-US" sz="88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3987" y="1502376"/>
            <a:ext cx="1747776" cy="48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58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PROJECT</a:t>
            </a:r>
            <a:endParaRPr lang="ko-KR" altLang="en-US" sz="258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08701" y="4932853"/>
            <a:ext cx="2782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Made by 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Class MATE:</a:t>
            </a:r>
            <a:endParaRPr lang="ko-KR" altLang="en-US" sz="20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4157469" y="3309586"/>
            <a:ext cx="3658529" cy="290299"/>
            <a:chOff x="4106669" y="2222466"/>
            <a:chExt cx="3658529" cy="290299"/>
          </a:xfrm>
        </p:grpSpPr>
        <p:sp>
          <p:nvSpPr>
            <p:cNvPr id="23" name="직사각형 22"/>
            <p:cNvSpPr/>
            <p:nvPr/>
          </p:nvSpPr>
          <p:spPr>
            <a:xfrm>
              <a:off x="4118861" y="2222466"/>
              <a:ext cx="3646337" cy="267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06669" y="2235766"/>
              <a:ext cx="36463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Greatest Analyst, Zealous Assistant</a:t>
              </a:r>
              <a:endPara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052912" y="1477892"/>
            <a:ext cx="4086175" cy="1199927"/>
            <a:chOff x="4042752" y="737112"/>
            <a:chExt cx="4086175" cy="1199927"/>
          </a:xfrm>
        </p:grpSpPr>
        <p:sp>
          <p:nvSpPr>
            <p:cNvPr id="21" name="TextBox 20"/>
            <p:cNvSpPr txBox="1"/>
            <p:nvPr/>
          </p:nvSpPr>
          <p:spPr>
            <a:xfrm>
              <a:off x="4071509" y="737112"/>
              <a:ext cx="364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나만의 맞춤형 주식</a:t>
              </a:r>
              <a:r>
                <a:rPr lang="en-US" altLang="ko-KR" sz="16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</a:t>
              </a:r>
              <a:r>
                <a:rPr lang="ko-KR" altLang="en-US" sz="16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투자 비서</a:t>
              </a:r>
              <a:endParaRPr lang="ko-KR" altLang="en-US" sz="16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42752" y="1106042"/>
              <a:ext cx="40861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GAZA</a:t>
              </a:r>
              <a:endParaRPr lang="ko-KR" altLang="en-US" sz="48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050826" y="2467100"/>
            <a:ext cx="4412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여러분도 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GAZA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ko-KR" altLang="en-US" sz="12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함께라면</a:t>
            </a:r>
            <a:endParaRPr lang="en-US" altLang="ko-KR" sz="12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적어도 치킨 </a:t>
            </a:r>
            <a:r>
              <a:rPr lang="ko-KR" altLang="en-US" sz="12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한마리는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사먹을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수 있습니다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우리 </a:t>
            </a:r>
            <a:r>
              <a:rPr lang="ko-KR" altLang="en-US" sz="1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모두 </a:t>
            </a:r>
            <a:r>
              <a:rPr lang="ko-KR" altLang="en-US" sz="12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성투합시다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12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가즈아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!</a:t>
            </a:r>
          </a:p>
          <a:p>
            <a:endParaRPr lang="en-US" altLang="ko-KR" sz="12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93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17302" y="870994"/>
            <a:ext cx="24804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CUSTOM</a:t>
            </a:r>
            <a:endParaRPr lang="ko-KR" altLang="en-US" sz="44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081295" y="1723396"/>
            <a:ext cx="2637961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7302" y="2077905"/>
            <a:ext cx="4667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나만의 지표 만들기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나만의 전략 </a:t>
            </a:r>
            <a:r>
              <a:rPr lang="ko-KR" altLang="en-US" sz="12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커스텀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하기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세이프모드 설정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678" y="414337"/>
            <a:ext cx="2857500" cy="61817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256" y="414337"/>
            <a:ext cx="3472543" cy="617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1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17302" y="870994"/>
            <a:ext cx="24804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CUSTOM</a:t>
            </a:r>
            <a:endParaRPr lang="ko-KR" altLang="en-US" sz="44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081295" y="1723396"/>
            <a:ext cx="2637961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7302" y="2077905"/>
            <a:ext cx="4667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나만의 지표 만들기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나만의 전략 </a:t>
            </a:r>
            <a:r>
              <a:rPr lang="ko-KR" altLang="en-US" sz="12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커스텀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하기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세이프모드 설정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02" y="3641951"/>
            <a:ext cx="6674098" cy="185921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712936"/>
            <a:ext cx="4536403" cy="378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6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309642" y="1729367"/>
            <a:ext cx="3572718" cy="3399268"/>
            <a:chOff x="4848446" y="2290249"/>
            <a:chExt cx="2373845" cy="2258601"/>
          </a:xfrm>
        </p:grpSpPr>
        <p:sp>
          <p:nvSpPr>
            <p:cNvPr id="6" name="직사각형 5"/>
            <p:cNvSpPr/>
            <p:nvPr/>
          </p:nvSpPr>
          <p:spPr>
            <a:xfrm>
              <a:off x="4848446" y="2290249"/>
              <a:ext cx="2258601" cy="2258601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6991803" y="4198367"/>
              <a:ext cx="230488" cy="2254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846655" y="2346768"/>
            <a:ext cx="925974" cy="21644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45712" y="1868667"/>
            <a:ext cx="1619354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9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</a:t>
            </a:r>
            <a:endParaRPr lang="ko-KR" altLang="en-US" sz="3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7300" y="2419252"/>
            <a:ext cx="2648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나만의 목표 달성하기</a:t>
            </a:r>
            <a:endParaRPr lang="ko-KR" altLang="en-US" sz="20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68562" y="2772094"/>
            <a:ext cx="2687877" cy="230832"/>
            <a:chOff x="4078800" y="2191248"/>
            <a:chExt cx="3686398" cy="316583"/>
          </a:xfrm>
        </p:grpSpPr>
        <p:sp>
          <p:nvSpPr>
            <p:cNvPr id="14" name="직사각형 13"/>
            <p:cNvSpPr/>
            <p:nvPr/>
          </p:nvSpPr>
          <p:spPr>
            <a:xfrm>
              <a:off x="4118861" y="2222466"/>
              <a:ext cx="3646337" cy="267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78800" y="2191248"/>
              <a:ext cx="3646335" cy="316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전 </a:t>
              </a:r>
              <a:r>
                <a:rPr lang="ko-KR" altLang="en-US" sz="900" dirty="0" err="1" smtClean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시드도</a:t>
              </a:r>
              <a:r>
                <a:rPr lang="ko-KR" altLang="en-US" sz="900" dirty="0" smtClean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 없는데</a:t>
              </a:r>
              <a:r>
                <a:rPr lang="en-US" altLang="ko-KR" sz="900" dirty="0" smtClean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, </a:t>
              </a:r>
              <a:r>
                <a:rPr lang="ko-KR" altLang="en-US" sz="900" dirty="0" smtClean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무엇부터 해야하나요</a:t>
              </a:r>
              <a:r>
                <a:rPr lang="en-US" altLang="ko-KR" sz="900" dirty="0" smtClean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?</a:t>
              </a:r>
              <a:endParaRPr lang="ko-KR" altLang="en-US" sz="9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17300" y="3321064"/>
            <a:ext cx="26487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처음부터 </a:t>
            </a:r>
            <a:r>
              <a:rPr lang="ko-KR" altLang="en-US" sz="12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인생대박을</a:t>
            </a:r>
            <a:r>
              <a:rPr lang="ko-KR" altLang="en-US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꿈꾸는 것보다 현실적으로 작은 목표 하나씩 달성해봅시다</a:t>
            </a:r>
            <a:r>
              <a:rPr lang="en-US" altLang="ko-KR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  </a:t>
            </a:r>
            <a:r>
              <a:rPr lang="ko-KR" altLang="en-US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영화티켓 값 모으기</a:t>
            </a:r>
            <a:r>
              <a:rPr lang="en-US" altLang="ko-KR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2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치킨값</a:t>
            </a:r>
            <a:r>
              <a:rPr lang="ko-KR" altLang="en-US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모으기 등 실시간 수익으로 얻을 수 있는 금액을 계산하여 목표를 달성하면 알려줍니다</a:t>
            </a:r>
            <a:r>
              <a:rPr lang="en-US" altLang="ko-KR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수익을 내서 목표를 달성하면 </a:t>
            </a:r>
            <a:r>
              <a:rPr lang="ko-KR" altLang="en-US" sz="12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미션뱃지를</a:t>
            </a:r>
            <a:r>
              <a:rPr lang="ko-KR" altLang="en-US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부여합니다</a:t>
            </a:r>
            <a:r>
              <a:rPr lang="en-US" altLang="ko-KR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ko-KR" altLang="en-US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95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17302" y="870994"/>
            <a:ext cx="41390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ACHIEVEMENT</a:t>
            </a:r>
            <a:endParaRPr lang="ko-KR" altLang="en-US" sz="44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081295" y="1723396"/>
            <a:ext cx="2637961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7302" y="2077905"/>
            <a:ext cx="4667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목표세우기 메뉴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여러가지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테마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?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제공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영화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?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음식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?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길게 보면 아이패드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?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게임기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? </a:t>
            </a:r>
            <a:r>
              <a:rPr lang="ko-KR" altLang="en-US" sz="12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더멀리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…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자동차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?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263" y="1027114"/>
            <a:ext cx="6251566" cy="547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5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1061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27490" y="2890389"/>
            <a:ext cx="1651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일희일비</a:t>
            </a:r>
            <a:endParaRPr lang="en-US" altLang="ko-KR" sz="24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dist"/>
            <a:r>
              <a:rPr lang="en-US" altLang="ko-KR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[</a:t>
            </a:r>
            <a:r>
              <a:rPr lang="ko-KR" altLang="en-US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一喜一悲</a:t>
            </a:r>
            <a:r>
              <a:rPr lang="en-US" altLang="ko-KR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]</a:t>
            </a:r>
            <a:endParaRPr lang="ko-KR" altLang="en-US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10557" y="2967333"/>
            <a:ext cx="2091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한편으로는 기뻐하고 한편으로는 슬퍼함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920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17302" y="870994"/>
            <a:ext cx="3712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COMMUNITY</a:t>
            </a:r>
            <a:endParaRPr lang="ko-KR" altLang="en-US" sz="44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081295" y="1723396"/>
            <a:ext cx="2637961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7302" y="2077905"/>
            <a:ext cx="46679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여기서는 장문으로 적으면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되요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하지만 텍스트를 적을 때는 논리적으로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적어주셔야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합니다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그래야 보는 사람들이 이해하기 쉽거든요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우측의 사진은 텍스트와 관련된 사진을 선택해서 넣으시면 합니다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아 진짜 배고프다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.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족발도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먹고 싶고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찜닭도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먹고 싶다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날씨가 좀 쌀쌀하니까 우동 생각도 간절해지고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!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시간이 나면 회 한 점에 소주 한잔도 생각 나는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10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월 시험이 끝난 오늘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717302" y="4339214"/>
            <a:ext cx="1580882" cy="1345478"/>
            <a:chOff x="361702" y="4339214"/>
            <a:chExt cx="1580882" cy="1345478"/>
          </a:xfrm>
        </p:grpSpPr>
        <p:sp>
          <p:nvSpPr>
            <p:cNvPr id="15" name="TextBox 14"/>
            <p:cNvSpPr txBox="1"/>
            <p:nvPr/>
          </p:nvSpPr>
          <p:spPr>
            <a:xfrm>
              <a:off x="361702" y="4339214"/>
              <a:ext cx="158088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ln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latin typeface="-윤고딕350" panose="02030504000101010101" pitchFamily="18" charset="-127"/>
                  <a:ea typeface="-윤고딕350" panose="02030504000101010101" pitchFamily="18" charset="-127"/>
                </a:rPr>
                <a:t>65</a:t>
              </a:r>
              <a:r>
                <a:rPr lang="en-US" altLang="ko-KR" sz="3200" dirty="0">
                  <a:ln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%</a:t>
              </a:r>
              <a:endParaRPr lang="ko-KR" altLang="en-US" sz="44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80617" y="5394393"/>
              <a:ext cx="1302463" cy="290299"/>
              <a:chOff x="4106669" y="2222466"/>
              <a:chExt cx="3658529" cy="290299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118861" y="2222466"/>
                <a:ext cx="3646337" cy="2670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106669" y="2235766"/>
                <a:ext cx="3646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숫자에 대한 설명</a:t>
                </a:r>
                <a:endPara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2300917" y="4339214"/>
            <a:ext cx="1540806" cy="1345478"/>
            <a:chOff x="2788598" y="4339214"/>
            <a:chExt cx="1540806" cy="1345478"/>
          </a:xfrm>
        </p:grpSpPr>
        <p:sp>
          <p:nvSpPr>
            <p:cNvPr id="16" name="TextBox 15"/>
            <p:cNvSpPr txBox="1"/>
            <p:nvPr/>
          </p:nvSpPr>
          <p:spPr>
            <a:xfrm>
              <a:off x="2788598" y="4339214"/>
              <a:ext cx="15408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ln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latin typeface="-윤고딕350" panose="02030504000101010101" pitchFamily="18" charset="-127"/>
                  <a:ea typeface="-윤고딕350" panose="02030504000101010101" pitchFamily="18" charset="-127"/>
                </a:rPr>
                <a:t>78</a:t>
              </a:r>
              <a:r>
                <a:rPr lang="en-US" altLang="ko-KR" sz="3200" dirty="0">
                  <a:ln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%</a:t>
              </a:r>
              <a:endParaRPr lang="ko-KR" altLang="en-US" sz="44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907769" y="5394393"/>
              <a:ext cx="1302463" cy="290299"/>
              <a:chOff x="4106669" y="2222466"/>
              <a:chExt cx="3658529" cy="290299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118861" y="2222466"/>
                <a:ext cx="3646337" cy="2670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06669" y="2235766"/>
                <a:ext cx="3646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숫자에 대한 설명</a:t>
                </a:r>
                <a:endPara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3844457" y="4339214"/>
            <a:ext cx="1540806" cy="1345478"/>
            <a:chOff x="5175417" y="4339214"/>
            <a:chExt cx="1540806" cy="1345478"/>
          </a:xfrm>
        </p:grpSpPr>
        <p:sp>
          <p:nvSpPr>
            <p:cNvPr id="17" name="TextBox 16"/>
            <p:cNvSpPr txBox="1"/>
            <p:nvPr/>
          </p:nvSpPr>
          <p:spPr>
            <a:xfrm>
              <a:off x="5175417" y="4339214"/>
              <a:ext cx="15408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ln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latin typeface="-윤고딕350" panose="02030504000101010101" pitchFamily="18" charset="-127"/>
                  <a:ea typeface="-윤고딕350" panose="02030504000101010101" pitchFamily="18" charset="-127"/>
                </a:rPr>
                <a:t>62</a:t>
              </a:r>
              <a:r>
                <a:rPr lang="en-US" altLang="ko-KR" sz="3200" dirty="0">
                  <a:ln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%</a:t>
              </a:r>
              <a:endParaRPr lang="ko-KR" altLang="en-US" sz="44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5280340" y="5394393"/>
              <a:ext cx="1302463" cy="290299"/>
              <a:chOff x="4106669" y="2222466"/>
              <a:chExt cx="3658529" cy="290299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4118861" y="2222466"/>
                <a:ext cx="3646337" cy="2670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106669" y="2235766"/>
                <a:ext cx="3646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숫자에 대한 설명</a:t>
                </a:r>
                <a:endPara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2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5718802" y="1259840"/>
            <a:ext cx="6991358" cy="4835918"/>
            <a:chOff x="7376160" y="1483360"/>
            <a:chExt cx="5140962" cy="3556000"/>
          </a:xfrm>
          <a:blipFill>
            <a:blip r:embed="rId2"/>
            <a:stretch>
              <a:fillRect/>
            </a:stretch>
          </a:blipFill>
        </p:grpSpPr>
        <p:sp>
          <p:nvSpPr>
            <p:cNvPr id="4" name="모서리가 둥근 직사각형 3"/>
            <p:cNvSpPr/>
            <p:nvPr/>
          </p:nvSpPr>
          <p:spPr>
            <a:xfrm>
              <a:off x="8811524" y="1483360"/>
              <a:ext cx="3705596" cy="447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7772400" y="2001520"/>
              <a:ext cx="4744720" cy="447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169022" y="2519680"/>
              <a:ext cx="4348100" cy="447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376160" y="3037840"/>
              <a:ext cx="5140960" cy="447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004660" y="3556000"/>
              <a:ext cx="4512460" cy="447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646160" y="4074160"/>
              <a:ext cx="3870960" cy="447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763760" y="4592320"/>
              <a:ext cx="2753360" cy="447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74645" y="486360"/>
            <a:ext cx="5729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50" panose="02030504000101010101" pitchFamily="18" charset="-127"/>
                <a:ea typeface="-윤고딕350" panose="02030504000101010101" pitchFamily="18" charset="-127"/>
              </a:rPr>
              <a:t>WEDDING</a:t>
            </a:r>
            <a:endParaRPr lang="ko-KR" altLang="en-US" sz="8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 flipV="1">
            <a:off x="5637524" y="1991360"/>
            <a:ext cx="407676" cy="35560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680721" y="1602706"/>
            <a:ext cx="4869598" cy="290299"/>
            <a:chOff x="4106669" y="2222466"/>
            <a:chExt cx="3658529" cy="290299"/>
          </a:xfrm>
        </p:grpSpPr>
        <p:sp>
          <p:nvSpPr>
            <p:cNvPr id="18" name="직사각형 17"/>
            <p:cNvSpPr/>
            <p:nvPr/>
          </p:nvSpPr>
          <p:spPr>
            <a:xfrm>
              <a:off x="4118861" y="2222466"/>
              <a:ext cx="3646337" cy="267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06669" y="2235766"/>
              <a:ext cx="36463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역시 파워포인트의 시작은 고화질사진으로부터 시작되는 것 같다</a:t>
              </a:r>
              <a:endPara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21" name="도넛 20"/>
          <p:cNvSpPr/>
          <p:nvPr/>
        </p:nvSpPr>
        <p:spPr>
          <a:xfrm>
            <a:off x="838083" y="2611066"/>
            <a:ext cx="1846653" cy="1846653"/>
          </a:xfrm>
          <a:prstGeom prst="donut">
            <a:avLst>
              <a:gd name="adj" fmla="val 327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막힌 원호 21"/>
          <p:cNvSpPr/>
          <p:nvPr/>
        </p:nvSpPr>
        <p:spPr>
          <a:xfrm rot="8935503">
            <a:off x="842069" y="2607578"/>
            <a:ext cx="1842666" cy="1857618"/>
          </a:xfrm>
          <a:prstGeom prst="blockArc">
            <a:avLst>
              <a:gd name="adj1" fmla="val 7307901"/>
              <a:gd name="adj2" fmla="val 117991"/>
              <a:gd name="adj3" fmla="val 33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도넛 23"/>
          <p:cNvSpPr/>
          <p:nvPr/>
        </p:nvSpPr>
        <p:spPr>
          <a:xfrm>
            <a:off x="3563921" y="2611066"/>
            <a:ext cx="1846653" cy="1846653"/>
          </a:xfrm>
          <a:prstGeom prst="donut">
            <a:avLst>
              <a:gd name="adj" fmla="val 327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막힌 원호 24"/>
          <p:cNvSpPr/>
          <p:nvPr/>
        </p:nvSpPr>
        <p:spPr>
          <a:xfrm rot="11700000">
            <a:off x="3567907" y="2607578"/>
            <a:ext cx="1842666" cy="1857618"/>
          </a:xfrm>
          <a:prstGeom prst="blockArc">
            <a:avLst>
              <a:gd name="adj1" fmla="val 4394892"/>
              <a:gd name="adj2" fmla="val 117991"/>
              <a:gd name="adj3" fmla="val 33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80705" y="2934227"/>
            <a:ext cx="1580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-윤고딕350" panose="02030504000101010101" pitchFamily="18" charset="-127"/>
                <a:ea typeface="-윤고딕350" panose="02030504000101010101" pitchFamily="18" charset="-127"/>
              </a:rPr>
              <a:t>65</a:t>
            </a:r>
            <a:r>
              <a:rPr lang="en-US" altLang="ko-KR" sz="32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%</a:t>
            </a:r>
            <a:endParaRPr lang="ko-KR" altLang="en-US" sz="44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89403" y="2934227"/>
            <a:ext cx="1540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-윤고딕350" panose="02030504000101010101" pitchFamily="18" charset="-127"/>
                <a:ea typeface="-윤고딕350" panose="02030504000101010101" pitchFamily="18" charset="-127"/>
              </a:rPr>
              <a:t>78</a:t>
            </a:r>
            <a:r>
              <a:rPr lang="en-US" altLang="ko-KR" sz="32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%</a:t>
            </a:r>
            <a:endParaRPr lang="ko-KR" altLang="en-US" sz="44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97207" y="3906432"/>
            <a:ext cx="1144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&lt;Graph Name&gt;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14942" y="3906432"/>
            <a:ext cx="1144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&lt;Graph Name&gt;</a:t>
            </a:r>
            <a:endParaRPr lang="ko-KR" altLang="en-US" sz="12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680721" y="5102211"/>
            <a:ext cx="4869598" cy="290299"/>
            <a:chOff x="4106669" y="2222466"/>
            <a:chExt cx="3658529" cy="290298"/>
          </a:xfrm>
        </p:grpSpPr>
        <p:sp>
          <p:nvSpPr>
            <p:cNvPr id="32" name="직사각형 31"/>
            <p:cNvSpPr/>
            <p:nvPr/>
          </p:nvSpPr>
          <p:spPr>
            <a:xfrm>
              <a:off x="4118861" y="2222466"/>
              <a:ext cx="3646337" cy="267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06669" y="2235765"/>
              <a:ext cx="36463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종합적인 결론을 적어주세요</a:t>
              </a:r>
              <a:endPara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80721" y="5398428"/>
            <a:ext cx="750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 그래프의 수치들과 결론에 대해서 자세히 적어주세요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</a:p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저는 이 숫자들과 그래프를 그냥 만들어서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딱히 별다른 의미는 없어요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</a:p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결정했어요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시원하게 맥주를 한 잔 하는 걸로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!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09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76982" y="3112052"/>
            <a:ext cx="2258601" cy="2258601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079446" y="0"/>
            <a:ext cx="2258114" cy="4831080"/>
            <a:chOff x="2664406" y="0"/>
            <a:chExt cx="2258114" cy="4831080"/>
          </a:xfrm>
        </p:grpSpPr>
        <p:sp>
          <p:nvSpPr>
            <p:cNvPr id="3" name="직사각형 2"/>
            <p:cNvSpPr/>
            <p:nvPr/>
          </p:nvSpPr>
          <p:spPr>
            <a:xfrm>
              <a:off x="2664406" y="0"/>
              <a:ext cx="2258114" cy="48310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각 삼각형 3"/>
            <p:cNvSpPr/>
            <p:nvPr/>
          </p:nvSpPr>
          <p:spPr>
            <a:xfrm flipH="1">
              <a:off x="3507129" y="2233914"/>
              <a:ext cx="1415391" cy="259272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타원 16"/>
          <p:cNvSpPr/>
          <p:nvPr/>
        </p:nvSpPr>
        <p:spPr>
          <a:xfrm>
            <a:off x="3820339" y="5020170"/>
            <a:ext cx="230488" cy="2254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108701" y="4932853"/>
            <a:ext cx="2895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Made by 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Class MATE:</a:t>
            </a:r>
            <a:endParaRPr lang="ko-KR" altLang="en-US" sz="20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4122745" y="2754002"/>
            <a:ext cx="3605261" cy="290299"/>
            <a:chOff x="4106669" y="2222466"/>
            <a:chExt cx="3658529" cy="290299"/>
          </a:xfrm>
        </p:grpSpPr>
        <p:sp>
          <p:nvSpPr>
            <p:cNvPr id="23" name="직사각형 22"/>
            <p:cNvSpPr/>
            <p:nvPr/>
          </p:nvSpPr>
          <p:spPr>
            <a:xfrm>
              <a:off x="4118861" y="2222466"/>
              <a:ext cx="3646337" cy="267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06669" y="2235766"/>
              <a:ext cx="36463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GAZA</a:t>
              </a:r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와 </a:t>
              </a:r>
              <a:r>
                <a:rPr lang="ko-KR" altLang="en-US" sz="1200" dirty="0" err="1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함께라면</a:t>
              </a:r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 당신도 투자분석가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052912" y="1477892"/>
            <a:ext cx="4086175" cy="1199927"/>
            <a:chOff x="4042752" y="737112"/>
            <a:chExt cx="4086175" cy="1199927"/>
          </a:xfrm>
        </p:grpSpPr>
        <p:sp>
          <p:nvSpPr>
            <p:cNvPr id="21" name="TextBox 20"/>
            <p:cNvSpPr txBox="1"/>
            <p:nvPr/>
          </p:nvSpPr>
          <p:spPr>
            <a:xfrm>
              <a:off x="4071509" y="737112"/>
              <a:ext cx="364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나만의 맞춤형 주식 투자 비서</a:t>
              </a:r>
              <a:endParaRPr lang="ko-KR" altLang="en-US" sz="16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42752" y="1106042"/>
              <a:ext cx="40861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THANK YOU</a:t>
              </a:r>
              <a:endParaRPr lang="ko-KR" altLang="en-US" sz="48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391069" y="2467100"/>
            <a:ext cx="4412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With GAZA, We all Analyst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DE2CF26-5279-4082-A703-5364CA9236DA}"/>
              </a:ext>
            </a:extLst>
          </p:cNvPr>
          <p:cNvSpPr txBox="1"/>
          <p:nvPr/>
        </p:nvSpPr>
        <p:spPr>
          <a:xfrm>
            <a:off x="1088873" y="80245"/>
            <a:ext cx="23695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PBL</a:t>
            </a:r>
            <a:endParaRPr lang="ko-KR" altLang="en-US" sz="88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CC474FB-CA9A-4B73-BD66-3F02D8444179}"/>
              </a:ext>
            </a:extLst>
          </p:cNvPr>
          <p:cNvSpPr txBox="1"/>
          <p:nvPr/>
        </p:nvSpPr>
        <p:spPr>
          <a:xfrm>
            <a:off x="1273987" y="1502376"/>
            <a:ext cx="1747776" cy="48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58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PROJECT</a:t>
            </a:r>
            <a:endParaRPr lang="ko-KR" altLang="en-US" sz="258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4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/>
          <p:cNvCxnSpPr/>
          <p:nvPr/>
        </p:nvCxnSpPr>
        <p:spPr>
          <a:xfrm>
            <a:off x="4850860" y="1225685"/>
            <a:ext cx="2490281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31205" y="641388"/>
            <a:ext cx="5729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WHY USE THIS</a:t>
            </a:r>
            <a:endParaRPr lang="ko-KR" altLang="en-US" sz="28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81923" y="2166274"/>
            <a:ext cx="1846653" cy="1857618"/>
            <a:chOff x="1498059" y="1736713"/>
            <a:chExt cx="2402732" cy="2416999"/>
          </a:xfrm>
        </p:grpSpPr>
        <p:sp>
          <p:nvSpPr>
            <p:cNvPr id="27" name="도넛 26"/>
            <p:cNvSpPr/>
            <p:nvPr/>
          </p:nvSpPr>
          <p:spPr>
            <a:xfrm>
              <a:off x="1498059" y="1741251"/>
              <a:ext cx="2402732" cy="2402732"/>
            </a:xfrm>
            <a:prstGeom prst="donut">
              <a:avLst>
                <a:gd name="adj" fmla="val 327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막힌 원호 27"/>
            <p:cNvSpPr/>
            <p:nvPr/>
          </p:nvSpPr>
          <p:spPr>
            <a:xfrm rot="8935503">
              <a:off x="1503245" y="1736713"/>
              <a:ext cx="2397545" cy="2416999"/>
            </a:xfrm>
            <a:prstGeom prst="blockArc">
              <a:avLst>
                <a:gd name="adj1" fmla="val 7307901"/>
                <a:gd name="adj2" fmla="val 117991"/>
                <a:gd name="adj3" fmla="val 337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07761" y="2166274"/>
            <a:ext cx="1846653" cy="1857618"/>
            <a:chOff x="1498059" y="1736713"/>
            <a:chExt cx="2402732" cy="2416999"/>
          </a:xfrm>
        </p:grpSpPr>
        <p:sp>
          <p:nvSpPr>
            <p:cNvPr id="31" name="도넛 30"/>
            <p:cNvSpPr/>
            <p:nvPr/>
          </p:nvSpPr>
          <p:spPr>
            <a:xfrm>
              <a:off x="1498059" y="1741251"/>
              <a:ext cx="2402732" cy="2402732"/>
            </a:xfrm>
            <a:prstGeom prst="donut">
              <a:avLst>
                <a:gd name="adj" fmla="val 327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막힌 원호 31"/>
            <p:cNvSpPr/>
            <p:nvPr/>
          </p:nvSpPr>
          <p:spPr>
            <a:xfrm rot="11700000">
              <a:off x="1503245" y="1736713"/>
              <a:ext cx="2397545" cy="2416999"/>
            </a:xfrm>
            <a:prstGeom prst="blockArc">
              <a:avLst>
                <a:gd name="adj1" fmla="val 4394892"/>
                <a:gd name="adj2" fmla="val 117991"/>
                <a:gd name="adj3" fmla="val 337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533599" y="2166274"/>
            <a:ext cx="1846653" cy="1857618"/>
            <a:chOff x="1498059" y="1736713"/>
            <a:chExt cx="2402732" cy="2416999"/>
          </a:xfrm>
        </p:grpSpPr>
        <p:sp>
          <p:nvSpPr>
            <p:cNvPr id="34" name="도넛 33"/>
            <p:cNvSpPr/>
            <p:nvPr/>
          </p:nvSpPr>
          <p:spPr>
            <a:xfrm>
              <a:off x="1498059" y="1741251"/>
              <a:ext cx="2402732" cy="2402732"/>
            </a:xfrm>
            <a:prstGeom prst="donut">
              <a:avLst>
                <a:gd name="adj" fmla="val 327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막힌 원호 34"/>
            <p:cNvSpPr/>
            <p:nvPr/>
          </p:nvSpPr>
          <p:spPr>
            <a:xfrm rot="8100000">
              <a:off x="1503245" y="1736713"/>
              <a:ext cx="2397545" cy="2416999"/>
            </a:xfrm>
            <a:prstGeom prst="blockArc">
              <a:avLst>
                <a:gd name="adj1" fmla="val 8219378"/>
                <a:gd name="adj2" fmla="val 117991"/>
                <a:gd name="adj3" fmla="val 337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9259438" y="2166274"/>
            <a:ext cx="1846653" cy="1857618"/>
            <a:chOff x="1498059" y="1736713"/>
            <a:chExt cx="2402732" cy="2416999"/>
          </a:xfrm>
        </p:grpSpPr>
        <p:sp>
          <p:nvSpPr>
            <p:cNvPr id="37" name="도넛 36"/>
            <p:cNvSpPr/>
            <p:nvPr/>
          </p:nvSpPr>
          <p:spPr>
            <a:xfrm>
              <a:off x="1498059" y="1741251"/>
              <a:ext cx="2402732" cy="2402732"/>
            </a:xfrm>
            <a:prstGeom prst="donut">
              <a:avLst>
                <a:gd name="adj" fmla="val 327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 rot="1800000">
              <a:off x="1503245" y="1736713"/>
              <a:ext cx="2397545" cy="2416999"/>
            </a:xfrm>
            <a:prstGeom prst="blockArc">
              <a:avLst>
                <a:gd name="adj1" fmla="val 14297437"/>
                <a:gd name="adj2" fmla="val 117991"/>
                <a:gd name="adj3" fmla="val 337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직선 연결선 46"/>
          <p:cNvCxnSpPr/>
          <p:nvPr/>
        </p:nvCxnSpPr>
        <p:spPr>
          <a:xfrm>
            <a:off x="2425430" y="5094783"/>
            <a:ext cx="734114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31205" y="5454384"/>
            <a:ext cx="5729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주식 투자의 어려움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45288" y="6101979"/>
            <a:ext cx="750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GAZA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와 함께라면 그 무엇도 두렵지 않습니다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271" y="2616848"/>
            <a:ext cx="952477" cy="9524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32" y="2615042"/>
            <a:ext cx="949710" cy="9497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950" y="2543276"/>
            <a:ext cx="1097627" cy="10976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96" y="2509733"/>
            <a:ext cx="1055019" cy="10550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1251" y="4190684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커뮤니티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84352" y="419238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알림기능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52394" y="4195463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맞춤투자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33950" y="417966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목표달성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2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76982" y="3112052"/>
            <a:ext cx="2258601" cy="2258601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079446" y="0"/>
            <a:ext cx="2258114" cy="4831080"/>
            <a:chOff x="2664406" y="0"/>
            <a:chExt cx="2258114" cy="4831080"/>
          </a:xfrm>
        </p:grpSpPr>
        <p:sp>
          <p:nvSpPr>
            <p:cNvPr id="3" name="직사각형 2"/>
            <p:cNvSpPr/>
            <p:nvPr/>
          </p:nvSpPr>
          <p:spPr>
            <a:xfrm>
              <a:off x="2664406" y="0"/>
              <a:ext cx="2258114" cy="48310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각 삼각형 3"/>
            <p:cNvSpPr/>
            <p:nvPr/>
          </p:nvSpPr>
          <p:spPr>
            <a:xfrm flipH="1">
              <a:off x="3507129" y="2233914"/>
              <a:ext cx="1415391" cy="259272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타원 16"/>
          <p:cNvSpPr/>
          <p:nvPr/>
        </p:nvSpPr>
        <p:spPr>
          <a:xfrm>
            <a:off x="3820339" y="3332770"/>
            <a:ext cx="230488" cy="2254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108701" y="3228945"/>
            <a:ext cx="2739139" cy="549514"/>
            <a:chOff x="4108701" y="3228945"/>
            <a:chExt cx="2739139" cy="549514"/>
          </a:xfrm>
        </p:grpSpPr>
        <p:sp>
          <p:nvSpPr>
            <p:cNvPr id="20" name="TextBox 19"/>
            <p:cNvSpPr txBox="1"/>
            <p:nvPr/>
          </p:nvSpPr>
          <p:spPr>
            <a:xfrm>
              <a:off x="4108701" y="3228945"/>
              <a:ext cx="264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커뮤니티 </a:t>
              </a:r>
              <a:r>
                <a:rPr lang="ko-KR" altLang="en-US" dirty="0">
                  <a:ln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기능</a:t>
              </a: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4159963" y="3547627"/>
              <a:ext cx="2687877" cy="230832"/>
              <a:chOff x="4078800" y="2207897"/>
              <a:chExt cx="3686398" cy="316583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118861" y="2222466"/>
                <a:ext cx="3646337" cy="2670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078800" y="2207897"/>
                <a:ext cx="3646336" cy="316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서비스 이용 유저들간의 </a:t>
                </a:r>
                <a:r>
                  <a:rPr lang="ko-KR" altLang="en-US" sz="900" dirty="0" err="1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소통공간</a:t>
                </a:r>
                <a:endParaRPr lang="ko-KR" altLang="en-US" sz="9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215720" y="4266305"/>
            <a:ext cx="186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108701" y="3865313"/>
            <a:ext cx="2739139" cy="549514"/>
            <a:chOff x="4108701" y="3228945"/>
            <a:chExt cx="2739139" cy="549514"/>
          </a:xfrm>
        </p:grpSpPr>
        <p:sp>
          <p:nvSpPr>
            <p:cNvPr id="30" name="TextBox 29"/>
            <p:cNvSpPr txBox="1"/>
            <p:nvPr/>
          </p:nvSpPr>
          <p:spPr>
            <a:xfrm>
              <a:off x="4108701" y="3228945"/>
              <a:ext cx="264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주요 알림 </a:t>
              </a:r>
              <a:r>
                <a:rPr lang="ko-KR" altLang="en-US" dirty="0">
                  <a:ln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기능</a:t>
              </a: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4159963" y="3547627"/>
              <a:ext cx="2687877" cy="230832"/>
              <a:chOff x="4078800" y="2207897"/>
              <a:chExt cx="3686398" cy="316583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4118861" y="2222466"/>
                <a:ext cx="3646337" cy="2670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078800" y="2207897"/>
                <a:ext cx="3646336" cy="316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투자 종목 및 관심 종목에 대한 이벤트 알림</a:t>
                </a:r>
                <a:endParaRPr lang="ko-KR" altLang="en-US" sz="9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4108701" y="4501681"/>
            <a:ext cx="2739139" cy="549514"/>
            <a:chOff x="4108701" y="3228945"/>
            <a:chExt cx="2739139" cy="549514"/>
          </a:xfrm>
        </p:grpSpPr>
        <p:sp>
          <p:nvSpPr>
            <p:cNvPr id="35" name="TextBox 34"/>
            <p:cNvSpPr txBox="1"/>
            <p:nvPr/>
          </p:nvSpPr>
          <p:spPr>
            <a:xfrm>
              <a:off x="4108701" y="3228945"/>
              <a:ext cx="264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맞춤 투자 기능</a:t>
              </a:r>
              <a:endParaRPr lang="ko-KR" altLang="en-US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4159963" y="3547627"/>
              <a:ext cx="2687877" cy="230832"/>
              <a:chOff x="4078800" y="2207897"/>
              <a:chExt cx="3686398" cy="316583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4118861" y="2222466"/>
                <a:ext cx="3646337" cy="2670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078800" y="2207897"/>
                <a:ext cx="3646336" cy="316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유저 투자성향에 맞춘 투자전략 설립</a:t>
                </a:r>
                <a:endParaRPr lang="ko-KR" altLang="en-US" sz="9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>
            <a:off x="4108701" y="5138049"/>
            <a:ext cx="2739139" cy="549514"/>
            <a:chOff x="4108701" y="3228945"/>
            <a:chExt cx="2739139" cy="549514"/>
          </a:xfrm>
        </p:grpSpPr>
        <p:sp>
          <p:nvSpPr>
            <p:cNvPr id="40" name="TextBox 39"/>
            <p:cNvSpPr txBox="1"/>
            <p:nvPr/>
          </p:nvSpPr>
          <p:spPr>
            <a:xfrm>
              <a:off x="4108701" y="3228945"/>
              <a:ext cx="264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나만의 목표 달성하기</a:t>
              </a:r>
              <a:endParaRPr lang="ko-KR" altLang="en-US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4159963" y="3547627"/>
              <a:ext cx="2687877" cy="230832"/>
              <a:chOff x="4078800" y="2207897"/>
              <a:chExt cx="3686398" cy="31658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18861" y="2222466"/>
                <a:ext cx="3646337" cy="2670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078800" y="2207897"/>
                <a:ext cx="3646336" cy="316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소소한 목표 달성으로 동기부여하기</a:t>
                </a:r>
                <a:endParaRPr lang="ko-KR" altLang="en-US" sz="9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0D8C648-851F-4300-8A4E-5E4FDAB1AB33}"/>
              </a:ext>
            </a:extLst>
          </p:cNvPr>
          <p:cNvSpPr txBox="1"/>
          <p:nvPr/>
        </p:nvSpPr>
        <p:spPr>
          <a:xfrm>
            <a:off x="1088873" y="80245"/>
            <a:ext cx="23695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PBL</a:t>
            </a:r>
            <a:endParaRPr lang="ko-KR" altLang="en-US" sz="88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30CC4DE-C749-43E3-BDF6-2F6ED79C6684}"/>
              </a:ext>
            </a:extLst>
          </p:cNvPr>
          <p:cNvSpPr txBox="1"/>
          <p:nvPr/>
        </p:nvSpPr>
        <p:spPr>
          <a:xfrm>
            <a:off x="1273987" y="1502376"/>
            <a:ext cx="1747776" cy="48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58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PROJECT</a:t>
            </a:r>
            <a:endParaRPr lang="ko-KR" altLang="en-US" sz="258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7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309642" y="1729367"/>
            <a:ext cx="3572718" cy="3399268"/>
            <a:chOff x="4848446" y="2290249"/>
            <a:chExt cx="2373845" cy="2258601"/>
          </a:xfrm>
        </p:grpSpPr>
        <p:sp>
          <p:nvSpPr>
            <p:cNvPr id="6" name="직사각형 5"/>
            <p:cNvSpPr/>
            <p:nvPr/>
          </p:nvSpPr>
          <p:spPr>
            <a:xfrm>
              <a:off x="4848446" y="2290249"/>
              <a:ext cx="2258601" cy="2258601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6991803" y="4198367"/>
              <a:ext cx="230488" cy="2254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846655" y="2346768"/>
            <a:ext cx="925974" cy="21644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46653" y="1868667"/>
            <a:ext cx="1619354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9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endParaRPr lang="ko-KR" altLang="en-US" sz="3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7300" y="2419252"/>
            <a:ext cx="2648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커뮤니티 기능</a:t>
            </a:r>
            <a:endParaRPr lang="ko-KR" altLang="en-US" sz="20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68562" y="2772094"/>
            <a:ext cx="2687877" cy="230832"/>
            <a:chOff x="4078800" y="2191248"/>
            <a:chExt cx="3686398" cy="316583"/>
          </a:xfrm>
        </p:grpSpPr>
        <p:sp>
          <p:nvSpPr>
            <p:cNvPr id="14" name="직사각형 13"/>
            <p:cNvSpPr/>
            <p:nvPr/>
          </p:nvSpPr>
          <p:spPr>
            <a:xfrm>
              <a:off x="4118861" y="2222466"/>
              <a:ext cx="3646337" cy="267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78800" y="2191248"/>
              <a:ext cx="3646335" cy="316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 smtClean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anose="02030504000101010101" pitchFamily="18" charset="-127"/>
                  <a:ea typeface="-윤고딕310" panose="02030504000101010101" pitchFamily="18" charset="-127"/>
                </a:rPr>
                <a:t>혼자하면</a:t>
              </a:r>
              <a:r>
                <a:rPr lang="ko-KR" altLang="en-US" sz="900" dirty="0" smtClean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anose="02030504000101010101" pitchFamily="18" charset="-127"/>
                  <a:ea typeface="-윤고딕310" panose="02030504000101010101" pitchFamily="18" charset="-127"/>
                </a:rPr>
                <a:t> 재미없지</a:t>
              </a:r>
              <a:r>
                <a:rPr lang="en-US" altLang="ko-KR" sz="900" dirty="0" smtClean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anose="02030504000101010101" pitchFamily="18" charset="-127"/>
                  <a:ea typeface="-윤고딕310" panose="02030504000101010101" pitchFamily="18" charset="-127"/>
                </a:rPr>
                <a:t>. </a:t>
              </a:r>
              <a:r>
                <a:rPr lang="ko-KR" altLang="en-US" sz="900" dirty="0" smtClean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anose="02030504000101010101" pitchFamily="18" charset="-127"/>
                  <a:ea typeface="-윤고딕310" panose="02030504000101010101" pitchFamily="18" charset="-127"/>
                </a:rPr>
                <a:t>고통도 함께해야 </a:t>
              </a:r>
              <a:r>
                <a:rPr lang="ko-KR" altLang="en-US" sz="900" dirty="0" err="1" smtClean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anose="02030504000101010101" pitchFamily="18" charset="-127"/>
                  <a:ea typeface="-윤고딕310" panose="02030504000101010101" pitchFamily="18" charset="-127"/>
                </a:rPr>
                <a:t>제맛</a:t>
              </a:r>
              <a:endParaRPr lang="ko-KR" altLang="en-US" sz="9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17300" y="3321064"/>
            <a:ext cx="2648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17300" y="3321064"/>
            <a:ext cx="2648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서비스를 이용하는 친구들의 수익률 순위를 보여준다</a:t>
            </a:r>
            <a:r>
              <a:rPr lang="en-US" altLang="ko-KR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엄청난 수익률을 보여주는 친구가 있다면 조심스레 친해져 보자</a:t>
            </a:r>
            <a:r>
              <a:rPr lang="en-US" altLang="ko-KR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개인의 자산은 서로에게 위압감과 상대적 박탈감을 줄 수 있으므로 보여주지 않는다</a:t>
            </a:r>
            <a:r>
              <a:rPr lang="en-US" altLang="ko-KR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endParaRPr lang="ko-KR" altLang="en-US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55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17302" y="870994"/>
            <a:ext cx="3712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COMMUNITY</a:t>
            </a:r>
            <a:endParaRPr lang="ko-KR" altLang="en-US" sz="44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081295" y="1723396"/>
            <a:ext cx="2637961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0670" y="1975751"/>
            <a:ext cx="4667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GAZA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친구 랭킹 서비스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뜰것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같은 종목 맞추기 서비스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누가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잘맞추나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70" y="2623349"/>
            <a:ext cx="2381250" cy="397192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236359" y="1975751"/>
            <a:ext cx="4667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종목분석방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359" y="2437416"/>
            <a:ext cx="4196654" cy="423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2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309642" y="1729367"/>
            <a:ext cx="3572718" cy="3399268"/>
            <a:chOff x="4848446" y="2290249"/>
            <a:chExt cx="2373845" cy="2258601"/>
          </a:xfrm>
        </p:grpSpPr>
        <p:sp>
          <p:nvSpPr>
            <p:cNvPr id="6" name="직사각형 5"/>
            <p:cNvSpPr/>
            <p:nvPr/>
          </p:nvSpPr>
          <p:spPr>
            <a:xfrm>
              <a:off x="4848446" y="2290249"/>
              <a:ext cx="2258601" cy="2258601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6991803" y="4198367"/>
              <a:ext cx="230488" cy="2254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846655" y="2346768"/>
            <a:ext cx="925974" cy="21644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45712" y="1868667"/>
            <a:ext cx="1619354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9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endParaRPr lang="ko-KR" altLang="en-US" sz="3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7300" y="2419252"/>
            <a:ext cx="2648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주요 알림 기능</a:t>
            </a:r>
            <a:endParaRPr lang="ko-KR" altLang="en-US" sz="20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68562" y="2772094"/>
            <a:ext cx="2687877" cy="230832"/>
            <a:chOff x="4078800" y="2191248"/>
            <a:chExt cx="3686398" cy="316583"/>
          </a:xfrm>
        </p:grpSpPr>
        <p:sp>
          <p:nvSpPr>
            <p:cNvPr id="14" name="직사각형 13"/>
            <p:cNvSpPr/>
            <p:nvPr/>
          </p:nvSpPr>
          <p:spPr>
            <a:xfrm>
              <a:off x="4118861" y="2222466"/>
              <a:ext cx="3646337" cy="267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78800" y="2191248"/>
              <a:ext cx="3646335" cy="316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세상 살기 얼마나 바쁜데 어떻게 다 </a:t>
              </a:r>
              <a:r>
                <a:rPr lang="ko-KR" altLang="en-US" sz="900" dirty="0" err="1" smtClean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신경써</a:t>
              </a:r>
              <a:r>
                <a:rPr lang="en-US" altLang="ko-KR" sz="900" dirty="0" smtClean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?</a:t>
              </a:r>
              <a:endParaRPr lang="ko-KR" altLang="en-US" sz="9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17300" y="3321064"/>
            <a:ext cx="2648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똑똑한 우리 서비스가 여러분의 바쁜 세상살이에 도움이 되도록 중요한 알림이 있으면 바로바로 알려줍니다</a:t>
            </a:r>
            <a:r>
              <a:rPr lang="en-US" altLang="ko-KR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특히</a:t>
            </a:r>
            <a:r>
              <a:rPr lang="en-US" altLang="ko-KR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목표로 설정해둔 가격이 되면 곧바로 </a:t>
            </a:r>
            <a:r>
              <a:rPr lang="ko-KR" altLang="en-US" sz="12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긴급알림을</a:t>
            </a:r>
            <a:r>
              <a:rPr lang="ko-KR" altLang="en-US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보내줍니다</a:t>
            </a:r>
            <a:r>
              <a:rPr lang="en-US" altLang="ko-KR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그리고 투자</a:t>
            </a:r>
            <a:r>
              <a:rPr lang="en-US" altLang="ko-KR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관심</a:t>
            </a:r>
            <a:r>
              <a:rPr lang="en-US" altLang="ko-KR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r>
              <a:rPr lang="ko-KR" altLang="en-US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종목의 주요 이벤트가 발생하거나 주요 일정 혹은 이슈가 발생하면 친절히 알려줍니다</a:t>
            </a:r>
            <a:r>
              <a:rPr lang="en-US" altLang="ko-KR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ko-KR" altLang="en-US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22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17302" y="870994"/>
            <a:ext cx="22448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NOTICE</a:t>
            </a:r>
            <a:endParaRPr lang="ko-KR" altLang="en-US" sz="44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081295" y="1723396"/>
            <a:ext cx="2637961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7302" y="2077905"/>
            <a:ext cx="4667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급등 종목 알림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투자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관심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)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종목 주요 일정 알림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서비스 예측 변동 알림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63" y="3346372"/>
            <a:ext cx="4876800" cy="2657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826" y="1675605"/>
            <a:ext cx="2601323" cy="43322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15833"/>
          <a:stretch/>
        </p:blipFill>
        <p:spPr>
          <a:xfrm>
            <a:off x="8807713" y="1675605"/>
            <a:ext cx="2894430" cy="432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6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309642" y="1729367"/>
            <a:ext cx="3572718" cy="3399268"/>
            <a:chOff x="4848446" y="2290249"/>
            <a:chExt cx="2373845" cy="2258601"/>
          </a:xfrm>
        </p:grpSpPr>
        <p:sp>
          <p:nvSpPr>
            <p:cNvPr id="6" name="직사각형 5"/>
            <p:cNvSpPr/>
            <p:nvPr/>
          </p:nvSpPr>
          <p:spPr>
            <a:xfrm>
              <a:off x="4848446" y="2290249"/>
              <a:ext cx="2258601" cy="2258601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6991803" y="4198367"/>
              <a:ext cx="230488" cy="2254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846655" y="2346768"/>
            <a:ext cx="925974" cy="21644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45712" y="1868667"/>
            <a:ext cx="1619354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9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endParaRPr lang="ko-KR" altLang="en-US" sz="3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7300" y="2419252"/>
            <a:ext cx="2648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맞춤 투자 기능</a:t>
            </a:r>
            <a:endParaRPr lang="ko-KR" altLang="en-US" sz="20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68562" y="2772094"/>
            <a:ext cx="2687877" cy="230832"/>
            <a:chOff x="4078800" y="2191248"/>
            <a:chExt cx="3686398" cy="316583"/>
          </a:xfrm>
        </p:grpSpPr>
        <p:sp>
          <p:nvSpPr>
            <p:cNvPr id="14" name="직사각형 13"/>
            <p:cNvSpPr/>
            <p:nvPr/>
          </p:nvSpPr>
          <p:spPr>
            <a:xfrm>
              <a:off x="4118861" y="2222466"/>
              <a:ext cx="3646337" cy="267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78800" y="2191248"/>
              <a:ext cx="3646335" cy="316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내 입맛대로 </a:t>
              </a:r>
              <a:r>
                <a:rPr lang="ko-KR" altLang="en-US" sz="900" dirty="0" err="1" smtClean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투자해볼래</a:t>
              </a:r>
              <a:endParaRPr lang="ko-KR" altLang="en-US" sz="9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17300" y="3321064"/>
            <a:ext cx="2648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프로필을 </a:t>
            </a:r>
            <a:r>
              <a:rPr lang="ko-KR" altLang="en-US" sz="12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만들때</a:t>
            </a:r>
            <a:r>
              <a:rPr lang="ko-KR" altLang="en-US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투자성향을 파악하여 유저 맞춤형 투자전략을 세워줍니다</a:t>
            </a:r>
            <a:r>
              <a:rPr lang="en-US" altLang="ko-KR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12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주린이를</a:t>
            </a:r>
            <a:r>
              <a:rPr lang="ko-KR" altLang="en-US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위한 세이프 모드는 감정에 치우친 </a:t>
            </a:r>
            <a:r>
              <a:rPr lang="ko-KR" altLang="en-US" sz="12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충동매매를</a:t>
            </a:r>
            <a:r>
              <a:rPr lang="ko-KR" altLang="en-US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방지해줍니다</a:t>
            </a:r>
            <a:r>
              <a:rPr lang="en-US" altLang="ko-KR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혹시나 나만의 지표를 만들어 보고 싶다면 나만의 지표만들기를 이용해봅시다</a:t>
            </a:r>
            <a:r>
              <a:rPr lang="en-US" altLang="ko-KR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생각보다 수익률이 괜찮다면 나만의 전략 자랑하기로 친구들에게 공유해봅시다</a:t>
            </a:r>
            <a:r>
              <a:rPr lang="en-US" altLang="ko-KR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endParaRPr lang="ko-KR" altLang="en-US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73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17302" y="870994"/>
            <a:ext cx="24804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CUSTOM</a:t>
            </a:r>
            <a:endParaRPr lang="ko-KR" altLang="en-US" sz="44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081295" y="1723396"/>
            <a:ext cx="2637961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7302" y="2077905"/>
            <a:ext cx="4667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나만의 지표 만들기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나만의 전략 </a:t>
            </a:r>
            <a:r>
              <a:rPr lang="ko-KR" altLang="en-US" sz="120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커스텀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하기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세이프모드 설정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pic>
        <p:nvPicPr>
          <p:cNvPr id="1026" name="Picture 2" descr="피디피디] 나만의 보조지표 만들기 - 거래량지표 VMA (영웅문4 기준)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02" y="2876776"/>
            <a:ext cx="6477000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830" y="2495777"/>
            <a:ext cx="46958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0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512</Words>
  <Application>Microsoft Office PowerPoint</Application>
  <PresentationFormat>와이드스크린</PresentationFormat>
  <Paragraphs>103</Paragraphs>
  <Slides>17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나눔스퀘어 Bold</vt:lpstr>
      <vt:lpstr>맑은 고딕</vt:lpstr>
      <vt:lpstr>-윤고딕310</vt:lpstr>
      <vt:lpstr>-윤고딕320</vt:lpstr>
      <vt:lpstr>-윤고딕350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Registered User</cp:lastModifiedBy>
  <cp:revision>47</cp:revision>
  <dcterms:created xsi:type="dcterms:W3CDTF">2016-10-25T14:48:09Z</dcterms:created>
  <dcterms:modified xsi:type="dcterms:W3CDTF">2021-07-15T09:14:29Z</dcterms:modified>
</cp:coreProperties>
</file>