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80698fd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80698fd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[Login 페이지]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아이디/비밀번호 입력칸 : 사용자가 부정확한 아이디와 비밀번호 입력시 ‘정확한 아이디 혹은 비밀번호를 입력 바랍니다.’는 경고 메시지와 함께 계속 로그인을 시도할 수 있다.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로그인 버튼 : 버튼을 클릭해서 로그인 완료시 [메인 페이지]로 이동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계정 만들기 : 클릭시 [회원가입 페이지]로 이동</a:t>
            </a:r>
            <a:endParaRPr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853a8b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853a8b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&lt;회원가입 완료 팝업&gt;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[Join 페이지]에서 회원가입을 완료하고 나면 뜨면 팝업창이다. 확인 버튼을 클릭시, [Login 페이지]로 이동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780698fd3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780698fd3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매일 장이 마감되는 3시 30분의 30분 전인 3시에 곧 장이 마감됨을 알리는 팝업창이 뜬다. 확인 버튼 클릭시 사라짐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[Main 페이지]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메뉴 바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상단의 프로필 사진이나 프로필 명 클릭시, [마이 페이지]로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빨간 알람 버튼 클릭시, &lt;My Timeline&gt; 콘텐츠가 팝업 형식으로 뜬다.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Main, Today, Stocks, My page 버튼 클릭시 각각의 메뉴로 이동 가능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시계 : 년-월-일-시-분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검색창 : 종목명을 쳐서 검색 가능. 해당 종목의 [Stocks 페이지]로 이동한다.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오늘의 관심주 : 각 종목 명 위에 커서를 올려놓으면 해당 기업 관련 기사가 총 몇건인지를 확인 가능. 해당 종목 명을 클릭시 [Stocks 페이지]로 이동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타임라인 : 내가 보유한 주식과 관련해서 챙겨볼만한 사항들을 한 줄 메시지로 표시해준다. 갱신 단위는 하루. 가장 최신 소식이 맨 위에 쌓인다.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80698fd3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780698fd3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[Today 페이지]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검색창 : 종목명을 쳐서 검색 가능. 해당 종목의 [Stocks 페이지]로 이동한다.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오늘의 키워드 : 오늘의 전체 기사 중 가장 많이 언급된 단어 상위 30개를 나타낸다. 특정 단어 위에 커서를 가져다 대면 해당 단어가 몇 번 언급이 되었는지 숫자를 확인 가능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오늘의 뉴스 : 오늘의 전체 기사 중(종목 상관없이) 주가에 영향을 많이 주는 상위 5개 기사의 제목을 긍정/중립/부정과 함께 나타낸다. 기사 제목 클릭시 해당 기사의 [News 페이지]로 이동한다.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80698fd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780698fd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[News 페이지]  이 페이지는 다른 페이지들에서 해당 기사 제목을 클릭했을시 넘어오는 페이지입니다!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뉴스 제목과 본문 100자 : 해당 기사의 제목과 본문을 나타낸다.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해시태그 : 해당 기사에서 가장 많이 언급된 단어 상위 4개를 나타낸다.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더보기 : 더보기 버튼을 클릭하면 해당 기사의 원문 페이지로 이동한다.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긍정/중립/부정 지수 : 해당 기사가 주가에 긍정적/부정적인 영향, 혹은 아무런 영향도 끼치지 않는지를 알려준다.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80698f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780698f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[Stocks 페이지]  그래프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현재 주가 : 해당 종목의 종목명, 종목코드, 현재 주가를 나타낸다.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그래프/뉴스/보조지표 버튼 : [Stocks 페이지] 내의 소페이지들. 해당 버튼 클릭시 띄워지는 화면과 정보가 달라진다.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주가 예측 : 해당 종목의 5/20/60/120일 뒤의 주가를 나타내주고, 현재 주가와 비교한 가격 차이, 퍼센트 차이까지 알려준다.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예측 그래프 : 오늘로부터 5/20/60/120일 뒤의 기간 동안의 각 날에 해당하는 예측 주가로 그린 그래프를 보여준다. 그래프 위에 커서를 가져다 대면 해당 날의 날짜와 예측한 주가(종가)를 확인할 수 있는 박스가 뜬다.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예측 기간 체크 박스  : 원하는 버튼 클릭시,  5/20/60/120일 예측에 해당하는 그래프가 화면 상에 나타난다.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뉴스 추세 체크 박스 : &lt;보기&gt; 버튼 클릭시, 뉴스 분석결과 상승 추세 구간은 빨간색, 하락 추세 구간은 파란색으로 그래프 배경 색이 변한다.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보조지표 체크 박스 : 보기를 원하는 버튼 클릭시, 해당하는 보조지표를 활용해 예측한 그래프가 화면 상에 나타난다.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780698fd3_4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780698fd3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[Stocks 페이지]  뉴스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매수/중립/매도 추천 : 해당 종목과 관련된 n일간의 뉴스 m건 분석 결과 종합적으로 매수/매도, 혹은 중립을 추천하는지를 알려준다.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관련 뉴스 감성 분류 : 해당 종목과 관련된 n일간의 뉴스 m건을 긍정/중립/부정으로 각각 나눈 건수와 바차트를 보여준다.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날짜 선택 슬라이서 : 슬라이서를 움직여 총 며칠 간의 뉴스 분석 결과를 볼 것인지 선택이 가능하다.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영향력 탑3 뉴스 : 해당 종목과 관련된 n일간의 뉴스 m건 중 가장 긍정적으로/부정적으로 영향을 크게 미친 뉴스 상위 3개씩을 보여준다. 기사 제목 클릭시 해당 뉴스의 [News 페이지]로 이동한다.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69b83e0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69b83e0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[My 페이지]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투자 유형 설정 : 사용자가 총 5단계의 안정~공격형 투자 성향을 설정해둘 수 있다.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타임라인 : 내가 보유한 주식과 관련해서 챙겨볼만한 사항들을 한 줄 메시지로 표시해준다. 갱신 단위는 하루. 가장 최신 소식이 맨 위에 쌓인다. [Main 페이지]에 표시되었던 정보와 동일 혹은 더 많이 보여준다.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나의 관심 종목 확인 : 내가 관심 종목으로 등록해놓은 종목의 종목코드와 종목명을 확인 가능하다. 모든 종목들에 체크 표시 되어있다. 체크를 해제하면 관심종목에서 해제가 가능하다.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나의 관심 종목 선택 : 전체 코스피 200개 기업 중 내가 관심있는 종목의 체크박스를 클릭하면 관심 종목으로 등록이 가능하고, ③번 영역에 새로 추가된다.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ko" sz="1000">
                <a:solidFill>
                  <a:schemeClr val="dk1"/>
                </a:solidFill>
              </a:rPr>
              <a:t>그래프 요약 : [Stocks 페이지]의 그래프 탭에서 확인 가능했던 그래프를 볼 수 있다. 위에 있는 버튼은 내가 관심 종목으로 등록해놓은 종목명을 하나씩 담고 있는 버튼이다. 해당 버튼 클릭시 해당 종목의 그래프 확인 가능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7ac0b8f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7ac0b8f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[Join 페이지]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회원가입 정보 입력 : 필수 입력 정보는 아이디, 비밀번호, 비밀번호 확인, 이메일 총 4가지 정보.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Join 버튼 : 필수입력 정보 4가지를 모두 입력하고 버튼 클릭시, &lt;회원가입 완료 팝업&gt;이 뜨고, 확인 버튼을 누르면 바로 [Login 페이지]로 이동이 가능하다.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7ac0b8fc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7ac0b8fc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&lt;회원가입 완료 팝업&gt;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[Join 페이지]에서 회원가입을 완료하고 나면 뜨면 팝업창이다. 확인 버튼을 클릭시, [Login 페이지]로 이동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0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225" y="2567400"/>
            <a:ext cx="353100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975050" y="1992625"/>
            <a:ext cx="3345000" cy="176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69150" y="1084400"/>
            <a:ext cx="149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/>
              <a:t>Hola!</a:t>
            </a:r>
            <a:endParaRPr b="1" sz="3300"/>
          </a:p>
        </p:txBody>
      </p:sp>
      <p:sp>
        <p:nvSpPr>
          <p:cNvPr id="57" name="Google Shape;57;p13"/>
          <p:cNvSpPr txBox="1"/>
          <p:nvPr/>
        </p:nvSpPr>
        <p:spPr>
          <a:xfrm>
            <a:off x="-160650" y="4488200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2021-07-31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PM 14:23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853475" y="2266550"/>
            <a:ext cx="19518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853475" y="2242688"/>
            <a:ext cx="5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</a:t>
            </a:r>
            <a:endParaRPr sz="1200"/>
          </a:p>
        </p:txBody>
      </p:sp>
      <p:sp>
        <p:nvSpPr>
          <p:cNvPr id="60" name="Google Shape;60;p13"/>
          <p:cNvSpPr/>
          <p:nvPr/>
        </p:nvSpPr>
        <p:spPr>
          <a:xfrm>
            <a:off x="3853475" y="2658275"/>
            <a:ext cx="1951800" cy="3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825" y="2287263"/>
            <a:ext cx="280150" cy="2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5600" y="2714763"/>
            <a:ext cx="208600" cy="2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825250" y="2634413"/>
            <a:ext cx="5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PW</a:t>
            </a:r>
            <a:endParaRPr sz="1200"/>
          </a:p>
        </p:txBody>
      </p:sp>
      <p:sp>
        <p:nvSpPr>
          <p:cNvPr id="64" name="Google Shape;64;p13"/>
          <p:cNvSpPr/>
          <p:nvPr/>
        </p:nvSpPr>
        <p:spPr>
          <a:xfrm>
            <a:off x="3470650" y="3070750"/>
            <a:ext cx="2353800" cy="280200"/>
          </a:xfrm>
          <a:prstGeom prst="roundRect">
            <a:avLst>
              <a:gd fmla="val 1691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Log in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52900" y="3350950"/>
            <a:ext cx="112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1"/>
                </a:solidFill>
              </a:rPr>
              <a:t>계정 만들기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328150" y="1777088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①</a:t>
            </a:r>
            <a:endParaRPr b="1" sz="2700"/>
          </a:p>
        </p:txBody>
      </p:sp>
      <p:sp>
        <p:nvSpPr>
          <p:cNvPr id="67" name="Google Shape;67;p13"/>
          <p:cNvSpPr txBox="1"/>
          <p:nvPr/>
        </p:nvSpPr>
        <p:spPr>
          <a:xfrm>
            <a:off x="2975050" y="297235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②</a:t>
            </a:r>
            <a:endParaRPr b="1" sz="2700"/>
          </a:p>
        </p:txBody>
      </p:sp>
      <p:sp>
        <p:nvSpPr>
          <p:cNvPr id="68" name="Google Shape;68;p13"/>
          <p:cNvSpPr txBox="1"/>
          <p:nvPr/>
        </p:nvSpPr>
        <p:spPr>
          <a:xfrm>
            <a:off x="3769975" y="328945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③</a:t>
            </a:r>
            <a:endParaRPr b="1"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/>
          <p:nvPr/>
        </p:nvSpPr>
        <p:spPr>
          <a:xfrm>
            <a:off x="2906700" y="1656150"/>
            <a:ext cx="3330600" cy="1831200"/>
          </a:xfrm>
          <a:prstGeom prst="roundRect">
            <a:avLst>
              <a:gd fmla="val 655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3111300" y="2894075"/>
            <a:ext cx="2921400" cy="425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 txBox="1"/>
          <p:nvPr/>
        </p:nvSpPr>
        <p:spPr>
          <a:xfrm>
            <a:off x="2596950" y="2085625"/>
            <a:ext cx="39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Hola에 오신걸 환영합니다.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오늘도 Hola와 함께 성투하세요!</a:t>
            </a:r>
            <a:endParaRPr b="1"/>
          </a:p>
        </p:txBody>
      </p:sp>
      <p:sp>
        <p:nvSpPr>
          <p:cNvPr id="451" name="Google Shape;451;p22"/>
          <p:cNvSpPr txBox="1"/>
          <p:nvPr/>
        </p:nvSpPr>
        <p:spPr>
          <a:xfrm>
            <a:off x="4224500" y="2906525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확인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52" name="Google Shape;452;p22"/>
          <p:cNvSpPr txBox="1"/>
          <p:nvPr/>
        </p:nvSpPr>
        <p:spPr>
          <a:xfrm>
            <a:off x="137800" y="183700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&lt;로그인 후 팝업&gt;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/>
          <p:nvPr/>
        </p:nvSpPr>
        <p:spPr>
          <a:xfrm>
            <a:off x="2906700" y="1656150"/>
            <a:ext cx="3330600" cy="1831200"/>
          </a:xfrm>
          <a:prstGeom prst="roundRect">
            <a:avLst>
              <a:gd fmla="val 655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3111300" y="2894075"/>
            <a:ext cx="2921400" cy="425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3319275" y="2103000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장 마감까지 30분 남았습니다.</a:t>
            </a:r>
            <a:endParaRPr b="1"/>
          </a:p>
        </p:txBody>
      </p:sp>
      <p:sp>
        <p:nvSpPr>
          <p:cNvPr id="460" name="Google Shape;460;p23"/>
          <p:cNvSpPr txBox="1"/>
          <p:nvPr/>
        </p:nvSpPr>
        <p:spPr>
          <a:xfrm>
            <a:off x="4224500" y="2906525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확인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137800" y="183700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&lt;장마감 팝업&gt;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 flipH="1">
            <a:off x="6232825" y="3117850"/>
            <a:ext cx="50400" cy="1585800"/>
          </a:xfrm>
          <a:prstGeom prst="rect">
            <a:avLst/>
          </a:prstGeom>
          <a:solidFill>
            <a:srgbClr val="CFCFCF"/>
          </a:solidFill>
          <a:ln cap="flat" cmpd="sng" w="9525">
            <a:solidFill>
              <a:srgbClr val="CFC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567900" y="771525"/>
            <a:ext cx="11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Hola!</a:t>
            </a:r>
            <a:endParaRPr b="1" sz="2800"/>
          </a:p>
        </p:txBody>
      </p:sp>
      <p:sp>
        <p:nvSpPr>
          <p:cNvPr id="75" name="Google Shape;75;p14"/>
          <p:cNvSpPr txBox="1"/>
          <p:nvPr/>
        </p:nvSpPr>
        <p:spPr>
          <a:xfrm>
            <a:off x="6177625" y="2507400"/>
            <a:ext cx="21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My Timeline</a:t>
            </a:r>
            <a:endParaRPr b="1"/>
          </a:p>
        </p:txBody>
      </p:sp>
      <p:sp>
        <p:nvSpPr>
          <p:cNvPr id="76" name="Google Shape;76;p14"/>
          <p:cNvSpPr/>
          <p:nvPr/>
        </p:nvSpPr>
        <p:spPr>
          <a:xfrm>
            <a:off x="0" y="0"/>
            <a:ext cx="1114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98300" y="177325"/>
            <a:ext cx="717900" cy="65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-160650" y="4488200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</a:rPr>
              <a:t>2021-07-31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</a:rPr>
              <a:t>PM 14:23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-160650" y="835825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0" y="22054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Today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0" y="2662000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Stocks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0" y="31185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My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0" y="17489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0" y="1802075"/>
            <a:ext cx="504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177625" y="3297375"/>
            <a:ext cx="160800" cy="160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39126" l="0" r="28830" t="37197"/>
          <a:stretch/>
        </p:blipFill>
        <p:spPr>
          <a:xfrm>
            <a:off x="4273138" y="1497275"/>
            <a:ext cx="169322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4509088" y="1587275"/>
            <a:ext cx="1114500" cy="2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6391950" y="3208425"/>
            <a:ext cx="273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‘삼성전자’ 5일 연속 하락했습니다.</a:t>
            </a:r>
            <a:endParaRPr sz="1000"/>
          </a:p>
        </p:txBody>
      </p:sp>
      <p:sp>
        <p:nvSpPr>
          <p:cNvPr id="89" name="Google Shape;89;p14"/>
          <p:cNvSpPr/>
          <p:nvPr/>
        </p:nvSpPr>
        <p:spPr>
          <a:xfrm>
            <a:off x="6177625" y="3636075"/>
            <a:ext cx="160800" cy="1608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6391950" y="3547125"/>
            <a:ext cx="273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‘LG화학’ 한 달 동안 5% 하락했습니다.</a:t>
            </a:r>
            <a:endParaRPr sz="1000"/>
          </a:p>
        </p:txBody>
      </p:sp>
      <p:sp>
        <p:nvSpPr>
          <p:cNvPr id="91" name="Google Shape;91;p14"/>
          <p:cNvSpPr/>
          <p:nvPr/>
        </p:nvSpPr>
        <p:spPr>
          <a:xfrm>
            <a:off x="6177625" y="3974775"/>
            <a:ext cx="160800" cy="1608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6391950" y="3885825"/>
            <a:ext cx="273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‘카카오’ 관련 중요 뉴스가 있습니다.</a:t>
            </a:r>
            <a:endParaRPr sz="10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99" y="147624"/>
            <a:ext cx="7179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6177625" y="4313475"/>
            <a:ext cx="160800" cy="1608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391950" y="4224525"/>
            <a:ext cx="273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‘KCC’ 7일 연속 상승 추세에 있습니다.</a:t>
            </a:r>
            <a:endParaRPr sz="1000"/>
          </a:p>
        </p:txBody>
      </p:sp>
      <p:sp>
        <p:nvSpPr>
          <p:cNvPr id="96" name="Google Shape;96;p14"/>
          <p:cNvSpPr txBox="1"/>
          <p:nvPr/>
        </p:nvSpPr>
        <p:spPr>
          <a:xfrm>
            <a:off x="2000150" y="2499750"/>
            <a:ext cx="281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오늘의 관심주</a:t>
            </a:r>
            <a:endParaRPr b="1" sz="1500"/>
          </a:p>
        </p:txBody>
      </p:sp>
      <p:sp>
        <p:nvSpPr>
          <p:cNvPr id="97" name="Google Shape;97;p14"/>
          <p:cNvSpPr txBox="1"/>
          <p:nvPr/>
        </p:nvSpPr>
        <p:spPr>
          <a:xfrm>
            <a:off x="1988000" y="3064138"/>
            <a:ext cx="413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셀트리온        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영풍                     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네이버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LG 전자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삼양식품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6950" y="3313600"/>
            <a:ext cx="1114500" cy="7122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1975" y="3249200"/>
            <a:ext cx="150001" cy="1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682875" y="129325"/>
            <a:ext cx="171600" cy="171600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1" name="Google Shape;101;p14"/>
          <p:cNvSpPr txBox="1"/>
          <p:nvPr/>
        </p:nvSpPr>
        <p:spPr>
          <a:xfrm>
            <a:off x="649350" y="61225"/>
            <a:ext cx="3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800"/>
          </a:p>
        </p:txBody>
      </p:sp>
      <p:sp>
        <p:nvSpPr>
          <p:cNvPr id="102" name="Google Shape;102;p14"/>
          <p:cNvSpPr txBox="1"/>
          <p:nvPr/>
        </p:nvSpPr>
        <p:spPr>
          <a:xfrm>
            <a:off x="1186175" y="11782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①</a:t>
            </a:r>
            <a:endParaRPr b="1" sz="2700"/>
          </a:p>
        </p:txBody>
      </p:sp>
      <p:sp>
        <p:nvSpPr>
          <p:cNvPr id="103" name="Google Shape;103;p14"/>
          <p:cNvSpPr txBox="1"/>
          <p:nvPr/>
        </p:nvSpPr>
        <p:spPr>
          <a:xfrm>
            <a:off x="1186175" y="455750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②</a:t>
            </a:r>
            <a:endParaRPr b="1" sz="2700"/>
          </a:p>
        </p:txBody>
      </p:sp>
      <p:sp>
        <p:nvSpPr>
          <p:cNvPr id="104" name="Google Shape;104;p14"/>
          <p:cNvSpPr txBox="1"/>
          <p:nvPr/>
        </p:nvSpPr>
        <p:spPr>
          <a:xfrm>
            <a:off x="3876925" y="146127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③</a:t>
            </a:r>
            <a:endParaRPr b="1" sz="27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47050" y="246900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④</a:t>
            </a:r>
            <a:endParaRPr b="1" sz="2700"/>
          </a:p>
        </p:txBody>
      </p:sp>
      <p:sp>
        <p:nvSpPr>
          <p:cNvPr id="106" name="Google Shape;106;p14"/>
          <p:cNvSpPr txBox="1"/>
          <p:nvPr/>
        </p:nvSpPr>
        <p:spPr>
          <a:xfrm>
            <a:off x="5824525" y="245207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⑤</a:t>
            </a:r>
            <a:endParaRPr b="1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0"/>
            <a:ext cx="1114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98300" y="177325"/>
            <a:ext cx="717900" cy="65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-160650" y="4488200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2021-07-31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PM 14:23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-160650" y="835825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0" y="2225700"/>
            <a:ext cx="504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343825" y="1758625"/>
            <a:ext cx="212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Today’s News</a:t>
            </a:r>
            <a:endParaRPr b="1" sz="1500"/>
          </a:p>
        </p:txBody>
      </p:sp>
      <p:sp>
        <p:nvSpPr>
          <p:cNvPr id="117" name="Google Shape;117;p15"/>
          <p:cNvSpPr txBox="1"/>
          <p:nvPr/>
        </p:nvSpPr>
        <p:spPr>
          <a:xfrm>
            <a:off x="6172200" y="2336000"/>
            <a:ext cx="2293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기사 제목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기사 제목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기사 제목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기사 제목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기사 제목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99" y="147624"/>
            <a:ext cx="7179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2596575" y="1748588"/>
            <a:ext cx="21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Today’s Keyword</a:t>
            </a:r>
            <a:endParaRPr b="1"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350" y="2236925"/>
            <a:ext cx="4129949" cy="22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675" y="3650025"/>
            <a:ext cx="150001" cy="1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257675" y="3800025"/>
            <a:ext cx="4929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55건</a:t>
            </a: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1610125" y="300913"/>
            <a:ext cx="395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Today</a:t>
            </a:r>
            <a:endParaRPr b="1" sz="2300"/>
          </a:p>
        </p:txBody>
      </p:sp>
      <p:sp>
        <p:nvSpPr>
          <p:cNvPr id="124" name="Google Shape;124;p15"/>
          <p:cNvSpPr/>
          <p:nvPr/>
        </p:nvSpPr>
        <p:spPr>
          <a:xfrm>
            <a:off x="2839650" y="600075"/>
            <a:ext cx="5883000" cy="32100"/>
          </a:xfrm>
          <a:prstGeom prst="rect">
            <a:avLst/>
          </a:prstGeom>
          <a:solidFill>
            <a:srgbClr val="CFCFCF"/>
          </a:solidFill>
          <a:ln cap="flat" cmpd="sng" w="9525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6">
            <a:alphaModFix/>
          </a:blip>
          <a:srcRect b="39126" l="0" r="28830" t="37197"/>
          <a:stretch/>
        </p:blipFill>
        <p:spPr>
          <a:xfrm>
            <a:off x="7029425" y="129325"/>
            <a:ext cx="169322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7265375" y="219325"/>
            <a:ext cx="1114500" cy="2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682875" y="129325"/>
            <a:ext cx="171600" cy="171600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8" name="Google Shape;128;p15"/>
          <p:cNvSpPr txBox="1"/>
          <p:nvPr/>
        </p:nvSpPr>
        <p:spPr>
          <a:xfrm>
            <a:off x="649350" y="61225"/>
            <a:ext cx="3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800"/>
          </a:p>
        </p:txBody>
      </p:sp>
      <p:sp>
        <p:nvSpPr>
          <p:cNvPr id="129" name="Google Shape;129;p15"/>
          <p:cNvSpPr txBox="1"/>
          <p:nvPr/>
        </p:nvSpPr>
        <p:spPr>
          <a:xfrm>
            <a:off x="6676325" y="-2337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①</a:t>
            </a:r>
            <a:endParaRPr b="1" sz="2700"/>
          </a:p>
        </p:txBody>
      </p:sp>
      <p:sp>
        <p:nvSpPr>
          <p:cNvPr id="130" name="Google Shape;130;p15"/>
          <p:cNvSpPr txBox="1"/>
          <p:nvPr/>
        </p:nvSpPr>
        <p:spPr>
          <a:xfrm>
            <a:off x="2243475" y="172787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②</a:t>
            </a:r>
            <a:endParaRPr b="1" sz="2700"/>
          </a:p>
        </p:txBody>
      </p:sp>
      <p:sp>
        <p:nvSpPr>
          <p:cNvPr id="131" name="Google Shape;131;p15"/>
          <p:cNvSpPr txBox="1"/>
          <p:nvPr/>
        </p:nvSpPr>
        <p:spPr>
          <a:xfrm>
            <a:off x="5910013" y="181857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③</a:t>
            </a:r>
            <a:endParaRPr b="1" sz="2700"/>
          </a:p>
        </p:txBody>
      </p:sp>
      <p:sp>
        <p:nvSpPr>
          <p:cNvPr id="132" name="Google Shape;132;p15"/>
          <p:cNvSpPr txBox="1"/>
          <p:nvPr/>
        </p:nvSpPr>
        <p:spPr>
          <a:xfrm>
            <a:off x="-18750" y="22054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Today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0" y="2662000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Stocks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0" y="31185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My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0" y="17489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1696275" y="1286225"/>
            <a:ext cx="6403750" cy="2971225"/>
            <a:chOff x="567250" y="752075"/>
            <a:chExt cx="6403750" cy="2971225"/>
          </a:xfrm>
        </p:grpSpPr>
        <p:sp>
          <p:nvSpPr>
            <p:cNvPr id="141" name="Google Shape;141;p16"/>
            <p:cNvSpPr/>
            <p:nvPr/>
          </p:nvSpPr>
          <p:spPr>
            <a:xfrm>
              <a:off x="567250" y="752075"/>
              <a:ext cx="2810700" cy="2895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716950" y="871825"/>
              <a:ext cx="2511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600">
                  <a:solidFill>
                    <a:schemeClr val="dk1"/>
                  </a:solidFill>
                </a:rPr>
                <a:t>외국인 반도체株 1조 매도… 삼성전자 2%·SK하이닉스 5%↓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716950" y="1801125"/>
              <a:ext cx="2575200" cy="8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333333"/>
                  </a:solidFill>
                </a:rPr>
                <a:t>美 반도체 지수 추락 후폭풍 국내 시장 관련주 일제히 급락 증권사 “2분기 실적 따라 반등” 미국 뉴욕 증시에서 반도체 섹터가 곤두박질친 영향으로 …</a:t>
              </a:r>
              <a:r>
                <a:rPr b="1" lang="ko" sz="1300">
                  <a:solidFill>
                    <a:srgbClr val="333333"/>
                  </a:solidFill>
                </a:rPr>
                <a:t> </a:t>
              </a:r>
              <a:endParaRPr sz="900"/>
            </a:p>
          </p:txBody>
        </p:sp>
        <p:grpSp>
          <p:nvGrpSpPr>
            <p:cNvPr id="144" name="Google Shape;144;p16"/>
            <p:cNvGrpSpPr/>
            <p:nvPr/>
          </p:nvGrpSpPr>
          <p:grpSpPr>
            <a:xfrm>
              <a:off x="685000" y="2569049"/>
              <a:ext cx="2575200" cy="800360"/>
              <a:chOff x="4550875" y="951731"/>
              <a:chExt cx="2575200" cy="861900"/>
            </a:xfrm>
          </p:grpSpPr>
          <p:sp>
            <p:nvSpPr>
              <p:cNvPr id="145" name="Google Shape;145;p16"/>
              <p:cNvSpPr/>
              <p:nvPr/>
            </p:nvSpPr>
            <p:spPr>
              <a:xfrm>
                <a:off x="4550875" y="951731"/>
                <a:ext cx="2575200" cy="8619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4692613" y="1126863"/>
                <a:ext cx="484500" cy="2040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rgbClr val="E1E1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#추락</a:t>
                </a:r>
                <a:endParaRPr b="1" sz="800"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5301013" y="1126863"/>
                <a:ext cx="484500" cy="2040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rgbClr val="E1E1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#하락</a:t>
                </a:r>
                <a:endParaRPr b="1" sz="800"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900413" y="1126863"/>
                <a:ext cx="484500" cy="2040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rgbClr val="E1E1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#매도</a:t>
                </a:r>
                <a:endParaRPr b="1" sz="800"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499813" y="1126863"/>
                <a:ext cx="484500" cy="2040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rgbClr val="E1E1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#반등</a:t>
                </a:r>
                <a:endParaRPr b="1" sz="800"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4692613" y="1434488"/>
                <a:ext cx="484500" cy="2040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rgbClr val="E1E1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#급락</a:t>
                </a:r>
                <a:endParaRPr b="1" sz="800"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301013" y="1434488"/>
                <a:ext cx="484500" cy="2040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rgbClr val="E1E1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#실적</a:t>
                </a:r>
                <a:endParaRPr b="1" sz="800"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5900413" y="1434488"/>
                <a:ext cx="484500" cy="2040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rgbClr val="E1E1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#영향</a:t>
                </a:r>
                <a:endParaRPr b="1" sz="800"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6499813" y="1434488"/>
                <a:ext cx="484500" cy="2040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rgbClr val="E1E1E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#증시</a:t>
                </a:r>
                <a:endParaRPr b="1" sz="800"/>
              </a:p>
            </p:txBody>
          </p:sp>
        </p:grpSp>
        <p:sp>
          <p:nvSpPr>
            <p:cNvPr id="154" name="Google Shape;154;p16"/>
            <p:cNvSpPr/>
            <p:nvPr/>
          </p:nvSpPr>
          <p:spPr>
            <a:xfrm>
              <a:off x="3295425" y="3471150"/>
              <a:ext cx="211800" cy="2118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2906900" y="3430800"/>
              <a:ext cx="4064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더보기</a:t>
              </a:r>
              <a:endParaRPr b="1" sz="700"/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6039850" y="1324788"/>
            <a:ext cx="5604925" cy="2640225"/>
            <a:chOff x="4942575" y="1008250"/>
            <a:chExt cx="5604925" cy="2640225"/>
          </a:xfrm>
        </p:grpSpPr>
        <p:pic>
          <p:nvPicPr>
            <p:cNvPr id="157" name="Google Shape;15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42575" y="1421250"/>
              <a:ext cx="2204175" cy="222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6"/>
            <p:cNvSpPr txBox="1"/>
            <p:nvPr/>
          </p:nvSpPr>
          <p:spPr>
            <a:xfrm>
              <a:off x="6597400" y="2310150"/>
              <a:ext cx="3950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</a:rPr>
                <a:t>긍정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</a:rPr>
                <a:t>70%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5110750" y="2688638"/>
              <a:ext cx="3950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</a:rPr>
                <a:t>중립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</a:rPr>
                <a:t>10%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5166450" y="1786938"/>
              <a:ext cx="3950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</a:rPr>
                <a:t>부정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chemeClr val="lt1"/>
                  </a:solidFill>
                </a:rPr>
                <a:t>20%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4942575" y="1008250"/>
              <a:ext cx="395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뉴스 긍정 / 부정 퍼센트 표시</a:t>
              </a:r>
              <a:endParaRPr b="1"/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1610125" y="300913"/>
            <a:ext cx="395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News</a:t>
            </a:r>
            <a:endParaRPr b="1" sz="2300"/>
          </a:p>
        </p:txBody>
      </p:sp>
      <p:sp>
        <p:nvSpPr>
          <p:cNvPr id="163" name="Google Shape;163;p16"/>
          <p:cNvSpPr/>
          <p:nvPr/>
        </p:nvSpPr>
        <p:spPr>
          <a:xfrm>
            <a:off x="2839650" y="600075"/>
            <a:ext cx="5883000" cy="32100"/>
          </a:xfrm>
          <a:prstGeom prst="rect">
            <a:avLst/>
          </a:prstGeom>
          <a:solidFill>
            <a:srgbClr val="CFCFCF"/>
          </a:solidFill>
          <a:ln cap="flat" cmpd="sng" w="9525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 b="39126" l="0" r="28830" t="37197"/>
          <a:stretch/>
        </p:blipFill>
        <p:spPr>
          <a:xfrm>
            <a:off x="7029425" y="129325"/>
            <a:ext cx="169322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7265375" y="219325"/>
            <a:ext cx="1114500" cy="2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1478575" y="132480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①</a:t>
            </a:r>
            <a:endParaRPr b="1" sz="2700"/>
          </a:p>
        </p:txBody>
      </p:sp>
      <p:sp>
        <p:nvSpPr>
          <p:cNvPr id="167" name="Google Shape;167;p16"/>
          <p:cNvSpPr txBox="1"/>
          <p:nvPr/>
        </p:nvSpPr>
        <p:spPr>
          <a:xfrm>
            <a:off x="1478575" y="308712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②</a:t>
            </a:r>
            <a:endParaRPr b="1" sz="2700"/>
          </a:p>
        </p:txBody>
      </p:sp>
      <p:sp>
        <p:nvSpPr>
          <p:cNvPr id="168" name="Google Shape;168;p16"/>
          <p:cNvSpPr txBox="1"/>
          <p:nvPr/>
        </p:nvSpPr>
        <p:spPr>
          <a:xfrm>
            <a:off x="3726313" y="384440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③</a:t>
            </a:r>
            <a:endParaRPr b="1" sz="2700"/>
          </a:p>
        </p:txBody>
      </p:sp>
      <p:sp>
        <p:nvSpPr>
          <p:cNvPr id="169" name="Google Shape;169;p16"/>
          <p:cNvSpPr txBox="1"/>
          <p:nvPr/>
        </p:nvSpPr>
        <p:spPr>
          <a:xfrm>
            <a:off x="5686750" y="132480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④</a:t>
            </a:r>
            <a:endParaRPr b="1" sz="2700"/>
          </a:p>
        </p:txBody>
      </p:sp>
      <p:sp>
        <p:nvSpPr>
          <p:cNvPr id="170" name="Google Shape;170;p16"/>
          <p:cNvSpPr/>
          <p:nvPr/>
        </p:nvSpPr>
        <p:spPr>
          <a:xfrm>
            <a:off x="0" y="0"/>
            <a:ext cx="1114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98300" y="177325"/>
            <a:ext cx="717900" cy="65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-160650" y="4488200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2021-07-31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PM 14:23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-160650" y="835825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4" name="Google Shape;1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299" y="147624"/>
            <a:ext cx="7179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/>
          <p:nvPr/>
        </p:nvSpPr>
        <p:spPr>
          <a:xfrm>
            <a:off x="682875" y="129325"/>
            <a:ext cx="171600" cy="171600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76" name="Google Shape;176;p16"/>
          <p:cNvSpPr txBox="1"/>
          <p:nvPr/>
        </p:nvSpPr>
        <p:spPr>
          <a:xfrm>
            <a:off x="649350" y="61225"/>
            <a:ext cx="3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800"/>
          </a:p>
        </p:txBody>
      </p:sp>
      <p:sp>
        <p:nvSpPr>
          <p:cNvPr id="177" name="Google Shape;177;p16"/>
          <p:cNvSpPr txBox="1"/>
          <p:nvPr/>
        </p:nvSpPr>
        <p:spPr>
          <a:xfrm>
            <a:off x="0" y="2205475"/>
            <a:ext cx="10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Today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0" y="2662000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Stocks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0" y="3118575"/>
            <a:ext cx="10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My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0" y="1748925"/>
            <a:ext cx="10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25" y="1697125"/>
            <a:ext cx="5226750" cy="3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2714800" y="1903400"/>
            <a:ext cx="5031900" cy="400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E1E1"/>
          </a:solidFill>
          <a:ln cap="flat" cmpd="sng" w="9525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4672400" y="3481825"/>
            <a:ext cx="1049400" cy="576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15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25" y="3193125"/>
            <a:ext cx="150001" cy="1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4670650" y="3538963"/>
            <a:ext cx="12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날짜    20210802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종가</a:t>
            </a:r>
            <a:r>
              <a:rPr b="1" lang="ko" sz="900">
                <a:solidFill>
                  <a:srgbClr val="CC0000"/>
                </a:solidFill>
              </a:rPr>
              <a:t>         81,000</a:t>
            </a:r>
            <a:endParaRPr b="1" sz="900">
              <a:solidFill>
                <a:srgbClr val="CC0000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1610125" y="300913"/>
            <a:ext cx="395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Stocks</a:t>
            </a:r>
            <a:endParaRPr b="1" sz="2300"/>
          </a:p>
        </p:txBody>
      </p:sp>
      <p:sp>
        <p:nvSpPr>
          <p:cNvPr id="191" name="Google Shape;191;p17"/>
          <p:cNvSpPr/>
          <p:nvPr/>
        </p:nvSpPr>
        <p:spPr>
          <a:xfrm>
            <a:off x="2839650" y="600075"/>
            <a:ext cx="5883000" cy="32100"/>
          </a:xfrm>
          <a:prstGeom prst="rect">
            <a:avLst/>
          </a:prstGeom>
          <a:solidFill>
            <a:srgbClr val="CFCFCF"/>
          </a:solidFill>
          <a:ln cap="flat" cmpd="sng" w="9525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5">
            <a:alphaModFix/>
          </a:blip>
          <a:srcRect b="39126" l="0" r="28830" t="37197"/>
          <a:stretch/>
        </p:blipFill>
        <p:spPr>
          <a:xfrm>
            <a:off x="7029425" y="129325"/>
            <a:ext cx="169322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7265375" y="219325"/>
            <a:ext cx="1114500" cy="2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3075" y="704825"/>
            <a:ext cx="2733219" cy="7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/>
        </p:nvSpPr>
        <p:spPr>
          <a:xfrm>
            <a:off x="2835400" y="1903400"/>
            <a:ext cx="47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“5일 뒤, 주가가 79,980원으로 ㅇㅇ원(ㅁㅁ%) </a:t>
            </a:r>
            <a:r>
              <a:rPr b="1" lang="ko"/>
              <a:t>하락</a:t>
            </a:r>
            <a:r>
              <a:rPr lang="ko"/>
              <a:t>합니다.”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6916650" y="4418175"/>
            <a:ext cx="289200" cy="321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7228800" y="4234125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5</a:t>
            </a:r>
            <a:endParaRPr b="1"/>
          </a:p>
        </p:txBody>
      </p:sp>
      <p:sp>
        <p:nvSpPr>
          <p:cNvPr id="198" name="Google Shape;198;p17"/>
          <p:cNvSpPr/>
          <p:nvPr/>
        </p:nvSpPr>
        <p:spPr>
          <a:xfrm>
            <a:off x="7027425" y="913225"/>
            <a:ext cx="793500" cy="400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7065225" y="920888"/>
            <a:ext cx="7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그래프</a:t>
            </a:r>
            <a:endParaRPr b="1" sz="1200"/>
          </a:p>
        </p:txBody>
      </p:sp>
      <p:sp>
        <p:nvSpPr>
          <p:cNvPr id="200" name="Google Shape;200;p17"/>
          <p:cNvSpPr/>
          <p:nvPr/>
        </p:nvSpPr>
        <p:spPr>
          <a:xfrm>
            <a:off x="7920675" y="913225"/>
            <a:ext cx="793500" cy="400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8110875" y="920875"/>
            <a:ext cx="7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뉴스</a:t>
            </a:r>
            <a:endParaRPr sz="1200"/>
          </a:p>
        </p:txBody>
      </p:sp>
      <p:sp>
        <p:nvSpPr>
          <p:cNvPr id="202" name="Google Shape;202;p17"/>
          <p:cNvSpPr txBox="1"/>
          <p:nvPr/>
        </p:nvSpPr>
        <p:spPr>
          <a:xfrm>
            <a:off x="1295713" y="79742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①</a:t>
            </a:r>
            <a:endParaRPr b="1" sz="2700"/>
          </a:p>
        </p:txBody>
      </p:sp>
      <p:sp>
        <p:nvSpPr>
          <p:cNvPr id="203" name="Google Shape;203;p17"/>
          <p:cNvSpPr txBox="1"/>
          <p:nvPr/>
        </p:nvSpPr>
        <p:spPr>
          <a:xfrm>
            <a:off x="6574575" y="782563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②</a:t>
            </a:r>
            <a:endParaRPr b="1" sz="2700"/>
          </a:p>
        </p:txBody>
      </p:sp>
      <p:sp>
        <p:nvSpPr>
          <p:cNvPr id="204" name="Google Shape;204;p17"/>
          <p:cNvSpPr txBox="1"/>
          <p:nvPr/>
        </p:nvSpPr>
        <p:spPr>
          <a:xfrm>
            <a:off x="2361688" y="171052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③</a:t>
            </a:r>
            <a:endParaRPr b="1" sz="2700"/>
          </a:p>
        </p:txBody>
      </p:sp>
      <p:sp>
        <p:nvSpPr>
          <p:cNvPr id="205" name="Google Shape;205;p17"/>
          <p:cNvSpPr txBox="1"/>
          <p:nvPr/>
        </p:nvSpPr>
        <p:spPr>
          <a:xfrm>
            <a:off x="3119425" y="405782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④</a:t>
            </a:r>
            <a:endParaRPr b="1" sz="2700"/>
          </a:p>
        </p:txBody>
      </p:sp>
      <p:sp>
        <p:nvSpPr>
          <p:cNvPr id="206" name="Google Shape;206;p17"/>
          <p:cNvSpPr txBox="1"/>
          <p:nvPr/>
        </p:nvSpPr>
        <p:spPr>
          <a:xfrm>
            <a:off x="2077025" y="2115913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⑤</a:t>
            </a:r>
            <a:endParaRPr b="1" sz="2700"/>
          </a:p>
        </p:txBody>
      </p:sp>
      <p:sp>
        <p:nvSpPr>
          <p:cNvPr id="207" name="Google Shape;207;p17"/>
          <p:cNvSpPr txBox="1"/>
          <p:nvPr/>
        </p:nvSpPr>
        <p:spPr>
          <a:xfrm>
            <a:off x="2077025" y="398535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⑥</a:t>
            </a:r>
            <a:endParaRPr b="1" sz="2700"/>
          </a:p>
        </p:txBody>
      </p:sp>
      <p:sp>
        <p:nvSpPr>
          <p:cNvPr id="208" name="Google Shape;208;p17"/>
          <p:cNvSpPr/>
          <p:nvPr/>
        </p:nvSpPr>
        <p:spPr>
          <a:xfrm>
            <a:off x="0" y="0"/>
            <a:ext cx="1114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198300" y="177325"/>
            <a:ext cx="717900" cy="65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-160650" y="4488200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2021-07-31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PM 14:23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-160650" y="835825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0" y="2682263"/>
            <a:ext cx="504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299" y="147624"/>
            <a:ext cx="7179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/>
          <p:nvPr/>
        </p:nvSpPr>
        <p:spPr>
          <a:xfrm>
            <a:off x="682875" y="129325"/>
            <a:ext cx="171600" cy="171600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5" name="Google Shape;215;p17"/>
          <p:cNvSpPr txBox="1"/>
          <p:nvPr/>
        </p:nvSpPr>
        <p:spPr>
          <a:xfrm>
            <a:off x="649350" y="61225"/>
            <a:ext cx="3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800"/>
          </a:p>
        </p:txBody>
      </p:sp>
      <p:sp>
        <p:nvSpPr>
          <p:cNvPr id="216" name="Google Shape;216;p17"/>
          <p:cNvSpPr txBox="1"/>
          <p:nvPr/>
        </p:nvSpPr>
        <p:spPr>
          <a:xfrm>
            <a:off x="-18900" y="22054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Today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11550" y="2662000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Stocks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11550" y="31185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My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0" y="17489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1318550" y="2548900"/>
            <a:ext cx="948600" cy="141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1275150" y="2205475"/>
            <a:ext cx="148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예측 기간</a:t>
            </a:r>
            <a:endParaRPr b="1" sz="1200"/>
          </a:p>
        </p:txBody>
      </p:sp>
      <p:sp>
        <p:nvSpPr>
          <p:cNvPr id="222" name="Google Shape;222;p17"/>
          <p:cNvSpPr/>
          <p:nvPr/>
        </p:nvSpPr>
        <p:spPr>
          <a:xfrm>
            <a:off x="1474475" y="2736875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1581575" y="2611175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5일</a:t>
            </a:r>
            <a:endParaRPr sz="1200"/>
          </a:p>
        </p:txBody>
      </p:sp>
      <p:sp>
        <p:nvSpPr>
          <p:cNvPr id="224" name="Google Shape;224;p17"/>
          <p:cNvSpPr/>
          <p:nvPr/>
        </p:nvSpPr>
        <p:spPr>
          <a:xfrm>
            <a:off x="1474475" y="3038800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1581575" y="291310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20일</a:t>
            </a:r>
            <a:endParaRPr sz="1200"/>
          </a:p>
        </p:txBody>
      </p:sp>
      <p:sp>
        <p:nvSpPr>
          <p:cNvPr id="226" name="Google Shape;226;p17"/>
          <p:cNvSpPr/>
          <p:nvPr/>
        </p:nvSpPr>
        <p:spPr>
          <a:xfrm>
            <a:off x="1474475" y="3340725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1581575" y="3215025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60일</a:t>
            </a:r>
            <a:endParaRPr sz="1200"/>
          </a:p>
        </p:txBody>
      </p:sp>
      <p:sp>
        <p:nvSpPr>
          <p:cNvPr id="228" name="Google Shape;228;p17"/>
          <p:cNvSpPr/>
          <p:nvPr/>
        </p:nvSpPr>
        <p:spPr>
          <a:xfrm>
            <a:off x="1474475" y="3642650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1581575" y="35169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120일</a:t>
            </a:r>
            <a:endParaRPr sz="1200"/>
          </a:p>
        </p:txBody>
      </p:sp>
      <p:sp>
        <p:nvSpPr>
          <p:cNvPr id="230" name="Google Shape;230;p17"/>
          <p:cNvSpPr txBox="1"/>
          <p:nvPr/>
        </p:nvSpPr>
        <p:spPr>
          <a:xfrm>
            <a:off x="1275150" y="4039200"/>
            <a:ext cx="148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뉴스 추세 </a:t>
            </a:r>
            <a:endParaRPr b="1" sz="1200"/>
          </a:p>
        </p:txBody>
      </p:sp>
      <p:sp>
        <p:nvSpPr>
          <p:cNvPr id="231" name="Google Shape;231;p17"/>
          <p:cNvSpPr/>
          <p:nvPr/>
        </p:nvSpPr>
        <p:spPr>
          <a:xfrm>
            <a:off x="1318550" y="4361225"/>
            <a:ext cx="9486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1474475" y="4489475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1586675" y="4346525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보기</a:t>
            </a:r>
            <a:endParaRPr sz="1200"/>
          </a:p>
        </p:txBody>
      </p:sp>
      <p:sp>
        <p:nvSpPr>
          <p:cNvPr id="234" name="Google Shape;234;p17"/>
          <p:cNvSpPr/>
          <p:nvPr/>
        </p:nvSpPr>
        <p:spPr>
          <a:xfrm>
            <a:off x="7964075" y="2564150"/>
            <a:ext cx="948600" cy="215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7920675" y="2220725"/>
            <a:ext cx="148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보조지표</a:t>
            </a:r>
            <a:endParaRPr b="1" sz="1200"/>
          </a:p>
        </p:txBody>
      </p:sp>
      <p:sp>
        <p:nvSpPr>
          <p:cNvPr id="236" name="Google Shape;236;p17"/>
          <p:cNvSpPr/>
          <p:nvPr/>
        </p:nvSpPr>
        <p:spPr>
          <a:xfrm>
            <a:off x="8120000" y="2828325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8227100" y="2702625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MA</a:t>
            </a:r>
            <a:endParaRPr sz="1200"/>
          </a:p>
        </p:txBody>
      </p:sp>
      <p:sp>
        <p:nvSpPr>
          <p:cNvPr id="238" name="Google Shape;238;p17"/>
          <p:cNvSpPr/>
          <p:nvPr/>
        </p:nvSpPr>
        <p:spPr>
          <a:xfrm>
            <a:off x="8120000" y="3130250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8227100" y="30045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MACD</a:t>
            </a:r>
            <a:endParaRPr sz="1200"/>
          </a:p>
        </p:txBody>
      </p:sp>
      <p:sp>
        <p:nvSpPr>
          <p:cNvPr id="240" name="Google Shape;240;p17"/>
          <p:cNvSpPr/>
          <p:nvPr/>
        </p:nvSpPr>
        <p:spPr>
          <a:xfrm>
            <a:off x="8120000" y="3432175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8227100" y="3306475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RSI</a:t>
            </a:r>
            <a:endParaRPr sz="1200"/>
          </a:p>
        </p:txBody>
      </p:sp>
      <p:sp>
        <p:nvSpPr>
          <p:cNvPr id="242" name="Google Shape;242;p17"/>
          <p:cNvSpPr/>
          <p:nvPr/>
        </p:nvSpPr>
        <p:spPr>
          <a:xfrm>
            <a:off x="8120000" y="3734100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8227100" y="360840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BOLL</a:t>
            </a:r>
            <a:endParaRPr sz="1200"/>
          </a:p>
        </p:txBody>
      </p:sp>
      <p:sp>
        <p:nvSpPr>
          <p:cNvPr id="244" name="Google Shape;244;p17"/>
          <p:cNvSpPr/>
          <p:nvPr/>
        </p:nvSpPr>
        <p:spPr>
          <a:xfrm>
            <a:off x="8120000" y="4038900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8120000" y="4343700"/>
            <a:ext cx="107100" cy="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8227100" y="391320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" name="Google Shape;247;p17"/>
          <p:cNvSpPr txBox="1"/>
          <p:nvPr/>
        </p:nvSpPr>
        <p:spPr>
          <a:xfrm>
            <a:off x="8227100" y="421800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17"/>
          <p:cNvSpPr txBox="1"/>
          <p:nvPr/>
        </p:nvSpPr>
        <p:spPr>
          <a:xfrm>
            <a:off x="8648850" y="2135263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⑦</a:t>
            </a:r>
            <a:endParaRPr b="1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/>
        </p:nvSpPr>
        <p:spPr>
          <a:xfrm>
            <a:off x="1610125" y="300913"/>
            <a:ext cx="395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Stocks</a:t>
            </a:r>
            <a:endParaRPr b="1" sz="2300"/>
          </a:p>
        </p:txBody>
      </p:sp>
      <p:sp>
        <p:nvSpPr>
          <p:cNvPr id="254" name="Google Shape;254;p18"/>
          <p:cNvSpPr/>
          <p:nvPr/>
        </p:nvSpPr>
        <p:spPr>
          <a:xfrm>
            <a:off x="2839650" y="600075"/>
            <a:ext cx="5883000" cy="32100"/>
          </a:xfrm>
          <a:prstGeom prst="rect">
            <a:avLst/>
          </a:prstGeom>
          <a:solidFill>
            <a:srgbClr val="CFCFCF"/>
          </a:solidFill>
          <a:ln cap="flat" cmpd="sng" w="9525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b="39126" l="0" r="28830" t="37197"/>
          <a:stretch/>
        </p:blipFill>
        <p:spPr>
          <a:xfrm>
            <a:off x="7029425" y="129325"/>
            <a:ext cx="169322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7265375" y="219325"/>
            <a:ext cx="1114500" cy="2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075" y="704825"/>
            <a:ext cx="2733219" cy="7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475" y="2603150"/>
            <a:ext cx="493676" cy="49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9399" y="2603147"/>
            <a:ext cx="493676" cy="4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 txBox="1"/>
          <p:nvPr/>
        </p:nvSpPr>
        <p:spPr>
          <a:xfrm>
            <a:off x="5807556" y="3288950"/>
            <a:ext cx="307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기사 제목		</a:t>
            </a:r>
            <a:r>
              <a:rPr lang="ko">
                <a:solidFill>
                  <a:schemeClr val="dk1"/>
                </a:solidFill>
              </a:rPr>
              <a:t>기사 제목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기사 제목		</a:t>
            </a:r>
            <a:r>
              <a:rPr lang="ko">
                <a:solidFill>
                  <a:schemeClr val="dk1"/>
                </a:solidFill>
              </a:rPr>
              <a:t>기사 제목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기사 제목		</a:t>
            </a:r>
            <a:r>
              <a:rPr lang="ko">
                <a:solidFill>
                  <a:schemeClr val="dk1"/>
                </a:solidFill>
              </a:rPr>
              <a:t>기사 제목</a:t>
            </a:r>
            <a:endParaRPr/>
          </a:p>
        </p:txBody>
      </p:sp>
      <p:sp>
        <p:nvSpPr>
          <p:cNvPr id="261" name="Google Shape;261;p18"/>
          <p:cNvSpPr txBox="1"/>
          <p:nvPr/>
        </p:nvSpPr>
        <p:spPr>
          <a:xfrm>
            <a:off x="5822400" y="2035850"/>
            <a:ext cx="212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Impact Top3</a:t>
            </a:r>
            <a:endParaRPr b="1" sz="1500"/>
          </a:p>
        </p:txBody>
      </p:sp>
      <p:sp>
        <p:nvSpPr>
          <p:cNvPr id="262" name="Google Shape;262;p18"/>
          <p:cNvSpPr txBox="1"/>
          <p:nvPr/>
        </p:nvSpPr>
        <p:spPr>
          <a:xfrm>
            <a:off x="1829825" y="2154825"/>
            <a:ext cx="2882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“삼성전자” 관련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일주일 간의 뉴스 2034건 분석 결과, </a:t>
            </a:r>
            <a:r>
              <a:rPr b="1" lang="ko" sz="1700"/>
              <a:t>매수</a:t>
            </a:r>
            <a:r>
              <a:rPr lang="ko"/>
              <a:t>를 추천합니다.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1928825" y="3288950"/>
            <a:ext cx="1178700" cy="225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>
            <a:off x="3203975" y="3209000"/>
            <a:ext cx="11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긍정</a:t>
            </a:r>
            <a:r>
              <a:rPr lang="ko" sz="1300"/>
              <a:t> 1600건</a:t>
            </a:r>
            <a:endParaRPr sz="1300"/>
          </a:p>
        </p:txBody>
      </p:sp>
      <p:sp>
        <p:nvSpPr>
          <p:cNvPr id="265" name="Google Shape;265;p18"/>
          <p:cNvSpPr/>
          <p:nvPr/>
        </p:nvSpPr>
        <p:spPr>
          <a:xfrm>
            <a:off x="1928825" y="3593900"/>
            <a:ext cx="300000" cy="225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1928825" y="3898850"/>
            <a:ext cx="632100" cy="22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2300338" y="3513950"/>
            <a:ext cx="11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중립 </a:t>
            </a:r>
            <a:r>
              <a:rPr lang="ko" sz="1300"/>
              <a:t>100</a:t>
            </a:r>
            <a:r>
              <a:rPr lang="ko" sz="1300"/>
              <a:t>건</a:t>
            </a:r>
            <a:endParaRPr sz="1300"/>
          </a:p>
        </p:txBody>
      </p:sp>
      <p:sp>
        <p:nvSpPr>
          <p:cNvPr id="268" name="Google Shape;268;p18"/>
          <p:cNvSpPr txBox="1"/>
          <p:nvPr/>
        </p:nvSpPr>
        <p:spPr>
          <a:xfrm>
            <a:off x="2737250" y="3818900"/>
            <a:ext cx="11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부정</a:t>
            </a:r>
            <a:r>
              <a:rPr lang="ko" sz="1300"/>
              <a:t> 334건</a:t>
            </a:r>
            <a:endParaRPr sz="1300"/>
          </a:p>
        </p:txBody>
      </p:sp>
      <p:sp>
        <p:nvSpPr>
          <p:cNvPr id="269" name="Google Shape;269;p18"/>
          <p:cNvSpPr txBox="1"/>
          <p:nvPr/>
        </p:nvSpPr>
        <p:spPr>
          <a:xfrm>
            <a:off x="1523063" y="209475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①</a:t>
            </a:r>
            <a:endParaRPr b="1" sz="2700"/>
          </a:p>
        </p:txBody>
      </p:sp>
      <p:sp>
        <p:nvSpPr>
          <p:cNvPr id="270" name="Google Shape;270;p18"/>
          <p:cNvSpPr txBox="1"/>
          <p:nvPr/>
        </p:nvSpPr>
        <p:spPr>
          <a:xfrm>
            <a:off x="1425438" y="317677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②</a:t>
            </a:r>
            <a:endParaRPr b="1" sz="2700"/>
          </a:p>
        </p:txBody>
      </p:sp>
      <p:sp>
        <p:nvSpPr>
          <p:cNvPr id="271" name="Google Shape;271;p18"/>
          <p:cNvSpPr txBox="1"/>
          <p:nvPr/>
        </p:nvSpPr>
        <p:spPr>
          <a:xfrm>
            <a:off x="5427538" y="201855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③</a:t>
            </a:r>
            <a:endParaRPr b="1" sz="2700"/>
          </a:p>
        </p:txBody>
      </p:sp>
      <p:sp>
        <p:nvSpPr>
          <p:cNvPr id="272" name="Google Shape;272;p18"/>
          <p:cNvSpPr/>
          <p:nvPr/>
        </p:nvSpPr>
        <p:spPr>
          <a:xfrm>
            <a:off x="0" y="0"/>
            <a:ext cx="1114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198300" y="177325"/>
            <a:ext cx="717900" cy="65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 txBox="1"/>
          <p:nvPr/>
        </p:nvSpPr>
        <p:spPr>
          <a:xfrm>
            <a:off x="-160650" y="4488200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2021-07-31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PM 14:23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-160650" y="835825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0" y="2682263"/>
            <a:ext cx="504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299" y="147624"/>
            <a:ext cx="7179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/>
          <p:nvPr/>
        </p:nvSpPr>
        <p:spPr>
          <a:xfrm>
            <a:off x="682875" y="129325"/>
            <a:ext cx="171600" cy="171600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79" name="Google Shape;279;p18"/>
          <p:cNvSpPr txBox="1"/>
          <p:nvPr/>
        </p:nvSpPr>
        <p:spPr>
          <a:xfrm>
            <a:off x="649350" y="61225"/>
            <a:ext cx="3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800"/>
          </a:p>
        </p:txBody>
      </p:sp>
      <p:sp>
        <p:nvSpPr>
          <p:cNvPr id="280" name="Google Shape;280;p18"/>
          <p:cNvSpPr txBox="1"/>
          <p:nvPr/>
        </p:nvSpPr>
        <p:spPr>
          <a:xfrm>
            <a:off x="-18900" y="22054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Today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-18900" y="2662000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Stocks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-18900" y="31185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My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0" y="17489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7027425" y="913225"/>
            <a:ext cx="793500" cy="400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7065225" y="920888"/>
            <a:ext cx="7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그래프</a:t>
            </a:r>
            <a:endParaRPr sz="1200"/>
          </a:p>
        </p:txBody>
      </p:sp>
      <p:sp>
        <p:nvSpPr>
          <p:cNvPr id="286" name="Google Shape;286;p18"/>
          <p:cNvSpPr/>
          <p:nvPr/>
        </p:nvSpPr>
        <p:spPr>
          <a:xfrm>
            <a:off x="7920675" y="913225"/>
            <a:ext cx="793500" cy="400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8110875" y="920875"/>
            <a:ext cx="7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뉴스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9"/>
          <p:cNvGrpSpPr/>
          <p:nvPr/>
        </p:nvGrpSpPr>
        <p:grpSpPr>
          <a:xfrm>
            <a:off x="4354713" y="88374"/>
            <a:ext cx="1435800" cy="1118101"/>
            <a:chOff x="4470025" y="147624"/>
            <a:chExt cx="1435800" cy="1118101"/>
          </a:xfrm>
        </p:grpSpPr>
        <p:pic>
          <p:nvPicPr>
            <p:cNvPr id="293" name="Google Shape;29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8974" y="147624"/>
              <a:ext cx="717900" cy="71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19"/>
            <p:cNvSpPr txBox="1"/>
            <p:nvPr/>
          </p:nvSpPr>
          <p:spPr>
            <a:xfrm>
              <a:off x="4470025" y="865525"/>
              <a:ext cx="143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1368782" y="925667"/>
            <a:ext cx="2309468" cy="1678390"/>
            <a:chOff x="1368763" y="929315"/>
            <a:chExt cx="2309468" cy="1598771"/>
          </a:xfrm>
        </p:grpSpPr>
        <p:sp>
          <p:nvSpPr>
            <p:cNvPr id="296" name="Google Shape;296;p19"/>
            <p:cNvSpPr/>
            <p:nvPr/>
          </p:nvSpPr>
          <p:spPr>
            <a:xfrm>
              <a:off x="1427030" y="1285485"/>
              <a:ext cx="2251200" cy="1242600"/>
            </a:xfrm>
            <a:prstGeom prst="rect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19"/>
            <p:cNvGrpSpPr/>
            <p:nvPr/>
          </p:nvGrpSpPr>
          <p:grpSpPr>
            <a:xfrm>
              <a:off x="1463375" y="1367150"/>
              <a:ext cx="2178500" cy="1118100"/>
              <a:chOff x="1560000" y="1118825"/>
              <a:chExt cx="2178500" cy="1118100"/>
            </a:xfrm>
          </p:grpSpPr>
          <p:pic>
            <p:nvPicPr>
              <p:cNvPr id="298" name="Google Shape;298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560000" y="1118825"/>
                <a:ext cx="2178500" cy="1118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9" name="Google Shape;299;p19"/>
              <p:cNvSpPr txBox="1"/>
              <p:nvPr/>
            </p:nvSpPr>
            <p:spPr>
              <a:xfrm>
                <a:off x="1869950" y="1721550"/>
                <a:ext cx="528900" cy="2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lt1"/>
                    </a:solidFill>
                  </a:rPr>
                  <a:t>안전형</a:t>
                </a:r>
                <a:endParaRPr b="1"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300" name="Google Shape;300;p19"/>
              <p:cNvSpPr txBox="1"/>
              <p:nvPr/>
            </p:nvSpPr>
            <p:spPr>
              <a:xfrm>
                <a:off x="2029400" y="1444650"/>
                <a:ext cx="717900" cy="26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lt1"/>
                    </a:solidFill>
                  </a:rPr>
                  <a:t>안전추구형</a:t>
                </a:r>
                <a:endParaRPr b="1" sz="600">
                  <a:solidFill>
                    <a:schemeClr val="lt1"/>
                  </a:solidFill>
                </a:endParaRPr>
              </a:p>
            </p:txBody>
          </p:sp>
          <p:sp>
            <p:nvSpPr>
              <p:cNvPr id="301" name="Google Shape;301;p19"/>
              <p:cNvSpPr txBox="1"/>
              <p:nvPr/>
            </p:nvSpPr>
            <p:spPr>
              <a:xfrm>
                <a:off x="2434200" y="1308075"/>
                <a:ext cx="528900" cy="2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lt1"/>
                    </a:solidFill>
                  </a:rPr>
                  <a:t>중립형</a:t>
                </a:r>
                <a:endParaRPr b="1"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302" name="Google Shape;302;p19"/>
              <p:cNvSpPr txBox="1"/>
              <p:nvPr/>
            </p:nvSpPr>
            <p:spPr>
              <a:xfrm>
                <a:off x="2795650" y="1436850"/>
                <a:ext cx="528900" cy="2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lt1"/>
                    </a:solidFill>
                  </a:rPr>
                  <a:t>적극형</a:t>
                </a:r>
                <a:endParaRPr b="1" sz="700">
                  <a:solidFill>
                    <a:schemeClr val="lt1"/>
                  </a:solidFill>
                </a:endParaRPr>
              </a:p>
            </p:txBody>
          </p:sp>
          <p:sp>
            <p:nvSpPr>
              <p:cNvPr id="303" name="Google Shape;303;p19"/>
              <p:cNvSpPr txBox="1"/>
              <p:nvPr/>
            </p:nvSpPr>
            <p:spPr>
              <a:xfrm>
                <a:off x="2993650" y="1721550"/>
                <a:ext cx="583500" cy="2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chemeClr val="lt1"/>
                    </a:solidFill>
                  </a:rPr>
                  <a:t>공격형</a:t>
                </a:r>
                <a:endParaRPr b="1" sz="7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04" name="Google Shape;304;p19"/>
            <p:cNvSpPr txBox="1"/>
            <p:nvPr/>
          </p:nvSpPr>
          <p:spPr>
            <a:xfrm>
              <a:off x="1368763" y="929315"/>
              <a:ext cx="20049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/>
                <a:t>당신의 투자 유형은?</a:t>
              </a:r>
              <a:endParaRPr b="1" sz="1100"/>
            </a:p>
          </p:txBody>
        </p:sp>
      </p:grpSp>
      <p:sp>
        <p:nvSpPr>
          <p:cNvPr id="305" name="Google Shape;305;p19"/>
          <p:cNvSpPr/>
          <p:nvPr/>
        </p:nvSpPr>
        <p:spPr>
          <a:xfrm>
            <a:off x="1427025" y="3134200"/>
            <a:ext cx="2251200" cy="179520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 txBox="1"/>
          <p:nvPr/>
        </p:nvSpPr>
        <p:spPr>
          <a:xfrm>
            <a:off x="1368763" y="2785150"/>
            <a:ext cx="200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My Timeline </a:t>
            </a:r>
            <a:endParaRPr b="1" sz="1100"/>
          </a:p>
        </p:txBody>
      </p:sp>
      <p:sp>
        <p:nvSpPr>
          <p:cNvPr id="307" name="Google Shape;307;p19"/>
          <p:cNvSpPr txBox="1"/>
          <p:nvPr/>
        </p:nvSpPr>
        <p:spPr>
          <a:xfrm>
            <a:off x="1652775" y="3227750"/>
            <a:ext cx="182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‘삼성전자’ 5일 연속 하락했습니다.</a:t>
            </a:r>
            <a:endParaRPr sz="700"/>
          </a:p>
        </p:txBody>
      </p:sp>
      <p:sp>
        <p:nvSpPr>
          <p:cNvPr id="308" name="Google Shape;308;p19"/>
          <p:cNvSpPr txBox="1"/>
          <p:nvPr/>
        </p:nvSpPr>
        <p:spPr>
          <a:xfrm>
            <a:off x="1652775" y="3440550"/>
            <a:ext cx="182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‘LG화학’ 한 달 동안 5% 하락했습니다.</a:t>
            </a:r>
            <a:endParaRPr sz="700"/>
          </a:p>
        </p:txBody>
      </p:sp>
      <p:sp>
        <p:nvSpPr>
          <p:cNvPr id="309" name="Google Shape;309;p19"/>
          <p:cNvSpPr txBox="1"/>
          <p:nvPr/>
        </p:nvSpPr>
        <p:spPr>
          <a:xfrm>
            <a:off x="1652775" y="3659075"/>
            <a:ext cx="182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‘카카오’ 관련 중요 뉴스가 있습니다.</a:t>
            </a:r>
            <a:endParaRPr sz="700"/>
          </a:p>
        </p:txBody>
      </p:sp>
      <p:sp>
        <p:nvSpPr>
          <p:cNvPr id="310" name="Google Shape;310;p19"/>
          <p:cNvSpPr txBox="1"/>
          <p:nvPr/>
        </p:nvSpPr>
        <p:spPr>
          <a:xfrm>
            <a:off x="1652775" y="3877600"/>
            <a:ext cx="194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‘KCC’ 7일 연속 상승 추세에 있습니다.</a:t>
            </a:r>
            <a:endParaRPr sz="700"/>
          </a:p>
        </p:txBody>
      </p:sp>
      <p:sp>
        <p:nvSpPr>
          <p:cNvPr id="311" name="Google Shape;311;p19"/>
          <p:cNvSpPr/>
          <p:nvPr/>
        </p:nvSpPr>
        <p:spPr>
          <a:xfrm>
            <a:off x="1564575" y="3320250"/>
            <a:ext cx="88200" cy="8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1564575" y="3542701"/>
            <a:ext cx="88200" cy="88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1564575" y="3761235"/>
            <a:ext cx="88200" cy="88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1564575" y="3979748"/>
            <a:ext cx="88200" cy="88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1564575" y="4198273"/>
            <a:ext cx="88200" cy="88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1564575" y="4416798"/>
            <a:ext cx="88200" cy="88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1564575" y="4635323"/>
            <a:ext cx="88200" cy="88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 txBox="1"/>
          <p:nvPr/>
        </p:nvSpPr>
        <p:spPr>
          <a:xfrm>
            <a:off x="1652775" y="4096125"/>
            <a:ext cx="182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‘삼성전자’ 관련 중요 뉴스가 있습니다.</a:t>
            </a:r>
            <a:endParaRPr sz="700"/>
          </a:p>
        </p:txBody>
      </p:sp>
      <p:sp>
        <p:nvSpPr>
          <p:cNvPr id="319" name="Google Shape;319;p19"/>
          <p:cNvSpPr txBox="1"/>
          <p:nvPr/>
        </p:nvSpPr>
        <p:spPr>
          <a:xfrm>
            <a:off x="1652775" y="4533175"/>
            <a:ext cx="27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</a:t>
            </a:r>
            <a:endParaRPr sz="700"/>
          </a:p>
        </p:txBody>
      </p:sp>
      <p:sp>
        <p:nvSpPr>
          <p:cNvPr id="320" name="Google Shape;320;p19"/>
          <p:cNvSpPr txBox="1"/>
          <p:nvPr/>
        </p:nvSpPr>
        <p:spPr>
          <a:xfrm>
            <a:off x="1652775" y="4314650"/>
            <a:ext cx="194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‘LG화학’의 중요한 키워드를 확인해보세요.</a:t>
            </a:r>
            <a:endParaRPr sz="700"/>
          </a:p>
        </p:txBody>
      </p:sp>
      <p:sp>
        <p:nvSpPr>
          <p:cNvPr id="321" name="Google Shape;321;p19"/>
          <p:cNvSpPr txBox="1"/>
          <p:nvPr/>
        </p:nvSpPr>
        <p:spPr>
          <a:xfrm>
            <a:off x="1652775" y="4533175"/>
            <a:ext cx="172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‘카카오’ 2일 연속 하락했습니다.</a:t>
            </a:r>
            <a:endParaRPr sz="700"/>
          </a:p>
        </p:txBody>
      </p:sp>
      <p:grpSp>
        <p:nvGrpSpPr>
          <p:cNvPr id="322" name="Google Shape;322;p19"/>
          <p:cNvGrpSpPr/>
          <p:nvPr/>
        </p:nvGrpSpPr>
        <p:grpSpPr>
          <a:xfrm>
            <a:off x="3830088" y="2921275"/>
            <a:ext cx="4981463" cy="2008125"/>
            <a:chOff x="3880338" y="1500575"/>
            <a:chExt cx="4981463" cy="2008125"/>
          </a:xfrm>
        </p:grpSpPr>
        <p:sp>
          <p:nvSpPr>
            <p:cNvPr id="323" name="Google Shape;323;p19"/>
            <p:cNvSpPr/>
            <p:nvPr/>
          </p:nvSpPr>
          <p:spPr>
            <a:xfrm>
              <a:off x="3938800" y="1553225"/>
              <a:ext cx="368700" cy="171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4307500" y="1553225"/>
              <a:ext cx="368700" cy="171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4676200" y="1553225"/>
              <a:ext cx="368700" cy="171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5044900" y="1553225"/>
              <a:ext cx="368700" cy="171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262900" y="3357425"/>
              <a:ext cx="44100" cy="48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" name="Google Shape;328;p19"/>
            <p:cNvGrpSpPr/>
            <p:nvPr/>
          </p:nvGrpSpPr>
          <p:grpSpPr>
            <a:xfrm>
              <a:off x="3880338" y="1500575"/>
              <a:ext cx="4981463" cy="2008125"/>
              <a:chOff x="3880338" y="1500575"/>
              <a:chExt cx="4981463" cy="2008125"/>
            </a:xfrm>
          </p:grpSpPr>
          <p:sp>
            <p:nvSpPr>
              <p:cNvPr id="329" name="Google Shape;329;p19"/>
              <p:cNvSpPr/>
              <p:nvPr/>
            </p:nvSpPr>
            <p:spPr>
              <a:xfrm>
                <a:off x="3938800" y="1713500"/>
                <a:ext cx="4923000" cy="1795200"/>
              </a:xfrm>
              <a:prstGeom prst="rect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 txBox="1"/>
              <p:nvPr/>
            </p:nvSpPr>
            <p:spPr>
              <a:xfrm>
                <a:off x="3880338" y="1500575"/>
                <a:ext cx="557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삼성전자</a:t>
                </a:r>
                <a:endParaRPr b="1" sz="600"/>
              </a:p>
            </p:txBody>
          </p:sp>
          <p:sp>
            <p:nvSpPr>
              <p:cNvPr id="331" name="Google Shape;331;p19"/>
              <p:cNvSpPr txBox="1"/>
              <p:nvPr/>
            </p:nvSpPr>
            <p:spPr>
              <a:xfrm>
                <a:off x="4265063" y="1500575"/>
                <a:ext cx="557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LG화학</a:t>
                </a:r>
                <a:endParaRPr b="1" sz="600"/>
              </a:p>
            </p:txBody>
          </p:sp>
          <p:sp>
            <p:nvSpPr>
              <p:cNvPr id="332" name="Google Shape;332;p19"/>
              <p:cNvSpPr txBox="1"/>
              <p:nvPr/>
            </p:nvSpPr>
            <p:spPr>
              <a:xfrm>
                <a:off x="4639863" y="1500575"/>
                <a:ext cx="557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 카카오</a:t>
                </a:r>
                <a:endParaRPr b="1" sz="600"/>
              </a:p>
            </p:txBody>
          </p:sp>
          <p:sp>
            <p:nvSpPr>
              <p:cNvPr id="333" name="Google Shape;333;p19"/>
              <p:cNvSpPr txBox="1"/>
              <p:nvPr/>
            </p:nvSpPr>
            <p:spPr>
              <a:xfrm>
                <a:off x="5044888" y="1500575"/>
                <a:ext cx="557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/>
                  <a:t>KCC</a:t>
                </a:r>
                <a:endParaRPr b="1" sz="600"/>
              </a:p>
            </p:txBody>
          </p:sp>
          <p:pic>
            <p:nvPicPr>
              <p:cNvPr id="334" name="Google Shape;334;p19" title="Points scored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740"/>
              <a:stretch/>
            </p:blipFill>
            <p:spPr>
              <a:xfrm>
                <a:off x="4187900" y="1807050"/>
                <a:ext cx="4417875" cy="1538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5" name="Google Shape;335;p19"/>
              <p:cNvSpPr/>
              <p:nvPr/>
            </p:nvSpPr>
            <p:spPr>
              <a:xfrm>
                <a:off x="6434047" y="3357425"/>
                <a:ext cx="44100" cy="48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6605194" y="3357425"/>
                <a:ext cx="44100" cy="48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6776341" y="3357425"/>
                <a:ext cx="44100" cy="48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 rot="5400000">
                <a:off x="8593963" y="2647396"/>
                <a:ext cx="171600" cy="891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 rot="-5400000">
                <a:off x="4028112" y="2647404"/>
                <a:ext cx="171600" cy="891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0" name="Google Shape;3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9275" y="3218100"/>
            <a:ext cx="1013300" cy="29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19"/>
          <p:cNvGrpSpPr/>
          <p:nvPr/>
        </p:nvGrpSpPr>
        <p:grpSpPr>
          <a:xfrm>
            <a:off x="3990759" y="2207880"/>
            <a:ext cx="121032" cy="121032"/>
            <a:chOff x="2360338" y="310825"/>
            <a:chExt cx="658500" cy="658500"/>
          </a:xfrm>
        </p:grpSpPr>
        <p:sp>
          <p:nvSpPr>
            <p:cNvPr id="342" name="Google Shape;342;p19"/>
            <p:cNvSpPr/>
            <p:nvPr/>
          </p:nvSpPr>
          <p:spPr>
            <a:xfrm>
              <a:off x="2360338" y="310825"/>
              <a:ext cx="658500" cy="658500"/>
            </a:xfrm>
            <a:prstGeom prst="rect">
              <a:avLst/>
            </a:prstGeom>
            <a:noFill/>
            <a:ln cap="flat" cmpd="sng" w="2857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3" name="Google Shape;343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38638" y="389125"/>
              <a:ext cx="501900" cy="501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19"/>
          <p:cNvGrpSpPr/>
          <p:nvPr/>
        </p:nvGrpSpPr>
        <p:grpSpPr>
          <a:xfrm>
            <a:off x="3990749" y="1990725"/>
            <a:ext cx="121032" cy="121032"/>
            <a:chOff x="2360338" y="310825"/>
            <a:chExt cx="658500" cy="658500"/>
          </a:xfrm>
        </p:grpSpPr>
        <p:sp>
          <p:nvSpPr>
            <p:cNvPr id="345" name="Google Shape;345;p19"/>
            <p:cNvSpPr/>
            <p:nvPr/>
          </p:nvSpPr>
          <p:spPr>
            <a:xfrm>
              <a:off x="2360338" y="310825"/>
              <a:ext cx="658500" cy="658500"/>
            </a:xfrm>
            <a:prstGeom prst="rect">
              <a:avLst/>
            </a:prstGeom>
            <a:noFill/>
            <a:ln cap="flat" cmpd="sng" w="2857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6" name="Google Shape;346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38638" y="389125"/>
              <a:ext cx="501900" cy="501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19"/>
          <p:cNvGrpSpPr/>
          <p:nvPr/>
        </p:nvGrpSpPr>
        <p:grpSpPr>
          <a:xfrm>
            <a:off x="3990754" y="2425060"/>
            <a:ext cx="121032" cy="121032"/>
            <a:chOff x="2360338" y="310825"/>
            <a:chExt cx="658500" cy="658500"/>
          </a:xfrm>
        </p:grpSpPr>
        <p:sp>
          <p:nvSpPr>
            <p:cNvPr id="348" name="Google Shape;348;p19"/>
            <p:cNvSpPr/>
            <p:nvPr/>
          </p:nvSpPr>
          <p:spPr>
            <a:xfrm>
              <a:off x="2360338" y="310825"/>
              <a:ext cx="658500" cy="658500"/>
            </a:xfrm>
            <a:prstGeom prst="rect">
              <a:avLst/>
            </a:prstGeom>
            <a:noFill/>
            <a:ln cap="flat" cmpd="sng" w="2857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9" name="Google Shape;349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38638" y="389125"/>
              <a:ext cx="501900" cy="501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" name="Google Shape;350;p19"/>
          <p:cNvGrpSpPr/>
          <p:nvPr/>
        </p:nvGrpSpPr>
        <p:grpSpPr>
          <a:xfrm>
            <a:off x="3990745" y="1747712"/>
            <a:ext cx="121032" cy="121032"/>
            <a:chOff x="2360338" y="310825"/>
            <a:chExt cx="658500" cy="658500"/>
          </a:xfrm>
        </p:grpSpPr>
        <p:sp>
          <p:nvSpPr>
            <p:cNvPr id="351" name="Google Shape;351;p19"/>
            <p:cNvSpPr/>
            <p:nvPr/>
          </p:nvSpPr>
          <p:spPr>
            <a:xfrm>
              <a:off x="2360338" y="310825"/>
              <a:ext cx="658500" cy="658500"/>
            </a:xfrm>
            <a:prstGeom prst="rect">
              <a:avLst/>
            </a:prstGeom>
            <a:noFill/>
            <a:ln cap="flat" cmpd="sng" w="2857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2" name="Google Shape;352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38638" y="389125"/>
              <a:ext cx="501900" cy="501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" name="Google Shape;353;p19"/>
          <p:cNvSpPr/>
          <p:nvPr/>
        </p:nvSpPr>
        <p:spPr>
          <a:xfrm flipH="1" rot="5400000">
            <a:off x="6250778" y="2085947"/>
            <a:ext cx="724500" cy="48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19"/>
          <p:cNvGrpSpPr/>
          <p:nvPr/>
        </p:nvGrpSpPr>
        <p:grpSpPr>
          <a:xfrm>
            <a:off x="6587819" y="1747654"/>
            <a:ext cx="50397" cy="724581"/>
            <a:chOff x="7944725" y="206075"/>
            <a:chExt cx="93000" cy="1170000"/>
          </a:xfrm>
        </p:grpSpPr>
        <p:sp>
          <p:nvSpPr>
            <p:cNvPr id="355" name="Google Shape;355;p19"/>
            <p:cNvSpPr/>
            <p:nvPr/>
          </p:nvSpPr>
          <p:spPr>
            <a:xfrm flipH="1" rot="5400000">
              <a:off x="7406225" y="746675"/>
              <a:ext cx="1170000" cy="88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 flipH="1" rot="5400000">
              <a:off x="7898525" y="352425"/>
              <a:ext cx="185400" cy="93000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9"/>
          <p:cNvGrpSpPr/>
          <p:nvPr/>
        </p:nvGrpSpPr>
        <p:grpSpPr>
          <a:xfrm>
            <a:off x="3859325" y="1299800"/>
            <a:ext cx="4923000" cy="1304400"/>
            <a:chOff x="3938800" y="3677825"/>
            <a:chExt cx="4923000" cy="1304400"/>
          </a:xfrm>
        </p:grpSpPr>
        <p:sp>
          <p:nvSpPr>
            <p:cNvPr id="358" name="Google Shape;358;p19"/>
            <p:cNvSpPr/>
            <p:nvPr/>
          </p:nvSpPr>
          <p:spPr>
            <a:xfrm>
              <a:off x="3938800" y="3682625"/>
              <a:ext cx="4923000" cy="129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19"/>
            <p:cNvCxnSpPr/>
            <p:nvPr/>
          </p:nvCxnSpPr>
          <p:spPr>
            <a:xfrm>
              <a:off x="6776350" y="3677825"/>
              <a:ext cx="0" cy="1304400"/>
            </a:xfrm>
            <a:prstGeom prst="straightConnector1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19"/>
            <p:cNvSpPr txBox="1"/>
            <p:nvPr/>
          </p:nvSpPr>
          <p:spPr>
            <a:xfrm>
              <a:off x="6820450" y="3681425"/>
              <a:ext cx="111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/>
                <a:t>종목 선택</a:t>
              </a:r>
              <a:endParaRPr b="1" sz="1200"/>
            </a:p>
          </p:txBody>
        </p:sp>
        <p:sp>
          <p:nvSpPr>
            <p:cNvPr id="361" name="Google Shape;361;p19"/>
            <p:cNvSpPr txBox="1"/>
            <p:nvPr/>
          </p:nvSpPr>
          <p:spPr>
            <a:xfrm>
              <a:off x="3990750" y="3684288"/>
              <a:ext cx="16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/>
                <a:t>나의 관심 종목</a:t>
              </a:r>
              <a:endParaRPr b="1" sz="1200"/>
            </a:p>
          </p:txBody>
        </p:sp>
        <p:cxnSp>
          <p:nvCxnSpPr>
            <p:cNvPr id="362" name="Google Shape;362;p19"/>
            <p:cNvCxnSpPr/>
            <p:nvPr/>
          </p:nvCxnSpPr>
          <p:spPr>
            <a:xfrm>
              <a:off x="3958588" y="4019200"/>
              <a:ext cx="4876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3" name="Google Shape;363;p19"/>
            <p:cNvGrpSpPr/>
            <p:nvPr/>
          </p:nvGrpSpPr>
          <p:grpSpPr>
            <a:xfrm>
              <a:off x="8717744" y="4129491"/>
              <a:ext cx="50397" cy="724581"/>
              <a:chOff x="7944725" y="206075"/>
              <a:chExt cx="93000" cy="1170000"/>
            </a:xfrm>
          </p:grpSpPr>
          <p:sp>
            <p:nvSpPr>
              <p:cNvPr id="364" name="Google Shape;364;p19"/>
              <p:cNvSpPr/>
              <p:nvPr/>
            </p:nvSpPr>
            <p:spPr>
              <a:xfrm flipH="1" rot="5400000">
                <a:off x="7406225" y="746675"/>
                <a:ext cx="1170000" cy="88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 flipH="1" rot="5400000">
                <a:off x="7898525" y="352425"/>
                <a:ext cx="185400" cy="93000"/>
              </a:xfrm>
              <a:prstGeom prst="roundRect">
                <a:avLst>
                  <a:gd fmla="val 50000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66" name="Google Shape;36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90752" y="1742511"/>
            <a:ext cx="101591" cy="101588"/>
          </a:xfrm>
          <a:prstGeom prst="rect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67" name="Google Shape;367;p19"/>
          <p:cNvGrpSpPr/>
          <p:nvPr/>
        </p:nvGrpSpPr>
        <p:grpSpPr>
          <a:xfrm>
            <a:off x="6587819" y="1747641"/>
            <a:ext cx="50397" cy="724581"/>
            <a:chOff x="7944725" y="206075"/>
            <a:chExt cx="93000" cy="1170000"/>
          </a:xfrm>
        </p:grpSpPr>
        <p:sp>
          <p:nvSpPr>
            <p:cNvPr id="368" name="Google Shape;368;p19"/>
            <p:cNvSpPr/>
            <p:nvPr/>
          </p:nvSpPr>
          <p:spPr>
            <a:xfrm flipH="1" rot="5400000">
              <a:off x="7406225" y="746675"/>
              <a:ext cx="1170000" cy="88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flipH="1" rot="5400000">
              <a:off x="7898525" y="352425"/>
              <a:ext cx="185400" cy="93000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19"/>
          <p:cNvSpPr/>
          <p:nvPr/>
        </p:nvSpPr>
        <p:spPr>
          <a:xfrm>
            <a:off x="6827400" y="1738150"/>
            <a:ext cx="120900" cy="120900"/>
          </a:xfrm>
          <a:prstGeom prst="rect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90743" y="2200114"/>
            <a:ext cx="101591" cy="101588"/>
          </a:xfrm>
          <a:prstGeom prst="rect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2" name="Google Shape;37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90744" y="1975188"/>
            <a:ext cx="101591" cy="101588"/>
          </a:xfrm>
          <a:prstGeom prst="rect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3" name="Google Shape;37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90756" y="2408925"/>
            <a:ext cx="101591" cy="101588"/>
          </a:xfrm>
          <a:prstGeom prst="rect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p19"/>
          <p:cNvSpPr/>
          <p:nvPr/>
        </p:nvSpPr>
        <p:spPr>
          <a:xfrm>
            <a:off x="6827400" y="1945700"/>
            <a:ext cx="120900" cy="120900"/>
          </a:xfrm>
          <a:prstGeom prst="rect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6827425" y="2153275"/>
            <a:ext cx="120900" cy="120900"/>
          </a:xfrm>
          <a:prstGeom prst="rect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6827375" y="2360850"/>
            <a:ext cx="120900" cy="120900"/>
          </a:xfrm>
          <a:prstGeom prst="rect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8514800" y="1354638"/>
            <a:ext cx="187775" cy="1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9"/>
          <p:cNvSpPr txBox="1"/>
          <p:nvPr/>
        </p:nvSpPr>
        <p:spPr>
          <a:xfrm>
            <a:off x="4111775" y="1623938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005930 </a:t>
            </a:r>
            <a:r>
              <a:rPr lang="ko" sz="1000"/>
              <a:t>삼성전자</a:t>
            </a:r>
            <a:endParaRPr sz="1000"/>
          </a:p>
        </p:txBody>
      </p:sp>
      <p:sp>
        <p:nvSpPr>
          <p:cNvPr id="379" name="Google Shape;379;p19"/>
          <p:cNvSpPr txBox="1"/>
          <p:nvPr/>
        </p:nvSpPr>
        <p:spPr>
          <a:xfrm>
            <a:off x="4111775" y="1854000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051910 </a:t>
            </a:r>
            <a:r>
              <a:rPr lang="ko" sz="1000"/>
              <a:t>LG화학</a:t>
            </a:r>
            <a:endParaRPr sz="1000"/>
          </a:p>
        </p:txBody>
      </p:sp>
      <p:sp>
        <p:nvSpPr>
          <p:cNvPr id="380" name="Google Shape;380;p19"/>
          <p:cNvSpPr txBox="1"/>
          <p:nvPr/>
        </p:nvSpPr>
        <p:spPr>
          <a:xfrm>
            <a:off x="4111775" y="2072925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035720 </a:t>
            </a:r>
            <a:r>
              <a:rPr lang="ko" sz="1000"/>
              <a:t>카카오</a:t>
            </a:r>
            <a:endParaRPr sz="1000"/>
          </a:p>
        </p:txBody>
      </p:sp>
      <p:sp>
        <p:nvSpPr>
          <p:cNvPr id="381" name="Google Shape;381;p19"/>
          <p:cNvSpPr txBox="1"/>
          <p:nvPr/>
        </p:nvSpPr>
        <p:spPr>
          <a:xfrm>
            <a:off x="4111775" y="2273450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002380 </a:t>
            </a:r>
            <a:r>
              <a:rPr lang="ko" sz="1000"/>
              <a:t>KCC</a:t>
            </a:r>
            <a:endParaRPr sz="1000"/>
          </a:p>
        </p:txBody>
      </p:sp>
      <p:sp>
        <p:nvSpPr>
          <p:cNvPr id="382" name="Google Shape;382;p19"/>
          <p:cNvSpPr txBox="1"/>
          <p:nvPr/>
        </p:nvSpPr>
        <p:spPr>
          <a:xfrm>
            <a:off x="6948275" y="1615825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035420 </a:t>
            </a:r>
            <a:r>
              <a:rPr lang="ko" sz="1000"/>
              <a:t>NAVER</a:t>
            </a:r>
            <a:endParaRPr sz="1000"/>
          </a:p>
        </p:txBody>
      </p:sp>
      <p:sp>
        <p:nvSpPr>
          <p:cNvPr id="383" name="Google Shape;383;p19"/>
          <p:cNvSpPr txBox="1"/>
          <p:nvPr/>
        </p:nvSpPr>
        <p:spPr>
          <a:xfrm>
            <a:off x="6948275" y="1845888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000660 </a:t>
            </a:r>
            <a:r>
              <a:rPr lang="ko" sz="1000"/>
              <a:t>SK하이닉스</a:t>
            </a:r>
            <a:endParaRPr sz="1000"/>
          </a:p>
        </p:txBody>
      </p:sp>
      <p:sp>
        <p:nvSpPr>
          <p:cNvPr id="384" name="Google Shape;384;p19"/>
          <p:cNvSpPr txBox="1"/>
          <p:nvPr/>
        </p:nvSpPr>
        <p:spPr>
          <a:xfrm>
            <a:off x="6948275" y="2064813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000270 </a:t>
            </a:r>
            <a:r>
              <a:rPr lang="ko" sz="1000"/>
              <a:t>기아</a:t>
            </a:r>
            <a:endParaRPr sz="1000"/>
          </a:p>
        </p:txBody>
      </p:sp>
      <p:sp>
        <p:nvSpPr>
          <p:cNvPr id="385" name="Google Shape;385;p19"/>
          <p:cNvSpPr txBox="1"/>
          <p:nvPr/>
        </p:nvSpPr>
        <p:spPr>
          <a:xfrm>
            <a:off x="6948275" y="2265338"/>
            <a:ext cx="14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  <a:highlight>
                  <a:srgbClr val="FFFFFF"/>
                </a:highlight>
              </a:rPr>
              <a:t>068270 </a:t>
            </a:r>
            <a:r>
              <a:rPr lang="ko" sz="1000"/>
              <a:t>셀트리온</a:t>
            </a:r>
            <a:endParaRPr sz="1000"/>
          </a:p>
        </p:txBody>
      </p:sp>
      <p:sp>
        <p:nvSpPr>
          <p:cNvPr id="386" name="Google Shape;386;p19"/>
          <p:cNvSpPr/>
          <p:nvPr/>
        </p:nvSpPr>
        <p:spPr>
          <a:xfrm>
            <a:off x="1515375" y="468775"/>
            <a:ext cx="2571300" cy="75600"/>
          </a:xfrm>
          <a:prstGeom prst="rect">
            <a:avLst/>
          </a:prstGeom>
          <a:solidFill>
            <a:srgbClr val="CFCFCF"/>
          </a:solidFill>
          <a:ln cap="flat" cmpd="sng" w="9525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6058550" y="468775"/>
            <a:ext cx="2740500" cy="75600"/>
          </a:xfrm>
          <a:prstGeom prst="rect">
            <a:avLst/>
          </a:prstGeom>
          <a:solidFill>
            <a:srgbClr val="CFCFCF"/>
          </a:solidFill>
          <a:ln cap="flat" cmpd="sng" w="9525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9"/>
          <p:cNvSpPr txBox="1"/>
          <p:nvPr/>
        </p:nvSpPr>
        <p:spPr>
          <a:xfrm>
            <a:off x="1275150" y="63995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①</a:t>
            </a:r>
            <a:endParaRPr b="1" sz="2700"/>
          </a:p>
        </p:txBody>
      </p:sp>
      <p:sp>
        <p:nvSpPr>
          <p:cNvPr id="389" name="Google Shape;389;p19"/>
          <p:cNvSpPr txBox="1"/>
          <p:nvPr/>
        </p:nvSpPr>
        <p:spPr>
          <a:xfrm>
            <a:off x="1114488" y="256407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②</a:t>
            </a:r>
            <a:endParaRPr b="1" sz="2700"/>
          </a:p>
        </p:txBody>
      </p:sp>
      <p:sp>
        <p:nvSpPr>
          <p:cNvPr id="390" name="Google Shape;390;p19"/>
          <p:cNvSpPr txBox="1"/>
          <p:nvPr/>
        </p:nvSpPr>
        <p:spPr>
          <a:xfrm>
            <a:off x="3839925" y="845663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③</a:t>
            </a:r>
            <a:endParaRPr b="1" sz="2700"/>
          </a:p>
        </p:txBody>
      </p:sp>
      <p:sp>
        <p:nvSpPr>
          <p:cNvPr id="391" name="Google Shape;391;p19"/>
          <p:cNvSpPr txBox="1"/>
          <p:nvPr/>
        </p:nvSpPr>
        <p:spPr>
          <a:xfrm>
            <a:off x="6757800" y="84160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④</a:t>
            </a:r>
            <a:endParaRPr b="1" sz="2700"/>
          </a:p>
        </p:txBody>
      </p:sp>
      <p:sp>
        <p:nvSpPr>
          <p:cNvPr id="392" name="Google Shape;392;p19"/>
          <p:cNvSpPr txBox="1"/>
          <p:nvPr/>
        </p:nvSpPr>
        <p:spPr>
          <a:xfrm>
            <a:off x="5437425" y="2692900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⑤</a:t>
            </a:r>
            <a:endParaRPr b="1" sz="2700"/>
          </a:p>
        </p:txBody>
      </p:sp>
      <p:sp>
        <p:nvSpPr>
          <p:cNvPr id="393" name="Google Shape;393;p19"/>
          <p:cNvSpPr/>
          <p:nvPr/>
        </p:nvSpPr>
        <p:spPr>
          <a:xfrm>
            <a:off x="0" y="0"/>
            <a:ext cx="1114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198300" y="177325"/>
            <a:ext cx="717900" cy="65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 txBox="1"/>
          <p:nvPr/>
        </p:nvSpPr>
        <p:spPr>
          <a:xfrm>
            <a:off x="-160650" y="4488200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2021-07-31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PM 14:23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-160650" y="835825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0" y="3138800"/>
            <a:ext cx="50400" cy="3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99" y="147624"/>
            <a:ext cx="7179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9"/>
          <p:cNvSpPr/>
          <p:nvPr/>
        </p:nvSpPr>
        <p:spPr>
          <a:xfrm>
            <a:off x="682875" y="129325"/>
            <a:ext cx="171600" cy="171600"/>
          </a:xfrm>
          <a:prstGeom prst="ellipse">
            <a:avLst/>
          </a:prstGeom>
          <a:solidFill>
            <a:srgbClr val="FF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00" name="Google Shape;400;p19"/>
          <p:cNvSpPr txBox="1"/>
          <p:nvPr/>
        </p:nvSpPr>
        <p:spPr>
          <a:xfrm>
            <a:off x="649350" y="61225"/>
            <a:ext cx="36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800"/>
          </a:p>
        </p:txBody>
      </p:sp>
      <p:sp>
        <p:nvSpPr>
          <p:cNvPr id="401" name="Google Shape;401;p19"/>
          <p:cNvSpPr txBox="1"/>
          <p:nvPr/>
        </p:nvSpPr>
        <p:spPr>
          <a:xfrm>
            <a:off x="-18900" y="22054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Today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0" y="2662000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Stocks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19"/>
          <p:cNvSpPr txBox="1"/>
          <p:nvPr/>
        </p:nvSpPr>
        <p:spPr>
          <a:xfrm>
            <a:off x="0" y="31185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My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19"/>
          <p:cNvSpPr txBox="1"/>
          <p:nvPr/>
        </p:nvSpPr>
        <p:spPr>
          <a:xfrm>
            <a:off x="0" y="17489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6214858" y="4067939"/>
            <a:ext cx="634500" cy="348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15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24127" y="3877600"/>
            <a:ext cx="90711" cy="9071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9"/>
          <p:cNvSpPr txBox="1"/>
          <p:nvPr/>
        </p:nvSpPr>
        <p:spPr>
          <a:xfrm>
            <a:off x="6150050" y="4057717"/>
            <a:ext cx="7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날짜    20210802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종가</a:t>
            </a:r>
            <a:r>
              <a:rPr b="1" lang="ko" sz="600">
                <a:solidFill>
                  <a:srgbClr val="CC0000"/>
                </a:solidFill>
              </a:rPr>
              <a:t>         81,000</a:t>
            </a:r>
            <a:endParaRPr b="1" sz="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/>
          <p:nvPr/>
        </p:nvSpPr>
        <p:spPr>
          <a:xfrm>
            <a:off x="3128600" y="1159802"/>
            <a:ext cx="3971100" cy="345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 txBox="1"/>
          <p:nvPr/>
        </p:nvSpPr>
        <p:spPr>
          <a:xfrm>
            <a:off x="3743900" y="147625"/>
            <a:ext cx="274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/>
              <a:t>Hola!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6058550" y="468775"/>
            <a:ext cx="2740500" cy="75600"/>
          </a:xfrm>
          <a:prstGeom prst="rect">
            <a:avLst/>
          </a:prstGeom>
          <a:solidFill>
            <a:srgbClr val="CFCFCF"/>
          </a:solidFill>
          <a:ln cap="flat" cmpd="sng" w="9525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1515375" y="468775"/>
            <a:ext cx="2571300" cy="75600"/>
          </a:xfrm>
          <a:prstGeom prst="rect">
            <a:avLst/>
          </a:prstGeom>
          <a:solidFill>
            <a:srgbClr val="CFCFCF"/>
          </a:solidFill>
          <a:ln cap="flat" cmpd="sng" w="9525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4613338" y="1622688"/>
            <a:ext cx="1951800" cy="3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 txBox="1"/>
          <p:nvPr/>
        </p:nvSpPr>
        <p:spPr>
          <a:xfrm>
            <a:off x="3845963" y="1583388"/>
            <a:ext cx="1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아이디:</a:t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4613325" y="2228713"/>
            <a:ext cx="1951800" cy="3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3675025" y="2189413"/>
            <a:ext cx="1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r>
              <a:rPr lang="ko"/>
              <a:t>:</a:t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4624000" y="2834738"/>
            <a:ext cx="1951800" cy="3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 txBox="1"/>
          <p:nvPr/>
        </p:nvSpPr>
        <p:spPr>
          <a:xfrm>
            <a:off x="3305800" y="2795438"/>
            <a:ext cx="1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확인:</a:t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4613325" y="3440763"/>
            <a:ext cx="1951800" cy="32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3845975" y="3401463"/>
            <a:ext cx="1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</a:t>
            </a:r>
            <a:r>
              <a:rPr lang="ko"/>
              <a:t>:</a:t>
            </a:r>
            <a:endParaRPr/>
          </a:p>
        </p:txBody>
      </p:sp>
      <p:sp>
        <p:nvSpPr>
          <p:cNvPr id="424" name="Google Shape;424;p20"/>
          <p:cNvSpPr txBox="1"/>
          <p:nvPr/>
        </p:nvSpPr>
        <p:spPr>
          <a:xfrm>
            <a:off x="3390800" y="1438613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①</a:t>
            </a:r>
            <a:endParaRPr b="1" sz="2700"/>
          </a:p>
        </p:txBody>
      </p:sp>
      <p:sp>
        <p:nvSpPr>
          <p:cNvPr id="425" name="Google Shape;425;p20"/>
          <p:cNvSpPr/>
          <p:nvPr/>
        </p:nvSpPr>
        <p:spPr>
          <a:xfrm>
            <a:off x="4025325" y="4117075"/>
            <a:ext cx="2353800" cy="280200"/>
          </a:xfrm>
          <a:prstGeom prst="roundRect">
            <a:avLst>
              <a:gd fmla="val 1691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Jo</a:t>
            </a:r>
            <a:r>
              <a:rPr b="1" lang="ko">
                <a:solidFill>
                  <a:schemeClr val="lt1"/>
                </a:solidFill>
              </a:rPr>
              <a:t>in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6" name="Google Shape;426;p20"/>
          <p:cNvSpPr txBox="1"/>
          <p:nvPr/>
        </p:nvSpPr>
        <p:spPr>
          <a:xfrm>
            <a:off x="3467000" y="4018675"/>
            <a:ext cx="353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②</a:t>
            </a:r>
            <a:endParaRPr b="1" sz="2700"/>
          </a:p>
        </p:txBody>
      </p:sp>
      <p:sp>
        <p:nvSpPr>
          <p:cNvPr id="427" name="Google Shape;427;p20"/>
          <p:cNvSpPr/>
          <p:nvPr/>
        </p:nvSpPr>
        <p:spPr>
          <a:xfrm>
            <a:off x="0" y="0"/>
            <a:ext cx="1114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198300" y="177325"/>
            <a:ext cx="717900" cy="65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-160650" y="4488200"/>
            <a:ext cx="14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2021-07-31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PM 14:23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0" name="Google Shape;4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99" y="147624"/>
            <a:ext cx="717900" cy="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0"/>
          <p:cNvSpPr txBox="1"/>
          <p:nvPr/>
        </p:nvSpPr>
        <p:spPr>
          <a:xfrm>
            <a:off x="-18900" y="22054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Today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20"/>
          <p:cNvSpPr txBox="1"/>
          <p:nvPr/>
        </p:nvSpPr>
        <p:spPr>
          <a:xfrm>
            <a:off x="0" y="2662000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Stocks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0" y="311857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My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0" y="17489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"/>
          <p:cNvSpPr/>
          <p:nvPr/>
        </p:nvSpPr>
        <p:spPr>
          <a:xfrm>
            <a:off x="2906700" y="1656150"/>
            <a:ext cx="3330600" cy="1831200"/>
          </a:xfrm>
          <a:prstGeom prst="roundRect">
            <a:avLst>
              <a:gd fmla="val 655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1"/>
          <p:cNvSpPr/>
          <p:nvPr/>
        </p:nvSpPr>
        <p:spPr>
          <a:xfrm>
            <a:off x="3111300" y="2894075"/>
            <a:ext cx="2921400" cy="425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"/>
          <p:cNvSpPr txBox="1"/>
          <p:nvPr/>
        </p:nvSpPr>
        <p:spPr>
          <a:xfrm>
            <a:off x="2596950" y="2085625"/>
            <a:ext cx="39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회원가입이 완료되었습니다</a:t>
            </a:r>
            <a:r>
              <a:rPr b="1" lang="ko"/>
              <a:t>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Hola와 함께 투자를 시작해봐요!</a:t>
            </a:r>
            <a:endParaRPr b="1"/>
          </a:p>
        </p:txBody>
      </p:sp>
      <p:sp>
        <p:nvSpPr>
          <p:cNvPr id="442" name="Google Shape;442;p21"/>
          <p:cNvSpPr txBox="1"/>
          <p:nvPr/>
        </p:nvSpPr>
        <p:spPr>
          <a:xfrm>
            <a:off x="4224500" y="2906525"/>
            <a:ext cx="39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확인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137800" y="183700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&lt;회원가입 완료 팝업&gt;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