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98" r:id="rId4"/>
    <p:sldId id="282" r:id="rId5"/>
    <p:sldId id="300" r:id="rId6"/>
    <p:sldId id="313" r:id="rId7"/>
    <p:sldId id="283" r:id="rId8"/>
    <p:sldId id="301" r:id="rId9"/>
    <p:sldId id="320" r:id="rId10"/>
    <p:sldId id="321" r:id="rId11"/>
    <p:sldId id="302" r:id="rId12"/>
    <p:sldId id="316" r:id="rId13"/>
    <p:sldId id="278" r:id="rId14"/>
    <p:sldId id="261" r:id="rId15"/>
    <p:sldId id="310" r:id="rId16"/>
    <p:sldId id="304" r:id="rId17"/>
    <p:sldId id="311" r:id="rId18"/>
    <p:sldId id="306" r:id="rId19"/>
    <p:sldId id="281" r:id="rId20"/>
    <p:sldId id="279" r:id="rId21"/>
    <p:sldId id="314" r:id="rId22"/>
    <p:sldId id="294" r:id="rId23"/>
    <p:sldId id="317" r:id="rId24"/>
    <p:sldId id="318" r:id="rId25"/>
    <p:sldId id="291" r:id="rId26"/>
    <p:sldId id="290" r:id="rId27"/>
    <p:sldId id="319" r:id="rId28"/>
    <p:sldId id="293" r:id="rId29"/>
    <p:sldId id="275" r:id="rId30"/>
    <p:sldId id="263" r:id="rId31"/>
  </p:sldIdLst>
  <p:sldSz cx="12192000" cy="6858000"/>
  <p:notesSz cx="6858000" cy="9144000"/>
  <p:embeddedFontLst>
    <p:embeddedFont>
      <p:font typeface="G마켓 산스 TTF Bold" panose="02000000000000000000" pitchFamily="2" charset="-127"/>
      <p:bold r:id="rId33"/>
    </p:embeddedFont>
    <p:embeddedFont>
      <p:font typeface="나눔스퀘어_ac" panose="020B0600000101010101" pitchFamily="50" charset="-127"/>
      <p:regular r:id="rId34"/>
    </p:embeddedFont>
    <p:embeddedFont>
      <p:font typeface="08서울남산체 M" panose="02020603020101020101" pitchFamily="18" charset="-127"/>
      <p:regular r:id="rId35"/>
    </p:embeddedFont>
    <p:embeddedFont>
      <p:font typeface="맑은 고딕" panose="020B0503020000020004" pitchFamily="50" charset="-127"/>
      <p:regular r:id="rId36"/>
      <p:bold r:id="rId37"/>
    </p:embeddedFont>
    <p:embeddedFont>
      <p:font typeface="나눔스퀘어_ac Bold" panose="020B0600000101010101" pitchFamily="50" charset="-127"/>
      <p:bold r:id="rId38"/>
    </p:embeddedFont>
    <p:embeddedFont>
      <p:font typeface="G마켓 산스 TTF Light" panose="02000000000000000000" pitchFamily="2" charset="-127"/>
      <p:regular r:id="rId39"/>
    </p:embeddedFont>
    <p:embeddedFont>
      <p:font typeface="나눔스퀘어 ExtraBold" panose="020B0600000101010101" pitchFamily="50" charset="-127"/>
      <p:bold r:id="rId40"/>
    </p:embeddedFont>
    <p:embeddedFont>
      <p:font typeface="나눔스퀘어 Light" panose="020B0600000101010101" pitchFamily="50" charset="-127"/>
      <p:regular r:id="rId41"/>
    </p:embeddedFont>
    <p:embeddedFont>
      <p:font typeface="G마켓 산스 TTF Medium" panose="02000000000000000000" pitchFamily="2" charset="-127"/>
      <p:regular r:id="rId42"/>
    </p:embeddedFont>
    <p:embeddedFont>
      <p:font typeface="나눔스퀘어 Bold" panose="020B0600000101010101" pitchFamily="50" charset="-127"/>
      <p:bold r:id="rId43"/>
    </p:embeddedFont>
    <p:embeddedFont>
      <p:font typeface="나눔명조" panose="02020603020101020101" pitchFamily="18" charset="-127"/>
      <p:regular r:id="rId44"/>
      <p:bold r:id="rId45"/>
    </p:embeddedFont>
    <p:embeddedFont>
      <p:font typeface="08서울남산체 B" panose="02020603020101020101" pitchFamily="18" charset="-127"/>
      <p:regular r:id="rId4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86A4"/>
    <a:srgbClr val="617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138" autoAdjust="0"/>
    <p:restoredTop sz="86946" autoAdjust="0"/>
  </p:normalViewPr>
  <p:slideViewPr>
    <p:cSldViewPr snapToGrid="0" showGuides="1">
      <p:cViewPr varScale="1">
        <p:scale>
          <a:sx n="71" d="100"/>
          <a:sy n="71" d="100"/>
        </p:scale>
        <p:origin x="91" y="11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7.fntdata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openxmlformats.org/officeDocument/2006/relationships/font" Target="fonts/font10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45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43" Type="http://schemas.openxmlformats.org/officeDocument/2006/relationships/font" Target="fonts/font11.fntdata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46" Type="http://schemas.openxmlformats.org/officeDocument/2006/relationships/font" Target="fonts/font14.fntdata"/><Relationship Id="rId20" Type="http://schemas.openxmlformats.org/officeDocument/2006/relationships/slide" Target="slides/slide19.xml"/><Relationship Id="rId41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0699EE-1B81-47B7-A61D-DD9226FB9907}" type="datetimeFigureOut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C6ADAC-D612-4E2F-91AE-5D13E5E889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173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>
              <a:lnSpc>
                <a:spcPct val="150000"/>
              </a:lnSpc>
            </a:pPr>
            <a:r>
              <a:rPr lang="ko-KR" altLang="en-US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개인투자자의 급격한 증가</a:t>
            </a:r>
            <a:r>
              <a:rPr lang="en-US" altLang="ko-KR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 </a:t>
            </a:r>
          </a:p>
          <a:p>
            <a:pPr fontAlgn="base">
              <a:lnSpc>
                <a:spcPct val="150000"/>
              </a:lnSpc>
            </a:pPr>
            <a:r>
              <a:rPr lang="ko-KR" altLang="en-US" dirty="0" err="1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그중에서도</a:t>
            </a:r>
            <a:r>
              <a:rPr lang="ko-KR" altLang="en-US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dirty="0" err="1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주린이라는</a:t>
            </a:r>
            <a:r>
              <a:rPr lang="ko-KR" altLang="en-US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신조어가 탄생할 정도로 최근 주식을 시작한 사람들이 급격하게 증가했음</a:t>
            </a:r>
            <a:endParaRPr lang="en-US" altLang="ko-KR" dirty="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6ADAC-D612-4E2F-91AE-5D13E5E889F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1864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6ADAC-D612-4E2F-91AE-5D13E5E889F0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6168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5164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978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4059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6361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3200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5613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4631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2340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4665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383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2104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473334-62CF-419E-9525-EB38B3AC1407}" type="datetimeFigureOut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9217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0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jp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jfif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microsoft.com/office/2007/relationships/hdphoto" Target="../media/hdphoto2.wdp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2.png"/><Relationship Id="rId3" Type="http://schemas.microsoft.com/office/2007/relationships/hdphoto" Target="../media/hdphoto3.wdp"/><Relationship Id="rId7" Type="http://schemas.microsoft.com/office/2007/relationships/hdphoto" Target="../media/hdphoto5.wdp"/><Relationship Id="rId12" Type="http://schemas.microsoft.com/office/2007/relationships/hdphoto" Target="../media/hdphoto7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1.png"/><Relationship Id="rId5" Type="http://schemas.microsoft.com/office/2007/relationships/hdphoto" Target="../media/hdphoto4.wdp"/><Relationship Id="rId10" Type="http://schemas.openxmlformats.org/officeDocument/2006/relationships/image" Target="../media/image10.png"/><Relationship Id="rId4" Type="http://schemas.openxmlformats.org/officeDocument/2006/relationships/image" Target="../media/image7.png"/><Relationship Id="rId9" Type="http://schemas.microsoft.com/office/2007/relationships/hdphoto" Target="../media/hdphoto6.wdp"/><Relationship Id="rId14" Type="http://schemas.microsoft.com/office/2007/relationships/hdphoto" Target="../media/hdphoto8.wdp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microsoft.com/office/2007/relationships/hdphoto" Target="../media/hdphoto9.wdp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45245" y="2933072"/>
            <a:ext cx="6172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나눔명조" panose="02020603020101020101" pitchFamily="18" charset="-127"/>
                <a:ea typeface="나눔명조" panose="02020603020101020101" pitchFamily="18" charset="-127"/>
              </a:rPr>
              <a:t>뉴스데이터 감성분석을 통한</a:t>
            </a:r>
            <a:endParaRPr lang="en-US" altLang="ko-KR" sz="2400" dirty="0">
              <a:ln>
                <a:solidFill>
                  <a:schemeClr val="tx1">
                    <a:alpha val="50000"/>
                  </a:schemeClr>
                </a:solidFill>
              </a:ln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algn="ctr"/>
            <a:r>
              <a:rPr lang="ko-KR" altLang="en-US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나눔명조" panose="02020603020101020101" pitchFamily="18" charset="-127"/>
                <a:ea typeface="나눔명조" panose="02020603020101020101" pitchFamily="18" charset="-127"/>
              </a:rPr>
              <a:t>주가 변동성 예측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582986" y="552800"/>
            <a:ext cx="391402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PBL </a:t>
            </a:r>
            <a:r>
              <a:rPr lang="ko-KR" altLang="en-US" sz="1200" dirty="0" err="1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머신러닝</a:t>
            </a:r>
            <a:r>
              <a: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기반 빅데이터 분석가 </a:t>
            </a:r>
            <a:r>
              <a:rPr lang="ko-KR" altLang="en-US" sz="12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양성과정</a:t>
            </a:r>
            <a:r>
              <a:rPr lang="en-US" altLang="ko-KR" sz="12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12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산학프로젝트</a:t>
            </a:r>
            <a:endParaRPr lang="ko-KR" altLang="en-US" sz="12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080105" y="4371979"/>
            <a:ext cx="5754698" cy="834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Class mate</a:t>
            </a:r>
            <a:r>
              <a:rPr lang="en-US" altLang="ko-KR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: </a:t>
            </a:r>
          </a:p>
          <a:p>
            <a:pPr algn="ctr">
              <a:lnSpc>
                <a:spcPct val="150000"/>
              </a:lnSpc>
            </a:pPr>
            <a:r>
              <a:rPr lang="ko-KR" altLang="en-US" sz="16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권소희</a:t>
            </a:r>
            <a:r>
              <a:rPr lang="en-US" altLang="ko-KR" sz="16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, </a:t>
            </a:r>
            <a:r>
              <a:rPr lang="ko-KR" altLang="en-US" sz="16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김명환</a:t>
            </a:r>
            <a:r>
              <a:rPr lang="en-US" altLang="ko-KR" sz="16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, </a:t>
            </a:r>
            <a:r>
              <a:rPr lang="ko-KR" altLang="en-US" sz="16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김예은</a:t>
            </a:r>
            <a:r>
              <a:rPr lang="en-US" altLang="ko-KR" sz="16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, </a:t>
            </a:r>
            <a:r>
              <a:rPr lang="ko-KR" altLang="en-US" sz="1600" dirty="0" err="1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문현규</a:t>
            </a:r>
            <a:r>
              <a:rPr lang="en-US" altLang="ko-KR" sz="16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, </a:t>
            </a:r>
            <a:r>
              <a:rPr lang="ko-KR" altLang="en-US" sz="1600" dirty="0" err="1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정민정</a:t>
            </a:r>
            <a:endParaRPr lang="ko-KR" altLang="en-US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 rot="5400000">
            <a:off x="5961545" y="2231140"/>
            <a:ext cx="139600" cy="91906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>
                  <a:lumMod val="50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1168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7489" b="65831"/>
          <a:stretch/>
        </p:blipFill>
        <p:spPr>
          <a:xfrm flipV="1">
            <a:off x="6851725" y="5824135"/>
            <a:ext cx="2077122" cy="349502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76" b="63476"/>
          <a:stretch/>
        </p:blipFill>
        <p:spPr>
          <a:xfrm>
            <a:off x="8053217" y="5714659"/>
            <a:ext cx="3392919" cy="480929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0049" y="715775"/>
            <a:ext cx="48577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나눔명조" panose="02020603020101020101" pitchFamily="18" charset="-127"/>
                <a:ea typeface="나눔명조" panose="02020603020101020101" pitchFamily="18" charset="-127"/>
              </a:rPr>
              <a:t>STEP </a:t>
            </a:r>
            <a:r>
              <a:rPr lang="en-US" altLang="ko-KR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나눔명조" panose="02020603020101020101" pitchFamily="18" charset="-127"/>
                <a:ea typeface="나눔명조" panose="02020603020101020101" pitchFamily="18" charset="-127"/>
              </a:rPr>
              <a:t>1-4</a:t>
            </a:r>
            <a:endParaRPr lang="en-US" altLang="ko-KR" sz="2000" dirty="0">
              <a:ln>
                <a:solidFill>
                  <a:schemeClr val="tx1">
                    <a:alpha val="50000"/>
                  </a:schemeClr>
                </a:solidFill>
              </a:ln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r>
              <a:rPr lang="ko-KR" altLang="en-US" sz="28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나눔명조" panose="02020603020101020101" pitchFamily="18" charset="-127"/>
                <a:ea typeface="나눔명조" panose="02020603020101020101" pitchFamily="18" charset="-127"/>
              </a:rPr>
              <a:t>경쟁사와의 비교</a:t>
            </a:r>
            <a:endParaRPr lang="ko-KR" altLang="en-US" sz="2800" dirty="0">
              <a:ln>
                <a:solidFill>
                  <a:schemeClr val="tx1">
                    <a:alpha val="50000"/>
                  </a:schemeClr>
                </a:solidFill>
              </a:ln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01467" y="5687757"/>
            <a:ext cx="10286967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ko-KR" altLang="en-US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현재 </a:t>
            </a:r>
            <a:r>
              <a:rPr lang="ko-KR" altLang="en-US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주식 투자를 </a:t>
            </a:r>
            <a:r>
              <a:rPr lang="ko-KR" altLang="en-US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할 때 의사결정에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활</a:t>
            </a:r>
            <a:r>
              <a:rPr lang="ko-KR" altLang="en-US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용하는</a:t>
            </a:r>
            <a:r>
              <a:rPr lang="ko-KR" altLang="en-US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대표적인 수단은 </a:t>
            </a: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① </a:t>
            </a:r>
            <a:r>
              <a:rPr lang="ko-KR" altLang="en-US" b="1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증권사 </a:t>
            </a:r>
            <a:r>
              <a:rPr lang="ko-KR" altLang="en-US" b="1" dirty="0" err="1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어플</a:t>
            </a:r>
            <a:r>
              <a:rPr lang="en-US" altLang="ko-KR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b="1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</a:t>
            </a:r>
            <a:r>
              <a:rPr lang="en-US" altLang="ko-KR" b="1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② </a:t>
            </a:r>
            <a:r>
              <a:rPr lang="ko-KR" altLang="en-US" b="1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경제 관련 </a:t>
            </a:r>
            <a:r>
              <a:rPr lang="ko-KR" altLang="en-US" b="1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신문</a:t>
            </a:r>
            <a:r>
              <a:rPr lang="en-US" altLang="ko-KR" b="1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/</a:t>
            </a:r>
            <a:r>
              <a:rPr lang="ko-KR" altLang="en-US" b="1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방송  </a:t>
            </a:r>
            <a:endParaRPr lang="en-US" altLang="ko-KR" b="1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69"/>
          <a:stretch/>
        </p:blipFill>
        <p:spPr>
          <a:xfrm>
            <a:off x="1501467" y="2307767"/>
            <a:ext cx="3421038" cy="288691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559"/>
          <a:stretch/>
        </p:blipFill>
        <p:spPr>
          <a:xfrm>
            <a:off x="1918807" y="1773388"/>
            <a:ext cx="3388975" cy="23504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040"/>
          <a:stretch/>
        </p:blipFill>
        <p:spPr>
          <a:xfrm>
            <a:off x="5982235" y="2241470"/>
            <a:ext cx="5065677" cy="3089587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05" t="414" r="19540" b="90996"/>
          <a:stretch/>
        </p:blipFill>
        <p:spPr>
          <a:xfrm>
            <a:off x="7057254" y="1686448"/>
            <a:ext cx="3575908" cy="418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017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628"/>
          <a:stretch/>
        </p:blipFill>
        <p:spPr>
          <a:xfrm>
            <a:off x="-260973" y="5791685"/>
            <a:ext cx="9320483" cy="770023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0049" y="715775"/>
            <a:ext cx="48577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나눔명조" panose="02020603020101020101" pitchFamily="18" charset="-127"/>
                <a:ea typeface="나눔명조" panose="02020603020101020101" pitchFamily="18" charset="-127"/>
              </a:rPr>
              <a:t>STEP </a:t>
            </a:r>
            <a:r>
              <a:rPr lang="en-US" altLang="ko-KR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나눔명조" panose="02020603020101020101" pitchFamily="18" charset="-127"/>
                <a:ea typeface="나눔명조" panose="02020603020101020101" pitchFamily="18" charset="-127"/>
              </a:rPr>
              <a:t>1-4</a:t>
            </a:r>
            <a:endParaRPr lang="en-US" altLang="ko-KR" sz="2000" dirty="0">
              <a:ln>
                <a:solidFill>
                  <a:schemeClr val="tx1">
                    <a:alpha val="50000"/>
                  </a:schemeClr>
                </a:solidFill>
              </a:ln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r>
              <a:rPr lang="ko-KR" altLang="en-US" sz="28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나눔명조" panose="02020603020101020101" pitchFamily="18" charset="-127"/>
                <a:ea typeface="나눔명조" panose="02020603020101020101" pitchFamily="18" charset="-127"/>
              </a:rPr>
              <a:t>경쟁사와의 비교</a:t>
            </a:r>
            <a:endParaRPr lang="ko-KR" altLang="en-US" sz="2800" dirty="0">
              <a:ln>
                <a:solidFill>
                  <a:schemeClr val="tx1">
                    <a:alpha val="50000"/>
                  </a:schemeClr>
                </a:solidFill>
              </a:ln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630505" y="2093213"/>
            <a:ext cx="7605427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① 증권사 </a:t>
            </a:r>
            <a:r>
              <a:rPr lang="ko-KR" altLang="en-US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어플</a:t>
            </a: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fontAlgn="base">
              <a:lnSpc>
                <a:spcPct val="150000"/>
              </a:lnSpc>
            </a:pPr>
            <a:r>
              <a:rPr lang="en-US" altLang="ko-KR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 </a:t>
            </a:r>
            <a:r>
              <a:rPr lang="ko-KR" altLang="en-US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경제 </a:t>
            </a:r>
            <a:r>
              <a:rPr lang="ko-KR" altLang="en-US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관련 지표만 분석된 정보를 얻을 수 </a:t>
            </a:r>
            <a:r>
              <a:rPr lang="ko-KR" altLang="en-US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있는 한계가 있다</a:t>
            </a:r>
            <a:r>
              <a:rPr lang="en-US" altLang="ko-KR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  <a:r>
              <a:rPr lang="en-US" altLang="ko-KR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</a:p>
          <a:p>
            <a:pPr fontAlgn="base">
              <a:lnSpc>
                <a:spcPct val="150000"/>
              </a:lnSpc>
            </a:pPr>
            <a:r>
              <a:rPr lang="en-US" altLang="ko-KR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 </a:t>
            </a:r>
            <a:r>
              <a:rPr lang="ko-KR" altLang="en-US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최근 </a:t>
            </a:r>
            <a:r>
              <a:rPr lang="ko-KR" altLang="en-US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다양한 정형</a:t>
            </a:r>
            <a:r>
              <a:rPr lang="en-US" altLang="ko-KR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비정형 데이터로부터 </a:t>
            </a:r>
            <a:r>
              <a:rPr lang="ko-KR" altLang="en-US" sz="1600" dirty="0" err="1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인사이트를</a:t>
            </a:r>
            <a:r>
              <a:rPr lang="ko-KR" altLang="en-US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얻을 수 있는 빅데이터 </a:t>
            </a:r>
            <a:r>
              <a:rPr lang="ko-KR" altLang="en-US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시대에 </a:t>
            </a:r>
            <a:r>
              <a:rPr lang="ko-KR" altLang="en-US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전통적인 </a:t>
            </a:r>
            <a:endParaRPr lang="en-US" altLang="ko-KR" sz="1600" dirty="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fontAlgn="base">
              <a:lnSpc>
                <a:spcPct val="150000"/>
              </a:lnSpc>
            </a:pPr>
            <a:r>
              <a:rPr lang="ko-KR" altLang="en-US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 방식으로만 </a:t>
            </a:r>
            <a:r>
              <a:rPr lang="ko-KR" altLang="en-US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주식 투자를 </a:t>
            </a:r>
            <a:r>
              <a:rPr lang="ko-KR" altLang="en-US" sz="1600" dirty="0" err="1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하는데에는</a:t>
            </a:r>
            <a:r>
              <a:rPr lang="ko-KR" altLang="en-US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아쉬움이 </a:t>
            </a:r>
            <a:r>
              <a:rPr lang="ko-KR" altLang="en-US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남는다</a:t>
            </a:r>
            <a:r>
              <a:rPr lang="en-US" altLang="ko-KR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  <a:r>
              <a:rPr lang="ko-KR" altLang="en-US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endParaRPr lang="en-US" altLang="ko-KR" sz="16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630505" y="4137607"/>
            <a:ext cx="7862156" cy="87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② 경제 관련 신문</a:t>
            </a:r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방송 </a:t>
            </a:r>
            <a:endParaRPr lang="en-US" altLang="ko-KR" dirty="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fontAlgn="base">
              <a:lnSpc>
                <a:spcPct val="150000"/>
              </a:lnSpc>
            </a:pPr>
            <a:r>
              <a:rPr lang="en-US" altLang="ko-KR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 </a:t>
            </a:r>
            <a:r>
              <a:rPr lang="ko-KR" altLang="en-US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많은 </a:t>
            </a:r>
            <a:r>
              <a:rPr lang="ko-KR" altLang="en-US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경제 전문지와 </a:t>
            </a:r>
            <a:r>
              <a:rPr lang="ko-KR" altLang="en-US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방송이 존재하는데</a:t>
            </a:r>
            <a:r>
              <a:rPr lang="en-US" altLang="ko-KR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</a:t>
            </a:r>
            <a:r>
              <a:rPr lang="ko-KR" altLang="en-US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사람이 </a:t>
            </a:r>
            <a:r>
              <a:rPr lang="ko-KR" altLang="en-US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직접 </a:t>
            </a:r>
            <a:r>
              <a:rPr lang="ko-KR" altLang="en-US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모든 </a:t>
            </a:r>
            <a:r>
              <a:rPr lang="ko-KR" altLang="en-US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뉴스를 보고 분석하기에는 한계가 있다</a:t>
            </a:r>
            <a:r>
              <a:rPr lang="en-US" altLang="ko-KR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  <a:r>
              <a:rPr lang="ko-KR" altLang="en-US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endParaRPr lang="en-US" altLang="ko-KR" sz="16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928" r="36106" b="20880"/>
          <a:stretch/>
        </p:blipFill>
        <p:spPr>
          <a:xfrm>
            <a:off x="1771853" y="2148979"/>
            <a:ext cx="888910" cy="1314258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420" t="2947" r="11752" b="20618"/>
          <a:stretch/>
        </p:blipFill>
        <p:spPr>
          <a:xfrm>
            <a:off x="2331596" y="2316757"/>
            <a:ext cx="658334" cy="1278827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024" b="36375"/>
          <a:stretch/>
        </p:blipFill>
        <p:spPr>
          <a:xfrm>
            <a:off x="1771853" y="4065444"/>
            <a:ext cx="754645" cy="1297674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756" b="36375"/>
          <a:stretch/>
        </p:blipFill>
        <p:spPr>
          <a:xfrm>
            <a:off x="2528824" y="4065444"/>
            <a:ext cx="759457" cy="1297674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2149175" y="5832978"/>
            <a:ext cx="979474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0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경제 </a:t>
            </a:r>
            <a:r>
              <a:rPr lang="ko-KR" altLang="en-US" sz="20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지표뿐만</a:t>
            </a: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아니라 </a:t>
            </a:r>
            <a:r>
              <a:rPr lang="ko-KR" altLang="en-US" sz="20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뉴스 데이터까지 </a:t>
            </a: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활용해 자동으로 </a:t>
            </a:r>
            <a:r>
              <a:rPr lang="ko-KR" altLang="en-US" sz="20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정보 수집 및 분석이 가능 </a:t>
            </a:r>
            <a:r>
              <a:rPr lang="en-US" altLang="ko-KR" sz="20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!</a:t>
            </a:r>
            <a:endParaRPr lang="en-US" altLang="ko-KR" sz="20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455" y="5489927"/>
            <a:ext cx="950795" cy="950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833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319502" y="4195588"/>
            <a:ext cx="3442189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400" dirty="0" smtClean="0">
                <a:ln w="31750">
                  <a:solidFill>
                    <a:schemeClr val="bg1"/>
                  </a:solidFill>
                </a:ln>
                <a:noFill/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02</a:t>
            </a:r>
            <a:endParaRPr lang="ko-KR" altLang="en-US" sz="17400" dirty="0">
              <a:ln w="31750">
                <a:solidFill>
                  <a:schemeClr val="bg1"/>
                </a:solidFill>
              </a:ln>
              <a:noFill/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65508" y="2644860"/>
            <a:ext cx="5166799" cy="12434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4000" dirty="0" smtClean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Details of Project</a:t>
            </a:r>
            <a:endParaRPr lang="en-US" altLang="ko-KR" sz="4000" dirty="0" smtClean="0">
              <a:solidFill>
                <a:schemeClr val="bg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10000"/>
              </a:lnSpc>
            </a:pPr>
            <a:r>
              <a:rPr lang="ko-KR" altLang="en-US" sz="2800" dirty="0" smtClean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 프로젝트 </a:t>
            </a:r>
            <a:r>
              <a:rPr lang="ko-KR" altLang="en-US" sz="2800" dirty="0" smtClean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개요</a:t>
            </a:r>
            <a:endParaRPr lang="ko-KR" altLang="en-US" sz="2800" dirty="0">
              <a:solidFill>
                <a:schemeClr val="bg1"/>
              </a:solidFill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65508" y="4195588"/>
            <a:ext cx="3296095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ABOUT CONTENTS</a:t>
            </a:r>
          </a:p>
          <a:p>
            <a:endParaRPr lang="en-US" altLang="ko-KR" sz="1000" dirty="0">
              <a:solidFill>
                <a:schemeClr val="bg1"/>
              </a:solidFill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en-US" altLang="ko-KR" dirty="0" smtClean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- </a:t>
            </a:r>
            <a:r>
              <a:rPr lang="ko-KR" altLang="en-US" dirty="0" smtClean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프로젝트 명</a:t>
            </a:r>
            <a:r>
              <a:rPr lang="en-US" altLang="ko-KR" dirty="0" smtClean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고객</a:t>
            </a:r>
            <a:r>
              <a:rPr lang="en-US" altLang="ko-KR" dirty="0" smtClean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목적</a:t>
            </a:r>
            <a:endParaRPr lang="en-US" altLang="ko-KR" dirty="0" smtClean="0">
              <a:solidFill>
                <a:schemeClr val="bg1"/>
              </a:solidFill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en-US" altLang="ko-KR" dirty="0" smtClean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- </a:t>
            </a:r>
            <a:r>
              <a:rPr lang="ko-KR" altLang="en-US" dirty="0" smtClean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프로젝트 목표</a:t>
            </a:r>
            <a:endParaRPr lang="en-US" altLang="ko-KR" dirty="0" smtClean="0">
              <a:solidFill>
                <a:schemeClr val="bg1"/>
              </a:solidFill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en-US" altLang="ko-KR" dirty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- </a:t>
            </a:r>
            <a:r>
              <a:rPr lang="ko-KR" altLang="en-US" dirty="0" smtClean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프로젝트 일정</a:t>
            </a:r>
            <a:endParaRPr lang="en-US" altLang="ko-KR" dirty="0" smtClean="0">
              <a:solidFill>
                <a:schemeClr val="bg1"/>
              </a:solidFill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en-US" altLang="ko-KR" dirty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- </a:t>
            </a:r>
            <a:r>
              <a:rPr lang="ko-KR" altLang="en-US" dirty="0" smtClean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이해관계자 </a:t>
            </a:r>
            <a:r>
              <a:rPr lang="en-US" altLang="ko-KR" dirty="0" smtClean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map</a:t>
            </a:r>
          </a:p>
          <a:p>
            <a:r>
              <a:rPr lang="en-US" altLang="ko-KR" dirty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- Roles &amp; Responsibilities</a:t>
            </a:r>
          </a:p>
          <a:p>
            <a:r>
              <a:rPr lang="en-US" altLang="ko-KR" dirty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- </a:t>
            </a:r>
            <a:r>
              <a:rPr lang="ko-KR" altLang="en-US" dirty="0" smtClean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제약사항 </a:t>
            </a:r>
            <a:r>
              <a:rPr lang="en-US" altLang="ko-KR" dirty="0" smtClean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&amp; </a:t>
            </a:r>
            <a:r>
              <a:rPr lang="ko-KR" altLang="en-US" dirty="0" smtClean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리스크</a:t>
            </a:r>
            <a:endParaRPr lang="en-US" altLang="ko-KR" dirty="0" smtClean="0">
              <a:solidFill>
                <a:schemeClr val="bg1"/>
              </a:solidFill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endParaRPr lang="en-US" altLang="ko-KR" dirty="0" smtClean="0">
              <a:solidFill>
                <a:schemeClr val="bg1"/>
              </a:solidFill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endParaRPr lang="en-US" altLang="ko-KR" dirty="0" smtClean="0">
              <a:solidFill>
                <a:schemeClr val="bg1"/>
              </a:solidFill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285750" indent="-285750">
              <a:buFontTx/>
              <a:buChar char="-"/>
            </a:pPr>
            <a:endParaRPr lang="ko-KR" altLang="en-US" dirty="0">
              <a:solidFill>
                <a:schemeClr val="bg1"/>
              </a:solidFill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11080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0049" y="715775"/>
            <a:ext cx="48577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나눔명조" panose="02020603020101020101" pitchFamily="18" charset="-127"/>
                <a:ea typeface="나눔명조" panose="02020603020101020101" pitchFamily="18" charset="-127"/>
              </a:rPr>
              <a:t>STEP </a:t>
            </a:r>
            <a:r>
              <a:rPr lang="en-US" altLang="ko-KR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나눔명조" panose="02020603020101020101" pitchFamily="18" charset="-127"/>
                <a:ea typeface="나눔명조" panose="02020603020101020101" pitchFamily="18" charset="-127"/>
              </a:rPr>
              <a:t>2</a:t>
            </a:r>
            <a:endParaRPr lang="en-US" altLang="ko-KR" sz="2000" dirty="0">
              <a:ln>
                <a:solidFill>
                  <a:schemeClr val="tx1">
                    <a:alpha val="50000"/>
                  </a:schemeClr>
                </a:solidFill>
              </a:ln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r>
              <a:rPr lang="ko-KR" altLang="en-US" sz="28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나눔명조" panose="02020603020101020101" pitchFamily="18" charset="-127"/>
                <a:ea typeface="나눔명조" panose="02020603020101020101" pitchFamily="18" charset="-127"/>
              </a:rPr>
              <a:t>프로젝트 개요</a:t>
            </a:r>
            <a:endParaRPr lang="ko-KR" altLang="en-US" sz="2800" dirty="0">
              <a:ln>
                <a:solidFill>
                  <a:schemeClr val="tx1">
                    <a:alpha val="50000"/>
                  </a:schemeClr>
                </a:solidFill>
              </a:ln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154342" y="2004454"/>
            <a:ext cx="1066251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altLang="ko-KR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1) </a:t>
            </a:r>
            <a:r>
              <a:rPr lang="ko-KR" altLang="en-US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프로젝트 명</a:t>
            </a:r>
            <a:r>
              <a:rPr lang="en-US" altLang="ko-KR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목적</a:t>
            </a:r>
            <a:r>
              <a:rPr lang="en-US" altLang="ko-KR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목표</a:t>
            </a:r>
            <a:endParaRPr lang="en-US" altLang="ko-KR" dirty="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fontAlgn="base">
              <a:lnSpc>
                <a:spcPct val="150000"/>
              </a:lnSpc>
            </a:pPr>
            <a:r>
              <a:rPr lang="ko-KR" altLang="en-US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프로젝트 명 </a:t>
            </a:r>
            <a:r>
              <a:rPr lang="en-US" altLang="ko-KR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GAZA</a:t>
            </a:r>
          </a:p>
          <a:p>
            <a:pPr fontAlgn="base">
              <a:lnSpc>
                <a:spcPct val="150000"/>
              </a:lnSpc>
            </a:pPr>
            <a:r>
              <a:rPr lang="ko-KR" altLang="en-US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프로젝트</a:t>
            </a:r>
            <a:r>
              <a:rPr lang="en-US" altLang="ko-KR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목적 </a:t>
            </a:r>
            <a:r>
              <a:rPr lang="en-US" altLang="ko-KR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</a:t>
            </a:r>
            <a:r>
              <a:rPr lang="ko-KR" altLang="en-US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기존의 전통적인 주가 분석에 뉴스 데이터 감성 분석을 더해 주가 변동성을 예측해 개인투자자의 의사결정에 도움을 준다</a:t>
            </a:r>
            <a:r>
              <a:rPr lang="en-US" altLang="ko-KR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fontAlgn="base">
              <a:lnSpc>
                <a:spcPct val="150000"/>
              </a:lnSpc>
            </a:pP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▸</a:t>
            </a:r>
            <a:r>
              <a:rPr lang="ko-KR" altLang="en-US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프로젝트 목표 </a:t>
            </a:r>
            <a:endParaRPr lang="en-US" altLang="ko-KR" dirty="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fontAlgn="base">
              <a:lnSpc>
                <a:spcPct val="150000"/>
              </a:lnSpc>
            </a:pP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	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 </a:t>
            </a:r>
            <a:r>
              <a:rPr lang="ko-KR" altLang="en-US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빅데이터 </a:t>
            </a:r>
            <a:r>
              <a:rPr lang="ko-KR" altLang="en-US" dirty="0" err="1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플로우</a:t>
            </a:r>
            <a:r>
              <a:rPr lang="ko-KR" altLang="en-US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자동화 플랫폼 구축</a:t>
            </a:r>
            <a:endParaRPr lang="en-US" altLang="ko-KR" dirty="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fontAlgn="base">
              <a:lnSpc>
                <a:spcPct val="150000"/>
              </a:lnSpc>
            </a:pPr>
            <a:r>
              <a:rPr lang="ko-KR" altLang="en-US" kern="0" dirty="0" smtClean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	</a:t>
            </a:r>
            <a:r>
              <a:rPr lang="en-US" altLang="ko-KR" kern="0" dirty="0" smtClean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 </a:t>
            </a:r>
            <a:r>
              <a:rPr lang="ko-KR" altLang="en-US" kern="0" dirty="0" smtClean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주가 예측의 전통적인 방식인 통계적 기법과 </a:t>
            </a:r>
            <a:r>
              <a:rPr lang="ko-KR" altLang="en-US" kern="0" dirty="0" err="1" smtClean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머신러닝</a:t>
            </a:r>
            <a:r>
              <a:rPr lang="ko-KR" altLang="en-US" kern="0" dirty="0" smtClean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기법을 활용해 주가 변동성 예측</a:t>
            </a:r>
            <a:endParaRPr lang="en-US" altLang="ko-KR" kern="0" dirty="0" smtClean="0">
              <a:solidFill>
                <a:srgbClr val="0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fontAlgn="base">
              <a:lnSpc>
                <a:spcPct val="150000"/>
              </a:lnSpc>
            </a:pPr>
            <a:r>
              <a:rPr lang="en-US" altLang="ko-KR" kern="0" dirty="0" smtClean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	- </a:t>
            </a:r>
            <a:r>
              <a:rPr lang="ko-KR" altLang="en-US" kern="0" dirty="0" smtClean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자연어 처리</a:t>
            </a:r>
            <a:r>
              <a:rPr lang="en-US" altLang="ko-KR" kern="0" dirty="0" smtClean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BERT </a:t>
            </a:r>
            <a:r>
              <a:rPr lang="ko-KR" altLang="en-US" kern="0" dirty="0" smtClean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등을 통한 주가 변동성 예측 시도</a:t>
            </a:r>
            <a:endParaRPr lang="ko-KR" altLang="en-US" kern="0" dirty="0">
              <a:solidFill>
                <a:srgbClr val="0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69384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그룹 11"/>
          <p:cNvGrpSpPr/>
          <p:nvPr/>
        </p:nvGrpSpPr>
        <p:grpSpPr>
          <a:xfrm>
            <a:off x="1043464" y="1325692"/>
            <a:ext cx="9724071" cy="4038965"/>
            <a:chOff x="1386364" y="1325692"/>
            <a:chExt cx="9724071" cy="4038965"/>
          </a:xfrm>
        </p:grpSpPr>
        <p:grpSp>
          <p:nvGrpSpPr>
            <p:cNvPr id="11" name="그룹 10"/>
            <p:cNvGrpSpPr/>
            <p:nvPr/>
          </p:nvGrpSpPr>
          <p:grpSpPr>
            <a:xfrm>
              <a:off x="1386364" y="3672355"/>
              <a:ext cx="3945571" cy="916578"/>
              <a:chOff x="308269" y="2248619"/>
              <a:chExt cx="3945571" cy="916578"/>
            </a:xfrm>
          </p:grpSpPr>
          <p:sp>
            <p:nvSpPr>
              <p:cNvPr id="115" name="TextBox 114"/>
              <p:cNvSpPr txBox="1"/>
              <p:nvPr/>
            </p:nvSpPr>
            <p:spPr>
              <a:xfrm>
                <a:off x="308269" y="2826643"/>
                <a:ext cx="394557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600" dirty="0" smtClean="0">
                    <a:ln>
                      <a:solidFill>
                        <a:schemeClr val="tx1">
                          <a:lumMod val="65000"/>
                          <a:lumOff val="35000"/>
                          <a:alpha val="30000"/>
                        </a:schemeClr>
                      </a:solidFill>
                    </a:ln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빅데이터 플랫폼 구축</a:t>
                </a:r>
                <a:r>
                  <a:rPr lang="en-US" altLang="ko-KR" sz="900" dirty="0" smtClean="0">
                    <a:ln>
                      <a:solidFill>
                        <a:schemeClr val="tx1">
                          <a:lumMod val="65000"/>
                          <a:lumOff val="35000"/>
                          <a:alpha val="30000"/>
                        </a:schemeClr>
                      </a:solidFill>
                    </a:ln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 </a:t>
                </a:r>
                <a:endParaRPr lang="en-US" altLang="ko-KR" sz="1600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  <p:pic>
            <p:nvPicPr>
              <p:cNvPr id="116" name="그림 115"/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chemeClr val="tx2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14524" y="2248619"/>
                <a:ext cx="733063" cy="494818"/>
              </a:xfrm>
              <a:prstGeom prst="rect">
                <a:avLst/>
              </a:prstGeom>
            </p:spPr>
          </p:pic>
        </p:grpSp>
        <p:cxnSp>
          <p:nvCxnSpPr>
            <p:cNvPr id="3" name="직선 연결선 2"/>
            <p:cNvCxnSpPr/>
            <p:nvPr/>
          </p:nvCxnSpPr>
          <p:spPr>
            <a:xfrm>
              <a:off x="1905000" y="4597400"/>
              <a:ext cx="2908300" cy="0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>
              <a:off x="4800600" y="3441700"/>
              <a:ext cx="2908300" cy="0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>
              <a:off x="7683500" y="2248619"/>
              <a:ext cx="2908300" cy="0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>
              <a:off x="4800600" y="3441700"/>
              <a:ext cx="0" cy="1155700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>
              <a:off x="7696200" y="2248619"/>
              <a:ext cx="0" cy="1199431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" name="그룹 34"/>
            <p:cNvGrpSpPr/>
            <p:nvPr/>
          </p:nvGrpSpPr>
          <p:grpSpPr>
            <a:xfrm>
              <a:off x="4281964" y="2487741"/>
              <a:ext cx="3945571" cy="916578"/>
              <a:chOff x="308269" y="2248619"/>
              <a:chExt cx="3945571" cy="916578"/>
            </a:xfrm>
          </p:grpSpPr>
          <p:sp>
            <p:nvSpPr>
              <p:cNvPr id="36" name="TextBox 35"/>
              <p:cNvSpPr txBox="1"/>
              <p:nvPr/>
            </p:nvSpPr>
            <p:spPr>
              <a:xfrm>
                <a:off x="308269" y="2826643"/>
                <a:ext cx="394557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dirty="0" smtClean="0">
                    <a:ln>
                      <a:solidFill>
                        <a:schemeClr val="tx1">
                          <a:lumMod val="65000"/>
                          <a:lumOff val="35000"/>
                          <a:alpha val="30000"/>
                        </a:schemeClr>
                      </a:solidFill>
                    </a:ln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ML</a:t>
                </a:r>
                <a:r>
                  <a:rPr lang="ko-KR" altLang="en-US" sz="1600" dirty="0" smtClean="0">
                    <a:ln>
                      <a:solidFill>
                        <a:schemeClr val="tx1">
                          <a:lumMod val="65000"/>
                          <a:lumOff val="35000"/>
                          <a:alpha val="30000"/>
                        </a:schemeClr>
                      </a:solidFill>
                    </a:ln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과 통계를 활용한 주가 분석</a:t>
                </a:r>
                <a:r>
                  <a:rPr lang="en-US" altLang="ko-KR" sz="900" dirty="0" smtClean="0">
                    <a:ln>
                      <a:solidFill>
                        <a:schemeClr val="tx1">
                          <a:lumMod val="65000"/>
                          <a:lumOff val="35000"/>
                          <a:alpha val="30000"/>
                        </a:schemeClr>
                      </a:solidFill>
                    </a:ln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 </a:t>
                </a:r>
                <a:endParaRPr lang="en-US" altLang="ko-KR" sz="1600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  <p:pic>
            <p:nvPicPr>
              <p:cNvPr id="37" name="그림 36"/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chemeClr val="tx2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14524" y="2248619"/>
                <a:ext cx="733063" cy="494818"/>
              </a:xfrm>
              <a:prstGeom prst="rect">
                <a:avLst/>
              </a:prstGeom>
            </p:spPr>
          </p:pic>
        </p:grpSp>
        <p:grpSp>
          <p:nvGrpSpPr>
            <p:cNvPr id="38" name="그룹 37"/>
            <p:cNvGrpSpPr/>
            <p:nvPr/>
          </p:nvGrpSpPr>
          <p:grpSpPr>
            <a:xfrm>
              <a:off x="7164864" y="1325692"/>
              <a:ext cx="3945571" cy="916578"/>
              <a:chOff x="308269" y="2248619"/>
              <a:chExt cx="3945571" cy="916578"/>
            </a:xfrm>
          </p:grpSpPr>
          <p:sp>
            <p:nvSpPr>
              <p:cNvPr id="39" name="TextBox 38"/>
              <p:cNvSpPr txBox="1"/>
              <p:nvPr/>
            </p:nvSpPr>
            <p:spPr>
              <a:xfrm>
                <a:off x="308269" y="2826643"/>
                <a:ext cx="394557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dirty="0" smtClean="0">
                    <a:ln>
                      <a:solidFill>
                        <a:schemeClr val="tx1">
                          <a:lumMod val="65000"/>
                          <a:lumOff val="35000"/>
                          <a:alpha val="30000"/>
                        </a:schemeClr>
                      </a:solidFill>
                    </a:ln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BERT</a:t>
                </a:r>
                <a:r>
                  <a:rPr lang="ko-KR" altLang="en-US" sz="1600" dirty="0" smtClean="0">
                    <a:ln>
                      <a:solidFill>
                        <a:schemeClr val="tx1">
                          <a:lumMod val="65000"/>
                          <a:lumOff val="35000"/>
                          <a:alpha val="30000"/>
                        </a:schemeClr>
                      </a:solidFill>
                    </a:ln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를 활용한 뉴스 데이터 분석</a:t>
                </a:r>
                <a:r>
                  <a:rPr lang="en-US" altLang="ko-KR" sz="900" dirty="0" smtClean="0">
                    <a:ln>
                      <a:solidFill>
                        <a:schemeClr val="tx1">
                          <a:lumMod val="65000"/>
                          <a:lumOff val="35000"/>
                          <a:alpha val="30000"/>
                        </a:schemeClr>
                      </a:solidFill>
                    </a:ln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 </a:t>
                </a:r>
                <a:endParaRPr lang="en-US" altLang="ko-KR" sz="1600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  <p:pic>
            <p:nvPicPr>
              <p:cNvPr id="41" name="그림 40"/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chemeClr val="tx2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14524" y="2248619"/>
                <a:ext cx="733063" cy="494818"/>
              </a:xfrm>
              <a:prstGeom prst="rect">
                <a:avLst/>
              </a:prstGeom>
            </p:spPr>
          </p:pic>
        </p:grpSp>
        <p:sp>
          <p:nvSpPr>
            <p:cNvPr id="45" name="직사각형 44"/>
            <p:cNvSpPr/>
            <p:nvPr/>
          </p:nvSpPr>
          <p:spPr>
            <a:xfrm>
              <a:off x="2067081" y="4718326"/>
              <a:ext cx="2680542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 dirty="0" smtClean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VM</a:t>
              </a:r>
              <a:r>
                <a:rPr lang="ko-KR" altLang="en-US" sz="1200" dirty="0" smtClean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에 필요한 서비스 설치</a:t>
              </a:r>
              <a:endParaRPr lang="en-US" altLang="ko-KR" sz="12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en-US" altLang="ko-KR" sz="12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NIFI</a:t>
              </a:r>
              <a:r>
                <a:rPr lang="ko-KR" altLang="en-US" sz="12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를 활용한 데이터 </a:t>
              </a:r>
              <a:r>
                <a:rPr lang="ko-KR" altLang="en-US" sz="1200" dirty="0" err="1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플로우</a:t>
              </a:r>
              <a:r>
                <a:rPr lang="ko-KR" altLang="en-US" sz="12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자동화</a:t>
              </a:r>
            </a:p>
            <a:p>
              <a:endPara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57" name="직사각형 56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400049" y="715775"/>
            <a:ext cx="48577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나눔명조" panose="02020603020101020101" pitchFamily="18" charset="-127"/>
                <a:ea typeface="나눔명조" panose="02020603020101020101" pitchFamily="18" charset="-127"/>
              </a:rPr>
              <a:t>STEP </a:t>
            </a:r>
            <a:r>
              <a:rPr lang="en-US" altLang="ko-KR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나눔명조" panose="02020603020101020101" pitchFamily="18" charset="-127"/>
                <a:ea typeface="나눔명조" panose="02020603020101020101" pitchFamily="18" charset="-127"/>
              </a:rPr>
              <a:t>4</a:t>
            </a:r>
            <a:endParaRPr lang="en-US" altLang="ko-KR" sz="2000" dirty="0">
              <a:ln>
                <a:solidFill>
                  <a:schemeClr val="tx1">
                    <a:alpha val="50000"/>
                  </a:schemeClr>
                </a:solidFill>
              </a:ln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r>
              <a:rPr lang="ko-KR" altLang="en-US" sz="28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나눔명조" panose="02020603020101020101" pitchFamily="18" charset="-127"/>
                <a:ea typeface="나눔명조" panose="02020603020101020101" pitchFamily="18" charset="-127"/>
              </a:rPr>
              <a:t>프로세스</a:t>
            </a:r>
            <a:endParaRPr lang="ko-KR" altLang="en-US" sz="2800" dirty="0">
              <a:ln>
                <a:solidFill>
                  <a:schemeClr val="tx1">
                    <a:alpha val="50000"/>
                  </a:schemeClr>
                </a:solidFill>
              </a:ln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7568358" y="2382053"/>
            <a:ext cx="241925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10</a:t>
            </a:r>
            <a:r>
              <a:rPr lang="ko-KR" altLang="en-US" sz="12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년치 </a:t>
            </a:r>
            <a:r>
              <a:rPr lang="ko-KR" altLang="en-US" sz="1200" dirty="0" err="1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뉴스데이터</a:t>
            </a:r>
            <a:r>
              <a:rPr lang="ko-KR" altLang="en-US" sz="12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 수집 및 정제</a:t>
            </a:r>
            <a:endParaRPr lang="en-US" altLang="ko-KR" sz="1200" dirty="0" smtClean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2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BERT</a:t>
            </a:r>
            <a:r>
              <a:rPr lang="ko-KR" altLang="en-US" sz="12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를 통한 뉴스 감성 분석</a:t>
            </a:r>
            <a:endParaRPr lang="ko-KR" altLang="en-US" sz="12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ko-KR" altLang="en-US" sz="12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4660058" y="3542587"/>
            <a:ext cx="27655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주가 분석에 필요한 데이터 수집</a:t>
            </a:r>
            <a:endParaRPr lang="en-US" altLang="ko-KR" sz="1200" dirty="0" smtClean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12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다양한 모델을 통한 주가 변동성 예측</a:t>
            </a:r>
            <a:endParaRPr lang="ko-KR" altLang="en-US" sz="12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9952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그룹 51">
            <a:extLst>
              <a:ext uri="{FF2B5EF4-FFF2-40B4-BE49-F238E27FC236}">
                <a16:creationId xmlns:a16="http://schemas.microsoft.com/office/drawing/2014/main" id="{67E03A80-3A4B-47C5-A0E2-1429E3E611A8}"/>
              </a:ext>
            </a:extLst>
          </p:cNvPr>
          <p:cNvGrpSpPr/>
          <p:nvPr/>
        </p:nvGrpSpPr>
        <p:grpSpPr>
          <a:xfrm>
            <a:off x="3049274" y="1858682"/>
            <a:ext cx="5750619" cy="2186185"/>
            <a:chOff x="3220690" y="2335906"/>
            <a:chExt cx="5750617" cy="2186186"/>
          </a:xfrm>
        </p:grpSpPr>
        <p:sp>
          <p:nvSpPr>
            <p:cNvPr id="50" name="자유형: 도형 49">
              <a:extLst>
                <a:ext uri="{FF2B5EF4-FFF2-40B4-BE49-F238E27FC236}">
                  <a16:creationId xmlns:a16="http://schemas.microsoft.com/office/drawing/2014/main" id="{B49D12F4-4B04-4E6A-A896-102778445DE6}"/>
                </a:ext>
              </a:extLst>
            </p:cNvPr>
            <p:cNvSpPr/>
            <p:nvPr/>
          </p:nvSpPr>
          <p:spPr>
            <a:xfrm>
              <a:off x="6096000" y="2335906"/>
              <a:ext cx="2875309" cy="218618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936675"/>
                  </a:lnTo>
                  <a:lnTo>
                    <a:pt x="2875309" y="1936675"/>
                  </a:lnTo>
                  <a:lnTo>
                    <a:pt x="2875309" y="2186185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1" name="자유형: 도형 50">
              <a:extLst>
                <a:ext uri="{FF2B5EF4-FFF2-40B4-BE49-F238E27FC236}">
                  <a16:creationId xmlns:a16="http://schemas.microsoft.com/office/drawing/2014/main" id="{785D3F6A-4BA8-4FA3-9C88-42DD3677BF86}"/>
                </a:ext>
              </a:extLst>
            </p:cNvPr>
            <p:cNvSpPr/>
            <p:nvPr/>
          </p:nvSpPr>
          <p:spPr>
            <a:xfrm>
              <a:off x="3220690" y="2335906"/>
              <a:ext cx="2875309" cy="218618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2875309" y="0"/>
                  </a:moveTo>
                  <a:lnTo>
                    <a:pt x="2875309" y="1936675"/>
                  </a:lnTo>
                  <a:lnTo>
                    <a:pt x="0" y="1936675"/>
                  </a:lnTo>
                  <a:lnTo>
                    <a:pt x="0" y="2186185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33" name="자유형: 도형 32">
            <a:extLst>
              <a:ext uri="{FF2B5EF4-FFF2-40B4-BE49-F238E27FC236}">
                <a16:creationId xmlns:a16="http://schemas.microsoft.com/office/drawing/2014/main" id="{4205F110-D892-49F4-A5AA-078F3D8423A1}"/>
              </a:ext>
            </a:extLst>
          </p:cNvPr>
          <p:cNvSpPr/>
          <p:nvPr/>
        </p:nvSpPr>
        <p:spPr>
          <a:xfrm>
            <a:off x="5007296" y="2116315"/>
            <a:ext cx="1834576" cy="427335"/>
          </a:xfrm>
          <a:custGeom>
            <a:avLst/>
            <a:gdLst>
              <a:gd name="connsiteX0" fmla="*/ 0 w 2376289"/>
              <a:gd name="connsiteY0" fmla="*/ 0 h 1188144"/>
              <a:gd name="connsiteX1" fmla="*/ 2376289 w 2376289"/>
              <a:gd name="connsiteY1" fmla="*/ 0 h 1188144"/>
              <a:gd name="connsiteX2" fmla="*/ 2376289 w 2376289"/>
              <a:gd name="connsiteY2" fmla="*/ 1188144 h 1188144"/>
              <a:gd name="connsiteX3" fmla="*/ 0 w 2376289"/>
              <a:gd name="connsiteY3" fmla="*/ 1188144 h 1188144"/>
              <a:gd name="connsiteX4" fmla="*/ 0 w 2376289"/>
              <a:gd name="connsiteY4" fmla="*/ 0 h 1188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76289" h="1188144">
                <a:moveTo>
                  <a:pt x="0" y="0"/>
                </a:moveTo>
                <a:lnTo>
                  <a:pt x="2376289" y="0"/>
                </a:lnTo>
                <a:lnTo>
                  <a:pt x="2376289" y="1188144"/>
                </a:lnTo>
                <a:lnTo>
                  <a:pt x="0" y="1188144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0480" tIns="30480" rIns="30480" bIns="30480" numCol="1" spcCol="1270" anchor="ctr" anchorCtr="0">
            <a:noAutofit/>
          </a:bodyPr>
          <a:lstStyle/>
          <a:p>
            <a:pPr marL="0" lvl="0" indent="0" algn="ctr" defTabSz="21336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4800" kern="1200" dirty="0">
              <a:latin typeface="+mj-ea"/>
              <a:ea typeface="+mj-ea"/>
            </a:endParaRPr>
          </a:p>
        </p:txBody>
      </p:sp>
      <p:sp>
        <p:nvSpPr>
          <p:cNvPr id="34" name="자유형: 도형 33">
            <a:extLst>
              <a:ext uri="{FF2B5EF4-FFF2-40B4-BE49-F238E27FC236}">
                <a16:creationId xmlns:a16="http://schemas.microsoft.com/office/drawing/2014/main" id="{61BDCAA6-2CC7-4FE3-A27D-9B3F3F602245}"/>
              </a:ext>
            </a:extLst>
          </p:cNvPr>
          <p:cNvSpPr/>
          <p:nvPr/>
        </p:nvSpPr>
        <p:spPr>
          <a:xfrm>
            <a:off x="2023273" y="4015437"/>
            <a:ext cx="2052000" cy="2246556"/>
          </a:xfrm>
          <a:custGeom>
            <a:avLst/>
            <a:gdLst>
              <a:gd name="connsiteX0" fmla="*/ 0 w 2376289"/>
              <a:gd name="connsiteY0" fmla="*/ 0 h 1188144"/>
              <a:gd name="connsiteX1" fmla="*/ 2376289 w 2376289"/>
              <a:gd name="connsiteY1" fmla="*/ 0 h 1188144"/>
              <a:gd name="connsiteX2" fmla="*/ 2376289 w 2376289"/>
              <a:gd name="connsiteY2" fmla="*/ 1188144 h 1188144"/>
              <a:gd name="connsiteX3" fmla="*/ 0 w 2376289"/>
              <a:gd name="connsiteY3" fmla="*/ 1188144 h 1188144"/>
              <a:gd name="connsiteX4" fmla="*/ 0 w 2376289"/>
              <a:gd name="connsiteY4" fmla="*/ 0 h 1188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76289" h="1188144">
                <a:moveTo>
                  <a:pt x="0" y="0"/>
                </a:moveTo>
                <a:lnTo>
                  <a:pt x="2376289" y="0"/>
                </a:lnTo>
                <a:lnTo>
                  <a:pt x="2376289" y="1188144"/>
                </a:lnTo>
                <a:lnTo>
                  <a:pt x="0" y="1188144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0480" tIns="30480" rIns="30480" bIns="30480" numCol="1" spcCol="1270" anchor="ctr" anchorCtr="0">
            <a:noAutofit/>
          </a:bodyPr>
          <a:lstStyle/>
          <a:p>
            <a:pPr marL="0" lvl="0" indent="0" algn="ctr" defTabSz="21336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4800" kern="1200" dirty="0">
              <a:latin typeface="+mj-ea"/>
              <a:ea typeface="+mj-ea"/>
            </a:endParaRPr>
          </a:p>
        </p:txBody>
      </p:sp>
      <p:sp>
        <p:nvSpPr>
          <p:cNvPr id="35" name="자유형: 도형 34">
            <a:extLst>
              <a:ext uri="{FF2B5EF4-FFF2-40B4-BE49-F238E27FC236}">
                <a16:creationId xmlns:a16="http://schemas.microsoft.com/office/drawing/2014/main" id="{EFDDD4CB-13ED-4E59-A782-F8FB49A3F027}"/>
              </a:ext>
            </a:extLst>
          </p:cNvPr>
          <p:cNvSpPr/>
          <p:nvPr/>
        </p:nvSpPr>
        <p:spPr>
          <a:xfrm>
            <a:off x="4892524" y="4015437"/>
            <a:ext cx="2052000" cy="2246556"/>
          </a:xfrm>
          <a:custGeom>
            <a:avLst/>
            <a:gdLst>
              <a:gd name="connsiteX0" fmla="*/ 0 w 2376289"/>
              <a:gd name="connsiteY0" fmla="*/ 0 h 1188144"/>
              <a:gd name="connsiteX1" fmla="*/ 2376289 w 2376289"/>
              <a:gd name="connsiteY1" fmla="*/ 0 h 1188144"/>
              <a:gd name="connsiteX2" fmla="*/ 2376289 w 2376289"/>
              <a:gd name="connsiteY2" fmla="*/ 1188144 h 1188144"/>
              <a:gd name="connsiteX3" fmla="*/ 0 w 2376289"/>
              <a:gd name="connsiteY3" fmla="*/ 1188144 h 1188144"/>
              <a:gd name="connsiteX4" fmla="*/ 0 w 2376289"/>
              <a:gd name="connsiteY4" fmla="*/ 0 h 1188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76289" h="1188144">
                <a:moveTo>
                  <a:pt x="0" y="0"/>
                </a:moveTo>
                <a:lnTo>
                  <a:pt x="2376289" y="0"/>
                </a:lnTo>
                <a:lnTo>
                  <a:pt x="2376289" y="1188144"/>
                </a:lnTo>
                <a:lnTo>
                  <a:pt x="0" y="1188144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0480" tIns="30480" rIns="30480" bIns="30480" numCol="1" spcCol="1270" anchor="ctr" anchorCtr="0">
            <a:noAutofit/>
          </a:bodyPr>
          <a:lstStyle/>
          <a:p>
            <a:pPr marL="0" lvl="0" indent="0" algn="ctr" defTabSz="21336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4800" kern="1200" dirty="0">
              <a:latin typeface="+mj-ea"/>
              <a:ea typeface="+mj-ea"/>
            </a:endParaRPr>
          </a:p>
        </p:txBody>
      </p:sp>
      <p:sp>
        <p:nvSpPr>
          <p:cNvPr id="36" name="자유형: 도형 35">
            <a:extLst>
              <a:ext uri="{FF2B5EF4-FFF2-40B4-BE49-F238E27FC236}">
                <a16:creationId xmlns:a16="http://schemas.microsoft.com/office/drawing/2014/main" id="{258E4FFE-312E-4DC9-AF78-4041C97AAB10}"/>
              </a:ext>
            </a:extLst>
          </p:cNvPr>
          <p:cNvSpPr/>
          <p:nvPr/>
        </p:nvSpPr>
        <p:spPr>
          <a:xfrm>
            <a:off x="7773892" y="4015437"/>
            <a:ext cx="2083952" cy="2246556"/>
          </a:xfrm>
          <a:custGeom>
            <a:avLst/>
            <a:gdLst>
              <a:gd name="connsiteX0" fmla="*/ 0 w 2376289"/>
              <a:gd name="connsiteY0" fmla="*/ 0 h 1188144"/>
              <a:gd name="connsiteX1" fmla="*/ 2376289 w 2376289"/>
              <a:gd name="connsiteY1" fmla="*/ 0 h 1188144"/>
              <a:gd name="connsiteX2" fmla="*/ 2376289 w 2376289"/>
              <a:gd name="connsiteY2" fmla="*/ 1188144 h 1188144"/>
              <a:gd name="connsiteX3" fmla="*/ 0 w 2376289"/>
              <a:gd name="connsiteY3" fmla="*/ 1188144 h 1188144"/>
              <a:gd name="connsiteX4" fmla="*/ 0 w 2376289"/>
              <a:gd name="connsiteY4" fmla="*/ 0 h 1188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76289" h="1188144">
                <a:moveTo>
                  <a:pt x="0" y="0"/>
                </a:moveTo>
                <a:lnTo>
                  <a:pt x="2376289" y="0"/>
                </a:lnTo>
                <a:lnTo>
                  <a:pt x="2376289" y="1188144"/>
                </a:lnTo>
                <a:lnTo>
                  <a:pt x="0" y="1188144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0480" tIns="30480" rIns="30480" bIns="30480" numCol="1" spcCol="1270" anchor="ctr" anchorCtr="0">
            <a:noAutofit/>
          </a:bodyPr>
          <a:lstStyle/>
          <a:p>
            <a:pPr marL="0" lvl="0" indent="0" algn="ctr" defTabSz="21336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4800" kern="1200" dirty="0">
              <a:latin typeface="+mj-ea"/>
              <a:ea typeface="+mj-ea"/>
            </a:endParaRPr>
          </a:p>
        </p:txBody>
      </p:sp>
      <p:sp>
        <p:nvSpPr>
          <p:cNvPr id="37" name="자유형: 도형 36">
            <a:extLst>
              <a:ext uri="{FF2B5EF4-FFF2-40B4-BE49-F238E27FC236}">
                <a16:creationId xmlns:a16="http://schemas.microsoft.com/office/drawing/2014/main" id="{3051882E-291C-49AF-A855-3CF8400B3AE1}"/>
              </a:ext>
            </a:extLst>
          </p:cNvPr>
          <p:cNvSpPr/>
          <p:nvPr/>
        </p:nvSpPr>
        <p:spPr>
          <a:xfrm>
            <a:off x="5007296" y="1476704"/>
            <a:ext cx="1834576" cy="427335"/>
          </a:xfrm>
          <a:custGeom>
            <a:avLst/>
            <a:gdLst>
              <a:gd name="connsiteX0" fmla="*/ 0 w 2376289"/>
              <a:gd name="connsiteY0" fmla="*/ 0 h 1188144"/>
              <a:gd name="connsiteX1" fmla="*/ 2376289 w 2376289"/>
              <a:gd name="connsiteY1" fmla="*/ 0 h 1188144"/>
              <a:gd name="connsiteX2" fmla="*/ 2376289 w 2376289"/>
              <a:gd name="connsiteY2" fmla="*/ 1188144 h 1188144"/>
              <a:gd name="connsiteX3" fmla="*/ 0 w 2376289"/>
              <a:gd name="connsiteY3" fmla="*/ 1188144 h 1188144"/>
              <a:gd name="connsiteX4" fmla="*/ 0 w 2376289"/>
              <a:gd name="connsiteY4" fmla="*/ 0 h 1188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76289" h="1188144">
                <a:moveTo>
                  <a:pt x="0" y="0"/>
                </a:moveTo>
                <a:lnTo>
                  <a:pt x="2376289" y="0"/>
                </a:lnTo>
                <a:lnTo>
                  <a:pt x="2376289" y="1188144"/>
                </a:lnTo>
                <a:lnTo>
                  <a:pt x="0" y="1188144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0480" tIns="30480" rIns="30480" bIns="30480" numCol="1" spcCol="1270" anchor="ctr" anchorCtr="0">
            <a:noAutofit/>
          </a:bodyPr>
          <a:lstStyle/>
          <a:p>
            <a:pPr marL="0" lvl="0" indent="0" algn="ctr" defTabSz="21336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4800" kern="1200" dirty="0">
              <a:latin typeface="+mj-ea"/>
              <a:ea typeface="+mj-ea"/>
            </a:endParaRPr>
          </a:p>
        </p:txBody>
      </p:sp>
      <p:sp>
        <p:nvSpPr>
          <p:cNvPr id="38" name="자유형: 도형 37">
            <a:extLst>
              <a:ext uri="{FF2B5EF4-FFF2-40B4-BE49-F238E27FC236}">
                <a16:creationId xmlns:a16="http://schemas.microsoft.com/office/drawing/2014/main" id="{2FE82D6A-584A-44F9-BBEC-5E08737F3765}"/>
              </a:ext>
            </a:extLst>
          </p:cNvPr>
          <p:cNvSpPr/>
          <p:nvPr/>
        </p:nvSpPr>
        <p:spPr>
          <a:xfrm>
            <a:off x="7524812" y="2116095"/>
            <a:ext cx="1834576" cy="427335"/>
          </a:xfrm>
          <a:custGeom>
            <a:avLst/>
            <a:gdLst>
              <a:gd name="connsiteX0" fmla="*/ 0 w 2376289"/>
              <a:gd name="connsiteY0" fmla="*/ 0 h 1188144"/>
              <a:gd name="connsiteX1" fmla="*/ 2376289 w 2376289"/>
              <a:gd name="connsiteY1" fmla="*/ 0 h 1188144"/>
              <a:gd name="connsiteX2" fmla="*/ 2376289 w 2376289"/>
              <a:gd name="connsiteY2" fmla="*/ 1188144 h 1188144"/>
              <a:gd name="connsiteX3" fmla="*/ 0 w 2376289"/>
              <a:gd name="connsiteY3" fmla="*/ 1188144 h 1188144"/>
              <a:gd name="connsiteX4" fmla="*/ 0 w 2376289"/>
              <a:gd name="connsiteY4" fmla="*/ 0 h 1188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76289" h="1188144">
                <a:moveTo>
                  <a:pt x="0" y="0"/>
                </a:moveTo>
                <a:lnTo>
                  <a:pt x="2376289" y="0"/>
                </a:lnTo>
                <a:lnTo>
                  <a:pt x="2376289" y="1188144"/>
                </a:lnTo>
                <a:lnTo>
                  <a:pt x="0" y="1188144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0480" tIns="30480" rIns="30480" bIns="30480" numCol="1" spcCol="1270" anchor="ctr" anchorCtr="0">
            <a:noAutofit/>
          </a:bodyPr>
          <a:lstStyle/>
          <a:p>
            <a:pPr marL="0" lvl="0" indent="0" algn="ctr" defTabSz="21336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4800" kern="1200" dirty="0">
              <a:latin typeface="+mj-ea"/>
              <a:ea typeface="+mj-ea"/>
            </a:endParaRPr>
          </a:p>
        </p:txBody>
      </p:sp>
      <p:sp>
        <p:nvSpPr>
          <p:cNvPr id="39" name="자유형: 도형 38">
            <a:extLst>
              <a:ext uri="{FF2B5EF4-FFF2-40B4-BE49-F238E27FC236}">
                <a16:creationId xmlns:a16="http://schemas.microsoft.com/office/drawing/2014/main" id="{46FEC0C7-6B71-4CD6-BC45-0CA7212CE28D}"/>
              </a:ext>
            </a:extLst>
          </p:cNvPr>
          <p:cNvSpPr/>
          <p:nvPr/>
        </p:nvSpPr>
        <p:spPr>
          <a:xfrm>
            <a:off x="4376035" y="2902427"/>
            <a:ext cx="3148777" cy="629756"/>
          </a:xfrm>
          <a:custGeom>
            <a:avLst/>
            <a:gdLst>
              <a:gd name="connsiteX0" fmla="*/ 0 w 2376289"/>
              <a:gd name="connsiteY0" fmla="*/ 0 h 1188144"/>
              <a:gd name="connsiteX1" fmla="*/ 2376289 w 2376289"/>
              <a:gd name="connsiteY1" fmla="*/ 0 h 1188144"/>
              <a:gd name="connsiteX2" fmla="*/ 2376289 w 2376289"/>
              <a:gd name="connsiteY2" fmla="*/ 1188144 h 1188144"/>
              <a:gd name="connsiteX3" fmla="*/ 0 w 2376289"/>
              <a:gd name="connsiteY3" fmla="*/ 1188144 h 1188144"/>
              <a:gd name="connsiteX4" fmla="*/ 0 w 2376289"/>
              <a:gd name="connsiteY4" fmla="*/ 0 h 1188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76289" h="1188144">
                <a:moveTo>
                  <a:pt x="0" y="0"/>
                </a:moveTo>
                <a:lnTo>
                  <a:pt x="2376289" y="0"/>
                </a:lnTo>
                <a:lnTo>
                  <a:pt x="2376289" y="1188144"/>
                </a:lnTo>
                <a:lnTo>
                  <a:pt x="0" y="1188144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0480" tIns="30480" rIns="30480" bIns="30480" numCol="1" spcCol="1270" anchor="ctr" anchorCtr="0">
            <a:noAutofit/>
          </a:bodyPr>
          <a:lstStyle/>
          <a:p>
            <a:pPr marL="0" lvl="0" indent="0" algn="ctr" defTabSz="21336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4800" kern="1200" dirty="0">
              <a:latin typeface="+mj-ea"/>
              <a:ea typeface="+mj-ea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7CF18003-4E78-4C74-B2E6-93C0A2AD90CF}"/>
              </a:ext>
            </a:extLst>
          </p:cNvPr>
          <p:cNvCxnSpPr/>
          <p:nvPr/>
        </p:nvCxnSpPr>
        <p:spPr>
          <a:xfrm>
            <a:off x="5924584" y="1904039"/>
            <a:ext cx="0" cy="212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D2A2DE37-22B1-42E0-8C5A-73C594451DE5}"/>
              </a:ext>
            </a:extLst>
          </p:cNvPr>
          <p:cNvCxnSpPr>
            <a:cxnSpLocks/>
          </p:cNvCxnSpPr>
          <p:nvPr/>
        </p:nvCxnSpPr>
        <p:spPr>
          <a:xfrm>
            <a:off x="5924584" y="2543430"/>
            <a:ext cx="0" cy="358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C64717C7-3809-4BE0-9CF6-C489A7256338}"/>
              </a:ext>
            </a:extLst>
          </p:cNvPr>
          <p:cNvCxnSpPr/>
          <p:nvPr/>
        </p:nvCxnSpPr>
        <p:spPr>
          <a:xfrm>
            <a:off x="6841872" y="2329762"/>
            <a:ext cx="68294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DB29A97D-3A07-4800-8990-36F6C229087D}"/>
              </a:ext>
            </a:extLst>
          </p:cNvPr>
          <p:cNvCxnSpPr/>
          <p:nvPr/>
        </p:nvCxnSpPr>
        <p:spPr>
          <a:xfrm>
            <a:off x="5924584" y="3532183"/>
            <a:ext cx="0" cy="483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A9D4A571-DE2B-443F-8762-68412AC4CC30}"/>
              </a:ext>
            </a:extLst>
          </p:cNvPr>
          <p:cNvSpPr txBox="1"/>
          <p:nvPr/>
        </p:nvSpPr>
        <p:spPr>
          <a:xfrm>
            <a:off x="5082845" y="1523055"/>
            <a:ext cx="16834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내용을 입력하세요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5716A5B-D917-4EF1-BE3B-FC50108353A4}"/>
              </a:ext>
            </a:extLst>
          </p:cNvPr>
          <p:cNvSpPr txBox="1"/>
          <p:nvPr/>
        </p:nvSpPr>
        <p:spPr>
          <a:xfrm>
            <a:off x="5060644" y="2167095"/>
            <a:ext cx="16834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내용을 입력하세요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AD74D6D-B219-4991-8334-AC35DFF612D7}"/>
              </a:ext>
            </a:extLst>
          </p:cNvPr>
          <p:cNvSpPr txBox="1"/>
          <p:nvPr/>
        </p:nvSpPr>
        <p:spPr>
          <a:xfrm>
            <a:off x="7600362" y="2157422"/>
            <a:ext cx="16834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내용을 입력하세요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A103DCC-D156-4BCC-81CE-67D213E4ADD8}"/>
              </a:ext>
            </a:extLst>
          </p:cNvPr>
          <p:cNvSpPr txBox="1"/>
          <p:nvPr/>
        </p:nvSpPr>
        <p:spPr>
          <a:xfrm>
            <a:off x="4745604" y="2966328"/>
            <a:ext cx="24096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300" dirty="0">
                <a:solidFill>
                  <a:schemeClr val="bg1"/>
                </a:solidFill>
                <a:latin typeface="+mj-ea"/>
                <a:ea typeface="+mj-ea"/>
              </a:rPr>
              <a:t>내용을 입력하세요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ED5CFBDD-81D8-4FE7-B8CD-AEC300D8B8A7}"/>
              </a:ext>
            </a:extLst>
          </p:cNvPr>
          <p:cNvSpPr/>
          <p:nvPr/>
        </p:nvSpPr>
        <p:spPr>
          <a:xfrm>
            <a:off x="2137144" y="4157330"/>
            <a:ext cx="1807535" cy="3827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33039A0F-A8BA-46E3-98E6-582F50E8563D}"/>
              </a:ext>
            </a:extLst>
          </p:cNvPr>
          <p:cNvSpPr/>
          <p:nvPr/>
        </p:nvSpPr>
        <p:spPr>
          <a:xfrm>
            <a:off x="2137143" y="4692502"/>
            <a:ext cx="1807535" cy="3827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6FEB1E71-D246-4B46-9A84-A94BC5BB3770}"/>
              </a:ext>
            </a:extLst>
          </p:cNvPr>
          <p:cNvSpPr/>
          <p:nvPr/>
        </p:nvSpPr>
        <p:spPr>
          <a:xfrm>
            <a:off x="4996237" y="4157330"/>
            <a:ext cx="1807535" cy="3827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A98FEA1F-3A5A-4145-89B3-1900251719E8}"/>
              </a:ext>
            </a:extLst>
          </p:cNvPr>
          <p:cNvSpPr/>
          <p:nvPr/>
        </p:nvSpPr>
        <p:spPr>
          <a:xfrm>
            <a:off x="5008936" y="4692502"/>
            <a:ext cx="1807535" cy="3827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F88120B7-69FF-421E-8875-392618D65078}"/>
              </a:ext>
            </a:extLst>
          </p:cNvPr>
          <p:cNvSpPr/>
          <p:nvPr/>
        </p:nvSpPr>
        <p:spPr>
          <a:xfrm>
            <a:off x="7906130" y="4157330"/>
            <a:ext cx="1807535" cy="38277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84EBE7F5-047A-450E-B18B-249F9DDE1888}"/>
              </a:ext>
            </a:extLst>
          </p:cNvPr>
          <p:cNvSpPr/>
          <p:nvPr/>
        </p:nvSpPr>
        <p:spPr>
          <a:xfrm>
            <a:off x="7906129" y="4692502"/>
            <a:ext cx="1807535" cy="38277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8B4E352-6D39-4F90-B3B4-4A4418A51D2A}"/>
              </a:ext>
            </a:extLst>
          </p:cNvPr>
          <p:cNvSpPr txBox="1"/>
          <p:nvPr/>
        </p:nvSpPr>
        <p:spPr>
          <a:xfrm>
            <a:off x="5169870" y="4180843"/>
            <a:ext cx="15103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spc="-150" dirty="0">
                <a:solidFill>
                  <a:schemeClr val="bg1"/>
                </a:solidFill>
                <a:latin typeface="+mj-ea"/>
                <a:ea typeface="+mj-ea"/>
              </a:rPr>
              <a:t>내용을 입력하세요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F44C372-2FA6-4446-855A-F44D21ED516C}"/>
              </a:ext>
            </a:extLst>
          </p:cNvPr>
          <p:cNvSpPr txBox="1"/>
          <p:nvPr/>
        </p:nvSpPr>
        <p:spPr>
          <a:xfrm>
            <a:off x="5182570" y="4706071"/>
            <a:ext cx="15103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spc="-150" dirty="0">
                <a:solidFill>
                  <a:schemeClr val="bg1"/>
                </a:solidFill>
                <a:latin typeface="+mj-ea"/>
                <a:ea typeface="+mj-ea"/>
              </a:rPr>
              <a:t>내용을 입력하세요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7BBA1A9-BE0F-4E70-91F5-DBE75B91C495}"/>
              </a:ext>
            </a:extLst>
          </p:cNvPr>
          <p:cNvSpPr txBox="1"/>
          <p:nvPr/>
        </p:nvSpPr>
        <p:spPr>
          <a:xfrm>
            <a:off x="8067536" y="4197267"/>
            <a:ext cx="15103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spc="-150" dirty="0">
                <a:solidFill>
                  <a:schemeClr val="bg1"/>
                </a:solidFill>
                <a:latin typeface="+mj-ea"/>
                <a:ea typeface="+mj-ea"/>
              </a:rPr>
              <a:t>내용을 입력하세요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F6A0675-1243-4A54-8775-9F2C2770DA82}"/>
              </a:ext>
            </a:extLst>
          </p:cNvPr>
          <p:cNvSpPr txBox="1"/>
          <p:nvPr/>
        </p:nvSpPr>
        <p:spPr>
          <a:xfrm>
            <a:off x="8067536" y="4722495"/>
            <a:ext cx="15103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spc="-150" dirty="0">
                <a:solidFill>
                  <a:schemeClr val="bg1"/>
                </a:solidFill>
                <a:latin typeface="+mj-ea"/>
                <a:ea typeface="+mj-ea"/>
              </a:rPr>
              <a:t>내용을 입력하세요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DB4B7B2-1ED3-4A16-932D-95AF2440A704}"/>
              </a:ext>
            </a:extLst>
          </p:cNvPr>
          <p:cNvSpPr txBox="1"/>
          <p:nvPr/>
        </p:nvSpPr>
        <p:spPr>
          <a:xfrm>
            <a:off x="2294099" y="4178250"/>
            <a:ext cx="15103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내용을 입력하세요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0FF9EBA-4280-4438-8097-586F0AC76E73}"/>
              </a:ext>
            </a:extLst>
          </p:cNvPr>
          <p:cNvSpPr txBox="1"/>
          <p:nvPr/>
        </p:nvSpPr>
        <p:spPr>
          <a:xfrm>
            <a:off x="2294099" y="4703478"/>
            <a:ext cx="15103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내용을 입력하세요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763A1B2-3002-4F52-91EF-AF6B8405FD70}"/>
              </a:ext>
            </a:extLst>
          </p:cNvPr>
          <p:cNvSpPr txBox="1"/>
          <p:nvPr/>
        </p:nvSpPr>
        <p:spPr>
          <a:xfrm>
            <a:off x="2123211" y="5257654"/>
            <a:ext cx="18075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>
                <a:latin typeface="+mj-ea"/>
                <a:ea typeface="+mj-ea"/>
              </a:rPr>
              <a:t>노루</a:t>
            </a:r>
            <a:r>
              <a:rPr lang="en-US" altLang="ko-KR" sz="1600" spc="-150" dirty="0">
                <a:latin typeface="+mj-ea"/>
                <a:ea typeface="+mj-ea"/>
              </a:rPr>
              <a:t>, </a:t>
            </a:r>
            <a:r>
              <a:rPr lang="ko-KR" altLang="en-US" sz="1600" spc="-150" dirty="0">
                <a:latin typeface="+mj-ea"/>
                <a:ea typeface="+mj-ea"/>
              </a:rPr>
              <a:t>자랑처럼 </a:t>
            </a:r>
            <a:r>
              <a:rPr lang="ko-KR" altLang="en-US" sz="1600" spc="-150" dirty="0" err="1">
                <a:latin typeface="+mj-ea"/>
                <a:ea typeface="+mj-ea"/>
              </a:rPr>
              <a:t>마디씩</a:t>
            </a:r>
            <a:r>
              <a:rPr lang="ko-KR" altLang="en-US" sz="1600" spc="-150" dirty="0">
                <a:latin typeface="+mj-ea"/>
                <a:ea typeface="+mj-ea"/>
              </a:rPr>
              <a:t> 너무나 새워 별 벌써 풀이 듯합니다</a:t>
            </a:r>
            <a:r>
              <a:rPr lang="en-US" altLang="ko-KR" sz="1600" spc="-150" dirty="0">
                <a:latin typeface="+mj-ea"/>
                <a:ea typeface="+mj-ea"/>
              </a:rPr>
              <a:t>. </a:t>
            </a:r>
            <a:endParaRPr lang="ko-KR" altLang="en-US" sz="1600" spc="-150" dirty="0">
              <a:latin typeface="+mj-ea"/>
              <a:ea typeface="+mj-ea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1936E42-BC21-47F9-8763-FA7BB880CCC6}"/>
              </a:ext>
            </a:extLst>
          </p:cNvPr>
          <p:cNvSpPr txBox="1"/>
          <p:nvPr/>
        </p:nvSpPr>
        <p:spPr>
          <a:xfrm>
            <a:off x="5034335" y="5257654"/>
            <a:ext cx="18075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>
                <a:latin typeface="+mj-ea"/>
                <a:ea typeface="+mj-ea"/>
              </a:rPr>
              <a:t>노루</a:t>
            </a:r>
            <a:r>
              <a:rPr lang="en-US" altLang="ko-KR" sz="1600" spc="-150" dirty="0">
                <a:latin typeface="+mj-ea"/>
                <a:ea typeface="+mj-ea"/>
              </a:rPr>
              <a:t>, </a:t>
            </a:r>
            <a:r>
              <a:rPr lang="ko-KR" altLang="en-US" sz="1600" spc="-150" dirty="0">
                <a:latin typeface="+mj-ea"/>
                <a:ea typeface="+mj-ea"/>
              </a:rPr>
              <a:t>자랑처럼 </a:t>
            </a:r>
            <a:r>
              <a:rPr lang="ko-KR" altLang="en-US" sz="1600" spc="-150" dirty="0" err="1">
                <a:latin typeface="+mj-ea"/>
                <a:ea typeface="+mj-ea"/>
              </a:rPr>
              <a:t>마디씩</a:t>
            </a:r>
            <a:r>
              <a:rPr lang="ko-KR" altLang="en-US" sz="1600" spc="-150" dirty="0">
                <a:latin typeface="+mj-ea"/>
                <a:ea typeface="+mj-ea"/>
              </a:rPr>
              <a:t> 너무나 새워 별 벌써 풀이 듯합니다</a:t>
            </a:r>
            <a:r>
              <a:rPr lang="en-US" altLang="ko-KR" sz="1600" spc="-150" dirty="0">
                <a:latin typeface="+mj-ea"/>
                <a:ea typeface="+mj-ea"/>
              </a:rPr>
              <a:t>. </a:t>
            </a:r>
            <a:endParaRPr lang="ko-KR" altLang="en-US" sz="1600" spc="-150" dirty="0">
              <a:latin typeface="+mj-ea"/>
              <a:ea typeface="+mj-ea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F94A1E6-0492-46C4-B583-D5F9B1EEE7A1}"/>
              </a:ext>
            </a:extLst>
          </p:cNvPr>
          <p:cNvSpPr txBox="1"/>
          <p:nvPr/>
        </p:nvSpPr>
        <p:spPr>
          <a:xfrm>
            <a:off x="7945459" y="5257654"/>
            <a:ext cx="18075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>
                <a:latin typeface="+mj-ea"/>
                <a:ea typeface="+mj-ea"/>
              </a:rPr>
              <a:t>노루</a:t>
            </a:r>
            <a:r>
              <a:rPr lang="en-US" altLang="ko-KR" sz="1600" spc="-150" dirty="0">
                <a:latin typeface="+mj-ea"/>
                <a:ea typeface="+mj-ea"/>
              </a:rPr>
              <a:t>, </a:t>
            </a:r>
            <a:r>
              <a:rPr lang="ko-KR" altLang="en-US" sz="1600" spc="-150" dirty="0">
                <a:latin typeface="+mj-ea"/>
                <a:ea typeface="+mj-ea"/>
              </a:rPr>
              <a:t>자랑처럼 </a:t>
            </a:r>
            <a:r>
              <a:rPr lang="ko-KR" altLang="en-US" sz="1600" spc="-150" dirty="0" err="1">
                <a:latin typeface="+mj-ea"/>
                <a:ea typeface="+mj-ea"/>
              </a:rPr>
              <a:t>마디씩</a:t>
            </a:r>
            <a:r>
              <a:rPr lang="ko-KR" altLang="en-US" sz="1600" spc="-150" dirty="0">
                <a:latin typeface="+mj-ea"/>
                <a:ea typeface="+mj-ea"/>
              </a:rPr>
              <a:t> 너무나 새워 별 벌써 풀이 듯합니다</a:t>
            </a:r>
            <a:r>
              <a:rPr lang="en-US" altLang="ko-KR" sz="1600" spc="-150" dirty="0">
                <a:latin typeface="+mj-ea"/>
                <a:ea typeface="+mj-ea"/>
              </a:rPr>
              <a:t>. </a:t>
            </a:r>
            <a:endParaRPr lang="ko-KR" altLang="en-US" sz="1600" spc="-15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52063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0049" y="715775"/>
            <a:ext cx="48577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나눔명조" panose="02020603020101020101" pitchFamily="18" charset="-127"/>
                <a:ea typeface="나눔명조" panose="02020603020101020101" pitchFamily="18" charset="-127"/>
              </a:rPr>
              <a:t>STEP </a:t>
            </a:r>
            <a:r>
              <a:rPr lang="en-US" altLang="ko-KR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나눔명조" panose="02020603020101020101" pitchFamily="18" charset="-127"/>
                <a:ea typeface="나눔명조" panose="02020603020101020101" pitchFamily="18" charset="-127"/>
              </a:rPr>
              <a:t>2</a:t>
            </a:r>
            <a:endParaRPr lang="en-US" altLang="ko-KR" sz="2000" dirty="0">
              <a:ln>
                <a:solidFill>
                  <a:schemeClr val="tx1">
                    <a:alpha val="50000"/>
                  </a:schemeClr>
                </a:solidFill>
              </a:ln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r>
              <a:rPr lang="ko-KR" altLang="en-US" sz="28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나눔명조" panose="02020603020101020101" pitchFamily="18" charset="-127"/>
                <a:ea typeface="나눔명조" panose="02020603020101020101" pitchFamily="18" charset="-127"/>
              </a:rPr>
              <a:t>프로젝트 개요</a:t>
            </a:r>
            <a:endParaRPr lang="ko-KR" altLang="en-US" sz="2800" dirty="0">
              <a:ln>
                <a:solidFill>
                  <a:schemeClr val="tx1">
                    <a:alpha val="50000"/>
                  </a:schemeClr>
                </a:solidFill>
              </a:ln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154342" y="2004454"/>
            <a:ext cx="10662519" cy="467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</a:t>
            </a:r>
            <a:r>
              <a:rPr lang="en-US" altLang="ko-KR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 </a:t>
            </a:r>
            <a:r>
              <a:rPr lang="ko-KR" altLang="en-US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프로젝트 일정 </a:t>
            </a:r>
            <a:r>
              <a:rPr lang="en-US" altLang="ko-KR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lang="ko-KR" altLang="en-US" dirty="0" err="1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두달</a:t>
            </a:r>
            <a:r>
              <a:rPr lang="ko-KR" altLang="en-US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기준</a:t>
            </a:r>
            <a:r>
              <a:rPr lang="en-US" altLang="ko-KR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B570165F-A5FB-4D51-A967-8F1896099A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6847093"/>
              </p:ext>
            </p:extLst>
          </p:nvPr>
        </p:nvGraphicFramePr>
        <p:xfrm>
          <a:off x="1307215" y="2631829"/>
          <a:ext cx="9577570" cy="3725424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091262">
                  <a:extLst>
                    <a:ext uri="{9D8B030D-6E8A-4147-A177-3AD203B41FA5}">
                      <a16:colId xmlns:a16="http://schemas.microsoft.com/office/drawing/2014/main" val="2748037351"/>
                    </a:ext>
                  </a:extLst>
                </a:gridCol>
                <a:gridCol w="1222131">
                  <a:extLst>
                    <a:ext uri="{9D8B030D-6E8A-4147-A177-3AD203B41FA5}">
                      <a16:colId xmlns:a16="http://schemas.microsoft.com/office/drawing/2014/main" val="820828031"/>
                    </a:ext>
                  </a:extLst>
                </a:gridCol>
                <a:gridCol w="817684">
                  <a:extLst>
                    <a:ext uri="{9D8B030D-6E8A-4147-A177-3AD203B41FA5}">
                      <a16:colId xmlns:a16="http://schemas.microsoft.com/office/drawing/2014/main" val="2124797481"/>
                    </a:ext>
                  </a:extLst>
                </a:gridCol>
                <a:gridCol w="826477">
                  <a:extLst>
                    <a:ext uri="{9D8B030D-6E8A-4147-A177-3AD203B41FA5}">
                      <a16:colId xmlns:a16="http://schemas.microsoft.com/office/drawing/2014/main" val="348830103"/>
                    </a:ext>
                  </a:extLst>
                </a:gridCol>
                <a:gridCol w="1178169">
                  <a:extLst>
                    <a:ext uri="{9D8B030D-6E8A-4147-A177-3AD203B41FA5}">
                      <a16:colId xmlns:a16="http://schemas.microsoft.com/office/drawing/2014/main" val="3959781160"/>
                    </a:ext>
                  </a:extLst>
                </a:gridCol>
                <a:gridCol w="1441847">
                  <a:extLst>
                    <a:ext uri="{9D8B030D-6E8A-4147-A177-3AD203B41FA5}">
                      <a16:colId xmlns:a16="http://schemas.microsoft.com/office/drawing/2014/main" val="558690122"/>
                    </a:ext>
                  </a:extLst>
                </a:gridCol>
              </a:tblGrid>
              <a:tr h="5187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TASK</a:t>
                      </a:r>
                      <a:r>
                        <a:rPr lang="en-US" altLang="ko-KR" sz="1200" baseline="0" dirty="0" smtClean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NAME</a:t>
                      </a:r>
                      <a:endParaRPr lang="ko-KR" altLang="en-US" sz="12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RESPONSIBLE</a:t>
                      </a:r>
                      <a:endParaRPr lang="ko-KR" altLang="en-US" sz="12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START</a:t>
                      </a:r>
                      <a:endParaRPr lang="ko-KR" altLang="en-US" sz="1200" dirty="0" smtClean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FINISH</a:t>
                      </a:r>
                      <a:endParaRPr lang="ko-KR" altLang="en-US" sz="12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DURATION</a:t>
                      </a:r>
                      <a:endParaRPr lang="ko-KR" altLang="en-US" sz="12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STATUS</a:t>
                      </a:r>
                      <a:endParaRPr lang="ko-KR" altLang="en-US" sz="12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0703200"/>
                  </a:ext>
                </a:extLst>
              </a:tr>
              <a:tr h="693931">
                <a:tc>
                  <a:txBody>
                    <a:bodyPr/>
                    <a:lstStyle/>
                    <a:p>
                      <a:pPr marL="228600" indent="-228600" algn="ctr" latinLnBrk="1">
                        <a:buAutoNum type="arabicPeriod"/>
                      </a:pPr>
                      <a:r>
                        <a:rPr lang="ko-KR" altLang="en-US" sz="1200" baseline="0" dirty="0" smtClean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프로젝트 주제 구체화 및 계획 수립</a:t>
                      </a:r>
                      <a:endParaRPr lang="en-US" altLang="ko-KR" sz="1200" baseline="0" dirty="0" smtClean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전체</a:t>
                      </a:r>
                      <a:endParaRPr lang="ko-KR" altLang="en-US" sz="12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6/28</a:t>
                      </a:r>
                      <a:endParaRPr lang="ko-KR" altLang="en-US" sz="12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7/2</a:t>
                      </a:r>
                      <a:endParaRPr lang="ko-KR" altLang="en-US" sz="12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 WEEK</a:t>
                      </a:r>
                      <a:endParaRPr lang="ko-KR" altLang="en-US" sz="12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DONE</a:t>
                      </a:r>
                      <a:endParaRPr lang="ko-KR" altLang="en-US" sz="12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0200448"/>
                  </a:ext>
                </a:extLst>
              </a:tr>
              <a:tr h="63304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2.</a:t>
                      </a:r>
                      <a:r>
                        <a:rPr lang="en-US" altLang="ko-KR" sz="1200" baseline="0" dirty="0" smtClean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</a:t>
                      </a:r>
                      <a:r>
                        <a:rPr lang="ko-KR" altLang="en-US" sz="1200" baseline="0" dirty="0" smtClean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빅데이터 플랫폼 구축</a:t>
                      </a:r>
                      <a:endParaRPr lang="ko-KR" altLang="en-US" sz="12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 smtClean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빅데이터팀</a:t>
                      </a:r>
                      <a:endParaRPr lang="ko-KR" altLang="en-US" sz="12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7/5</a:t>
                      </a:r>
                      <a:endParaRPr lang="ko-KR" altLang="en-US" sz="12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7/16</a:t>
                      </a:r>
                      <a:endParaRPr lang="ko-KR" altLang="en-US" sz="12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 WEEKS</a:t>
                      </a:r>
                      <a:endParaRPr lang="ko-KR" altLang="en-US" sz="12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IN PROGRESS</a:t>
                      </a:r>
                      <a:endParaRPr lang="ko-KR" altLang="en-US" sz="12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2121633"/>
                  </a:ext>
                </a:extLst>
              </a:tr>
              <a:tr h="61546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3.</a:t>
                      </a:r>
                      <a:r>
                        <a:rPr lang="en-US" altLang="ko-KR" sz="1200" baseline="0" dirty="0" smtClean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</a:t>
                      </a:r>
                      <a:r>
                        <a:rPr lang="ko-KR" altLang="en-US" sz="1200" baseline="0" dirty="0" smtClean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통계 </a:t>
                      </a:r>
                      <a:r>
                        <a:rPr lang="en-US" altLang="ko-KR" sz="1200" baseline="0" dirty="0" smtClean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&amp; ML</a:t>
                      </a:r>
                      <a:r>
                        <a:rPr lang="ko-KR" altLang="en-US" sz="1200" baseline="0" dirty="0" smtClean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을 통한 주가 변동성 예측</a:t>
                      </a:r>
                      <a:endParaRPr lang="en-US" altLang="ko-KR" sz="1200" baseline="0" dirty="0" smtClean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 smtClean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분석팀</a:t>
                      </a:r>
                      <a:endParaRPr lang="ko-KR" altLang="en-US" sz="12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7/5</a:t>
                      </a:r>
                      <a:endParaRPr lang="ko-KR" altLang="en-US" sz="12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7/16</a:t>
                      </a:r>
                      <a:endParaRPr lang="ko-KR" altLang="en-US" sz="12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 WEEKS</a:t>
                      </a:r>
                      <a:endParaRPr lang="ko-KR" altLang="en-US" sz="1200" dirty="0" smtClean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IN PROGRESS</a:t>
                      </a:r>
                      <a:endParaRPr lang="ko-KR" altLang="en-US" sz="1200" dirty="0" smtClean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00263056"/>
                  </a:ext>
                </a:extLst>
              </a:tr>
              <a:tr h="6594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4.</a:t>
                      </a:r>
                      <a:r>
                        <a:rPr lang="en-US" altLang="ko-KR" sz="1200" baseline="0" dirty="0" smtClean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</a:t>
                      </a:r>
                      <a:r>
                        <a:rPr lang="ko-KR" altLang="en-US" sz="1200" baseline="0" dirty="0" smtClean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자연어 처리 모델 </a:t>
                      </a:r>
                      <a:r>
                        <a:rPr lang="en-US" altLang="ko-KR" sz="1200" baseline="0" dirty="0" smtClean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BERT</a:t>
                      </a:r>
                      <a:r>
                        <a:rPr lang="ko-KR" altLang="en-US" sz="1200" baseline="0" dirty="0" smtClean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를 통한 주가 변동성 예측</a:t>
                      </a:r>
                      <a:endParaRPr lang="ko-KR" altLang="en-US" sz="12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전체</a:t>
                      </a:r>
                      <a:endParaRPr lang="ko-KR" altLang="en-US" sz="12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7/19</a:t>
                      </a:r>
                      <a:endParaRPr lang="ko-KR" altLang="en-US" sz="12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8/6</a:t>
                      </a:r>
                      <a:endParaRPr lang="ko-KR" altLang="en-US" sz="12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3 WEEKS</a:t>
                      </a:r>
                      <a:endParaRPr lang="ko-KR" altLang="en-US" sz="12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NOT STARTED</a:t>
                      </a:r>
                      <a:endParaRPr lang="ko-KR" altLang="en-US" sz="12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2358619"/>
                  </a:ext>
                </a:extLst>
              </a:tr>
              <a:tr h="60481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5.</a:t>
                      </a:r>
                      <a:r>
                        <a:rPr lang="en-US" altLang="ko-KR" sz="1200" baseline="0" dirty="0" smtClean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</a:t>
                      </a:r>
                      <a:r>
                        <a:rPr lang="ko-KR" altLang="en-US" sz="1200" baseline="0" dirty="0" smtClean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결과 통합 및 서비스 구현</a:t>
                      </a:r>
                      <a:endParaRPr lang="ko-KR" altLang="en-US" sz="12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전체</a:t>
                      </a:r>
                      <a:endParaRPr lang="ko-KR" altLang="en-US" sz="12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8/9</a:t>
                      </a:r>
                      <a:endParaRPr lang="ko-KR" altLang="en-US" sz="12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8/20</a:t>
                      </a:r>
                      <a:endParaRPr lang="ko-KR" altLang="en-US" sz="1200" dirty="0" smtClean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 WEEKS</a:t>
                      </a:r>
                      <a:endParaRPr lang="ko-KR" altLang="en-US" sz="1200" dirty="0" smtClean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NOT STARTED</a:t>
                      </a:r>
                      <a:endParaRPr lang="ko-KR" altLang="en-US" sz="1200" dirty="0" smtClean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62894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9394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FFEFF856-CE60-4F2B-9E8E-6C7092E83DCA}"/>
              </a:ext>
            </a:extLst>
          </p:cNvPr>
          <p:cNvCxnSpPr/>
          <p:nvPr/>
        </p:nvCxnSpPr>
        <p:spPr>
          <a:xfrm>
            <a:off x="0" y="3405188"/>
            <a:ext cx="12192000" cy="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549B73B1-86A8-4E30-8BA9-4C17A86E470F}"/>
              </a:ext>
            </a:extLst>
          </p:cNvPr>
          <p:cNvCxnSpPr/>
          <p:nvPr/>
        </p:nvCxnSpPr>
        <p:spPr>
          <a:xfrm flipV="1">
            <a:off x="1860351" y="3388538"/>
            <a:ext cx="0" cy="71995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C97F04E6-6A8D-43AB-A3D0-85DEF7E42236}"/>
              </a:ext>
            </a:extLst>
          </p:cNvPr>
          <p:cNvCxnSpPr/>
          <p:nvPr/>
        </p:nvCxnSpPr>
        <p:spPr>
          <a:xfrm flipV="1">
            <a:off x="3069175" y="1913275"/>
            <a:ext cx="0" cy="14400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DA624AED-7DE8-4783-ADD5-B3C344D21B2C}"/>
              </a:ext>
            </a:extLst>
          </p:cNvPr>
          <p:cNvCxnSpPr/>
          <p:nvPr/>
        </p:nvCxnSpPr>
        <p:spPr>
          <a:xfrm flipV="1">
            <a:off x="4657835" y="3396439"/>
            <a:ext cx="0" cy="75882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6986C4E-91EC-423F-89C3-1C2D9D40CBA1}"/>
              </a:ext>
            </a:extLst>
          </p:cNvPr>
          <p:cNvCxnSpPr>
            <a:cxnSpLocks/>
          </p:cNvCxnSpPr>
          <p:nvPr/>
        </p:nvCxnSpPr>
        <p:spPr>
          <a:xfrm flipV="1">
            <a:off x="5122331" y="1913275"/>
            <a:ext cx="0" cy="14400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451B875-D1CD-4211-B740-2EBF8E39E5FC}"/>
              </a:ext>
            </a:extLst>
          </p:cNvPr>
          <p:cNvSpPr txBox="1"/>
          <p:nvPr/>
        </p:nvSpPr>
        <p:spPr>
          <a:xfrm>
            <a:off x="5211231" y="1892711"/>
            <a:ext cx="5950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spc="-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2017</a:t>
            </a:r>
            <a:endParaRPr lang="ko-KR" altLang="en-US" sz="2000" spc="-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805A494-A47D-4B44-BA70-D23CB0EF80DE}"/>
              </a:ext>
            </a:extLst>
          </p:cNvPr>
          <p:cNvSpPr txBox="1"/>
          <p:nvPr/>
        </p:nvSpPr>
        <p:spPr>
          <a:xfrm>
            <a:off x="4683235" y="3799039"/>
            <a:ext cx="5950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spc="-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2016</a:t>
            </a:r>
            <a:endParaRPr lang="ko-KR" altLang="en-US" sz="2000" spc="-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03DA161-D582-43BD-9226-83792E038FE2}"/>
              </a:ext>
            </a:extLst>
          </p:cNvPr>
          <p:cNvSpPr txBox="1"/>
          <p:nvPr/>
        </p:nvSpPr>
        <p:spPr>
          <a:xfrm>
            <a:off x="3158076" y="1892711"/>
            <a:ext cx="5950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spc="-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2015</a:t>
            </a:r>
            <a:endParaRPr lang="ko-KR" altLang="en-US" sz="2000" spc="-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9063C3D-C192-46FE-A9A3-888F518061C2}"/>
              </a:ext>
            </a:extLst>
          </p:cNvPr>
          <p:cNvSpPr txBox="1"/>
          <p:nvPr/>
        </p:nvSpPr>
        <p:spPr>
          <a:xfrm>
            <a:off x="1885751" y="3785928"/>
            <a:ext cx="5950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2014</a:t>
            </a:r>
            <a:endParaRPr lang="ko-KR" altLang="en-US" sz="2000" spc="-3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1ADB3BB-E260-48B6-960A-D21CB5C4604C}"/>
              </a:ext>
            </a:extLst>
          </p:cNvPr>
          <p:cNvSpPr txBox="1"/>
          <p:nvPr/>
        </p:nvSpPr>
        <p:spPr>
          <a:xfrm>
            <a:off x="724269" y="1892711"/>
            <a:ext cx="5950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spc="-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2013</a:t>
            </a:r>
            <a:endParaRPr lang="ko-KR" altLang="en-US" sz="2000" spc="-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9F17B54-5C8F-444C-A129-7BE6A3427F93}"/>
              </a:ext>
            </a:extLst>
          </p:cNvPr>
          <p:cNvSpPr txBox="1"/>
          <p:nvPr/>
        </p:nvSpPr>
        <p:spPr>
          <a:xfrm>
            <a:off x="1906357" y="4988035"/>
            <a:ext cx="17187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5F3BADE6-5548-4F94-8B89-512963816D23}"/>
              </a:ext>
            </a:extLst>
          </p:cNvPr>
          <p:cNvCxnSpPr/>
          <p:nvPr/>
        </p:nvCxnSpPr>
        <p:spPr>
          <a:xfrm flipV="1">
            <a:off x="7381758" y="3396438"/>
            <a:ext cx="0" cy="71995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A242477A-719E-429A-BBCB-84835954D47F}"/>
              </a:ext>
            </a:extLst>
          </p:cNvPr>
          <p:cNvCxnSpPr/>
          <p:nvPr/>
        </p:nvCxnSpPr>
        <p:spPr>
          <a:xfrm flipV="1">
            <a:off x="7748803" y="1913275"/>
            <a:ext cx="0" cy="14400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17EE364-A055-4DF4-BF41-C1A61B2745CB}"/>
              </a:ext>
            </a:extLst>
          </p:cNvPr>
          <p:cNvSpPr txBox="1"/>
          <p:nvPr/>
        </p:nvSpPr>
        <p:spPr>
          <a:xfrm>
            <a:off x="7812303" y="1892711"/>
            <a:ext cx="5950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spc="-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2019</a:t>
            </a:r>
            <a:endParaRPr lang="ko-KR" altLang="en-US" sz="2000" spc="-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DE1EE48-33AB-445B-9F51-8CCB68FD5D0D}"/>
              </a:ext>
            </a:extLst>
          </p:cNvPr>
          <p:cNvSpPr txBox="1"/>
          <p:nvPr/>
        </p:nvSpPr>
        <p:spPr>
          <a:xfrm>
            <a:off x="7407158" y="3773568"/>
            <a:ext cx="5950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spc="-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2018</a:t>
            </a:r>
            <a:endParaRPr lang="ko-KR" altLang="en-US" sz="2000" spc="-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2836099D-5AAC-4775-9462-6D76B1CF5937}"/>
              </a:ext>
            </a:extLst>
          </p:cNvPr>
          <p:cNvCxnSpPr/>
          <p:nvPr/>
        </p:nvCxnSpPr>
        <p:spPr>
          <a:xfrm>
            <a:off x="609969" y="1913275"/>
            <a:ext cx="0" cy="14400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DAD47B84-A23B-49A0-A084-B2F4236E8224}"/>
              </a:ext>
            </a:extLst>
          </p:cNvPr>
          <p:cNvCxnSpPr/>
          <p:nvPr/>
        </p:nvCxnSpPr>
        <p:spPr>
          <a:xfrm flipV="1">
            <a:off x="9408693" y="3390008"/>
            <a:ext cx="0" cy="71995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832084B1-6237-43CC-B20B-A1C01DAF282F}"/>
              </a:ext>
            </a:extLst>
          </p:cNvPr>
          <p:cNvCxnSpPr/>
          <p:nvPr/>
        </p:nvCxnSpPr>
        <p:spPr>
          <a:xfrm flipV="1">
            <a:off x="9775738" y="1913275"/>
            <a:ext cx="0" cy="14400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C6F1BA23-E526-4956-91ED-E1656BEDF8C1}"/>
              </a:ext>
            </a:extLst>
          </p:cNvPr>
          <p:cNvSpPr txBox="1"/>
          <p:nvPr/>
        </p:nvSpPr>
        <p:spPr>
          <a:xfrm>
            <a:off x="9839238" y="1892711"/>
            <a:ext cx="5950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spc="-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2021</a:t>
            </a:r>
            <a:endParaRPr lang="ko-KR" altLang="en-US" sz="2000" spc="-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264A3BB-8E06-4D9A-881F-879182E14E22}"/>
              </a:ext>
            </a:extLst>
          </p:cNvPr>
          <p:cNvSpPr txBox="1"/>
          <p:nvPr/>
        </p:nvSpPr>
        <p:spPr>
          <a:xfrm>
            <a:off x="9434093" y="3767138"/>
            <a:ext cx="5950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spc="-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2020</a:t>
            </a:r>
            <a:endParaRPr lang="ko-KR" altLang="en-US" sz="2000" spc="-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644609A-4056-406B-9A5A-CDEB017340FC}"/>
              </a:ext>
            </a:extLst>
          </p:cNvPr>
          <p:cNvSpPr txBox="1"/>
          <p:nvPr/>
        </p:nvSpPr>
        <p:spPr>
          <a:xfrm>
            <a:off x="1889162" y="5376797"/>
            <a:ext cx="25939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어머니 한 헤는 내일 계절이 까닭입니다</a:t>
            </a:r>
            <a:r>
              <a:rPr lang="en-US" altLang="ko-KR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. </a:t>
            </a:r>
            <a:r>
              <a:rPr lang="ko-KR" altLang="en-US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새겨지는 </a:t>
            </a:r>
            <a:r>
              <a:rPr lang="ko-KR" altLang="en-US" sz="12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마디씩</a:t>
            </a:r>
            <a:r>
              <a:rPr lang="ko-KR" altLang="en-US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위에 아침이 가을 별 하나에 </a:t>
            </a:r>
            <a:r>
              <a:rPr lang="ko-KR" altLang="en-US" sz="12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라이너</a:t>
            </a:r>
            <a:r>
              <a:rPr lang="ko-KR" altLang="en-US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이런 봅니다</a:t>
            </a:r>
            <a:r>
              <a:rPr lang="en-US" altLang="ko-KR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. </a:t>
            </a:r>
            <a:r>
              <a:rPr lang="ko-KR" altLang="en-US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별 것은 어머니</a:t>
            </a:r>
            <a:r>
              <a:rPr lang="en-US" altLang="ko-KR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그리워 까닭입니다</a:t>
            </a:r>
            <a:r>
              <a:rPr lang="en-US" altLang="ko-KR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. </a:t>
            </a:r>
            <a:r>
              <a:rPr lang="ko-KR" altLang="en-US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어머니 사랑과 한 이네들은 불러 별빛이 둘 않은 어머님</a:t>
            </a:r>
            <a:r>
              <a:rPr lang="en-US" altLang="ko-KR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12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거외다</a:t>
            </a:r>
            <a:r>
              <a:rPr lang="en-US" altLang="ko-KR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. </a:t>
            </a:r>
            <a:r>
              <a:rPr lang="ko-KR" altLang="en-US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말 묻힌 노루</a:t>
            </a:r>
            <a:r>
              <a:rPr lang="en-US" altLang="ko-KR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봅니다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C893F97-22DE-4EB4-A836-731575A59C67}"/>
              </a:ext>
            </a:extLst>
          </p:cNvPr>
          <p:cNvSpPr txBox="1"/>
          <p:nvPr/>
        </p:nvSpPr>
        <p:spPr>
          <a:xfrm>
            <a:off x="7398953" y="5260448"/>
            <a:ext cx="17187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4E32AC0-82F7-4498-B2A6-BB4C42907471}"/>
              </a:ext>
            </a:extLst>
          </p:cNvPr>
          <p:cNvSpPr txBox="1"/>
          <p:nvPr/>
        </p:nvSpPr>
        <p:spPr>
          <a:xfrm>
            <a:off x="7381758" y="5601846"/>
            <a:ext cx="20523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하나에 풀이 무성할 언덕 벌레는 둘 버리었습니다</a:t>
            </a:r>
            <a:r>
              <a:rPr lang="en-US" altLang="ko-KR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. </a:t>
            </a:r>
            <a:r>
              <a:rPr lang="ko-KR" altLang="en-US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이웃 이네들은 벌써 우는 자랑처럼 불러 듯합니다</a:t>
            </a:r>
            <a:r>
              <a:rPr lang="en-US" altLang="ko-KR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. </a:t>
            </a:r>
            <a:endParaRPr lang="ko-KR" altLang="en-US" sz="1200" spc="-1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9AD1462-FA9C-4927-A1D5-0BD936E65E5F}"/>
              </a:ext>
            </a:extLst>
          </p:cNvPr>
          <p:cNvSpPr txBox="1"/>
          <p:nvPr/>
        </p:nvSpPr>
        <p:spPr>
          <a:xfrm>
            <a:off x="4787778" y="5272045"/>
            <a:ext cx="17187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3E77D19-C143-4B6C-9FDD-60D119F77412}"/>
              </a:ext>
            </a:extLst>
          </p:cNvPr>
          <p:cNvSpPr txBox="1"/>
          <p:nvPr/>
        </p:nvSpPr>
        <p:spPr>
          <a:xfrm>
            <a:off x="4770583" y="5613443"/>
            <a:ext cx="25939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하나에 풀이 무성할 언덕 벌레는 둘 버리었습니다</a:t>
            </a:r>
            <a:r>
              <a:rPr lang="en-US" altLang="ko-KR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. </a:t>
            </a:r>
            <a:r>
              <a:rPr lang="ko-KR" altLang="en-US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이웃 이네들은 벌써 우는 자랑처럼 불러 듯합니다</a:t>
            </a:r>
            <a:r>
              <a:rPr lang="en-US" altLang="ko-KR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. </a:t>
            </a:r>
            <a:r>
              <a:rPr lang="ko-KR" altLang="en-US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이름과</a:t>
            </a:r>
            <a:r>
              <a:rPr lang="en-US" altLang="ko-KR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하나에 내 하나에 있습니다</a:t>
            </a:r>
            <a:r>
              <a:rPr lang="en-US" altLang="ko-KR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. </a:t>
            </a:r>
            <a:endParaRPr lang="ko-KR" altLang="en-US" sz="1200" spc="-1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252810B-F506-435F-9DCC-A59F812C32E0}"/>
              </a:ext>
            </a:extLst>
          </p:cNvPr>
          <p:cNvSpPr txBox="1"/>
          <p:nvPr/>
        </p:nvSpPr>
        <p:spPr>
          <a:xfrm>
            <a:off x="9468483" y="5233945"/>
            <a:ext cx="17187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3B86579-6E36-494E-A188-CC33B2079F45}"/>
              </a:ext>
            </a:extLst>
          </p:cNvPr>
          <p:cNvSpPr txBox="1"/>
          <p:nvPr/>
        </p:nvSpPr>
        <p:spPr>
          <a:xfrm>
            <a:off x="9451288" y="5575343"/>
            <a:ext cx="20523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하나에 풀이 무성할 언덕 벌레는 둘 버리었습니다</a:t>
            </a:r>
            <a:r>
              <a:rPr lang="en-US" altLang="ko-KR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. </a:t>
            </a:r>
            <a:r>
              <a:rPr lang="ko-KR" altLang="en-US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이웃 이네들은 벌써 우는 자랑처럼 불러 듯합니다</a:t>
            </a:r>
            <a:r>
              <a:rPr lang="en-US" altLang="ko-KR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. </a:t>
            </a:r>
            <a:endParaRPr lang="ko-KR" altLang="en-US" sz="1200" spc="-1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446698D-E4B3-4CAC-9E53-07B67309BF9E}"/>
              </a:ext>
            </a:extLst>
          </p:cNvPr>
          <p:cNvSpPr txBox="1"/>
          <p:nvPr/>
        </p:nvSpPr>
        <p:spPr>
          <a:xfrm>
            <a:off x="726372" y="2333409"/>
            <a:ext cx="17187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66D32A7-E6A8-4D50-9AB5-CC3EAD59ADFC}"/>
              </a:ext>
            </a:extLst>
          </p:cNvPr>
          <p:cNvSpPr txBox="1"/>
          <p:nvPr/>
        </p:nvSpPr>
        <p:spPr>
          <a:xfrm>
            <a:off x="709177" y="2674807"/>
            <a:ext cx="19539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프랑시스</a:t>
            </a:r>
            <a:r>
              <a:rPr lang="ko-KR" altLang="en-US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가득 버리었습니다</a:t>
            </a:r>
            <a:r>
              <a:rPr lang="en-US" altLang="ko-KR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. </a:t>
            </a:r>
            <a:r>
              <a:rPr lang="ko-KR" altLang="en-US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이 이름을 </a:t>
            </a:r>
            <a:r>
              <a:rPr lang="ko-KR" altLang="en-US" sz="12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릴케</a:t>
            </a:r>
            <a:r>
              <a:rPr lang="ko-KR" altLang="en-US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그러나 까닭이요</a:t>
            </a:r>
            <a:r>
              <a:rPr lang="en-US" altLang="ko-KR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까닭입니다</a:t>
            </a:r>
            <a:r>
              <a:rPr lang="en-US" altLang="ko-KR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. </a:t>
            </a:r>
            <a:endParaRPr lang="ko-KR" altLang="en-US" sz="1200" spc="-1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04A2106-F05F-4B2E-A201-9F47282F3EBE}"/>
              </a:ext>
            </a:extLst>
          </p:cNvPr>
          <p:cNvSpPr txBox="1"/>
          <p:nvPr/>
        </p:nvSpPr>
        <p:spPr>
          <a:xfrm>
            <a:off x="5217491" y="3006626"/>
            <a:ext cx="17187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B58269C-9D1E-44F1-BD40-5BE122CB054D}"/>
              </a:ext>
            </a:extLst>
          </p:cNvPr>
          <p:cNvSpPr txBox="1"/>
          <p:nvPr/>
        </p:nvSpPr>
        <p:spPr>
          <a:xfrm>
            <a:off x="7828779" y="2333409"/>
            <a:ext cx="17187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0CA6767-0CC7-4963-AAB7-DD84343FD095}"/>
              </a:ext>
            </a:extLst>
          </p:cNvPr>
          <p:cNvSpPr txBox="1"/>
          <p:nvPr/>
        </p:nvSpPr>
        <p:spPr>
          <a:xfrm>
            <a:off x="7812303" y="2674807"/>
            <a:ext cx="18722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프랑시스</a:t>
            </a:r>
            <a:r>
              <a:rPr lang="ko-KR" altLang="en-US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가득 버리었습니다</a:t>
            </a:r>
            <a:r>
              <a:rPr lang="en-US" altLang="ko-KR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. </a:t>
            </a:r>
            <a:r>
              <a:rPr lang="ko-KR" altLang="en-US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이 이름을 </a:t>
            </a:r>
            <a:r>
              <a:rPr lang="ko-KR" altLang="en-US" sz="12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릴케</a:t>
            </a:r>
            <a:r>
              <a:rPr lang="ko-KR" altLang="en-US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그러나 까닭이요</a:t>
            </a:r>
            <a:r>
              <a:rPr lang="en-US" altLang="ko-KR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까닭입니다</a:t>
            </a:r>
            <a:r>
              <a:rPr lang="en-US" altLang="ko-KR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. </a:t>
            </a:r>
            <a:endParaRPr lang="ko-KR" altLang="en-US" sz="1200" spc="-1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9FFE3FC-1C3F-4A2D-87F9-04A9D1486FAF}"/>
              </a:ext>
            </a:extLst>
          </p:cNvPr>
          <p:cNvSpPr txBox="1"/>
          <p:nvPr/>
        </p:nvSpPr>
        <p:spPr>
          <a:xfrm>
            <a:off x="9887114" y="2333409"/>
            <a:ext cx="17187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F6F8C81-5F81-44FB-A8E0-734913AC10CF}"/>
              </a:ext>
            </a:extLst>
          </p:cNvPr>
          <p:cNvSpPr txBox="1"/>
          <p:nvPr/>
        </p:nvSpPr>
        <p:spPr>
          <a:xfrm>
            <a:off x="9870639" y="2674807"/>
            <a:ext cx="16058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프랑시스</a:t>
            </a:r>
            <a:r>
              <a:rPr lang="ko-KR" altLang="en-US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가득 버리었습니다</a:t>
            </a:r>
            <a:r>
              <a:rPr lang="en-US" altLang="ko-KR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. </a:t>
            </a:r>
            <a:r>
              <a:rPr lang="ko-KR" altLang="en-US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이 이름을 </a:t>
            </a:r>
            <a:r>
              <a:rPr lang="ko-KR" altLang="en-US" sz="12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릴케</a:t>
            </a:r>
            <a:r>
              <a:rPr lang="ko-KR" altLang="en-US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그러나 까닭이요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5BEC40B3-7F95-4D56-89E8-D9F37F28B480}"/>
              </a:ext>
            </a:extLst>
          </p:cNvPr>
          <p:cNvSpPr/>
          <p:nvPr/>
        </p:nvSpPr>
        <p:spPr>
          <a:xfrm>
            <a:off x="2001884" y="4233144"/>
            <a:ext cx="1172848" cy="6415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30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655A0856-D1BB-4DD7-9F9D-E1F60AEB0835}"/>
              </a:ext>
            </a:extLst>
          </p:cNvPr>
          <p:cNvSpPr/>
          <p:nvPr/>
        </p:nvSpPr>
        <p:spPr>
          <a:xfrm>
            <a:off x="4840345" y="4267635"/>
            <a:ext cx="1172848" cy="8021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30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14D4A92F-FF93-4431-BF61-6027F94EF290}"/>
              </a:ext>
            </a:extLst>
          </p:cNvPr>
          <p:cNvSpPr/>
          <p:nvPr/>
        </p:nvSpPr>
        <p:spPr>
          <a:xfrm>
            <a:off x="7490696" y="4257474"/>
            <a:ext cx="1172848" cy="8021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30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F1CB6898-7C48-4498-B4BF-61ACF0FA270C}"/>
              </a:ext>
            </a:extLst>
          </p:cNvPr>
          <p:cNvSpPr/>
          <p:nvPr/>
        </p:nvSpPr>
        <p:spPr>
          <a:xfrm>
            <a:off x="9557158" y="4257474"/>
            <a:ext cx="1172848" cy="8021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30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27AA86C9-F5C4-4E0B-B145-BCE4AFC1316E}"/>
              </a:ext>
            </a:extLst>
          </p:cNvPr>
          <p:cNvSpPr/>
          <p:nvPr/>
        </p:nvSpPr>
        <p:spPr>
          <a:xfrm>
            <a:off x="5285152" y="2313142"/>
            <a:ext cx="1025391" cy="6375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30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D24A6E4-2706-493F-80A0-38A61EB8EE27}"/>
              </a:ext>
            </a:extLst>
          </p:cNvPr>
          <p:cNvSpPr txBox="1"/>
          <p:nvPr/>
        </p:nvSpPr>
        <p:spPr>
          <a:xfrm>
            <a:off x="3160292" y="2285542"/>
            <a:ext cx="17187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9E19BA7-792D-4E02-B5EB-D5DE84285DDF}"/>
              </a:ext>
            </a:extLst>
          </p:cNvPr>
          <p:cNvSpPr txBox="1"/>
          <p:nvPr/>
        </p:nvSpPr>
        <p:spPr>
          <a:xfrm>
            <a:off x="3143097" y="2626940"/>
            <a:ext cx="19539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프랑시스</a:t>
            </a:r>
            <a:r>
              <a:rPr lang="ko-KR" altLang="en-US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가득 버리었습니다</a:t>
            </a:r>
            <a:r>
              <a:rPr lang="en-US" altLang="ko-KR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. </a:t>
            </a:r>
            <a:r>
              <a:rPr lang="ko-KR" altLang="en-US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이 이름을 </a:t>
            </a:r>
            <a:r>
              <a:rPr lang="ko-KR" altLang="en-US" sz="12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릴케</a:t>
            </a:r>
            <a:r>
              <a:rPr lang="ko-KR" altLang="en-US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그러나 까닭이요</a:t>
            </a:r>
            <a:r>
              <a:rPr lang="en-US" altLang="ko-KR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까닭입니다</a:t>
            </a:r>
            <a:r>
              <a:rPr lang="en-US" altLang="ko-KR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. </a:t>
            </a:r>
            <a:endParaRPr lang="ko-KR" altLang="en-US" sz="1200" spc="-1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769EA059-3F2D-45CD-90AF-50A07DAEC810}"/>
              </a:ext>
            </a:extLst>
          </p:cNvPr>
          <p:cNvSpPr/>
          <p:nvPr/>
        </p:nvSpPr>
        <p:spPr>
          <a:xfrm>
            <a:off x="3237219" y="4233144"/>
            <a:ext cx="1172848" cy="6415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30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227519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자유형 102">
            <a:extLst>
              <a:ext uri="{FF2B5EF4-FFF2-40B4-BE49-F238E27FC236}">
                <a16:creationId xmlns:a16="http://schemas.microsoft.com/office/drawing/2014/main" id="{0363AEBC-2082-401A-B77D-2F120128FFEB}"/>
              </a:ext>
            </a:extLst>
          </p:cNvPr>
          <p:cNvSpPr/>
          <p:nvPr/>
        </p:nvSpPr>
        <p:spPr>
          <a:xfrm>
            <a:off x="1275084" y="1696356"/>
            <a:ext cx="2237372" cy="4259181"/>
          </a:xfrm>
          <a:custGeom>
            <a:avLst/>
            <a:gdLst>
              <a:gd name="connsiteX0" fmla="*/ 1119772 w 2237372"/>
              <a:gd name="connsiteY0" fmla="*/ 210456 h 4259181"/>
              <a:gd name="connsiteX1" fmla="*/ 212628 w 2237372"/>
              <a:gd name="connsiteY1" fmla="*/ 1117600 h 4259181"/>
              <a:gd name="connsiteX2" fmla="*/ 1119772 w 2237372"/>
              <a:gd name="connsiteY2" fmla="*/ 2024744 h 4259181"/>
              <a:gd name="connsiteX3" fmla="*/ 2026916 w 2237372"/>
              <a:gd name="connsiteY3" fmla="*/ 1117600 h 4259181"/>
              <a:gd name="connsiteX4" fmla="*/ 1119772 w 2237372"/>
              <a:gd name="connsiteY4" fmla="*/ 210456 h 4259181"/>
              <a:gd name="connsiteX5" fmla="*/ 1119772 w 2237372"/>
              <a:gd name="connsiteY5" fmla="*/ 0 h 4259181"/>
              <a:gd name="connsiteX6" fmla="*/ 2237372 w 2237372"/>
              <a:gd name="connsiteY6" fmla="*/ 1117600 h 4259181"/>
              <a:gd name="connsiteX7" fmla="*/ 1119772 w 2237372"/>
              <a:gd name="connsiteY7" fmla="*/ 2235200 h 4259181"/>
              <a:gd name="connsiteX8" fmla="*/ 348247 w 2237372"/>
              <a:gd name="connsiteY8" fmla="*/ 2235200 h 4259181"/>
              <a:gd name="connsiteX9" fmla="*/ 230493 w 2237372"/>
              <a:gd name="connsiteY9" fmla="*/ 2258973 h 4259181"/>
              <a:gd name="connsiteX10" fmla="*/ 45719 w 2237372"/>
              <a:gd name="connsiteY10" fmla="*/ 2537732 h 4259181"/>
              <a:gd name="connsiteX11" fmla="*/ 45719 w 2237372"/>
              <a:gd name="connsiteY11" fmla="*/ 2963181 h 4259181"/>
              <a:gd name="connsiteX12" fmla="*/ 45719 w 2237372"/>
              <a:gd name="connsiteY12" fmla="*/ 3012657 h 4259181"/>
              <a:gd name="connsiteX13" fmla="*/ 45719 w 2237372"/>
              <a:gd name="connsiteY13" fmla="*/ 4259181 h 4259181"/>
              <a:gd name="connsiteX14" fmla="*/ 0 w 2237372"/>
              <a:gd name="connsiteY14" fmla="*/ 4259181 h 4259181"/>
              <a:gd name="connsiteX15" fmla="*/ 0 w 2237372"/>
              <a:gd name="connsiteY15" fmla="*/ 2963181 h 4259181"/>
              <a:gd name="connsiteX16" fmla="*/ 2171 w 2237372"/>
              <a:gd name="connsiteY16" fmla="*/ 2963181 h 4259181"/>
              <a:gd name="connsiteX17" fmla="*/ 2171 w 2237372"/>
              <a:gd name="connsiteY17" fmla="*/ 2235199 h 4259181"/>
              <a:gd name="connsiteX18" fmla="*/ 2172 w 2237372"/>
              <a:gd name="connsiteY18" fmla="*/ 2235199 h 4259181"/>
              <a:gd name="connsiteX19" fmla="*/ 2172 w 2237372"/>
              <a:gd name="connsiteY19" fmla="*/ 1117600 h 4259181"/>
              <a:gd name="connsiteX20" fmla="*/ 1119772 w 2237372"/>
              <a:gd name="connsiteY20" fmla="*/ 0 h 4259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237372" h="4259181">
                <a:moveTo>
                  <a:pt x="1119772" y="210456"/>
                </a:moveTo>
                <a:cubicBezTo>
                  <a:pt x="618770" y="210456"/>
                  <a:pt x="212628" y="616598"/>
                  <a:pt x="212628" y="1117600"/>
                </a:cubicBezTo>
                <a:cubicBezTo>
                  <a:pt x="212628" y="1618602"/>
                  <a:pt x="618770" y="2024744"/>
                  <a:pt x="1119772" y="2024744"/>
                </a:cubicBezTo>
                <a:cubicBezTo>
                  <a:pt x="1620774" y="2024744"/>
                  <a:pt x="2026916" y="1618602"/>
                  <a:pt x="2026916" y="1117600"/>
                </a:cubicBezTo>
                <a:cubicBezTo>
                  <a:pt x="2026916" y="616598"/>
                  <a:pt x="1620774" y="210456"/>
                  <a:pt x="1119772" y="210456"/>
                </a:cubicBezTo>
                <a:close/>
                <a:moveTo>
                  <a:pt x="1119772" y="0"/>
                </a:moveTo>
                <a:cubicBezTo>
                  <a:pt x="1737005" y="0"/>
                  <a:pt x="2237372" y="500367"/>
                  <a:pt x="2237372" y="1117600"/>
                </a:cubicBezTo>
                <a:cubicBezTo>
                  <a:pt x="2237372" y="1734833"/>
                  <a:pt x="1737005" y="2235200"/>
                  <a:pt x="1119772" y="2235200"/>
                </a:cubicBezTo>
                <a:lnTo>
                  <a:pt x="348247" y="2235200"/>
                </a:lnTo>
                <a:lnTo>
                  <a:pt x="230493" y="2258973"/>
                </a:lnTo>
                <a:cubicBezTo>
                  <a:pt x="121909" y="2304901"/>
                  <a:pt x="45719" y="2412419"/>
                  <a:pt x="45719" y="2537732"/>
                </a:cubicBezTo>
                <a:lnTo>
                  <a:pt x="45719" y="2963181"/>
                </a:lnTo>
                <a:lnTo>
                  <a:pt x="45719" y="3012657"/>
                </a:lnTo>
                <a:lnTo>
                  <a:pt x="45719" y="4259181"/>
                </a:lnTo>
                <a:lnTo>
                  <a:pt x="0" y="4259181"/>
                </a:lnTo>
                <a:lnTo>
                  <a:pt x="0" y="2963181"/>
                </a:lnTo>
                <a:lnTo>
                  <a:pt x="2171" y="2963181"/>
                </a:lnTo>
                <a:lnTo>
                  <a:pt x="2171" y="2235199"/>
                </a:lnTo>
                <a:lnTo>
                  <a:pt x="2172" y="2235199"/>
                </a:lnTo>
                <a:lnTo>
                  <a:pt x="2172" y="1117600"/>
                </a:lnTo>
                <a:cubicBezTo>
                  <a:pt x="2172" y="500367"/>
                  <a:pt x="502539" y="0"/>
                  <a:pt x="1119772" y="0"/>
                </a:cubicBezTo>
                <a:close/>
              </a:path>
            </a:pathLst>
          </a:custGeom>
          <a:solidFill>
            <a:srgbClr val="F472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B615581C-E4AE-4D17-AD20-9E155AB8DB3D}"/>
              </a:ext>
            </a:extLst>
          </p:cNvPr>
          <p:cNvSpPr/>
          <p:nvPr/>
        </p:nvSpPr>
        <p:spPr>
          <a:xfrm>
            <a:off x="1487712" y="4337956"/>
            <a:ext cx="2004415" cy="1523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64" name="Freeform 11">
            <a:extLst>
              <a:ext uri="{FF2B5EF4-FFF2-40B4-BE49-F238E27FC236}">
                <a16:creationId xmlns:a16="http://schemas.microsoft.com/office/drawing/2014/main" id="{5D3B3173-3133-4055-B9BD-B77632B02347}"/>
              </a:ext>
            </a:extLst>
          </p:cNvPr>
          <p:cNvSpPr>
            <a:spLocks noEditPoints="1"/>
          </p:cNvSpPr>
          <p:nvPr/>
        </p:nvSpPr>
        <p:spPr bwMode="auto">
          <a:xfrm>
            <a:off x="2179408" y="2254561"/>
            <a:ext cx="488043" cy="599178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3600">
              <a:solidFill>
                <a:prstClr val="black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938DFDA8-2903-4BD6-BF9D-0E7C666CFB74}"/>
              </a:ext>
            </a:extLst>
          </p:cNvPr>
          <p:cNvSpPr/>
          <p:nvPr/>
        </p:nvSpPr>
        <p:spPr>
          <a:xfrm>
            <a:off x="1944409" y="2844214"/>
            <a:ext cx="900888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</a:rPr>
              <a:t>Step. 1</a:t>
            </a: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D6A5F738-AD21-4565-97AC-F9E9351A6405}"/>
              </a:ext>
            </a:extLst>
          </p:cNvPr>
          <p:cNvSpPr/>
          <p:nvPr/>
        </p:nvSpPr>
        <p:spPr>
          <a:xfrm>
            <a:off x="1320069" y="3403649"/>
            <a:ext cx="562975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75</a:t>
            </a:r>
            <a:r>
              <a:rPr lang="en-US" altLang="ko-KR" sz="1050" dirty="0">
                <a:solidFill>
                  <a:prstClr val="white"/>
                </a:solidFill>
              </a:rPr>
              <a:t>%</a:t>
            </a:r>
            <a:endParaRPr lang="en-US" altLang="ko-KR" dirty="0">
              <a:solidFill>
                <a:prstClr val="white"/>
              </a:solidFill>
            </a:endParaRPr>
          </a:p>
        </p:txBody>
      </p:sp>
      <p:sp>
        <p:nvSpPr>
          <p:cNvPr id="84" name="원호 83">
            <a:extLst>
              <a:ext uri="{FF2B5EF4-FFF2-40B4-BE49-F238E27FC236}">
                <a16:creationId xmlns:a16="http://schemas.microsoft.com/office/drawing/2014/main" id="{E2163613-3107-47E1-9C46-C5FB7FB0CD81}"/>
              </a:ext>
            </a:extLst>
          </p:cNvPr>
          <p:cNvSpPr/>
          <p:nvPr/>
        </p:nvSpPr>
        <p:spPr>
          <a:xfrm>
            <a:off x="1487712" y="1906809"/>
            <a:ext cx="1814287" cy="1814287"/>
          </a:xfrm>
          <a:prstGeom prst="arc">
            <a:avLst>
              <a:gd name="adj1" fmla="val 10511135"/>
              <a:gd name="adj2" fmla="val 5630065"/>
            </a:avLst>
          </a:prstGeom>
          <a:ln w="82550" cap="rnd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02" name="자유형 101">
            <a:extLst>
              <a:ext uri="{FF2B5EF4-FFF2-40B4-BE49-F238E27FC236}">
                <a16:creationId xmlns:a16="http://schemas.microsoft.com/office/drawing/2014/main" id="{0363AEBC-2082-401A-B77D-2F120128FFEB}"/>
              </a:ext>
            </a:extLst>
          </p:cNvPr>
          <p:cNvSpPr/>
          <p:nvPr/>
        </p:nvSpPr>
        <p:spPr>
          <a:xfrm>
            <a:off x="4856484" y="1696356"/>
            <a:ext cx="2237372" cy="4259181"/>
          </a:xfrm>
          <a:custGeom>
            <a:avLst/>
            <a:gdLst>
              <a:gd name="connsiteX0" fmla="*/ 1119772 w 2237372"/>
              <a:gd name="connsiteY0" fmla="*/ 210456 h 4259181"/>
              <a:gd name="connsiteX1" fmla="*/ 212628 w 2237372"/>
              <a:gd name="connsiteY1" fmla="*/ 1117600 h 4259181"/>
              <a:gd name="connsiteX2" fmla="*/ 1119772 w 2237372"/>
              <a:gd name="connsiteY2" fmla="*/ 2024744 h 4259181"/>
              <a:gd name="connsiteX3" fmla="*/ 2026916 w 2237372"/>
              <a:gd name="connsiteY3" fmla="*/ 1117600 h 4259181"/>
              <a:gd name="connsiteX4" fmla="*/ 1119772 w 2237372"/>
              <a:gd name="connsiteY4" fmla="*/ 210456 h 4259181"/>
              <a:gd name="connsiteX5" fmla="*/ 1119772 w 2237372"/>
              <a:gd name="connsiteY5" fmla="*/ 0 h 4259181"/>
              <a:gd name="connsiteX6" fmla="*/ 2237372 w 2237372"/>
              <a:gd name="connsiteY6" fmla="*/ 1117600 h 4259181"/>
              <a:gd name="connsiteX7" fmla="*/ 1119772 w 2237372"/>
              <a:gd name="connsiteY7" fmla="*/ 2235200 h 4259181"/>
              <a:gd name="connsiteX8" fmla="*/ 348247 w 2237372"/>
              <a:gd name="connsiteY8" fmla="*/ 2235200 h 4259181"/>
              <a:gd name="connsiteX9" fmla="*/ 230493 w 2237372"/>
              <a:gd name="connsiteY9" fmla="*/ 2258973 h 4259181"/>
              <a:gd name="connsiteX10" fmla="*/ 45719 w 2237372"/>
              <a:gd name="connsiteY10" fmla="*/ 2537732 h 4259181"/>
              <a:gd name="connsiteX11" fmla="*/ 45719 w 2237372"/>
              <a:gd name="connsiteY11" fmla="*/ 2963181 h 4259181"/>
              <a:gd name="connsiteX12" fmla="*/ 45719 w 2237372"/>
              <a:gd name="connsiteY12" fmla="*/ 3012657 h 4259181"/>
              <a:gd name="connsiteX13" fmla="*/ 45719 w 2237372"/>
              <a:gd name="connsiteY13" fmla="*/ 4259181 h 4259181"/>
              <a:gd name="connsiteX14" fmla="*/ 0 w 2237372"/>
              <a:gd name="connsiteY14" fmla="*/ 4259181 h 4259181"/>
              <a:gd name="connsiteX15" fmla="*/ 0 w 2237372"/>
              <a:gd name="connsiteY15" fmla="*/ 2963181 h 4259181"/>
              <a:gd name="connsiteX16" fmla="*/ 2171 w 2237372"/>
              <a:gd name="connsiteY16" fmla="*/ 2963181 h 4259181"/>
              <a:gd name="connsiteX17" fmla="*/ 2171 w 2237372"/>
              <a:gd name="connsiteY17" fmla="*/ 2235199 h 4259181"/>
              <a:gd name="connsiteX18" fmla="*/ 2172 w 2237372"/>
              <a:gd name="connsiteY18" fmla="*/ 2235199 h 4259181"/>
              <a:gd name="connsiteX19" fmla="*/ 2172 w 2237372"/>
              <a:gd name="connsiteY19" fmla="*/ 1117600 h 4259181"/>
              <a:gd name="connsiteX20" fmla="*/ 1119772 w 2237372"/>
              <a:gd name="connsiteY20" fmla="*/ 0 h 4259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237372" h="4259181">
                <a:moveTo>
                  <a:pt x="1119772" y="210456"/>
                </a:moveTo>
                <a:cubicBezTo>
                  <a:pt x="618770" y="210456"/>
                  <a:pt x="212628" y="616598"/>
                  <a:pt x="212628" y="1117600"/>
                </a:cubicBezTo>
                <a:cubicBezTo>
                  <a:pt x="212628" y="1618602"/>
                  <a:pt x="618770" y="2024744"/>
                  <a:pt x="1119772" y="2024744"/>
                </a:cubicBezTo>
                <a:cubicBezTo>
                  <a:pt x="1620774" y="2024744"/>
                  <a:pt x="2026916" y="1618602"/>
                  <a:pt x="2026916" y="1117600"/>
                </a:cubicBezTo>
                <a:cubicBezTo>
                  <a:pt x="2026916" y="616598"/>
                  <a:pt x="1620774" y="210456"/>
                  <a:pt x="1119772" y="210456"/>
                </a:cubicBezTo>
                <a:close/>
                <a:moveTo>
                  <a:pt x="1119772" y="0"/>
                </a:moveTo>
                <a:cubicBezTo>
                  <a:pt x="1737005" y="0"/>
                  <a:pt x="2237372" y="500367"/>
                  <a:pt x="2237372" y="1117600"/>
                </a:cubicBezTo>
                <a:cubicBezTo>
                  <a:pt x="2237372" y="1734833"/>
                  <a:pt x="1737005" y="2235200"/>
                  <a:pt x="1119772" y="2235200"/>
                </a:cubicBezTo>
                <a:lnTo>
                  <a:pt x="348247" y="2235200"/>
                </a:lnTo>
                <a:lnTo>
                  <a:pt x="230493" y="2258973"/>
                </a:lnTo>
                <a:cubicBezTo>
                  <a:pt x="121909" y="2304901"/>
                  <a:pt x="45719" y="2412419"/>
                  <a:pt x="45719" y="2537732"/>
                </a:cubicBezTo>
                <a:lnTo>
                  <a:pt x="45719" y="2963181"/>
                </a:lnTo>
                <a:lnTo>
                  <a:pt x="45719" y="3012657"/>
                </a:lnTo>
                <a:lnTo>
                  <a:pt x="45719" y="4259181"/>
                </a:lnTo>
                <a:lnTo>
                  <a:pt x="0" y="4259181"/>
                </a:lnTo>
                <a:lnTo>
                  <a:pt x="0" y="2963181"/>
                </a:lnTo>
                <a:lnTo>
                  <a:pt x="2171" y="2963181"/>
                </a:lnTo>
                <a:lnTo>
                  <a:pt x="2171" y="2235199"/>
                </a:lnTo>
                <a:lnTo>
                  <a:pt x="2172" y="2235199"/>
                </a:lnTo>
                <a:lnTo>
                  <a:pt x="2172" y="1117600"/>
                </a:lnTo>
                <a:cubicBezTo>
                  <a:pt x="2172" y="500367"/>
                  <a:pt x="502539" y="0"/>
                  <a:pt x="1119772" y="0"/>
                </a:cubicBezTo>
                <a:close/>
              </a:path>
            </a:pathLst>
          </a:custGeom>
          <a:solidFill>
            <a:srgbClr val="7CA6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B615581C-E4AE-4D17-AD20-9E155AB8DB3D}"/>
              </a:ext>
            </a:extLst>
          </p:cNvPr>
          <p:cNvSpPr/>
          <p:nvPr/>
        </p:nvSpPr>
        <p:spPr>
          <a:xfrm>
            <a:off x="5069112" y="4337956"/>
            <a:ext cx="2004415" cy="1523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90" name="Freeform 11">
            <a:extLst>
              <a:ext uri="{FF2B5EF4-FFF2-40B4-BE49-F238E27FC236}">
                <a16:creationId xmlns:a16="http://schemas.microsoft.com/office/drawing/2014/main" id="{5D3B3173-3133-4055-B9BD-B77632B02347}"/>
              </a:ext>
            </a:extLst>
          </p:cNvPr>
          <p:cNvSpPr>
            <a:spLocks noEditPoints="1"/>
          </p:cNvSpPr>
          <p:nvPr/>
        </p:nvSpPr>
        <p:spPr bwMode="auto">
          <a:xfrm>
            <a:off x="5760808" y="2254561"/>
            <a:ext cx="488043" cy="599178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3600">
              <a:solidFill>
                <a:prstClr val="black"/>
              </a:solidFill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938DFDA8-2903-4BD6-BF9D-0E7C666CFB74}"/>
              </a:ext>
            </a:extLst>
          </p:cNvPr>
          <p:cNvSpPr/>
          <p:nvPr/>
        </p:nvSpPr>
        <p:spPr>
          <a:xfrm>
            <a:off x="5525809" y="2844214"/>
            <a:ext cx="900888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</a:rPr>
              <a:t>Step. 1</a:t>
            </a: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D6A5F738-AD21-4565-97AC-F9E9351A6405}"/>
              </a:ext>
            </a:extLst>
          </p:cNvPr>
          <p:cNvSpPr/>
          <p:nvPr/>
        </p:nvSpPr>
        <p:spPr>
          <a:xfrm>
            <a:off x="4901469" y="3403649"/>
            <a:ext cx="562975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75</a:t>
            </a:r>
            <a:r>
              <a:rPr lang="en-US" altLang="ko-KR" sz="1050" dirty="0">
                <a:solidFill>
                  <a:prstClr val="white"/>
                </a:solidFill>
              </a:rPr>
              <a:t>%</a:t>
            </a:r>
            <a:endParaRPr lang="en-US" altLang="ko-KR" dirty="0">
              <a:solidFill>
                <a:prstClr val="white"/>
              </a:solidFill>
            </a:endParaRPr>
          </a:p>
        </p:txBody>
      </p:sp>
      <p:sp>
        <p:nvSpPr>
          <p:cNvPr id="93" name="원호 92">
            <a:extLst>
              <a:ext uri="{FF2B5EF4-FFF2-40B4-BE49-F238E27FC236}">
                <a16:creationId xmlns:a16="http://schemas.microsoft.com/office/drawing/2014/main" id="{E2163613-3107-47E1-9C46-C5FB7FB0CD81}"/>
              </a:ext>
            </a:extLst>
          </p:cNvPr>
          <p:cNvSpPr/>
          <p:nvPr/>
        </p:nvSpPr>
        <p:spPr>
          <a:xfrm>
            <a:off x="5069112" y="1906809"/>
            <a:ext cx="1814287" cy="1814287"/>
          </a:xfrm>
          <a:prstGeom prst="arc">
            <a:avLst>
              <a:gd name="adj1" fmla="val 10511135"/>
              <a:gd name="adj2" fmla="val 5630065"/>
            </a:avLst>
          </a:prstGeom>
          <a:ln w="82550" cap="rnd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01" name="자유형 100">
            <a:extLst>
              <a:ext uri="{FF2B5EF4-FFF2-40B4-BE49-F238E27FC236}">
                <a16:creationId xmlns:a16="http://schemas.microsoft.com/office/drawing/2014/main" id="{0363AEBC-2082-401A-B77D-2F120128FFEB}"/>
              </a:ext>
            </a:extLst>
          </p:cNvPr>
          <p:cNvSpPr/>
          <p:nvPr/>
        </p:nvSpPr>
        <p:spPr>
          <a:xfrm>
            <a:off x="8437884" y="1696356"/>
            <a:ext cx="2237372" cy="4259181"/>
          </a:xfrm>
          <a:custGeom>
            <a:avLst/>
            <a:gdLst>
              <a:gd name="connsiteX0" fmla="*/ 1119772 w 2237372"/>
              <a:gd name="connsiteY0" fmla="*/ 210456 h 4259181"/>
              <a:gd name="connsiteX1" fmla="*/ 212628 w 2237372"/>
              <a:gd name="connsiteY1" fmla="*/ 1117600 h 4259181"/>
              <a:gd name="connsiteX2" fmla="*/ 1119772 w 2237372"/>
              <a:gd name="connsiteY2" fmla="*/ 2024744 h 4259181"/>
              <a:gd name="connsiteX3" fmla="*/ 2026916 w 2237372"/>
              <a:gd name="connsiteY3" fmla="*/ 1117600 h 4259181"/>
              <a:gd name="connsiteX4" fmla="*/ 1119772 w 2237372"/>
              <a:gd name="connsiteY4" fmla="*/ 210456 h 4259181"/>
              <a:gd name="connsiteX5" fmla="*/ 1119772 w 2237372"/>
              <a:gd name="connsiteY5" fmla="*/ 0 h 4259181"/>
              <a:gd name="connsiteX6" fmla="*/ 2237372 w 2237372"/>
              <a:gd name="connsiteY6" fmla="*/ 1117600 h 4259181"/>
              <a:gd name="connsiteX7" fmla="*/ 1119772 w 2237372"/>
              <a:gd name="connsiteY7" fmla="*/ 2235200 h 4259181"/>
              <a:gd name="connsiteX8" fmla="*/ 348247 w 2237372"/>
              <a:gd name="connsiteY8" fmla="*/ 2235200 h 4259181"/>
              <a:gd name="connsiteX9" fmla="*/ 230493 w 2237372"/>
              <a:gd name="connsiteY9" fmla="*/ 2258973 h 4259181"/>
              <a:gd name="connsiteX10" fmla="*/ 45719 w 2237372"/>
              <a:gd name="connsiteY10" fmla="*/ 2537732 h 4259181"/>
              <a:gd name="connsiteX11" fmla="*/ 45719 w 2237372"/>
              <a:gd name="connsiteY11" fmla="*/ 2963181 h 4259181"/>
              <a:gd name="connsiteX12" fmla="*/ 45719 w 2237372"/>
              <a:gd name="connsiteY12" fmla="*/ 3012657 h 4259181"/>
              <a:gd name="connsiteX13" fmla="*/ 45719 w 2237372"/>
              <a:gd name="connsiteY13" fmla="*/ 4259181 h 4259181"/>
              <a:gd name="connsiteX14" fmla="*/ 0 w 2237372"/>
              <a:gd name="connsiteY14" fmla="*/ 4259181 h 4259181"/>
              <a:gd name="connsiteX15" fmla="*/ 0 w 2237372"/>
              <a:gd name="connsiteY15" fmla="*/ 2963181 h 4259181"/>
              <a:gd name="connsiteX16" fmla="*/ 2171 w 2237372"/>
              <a:gd name="connsiteY16" fmla="*/ 2963181 h 4259181"/>
              <a:gd name="connsiteX17" fmla="*/ 2171 w 2237372"/>
              <a:gd name="connsiteY17" fmla="*/ 2235199 h 4259181"/>
              <a:gd name="connsiteX18" fmla="*/ 2172 w 2237372"/>
              <a:gd name="connsiteY18" fmla="*/ 2235199 h 4259181"/>
              <a:gd name="connsiteX19" fmla="*/ 2172 w 2237372"/>
              <a:gd name="connsiteY19" fmla="*/ 1117600 h 4259181"/>
              <a:gd name="connsiteX20" fmla="*/ 1119772 w 2237372"/>
              <a:gd name="connsiteY20" fmla="*/ 0 h 4259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237372" h="4259181">
                <a:moveTo>
                  <a:pt x="1119772" y="210456"/>
                </a:moveTo>
                <a:cubicBezTo>
                  <a:pt x="618770" y="210456"/>
                  <a:pt x="212628" y="616598"/>
                  <a:pt x="212628" y="1117600"/>
                </a:cubicBezTo>
                <a:cubicBezTo>
                  <a:pt x="212628" y="1618602"/>
                  <a:pt x="618770" y="2024744"/>
                  <a:pt x="1119772" y="2024744"/>
                </a:cubicBezTo>
                <a:cubicBezTo>
                  <a:pt x="1620774" y="2024744"/>
                  <a:pt x="2026916" y="1618602"/>
                  <a:pt x="2026916" y="1117600"/>
                </a:cubicBezTo>
                <a:cubicBezTo>
                  <a:pt x="2026916" y="616598"/>
                  <a:pt x="1620774" y="210456"/>
                  <a:pt x="1119772" y="210456"/>
                </a:cubicBezTo>
                <a:close/>
                <a:moveTo>
                  <a:pt x="1119772" y="0"/>
                </a:moveTo>
                <a:cubicBezTo>
                  <a:pt x="1737005" y="0"/>
                  <a:pt x="2237372" y="500367"/>
                  <a:pt x="2237372" y="1117600"/>
                </a:cubicBezTo>
                <a:cubicBezTo>
                  <a:pt x="2237372" y="1734833"/>
                  <a:pt x="1737005" y="2235200"/>
                  <a:pt x="1119772" y="2235200"/>
                </a:cubicBezTo>
                <a:lnTo>
                  <a:pt x="348247" y="2235200"/>
                </a:lnTo>
                <a:lnTo>
                  <a:pt x="230493" y="2258973"/>
                </a:lnTo>
                <a:cubicBezTo>
                  <a:pt x="121909" y="2304901"/>
                  <a:pt x="45719" y="2412419"/>
                  <a:pt x="45719" y="2537732"/>
                </a:cubicBezTo>
                <a:lnTo>
                  <a:pt x="45719" y="2963181"/>
                </a:lnTo>
                <a:lnTo>
                  <a:pt x="45719" y="3012657"/>
                </a:lnTo>
                <a:lnTo>
                  <a:pt x="45719" y="4259181"/>
                </a:lnTo>
                <a:lnTo>
                  <a:pt x="0" y="4259181"/>
                </a:lnTo>
                <a:lnTo>
                  <a:pt x="0" y="2963181"/>
                </a:lnTo>
                <a:lnTo>
                  <a:pt x="2171" y="2963181"/>
                </a:lnTo>
                <a:lnTo>
                  <a:pt x="2171" y="2235199"/>
                </a:lnTo>
                <a:lnTo>
                  <a:pt x="2172" y="2235199"/>
                </a:lnTo>
                <a:lnTo>
                  <a:pt x="2172" y="1117600"/>
                </a:lnTo>
                <a:cubicBezTo>
                  <a:pt x="2172" y="500367"/>
                  <a:pt x="502539" y="0"/>
                  <a:pt x="1119772" y="0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B615581C-E4AE-4D17-AD20-9E155AB8DB3D}"/>
              </a:ext>
            </a:extLst>
          </p:cNvPr>
          <p:cNvSpPr/>
          <p:nvPr/>
        </p:nvSpPr>
        <p:spPr>
          <a:xfrm>
            <a:off x="8650512" y="4337956"/>
            <a:ext cx="2004415" cy="1523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97" name="Freeform 11">
            <a:extLst>
              <a:ext uri="{FF2B5EF4-FFF2-40B4-BE49-F238E27FC236}">
                <a16:creationId xmlns:a16="http://schemas.microsoft.com/office/drawing/2014/main" id="{5D3B3173-3133-4055-B9BD-B77632B02347}"/>
              </a:ext>
            </a:extLst>
          </p:cNvPr>
          <p:cNvSpPr>
            <a:spLocks noEditPoints="1"/>
          </p:cNvSpPr>
          <p:nvPr/>
        </p:nvSpPr>
        <p:spPr bwMode="auto">
          <a:xfrm>
            <a:off x="9342208" y="2254561"/>
            <a:ext cx="488043" cy="599178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3600">
              <a:solidFill>
                <a:prstClr val="black"/>
              </a:solidFill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938DFDA8-2903-4BD6-BF9D-0E7C666CFB74}"/>
              </a:ext>
            </a:extLst>
          </p:cNvPr>
          <p:cNvSpPr/>
          <p:nvPr/>
        </p:nvSpPr>
        <p:spPr>
          <a:xfrm>
            <a:off x="9107209" y="2844214"/>
            <a:ext cx="900888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</a:rPr>
              <a:t>Step. 1</a:t>
            </a: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D6A5F738-AD21-4565-97AC-F9E9351A6405}"/>
              </a:ext>
            </a:extLst>
          </p:cNvPr>
          <p:cNvSpPr/>
          <p:nvPr/>
        </p:nvSpPr>
        <p:spPr>
          <a:xfrm>
            <a:off x="8482869" y="3403649"/>
            <a:ext cx="562975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75</a:t>
            </a:r>
            <a:r>
              <a:rPr lang="en-US" altLang="ko-KR" sz="1050" dirty="0">
                <a:solidFill>
                  <a:prstClr val="white"/>
                </a:solidFill>
              </a:rPr>
              <a:t>%</a:t>
            </a:r>
            <a:endParaRPr lang="en-US" altLang="ko-KR" dirty="0">
              <a:solidFill>
                <a:prstClr val="white"/>
              </a:solidFill>
            </a:endParaRPr>
          </a:p>
        </p:txBody>
      </p:sp>
      <p:sp>
        <p:nvSpPr>
          <p:cNvPr id="100" name="원호 99">
            <a:extLst>
              <a:ext uri="{FF2B5EF4-FFF2-40B4-BE49-F238E27FC236}">
                <a16:creationId xmlns:a16="http://schemas.microsoft.com/office/drawing/2014/main" id="{E2163613-3107-47E1-9C46-C5FB7FB0CD81}"/>
              </a:ext>
            </a:extLst>
          </p:cNvPr>
          <p:cNvSpPr/>
          <p:nvPr/>
        </p:nvSpPr>
        <p:spPr>
          <a:xfrm>
            <a:off x="8650512" y="1906809"/>
            <a:ext cx="1814287" cy="1814287"/>
          </a:xfrm>
          <a:prstGeom prst="arc">
            <a:avLst>
              <a:gd name="adj1" fmla="val 10511135"/>
              <a:gd name="adj2" fmla="val 5630065"/>
            </a:avLst>
          </a:prstGeom>
          <a:ln w="82550" cap="rnd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1787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64" name="정오각형 63"/>
          <p:cNvSpPr/>
          <p:nvPr/>
        </p:nvSpPr>
        <p:spPr>
          <a:xfrm>
            <a:off x="2138675" y="2234151"/>
            <a:ext cx="3132033" cy="2829093"/>
          </a:xfrm>
          <a:prstGeom prst="pentagon">
            <a:avLst/>
          </a:prstGeom>
          <a:noFill/>
          <a:ln w="34925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pic>
        <p:nvPicPr>
          <p:cNvPr id="116" name="그림 115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9103" y="2690893"/>
            <a:ext cx="733063" cy="494818"/>
          </a:xfrm>
          <a:prstGeom prst="rect">
            <a:avLst/>
          </a:prstGeom>
        </p:spPr>
      </p:pic>
      <p:sp>
        <p:nvSpPr>
          <p:cNvPr id="25" name="직사각형 2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00049" y="715775"/>
            <a:ext cx="48577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나눔명조" panose="02020603020101020101" pitchFamily="18" charset="-127"/>
                <a:ea typeface="나눔명조" panose="02020603020101020101" pitchFamily="18" charset="-127"/>
              </a:rPr>
              <a:t>STEP </a:t>
            </a:r>
            <a:r>
              <a:rPr lang="en-US" altLang="ko-KR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나눔명조" panose="02020603020101020101" pitchFamily="18" charset="-127"/>
                <a:ea typeface="나눔명조" panose="02020603020101020101" pitchFamily="18" charset="-127"/>
              </a:rPr>
              <a:t>2</a:t>
            </a:r>
            <a:endParaRPr lang="en-US" altLang="ko-KR" sz="2000" dirty="0">
              <a:ln>
                <a:solidFill>
                  <a:schemeClr val="tx1">
                    <a:alpha val="50000"/>
                  </a:schemeClr>
                </a:solidFill>
              </a:ln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r>
              <a:rPr lang="ko-KR" altLang="en-US" sz="28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나눔명조" panose="02020603020101020101" pitchFamily="18" charset="-127"/>
                <a:ea typeface="나눔명조" panose="02020603020101020101" pitchFamily="18" charset="-127"/>
              </a:rPr>
              <a:t>프로젝트 개요</a:t>
            </a:r>
            <a:endParaRPr lang="ko-KR" altLang="en-US" sz="2800" dirty="0">
              <a:ln>
                <a:solidFill>
                  <a:schemeClr val="tx1">
                    <a:alpha val="50000"/>
                  </a:schemeClr>
                </a:solidFill>
              </a:ln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376" y="996931"/>
            <a:ext cx="795717" cy="795717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3145885" y="1813251"/>
            <a:ext cx="111761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개인 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투자자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703" y="2754859"/>
            <a:ext cx="876140" cy="876140"/>
          </a:xfrm>
          <a:prstGeom prst="rect">
            <a:avLst/>
          </a:prstGeom>
        </p:spPr>
      </p:pic>
      <p:sp>
        <p:nvSpPr>
          <p:cNvPr id="30" name="직사각형 29"/>
          <p:cNvSpPr/>
          <p:nvPr/>
        </p:nvSpPr>
        <p:spPr>
          <a:xfrm>
            <a:off x="855404" y="3517886"/>
            <a:ext cx="129394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외국인 투자자</a:t>
            </a:r>
            <a:endParaRPr lang="ko-KR" altLang="en-US" sz="16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0928" y="2815399"/>
            <a:ext cx="763980" cy="763980"/>
          </a:xfrm>
          <a:prstGeom prst="rect">
            <a:avLst/>
          </a:prstGeom>
        </p:spPr>
      </p:pic>
      <p:sp>
        <p:nvSpPr>
          <p:cNvPr id="32" name="직사각형 31"/>
          <p:cNvSpPr/>
          <p:nvPr/>
        </p:nvSpPr>
        <p:spPr>
          <a:xfrm>
            <a:off x="5319773" y="3620750"/>
            <a:ext cx="111761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기관 투자자</a:t>
            </a:r>
            <a:endParaRPr lang="ko-KR" altLang="en-US" sz="16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056" y="5003836"/>
            <a:ext cx="699236" cy="699236"/>
          </a:xfrm>
          <a:prstGeom prst="rect">
            <a:avLst/>
          </a:prstGeom>
        </p:spPr>
      </p:pic>
      <p:sp>
        <p:nvSpPr>
          <p:cNvPr id="34" name="직사각형 33"/>
          <p:cNvSpPr/>
          <p:nvPr/>
        </p:nvSpPr>
        <p:spPr>
          <a:xfrm>
            <a:off x="1754940" y="5750623"/>
            <a:ext cx="7136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언론사</a:t>
            </a:r>
            <a:endParaRPr lang="ko-KR" altLang="en-US" sz="16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2571" y="4962403"/>
            <a:ext cx="699236" cy="699236"/>
          </a:xfrm>
          <a:prstGeom prst="rect">
            <a:avLst/>
          </a:prstGeom>
        </p:spPr>
      </p:pic>
      <p:sp>
        <p:nvSpPr>
          <p:cNvPr id="36" name="직사각형 35"/>
          <p:cNvSpPr/>
          <p:nvPr/>
        </p:nvSpPr>
        <p:spPr>
          <a:xfrm>
            <a:off x="4892571" y="5703072"/>
            <a:ext cx="53732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정부</a:t>
            </a:r>
            <a:endParaRPr lang="ko-KR" altLang="en-US" sz="16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7240049" y="1800670"/>
            <a:ext cx="265727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altLang="ko-KR" sz="20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3)</a:t>
            </a:r>
            <a:r>
              <a:rPr lang="ko-KR" altLang="en-US" sz="20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프로젝트 이해관계자</a:t>
            </a:r>
            <a:endParaRPr lang="en-US" altLang="ko-KR" sz="2000" dirty="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fontAlgn="base">
              <a:lnSpc>
                <a:spcPct val="150000"/>
              </a:lnSpc>
            </a:pP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	</a:t>
            </a:r>
            <a:endParaRPr lang="ko-KR" altLang="en-US" sz="2000" kern="0" dirty="0">
              <a:solidFill>
                <a:srgbClr val="0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7852165" y="2461682"/>
            <a:ext cx="2196917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altLang="ko-KR" sz="1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Main User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	</a:t>
            </a:r>
            <a:endParaRPr lang="ko-KR" altLang="en-US" kern="0" dirty="0">
              <a:solidFill>
                <a:srgbClr val="000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7852166" y="2763833"/>
            <a:ext cx="422131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ko-KR" altLang="en-US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장기적인 관점에서 투자를 원하는 개인</a:t>
            </a:r>
            <a:endParaRPr lang="en-US" altLang="ko-KR" dirty="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fontAlgn="base">
              <a:lnSpc>
                <a:spcPct val="150000"/>
              </a:lnSpc>
            </a:pP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	</a:t>
            </a:r>
            <a:endParaRPr lang="ko-KR" altLang="en-US" kern="0" dirty="0">
              <a:solidFill>
                <a:srgbClr val="0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41" name="그림 40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9103" y="3526264"/>
            <a:ext cx="733063" cy="494818"/>
          </a:xfrm>
          <a:prstGeom prst="rect">
            <a:avLst/>
          </a:prstGeom>
        </p:spPr>
      </p:pic>
      <p:sp>
        <p:nvSpPr>
          <p:cNvPr id="42" name="직사각형 41"/>
          <p:cNvSpPr/>
          <p:nvPr/>
        </p:nvSpPr>
        <p:spPr>
          <a:xfrm>
            <a:off x="7852165" y="3297053"/>
            <a:ext cx="2196917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altLang="ko-KR" sz="1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Other User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	</a:t>
            </a:r>
            <a:endParaRPr lang="ko-KR" altLang="en-US" kern="0" dirty="0">
              <a:solidFill>
                <a:srgbClr val="000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7852166" y="3599204"/>
            <a:ext cx="4221318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ko-KR" altLang="en-US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외국인 투자자</a:t>
            </a:r>
            <a:r>
              <a:rPr lang="en-US" altLang="ko-KR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기관</a:t>
            </a:r>
            <a:r>
              <a:rPr lang="en-US" altLang="ko-KR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lang="ko-KR" altLang="en-US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은행</a:t>
            </a:r>
            <a:r>
              <a:rPr lang="en-US" altLang="ko-KR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증권사</a:t>
            </a:r>
            <a:r>
              <a:rPr lang="en-US" altLang="ko-KR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펀드</a:t>
            </a:r>
            <a:r>
              <a:rPr lang="en-US" altLang="ko-KR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</a:p>
        </p:txBody>
      </p:sp>
      <p:pic>
        <p:nvPicPr>
          <p:cNvPr id="44" name="그림 43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9103" y="4409524"/>
            <a:ext cx="733063" cy="494818"/>
          </a:xfrm>
          <a:prstGeom prst="rect">
            <a:avLst/>
          </a:prstGeom>
        </p:spPr>
      </p:pic>
      <p:sp>
        <p:nvSpPr>
          <p:cNvPr id="45" name="직사각형 44"/>
          <p:cNvSpPr/>
          <p:nvPr/>
        </p:nvSpPr>
        <p:spPr>
          <a:xfrm>
            <a:off x="7852165" y="4180313"/>
            <a:ext cx="2196917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altLang="ko-KR" sz="1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Factor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	</a:t>
            </a:r>
            <a:endParaRPr lang="ko-KR" altLang="en-US" kern="0" dirty="0">
              <a:solidFill>
                <a:srgbClr val="000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7852166" y="4482464"/>
            <a:ext cx="4221318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ko-KR" altLang="en-US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기업에 관한 뉴스를 발행하는 언론사</a:t>
            </a:r>
            <a:endParaRPr lang="en-US" altLang="ko-KR" dirty="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 fontAlgn="base">
              <a:buFontTx/>
              <a:buChar char="-"/>
            </a:pPr>
            <a:r>
              <a:rPr lang="ko-KR" altLang="en-US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경제에 영향을 주는 정부 정책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	</a:t>
            </a:r>
            <a:endParaRPr lang="ko-KR" altLang="en-US" kern="0" dirty="0">
              <a:solidFill>
                <a:srgbClr val="0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21684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/>
          <p:cNvSpPr txBox="1"/>
          <p:nvPr/>
        </p:nvSpPr>
        <p:spPr>
          <a:xfrm>
            <a:off x="7242715" y="5249954"/>
            <a:ext cx="872355" cy="692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900" b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05</a:t>
            </a:r>
            <a:endParaRPr lang="ko-KR" altLang="en-US" sz="3900" b="1" dirty="0">
              <a:solidFill>
                <a:schemeClr val="accent3">
                  <a:lumMod val="60000"/>
                  <a:lumOff val="4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211769" y="4179130"/>
            <a:ext cx="881973" cy="692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900" b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04</a:t>
            </a:r>
            <a:endParaRPr lang="ko-KR" altLang="en-US" sz="3900" b="1" dirty="0">
              <a:solidFill>
                <a:schemeClr val="accent3">
                  <a:lumMod val="60000"/>
                  <a:lumOff val="4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251499" y="3152937"/>
            <a:ext cx="873957" cy="692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900" b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03</a:t>
            </a:r>
            <a:endParaRPr lang="ko-KR" altLang="en-US" sz="3900" b="1" dirty="0">
              <a:solidFill>
                <a:schemeClr val="accent3">
                  <a:lumMod val="60000"/>
                  <a:lumOff val="4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255311" y="2082337"/>
            <a:ext cx="870751" cy="692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900" b="1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02</a:t>
            </a:r>
            <a:endParaRPr lang="ko-KR" altLang="en-US" sz="3900" b="1" dirty="0">
              <a:solidFill>
                <a:schemeClr val="accent3">
                  <a:lumMod val="40000"/>
                  <a:lumOff val="6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251499" y="985592"/>
            <a:ext cx="774571" cy="692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900" b="1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01</a:t>
            </a:r>
            <a:endParaRPr lang="ko-KR" altLang="en-US" sz="3900" b="1" dirty="0">
              <a:solidFill>
                <a:schemeClr val="accent3">
                  <a:lumMod val="40000"/>
                  <a:lumOff val="6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5701553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 flipV="1">
            <a:off x="1574689" y="3784523"/>
            <a:ext cx="2373367" cy="4571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610304" y="3134680"/>
            <a:ext cx="22012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CONTENTS</a:t>
            </a:r>
            <a:endParaRPr lang="ko-KR" altLang="en-US" sz="2400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4" name="직사각형 13"/>
          <p:cNvSpPr/>
          <p:nvPr/>
        </p:nvSpPr>
        <p:spPr>
          <a:xfrm flipV="1">
            <a:off x="1574689" y="2877923"/>
            <a:ext cx="2373367" cy="4571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/>
          <p:cNvGrpSpPr/>
          <p:nvPr/>
        </p:nvGrpSpPr>
        <p:grpSpPr>
          <a:xfrm>
            <a:off x="7205052" y="946910"/>
            <a:ext cx="3644312" cy="937354"/>
            <a:chOff x="7027653" y="1513272"/>
            <a:chExt cx="3644312" cy="937354"/>
          </a:xfrm>
        </p:grpSpPr>
        <p:sp>
          <p:nvSpPr>
            <p:cNvPr id="5" name="직사각형 4"/>
            <p:cNvSpPr/>
            <p:nvPr/>
          </p:nvSpPr>
          <p:spPr>
            <a:xfrm>
              <a:off x="7977258" y="2109723"/>
              <a:ext cx="53497" cy="26944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명조" panose="02020603020101020101" pitchFamily="18" charset="-127"/>
                <a:ea typeface="나눔명조" panose="02020603020101020101" pitchFamily="18" charset="-127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027653" y="1513272"/>
              <a:ext cx="774571" cy="6924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900" b="1" dirty="0" smtClean="0">
                  <a:solidFill>
                    <a:schemeClr val="tx2">
                      <a:lumMod val="40000"/>
                      <a:lumOff val="60000"/>
                    </a:schemeClr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01</a:t>
              </a:r>
              <a:endParaRPr lang="ko-KR" altLang="en-US" sz="39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 flipH="1">
              <a:off x="7877046" y="1634810"/>
              <a:ext cx="25603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 smtClean="0">
                  <a:solidFill>
                    <a:schemeClr val="bg2">
                      <a:lumMod val="25000"/>
                    </a:schemeClr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프로젝트 배경</a:t>
              </a:r>
              <a:endParaRPr lang="ko-KR" altLang="en-US" sz="2400" dirty="0">
                <a:solidFill>
                  <a:schemeClr val="bg2">
                    <a:lumMod val="2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058749" y="2081294"/>
              <a:ext cx="26132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G마켓 산스 TTF Light" panose="02000000000000000000" pitchFamily="2" charset="-127"/>
                  <a:ea typeface="G마켓 산스 TTF Light" panose="02000000000000000000" pitchFamily="2" charset="-127"/>
                </a:rPr>
                <a:t>Introduce to Project</a:t>
              </a:r>
              <a:endPara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7205052" y="2058693"/>
            <a:ext cx="3449010" cy="923538"/>
            <a:chOff x="6988356" y="1527088"/>
            <a:chExt cx="3449010" cy="923538"/>
          </a:xfrm>
        </p:grpSpPr>
        <p:sp>
          <p:nvSpPr>
            <p:cNvPr id="21" name="직사각형 20"/>
            <p:cNvSpPr/>
            <p:nvPr/>
          </p:nvSpPr>
          <p:spPr>
            <a:xfrm>
              <a:off x="7977258" y="2109723"/>
              <a:ext cx="53497" cy="26944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명조" panose="02020603020101020101" pitchFamily="18" charset="-127"/>
                <a:ea typeface="나눔명조" panose="02020603020101020101" pitchFamily="18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988356" y="1527088"/>
              <a:ext cx="853119" cy="677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8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02</a:t>
              </a:r>
              <a:endParaRPr lang="ko-KR" altLang="en-US" sz="3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 flipH="1">
              <a:off x="7877046" y="1634810"/>
              <a:ext cx="25603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 smtClean="0">
                  <a:solidFill>
                    <a:schemeClr val="bg2">
                      <a:lumMod val="25000"/>
                    </a:schemeClr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프로젝트 개요</a:t>
              </a:r>
              <a:endParaRPr lang="ko-KR" altLang="en-US" sz="2400" dirty="0">
                <a:solidFill>
                  <a:schemeClr val="bg2">
                    <a:lumMod val="2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058749" y="2081294"/>
              <a:ext cx="23423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G마켓 산스 TTF Light" panose="02000000000000000000" pitchFamily="2" charset="-127"/>
                  <a:ea typeface="G마켓 산스 TTF Light" panose="02000000000000000000" pitchFamily="2" charset="-127"/>
                </a:rPr>
                <a:t>Details of Project</a:t>
              </a:r>
              <a:endPara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endParaRP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7210623" y="3127149"/>
            <a:ext cx="3775841" cy="883290"/>
            <a:chOff x="6981807" y="1567336"/>
            <a:chExt cx="3775841" cy="883290"/>
          </a:xfrm>
        </p:grpSpPr>
        <p:sp>
          <p:nvSpPr>
            <p:cNvPr id="26" name="직사각형 25"/>
            <p:cNvSpPr/>
            <p:nvPr/>
          </p:nvSpPr>
          <p:spPr>
            <a:xfrm>
              <a:off x="7977258" y="2109723"/>
              <a:ext cx="53497" cy="26944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명조" panose="02020603020101020101" pitchFamily="18" charset="-127"/>
                <a:ea typeface="나눔명조" panose="02020603020101020101" pitchFamily="18" charset="-127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981807" y="1567336"/>
              <a:ext cx="856325" cy="677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800" b="1" dirty="0" smtClean="0">
                  <a:solidFill>
                    <a:schemeClr val="tx2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03</a:t>
              </a:r>
              <a:endParaRPr lang="ko-KR" altLang="en-US" sz="3800" b="1" dirty="0">
                <a:solidFill>
                  <a:schemeClr val="tx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 flipH="1">
              <a:off x="7877046" y="1634810"/>
              <a:ext cx="28806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 smtClean="0">
                  <a:solidFill>
                    <a:schemeClr val="bg2">
                      <a:lumMod val="25000"/>
                    </a:schemeClr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프로젝트 수행 방안</a:t>
              </a:r>
              <a:endParaRPr lang="ko-KR" altLang="en-US" sz="2400" dirty="0">
                <a:solidFill>
                  <a:schemeClr val="bg2">
                    <a:lumMod val="2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058749" y="2081294"/>
              <a:ext cx="21066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G마켓 산스 TTF Light" panose="02000000000000000000" pitchFamily="2" charset="-127"/>
                  <a:ea typeface="G마켓 산스 TTF Light" panose="02000000000000000000" pitchFamily="2" charset="-127"/>
                </a:rPr>
                <a:t>Plans of Project</a:t>
              </a:r>
              <a:endPara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endParaRP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7205052" y="4132928"/>
            <a:ext cx="3781452" cy="928301"/>
            <a:chOff x="6976196" y="1522325"/>
            <a:chExt cx="3781452" cy="928301"/>
          </a:xfrm>
        </p:grpSpPr>
        <p:sp>
          <p:nvSpPr>
            <p:cNvPr id="31" name="직사각형 30"/>
            <p:cNvSpPr/>
            <p:nvPr/>
          </p:nvSpPr>
          <p:spPr>
            <a:xfrm>
              <a:off x="7977258" y="2109723"/>
              <a:ext cx="53497" cy="26944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명조" panose="02020603020101020101" pitchFamily="18" charset="-127"/>
                <a:ea typeface="나눔명조" panose="02020603020101020101" pitchFamily="18" charset="-127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976196" y="1522325"/>
              <a:ext cx="854721" cy="677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800" b="1" dirty="0" smtClean="0">
                  <a:solidFill>
                    <a:schemeClr val="tx2">
                      <a:lumMod val="75000"/>
                    </a:schemeClr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04</a:t>
              </a:r>
              <a:endParaRPr lang="ko-KR" altLang="en-US" sz="3800" b="1" dirty="0">
                <a:solidFill>
                  <a:schemeClr val="tx2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 flipH="1">
              <a:off x="7877046" y="1634810"/>
              <a:ext cx="28806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 smtClean="0">
                  <a:solidFill>
                    <a:schemeClr val="bg2">
                      <a:lumMod val="25000"/>
                    </a:schemeClr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프로젝트 진행 사항</a:t>
              </a:r>
              <a:endParaRPr lang="ko-KR" altLang="en-US" sz="2400" dirty="0">
                <a:solidFill>
                  <a:schemeClr val="bg2">
                    <a:lumMod val="2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058749" y="2081294"/>
              <a:ext cx="15969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G마켓 산스 TTF Light" panose="02000000000000000000" pitchFamily="2" charset="-127"/>
                  <a:ea typeface="G마켓 산스 TTF Light" panose="02000000000000000000" pitchFamily="2" charset="-127"/>
                </a:rPr>
                <a:t>In Progress</a:t>
              </a:r>
              <a:endPara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endParaRPr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7205052" y="5223793"/>
            <a:ext cx="3781412" cy="923538"/>
            <a:chOff x="6976236" y="1527088"/>
            <a:chExt cx="3781412" cy="923538"/>
          </a:xfrm>
        </p:grpSpPr>
        <p:sp>
          <p:nvSpPr>
            <p:cNvPr id="36" name="직사각형 35"/>
            <p:cNvSpPr/>
            <p:nvPr/>
          </p:nvSpPr>
          <p:spPr>
            <a:xfrm>
              <a:off x="7977258" y="2109723"/>
              <a:ext cx="53497" cy="26944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명조" panose="02020603020101020101" pitchFamily="18" charset="-127"/>
                <a:ea typeface="나눔명조" panose="02020603020101020101" pitchFamily="18" charset="-127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976236" y="1527088"/>
              <a:ext cx="853119" cy="677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800" b="1" dirty="0" smtClean="0">
                  <a:solidFill>
                    <a:schemeClr val="tx2">
                      <a:lumMod val="50000"/>
                    </a:schemeClr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05</a:t>
              </a:r>
              <a:endParaRPr lang="ko-KR" altLang="en-US" sz="3800" b="1" dirty="0">
                <a:solidFill>
                  <a:schemeClr val="tx2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 flipH="1">
              <a:off x="7877046" y="1634810"/>
              <a:ext cx="28806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 smtClean="0">
                  <a:solidFill>
                    <a:schemeClr val="bg2">
                      <a:lumMod val="25000"/>
                    </a:schemeClr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프로젝트 향후 전략 </a:t>
              </a:r>
              <a:endParaRPr lang="ko-KR" altLang="en-US" sz="2400" dirty="0">
                <a:solidFill>
                  <a:schemeClr val="bg2">
                    <a:lumMod val="2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058749" y="2081294"/>
              <a:ext cx="23374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G마켓 산스 TTF Light" panose="02000000000000000000" pitchFamily="2" charset="-127"/>
                  <a:ea typeface="G마켓 산스 TTF Light" panose="02000000000000000000" pitchFamily="2" charset="-127"/>
                </a:rPr>
                <a:t>Future Strategies</a:t>
              </a:r>
              <a:endPara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81518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0049" y="715775"/>
            <a:ext cx="48577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나눔명조" panose="02020603020101020101" pitchFamily="18" charset="-127"/>
                <a:ea typeface="나눔명조" panose="02020603020101020101" pitchFamily="18" charset="-127"/>
              </a:rPr>
              <a:t>STEP </a:t>
            </a:r>
            <a:r>
              <a:rPr lang="en-US" altLang="ko-KR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나눔명조" panose="02020603020101020101" pitchFamily="18" charset="-127"/>
                <a:ea typeface="나눔명조" panose="02020603020101020101" pitchFamily="18" charset="-127"/>
              </a:rPr>
              <a:t>2</a:t>
            </a:r>
            <a:endParaRPr lang="en-US" altLang="ko-KR" sz="2000" dirty="0">
              <a:ln>
                <a:solidFill>
                  <a:schemeClr val="tx1">
                    <a:alpha val="50000"/>
                  </a:schemeClr>
                </a:solidFill>
              </a:ln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r>
              <a:rPr lang="ko-KR" altLang="en-US" sz="28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나눔명조" panose="02020603020101020101" pitchFamily="18" charset="-127"/>
                <a:ea typeface="나눔명조" panose="02020603020101020101" pitchFamily="18" charset="-127"/>
              </a:rPr>
              <a:t>프로젝트 개요</a:t>
            </a:r>
            <a:endParaRPr lang="ko-KR" altLang="en-US" sz="2800" dirty="0">
              <a:ln>
                <a:solidFill>
                  <a:schemeClr val="tx1">
                    <a:alpha val="50000"/>
                  </a:schemeClr>
                </a:solidFill>
              </a:ln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154342" y="2004993"/>
            <a:ext cx="1066251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altLang="ko-KR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4)</a:t>
            </a:r>
            <a:r>
              <a:rPr lang="ko-KR" altLang="en-US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조직도</a:t>
            </a:r>
            <a:endParaRPr lang="en-US" altLang="ko-KR" dirty="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fontAlgn="base">
              <a:lnSpc>
                <a:spcPct val="150000"/>
              </a:lnSpc>
            </a:pP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	</a:t>
            </a:r>
            <a:endParaRPr lang="ko-KR" altLang="en-US" kern="0" dirty="0">
              <a:solidFill>
                <a:srgbClr val="0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B570165F-A5FB-4D51-A967-8F1896099A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1755194"/>
              </p:ext>
            </p:extLst>
          </p:nvPr>
        </p:nvGraphicFramePr>
        <p:xfrm>
          <a:off x="2491339" y="2734326"/>
          <a:ext cx="7209321" cy="2873262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223495">
                  <a:extLst>
                    <a:ext uri="{9D8B030D-6E8A-4147-A177-3AD203B41FA5}">
                      <a16:colId xmlns:a16="http://schemas.microsoft.com/office/drawing/2014/main" val="2748037351"/>
                    </a:ext>
                  </a:extLst>
                </a:gridCol>
                <a:gridCol w="1984252">
                  <a:extLst>
                    <a:ext uri="{9D8B030D-6E8A-4147-A177-3AD203B41FA5}">
                      <a16:colId xmlns:a16="http://schemas.microsoft.com/office/drawing/2014/main" val="820828031"/>
                    </a:ext>
                  </a:extLst>
                </a:gridCol>
                <a:gridCol w="2215748">
                  <a:extLst>
                    <a:ext uri="{9D8B030D-6E8A-4147-A177-3AD203B41FA5}">
                      <a16:colId xmlns:a16="http://schemas.microsoft.com/office/drawing/2014/main" val="2124797481"/>
                    </a:ext>
                  </a:extLst>
                </a:gridCol>
                <a:gridCol w="1785826">
                  <a:extLst>
                    <a:ext uri="{9D8B030D-6E8A-4147-A177-3AD203B41FA5}">
                      <a16:colId xmlns:a16="http://schemas.microsoft.com/office/drawing/2014/main" val="348830103"/>
                    </a:ext>
                  </a:extLst>
                </a:gridCol>
              </a:tblGrid>
              <a:tr h="4788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이름</a:t>
                      </a:r>
                      <a:endParaRPr lang="ko-KR" altLang="en-US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err="1" smtClean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책임파트</a:t>
                      </a:r>
                      <a:endParaRPr lang="ko-KR" altLang="en-US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역할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책임</a:t>
                      </a:r>
                      <a:endParaRPr lang="ko-KR" altLang="en-US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0703200"/>
                  </a:ext>
                </a:extLst>
              </a:tr>
              <a:tr h="4788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김명환</a:t>
                      </a:r>
                      <a:endParaRPr lang="ko-KR" altLang="en-US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기획 총괄</a:t>
                      </a:r>
                      <a:endParaRPr lang="ko-KR" altLang="en-US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프로젝트 관리 운영</a:t>
                      </a:r>
                      <a:endParaRPr lang="ko-KR" altLang="en-US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운영 성과</a:t>
                      </a:r>
                      <a:endParaRPr lang="ko-KR" altLang="en-US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0200448"/>
                  </a:ext>
                </a:extLst>
              </a:tr>
              <a:tr h="47887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김예은</a:t>
                      </a:r>
                      <a:endParaRPr lang="ko-KR" altLang="en-US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빅데이터 플랫폼</a:t>
                      </a:r>
                      <a:endParaRPr lang="ko-KR" altLang="en-US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데이터 적재</a:t>
                      </a:r>
                      <a:r>
                        <a:rPr lang="en-US" altLang="ko-KR" dirty="0" smtClean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/</a:t>
                      </a:r>
                      <a:r>
                        <a:rPr lang="ko-KR" altLang="en-US" dirty="0" smtClean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처리</a:t>
                      </a:r>
                      <a:endParaRPr lang="ko-KR" altLang="en-US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플랫폼 안정성</a:t>
                      </a:r>
                      <a:endParaRPr lang="ko-KR" altLang="en-US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2121633"/>
                  </a:ext>
                </a:extLst>
              </a:tr>
              <a:tr h="47887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err="1" smtClean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권소희</a:t>
                      </a:r>
                      <a:endParaRPr lang="ko-KR" altLang="en-US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빅데이터 플랫폼</a:t>
                      </a:r>
                      <a:endParaRPr lang="ko-KR" altLang="en-US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데이터 적재</a:t>
                      </a:r>
                      <a:r>
                        <a:rPr lang="en-US" altLang="ko-KR" dirty="0" smtClean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/</a:t>
                      </a:r>
                      <a:r>
                        <a:rPr lang="ko-KR" altLang="en-US" dirty="0" smtClean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처리</a:t>
                      </a:r>
                      <a:endParaRPr lang="ko-KR" altLang="en-US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플랫폼 안정성</a:t>
                      </a:r>
                      <a:endParaRPr lang="ko-KR" altLang="en-US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00263056"/>
                  </a:ext>
                </a:extLst>
              </a:tr>
              <a:tr h="47887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err="1" smtClean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문현규</a:t>
                      </a:r>
                      <a:endParaRPr lang="ko-KR" altLang="en-US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데이터 분석</a:t>
                      </a:r>
                      <a:endParaRPr lang="ko-KR" altLang="en-US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err="1" smtClean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머신러닝</a:t>
                      </a:r>
                      <a:r>
                        <a:rPr lang="ko-KR" altLang="en-US" dirty="0" smtClean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분석</a:t>
                      </a:r>
                      <a:endParaRPr lang="ko-KR" altLang="en-US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분석 퀄리티</a:t>
                      </a:r>
                      <a:endParaRPr lang="ko-KR" altLang="en-US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2358619"/>
                  </a:ext>
                </a:extLst>
              </a:tr>
              <a:tr h="47887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err="1" smtClean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정민정</a:t>
                      </a:r>
                      <a:endParaRPr lang="ko-KR" altLang="en-US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데이터 분석</a:t>
                      </a:r>
                      <a:endParaRPr lang="ko-KR" altLang="en-US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통계 분석</a:t>
                      </a:r>
                      <a:endParaRPr lang="ko-KR" altLang="en-US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분석 퀄리티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6289467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6078" y="715775"/>
            <a:ext cx="3645586" cy="2833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972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0049" y="715775"/>
            <a:ext cx="48577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나눔명조" panose="02020603020101020101" pitchFamily="18" charset="-127"/>
                <a:ea typeface="나눔명조" panose="02020603020101020101" pitchFamily="18" charset="-127"/>
              </a:rPr>
              <a:t>STEP </a:t>
            </a:r>
            <a:r>
              <a:rPr lang="en-US" altLang="ko-KR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나눔명조" panose="02020603020101020101" pitchFamily="18" charset="-127"/>
                <a:ea typeface="나눔명조" panose="02020603020101020101" pitchFamily="18" charset="-127"/>
              </a:rPr>
              <a:t>2</a:t>
            </a:r>
            <a:endParaRPr lang="en-US" altLang="ko-KR" sz="2000" dirty="0">
              <a:ln>
                <a:solidFill>
                  <a:schemeClr val="tx1">
                    <a:alpha val="50000"/>
                  </a:schemeClr>
                </a:solidFill>
              </a:ln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r>
              <a:rPr lang="ko-KR" altLang="en-US" sz="28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나눔명조" panose="02020603020101020101" pitchFamily="18" charset="-127"/>
                <a:ea typeface="나눔명조" panose="02020603020101020101" pitchFamily="18" charset="-127"/>
              </a:rPr>
              <a:t>프로젝트 개요</a:t>
            </a:r>
            <a:endParaRPr lang="ko-KR" altLang="en-US" sz="2800" dirty="0">
              <a:ln>
                <a:solidFill>
                  <a:schemeClr val="tx1">
                    <a:alpha val="50000"/>
                  </a:schemeClr>
                </a:solidFill>
              </a:ln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9" name="자유형 8"/>
          <p:cNvSpPr/>
          <p:nvPr/>
        </p:nvSpPr>
        <p:spPr>
          <a:xfrm>
            <a:off x="5231884" y="1457382"/>
            <a:ext cx="2201450" cy="3012510"/>
          </a:xfrm>
          <a:custGeom>
            <a:avLst/>
            <a:gdLst>
              <a:gd name="connsiteX0" fmla="*/ 775504 w 1979271"/>
              <a:gd name="connsiteY0" fmla="*/ 0 h 2708476"/>
              <a:gd name="connsiteX1" fmla="*/ 0 w 1979271"/>
              <a:gd name="connsiteY1" fmla="*/ 2176041 h 2708476"/>
              <a:gd name="connsiteX2" fmla="*/ 1794076 w 1979271"/>
              <a:gd name="connsiteY2" fmla="*/ 2708476 h 2708476"/>
              <a:gd name="connsiteX3" fmla="*/ 1979271 w 1979271"/>
              <a:gd name="connsiteY3" fmla="*/ 856527 h 2708476"/>
              <a:gd name="connsiteX4" fmla="*/ 775504 w 1979271"/>
              <a:gd name="connsiteY4" fmla="*/ 0 h 2708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9271" h="2708476">
                <a:moveTo>
                  <a:pt x="775504" y="0"/>
                </a:moveTo>
                <a:lnTo>
                  <a:pt x="0" y="2176041"/>
                </a:lnTo>
                <a:lnTo>
                  <a:pt x="1794076" y="2708476"/>
                </a:lnTo>
                <a:lnTo>
                  <a:pt x="1979271" y="856527"/>
                </a:lnTo>
                <a:lnTo>
                  <a:pt x="775504" y="0"/>
                </a:lnTo>
                <a:close/>
              </a:path>
            </a:pathLst>
          </a:cu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rgbClr val="FFC000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5779099" y="1139050"/>
            <a:ext cx="654764" cy="65476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prstClr val="white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6905767" y="4054343"/>
            <a:ext cx="654764" cy="65476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7156322" y="2098874"/>
            <a:ext cx="654764" cy="65476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prstClr val="white"/>
              </a:solidFill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4894833" y="3505678"/>
            <a:ext cx="654764" cy="65476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prstClr val="white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5549597" y="1271087"/>
            <a:ext cx="80082" cy="8008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prstClr val="white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5117020" y="4301643"/>
            <a:ext cx="80082" cy="8008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prstClr val="white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7180943" y="4845759"/>
            <a:ext cx="80082" cy="8008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prstClr val="white"/>
              </a:solidFill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7780830" y="2732487"/>
            <a:ext cx="80082" cy="8008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prstClr val="white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5783054" y="2842904"/>
            <a:ext cx="1313285" cy="436122"/>
            <a:chOff x="5295662" y="3583776"/>
            <a:chExt cx="1180743" cy="392107"/>
          </a:xfrm>
        </p:grpSpPr>
        <p:sp>
          <p:nvSpPr>
            <p:cNvPr id="19" name="타원 18"/>
            <p:cNvSpPr/>
            <p:nvPr/>
          </p:nvSpPr>
          <p:spPr>
            <a:xfrm>
              <a:off x="6084299" y="3583777"/>
              <a:ext cx="392106" cy="392106"/>
            </a:xfrm>
            <a:prstGeom prst="ellipse">
              <a:avLst/>
            </a:prstGeom>
            <a:solidFill>
              <a:srgbClr val="4456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1600" b="1" dirty="0">
                  <a:solidFill>
                    <a:prstClr val="white"/>
                  </a:solidFill>
                </a:rPr>
                <a:t>A+</a:t>
              </a:r>
              <a:endParaRPr lang="ko-KR" altLang="en-US" sz="1600" b="1" dirty="0">
                <a:solidFill>
                  <a:prstClr val="white"/>
                </a:solidFill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5295662" y="3583776"/>
              <a:ext cx="81765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TEAM</a:t>
              </a:r>
              <a:endParaRPr lang="ko-KR" altLang="en-US" sz="16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51FD71D-B1FF-4E10-8C1C-2D22AD372EF3}"/>
              </a:ext>
            </a:extLst>
          </p:cNvPr>
          <p:cNvSpPr/>
          <p:nvPr/>
        </p:nvSpPr>
        <p:spPr>
          <a:xfrm>
            <a:off x="8079555" y="2513568"/>
            <a:ext cx="2896547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51FD71D-B1FF-4E10-8C1C-2D22AD372EF3}"/>
              </a:ext>
            </a:extLst>
          </p:cNvPr>
          <p:cNvSpPr/>
          <p:nvPr/>
        </p:nvSpPr>
        <p:spPr>
          <a:xfrm>
            <a:off x="7096337" y="4925841"/>
            <a:ext cx="2896547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51FD71D-B1FF-4E10-8C1C-2D22AD372EF3}"/>
              </a:ext>
            </a:extLst>
          </p:cNvPr>
          <p:cNvSpPr/>
          <p:nvPr/>
        </p:nvSpPr>
        <p:spPr>
          <a:xfrm>
            <a:off x="2540679" y="1046592"/>
            <a:ext cx="2896547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</a:p>
          <a:p>
            <a:pPr algn="r"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51FD71D-B1FF-4E10-8C1C-2D22AD372EF3}"/>
              </a:ext>
            </a:extLst>
          </p:cNvPr>
          <p:cNvSpPr/>
          <p:nvPr/>
        </p:nvSpPr>
        <p:spPr>
          <a:xfrm>
            <a:off x="2463800" y="4501983"/>
            <a:ext cx="2896547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</a:p>
          <a:p>
            <a:pPr algn="r"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</p:spTree>
    <p:extLst>
      <p:ext uri="{BB962C8B-B14F-4D97-AF65-F5344CB8AC3E}">
        <p14:creationId xmlns:p14="http://schemas.microsoft.com/office/powerpoint/2010/main" val="505125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400049" y="715775"/>
            <a:ext cx="48577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나눔명조" panose="02020603020101020101" pitchFamily="18" charset="-127"/>
                <a:ea typeface="나눔명조" panose="02020603020101020101" pitchFamily="18" charset="-127"/>
              </a:rPr>
              <a:t>STEP 2</a:t>
            </a:r>
          </a:p>
          <a:p>
            <a:r>
              <a:rPr lang="ko-KR" altLang="en-US" sz="28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나눔명조" panose="02020603020101020101" pitchFamily="18" charset="-127"/>
                <a:ea typeface="나눔명조" panose="02020603020101020101" pitchFamily="18" charset="-127"/>
              </a:rPr>
              <a:t>프로젝트 개요</a:t>
            </a:r>
            <a:endParaRPr lang="ko-KR" altLang="en-US" sz="2800" dirty="0">
              <a:ln>
                <a:solidFill>
                  <a:schemeClr val="tx1">
                    <a:alpha val="50000"/>
                  </a:schemeClr>
                </a:solidFill>
              </a:ln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162522" y="1987958"/>
            <a:ext cx="9229986" cy="40041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altLang="ko-KR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5) </a:t>
            </a:r>
            <a:r>
              <a:rPr lang="ko-KR" altLang="en-US" dirty="0" err="1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성공기준</a:t>
            </a:r>
            <a:r>
              <a:rPr lang="en-US" altLang="ko-KR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&amp;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제약사항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/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리스크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655320" indent="-655320" algn="just" fontAlgn="base">
              <a:lnSpc>
                <a:spcPct val="160000"/>
              </a:lnSpc>
            </a:pPr>
            <a:r>
              <a:rPr lang="en-US" altLang="ko-KR" kern="0" dirty="0" smtClean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  </a:t>
            </a:r>
            <a:r>
              <a:rPr lang="en-US" altLang="ko-KR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① </a:t>
            </a:r>
            <a:r>
              <a:rPr lang="ko-KR" altLang="en-US" kern="0" dirty="0" smtClean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빅데이터 </a:t>
            </a:r>
            <a:r>
              <a:rPr lang="ko-KR" altLang="en-US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플랫폼 </a:t>
            </a:r>
            <a:r>
              <a:rPr lang="ko-KR" altLang="en-US" kern="0" dirty="0" smtClean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수업을 </a:t>
            </a:r>
            <a:r>
              <a:rPr lang="ko-KR" altLang="en-US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들은 지 </a:t>
            </a:r>
            <a:r>
              <a:rPr lang="en-US" altLang="ko-KR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3</a:t>
            </a:r>
            <a:r>
              <a:rPr lang="ko-KR" altLang="en-US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개월 남짓 지난 시점에서 다시 그 내용을 상기하며 진행하기엔 벅찬 느낌이 없지 않아 있다</a:t>
            </a:r>
            <a:r>
              <a:rPr lang="en-US" altLang="ko-KR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 </a:t>
            </a:r>
            <a:endParaRPr lang="en-US" altLang="ko-KR" kern="0" dirty="0" smtClean="0">
              <a:solidFill>
                <a:srgbClr val="0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655320" indent="-655320" algn="just" fontAlgn="base">
              <a:lnSpc>
                <a:spcPct val="160000"/>
              </a:lnSpc>
            </a:pPr>
            <a:endParaRPr lang="en-US" altLang="ko-KR" sz="800" kern="0" dirty="0">
              <a:solidFill>
                <a:srgbClr val="0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655320" indent="-655320" algn="just" fontAlgn="base">
              <a:lnSpc>
                <a:spcPct val="160000"/>
              </a:lnSpc>
            </a:pPr>
            <a:r>
              <a:rPr lang="en-US" altLang="ko-KR" kern="0" dirty="0" smtClean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  </a:t>
            </a:r>
            <a:r>
              <a:rPr lang="en-US" altLang="ko-KR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② </a:t>
            </a:r>
            <a:r>
              <a:rPr lang="ko-KR" altLang="en-US" kern="0" dirty="0" smtClean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프로젝트의 </a:t>
            </a:r>
            <a:r>
              <a:rPr lang="ko-KR" altLang="en-US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핵심이라고 할 수 있는 </a:t>
            </a:r>
            <a:r>
              <a:rPr lang="ko-KR" altLang="en-US" kern="0" dirty="0" err="1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자연어처리</a:t>
            </a:r>
            <a:r>
              <a:rPr lang="ko-KR" altLang="en-US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부분은 교육과정에서 다루지 않은 내용이라 새롭게 공부하여야 하는 부분으로 이 부분에 걸리는 시간만큼 프로젝트에 큰 영향을 끼칠 것으로 보인다</a:t>
            </a:r>
            <a:r>
              <a:rPr lang="en-US" altLang="ko-KR" kern="0" dirty="0" smtClean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pPr marL="655320" indent="-655320" algn="just" fontAlgn="base">
              <a:lnSpc>
                <a:spcPct val="160000"/>
              </a:lnSpc>
            </a:pPr>
            <a:endParaRPr lang="en-US" altLang="ko-KR" sz="800" kern="0" dirty="0" smtClean="0">
              <a:solidFill>
                <a:srgbClr val="0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655320" indent="-655320" algn="just" fontAlgn="base">
              <a:lnSpc>
                <a:spcPct val="160000"/>
              </a:lnSpc>
            </a:pPr>
            <a:r>
              <a:rPr lang="en-US" altLang="ko-KR" kern="0" dirty="0" smtClean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  </a:t>
            </a:r>
            <a:r>
              <a:rPr lang="en-US" altLang="ko-KR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③ </a:t>
            </a:r>
            <a:r>
              <a:rPr lang="ko-KR" altLang="en-US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프로젝트로 진행한 결과를 실제로 서비스로 구현하고자 할 때 팀원들의 </a:t>
            </a:r>
            <a:r>
              <a:rPr lang="ko-KR" altLang="en-US" kern="0" dirty="0" err="1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사용언어가</a:t>
            </a:r>
            <a:r>
              <a:rPr lang="ko-KR" altLang="en-US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kern="0" dirty="0" err="1" smtClean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파이썬으로</a:t>
            </a:r>
            <a:r>
              <a:rPr lang="ko-KR" altLang="en-US" kern="0" dirty="0" smtClean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한정된 점을 고려할 때 웹이나 앱으로 구현하는 데 어려움이 있을 것으로 예상한다</a:t>
            </a:r>
            <a:r>
              <a:rPr lang="en-US" altLang="ko-KR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pPr marL="655320" indent="-655320" algn="just" fontAlgn="base">
              <a:lnSpc>
                <a:spcPct val="160000"/>
              </a:lnSpc>
            </a:pPr>
            <a:endParaRPr lang="ko-KR" altLang="en-US" kern="0" dirty="0">
              <a:solidFill>
                <a:srgbClr val="0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28115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319502" y="4195588"/>
            <a:ext cx="3442189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400" dirty="0" smtClean="0">
                <a:ln w="31750">
                  <a:solidFill>
                    <a:schemeClr val="bg1"/>
                  </a:solidFill>
                </a:ln>
                <a:noFill/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03</a:t>
            </a:r>
            <a:endParaRPr lang="ko-KR" altLang="en-US" sz="17400" dirty="0">
              <a:ln w="31750">
                <a:solidFill>
                  <a:schemeClr val="bg1"/>
                </a:solidFill>
              </a:ln>
              <a:noFill/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65508" y="2644860"/>
            <a:ext cx="4724370" cy="12434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4000" dirty="0" smtClean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Plan</a:t>
            </a:r>
            <a:r>
              <a:rPr lang="en-US" altLang="ko-KR" sz="4000" dirty="0" smtClean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s of Project</a:t>
            </a:r>
            <a:endParaRPr lang="en-US" altLang="ko-KR" sz="4000" dirty="0" smtClean="0">
              <a:solidFill>
                <a:schemeClr val="bg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10000"/>
              </a:lnSpc>
            </a:pPr>
            <a:r>
              <a:rPr lang="ko-KR" altLang="en-US" sz="2800" dirty="0" smtClean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 프로젝트 </a:t>
            </a:r>
            <a:r>
              <a:rPr lang="ko-KR" altLang="en-US" sz="2800" dirty="0" smtClean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수행 방안</a:t>
            </a:r>
            <a:endParaRPr lang="ko-KR" altLang="en-US" sz="2800" dirty="0">
              <a:solidFill>
                <a:schemeClr val="bg1"/>
              </a:solidFill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65508" y="4195588"/>
            <a:ext cx="29674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ABOUT CONTENTS</a:t>
            </a:r>
          </a:p>
          <a:p>
            <a:endParaRPr lang="en-US" altLang="ko-KR" sz="1000" dirty="0">
              <a:solidFill>
                <a:schemeClr val="bg1"/>
              </a:solidFill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en-US" altLang="ko-KR" dirty="0" smtClean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-</a:t>
            </a:r>
            <a:endParaRPr lang="ko-KR" altLang="en-US" dirty="0">
              <a:solidFill>
                <a:schemeClr val="bg1"/>
              </a:solidFill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73033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319502" y="4195588"/>
            <a:ext cx="3442189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400" dirty="0" smtClean="0">
                <a:ln w="31750">
                  <a:solidFill>
                    <a:schemeClr val="bg1"/>
                  </a:solidFill>
                </a:ln>
                <a:noFill/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04</a:t>
            </a:r>
            <a:endParaRPr lang="ko-KR" altLang="en-US" sz="17400" dirty="0">
              <a:ln w="31750">
                <a:solidFill>
                  <a:schemeClr val="bg1"/>
                </a:solidFill>
              </a:ln>
              <a:noFill/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65508" y="2644860"/>
            <a:ext cx="3482043" cy="12434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4000" dirty="0" smtClean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In Progress</a:t>
            </a:r>
          </a:p>
          <a:p>
            <a:pPr>
              <a:lnSpc>
                <a:spcPct val="110000"/>
              </a:lnSpc>
            </a:pPr>
            <a:r>
              <a:rPr lang="ko-KR" altLang="en-US" sz="2800" dirty="0" smtClean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 프로젝트 진행 사항</a:t>
            </a:r>
            <a:endParaRPr lang="ko-KR" altLang="en-US" sz="2800" dirty="0">
              <a:solidFill>
                <a:schemeClr val="bg1"/>
              </a:solidFill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65508" y="4195588"/>
            <a:ext cx="29674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ABOUT CONTENTS</a:t>
            </a:r>
          </a:p>
          <a:p>
            <a:endParaRPr lang="en-US" altLang="ko-KR" sz="1000" dirty="0">
              <a:solidFill>
                <a:schemeClr val="bg1"/>
              </a:solidFill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en-US" altLang="ko-KR" dirty="0" smtClean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-</a:t>
            </a:r>
            <a:endParaRPr lang="ko-KR" altLang="en-US" dirty="0">
              <a:solidFill>
                <a:schemeClr val="bg1"/>
              </a:solidFill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702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400049" y="715775"/>
            <a:ext cx="48577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나눔명조" panose="02020603020101020101" pitchFamily="18" charset="-127"/>
                <a:ea typeface="나눔명조" panose="02020603020101020101" pitchFamily="18" charset="-127"/>
              </a:rPr>
              <a:t>STEP </a:t>
            </a:r>
            <a:r>
              <a:rPr lang="en-US" altLang="ko-KR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나눔명조" panose="02020603020101020101" pitchFamily="18" charset="-127"/>
                <a:ea typeface="나눔명조" panose="02020603020101020101" pitchFamily="18" charset="-127"/>
              </a:rPr>
              <a:t>4</a:t>
            </a:r>
            <a:endParaRPr lang="en-US" altLang="ko-KR" sz="2000" dirty="0">
              <a:ln>
                <a:solidFill>
                  <a:schemeClr val="tx1">
                    <a:alpha val="50000"/>
                  </a:schemeClr>
                </a:solidFill>
              </a:ln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r>
              <a:rPr lang="ko-KR" altLang="en-US" sz="28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나눔명조" panose="02020603020101020101" pitchFamily="18" charset="-127"/>
                <a:ea typeface="나눔명조" panose="02020603020101020101" pitchFamily="18" charset="-127"/>
              </a:rPr>
              <a:t>프로세스</a:t>
            </a:r>
            <a:r>
              <a:rPr lang="en-US" altLang="ko-KR" sz="28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나눔명조" panose="02020603020101020101" pitchFamily="18" charset="-127"/>
                <a:ea typeface="나눔명조" panose="02020603020101020101" pitchFamily="18" charset="-127"/>
              </a:rPr>
              <a:t> : Analysis</a:t>
            </a:r>
            <a:endParaRPr lang="ko-KR" altLang="en-US" sz="2800" dirty="0">
              <a:ln>
                <a:solidFill>
                  <a:schemeClr val="tx1">
                    <a:alpha val="50000"/>
                  </a:schemeClr>
                </a:solidFill>
              </a:ln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852B801-EE5F-4C39-ACB9-4C3D8136A30A}"/>
              </a:ext>
            </a:extLst>
          </p:cNvPr>
          <p:cNvSpPr/>
          <p:nvPr/>
        </p:nvSpPr>
        <p:spPr>
          <a:xfrm>
            <a:off x="743326" y="1848043"/>
            <a:ext cx="2181498" cy="979714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Data</a:t>
            </a:r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D14E05B-0D65-4EDB-BF6E-7BD8DE68F229}"/>
              </a:ext>
            </a:extLst>
          </p:cNvPr>
          <p:cNvSpPr/>
          <p:nvPr/>
        </p:nvSpPr>
        <p:spPr>
          <a:xfrm>
            <a:off x="3486526" y="1848043"/>
            <a:ext cx="4127862" cy="97971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변수 선택법 이용해서</a:t>
            </a:r>
            <a:endParaRPr lang="en-US" altLang="ko-KR" dirty="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/>
            <a:r>
              <a:rPr lang="ko-KR" altLang="en-US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유의미한 변수 추출</a:t>
            </a:r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796E046-2EE9-432B-8E03-F190562AFBDE}"/>
              </a:ext>
            </a:extLst>
          </p:cNvPr>
          <p:cNvSpPr/>
          <p:nvPr/>
        </p:nvSpPr>
        <p:spPr>
          <a:xfrm>
            <a:off x="743326" y="2997575"/>
            <a:ext cx="2181498" cy="979714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Model</a:t>
            </a:r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B9A7027-C778-4219-8DE6-5C02DC84BA37}"/>
              </a:ext>
            </a:extLst>
          </p:cNvPr>
          <p:cNvSpPr/>
          <p:nvPr/>
        </p:nvSpPr>
        <p:spPr>
          <a:xfrm>
            <a:off x="3486526" y="2997575"/>
            <a:ext cx="4127862" cy="97971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통계 모델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vs </a:t>
            </a:r>
            <a:r>
              <a:rPr lang="ko-KR" altLang="en-US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머신러닝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모델 비교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B9CDDDE-6461-4E9D-9952-9B09F3BB9188}"/>
              </a:ext>
            </a:extLst>
          </p:cNvPr>
          <p:cNvSpPr/>
          <p:nvPr/>
        </p:nvSpPr>
        <p:spPr>
          <a:xfrm>
            <a:off x="743327" y="4129914"/>
            <a:ext cx="2181498" cy="97971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감성사전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&amp; Bert</a:t>
            </a:r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EB84077-BE37-46EE-91C3-E813F24FBA5B}"/>
              </a:ext>
            </a:extLst>
          </p:cNvPr>
          <p:cNvSpPr/>
          <p:nvPr/>
        </p:nvSpPr>
        <p:spPr>
          <a:xfrm>
            <a:off x="3486526" y="4129914"/>
            <a:ext cx="4127863" cy="97971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기존 주식 관련 감성사전을 이용하여 </a:t>
            </a:r>
            <a:endParaRPr lang="en-US" altLang="ko-KR" dirty="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/>
            <a:r>
              <a:rPr lang="ko-KR" altLang="en-US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단어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추가 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3DBBFF1-92AA-49AF-96CF-8A80102245EF}"/>
              </a:ext>
            </a:extLst>
          </p:cNvPr>
          <p:cNvSpPr/>
          <p:nvPr/>
        </p:nvSpPr>
        <p:spPr>
          <a:xfrm>
            <a:off x="743327" y="5277184"/>
            <a:ext cx="2181498" cy="97971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Model</a:t>
            </a:r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5DC0668-4C96-403D-85C1-4DCD4CCC5558}"/>
              </a:ext>
            </a:extLst>
          </p:cNvPr>
          <p:cNvSpPr/>
          <p:nvPr/>
        </p:nvSpPr>
        <p:spPr>
          <a:xfrm>
            <a:off x="3486526" y="5277184"/>
            <a:ext cx="4127863" cy="97971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머신러닝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모델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B12CBEB0-50BF-465B-BA59-66C7D9396B47}"/>
              </a:ext>
            </a:extLst>
          </p:cNvPr>
          <p:cNvCxnSpPr>
            <a:stCxn id="9" idx="3"/>
          </p:cNvCxnSpPr>
          <p:nvPr/>
        </p:nvCxnSpPr>
        <p:spPr>
          <a:xfrm>
            <a:off x="7614388" y="3487432"/>
            <a:ext cx="1031967" cy="489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3A14A7FC-8A6D-4FB4-8A03-8774775BE713}"/>
              </a:ext>
            </a:extLst>
          </p:cNvPr>
          <p:cNvCxnSpPr>
            <a:stCxn id="13" idx="3"/>
          </p:cNvCxnSpPr>
          <p:nvPr/>
        </p:nvCxnSpPr>
        <p:spPr>
          <a:xfrm flipV="1">
            <a:off x="7614389" y="4506466"/>
            <a:ext cx="1031967" cy="1260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1D83F2A-C307-433A-9067-7D1B27EF2740}"/>
              </a:ext>
            </a:extLst>
          </p:cNvPr>
          <p:cNvSpPr/>
          <p:nvPr/>
        </p:nvSpPr>
        <p:spPr>
          <a:xfrm>
            <a:off x="8646355" y="3068515"/>
            <a:ext cx="2886891" cy="20411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기업별로 가중치를 두어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/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모델의 결과를 합침</a:t>
            </a:r>
          </a:p>
        </p:txBody>
      </p:sp>
    </p:spTree>
    <p:extLst>
      <p:ext uri="{BB962C8B-B14F-4D97-AF65-F5344CB8AC3E}">
        <p14:creationId xmlns:p14="http://schemas.microsoft.com/office/powerpoint/2010/main" val="2116528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00049" y="715775"/>
            <a:ext cx="48577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나눔명조" panose="02020603020101020101" pitchFamily="18" charset="-127"/>
                <a:ea typeface="나눔명조" panose="02020603020101020101" pitchFamily="18" charset="-127"/>
              </a:rPr>
              <a:t>STEP </a:t>
            </a:r>
            <a:r>
              <a:rPr lang="en-US" altLang="ko-KR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나눔명조" panose="02020603020101020101" pitchFamily="18" charset="-127"/>
                <a:ea typeface="나눔명조" panose="02020603020101020101" pitchFamily="18" charset="-127"/>
              </a:rPr>
              <a:t>4</a:t>
            </a:r>
            <a:endParaRPr lang="en-US" altLang="ko-KR" sz="2000" dirty="0">
              <a:ln>
                <a:solidFill>
                  <a:schemeClr val="tx1">
                    <a:alpha val="50000"/>
                  </a:schemeClr>
                </a:solidFill>
              </a:ln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r>
              <a:rPr lang="ko-KR" altLang="en-US" sz="28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나눔명조" panose="02020603020101020101" pitchFamily="18" charset="-127"/>
                <a:ea typeface="나눔명조" panose="02020603020101020101" pitchFamily="18" charset="-127"/>
              </a:rPr>
              <a:t>프로세스</a:t>
            </a:r>
            <a:r>
              <a:rPr lang="en-US" altLang="ko-KR" sz="28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나눔명조" panose="02020603020101020101" pitchFamily="18" charset="-127"/>
                <a:ea typeface="나눔명조" panose="02020603020101020101" pitchFamily="18" charset="-127"/>
              </a:rPr>
              <a:t> : </a:t>
            </a:r>
            <a:r>
              <a:rPr lang="en-US" altLang="ko-KR" sz="2800" dirty="0" err="1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나눔명조" panose="02020603020101020101" pitchFamily="18" charset="-127"/>
                <a:ea typeface="나눔명조" panose="02020603020101020101" pitchFamily="18" charset="-127"/>
              </a:rPr>
              <a:t>BigData</a:t>
            </a:r>
            <a:endParaRPr lang="ko-KR" altLang="en-US" sz="2800" dirty="0">
              <a:ln>
                <a:solidFill>
                  <a:schemeClr val="tx1">
                    <a:alpha val="50000"/>
                  </a:schemeClr>
                </a:solidFill>
              </a:ln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477476" y="2300995"/>
            <a:ext cx="1421424" cy="77372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뉴스데이터</a:t>
            </a:r>
            <a:endParaRPr lang="ko-KR" altLang="en-US" b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545115" y="4466715"/>
            <a:ext cx="1357619" cy="77372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주가데이터</a:t>
            </a:r>
            <a:endParaRPr lang="ko-KR" altLang="en-US" b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178621" y="3496547"/>
            <a:ext cx="1122486" cy="77372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HDFS</a:t>
            </a:r>
            <a:endParaRPr lang="ko-KR" altLang="en-US" b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732614" y="3507662"/>
            <a:ext cx="1122486" cy="77372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SPARK</a:t>
            </a:r>
            <a:endParaRPr lang="ko-KR" altLang="en-US" b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257311" y="5414900"/>
            <a:ext cx="1111852" cy="77372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KoBERT</a:t>
            </a:r>
            <a:endParaRPr lang="ko-KR" altLang="en-US" b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12" name="직선 화살표 연결선 11"/>
          <p:cNvCxnSpPr>
            <a:stCxn id="6" idx="3"/>
            <a:endCxn id="26" idx="1"/>
          </p:cNvCxnSpPr>
          <p:nvPr/>
        </p:nvCxnSpPr>
        <p:spPr>
          <a:xfrm>
            <a:off x="2898900" y="2687859"/>
            <a:ext cx="1143154" cy="1195552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037423" y="4362812"/>
            <a:ext cx="1505540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스트림 데이터 </a:t>
            </a:r>
            <a:r>
              <a:rPr lang="ko-KR" altLang="en-US" sz="14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수집</a:t>
            </a:r>
            <a:endParaRPr lang="en-US" altLang="ko-KR" sz="1400" dirty="0" smtClean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r>
              <a:rPr lang="ko-KR" altLang="en-US" sz="14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배치 데이터 수집</a:t>
            </a:r>
            <a:endParaRPr lang="ko-KR" altLang="en-US" sz="1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042054" y="3496547"/>
            <a:ext cx="1122486" cy="77372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카프카</a:t>
            </a:r>
            <a:endParaRPr lang="ko-KR" altLang="en-US" b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28" name="직선 화살표 연결선 27"/>
          <p:cNvCxnSpPr>
            <a:stCxn id="7" idx="3"/>
            <a:endCxn id="26" idx="1"/>
          </p:cNvCxnSpPr>
          <p:nvPr/>
        </p:nvCxnSpPr>
        <p:spPr>
          <a:xfrm flipV="1">
            <a:off x="2902734" y="3883411"/>
            <a:ext cx="1139320" cy="970168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6178621" y="2491418"/>
            <a:ext cx="1122486" cy="77372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H-base</a:t>
            </a:r>
            <a:endParaRPr lang="ko-KR" altLang="en-US" b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30" name="직선 화살표 연결선 29"/>
          <p:cNvCxnSpPr>
            <a:stCxn id="29" idx="2"/>
            <a:endCxn id="8" idx="0"/>
          </p:cNvCxnSpPr>
          <p:nvPr/>
        </p:nvCxnSpPr>
        <p:spPr>
          <a:xfrm>
            <a:off x="6739864" y="3265146"/>
            <a:ext cx="0" cy="231401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9258185" y="3503017"/>
            <a:ext cx="1122486" cy="77372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ML</a:t>
            </a:r>
            <a:endParaRPr lang="ko-KR" altLang="en-US" b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9260487" y="1796639"/>
            <a:ext cx="1122486" cy="77372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통계</a:t>
            </a:r>
            <a:endParaRPr lang="ko-KR" altLang="en-US" b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37" name="꺾인 연결선 36"/>
          <p:cNvCxnSpPr>
            <a:stCxn id="9" idx="3"/>
            <a:endCxn id="35" idx="1"/>
          </p:cNvCxnSpPr>
          <p:nvPr/>
        </p:nvCxnSpPr>
        <p:spPr>
          <a:xfrm flipV="1">
            <a:off x="8855100" y="3889881"/>
            <a:ext cx="403085" cy="4645"/>
          </a:xfrm>
          <a:prstGeom prst="bentConnector3">
            <a:avLst>
              <a:gd name="adj1" fmla="val 50000"/>
            </a:avLst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꺾인 연결선 37"/>
          <p:cNvCxnSpPr>
            <a:stCxn id="9" idx="0"/>
            <a:endCxn id="36" idx="1"/>
          </p:cNvCxnSpPr>
          <p:nvPr/>
        </p:nvCxnSpPr>
        <p:spPr>
          <a:xfrm rot="5400000" flipH="1" flipV="1">
            <a:off x="8115093" y="2362268"/>
            <a:ext cx="1324159" cy="966630"/>
          </a:xfrm>
          <a:prstGeom prst="bentConnector2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꺾인 연결선 38"/>
          <p:cNvCxnSpPr>
            <a:stCxn id="9" idx="2"/>
            <a:endCxn id="10" idx="1"/>
          </p:cNvCxnSpPr>
          <p:nvPr/>
        </p:nvCxnSpPr>
        <p:spPr>
          <a:xfrm rot="16200000" flipH="1">
            <a:off x="8015397" y="4559850"/>
            <a:ext cx="1520374" cy="963454"/>
          </a:xfrm>
          <a:prstGeom prst="bentConnector2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꺾인 연결선 41"/>
          <p:cNvCxnSpPr>
            <a:stCxn id="8" idx="3"/>
            <a:endCxn id="9" idx="1"/>
          </p:cNvCxnSpPr>
          <p:nvPr/>
        </p:nvCxnSpPr>
        <p:spPr>
          <a:xfrm>
            <a:off x="7301107" y="3883411"/>
            <a:ext cx="431507" cy="11115"/>
          </a:xfrm>
          <a:prstGeom prst="bentConnector3">
            <a:avLst>
              <a:gd name="adj1" fmla="val 86676"/>
            </a:avLst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1477476" y="3137262"/>
            <a:ext cx="1419122" cy="861774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Naver</a:t>
            </a:r>
            <a:r>
              <a:rPr lang="en-US" altLang="ko-KR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News</a:t>
            </a:r>
          </a:p>
          <a:p>
            <a:pPr algn="ctr"/>
            <a:r>
              <a:rPr lang="ko-KR" altLang="en-US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경제 분야</a:t>
            </a:r>
            <a:endParaRPr lang="en-US" altLang="ko-KR" sz="16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r>
              <a:rPr lang="en-US" altLang="ko-KR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10</a:t>
            </a:r>
            <a:r>
              <a:rPr lang="ko-KR" altLang="en-US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년치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1545115" y="5318954"/>
            <a:ext cx="1355317" cy="584775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KOSPI 100</a:t>
            </a:r>
          </a:p>
          <a:p>
            <a:pPr algn="ctr"/>
            <a:r>
              <a:rPr lang="ko-KR" altLang="en-US" sz="16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기업 주가</a:t>
            </a:r>
            <a:endParaRPr lang="ko-KR" altLang="en-US" sz="16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9257311" y="4362812"/>
            <a:ext cx="1119204" cy="7386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Prophet</a:t>
            </a:r>
          </a:p>
          <a:p>
            <a:pPr algn="ctr"/>
            <a:r>
              <a:rPr lang="en-US" altLang="ko-KR" sz="14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LSTM</a:t>
            </a:r>
          </a:p>
          <a:p>
            <a:pPr algn="ctr"/>
            <a:r>
              <a:rPr lang="en-US" altLang="ko-KR" sz="14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GA-MSVM</a:t>
            </a:r>
            <a:endParaRPr lang="en-US" altLang="ko-KR" sz="1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9260487" y="2608797"/>
            <a:ext cx="1122485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ARIMA</a:t>
            </a:r>
          </a:p>
          <a:p>
            <a:pPr algn="ctr"/>
            <a:r>
              <a:rPr lang="ko-KR" altLang="en-US" sz="1600" dirty="0" err="1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다중회귀</a:t>
            </a:r>
            <a:endParaRPr lang="en-US" altLang="ko-KR" sz="16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3930161" y="2171703"/>
            <a:ext cx="3483613" cy="3094890"/>
          </a:xfrm>
          <a:prstGeom prst="roundRect">
            <a:avLst/>
          </a:prstGeom>
          <a:noFill/>
          <a:ln w="28575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1383236" y="2005943"/>
            <a:ext cx="1627818" cy="4101234"/>
          </a:xfrm>
          <a:prstGeom prst="roundRect">
            <a:avLst/>
          </a:prstGeom>
          <a:noFill/>
          <a:ln w="28575">
            <a:solidFill>
              <a:schemeClr val="bg2">
                <a:lumMod val="2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675360" y="1808414"/>
            <a:ext cx="112473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Crawling</a:t>
            </a:r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366659" y="1998837"/>
            <a:ext cx="60144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NIFI</a:t>
            </a:r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56" name="꺾인 연결선 55"/>
          <p:cNvCxnSpPr>
            <a:stCxn id="26" idx="3"/>
            <a:endCxn id="8" idx="1"/>
          </p:cNvCxnSpPr>
          <p:nvPr/>
        </p:nvCxnSpPr>
        <p:spPr>
          <a:xfrm>
            <a:off x="5164540" y="3883411"/>
            <a:ext cx="1014081" cy="12700"/>
          </a:xfrm>
          <a:prstGeom prst="bentConnector3">
            <a:avLst>
              <a:gd name="adj1" fmla="val 93352"/>
            </a:avLst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꺾인 연결선 58"/>
          <p:cNvCxnSpPr>
            <a:stCxn id="26" idx="0"/>
            <a:endCxn id="29" idx="1"/>
          </p:cNvCxnSpPr>
          <p:nvPr/>
        </p:nvCxnSpPr>
        <p:spPr>
          <a:xfrm rot="5400000" flipH="1" flipV="1">
            <a:off x="5081827" y="2399753"/>
            <a:ext cx="618265" cy="1575324"/>
          </a:xfrm>
          <a:prstGeom prst="bentConnector2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9910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319502" y="4195588"/>
            <a:ext cx="3442189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400" dirty="0" smtClean="0">
                <a:ln w="31750">
                  <a:solidFill>
                    <a:schemeClr val="bg1"/>
                  </a:solidFill>
                </a:ln>
                <a:noFill/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05</a:t>
            </a:r>
            <a:endParaRPr lang="ko-KR" altLang="en-US" sz="17400" dirty="0">
              <a:ln w="31750">
                <a:solidFill>
                  <a:schemeClr val="bg1"/>
                </a:solidFill>
              </a:ln>
              <a:noFill/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65508" y="2644860"/>
            <a:ext cx="5274201" cy="12434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4000" dirty="0" smtClean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Future Strategies</a:t>
            </a:r>
            <a:endParaRPr lang="en-US" altLang="ko-KR" sz="4000" dirty="0" smtClean="0">
              <a:solidFill>
                <a:schemeClr val="bg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10000"/>
              </a:lnSpc>
            </a:pPr>
            <a:r>
              <a:rPr lang="ko-KR" altLang="en-US" sz="2800" dirty="0" smtClean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 프로젝트 향후 전략</a:t>
            </a:r>
            <a:endParaRPr lang="ko-KR" altLang="en-US" sz="2800" dirty="0">
              <a:solidFill>
                <a:schemeClr val="bg1"/>
              </a:solidFill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65508" y="4195588"/>
            <a:ext cx="29674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ABOUT CONTENTS</a:t>
            </a:r>
          </a:p>
          <a:p>
            <a:endParaRPr lang="en-US" altLang="ko-KR" sz="1000" dirty="0">
              <a:solidFill>
                <a:schemeClr val="bg1"/>
              </a:solidFill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en-US" altLang="ko-KR" dirty="0" smtClean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-</a:t>
            </a:r>
            <a:endParaRPr lang="ko-KR" altLang="en-US" dirty="0">
              <a:solidFill>
                <a:schemeClr val="bg1"/>
              </a:solidFill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88854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400049" y="715775"/>
            <a:ext cx="48577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나눔명조" panose="02020603020101020101" pitchFamily="18" charset="-127"/>
                <a:ea typeface="나눔명조" panose="02020603020101020101" pitchFamily="18" charset="-127"/>
              </a:rPr>
              <a:t>STEP 5</a:t>
            </a:r>
          </a:p>
          <a:p>
            <a:r>
              <a:rPr lang="ko-KR" altLang="en-US" sz="2800" dirty="0" err="1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나눔명조" panose="02020603020101020101" pitchFamily="18" charset="-127"/>
                <a:ea typeface="나눔명조" panose="02020603020101020101" pitchFamily="18" charset="-127"/>
              </a:rPr>
              <a:t>느낀점</a:t>
            </a:r>
            <a:endParaRPr lang="ko-KR" altLang="en-US" sz="2800" dirty="0">
              <a:ln>
                <a:solidFill>
                  <a:schemeClr val="tx1">
                    <a:alpha val="50000"/>
                  </a:schemeClr>
                </a:solidFill>
              </a:ln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3388" y="1162051"/>
            <a:ext cx="5350431" cy="2824430"/>
          </a:xfrm>
          <a:prstGeom prst="rect">
            <a:avLst/>
          </a:prstGeom>
        </p:spPr>
      </p:pic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3209130"/>
              </p:ext>
            </p:extLst>
          </p:nvPr>
        </p:nvGraphicFramePr>
        <p:xfrm>
          <a:off x="2404109" y="995825"/>
          <a:ext cx="1283125" cy="48663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283125">
                  <a:extLst>
                    <a:ext uri="{9D8B030D-6E8A-4147-A177-3AD203B41FA5}">
                      <a16:colId xmlns:a16="http://schemas.microsoft.com/office/drawing/2014/main" val="3861248344"/>
                    </a:ext>
                  </a:extLst>
                </a:gridCol>
              </a:tblGrid>
              <a:tr h="1408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dirty="0" smtClean="0"/>
                        <a:t>프로젝트에 관한 전반적인 의견</a:t>
                      </a:r>
                      <a:endParaRPr dirty="0"/>
                    </a:p>
                  </a:txBody>
                  <a:tcPr marL="0" marR="0" marT="315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814911"/>
                  </a:ext>
                </a:extLst>
              </a:tr>
              <a:tr h="1408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b="1" i="0" u="none" strike="noStrik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프로젝트</a:t>
                      </a:r>
                      <a:endParaRPr sz="1400" b="1" i="0" u="none" strike="noStrik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b="1" i="0" u="none" strike="noStrik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수행상 어려움  극복 사례</a:t>
                      </a:r>
                      <a:endParaRPr dirty="0"/>
                    </a:p>
                  </a:txBody>
                  <a:tcPr marL="0" marR="0" marT="315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4996426"/>
                  </a:ext>
                </a:extLst>
              </a:tr>
              <a:tr h="846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b="1" i="0" u="none" strike="noStrik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프로젝트에서 </a:t>
                      </a:r>
                      <a:endParaRPr sz="1400" b="1" i="0" u="none" strike="noStrik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b="1" i="0" u="none" strike="noStrik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잘한 부분</a:t>
                      </a:r>
                      <a:endParaRPr dirty="0"/>
                    </a:p>
                  </a:txBody>
                  <a:tcPr marL="0" marR="0" marT="315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803086"/>
                  </a:ext>
                </a:extLst>
              </a:tr>
              <a:tr h="1202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b="1" i="0" u="none" strike="noStrik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프로젝트에서 </a:t>
                      </a:r>
                      <a:endParaRPr sz="1400" b="1" i="0" u="none" strike="noStrik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b="1" i="0" u="none" strike="noStrik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아쉬운 부분 </a:t>
                      </a:r>
                      <a:endParaRPr sz="1400" b="1" i="0" u="none" strike="noStrik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b="1" i="0" u="none" strike="noStrik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(개선할 점)</a:t>
                      </a:r>
                      <a:endParaRPr sz="1400" b="1" i="0" u="none" strike="noStrik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315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29688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3013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0049" y="869663"/>
            <a:ext cx="48577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나눔명조" panose="02020603020101020101" pitchFamily="18" charset="-127"/>
                <a:ea typeface="나눔명조" panose="02020603020101020101" pitchFamily="18" charset="-127"/>
              </a:rPr>
              <a:t>참고문헌</a:t>
            </a:r>
            <a:endParaRPr lang="en-US" altLang="ko-KR" sz="3200" dirty="0">
              <a:ln>
                <a:solidFill>
                  <a:schemeClr val="tx1">
                    <a:alpha val="50000"/>
                  </a:schemeClr>
                </a:solidFill>
              </a:ln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00049" y="1788626"/>
            <a:ext cx="11288485" cy="35006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en-US" altLang="ko-KR" sz="1400" kern="0" dirty="0" smtClean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 </a:t>
            </a:r>
            <a:r>
              <a:rPr lang="en-US" altLang="ko-KR" sz="1400" kern="0" dirty="0" err="1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Euna</a:t>
            </a:r>
            <a:r>
              <a:rPr lang="en-US" altLang="ko-KR" sz="14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-Jang. (2020). “LSTM Combination of BERT Sentiment Analysis and Time Series Macro economy Index for Predicting Stock Price” Journal of The Korea Society of Computer and Information. 25(5), pp.47-56,</a:t>
            </a:r>
            <a:endParaRPr lang="ko-KR" altLang="en-US" sz="1400" kern="0" dirty="0">
              <a:solidFill>
                <a:srgbClr val="0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just" fontAlgn="base">
              <a:lnSpc>
                <a:spcPct val="160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 </a:t>
            </a:r>
            <a:r>
              <a:rPr lang="ko-KR" altLang="en-US" sz="14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김현기</a:t>
            </a:r>
            <a:r>
              <a:rPr lang="en-US" altLang="ko-KR" sz="14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 (2020). “</a:t>
            </a:r>
            <a:r>
              <a:rPr lang="ko-KR" altLang="en-US" sz="1400" kern="0" dirty="0" err="1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엑소브레인</a:t>
            </a:r>
            <a:r>
              <a:rPr lang="ko-KR" altLang="en-US" sz="14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자연어 분석 및 심층질의응답 기술” 언어지능연구실</a:t>
            </a:r>
            <a:r>
              <a:rPr lang="en-US" altLang="ko-KR" sz="14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</a:t>
            </a:r>
            <a:endParaRPr lang="ko-KR" altLang="en-US" sz="1400" kern="0" dirty="0">
              <a:solidFill>
                <a:srgbClr val="0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lvl="0" algn="just" fontAlgn="base">
              <a:lnSpc>
                <a:spcPct val="160000"/>
              </a:lnSpc>
            </a:pPr>
            <a:r>
              <a:rPr lang="en-US" altLang="ko-KR" sz="1400" kern="0" dirty="0" smtClean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 </a:t>
            </a:r>
            <a:r>
              <a:rPr lang="ko-KR" altLang="en-US" sz="1400" kern="0" dirty="0" smtClean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장은아</a:t>
            </a:r>
            <a:r>
              <a:rPr lang="en-US" altLang="ko-KR" sz="14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400" kern="0" dirty="0" err="1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최회련</a:t>
            </a:r>
            <a:r>
              <a:rPr lang="en-US" altLang="ko-KR" sz="14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400" kern="0" dirty="0" err="1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이홍철</a:t>
            </a:r>
            <a:r>
              <a:rPr lang="en-US" altLang="ko-KR" sz="14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 (2020). “BERT</a:t>
            </a:r>
            <a:r>
              <a:rPr lang="ko-KR" altLang="en-US" sz="14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를 활용한 뉴스 </a:t>
            </a:r>
            <a:r>
              <a:rPr lang="ko-KR" altLang="en-US" sz="1400" kern="0" dirty="0" err="1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감성분석과</a:t>
            </a:r>
            <a:r>
              <a:rPr lang="ko-KR" altLang="en-US" sz="14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거시경제지표 조합을 이용한 주가지수 예측” </a:t>
            </a:r>
            <a:r>
              <a:rPr lang="ko-KR" altLang="en-US" sz="1400" kern="0" dirty="0" err="1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한국컴퓨터정보학회논문지</a:t>
            </a:r>
            <a:r>
              <a:rPr lang="en-US" altLang="ko-KR" sz="14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25(5), pp.47-56.</a:t>
            </a:r>
            <a:endParaRPr lang="ko-KR" altLang="en-US" sz="1400" kern="0" dirty="0">
              <a:solidFill>
                <a:srgbClr val="0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lvl="0" algn="just" fontAlgn="base">
              <a:lnSpc>
                <a:spcPct val="160000"/>
              </a:lnSpc>
            </a:pPr>
            <a:r>
              <a:rPr lang="en-US" altLang="ko-KR" sz="1400" kern="0" dirty="0" smtClean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 </a:t>
            </a:r>
            <a:r>
              <a:rPr lang="ko-KR" altLang="en-US" sz="1400" kern="0" dirty="0" smtClean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이종식</a:t>
            </a:r>
            <a:r>
              <a:rPr lang="en-US" altLang="ko-KR" sz="14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400" kern="0" dirty="0" err="1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안현철</a:t>
            </a:r>
            <a:r>
              <a:rPr lang="en-US" altLang="ko-KR" sz="14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 (2017). “</a:t>
            </a:r>
            <a:r>
              <a:rPr lang="ko-KR" altLang="en-US" sz="1400" kern="0" dirty="0" err="1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입력변수</a:t>
            </a:r>
            <a:r>
              <a:rPr lang="ko-KR" altLang="en-US" sz="14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및 </a:t>
            </a:r>
            <a:r>
              <a:rPr lang="ko-KR" altLang="en-US" sz="1400" kern="0" dirty="0" err="1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학습사례</a:t>
            </a:r>
            <a:r>
              <a:rPr lang="ko-KR" altLang="en-US" sz="14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선정을 동시에 최적화하는 </a:t>
            </a:r>
            <a:r>
              <a:rPr lang="en-US" altLang="ko-KR" sz="14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GA-MSVM </a:t>
            </a:r>
            <a:r>
              <a:rPr lang="ko-KR" altLang="en-US" sz="14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기반 주가지수 추세 예측 모형에 관한 연구” </a:t>
            </a:r>
            <a:r>
              <a:rPr lang="en-US" altLang="ko-KR" sz="14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J </a:t>
            </a:r>
            <a:r>
              <a:rPr lang="en-US" altLang="ko-KR" sz="1400" kern="0" dirty="0" err="1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Intell</a:t>
            </a:r>
            <a:r>
              <a:rPr lang="en-US" altLang="ko-KR" sz="14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Inform </a:t>
            </a:r>
            <a:r>
              <a:rPr lang="en-US" altLang="ko-KR" sz="1400" kern="0" dirty="0" err="1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Syst</a:t>
            </a:r>
            <a:r>
              <a:rPr lang="en-US" altLang="ko-KR" sz="14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23(4), pp.147-168.</a:t>
            </a:r>
            <a:endParaRPr lang="ko-KR" altLang="en-US" sz="1400" kern="0" dirty="0">
              <a:solidFill>
                <a:srgbClr val="0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lvl="0" algn="just" fontAlgn="base">
              <a:lnSpc>
                <a:spcPct val="160000"/>
              </a:lnSpc>
            </a:pPr>
            <a:r>
              <a:rPr lang="en-US" altLang="ko-KR" sz="1400" kern="0" dirty="0" smtClean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 </a:t>
            </a:r>
            <a:r>
              <a:rPr lang="ko-KR" altLang="en-US" sz="1400" kern="0" dirty="0" err="1" smtClean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김다예</a:t>
            </a:r>
            <a:r>
              <a:rPr lang="en-US" altLang="ko-KR" sz="14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4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이영인</a:t>
            </a:r>
            <a:r>
              <a:rPr lang="en-US" altLang="ko-KR" sz="14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 (2018). “Word2Vec</a:t>
            </a:r>
            <a:r>
              <a:rPr lang="ko-KR" altLang="en-US" sz="14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을 활용한 뉴스 기반 주가지수 방향성 </a:t>
            </a:r>
            <a:r>
              <a:rPr lang="ko-KR" altLang="en-US" sz="1400" kern="0" dirty="0" err="1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예측용</a:t>
            </a:r>
            <a:r>
              <a:rPr lang="ko-KR" altLang="en-US" sz="14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감성 사전 구축” 한국빅데이터학회지</a:t>
            </a:r>
            <a:r>
              <a:rPr lang="en-US" altLang="ko-KR" sz="14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 3(1), pp.13-20.</a:t>
            </a:r>
            <a:endParaRPr lang="ko-KR" altLang="en-US" sz="1400" kern="0" dirty="0">
              <a:solidFill>
                <a:srgbClr val="0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lvl="0" algn="just" fontAlgn="base">
              <a:lnSpc>
                <a:spcPct val="160000"/>
              </a:lnSpc>
            </a:pPr>
            <a:r>
              <a:rPr lang="en-US" altLang="ko-KR" sz="1400" kern="0" dirty="0" smtClean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 </a:t>
            </a:r>
            <a:r>
              <a:rPr lang="ko-KR" altLang="en-US" sz="1400" kern="0" dirty="0" err="1" smtClean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성노윤</a:t>
            </a:r>
            <a:r>
              <a:rPr lang="en-US" altLang="ko-KR" sz="14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400" kern="0" dirty="0" err="1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남기환</a:t>
            </a:r>
            <a:r>
              <a:rPr lang="en-US" altLang="ko-KR" sz="14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 (2019). “</a:t>
            </a:r>
            <a:r>
              <a:rPr lang="ko-KR" altLang="en-US" sz="14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시스템적인 군집 확인과 뉴스를 이용한 주가 예측” </a:t>
            </a:r>
            <a:r>
              <a:rPr lang="en-US" altLang="ko-KR" sz="14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J </a:t>
            </a:r>
            <a:r>
              <a:rPr lang="en-US" altLang="ko-KR" sz="1400" kern="0" dirty="0" err="1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Intell</a:t>
            </a:r>
            <a:r>
              <a:rPr lang="en-US" altLang="ko-KR" sz="14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Inform </a:t>
            </a:r>
            <a:r>
              <a:rPr lang="en-US" altLang="ko-KR" sz="1400" kern="0" dirty="0" err="1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Syst</a:t>
            </a:r>
            <a:r>
              <a:rPr lang="en-US" altLang="ko-KR" sz="14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25(3), pp.1-17.</a:t>
            </a:r>
            <a:endParaRPr lang="ko-KR" altLang="en-US" sz="1400" kern="0" dirty="0">
              <a:solidFill>
                <a:srgbClr val="0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lvl="0" algn="just" fontAlgn="base">
              <a:lnSpc>
                <a:spcPct val="160000"/>
              </a:lnSpc>
            </a:pPr>
            <a:r>
              <a:rPr lang="en-US" altLang="ko-KR" sz="1400" kern="0" dirty="0" smtClean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 </a:t>
            </a:r>
            <a:r>
              <a:rPr lang="ko-KR" altLang="en-US" sz="1400" kern="0" dirty="0" smtClean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김재봉</a:t>
            </a:r>
            <a:r>
              <a:rPr lang="en-US" altLang="ko-KR" sz="14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4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김형중</a:t>
            </a:r>
            <a:r>
              <a:rPr lang="en-US" altLang="ko-KR" sz="14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 (2017). “</a:t>
            </a:r>
            <a:r>
              <a:rPr lang="ko-KR" altLang="en-US" sz="14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주가지수 방향성 예측을 위한 도메인 맞춤형 </a:t>
            </a:r>
            <a:r>
              <a:rPr lang="ko-KR" altLang="en-US" sz="1400" kern="0" dirty="0" err="1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감성사전</a:t>
            </a:r>
            <a:r>
              <a:rPr lang="ko-KR" altLang="en-US" sz="14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구축방안” 한국디지털콘텐츠학회 </a:t>
            </a:r>
            <a:r>
              <a:rPr lang="ko-KR" altLang="en-US" sz="1400" kern="0" dirty="0" err="1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논문지</a:t>
            </a:r>
            <a:r>
              <a:rPr lang="en-US" altLang="ko-KR" sz="14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 18(3). pp.585-592.</a:t>
            </a:r>
            <a:endParaRPr lang="ko-KR" altLang="en-US" sz="1400" kern="0" dirty="0">
              <a:solidFill>
                <a:srgbClr val="0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lvl="0" algn="just" fontAlgn="base">
              <a:lnSpc>
                <a:spcPct val="160000"/>
              </a:lnSpc>
            </a:pPr>
            <a:r>
              <a:rPr lang="en-US" altLang="ko-KR" sz="1400" kern="0" dirty="0" smtClean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 </a:t>
            </a:r>
            <a:r>
              <a:rPr lang="ko-KR" altLang="en-US" sz="1400" kern="0" dirty="0" smtClean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김유신</a:t>
            </a:r>
            <a:r>
              <a:rPr lang="en-US" altLang="ko-KR" sz="14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 (2013). “</a:t>
            </a:r>
            <a:r>
              <a:rPr lang="ko-KR" altLang="en-US" sz="14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주가지수 예측을 위한 뉴스 빅데이터 </a:t>
            </a:r>
            <a:r>
              <a:rPr lang="ko-KR" altLang="en-US" sz="1400" kern="0" dirty="0" err="1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오피니언마이닝</a:t>
            </a:r>
            <a:r>
              <a:rPr lang="ko-KR" altLang="en-US" sz="14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모형” 서울 </a:t>
            </a:r>
            <a:r>
              <a:rPr lang="en-US" altLang="ko-KR" sz="14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</a:t>
            </a:r>
            <a:r>
              <a:rPr lang="ko-KR" altLang="en-US" sz="14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國民大學校 비즈니스</a:t>
            </a:r>
            <a:r>
              <a:rPr lang="en-US" altLang="ko-KR" sz="14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IT</a:t>
            </a:r>
            <a:r>
              <a:rPr lang="ko-KR" altLang="en-US" sz="14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專門大學院</a:t>
            </a:r>
            <a:r>
              <a:rPr lang="en-US" altLang="ko-KR" sz="14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 </a:t>
            </a:r>
            <a:endParaRPr lang="ko-KR" altLang="en-US" sz="1400" kern="0" dirty="0">
              <a:solidFill>
                <a:srgbClr val="0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7841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319502" y="4195588"/>
            <a:ext cx="3442189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400" dirty="0" smtClean="0">
                <a:ln w="31750">
                  <a:solidFill>
                    <a:schemeClr val="bg1"/>
                  </a:solidFill>
                </a:ln>
                <a:noFill/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01</a:t>
            </a:r>
            <a:endParaRPr lang="ko-KR" altLang="en-US" sz="17400" dirty="0">
              <a:ln w="31750">
                <a:solidFill>
                  <a:schemeClr val="bg1"/>
                </a:solidFill>
              </a:ln>
              <a:noFill/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65508" y="2644860"/>
            <a:ext cx="5929828" cy="12434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4000" dirty="0" smtClean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Introduce to Project</a:t>
            </a:r>
          </a:p>
          <a:p>
            <a:pPr>
              <a:lnSpc>
                <a:spcPct val="110000"/>
              </a:lnSpc>
            </a:pPr>
            <a:r>
              <a:rPr lang="ko-KR" altLang="en-US" sz="2800" dirty="0" smtClean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 프로젝트 배경</a:t>
            </a:r>
            <a:endParaRPr lang="ko-KR" altLang="en-US" sz="2800" dirty="0">
              <a:solidFill>
                <a:schemeClr val="bg1"/>
              </a:solidFill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65508" y="4195588"/>
            <a:ext cx="296747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ABOUT CONTENTS</a:t>
            </a:r>
          </a:p>
          <a:p>
            <a:endParaRPr lang="en-US" altLang="ko-KR" sz="1000" dirty="0">
              <a:solidFill>
                <a:schemeClr val="bg1"/>
              </a:solidFill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en-US" altLang="ko-KR" dirty="0" smtClean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- </a:t>
            </a:r>
            <a:r>
              <a:rPr lang="ko-KR" altLang="en-US" dirty="0" smtClean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비즈니스 현황</a:t>
            </a:r>
            <a:endParaRPr lang="en-US" altLang="ko-KR" dirty="0" smtClean="0">
              <a:solidFill>
                <a:schemeClr val="bg1"/>
              </a:solidFill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en-US" altLang="ko-KR" dirty="0" smtClean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- </a:t>
            </a:r>
            <a:r>
              <a:rPr lang="ko-KR" altLang="en-US" dirty="0" smtClean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유저 스토리</a:t>
            </a:r>
            <a:endParaRPr lang="en-US" altLang="ko-KR" dirty="0" smtClean="0">
              <a:solidFill>
                <a:schemeClr val="bg1"/>
              </a:solidFill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en-US" altLang="ko-KR" dirty="0" smtClean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- Needs &amp; Solutions</a:t>
            </a:r>
          </a:p>
          <a:p>
            <a:r>
              <a:rPr lang="en-US" altLang="ko-KR" dirty="0" smtClean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- </a:t>
            </a:r>
            <a:r>
              <a:rPr lang="ko-KR" altLang="en-US" dirty="0" smtClean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경쟁사와의 비교</a:t>
            </a:r>
            <a:endParaRPr lang="en-US" altLang="ko-KR" dirty="0" smtClean="0">
              <a:solidFill>
                <a:schemeClr val="bg1"/>
              </a:solidFill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285750" indent="-285750">
              <a:buFontTx/>
              <a:buChar char="-"/>
            </a:pPr>
            <a:endParaRPr lang="ko-KR" altLang="en-US" dirty="0">
              <a:solidFill>
                <a:schemeClr val="bg1"/>
              </a:solidFill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7708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562320" y="4606204"/>
            <a:ext cx="306736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감사합니다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D6FD18-79E4-4B74-B1FE-888EBB53C786}"/>
              </a:ext>
            </a:extLst>
          </p:cNvPr>
          <p:cNvSpPr txBox="1"/>
          <p:nvPr/>
        </p:nvSpPr>
        <p:spPr>
          <a:xfrm>
            <a:off x="3009900" y="3044279"/>
            <a:ext cx="6172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나눔명조" panose="02020603020101020101" pitchFamily="18" charset="-127"/>
                <a:ea typeface="나눔명조" panose="02020603020101020101" pitchFamily="18" charset="-127"/>
              </a:rPr>
              <a:t>뉴스데이터 감성분석을 통한</a:t>
            </a:r>
            <a:endParaRPr lang="en-US" altLang="ko-KR" dirty="0">
              <a:ln>
                <a:solidFill>
                  <a:schemeClr val="tx1">
                    <a:alpha val="50000"/>
                  </a:schemeClr>
                </a:solidFill>
              </a:ln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algn="ctr"/>
            <a:r>
              <a:rPr lang="ko-KR" altLang="en-US" sz="2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나눔명조" panose="02020603020101020101" pitchFamily="18" charset="-127"/>
                <a:ea typeface="나눔명조" panose="02020603020101020101" pitchFamily="18" charset="-127"/>
              </a:rPr>
              <a:t>주가 변동성 예측</a:t>
            </a:r>
          </a:p>
        </p:txBody>
      </p:sp>
    </p:spTree>
    <p:extLst>
      <p:ext uri="{BB962C8B-B14F-4D97-AF65-F5344CB8AC3E}">
        <p14:creationId xmlns:p14="http://schemas.microsoft.com/office/powerpoint/2010/main" val="1662447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3735"/>
                    </a14:imgEffect>
                    <a14:imgEffect>
                      <a14:saturation sat="4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5181569" y="5942998"/>
            <a:ext cx="950291" cy="37560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3888858" y="5986032"/>
            <a:ext cx="1162682" cy="296435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69335" y="715775"/>
            <a:ext cx="5088465" cy="830997"/>
            <a:chOff x="169335" y="715775"/>
            <a:chExt cx="5088465" cy="830997"/>
          </a:xfrm>
        </p:grpSpPr>
        <p:sp>
          <p:nvSpPr>
            <p:cNvPr id="5" name="직사각형 4"/>
            <p:cNvSpPr/>
            <p:nvPr/>
          </p:nvSpPr>
          <p:spPr>
            <a:xfrm>
              <a:off x="169335" y="809626"/>
              <a:ext cx="135466" cy="70485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명조" panose="02020603020101020101" pitchFamily="18" charset="-127"/>
                <a:ea typeface="나눔명조" panose="02020603020101020101" pitchFamily="18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00049" y="715775"/>
              <a:ext cx="485775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>
                  <a:ln>
                    <a:solidFill>
                      <a:schemeClr val="tx1">
                        <a:alpha val="50000"/>
                      </a:schemeClr>
                    </a:solidFill>
                  </a:ln>
                  <a:latin typeface="나눔명조" panose="02020603020101020101" pitchFamily="18" charset="-127"/>
                  <a:ea typeface="나눔명조" panose="02020603020101020101" pitchFamily="18" charset="-127"/>
                </a:rPr>
                <a:t>Introduce to Project</a:t>
              </a:r>
              <a:endPara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나눔명조" panose="02020603020101020101" pitchFamily="18" charset="-127"/>
                <a:ea typeface="나눔명조" panose="02020603020101020101" pitchFamily="18" charset="-127"/>
              </a:endParaRPr>
            </a:p>
            <a:p>
              <a:r>
                <a:rPr lang="ko-KR" altLang="en-US" sz="2800" dirty="0" smtClean="0">
                  <a:ln>
                    <a:solidFill>
                      <a:schemeClr val="tx1">
                        <a:alpha val="50000"/>
                      </a:schemeClr>
                    </a:solidFill>
                  </a:ln>
                  <a:latin typeface="나눔명조" panose="02020603020101020101" pitchFamily="18" charset="-127"/>
                  <a:ea typeface="나눔명조" panose="02020603020101020101" pitchFamily="18" charset="-127"/>
                </a:rPr>
                <a:t>비즈니스 현황</a:t>
              </a:r>
              <a:endParaRPr lang="ko-KR" altLang="en-US" sz="28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나눔명조" panose="02020603020101020101" pitchFamily="18" charset="-127"/>
                <a:ea typeface="나눔명조" panose="02020603020101020101" pitchFamily="18" charset="-127"/>
              </a:endParaRPr>
            </a:p>
          </p:txBody>
        </p:sp>
      </p:grpSp>
      <p:sp>
        <p:nvSpPr>
          <p:cNvPr id="8" name="직사각형 7"/>
          <p:cNvSpPr/>
          <p:nvPr/>
        </p:nvSpPr>
        <p:spPr>
          <a:xfrm>
            <a:off x="2381169" y="5438303"/>
            <a:ext cx="809258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ko-KR" altLang="en-US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▸ </a:t>
            </a:r>
            <a:r>
              <a:rPr lang="en-US" altLang="ko-KR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2007</a:t>
            </a:r>
            <a:r>
              <a:rPr lang="ko-KR" altLang="en-US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년 이후</a:t>
            </a:r>
            <a:r>
              <a:rPr lang="en-US" altLang="ko-KR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국내에서 주식 시장에 대한 관심은 꾸준히 증가해 </a:t>
            </a:r>
            <a:r>
              <a:rPr lang="ko-KR" altLang="en-US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왔</a:t>
            </a:r>
            <a:r>
              <a:rPr lang="ko-KR" altLang="en-US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다</a:t>
            </a:r>
            <a:r>
              <a:rPr lang="en-US" altLang="ko-KR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fontAlgn="base">
              <a:lnSpc>
                <a:spcPct val="150000"/>
              </a:lnSpc>
            </a:pP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▸ </a:t>
            </a:r>
            <a:r>
              <a:rPr lang="en-US" altLang="ko-KR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2020</a:t>
            </a:r>
            <a:r>
              <a:rPr lang="ko-KR" altLang="en-US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년 </a:t>
            </a:r>
            <a:r>
              <a:rPr lang="ko-KR" altLang="en-US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들어</a:t>
            </a:r>
            <a:r>
              <a:rPr lang="en-US" altLang="ko-KR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코로나 사태와 낮은 금리의 영향으로 </a:t>
            </a:r>
            <a:r>
              <a:rPr lang="ko-KR" altLang="en-US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주식 </a:t>
            </a:r>
            <a:r>
              <a:rPr lang="ko-KR" altLang="en-US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시장이 급격하게 성장했다</a:t>
            </a:r>
            <a:r>
              <a:rPr lang="en-US" altLang="ko-KR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78" r="47653" b="17893"/>
          <a:stretch/>
        </p:blipFill>
        <p:spPr>
          <a:xfrm>
            <a:off x="1615371" y="1806073"/>
            <a:ext cx="4353334" cy="363223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497" t="8460" b="17893"/>
          <a:stretch/>
        </p:blipFill>
        <p:spPr>
          <a:xfrm>
            <a:off x="6655398" y="1806073"/>
            <a:ext cx="3936692" cy="364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275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53441" r="64411" b="10794"/>
          <a:stretch/>
        </p:blipFill>
        <p:spPr>
          <a:xfrm>
            <a:off x="6707056" y="2321752"/>
            <a:ext cx="5092733" cy="3200432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0049" y="715775"/>
            <a:ext cx="48577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나눔명조" panose="02020603020101020101" pitchFamily="18" charset="-127"/>
                <a:ea typeface="나눔명조" panose="02020603020101020101" pitchFamily="18" charset="-127"/>
              </a:rPr>
              <a:t>STEP </a:t>
            </a:r>
            <a:r>
              <a:rPr lang="en-US" altLang="ko-KR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나눔명조" panose="02020603020101020101" pitchFamily="18" charset="-127"/>
                <a:ea typeface="나눔명조" panose="02020603020101020101" pitchFamily="18" charset="-127"/>
              </a:rPr>
              <a:t>1-1</a:t>
            </a:r>
            <a:endParaRPr lang="en-US" altLang="ko-KR" sz="2000" dirty="0">
              <a:ln>
                <a:solidFill>
                  <a:schemeClr val="tx1">
                    <a:alpha val="50000"/>
                  </a:schemeClr>
                </a:solidFill>
              </a:ln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r>
              <a:rPr lang="ko-KR" altLang="en-US" sz="28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나눔명조" panose="02020603020101020101" pitchFamily="18" charset="-127"/>
                <a:ea typeface="나눔명조" panose="02020603020101020101" pitchFamily="18" charset="-127"/>
              </a:rPr>
              <a:t>비즈니스 현황</a:t>
            </a:r>
            <a:endParaRPr lang="ko-KR" altLang="en-US" sz="2800" dirty="0">
              <a:ln>
                <a:solidFill>
                  <a:schemeClr val="tx1">
                    <a:alpha val="50000"/>
                  </a:schemeClr>
                </a:solidFill>
              </a:ln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908535" y="3271071"/>
            <a:ext cx="3392571" cy="19297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ko-KR" altLang="en-US" sz="2000" b="1" dirty="0" err="1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주린이</a:t>
            </a:r>
            <a:r>
              <a:rPr lang="ko-KR" altLang="en-US" b="1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   </a:t>
            </a:r>
            <a:r>
              <a:rPr lang="en-US" altLang="ko-KR" sz="1400" b="1" dirty="0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[</a:t>
            </a:r>
            <a:r>
              <a:rPr lang="ko-KR" altLang="en-US" sz="1400" b="1" dirty="0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명사</a:t>
            </a:r>
            <a:r>
              <a:rPr lang="en-US" altLang="ko-KR" sz="1400" b="1" dirty="0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]</a:t>
            </a:r>
            <a:endParaRPr lang="en-US" altLang="ko-KR" b="1" dirty="0" smtClean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fontAlgn="base">
              <a:lnSpc>
                <a:spcPct val="120000"/>
              </a:lnSpc>
            </a:pPr>
            <a:r>
              <a:rPr lang="en-US" altLang="ko-KR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1. </a:t>
            </a:r>
            <a:r>
              <a:rPr lang="ko-KR" altLang="en-US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주식과 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어린이를 합친 말로 주식투자 초보자를 뜻하는 신조어</a:t>
            </a:r>
            <a:r>
              <a:rPr lang="en-US" altLang="ko-KR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pPr fontAlgn="base">
              <a:lnSpc>
                <a:spcPct val="120000"/>
              </a:lnSpc>
            </a:pPr>
            <a:endParaRPr lang="en-US" altLang="ko-KR" sz="500" dirty="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fontAlgn="base">
              <a:lnSpc>
                <a:spcPct val="120000"/>
              </a:lnSpc>
            </a:pPr>
            <a:r>
              <a:rPr lang="ko-KR" altLang="en-US" sz="1400" dirty="0" smtClean="0">
                <a:solidFill>
                  <a:schemeClr val="bg2">
                    <a:lumMod val="50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예</a:t>
            </a:r>
            <a:r>
              <a:rPr lang="en-US" altLang="ko-KR" sz="1400" dirty="0" smtClean="0">
                <a:solidFill>
                  <a:schemeClr val="bg2">
                    <a:lumMod val="50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 </a:t>
            </a:r>
            <a:r>
              <a:rPr lang="ko-KR" altLang="en-US" sz="1400" dirty="0" err="1" smtClean="0">
                <a:solidFill>
                  <a:schemeClr val="bg2">
                    <a:lumMod val="50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주린이를</a:t>
            </a:r>
            <a:r>
              <a:rPr lang="ko-KR" altLang="en-US" sz="1400" dirty="0" smtClean="0">
                <a:solidFill>
                  <a:schemeClr val="bg2">
                    <a:lumMod val="50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위한 친절한 주식공부</a:t>
            </a:r>
            <a:endParaRPr lang="en-US" altLang="ko-KR" sz="1400" dirty="0">
              <a:solidFill>
                <a:schemeClr val="bg2">
                  <a:lumMod val="50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fontAlgn="base">
              <a:lnSpc>
                <a:spcPct val="150000"/>
              </a:lnSpc>
            </a:pPr>
            <a:endParaRPr lang="en-US" altLang="ko-KR" dirty="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264" b="10508"/>
          <a:stretch/>
        </p:blipFill>
        <p:spPr>
          <a:xfrm>
            <a:off x="947412" y="2231441"/>
            <a:ext cx="5962127" cy="3769705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4744530" y="3253696"/>
            <a:ext cx="2280621" cy="29260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315995" y="4314819"/>
            <a:ext cx="1568845" cy="18649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688955" y="4688566"/>
            <a:ext cx="1568845" cy="18649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122959" y="1677443"/>
            <a:ext cx="361103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</a:t>
            </a:r>
            <a:r>
              <a:rPr lang="en-US" altLang="ko-KR" sz="2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2020</a:t>
            </a:r>
            <a:r>
              <a:rPr lang="ko-KR" altLang="en-US" sz="2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년 </a:t>
            </a:r>
            <a:r>
              <a:rPr lang="en-US" altLang="ko-KR" sz="2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</a:t>
            </a:r>
            <a:r>
              <a:rPr lang="ko-KR" altLang="en-US" sz="2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월 설문조사 결과</a:t>
            </a:r>
            <a:r>
              <a:rPr lang="en-US" altLang="ko-KR" sz="2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</a:t>
            </a:r>
            <a:endParaRPr lang="en-US" altLang="ko-KR" sz="20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48910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700171" y="1343834"/>
            <a:ext cx="39148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bg2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“</a:t>
            </a:r>
            <a:r>
              <a:rPr lang="ko-KR" altLang="en-US" dirty="0" err="1" smtClean="0">
                <a:solidFill>
                  <a:schemeClr val="bg2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매수랑</a:t>
            </a:r>
            <a:r>
              <a:rPr lang="ko-KR" altLang="en-US" dirty="0" smtClean="0">
                <a:solidFill>
                  <a:schemeClr val="bg2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매도가 아직도 헷갈려요 </a:t>
            </a:r>
            <a:r>
              <a:rPr lang="ko-KR" altLang="en-US" dirty="0" err="1" smtClean="0">
                <a:solidFill>
                  <a:schemeClr val="bg2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ㅠ</a:t>
            </a:r>
            <a:r>
              <a:rPr lang="en-US" altLang="ko-KR" dirty="0" smtClean="0">
                <a:solidFill>
                  <a:schemeClr val="bg2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_</a:t>
            </a:r>
            <a:r>
              <a:rPr lang="ko-KR" altLang="en-US" dirty="0" err="1" smtClean="0">
                <a:solidFill>
                  <a:schemeClr val="bg2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ㅠ</a:t>
            </a:r>
            <a:r>
              <a:rPr lang="en-US" altLang="ko-KR" dirty="0" smtClean="0">
                <a:solidFill>
                  <a:schemeClr val="bg2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”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bg2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“KOSPI? KOSDAQ? </a:t>
            </a:r>
            <a:r>
              <a:rPr lang="ko-KR" altLang="en-US" dirty="0" smtClean="0">
                <a:solidFill>
                  <a:schemeClr val="bg2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그게 뭐예요</a:t>
            </a:r>
            <a:r>
              <a:rPr lang="en-US" altLang="ko-KR" dirty="0" smtClean="0">
                <a:solidFill>
                  <a:schemeClr val="bg2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?”</a:t>
            </a:r>
            <a:endParaRPr lang="ko-KR" altLang="en-US" dirty="0">
              <a:solidFill>
                <a:schemeClr val="bg2"/>
              </a:solidFill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846" y="971784"/>
            <a:ext cx="1232199" cy="1247226"/>
          </a:xfrm>
          <a:prstGeom prst="ellipse">
            <a:avLst/>
          </a:prstGeom>
          <a:ln w="63500" cap="rnd">
            <a:solidFill>
              <a:schemeClr val="bg2">
                <a:lumMod val="75000"/>
              </a:schemeClr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8" name="TextBox 7"/>
          <p:cNvSpPr txBox="1"/>
          <p:nvPr/>
        </p:nvSpPr>
        <p:spPr>
          <a:xfrm>
            <a:off x="2700171" y="761687"/>
            <a:ext cx="5360763" cy="5821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 smtClean="0">
                <a:solidFill>
                  <a:schemeClr val="bg2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주식 관련 용어가 너무 어려운 </a:t>
            </a:r>
            <a:r>
              <a:rPr lang="en-US" altLang="ko-KR" sz="2400" dirty="0" smtClean="0">
                <a:solidFill>
                  <a:schemeClr val="bg2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Tom</a:t>
            </a:r>
            <a:r>
              <a:rPr lang="ko-KR" altLang="en-US" sz="2400" dirty="0" smtClean="0">
                <a:solidFill>
                  <a:schemeClr val="bg2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</a:t>
            </a:r>
            <a:r>
              <a:rPr lang="en-US" altLang="ko-KR" sz="2400" dirty="0" smtClean="0">
                <a:solidFill>
                  <a:schemeClr val="bg2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(Lv.1</a:t>
            </a:r>
            <a:r>
              <a:rPr lang="en-US" altLang="ko-KR" sz="2000" dirty="0" smtClean="0">
                <a:solidFill>
                  <a:schemeClr val="bg2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36981" y="3548162"/>
            <a:ext cx="3597460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bg2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“</a:t>
            </a:r>
            <a:r>
              <a:rPr lang="ko-KR" altLang="en-US" dirty="0" smtClean="0">
                <a:solidFill>
                  <a:schemeClr val="bg2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도대체 무슨 뉴스를 봐야 하나요</a:t>
            </a:r>
            <a:r>
              <a:rPr lang="en-US" altLang="ko-KR" dirty="0" smtClean="0">
                <a:solidFill>
                  <a:schemeClr val="bg2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…”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038" y="2927976"/>
            <a:ext cx="1232199" cy="1214596"/>
          </a:xfrm>
          <a:prstGeom prst="ellipse">
            <a:avLst/>
          </a:prstGeom>
          <a:ln w="63500" cap="rnd">
            <a:solidFill>
              <a:schemeClr val="bg2">
                <a:lumMod val="75000"/>
              </a:schemeClr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1" name="TextBox 10"/>
          <p:cNvSpPr txBox="1"/>
          <p:nvPr/>
        </p:nvSpPr>
        <p:spPr>
          <a:xfrm>
            <a:off x="3364776" y="2955621"/>
            <a:ext cx="62696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 smtClean="0">
                <a:solidFill>
                  <a:schemeClr val="bg2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매일 신문을 챙겨볼 시간이 부족한 </a:t>
            </a:r>
            <a:r>
              <a:rPr lang="en-US" altLang="ko-KR" sz="2400" dirty="0" smtClean="0">
                <a:solidFill>
                  <a:schemeClr val="bg2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Sophia</a:t>
            </a:r>
            <a:r>
              <a:rPr lang="ko-KR" altLang="en-US" sz="2400" dirty="0" smtClean="0">
                <a:solidFill>
                  <a:schemeClr val="bg2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</a:t>
            </a:r>
            <a:r>
              <a:rPr lang="en-US" altLang="ko-KR" sz="2400" dirty="0" smtClean="0">
                <a:solidFill>
                  <a:schemeClr val="bg2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(Lv.2</a:t>
            </a:r>
            <a:r>
              <a:rPr lang="en-US" altLang="ko-KR" sz="2000" dirty="0" smtClean="0">
                <a:solidFill>
                  <a:schemeClr val="bg2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700171" y="5230681"/>
            <a:ext cx="57647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bg2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“</a:t>
            </a:r>
            <a:r>
              <a:rPr lang="ko-KR" altLang="en-US" dirty="0" smtClean="0">
                <a:solidFill>
                  <a:schemeClr val="bg2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좀 할 만한데</a:t>
            </a:r>
            <a:r>
              <a:rPr lang="en-US" altLang="ko-KR" dirty="0" smtClean="0">
                <a:solidFill>
                  <a:schemeClr val="bg2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? </a:t>
            </a:r>
            <a:r>
              <a:rPr lang="ko-KR" altLang="en-US" dirty="0" smtClean="0">
                <a:solidFill>
                  <a:schemeClr val="bg2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나만의 투자 전략을 세워보고 싶다</a:t>
            </a:r>
            <a:r>
              <a:rPr lang="en-US" altLang="ko-KR" dirty="0" smtClean="0">
                <a:solidFill>
                  <a:schemeClr val="bg2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!”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bg2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“</a:t>
            </a:r>
            <a:r>
              <a:rPr lang="ko-KR" altLang="en-US" dirty="0" smtClean="0">
                <a:solidFill>
                  <a:schemeClr val="bg2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투자를 제대로 해보려고 하니까 봐야할 게 너무 많아 </a:t>
            </a:r>
            <a:r>
              <a:rPr lang="ko-KR" altLang="en-US" dirty="0" err="1" smtClean="0">
                <a:solidFill>
                  <a:schemeClr val="bg2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ㅠㅠ</a:t>
            </a:r>
            <a:r>
              <a:rPr lang="en-US" altLang="ko-KR" dirty="0" smtClean="0">
                <a:solidFill>
                  <a:schemeClr val="bg2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”</a:t>
            </a:r>
            <a:endParaRPr lang="ko-KR" altLang="en-US" dirty="0">
              <a:solidFill>
                <a:schemeClr val="bg2"/>
              </a:solidFill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846" y="4864379"/>
            <a:ext cx="1232199" cy="1235729"/>
          </a:xfrm>
          <a:prstGeom prst="ellipse">
            <a:avLst/>
          </a:prstGeom>
          <a:ln w="63500" cap="rnd">
            <a:solidFill>
              <a:schemeClr val="bg2">
                <a:lumMod val="75000"/>
              </a:schemeClr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4" name="TextBox 13"/>
          <p:cNvSpPr txBox="1"/>
          <p:nvPr/>
        </p:nvSpPr>
        <p:spPr>
          <a:xfrm>
            <a:off x="2700171" y="4648534"/>
            <a:ext cx="56653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 smtClean="0">
                <a:solidFill>
                  <a:schemeClr val="bg2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이제는 </a:t>
            </a:r>
            <a:r>
              <a:rPr lang="ko-KR" altLang="en-US" sz="2400" dirty="0" err="1" smtClean="0">
                <a:solidFill>
                  <a:schemeClr val="bg2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주린이를</a:t>
            </a:r>
            <a:r>
              <a:rPr lang="ko-KR" altLang="en-US" sz="2400" dirty="0" smtClean="0">
                <a:solidFill>
                  <a:schemeClr val="bg2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탈출하고 싶은 </a:t>
            </a:r>
            <a:r>
              <a:rPr lang="en-US" altLang="ko-KR" sz="2400" dirty="0" smtClean="0">
                <a:solidFill>
                  <a:schemeClr val="bg2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Oreo</a:t>
            </a:r>
            <a:r>
              <a:rPr lang="ko-KR" altLang="en-US" sz="2400" dirty="0" smtClean="0">
                <a:solidFill>
                  <a:schemeClr val="bg2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</a:t>
            </a:r>
            <a:r>
              <a:rPr lang="en-US" altLang="ko-KR" sz="2400" dirty="0" smtClean="0">
                <a:solidFill>
                  <a:schemeClr val="bg2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(Lv.3</a:t>
            </a:r>
            <a:r>
              <a:rPr lang="en-US" altLang="ko-KR" sz="2000" dirty="0" smtClean="0">
                <a:solidFill>
                  <a:schemeClr val="bg2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)</a:t>
            </a: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8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4970" y="463222"/>
            <a:ext cx="2838965" cy="1353975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8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4261" y="739184"/>
            <a:ext cx="2838965" cy="979171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8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6384" y="2945005"/>
            <a:ext cx="2149327" cy="979171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8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9383" y="2669032"/>
            <a:ext cx="2128397" cy="1353975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10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734970" y="527862"/>
            <a:ext cx="494978" cy="494978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10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422305" flipH="1">
            <a:off x="5642030" y="2728531"/>
            <a:ext cx="494978" cy="494978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11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2219" y="4355059"/>
            <a:ext cx="1984940" cy="1353975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1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7057" y="4645370"/>
            <a:ext cx="2045473" cy="979171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10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298299" flipH="1">
            <a:off x="5133063" y="4380445"/>
            <a:ext cx="494978" cy="494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407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0049" y="715775"/>
            <a:ext cx="48577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나눔명조" panose="02020603020101020101" pitchFamily="18" charset="-127"/>
                <a:ea typeface="나눔명조" panose="02020603020101020101" pitchFamily="18" charset="-127"/>
              </a:rPr>
              <a:t>STEP </a:t>
            </a:r>
            <a:r>
              <a:rPr lang="en-US" altLang="ko-KR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나눔명조" panose="02020603020101020101" pitchFamily="18" charset="-127"/>
                <a:ea typeface="나눔명조" panose="02020603020101020101" pitchFamily="18" charset="-127"/>
              </a:rPr>
              <a:t>1-2</a:t>
            </a:r>
            <a:endParaRPr lang="en-US" altLang="ko-KR" sz="2000" dirty="0">
              <a:ln>
                <a:solidFill>
                  <a:schemeClr val="tx1">
                    <a:alpha val="50000"/>
                  </a:schemeClr>
                </a:solidFill>
              </a:ln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r>
              <a:rPr lang="ko-KR" altLang="en-US" sz="28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나눔명조" panose="02020603020101020101" pitchFamily="18" charset="-127"/>
                <a:ea typeface="나눔명조" panose="02020603020101020101" pitchFamily="18" charset="-127"/>
              </a:rPr>
              <a:t>유저 스토리</a:t>
            </a:r>
            <a:endParaRPr lang="ko-KR" altLang="en-US" sz="2800" dirty="0">
              <a:ln>
                <a:solidFill>
                  <a:schemeClr val="tx1">
                    <a:alpha val="50000"/>
                  </a:schemeClr>
                </a:solidFill>
              </a:ln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913904" y="2093213"/>
            <a:ext cx="8092587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▸ </a:t>
            </a:r>
            <a:r>
              <a:rPr lang="en-US" altLang="ko-KR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</a:t>
            </a:r>
            <a:r>
              <a:rPr lang="en-US" altLang="ko-KR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ain </a:t>
            </a: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</a:t>
            </a:r>
            <a:r>
              <a:rPr lang="en-US" altLang="ko-KR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oints</a:t>
            </a:r>
            <a:endParaRPr lang="en-US" altLang="ko-KR" sz="24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fontAlgn="base">
              <a:lnSpc>
                <a:spcPct val="150000"/>
              </a:lnSpc>
            </a:pPr>
            <a:r>
              <a:rPr lang="en-US" altLang="ko-KR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 </a:t>
            </a:r>
            <a:r>
              <a:rPr lang="ko-KR" altLang="en-US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주가에 </a:t>
            </a:r>
            <a:r>
              <a:rPr lang="ko-KR" altLang="en-US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영향을 미치는 것은 수도 없이 많다</a:t>
            </a:r>
            <a:r>
              <a:rPr lang="en-US" altLang="ko-KR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 </a:t>
            </a:r>
            <a:endParaRPr lang="en-US" altLang="ko-KR" dirty="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fontAlgn="base">
              <a:lnSpc>
                <a:spcPct val="150000"/>
              </a:lnSpc>
            </a:pPr>
            <a:r>
              <a:rPr lang="en-US" altLang="ko-KR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 </a:t>
            </a:r>
            <a:r>
              <a:rPr lang="ko-KR" altLang="en-US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오랜 </a:t>
            </a:r>
            <a:r>
              <a:rPr lang="ko-KR" altLang="en-US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시간 </a:t>
            </a:r>
            <a:r>
              <a:rPr lang="ko-KR" altLang="en-US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많은 사람들이 </a:t>
            </a:r>
            <a:r>
              <a:rPr lang="ko-KR" altLang="en-US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주가 예측을</a:t>
            </a:r>
            <a:r>
              <a:rPr lang="ko-KR" altLang="en-US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시도했지만</a:t>
            </a:r>
            <a:r>
              <a:rPr lang="en-US" altLang="ko-KR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</a:t>
            </a:r>
            <a:r>
              <a:rPr lang="ko-KR" altLang="en-US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긍정적인 성과를 거두지는 못했다</a:t>
            </a:r>
            <a:r>
              <a:rPr lang="en-US" altLang="ko-KR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 </a:t>
            </a:r>
          </a:p>
          <a:p>
            <a:pPr fontAlgn="base">
              <a:lnSpc>
                <a:spcPct val="150000"/>
              </a:lnSpc>
            </a:pPr>
            <a:r>
              <a:rPr lang="en-US" altLang="ko-KR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 </a:t>
            </a:r>
            <a:r>
              <a:rPr lang="ko-KR" altLang="en-US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개인투자자는</a:t>
            </a:r>
            <a:endParaRPr lang="en-US" altLang="ko-KR" dirty="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fontAlgn="base">
              <a:lnSpc>
                <a:spcPct val="150000"/>
              </a:lnSpc>
            </a:pP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	</a:t>
            </a:r>
            <a:r>
              <a:rPr lang="ko-KR" altLang="en-US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투자를 </a:t>
            </a:r>
            <a:r>
              <a:rPr lang="ko-KR" altLang="en-US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위해 고려해야 할 </a:t>
            </a:r>
            <a:r>
              <a:rPr lang="ko-KR" altLang="en-US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사항</a:t>
            </a:r>
            <a:r>
              <a:rPr lang="en-US" altLang="ko-KR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lang="ko-KR" altLang="en-US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경제지표</a:t>
            </a:r>
            <a:r>
              <a:rPr lang="en-US" altLang="ko-KR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뉴스 등</a:t>
            </a:r>
            <a:r>
              <a:rPr lang="en-US" altLang="ko-KR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  <a:r>
              <a:rPr lang="ko-KR" altLang="en-US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</a:t>
            </a:r>
            <a:r>
              <a:rPr lang="ko-KR" altLang="en-US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너무 많고</a:t>
            </a:r>
            <a:r>
              <a:rPr lang="en-US" altLang="ko-KR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endParaRPr lang="en-US" altLang="ko-KR" dirty="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fontAlgn="base">
              <a:lnSpc>
                <a:spcPct val="150000"/>
              </a:lnSpc>
            </a:pP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	</a:t>
            </a:r>
            <a:r>
              <a:rPr lang="ko-KR" altLang="en-US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어려운 용어로 쓰인 경제 관련 뉴스를 읽는 것이 어렵고</a:t>
            </a:r>
            <a:r>
              <a:rPr lang="en-US" altLang="ko-KR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</a:p>
          <a:p>
            <a:pPr fontAlgn="base">
              <a:lnSpc>
                <a:spcPct val="150000"/>
              </a:lnSpc>
            </a:pP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	</a:t>
            </a:r>
            <a:r>
              <a:rPr lang="ko-KR" altLang="en-US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사람마다 </a:t>
            </a:r>
            <a:r>
              <a:rPr lang="ko-KR" altLang="en-US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투자 성향이 달라 누군가에게 조언을 구할 때에도 쉽지 않다</a:t>
            </a:r>
            <a:r>
              <a:rPr lang="en-US" altLang="ko-KR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 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6636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0049" y="715775"/>
            <a:ext cx="48577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나눔명조" panose="02020603020101020101" pitchFamily="18" charset="-127"/>
                <a:ea typeface="나눔명조" panose="02020603020101020101" pitchFamily="18" charset="-127"/>
              </a:rPr>
              <a:t>STEP </a:t>
            </a:r>
            <a:r>
              <a:rPr lang="en-US" altLang="ko-KR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나눔명조" panose="02020603020101020101" pitchFamily="18" charset="-127"/>
                <a:ea typeface="나눔명조" panose="02020603020101020101" pitchFamily="18" charset="-127"/>
              </a:rPr>
              <a:t>1-3</a:t>
            </a:r>
            <a:endParaRPr lang="en-US" altLang="ko-KR" sz="2000" dirty="0">
              <a:ln>
                <a:solidFill>
                  <a:schemeClr val="tx1">
                    <a:alpha val="50000"/>
                  </a:schemeClr>
                </a:solidFill>
              </a:ln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r>
              <a:rPr lang="en-US" altLang="ko-KR" sz="28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나눔명조" panose="02020603020101020101" pitchFamily="18" charset="-127"/>
                <a:ea typeface="나눔명조" panose="02020603020101020101" pitchFamily="18" charset="-127"/>
              </a:rPr>
              <a:t>Needs &amp; Solutions</a:t>
            </a:r>
            <a:endParaRPr lang="ko-KR" altLang="en-US" sz="2800" dirty="0">
              <a:ln>
                <a:solidFill>
                  <a:schemeClr val="tx1">
                    <a:alpha val="50000"/>
                  </a:schemeClr>
                </a:solidFill>
              </a:ln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859058" y="2136338"/>
            <a:ext cx="8092587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</a:pP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어떤 </a:t>
            </a:r>
            <a:r>
              <a:rPr lang="ko-KR" altLang="en-US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경제적 지표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가 주가에 영향을 미치는지 알고 싶다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수많은 </a:t>
            </a:r>
            <a:r>
              <a:rPr lang="ko-KR" altLang="en-US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뉴스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중에 주식 투자에 참고할만한 뉴스를 알고 싶다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재무제표 등의 </a:t>
            </a:r>
            <a:r>
              <a:rPr lang="ko-KR" altLang="en-US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기업 관련 정보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를 주식 투자에 활용하고 싶다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ko-KR" altLang="en-US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주식투자에 소요되는 </a:t>
            </a:r>
            <a:r>
              <a:rPr lang="ko-KR" altLang="en-US" b="1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시간</a:t>
            </a:r>
            <a:r>
              <a:rPr lang="ko-KR" altLang="en-US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을 아끼고 싶다</a:t>
            </a:r>
            <a:r>
              <a:rPr lang="en-US" altLang="ko-KR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  <a:endParaRPr lang="en-US" altLang="ko-KR" dirty="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ko-KR" altLang="en-US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감이 아닌</a:t>
            </a:r>
            <a:r>
              <a:rPr lang="en-US" altLang="ko-KR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b="1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데이터에 기반</a:t>
            </a:r>
            <a:r>
              <a:rPr lang="ko-KR" altLang="en-US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한 성공적인 주식 투자를 하고 싶다</a:t>
            </a:r>
            <a:r>
              <a:rPr lang="en-US" altLang="ko-KR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  <a:endParaRPr lang="ko-KR" altLang="en-US" dirty="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488" y="2709568"/>
            <a:ext cx="1911531" cy="1911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446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0049" y="715775"/>
            <a:ext cx="48577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나눔명조" panose="02020603020101020101" pitchFamily="18" charset="-127"/>
                <a:ea typeface="나눔명조" panose="02020603020101020101" pitchFamily="18" charset="-127"/>
              </a:rPr>
              <a:t>STEP </a:t>
            </a:r>
            <a:r>
              <a:rPr lang="en-US" altLang="ko-KR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나눔명조" panose="02020603020101020101" pitchFamily="18" charset="-127"/>
                <a:ea typeface="나눔명조" panose="02020603020101020101" pitchFamily="18" charset="-127"/>
              </a:rPr>
              <a:t>1-3</a:t>
            </a:r>
            <a:endParaRPr lang="en-US" altLang="ko-KR" sz="2000" dirty="0">
              <a:ln>
                <a:solidFill>
                  <a:schemeClr val="tx1">
                    <a:alpha val="50000"/>
                  </a:schemeClr>
                </a:solidFill>
              </a:ln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r>
              <a:rPr lang="en-US" altLang="ko-KR" sz="28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나눔명조" panose="02020603020101020101" pitchFamily="18" charset="-127"/>
                <a:ea typeface="나눔명조" panose="02020603020101020101" pitchFamily="18" charset="-127"/>
              </a:rPr>
              <a:t>Needs &amp; Solutions</a:t>
            </a:r>
            <a:endParaRPr lang="ko-KR" altLang="en-US" sz="2800" dirty="0">
              <a:ln>
                <a:solidFill>
                  <a:schemeClr val="tx1">
                    <a:alpha val="50000"/>
                  </a:schemeClr>
                </a:solidFill>
              </a:ln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938991" y="4977984"/>
            <a:ext cx="3300571" cy="8833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  <a:defRPr/>
            </a:pPr>
            <a:r>
              <a:rPr lang="ko-KR" altLang="en-US" kern="0" dirty="0" smtClean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주가와 관련된 지표 </a:t>
            </a:r>
            <a:r>
              <a:rPr lang="ko-KR" altLang="en-US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제시 </a:t>
            </a:r>
            <a:endParaRPr lang="en-US" altLang="ko-KR" kern="0" dirty="0" smtClean="0">
              <a:solidFill>
                <a:srgbClr val="0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lvl="0" algn="ctr">
              <a:lnSpc>
                <a:spcPct val="150000"/>
              </a:lnSpc>
              <a:defRPr/>
            </a:pPr>
            <a:r>
              <a:rPr lang="ko-KR" altLang="en-US" kern="0" dirty="0" smtClean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및 분석결과 제공</a:t>
            </a:r>
            <a:endParaRPr lang="ko-KR" altLang="en-US" kern="0" dirty="0">
              <a:solidFill>
                <a:srgbClr val="0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8864" y="2520336"/>
            <a:ext cx="1360828" cy="136082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0317" y="2365348"/>
            <a:ext cx="1706392" cy="170639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7334" y="2555924"/>
            <a:ext cx="1325240" cy="132524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285348" y="4331508"/>
            <a:ext cx="6078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chemeClr val="accent3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01</a:t>
            </a:r>
            <a:endParaRPr lang="ko-KR" altLang="en-US" sz="2800" dirty="0">
              <a:solidFill>
                <a:schemeClr val="accent3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41161" y="4311211"/>
            <a:ext cx="6078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chemeClr val="tx2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01</a:t>
            </a:r>
            <a:endParaRPr lang="ko-KR" altLang="en-US" sz="2800" dirty="0">
              <a:solidFill>
                <a:schemeClr val="tx2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507830" y="4977984"/>
            <a:ext cx="3300571" cy="8833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  <a:defRPr/>
            </a:pPr>
            <a:r>
              <a:rPr lang="ko-KR" altLang="en-US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뉴스 데이터 분석을 통한</a:t>
            </a:r>
          </a:p>
          <a:p>
            <a:pPr lvl="0" algn="ctr">
              <a:lnSpc>
                <a:spcPct val="150000"/>
              </a:lnSpc>
              <a:defRPr/>
            </a:pPr>
            <a:r>
              <a:rPr lang="ko-KR" altLang="en-US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기업에 관한 장기 전망 제시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854187" y="4331508"/>
            <a:ext cx="6767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chemeClr val="accent3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02</a:t>
            </a:r>
            <a:endParaRPr lang="ko-KR" altLang="en-US" sz="2800" dirty="0">
              <a:solidFill>
                <a:schemeClr val="accent3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810000" y="4311211"/>
            <a:ext cx="6767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chemeClr val="tx2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02</a:t>
            </a:r>
            <a:endParaRPr lang="ko-KR" altLang="en-US" sz="2800" dirty="0">
              <a:solidFill>
                <a:schemeClr val="tx2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8076669" y="4998281"/>
            <a:ext cx="3300571" cy="8833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  <a:defRPr/>
            </a:pPr>
            <a:r>
              <a:rPr lang="ko-KR" altLang="en-US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투자에 도움이 되는</a:t>
            </a:r>
          </a:p>
          <a:p>
            <a:pPr lvl="0" algn="ctr">
              <a:lnSpc>
                <a:spcPct val="150000"/>
              </a:lnSpc>
              <a:defRPr/>
            </a:pPr>
            <a:r>
              <a:rPr lang="ko-KR" altLang="en-US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독자적인 지표 제시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423026" y="4351805"/>
            <a:ext cx="6799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chemeClr val="accent3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03</a:t>
            </a:r>
            <a:endParaRPr lang="ko-KR" altLang="en-US" sz="2800" dirty="0">
              <a:solidFill>
                <a:schemeClr val="accent3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378839" y="4341757"/>
            <a:ext cx="6799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chemeClr val="tx2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03</a:t>
            </a:r>
            <a:endParaRPr lang="ko-KR" altLang="en-US" sz="2800" dirty="0">
              <a:solidFill>
                <a:schemeClr val="tx2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75119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2170</TotalTime>
  <Words>1570</Words>
  <Application>Microsoft Office PowerPoint</Application>
  <PresentationFormat>와이드스크린</PresentationFormat>
  <Paragraphs>374</Paragraphs>
  <Slides>30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13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44" baseType="lpstr">
      <vt:lpstr>G마켓 산스 TTF Bold</vt:lpstr>
      <vt:lpstr>나눔스퀘어_ac</vt:lpstr>
      <vt:lpstr>08서울남산체 M</vt:lpstr>
      <vt:lpstr>맑은 고딕</vt:lpstr>
      <vt:lpstr>나눔스퀘어_ac Bold</vt:lpstr>
      <vt:lpstr>G마켓 산스 TTF Light</vt:lpstr>
      <vt:lpstr>나눔스퀘어 ExtraBold</vt:lpstr>
      <vt:lpstr>나눔스퀘어 Light</vt:lpstr>
      <vt:lpstr>G마켓 산스 TTF Medium</vt:lpstr>
      <vt:lpstr>Arial</vt:lpstr>
      <vt:lpstr>나눔스퀘어 Bold</vt:lpstr>
      <vt:lpstr>나눔명조</vt:lpstr>
      <vt:lpstr>08서울남산체 B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 DEMO HUB</dc:creator>
  <cp:lastModifiedBy>Admin</cp:lastModifiedBy>
  <cp:revision>124</cp:revision>
  <dcterms:created xsi:type="dcterms:W3CDTF">2016-03-30T05:53:39Z</dcterms:created>
  <dcterms:modified xsi:type="dcterms:W3CDTF">2021-07-21T12:29:18Z</dcterms:modified>
</cp:coreProperties>
</file>