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41"/>
  </p:notesMasterIdLst>
  <p:sldIdLst>
    <p:sldId id="293" r:id="rId2"/>
    <p:sldId id="259" r:id="rId3"/>
    <p:sldId id="258" r:id="rId4"/>
    <p:sldId id="260"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9" r:id="rId39"/>
    <p:sldId id="328"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CBF71-66F0-4A10-BFCE-133CC561EC3D}" type="datetimeFigureOut">
              <a:rPr lang="fr-FR" smtClean="0"/>
              <a:t>23/08/2022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65240-7BF3-4A2A-8A84-7C7738DC4838}" type="slidenum">
              <a:rPr lang="fr-FR" smtClean="0"/>
              <a:t>‹N°›</a:t>
            </a:fld>
            <a:endParaRPr lang="fr-FR"/>
          </a:p>
        </p:txBody>
      </p:sp>
    </p:spTree>
    <p:extLst>
      <p:ext uri="{BB962C8B-B14F-4D97-AF65-F5344CB8AC3E}">
        <p14:creationId xmlns:p14="http://schemas.microsoft.com/office/powerpoint/2010/main" val="188228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7A65240-7BF3-4A2A-8A84-7C7738DC4838}" type="slidenum">
              <a:rPr lang="fr-FR" smtClean="0"/>
              <a:t>4</a:t>
            </a:fld>
            <a:endParaRPr lang="fr-FR"/>
          </a:p>
        </p:txBody>
      </p:sp>
    </p:spTree>
    <p:extLst>
      <p:ext uri="{BB962C8B-B14F-4D97-AF65-F5344CB8AC3E}">
        <p14:creationId xmlns:p14="http://schemas.microsoft.com/office/powerpoint/2010/main" val="182386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40889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49064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127458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86081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104865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5CC7450-0EC5-4BD2-96BC-A4A47805AD85}" type="datetimeFigureOut">
              <a:rPr lang="fr-FR" smtClean="0"/>
              <a:t>23/08/2022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327031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5CC7450-0EC5-4BD2-96BC-A4A47805AD85}" type="datetimeFigureOut">
              <a:rPr lang="fr-FR" smtClean="0"/>
              <a:t>23/08/2022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389035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5CC7450-0EC5-4BD2-96BC-A4A47805AD85}" type="datetimeFigureOut">
              <a:rPr lang="fr-FR" smtClean="0"/>
              <a:t>23/08/2022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28409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5CC7450-0EC5-4BD2-96BC-A4A47805AD85}" type="datetimeFigureOut">
              <a:rPr lang="fr-FR" smtClean="0"/>
              <a:t>23/08/2022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208025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C7450-0EC5-4BD2-96BC-A4A47805AD85}" type="datetimeFigureOut">
              <a:rPr lang="fr-FR" smtClean="0"/>
              <a:t>23/08/2022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224772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C7450-0EC5-4BD2-96BC-A4A47805AD85}" type="datetimeFigureOut">
              <a:rPr lang="fr-FR" smtClean="0"/>
              <a:t>23/08/2022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C465AB-C003-4772-9DD5-C2022919FBCD}" type="slidenum">
              <a:rPr lang="fr-FR" smtClean="0"/>
              <a:t>‹N°›</a:t>
            </a:fld>
            <a:endParaRPr lang="fr-FR"/>
          </a:p>
        </p:txBody>
      </p:sp>
    </p:spTree>
    <p:extLst>
      <p:ext uri="{BB962C8B-B14F-4D97-AF65-F5344CB8AC3E}">
        <p14:creationId xmlns:p14="http://schemas.microsoft.com/office/powerpoint/2010/main" val="18778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7450-0EC5-4BD2-96BC-A4A47805AD85}" type="datetimeFigureOut">
              <a:rPr lang="fr-FR" smtClean="0"/>
              <a:t>23/08/2022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465AB-C003-4772-9DD5-C2022919FBCD}" type="slidenum">
              <a:rPr lang="fr-FR" smtClean="0"/>
              <a:t>‹N°›</a:t>
            </a:fld>
            <a:endParaRPr lang="fr-FR"/>
          </a:p>
        </p:txBody>
      </p:sp>
    </p:spTree>
    <p:extLst>
      <p:ext uri="{BB962C8B-B14F-4D97-AF65-F5344CB8AC3E}">
        <p14:creationId xmlns:p14="http://schemas.microsoft.com/office/powerpoint/2010/main" val="397447036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4.bin"/><Relationship Id="rId7"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7.emf"/><Relationship Id="rId5" Type="http://schemas.openxmlformats.org/officeDocument/2006/relationships/oleObject" Target="../embeddings/oleObject5.bin"/><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1.emf"/><Relationship Id="rId5" Type="http://schemas.openxmlformats.org/officeDocument/2006/relationships/oleObject" Target="../embeddings/oleObject7.bin"/><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7.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10.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oleObject" Target="../embeddings/oleObject9.bin"/><Relationship Id="rId7"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3.png"/><Relationship Id="rId5" Type="http://schemas.openxmlformats.org/officeDocument/2006/relationships/image" Target="../media/image52.jpeg"/><Relationship Id="rId4" Type="http://schemas.openxmlformats.org/officeDocument/2006/relationships/image" Target="../media/image5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48.jpeg"/><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75165" y="1122218"/>
            <a:ext cx="7869206" cy="2308324"/>
          </a:xfrm>
          <a:prstGeom prst="rect">
            <a:avLst/>
          </a:prstGeom>
          <a:noFill/>
        </p:spPr>
        <p:txBody>
          <a:bodyPr wrap="square" rtlCol="0">
            <a:spAutoFit/>
          </a:bodyPr>
          <a:lstStyle/>
          <a:p>
            <a:pPr algn="ctr"/>
            <a:r>
              <a:rPr lang="fr-FR" sz="4800" dirty="0">
                <a:solidFill>
                  <a:srgbClr val="FF0000"/>
                </a:solidFill>
              </a:rPr>
              <a:t>Chapitre 1 </a:t>
            </a:r>
          </a:p>
          <a:p>
            <a:pPr algn="ctr"/>
            <a:endParaRPr lang="fr-FR" sz="4800" dirty="0"/>
          </a:p>
          <a:p>
            <a:pPr algn="ctr"/>
            <a:r>
              <a:rPr lang="fr-FR" sz="4800" dirty="0"/>
              <a:t>Introduction à l’électricité</a:t>
            </a:r>
          </a:p>
        </p:txBody>
      </p:sp>
    </p:spTree>
    <p:extLst>
      <p:ext uri="{BB962C8B-B14F-4D97-AF65-F5344CB8AC3E}">
        <p14:creationId xmlns:p14="http://schemas.microsoft.com/office/powerpoint/2010/main" val="221002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7"/>
          <p:cNvSpPr txBox="1">
            <a:spLocks noChangeArrowheads="1"/>
          </p:cNvSpPr>
          <p:nvPr/>
        </p:nvSpPr>
        <p:spPr bwMode="auto">
          <a:xfrm>
            <a:off x="702568" y="3417495"/>
            <a:ext cx="11198487" cy="2397131"/>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dirty="0">
                <a:effectLst/>
                <a:ea typeface="Times New Roman" panose="02020603050405020304" pitchFamily="18" charset="0"/>
              </a:rPr>
              <a:t>Le métal possède une structure « type cristalline »  </a:t>
            </a:r>
          </a:p>
          <a:p>
            <a:pPr>
              <a:spcAft>
                <a:spcPts val="0"/>
              </a:spcAft>
            </a:pP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Les ions constituent un empilement compact et ordonné où ils occupent des positions fixes.</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L’électron libre de chaque atome se déplace aléatoirement au sein du métal, déplacement désordonné.</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Il n’y a pas de mouvement d’ensemble ordonné des électrons.</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 </a:t>
            </a:r>
            <a:endParaRPr lang="fr-FR" sz="2000" dirty="0">
              <a:effectLst/>
              <a:ea typeface="Times New Roman" panose="02020603050405020304" pitchFamily="18" charset="0"/>
            </a:endParaRPr>
          </a:p>
          <a:p>
            <a:pPr>
              <a:spcAft>
                <a:spcPts val="0"/>
              </a:spcAft>
            </a:pPr>
            <a:r>
              <a:rPr lang="fr-FR" sz="2000" dirty="0">
                <a:solidFill>
                  <a:srgbClr val="FF0000"/>
                </a:solidFill>
                <a:effectLst/>
                <a:ea typeface="Times New Roman" panose="02020603050405020304" pitchFamily="18" charset="0"/>
              </a:rPr>
              <a:t>La moyenne des vecteurs vitesses des électrons est nulle.</a:t>
            </a:r>
            <a:endParaRPr lang="fr-FR" sz="2000" dirty="0">
              <a:effectLst/>
              <a:ea typeface="Times New Roman" panose="02020603050405020304" pitchFamily="18" charset="0"/>
            </a:endParaRPr>
          </a:p>
          <a:p>
            <a:pPr>
              <a:spcAft>
                <a:spcPts val="0"/>
              </a:spcAft>
            </a:pPr>
            <a:r>
              <a:rPr lang="fr-FR" sz="1200" b="1" dirty="0">
                <a:solidFill>
                  <a:srgbClr val="FF0000"/>
                </a:solidFill>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b="1" dirty="0">
                <a:solidFill>
                  <a:srgbClr val="FF0000"/>
                </a:solidFill>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p:pic>
        <p:nvPicPr>
          <p:cNvPr id="7" name="Image 6"/>
          <p:cNvPicPr>
            <a:picLocks noChangeAspect="1"/>
          </p:cNvPicPr>
          <p:nvPr/>
        </p:nvPicPr>
        <p:blipFill>
          <a:blip r:embed="rId2"/>
          <a:stretch>
            <a:fillRect/>
          </a:stretch>
        </p:blipFill>
        <p:spPr>
          <a:xfrm>
            <a:off x="1147011" y="626702"/>
            <a:ext cx="2209800" cy="1685925"/>
          </a:xfrm>
          <a:prstGeom prst="rect">
            <a:avLst/>
          </a:prstGeom>
        </p:spPr>
      </p:pic>
      <p:sp>
        <p:nvSpPr>
          <p:cNvPr id="11" name="Ellipse 10"/>
          <p:cNvSpPr/>
          <p:nvPr/>
        </p:nvSpPr>
        <p:spPr>
          <a:xfrm>
            <a:off x="2774629" y="1619173"/>
            <a:ext cx="509337" cy="3333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stretch>
            <a:fillRect/>
          </a:stretch>
        </p:blipFill>
        <p:spPr>
          <a:xfrm>
            <a:off x="7516126" y="1841030"/>
            <a:ext cx="4025794" cy="1539274"/>
          </a:xfrm>
          <a:prstGeom prst="rect">
            <a:avLst/>
          </a:prstGeom>
        </p:spPr>
      </p:pic>
      <p:sp>
        <p:nvSpPr>
          <p:cNvPr id="14" name="Forme libre 13"/>
          <p:cNvSpPr/>
          <p:nvPr/>
        </p:nvSpPr>
        <p:spPr>
          <a:xfrm>
            <a:off x="3873501" y="2067035"/>
            <a:ext cx="3344718" cy="491183"/>
          </a:xfrm>
          <a:custGeom>
            <a:avLst/>
            <a:gdLst>
              <a:gd name="connsiteX0" fmla="*/ 0 w 2743200"/>
              <a:gd name="connsiteY0" fmla="*/ 0 h 491183"/>
              <a:gd name="connsiteX1" fmla="*/ 1756610 w 2743200"/>
              <a:gd name="connsiteY1" fmla="*/ 481264 h 491183"/>
              <a:gd name="connsiteX2" fmla="*/ 2743200 w 2743200"/>
              <a:gd name="connsiteY2" fmla="*/ 336885 h 491183"/>
              <a:gd name="connsiteX3" fmla="*/ 2743200 w 2743200"/>
              <a:gd name="connsiteY3" fmla="*/ 336885 h 491183"/>
              <a:gd name="connsiteX4" fmla="*/ 2743200 w 2743200"/>
              <a:gd name="connsiteY4" fmla="*/ 336885 h 49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491183">
                <a:moveTo>
                  <a:pt x="0" y="0"/>
                </a:moveTo>
                <a:cubicBezTo>
                  <a:pt x="649705" y="212558"/>
                  <a:pt x="1299410" y="425117"/>
                  <a:pt x="1756610" y="481264"/>
                </a:cubicBezTo>
                <a:cubicBezTo>
                  <a:pt x="2213810" y="537411"/>
                  <a:pt x="2743200" y="336885"/>
                  <a:pt x="2743200" y="336885"/>
                </a:cubicBezTo>
                <a:lnTo>
                  <a:pt x="2743200" y="336885"/>
                </a:lnTo>
                <a:lnTo>
                  <a:pt x="2743200" y="336885"/>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 Box 23"/>
          <p:cNvSpPr txBox="1">
            <a:spLocks noChangeArrowheads="1"/>
          </p:cNvSpPr>
          <p:nvPr/>
        </p:nvSpPr>
        <p:spPr bwMode="auto">
          <a:xfrm>
            <a:off x="7456827" y="646347"/>
            <a:ext cx="4085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latin typeface="+mn-lt"/>
              </a:rPr>
              <a:t>Représentation de la structure métallique</a:t>
            </a:r>
          </a:p>
        </p:txBody>
      </p:sp>
      <p:sp>
        <p:nvSpPr>
          <p:cNvPr id="18" name="Text Box 22"/>
          <p:cNvSpPr txBox="1">
            <a:spLocks noChangeArrowheads="1"/>
          </p:cNvSpPr>
          <p:nvPr/>
        </p:nvSpPr>
        <p:spPr bwMode="auto">
          <a:xfrm>
            <a:off x="9876592" y="1434507"/>
            <a:ext cx="16653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latin typeface="+mn-lt"/>
              </a:rPr>
              <a:t>électron mobile</a:t>
            </a:r>
          </a:p>
        </p:txBody>
      </p:sp>
      <p:sp>
        <p:nvSpPr>
          <p:cNvPr id="19" name="Forme libre 18"/>
          <p:cNvSpPr/>
          <p:nvPr/>
        </p:nvSpPr>
        <p:spPr>
          <a:xfrm>
            <a:off x="10695556" y="1732547"/>
            <a:ext cx="84739" cy="580080"/>
          </a:xfrm>
          <a:custGeom>
            <a:avLst/>
            <a:gdLst>
              <a:gd name="connsiteX0" fmla="*/ 12549 w 84739"/>
              <a:gd name="connsiteY0" fmla="*/ 0 h 580080"/>
              <a:gd name="connsiteX1" fmla="*/ 84739 w 84739"/>
              <a:gd name="connsiteY1" fmla="*/ 276727 h 580080"/>
              <a:gd name="connsiteX2" fmla="*/ 12549 w 84739"/>
              <a:gd name="connsiteY2" fmla="*/ 553453 h 580080"/>
              <a:gd name="connsiteX3" fmla="*/ 518 w 84739"/>
              <a:gd name="connsiteY3" fmla="*/ 553453 h 580080"/>
            </a:gdLst>
            <a:ahLst/>
            <a:cxnLst>
              <a:cxn ang="0">
                <a:pos x="connsiteX0" y="connsiteY0"/>
              </a:cxn>
              <a:cxn ang="0">
                <a:pos x="connsiteX1" y="connsiteY1"/>
              </a:cxn>
              <a:cxn ang="0">
                <a:pos x="connsiteX2" y="connsiteY2"/>
              </a:cxn>
              <a:cxn ang="0">
                <a:pos x="connsiteX3" y="connsiteY3"/>
              </a:cxn>
            </a:cxnLst>
            <a:rect l="l" t="t" r="r" b="b"/>
            <a:pathLst>
              <a:path w="84739" h="580080">
                <a:moveTo>
                  <a:pt x="12549" y="0"/>
                </a:moveTo>
                <a:cubicBezTo>
                  <a:pt x="48644" y="92242"/>
                  <a:pt x="84739" y="184485"/>
                  <a:pt x="84739" y="276727"/>
                </a:cubicBezTo>
                <a:cubicBezTo>
                  <a:pt x="84739" y="368969"/>
                  <a:pt x="26586" y="507332"/>
                  <a:pt x="12549" y="553453"/>
                </a:cubicBezTo>
                <a:cubicBezTo>
                  <a:pt x="-1488" y="599574"/>
                  <a:pt x="-485" y="576513"/>
                  <a:pt x="518" y="55345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890054" y="1074413"/>
            <a:ext cx="1450205" cy="369332"/>
          </a:xfrm>
          <a:prstGeom prst="rect">
            <a:avLst/>
          </a:prstGeom>
          <a:noFill/>
        </p:spPr>
        <p:txBody>
          <a:bodyPr wrap="none" rtlCol="0">
            <a:spAutoFit/>
          </a:bodyPr>
          <a:lstStyle/>
          <a:p>
            <a:r>
              <a:rPr lang="fr-FR" dirty="0"/>
              <a:t>Fil métallique</a:t>
            </a:r>
          </a:p>
        </p:txBody>
      </p:sp>
    </p:spTree>
    <p:extLst>
      <p:ext uri="{BB962C8B-B14F-4D97-AF65-F5344CB8AC3E}">
        <p14:creationId xmlns:p14="http://schemas.microsoft.com/office/powerpoint/2010/main" val="243754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274" y="446856"/>
            <a:ext cx="6096000" cy="677108"/>
          </a:xfrm>
          <a:prstGeom prst="rect">
            <a:avLst/>
          </a:prstGeom>
        </p:spPr>
        <p:txBody>
          <a:bodyPr>
            <a:spAutoFit/>
          </a:bodyPr>
          <a:lstStyle/>
          <a:p>
            <a:pPr>
              <a:spcAft>
                <a:spcPts val="0"/>
              </a:spcAft>
            </a:pPr>
            <a:r>
              <a:rPr lang="fr-FR" sz="2000" u="sng" dirty="0">
                <a:solidFill>
                  <a:schemeClr val="accent1"/>
                </a:solidFill>
                <a:ea typeface="Times New Roman" panose="02020603050405020304" pitchFamily="18" charset="0"/>
              </a:rPr>
              <a:t>3.2 Rôle d’un générateur.</a:t>
            </a:r>
            <a:endParaRPr lang="fr-FR" sz="2000" dirty="0">
              <a:solidFill>
                <a:schemeClr val="accent1"/>
              </a:solidFill>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485273" y="1123964"/>
            <a:ext cx="11498179" cy="3416320"/>
          </a:xfrm>
          <a:prstGeom prst="rect">
            <a:avLst/>
          </a:prstGeom>
        </p:spPr>
        <p:txBody>
          <a:bodyPr wrap="square">
            <a:spAutoFit/>
          </a:bodyPr>
          <a:lstStyle/>
          <a:p>
            <a:pPr>
              <a:spcAft>
                <a:spcPts val="0"/>
              </a:spcAft>
            </a:pPr>
            <a:r>
              <a:rPr lang="fr-FR" dirty="0">
                <a:ea typeface="Times New Roman" panose="02020603050405020304" pitchFamily="18" charset="0"/>
              </a:rPr>
              <a:t>a- Les générateurs usuels possèdent une dissymétrie entre leurs deux bornes </a:t>
            </a:r>
          </a:p>
          <a:p>
            <a:pPr>
              <a:spcAft>
                <a:spcPts val="0"/>
              </a:spcAft>
            </a:pPr>
            <a:r>
              <a:rPr lang="fr-FR" dirty="0">
                <a:ea typeface="Times New Roman" panose="02020603050405020304" pitchFamily="18" charset="0"/>
              </a:rPr>
              <a:t> </a:t>
            </a:r>
          </a:p>
          <a:p>
            <a:pPr>
              <a:spcAft>
                <a:spcPts val="0"/>
              </a:spcAft>
            </a:pPr>
            <a:r>
              <a:rPr lang="fr-FR" b="1" dirty="0">
                <a:ea typeface="Times New Roman" panose="02020603050405020304" pitchFamily="18" charset="0"/>
              </a:rPr>
              <a:t>Un générateur possède deux bornes dans des états électriques différents :</a:t>
            </a:r>
            <a:endParaRPr lang="fr-FR" dirty="0">
              <a:ea typeface="Times New Roman" panose="02020603050405020304" pitchFamily="18" charset="0"/>
            </a:endParaRPr>
          </a:p>
          <a:p>
            <a:pPr>
              <a:spcAft>
                <a:spcPts val="0"/>
              </a:spcAft>
            </a:pPr>
            <a:r>
              <a:rPr lang="fr-FR" b="1" dirty="0">
                <a:ea typeface="Times New Roman" panose="02020603050405020304" pitchFamily="18" charset="0"/>
              </a:rPr>
              <a:t> </a:t>
            </a:r>
            <a:r>
              <a:rPr lang="fr-FR" dirty="0">
                <a:ea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fr-FR" dirty="0">
                <a:ea typeface="Times New Roman" panose="02020603050405020304" pitchFamily="18" charset="0"/>
              </a:rPr>
              <a:t>il y a un excès d’électrons à la borne négative</a:t>
            </a:r>
          </a:p>
          <a:p>
            <a:pPr lvl="0">
              <a:spcAft>
                <a:spcPts val="0"/>
              </a:spcAft>
              <a:tabLst>
                <a:tab pos="457200" algn="l"/>
              </a:tabLst>
            </a:pPr>
            <a:endParaRPr lang="fr-FR" dirty="0">
              <a:ea typeface="Times New Roman" panose="02020603050405020304" pitchFamily="18" charset="0"/>
            </a:endParaRPr>
          </a:p>
          <a:p>
            <a:pPr marL="342900" lvl="0" indent="-342900">
              <a:spcAft>
                <a:spcPts val="0"/>
              </a:spcAft>
              <a:buFont typeface="Symbol" panose="05050102010706020507" pitchFamily="18" charset="2"/>
              <a:buChar char=""/>
              <a:tabLst>
                <a:tab pos="457200" algn="l"/>
              </a:tabLst>
            </a:pPr>
            <a:r>
              <a:rPr lang="fr-FR" dirty="0">
                <a:solidFill>
                  <a:srgbClr val="FF0000"/>
                </a:solidFill>
                <a:ea typeface="Times New Roman" panose="02020603050405020304" pitchFamily="18" charset="0"/>
              </a:rPr>
              <a:t>il y a un défaut d’électrons à la borne positive</a:t>
            </a:r>
          </a:p>
          <a:p>
            <a:pPr marL="342900" lvl="0" indent="-342900">
              <a:spcAft>
                <a:spcPts val="0"/>
              </a:spcAft>
              <a:buFont typeface="Symbol" panose="05050102010706020507" pitchFamily="18" charset="2"/>
              <a:buChar char=""/>
              <a:tabLst>
                <a:tab pos="457200" algn="l"/>
              </a:tabLst>
            </a:pPr>
            <a:endParaRPr lang="fr-FR" dirty="0">
              <a:effectLst/>
              <a:ea typeface="Times New Roman" panose="02020603050405020304" pitchFamily="18" charset="0"/>
            </a:endParaRPr>
          </a:p>
          <a:p>
            <a:pPr marL="342900" lvl="0" indent="-342900">
              <a:spcAft>
                <a:spcPts val="0"/>
              </a:spcAft>
              <a:buFont typeface="Symbol" panose="05050102010706020507" pitchFamily="18" charset="2"/>
              <a:buChar char=""/>
              <a:tabLst>
                <a:tab pos="457200" algn="l"/>
              </a:tabLst>
            </a:pPr>
            <a:endParaRPr lang="fr-FR" dirty="0">
              <a:ea typeface="Times New Roman" panose="02020603050405020304" pitchFamily="18" charset="0"/>
            </a:endParaRPr>
          </a:p>
          <a:p>
            <a:pPr lvl="0">
              <a:spcAft>
                <a:spcPts val="0"/>
              </a:spcAft>
              <a:tabLst>
                <a:tab pos="457200" algn="l"/>
              </a:tabLst>
            </a:pPr>
            <a:r>
              <a:rPr lang="fr-FR" dirty="0">
                <a:effectLst/>
                <a:ea typeface="Times New Roman" panose="02020603050405020304" pitchFamily="18" charset="0"/>
              </a:rPr>
              <a:t>			Symbole :</a:t>
            </a:r>
          </a:p>
          <a:p>
            <a:pPr lvl="0">
              <a:spcAft>
                <a:spcPts val="0"/>
              </a:spcAft>
              <a:tabLst>
                <a:tab pos="457200" algn="l"/>
              </a:tabLst>
            </a:pPr>
            <a:endParaRPr lang="fr-FR" sz="1200" dirty="0">
              <a:latin typeface="Verdana" panose="020B0604030504040204" pitchFamily="34" charset="0"/>
              <a:ea typeface="Times New Roman" panose="02020603050405020304" pitchFamily="18" charset="0"/>
            </a:endParaRPr>
          </a:p>
          <a:p>
            <a:pPr lvl="0">
              <a:spcAft>
                <a:spcPts val="0"/>
              </a:spcAft>
              <a:tabLst>
                <a:tab pos="457200" algn="l"/>
              </a:tabLst>
            </a:pPr>
            <a:endParaRPr lang="fr-FR" sz="1200" dirty="0">
              <a:effectLst/>
              <a:latin typeface="Verdana" panose="020B0604030504040204" pitchFamily="34" charset="0"/>
              <a:ea typeface="Times New Roman" panose="02020603050405020304" pitchFamily="18" charset="0"/>
            </a:endParaRPr>
          </a:p>
          <a:p>
            <a:pPr lvl="0">
              <a:spcAft>
                <a:spcPts val="0"/>
              </a:spcAft>
              <a:tabLst>
                <a:tab pos="457200" algn="l"/>
              </a:tabLst>
            </a:pPr>
            <a:endParaRPr lang="fr-FR" sz="1200" dirty="0">
              <a:effectLst/>
              <a:latin typeface="Times New Roman" panose="02020603050405020304" pitchFamily="18" charset="0"/>
              <a:ea typeface="Times New Roman" panose="02020603050405020304" pitchFamily="18" charset="0"/>
            </a:endParaRPr>
          </a:p>
        </p:txBody>
      </p:sp>
      <p:pic>
        <p:nvPicPr>
          <p:cNvPr id="14" name="Image 13"/>
          <p:cNvPicPr>
            <a:picLocks noChangeAspect="1"/>
          </p:cNvPicPr>
          <p:nvPr/>
        </p:nvPicPr>
        <p:blipFill>
          <a:blip r:embed="rId2"/>
          <a:stretch>
            <a:fillRect/>
          </a:stretch>
        </p:blipFill>
        <p:spPr>
          <a:xfrm>
            <a:off x="3533274" y="3376362"/>
            <a:ext cx="3533775" cy="971550"/>
          </a:xfrm>
          <a:prstGeom prst="rect">
            <a:avLst/>
          </a:prstGeom>
        </p:spPr>
      </p:pic>
      <p:sp>
        <p:nvSpPr>
          <p:cNvPr id="17" name="Forme libre 16"/>
          <p:cNvSpPr/>
          <p:nvPr/>
        </p:nvSpPr>
        <p:spPr>
          <a:xfrm>
            <a:off x="5426242" y="2394284"/>
            <a:ext cx="963371" cy="1130969"/>
          </a:xfrm>
          <a:custGeom>
            <a:avLst/>
            <a:gdLst>
              <a:gd name="connsiteX0" fmla="*/ 0 w 963371"/>
              <a:gd name="connsiteY0" fmla="*/ 0 h 1130969"/>
              <a:gd name="connsiteX1" fmla="*/ 866274 w 963371"/>
              <a:gd name="connsiteY1" fmla="*/ 72190 h 1130969"/>
              <a:gd name="connsiteX2" fmla="*/ 914400 w 963371"/>
              <a:gd name="connsiteY2" fmla="*/ 757990 h 1130969"/>
              <a:gd name="connsiteX3" fmla="*/ 613611 w 963371"/>
              <a:gd name="connsiteY3" fmla="*/ 1130969 h 1130969"/>
              <a:gd name="connsiteX4" fmla="*/ 613611 w 963371"/>
              <a:gd name="connsiteY4" fmla="*/ 1130969 h 1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71" h="1130969">
                <a:moveTo>
                  <a:pt x="0" y="0"/>
                </a:moveTo>
                <a:lnTo>
                  <a:pt x="866274" y="72190"/>
                </a:lnTo>
                <a:cubicBezTo>
                  <a:pt x="1018674" y="198522"/>
                  <a:pt x="956510" y="581527"/>
                  <a:pt x="914400" y="757990"/>
                </a:cubicBezTo>
                <a:cubicBezTo>
                  <a:pt x="872290" y="934453"/>
                  <a:pt x="613611" y="1130969"/>
                  <a:pt x="613611" y="1130969"/>
                </a:cubicBezTo>
                <a:lnTo>
                  <a:pt x="613611" y="1130969"/>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17"/>
          <p:cNvSpPr/>
          <p:nvPr/>
        </p:nvSpPr>
        <p:spPr>
          <a:xfrm>
            <a:off x="4148095" y="2959768"/>
            <a:ext cx="1082083" cy="709864"/>
          </a:xfrm>
          <a:custGeom>
            <a:avLst/>
            <a:gdLst>
              <a:gd name="connsiteX0" fmla="*/ 1073610 w 1082083"/>
              <a:gd name="connsiteY0" fmla="*/ 0 h 709864"/>
              <a:gd name="connsiteX1" fmla="*/ 929231 w 1082083"/>
              <a:gd name="connsiteY1" fmla="*/ 348916 h 709864"/>
              <a:gd name="connsiteX2" fmla="*/ 26863 w 1082083"/>
              <a:gd name="connsiteY2" fmla="*/ 385011 h 709864"/>
              <a:gd name="connsiteX3" fmla="*/ 219368 w 1082083"/>
              <a:gd name="connsiteY3" fmla="*/ 709864 h 709864"/>
              <a:gd name="connsiteX4" fmla="*/ 219368 w 1082083"/>
              <a:gd name="connsiteY4" fmla="*/ 709864 h 70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83" h="709864">
                <a:moveTo>
                  <a:pt x="1073610" y="0"/>
                </a:moveTo>
                <a:cubicBezTo>
                  <a:pt x="1088649" y="142374"/>
                  <a:pt x="1103689" y="284748"/>
                  <a:pt x="929231" y="348916"/>
                </a:cubicBezTo>
                <a:cubicBezTo>
                  <a:pt x="754773" y="413085"/>
                  <a:pt x="145174" y="324853"/>
                  <a:pt x="26863" y="385011"/>
                </a:cubicBezTo>
                <a:cubicBezTo>
                  <a:pt x="-91448" y="445169"/>
                  <a:pt x="219368" y="709864"/>
                  <a:pt x="219368" y="709864"/>
                </a:cubicBezTo>
                <a:lnTo>
                  <a:pt x="219368" y="709864"/>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485273" y="4540284"/>
            <a:ext cx="3621954" cy="369332"/>
          </a:xfrm>
          <a:prstGeom prst="rect">
            <a:avLst/>
          </a:prstGeom>
        </p:spPr>
        <p:txBody>
          <a:bodyPr wrap="none">
            <a:spAutoFit/>
          </a:bodyPr>
          <a:lstStyle/>
          <a:p>
            <a:r>
              <a:rPr lang="fr-FR" dirty="0">
                <a:latin typeface="Calibri" panose="020F0502020204030204" pitchFamily="34" charset="0"/>
                <a:ea typeface="Times New Roman" panose="02020603050405020304" pitchFamily="18" charset="0"/>
                <a:cs typeface="Calibri" panose="020F0502020204030204" pitchFamily="34" charset="0"/>
              </a:rPr>
              <a:t>b- Les différents générateurs usuels :</a:t>
            </a:r>
            <a:endParaRPr lang="fr-FR" dirty="0">
              <a:latin typeface="Calibri" panose="020F0502020204030204" pitchFamily="34" charset="0"/>
              <a:cs typeface="Calibri" panose="020F0502020204030204" pitchFamily="34" charset="0"/>
            </a:endParaRPr>
          </a:p>
        </p:txBody>
      </p:sp>
      <p:pic>
        <p:nvPicPr>
          <p:cNvPr id="20" name="Image 19" descr="gene continu orange"/>
          <p:cNvPicPr/>
          <p:nvPr/>
        </p:nvPicPr>
        <p:blipFill>
          <a:blip r:embed="rId3">
            <a:extLst>
              <a:ext uri="{28A0092B-C50C-407E-A947-70E740481C1C}">
                <a14:useLocalDpi xmlns:a14="http://schemas.microsoft.com/office/drawing/2010/main" val="0"/>
              </a:ext>
            </a:extLst>
          </a:blip>
          <a:srcRect/>
          <a:stretch>
            <a:fillRect/>
          </a:stretch>
        </p:blipFill>
        <p:spPr bwMode="auto">
          <a:xfrm>
            <a:off x="1936511" y="5003171"/>
            <a:ext cx="2752625" cy="1382918"/>
          </a:xfrm>
          <a:prstGeom prst="rect">
            <a:avLst/>
          </a:prstGeom>
          <a:noFill/>
          <a:ln>
            <a:noFill/>
          </a:ln>
        </p:spPr>
      </p:pic>
      <p:pic>
        <p:nvPicPr>
          <p:cNvPr id="21" name="Image 20" descr="gene continu tektronix"/>
          <p:cNvPicPr/>
          <p:nvPr/>
        </p:nvPicPr>
        <p:blipFill>
          <a:blip r:embed="rId4">
            <a:extLst>
              <a:ext uri="{28A0092B-C50C-407E-A947-70E740481C1C}">
                <a14:useLocalDpi xmlns:a14="http://schemas.microsoft.com/office/drawing/2010/main" val="0"/>
              </a:ext>
            </a:extLst>
          </a:blip>
          <a:srcRect/>
          <a:stretch>
            <a:fillRect/>
          </a:stretch>
        </p:blipFill>
        <p:spPr bwMode="auto">
          <a:xfrm>
            <a:off x="6766258" y="4956878"/>
            <a:ext cx="3108159" cy="1475505"/>
          </a:xfrm>
          <a:prstGeom prst="rect">
            <a:avLst/>
          </a:prstGeom>
          <a:noFill/>
          <a:ln>
            <a:noFill/>
          </a:ln>
        </p:spPr>
      </p:pic>
      <p:sp>
        <p:nvSpPr>
          <p:cNvPr id="22" name="Ellipse 21"/>
          <p:cNvSpPr/>
          <p:nvPr/>
        </p:nvSpPr>
        <p:spPr>
          <a:xfrm>
            <a:off x="3946358" y="5173579"/>
            <a:ext cx="902368" cy="5210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562473" y="5979695"/>
            <a:ext cx="376990" cy="4063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3982452" y="5779834"/>
            <a:ext cx="902368" cy="52105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8265695" y="5979695"/>
            <a:ext cx="333374" cy="40639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349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gene variable"/>
          <p:cNvPicPr/>
          <p:nvPr/>
        </p:nvPicPr>
        <p:blipFill>
          <a:blip r:embed="rId3">
            <a:extLst>
              <a:ext uri="{28A0092B-C50C-407E-A947-70E740481C1C}">
                <a14:useLocalDpi xmlns:a14="http://schemas.microsoft.com/office/drawing/2010/main" val="0"/>
              </a:ext>
            </a:extLst>
          </a:blip>
          <a:srcRect/>
          <a:stretch>
            <a:fillRect/>
          </a:stretch>
        </p:blipFill>
        <p:spPr bwMode="auto">
          <a:xfrm>
            <a:off x="842212" y="365225"/>
            <a:ext cx="3749624" cy="1668112"/>
          </a:xfrm>
          <a:prstGeom prst="rect">
            <a:avLst/>
          </a:prstGeom>
          <a:noFill/>
          <a:ln>
            <a:noFill/>
          </a:ln>
        </p:spPr>
      </p:pic>
      <p:pic>
        <p:nvPicPr>
          <p:cNvPr id="3" name="Image 2" descr="generateur basse frequence"/>
          <p:cNvPicPr/>
          <p:nvPr/>
        </p:nvPicPr>
        <p:blipFill>
          <a:blip r:embed="rId4">
            <a:extLst>
              <a:ext uri="{28A0092B-C50C-407E-A947-70E740481C1C}">
                <a14:useLocalDpi xmlns:a14="http://schemas.microsoft.com/office/drawing/2010/main" val="0"/>
              </a:ext>
            </a:extLst>
          </a:blip>
          <a:srcRect/>
          <a:stretch>
            <a:fillRect/>
          </a:stretch>
        </p:blipFill>
        <p:spPr bwMode="auto">
          <a:xfrm>
            <a:off x="6208295" y="365225"/>
            <a:ext cx="3732146" cy="1668112"/>
          </a:xfrm>
          <a:prstGeom prst="rect">
            <a:avLst/>
          </a:prstGeom>
          <a:noFill/>
          <a:ln>
            <a:noFill/>
          </a:ln>
        </p:spPr>
      </p:pic>
      <p:sp>
        <p:nvSpPr>
          <p:cNvPr id="4" name="Ellipse 3"/>
          <p:cNvSpPr/>
          <p:nvPr/>
        </p:nvSpPr>
        <p:spPr>
          <a:xfrm>
            <a:off x="3801979" y="1046747"/>
            <a:ext cx="789857" cy="4130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9110263" y="1199280"/>
            <a:ext cx="707506" cy="364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801979" y="1512287"/>
            <a:ext cx="789857" cy="3766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9146358" y="1563921"/>
            <a:ext cx="671411" cy="32503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468588" y="2530193"/>
            <a:ext cx="3606885" cy="369332"/>
          </a:xfrm>
          <a:prstGeom prst="rect">
            <a:avLst/>
          </a:prstGeom>
        </p:spPr>
        <p:txBody>
          <a:bodyPr wrap="none">
            <a:spAutoFit/>
          </a:bodyPr>
          <a:lstStyle/>
          <a:p>
            <a:pPr>
              <a:spcAft>
                <a:spcPts val="0"/>
              </a:spcAft>
            </a:pPr>
            <a:r>
              <a:rPr lang="fr-FR" dirty="0">
                <a:ea typeface="Times New Roman" panose="02020603050405020304" pitchFamily="18" charset="0"/>
              </a:rPr>
              <a:t>c- Rôle du générateur dans le circuit.</a:t>
            </a:r>
            <a:endParaRPr lang="fr-FR" sz="1200" dirty="0">
              <a:effectLst/>
              <a:ea typeface="Times New Roman" panose="02020603050405020304" pitchFamily="18" charset="0"/>
            </a:endParaRPr>
          </a:p>
        </p:txBody>
      </p:sp>
      <p:sp>
        <p:nvSpPr>
          <p:cNvPr id="9" name="Rectangle 2"/>
          <p:cNvSpPr>
            <a:spLocks noChangeArrowheads="1"/>
          </p:cNvSpPr>
          <p:nvPr/>
        </p:nvSpPr>
        <p:spPr bwMode="auto">
          <a:xfrm>
            <a:off x="6629401" y="23979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 name="Objet 9"/>
          <p:cNvGraphicFramePr>
            <a:graphicFrameLocks noChangeAspect="1"/>
          </p:cNvGraphicFramePr>
          <p:nvPr>
            <p:extLst>
              <p:ext uri="{D42A27DB-BD31-4B8C-83A1-F6EECF244321}">
                <p14:modId xmlns:p14="http://schemas.microsoft.com/office/powerpoint/2010/main" val="3211540213"/>
              </p:ext>
            </p:extLst>
          </p:nvPr>
        </p:nvGraphicFramePr>
        <p:xfrm>
          <a:off x="6629401" y="2855176"/>
          <a:ext cx="4505325" cy="3371850"/>
        </p:xfrm>
        <a:graphic>
          <a:graphicData uri="http://schemas.openxmlformats.org/presentationml/2006/ole">
            <mc:AlternateContent xmlns:mc="http://schemas.openxmlformats.org/markup-compatibility/2006">
              <mc:Choice xmlns:v="urn:schemas-microsoft-com:vml" Requires="v">
                <p:oleObj spid="_x0000_s3168" name="Diapositive" r:id="rId5" imgW="3860803" imgH="2895535" progId="PowerPoint.Slide.8">
                  <p:embed/>
                </p:oleObj>
              </mc:Choice>
              <mc:Fallback>
                <p:oleObj name="Diapositive" r:id="rId5" imgW="3860803" imgH="2895535" progId="PowerPoint.Slide.8">
                  <p:embed/>
                  <p:pic>
                    <p:nvPicPr>
                      <p:cNvPr id="0" name="Object 1"/>
                      <p:cNvPicPr>
                        <a:picLocks noChangeAspect="1" noChangeArrowheads="1"/>
                      </p:cNvPicPr>
                      <p:nvPr/>
                    </p:nvPicPr>
                    <p:blipFill>
                      <a:blip r:embed="rId6"/>
                      <a:srcRect/>
                      <a:stretch>
                        <a:fillRect/>
                      </a:stretch>
                    </p:blipFill>
                    <p:spPr bwMode="auto">
                      <a:xfrm>
                        <a:off x="6629401" y="2855176"/>
                        <a:ext cx="4505325" cy="337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Image 10"/>
          <p:cNvPicPr>
            <a:picLocks noChangeAspect="1"/>
          </p:cNvPicPr>
          <p:nvPr/>
        </p:nvPicPr>
        <p:blipFill>
          <a:blip r:embed="rId7"/>
          <a:stretch>
            <a:fillRect/>
          </a:stretch>
        </p:blipFill>
        <p:spPr>
          <a:xfrm>
            <a:off x="710757" y="3320420"/>
            <a:ext cx="3486150" cy="2914650"/>
          </a:xfrm>
          <a:prstGeom prst="rect">
            <a:avLst/>
          </a:prstGeom>
        </p:spPr>
      </p:pic>
      <p:sp>
        <p:nvSpPr>
          <p:cNvPr id="12" name="Ellipse 11"/>
          <p:cNvSpPr/>
          <p:nvPr/>
        </p:nvSpPr>
        <p:spPr>
          <a:xfrm>
            <a:off x="3199750" y="4390706"/>
            <a:ext cx="493295" cy="30079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3707027" y="3098319"/>
            <a:ext cx="4127157" cy="1288330"/>
          </a:xfrm>
          <a:custGeom>
            <a:avLst/>
            <a:gdLst>
              <a:gd name="connsiteX0" fmla="*/ 0 w 4127157"/>
              <a:gd name="connsiteY0" fmla="*/ 1288330 h 1288330"/>
              <a:gd name="connsiteX1" fmla="*/ 1346887 w 4127157"/>
              <a:gd name="connsiteY1" fmla="*/ 200935 h 1288330"/>
              <a:gd name="connsiteX2" fmla="*/ 3509319 w 4127157"/>
              <a:gd name="connsiteY2" fmla="*/ 40297 h 1288330"/>
              <a:gd name="connsiteX3" fmla="*/ 4127157 w 4127157"/>
              <a:gd name="connsiteY3" fmla="*/ 682849 h 1288330"/>
              <a:gd name="connsiteX4" fmla="*/ 4127157 w 4127157"/>
              <a:gd name="connsiteY4" fmla="*/ 682849 h 128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7157" h="1288330">
                <a:moveTo>
                  <a:pt x="0" y="1288330"/>
                </a:moveTo>
                <a:cubicBezTo>
                  <a:pt x="381000" y="848635"/>
                  <a:pt x="762001" y="408940"/>
                  <a:pt x="1346887" y="200935"/>
                </a:cubicBezTo>
                <a:cubicBezTo>
                  <a:pt x="1931774" y="-7071"/>
                  <a:pt x="3045941" y="-40022"/>
                  <a:pt x="3509319" y="40297"/>
                </a:cubicBezTo>
                <a:cubicBezTo>
                  <a:pt x="3972697" y="120616"/>
                  <a:pt x="4127157" y="682849"/>
                  <a:pt x="4127157" y="682849"/>
                </a:cubicBezTo>
                <a:lnTo>
                  <a:pt x="4127157" y="682849"/>
                </a:ln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210889" y="4350784"/>
            <a:ext cx="2223622" cy="646331"/>
          </a:xfrm>
          <a:prstGeom prst="rect">
            <a:avLst/>
          </a:prstGeom>
          <a:noFill/>
        </p:spPr>
        <p:txBody>
          <a:bodyPr wrap="none" rtlCol="0">
            <a:spAutoFit/>
          </a:bodyPr>
          <a:lstStyle/>
          <a:p>
            <a:r>
              <a:rPr lang="fr-FR" dirty="0">
                <a:ln w="0"/>
                <a:solidFill>
                  <a:schemeClr val="accent1"/>
                </a:solidFill>
                <a:effectLst>
                  <a:outerShdw blurRad="38100" dist="25400" dir="5400000" algn="ctr" rotWithShape="0">
                    <a:srgbClr val="6E747A">
                      <a:alpha val="43000"/>
                    </a:srgbClr>
                  </a:outerShdw>
                </a:effectLst>
              </a:rPr>
              <a:t>Zoom sur une portion</a:t>
            </a:r>
          </a:p>
          <a:p>
            <a:r>
              <a:rPr lang="fr-FR" dirty="0">
                <a:ln w="0"/>
                <a:solidFill>
                  <a:schemeClr val="accent1"/>
                </a:solidFill>
                <a:effectLst>
                  <a:outerShdw blurRad="38100" dist="25400" dir="5400000" algn="ctr" rotWithShape="0">
                    <a:srgbClr val="6E747A">
                      <a:alpha val="43000"/>
                    </a:srgbClr>
                  </a:outerShdw>
                </a:effectLst>
              </a:rPr>
              <a:t>du fil conducteur</a:t>
            </a:r>
          </a:p>
        </p:txBody>
      </p:sp>
    </p:spTree>
    <p:extLst>
      <p:ext uri="{BB962C8B-B14F-4D97-AF65-F5344CB8AC3E}">
        <p14:creationId xmlns:p14="http://schemas.microsoft.com/office/powerpoint/2010/main" val="410184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914" y="508591"/>
            <a:ext cx="11502190" cy="4678204"/>
          </a:xfrm>
          <a:prstGeom prst="rect">
            <a:avLst/>
          </a:prstGeom>
        </p:spPr>
        <p:txBody>
          <a:bodyPr wrap="square">
            <a:spAutoFit/>
          </a:bodyPr>
          <a:lstStyle/>
          <a:p>
            <a:pPr algn="just">
              <a:spcAft>
                <a:spcPts val="0"/>
              </a:spcAft>
            </a:pPr>
            <a:r>
              <a:rPr lang="fr-FR" sz="2000" dirty="0">
                <a:ea typeface="Times New Roman" panose="02020603050405020304" pitchFamily="18" charset="0"/>
              </a:rPr>
              <a:t>En plaçant un générateur dans le circuit, on peut provoquer un déplacement global des électrons dans un sens déterminé grâce aux bornes du générateur.</a:t>
            </a:r>
          </a:p>
          <a:p>
            <a:pPr algn="just">
              <a:spcAft>
                <a:spcPts val="0"/>
              </a:spcAft>
            </a:pPr>
            <a:endParaRPr lang="fr-FR" sz="2000" dirty="0">
              <a:solidFill>
                <a:srgbClr val="FF0000"/>
              </a:solidFill>
              <a:ea typeface="Times New Roman" panose="02020603050405020304" pitchFamily="18" charset="0"/>
            </a:endParaRPr>
          </a:p>
          <a:p>
            <a:pPr algn="just">
              <a:spcAft>
                <a:spcPts val="0"/>
              </a:spcAft>
            </a:pPr>
            <a:r>
              <a:rPr lang="fr-FR" sz="2000" dirty="0">
                <a:solidFill>
                  <a:srgbClr val="FF0000"/>
                </a:solidFill>
                <a:ea typeface="Times New Roman" panose="02020603050405020304" pitchFamily="18" charset="0"/>
              </a:rPr>
              <a:t>Le générateur est un </a:t>
            </a:r>
            <a:r>
              <a:rPr lang="fr-FR" sz="2000" dirty="0" err="1">
                <a:solidFill>
                  <a:srgbClr val="FF0000"/>
                </a:solidFill>
                <a:ea typeface="Times New Roman" panose="02020603050405020304" pitchFamily="18" charset="0"/>
              </a:rPr>
              <a:t>dipole</a:t>
            </a:r>
            <a:r>
              <a:rPr lang="fr-FR" sz="2000" dirty="0">
                <a:solidFill>
                  <a:srgbClr val="FF0000"/>
                </a:solidFill>
                <a:ea typeface="Times New Roman" panose="02020603050405020304" pitchFamily="18" charset="0"/>
              </a:rPr>
              <a:t> actif. Quand le circuit est fermé, les électrons libres sont soumis à l’action suivante : répulsion par la borne – et attraction par la borne +   </a:t>
            </a:r>
            <a:r>
              <a:rPr lang="fr-FR" sz="2000" dirty="0">
                <a:solidFill>
                  <a:srgbClr val="FF0000"/>
                </a:solidFill>
                <a:ea typeface="Times New Roman" panose="02020603050405020304" pitchFamily="18" charset="0"/>
                <a:sym typeface="Wingdings" panose="05000000000000000000" pitchFamily="2" charset="2"/>
              </a:rPr>
              <a:t></a:t>
            </a:r>
            <a:r>
              <a:rPr lang="fr-FR" sz="2000" dirty="0">
                <a:solidFill>
                  <a:srgbClr val="FF0000"/>
                </a:solidFill>
                <a:ea typeface="Times New Roman" panose="02020603050405020304" pitchFamily="18" charset="0"/>
              </a:rPr>
              <a:t> Il y a alors un mouvement d’ensemble des électrons libres ; ils circulent de la borne – à la borne + à l’extérieur du générateur.</a:t>
            </a:r>
            <a:endParaRPr lang="fr-FR" sz="2000" dirty="0">
              <a:ea typeface="Times New Roman" panose="02020603050405020304" pitchFamily="18" charset="0"/>
            </a:endParaRPr>
          </a:p>
          <a:p>
            <a:pPr algn="just">
              <a:spcAft>
                <a:spcPts val="0"/>
              </a:spcAft>
            </a:pPr>
            <a:endParaRPr lang="fr-FR" sz="2000" b="1" dirty="0">
              <a:solidFill>
                <a:srgbClr val="FF0000"/>
              </a:solidFill>
              <a:ea typeface="Times New Roman" panose="02020603050405020304" pitchFamily="18" charset="0"/>
            </a:endParaRPr>
          </a:p>
          <a:p>
            <a:pPr algn="just">
              <a:spcAft>
                <a:spcPts val="0"/>
              </a:spcAft>
            </a:pPr>
            <a:r>
              <a:rPr lang="fr-FR" sz="2000" dirty="0">
                <a:solidFill>
                  <a:srgbClr val="FF0000"/>
                </a:solidFill>
                <a:ea typeface="Times New Roman" panose="02020603050405020304" pitchFamily="18" charset="0"/>
              </a:rPr>
              <a:t>C’est le déplacement d’ensemble des électrons qui constitue le courant électrique.</a:t>
            </a:r>
            <a:endParaRPr lang="fr-FR" sz="2000" dirty="0">
              <a:ea typeface="Times New Roman" panose="02020603050405020304" pitchFamily="18" charset="0"/>
            </a:endParaRPr>
          </a:p>
          <a:p>
            <a:pPr algn="just">
              <a:spcAft>
                <a:spcPts val="0"/>
              </a:spcAft>
            </a:pPr>
            <a:endParaRPr lang="fr-FR" sz="2000" dirty="0">
              <a:ea typeface="Times New Roman" panose="02020603050405020304" pitchFamily="18" charset="0"/>
            </a:endParaRPr>
          </a:p>
          <a:p>
            <a:pPr algn="just">
              <a:spcAft>
                <a:spcPts val="0"/>
              </a:spcAft>
            </a:pPr>
            <a:r>
              <a:rPr lang="fr-FR" sz="2000" dirty="0">
                <a:ea typeface="Times New Roman" panose="02020603050405020304" pitchFamily="18" charset="0"/>
              </a:rPr>
              <a:t>Le générateur a la propriété de maintenir cette dissymétrie dans la répartition des charges à ses bornes ; Il en résulte un courant permanent.</a:t>
            </a:r>
          </a:p>
          <a:p>
            <a:pPr algn="just">
              <a:spcAft>
                <a:spcPts val="0"/>
              </a:spcAft>
            </a:pPr>
            <a:endParaRPr lang="fr-FR" sz="2000" dirty="0">
              <a:ea typeface="Times New Roman" panose="02020603050405020304" pitchFamily="18" charset="0"/>
            </a:endParaRPr>
          </a:p>
          <a:p>
            <a:pPr algn="just">
              <a:spcAft>
                <a:spcPts val="0"/>
              </a:spcAft>
            </a:pPr>
            <a:r>
              <a:rPr lang="fr-FR" sz="2000" dirty="0">
                <a:ea typeface="Times New Roman" panose="02020603050405020304" pitchFamily="18" charset="0"/>
              </a:rPr>
              <a:t>Le générateur se comporte donc comme une pompe à électrons refoulant les électrons par sa borne négative et les aspirant par sa borne positive.</a:t>
            </a:r>
          </a:p>
          <a:p>
            <a:pPr marL="228600" algn="just">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48914" y="5186795"/>
            <a:ext cx="11141243" cy="1015663"/>
          </a:xfrm>
          <a:prstGeom prst="rect">
            <a:avLst/>
          </a:prstGeom>
        </p:spPr>
        <p:txBody>
          <a:bodyPr wrap="square">
            <a:spAutoFit/>
          </a:bodyPr>
          <a:lstStyle/>
          <a:p>
            <a:pPr marL="342900" lvl="0" indent="-342900">
              <a:spcAft>
                <a:spcPts val="0"/>
              </a:spcAft>
              <a:buFont typeface="Symbol" panose="05050102010706020507" pitchFamily="18" charset="2"/>
              <a:buChar char=""/>
              <a:tabLst>
                <a:tab pos="457200" algn="l"/>
              </a:tabLst>
            </a:pPr>
            <a:r>
              <a:rPr lang="fr-FR" sz="2000" dirty="0">
                <a:ea typeface="Times New Roman" panose="02020603050405020304" pitchFamily="18" charset="0"/>
              </a:rPr>
              <a:t>La vitesse moyenne d’ensemble des électrons est très faible devant la vitesse de chaque particule.</a:t>
            </a:r>
          </a:p>
          <a:p>
            <a:pPr marL="228600">
              <a:spcAft>
                <a:spcPts val="0"/>
              </a:spcAft>
            </a:pPr>
            <a:r>
              <a:rPr lang="fr-FR" sz="2000" dirty="0">
                <a:ea typeface="Times New Roman" panose="02020603050405020304" pitchFamily="18" charset="0"/>
              </a:rPr>
              <a:t> </a:t>
            </a:r>
          </a:p>
          <a:p>
            <a:pPr marL="1348740">
              <a:spcAft>
                <a:spcPts val="0"/>
              </a:spcAft>
            </a:pPr>
            <a:r>
              <a:rPr lang="fr-FR" sz="2000" dirty="0">
                <a:solidFill>
                  <a:srgbClr val="FF0000"/>
                </a:solidFill>
                <a:ea typeface="Times New Roman" panose="02020603050405020304" pitchFamily="18" charset="0"/>
              </a:rPr>
              <a:t>Vitesse moyenne </a:t>
            </a:r>
            <a:r>
              <a:rPr lang="fr-FR" sz="2000" dirty="0" err="1">
                <a:solidFill>
                  <a:srgbClr val="FF0000"/>
                </a:solidFill>
                <a:ea typeface="Times New Roman" panose="02020603050405020304" pitchFamily="18" charset="0"/>
              </a:rPr>
              <a:t>v</a:t>
            </a:r>
            <a:r>
              <a:rPr lang="fr-FR" sz="2000" baseline="-25000" dirty="0" err="1">
                <a:solidFill>
                  <a:srgbClr val="FF0000"/>
                </a:solidFill>
                <a:ea typeface="Times New Roman" panose="02020603050405020304" pitchFamily="18" charset="0"/>
              </a:rPr>
              <a:t>moy</a:t>
            </a:r>
            <a:r>
              <a:rPr lang="fr-FR" sz="2000" dirty="0">
                <a:solidFill>
                  <a:srgbClr val="FF0000"/>
                </a:solidFill>
                <a:ea typeface="Times New Roman" panose="02020603050405020304" pitchFamily="18" charset="0"/>
              </a:rPr>
              <a:t> ~ 1 mm.s</a:t>
            </a:r>
            <a:r>
              <a:rPr lang="fr-FR" sz="2000" baseline="30000" dirty="0">
                <a:solidFill>
                  <a:srgbClr val="FF0000"/>
                </a:solidFill>
                <a:ea typeface="Times New Roman" panose="02020603050405020304" pitchFamily="18" charset="0"/>
              </a:rPr>
              <a:t>-1</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3193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350058"/>
            <a:ext cx="11521148" cy="1292662"/>
          </a:xfrm>
          <a:prstGeom prst="rect">
            <a:avLst/>
          </a:prstGeom>
        </p:spPr>
        <p:txBody>
          <a:bodyPr wrap="square">
            <a:spAutoFit/>
          </a:bodyPr>
          <a:lstStyle/>
          <a:p>
            <a:pPr marL="342900" lvl="0" indent="-342900" algn="just">
              <a:spcAft>
                <a:spcPts val="0"/>
              </a:spcAft>
              <a:buFont typeface="Symbol" panose="05050102010706020507" pitchFamily="18" charset="2"/>
              <a:buChar char=""/>
              <a:tabLst>
                <a:tab pos="457200" algn="l"/>
              </a:tabLst>
            </a:pPr>
            <a:r>
              <a:rPr lang="fr-FR" sz="2000" dirty="0">
                <a:ea typeface="Times New Roman" panose="02020603050405020304" pitchFamily="18" charset="0"/>
              </a:rPr>
              <a:t>Entretenir la circulation des électrons </a:t>
            </a:r>
            <a:r>
              <a:rPr lang="fr-FR" sz="2000" u="sng" dirty="0">
                <a:ea typeface="Times New Roman" panose="02020603050405020304" pitchFamily="18" charset="0"/>
              </a:rPr>
              <a:t>nécessite de l’énergie</a:t>
            </a:r>
            <a:r>
              <a:rPr lang="fr-FR" sz="2000" dirty="0">
                <a:ea typeface="Times New Roman" panose="02020603050405020304" pitchFamily="18" charset="0"/>
              </a:rPr>
              <a:t> ; celle-ci a pu être emmagasinée dans le générateur (pile, accumulateur….) ou au contraire doit lui être fournie au fur et à mesure (générateur électromécanique).</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89284" y="1434284"/>
            <a:ext cx="10956758" cy="1015663"/>
          </a:xfrm>
          <a:prstGeom prst="rect">
            <a:avLst/>
          </a:prstGeom>
        </p:spPr>
        <p:txBody>
          <a:bodyPr wrap="square">
            <a:spAutoFit/>
          </a:bodyPr>
          <a:lstStyle/>
          <a:p>
            <a:pPr>
              <a:spcAft>
                <a:spcPts val="0"/>
              </a:spcAft>
            </a:pPr>
            <a:r>
              <a:rPr lang="fr-FR" sz="2000" u="sng" dirty="0">
                <a:ea typeface="Times New Roman" panose="02020603050405020304" pitchFamily="18" charset="0"/>
              </a:rPr>
              <a:t>Conclusion : </a:t>
            </a:r>
          </a:p>
          <a:p>
            <a:pPr>
              <a:spcAft>
                <a:spcPts val="0"/>
              </a:spcAft>
            </a:pP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Le courant électrique est une circulation de porteurs de charges, et ce sont les électrons dans le cas des métaux.</a:t>
            </a:r>
            <a:endParaRPr lang="fr-FR" sz="2000" dirty="0">
              <a:effectLst/>
              <a:ea typeface="Times New Roman" panose="02020603050405020304" pitchFamily="18" charset="0"/>
            </a:endParaRPr>
          </a:p>
        </p:txBody>
      </p:sp>
      <p:sp>
        <p:nvSpPr>
          <p:cNvPr id="4" name="Rectangle 3"/>
          <p:cNvSpPr/>
          <p:nvPr/>
        </p:nvSpPr>
        <p:spPr>
          <a:xfrm>
            <a:off x="489284" y="3787402"/>
            <a:ext cx="11502189" cy="707886"/>
          </a:xfrm>
          <a:prstGeom prst="rect">
            <a:avLst/>
          </a:prstGeom>
        </p:spPr>
        <p:txBody>
          <a:bodyPr wrap="square">
            <a:spAutoFit/>
          </a:bodyPr>
          <a:lstStyle/>
          <a:p>
            <a:pPr>
              <a:spcAft>
                <a:spcPts val="0"/>
              </a:spcAft>
            </a:pPr>
            <a:r>
              <a:rPr lang="fr-FR" sz="2000" dirty="0">
                <a:ea typeface="Times New Roman" panose="02020603050405020304" pitchFamily="18" charset="0"/>
              </a:rPr>
              <a:t>Dans un métal, </a:t>
            </a:r>
            <a:r>
              <a:rPr lang="fr-FR" sz="2000" b="1" dirty="0">
                <a:ea typeface="Times New Roman" panose="02020603050405020304" pitchFamily="18" charset="0"/>
              </a:rPr>
              <a:t>le sens de circulation des électrons est donc opposé au sens conventionnel du courant.</a:t>
            </a: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Lorsqu’on parlera de sens du courant, ce sera toujours </a:t>
            </a:r>
            <a:r>
              <a:rPr lang="fr-FR" sz="2000" b="1" dirty="0">
                <a:solidFill>
                  <a:srgbClr val="FF0000"/>
                </a:solidFill>
                <a:ea typeface="Times New Roman" panose="02020603050405020304" pitchFamily="18" charset="0"/>
              </a:rPr>
              <a:t>le sens conventionnel.</a:t>
            </a:r>
            <a:endParaRPr lang="fr-FR" sz="2000" dirty="0">
              <a:effectLst/>
              <a:ea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1962902" y="4764754"/>
            <a:ext cx="6723898" cy="1967313"/>
          </a:xfrm>
          <a:prstGeom prst="rect">
            <a:avLst/>
          </a:prstGeom>
        </p:spPr>
      </p:pic>
      <p:sp>
        <p:nvSpPr>
          <p:cNvPr id="6" name="ZoneTexte 5"/>
          <p:cNvSpPr txBox="1"/>
          <p:nvPr/>
        </p:nvSpPr>
        <p:spPr>
          <a:xfrm>
            <a:off x="489284" y="2703176"/>
            <a:ext cx="11176243" cy="830997"/>
          </a:xfrm>
          <a:prstGeom prst="rect">
            <a:avLst/>
          </a:prstGeom>
          <a:noFill/>
        </p:spPr>
        <p:txBody>
          <a:bodyPr wrap="square" rtlCol="0">
            <a:spAutoFit/>
          </a:bodyPr>
          <a:lstStyle/>
          <a:p>
            <a:pPr algn="just"/>
            <a:r>
              <a:rPr lang="fr-FR" sz="2400" dirty="0">
                <a:solidFill>
                  <a:srgbClr val="0070C0"/>
                </a:solidFill>
              </a:rPr>
              <a:t>Le sens conventionnel du courant est défini par le sens du déplacement des charges positives, les charges négatives (électrons ) se déplacent en sens contraire.</a:t>
            </a:r>
          </a:p>
        </p:txBody>
      </p:sp>
    </p:spTree>
    <p:extLst>
      <p:ext uri="{BB962C8B-B14F-4D97-AF65-F5344CB8AC3E}">
        <p14:creationId xmlns:p14="http://schemas.microsoft.com/office/powerpoint/2010/main" val="25600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789" y="607606"/>
            <a:ext cx="11073794" cy="5201424"/>
          </a:xfrm>
          <a:prstGeom prst="rect">
            <a:avLst/>
          </a:prstGeom>
        </p:spPr>
        <p:txBody>
          <a:bodyPr wrap="square">
            <a:spAutoFit/>
          </a:bodyPr>
          <a:lstStyle/>
          <a:p>
            <a:pPr lvl="0" algn="just">
              <a:spcAft>
                <a:spcPts val="0"/>
              </a:spcAft>
            </a:pPr>
            <a:r>
              <a:rPr lang="fr-FR" dirty="0">
                <a:ea typeface="Times New Roman" panose="02020603050405020304" pitchFamily="18" charset="0"/>
              </a:rPr>
              <a:t>d- Conséquence sur le circuit :</a:t>
            </a:r>
          </a:p>
          <a:p>
            <a:pPr algn="just">
              <a:spcAft>
                <a:spcPts val="0"/>
              </a:spcAft>
            </a:pPr>
            <a:r>
              <a:rPr lang="fr-FR" dirty="0">
                <a:ea typeface="Times New Roman" panose="02020603050405020304" pitchFamily="18" charset="0"/>
              </a:rPr>
              <a:t> </a:t>
            </a:r>
          </a:p>
          <a:p>
            <a:pPr algn="just">
              <a:spcAft>
                <a:spcPts val="0"/>
              </a:spcAft>
            </a:pPr>
            <a:r>
              <a:rPr lang="fr-FR" dirty="0">
                <a:ea typeface="Times New Roman" panose="02020603050405020304" pitchFamily="18" charset="0"/>
              </a:rPr>
              <a:t>Le passage de ce courant dans un métal est accompagné d’une dissipation d’énergie, un dégagement de chaleur.</a:t>
            </a:r>
          </a:p>
          <a:p>
            <a:pPr algn="just">
              <a:spcAft>
                <a:spcPts val="0"/>
              </a:spcAft>
            </a:pPr>
            <a:r>
              <a:rPr lang="fr-FR" dirty="0">
                <a:ea typeface="Times New Roman" panose="02020603050405020304" pitchFamily="18" charset="0"/>
              </a:rPr>
              <a:t>Le conducteur peut chauffer jusqu’à se détériorer.</a:t>
            </a:r>
          </a:p>
          <a:p>
            <a:pPr algn="just">
              <a:spcAft>
                <a:spcPts val="0"/>
              </a:spcAft>
            </a:pPr>
            <a:r>
              <a:rPr lang="fr-FR" dirty="0">
                <a:ea typeface="Times New Roman" panose="02020603050405020304" pitchFamily="18" charset="0"/>
              </a:rPr>
              <a:t> </a:t>
            </a:r>
          </a:p>
          <a:p>
            <a:pPr algn="just">
              <a:spcAft>
                <a:spcPts val="0"/>
              </a:spcAft>
            </a:pPr>
            <a:r>
              <a:rPr lang="fr-FR" dirty="0">
                <a:ea typeface="Times New Roman" panose="02020603050405020304" pitchFamily="18" charset="0"/>
              </a:rPr>
              <a:t> </a:t>
            </a:r>
          </a:p>
          <a:p>
            <a:pPr algn="just">
              <a:spcAft>
                <a:spcPts val="0"/>
              </a:spcAft>
            </a:pPr>
            <a:r>
              <a:rPr lang="fr-FR" dirty="0">
                <a:ea typeface="Times New Roman" panose="02020603050405020304" pitchFamily="18" charset="0"/>
              </a:rPr>
              <a:t> </a:t>
            </a:r>
          </a:p>
          <a:p>
            <a:pPr marL="342900" lvl="0" indent="-342900" algn="just">
              <a:spcAft>
                <a:spcPts val="0"/>
              </a:spcAft>
              <a:buFont typeface="Symbol" panose="05050102010706020507" pitchFamily="18" charset="2"/>
              <a:buChar char="-"/>
              <a:tabLst>
                <a:tab pos="228600" algn="l"/>
              </a:tabLst>
            </a:pPr>
            <a:r>
              <a:rPr lang="fr-FR" dirty="0">
                <a:ea typeface="Times New Roman" panose="02020603050405020304" pitchFamily="18" charset="0"/>
              </a:rPr>
              <a:t>Interprétation microscopique :</a:t>
            </a:r>
          </a:p>
          <a:p>
            <a:pPr marL="228600" algn="just">
              <a:spcAft>
                <a:spcPts val="0"/>
              </a:spcAft>
            </a:pPr>
            <a:r>
              <a:rPr lang="fr-FR" sz="2000" dirty="0">
                <a:ea typeface="Times New Roman" panose="02020603050405020304" pitchFamily="18" charset="0"/>
              </a:rPr>
              <a:t> </a:t>
            </a:r>
          </a:p>
          <a:p>
            <a:pPr marL="228600" algn="just">
              <a:spcAft>
                <a:spcPts val="0"/>
              </a:spcAft>
            </a:pPr>
            <a:r>
              <a:rPr lang="fr-FR" sz="2000" dirty="0">
                <a:solidFill>
                  <a:srgbClr val="FF0000"/>
                </a:solidFill>
                <a:ea typeface="Times New Roman" panose="02020603050405020304" pitchFamily="18" charset="0"/>
              </a:rPr>
              <a:t>Les électrons en mouvement se heurtent aux ions positifs du réseau métallique ; ils cèdent donc par collisions de l’énergie au milieu conducteur donc il se produit un dégagement de chaleur :</a:t>
            </a:r>
            <a:endParaRPr lang="fr-FR" sz="2000" dirty="0">
              <a:ea typeface="Times New Roman" panose="02020603050405020304" pitchFamily="18" charset="0"/>
            </a:endParaRPr>
          </a:p>
          <a:p>
            <a:pPr marL="228600" algn="just">
              <a:spcAft>
                <a:spcPts val="0"/>
              </a:spcAft>
            </a:pPr>
            <a:r>
              <a:rPr lang="fr-FR" sz="2000" dirty="0">
                <a:solidFill>
                  <a:srgbClr val="FF0000"/>
                </a:solidFill>
                <a:ea typeface="Times New Roman" panose="02020603050405020304" pitchFamily="18" charset="0"/>
              </a:rPr>
              <a:t>c’est l’EFFET JOULE</a:t>
            </a:r>
          </a:p>
          <a:p>
            <a:pPr marL="228600" algn="just">
              <a:spcAft>
                <a:spcPts val="0"/>
              </a:spcAft>
            </a:pPr>
            <a:endParaRPr lang="fr-FR" dirty="0">
              <a:ea typeface="Times New Roman" panose="02020603050405020304" pitchFamily="18" charset="0"/>
            </a:endParaRPr>
          </a:p>
          <a:p>
            <a:pPr marL="228600" algn="just">
              <a:spcAft>
                <a:spcPts val="0"/>
              </a:spcAft>
            </a:pPr>
            <a:r>
              <a:rPr lang="fr-FR" dirty="0">
                <a:ea typeface="Times New Roman" panose="02020603050405020304" pitchFamily="18" charset="0"/>
              </a:rPr>
              <a:t> </a:t>
            </a:r>
          </a:p>
          <a:p>
            <a:pPr marL="342900" lvl="0" indent="-342900" algn="just">
              <a:spcAft>
                <a:spcPts val="0"/>
              </a:spcAft>
              <a:buFont typeface="Symbol" panose="05050102010706020507" pitchFamily="18" charset="2"/>
              <a:buChar char="-"/>
              <a:tabLst>
                <a:tab pos="228600" algn="l"/>
              </a:tabLst>
            </a:pPr>
            <a:r>
              <a:rPr lang="fr-FR" dirty="0">
                <a:ea typeface="Times New Roman" panose="02020603050405020304" pitchFamily="18" charset="0"/>
              </a:rPr>
              <a:t>Interprétation macroscopique :</a:t>
            </a:r>
          </a:p>
          <a:p>
            <a:pPr algn="just">
              <a:spcAft>
                <a:spcPts val="0"/>
              </a:spcAft>
            </a:pPr>
            <a:r>
              <a:rPr lang="fr-FR" dirty="0">
                <a:ea typeface="Times New Roman" panose="02020603050405020304" pitchFamily="18" charset="0"/>
              </a:rPr>
              <a:t> </a:t>
            </a:r>
          </a:p>
          <a:p>
            <a:pPr marL="228600" algn="just">
              <a:spcAft>
                <a:spcPts val="0"/>
              </a:spcAft>
            </a:pPr>
            <a:r>
              <a:rPr lang="fr-FR" dirty="0">
                <a:solidFill>
                  <a:srgbClr val="FF0000"/>
                </a:solidFill>
                <a:ea typeface="Times New Roman" panose="02020603050405020304" pitchFamily="18" charset="0"/>
              </a:rPr>
              <a:t>On considère que les ions positifs du réseau ont comme action d’exercer une force de frottement visqueux opposée à la vitesse de déplacement des électrons.</a:t>
            </a:r>
            <a:endParaRPr lang="fr-FR" dirty="0">
              <a:effectLst/>
              <a:ea typeface="Times New Roman" panose="02020603050405020304" pitchFamily="18" charset="0"/>
            </a:endParaRPr>
          </a:p>
        </p:txBody>
      </p:sp>
    </p:spTree>
    <p:extLst>
      <p:ext uri="{BB962C8B-B14F-4D97-AF65-F5344CB8AC3E}">
        <p14:creationId xmlns:p14="http://schemas.microsoft.com/office/powerpoint/2010/main" val="240023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37874" y="4567808"/>
            <a:ext cx="9829800" cy="7364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264695" y="463405"/>
            <a:ext cx="11586410" cy="3139321"/>
          </a:xfrm>
          <a:prstGeom prst="rect">
            <a:avLst/>
          </a:prstGeom>
        </p:spPr>
        <p:txBody>
          <a:bodyPr wrap="square">
            <a:spAutoFit/>
          </a:bodyPr>
          <a:lstStyle/>
          <a:p>
            <a:pPr>
              <a:spcAft>
                <a:spcPts val="0"/>
              </a:spcAft>
            </a:pPr>
            <a:r>
              <a:rPr lang="fr-FR" sz="2000" u="sng" dirty="0">
                <a:solidFill>
                  <a:srgbClr val="0070C0"/>
                </a:solidFill>
                <a:ea typeface="Times New Roman" panose="02020603050405020304" pitchFamily="18" charset="0"/>
              </a:rPr>
              <a:t>3.3 L’intensité du courant.</a:t>
            </a:r>
            <a:endParaRPr lang="fr-FR" sz="2000" dirty="0">
              <a:solidFill>
                <a:srgbClr val="0070C0"/>
              </a:solidFill>
              <a:ea typeface="Times New Roman" panose="02020603050405020304" pitchFamily="18" charset="0"/>
            </a:endParaRPr>
          </a:p>
          <a:p>
            <a:pPr>
              <a:spcAft>
                <a:spcPts val="0"/>
              </a:spcAft>
            </a:pPr>
            <a:r>
              <a:rPr lang="fr-FR" sz="2000" dirty="0">
                <a:latin typeface="Verdana" panose="020B0604030504040204" pitchFamily="34" charset="0"/>
                <a:ea typeface="Times New Roman" panose="02020603050405020304" pitchFamily="18" charset="0"/>
              </a:rPr>
              <a:t> </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ea typeface="Times New Roman" panose="02020603050405020304" pitchFamily="18" charset="0"/>
              </a:rPr>
              <a:t>Le courant, étant donc un déplacement de charges électriques négatives, est caractérisé par son débit : le débit des charges ou débit des électrons. </a:t>
            </a:r>
            <a:r>
              <a:rPr lang="fr-FR" sz="2000" u="sng" dirty="0">
                <a:ea typeface="Times New Roman" panose="02020603050405020304" pitchFamily="18" charset="0"/>
              </a:rPr>
              <a:t>L’intensité du courant électrique est le débit de charges à travers une section du conducteur.</a:t>
            </a:r>
          </a:p>
          <a:p>
            <a:pPr algn="just">
              <a:spcAft>
                <a:spcPts val="0"/>
              </a:spcAft>
            </a:pPr>
            <a:r>
              <a:rPr lang="fr-FR" sz="2000" dirty="0">
                <a:ea typeface="Times New Roman" panose="02020603050405020304" pitchFamily="18" charset="0"/>
              </a:rPr>
              <a:t> </a:t>
            </a:r>
          </a:p>
          <a:p>
            <a:pPr algn="just">
              <a:spcAft>
                <a:spcPts val="0"/>
              </a:spcAft>
            </a:pPr>
            <a:r>
              <a:rPr lang="fr-FR" sz="2000" dirty="0">
                <a:ea typeface="Times New Roman" panose="02020603050405020304" pitchFamily="18" charset="0"/>
              </a:rPr>
              <a:t>Dans un conducteur métallique, l’intensité du courant est </a:t>
            </a:r>
            <a:r>
              <a:rPr lang="fr-FR" sz="2000" b="1" dirty="0">
                <a:solidFill>
                  <a:srgbClr val="FF0000"/>
                </a:solidFill>
                <a:ea typeface="Times New Roman" panose="02020603050405020304" pitchFamily="18" charset="0"/>
              </a:rPr>
              <a:t>le débit d’électrons </a:t>
            </a:r>
            <a:r>
              <a:rPr lang="fr-FR" sz="2000" dirty="0">
                <a:ea typeface="Times New Roman" panose="02020603050405020304" pitchFamily="18" charset="0"/>
              </a:rPr>
              <a:t>à travers (S)</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 Considérons un conducteur cylindrique de section droite (S)</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AutoShape 3"/>
          <p:cNvSpPr>
            <a:spLocks noChangeArrowheads="1"/>
          </p:cNvSpPr>
          <p:nvPr/>
        </p:nvSpPr>
        <p:spPr bwMode="auto">
          <a:xfrm rot="5400000">
            <a:off x="5503444" y="2897204"/>
            <a:ext cx="800100" cy="2194560"/>
          </a:xfrm>
          <a:prstGeom prst="can">
            <a:avLst>
              <a:gd name="adj" fmla="val 68571"/>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fr-FR"/>
          </a:p>
        </p:txBody>
      </p:sp>
      <p:sp>
        <p:nvSpPr>
          <p:cNvPr id="4" name="Oval 120" descr="20 %"/>
          <p:cNvSpPr>
            <a:spLocks noChangeArrowheads="1"/>
          </p:cNvSpPr>
          <p:nvPr/>
        </p:nvSpPr>
        <p:spPr bwMode="auto">
          <a:xfrm>
            <a:off x="6453472" y="3594434"/>
            <a:ext cx="680720" cy="800100"/>
          </a:xfrm>
          <a:prstGeom prst="ellipse">
            <a:avLst/>
          </a:prstGeom>
          <a:pattFill prst="pct20">
            <a:fgClr>
              <a:srgbClr val="000000"/>
            </a:fgClr>
            <a:bgClr>
              <a:srgbClr val="FFFFFF"/>
            </a:bgClr>
          </a:pattFill>
          <a:ln w="9525">
            <a:solidFill>
              <a:srgbClr val="000000"/>
            </a:solidFill>
            <a:round/>
            <a:headEnd/>
            <a:tailEnd/>
          </a:ln>
        </p:spPr>
        <p:txBody>
          <a:bodyPr rot="0" vert="horz" wrap="square" lIns="91440" tIns="45720" rIns="91440" bIns="45720" anchor="t" anchorCtr="0" upright="1">
            <a:noAutofit/>
          </a:bodyPr>
          <a:lstStyle/>
          <a:p>
            <a:pPr>
              <a:spcAft>
                <a:spcPts val="0"/>
              </a:spcAft>
            </a:pPr>
            <a:r>
              <a:rPr lang="fr-FR" sz="1000" b="1">
                <a:effectLst/>
                <a:latin typeface="Verdana" panose="020B0604030504040204" pitchFamily="34" charset="0"/>
                <a:ea typeface="Times New Roman" panose="02020603050405020304" pitchFamily="18" charset="0"/>
              </a:rPr>
              <a:t>(S)</a:t>
            </a:r>
            <a:endParaRPr lang="fr-FR" sz="10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212559" y="4567808"/>
            <a:ext cx="1617174" cy="369332"/>
          </a:xfrm>
          <a:prstGeom prst="rect">
            <a:avLst/>
          </a:prstGeom>
        </p:spPr>
        <p:txBody>
          <a:bodyPr wrap="none">
            <a:spAutoFit/>
          </a:bodyPr>
          <a:lstStyle/>
          <a:p>
            <a:pPr>
              <a:spcAft>
                <a:spcPts val="0"/>
              </a:spcAft>
            </a:pPr>
            <a:r>
              <a:rPr lang="fr-FR" dirty="0">
                <a:ea typeface="Times New Roman" panose="02020603050405020304" pitchFamily="18" charset="0"/>
              </a:rPr>
              <a:t>Par définition : </a:t>
            </a:r>
            <a:endParaRPr lang="fr-FR" sz="1200" dirty="0">
              <a:effectLst/>
              <a:ea typeface="Times New Roman" panose="02020603050405020304" pitchFamily="18" charset="0"/>
            </a:endParaRPr>
          </a:p>
        </p:txBody>
      </p:sp>
      <p:sp>
        <p:nvSpPr>
          <p:cNvPr id="10" name="Rectangle 9"/>
          <p:cNvSpPr/>
          <p:nvPr/>
        </p:nvSpPr>
        <p:spPr>
          <a:xfrm>
            <a:off x="2338135" y="4596368"/>
            <a:ext cx="9512969" cy="707886"/>
          </a:xfrm>
          <a:prstGeom prst="rect">
            <a:avLst/>
          </a:prstGeom>
        </p:spPr>
        <p:txBody>
          <a:bodyPr wrap="square">
            <a:spAutoFit/>
          </a:bodyPr>
          <a:lstStyle/>
          <a:p>
            <a:pPr algn="just">
              <a:spcAft>
                <a:spcPts val="0"/>
              </a:spcAft>
            </a:pPr>
            <a:r>
              <a:rPr lang="fr-FR" sz="2000" dirty="0">
                <a:solidFill>
                  <a:srgbClr val="FF0000"/>
                </a:solidFill>
                <a:ea typeface="Times New Roman" panose="02020603050405020304" pitchFamily="18" charset="0"/>
              </a:rPr>
              <a:t>L’intensité i(t) d’un courant électrique est égale à la charge électrique Q qui traverse la section (S) du conducteur pendant la durée </a:t>
            </a:r>
            <a:r>
              <a:rPr lang="fr-FR" sz="2000" dirty="0" err="1">
                <a:solidFill>
                  <a:srgbClr val="FF0000"/>
                </a:solidFill>
                <a:ea typeface="Times New Roman" panose="02020603050405020304" pitchFamily="18" charset="0"/>
              </a:rPr>
              <a:t>Δt</a:t>
            </a:r>
            <a:r>
              <a:rPr lang="fr-FR" sz="2000" dirty="0">
                <a:solidFill>
                  <a:srgbClr val="FF0000"/>
                </a:solidFill>
                <a:ea typeface="Times New Roman" panose="02020603050405020304" pitchFamily="18" charset="0"/>
              </a:rPr>
              <a:t>.</a:t>
            </a:r>
            <a:endParaRPr lang="fr-FR" sz="2000" dirty="0">
              <a:effectLst/>
              <a:ea typeface="Times New Roman" panose="02020603050405020304" pitchFamily="18" charset="0"/>
            </a:endParaRPr>
          </a:p>
        </p:txBody>
      </p:sp>
      <p:sp>
        <p:nvSpPr>
          <p:cNvPr id="11" name="Rectangle 10"/>
          <p:cNvSpPr/>
          <p:nvPr/>
        </p:nvSpPr>
        <p:spPr>
          <a:xfrm>
            <a:off x="2237874" y="5623005"/>
            <a:ext cx="6096000" cy="646331"/>
          </a:xfrm>
          <a:prstGeom prst="rect">
            <a:avLst/>
          </a:prstGeom>
        </p:spPr>
        <p:txBody>
          <a:bodyPr>
            <a:spAutoFit/>
          </a:bodyPr>
          <a:lstStyle/>
          <a:p>
            <a:pPr>
              <a:spcAft>
                <a:spcPts val="0"/>
              </a:spcAft>
            </a:pPr>
            <a:r>
              <a:rPr lang="fr-FR" dirty="0">
                <a:ea typeface="Times New Roman" panose="02020603050405020304" pitchFamily="18" charset="0"/>
              </a:rPr>
              <a:t>Charge traversant la section (S) :  </a:t>
            </a:r>
            <a:r>
              <a:rPr lang="fr-FR" b="1" dirty="0">
                <a:solidFill>
                  <a:srgbClr val="FF0000"/>
                </a:solidFill>
                <a:ea typeface="Times New Roman" panose="02020603050405020304" pitchFamily="18" charset="0"/>
              </a:rPr>
              <a:t>Q</a:t>
            </a:r>
            <a:endParaRPr lang="fr-FR" dirty="0">
              <a:ea typeface="Times New Roman" panose="02020603050405020304" pitchFamily="18" charset="0"/>
            </a:endParaRPr>
          </a:p>
          <a:p>
            <a:pPr>
              <a:spcAft>
                <a:spcPts val="0"/>
              </a:spcAft>
            </a:pPr>
            <a:r>
              <a:rPr lang="fr-FR" dirty="0">
                <a:ea typeface="Times New Roman" panose="02020603050405020304" pitchFamily="18" charset="0"/>
              </a:rPr>
              <a:t>Durée de la traversé :  </a:t>
            </a:r>
            <a:r>
              <a:rPr lang="fr-FR" b="1" dirty="0" err="1">
                <a:solidFill>
                  <a:srgbClr val="FF0000"/>
                </a:solidFill>
                <a:ea typeface="Times New Roman" panose="02020603050405020304" pitchFamily="18" charset="0"/>
              </a:rPr>
              <a:t>Δt</a:t>
            </a:r>
            <a:endParaRPr lang="fr-FR" dirty="0">
              <a:effectLst/>
              <a:ea typeface="Times New Roman" panose="02020603050405020304" pitchFamily="18" charset="0"/>
            </a:endParaRPr>
          </a:p>
        </p:txBody>
      </p:sp>
    </p:spTree>
    <p:extLst>
      <p:ext uri="{BB962C8B-B14F-4D97-AF65-F5344CB8AC3E}">
        <p14:creationId xmlns:p14="http://schemas.microsoft.com/office/powerpoint/2010/main" val="96222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660610" y="365647"/>
            <a:ext cx="2057400" cy="862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 name="Rectangle 2"/>
              <p:cNvSpPr/>
              <p:nvPr/>
            </p:nvSpPr>
            <p:spPr>
              <a:xfrm>
                <a:off x="2920313" y="383890"/>
                <a:ext cx="2664561" cy="741806"/>
              </a:xfrm>
              <a:prstGeom prst="rect">
                <a:avLst/>
              </a:prstGeom>
            </p:spPr>
            <p:txBody>
              <a:bodyPr wrap="square">
                <a:spAutoFit/>
              </a:bodyPr>
              <a:lstStyle/>
              <a:p>
                <a:r>
                  <a:rPr lang="fr-FR" sz="2800" dirty="0">
                    <a:solidFill>
                      <a:srgbClr val="FF0000"/>
                    </a:solidFill>
                  </a:rPr>
                  <a:t>i(t) </a:t>
                </a:r>
                <a14:m>
                  <m:oMath xmlns:m="http://schemas.openxmlformats.org/officeDocument/2006/math">
                    <m:r>
                      <a:rPr lang="fr-FR" sz="2800" b="0" i="0">
                        <a:solidFill>
                          <a:srgbClr val="FF0000"/>
                        </a:solidFill>
                        <a:latin typeface="Cambria Math" panose="02040503050406030204" pitchFamily="18" charset="0"/>
                      </a:rPr>
                      <m:t>=</m:t>
                    </m:r>
                    <m:f>
                      <m:fPr>
                        <m:ctrlPr>
                          <a:rPr lang="fr-FR" sz="2800" b="0" i="1">
                            <a:solidFill>
                              <a:srgbClr val="FF0000"/>
                            </a:solidFill>
                            <a:latin typeface="Cambria Math" panose="02040503050406030204" pitchFamily="18" charset="0"/>
                          </a:rPr>
                        </m:ctrlPr>
                      </m:fPr>
                      <m:num>
                        <m:r>
                          <a:rPr lang="fr-FR" sz="2800" b="1" i="0" smtClean="0">
                            <a:solidFill>
                              <a:srgbClr val="FF0000"/>
                            </a:solidFill>
                            <a:latin typeface="Cambria Math" panose="02040503050406030204" pitchFamily="18" charset="0"/>
                          </a:rPr>
                          <m:t>𝐐</m:t>
                        </m:r>
                      </m:num>
                      <m:den>
                        <m:r>
                          <a:rPr lang="fr-FR" sz="2800" b="1" i="0" smtClean="0">
                            <a:solidFill>
                              <a:srgbClr val="FF0000"/>
                            </a:solidFill>
                            <a:latin typeface="Cambria Math" panose="02040503050406030204" pitchFamily="18" charset="0"/>
                            <a:ea typeface="Cambria Math" panose="02040503050406030204" pitchFamily="18" charset="0"/>
                          </a:rPr>
                          <m:t>∆</m:t>
                        </m:r>
                        <m:r>
                          <a:rPr lang="fr-FR" sz="2800" b="1" i="0">
                            <a:solidFill>
                              <a:srgbClr val="FF0000"/>
                            </a:solidFill>
                            <a:latin typeface="Cambria Math" panose="02040503050406030204" pitchFamily="18" charset="0"/>
                          </a:rPr>
                          <m:t>𝐭</m:t>
                        </m:r>
                      </m:den>
                    </m:f>
                  </m:oMath>
                </a14:m>
                <a:endParaRPr lang="fr-FR" sz="2800" dirty="0">
                  <a:solidFill>
                    <a:srgbClr val="FF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920313" y="383890"/>
                <a:ext cx="2664561" cy="741806"/>
              </a:xfrm>
              <a:prstGeom prst="rect">
                <a:avLst/>
              </a:prstGeom>
              <a:blipFill>
                <a:blip r:embed="rId3"/>
                <a:stretch>
                  <a:fillRect l="-4577" b="-6557"/>
                </a:stretch>
              </a:blipFill>
            </p:spPr>
            <p:txBody>
              <a:bodyPr/>
              <a:lstStyle/>
              <a:p>
                <a:r>
                  <a:rPr lang="fr-FR">
                    <a:noFill/>
                  </a:rPr>
                  <a:t> </a:t>
                </a:r>
              </a:p>
            </p:txBody>
          </p:sp>
        </mc:Fallback>
      </mc:AlternateContent>
      <p:pic>
        <p:nvPicPr>
          <p:cNvPr id="4" name="Image 3"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369" y="231490"/>
            <a:ext cx="1037267" cy="1098546"/>
          </a:xfrm>
          <a:prstGeom prst="rect">
            <a:avLst/>
          </a:prstGeom>
          <a:noFill/>
          <a:ln>
            <a:noFill/>
          </a:ln>
        </p:spPr>
      </p:pic>
      <p:sp>
        <p:nvSpPr>
          <p:cNvPr id="8" name="Rectangle 7"/>
          <p:cNvSpPr/>
          <p:nvPr/>
        </p:nvSpPr>
        <p:spPr>
          <a:xfrm>
            <a:off x="271968" y="2143037"/>
            <a:ext cx="11582401" cy="3170099"/>
          </a:xfrm>
          <a:prstGeom prst="rect">
            <a:avLst/>
          </a:prstGeom>
        </p:spPr>
        <p:txBody>
          <a:bodyPr wrap="square">
            <a:spAutoFit/>
          </a:bodyPr>
          <a:lstStyle/>
          <a:p>
            <a:pPr>
              <a:spcAft>
                <a:spcPts val="0"/>
              </a:spcAft>
            </a:pPr>
            <a:r>
              <a:rPr lang="fr-FR" sz="2000" u="sng" dirty="0">
                <a:ea typeface="Times New Roman" panose="02020603050405020304" pitchFamily="18" charset="0"/>
              </a:rPr>
              <a:t>Unités :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Charge : le Coulomb (C) </a:t>
            </a:r>
          </a:p>
          <a:p>
            <a:pPr>
              <a:spcAft>
                <a:spcPts val="0"/>
              </a:spcAft>
            </a:pPr>
            <a:r>
              <a:rPr lang="fr-FR" sz="2000" dirty="0">
                <a:ea typeface="Times New Roman" panose="02020603050405020304" pitchFamily="18" charset="0"/>
              </a:rPr>
              <a:t>Temps : la seconde (s)</a:t>
            </a:r>
          </a:p>
          <a:p>
            <a:pPr>
              <a:spcAft>
                <a:spcPts val="0"/>
              </a:spcAft>
            </a:pPr>
            <a:r>
              <a:rPr lang="fr-FR" sz="2000" dirty="0">
                <a:ea typeface="Times New Roman" panose="02020603050405020304" pitchFamily="18" charset="0"/>
              </a:rPr>
              <a:t>Intensité : </a:t>
            </a:r>
            <a:r>
              <a:rPr lang="fr-FR" sz="2000" b="1" dirty="0">
                <a:ea typeface="Times New Roman" panose="02020603050405020304" pitchFamily="18" charset="0"/>
              </a:rPr>
              <a:t>l’Ampère (A)</a:t>
            </a:r>
            <a:r>
              <a:rPr lang="fr-FR" sz="2000" dirty="0">
                <a:ea typeface="Times New Roman" panose="02020603050405020304" pitchFamily="18" charset="0"/>
              </a:rPr>
              <a:t> est une unité fondamentale du système international.</a:t>
            </a:r>
          </a:p>
          <a:p>
            <a:pPr>
              <a:spcAft>
                <a:spcPts val="0"/>
              </a:spcAft>
            </a:pPr>
            <a:r>
              <a:rPr lang="fr-FR" sz="2000" dirty="0">
                <a:ea typeface="Times New Roman" panose="02020603050405020304" pitchFamily="18" charset="0"/>
              </a:rPr>
              <a:t> </a:t>
            </a:r>
          </a:p>
          <a:p>
            <a:pPr>
              <a:spcAft>
                <a:spcPts val="0"/>
              </a:spcAft>
            </a:pPr>
            <a:r>
              <a:rPr lang="fr-FR" sz="2000" i="1" dirty="0">
                <a:ea typeface="Times New Roman" panose="02020603050405020304" pitchFamily="18" charset="0"/>
              </a:rPr>
              <a:t>* André Marie AMPERE (1775-1836), mathématicien et physicien français</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Remarque : Un Ampère est l’intensité d’un courant qui transporte un Coulomb en une seconde.</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Au passage de combien d’électrons ce courant correspond-il ?</a:t>
            </a:r>
            <a:endParaRPr lang="fr-FR" sz="2000" dirty="0">
              <a:effectLst/>
              <a:ea typeface="Times New Roman" panose="02020603050405020304" pitchFamily="18" charset="0"/>
            </a:endParaRPr>
          </a:p>
        </p:txBody>
      </p:sp>
      <p:sp>
        <p:nvSpPr>
          <p:cNvPr id="9" name="Rectangle 5"/>
          <p:cNvSpPr>
            <a:spLocks noChangeArrowheads="1"/>
          </p:cNvSpPr>
          <p:nvPr/>
        </p:nvSpPr>
        <p:spPr bwMode="auto">
          <a:xfrm>
            <a:off x="902369" y="526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 name="Objet 9"/>
          <p:cNvGraphicFramePr>
            <a:graphicFrameLocks noChangeAspect="1"/>
          </p:cNvGraphicFramePr>
          <p:nvPr>
            <p:extLst>
              <p:ext uri="{D42A27DB-BD31-4B8C-83A1-F6EECF244321}">
                <p14:modId xmlns:p14="http://schemas.microsoft.com/office/powerpoint/2010/main" val="3210886412"/>
              </p:ext>
            </p:extLst>
          </p:nvPr>
        </p:nvGraphicFramePr>
        <p:xfrm>
          <a:off x="902369" y="5546558"/>
          <a:ext cx="3516483" cy="592817"/>
        </p:xfrm>
        <a:graphic>
          <a:graphicData uri="http://schemas.openxmlformats.org/presentationml/2006/ole">
            <mc:AlternateContent xmlns:mc="http://schemas.openxmlformats.org/markup-compatibility/2006">
              <mc:Choice xmlns:v="urn:schemas-microsoft-com:vml" Requires="v">
                <p:oleObj spid="_x0000_s5213" r:id="rId5" imgW="2501900" imgH="419100" progId="Equation.3">
                  <p:embed/>
                </p:oleObj>
              </mc:Choice>
              <mc:Fallback>
                <p:oleObj r:id="rId5" imgW="25019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369" y="5546558"/>
                        <a:ext cx="3516483" cy="592817"/>
                      </a:xfrm>
                      <a:prstGeom prst="rect">
                        <a:avLst/>
                      </a:prstGeom>
                      <a:solidFill>
                        <a:schemeClr val="bg1"/>
                      </a:solidFill>
                    </p:spPr>
                  </p:pic>
                </p:oleObj>
              </mc:Fallback>
            </mc:AlternateContent>
          </a:graphicData>
        </a:graphic>
      </p:graphicFrame>
      <p:sp>
        <p:nvSpPr>
          <p:cNvPr id="2" name="ZoneTexte 1">
            <a:extLst>
              <a:ext uri="{FF2B5EF4-FFF2-40B4-BE49-F238E27FC236}">
                <a16:creationId xmlns:a16="http://schemas.microsoft.com/office/drawing/2014/main" id="{7ABE53A4-F914-4C0B-BAC7-F1FC79A8392E}"/>
              </a:ext>
            </a:extLst>
          </p:cNvPr>
          <p:cNvSpPr txBox="1"/>
          <p:nvPr/>
        </p:nvSpPr>
        <p:spPr>
          <a:xfrm>
            <a:off x="6096000" y="566150"/>
            <a:ext cx="3436262" cy="461665"/>
          </a:xfrm>
          <a:prstGeom prst="rect">
            <a:avLst/>
          </a:prstGeom>
          <a:noFill/>
        </p:spPr>
        <p:txBody>
          <a:bodyPr wrap="none" rtlCol="0">
            <a:spAutoFit/>
          </a:bodyPr>
          <a:lstStyle/>
          <a:p>
            <a:r>
              <a:rPr lang="fr-FR" sz="2400" dirty="0">
                <a:solidFill>
                  <a:srgbClr val="FF0000"/>
                </a:solidFill>
              </a:rPr>
              <a:t>Avec    Q = charge positive</a:t>
            </a:r>
          </a:p>
        </p:txBody>
      </p:sp>
    </p:spTree>
    <p:extLst>
      <p:ext uri="{BB962C8B-B14F-4D97-AF65-F5344CB8AC3E}">
        <p14:creationId xmlns:p14="http://schemas.microsoft.com/office/powerpoint/2010/main" val="37174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66125" y="116530"/>
            <a:ext cx="3133370" cy="1082027"/>
          </a:xfrm>
          <a:prstGeom prst="rect">
            <a:avLst/>
          </a:prstGeom>
        </p:spPr>
      </p:pic>
      <p:sp>
        <p:nvSpPr>
          <p:cNvPr id="3" name="Rectangle 2"/>
          <p:cNvSpPr/>
          <p:nvPr/>
        </p:nvSpPr>
        <p:spPr>
          <a:xfrm>
            <a:off x="5135492" y="441359"/>
            <a:ext cx="4235262" cy="400110"/>
          </a:xfrm>
          <a:prstGeom prst="rect">
            <a:avLst/>
          </a:prstGeom>
        </p:spPr>
        <p:txBody>
          <a:bodyPr wrap="none">
            <a:spAutoFit/>
          </a:bodyPr>
          <a:lstStyle/>
          <a:p>
            <a:r>
              <a:rPr lang="fr-FR" sz="2000" u="sng" dirty="0">
                <a:ea typeface="Times New Roman" panose="02020603050405020304" pitchFamily="18" charset="0"/>
                <a:cs typeface="Times New Roman" panose="02020603050405020304" pitchFamily="18" charset="0"/>
              </a:rPr>
              <a:t>Instrument de mesure</a:t>
            </a:r>
            <a:r>
              <a:rPr lang="fr-FR" sz="2000" dirty="0">
                <a:ea typeface="Times New Roman" panose="02020603050405020304" pitchFamily="18" charset="0"/>
                <a:cs typeface="Times New Roman" panose="02020603050405020304" pitchFamily="18" charset="0"/>
              </a:rPr>
              <a:t> : l’ampèremètre</a:t>
            </a:r>
            <a:endParaRPr lang="fr-FR" sz="2000" dirty="0"/>
          </a:p>
        </p:txBody>
      </p:sp>
      <p:pic>
        <p:nvPicPr>
          <p:cNvPr id="4" name="Image 3"/>
          <p:cNvPicPr>
            <a:picLocks noChangeAspect="1"/>
          </p:cNvPicPr>
          <p:nvPr/>
        </p:nvPicPr>
        <p:blipFill>
          <a:blip r:embed="rId3"/>
          <a:stretch>
            <a:fillRect/>
          </a:stretch>
        </p:blipFill>
        <p:spPr>
          <a:xfrm>
            <a:off x="5284832" y="988121"/>
            <a:ext cx="3936583" cy="1399674"/>
          </a:xfrm>
          <a:prstGeom prst="rect">
            <a:avLst/>
          </a:prstGeom>
        </p:spPr>
      </p:pic>
      <p:pic>
        <p:nvPicPr>
          <p:cNvPr id="5" name="Image 4" descr="Signalisation, Attention, Panneau De Signalisation"/>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125" y="2216617"/>
            <a:ext cx="812415" cy="722647"/>
          </a:xfrm>
          <a:prstGeom prst="rect">
            <a:avLst/>
          </a:prstGeom>
          <a:noFill/>
          <a:ln>
            <a:noFill/>
          </a:ln>
        </p:spPr>
      </p:pic>
      <p:sp>
        <p:nvSpPr>
          <p:cNvPr id="6" name="Rectangle 5"/>
          <p:cNvSpPr/>
          <p:nvPr/>
        </p:nvSpPr>
        <p:spPr>
          <a:xfrm>
            <a:off x="1269278" y="2524406"/>
            <a:ext cx="7952137" cy="1323439"/>
          </a:xfrm>
          <a:prstGeom prst="rect">
            <a:avLst/>
          </a:prstGeom>
        </p:spPr>
        <p:txBody>
          <a:bodyPr wrap="square">
            <a:spAutoFit/>
          </a:bodyPr>
          <a:lstStyle/>
          <a:p>
            <a:pPr algn="just">
              <a:spcAft>
                <a:spcPts val="0"/>
              </a:spcAft>
            </a:pPr>
            <a:r>
              <a:rPr lang="fr-FR" sz="2000" dirty="0">
                <a:ea typeface="Times New Roman" panose="02020603050405020304" pitchFamily="18" charset="0"/>
              </a:rPr>
              <a:t>Il se place toujours </a:t>
            </a:r>
            <a:r>
              <a:rPr lang="fr-FR" sz="2000" b="1" u="sng" dirty="0">
                <a:solidFill>
                  <a:srgbClr val="FF0000"/>
                </a:solidFill>
                <a:ea typeface="Times New Roman" panose="02020603050405020304" pitchFamily="18" charset="0"/>
              </a:rPr>
              <a:t>en série</a:t>
            </a:r>
            <a:r>
              <a:rPr lang="fr-FR" sz="2000" dirty="0">
                <a:solidFill>
                  <a:srgbClr val="FF0000"/>
                </a:solidFill>
                <a:ea typeface="Times New Roman" panose="02020603050405020304" pitchFamily="18" charset="0"/>
              </a:rPr>
              <a:t> </a:t>
            </a:r>
            <a:r>
              <a:rPr lang="fr-FR" sz="2000" dirty="0">
                <a:ea typeface="Times New Roman" panose="02020603050405020304" pitchFamily="18" charset="0"/>
              </a:rPr>
              <a:t>dans un circuit électrique. Il sera largement utilisé en TP d’électricité. </a:t>
            </a:r>
            <a:r>
              <a:rPr lang="fr-FR" sz="2000" dirty="0">
                <a:effectLst/>
                <a:ea typeface="Times New Roman" panose="02020603050405020304" pitchFamily="18" charset="0"/>
              </a:rPr>
              <a:t>L’intensité du courant circulant dans une branche est identique en tout point de cette branche donc on peut placer l’ampèremètre en n’importe quel point de la branche.</a:t>
            </a:r>
          </a:p>
        </p:txBody>
      </p:sp>
      <p:sp>
        <p:nvSpPr>
          <p:cNvPr id="7" name="Rectangle 6"/>
          <p:cNvSpPr/>
          <p:nvPr/>
        </p:nvSpPr>
        <p:spPr>
          <a:xfrm>
            <a:off x="369738" y="4117057"/>
            <a:ext cx="4967194" cy="400110"/>
          </a:xfrm>
          <a:prstGeom prst="rect">
            <a:avLst/>
          </a:prstGeom>
        </p:spPr>
        <p:txBody>
          <a:bodyPr wrap="none">
            <a:spAutoFit/>
          </a:bodyPr>
          <a:lstStyle/>
          <a:p>
            <a:pPr>
              <a:spcAft>
                <a:spcPts val="0"/>
              </a:spcAft>
            </a:pPr>
            <a:r>
              <a:rPr lang="fr-FR" sz="2000" u="sng" dirty="0">
                <a:solidFill>
                  <a:srgbClr val="0070C0"/>
                </a:solidFill>
                <a:ea typeface="Times New Roman" panose="02020603050405020304" pitchFamily="18" charset="0"/>
              </a:rPr>
              <a:t>3.4 Ordre de grandeur de quelques intensités.</a:t>
            </a:r>
            <a:endParaRPr lang="fr-FR" sz="2000" dirty="0">
              <a:solidFill>
                <a:srgbClr val="0070C0"/>
              </a:solidFill>
              <a:effectLst/>
              <a:ea typeface="Times New Roman" panose="02020603050405020304" pitchFamily="18" charset="0"/>
            </a:endParaRPr>
          </a:p>
        </p:txBody>
      </p:sp>
      <p:pic>
        <p:nvPicPr>
          <p:cNvPr id="10" name="Image 9"/>
          <p:cNvPicPr>
            <a:picLocks noChangeAspect="1"/>
          </p:cNvPicPr>
          <p:nvPr/>
        </p:nvPicPr>
        <p:blipFill>
          <a:blip r:embed="rId5"/>
          <a:stretch>
            <a:fillRect/>
          </a:stretch>
        </p:blipFill>
        <p:spPr>
          <a:xfrm>
            <a:off x="478202" y="4639452"/>
            <a:ext cx="9973489" cy="1082506"/>
          </a:xfrm>
          <a:prstGeom prst="rect">
            <a:avLst/>
          </a:prstGeom>
        </p:spPr>
      </p:pic>
      <p:sp>
        <p:nvSpPr>
          <p:cNvPr id="11" name="Rectangle 10"/>
          <p:cNvSpPr/>
          <p:nvPr/>
        </p:nvSpPr>
        <p:spPr>
          <a:xfrm>
            <a:off x="478202" y="5852525"/>
            <a:ext cx="1582152" cy="1200329"/>
          </a:xfrm>
          <a:prstGeom prst="rect">
            <a:avLst/>
          </a:prstGeom>
        </p:spPr>
        <p:txBody>
          <a:bodyPr wrap="square">
            <a:spAutoFit/>
          </a:bodyPr>
          <a:lstStyle/>
          <a:p>
            <a:pPr>
              <a:spcAft>
                <a:spcPts val="0"/>
              </a:spcAft>
            </a:pPr>
            <a:r>
              <a:rPr lang="fr-FR" dirty="0">
                <a:ea typeface="Times New Roman" panose="02020603050405020304" pitchFamily="18" charset="0"/>
              </a:rPr>
              <a:t>1 mA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-3</a:t>
            </a:r>
            <a:r>
              <a:rPr lang="fr-FR" b="1" dirty="0">
                <a:solidFill>
                  <a:srgbClr val="FF0000"/>
                </a:solidFill>
                <a:ea typeface="Times New Roman" panose="02020603050405020304" pitchFamily="18" charset="0"/>
              </a:rPr>
              <a:t> A</a:t>
            </a:r>
            <a:endParaRPr lang="fr-FR" dirty="0">
              <a:ea typeface="Times New Roman" panose="02020603050405020304" pitchFamily="18" charset="0"/>
            </a:endParaRPr>
          </a:p>
          <a:p>
            <a:pPr>
              <a:spcAft>
                <a:spcPts val="0"/>
              </a:spcAft>
            </a:pPr>
            <a:r>
              <a:rPr lang="fr-FR" dirty="0">
                <a:ea typeface="Times New Roman" panose="02020603050405020304" pitchFamily="18" charset="0"/>
              </a:rPr>
              <a:t>1 µA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-6</a:t>
            </a:r>
            <a:r>
              <a:rPr lang="fr-FR" b="1" dirty="0">
                <a:solidFill>
                  <a:srgbClr val="FF0000"/>
                </a:solidFill>
                <a:ea typeface="Times New Roman" panose="02020603050405020304" pitchFamily="18" charset="0"/>
              </a:rPr>
              <a:t> A</a:t>
            </a:r>
            <a:endParaRPr lang="fr-FR" dirty="0">
              <a:ea typeface="Times New Roman" panose="02020603050405020304" pitchFamily="18" charset="0"/>
            </a:endParaRPr>
          </a:p>
          <a:p>
            <a:pPr>
              <a:spcAft>
                <a:spcPts val="0"/>
              </a:spcAft>
            </a:pPr>
            <a:r>
              <a:rPr lang="fr-FR" dirty="0">
                <a:ea typeface="Times New Roman" panose="02020603050405020304" pitchFamily="18" charset="0"/>
              </a:rPr>
              <a:t>1 </a:t>
            </a:r>
            <a:r>
              <a:rPr lang="fr-FR" dirty="0" err="1">
                <a:ea typeface="Times New Roman" panose="02020603050405020304" pitchFamily="18" charset="0"/>
              </a:rPr>
              <a:t>nA</a:t>
            </a:r>
            <a:r>
              <a:rPr lang="fr-FR" dirty="0">
                <a:ea typeface="Times New Roman" panose="02020603050405020304" pitchFamily="18" charset="0"/>
              </a:rPr>
              <a:t>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-9</a:t>
            </a:r>
            <a:r>
              <a:rPr lang="fr-FR" b="1" dirty="0">
                <a:solidFill>
                  <a:srgbClr val="FF0000"/>
                </a:solidFill>
                <a:ea typeface="Times New Roman" panose="02020603050405020304" pitchFamily="18" charset="0"/>
              </a:rPr>
              <a:t> A</a:t>
            </a:r>
            <a:endParaRPr lang="fr-FR" dirty="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pic>
        <p:nvPicPr>
          <p:cNvPr id="9" name="Image 8"/>
          <p:cNvPicPr>
            <a:picLocks noChangeAspect="1"/>
          </p:cNvPicPr>
          <p:nvPr/>
        </p:nvPicPr>
        <p:blipFill>
          <a:blip r:embed="rId6"/>
          <a:stretch>
            <a:fillRect/>
          </a:stretch>
        </p:blipFill>
        <p:spPr>
          <a:xfrm>
            <a:off x="9595323" y="257460"/>
            <a:ext cx="2190362" cy="3905185"/>
          </a:xfrm>
          <a:prstGeom prst="rect">
            <a:avLst/>
          </a:prstGeom>
        </p:spPr>
      </p:pic>
    </p:spTree>
    <p:extLst>
      <p:ext uri="{BB962C8B-B14F-4D97-AF65-F5344CB8AC3E}">
        <p14:creationId xmlns:p14="http://schemas.microsoft.com/office/powerpoint/2010/main" val="311015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958" y="374667"/>
            <a:ext cx="6096000" cy="400110"/>
          </a:xfrm>
          <a:prstGeom prst="rect">
            <a:avLst/>
          </a:prstGeom>
        </p:spPr>
        <p:txBody>
          <a:bodyPr>
            <a:spAutoFit/>
          </a:bodyPr>
          <a:lstStyle/>
          <a:p>
            <a:pPr>
              <a:spcAft>
                <a:spcPts val="0"/>
              </a:spcAft>
            </a:pPr>
            <a:r>
              <a:rPr lang="fr-FR" sz="2000" dirty="0">
                <a:ea typeface="Times New Roman" panose="02020603050405020304" pitchFamily="18" charset="0"/>
              </a:rPr>
              <a:t>Quelques intensités :</a:t>
            </a:r>
          </a:p>
        </p:txBody>
      </p:sp>
      <p:graphicFrame>
        <p:nvGraphicFramePr>
          <p:cNvPr id="3" name="Tableau 2"/>
          <p:cNvGraphicFramePr>
            <a:graphicFrameLocks noGrp="1"/>
          </p:cNvGraphicFramePr>
          <p:nvPr>
            <p:extLst>
              <p:ext uri="{D42A27DB-BD31-4B8C-83A1-F6EECF244321}">
                <p14:modId xmlns:p14="http://schemas.microsoft.com/office/powerpoint/2010/main" val="1380280243"/>
              </p:ext>
            </p:extLst>
          </p:nvPr>
        </p:nvGraphicFramePr>
        <p:xfrm>
          <a:off x="1299411" y="888108"/>
          <a:ext cx="8788400" cy="3662680"/>
        </p:xfrm>
        <a:graphic>
          <a:graphicData uri="http://schemas.openxmlformats.org/drawingml/2006/table">
            <a:tbl>
              <a:tblPr firstRow="1" bandRow="1">
                <a:tableStyleId>{5940675A-B579-460E-94D1-54222C63F5DA}</a:tableStyleId>
              </a:tblPr>
              <a:tblGrid>
                <a:gridCol w="4879875">
                  <a:extLst>
                    <a:ext uri="{9D8B030D-6E8A-4147-A177-3AD203B41FA5}">
                      <a16:colId xmlns:a16="http://schemas.microsoft.com/office/drawing/2014/main" val="1222040308"/>
                    </a:ext>
                  </a:extLst>
                </a:gridCol>
                <a:gridCol w="3908525">
                  <a:extLst>
                    <a:ext uri="{9D8B030D-6E8A-4147-A177-3AD203B41FA5}">
                      <a16:colId xmlns:a16="http://schemas.microsoft.com/office/drawing/2014/main" val="4205595567"/>
                    </a:ext>
                  </a:extLst>
                </a:gridCol>
              </a:tblGrid>
              <a:tr h="370840">
                <a:tc>
                  <a:txBody>
                    <a:bodyPr/>
                    <a:lstStyle/>
                    <a:p>
                      <a:pPr>
                        <a:spcAft>
                          <a:spcPts val="0"/>
                        </a:spcAft>
                      </a:pPr>
                      <a:r>
                        <a:rPr lang="fr-FR" sz="1800" dirty="0" err="1">
                          <a:effectLst/>
                          <a:latin typeface="+mn-lt"/>
                          <a:ea typeface="Times New Roman" panose="02020603050405020304" pitchFamily="18" charset="0"/>
                        </a:rPr>
                        <a:t>Electronique</a:t>
                      </a:r>
                      <a:r>
                        <a:rPr lang="fr-FR" sz="1800" dirty="0">
                          <a:effectLst/>
                          <a:latin typeface="+mn-lt"/>
                          <a:ea typeface="Times New Roman" panose="02020603050405020304" pitchFamily="18" charset="0"/>
                        </a:rPr>
                        <a:t> (circuits intégrés, téléphones etc…)</a:t>
                      </a:r>
                    </a:p>
                  </a:txBody>
                  <a:tcPr marL="68580" marR="68580" marT="0" marB="0"/>
                </a:tc>
                <a:tc>
                  <a:txBody>
                    <a:bodyPr/>
                    <a:lstStyle/>
                    <a:p>
                      <a:pPr>
                        <a:spcAft>
                          <a:spcPts val="0"/>
                        </a:spcAft>
                      </a:pPr>
                      <a:r>
                        <a:rPr lang="fr-FR" sz="1800">
                          <a:effectLst/>
                          <a:latin typeface="+mn-lt"/>
                          <a:ea typeface="Times New Roman" panose="02020603050405020304" pitchFamily="18" charset="0"/>
                        </a:rPr>
                        <a:t>qq µA à qq centaines de mA</a:t>
                      </a:r>
                    </a:p>
                  </a:txBody>
                  <a:tcPr marL="68580" marR="68580" marT="0" marB="0"/>
                </a:tc>
                <a:extLst>
                  <a:ext uri="{0D108BD9-81ED-4DB2-BD59-A6C34878D82A}">
                    <a16:rowId xmlns:a16="http://schemas.microsoft.com/office/drawing/2014/main" val="2146284473"/>
                  </a:ext>
                </a:extLst>
              </a:tr>
              <a:tr h="370840">
                <a:tc>
                  <a:txBody>
                    <a:bodyPr/>
                    <a:lstStyle/>
                    <a:p>
                      <a:pPr>
                        <a:spcAft>
                          <a:spcPts val="0"/>
                        </a:spcAft>
                      </a:pPr>
                      <a:r>
                        <a:rPr lang="fr-FR" sz="1800">
                          <a:effectLst/>
                          <a:latin typeface="+mn-lt"/>
                          <a:ea typeface="Times New Roman" panose="02020603050405020304" pitchFamily="18" charset="0"/>
                        </a:rPr>
                        <a:t>Lampe </a:t>
                      </a:r>
                    </a:p>
                  </a:txBody>
                  <a:tcPr marL="68580" marR="68580" marT="0" marB="0"/>
                </a:tc>
                <a:tc>
                  <a:txBody>
                    <a:bodyPr/>
                    <a:lstStyle/>
                    <a:p>
                      <a:pPr>
                        <a:spcAft>
                          <a:spcPts val="0"/>
                        </a:spcAft>
                      </a:pPr>
                      <a:r>
                        <a:rPr lang="fr-FR" sz="1800">
                          <a:effectLst/>
                          <a:latin typeface="+mn-lt"/>
                          <a:ea typeface="Times New Roman" panose="02020603050405020304" pitchFamily="18" charset="0"/>
                        </a:rPr>
                        <a:t>0,2 à 1A</a:t>
                      </a:r>
                    </a:p>
                    <a:p>
                      <a:pPr>
                        <a:spcAft>
                          <a:spcPts val="0"/>
                        </a:spcAft>
                      </a:pPr>
                      <a:r>
                        <a:rPr lang="fr-FR" sz="1800">
                          <a:effectLst/>
                          <a:latin typeface="+mn-lt"/>
                          <a:ea typeface="Times New Roman" panose="02020603050405020304" pitchFamily="18" charset="0"/>
                        </a:rPr>
                        <a:t> </a:t>
                      </a:r>
                    </a:p>
                  </a:txBody>
                  <a:tcPr marL="68580" marR="68580" marT="0" marB="0"/>
                </a:tc>
                <a:extLst>
                  <a:ext uri="{0D108BD9-81ED-4DB2-BD59-A6C34878D82A}">
                    <a16:rowId xmlns:a16="http://schemas.microsoft.com/office/drawing/2014/main" val="525457403"/>
                  </a:ext>
                </a:extLst>
              </a:tr>
              <a:tr h="370840">
                <a:tc>
                  <a:txBody>
                    <a:bodyPr/>
                    <a:lstStyle/>
                    <a:p>
                      <a:pPr>
                        <a:spcAft>
                          <a:spcPts val="0"/>
                        </a:spcAft>
                      </a:pPr>
                      <a:r>
                        <a:rPr lang="fr-FR" sz="1800">
                          <a:effectLst/>
                          <a:latin typeface="+mn-lt"/>
                          <a:ea typeface="Times New Roman" panose="02020603050405020304" pitchFamily="18" charset="0"/>
                        </a:rPr>
                        <a:t>Petit appareil électroménager</a:t>
                      </a:r>
                    </a:p>
                  </a:txBody>
                  <a:tcPr marL="68580" marR="68580" marT="0" marB="0"/>
                </a:tc>
                <a:tc>
                  <a:txBody>
                    <a:bodyPr/>
                    <a:lstStyle/>
                    <a:p>
                      <a:pPr>
                        <a:spcAft>
                          <a:spcPts val="0"/>
                        </a:spcAft>
                      </a:pPr>
                      <a:r>
                        <a:rPr lang="fr-FR" sz="1800">
                          <a:effectLst/>
                          <a:latin typeface="+mn-lt"/>
                          <a:ea typeface="Times New Roman" panose="02020603050405020304" pitchFamily="18" charset="0"/>
                        </a:rPr>
                        <a:t>De 1 à 10 A</a:t>
                      </a:r>
                    </a:p>
                    <a:p>
                      <a:pPr>
                        <a:spcAft>
                          <a:spcPts val="0"/>
                        </a:spcAft>
                      </a:pPr>
                      <a:r>
                        <a:rPr lang="fr-FR" sz="1800">
                          <a:effectLst/>
                          <a:latin typeface="+mn-lt"/>
                          <a:ea typeface="Times New Roman" panose="02020603050405020304" pitchFamily="18" charset="0"/>
                        </a:rPr>
                        <a:t> </a:t>
                      </a:r>
                    </a:p>
                  </a:txBody>
                  <a:tcPr marL="68580" marR="68580" marT="0" marB="0"/>
                </a:tc>
                <a:extLst>
                  <a:ext uri="{0D108BD9-81ED-4DB2-BD59-A6C34878D82A}">
                    <a16:rowId xmlns:a16="http://schemas.microsoft.com/office/drawing/2014/main" val="1094996342"/>
                  </a:ext>
                </a:extLst>
              </a:tr>
              <a:tr h="370840">
                <a:tc>
                  <a:txBody>
                    <a:bodyPr/>
                    <a:lstStyle/>
                    <a:p>
                      <a:pPr>
                        <a:spcAft>
                          <a:spcPts val="0"/>
                        </a:spcAft>
                      </a:pPr>
                      <a:r>
                        <a:rPr lang="fr-FR" sz="1800">
                          <a:effectLst/>
                          <a:latin typeface="+mn-lt"/>
                          <a:ea typeface="Times New Roman" panose="02020603050405020304" pitchFamily="18" charset="0"/>
                        </a:rPr>
                        <a:t>Phare d’automobile</a:t>
                      </a:r>
                    </a:p>
                  </a:txBody>
                  <a:tcPr marL="68580" marR="68580" marT="0" marB="0"/>
                </a:tc>
                <a:tc>
                  <a:txBody>
                    <a:bodyPr/>
                    <a:lstStyle/>
                    <a:p>
                      <a:pPr>
                        <a:spcAft>
                          <a:spcPts val="0"/>
                        </a:spcAft>
                      </a:pPr>
                      <a:r>
                        <a:rPr lang="fr-FR" sz="1800">
                          <a:effectLst/>
                          <a:latin typeface="+mn-lt"/>
                          <a:ea typeface="Times New Roman" panose="02020603050405020304" pitchFamily="18" charset="0"/>
                        </a:rPr>
                        <a:t>4 à 5 A</a:t>
                      </a:r>
                    </a:p>
                    <a:p>
                      <a:pPr>
                        <a:spcAft>
                          <a:spcPts val="0"/>
                        </a:spcAft>
                      </a:pPr>
                      <a:r>
                        <a:rPr lang="fr-FR" sz="1800">
                          <a:effectLst/>
                          <a:latin typeface="+mn-lt"/>
                          <a:ea typeface="Times New Roman" panose="02020603050405020304" pitchFamily="18" charset="0"/>
                        </a:rPr>
                        <a:t> </a:t>
                      </a:r>
                    </a:p>
                  </a:txBody>
                  <a:tcPr marL="68580" marR="68580" marT="0" marB="0"/>
                </a:tc>
                <a:extLst>
                  <a:ext uri="{0D108BD9-81ED-4DB2-BD59-A6C34878D82A}">
                    <a16:rowId xmlns:a16="http://schemas.microsoft.com/office/drawing/2014/main" val="2571819942"/>
                  </a:ext>
                </a:extLst>
              </a:tr>
              <a:tr h="370840">
                <a:tc>
                  <a:txBody>
                    <a:bodyPr/>
                    <a:lstStyle/>
                    <a:p>
                      <a:pPr>
                        <a:spcAft>
                          <a:spcPts val="0"/>
                        </a:spcAft>
                      </a:pPr>
                      <a:r>
                        <a:rPr lang="fr-FR" sz="1800" dirty="0">
                          <a:effectLst/>
                          <a:latin typeface="+mn-lt"/>
                          <a:ea typeface="Times New Roman" panose="02020603050405020304" pitchFamily="18" charset="0"/>
                        </a:rPr>
                        <a:t>Démarreur d’automobile</a:t>
                      </a:r>
                    </a:p>
                  </a:txBody>
                  <a:tcPr marL="68580" marR="68580" marT="0" marB="0"/>
                </a:tc>
                <a:tc>
                  <a:txBody>
                    <a:bodyPr/>
                    <a:lstStyle/>
                    <a:p>
                      <a:pPr>
                        <a:spcAft>
                          <a:spcPts val="0"/>
                        </a:spcAft>
                      </a:pPr>
                      <a:r>
                        <a:rPr lang="fr-FR" sz="1800">
                          <a:effectLst/>
                          <a:latin typeface="+mn-lt"/>
                          <a:ea typeface="Times New Roman" panose="02020603050405020304" pitchFamily="18" charset="0"/>
                        </a:rPr>
                        <a:t>50 à 100 A</a:t>
                      </a:r>
                    </a:p>
                    <a:p>
                      <a:pPr>
                        <a:spcAft>
                          <a:spcPts val="0"/>
                        </a:spcAft>
                      </a:pPr>
                      <a:r>
                        <a:rPr lang="fr-FR" sz="1800">
                          <a:effectLst/>
                          <a:latin typeface="+mn-lt"/>
                          <a:ea typeface="Times New Roman" panose="02020603050405020304" pitchFamily="18" charset="0"/>
                        </a:rPr>
                        <a:t> </a:t>
                      </a:r>
                    </a:p>
                  </a:txBody>
                  <a:tcPr marL="68580" marR="68580" marT="0" marB="0"/>
                </a:tc>
                <a:extLst>
                  <a:ext uri="{0D108BD9-81ED-4DB2-BD59-A6C34878D82A}">
                    <a16:rowId xmlns:a16="http://schemas.microsoft.com/office/drawing/2014/main" val="4134110592"/>
                  </a:ext>
                </a:extLst>
              </a:tr>
              <a:tr h="458092">
                <a:tc>
                  <a:txBody>
                    <a:bodyPr/>
                    <a:lstStyle/>
                    <a:p>
                      <a:pPr>
                        <a:spcAft>
                          <a:spcPts val="0"/>
                        </a:spcAft>
                      </a:pPr>
                      <a:r>
                        <a:rPr lang="fr-FR" sz="1800" dirty="0">
                          <a:effectLst/>
                          <a:latin typeface="+mn-lt"/>
                          <a:ea typeface="Times New Roman" panose="02020603050405020304" pitchFamily="18" charset="0"/>
                        </a:rPr>
                        <a:t>Moteurs électriques</a:t>
                      </a:r>
                    </a:p>
                  </a:txBody>
                  <a:tcPr marL="68580" marR="68580" marT="0" marB="0"/>
                </a:tc>
                <a:tc>
                  <a:txBody>
                    <a:bodyPr/>
                    <a:lstStyle/>
                    <a:p>
                      <a:pPr>
                        <a:spcAft>
                          <a:spcPts val="0"/>
                        </a:spcAft>
                      </a:pPr>
                      <a:r>
                        <a:rPr lang="fr-FR" sz="1800">
                          <a:effectLst/>
                          <a:latin typeface="+mn-lt"/>
                          <a:ea typeface="Times New Roman" panose="02020603050405020304" pitchFamily="18" charset="0"/>
                        </a:rPr>
                        <a:t>De qques A à 1000 A (locomotive)</a:t>
                      </a:r>
                    </a:p>
                    <a:p>
                      <a:pPr>
                        <a:spcAft>
                          <a:spcPts val="0"/>
                        </a:spcAft>
                      </a:pPr>
                      <a:r>
                        <a:rPr lang="fr-FR" sz="1800">
                          <a:effectLst/>
                          <a:latin typeface="+mn-lt"/>
                          <a:ea typeface="Times New Roman" panose="02020603050405020304" pitchFamily="18" charset="0"/>
                        </a:rPr>
                        <a:t> </a:t>
                      </a:r>
                    </a:p>
                  </a:txBody>
                  <a:tcPr marL="68580" marR="68580" marT="0" marB="0"/>
                </a:tc>
                <a:extLst>
                  <a:ext uri="{0D108BD9-81ED-4DB2-BD59-A6C34878D82A}">
                    <a16:rowId xmlns:a16="http://schemas.microsoft.com/office/drawing/2014/main" val="2098074357"/>
                  </a:ext>
                </a:extLst>
              </a:tr>
              <a:tr h="370840">
                <a:tc>
                  <a:txBody>
                    <a:bodyPr/>
                    <a:lstStyle/>
                    <a:p>
                      <a:pPr>
                        <a:spcAft>
                          <a:spcPts val="0"/>
                        </a:spcAft>
                      </a:pPr>
                      <a:r>
                        <a:rPr lang="fr-FR" sz="1800" dirty="0">
                          <a:effectLst/>
                          <a:latin typeface="+mn-lt"/>
                          <a:ea typeface="Times New Roman" panose="02020603050405020304" pitchFamily="18" charset="0"/>
                        </a:rPr>
                        <a:t>Cuve à électrolyse pour préparation de l’aluminium</a:t>
                      </a:r>
                    </a:p>
                  </a:txBody>
                  <a:tcPr marL="68580" marR="68580" marT="0" marB="0"/>
                </a:tc>
                <a:tc>
                  <a:txBody>
                    <a:bodyPr/>
                    <a:lstStyle/>
                    <a:p>
                      <a:pPr>
                        <a:spcAft>
                          <a:spcPts val="0"/>
                        </a:spcAft>
                      </a:pPr>
                      <a:r>
                        <a:rPr lang="fr-FR" sz="1800" dirty="0">
                          <a:effectLst/>
                          <a:latin typeface="+mn-lt"/>
                          <a:ea typeface="Times New Roman" panose="02020603050405020304" pitchFamily="18" charset="0"/>
                        </a:rPr>
                        <a:t>100 000 A</a:t>
                      </a:r>
                    </a:p>
                  </a:txBody>
                  <a:tcPr marL="68580" marR="68580" marT="0" marB="0"/>
                </a:tc>
                <a:extLst>
                  <a:ext uri="{0D108BD9-81ED-4DB2-BD59-A6C34878D82A}">
                    <a16:rowId xmlns:a16="http://schemas.microsoft.com/office/drawing/2014/main" val="3221361724"/>
                  </a:ext>
                </a:extLst>
              </a:tr>
            </a:tbl>
          </a:graphicData>
        </a:graphic>
      </p:graphicFrame>
      <p:sp>
        <p:nvSpPr>
          <p:cNvPr id="6" name="Rectangle 5"/>
          <p:cNvSpPr/>
          <p:nvPr/>
        </p:nvSpPr>
        <p:spPr>
          <a:xfrm>
            <a:off x="217446" y="4826351"/>
            <a:ext cx="12224084" cy="2308324"/>
          </a:xfrm>
          <a:prstGeom prst="rect">
            <a:avLst/>
          </a:prstGeom>
        </p:spPr>
        <p:txBody>
          <a:bodyPr wrap="square">
            <a:spAutoFit/>
          </a:bodyPr>
          <a:lstStyle/>
          <a:p>
            <a:r>
              <a:rPr lang="fr-FR" dirty="0">
                <a:ea typeface="Times New Roman" panose="02020603050405020304" pitchFamily="18" charset="0"/>
                <a:cs typeface="Times New Roman" panose="02020603050405020304" pitchFamily="18" charset="0"/>
              </a:rPr>
              <a:t>Courant mortel pour l’être humain ~100 mA : attention</a:t>
            </a:r>
          </a:p>
          <a:p>
            <a:r>
              <a:rPr lang="fr-FR" dirty="0">
                <a:ea typeface="Times New Roman" panose="02020603050405020304" pitchFamily="18" charset="0"/>
                <a:cs typeface="Times New Roman" panose="02020603050405020304" pitchFamily="18" charset="0"/>
              </a:rPr>
              <a:t> </a:t>
            </a:r>
            <a:r>
              <a:rPr lang="fr-FR" i="1" dirty="0"/>
              <a:t>(sous 230 V et en fonction des individus)</a:t>
            </a:r>
            <a:endParaRPr lang="fr-FR" dirty="0"/>
          </a:p>
          <a:p>
            <a:r>
              <a:rPr lang="fr-FR" dirty="0"/>
              <a:t>Pour indiquer la capacité des batteries et des piles, on utilise souvent une unité de charge qui </a:t>
            </a:r>
            <a:r>
              <a:rPr lang="fr-FR" dirty="0">
                <a:solidFill>
                  <a:srgbClr val="FF0000"/>
                </a:solidFill>
              </a:rPr>
              <a:t>est </a:t>
            </a:r>
            <a:r>
              <a:rPr lang="fr-FR" b="1" dirty="0">
                <a:solidFill>
                  <a:srgbClr val="FF0000"/>
                </a:solidFill>
              </a:rPr>
              <a:t>l’ampère-heure (Ah)</a:t>
            </a:r>
            <a:r>
              <a:rPr lang="fr-FR" dirty="0">
                <a:solidFill>
                  <a:srgbClr val="FF0000"/>
                </a:solidFill>
              </a:rPr>
              <a:t>.</a:t>
            </a:r>
            <a:r>
              <a:rPr lang="fr-FR" dirty="0"/>
              <a:t>			</a:t>
            </a:r>
            <a:r>
              <a:rPr lang="fr-FR" b="1" dirty="0">
                <a:solidFill>
                  <a:srgbClr val="FF0000"/>
                </a:solidFill>
              </a:rPr>
              <a:t>1 Ah  = 3600 C</a:t>
            </a:r>
            <a:endParaRPr lang="fr-FR" dirty="0">
              <a:solidFill>
                <a:srgbClr val="FF0000"/>
              </a:solidFill>
            </a:endParaRPr>
          </a:p>
          <a:p>
            <a:r>
              <a:rPr lang="fr-FR" dirty="0"/>
              <a:t> </a:t>
            </a:r>
          </a:p>
          <a:p>
            <a:r>
              <a:rPr lang="fr-FR" dirty="0"/>
              <a:t>Une batterie de capacité 40 Ah peut délivrer 40 ampères pendant une heure, ou bien 20 ampères pendant deux heures etc…</a:t>
            </a:r>
          </a:p>
          <a:p>
            <a:endParaRPr lang="fr-FR" dirty="0"/>
          </a:p>
          <a:p>
            <a:endParaRPr lang="fr-FR" dirty="0"/>
          </a:p>
        </p:txBody>
      </p:sp>
      <p:pic>
        <p:nvPicPr>
          <p:cNvPr id="8" name="Image 7" descr="http://www.expograph.com/media/catalog/product/cache/1/image/800x800/9df78eab33525d08d6e5fb8d27136e95/p/i/pictodanger_da1_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7544" y="4664119"/>
            <a:ext cx="623888" cy="560812"/>
          </a:xfrm>
          <a:prstGeom prst="rect">
            <a:avLst/>
          </a:prstGeom>
          <a:noFill/>
          <a:ln>
            <a:noFill/>
          </a:ln>
        </p:spPr>
      </p:pic>
    </p:spTree>
    <p:extLst>
      <p:ext uri="{BB962C8B-B14F-4D97-AF65-F5344CB8AC3E}">
        <p14:creationId xmlns:p14="http://schemas.microsoft.com/office/powerpoint/2010/main" val="338618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00790" y="385010"/>
            <a:ext cx="11706726" cy="2308324"/>
          </a:xfrm>
          <a:prstGeom prst="rect">
            <a:avLst/>
          </a:prstGeom>
          <a:noFill/>
        </p:spPr>
        <p:txBody>
          <a:bodyPr wrap="square" rtlCol="0">
            <a:spAutoFit/>
          </a:bodyPr>
          <a:lstStyle/>
          <a:p>
            <a:r>
              <a:rPr lang="fr-FR" sz="2800" dirty="0">
                <a:solidFill>
                  <a:srgbClr val="0070C0"/>
                </a:solidFill>
              </a:rPr>
              <a:t>I- Objectif du cours.</a:t>
            </a:r>
          </a:p>
          <a:p>
            <a:endParaRPr lang="fr-FR" dirty="0"/>
          </a:p>
          <a:p>
            <a:pPr algn="just"/>
            <a:r>
              <a:rPr lang="fr-FR" sz="2000" dirty="0"/>
              <a:t>Le cours d’électricité a pour but l’étude des signaux électriques dans les circuits électriques. On étudiera ces signaux à la fois en régime continu et en régime variable dans des dispositifs assez simples alimentés par des générateurs. Les circuits seront composés des éléments suivants : générateurs, résistances, lampes, bobines, condensateurs etc…On expliquera succinctement le rôle de chaque élément dans un circuit électrique.</a:t>
            </a:r>
          </a:p>
          <a:p>
            <a:endParaRPr lang="fr-FR" dirty="0"/>
          </a:p>
        </p:txBody>
      </p:sp>
      <p:sp>
        <p:nvSpPr>
          <p:cNvPr id="4" name="ZoneTexte 3"/>
          <p:cNvSpPr txBox="1"/>
          <p:nvPr/>
        </p:nvSpPr>
        <p:spPr>
          <a:xfrm>
            <a:off x="300790" y="2673623"/>
            <a:ext cx="11706726" cy="1015663"/>
          </a:xfrm>
          <a:prstGeom prst="rect">
            <a:avLst/>
          </a:prstGeom>
          <a:noFill/>
        </p:spPr>
        <p:txBody>
          <a:bodyPr wrap="square" rtlCol="0">
            <a:spAutoFit/>
          </a:bodyPr>
          <a:lstStyle/>
          <a:p>
            <a:pPr algn="just"/>
            <a:r>
              <a:rPr lang="fr-FR" sz="2000" dirty="0">
                <a:solidFill>
                  <a:srgbClr val="FF0000"/>
                </a:solidFill>
              </a:rPr>
              <a:t>Le but principal sera de calculer les intensités des courants i évoluant dans les circuits, les tensions u entre deux points d’un circuit, la puissance électrique mise en jeu dans les différents éléments ainsi que l’énergie consommée.</a:t>
            </a:r>
          </a:p>
        </p:txBody>
      </p:sp>
      <p:sp>
        <p:nvSpPr>
          <p:cNvPr id="5" name="Rectangle 4"/>
          <p:cNvSpPr/>
          <p:nvPr/>
        </p:nvSpPr>
        <p:spPr>
          <a:xfrm>
            <a:off x="300790" y="3721016"/>
            <a:ext cx="9496446" cy="2308324"/>
          </a:xfrm>
          <a:prstGeom prst="rect">
            <a:avLst/>
          </a:prstGeom>
        </p:spPr>
        <p:txBody>
          <a:bodyPr wrap="none">
            <a:spAutoFit/>
          </a:bodyPr>
          <a:lstStyle/>
          <a:p>
            <a:r>
              <a:rPr lang="fr-FR" sz="2800" dirty="0">
                <a:solidFill>
                  <a:srgbClr val="0070C0"/>
                </a:solidFill>
              </a:rPr>
              <a:t>II- Origine de l’électricité.</a:t>
            </a:r>
          </a:p>
          <a:p>
            <a:endParaRPr lang="fr-FR" dirty="0">
              <a:solidFill>
                <a:srgbClr val="0070C0"/>
              </a:solidFill>
            </a:endParaRPr>
          </a:p>
          <a:p>
            <a:r>
              <a:rPr lang="fr-FR" sz="2000" dirty="0">
                <a:solidFill>
                  <a:srgbClr val="0070C0"/>
                </a:solidFill>
              </a:rPr>
              <a:t>2.1 </a:t>
            </a:r>
            <a:r>
              <a:rPr lang="fr-FR" sz="2000" dirty="0">
                <a:solidFill>
                  <a:schemeClr val="accent1"/>
                </a:solidFill>
              </a:rPr>
              <a:t>Considérations historiques</a:t>
            </a:r>
            <a:r>
              <a:rPr lang="fr-FR" sz="2000" dirty="0">
                <a:solidFill>
                  <a:srgbClr val="0070C0"/>
                </a:solidFill>
              </a:rPr>
              <a:t>.</a:t>
            </a:r>
          </a:p>
          <a:p>
            <a:endParaRPr lang="fr-FR" dirty="0">
              <a:solidFill>
                <a:srgbClr val="0070C0"/>
              </a:solidFill>
            </a:endParaRPr>
          </a:p>
          <a:p>
            <a:r>
              <a:rPr lang="fr-FR" sz="2000" dirty="0"/>
              <a:t>La découverte de l’électricité statique (électrostatique) remonte à l’antiquité avec Thalès, </a:t>
            </a:r>
          </a:p>
          <a:p>
            <a:r>
              <a:rPr lang="fr-FR" sz="2000" dirty="0"/>
              <a:t>philosophe et savant grec. Il découvre les propriétés de l’électrostatique par frottement </a:t>
            </a:r>
          </a:p>
          <a:p>
            <a:r>
              <a:rPr lang="fr-FR" sz="2000" dirty="0"/>
              <a:t>d’un morceau d’ambre (résine fossile dont on fait les bijoux) sur une peau de chat….</a:t>
            </a:r>
          </a:p>
        </p:txBody>
      </p:sp>
      <p:pic>
        <p:nvPicPr>
          <p:cNvPr id="6" name="Image 5"/>
          <p:cNvPicPr>
            <a:picLocks noChangeAspect="1"/>
          </p:cNvPicPr>
          <p:nvPr/>
        </p:nvPicPr>
        <p:blipFill>
          <a:blip r:embed="rId2"/>
          <a:stretch>
            <a:fillRect/>
          </a:stretch>
        </p:blipFill>
        <p:spPr>
          <a:xfrm>
            <a:off x="9682458" y="3721016"/>
            <a:ext cx="2188952" cy="2535405"/>
          </a:xfrm>
          <a:prstGeom prst="rect">
            <a:avLst/>
          </a:prstGeom>
        </p:spPr>
      </p:pic>
    </p:spTree>
    <p:extLst>
      <p:ext uri="{BB962C8B-B14F-4D97-AF65-F5344CB8AC3E}">
        <p14:creationId xmlns:p14="http://schemas.microsoft.com/office/powerpoint/2010/main" val="32287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2839" y="4838627"/>
            <a:ext cx="8778361" cy="880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2"/>
          <a:stretch>
            <a:fillRect/>
          </a:stretch>
        </p:blipFill>
        <p:spPr>
          <a:xfrm>
            <a:off x="473924" y="300790"/>
            <a:ext cx="3682485" cy="1193633"/>
          </a:xfrm>
          <a:prstGeom prst="rect">
            <a:avLst/>
          </a:prstGeom>
        </p:spPr>
      </p:pic>
      <p:sp>
        <p:nvSpPr>
          <p:cNvPr id="3" name="Rectangle 2"/>
          <p:cNvSpPr/>
          <p:nvPr/>
        </p:nvSpPr>
        <p:spPr>
          <a:xfrm>
            <a:off x="473924" y="1956955"/>
            <a:ext cx="3572516" cy="400110"/>
          </a:xfrm>
          <a:prstGeom prst="rect">
            <a:avLst/>
          </a:prstGeom>
        </p:spPr>
        <p:txBody>
          <a:bodyPr wrap="none">
            <a:spAutoFit/>
          </a:bodyPr>
          <a:lstStyle/>
          <a:p>
            <a:pPr>
              <a:spcAft>
                <a:spcPts val="0"/>
              </a:spcAft>
            </a:pPr>
            <a:r>
              <a:rPr lang="fr-FR" sz="2000" u="sng" dirty="0">
                <a:solidFill>
                  <a:srgbClr val="0070C0"/>
                </a:solidFill>
                <a:ea typeface="Times New Roman" panose="02020603050405020304" pitchFamily="18" charset="0"/>
              </a:rPr>
              <a:t>3.5 Orientation d’un conducteur.</a:t>
            </a:r>
            <a:endParaRPr lang="fr-FR" sz="2000" dirty="0">
              <a:solidFill>
                <a:srgbClr val="0070C0"/>
              </a:solidFill>
              <a:effectLst/>
              <a:ea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3140743" y="2718134"/>
            <a:ext cx="4514850" cy="723900"/>
          </a:xfrm>
          <a:prstGeom prst="rect">
            <a:avLst/>
          </a:prstGeom>
        </p:spPr>
      </p:pic>
      <p:sp>
        <p:nvSpPr>
          <p:cNvPr id="5" name="Rectangle 4"/>
          <p:cNvSpPr/>
          <p:nvPr/>
        </p:nvSpPr>
        <p:spPr>
          <a:xfrm>
            <a:off x="473924" y="3799059"/>
            <a:ext cx="11220771" cy="369332"/>
          </a:xfrm>
          <a:prstGeom prst="rect">
            <a:avLst/>
          </a:prstGeom>
        </p:spPr>
        <p:txBody>
          <a:bodyPr wrap="square">
            <a:spAutoFit/>
          </a:bodyPr>
          <a:lstStyle/>
          <a:p>
            <a:pPr>
              <a:spcAft>
                <a:spcPts val="0"/>
              </a:spcAft>
            </a:pPr>
            <a:r>
              <a:rPr lang="fr-FR" dirty="0">
                <a:ea typeface="Times New Roman" panose="02020603050405020304" pitchFamily="18" charset="0"/>
              </a:rPr>
              <a:t>On considère un conducteur (représenté par un fil) parcouru par un courant d’intensité i(t).</a:t>
            </a:r>
            <a:endParaRPr lang="fr-FR" sz="1200" dirty="0">
              <a:effectLst/>
              <a:ea typeface="Times New Roman" panose="02020603050405020304" pitchFamily="18" charset="0"/>
            </a:endParaRPr>
          </a:p>
        </p:txBody>
      </p:sp>
      <p:sp>
        <p:nvSpPr>
          <p:cNvPr id="6" name="Rectangle 5"/>
          <p:cNvSpPr/>
          <p:nvPr/>
        </p:nvSpPr>
        <p:spPr>
          <a:xfrm>
            <a:off x="1099941" y="4961573"/>
            <a:ext cx="7181670" cy="646331"/>
          </a:xfrm>
          <a:prstGeom prst="rect">
            <a:avLst/>
          </a:prstGeom>
        </p:spPr>
        <p:txBody>
          <a:bodyPr wrap="square">
            <a:spAutoFit/>
          </a:bodyPr>
          <a:lstStyle/>
          <a:p>
            <a:r>
              <a:rPr lang="fr-FR" b="1" dirty="0">
                <a:solidFill>
                  <a:srgbClr val="FF0000"/>
                </a:solidFill>
                <a:ea typeface="Times New Roman" panose="02020603050405020304" pitchFamily="18" charset="0"/>
                <a:cs typeface="Times New Roman" panose="02020603050405020304" pitchFamily="18" charset="0"/>
              </a:rPr>
              <a:t>On oriente un conducteur en choisissant un sens positif arbitraire appelé </a:t>
            </a:r>
          </a:p>
          <a:p>
            <a:r>
              <a:rPr lang="fr-FR" b="1" dirty="0">
                <a:solidFill>
                  <a:srgbClr val="FF0000"/>
                </a:solidFill>
                <a:ea typeface="Times New Roman" panose="02020603050405020304" pitchFamily="18" charset="0"/>
                <a:cs typeface="Times New Roman" panose="02020603050405020304" pitchFamily="18" charset="0"/>
              </a:rPr>
              <a:t>sens conventionnel </a:t>
            </a:r>
            <a:r>
              <a:rPr lang="fr-FR" b="1" dirty="0">
                <a:solidFill>
                  <a:srgbClr val="FF0000"/>
                </a:solidFill>
                <a:ea typeface="Times New Roman" panose="02020603050405020304" pitchFamily="18" charset="0"/>
                <a:cs typeface="Times New Roman" panose="02020603050405020304" pitchFamily="18" charset="0"/>
                <a:sym typeface="Wingdings" panose="05000000000000000000" pitchFamily="2" charset="2"/>
              </a:rPr>
              <a:t></a:t>
            </a:r>
            <a:r>
              <a:rPr lang="fr-FR" b="1" dirty="0">
                <a:solidFill>
                  <a:srgbClr val="FF0000"/>
                </a:solidFill>
                <a:ea typeface="Times New Roman" panose="02020603050405020304" pitchFamily="18" charset="0"/>
                <a:cs typeface="Times New Roman" panose="02020603050405020304" pitchFamily="18" charset="0"/>
              </a:rPr>
              <a:t>  i  devient une grandeur algébrique.</a:t>
            </a:r>
            <a:endParaRPr lang="fr-FR" dirty="0"/>
          </a:p>
        </p:txBody>
      </p:sp>
      <p:pic>
        <p:nvPicPr>
          <p:cNvPr id="7" name="Image 6"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8406" y="4953307"/>
            <a:ext cx="665999" cy="643426"/>
          </a:xfrm>
          <a:prstGeom prst="rect">
            <a:avLst/>
          </a:prstGeom>
          <a:noFill/>
          <a:ln>
            <a:noFill/>
          </a:ln>
        </p:spPr>
      </p:pic>
    </p:spTree>
    <p:extLst>
      <p:ext uri="{BB962C8B-B14F-4D97-AF65-F5344CB8AC3E}">
        <p14:creationId xmlns:p14="http://schemas.microsoft.com/office/powerpoint/2010/main" val="332282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7146" y="2311751"/>
            <a:ext cx="9212180"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48916" y="409943"/>
            <a:ext cx="11405937" cy="1477328"/>
          </a:xfrm>
          <a:prstGeom prst="rect">
            <a:avLst/>
          </a:prstGeom>
        </p:spPr>
        <p:txBody>
          <a:bodyPr wrap="square">
            <a:spAutoFit/>
          </a:bodyPr>
          <a:lstStyle/>
          <a:p>
            <a:pPr>
              <a:spcAft>
                <a:spcPts val="0"/>
              </a:spcAft>
            </a:pPr>
            <a:r>
              <a:rPr lang="fr-FR" dirty="0">
                <a:ea typeface="Times New Roman" panose="02020603050405020304" pitchFamily="18" charset="0"/>
              </a:rPr>
              <a:t>2 cas : </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i</a:t>
            </a:r>
            <a:r>
              <a:rPr lang="fr-FR" dirty="0">
                <a:ea typeface="Times New Roman" panose="02020603050405020304" pitchFamily="18" charset="0"/>
                <a:sym typeface="Symbol" panose="05050102010706020507" pitchFamily="18" charset="2"/>
              </a:rPr>
              <a:t></a:t>
            </a:r>
            <a:r>
              <a:rPr lang="fr-FR" dirty="0">
                <a:ea typeface="Times New Roman" panose="02020603050405020304" pitchFamily="18" charset="0"/>
              </a:rPr>
              <a:t>0 : </a:t>
            </a:r>
            <a:r>
              <a:rPr lang="fr-FR" b="1" dirty="0">
                <a:solidFill>
                  <a:srgbClr val="FF0000"/>
                </a:solidFill>
                <a:ea typeface="Times New Roman" panose="02020603050405020304" pitchFamily="18" charset="0"/>
              </a:rPr>
              <a:t>Le courant conventionnel circule dans le sens positif choisi sur le conducteur.</a:t>
            </a:r>
          </a:p>
          <a:p>
            <a:pPr>
              <a:spcAft>
                <a:spcPts val="0"/>
              </a:spcAft>
            </a:pPr>
            <a:r>
              <a:rPr lang="fr-FR" b="1" dirty="0">
                <a:solidFill>
                  <a:srgbClr val="FF0000"/>
                </a:solidFill>
                <a:ea typeface="Times New Roman" panose="02020603050405020304" pitchFamily="18" charset="0"/>
              </a:rPr>
              <a:t>	</a:t>
            </a:r>
            <a:r>
              <a:rPr lang="fr-FR" dirty="0">
                <a:ea typeface="Times New Roman" panose="02020603050405020304" pitchFamily="18" charset="0"/>
              </a:rPr>
              <a:t> </a:t>
            </a:r>
          </a:p>
          <a:p>
            <a:pPr>
              <a:spcAft>
                <a:spcPts val="0"/>
              </a:spcAft>
            </a:pPr>
            <a:r>
              <a:rPr lang="fr-FR" dirty="0">
                <a:ea typeface="Times New Roman" panose="02020603050405020304" pitchFamily="18" charset="0"/>
              </a:rPr>
              <a:t>i</a:t>
            </a:r>
            <a:r>
              <a:rPr lang="fr-FR" dirty="0">
                <a:ea typeface="Times New Roman" panose="02020603050405020304" pitchFamily="18" charset="0"/>
                <a:sym typeface="Symbol" panose="05050102010706020507" pitchFamily="18" charset="2"/>
              </a:rPr>
              <a:t></a:t>
            </a:r>
            <a:r>
              <a:rPr lang="fr-FR" dirty="0">
                <a:ea typeface="Times New Roman" panose="02020603050405020304" pitchFamily="18" charset="0"/>
              </a:rPr>
              <a:t>0 : </a:t>
            </a:r>
            <a:r>
              <a:rPr lang="fr-FR" b="1" dirty="0">
                <a:solidFill>
                  <a:srgbClr val="FF0000"/>
                </a:solidFill>
                <a:ea typeface="Times New Roman" panose="02020603050405020304" pitchFamily="18" charset="0"/>
              </a:rPr>
              <a:t>Le courant conventionnel circule dans le sens opposé au sens positif choisi sur le conducteur.</a:t>
            </a:r>
            <a:endParaRPr lang="fr-FR" dirty="0">
              <a:effectLst/>
              <a:ea typeface="Times New Roman" panose="02020603050405020304" pitchFamily="18" charset="0"/>
            </a:endParaRPr>
          </a:p>
        </p:txBody>
      </p:sp>
      <p:sp>
        <p:nvSpPr>
          <p:cNvPr id="3" name="Rectangle 2"/>
          <p:cNvSpPr/>
          <p:nvPr/>
        </p:nvSpPr>
        <p:spPr>
          <a:xfrm>
            <a:off x="437146" y="2311751"/>
            <a:ext cx="11570369" cy="369332"/>
          </a:xfrm>
          <a:prstGeom prst="rect">
            <a:avLst/>
          </a:prstGeom>
        </p:spPr>
        <p:txBody>
          <a:bodyPr wrap="square">
            <a:spAutoFit/>
          </a:bodyPr>
          <a:lstStyle/>
          <a:p>
            <a:pPr>
              <a:spcAft>
                <a:spcPts val="0"/>
              </a:spcAft>
            </a:pPr>
            <a:r>
              <a:rPr lang="fr-FR" dirty="0">
                <a:ea typeface="Times New Roman" panose="02020603050405020304" pitchFamily="18" charset="0"/>
              </a:rPr>
              <a:t>L’orientation d’un conducteur est très importante dans la résolution des problèmes d’électricité.</a:t>
            </a:r>
            <a:endParaRPr lang="fr-FR" sz="1200" dirty="0">
              <a:effectLst/>
              <a:ea typeface="Times New Roman" panose="02020603050405020304" pitchFamily="18" charset="0"/>
            </a:endParaRPr>
          </a:p>
        </p:txBody>
      </p:sp>
      <p:sp>
        <p:nvSpPr>
          <p:cNvPr id="4" name="Rectangle 3"/>
          <p:cNvSpPr/>
          <p:nvPr/>
        </p:nvSpPr>
        <p:spPr>
          <a:xfrm>
            <a:off x="437146" y="2920897"/>
            <a:ext cx="1673856" cy="369332"/>
          </a:xfrm>
          <a:prstGeom prst="rect">
            <a:avLst/>
          </a:prstGeom>
        </p:spPr>
        <p:txBody>
          <a:bodyPr wrap="none">
            <a:spAutoFit/>
          </a:bodyPr>
          <a:lstStyle/>
          <a:p>
            <a:pPr>
              <a:spcAft>
                <a:spcPts val="0"/>
              </a:spcAft>
            </a:pPr>
            <a:r>
              <a:rPr lang="fr-FR" b="1" dirty="0">
                <a:latin typeface="Verdana" panose="020B0604030504040204" pitchFamily="34" charset="0"/>
                <a:ea typeface="Times New Roman" panose="02020603050405020304" pitchFamily="18" charset="0"/>
              </a:rPr>
              <a:t>Exemples : </a:t>
            </a:r>
            <a:endParaRPr lang="fr-FR" sz="1200" dirty="0">
              <a:effectLst/>
              <a:latin typeface="Times New Roman" panose="02020603050405020304" pitchFamily="18" charset="0"/>
              <a:ea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2830930" y="3105563"/>
            <a:ext cx="4629150" cy="876300"/>
          </a:xfrm>
          <a:prstGeom prst="rect">
            <a:avLst/>
          </a:prstGeom>
        </p:spPr>
      </p:pic>
      <p:pic>
        <p:nvPicPr>
          <p:cNvPr id="6" name="bigpic" descr="Panneau ou autocollant danger travaux"/>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0008" y="2913600"/>
            <a:ext cx="1032961" cy="1068263"/>
          </a:xfrm>
          <a:prstGeom prst="rect">
            <a:avLst/>
          </a:prstGeom>
          <a:noFill/>
          <a:ln>
            <a:noFill/>
          </a:ln>
        </p:spPr>
      </p:pic>
      <p:sp>
        <p:nvSpPr>
          <p:cNvPr id="7" name="Rectangle 6"/>
          <p:cNvSpPr/>
          <p:nvPr/>
        </p:nvSpPr>
        <p:spPr>
          <a:xfrm>
            <a:off x="437146" y="4429817"/>
            <a:ext cx="11425991" cy="2308324"/>
          </a:xfrm>
          <a:prstGeom prst="rect">
            <a:avLst/>
          </a:prstGeom>
        </p:spPr>
        <p:txBody>
          <a:bodyPr wrap="square">
            <a:spAutoFit/>
          </a:bodyPr>
          <a:lstStyle/>
          <a:p>
            <a:pPr>
              <a:spcAft>
                <a:spcPts val="0"/>
              </a:spcAft>
            </a:pPr>
            <a:r>
              <a:rPr lang="fr-FR" dirty="0">
                <a:ea typeface="Times New Roman" panose="02020603050405020304" pitchFamily="18" charset="0"/>
              </a:rPr>
              <a:t>Si un courant de 2 A circule de B vers A alors i = </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Si un courant de 3 A circule de  A vers B alors i =</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Si un courant de -4 A circule de B vers A alors i =</a:t>
            </a:r>
          </a:p>
          <a:p>
            <a:pPr>
              <a:spcAft>
                <a:spcPts val="0"/>
              </a:spcAft>
            </a:pPr>
            <a:r>
              <a:rPr lang="fr-FR"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a:spcAft>
                <a:spcPts val="0"/>
              </a:spcAft>
            </a:pPr>
            <a:r>
              <a:rPr lang="fr-FR" b="1"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937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916" y="1395663"/>
            <a:ext cx="9889958" cy="2153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48916" y="566899"/>
            <a:ext cx="10515600" cy="646331"/>
          </a:xfrm>
          <a:prstGeom prst="rect">
            <a:avLst/>
          </a:prstGeom>
        </p:spPr>
        <p:txBody>
          <a:bodyPr wrap="square">
            <a:spAutoFit/>
          </a:bodyPr>
          <a:lstStyle/>
          <a:p>
            <a:pPr>
              <a:spcAft>
                <a:spcPts val="0"/>
              </a:spcAft>
            </a:pPr>
            <a:r>
              <a:rPr lang="fr-FR" dirty="0">
                <a:ea typeface="Times New Roman" panose="02020603050405020304" pitchFamily="18" charset="0"/>
              </a:rPr>
              <a:t>Un courant électrique ne peut s’établir que dans un </a:t>
            </a:r>
            <a:r>
              <a:rPr lang="fr-FR" b="1" dirty="0">
                <a:ea typeface="Times New Roman" panose="02020603050405020304" pitchFamily="18" charset="0"/>
              </a:rPr>
              <a:t>circuit fermé,</a:t>
            </a:r>
            <a:r>
              <a:rPr lang="fr-FR" dirty="0">
                <a:ea typeface="Times New Roman" panose="02020603050405020304" pitchFamily="18" charset="0"/>
              </a:rPr>
              <a:t> c’est-à-dire formant une boucle (non représentée ci-dessus) : </a:t>
            </a:r>
            <a:r>
              <a:rPr lang="fr-FR" b="1" dirty="0">
                <a:ea typeface="Times New Roman" panose="02020603050405020304" pitchFamily="18" charset="0"/>
              </a:rPr>
              <a:t>Si le circuit est ouvert </a:t>
            </a:r>
            <a:r>
              <a:rPr lang="fr-FR" b="1" dirty="0">
                <a:ea typeface="Times New Roman" panose="02020603050405020304" pitchFamily="18" charset="0"/>
                <a:sym typeface="Wingdings" panose="05000000000000000000" pitchFamily="2" charset="2"/>
              </a:rPr>
              <a:t></a:t>
            </a:r>
            <a:r>
              <a:rPr lang="fr-FR" b="1" dirty="0">
                <a:ea typeface="Times New Roman" panose="02020603050405020304" pitchFamily="18" charset="0"/>
              </a:rPr>
              <a:t> i=0</a:t>
            </a:r>
            <a:endParaRPr lang="fr-FR" sz="1200" dirty="0">
              <a:effectLst/>
              <a:ea typeface="Times New Roman" panose="02020603050405020304" pitchFamily="18" charset="0"/>
            </a:endParaRPr>
          </a:p>
        </p:txBody>
      </p:sp>
      <p:sp>
        <p:nvSpPr>
          <p:cNvPr id="3" name="Rectangle 2"/>
          <p:cNvSpPr/>
          <p:nvPr/>
        </p:nvSpPr>
        <p:spPr>
          <a:xfrm>
            <a:off x="348916" y="1553762"/>
            <a:ext cx="9889958" cy="369332"/>
          </a:xfrm>
          <a:prstGeom prst="rect">
            <a:avLst/>
          </a:prstGeom>
        </p:spPr>
        <p:txBody>
          <a:bodyPr wrap="square">
            <a:spAutoFit/>
          </a:bodyPr>
          <a:lstStyle/>
          <a:p>
            <a:pPr>
              <a:spcAft>
                <a:spcPts val="0"/>
              </a:spcAft>
            </a:pPr>
            <a:r>
              <a:rPr lang="fr-FR" dirty="0">
                <a:ea typeface="Times New Roman" panose="02020603050405020304" pitchFamily="18" charset="0"/>
              </a:rPr>
              <a:t>Représentation électrique d’un circuit ouvert = équivalent à un interrupteur ouvert</a:t>
            </a:r>
            <a:endParaRPr lang="fr-FR" sz="1200" dirty="0">
              <a:effectLst/>
              <a:ea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3446045" y="2406316"/>
            <a:ext cx="3695700" cy="914400"/>
          </a:xfrm>
          <a:prstGeom prst="rect">
            <a:avLst/>
          </a:prstGeom>
        </p:spPr>
      </p:pic>
    </p:spTree>
    <p:extLst>
      <p:ext uri="{BB962C8B-B14F-4D97-AF65-F5344CB8AC3E}">
        <p14:creationId xmlns:p14="http://schemas.microsoft.com/office/powerpoint/2010/main" val="295866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909" y="359813"/>
            <a:ext cx="11026942" cy="2646878"/>
          </a:xfrm>
          <a:prstGeom prst="rect">
            <a:avLst/>
          </a:prstGeom>
        </p:spPr>
        <p:txBody>
          <a:bodyPr wrap="square">
            <a:spAutoFit/>
          </a:bodyPr>
          <a:lstStyle/>
          <a:p>
            <a:pPr marL="899160">
              <a:spcAft>
                <a:spcPts val="0"/>
              </a:spcAft>
            </a:pPr>
            <a:r>
              <a:rPr lang="fr-FR" sz="2800" b="1" u="sng" kern="0" dirty="0">
                <a:solidFill>
                  <a:srgbClr val="0070C0"/>
                </a:solidFill>
              </a:rPr>
              <a:t>IV- Notion de différence de potentiel entre deux points. </a:t>
            </a:r>
          </a:p>
          <a:p>
            <a:pPr marL="899160">
              <a:spcAft>
                <a:spcPts val="0"/>
              </a:spcAft>
            </a:pPr>
            <a:endParaRPr lang="fr-FR" sz="2800" b="1" u="sng" kern="0" dirty="0">
              <a:solidFill>
                <a:srgbClr val="0070C0"/>
              </a:solidFill>
              <a:ea typeface="Times New Roman" panose="02020603050405020304" pitchFamily="18" charset="0"/>
            </a:endParaRPr>
          </a:p>
          <a:p>
            <a:pPr marL="899160">
              <a:spcAft>
                <a:spcPts val="0"/>
              </a:spcAft>
            </a:pPr>
            <a:r>
              <a:rPr lang="fr-FR" sz="2000" u="sng" dirty="0">
                <a:solidFill>
                  <a:srgbClr val="0070C0"/>
                </a:solidFill>
                <a:ea typeface="Times New Roman" panose="02020603050405020304" pitchFamily="18" charset="0"/>
              </a:rPr>
              <a:t>4.1 Définition.</a:t>
            </a:r>
            <a:endParaRPr lang="fr-FR" sz="2000" dirty="0">
              <a:solidFill>
                <a:srgbClr val="0070C0"/>
              </a:solidFill>
              <a:ea typeface="Times New Roman" panose="02020603050405020304" pitchFamily="18" charset="0"/>
            </a:endParaRP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		Nous avons vu qu’un générateur possède deux bornes dans des états électriques différents.</a:t>
            </a:r>
          </a:p>
          <a:p>
            <a:pPr marL="2171700" lvl="4" indent="-342900">
              <a:buFont typeface="Symbol" panose="05050102010706020507" pitchFamily="18" charset="2"/>
              <a:buChar char=""/>
              <a:tabLst>
                <a:tab pos="457200" algn="l"/>
              </a:tabLst>
            </a:pPr>
            <a:r>
              <a:rPr lang="fr-FR" dirty="0">
                <a:ea typeface="Times New Roman" panose="02020603050405020304" pitchFamily="18" charset="0"/>
              </a:rPr>
              <a:t>Excès de charges négatives à la borne –</a:t>
            </a:r>
          </a:p>
          <a:p>
            <a:pPr marL="2171700" lvl="4" indent="-342900">
              <a:buFont typeface="Symbol" panose="05050102010706020507" pitchFamily="18" charset="2"/>
              <a:buChar char=""/>
              <a:tabLst>
                <a:tab pos="457200" algn="l"/>
              </a:tabLst>
            </a:pPr>
            <a:r>
              <a:rPr lang="fr-FR" dirty="0">
                <a:ea typeface="Times New Roman" panose="02020603050405020304" pitchFamily="18" charset="0"/>
              </a:rPr>
              <a:t>Excès de charges positives (par défaut d’électrons) à la borne +</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01579" y="3333617"/>
            <a:ext cx="8542421" cy="1477328"/>
          </a:xfrm>
          <a:prstGeom prst="rect">
            <a:avLst/>
          </a:prstGeom>
        </p:spPr>
        <p:txBody>
          <a:bodyPr wrap="square">
            <a:spAutoFit/>
          </a:bodyPr>
          <a:lstStyle/>
          <a:p>
            <a:pPr>
              <a:spcAft>
                <a:spcPts val="0"/>
              </a:spcAft>
            </a:pPr>
            <a:r>
              <a:rPr lang="fr-FR" dirty="0">
                <a:ea typeface="Times New Roman" panose="02020603050405020304" pitchFamily="18" charset="0"/>
              </a:rPr>
              <a:t>Cette dissymétrie se maintient lorsque le générateur débite dans un circuit extérieur </a:t>
            </a:r>
            <a:r>
              <a:rPr lang="fr-FR" dirty="0">
                <a:ea typeface="Times New Roman" panose="02020603050405020304" pitchFamily="18" charset="0"/>
                <a:sym typeface="Wingdings" panose="05000000000000000000" pitchFamily="2" charset="2"/>
              </a:rPr>
              <a:t></a:t>
            </a:r>
            <a:r>
              <a:rPr lang="fr-FR" dirty="0">
                <a:ea typeface="Times New Roman" panose="02020603050405020304" pitchFamily="18" charset="0"/>
              </a:rPr>
              <a:t> </a:t>
            </a:r>
          </a:p>
          <a:p>
            <a:pPr>
              <a:spcAft>
                <a:spcPts val="0"/>
              </a:spcAft>
            </a:pPr>
            <a:r>
              <a:rPr lang="fr-FR" dirty="0">
                <a:ea typeface="Times New Roman" panose="02020603050405020304" pitchFamily="18" charset="0"/>
              </a:rPr>
              <a:t>le générateur maintient entre ses bornes une différence de potentiel.</a:t>
            </a:r>
          </a:p>
          <a:p>
            <a:pPr>
              <a:spcAft>
                <a:spcPts val="0"/>
              </a:spcAft>
            </a:pPr>
            <a:r>
              <a:rPr lang="fr-FR" dirty="0">
                <a:ea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fr-FR" dirty="0">
                <a:ea typeface="Times New Roman" panose="02020603050405020304" pitchFamily="18" charset="0"/>
              </a:rPr>
              <a:t>On appelle tension électrique cette différence de potentiel.</a:t>
            </a:r>
          </a:p>
          <a:p>
            <a:pPr>
              <a:spcAft>
                <a:spcPts val="0"/>
              </a:spcAft>
            </a:pPr>
            <a:r>
              <a:rPr lang="fr-FR" dirty="0">
                <a:latin typeface="Verdana" panose="020B060403050404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sp>
        <p:nvSpPr>
          <p:cNvPr id="4" name="Rectangle 3"/>
          <p:cNvSpPr>
            <a:spLocks noChangeArrowheads="1"/>
          </p:cNvSpPr>
          <p:nvPr/>
        </p:nvSpPr>
        <p:spPr bwMode="auto">
          <a:xfrm>
            <a:off x="3969418" y="4943907"/>
            <a:ext cx="2400300"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fr-FR" sz="2600" b="1">
                <a:solidFill>
                  <a:srgbClr val="FF0000"/>
                </a:solidFill>
                <a:effectLst/>
                <a:latin typeface="Times New Roman" panose="02020603050405020304" pitchFamily="18" charset="0"/>
                <a:ea typeface="Times New Roman" panose="02020603050405020304" pitchFamily="18" charset="0"/>
              </a:rPr>
              <a:t>U</a:t>
            </a:r>
            <a:r>
              <a:rPr lang="fr-FR" sz="2600" b="1" baseline="-25000">
                <a:solidFill>
                  <a:srgbClr val="FF0000"/>
                </a:solidFill>
                <a:effectLst/>
                <a:latin typeface="Times New Roman" panose="02020603050405020304" pitchFamily="18" charset="0"/>
                <a:ea typeface="Times New Roman" panose="02020603050405020304" pitchFamily="18" charset="0"/>
              </a:rPr>
              <a:t>AB</a:t>
            </a:r>
            <a:r>
              <a:rPr lang="fr-FR" sz="2600" b="1">
                <a:solidFill>
                  <a:srgbClr val="FF0000"/>
                </a:solidFill>
                <a:effectLst/>
                <a:latin typeface="Times New Roman" panose="02020603050405020304" pitchFamily="18" charset="0"/>
                <a:ea typeface="Times New Roman" panose="02020603050405020304" pitchFamily="18" charset="0"/>
              </a:rPr>
              <a:t> = V</a:t>
            </a:r>
            <a:r>
              <a:rPr lang="fr-FR" sz="2600" b="1" baseline="-25000">
                <a:solidFill>
                  <a:srgbClr val="FF0000"/>
                </a:solidFill>
                <a:effectLst/>
                <a:latin typeface="Times New Roman" panose="02020603050405020304" pitchFamily="18" charset="0"/>
                <a:ea typeface="Times New Roman" panose="02020603050405020304" pitchFamily="18" charset="0"/>
              </a:rPr>
              <a:t>A</a:t>
            </a:r>
            <a:r>
              <a:rPr lang="fr-FR" sz="2600" b="1">
                <a:solidFill>
                  <a:srgbClr val="FF0000"/>
                </a:solidFill>
                <a:effectLst/>
                <a:latin typeface="Times New Roman" panose="02020603050405020304" pitchFamily="18" charset="0"/>
                <a:ea typeface="Times New Roman" panose="02020603050405020304" pitchFamily="18" charset="0"/>
              </a:rPr>
              <a:t> - V</a:t>
            </a:r>
            <a:r>
              <a:rPr lang="fr-FR" sz="2600" b="1" baseline="-25000">
                <a:solidFill>
                  <a:srgbClr val="FF0000"/>
                </a:solidFill>
                <a:effectLst/>
                <a:latin typeface="Times New Roman" panose="02020603050405020304" pitchFamily="18" charset="0"/>
                <a:ea typeface="Times New Roman" panose="02020603050405020304" pitchFamily="18" charset="0"/>
              </a:rPr>
              <a:t>B</a:t>
            </a:r>
            <a:endParaRPr lang="fr-FR" sz="1000">
              <a:effectLst/>
              <a:latin typeface="Times New Roman" panose="02020603050405020304" pitchFamily="18" charset="0"/>
              <a:ea typeface="Times New Roman" panose="02020603050405020304" pitchFamily="18" charset="0"/>
            </a:endParaRPr>
          </a:p>
        </p:txBody>
      </p:sp>
      <p:sp>
        <p:nvSpPr>
          <p:cNvPr id="5" name="Rectangle 4"/>
          <p:cNvSpPr/>
          <p:nvPr/>
        </p:nvSpPr>
        <p:spPr>
          <a:xfrm>
            <a:off x="7159459" y="4943907"/>
            <a:ext cx="1673471" cy="369332"/>
          </a:xfrm>
          <a:prstGeom prst="rect">
            <a:avLst/>
          </a:prstGeom>
        </p:spPr>
        <p:txBody>
          <a:bodyPr wrap="none">
            <a:spAutoFit/>
          </a:bodyPr>
          <a:lstStyle/>
          <a:p>
            <a:r>
              <a:rPr lang="fr-FR" dirty="0">
                <a:ea typeface="Times New Roman" panose="02020603050405020304" pitchFamily="18" charset="0"/>
                <a:cs typeface="Times New Roman" panose="02020603050405020304" pitchFamily="18" charset="0"/>
              </a:rPr>
              <a:t>Unités : </a:t>
            </a:r>
            <a:r>
              <a:rPr lang="fr-FR" b="1" dirty="0">
                <a:solidFill>
                  <a:srgbClr val="FF0000"/>
                </a:solidFill>
                <a:ea typeface="Times New Roman" panose="02020603050405020304" pitchFamily="18" charset="0"/>
                <a:cs typeface="Times New Roman" panose="02020603050405020304" pitchFamily="18" charset="0"/>
              </a:rPr>
              <a:t>Volt (V)</a:t>
            </a:r>
            <a:endParaRPr lang="fr-FR" dirty="0"/>
          </a:p>
        </p:txBody>
      </p:sp>
    </p:spTree>
    <p:extLst>
      <p:ext uri="{BB962C8B-B14F-4D97-AF65-F5344CB8AC3E}">
        <p14:creationId xmlns:p14="http://schemas.microsoft.com/office/powerpoint/2010/main" val="114145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330" y="1404389"/>
            <a:ext cx="11237495" cy="3170099"/>
          </a:xfrm>
          <a:prstGeom prst="rect">
            <a:avLst/>
          </a:prstGeom>
        </p:spPr>
        <p:txBody>
          <a:bodyPr wrap="square">
            <a:spAutoFit/>
          </a:bodyPr>
          <a:lstStyle/>
          <a:p>
            <a:pPr>
              <a:spcAft>
                <a:spcPts val="0"/>
              </a:spcAft>
            </a:pPr>
            <a:r>
              <a:rPr lang="fr-FR" sz="2000" dirty="0">
                <a:ea typeface="Times New Roman" panose="02020603050405020304" pitchFamily="18" charset="0"/>
              </a:rPr>
              <a:t>V</a:t>
            </a:r>
            <a:r>
              <a:rPr lang="fr-FR" sz="2000" baseline="-25000" dirty="0">
                <a:ea typeface="Times New Roman" panose="02020603050405020304" pitchFamily="18" charset="0"/>
              </a:rPr>
              <a:t>A</a:t>
            </a:r>
            <a:r>
              <a:rPr lang="fr-FR" sz="2000" dirty="0">
                <a:ea typeface="Times New Roman" panose="02020603050405020304" pitchFamily="18" charset="0"/>
              </a:rPr>
              <a:t> : </a:t>
            </a:r>
            <a:r>
              <a:rPr lang="fr-FR" sz="2000" b="1" dirty="0">
                <a:solidFill>
                  <a:srgbClr val="FF0000"/>
                </a:solidFill>
                <a:ea typeface="Times New Roman" panose="02020603050405020304" pitchFamily="18" charset="0"/>
              </a:rPr>
              <a:t>potentiel électrique en A</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V</a:t>
            </a:r>
            <a:r>
              <a:rPr lang="fr-FR" sz="2000" baseline="-25000" dirty="0">
                <a:ea typeface="Times New Roman" panose="02020603050405020304" pitchFamily="18" charset="0"/>
              </a:rPr>
              <a:t>B</a:t>
            </a:r>
            <a:r>
              <a:rPr lang="fr-FR" sz="2000" dirty="0">
                <a:ea typeface="Times New Roman" panose="02020603050405020304" pitchFamily="18" charset="0"/>
              </a:rPr>
              <a:t> :</a:t>
            </a:r>
            <a:r>
              <a:rPr lang="fr-FR" sz="2000" b="1" dirty="0">
                <a:solidFill>
                  <a:srgbClr val="FF0000"/>
                </a:solidFill>
                <a:ea typeface="Times New Roman" panose="02020603050405020304" pitchFamily="18" charset="0"/>
              </a:rPr>
              <a:t> potentiel électrique en B</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U</a:t>
            </a:r>
            <a:r>
              <a:rPr lang="fr-FR" sz="2000" baseline="-25000" dirty="0">
                <a:ea typeface="Times New Roman" panose="02020603050405020304" pitchFamily="18" charset="0"/>
              </a:rPr>
              <a:t>AB</a:t>
            </a:r>
            <a:r>
              <a:rPr lang="fr-FR" sz="2000" dirty="0">
                <a:ea typeface="Times New Roman" panose="02020603050405020304" pitchFamily="18" charset="0"/>
              </a:rPr>
              <a:t> </a:t>
            </a:r>
            <a:r>
              <a:rPr lang="fr-FR" sz="2000" b="1" dirty="0">
                <a:solidFill>
                  <a:srgbClr val="FF0000"/>
                </a:solidFill>
                <a:ea typeface="Times New Roman" panose="02020603050405020304" pitchFamily="18" charset="0"/>
              </a:rPr>
              <a:t>: différence de potentiel</a:t>
            </a:r>
            <a:r>
              <a:rPr lang="fr-FR" sz="2000" dirty="0">
                <a:solidFill>
                  <a:srgbClr val="FF0000"/>
                </a:solidFill>
                <a:ea typeface="Times New Roman" panose="02020603050405020304" pitchFamily="18" charset="0"/>
              </a:rPr>
              <a:t>   </a:t>
            </a:r>
            <a:r>
              <a:rPr lang="fr-FR" sz="2000" b="1" dirty="0">
                <a:solidFill>
                  <a:srgbClr val="FF0000"/>
                </a:solidFill>
                <a:ea typeface="Times New Roman" panose="02020603050405020304" pitchFamily="18" charset="0"/>
              </a:rPr>
              <a:t>V</a:t>
            </a:r>
            <a:r>
              <a:rPr lang="fr-FR" sz="2000" b="1" baseline="-25000" dirty="0">
                <a:solidFill>
                  <a:srgbClr val="FF0000"/>
                </a:solidFill>
                <a:ea typeface="Times New Roman" panose="02020603050405020304" pitchFamily="18" charset="0"/>
              </a:rPr>
              <a:t>A</a:t>
            </a:r>
            <a:r>
              <a:rPr lang="fr-FR" sz="2000" b="1" dirty="0">
                <a:solidFill>
                  <a:srgbClr val="FF0000"/>
                </a:solidFill>
                <a:ea typeface="Times New Roman" panose="02020603050405020304" pitchFamily="18" charset="0"/>
              </a:rPr>
              <a:t> - V</a:t>
            </a:r>
            <a:r>
              <a:rPr lang="fr-FR" sz="2000" b="1" baseline="-25000" dirty="0">
                <a:solidFill>
                  <a:srgbClr val="FF0000"/>
                </a:solidFill>
                <a:ea typeface="Times New Roman" panose="02020603050405020304" pitchFamily="18" charset="0"/>
              </a:rPr>
              <a:t>B</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U</a:t>
            </a:r>
            <a:r>
              <a:rPr lang="fr-FR" sz="2000" baseline="-25000" dirty="0">
                <a:ea typeface="Times New Roman" panose="02020603050405020304" pitchFamily="18" charset="0"/>
              </a:rPr>
              <a:t>AB </a:t>
            </a:r>
            <a:r>
              <a:rPr lang="fr-FR" sz="2000" dirty="0">
                <a:ea typeface="Times New Roman" panose="02020603050405020304" pitchFamily="18" charset="0"/>
              </a:rPr>
              <a:t>peut être positive ou négative : valeur algébrique.</a:t>
            </a:r>
          </a:p>
          <a:p>
            <a:pPr>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fr-FR" sz="2000" dirty="0">
                <a:ea typeface="Times New Roman" panose="02020603050405020304" pitchFamily="18" charset="0"/>
              </a:rPr>
              <a:t>Cette tension électrique permet la circulation des porteurs de charges dans un circuit fermé ; un générateur est donc </a:t>
            </a:r>
            <a:r>
              <a:rPr lang="fr-FR" sz="2000" dirty="0">
                <a:solidFill>
                  <a:srgbClr val="FF0000"/>
                </a:solidFill>
                <a:ea typeface="Times New Roman" panose="02020603050405020304" pitchFamily="18" charset="0"/>
              </a:rPr>
              <a:t>un dipôle </a:t>
            </a:r>
            <a:r>
              <a:rPr lang="fr-FR" sz="2000" b="1" dirty="0">
                <a:solidFill>
                  <a:srgbClr val="FF0000"/>
                </a:solidFill>
                <a:ea typeface="Times New Roman" panose="02020603050405020304" pitchFamily="18" charset="0"/>
              </a:rPr>
              <a:t>ACTIF.</a:t>
            </a:r>
          </a:p>
          <a:p>
            <a:pPr marL="457200">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 On représente la </a:t>
            </a:r>
            <a:r>
              <a:rPr lang="fr-FR" sz="2000" u="sng" dirty="0">
                <a:ea typeface="Times New Roman" panose="02020603050405020304" pitchFamily="18" charset="0"/>
              </a:rPr>
              <a:t>tension</a:t>
            </a:r>
            <a:r>
              <a:rPr lang="fr-FR" sz="2000" dirty="0">
                <a:ea typeface="Times New Roman" panose="02020603050405020304" pitchFamily="18" charset="0"/>
              </a:rPr>
              <a:t> par une flèche dont la pointe correspond à la première lettre nommée.</a:t>
            </a:r>
            <a:endParaRPr lang="fr-FR" sz="2000" dirty="0">
              <a:effectLst/>
              <a:ea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3380623" y="310064"/>
            <a:ext cx="4829175" cy="847725"/>
          </a:xfrm>
          <a:prstGeom prst="rect">
            <a:avLst/>
          </a:prstGeom>
        </p:spPr>
      </p:pic>
      <p:sp>
        <p:nvSpPr>
          <p:cNvPr id="6" name="Rectangle 5"/>
          <p:cNvSpPr/>
          <p:nvPr/>
        </p:nvSpPr>
        <p:spPr>
          <a:xfrm>
            <a:off x="794083" y="4821088"/>
            <a:ext cx="3637919" cy="369332"/>
          </a:xfrm>
          <a:prstGeom prst="rect">
            <a:avLst/>
          </a:prstGeom>
        </p:spPr>
        <p:txBody>
          <a:bodyPr wrap="none">
            <a:spAutoFit/>
          </a:bodyPr>
          <a:lstStyle/>
          <a:p>
            <a:r>
              <a:rPr lang="fr-FR" u="sng" dirty="0">
                <a:ea typeface="Times New Roman" panose="02020603050405020304" pitchFamily="18" charset="0"/>
                <a:cs typeface="Times New Roman" panose="02020603050405020304" pitchFamily="18" charset="0"/>
              </a:rPr>
              <a:t>Instrument de mesure</a:t>
            </a:r>
            <a:r>
              <a:rPr lang="fr-FR" dirty="0">
                <a:ea typeface="Times New Roman" panose="02020603050405020304" pitchFamily="18" charset="0"/>
                <a:cs typeface="Times New Roman" panose="02020603050405020304" pitchFamily="18" charset="0"/>
              </a:rPr>
              <a:t> : le voltmètre </a:t>
            </a:r>
            <a:endParaRPr lang="fr-FR" dirty="0"/>
          </a:p>
        </p:txBody>
      </p:sp>
      <p:sp>
        <p:nvSpPr>
          <p:cNvPr id="7" name="Rectangle 6"/>
          <p:cNvSpPr/>
          <p:nvPr/>
        </p:nvSpPr>
        <p:spPr>
          <a:xfrm>
            <a:off x="1592178" y="5719210"/>
            <a:ext cx="7455569" cy="677108"/>
          </a:xfrm>
          <a:prstGeom prst="rect">
            <a:avLst/>
          </a:prstGeom>
        </p:spPr>
        <p:txBody>
          <a:bodyPr wrap="square">
            <a:spAutoFit/>
          </a:bodyPr>
          <a:lstStyle/>
          <a:p>
            <a:pPr>
              <a:spcAft>
                <a:spcPts val="0"/>
              </a:spcAft>
            </a:pPr>
            <a:r>
              <a:rPr lang="fr-FR" dirty="0">
                <a:ea typeface="Times New Roman" panose="02020603050405020304" pitchFamily="18" charset="0"/>
              </a:rPr>
              <a:t>Il se place toujours </a:t>
            </a:r>
            <a:r>
              <a:rPr lang="fr-FR" sz="2000" b="1" u="sng" dirty="0">
                <a:solidFill>
                  <a:srgbClr val="FF0000"/>
                </a:solidFill>
                <a:ea typeface="Times New Roman" panose="02020603050405020304" pitchFamily="18" charset="0"/>
              </a:rPr>
              <a:t>en dérivation</a:t>
            </a:r>
            <a:r>
              <a:rPr lang="fr-FR" dirty="0">
                <a:solidFill>
                  <a:srgbClr val="FF0000"/>
                </a:solidFill>
                <a:ea typeface="Times New Roman" panose="02020603050405020304" pitchFamily="18" charset="0"/>
              </a:rPr>
              <a:t> </a:t>
            </a:r>
            <a:r>
              <a:rPr lang="fr-FR" dirty="0">
                <a:ea typeface="Times New Roman" panose="02020603050405020304" pitchFamily="18" charset="0"/>
              </a:rPr>
              <a:t>dans un circuit électrique.</a:t>
            </a:r>
            <a:endParaRPr lang="fr-FR" sz="1200" dirty="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pic>
        <p:nvPicPr>
          <p:cNvPr id="8" name="Image 7" descr="Signalisation, Attention, Panneau De Signalisatio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330" y="5562047"/>
            <a:ext cx="828459" cy="706406"/>
          </a:xfrm>
          <a:prstGeom prst="rect">
            <a:avLst/>
          </a:prstGeom>
          <a:noFill/>
          <a:ln>
            <a:noFill/>
          </a:ln>
        </p:spPr>
      </p:pic>
      <p:pic>
        <p:nvPicPr>
          <p:cNvPr id="9" name="Image 8"/>
          <p:cNvPicPr>
            <a:picLocks noChangeAspect="1"/>
          </p:cNvPicPr>
          <p:nvPr/>
        </p:nvPicPr>
        <p:blipFill>
          <a:blip r:embed="rId4"/>
          <a:stretch>
            <a:fillRect/>
          </a:stretch>
        </p:blipFill>
        <p:spPr>
          <a:xfrm>
            <a:off x="8343900" y="5009597"/>
            <a:ext cx="2819400" cy="1104900"/>
          </a:xfrm>
          <a:prstGeom prst="rect">
            <a:avLst/>
          </a:prstGeom>
        </p:spPr>
      </p:pic>
    </p:spTree>
    <p:extLst>
      <p:ext uri="{BB962C8B-B14F-4D97-AF65-F5344CB8AC3E}">
        <p14:creationId xmlns:p14="http://schemas.microsoft.com/office/powerpoint/2010/main" val="116298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93124" y="852615"/>
            <a:ext cx="14269660" cy="5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1134234718"/>
              </p:ext>
            </p:extLst>
          </p:nvPr>
        </p:nvGraphicFramePr>
        <p:xfrm>
          <a:off x="478824" y="0"/>
          <a:ext cx="4615392" cy="3465095"/>
        </p:xfrm>
        <a:graphic>
          <a:graphicData uri="http://schemas.openxmlformats.org/presentationml/2006/ole">
            <mc:AlternateContent xmlns:mc="http://schemas.openxmlformats.org/markup-compatibility/2006">
              <mc:Choice xmlns:v="urn:schemas-microsoft-com:vml" Requires="v">
                <p:oleObj spid="_x0000_s6293" name="Diapositive" r:id="rId3" imgW="3827675" imgH="2870331" progId="PowerPoint.Slide.8">
                  <p:embed/>
                </p:oleObj>
              </mc:Choice>
              <mc:Fallback>
                <p:oleObj name="Diapositive" r:id="rId3" imgW="3827675" imgH="2870331" progId="PowerPoint.Slide.8">
                  <p:embed/>
                  <p:pic>
                    <p:nvPicPr>
                      <p:cNvPr id="0" name="Object 3"/>
                      <p:cNvPicPr>
                        <a:picLocks noChangeAspect="1" noChangeArrowheads="1"/>
                      </p:cNvPicPr>
                      <p:nvPr/>
                    </p:nvPicPr>
                    <p:blipFill>
                      <a:blip r:embed="rId4"/>
                      <a:srcRect/>
                      <a:stretch>
                        <a:fillRect/>
                      </a:stretch>
                    </p:blipFill>
                    <p:spPr bwMode="auto">
                      <a:xfrm>
                        <a:off x="478824" y="0"/>
                        <a:ext cx="4615392" cy="3465095"/>
                      </a:xfrm>
                      <a:prstGeom prst="rect">
                        <a:avLst/>
                      </a:prstGeom>
                      <a:noFill/>
                    </p:spPr>
                  </p:pic>
                </p:oleObj>
              </mc:Fallback>
            </mc:AlternateContent>
          </a:graphicData>
        </a:graphic>
      </p:graphicFrame>
      <p:sp>
        <p:nvSpPr>
          <p:cNvPr id="6" name="Rectangle 4"/>
          <p:cNvSpPr>
            <a:spLocks noChangeArrowheads="1"/>
          </p:cNvSpPr>
          <p:nvPr/>
        </p:nvSpPr>
        <p:spPr bwMode="auto">
          <a:xfrm>
            <a:off x="6096000" y="852615"/>
            <a:ext cx="14269660" cy="5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639251687"/>
              </p:ext>
            </p:extLst>
          </p:nvPr>
        </p:nvGraphicFramePr>
        <p:xfrm>
          <a:off x="6224587" y="0"/>
          <a:ext cx="4615392" cy="3465095"/>
        </p:xfrm>
        <a:graphic>
          <a:graphicData uri="http://schemas.openxmlformats.org/presentationml/2006/ole">
            <mc:AlternateContent xmlns:mc="http://schemas.openxmlformats.org/markup-compatibility/2006">
              <mc:Choice xmlns:v="urn:schemas-microsoft-com:vml" Requires="v">
                <p:oleObj spid="_x0000_s6294" name="Diapositive" r:id="rId5" imgW="3827675" imgH="2870331" progId="PowerPoint.Slide.8">
                  <p:embed/>
                </p:oleObj>
              </mc:Choice>
              <mc:Fallback>
                <p:oleObj name="Diapositive" r:id="rId5" imgW="3827675" imgH="2870331" progId="PowerPoint.Slide.8">
                  <p:embed/>
                  <p:pic>
                    <p:nvPicPr>
                      <p:cNvPr id="5" name="Objet 4"/>
                      <p:cNvPicPr>
                        <a:picLocks noChangeAspect="1" noChangeArrowheads="1"/>
                      </p:cNvPicPr>
                      <p:nvPr/>
                    </p:nvPicPr>
                    <p:blipFill>
                      <a:blip r:embed="rId6"/>
                      <a:srcRect/>
                      <a:stretch>
                        <a:fillRect/>
                      </a:stretch>
                    </p:blipFill>
                    <p:spPr bwMode="auto">
                      <a:xfrm>
                        <a:off x="6224587" y="0"/>
                        <a:ext cx="4615392" cy="3465095"/>
                      </a:xfrm>
                      <a:prstGeom prst="rect">
                        <a:avLst/>
                      </a:prstGeom>
                      <a:noFill/>
                    </p:spPr>
                  </p:pic>
                </p:oleObj>
              </mc:Fallback>
            </mc:AlternateContent>
          </a:graphicData>
        </a:graphic>
      </p:graphicFrame>
      <p:pic>
        <p:nvPicPr>
          <p:cNvPr id="2" name="Image 1"/>
          <p:cNvPicPr>
            <a:picLocks noChangeAspect="1"/>
          </p:cNvPicPr>
          <p:nvPr/>
        </p:nvPicPr>
        <p:blipFill>
          <a:blip r:embed="rId7"/>
          <a:stretch>
            <a:fillRect/>
          </a:stretch>
        </p:blipFill>
        <p:spPr>
          <a:xfrm>
            <a:off x="1181101" y="3700463"/>
            <a:ext cx="2248212" cy="2838450"/>
          </a:xfrm>
          <a:prstGeom prst="rect">
            <a:avLst/>
          </a:prstGeom>
        </p:spPr>
      </p:pic>
      <p:sp>
        <p:nvSpPr>
          <p:cNvPr id="8" name="Forme libre 7"/>
          <p:cNvSpPr/>
          <p:nvPr/>
        </p:nvSpPr>
        <p:spPr>
          <a:xfrm>
            <a:off x="419749" y="607393"/>
            <a:ext cx="1823389" cy="3807445"/>
          </a:xfrm>
          <a:custGeom>
            <a:avLst/>
            <a:gdLst>
              <a:gd name="connsiteX0" fmla="*/ 1823389 w 1823389"/>
              <a:gd name="connsiteY0" fmla="*/ 235570 h 3807445"/>
              <a:gd name="connsiteX1" fmla="*/ 666101 w 1823389"/>
              <a:gd name="connsiteY1" fmla="*/ 92695 h 3807445"/>
              <a:gd name="connsiteX2" fmla="*/ 8876 w 1823389"/>
              <a:gd name="connsiteY2" fmla="*/ 1464295 h 3807445"/>
              <a:gd name="connsiteX3" fmla="*/ 1123301 w 1823389"/>
              <a:gd name="connsiteY3" fmla="*/ 3807445 h 3807445"/>
              <a:gd name="connsiteX4" fmla="*/ 1123301 w 1823389"/>
              <a:gd name="connsiteY4" fmla="*/ 3807445 h 3807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389" h="3807445">
                <a:moveTo>
                  <a:pt x="1823389" y="235570"/>
                </a:moveTo>
                <a:cubicBezTo>
                  <a:pt x="1395954" y="61739"/>
                  <a:pt x="968520" y="-112092"/>
                  <a:pt x="666101" y="92695"/>
                </a:cubicBezTo>
                <a:cubicBezTo>
                  <a:pt x="363682" y="297482"/>
                  <a:pt x="-67324" y="845170"/>
                  <a:pt x="8876" y="1464295"/>
                </a:cubicBezTo>
                <a:cubicBezTo>
                  <a:pt x="85076" y="2083420"/>
                  <a:pt x="1123301" y="3807445"/>
                  <a:pt x="1123301" y="3807445"/>
                </a:cubicBezTo>
                <a:lnTo>
                  <a:pt x="1123301" y="3807445"/>
                </a:ln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Forme libre 8"/>
          <p:cNvSpPr/>
          <p:nvPr/>
        </p:nvSpPr>
        <p:spPr>
          <a:xfrm>
            <a:off x="2943225" y="580127"/>
            <a:ext cx="2671263" cy="3848998"/>
          </a:xfrm>
          <a:custGeom>
            <a:avLst/>
            <a:gdLst>
              <a:gd name="connsiteX0" fmla="*/ 842963 w 2671263"/>
              <a:gd name="connsiteY0" fmla="*/ 234261 h 3848998"/>
              <a:gd name="connsiteX1" fmla="*/ 2085975 w 2671263"/>
              <a:gd name="connsiteY1" fmla="*/ 91386 h 3848998"/>
              <a:gd name="connsiteX2" fmla="*/ 2557463 w 2671263"/>
              <a:gd name="connsiteY2" fmla="*/ 1448698 h 3848998"/>
              <a:gd name="connsiteX3" fmla="*/ 0 w 2671263"/>
              <a:gd name="connsiteY3" fmla="*/ 3848998 h 3848998"/>
              <a:gd name="connsiteX4" fmla="*/ 0 w 2671263"/>
              <a:gd name="connsiteY4" fmla="*/ 3848998 h 3848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263" h="3848998">
                <a:moveTo>
                  <a:pt x="842963" y="234261"/>
                </a:moveTo>
                <a:cubicBezTo>
                  <a:pt x="1321594" y="61620"/>
                  <a:pt x="1800225" y="-111020"/>
                  <a:pt x="2085975" y="91386"/>
                </a:cubicBezTo>
                <a:cubicBezTo>
                  <a:pt x="2371725" y="293792"/>
                  <a:pt x="2905125" y="822429"/>
                  <a:pt x="2557463" y="1448698"/>
                </a:cubicBezTo>
                <a:cubicBezTo>
                  <a:pt x="2209801" y="2074967"/>
                  <a:pt x="0" y="3848998"/>
                  <a:pt x="0" y="3848998"/>
                </a:cubicBezTo>
                <a:lnTo>
                  <a:pt x="0" y="3848998"/>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8"/>
          <a:stretch>
            <a:fillRect/>
          </a:stretch>
        </p:blipFill>
        <p:spPr>
          <a:xfrm>
            <a:off x="6626325" y="3645090"/>
            <a:ext cx="4229100" cy="2686050"/>
          </a:xfrm>
          <a:prstGeom prst="rect">
            <a:avLst/>
          </a:prstGeom>
        </p:spPr>
      </p:pic>
      <p:sp>
        <p:nvSpPr>
          <p:cNvPr id="11" name="ZoneTexte 10"/>
          <p:cNvSpPr txBox="1"/>
          <p:nvPr/>
        </p:nvSpPr>
        <p:spPr>
          <a:xfrm>
            <a:off x="7210196" y="6326469"/>
            <a:ext cx="3645229" cy="369332"/>
          </a:xfrm>
          <a:prstGeom prst="rect">
            <a:avLst/>
          </a:prstGeom>
          <a:noFill/>
        </p:spPr>
        <p:txBody>
          <a:bodyPr wrap="none" rtlCol="0">
            <a:spAutoFit/>
          </a:bodyPr>
          <a:lstStyle/>
          <a:p>
            <a:r>
              <a:rPr lang="fr-FR" dirty="0"/>
              <a:t>On peut aussi utiliser un oscilloscope</a:t>
            </a:r>
          </a:p>
        </p:txBody>
      </p:sp>
    </p:spTree>
    <p:extLst>
      <p:ext uri="{BB962C8B-B14F-4D97-AF65-F5344CB8AC3E}">
        <p14:creationId xmlns:p14="http://schemas.microsoft.com/office/powerpoint/2010/main" val="44423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9232" y="6136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 name="Objet 2"/>
          <p:cNvGraphicFramePr>
            <a:graphicFrameLocks noChangeAspect="1"/>
          </p:cNvGraphicFramePr>
          <p:nvPr>
            <p:extLst>
              <p:ext uri="{D42A27DB-BD31-4B8C-83A1-F6EECF244321}">
                <p14:modId xmlns:p14="http://schemas.microsoft.com/office/powerpoint/2010/main" val="4101065271"/>
              </p:ext>
            </p:extLst>
          </p:nvPr>
        </p:nvGraphicFramePr>
        <p:xfrm>
          <a:off x="-12320" y="253039"/>
          <a:ext cx="4348702" cy="3256171"/>
        </p:xfrm>
        <a:graphic>
          <a:graphicData uri="http://schemas.openxmlformats.org/presentationml/2006/ole">
            <mc:AlternateContent xmlns:mc="http://schemas.openxmlformats.org/markup-compatibility/2006">
              <mc:Choice xmlns:v="urn:schemas-microsoft-com:vml" Requires="v">
                <p:oleObj spid="_x0000_s7311" name="Diapositive" r:id="rId3" imgW="4505062" imgH="3378710" progId="PowerPoint.Slide.8">
                  <p:embed/>
                </p:oleObj>
              </mc:Choice>
              <mc:Fallback>
                <p:oleObj name="Diapositive" r:id="rId3" imgW="4505062" imgH="3378710"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0" y="253039"/>
                        <a:ext cx="4348702" cy="3256171"/>
                      </a:xfrm>
                      <a:prstGeom prst="rect">
                        <a:avLst/>
                      </a:prstGeom>
                      <a:noFill/>
                    </p:spPr>
                  </p:pic>
                </p:oleObj>
              </mc:Fallback>
            </mc:AlternateContent>
          </a:graphicData>
        </a:graphic>
      </p:graphicFrame>
      <p:sp>
        <p:nvSpPr>
          <p:cNvPr id="4" name="Text Box 134"/>
          <p:cNvSpPr txBox="1">
            <a:spLocks noChangeArrowheads="1"/>
          </p:cNvSpPr>
          <p:nvPr/>
        </p:nvSpPr>
        <p:spPr bwMode="auto">
          <a:xfrm>
            <a:off x="4701340" y="651710"/>
            <a:ext cx="7490660" cy="1814764"/>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dirty="0">
                <a:effectLst/>
                <a:ea typeface="Times New Roman" panose="02020603050405020304" pitchFamily="18" charset="0"/>
              </a:rPr>
              <a:t>U </a:t>
            </a:r>
            <a:r>
              <a:rPr lang="fr-FR" baseline="-25000" dirty="0">
                <a:effectLst/>
                <a:ea typeface="Times New Roman" panose="02020603050405020304" pitchFamily="18" charset="0"/>
              </a:rPr>
              <a:t>PN</a:t>
            </a:r>
            <a:r>
              <a:rPr lang="fr-FR" dirty="0">
                <a:effectLst/>
                <a:ea typeface="Times New Roman" panose="02020603050405020304" pitchFamily="18" charset="0"/>
              </a:rPr>
              <a:t> = potentiel de P – potentiel de N       soit   </a:t>
            </a:r>
            <a:r>
              <a:rPr lang="fr-FR" dirty="0">
                <a:ea typeface="Times New Roman" panose="02020603050405020304" pitchFamily="18" charset="0"/>
              </a:rPr>
              <a:t>      </a:t>
            </a:r>
            <a:r>
              <a:rPr lang="es-ES" dirty="0">
                <a:effectLst/>
                <a:ea typeface="Times New Roman" panose="02020603050405020304" pitchFamily="18" charset="0"/>
              </a:rPr>
              <a:t>U </a:t>
            </a:r>
            <a:r>
              <a:rPr lang="es-ES" baseline="-25000" dirty="0">
                <a:effectLst/>
                <a:ea typeface="Times New Roman" panose="02020603050405020304" pitchFamily="18" charset="0"/>
              </a:rPr>
              <a:t>PN</a:t>
            </a:r>
            <a:r>
              <a:rPr lang="es-ES" dirty="0">
                <a:effectLst/>
                <a:ea typeface="Times New Roman" panose="02020603050405020304" pitchFamily="18" charset="0"/>
              </a:rPr>
              <a:t> = V</a:t>
            </a:r>
            <a:r>
              <a:rPr lang="es-ES" baseline="-25000" dirty="0">
                <a:effectLst/>
                <a:ea typeface="Times New Roman" panose="02020603050405020304" pitchFamily="18" charset="0"/>
              </a:rPr>
              <a:t>P</a:t>
            </a:r>
            <a:r>
              <a:rPr lang="es-ES" dirty="0">
                <a:effectLst/>
                <a:ea typeface="Times New Roman" panose="02020603050405020304" pitchFamily="18" charset="0"/>
              </a:rPr>
              <a:t>  -  V</a:t>
            </a:r>
            <a:r>
              <a:rPr lang="es-ES" baseline="-25000" dirty="0">
                <a:effectLst/>
                <a:ea typeface="Times New Roman" panose="02020603050405020304" pitchFamily="18" charset="0"/>
              </a:rPr>
              <a:t>N</a:t>
            </a:r>
            <a:endParaRPr lang="fr-FR" dirty="0">
              <a:effectLst/>
              <a:ea typeface="Times New Roman" panose="02020603050405020304" pitchFamily="18" charset="0"/>
            </a:endParaRPr>
          </a:p>
          <a:p>
            <a:pPr>
              <a:spcAft>
                <a:spcPts val="0"/>
              </a:spcAft>
            </a:pPr>
            <a:r>
              <a:rPr lang="es-ES" dirty="0">
                <a:effectLst/>
                <a:ea typeface="Times New Roman" panose="02020603050405020304" pitchFamily="18" charset="0"/>
              </a:rPr>
              <a:t> </a:t>
            </a:r>
            <a:endParaRPr lang="fr-FR" dirty="0">
              <a:effectLst/>
              <a:ea typeface="Times New Roman" panose="02020603050405020304" pitchFamily="18" charset="0"/>
            </a:endParaRPr>
          </a:p>
          <a:p>
            <a:pPr>
              <a:spcAft>
                <a:spcPts val="0"/>
              </a:spcAft>
            </a:pPr>
            <a:r>
              <a:rPr lang="es-ES" dirty="0" err="1">
                <a:effectLst/>
                <a:ea typeface="Times New Roman" panose="02020603050405020304" pitchFamily="18" charset="0"/>
              </a:rPr>
              <a:t>Exprimons</a:t>
            </a:r>
            <a:r>
              <a:rPr lang="es-ES" dirty="0">
                <a:effectLst/>
                <a:ea typeface="Times New Roman" panose="02020603050405020304" pitchFamily="18" charset="0"/>
              </a:rPr>
              <a:t> U </a:t>
            </a:r>
            <a:r>
              <a:rPr lang="es-ES" baseline="-25000" dirty="0">
                <a:effectLst/>
                <a:ea typeface="Times New Roman" panose="02020603050405020304" pitchFamily="18" charset="0"/>
              </a:rPr>
              <a:t>NP</a:t>
            </a:r>
            <a:endParaRPr lang="fr-FR" dirty="0">
              <a:effectLst/>
              <a:ea typeface="Times New Roman" panose="02020603050405020304" pitchFamily="18" charset="0"/>
            </a:endParaRPr>
          </a:p>
          <a:p>
            <a:pPr>
              <a:spcAft>
                <a:spcPts val="0"/>
              </a:spcAft>
            </a:pPr>
            <a:r>
              <a:rPr lang="es-ES" baseline="-25000" dirty="0">
                <a:effectLst/>
                <a:ea typeface="Times New Roman" panose="02020603050405020304" pitchFamily="18" charset="0"/>
              </a:rPr>
              <a:t> </a:t>
            </a:r>
            <a:endParaRPr lang="fr-FR" dirty="0">
              <a:effectLst/>
              <a:ea typeface="Times New Roman" panose="02020603050405020304" pitchFamily="18" charset="0"/>
            </a:endParaRPr>
          </a:p>
          <a:p>
            <a:pPr>
              <a:spcAft>
                <a:spcPts val="0"/>
              </a:spcAft>
            </a:pPr>
            <a:r>
              <a:rPr lang="fr-FR" dirty="0">
                <a:effectLst/>
                <a:ea typeface="Times New Roman" panose="02020603050405020304" pitchFamily="18" charset="0"/>
              </a:rPr>
              <a:t>U </a:t>
            </a:r>
            <a:r>
              <a:rPr lang="fr-FR" baseline="-25000" dirty="0">
                <a:effectLst/>
                <a:ea typeface="Times New Roman" panose="02020603050405020304" pitchFamily="18" charset="0"/>
              </a:rPr>
              <a:t>NP</a:t>
            </a:r>
            <a:r>
              <a:rPr lang="fr-FR" dirty="0">
                <a:effectLst/>
                <a:ea typeface="Times New Roman" panose="02020603050405020304" pitchFamily="18" charset="0"/>
              </a:rPr>
              <a:t> = V</a:t>
            </a:r>
            <a:r>
              <a:rPr lang="fr-FR" baseline="-25000" dirty="0">
                <a:effectLst/>
                <a:ea typeface="Times New Roman" panose="02020603050405020304" pitchFamily="18" charset="0"/>
              </a:rPr>
              <a:t>N</a:t>
            </a:r>
            <a:r>
              <a:rPr lang="fr-FR" dirty="0">
                <a:effectLst/>
                <a:ea typeface="Times New Roman" panose="02020603050405020304" pitchFamily="18" charset="0"/>
              </a:rPr>
              <a:t>  -  V</a:t>
            </a:r>
            <a:r>
              <a:rPr lang="fr-FR" baseline="-25000" dirty="0">
                <a:effectLst/>
                <a:ea typeface="Times New Roman" panose="02020603050405020304" pitchFamily="18" charset="0"/>
              </a:rPr>
              <a:t>P</a:t>
            </a:r>
            <a:r>
              <a:rPr lang="fr-FR" dirty="0">
                <a:ea typeface="Times New Roman" panose="02020603050405020304" pitchFamily="18" charset="0"/>
              </a:rPr>
              <a:t>	</a:t>
            </a:r>
            <a:r>
              <a:rPr lang="fr-FR" dirty="0">
                <a:effectLst/>
                <a:ea typeface="Times New Roman" panose="02020603050405020304" pitchFamily="18" charset="0"/>
              </a:rPr>
              <a:t>ce qui implique 	</a:t>
            </a:r>
            <a:r>
              <a:rPr lang="fr-FR" b="1" dirty="0">
                <a:solidFill>
                  <a:srgbClr val="FF0000"/>
                </a:solidFill>
                <a:effectLst/>
                <a:ea typeface="Times New Roman" panose="02020603050405020304" pitchFamily="18" charset="0"/>
              </a:rPr>
              <a:t>U </a:t>
            </a:r>
            <a:r>
              <a:rPr lang="fr-FR" b="1" baseline="-25000" dirty="0">
                <a:solidFill>
                  <a:srgbClr val="FF0000"/>
                </a:solidFill>
                <a:effectLst/>
                <a:ea typeface="Times New Roman" panose="02020603050405020304" pitchFamily="18" charset="0"/>
              </a:rPr>
              <a:t>NP</a:t>
            </a:r>
            <a:r>
              <a:rPr lang="fr-FR" b="1" dirty="0">
                <a:solidFill>
                  <a:srgbClr val="FF0000"/>
                </a:solidFill>
                <a:effectLst/>
                <a:ea typeface="Times New Roman" panose="02020603050405020304" pitchFamily="18" charset="0"/>
              </a:rPr>
              <a:t>  =  - U </a:t>
            </a:r>
            <a:r>
              <a:rPr lang="fr-FR" b="1" baseline="-25000" dirty="0">
                <a:solidFill>
                  <a:srgbClr val="FF0000"/>
                </a:solidFill>
                <a:effectLst/>
                <a:ea typeface="Times New Roman" panose="02020603050405020304" pitchFamily="18" charset="0"/>
              </a:rPr>
              <a:t>PN</a:t>
            </a:r>
            <a:endParaRPr lang="fr-FR" b="1" dirty="0">
              <a:solidFill>
                <a:srgbClr val="FF0000"/>
              </a:solidFill>
              <a:effectLst/>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baseline="-250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p:sp>
        <p:nvSpPr>
          <p:cNvPr id="5" name="Rectangle 4"/>
          <p:cNvSpPr>
            <a:spLocks noChangeArrowheads="1"/>
          </p:cNvSpPr>
          <p:nvPr/>
        </p:nvSpPr>
        <p:spPr bwMode="auto">
          <a:xfrm>
            <a:off x="469232"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827358641"/>
              </p:ext>
            </p:extLst>
          </p:nvPr>
        </p:nvGraphicFramePr>
        <p:xfrm>
          <a:off x="120316" y="3657599"/>
          <a:ext cx="4225591" cy="3156215"/>
        </p:xfrm>
        <a:graphic>
          <a:graphicData uri="http://schemas.openxmlformats.org/presentationml/2006/ole">
            <mc:AlternateContent xmlns:mc="http://schemas.openxmlformats.org/markup-compatibility/2006">
              <mc:Choice xmlns:v="urn:schemas-microsoft-com:vml" Requires="v">
                <p:oleObj spid="_x0000_s7312" name="Diapositive" r:id="rId5" imgW="4527710" imgH="3395605" progId="PowerPoint.Slide.8">
                  <p:embed/>
                </p:oleObj>
              </mc:Choice>
              <mc:Fallback>
                <p:oleObj name="Diapositive" r:id="rId5" imgW="4527710" imgH="3395605" progId="PowerPoint.Slid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16" y="3657599"/>
                        <a:ext cx="4225591" cy="3156215"/>
                      </a:xfrm>
                      <a:prstGeom prst="rect">
                        <a:avLst/>
                      </a:prstGeom>
                      <a:noFill/>
                    </p:spPr>
                  </p:pic>
                </p:oleObj>
              </mc:Fallback>
            </mc:AlternateContent>
          </a:graphicData>
        </a:graphic>
      </p:graphicFrame>
      <p:sp>
        <p:nvSpPr>
          <p:cNvPr id="7" name="ZoneTexte 6"/>
          <p:cNvSpPr txBox="1"/>
          <p:nvPr/>
        </p:nvSpPr>
        <p:spPr>
          <a:xfrm>
            <a:off x="4843212" y="2875548"/>
            <a:ext cx="7206915" cy="3416320"/>
          </a:xfrm>
          <a:prstGeom prst="rect">
            <a:avLst/>
          </a:prstGeom>
          <a:noFill/>
        </p:spPr>
        <p:txBody>
          <a:bodyPr wrap="square" rtlCol="0">
            <a:spAutoFit/>
          </a:bodyPr>
          <a:lstStyle/>
          <a:p>
            <a:r>
              <a:rPr lang="fr-FR" dirty="0"/>
              <a:t>Pour qu’un courant puisse circuler dans un circuit fermé, il est nécessaire qu’il existe une tension entre deux points ; mais cette dernière existe aux bornes du générateur, même si le circuit est ouvert.</a:t>
            </a:r>
          </a:p>
          <a:p>
            <a:r>
              <a:rPr lang="fr-FR" dirty="0"/>
              <a:t> </a:t>
            </a:r>
          </a:p>
          <a:p>
            <a:r>
              <a:rPr lang="fr-FR" dirty="0"/>
              <a:t>On peut dire   : PAS DE TENSION </a:t>
            </a:r>
            <a:r>
              <a:rPr lang="fr-FR" dirty="0">
                <a:sym typeface="Wingdings" panose="05000000000000000000" pitchFamily="2" charset="2"/>
              </a:rPr>
              <a:t></a:t>
            </a:r>
            <a:r>
              <a:rPr lang="fr-FR" dirty="0"/>
              <a:t> PAS DE COURANT</a:t>
            </a:r>
          </a:p>
          <a:p>
            <a:r>
              <a:rPr lang="fr-FR" dirty="0"/>
              <a:t> </a:t>
            </a:r>
          </a:p>
          <a:p>
            <a:r>
              <a:rPr lang="fr-FR" dirty="0"/>
              <a:t>Mais la réciproque n’est pas forcément vraie.</a:t>
            </a:r>
          </a:p>
          <a:p>
            <a:r>
              <a:rPr lang="fr-FR" dirty="0"/>
              <a:t> </a:t>
            </a:r>
          </a:p>
          <a:p>
            <a:r>
              <a:rPr lang="fr-FR" dirty="0"/>
              <a:t>Ex : dans le montage ci-dessus, l’interrupteur est ouvert donc pas de courant ; or il existe une tension aux bornes du générateur.</a:t>
            </a:r>
          </a:p>
          <a:p>
            <a:r>
              <a:rPr lang="fr-FR" dirty="0"/>
              <a:t> </a:t>
            </a:r>
          </a:p>
          <a:p>
            <a:r>
              <a:rPr lang="fr-FR" b="1" dirty="0">
                <a:solidFill>
                  <a:srgbClr val="FF0000"/>
                </a:solidFill>
              </a:rPr>
              <a:t>i =0 mais U </a:t>
            </a:r>
            <a:r>
              <a:rPr lang="fr-FR" b="1" baseline="-25000" dirty="0">
                <a:solidFill>
                  <a:srgbClr val="FF0000"/>
                </a:solidFill>
              </a:rPr>
              <a:t>PN  </a:t>
            </a:r>
            <a:r>
              <a:rPr lang="fr-FR" b="1" dirty="0">
                <a:solidFill>
                  <a:srgbClr val="FF0000"/>
                </a:solidFill>
              </a:rPr>
              <a:t>≠ 0</a:t>
            </a:r>
            <a:endParaRPr lang="fr-FR" dirty="0">
              <a:solidFill>
                <a:srgbClr val="FF0000"/>
              </a:solidFill>
            </a:endParaRPr>
          </a:p>
        </p:txBody>
      </p:sp>
    </p:spTree>
    <p:extLst>
      <p:ext uri="{BB962C8B-B14F-4D97-AF65-F5344CB8AC3E}">
        <p14:creationId xmlns:p14="http://schemas.microsoft.com/office/powerpoint/2010/main" val="287656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007" y="272534"/>
            <a:ext cx="4832861" cy="400110"/>
          </a:xfrm>
          <a:prstGeom prst="rect">
            <a:avLst/>
          </a:prstGeom>
        </p:spPr>
        <p:txBody>
          <a:bodyPr wrap="none">
            <a:spAutoFit/>
          </a:bodyPr>
          <a:lstStyle/>
          <a:p>
            <a:pPr>
              <a:spcAft>
                <a:spcPts val="0"/>
              </a:spcAft>
            </a:pPr>
            <a:r>
              <a:rPr lang="fr-FR" sz="2000" u="sng" dirty="0">
                <a:solidFill>
                  <a:srgbClr val="0070C0"/>
                </a:solidFill>
                <a:ea typeface="Times New Roman" panose="02020603050405020304" pitchFamily="18" charset="0"/>
              </a:rPr>
              <a:t>4.2 Ordre de grandeur de quelques tensions.</a:t>
            </a:r>
            <a:endParaRPr lang="fr-FR" sz="2000" dirty="0">
              <a:solidFill>
                <a:srgbClr val="0070C0"/>
              </a:solidFill>
              <a:effectLst/>
              <a:ea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142368" y="823559"/>
            <a:ext cx="11461278" cy="1055427"/>
          </a:xfrm>
          <a:prstGeom prst="rect">
            <a:avLst/>
          </a:prstGeom>
        </p:spPr>
      </p:pic>
      <p:sp>
        <p:nvSpPr>
          <p:cNvPr id="4" name="Rectangle 3"/>
          <p:cNvSpPr/>
          <p:nvPr/>
        </p:nvSpPr>
        <p:spPr>
          <a:xfrm>
            <a:off x="605590" y="2029901"/>
            <a:ext cx="6096000" cy="923330"/>
          </a:xfrm>
          <a:prstGeom prst="rect">
            <a:avLst/>
          </a:prstGeom>
        </p:spPr>
        <p:txBody>
          <a:bodyPr>
            <a:spAutoFit/>
          </a:bodyPr>
          <a:lstStyle/>
          <a:p>
            <a:pPr>
              <a:spcAft>
                <a:spcPts val="0"/>
              </a:spcAft>
            </a:pPr>
            <a:r>
              <a:rPr lang="fr-FR" dirty="0">
                <a:ea typeface="Times New Roman" panose="02020603050405020304" pitchFamily="18" charset="0"/>
              </a:rPr>
              <a:t>1 mV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-3</a:t>
            </a:r>
            <a:r>
              <a:rPr lang="fr-FR" b="1" dirty="0">
                <a:solidFill>
                  <a:srgbClr val="FF0000"/>
                </a:solidFill>
                <a:ea typeface="Times New Roman" panose="02020603050405020304" pitchFamily="18" charset="0"/>
              </a:rPr>
              <a:t> V</a:t>
            </a:r>
            <a:r>
              <a:rPr lang="fr-FR" dirty="0">
                <a:ea typeface="Times New Roman" panose="02020603050405020304" pitchFamily="18" charset="0"/>
              </a:rPr>
              <a:t>			et     1 kV =</a:t>
            </a:r>
            <a:r>
              <a:rPr lang="fr-FR" b="1" dirty="0">
                <a:solidFill>
                  <a:srgbClr val="FF0000"/>
                </a:solidFill>
                <a:ea typeface="Times New Roman" panose="02020603050405020304" pitchFamily="18" charset="0"/>
              </a:rPr>
              <a:t> 10</a:t>
            </a:r>
            <a:r>
              <a:rPr lang="fr-FR" b="1" baseline="30000" dirty="0">
                <a:solidFill>
                  <a:srgbClr val="FF0000"/>
                </a:solidFill>
                <a:ea typeface="Times New Roman" panose="02020603050405020304" pitchFamily="18" charset="0"/>
              </a:rPr>
              <a:t>3</a:t>
            </a:r>
            <a:r>
              <a:rPr lang="fr-FR" b="1" dirty="0">
                <a:solidFill>
                  <a:srgbClr val="FF0000"/>
                </a:solidFill>
                <a:ea typeface="Times New Roman" panose="02020603050405020304" pitchFamily="18" charset="0"/>
              </a:rPr>
              <a:t> V</a:t>
            </a:r>
            <a:r>
              <a:rPr lang="fr-FR" dirty="0">
                <a:ea typeface="Times New Roman" panose="02020603050405020304" pitchFamily="18" charset="0"/>
              </a:rPr>
              <a:t> </a:t>
            </a:r>
          </a:p>
          <a:p>
            <a:pPr>
              <a:spcAft>
                <a:spcPts val="0"/>
              </a:spcAft>
            </a:pPr>
            <a:r>
              <a:rPr lang="fr-FR" dirty="0">
                <a:ea typeface="Times New Roman" panose="02020603050405020304" pitchFamily="18" charset="0"/>
              </a:rPr>
              <a:t>1 µV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-6</a:t>
            </a:r>
            <a:r>
              <a:rPr lang="fr-FR" b="1" dirty="0">
                <a:solidFill>
                  <a:srgbClr val="FF0000"/>
                </a:solidFill>
                <a:ea typeface="Times New Roman" panose="02020603050405020304" pitchFamily="18" charset="0"/>
              </a:rPr>
              <a:t> V</a:t>
            </a:r>
          </a:p>
          <a:p>
            <a:pPr>
              <a:spcAft>
                <a:spcPts val="0"/>
              </a:spcAft>
            </a:pPr>
            <a:r>
              <a:rPr lang="fr-FR" dirty="0">
                <a:ea typeface="Times New Roman" panose="02020603050405020304" pitchFamily="18" charset="0"/>
              </a:rPr>
              <a:t>1 </a:t>
            </a:r>
            <a:r>
              <a:rPr lang="fr-FR" dirty="0" err="1">
                <a:ea typeface="Times New Roman" panose="02020603050405020304" pitchFamily="18" charset="0"/>
              </a:rPr>
              <a:t>nV</a:t>
            </a:r>
            <a:r>
              <a:rPr lang="fr-FR" dirty="0">
                <a:ea typeface="Times New Roman" panose="02020603050405020304" pitchFamily="18" charset="0"/>
              </a:rPr>
              <a:t> = </a:t>
            </a:r>
            <a:r>
              <a:rPr lang="fr-FR" b="1" dirty="0">
                <a:solidFill>
                  <a:srgbClr val="FF0000"/>
                </a:solidFill>
                <a:ea typeface="Times New Roman" panose="02020603050405020304" pitchFamily="18" charset="0"/>
              </a:rPr>
              <a:t>10</a:t>
            </a:r>
            <a:r>
              <a:rPr lang="fr-FR" b="1" baseline="30000" dirty="0">
                <a:solidFill>
                  <a:srgbClr val="FF0000"/>
                </a:solidFill>
                <a:ea typeface="Times New Roman" panose="02020603050405020304" pitchFamily="18" charset="0"/>
              </a:rPr>
              <a:t>-9</a:t>
            </a:r>
            <a:r>
              <a:rPr lang="fr-FR" b="1" dirty="0">
                <a:solidFill>
                  <a:srgbClr val="FF0000"/>
                </a:solidFill>
                <a:ea typeface="Times New Roman" panose="02020603050405020304" pitchFamily="18" charset="0"/>
              </a:rPr>
              <a:t> V</a:t>
            </a:r>
            <a:endParaRPr lang="fr-FR" dirty="0">
              <a:effectLst/>
              <a:ea typeface="Times New Roman" panose="02020603050405020304" pitchFamily="18" charset="0"/>
            </a:endParaRPr>
          </a:p>
        </p:txBody>
      </p:sp>
      <p:sp>
        <p:nvSpPr>
          <p:cNvPr id="5" name="Rectangle 4"/>
          <p:cNvSpPr/>
          <p:nvPr/>
        </p:nvSpPr>
        <p:spPr>
          <a:xfrm>
            <a:off x="312798" y="3104146"/>
            <a:ext cx="2035237" cy="369332"/>
          </a:xfrm>
          <a:prstGeom prst="rect">
            <a:avLst/>
          </a:prstGeom>
        </p:spPr>
        <p:txBody>
          <a:bodyPr wrap="none">
            <a:spAutoFit/>
          </a:bodyPr>
          <a:lstStyle/>
          <a:p>
            <a:pPr>
              <a:spcAft>
                <a:spcPts val="0"/>
              </a:spcAft>
            </a:pPr>
            <a:r>
              <a:rPr lang="fr-FR" u="sng" dirty="0">
                <a:ea typeface="Times New Roman" panose="02020603050405020304" pitchFamily="18" charset="0"/>
              </a:rPr>
              <a:t>Quelques tensions :</a:t>
            </a:r>
            <a:endParaRPr lang="fr-FR" sz="2000" u="sng" dirty="0">
              <a:effectLst/>
              <a:ea typeface="Times New Roman" panose="02020603050405020304" pitchFamily="18"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75482539"/>
              </p:ext>
            </p:extLst>
          </p:nvPr>
        </p:nvGraphicFramePr>
        <p:xfrm>
          <a:off x="3398109" y="3103846"/>
          <a:ext cx="6898314" cy="3291840"/>
        </p:xfrm>
        <a:graphic>
          <a:graphicData uri="http://schemas.openxmlformats.org/drawingml/2006/table">
            <a:tbl>
              <a:tblPr firstRow="1" firstCol="1" lastRow="1" lastCol="1" bandRow="1" bandCol="1">
                <a:tableStyleId>{5940675A-B579-460E-94D1-54222C63F5DA}</a:tableStyleId>
              </a:tblPr>
              <a:tblGrid>
                <a:gridCol w="3781734">
                  <a:extLst>
                    <a:ext uri="{9D8B030D-6E8A-4147-A177-3AD203B41FA5}">
                      <a16:colId xmlns:a16="http://schemas.microsoft.com/office/drawing/2014/main" val="2585847037"/>
                    </a:ext>
                  </a:extLst>
                </a:gridCol>
                <a:gridCol w="3116580">
                  <a:extLst>
                    <a:ext uri="{9D8B030D-6E8A-4147-A177-3AD203B41FA5}">
                      <a16:colId xmlns:a16="http://schemas.microsoft.com/office/drawing/2014/main" val="4159776114"/>
                    </a:ext>
                  </a:extLst>
                </a:gridCol>
              </a:tblGrid>
              <a:tr h="0">
                <a:tc>
                  <a:txBody>
                    <a:bodyPr/>
                    <a:lstStyle/>
                    <a:p>
                      <a:pPr>
                        <a:spcAft>
                          <a:spcPts val="0"/>
                        </a:spcAft>
                      </a:pPr>
                      <a:r>
                        <a:rPr lang="fr-FR" sz="1800">
                          <a:effectLst/>
                        </a:rPr>
                        <a:t>Piles ordinaires</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a:effectLst/>
                        </a:rPr>
                        <a:t>1,5  -  4,5  - 9 V</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991958319"/>
                  </a:ext>
                </a:extLst>
              </a:tr>
              <a:tr h="0">
                <a:tc>
                  <a:txBody>
                    <a:bodyPr/>
                    <a:lstStyle/>
                    <a:p>
                      <a:pPr>
                        <a:spcAft>
                          <a:spcPts val="0"/>
                        </a:spcAft>
                      </a:pPr>
                      <a:r>
                        <a:rPr lang="fr-FR" sz="1800">
                          <a:effectLst/>
                        </a:rPr>
                        <a:t>Accumulateurs</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a:effectLst/>
                        </a:rPr>
                        <a:t>6  -  12  -  24  V</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096273324"/>
                  </a:ext>
                </a:extLst>
              </a:tr>
              <a:tr h="0">
                <a:tc>
                  <a:txBody>
                    <a:bodyPr/>
                    <a:lstStyle/>
                    <a:p>
                      <a:pPr>
                        <a:spcAft>
                          <a:spcPts val="0"/>
                        </a:spcAft>
                      </a:pPr>
                      <a:r>
                        <a:rPr lang="fr-FR" sz="1800">
                          <a:effectLst/>
                        </a:rPr>
                        <a:t>Moteurs industriels</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a:effectLst/>
                        </a:rPr>
                        <a:t>220 V à 1500 V</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463510749"/>
                  </a:ext>
                </a:extLst>
              </a:tr>
              <a:tr h="0">
                <a:tc>
                  <a:txBody>
                    <a:bodyPr/>
                    <a:lstStyle/>
                    <a:p>
                      <a:pPr>
                        <a:spcAft>
                          <a:spcPts val="0"/>
                        </a:spcAft>
                      </a:pPr>
                      <a:r>
                        <a:rPr lang="fr-FR" sz="1800">
                          <a:effectLst/>
                        </a:rPr>
                        <a:t>Réseau EDF domestique</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a:effectLst/>
                        </a:rPr>
                        <a:t>220 V</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684960169"/>
                  </a:ext>
                </a:extLst>
              </a:tr>
              <a:tr h="0">
                <a:tc>
                  <a:txBody>
                    <a:bodyPr/>
                    <a:lstStyle/>
                    <a:p>
                      <a:pPr>
                        <a:spcAft>
                          <a:spcPts val="0"/>
                        </a:spcAft>
                      </a:pPr>
                      <a:r>
                        <a:rPr lang="fr-FR" sz="1800">
                          <a:effectLst/>
                        </a:rPr>
                        <a:t>Alternateurs alimentant le réseau</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a:effectLst/>
                        </a:rPr>
                        <a:t>20 kV</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184022168"/>
                  </a:ext>
                </a:extLst>
              </a:tr>
              <a:tr h="0">
                <a:tc>
                  <a:txBody>
                    <a:bodyPr/>
                    <a:lstStyle/>
                    <a:p>
                      <a:pPr>
                        <a:spcAft>
                          <a:spcPts val="0"/>
                        </a:spcAft>
                      </a:pPr>
                      <a:r>
                        <a:rPr lang="fr-FR" sz="1800">
                          <a:effectLst/>
                        </a:rPr>
                        <a:t>Transport du courant sous tensions</a:t>
                      </a:r>
                    </a:p>
                    <a:p>
                      <a:pPr>
                        <a:spcAft>
                          <a:spcPts val="0"/>
                        </a:spcAft>
                      </a:pPr>
                      <a:r>
                        <a:rPr lang="fr-FR" sz="1800">
                          <a:effectLst/>
                        </a:rPr>
                        <a:t> </a:t>
                      </a:r>
                      <a:endParaRPr lang="fr-FR" sz="180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effectLst/>
                        </a:rPr>
                        <a:t>400 kV</a:t>
                      </a:r>
                      <a:endParaRPr lang="fr-FR" sz="180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703483360"/>
                  </a:ext>
                </a:extLst>
              </a:tr>
            </a:tbl>
          </a:graphicData>
        </a:graphic>
      </p:graphicFrame>
      <p:sp>
        <p:nvSpPr>
          <p:cNvPr id="7" name="Rectangle 1"/>
          <p:cNvSpPr>
            <a:spLocks noChangeArrowheads="1"/>
          </p:cNvSpPr>
          <p:nvPr/>
        </p:nvSpPr>
        <p:spPr bwMode="auto">
          <a:xfrm>
            <a:off x="2698450" y="37190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66003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906" y="477071"/>
            <a:ext cx="2646558" cy="369332"/>
          </a:xfrm>
          <a:prstGeom prst="rect">
            <a:avLst/>
          </a:prstGeom>
        </p:spPr>
        <p:txBody>
          <a:bodyPr wrap="none">
            <a:spAutoFit/>
          </a:bodyPr>
          <a:lstStyle/>
          <a:p>
            <a:pPr>
              <a:spcAft>
                <a:spcPts val="0"/>
              </a:spcAft>
            </a:pPr>
            <a:r>
              <a:rPr lang="fr-FR" u="sng" dirty="0">
                <a:solidFill>
                  <a:srgbClr val="0070C0"/>
                </a:solidFill>
                <a:ea typeface="Times New Roman" panose="02020603050405020304" pitchFamily="18" charset="0"/>
              </a:rPr>
              <a:t>4.3 Potentiel, masse, terre</a:t>
            </a:r>
            <a:endParaRPr lang="fr-FR" sz="1200" dirty="0">
              <a:solidFill>
                <a:srgbClr val="0070C0"/>
              </a:solidFill>
              <a:effectLst/>
              <a:ea typeface="Times New Roman" panose="02020603050405020304" pitchFamily="18" charset="0"/>
            </a:endParaRPr>
          </a:p>
        </p:txBody>
      </p:sp>
      <p:sp>
        <p:nvSpPr>
          <p:cNvPr id="3" name="Rectangle 2"/>
          <p:cNvSpPr/>
          <p:nvPr/>
        </p:nvSpPr>
        <p:spPr>
          <a:xfrm>
            <a:off x="615906" y="1154266"/>
            <a:ext cx="10623884" cy="3416320"/>
          </a:xfrm>
          <a:prstGeom prst="rect">
            <a:avLst/>
          </a:prstGeom>
        </p:spPr>
        <p:txBody>
          <a:bodyPr wrap="square">
            <a:spAutoFit/>
          </a:bodyPr>
          <a:lstStyle/>
          <a:p>
            <a:pPr>
              <a:spcAft>
                <a:spcPts val="0"/>
              </a:spcAft>
            </a:pPr>
            <a:r>
              <a:rPr lang="fr-FR" dirty="0">
                <a:ea typeface="Times New Roman" panose="02020603050405020304" pitchFamily="18" charset="0"/>
              </a:rPr>
              <a:t>A chaque point d’un circuit électrique, pour caractériser son état électrique, on lui associe une grandeur réelle, appelée le potentiel V, définie à une constante additive près. Il faut donc fixer </a:t>
            </a:r>
            <a:r>
              <a:rPr lang="fr-FR" u="sng" dirty="0">
                <a:ea typeface="Times New Roman" panose="02020603050405020304" pitchFamily="18" charset="0"/>
              </a:rPr>
              <a:t>une origine des potentiels</a:t>
            </a:r>
            <a:r>
              <a:rPr lang="fr-FR" dirty="0">
                <a:ea typeface="Times New Roman" panose="02020603050405020304" pitchFamily="18" charset="0"/>
              </a:rPr>
              <a:t>. En électricité, on définit les potentiels par rapport à un point du circuit choisi arbitrairement et auquel on attribue </a:t>
            </a:r>
            <a:r>
              <a:rPr lang="fr-FR" b="1" dirty="0">
                <a:solidFill>
                  <a:srgbClr val="FF0000"/>
                </a:solidFill>
                <a:ea typeface="Times New Roman" panose="02020603050405020304" pitchFamily="18" charset="0"/>
              </a:rPr>
              <a:t>le potentiel nul V= 0</a:t>
            </a:r>
            <a:r>
              <a:rPr lang="fr-FR" dirty="0">
                <a:ea typeface="Times New Roman" panose="02020603050405020304" pitchFamily="18" charset="0"/>
              </a:rPr>
              <a:t>. Ce qu’on appelle </a:t>
            </a:r>
            <a:r>
              <a:rPr lang="fr-FR" b="1" dirty="0">
                <a:solidFill>
                  <a:srgbClr val="FF0000"/>
                </a:solidFill>
                <a:ea typeface="Times New Roman" panose="02020603050405020304" pitchFamily="18" charset="0"/>
              </a:rPr>
              <a:t>zéro des potentiels.</a:t>
            </a:r>
            <a:endParaRPr lang="fr-FR" dirty="0">
              <a:solidFill>
                <a:srgbClr val="FF0000"/>
              </a:solidFill>
              <a:ea typeface="Times New Roman" panose="02020603050405020304" pitchFamily="18" charset="0"/>
            </a:endParaRPr>
          </a:p>
          <a:p>
            <a:pPr>
              <a:spcAft>
                <a:spcPts val="0"/>
              </a:spcAft>
            </a:pPr>
            <a:r>
              <a:rPr lang="fr-FR" dirty="0">
                <a:ea typeface="Times New Roman" panose="02020603050405020304" pitchFamily="18" charset="0"/>
              </a:rPr>
              <a:t>Ce point est appelé </a:t>
            </a:r>
            <a:r>
              <a:rPr lang="fr-FR" b="1" dirty="0">
                <a:solidFill>
                  <a:srgbClr val="FF0000"/>
                </a:solidFill>
                <a:ea typeface="Times New Roman" panose="02020603050405020304" pitchFamily="18" charset="0"/>
              </a:rPr>
              <a:t>masse du circuit</a:t>
            </a:r>
            <a:r>
              <a:rPr lang="fr-FR" dirty="0">
                <a:solidFill>
                  <a:srgbClr val="FF0000"/>
                </a:solidFill>
                <a:ea typeface="Times New Roman" panose="02020603050405020304" pitchFamily="18" charset="0"/>
              </a:rPr>
              <a:t>.</a:t>
            </a:r>
          </a:p>
          <a:p>
            <a:pPr>
              <a:spcAft>
                <a:spcPts val="0"/>
              </a:spcAft>
            </a:pPr>
            <a:r>
              <a:rPr lang="fr-FR" dirty="0">
                <a:solidFill>
                  <a:srgbClr val="FF0000"/>
                </a:solidFill>
                <a:ea typeface="Times New Roman" panose="02020603050405020304" pitchFamily="18" charset="0"/>
              </a:rPr>
              <a:t> </a:t>
            </a:r>
          </a:p>
          <a:p>
            <a:pPr>
              <a:spcAft>
                <a:spcPts val="0"/>
              </a:spcAft>
            </a:pPr>
            <a:r>
              <a:rPr lang="fr-FR" dirty="0">
                <a:ea typeface="Times New Roman" panose="02020603050405020304" pitchFamily="18" charset="0"/>
              </a:rPr>
              <a:t>Le sol est un très bon conducteur électrique. Pour des raisons de sécurité, on relie la carcasse des appareils à la </a:t>
            </a:r>
            <a:r>
              <a:rPr lang="fr-FR" b="1" dirty="0">
                <a:ea typeface="Times New Roman" panose="02020603050405020304" pitchFamily="18" charset="0"/>
              </a:rPr>
              <a:t>terre.</a:t>
            </a:r>
            <a:r>
              <a:rPr lang="fr-FR" dirty="0">
                <a:ea typeface="Times New Roman" panose="02020603050405020304" pitchFamily="18" charset="0"/>
              </a:rPr>
              <a:t>  Le fil de terre est de couleur jaune et vert.</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Cette connexion évite qu’un utilisateur touchant la carcasse de l’appareil ne serve de conducteur et ne soit traversé par un courant par suite d’un dysfonctionnement. Le courant rejoindrait directement la terre dans ce cas.</a:t>
            </a:r>
            <a:endParaRPr lang="fr-FR" dirty="0">
              <a:effectLst/>
              <a:ea typeface="Times New Roman" panose="02020603050405020304" pitchFamily="18" charset="0"/>
            </a:endParaRPr>
          </a:p>
        </p:txBody>
      </p:sp>
      <p:pic>
        <p:nvPicPr>
          <p:cNvPr id="4" name="Image 3" descr="http://forum.tousencar.com/mesimages/2015/Symboles.jpg"/>
          <p:cNvPicPr/>
          <p:nvPr/>
        </p:nvPicPr>
        <p:blipFill>
          <a:blip r:embed="rId2">
            <a:extLst>
              <a:ext uri="{28A0092B-C50C-407E-A947-70E740481C1C}">
                <a14:useLocalDpi xmlns:a14="http://schemas.microsoft.com/office/drawing/2010/main" val="0"/>
              </a:ext>
            </a:extLst>
          </a:blip>
          <a:srcRect/>
          <a:stretch>
            <a:fillRect/>
          </a:stretch>
        </p:blipFill>
        <p:spPr bwMode="auto">
          <a:xfrm>
            <a:off x="3885699" y="5047748"/>
            <a:ext cx="3409950" cy="1238250"/>
          </a:xfrm>
          <a:prstGeom prst="rect">
            <a:avLst/>
          </a:prstGeom>
          <a:noFill/>
          <a:ln>
            <a:noFill/>
          </a:ln>
        </p:spPr>
      </p:pic>
    </p:spTree>
    <p:extLst>
      <p:ext uri="{BB962C8B-B14F-4D97-AF65-F5344CB8AC3E}">
        <p14:creationId xmlns:p14="http://schemas.microsoft.com/office/powerpoint/2010/main" val="2000999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61937" y="5836152"/>
            <a:ext cx="3741821" cy="7571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63478" y="416913"/>
            <a:ext cx="3125215" cy="369332"/>
          </a:xfrm>
          <a:prstGeom prst="rect">
            <a:avLst/>
          </a:prstGeom>
        </p:spPr>
        <p:txBody>
          <a:bodyPr wrap="none">
            <a:spAutoFit/>
          </a:bodyPr>
          <a:lstStyle/>
          <a:p>
            <a:pPr>
              <a:spcAft>
                <a:spcPts val="0"/>
              </a:spcAft>
            </a:pPr>
            <a:r>
              <a:rPr lang="fr-FR" u="sng" dirty="0">
                <a:solidFill>
                  <a:srgbClr val="0070C0"/>
                </a:solidFill>
                <a:ea typeface="Times New Roman" panose="02020603050405020304" pitchFamily="18" charset="0"/>
              </a:rPr>
              <a:t>4.4 Relation entre les tensions :</a:t>
            </a:r>
            <a:endParaRPr lang="fr-FR" sz="1200" dirty="0">
              <a:solidFill>
                <a:srgbClr val="0070C0"/>
              </a:solidFill>
              <a:effectLst/>
              <a:ea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2057400" y="941220"/>
            <a:ext cx="6597065" cy="3691343"/>
          </a:xfrm>
          <a:prstGeom prst="rect">
            <a:avLst/>
          </a:prstGeom>
        </p:spPr>
      </p:pic>
      <p:sp>
        <p:nvSpPr>
          <p:cNvPr id="4" name="Rectangle 3"/>
          <p:cNvSpPr/>
          <p:nvPr/>
        </p:nvSpPr>
        <p:spPr>
          <a:xfrm>
            <a:off x="363478" y="4787538"/>
            <a:ext cx="3517630" cy="369332"/>
          </a:xfrm>
          <a:prstGeom prst="rect">
            <a:avLst/>
          </a:prstGeom>
        </p:spPr>
        <p:txBody>
          <a:bodyPr wrap="none">
            <a:spAutoFit/>
          </a:bodyPr>
          <a:lstStyle/>
          <a:p>
            <a:pPr>
              <a:spcAft>
                <a:spcPts val="0"/>
              </a:spcAft>
            </a:pPr>
            <a:r>
              <a:rPr lang="fr-FR" b="1" dirty="0">
                <a:solidFill>
                  <a:srgbClr val="FF0000"/>
                </a:solidFill>
                <a:ea typeface="Times New Roman" panose="02020603050405020304" pitchFamily="18" charset="0"/>
              </a:rPr>
              <a:t>Relation d’additivité des tensions : </a:t>
            </a:r>
            <a:endParaRPr lang="fr-FR" sz="1100" dirty="0">
              <a:effectLst/>
              <a:ea typeface="Times New Roman" panose="02020603050405020304" pitchFamily="18" charset="0"/>
            </a:endParaRPr>
          </a:p>
        </p:txBody>
      </p:sp>
      <p:sp>
        <p:nvSpPr>
          <p:cNvPr id="5" name="Rectangle 4"/>
          <p:cNvSpPr/>
          <p:nvPr/>
        </p:nvSpPr>
        <p:spPr>
          <a:xfrm>
            <a:off x="363478" y="5311845"/>
            <a:ext cx="7974406" cy="369332"/>
          </a:xfrm>
          <a:prstGeom prst="rect">
            <a:avLst/>
          </a:prstGeom>
        </p:spPr>
        <p:txBody>
          <a:bodyPr wrap="square">
            <a:spAutoFit/>
          </a:bodyPr>
          <a:lstStyle/>
          <a:p>
            <a:r>
              <a:rPr lang="fr-FR" dirty="0">
                <a:ea typeface="Times New Roman" panose="02020603050405020304" pitchFamily="18" charset="0"/>
                <a:cs typeface="Times New Roman" panose="02020603050405020304" pitchFamily="18" charset="0"/>
              </a:rPr>
              <a:t>Dans un circuit les différences de potentiel sont additives :</a:t>
            </a:r>
            <a:endParaRPr lang="fr-FR" dirty="0"/>
          </a:p>
        </p:txBody>
      </p:sp>
      <p:pic>
        <p:nvPicPr>
          <p:cNvPr id="6" name="Image 5"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47" y="5311845"/>
            <a:ext cx="810377" cy="863948"/>
          </a:xfrm>
          <a:prstGeom prst="rect">
            <a:avLst/>
          </a:prstGeom>
          <a:noFill/>
          <a:ln>
            <a:noFill/>
          </a:ln>
        </p:spPr>
      </p:pic>
      <p:sp>
        <p:nvSpPr>
          <p:cNvPr id="7" name="Rectangle 6"/>
          <p:cNvSpPr/>
          <p:nvPr/>
        </p:nvSpPr>
        <p:spPr>
          <a:xfrm>
            <a:off x="2352846" y="5991127"/>
            <a:ext cx="3275256" cy="369332"/>
          </a:xfrm>
          <a:prstGeom prst="rect">
            <a:avLst/>
          </a:prstGeom>
        </p:spPr>
        <p:txBody>
          <a:bodyPr wrap="none">
            <a:spAutoFit/>
          </a:bodyPr>
          <a:lstStyle/>
          <a:p>
            <a:pPr algn="ctr">
              <a:spcAft>
                <a:spcPts val="0"/>
              </a:spcAft>
            </a:pPr>
            <a:r>
              <a:rPr lang="fr-FR" b="1" dirty="0">
                <a:solidFill>
                  <a:srgbClr val="FF0000"/>
                </a:solidFill>
                <a:latin typeface="Verdana" panose="020B0604030504040204" pitchFamily="34" charset="0"/>
                <a:ea typeface="Times New Roman" panose="02020603050405020304" pitchFamily="18" charset="0"/>
              </a:rPr>
              <a:t>U</a:t>
            </a:r>
            <a:r>
              <a:rPr lang="fr-FR" b="1" baseline="-25000" dirty="0">
                <a:solidFill>
                  <a:srgbClr val="FF0000"/>
                </a:solidFill>
                <a:latin typeface="Verdana" panose="020B0604030504040204" pitchFamily="34" charset="0"/>
                <a:ea typeface="Times New Roman" panose="02020603050405020304" pitchFamily="18" charset="0"/>
              </a:rPr>
              <a:t>AD</a:t>
            </a:r>
            <a:r>
              <a:rPr lang="fr-FR" b="1" dirty="0">
                <a:solidFill>
                  <a:srgbClr val="FF0000"/>
                </a:solidFill>
                <a:latin typeface="Verdana" panose="020B0604030504040204" pitchFamily="34" charset="0"/>
                <a:ea typeface="Times New Roman" panose="02020603050405020304" pitchFamily="18" charset="0"/>
              </a:rPr>
              <a:t> = U</a:t>
            </a:r>
            <a:r>
              <a:rPr lang="fr-FR" b="1" baseline="-25000" dirty="0">
                <a:solidFill>
                  <a:srgbClr val="FF0000"/>
                </a:solidFill>
                <a:latin typeface="Verdana" panose="020B0604030504040204" pitchFamily="34" charset="0"/>
                <a:ea typeface="Times New Roman" panose="02020603050405020304" pitchFamily="18" charset="0"/>
              </a:rPr>
              <a:t>AB   </a:t>
            </a:r>
            <a:r>
              <a:rPr lang="fr-FR" b="1" dirty="0">
                <a:solidFill>
                  <a:srgbClr val="FF0000"/>
                </a:solidFill>
                <a:latin typeface="Verdana" panose="020B0604030504040204" pitchFamily="34" charset="0"/>
                <a:ea typeface="Times New Roman" panose="02020603050405020304" pitchFamily="18" charset="0"/>
              </a:rPr>
              <a:t>+  U</a:t>
            </a:r>
            <a:r>
              <a:rPr lang="fr-FR" b="1" baseline="-25000" dirty="0">
                <a:solidFill>
                  <a:srgbClr val="FF0000"/>
                </a:solidFill>
                <a:latin typeface="Verdana" panose="020B0604030504040204" pitchFamily="34" charset="0"/>
                <a:ea typeface="Times New Roman" panose="02020603050405020304" pitchFamily="18" charset="0"/>
              </a:rPr>
              <a:t>BC</a:t>
            </a:r>
            <a:r>
              <a:rPr lang="fr-FR" b="1" dirty="0">
                <a:solidFill>
                  <a:srgbClr val="FF0000"/>
                </a:solidFill>
                <a:latin typeface="Verdana" panose="020B0604030504040204" pitchFamily="34" charset="0"/>
                <a:ea typeface="Times New Roman" panose="02020603050405020304" pitchFamily="18" charset="0"/>
              </a:rPr>
              <a:t>  +  U</a:t>
            </a:r>
            <a:r>
              <a:rPr lang="fr-FR" b="1" baseline="-25000" dirty="0">
                <a:solidFill>
                  <a:srgbClr val="FF0000"/>
                </a:solidFill>
                <a:latin typeface="Verdana" panose="020B0604030504040204" pitchFamily="34" charset="0"/>
                <a:ea typeface="Times New Roman" panose="02020603050405020304" pitchFamily="18" charset="0"/>
              </a:rPr>
              <a:t>CD</a:t>
            </a:r>
            <a:endParaRPr lang="fr-FR" sz="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072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40632" y="385010"/>
            <a:ext cx="10902856" cy="2246769"/>
          </a:xfrm>
          <a:prstGeom prst="rect">
            <a:avLst/>
          </a:prstGeom>
          <a:noFill/>
        </p:spPr>
        <p:txBody>
          <a:bodyPr wrap="none" rtlCol="0">
            <a:spAutoFit/>
          </a:bodyPr>
          <a:lstStyle/>
          <a:p>
            <a:endParaRPr lang="fr-FR" sz="2000" dirty="0"/>
          </a:p>
          <a:p>
            <a:r>
              <a:rPr lang="fr-FR" sz="2000" dirty="0"/>
              <a:t>En grec ancien, ELECTRON, désigne « l’ambre jaune »</a:t>
            </a:r>
          </a:p>
          <a:p>
            <a:r>
              <a:rPr lang="fr-FR" sz="2000" dirty="0"/>
              <a:t>Origine des mots : électron, électricité, électronique….</a:t>
            </a:r>
          </a:p>
          <a:p>
            <a:endParaRPr lang="fr-FR" sz="2000" dirty="0"/>
          </a:p>
          <a:p>
            <a:endParaRPr lang="fr-FR" sz="2000" dirty="0"/>
          </a:p>
          <a:p>
            <a:r>
              <a:rPr lang="fr-FR" sz="2000" dirty="0"/>
              <a:t>Quelques observations courantes : Cheveux électrisés, décharge électrique lorsqu'on touche une paroi </a:t>
            </a:r>
          </a:p>
          <a:p>
            <a:r>
              <a:rPr lang="fr-FR" sz="2000" dirty="0"/>
              <a:t>métallique, attraction de petits papiers lorsqu’on frotte un stylo en plastique….</a:t>
            </a:r>
          </a:p>
        </p:txBody>
      </p:sp>
      <p:pic>
        <p:nvPicPr>
          <p:cNvPr id="4" name="Image 3"/>
          <p:cNvPicPr>
            <a:picLocks noChangeAspect="1"/>
          </p:cNvPicPr>
          <p:nvPr/>
        </p:nvPicPr>
        <p:blipFill>
          <a:blip r:embed="rId2"/>
          <a:stretch>
            <a:fillRect/>
          </a:stretch>
        </p:blipFill>
        <p:spPr>
          <a:xfrm>
            <a:off x="8265695" y="204255"/>
            <a:ext cx="2190749" cy="1666874"/>
          </a:xfrm>
          <a:prstGeom prst="rect">
            <a:avLst/>
          </a:prstGeom>
        </p:spPr>
      </p:pic>
      <p:pic>
        <p:nvPicPr>
          <p:cNvPr id="5" name="Image 4"/>
          <p:cNvPicPr>
            <a:picLocks noChangeAspect="1"/>
          </p:cNvPicPr>
          <p:nvPr/>
        </p:nvPicPr>
        <p:blipFill>
          <a:blip r:embed="rId3"/>
          <a:stretch>
            <a:fillRect/>
          </a:stretch>
        </p:blipFill>
        <p:spPr>
          <a:xfrm>
            <a:off x="1274716" y="2812534"/>
            <a:ext cx="8834688" cy="1964812"/>
          </a:xfrm>
          <a:prstGeom prst="rect">
            <a:avLst/>
          </a:prstGeom>
        </p:spPr>
      </p:pic>
      <p:pic>
        <p:nvPicPr>
          <p:cNvPr id="6" name="Image 5"/>
          <p:cNvPicPr>
            <a:picLocks noChangeAspect="1"/>
          </p:cNvPicPr>
          <p:nvPr/>
        </p:nvPicPr>
        <p:blipFill>
          <a:blip r:embed="rId4"/>
          <a:stretch>
            <a:fillRect/>
          </a:stretch>
        </p:blipFill>
        <p:spPr>
          <a:xfrm>
            <a:off x="1172983" y="4958101"/>
            <a:ext cx="9970505" cy="1885448"/>
          </a:xfrm>
          <a:prstGeom prst="rect">
            <a:avLst/>
          </a:prstGeom>
        </p:spPr>
      </p:pic>
    </p:spTree>
    <p:extLst>
      <p:ext uri="{BB962C8B-B14F-4D97-AF65-F5344CB8AC3E}">
        <p14:creationId xmlns:p14="http://schemas.microsoft.com/office/powerpoint/2010/main" val="3419130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7989" y="3537284"/>
            <a:ext cx="8638674" cy="27191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48916" y="475436"/>
            <a:ext cx="11333748" cy="2585323"/>
          </a:xfrm>
          <a:prstGeom prst="rect">
            <a:avLst/>
          </a:prstGeom>
        </p:spPr>
        <p:txBody>
          <a:bodyPr wrap="square">
            <a:spAutoFit/>
          </a:bodyPr>
          <a:lstStyle/>
          <a:p>
            <a:pPr>
              <a:spcAft>
                <a:spcPts val="0"/>
              </a:spcAft>
            </a:pPr>
            <a:r>
              <a:rPr lang="fr-FR" dirty="0">
                <a:ea typeface="Times New Roman" panose="02020603050405020304" pitchFamily="18" charset="0"/>
              </a:rPr>
              <a:t>Cas du court-circuit :</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On considère un fil électrique entre deux points A et B :</a:t>
            </a:r>
          </a:p>
          <a:p>
            <a:pPr>
              <a:spcAft>
                <a:spcPts val="0"/>
              </a:spcAft>
            </a:pPr>
            <a:r>
              <a:rPr lang="fr-FR" dirty="0">
                <a:ea typeface="Times New Roman" panose="02020603050405020304" pitchFamily="18" charset="0"/>
              </a:rPr>
              <a:t>  </a:t>
            </a:r>
          </a:p>
          <a:p>
            <a:pPr>
              <a:spcAft>
                <a:spcPts val="0"/>
              </a:spcAft>
            </a:pPr>
            <a:r>
              <a:rPr lang="fr-FR" dirty="0">
                <a:ea typeface="Times New Roman" panose="02020603050405020304" pitchFamily="18" charset="0"/>
              </a:rPr>
              <a:t>Il n’y aucune chute de tension aux bornes d’un fil   </a:t>
            </a:r>
            <a:r>
              <a:rPr lang="fr-FR" dirty="0">
                <a:ea typeface="Times New Roman" panose="02020603050405020304" pitchFamily="18" charset="0"/>
                <a:sym typeface="Wingdings" panose="05000000000000000000" pitchFamily="2" charset="2"/>
              </a:rPr>
              <a:t></a:t>
            </a:r>
            <a:r>
              <a:rPr lang="fr-FR" dirty="0">
                <a:ea typeface="Times New Roman" panose="02020603050405020304" pitchFamily="18" charset="0"/>
              </a:rPr>
              <a:t>    U</a:t>
            </a:r>
            <a:r>
              <a:rPr lang="fr-FR" baseline="-25000" dirty="0">
                <a:ea typeface="Times New Roman" panose="02020603050405020304" pitchFamily="18" charset="0"/>
              </a:rPr>
              <a:t>AB</a:t>
            </a:r>
            <a:r>
              <a:rPr lang="fr-FR" dirty="0">
                <a:ea typeface="Times New Roman" panose="02020603050405020304" pitchFamily="18" charset="0"/>
              </a:rPr>
              <a:t> = 0        Donc V</a:t>
            </a:r>
            <a:r>
              <a:rPr lang="fr-FR" baseline="-25000" dirty="0">
                <a:ea typeface="Times New Roman" panose="02020603050405020304" pitchFamily="18" charset="0"/>
              </a:rPr>
              <a:t>A</a:t>
            </a:r>
            <a:r>
              <a:rPr lang="fr-FR" dirty="0">
                <a:ea typeface="Times New Roman" panose="02020603050405020304" pitchFamily="18" charset="0"/>
              </a:rPr>
              <a:t> = V</a:t>
            </a:r>
            <a:r>
              <a:rPr lang="fr-FR" baseline="-25000" dirty="0">
                <a:ea typeface="Times New Roman" panose="02020603050405020304" pitchFamily="18" charset="0"/>
              </a:rPr>
              <a:t>B</a:t>
            </a:r>
          </a:p>
          <a:p>
            <a:pPr>
              <a:spcAft>
                <a:spcPts val="0"/>
              </a:spcAft>
            </a:pPr>
            <a:endParaRPr lang="fr-FR" dirty="0">
              <a:ea typeface="Times New Roman" panose="02020603050405020304" pitchFamily="18" charset="0"/>
            </a:endParaRPr>
          </a:p>
          <a:p>
            <a:pPr>
              <a:spcAft>
                <a:spcPts val="0"/>
              </a:spcAft>
            </a:pPr>
            <a:r>
              <a:rPr lang="fr-FR" dirty="0">
                <a:ea typeface="Times New Roman" panose="02020603050405020304" pitchFamily="18" charset="0"/>
              </a:rPr>
              <a:t>En n’importe quel point du circuit il y a le même potentiel : le fil est équipotentiel.</a:t>
            </a:r>
          </a:p>
          <a:p>
            <a:pPr>
              <a:spcAft>
                <a:spcPts val="0"/>
              </a:spcAft>
            </a:pPr>
            <a:endParaRPr lang="fr-FR" dirty="0">
              <a:ea typeface="Times New Roman" panose="02020603050405020304" pitchFamily="18" charset="0"/>
            </a:endParaRPr>
          </a:p>
          <a:p>
            <a:pPr>
              <a:spcAft>
                <a:spcPts val="0"/>
              </a:spcAft>
            </a:pPr>
            <a:r>
              <a:rPr lang="fr-FR" dirty="0">
                <a:ea typeface="Times New Roman" panose="02020603050405020304" pitchFamily="18" charset="0"/>
              </a:rPr>
              <a:t>En électricité un court-circuit est représenté par un fil.</a:t>
            </a:r>
            <a:endParaRPr lang="fr-FR" dirty="0">
              <a:effectLst/>
              <a:ea typeface="Times New Roman" panose="02020603050405020304" pitchFamily="18" charset="0"/>
            </a:endParaRPr>
          </a:p>
        </p:txBody>
      </p:sp>
      <p:sp>
        <p:nvSpPr>
          <p:cNvPr id="3" name="Rectangle 2"/>
          <p:cNvSpPr/>
          <p:nvPr/>
        </p:nvSpPr>
        <p:spPr>
          <a:xfrm>
            <a:off x="914400" y="3641104"/>
            <a:ext cx="9565105" cy="646331"/>
          </a:xfrm>
          <a:prstGeom prst="rect">
            <a:avLst/>
          </a:prstGeom>
        </p:spPr>
        <p:txBody>
          <a:bodyPr wrap="square">
            <a:spAutoFit/>
          </a:bodyPr>
          <a:lstStyle/>
          <a:p>
            <a:pPr>
              <a:spcAft>
                <a:spcPts val="0"/>
              </a:spcAft>
            </a:pPr>
            <a:r>
              <a:rPr lang="fr-FR" dirty="0">
                <a:ea typeface="Times New Roman" panose="02020603050405020304" pitchFamily="18" charset="0"/>
              </a:rPr>
              <a:t>Représentation électrique d’un court-circuit = équivalent à un interrupteur fermé</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3250782" y="4617619"/>
            <a:ext cx="4391025" cy="1352550"/>
          </a:xfrm>
          <a:prstGeom prst="rect">
            <a:avLst/>
          </a:prstGeom>
        </p:spPr>
      </p:pic>
    </p:spTree>
    <p:extLst>
      <p:ext uri="{BB962C8B-B14F-4D97-AF65-F5344CB8AC3E}">
        <p14:creationId xmlns:p14="http://schemas.microsoft.com/office/powerpoint/2010/main" val="241467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gpic" descr="Panneau ou autocollant danger travaux"/>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554" y="535154"/>
            <a:ext cx="828425" cy="848478"/>
          </a:xfrm>
          <a:prstGeom prst="rect">
            <a:avLst/>
          </a:prstGeom>
          <a:noFill/>
          <a:ln>
            <a:noFill/>
          </a:ln>
        </p:spPr>
      </p:pic>
      <p:sp>
        <p:nvSpPr>
          <p:cNvPr id="3" name="Rectangle 2"/>
          <p:cNvSpPr/>
          <p:nvPr/>
        </p:nvSpPr>
        <p:spPr>
          <a:xfrm>
            <a:off x="0" y="959393"/>
            <a:ext cx="4073359" cy="369332"/>
          </a:xfrm>
          <a:prstGeom prst="rect">
            <a:avLst/>
          </a:prstGeom>
        </p:spPr>
        <p:txBody>
          <a:bodyPr wrap="none">
            <a:spAutoFit/>
          </a:bodyPr>
          <a:lstStyle/>
          <a:p>
            <a:pPr marL="1356360" indent="441960">
              <a:spcAft>
                <a:spcPts val="0"/>
              </a:spcAft>
            </a:pPr>
            <a:r>
              <a:rPr lang="fr-FR" u="sng" dirty="0">
                <a:ea typeface="Times New Roman" panose="02020603050405020304" pitchFamily="18" charset="0"/>
              </a:rPr>
              <a:t>Exercice d’application.</a:t>
            </a:r>
            <a:endParaRPr lang="fr-FR" sz="1100" dirty="0">
              <a:effectLst/>
              <a:ea typeface="Times New Roman" panose="02020603050405020304" pitchFamily="18" charset="0"/>
            </a:endParaRPr>
          </a:p>
        </p:txBody>
      </p:sp>
      <p:sp>
        <p:nvSpPr>
          <p:cNvPr id="4" name="Rectangle 3"/>
          <p:cNvSpPr/>
          <p:nvPr/>
        </p:nvSpPr>
        <p:spPr>
          <a:xfrm>
            <a:off x="288757" y="2006716"/>
            <a:ext cx="6797843" cy="3416320"/>
          </a:xfrm>
          <a:prstGeom prst="rect">
            <a:avLst/>
          </a:prstGeom>
        </p:spPr>
        <p:txBody>
          <a:bodyPr wrap="square">
            <a:spAutoFit/>
          </a:bodyPr>
          <a:lstStyle/>
          <a:p>
            <a:pPr>
              <a:spcAft>
                <a:spcPts val="0"/>
              </a:spcAft>
            </a:pPr>
            <a:r>
              <a:rPr lang="fr-FR" dirty="0">
                <a:ea typeface="Times New Roman" panose="02020603050405020304" pitchFamily="18" charset="0"/>
              </a:rPr>
              <a:t>On considère le circuit suivant. Un voltmètre branché successivement aux bornes de la pile et de la lampe L</a:t>
            </a:r>
            <a:r>
              <a:rPr lang="fr-FR" baseline="-25000" dirty="0">
                <a:ea typeface="Times New Roman" panose="02020603050405020304" pitchFamily="18" charset="0"/>
              </a:rPr>
              <a:t>1</a:t>
            </a:r>
            <a:r>
              <a:rPr lang="fr-FR" dirty="0">
                <a:ea typeface="Times New Roman" panose="02020603050405020304" pitchFamily="18" charset="0"/>
              </a:rPr>
              <a:t> indique 4,5V et 3V.</a:t>
            </a:r>
          </a:p>
          <a:p>
            <a:pPr>
              <a:spcAft>
                <a:spcPts val="0"/>
              </a:spcAft>
            </a:pPr>
            <a:r>
              <a:rPr lang="fr-FR" dirty="0">
                <a:ea typeface="Times New Roman" panose="02020603050405020304" pitchFamily="18" charset="0"/>
              </a:rPr>
              <a:t> </a:t>
            </a:r>
          </a:p>
          <a:p>
            <a:pPr lvl="0">
              <a:spcAft>
                <a:spcPts val="0"/>
              </a:spcAft>
              <a:tabLst>
                <a:tab pos="457200" algn="l"/>
              </a:tabLst>
            </a:pPr>
            <a:r>
              <a:rPr lang="fr-FR" dirty="0">
                <a:ea typeface="Times New Roman" panose="02020603050405020304" pitchFamily="18" charset="0"/>
              </a:rPr>
              <a:t>a-  Représenter le voltmètre branché aux bornes de la lampe L</a:t>
            </a:r>
            <a:r>
              <a:rPr lang="fr-FR" baseline="-25000" dirty="0">
                <a:ea typeface="Times New Roman" panose="02020603050405020304" pitchFamily="18" charset="0"/>
              </a:rPr>
              <a:t>1 </a:t>
            </a:r>
            <a:r>
              <a:rPr lang="fr-FR" dirty="0">
                <a:ea typeface="Times New Roman" panose="02020603050405020304" pitchFamily="18" charset="0"/>
              </a:rPr>
              <a:t>; indiquer la borne +.</a:t>
            </a:r>
          </a:p>
          <a:p>
            <a:pPr lvl="0">
              <a:spcAft>
                <a:spcPts val="0"/>
              </a:spcAft>
              <a:tabLst>
                <a:tab pos="457200" algn="l"/>
              </a:tabLst>
            </a:pPr>
            <a:r>
              <a:rPr lang="fr-FR" dirty="0">
                <a:ea typeface="Times New Roman" panose="02020603050405020304" pitchFamily="18" charset="0"/>
              </a:rPr>
              <a:t>En utilisant les lettres de la figure, indiquer de manière précise les tensions mesurées par le voltmètre. Flécher ces tensions.</a:t>
            </a:r>
          </a:p>
          <a:p>
            <a:pPr lvl="0">
              <a:spcAft>
                <a:spcPts val="0"/>
              </a:spcAft>
              <a:tabLst>
                <a:tab pos="457200" algn="l"/>
              </a:tabLst>
            </a:pPr>
            <a:r>
              <a:rPr lang="fr-FR" dirty="0">
                <a:ea typeface="Times New Roman" panose="02020603050405020304" pitchFamily="18" charset="0"/>
              </a:rPr>
              <a:t>b- Quelle est la valeur de la tension U</a:t>
            </a:r>
            <a:r>
              <a:rPr lang="fr-FR" baseline="-25000" dirty="0">
                <a:ea typeface="Times New Roman" panose="02020603050405020304" pitchFamily="18" charset="0"/>
              </a:rPr>
              <a:t>BC </a:t>
            </a:r>
            <a:r>
              <a:rPr lang="fr-FR" dirty="0">
                <a:ea typeface="Times New Roman" panose="02020603050405020304" pitchFamily="18" charset="0"/>
              </a:rPr>
              <a:t>?</a:t>
            </a:r>
          </a:p>
          <a:p>
            <a:pPr lvl="0">
              <a:spcAft>
                <a:spcPts val="0"/>
              </a:spcAft>
              <a:tabLst>
                <a:tab pos="457200" algn="l"/>
              </a:tabLst>
            </a:pPr>
            <a:r>
              <a:rPr lang="fr-FR" dirty="0">
                <a:ea typeface="Times New Roman" panose="02020603050405020304" pitchFamily="18" charset="0"/>
              </a:rPr>
              <a:t>c- L’interrupteur étant ouvert, existe-t-il une tension à ses bornes ? Si oui, laquelle ?</a:t>
            </a:r>
          </a:p>
          <a:p>
            <a:pPr lvl="0">
              <a:spcAft>
                <a:spcPts val="0"/>
              </a:spcAft>
              <a:tabLst>
                <a:tab pos="457200" algn="l"/>
              </a:tabLst>
            </a:pPr>
            <a:r>
              <a:rPr lang="fr-FR" dirty="0">
                <a:ea typeface="Times New Roman" panose="02020603050405020304" pitchFamily="18" charset="0"/>
              </a:rPr>
              <a:t>d- Que conclure au sujet de la tension aux bornes d’un interrupteur lorsque celui-ci est ouvert ou fermé ?</a:t>
            </a:r>
            <a:endParaRPr lang="fr-FR" dirty="0">
              <a:effectLst/>
              <a:ea typeface="Times New Roman" panose="02020603050405020304" pitchFamily="18" charset="0"/>
            </a:endParaRPr>
          </a:p>
        </p:txBody>
      </p:sp>
      <p:sp>
        <p:nvSpPr>
          <p:cNvPr id="5" name="Rectangle 2"/>
          <p:cNvSpPr>
            <a:spLocks noChangeArrowheads="1"/>
          </p:cNvSpPr>
          <p:nvPr/>
        </p:nvSpPr>
        <p:spPr bwMode="auto">
          <a:xfrm>
            <a:off x="7243010" y="1913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4167397175"/>
              </p:ext>
            </p:extLst>
          </p:nvPr>
        </p:nvGraphicFramePr>
        <p:xfrm>
          <a:off x="6966283" y="1807871"/>
          <a:ext cx="5106258" cy="3814011"/>
        </p:xfrm>
        <a:graphic>
          <a:graphicData uri="http://schemas.openxmlformats.org/presentationml/2006/ole">
            <mc:AlternateContent xmlns:mc="http://schemas.openxmlformats.org/markup-compatibility/2006">
              <mc:Choice xmlns:v="urn:schemas-microsoft-com:vml" Requires="v">
                <p:oleObj spid="_x0000_s9280" name="Diapositive" r:id="rId4" imgW="4527710" imgH="3395605" progId="PowerPoint.Slide.8">
                  <p:embed/>
                </p:oleObj>
              </mc:Choice>
              <mc:Fallback>
                <p:oleObj name="Diapositive" r:id="rId4" imgW="4527710" imgH="3395605" progId="PowerPoint.Slid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6283" y="1807871"/>
                        <a:ext cx="5106258" cy="3814011"/>
                      </a:xfrm>
                      <a:prstGeom prst="rect">
                        <a:avLst/>
                      </a:prstGeom>
                      <a:noFill/>
                    </p:spPr>
                  </p:pic>
                </p:oleObj>
              </mc:Fallback>
            </mc:AlternateContent>
          </a:graphicData>
        </a:graphic>
      </p:graphicFrame>
    </p:spTree>
    <p:extLst>
      <p:ext uri="{BB962C8B-B14F-4D97-AF65-F5344CB8AC3E}">
        <p14:creationId xmlns:p14="http://schemas.microsoft.com/office/powerpoint/2010/main" val="104389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304" y="350603"/>
            <a:ext cx="6096000" cy="707886"/>
          </a:xfrm>
          <a:prstGeom prst="rect">
            <a:avLst/>
          </a:prstGeom>
        </p:spPr>
        <p:txBody>
          <a:bodyPr>
            <a:spAutoFit/>
          </a:bodyPr>
          <a:lstStyle/>
          <a:p>
            <a:pPr>
              <a:spcAft>
                <a:spcPts val="0"/>
              </a:spcAft>
            </a:pPr>
            <a:r>
              <a:rPr lang="fr-FR" sz="2000" b="1" u="sng" dirty="0">
                <a:solidFill>
                  <a:srgbClr val="0070C0"/>
                </a:solidFill>
              </a:rPr>
              <a:t>V- NOTION DE RESISTANCE.</a:t>
            </a:r>
          </a:p>
          <a:p>
            <a:pPr>
              <a:spcAft>
                <a:spcPts val="0"/>
              </a:spcAft>
            </a:pPr>
            <a:r>
              <a:rPr lang="fr-FR" sz="2000" dirty="0">
                <a:solidFill>
                  <a:srgbClr val="0070C0"/>
                </a:solidFill>
                <a:ea typeface="Times New Roman" panose="02020603050405020304" pitchFamily="18" charset="0"/>
              </a:rPr>
              <a:t> </a:t>
            </a:r>
            <a:endParaRPr lang="fr-FR" sz="2000" dirty="0">
              <a:solidFill>
                <a:srgbClr val="0070C0"/>
              </a:solidFill>
              <a:effectLst/>
              <a:ea typeface="Times New Roman" panose="02020603050405020304" pitchFamily="18" charset="0"/>
            </a:endParaRPr>
          </a:p>
        </p:txBody>
      </p:sp>
      <p:sp>
        <p:nvSpPr>
          <p:cNvPr id="3" name="Rectangle 2"/>
          <p:cNvSpPr/>
          <p:nvPr/>
        </p:nvSpPr>
        <p:spPr>
          <a:xfrm>
            <a:off x="497304" y="1058489"/>
            <a:ext cx="2740815" cy="369332"/>
          </a:xfrm>
          <a:prstGeom prst="rect">
            <a:avLst/>
          </a:prstGeom>
        </p:spPr>
        <p:txBody>
          <a:bodyPr wrap="none">
            <a:spAutoFit/>
          </a:bodyPr>
          <a:lstStyle/>
          <a:p>
            <a:pPr>
              <a:spcAft>
                <a:spcPts val="0"/>
              </a:spcAft>
            </a:pPr>
            <a:r>
              <a:rPr lang="fr-FR" u="sng" dirty="0">
                <a:solidFill>
                  <a:srgbClr val="0070C0"/>
                </a:solidFill>
                <a:ea typeface="Times New Roman" panose="02020603050405020304" pitchFamily="18" charset="0"/>
              </a:rPr>
              <a:t>5.1 Origine de la loi d’Ohm.</a:t>
            </a:r>
            <a:endParaRPr lang="fr-FR" sz="2000" dirty="0">
              <a:solidFill>
                <a:srgbClr val="0070C0"/>
              </a:solidFill>
              <a:effectLst/>
              <a:ea typeface="Times New Roman" panose="02020603050405020304" pitchFamily="18" charset="0"/>
            </a:endParaRPr>
          </a:p>
        </p:txBody>
      </p:sp>
      <p:sp>
        <p:nvSpPr>
          <p:cNvPr id="4" name="Rectangle 3"/>
          <p:cNvSpPr/>
          <p:nvPr/>
        </p:nvSpPr>
        <p:spPr>
          <a:xfrm>
            <a:off x="485270" y="1766375"/>
            <a:ext cx="11257549" cy="2554545"/>
          </a:xfrm>
          <a:prstGeom prst="rect">
            <a:avLst/>
          </a:prstGeom>
        </p:spPr>
        <p:txBody>
          <a:bodyPr wrap="square">
            <a:spAutoFit/>
          </a:bodyPr>
          <a:lstStyle/>
          <a:p>
            <a:pPr algn="just">
              <a:spcAft>
                <a:spcPts val="0"/>
              </a:spcAft>
            </a:pPr>
            <a:r>
              <a:rPr lang="fr-FR" sz="2000" dirty="0">
                <a:ea typeface="Times New Roman" panose="02020603050405020304" pitchFamily="18" charset="0"/>
              </a:rPr>
              <a:t>On a vu que le déplacement d’ensemble des électrons dans un conducteur est à l’origine du courant électrique.</a:t>
            </a:r>
          </a:p>
          <a:p>
            <a:pPr algn="just"/>
            <a:r>
              <a:rPr lang="fr-FR" sz="2000" dirty="0">
                <a:ea typeface="Times New Roman" panose="02020603050405020304" pitchFamily="18" charset="0"/>
                <a:cs typeface="Arial" panose="020B0604020202020204" pitchFamily="34" charset="0"/>
              </a:rPr>
              <a:t>Durant leur déplacement, ces électrons rencontrent des obstacles dû aux atomes du conducteur.</a:t>
            </a:r>
            <a:r>
              <a:rPr lang="fr-FR" sz="2000" dirty="0">
                <a:ea typeface="Times New Roman" panose="02020603050405020304" pitchFamily="18" charset="0"/>
              </a:rPr>
              <a:t> </a:t>
            </a:r>
          </a:p>
          <a:p>
            <a:pPr algn="just"/>
            <a:r>
              <a:rPr lang="fr-FR" sz="2000" dirty="0">
                <a:ea typeface="Times New Roman" panose="02020603050405020304" pitchFamily="18" charset="0"/>
                <a:cs typeface="Arial" panose="020B0604020202020204" pitchFamily="34" charset="0"/>
              </a:rPr>
              <a:t>Un conducteur présente une certaine opposition au passage du courant électrique, opposition qui est appelée </a:t>
            </a:r>
            <a:r>
              <a:rPr lang="fr-FR" sz="2000" b="1" dirty="0">
                <a:ea typeface="Times New Roman" panose="02020603050405020304" pitchFamily="18" charset="0"/>
                <a:cs typeface="Arial" panose="020B0604020202020204" pitchFamily="34" charset="0"/>
              </a:rPr>
              <a:t>résistance électrique.</a:t>
            </a:r>
            <a:r>
              <a:rPr lang="fr-FR" sz="2000" dirty="0">
                <a:ea typeface="Times New Roman" panose="02020603050405020304" pitchFamily="18" charset="0"/>
              </a:rPr>
              <a:t> </a:t>
            </a:r>
          </a:p>
          <a:p>
            <a:pPr algn="just"/>
            <a:r>
              <a:rPr lang="fr-FR" sz="2000" dirty="0">
                <a:ea typeface="Times New Roman" panose="02020603050405020304" pitchFamily="18" charset="0"/>
                <a:cs typeface="Arial" panose="020B0604020202020204" pitchFamily="34" charset="0"/>
              </a:rPr>
              <a:t>La notion de résistance électrique peut s'étendre à n'importe quel matériau, même aux isolants dans la mesure où ceux-ci opposent au déplacement des charges électriques une résistance tellement grande qu'elle empêche quasiment tout passage de courant.</a:t>
            </a:r>
            <a:r>
              <a:rPr lang="fr-FR" sz="2000" dirty="0">
                <a:ea typeface="Times New Roman" panose="02020603050405020304" pitchFamily="18" charset="0"/>
              </a:rPr>
              <a:t> </a:t>
            </a:r>
          </a:p>
        </p:txBody>
      </p:sp>
      <p:sp>
        <p:nvSpPr>
          <p:cNvPr id="5" name="Rectangle 4"/>
          <p:cNvSpPr/>
          <p:nvPr/>
        </p:nvSpPr>
        <p:spPr>
          <a:xfrm>
            <a:off x="497303" y="4690252"/>
            <a:ext cx="11694697" cy="677108"/>
          </a:xfrm>
          <a:prstGeom prst="rect">
            <a:avLst/>
          </a:prstGeom>
        </p:spPr>
        <p:txBody>
          <a:bodyPr wrap="square">
            <a:spAutoFit/>
          </a:bodyPr>
          <a:lstStyle/>
          <a:p>
            <a:pPr>
              <a:spcAft>
                <a:spcPts val="0"/>
              </a:spcAft>
            </a:pPr>
            <a:r>
              <a:rPr lang="fr-FR" sz="2000" dirty="0">
                <a:ea typeface="Times New Roman" panose="02020603050405020304" pitchFamily="18" charset="0"/>
              </a:rPr>
              <a:t>La conductivité du matériau est notée </a:t>
            </a: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et caractérise l’aspect plus ou moins bon conducteur de ce matériau.</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485271" y="5490471"/>
            <a:ext cx="812145" cy="369332"/>
          </a:xfrm>
          <a:prstGeom prst="rect">
            <a:avLst/>
          </a:prstGeom>
        </p:spPr>
        <p:txBody>
          <a:bodyPr wrap="none">
            <a:spAutoFit/>
          </a:bodyPr>
          <a:lstStyle/>
          <a:p>
            <a:r>
              <a:rPr lang="fr-FR" dirty="0">
                <a:ea typeface="Times New Roman" panose="02020603050405020304" pitchFamily="18" charset="0"/>
                <a:cs typeface="Times New Roman" panose="02020603050405020304" pitchFamily="18" charset="0"/>
              </a:rPr>
              <a:t>Unité :</a:t>
            </a:r>
            <a:endParaRPr lang="fr-FR" dirty="0"/>
          </a:p>
        </p:txBody>
      </p:sp>
      <mc:AlternateContent xmlns:mc="http://schemas.openxmlformats.org/markup-compatibility/2006" xmlns:a14="http://schemas.microsoft.com/office/drawing/2010/main">
        <mc:Choice Requires="a14">
          <p:sp>
            <p:nvSpPr>
              <p:cNvPr id="7" name="Rectangle 6"/>
              <p:cNvSpPr/>
              <p:nvPr/>
            </p:nvSpPr>
            <p:spPr>
              <a:xfrm>
                <a:off x="1658339" y="5490471"/>
                <a:ext cx="183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1" i="0" smtClean="0">
                          <a:solidFill>
                            <a:srgbClr val="FF0000"/>
                          </a:solidFill>
                          <a:latin typeface="Cambria Math" panose="02040503050406030204" pitchFamily="18" charset="0"/>
                        </a:rPr>
                        <m:t>𝛄</m:t>
                      </m:r>
                      <m:r>
                        <a:rPr lang="fr-FR" b="0" i="0">
                          <a:solidFill>
                            <a:srgbClr val="FF0000"/>
                          </a:solidFill>
                          <a:latin typeface="Cambria Math" panose="02040503050406030204" pitchFamily="18" charset="0"/>
                        </a:rPr>
                        <m:t>=&gt;  </m:t>
                      </m:r>
                      <m:sSup>
                        <m:sSupPr>
                          <m:ctrlPr>
                            <a:rPr lang="fr-FR" b="0" i="1">
                              <a:solidFill>
                                <a:srgbClr val="FF0000"/>
                              </a:solidFill>
                              <a:latin typeface="Cambria Math" panose="02040503050406030204" pitchFamily="18" charset="0"/>
                            </a:rPr>
                          </m:ctrlPr>
                        </m:sSupPr>
                        <m:e>
                          <m:r>
                            <a:rPr lang="fr-FR" b="1" i="0">
                              <a:solidFill>
                                <a:srgbClr val="FF0000"/>
                              </a:solidFill>
                              <a:latin typeface="Cambria Math" panose="02040503050406030204" pitchFamily="18" charset="0"/>
                            </a:rPr>
                            <m:t>𝛀</m:t>
                          </m:r>
                        </m:e>
                        <m:sup>
                          <m:r>
                            <a:rPr lang="fr-FR" b="0" i="0">
                              <a:solidFill>
                                <a:srgbClr val="FF0000"/>
                              </a:solidFill>
                              <a:latin typeface="Cambria Math" panose="02040503050406030204" pitchFamily="18" charset="0"/>
                            </a:rPr>
                            <m:t>−1</m:t>
                          </m:r>
                        </m:sup>
                      </m:sSup>
                      <m:r>
                        <a:rPr lang="fr-FR" b="0" i="0">
                          <a:solidFill>
                            <a:srgbClr val="FF0000"/>
                          </a:solidFill>
                          <a:latin typeface="Cambria Math" panose="02040503050406030204" pitchFamily="18" charset="0"/>
                        </a:rPr>
                        <m:t> </m:t>
                      </m:r>
                      <m:sSup>
                        <m:sSupPr>
                          <m:ctrlPr>
                            <a:rPr lang="fr-FR" b="0" i="1">
                              <a:solidFill>
                                <a:srgbClr val="FF0000"/>
                              </a:solidFill>
                              <a:latin typeface="Cambria Math" panose="02040503050406030204" pitchFamily="18" charset="0"/>
                            </a:rPr>
                          </m:ctrlPr>
                        </m:sSupPr>
                        <m:e>
                          <m:r>
                            <a:rPr lang="fr-FR" b="1" i="0">
                              <a:solidFill>
                                <a:srgbClr val="FF0000"/>
                              </a:solidFill>
                              <a:latin typeface="Cambria Math" panose="02040503050406030204" pitchFamily="18" charset="0"/>
                            </a:rPr>
                            <m:t>𝐦</m:t>
                          </m:r>
                        </m:e>
                        <m:sup>
                          <m:r>
                            <a:rPr lang="fr-FR" b="0" i="0">
                              <a:solidFill>
                                <a:srgbClr val="FF0000"/>
                              </a:solidFill>
                              <a:latin typeface="Cambria Math" panose="02040503050406030204" pitchFamily="18" charset="0"/>
                            </a:rPr>
                            <m:t>−1</m:t>
                          </m:r>
                        </m:sup>
                      </m:sSup>
                    </m:oMath>
                  </m:oMathPara>
                </a14:m>
                <a:endParaRPr lang="fr-FR"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58339" y="5490471"/>
                <a:ext cx="1838837" cy="369332"/>
              </a:xfrm>
              <a:prstGeom prst="rect">
                <a:avLst/>
              </a:prstGeom>
              <a:blipFill>
                <a:blip r:embed="rId2"/>
                <a:stretch>
                  <a:fillRect b="-5000"/>
                </a:stretch>
              </a:blipFill>
            </p:spPr>
            <p:txBody>
              <a:bodyPr/>
              <a:lstStyle/>
              <a:p>
                <a:r>
                  <a:rPr lang="fr-FR">
                    <a:noFill/>
                  </a:rPr>
                  <a:t> </a:t>
                </a:r>
              </a:p>
            </p:txBody>
          </p:sp>
        </mc:Fallback>
      </mc:AlternateContent>
    </p:spTree>
    <p:extLst>
      <p:ext uri="{BB962C8B-B14F-4D97-AF65-F5344CB8AC3E}">
        <p14:creationId xmlns:p14="http://schemas.microsoft.com/office/powerpoint/2010/main" val="2858919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53502" y="3544751"/>
            <a:ext cx="2230582" cy="6560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37100" y="440976"/>
            <a:ext cx="4716163" cy="400110"/>
          </a:xfrm>
          <a:prstGeom prst="rect">
            <a:avLst/>
          </a:prstGeom>
        </p:spPr>
        <p:txBody>
          <a:bodyPr wrap="none">
            <a:spAutoFit/>
          </a:bodyPr>
          <a:lstStyle/>
          <a:p>
            <a:pPr>
              <a:spcAft>
                <a:spcPts val="0"/>
              </a:spcAft>
            </a:pPr>
            <a:r>
              <a:rPr lang="fr-FR" sz="2000" u="sng" dirty="0">
                <a:solidFill>
                  <a:srgbClr val="0070C0"/>
                </a:solidFill>
                <a:ea typeface="Times New Roman" panose="02020603050405020304" pitchFamily="18" charset="0"/>
              </a:rPr>
              <a:t>5.2 Résistance d’un conducteur cylindrique.</a:t>
            </a:r>
            <a:endParaRPr lang="fr-FR" sz="2000" dirty="0">
              <a:solidFill>
                <a:srgbClr val="0070C0"/>
              </a:solidFill>
              <a:effectLst/>
              <a:ea typeface="Times New Roman" panose="02020603050405020304" pitchFamily="18" charset="0"/>
            </a:endParaRPr>
          </a:p>
        </p:txBody>
      </p:sp>
      <p:sp>
        <p:nvSpPr>
          <p:cNvPr id="3" name="Rectangle 2"/>
          <p:cNvSpPr/>
          <p:nvPr/>
        </p:nvSpPr>
        <p:spPr>
          <a:xfrm>
            <a:off x="337100" y="946030"/>
            <a:ext cx="11261342" cy="707886"/>
          </a:xfrm>
          <a:prstGeom prst="rect">
            <a:avLst/>
          </a:prstGeom>
        </p:spPr>
        <p:txBody>
          <a:bodyPr wrap="square">
            <a:spAutoFit/>
          </a:bodyPr>
          <a:lstStyle/>
          <a:p>
            <a:pPr>
              <a:spcAft>
                <a:spcPts val="0"/>
              </a:spcAft>
            </a:pPr>
            <a:r>
              <a:rPr lang="fr-FR" sz="2000" dirty="0">
                <a:ea typeface="Times New Roman" panose="02020603050405020304" pitchFamily="18" charset="0"/>
              </a:rPr>
              <a:t>Un conducteur de conductivité </a:t>
            </a: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de forme cylindrique de longueur l et de section droite S :</a:t>
            </a:r>
          </a:p>
          <a:p>
            <a:pPr marL="449580" indent="449580">
              <a:spcAft>
                <a:spcPts val="0"/>
              </a:spcAft>
            </a:pPr>
            <a:r>
              <a:rPr lang="fr-FR" sz="2000" dirty="0">
                <a:latin typeface="Verdana" panose="020B060403050404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37100" y="2407943"/>
            <a:ext cx="11381658" cy="707886"/>
          </a:xfrm>
          <a:prstGeom prst="rect">
            <a:avLst/>
          </a:prstGeom>
        </p:spPr>
        <p:txBody>
          <a:bodyPr wrap="square">
            <a:spAutoFit/>
          </a:bodyPr>
          <a:lstStyle/>
          <a:p>
            <a:pPr>
              <a:spcAft>
                <a:spcPts val="0"/>
              </a:spcAft>
            </a:pPr>
            <a:r>
              <a:rPr lang="fr-FR" sz="2000" dirty="0">
                <a:ea typeface="Times New Roman" panose="02020603050405020304" pitchFamily="18" charset="0"/>
              </a:rPr>
              <a:t>Il est parcouru par un courant I uniformément réparti dans sa section et soumis à une différence de potentiel U entre ses deux extrémités.</a:t>
            </a:r>
            <a:endParaRPr lang="fr-FR" sz="2000" dirty="0">
              <a:effectLst/>
              <a:ea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2629150" y="1501806"/>
            <a:ext cx="4695825" cy="609600"/>
          </a:xfrm>
          <a:prstGeom prst="rect">
            <a:avLst/>
          </a:prstGeom>
        </p:spPr>
      </p:pic>
      <p:sp>
        <p:nvSpPr>
          <p:cNvPr id="6" name="Rectangle 5"/>
          <p:cNvSpPr/>
          <p:nvPr/>
        </p:nvSpPr>
        <p:spPr>
          <a:xfrm>
            <a:off x="337100" y="3426495"/>
            <a:ext cx="1609736" cy="369332"/>
          </a:xfrm>
          <a:prstGeom prst="rect">
            <a:avLst/>
          </a:prstGeom>
        </p:spPr>
        <p:txBody>
          <a:bodyPr wrap="none">
            <a:spAutoFit/>
          </a:bodyPr>
          <a:lstStyle/>
          <a:p>
            <a:pPr>
              <a:spcAft>
                <a:spcPts val="0"/>
              </a:spcAft>
            </a:pPr>
            <a:r>
              <a:rPr lang="fr-FR" b="1" u="sng" dirty="0">
                <a:latin typeface="Verdana" panose="020B0604030504040204" pitchFamily="34" charset="0"/>
                <a:ea typeface="Times New Roman" panose="02020603050405020304" pitchFamily="18" charset="0"/>
              </a:rPr>
              <a:t>LOI D’OHM</a:t>
            </a:r>
            <a:endParaRPr lang="fr-FR" sz="12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457087" y="3611161"/>
            <a:ext cx="1223413" cy="523220"/>
          </a:xfrm>
          <a:prstGeom prst="rect">
            <a:avLst/>
          </a:prstGeom>
        </p:spPr>
        <p:txBody>
          <a:bodyPr wrap="none">
            <a:spAutoFit/>
          </a:bodyPr>
          <a:lstStyle/>
          <a:p>
            <a:pPr algn="ctr">
              <a:spcAft>
                <a:spcPts val="0"/>
              </a:spcAft>
            </a:pPr>
            <a:r>
              <a:rPr lang="fr-FR" sz="2800" b="1" dirty="0">
                <a:solidFill>
                  <a:srgbClr val="FF0000"/>
                </a:solidFill>
                <a:ea typeface="Times New Roman" panose="02020603050405020304" pitchFamily="18" charset="0"/>
              </a:rPr>
              <a:t>U = R  I</a:t>
            </a:r>
            <a:endParaRPr lang="fr-FR" sz="2800" dirty="0">
              <a:effectLst/>
              <a:ea typeface="Times New Roman" panose="02020603050405020304" pitchFamily="18" charset="0"/>
            </a:endParaRPr>
          </a:p>
        </p:txBody>
      </p:sp>
      <p:pic>
        <p:nvPicPr>
          <p:cNvPr id="8" name="Image 7"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022" y="3945540"/>
            <a:ext cx="715852" cy="770839"/>
          </a:xfrm>
          <a:prstGeom prst="rect">
            <a:avLst/>
          </a:prstGeom>
          <a:noFill/>
          <a:ln>
            <a:noFill/>
          </a:ln>
        </p:spPr>
      </p:pic>
      <mc:AlternateContent xmlns:mc="http://schemas.openxmlformats.org/markup-compatibility/2006" xmlns:a14="http://schemas.microsoft.com/office/drawing/2010/main">
        <mc:Choice Requires="a14">
          <p:sp>
            <p:nvSpPr>
              <p:cNvPr id="9" name="Rectangle 8"/>
              <p:cNvSpPr/>
              <p:nvPr/>
            </p:nvSpPr>
            <p:spPr>
              <a:xfrm>
                <a:off x="7117698" y="3507033"/>
                <a:ext cx="1070338" cy="624786"/>
              </a:xfrm>
              <a:prstGeom prst="rect">
                <a:avLst/>
              </a:prstGeom>
              <a:solidFill>
                <a:srgbClr val="FFFF00"/>
              </a:solidFill>
            </p:spPr>
            <p:txBody>
              <a:bodyPr wrap="square">
                <a:spAutoFit/>
              </a:bodyPr>
              <a:lstStyle/>
              <a:p>
                <a:pPr>
                  <a:spcAft>
                    <a:spcPts val="0"/>
                  </a:spcAft>
                </a:pPr>
                <a14:m>
                  <m:oMath xmlns:m="http://schemas.openxmlformats.org/officeDocument/2006/math">
                    <m:r>
                      <m:rPr>
                        <m:sty m:val="p"/>
                      </m:rPr>
                      <a:rPr lang="fr-FR" sz="2400">
                        <a:latin typeface="Cambria Math" panose="02040503050406030204" pitchFamily="18" charset="0"/>
                        <a:ea typeface="Times New Roman" panose="02020603050405020304" pitchFamily="18" charset="0"/>
                      </a:rPr>
                      <m:t>R</m:t>
                    </m:r>
                    <m:r>
                      <a:rPr lang="fr-FR" sz="2400">
                        <a:latin typeface="Cambria Math" panose="02040503050406030204" pitchFamily="18" charset="0"/>
                        <a:ea typeface="Times New Roman" panose="02020603050405020304" pitchFamily="18" charset="0"/>
                      </a:rPr>
                      <m:t>= </m:t>
                    </m:r>
                    <m:f>
                      <m:fPr>
                        <m:ctrlPr>
                          <a:rPr lang="fr-FR" sz="2400" i="1">
                            <a:latin typeface="Cambria Math" panose="02040503050406030204" pitchFamily="18" charset="0"/>
                            <a:ea typeface="Times New Roman" panose="02020603050405020304" pitchFamily="18" charset="0"/>
                          </a:rPr>
                        </m:ctrlPr>
                      </m:fPr>
                      <m:num>
                        <m:r>
                          <m:rPr>
                            <m:sty m:val="p"/>
                          </m:rPr>
                          <a:rPr lang="fr-FR" sz="2400">
                            <a:latin typeface="Cambria Math" panose="02040503050406030204" pitchFamily="18" charset="0"/>
                            <a:ea typeface="Times New Roman" panose="02020603050405020304" pitchFamily="18" charset="0"/>
                          </a:rPr>
                          <m:t>ρ</m:t>
                        </m:r>
                        <m:r>
                          <a:rPr lang="fr-FR" sz="2400" i="1">
                            <a:latin typeface="Cambria Math" panose="02040503050406030204" pitchFamily="18" charset="0"/>
                            <a:ea typeface="Times New Roman" panose="02020603050405020304" pitchFamily="18" charset="0"/>
                          </a:rPr>
                          <m:t>𝑙</m:t>
                        </m:r>
                      </m:num>
                      <m:den>
                        <m:r>
                          <m:rPr>
                            <m:sty m:val="p"/>
                          </m:rPr>
                          <a:rPr lang="fr-FR" sz="2400">
                            <a:latin typeface="Cambria Math" panose="02040503050406030204" pitchFamily="18" charset="0"/>
                            <a:ea typeface="Times New Roman" panose="02020603050405020304" pitchFamily="18" charset="0"/>
                          </a:rPr>
                          <m:t>S</m:t>
                        </m:r>
                      </m:den>
                    </m:f>
                  </m:oMath>
                </a14:m>
                <a:r>
                  <a:rPr lang="fr-FR" sz="2400" dirty="0">
                    <a:latin typeface="Verdana" panose="020B0604030504040204" pitchFamily="34" charset="0"/>
                    <a:ea typeface="Times New Roman" panose="02020603050405020304" pitchFamily="18" charset="0"/>
                  </a:rPr>
                  <a:t> </a:t>
                </a:r>
                <a:endParaRPr lang="fr-FR" sz="2400" dirty="0">
                  <a:effectLst/>
                  <a:latin typeface="Times New Roman" panose="02020603050405020304" pitchFamily="18" charset="0"/>
                  <a:ea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7117698" y="3507033"/>
                <a:ext cx="1070338" cy="624786"/>
              </a:xfrm>
              <a:prstGeom prst="rect">
                <a:avLst/>
              </a:prstGeom>
              <a:blipFill>
                <a:blip r:embed="rId4"/>
                <a:stretch>
                  <a:fillRect/>
                </a:stretch>
              </a:blipFill>
            </p:spPr>
            <p:txBody>
              <a:bodyPr/>
              <a:lstStyle/>
              <a:p>
                <a:r>
                  <a:rPr lang="fr-FR">
                    <a:noFill/>
                  </a:rPr>
                  <a:t> </a:t>
                </a:r>
              </a:p>
            </p:txBody>
          </p:sp>
        </mc:Fallback>
      </mc:AlternateContent>
      <p:sp>
        <p:nvSpPr>
          <p:cNvPr id="15" name="Rectangle 14"/>
          <p:cNvSpPr/>
          <p:nvPr/>
        </p:nvSpPr>
        <p:spPr>
          <a:xfrm>
            <a:off x="2629150" y="4511456"/>
            <a:ext cx="9089608" cy="1015663"/>
          </a:xfrm>
          <a:prstGeom prst="rect">
            <a:avLst/>
          </a:prstGeom>
        </p:spPr>
        <p:txBody>
          <a:bodyPr wrap="square">
            <a:spAutoFit/>
          </a:bodyPr>
          <a:lstStyle/>
          <a:p>
            <a:pPr>
              <a:spcAft>
                <a:spcPts val="0"/>
              </a:spcAft>
            </a:pPr>
            <a:r>
              <a:rPr lang="fr-FR" sz="2000" dirty="0">
                <a:ea typeface="Times New Roman" panose="02020603050405020304" pitchFamily="18" charset="0"/>
              </a:rPr>
              <a:t>R </a:t>
            </a: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Résistance du conducteur cylindrique 	</a:t>
            </a: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unité :</a:t>
            </a:r>
            <a:endParaRPr lang="fr-FR" sz="2000" dirty="0">
              <a:ea typeface="Times New Roman" panose="02020603050405020304" pitchFamily="18" charset="0"/>
            </a:endParaRPr>
          </a:p>
          <a:p>
            <a:pPr marL="285750" indent="-285750">
              <a:spcAft>
                <a:spcPts val="0"/>
              </a:spcAft>
              <a:buFont typeface="Symbol" panose="05050102010706020507" pitchFamily="18" charset="2"/>
              <a:buChar char="g"/>
            </a:pP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Conductivité du matériau		</a:t>
            </a:r>
            <a:r>
              <a:rPr lang="fr-FR" sz="2000" dirty="0">
                <a:ea typeface="Times New Roman" panose="02020603050405020304" pitchFamily="18" charset="0"/>
                <a:sym typeface="Symbol" panose="05050102010706020507" pitchFamily="18" charset="2"/>
              </a:rPr>
              <a:t></a:t>
            </a:r>
            <a:r>
              <a:rPr lang="fr-FR" sz="2000" dirty="0">
                <a:ea typeface="Times New Roman" panose="02020603050405020304" pitchFamily="18" charset="0"/>
              </a:rPr>
              <a:t> </a:t>
            </a:r>
            <a:r>
              <a:rPr lang="fr-FR" sz="2000" dirty="0">
                <a:solidFill>
                  <a:srgbClr val="FF0000"/>
                </a:solidFill>
                <a:ea typeface="Times New Roman" panose="02020603050405020304" pitchFamily="18" charset="0"/>
              </a:rPr>
              <a:t>unité :</a:t>
            </a:r>
          </a:p>
          <a:p>
            <a:pPr>
              <a:spcAft>
                <a:spcPts val="0"/>
              </a:spcAft>
            </a:pPr>
            <a:r>
              <a:rPr lang="el-GR" sz="2000" dirty="0">
                <a:sym typeface="Symbol" panose="05050102010706020507" pitchFamily="18" charset="2"/>
              </a:rPr>
              <a:t>ρ</a:t>
            </a:r>
            <a:r>
              <a:rPr lang="fr-FR" sz="2000" dirty="0">
                <a:sym typeface="Symbol" panose="05050102010706020507" pitchFamily="18" charset="2"/>
              </a:rPr>
              <a:t> </a:t>
            </a:r>
            <a:r>
              <a:rPr lang="fr-FR" sz="2000" dirty="0"/>
              <a:t> Résistivité du matériau		</a:t>
            </a:r>
            <a:r>
              <a:rPr lang="fr-FR" sz="2000" dirty="0">
                <a:sym typeface="Symbol" panose="05050102010706020507" pitchFamily="18" charset="2"/>
              </a:rPr>
              <a:t></a:t>
            </a:r>
            <a:r>
              <a:rPr lang="fr-FR" sz="2000" dirty="0"/>
              <a:t> </a:t>
            </a:r>
            <a:r>
              <a:rPr lang="fr-FR" sz="2000" dirty="0">
                <a:solidFill>
                  <a:srgbClr val="FF0000"/>
                </a:solidFill>
              </a:rPr>
              <a:t>unité </a:t>
            </a:r>
            <a:r>
              <a:rPr lang="fr-FR" dirty="0">
                <a:solidFill>
                  <a:srgbClr val="FF0000"/>
                </a:solidFill>
              </a:rPr>
              <a:t>:</a:t>
            </a:r>
            <a:endParaRPr lang="fr-FR" sz="1200" dirty="0">
              <a:solidFill>
                <a:srgbClr val="FF0000"/>
              </a:solidFill>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le 16"/>
              <p:cNvSpPr/>
              <p:nvPr/>
            </p:nvSpPr>
            <p:spPr>
              <a:xfrm>
                <a:off x="4011143" y="5745452"/>
                <a:ext cx="835485" cy="6596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fr-FR">
                          <a:latin typeface="Cambria Math" panose="02040503050406030204" pitchFamily="18" charset="0"/>
                        </a:rPr>
                        <m:t>γ</m:t>
                      </m:r>
                      <m:r>
                        <a:rPr lang="fr-FR" i="0">
                          <a:latin typeface="Cambria Math" panose="02040503050406030204" pitchFamily="18" charset="0"/>
                        </a:rPr>
                        <m:t>= </m:t>
                      </m:r>
                      <m:f>
                        <m:fPr>
                          <m:ctrlPr>
                            <a:rPr lang="fr-FR" i="1">
                              <a:latin typeface="Cambria Math" panose="02040503050406030204" pitchFamily="18" charset="0"/>
                            </a:rPr>
                          </m:ctrlPr>
                        </m:fPr>
                        <m:num>
                          <m:r>
                            <a:rPr lang="fr-FR" i="0">
                              <a:latin typeface="Cambria Math" panose="02040503050406030204" pitchFamily="18" charset="0"/>
                            </a:rPr>
                            <m:t>1</m:t>
                          </m:r>
                        </m:num>
                        <m:den>
                          <m:r>
                            <m:rPr>
                              <m:sty m:val="p"/>
                            </m:rPr>
                            <a:rPr lang="fr-FR" i="0">
                              <a:latin typeface="Cambria Math" panose="02040503050406030204" pitchFamily="18" charset="0"/>
                            </a:rPr>
                            <m:t>ρ</m:t>
                          </m:r>
                        </m:den>
                      </m:f>
                    </m:oMath>
                  </m:oMathPara>
                </a14:m>
                <a:endParaRPr lang="fr-FR" dirty="0"/>
              </a:p>
            </p:txBody>
          </p:sp>
        </mc:Choice>
        <mc:Fallback xmlns="">
          <p:sp>
            <p:nvSpPr>
              <p:cNvPr id="17" name="Rectangle 16"/>
              <p:cNvSpPr>
                <a:spLocks noRot="1" noChangeAspect="1" noMove="1" noResize="1" noEditPoints="1" noAdjustHandles="1" noChangeArrowheads="1" noChangeShapeType="1" noTextEdit="1"/>
              </p:cNvSpPr>
              <p:nvPr/>
            </p:nvSpPr>
            <p:spPr>
              <a:xfrm>
                <a:off x="4011143" y="5745452"/>
                <a:ext cx="835485" cy="659668"/>
              </a:xfrm>
              <a:prstGeom prst="rect">
                <a:avLst/>
              </a:prstGeom>
              <a:blipFill>
                <a:blip r:embed="rId5"/>
                <a:stretch>
                  <a:fillRect/>
                </a:stretch>
              </a:blipFill>
            </p:spPr>
            <p:txBody>
              <a:bodyPr/>
              <a:lstStyle/>
              <a:p>
                <a:r>
                  <a:rPr lang="fr-FR">
                    <a:noFill/>
                  </a:rPr>
                  <a:t> </a:t>
                </a:r>
              </a:p>
            </p:txBody>
          </p:sp>
        </mc:Fallback>
      </mc:AlternateContent>
      <p:sp>
        <p:nvSpPr>
          <p:cNvPr id="10" name="ZoneTexte 9"/>
          <p:cNvSpPr txBox="1"/>
          <p:nvPr/>
        </p:nvSpPr>
        <p:spPr>
          <a:xfrm>
            <a:off x="5724641" y="3685190"/>
            <a:ext cx="654025" cy="400110"/>
          </a:xfrm>
          <a:prstGeom prst="rect">
            <a:avLst/>
          </a:prstGeom>
          <a:noFill/>
        </p:spPr>
        <p:txBody>
          <a:bodyPr wrap="none" rtlCol="0">
            <a:spAutoFit/>
          </a:bodyPr>
          <a:lstStyle/>
          <a:p>
            <a:r>
              <a:rPr lang="fr-FR" sz="2000" dirty="0"/>
              <a:t>avec</a:t>
            </a:r>
          </a:p>
        </p:txBody>
      </p:sp>
    </p:spTree>
    <p:extLst>
      <p:ext uri="{BB962C8B-B14F-4D97-AF65-F5344CB8AC3E}">
        <p14:creationId xmlns:p14="http://schemas.microsoft.com/office/powerpoint/2010/main" val="2398543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200775" y="0"/>
            <a:ext cx="173129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2947816487"/>
              </p:ext>
            </p:extLst>
          </p:nvPr>
        </p:nvGraphicFramePr>
        <p:xfrm>
          <a:off x="412854" y="1034298"/>
          <a:ext cx="5168727" cy="3857543"/>
        </p:xfrm>
        <a:graphic>
          <a:graphicData uri="http://schemas.openxmlformats.org/presentationml/2006/ole">
            <mc:AlternateContent xmlns:mc="http://schemas.openxmlformats.org/markup-compatibility/2006">
              <mc:Choice xmlns:v="urn:schemas-microsoft-com:vml" Requires="v">
                <p:oleObj spid="_x0000_s11319" name="Diapositive" r:id="rId3" imgW="4465381" imgH="3347759" progId="PowerPoint.Slide.8">
                  <p:embed/>
                </p:oleObj>
              </mc:Choice>
              <mc:Fallback>
                <p:oleObj name="Diapositive" r:id="rId3" imgW="4465381" imgH="3347759"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54" y="1034298"/>
                        <a:ext cx="5168727" cy="3857543"/>
                      </a:xfrm>
                      <a:prstGeom prst="rect">
                        <a:avLst/>
                      </a:prstGeom>
                      <a:noFill/>
                    </p:spPr>
                  </p:pic>
                </p:oleObj>
              </mc:Fallback>
            </mc:AlternateContent>
          </a:graphicData>
        </a:graphic>
      </p:graphicFrame>
      <p:pic>
        <p:nvPicPr>
          <p:cNvPr id="5" name="Image 4" descr="Résultat de recherche d'images pour &quot;resistances électriques&quot;"/>
          <p:cNvPicPr/>
          <p:nvPr/>
        </p:nvPicPr>
        <p:blipFill>
          <a:blip r:embed="rId5">
            <a:extLst>
              <a:ext uri="{28A0092B-C50C-407E-A947-70E740481C1C}">
                <a14:useLocalDpi xmlns:a14="http://schemas.microsoft.com/office/drawing/2010/main" val="0"/>
              </a:ext>
            </a:extLst>
          </a:blip>
          <a:srcRect/>
          <a:stretch>
            <a:fillRect/>
          </a:stretch>
        </p:blipFill>
        <p:spPr bwMode="auto">
          <a:xfrm>
            <a:off x="5927187" y="1084738"/>
            <a:ext cx="2493645" cy="1878331"/>
          </a:xfrm>
          <a:prstGeom prst="rect">
            <a:avLst/>
          </a:prstGeom>
          <a:noFill/>
          <a:ln>
            <a:noFill/>
          </a:ln>
        </p:spPr>
      </p:pic>
      <p:pic>
        <p:nvPicPr>
          <p:cNvPr id="6" name="Image 5" descr="Résultat de recherche d'images pour &quot;resistances électriques&quot;"/>
          <p:cNvPicPr/>
          <p:nvPr/>
        </p:nvPicPr>
        <p:blipFill>
          <a:blip r:embed="rId6">
            <a:extLst>
              <a:ext uri="{28A0092B-C50C-407E-A947-70E740481C1C}">
                <a14:useLocalDpi xmlns:a14="http://schemas.microsoft.com/office/drawing/2010/main" val="0"/>
              </a:ext>
            </a:extLst>
          </a:blip>
          <a:srcRect/>
          <a:stretch>
            <a:fillRect/>
          </a:stretch>
        </p:blipFill>
        <p:spPr bwMode="auto">
          <a:xfrm>
            <a:off x="9186863" y="600177"/>
            <a:ext cx="2700337" cy="2362892"/>
          </a:xfrm>
          <a:prstGeom prst="rect">
            <a:avLst/>
          </a:prstGeom>
          <a:noFill/>
          <a:ln>
            <a:noFill/>
          </a:ln>
        </p:spPr>
      </p:pic>
      <p:pic>
        <p:nvPicPr>
          <p:cNvPr id="7" name="Image 6" descr="Résultat de recherche d'images pour &quot;resistances électriques AOIP&quot;"/>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61276" y="4038918"/>
            <a:ext cx="2474755" cy="2163446"/>
          </a:xfrm>
          <a:prstGeom prst="rect">
            <a:avLst/>
          </a:prstGeom>
          <a:noFill/>
          <a:ln>
            <a:noFill/>
          </a:ln>
        </p:spPr>
      </p:pic>
      <p:pic>
        <p:nvPicPr>
          <p:cNvPr id="8" name="Image 7" descr="Résultat de recherche d'images pour &quot;resistances électriques AOIP&quot;"/>
          <p:cNvPicPr/>
          <p:nvPr/>
        </p:nvPicPr>
        <p:blipFill>
          <a:blip r:embed="rId8">
            <a:extLst>
              <a:ext uri="{28A0092B-C50C-407E-A947-70E740481C1C}">
                <a14:useLocalDpi xmlns:a14="http://schemas.microsoft.com/office/drawing/2010/main" val="0"/>
              </a:ext>
            </a:extLst>
          </a:blip>
          <a:srcRect/>
          <a:stretch>
            <a:fillRect/>
          </a:stretch>
        </p:blipFill>
        <p:spPr bwMode="auto">
          <a:xfrm>
            <a:off x="4663994" y="4310422"/>
            <a:ext cx="3526510" cy="1620438"/>
          </a:xfrm>
          <a:prstGeom prst="rect">
            <a:avLst/>
          </a:prstGeom>
          <a:noFill/>
          <a:ln>
            <a:noFill/>
          </a:ln>
        </p:spPr>
      </p:pic>
      <p:sp>
        <p:nvSpPr>
          <p:cNvPr id="2" name="Rectangle 1"/>
          <p:cNvSpPr/>
          <p:nvPr/>
        </p:nvSpPr>
        <p:spPr>
          <a:xfrm>
            <a:off x="750743" y="1084738"/>
            <a:ext cx="3913251" cy="369332"/>
          </a:xfrm>
          <a:prstGeom prst="rect">
            <a:avLst/>
          </a:prstGeom>
        </p:spPr>
        <p:txBody>
          <a:bodyPr wrap="none">
            <a:spAutoFit/>
          </a:bodyPr>
          <a:lstStyle/>
          <a:p>
            <a:pPr>
              <a:spcAft>
                <a:spcPts val="0"/>
              </a:spcAft>
            </a:pPr>
            <a:r>
              <a:rPr lang="fr-FR" b="1" dirty="0">
                <a:solidFill>
                  <a:srgbClr val="FF0000"/>
                </a:solidFill>
                <a:latin typeface="Verdana" panose="020B0604030504040204" pitchFamily="34" charset="0"/>
                <a:ea typeface="Times New Roman" panose="02020603050405020304" pitchFamily="18" charset="0"/>
              </a:rPr>
              <a:t>Représentation symbolique :</a:t>
            </a:r>
            <a:endParaRPr lang="fr-FR"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991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6" y="224136"/>
            <a:ext cx="8672946" cy="677108"/>
          </a:xfrm>
          <a:prstGeom prst="rect">
            <a:avLst/>
          </a:prstGeom>
        </p:spPr>
        <p:txBody>
          <a:bodyPr wrap="square">
            <a:spAutoFit/>
          </a:bodyPr>
          <a:lstStyle/>
          <a:p>
            <a:pPr>
              <a:spcAft>
                <a:spcPts val="0"/>
              </a:spcAft>
            </a:pPr>
            <a:r>
              <a:rPr lang="fr-FR" sz="2000" u="sng" dirty="0">
                <a:solidFill>
                  <a:srgbClr val="0070C0"/>
                </a:solidFill>
                <a:ea typeface="Times New Roman" panose="02020603050405020304" pitchFamily="18" charset="0"/>
              </a:rPr>
              <a:t>5.3 Résistivités en fonction de la nature du matériau.</a:t>
            </a:r>
            <a:endParaRPr lang="fr-FR" sz="2000" dirty="0">
              <a:solidFill>
                <a:srgbClr val="0070C0"/>
              </a:solidFill>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4" name="Rectangle 1"/>
          <p:cNvSpPr>
            <a:spLocks noChangeArrowheads="1"/>
          </p:cNvSpPr>
          <p:nvPr/>
        </p:nvSpPr>
        <p:spPr bwMode="auto">
          <a:xfrm>
            <a:off x="4207783" y="6088386"/>
            <a:ext cx="324794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ea typeface="Times New Roman" panose="02020603050405020304" pitchFamily="18" charset="0"/>
              </a:rPr>
              <a:t>Coefficient de résistivité (à 20°C)</a:t>
            </a:r>
            <a:endParaRPr kumimoji="0" lang="fr-FR" altLang="fr-FR" b="0" i="0" u="none" strike="noStrike" cap="none" normalizeH="0" baseline="0" dirty="0">
              <a:ln>
                <a:noFill/>
              </a:ln>
              <a:solidFill>
                <a:schemeClr val="tx1"/>
              </a:solidFill>
              <a:effectLst/>
            </a:endParaRPr>
          </a:p>
        </p:txBody>
      </p:sp>
      <p:graphicFrame>
        <p:nvGraphicFramePr>
          <p:cNvPr id="7" name="Tableau 6"/>
          <p:cNvGraphicFramePr>
            <a:graphicFrameLocks noGrp="1"/>
          </p:cNvGraphicFramePr>
          <p:nvPr>
            <p:extLst>
              <p:ext uri="{D42A27DB-BD31-4B8C-83A1-F6EECF244321}">
                <p14:modId xmlns:p14="http://schemas.microsoft.com/office/powerpoint/2010/main" val="3730828813"/>
              </p:ext>
            </p:extLst>
          </p:nvPr>
        </p:nvGraphicFramePr>
        <p:xfrm>
          <a:off x="1440873" y="1025935"/>
          <a:ext cx="8424256" cy="4937760"/>
        </p:xfrm>
        <a:graphic>
          <a:graphicData uri="http://schemas.openxmlformats.org/drawingml/2006/table">
            <a:tbl>
              <a:tblPr firstRow="1" firstCol="1" lastRow="1" lastCol="1" bandRow="1" bandCol="1">
                <a:tableStyleId>{2D5ABB26-0587-4C30-8999-92F81FD0307C}</a:tableStyleId>
              </a:tblPr>
              <a:tblGrid>
                <a:gridCol w="4212128">
                  <a:extLst>
                    <a:ext uri="{9D8B030D-6E8A-4147-A177-3AD203B41FA5}">
                      <a16:colId xmlns:a16="http://schemas.microsoft.com/office/drawing/2014/main" val="4203078376"/>
                    </a:ext>
                  </a:extLst>
                </a:gridCol>
                <a:gridCol w="4212128">
                  <a:extLst>
                    <a:ext uri="{9D8B030D-6E8A-4147-A177-3AD203B41FA5}">
                      <a16:colId xmlns:a16="http://schemas.microsoft.com/office/drawing/2014/main" val="1623845590"/>
                    </a:ext>
                  </a:extLst>
                </a:gridCol>
              </a:tblGrid>
              <a:tr h="237798">
                <a:tc>
                  <a:txBody>
                    <a:bodyPr/>
                    <a:lstStyle/>
                    <a:p>
                      <a:pPr algn="ctr">
                        <a:spcAft>
                          <a:spcPts val="0"/>
                        </a:spcAft>
                      </a:pPr>
                      <a:r>
                        <a:rPr lang="fr-FR" sz="1800">
                          <a:effectLst/>
                        </a:rPr>
                        <a:t>MATERIAU</a:t>
                      </a:r>
                      <a:endParaRPr lang="fr-FR" sz="1800" b="1">
                        <a:effectLst/>
                        <a:latin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1800" dirty="0">
                          <a:effectLst/>
                        </a:rPr>
                        <a:t>RESISTIVITE (</a:t>
                      </a:r>
                      <a:r>
                        <a:rPr lang="fr-FR" sz="1800" dirty="0">
                          <a:effectLst/>
                          <a:sym typeface="Symbol" panose="05050102010706020507" pitchFamily="18" charset="2"/>
                        </a:rPr>
                        <a:t></a:t>
                      </a:r>
                      <a:r>
                        <a:rPr lang="fr-FR" sz="1800" dirty="0">
                          <a:effectLst/>
                        </a:rPr>
                        <a:t>.m)</a:t>
                      </a:r>
                      <a:endParaRPr lang="fr-FR" sz="1800" dirty="0">
                        <a:effectLst/>
                        <a:latin typeface="Times New Roman" panose="02020603050405020304" pitchFamily="18" charset="0"/>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244416"/>
                  </a:ext>
                </a:extLst>
              </a:tr>
              <a:tr h="4042558">
                <a:tc>
                  <a:txBody>
                    <a:bodyPr/>
                    <a:lstStyle/>
                    <a:p>
                      <a:pPr>
                        <a:spcAft>
                          <a:spcPts val="0"/>
                        </a:spcAft>
                      </a:pPr>
                      <a:r>
                        <a:rPr lang="fr-FR" sz="1800" b="1" dirty="0">
                          <a:effectLst/>
                        </a:rPr>
                        <a:t>Conducteurs :</a:t>
                      </a:r>
                    </a:p>
                    <a:p>
                      <a:pPr marL="342900" lvl="0" indent="-342900">
                        <a:spcAft>
                          <a:spcPts val="0"/>
                        </a:spcAft>
                        <a:buFont typeface="Symbol" panose="05050102010706020507" pitchFamily="18" charset="2"/>
                        <a:buChar char="-"/>
                        <a:tabLst>
                          <a:tab pos="228600" algn="l"/>
                        </a:tabLst>
                      </a:pPr>
                      <a:r>
                        <a:rPr lang="fr-FR" sz="1800" dirty="0">
                          <a:effectLst/>
                        </a:rPr>
                        <a:t>Argent</a:t>
                      </a:r>
                    </a:p>
                    <a:p>
                      <a:pPr marL="342900" lvl="0" indent="-342900">
                        <a:spcAft>
                          <a:spcPts val="0"/>
                        </a:spcAft>
                        <a:buFont typeface="Symbol" panose="05050102010706020507" pitchFamily="18" charset="2"/>
                        <a:buChar char="-"/>
                        <a:tabLst>
                          <a:tab pos="228600" algn="l"/>
                        </a:tabLst>
                      </a:pPr>
                      <a:r>
                        <a:rPr lang="fr-FR" sz="1800" dirty="0">
                          <a:effectLst/>
                        </a:rPr>
                        <a:t>Cuivre</a:t>
                      </a:r>
                    </a:p>
                    <a:p>
                      <a:pPr marL="342900" lvl="0" indent="-342900">
                        <a:spcAft>
                          <a:spcPts val="0"/>
                        </a:spcAft>
                        <a:buFont typeface="Symbol" panose="05050102010706020507" pitchFamily="18" charset="2"/>
                        <a:buChar char="-"/>
                        <a:tabLst>
                          <a:tab pos="228600" algn="l"/>
                        </a:tabLst>
                      </a:pPr>
                      <a:r>
                        <a:rPr lang="fr-FR" sz="1800" dirty="0">
                          <a:effectLst/>
                        </a:rPr>
                        <a:t>Aluminium</a:t>
                      </a:r>
                    </a:p>
                    <a:p>
                      <a:pPr marL="342900" lvl="0" indent="-342900">
                        <a:spcAft>
                          <a:spcPts val="0"/>
                        </a:spcAft>
                        <a:buFont typeface="Symbol" panose="05050102010706020507" pitchFamily="18" charset="2"/>
                        <a:buChar char="-"/>
                        <a:tabLst>
                          <a:tab pos="228600" algn="l"/>
                        </a:tabLst>
                      </a:pPr>
                      <a:r>
                        <a:rPr lang="fr-FR" sz="1800" dirty="0">
                          <a:effectLst/>
                        </a:rPr>
                        <a:t>Tungstène</a:t>
                      </a:r>
                    </a:p>
                    <a:p>
                      <a:pPr marL="342900" lvl="0" indent="-342900">
                        <a:spcAft>
                          <a:spcPts val="0"/>
                        </a:spcAft>
                        <a:buFont typeface="Symbol" panose="05050102010706020507" pitchFamily="18" charset="2"/>
                        <a:buChar char="-"/>
                        <a:tabLst>
                          <a:tab pos="228600" algn="l"/>
                        </a:tabLst>
                      </a:pPr>
                      <a:r>
                        <a:rPr lang="fr-FR" sz="1800" dirty="0">
                          <a:effectLst/>
                        </a:rPr>
                        <a:t>Fer</a:t>
                      </a:r>
                    </a:p>
                    <a:p>
                      <a:pPr marL="342900" lvl="0" indent="-342900">
                        <a:spcAft>
                          <a:spcPts val="0"/>
                        </a:spcAft>
                        <a:buFont typeface="Symbol" panose="05050102010706020507" pitchFamily="18" charset="2"/>
                        <a:buChar char="-"/>
                        <a:tabLst>
                          <a:tab pos="228600" algn="l"/>
                        </a:tabLst>
                      </a:pPr>
                      <a:r>
                        <a:rPr lang="fr-FR" sz="1800" dirty="0">
                          <a:effectLst/>
                        </a:rPr>
                        <a:t>Platine</a:t>
                      </a:r>
                    </a:p>
                    <a:p>
                      <a:pPr marL="342900" lvl="0" indent="-342900">
                        <a:spcAft>
                          <a:spcPts val="0"/>
                        </a:spcAft>
                        <a:buFont typeface="Symbol" panose="05050102010706020507" pitchFamily="18" charset="2"/>
                        <a:buChar char="-"/>
                        <a:tabLst>
                          <a:tab pos="228600" algn="l"/>
                        </a:tabLst>
                      </a:pPr>
                      <a:r>
                        <a:rPr lang="fr-FR" sz="1800" dirty="0">
                          <a:effectLst/>
                        </a:rPr>
                        <a:t>Mercure</a:t>
                      </a:r>
                    </a:p>
                    <a:p>
                      <a:pPr marL="342900" lvl="0" indent="-342900">
                        <a:spcAft>
                          <a:spcPts val="0"/>
                        </a:spcAft>
                        <a:buFont typeface="Symbol" panose="05050102010706020507" pitchFamily="18" charset="2"/>
                        <a:buChar char="-"/>
                        <a:tabLst>
                          <a:tab pos="228600" algn="l"/>
                        </a:tabLst>
                      </a:pPr>
                      <a:r>
                        <a:rPr lang="fr-FR" sz="1800" dirty="0">
                          <a:effectLst/>
                        </a:rPr>
                        <a:t>Nichrome (alliage de </a:t>
                      </a:r>
                      <a:r>
                        <a:rPr lang="fr-FR" sz="1800" dirty="0" err="1">
                          <a:effectLst/>
                        </a:rPr>
                        <a:t>Ni,Fe,Cr</a:t>
                      </a:r>
                      <a:r>
                        <a:rPr lang="fr-FR" sz="1800" dirty="0">
                          <a:effectLst/>
                        </a:rPr>
                        <a:t>)</a:t>
                      </a:r>
                    </a:p>
                    <a:p>
                      <a:pPr>
                        <a:spcAft>
                          <a:spcPts val="0"/>
                        </a:spcAft>
                      </a:pPr>
                      <a:r>
                        <a:rPr lang="fr-FR" sz="1800" b="1" dirty="0">
                          <a:effectLst/>
                        </a:rPr>
                        <a:t>Semi-conducteurs</a:t>
                      </a:r>
                    </a:p>
                    <a:p>
                      <a:pPr marL="342900" lvl="0" indent="-342900">
                        <a:spcAft>
                          <a:spcPts val="0"/>
                        </a:spcAft>
                        <a:buFont typeface="Symbol" panose="05050102010706020507" pitchFamily="18" charset="2"/>
                        <a:buChar char="-"/>
                        <a:tabLst>
                          <a:tab pos="228600" algn="l"/>
                        </a:tabLst>
                      </a:pPr>
                      <a:r>
                        <a:rPr lang="fr-FR" sz="1800" dirty="0">
                          <a:effectLst/>
                        </a:rPr>
                        <a:t>carbone graphite</a:t>
                      </a:r>
                    </a:p>
                    <a:p>
                      <a:pPr marL="342900" lvl="0" indent="-342900">
                        <a:spcAft>
                          <a:spcPts val="0"/>
                        </a:spcAft>
                        <a:buFont typeface="Symbol" panose="05050102010706020507" pitchFamily="18" charset="2"/>
                        <a:buChar char="-"/>
                        <a:tabLst>
                          <a:tab pos="228600" algn="l"/>
                        </a:tabLst>
                      </a:pPr>
                      <a:r>
                        <a:rPr lang="fr-FR" sz="1800" dirty="0">
                          <a:effectLst/>
                        </a:rPr>
                        <a:t>Germanium</a:t>
                      </a:r>
                    </a:p>
                    <a:p>
                      <a:pPr marL="342900" lvl="0" indent="-342900">
                        <a:spcAft>
                          <a:spcPts val="0"/>
                        </a:spcAft>
                        <a:buFont typeface="Symbol" panose="05050102010706020507" pitchFamily="18" charset="2"/>
                        <a:buChar char="-"/>
                        <a:tabLst>
                          <a:tab pos="228600" algn="l"/>
                        </a:tabLst>
                      </a:pPr>
                      <a:r>
                        <a:rPr lang="fr-FR" sz="1800" dirty="0">
                          <a:effectLst/>
                        </a:rPr>
                        <a:t>Silicium</a:t>
                      </a:r>
                    </a:p>
                    <a:p>
                      <a:pPr>
                        <a:spcAft>
                          <a:spcPts val="0"/>
                        </a:spcAft>
                      </a:pPr>
                      <a:r>
                        <a:rPr lang="fr-FR" sz="1800" b="1" dirty="0">
                          <a:effectLst/>
                        </a:rPr>
                        <a:t>Isolants</a:t>
                      </a:r>
                    </a:p>
                    <a:p>
                      <a:pPr marL="342900" lvl="0" indent="-342900">
                        <a:spcAft>
                          <a:spcPts val="0"/>
                        </a:spcAft>
                        <a:buFont typeface="Symbol" panose="05050102010706020507" pitchFamily="18" charset="2"/>
                        <a:buChar char="-"/>
                        <a:tabLst>
                          <a:tab pos="228600" algn="l"/>
                        </a:tabLst>
                      </a:pPr>
                      <a:r>
                        <a:rPr lang="fr-FR" sz="1800" dirty="0">
                          <a:effectLst/>
                        </a:rPr>
                        <a:t>verre</a:t>
                      </a:r>
                    </a:p>
                    <a:p>
                      <a:pPr marL="342900" lvl="0" indent="-342900">
                        <a:spcAft>
                          <a:spcPts val="0"/>
                        </a:spcAft>
                        <a:buFont typeface="Symbol" panose="05050102010706020507" pitchFamily="18" charset="2"/>
                        <a:buChar char="-"/>
                        <a:tabLst>
                          <a:tab pos="228600" algn="l"/>
                        </a:tabLst>
                      </a:pPr>
                      <a:r>
                        <a:rPr lang="fr-FR" sz="1800" dirty="0">
                          <a:effectLst/>
                        </a:rPr>
                        <a:t>caoutchouc rigide</a:t>
                      </a:r>
                    </a:p>
                    <a:p>
                      <a:pPr>
                        <a:spcAft>
                          <a:spcPts val="0"/>
                        </a:spcAft>
                      </a:pPr>
                      <a:r>
                        <a:rPr lang="fr-FR" sz="1800" dirty="0">
                          <a:effectLst/>
                        </a:rPr>
                        <a:t> </a:t>
                      </a:r>
                      <a:endParaRPr lang="fr-FR" sz="1800" dirty="0">
                        <a:effectLst/>
                        <a:latin typeface="Times New Roman" panose="02020603050405020304" pitchFamily="18" charset="0"/>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1800" dirty="0">
                          <a:effectLst/>
                        </a:rPr>
                        <a:t> </a:t>
                      </a:r>
                    </a:p>
                    <a:p>
                      <a:pPr algn="ctr">
                        <a:spcAft>
                          <a:spcPts val="0"/>
                        </a:spcAft>
                      </a:pPr>
                      <a:r>
                        <a:rPr lang="fr-FR" sz="1800" dirty="0">
                          <a:effectLst/>
                        </a:rPr>
                        <a:t>1,59.10</a:t>
                      </a:r>
                      <a:r>
                        <a:rPr lang="fr-FR" sz="1800" baseline="30000" dirty="0">
                          <a:effectLst/>
                        </a:rPr>
                        <a:t>-8</a:t>
                      </a:r>
                      <a:endParaRPr lang="fr-FR" sz="1800" dirty="0">
                        <a:effectLst/>
                      </a:endParaRPr>
                    </a:p>
                    <a:p>
                      <a:pPr algn="ctr">
                        <a:spcAft>
                          <a:spcPts val="0"/>
                        </a:spcAft>
                      </a:pPr>
                      <a:r>
                        <a:rPr lang="fr-FR" sz="1800" dirty="0">
                          <a:effectLst/>
                        </a:rPr>
                        <a:t>1,68.10</a:t>
                      </a:r>
                      <a:r>
                        <a:rPr lang="fr-FR" sz="1800" baseline="30000" dirty="0">
                          <a:effectLst/>
                        </a:rPr>
                        <a:t>-8</a:t>
                      </a:r>
                      <a:endParaRPr lang="fr-FR" sz="1800" dirty="0">
                        <a:effectLst/>
                      </a:endParaRPr>
                    </a:p>
                    <a:p>
                      <a:pPr algn="ctr">
                        <a:spcAft>
                          <a:spcPts val="0"/>
                        </a:spcAft>
                      </a:pPr>
                      <a:r>
                        <a:rPr lang="fr-FR" sz="1800" dirty="0">
                          <a:effectLst/>
                        </a:rPr>
                        <a:t>2,65.10</a:t>
                      </a:r>
                      <a:r>
                        <a:rPr lang="fr-FR" sz="1800" baseline="30000" dirty="0">
                          <a:effectLst/>
                        </a:rPr>
                        <a:t>-8</a:t>
                      </a:r>
                      <a:endParaRPr lang="fr-FR" sz="1800" dirty="0">
                        <a:effectLst/>
                      </a:endParaRPr>
                    </a:p>
                    <a:p>
                      <a:pPr algn="ctr">
                        <a:spcAft>
                          <a:spcPts val="0"/>
                        </a:spcAft>
                      </a:pPr>
                      <a:r>
                        <a:rPr lang="fr-FR" sz="1800" dirty="0">
                          <a:effectLst/>
                        </a:rPr>
                        <a:t>5,6.10</a:t>
                      </a:r>
                      <a:r>
                        <a:rPr lang="fr-FR" sz="1800" baseline="30000" dirty="0">
                          <a:effectLst/>
                        </a:rPr>
                        <a:t>-8</a:t>
                      </a:r>
                      <a:endParaRPr lang="fr-FR" sz="1800" dirty="0">
                        <a:effectLst/>
                      </a:endParaRPr>
                    </a:p>
                    <a:p>
                      <a:pPr algn="ctr">
                        <a:spcAft>
                          <a:spcPts val="0"/>
                        </a:spcAft>
                      </a:pPr>
                      <a:r>
                        <a:rPr lang="fr-FR" sz="1800" dirty="0">
                          <a:effectLst/>
                        </a:rPr>
                        <a:t>9,71.10</a:t>
                      </a:r>
                      <a:r>
                        <a:rPr lang="fr-FR" sz="1800" baseline="30000" dirty="0">
                          <a:effectLst/>
                        </a:rPr>
                        <a:t>-8</a:t>
                      </a:r>
                      <a:endParaRPr lang="fr-FR" sz="1800" dirty="0">
                        <a:effectLst/>
                      </a:endParaRPr>
                    </a:p>
                    <a:p>
                      <a:pPr algn="ctr">
                        <a:spcAft>
                          <a:spcPts val="0"/>
                        </a:spcAft>
                      </a:pPr>
                      <a:r>
                        <a:rPr lang="fr-FR" sz="1800" dirty="0">
                          <a:effectLst/>
                        </a:rPr>
                        <a:t>10,6.10</a:t>
                      </a:r>
                      <a:r>
                        <a:rPr lang="fr-FR" sz="1800" baseline="30000" dirty="0">
                          <a:effectLst/>
                        </a:rPr>
                        <a:t>-8</a:t>
                      </a:r>
                      <a:endParaRPr lang="fr-FR" sz="1800" dirty="0">
                        <a:effectLst/>
                      </a:endParaRPr>
                    </a:p>
                    <a:p>
                      <a:pPr algn="ctr">
                        <a:spcAft>
                          <a:spcPts val="0"/>
                        </a:spcAft>
                      </a:pPr>
                      <a:r>
                        <a:rPr lang="fr-FR" sz="1800" dirty="0">
                          <a:effectLst/>
                        </a:rPr>
                        <a:t>98.10</a:t>
                      </a:r>
                      <a:r>
                        <a:rPr lang="fr-FR" sz="1800" baseline="30000" dirty="0">
                          <a:effectLst/>
                        </a:rPr>
                        <a:t>-8</a:t>
                      </a:r>
                      <a:endParaRPr lang="fr-FR" sz="1800" dirty="0">
                        <a:effectLst/>
                      </a:endParaRPr>
                    </a:p>
                    <a:p>
                      <a:pPr algn="ctr">
                        <a:spcAft>
                          <a:spcPts val="0"/>
                        </a:spcAft>
                      </a:pPr>
                      <a:r>
                        <a:rPr lang="fr-FR" sz="1800" dirty="0">
                          <a:effectLst/>
                        </a:rPr>
                        <a:t>100.10</a:t>
                      </a:r>
                      <a:r>
                        <a:rPr lang="fr-FR" sz="1800" baseline="30000" dirty="0">
                          <a:effectLst/>
                        </a:rPr>
                        <a:t>-8</a:t>
                      </a:r>
                      <a:endParaRPr lang="fr-FR" sz="1800" dirty="0">
                        <a:effectLst/>
                      </a:endParaRPr>
                    </a:p>
                    <a:p>
                      <a:pPr algn="ctr">
                        <a:spcAft>
                          <a:spcPts val="0"/>
                        </a:spcAft>
                      </a:pPr>
                      <a:r>
                        <a:rPr lang="fr-FR" sz="1800" baseline="30000" dirty="0">
                          <a:effectLst/>
                        </a:rPr>
                        <a:t> </a:t>
                      </a:r>
                      <a:endParaRPr lang="fr-FR" sz="1800" dirty="0">
                        <a:effectLst/>
                      </a:endParaRPr>
                    </a:p>
                    <a:p>
                      <a:pPr algn="ctr">
                        <a:spcAft>
                          <a:spcPts val="0"/>
                        </a:spcAft>
                      </a:pPr>
                      <a:r>
                        <a:rPr lang="fr-FR" sz="1800" dirty="0">
                          <a:effectLst/>
                        </a:rPr>
                        <a:t>(3-60). 10</a:t>
                      </a:r>
                      <a:r>
                        <a:rPr lang="fr-FR" sz="1800" baseline="30000" dirty="0">
                          <a:effectLst/>
                        </a:rPr>
                        <a:t>-5</a:t>
                      </a:r>
                      <a:endParaRPr lang="fr-FR" sz="1800" dirty="0">
                        <a:effectLst/>
                      </a:endParaRPr>
                    </a:p>
                    <a:p>
                      <a:pPr algn="ctr">
                        <a:spcAft>
                          <a:spcPts val="0"/>
                        </a:spcAft>
                      </a:pPr>
                      <a:r>
                        <a:rPr lang="fr-FR" sz="1800" dirty="0">
                          <a:effectLst/>
                        </a:rPr>
                        <a:t>(1-500). 10</a:t>
                      </a:r>
                      <a:r>
                        <a:rPr lang="fr-FR" sz="1800" baseline="30000" dirty="0">
                          <a:effectLst/>
                        </a:rPr>
                        <a:t>-3</a:t>
                      </a:r>
                      <a:endParaRPr lang="fr-FR" sz="1800" dirty="0">
                        <a:effectLst/>
                      </a:endParaRPr>
                    </a:p>
                    <a:p>
                      <a:pPr algn="ctr">
                        <a:spcAft>
                          <a:spcPts val="0"/>
                        </a:spcAft>
                      </a:pPr>
                      <a:r>
                        <a:rPr lang="fr-FR" sz="1800" dirty="0">
                          <a:effectLst/>
                        </a:rPr>
                        <a:t>0,1- 60</a:t>
                      </a:r>
                    </a:p>
                    <a:p>
                      <a:pPr algn="ctr">
                        <a:spcAft>
                          <a:spcPts val="0"/>
                        </a:spcAft>
                      </a:pPr>
                      <a:r>
                        <a:rPr lang="fr-FR" sz="1800" dirty="0">
                          <a:effectLst/>
                        </a:rPr>
                        <a:t> </a:t>
                      </a:r>
                    </a:p>
                    <a:p>
                      <a:pPr algn="ctr">
                        <a:spcAft>
                          <a:spcPts val="0"/>
                        </a:spcAft>
                      </a:pPr>
                      <a:r>
                        <a:rPr lang="fr-FR" sz="1800" dirty="0">
                          <a:effectLst/>
                        </a:rPr>
                        <a:t>10</a:t>
                      </a:r>
                      <a:r>
                        <a:rPr lang="fr-FR" sz="1800" baseline="30000" dirty="0">
                          <a:effectLst/>
                        </a:rPr>
                        <a:t>9</a:t>
                      </a:r>
                      <a:r>
                        <a:rPr lang="fr-FR" sz="1800" dirty="0">
                          <a:effectLst/>
                        </a:rPr>
                        <a:t> – 10</a:t>
                      </a:r>
                      <a:r>
                        <a:rPr lang="fr-FR" sz="1800" baseline="30000" dirty="0">
                          <a:effectLst/>
                        </a:rPr>
                        <a:t>12</a:t>
                      </a:r>
                      <a:endParaRPr lang="fr-FR" sz="1800" dirty="0">
                        <a:effectLst/>
                      </a:endParaRPr>
                    </a:p>
                    <a:p>
                      <a:pPr algn="ctr">
                        <a:spcAft>
                          <a:spcPts val="0"/>
                        </a:spcAft>
                      </a:pPr>
                      <a:r>
                        <a:rPr lang="fr-FR" sz="1800" dirty="0">
                          <a:effectLst/>
                        </a:rPr>
                        <a:t>10</a:t>
                      </a:r>
                      <a:r>
                        <a:rPr lang="fr-FR" sz="1800" baseline="30000" dirty="0">
                          <a:effectLst/>
                        </a:rPr>
                        <a:t>13</a:t>
                      </a:r>
                      <a:r>
                        <a:rPr lang="fr-FR" sz="1800" dirty="0">
                          <a:effectLst/>
                        </a:rPr>
                        <a:t> – 10</a:t>
                      </a:r>
                      <a:r>
                        <a:rPr lang="fr-FR" sz="1800" baseline="30000" dirty="0">
                          <a:effectLst/>
                        </a:rPr>
                        <a:t>15</a:t>
                      </a:r>
                      <a:endParaRPr lang="fr-FR" sz="1800" dirty="0">
                        <a:effectLst/>
                        <a:latin typeface="Times New Roman" panose="02020603050405020304" pitchFamily="18" charset="0"/>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462918"/>
                  </a:ext>
                </a:extLst>
              </a:tr>
            </a:tbl>
          </a:graphicData>
        </a:graphic>
      </p:graphicFrame>
    </p:spTree>
    <p:extLst>
      <p:ext uri="{BB962C8B-B14F-4D97-AF65-F5344CB8AC3E}">
        <p14:creationId xmlns:p14="http://schemas.microsoft.com/office/powerpoint/2010/main" val="715360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164" y="360219"/>
            <a:ext cx="1233487" cy="1281978"/>
          </a:xfrm>
          <a:prstGeom prst="rect">
            <a:avLst/>
          </a:prstGeom>
          <a:noFill/>
          <a:ln>
            <a:noFill/>
          </a:ln>
        </p:spPr>
      </p:pic>
      <p:sp>
        <p:nvSpPr>
          <p:cNvPr id="5" name="Rectangle 4"/>
          <p:cNvSpPr/>
          <p:nvPr/>
        </p:nvSpPr>
        <p:spPr>
          <a:xfrm>
            <a:off x="2133600" y="1180532"/>
            <a:ext cx="6096000" cy="923330"/>
          </a:xfrm>
          <a:prstGeom prst="rect">
            <a:avLst/>
          </a:prstGeom>
        </p:spPr>
        <p:txBody>
          <a:bodyPr>
            <a:spAutoFit/>
          </a:bodyPr>
          <a:lstStyle/>
          <a:p>
            <a:pPr>
              <a:spcAft>
                <a:spcPts val="0"/>
              </a:spcAft>
            </a:pPr>
            <a:r>
              <a:rPr lang="fr-FR" b="1" u="sng" dirty="0">
                <a:latin typeface="Verdana" panose="020B0604030504040204" pitchFamily="34" charset="0"/>
                <a:ea typeface="Times New Roman" panose="02020603050405020304" pitchFamily="18" charset="0"/>
              </a:rPr>
              <a:t>Exercice 3 </a:t>
            </a:r>
            <a:r>
              <a:rPr lang="fr-FR" b="1" u="sng" dirty="0" err="1">
                <a:latin typeface="Verdana" panose="020B0604030504040204" pitchFamily="34" charset="0"/>
                <a:ea typeface="Times New Roman" panose="02020603050405020304" pitchFamily="18" charset="0"/>
              </a:rPr>
              <a:t>moodle</a:t>
            </a:r>
            <a:r>
              <a:rPr lang="fr-FR" b="1" u="sng"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a:spcAft>
                <a:spcPts val="0"/>
              </a:spcAft>
            </a:pPr>
            <a:r>
              <a:rPr lang="fr-FR" b="1"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a:spcAft>
                <a:spcPts val="0"/>
              </a:spcAft>
            </a:pPr>
            <a:r>
              <a:rPr lang="fr-FR" b="1"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pic>
        <p:nvPicPr>
          <p:cNvPr id="7" name="Image 6" descr="Résultat de recherche d'images pour &quot;FILS DE CUIVRE&quot;"/>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99149"/>
            <a:ext cx="3562754" cy="2545687"/>
          </a:xfrm>
          <a:prstGeom prst="rect">
            <a:avLst/>
          </a:prstGeom>
          <a:noFill/>
          <a:ln>
            <a:noFill/>
          </a:ln>
        </p:spPr>
      </p:pic>
      <p:pic>
        <p:nvPicPr>
          <p:cNvPr id="8" name="Image 7" descr="Résultat de recherche d'images pour &quot;bobine de fils de cuivre&quot;"/>
          <p:cNvPicPr/>
          <p:nvPr/>
        </p:nvPicPr>
        <p:blipFill>
          <a:blip r:embed="rId4">
            <a:extLst>
              <a:ext uri="{28A0092B-C50C-407E-A947-70E740481C1C}">
                <a14:useLocalDpi xmlns:a14="http://schemas.microsoft.com/office/drawing/2010/main" val="0"/>
              </a:ext>
            </a:extLst>
          </a:blip>
          <a:srcRect/>
          <a:stretch>
            <a:fillRect/>
          </a:stretch>
        </p:blipFill>
        <p:spPr bwMode="auto">
          <a:xfrm>
            <a:off x="7204825" y="2899149"/>
            <a:ext cx="3241069" cy="2645323"/>
          </a:xfrm>
          <a:prstGeom prst="rect">
            <a:avLst/>
          </a:prstGeom>
          <a:noFill/>
          <a:ln>
            <a:noFill/>
          </a:ln>
        </p:spPr>
      </p:pic>
    </p:spTree>
    <p:extLst>
      <p:ext uri="{BB962C8B-B14F-4D97-AF65-F5344CB8AC3E}">
        <p14:creationId xmlns:p14="http://schemas.microsoft.com/office/powerpoint/2010/main" val="2891311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8614" y="120361"/>
            <a:ext cx="11458574" cy="268128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i="1" dirty="0"/>
              <a:t>Fiche résumé du chapitre 1</a:t>
            </a:r>
            <a:endParaRPr lang="fr-FR" sz="2400" dirty="0"/>
          </a:p>
          <a:p>
            <a:r>
              <a:rPr lang="fr-FR" sz="2400" i="1" dirty="0"/>
              <a:t> </a:t>
            </a:r>
            <a:endParaRPr lang="fr-FR" sz="2400" dirty="0"/>
          </a:p>
          <a:p>
            <a:pPr algn="just"/>
            <a:r>
              <a:rPr lang="fr-FR" sz="2400" i="1" dirty="0"/>
              <a:t>Faites votre résumé du chapitre 1 sur cette page. Vous rappellerez les concepts importants et les formules vues. Cette synthèse vous servira pour la mémorisation du cours. Posez ensuite toutes vos questions par écrit pour en discuter en cours.</a:t>
            </a:r>
            <a:endParaRPr lang="fr-FR" sz="2400" dirty="0"/>
          </a:p>
        </p:txBody>
      </p:sp>
    </p:spTree>
    <p:extLst>
      <p:ext uri="{BB962C8B-B14F-4D97-AF65-F5344CB8AC3E}">
        <p14:creationId xmlns:p14="http://schemas.microsoft.com/office/powerpoint/2010/main" val="23154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rectangle 2">
            <a:extLst>
              <a:ext uri="{FF2B5EF4-FFF2-40B4-BE49-F238E27FC236}">
                <a16:creationId xmlns:a16="http://schemas.microsoft.com/office/drawing/2014/main" id="{1A01D919-9AF7-426E-9CC0-77C3ED0EC80C}"/>
              </a:ext>
            </a:extLst>
          </p:cNvPr>
          <p:cNvSpPr/>
          <p:nvPr/>
        </p:nvSpPr>
        <p:spPr>
          <a:xfrm>
            <a:off x="4473526" y="1237957"/>
            <a:ext cx="5922499" cy="4318781"/>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F38A908-8011-4603-A39F-0F8DF6CA06FD}"/>
              </a:ext>
            </a:extLst>
          </p:cNvPr>
          <p:cNvSpPr/>
          <p:nvPr/>
        </p:nvSpPr>
        <p:spPr>
          <a:xfrm>
            <a:off x="4473526" y="10972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36E93B1B-C1D3-46DB-9CD0-674E1B8F5EC3}"/>
              </a:ext>
            </a:extLst>
          </p:cNvPr>
          <p:cNvSpPr/>
          <p:nvPr/>
        </p:nvSpPr>
        <p:spPr>
          <a:xfrm>
            <a:off x="4625926" y="12496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916CFA72-1B1A-4AAD-91EB-B70A103A23FA}"/>
              </a:ext>
            </a:extLst>
          </p:cNvPr>
          <p:cNvSpPr/>
          <p:nvPr/>
        </p:nvSpPr>
        <p:spPr>
          <a:xfrm>
            <a:off x="4820528" y="12496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66B202E6-D1C2-4177-803B-421829DFE84C}"/>
              </a:ext>
            </a:extLst>
          </p:cNvPr>
          <p:cNvSpPr/>
          <p:nvPr/>
        </p:nvSpPr>
        <p:spPr>
          <a:xfrm>
            <a:off x="4698609" y="1045698"/>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6F04C41C-EFB3-4638-A490-1F57776D0C39}"/>
              </a:ext>
            </a:extLst>
          </p:cNvPr>
          <p:cNvSpPr/>
          <p:nvPr/>
        </p:nvSpPr>
        <p:spPr>
          <a:xfrm>
            <a:off x="4778326" y="14020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a:extLst>
              <a:ext uri="{FF2B5EF4-FFF2-40B4-BE49-F238E27FC236}">
                <a16:creationId xmlns:a16="http://schemas.microsoft.com/office/drawing/2014/main" id="{A788B2CE-0DFF-4DBF-B798-E6C52191A9F2}"/>
              </a:ext>
            </a:extLst>
          </p:cNvPr>
          <p:cNvCxnSpPr/>
          <p:nvPr/>
        </p:nvCxnSpPr>
        <p:spPr>
          <a:xfrm>
            <a:off x="3685735" y="1147689"/>
            <a:ext cx="0" cy="4282440"/>
          </a:xfrm>
          <a:prstGeom prst="straightConnector1">
            <a:avLst/>
          </a:prstGeom>
          <a:ln w="762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E75AF072-34D4-4BAC-AB53-7B861DA41A33}"/>
              </a:ext>
            </a:extLst>
          </p:cNvPr>
          <p:cNvSpPr txBox="1"/>
          <p:nvPr/>
        </p:nvSpPr>
        <p:spPr>
          <a:xfrm>
            <a:off x="2222695" y="2926080"/>
            <a:ext cx="1150380" cy="369332"/>
          </a:xfrm>
          <a:prstGeom prst="rect">
            <a:avLst/>
          </a:prstGeom>
          <a:noFill/>
        </p:spPr>
        <p:txBody>
          <a:bodyPr wrap="none" rtlCol="0">
            <a:spAutoFit/>
          </a:bodyPr>
          <a:lstStyle/>
          <a:p>
            <a:r>
              <a:rPr lang="fr-FR" dirty="0"/>
              <a:t>Hauteur H</a:t>
            </a:r>
          </a:p>
        </p:txBody>
      </p:sp>
      <p:sp>
        <p:nvSpPr>
          <p:cNvPr id="16" name="ZoneTexte 15">
            <a:extLst>
              <a:ext uri="{FF2B5EF4-FFF2-40B4-BE49-F238E27FC236}">
                <a16:creationId xmlns:a16="http://schemas.microsoft.com/office/drawing/2014/main" id="{38FF7714-FDCE-46B5-A693-BFCC68A81B76}"/>
              </a:ext>
            </a:extLst>
          </p:cNvPr>
          <p:cNvSpPr txBox="1"/>
          <p:nvPr/>
        </p:nvSpPr>
        <p:spPr>
          <a:xfrm>
            <a:off x="5045611" y="787791"/>
            <a:ext cx="1478353" cy="369332"/>
          </a:xfrm>
          <a:prstGeom prst="rect">
            <a:avLst/>
          </a:prstGeom>
          <a:noFill/>
        </p:spPr>
        <p:txBody>
          <a:bodyPr wrap="none" rtlCol="0">
            <a:spAutoFit/>
          </a:bodyPr>
          <a:lstStyle/>
          <a:p>
            <a:r>
              <a:rPr lang="fr-FR" dirty="0"/>
              <a:t>petits cailloux</a:t>
            </a:r>
          </a:p>
        </p:txBody>
      </p:sp>
      <p:sp>
        <p:nvSpPr>
          <p:cNvPr id="15" name="Ellipse 14">
            <a:extLst>
              <a:ext uri="{FF2B5EF4-FFF2-40B4-BE49-F238E27FC236}">
                <a16:creationId xmlns:a16="http://schemas.microsoft.com/office/drawing/2014/main" id="{9B1B4ACA-71AB-448A-B2A2-543BBF503945}"/>
              </a:ext>
            </a:extLst>
          </p:cNvPr>
          <p:cNvSpPr/>
          <p:nvPr/>
        </p:nvSpPr>
        <p:spPr>
          <a:xfrm>
            <a:off x="5983458" y="2218006"/>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E38DBA1E-824C-43BC-9ED5-14FFDA5C6C9A}"/>
              </a:ext>
            </a:extLst>
          </p:cNvPr>
          <p:cNvSpPr/>
          <p:nvPr/>
        </p:nvSpPr>
        <p:spPr>
          <a:xfrm>
            <a:off x="6302440" y="2421988"/>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398B4DB9-21B4-4ABB-954E-885D345B873F}"/>
              </a:ext>
            </a:extLst>
          </p:cNvPr>
          <p:cNvSpPr/>
          <p:nvPr/>
        </p:nvSpPr>
        <p:spPr>
          <a:xfrm>
            <a:off x="5777017" y="2075598"/>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6F903D1F-42C1-477E-BFEA-46D007B35FEF}"/>
              </a:ext>
            </a:extLst>
          </p:cNvPr>
          <p:cNvSpPr/>
          <p:nvPr/>
        </p:nvSpPr>
        <p:spPr>
          <a:xfrm>
            <a:off x="6536899" y="262597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CCC6D17B-ADA4-4C3F-A28E-1F27582A077B}"/>
              </a:ext>
            </a:extLst>
          </p:cNvPr>
          <p:cNvSpPr/>
          <p:nvPr/>
        </p:nvSpPr>
        <p:spPr>
          <a:xfrm>
            <a:off x="6761982" y="2732651"/>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9FBA4212-ED58-483C-9BF2-9C0258D2300B}"/>
              </a:ext>
            </a:extLst>
          </p:cNvPr>
          <p:cNvSpPr txBox="1"/>
          <p:nvPr/>
        </p:nvSpPr>
        <p:spPr>
          <a:xfrm>
            <a:off x="1041008" y="3555556"/>
            <a:ext cx="1928028" cy="923330"/>
          </a:xfrm>
          <a:prstGeom prst="rect">
            <a:avLst/>
          </a:prstGeom>
          <a:noFill/>
        </p:spPr>
        <p:txBody>
          <a:bodyPr wrap="none" rtlCol="0">
            <a:spAutoFit/>
          </a:bodyPr>
          <a:lstStyle/>
          <a:p>
            <a:r>
              <a:rPr lang="fr-FR" b="1" dirty="0">
                <a:solidFill>
                  <a:srgbClr val="FF0000"/>
                </a:solidFill>
              </a:rPr>
              <a:t>Tension électrique</a:t>
            </a:r>
          </a:p>
          <a:p>
            <a:r>
              <a:rPr lang="fr-FR" b="1" dirty="0">
                <a:solidFill>
                  <a:srgbClr val="FF0000"/>
                </a:solidFill>
              </a:rPr>
              <a:t> U</a:t>
            </a:r>
            <a:r>
              <a:rPr lang="fr-FR" b="1" baseline="-25000" dirty="0">
                <a:solidFill>
                  <a:srgbClr val="FF0000"/>
                </a:solidFill>
              </a:rPr>
              <a:t>AB</a:t>
            </a:r>
            <a:r>
              <a:rPr lang="fr-FR" b="1" dirty="0">
                <a:solidFill>
                  <a:srgbClr val="FF0000"/>
                </a:solidFill>
              </a:rPr>
              <a:t> = V</a:t>
            </a:r>
            <a:r>
              <a:rPr lang="fr-FR" b="1" baseline="-25000" dirty="0">
                <a:solidFill>
                  <a:srgbClr val="FF0000"/>
                </a:solidFill>
              </a:rPr>
              <a:t>A </a:t>
            </a:r>
            <a:r>
              <a:rPr lang="fr-FR" b="1" dirty="0">
                <a:solidFill>
                  <a:srgbClr val="FF0000"/>
                </a:solidFill>
              </a:rPr>
              <a:t>-  V</a:t>
            </a:r>
            <a:r>
              <a:rPr lang="fr-FR" b="1" baseline="-25000" dirty="0">
                <a:solidFill>
                  <a:srgbClr val="FF0000"/>
                </a:solidFill>
              </a:rPr>
              <a:t>B </a:t>
            </a:r>
          </a:p>
          <a:p>
            <a:r>
              <a:rPr lang="fr-FR" b="1" dirty="0">
                <a:solidFill>
                  <a:srgbClr val="FF0000"/>
                </a:solidFill>
              </a:rPr>
              <a:t> </a:t>
            </a:r>
          </a:p>
        </p:txBody>
      </p:sp>
      <p:sp>
        <p:nvSpPr>
          <p:cNvPr id="22" name="ZoneTexte 21">
            <a:extLst>
              <a:ext uri="{FF2B5EF4-FFF2-40B4-BE49-F238E27FC236}">
                <a16:creationId xmlns:a16="http://schemas.microsoft.com/office/drawing/2014/main" id="{C45B39C8-1982-443D-8BB5-FDE0AEF4836D}"/>
              </a:ext>
            </a:extLst>
          </p:cNvPr>
          <p:cNvSpPr txBox="1"/>
          <p:nvPr/>
        </p:nvSpPr>
        <p:spPr>
          <a:xfrm>
            <a:off x="5889352" y="1065014"/>
            <a:ext cx="1065100" cy="369332"/>
          </a:xfrm>
          <a:prstGeom prst="rect">
            <a:avLst/>
          </a:prstGeom>
          <a:noFill/>
        </p:spPr>
        <p:txBody>
          <a:bodyPr wrap="none" rtlCol="0">
            <a:spAutoFit/>
          </a:bodyPr>
          <a:lstStyle/>
          <a:p>
            <a:r>
              <a:rPr lang="fr-FR" b="1" dirty="0">
                <a:solidFill>
                  <a:srgbClr val="FF0000"/>
                </a:solidFill>
              </a:rPr>
              <a:t>électrons</a:t>
            </a:r>
          </a:p>
        </p:txBody>
      </p:sp>
      <p:sp>
        <p:nvSpPr>
          <p:cNvPr id="23" name="ZoneTexte 22">
            <a:extLst>
              <a:ext uri="{FF2B5EF4-FFF2-40B4-BE49-F238E27FC236}">
                <a16:creationId xmlns:a16="http://schemas.microsoft.com/office/drawing/2014/main" id="{8F90A5D3-9EE9-4E7F-88C8-B116A305447A}"/>
              </a:ext>
            </a:extLst>
          </p:cNvPr>
          <p:cNvSpPr txBox="1"/>
          <p:nvPr/>
        </p:nvSpPr>
        <p:spPr>
          <a:xfrm>
            <a:off x="7458427" y="2390562"/>
            <a:ext cx="2075440" cy="646331"/>
          </a:xfrm>
          <a:prstGeom prst="rect">
            <a:avLst/>
          </a:prstGeom>
          <a:noFill/>
        </p:spPr>
        <p:txBody>
          <a:bodyPr wrap="none" rtlCol="0">
            <a:spAutoFit/>
          </a:bodyPr>
          <a:lstStyle/>
          <a:p>
            <a:r>
              <a:rPr lang="fr-FR" b="1" dirty="0">
                <a:solidFill>
                  <a:srgbClr val="FF0000"/>
                </a:solidFill>
              </a:rPr>
              <a:t>Courant électrique I</a:t>
            </a:r>
          </a:p>
          <a:p>
            <a:r>
              <a:rPr lang="fr-FR" b="1" dirty="0">
                <a:solidFill>
                  <a:srgbClr val="FF0000"/>
                </a:solidFill>
              </a:rPr>
              <a:t>= débit d’électrons</a:t>
            </a:r>
          </a:p>
        </p:txBody>
      </p:sp>
      <p:sp>
        <p:nvSpPr>
          <p:cNvPr id="12" name="ZoneTexte 11">
            <a:extLst>
              <a:ext uri="{FF2B5EF4-FFF2-40B4-BE49-F238E27FC236}">
                <a16:creationId xmlns:a16="http://schemas.microsoft.com/office/drawing/2014/main" id="{4061BC58-6EF2-4338-B59F-6C6EDB6E9E1B}"/>
              </a:ext>
            </a:extLst>
          </p:cNvPr>
          <p:cNvSpPr txBox="1"/>
          <p:nvPr/>
        </p:nvSpPr>
        <p:spPr>
          <a:xfrm>
            <a:off x="532343" y="264571"/>
            <a:ext cx="1574470" cy="523220"/>
          </a:xfrm>
          <a:prstGeom prst="rect">
            <a:avLst/>
          </a:prstGeom>
          <a:noFill/>
        </p:spPr>
        <p:txBody>
          <a:bodyPr wrap="none" rtlCol="0">
            <a:spAutoFit/>
          </a:bodyPr>
          <a:lstStyle/>
          <a:p>
            <a:r>
              <a:rPr lang="fr-FR" sz="2800" b="1" u="sng" dirty="0">
                <a:solidFill>
                  <a:srgbClr val="0070C0"/>
                </a:solidFill>
              </a:rPr>
              <a:t>Analogie </a:t>
            </a:r>
          </a:p>
        </p:txBody>
      </p:sp>
      <p:sp>
        <p:nvSpPr>
          <p:cNvPr id="24" name="ZoneTexte 23">
            <a:extLst>
              <a:ext uri="{FF2B5EF4-FFF2-40B4-BE49-F238E27FC236}">
                <a16:creationId xmlns:a16="http://schemas.microsoft.com/office/drawing/2014/main" id="{5C8C0F5C-65D6-42CE-B678-2EE2093CD31F}"/>
              </a:ext>
            </a:extLst>
          </p:cNvPr>
          <p:cNvSpPr txBox="1"/>
          <p:nvPr/>
        </p:nvSpPr>
        <p:spPr>
          <a:xfrm>
            <a:off x="6698545" y="2094914"/>
            <a:ext cx="2468112" cy="369332"/>
          </a:xfrm>
          <a:prstGeom prst="rect">
            <a:avLst/>
          </a:prstGeom>
          <a:noFill/>
        </p:spPr>
        <p:txBody>
          <a:bodyPr wrap="none" rtlCol="0">
            <a:spAutoFit/>
          </a:bodyPr>
          <a:lstStyle/>
          <a:p>
            <a:r>
              <a:rPr lang="fr-FR" dirty="0"/>
              <a:t>Éboulement des cailloux</a:t>
            </a:r>
          </a:p>
        </p:txBody>
      </p:sp>
      <p:sp>
        <p:nvSpPr>
          <p:cNvPr id="25" name="Ellipse 24">
            <a:extLst>
              <a:ext uri="{FF2B5EF4-FFF2-40B4-BE49-F238E27FC236}">
                <a16:creationId xmlns:a16="http://schemas.microsoft.com/office/drawing/2014/main" id="{A8CAC868-D31A-4CFC-A1CA-665468558D1F}"/>
              </a:ext>
            </a:extLst>
          </p:cNvPr>
          <p:cNvSpPr/>
          <p:nvPr/>
        </p:nvSpPr>
        <p:spPr>
          <a:xfrm>
            <a:off x="4984651" y="1471191"/>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7C8CC112-8780-4BD8-8D60-0EB5AF2F70B3}"/>
              </a:ext>
            </a:extLst>
          </p:cNvPr>
          <p:cNvSpPr/>
          <p:nvPr/>
        </p:nvSpPr>
        <p:spPr>
          <a:xfrm>
            <a:off x="6996441" y="2920832"/>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04BB45DC-FA8E-445C-898A-5DCCDA6DA3AD}"/>
              </a:ext>
            </a:extLst>
          </p:cNvPr>
          <p:cNvSpPr txBox="1"/>
          <p:nvPr/>
        </p:nvSpPr>
        <p:spPr>
          <a:xfrm>
            <a:off x="1692229" y="1045698"/>
            <a:ext cx="1365951" cy="369332"/>
          </a:xfrm>
          <a:prstGeom prst="rect">
            <a:avLst/>
          </a:prstGeom>
          <a:noFill/>
        </p:spPr>
        <p:txBody>
          <a:bodyPr wrap="none" rtlCol="0">
            <a:spAutoFit/>
          </a:bodyPr>
          <a:lstStyle/>
          <a:p>
            <a:r>
              <a:rPr lang="fr-FR" b="1" dirty="0">
                <a:solidFill>
                  <a:srgbClr val="FF0000"/>
                </a:solidFill>
              </a:rPr>
              <a:t>Potentiel V</a:t>
            </a:r>
            <a:r>
              <a:rPr lang="fr-FR" b="1" baseline="-25000" dirty="0">
                <a:solidFill>
                  <a:srgbClr val="FF0000"/>
                </a:solidFill>
              </a:rPr>
              <a:t>A</a:t>
            </a:r>
          </a:p>
        </p:txBody>
      </p:sp>
      <p:sp>
        <p:nvSpPr>
          <p:cNvPr id="28" name="ZoneTexte 27">
            <a:extLst>
              <a:ext uri="{FF2B5EF4-FFF2-40B4-BE49-F238E27FC236}">
                <a16:creationId xmlns:a16="http://schemas.microsoft.com/office/drawing/2014/main" id="{469CAA86-11E0-461A-B01A-F63FED76B6F9}"/>
              </a:ext>
            </a:extLst>
          </p:cNvPr>
          <p:cNvSpPr txBox="1"/>
          <p:nvPr/>
        </p:nvSpPr>
        <p:spPr>
          <a:xfrm>
            <a:off x="1692229" y="5187406"/>
            <a:ext cx="1325363" cy="369332"/>
          </a:xfrm>
          <a:prstGeom prst="rect">
            <a:avLst/>
          </a:prstGeom>
          <a:noFill/>
        </p:spPr>
        <p:txBody>
          <a:bodyPr wrap="none" rtlCol="0">
            <a:spAutoFit/>
          </a:bodyPr>
          <a:lstStyle/>
          <a:p>
            <a:r>
              <a:rPr lang="fr-FR" b="1" dirty="0">
                <a:solidFill>
                  <a:srgbClr val="FF0000"/>
                </a:solidFill>
              </a:rPr>
              <a:t>Potentiel V</a:t>
            </a:r>
            <a:r>
              <a:rPr lang="fr-FR" b="1" baseline="-25000" dirty="0">
                <a:solidFill>
                  <a:srgbClr val="FF0000"/>
                </a:solidFill>
              </a:rPr>
              <a:t>B</a:t>
            </a:r>
          </a:p>
        </p:txBody>
      </p:sp>
      <p:sp>
        <p:nvSpPr>
          <p:cNvPr id="29" name="ZoneTexte 28">
            <a:extLst>
              <a:ext uri="{FF2B5EF4-FFF2-40B4-BE49-F238E27FC236}">
                <a16:creationId xmlns:a16="http://schemas.microsoft.com/office/drawing/2014/main" id="{3A772216-5CA9-4C4F-B050-142AEEC6F9D3}"/>
              </a:ext>
            </a:extLst>
          </p:cNvPr>
          <p:cNvSpPr txBox="1"/>
          <p:nvPr/>
        </p:nvSpPr>
        <p:spPr>
          <a:xfrm>
            <a:off x="532343" y="6065414"/>
            <a:ext cx="1482072" cy="584775"/>
          </a:xfrm>
          <a:prstGeom prst="rect">
            <a:avLst/>
          </a:prstGeom>
          <a:noFill/>
        </p:spPr>
        <p:txBody>
          <a:bodyPr wrap="none" rtlCol="0">
            <a:spAutoFit/>
          </a:bodyPr>
          <a:lstStyle/>
          <a:p>
            <a:r>
              <a:rPr lang="fr-FR" sz="3200" b="1" dirty="0">
                <a:solidFill>
                  <a:srgbClr val="FF0000"/>
                </a:solidFill>
              </a:rPr>
              <a:t>V</a:t>
            </a:r>
            <a:r>
              <a:rPr lang="fr-FR" sz="3200" b="1" baseline="-25000" dirty="0">
                <a:solidFill>
                  <a:srgbClr val="FF0000"/>
                </a:solidFill>
              </a:rPr>
              <a:t>A </a:t>
            </a:r>
            <a:r>
              <a:rPr lang="fr-FR" sz="3200" b="1" dirty="0">
                <a:solidFill>
                  <a:srgbClr val="FF0000"/>
                </a:solidFill>
              </a:rPr>
              <a:t>&gt;  V</a:t>
            </a:r>
            <a:r>
              <a:rPr lang="fr-FR" sz="3200" b="1" baseline="-25000" dirty="0">
                <a:solidFill>
                  <a:srgbClr val="FF0000"/>
                </a:solidFill>
              </a:rPr>
              <a:t>B </a:t>
            </a:r>
          </a:p>
        </p:txBody>
      </p:sp>
    </p:spTree>
    <p:extLst>
      <p:ext uri="{BB962C8B-B14F-4D97-AF65-F5344CB8AC3E}">
        <p14:creationId xmlns:p14="http://schemas.microsoft.com/office/powerpoint/2010/main" val="2585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rectangle 2">
            <a:extLst>
              <a:ext uri="{FF2B5EF4-FFF2-40B4-BE49-F238E27FC236}">
                <a16:creationId xmlns:a16="http://schemas.microsoft.com/office/drawing/2014/main" id="{1A01D919-9AF7-426E-9CC0-77C3ED0EC80C}"/>
              </a:ext>
            </a:extLst>
          </p:cNvPr>
          <p:cNvSpPr/>
          <p:nvPr/>
        </p:nvSpPr>
        <p:spPr>
          <a:xfrm>
            <a:off x="4473526" y="1237957"/>
            <a:ext cx="5922499" cy="4318781"/>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Pentagone 4">
            <a:extLst>
              <a:ext uri="{FF2B5EF4-FFF2-40B4-BE49-F238E27FC236}">
                <a16:creationId xmlns:a16="http://schemas.microsoft.com/office/drawing/2014/main" id="{8EDB53E6-E238-4B58-9273-91A3C39B2225}"/>
              </a:ext>
            </a:extLst>
          </p:cNvPr>
          <p:cNvSpPr/>
          <p:nvPr/>
        </p:nvSpPr>
        <p:spPr>
          <a:xfrm rot="751209">
            <a:off x="6740690" y="2370949"/>
            <a:ext cx="240950" cy="606124"/>
          </a:xfrm>
          <a:prstGeom prst="pent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F38A908-8011-4603-A39F-0F8DF6CA06FD}"/>
              </a:ext>
            </a:extLst>
          </p:cNvPr>
          <p:cNvSpPr/>
          <p:nvPr/>
        </p:nvSpPr>
        <p:spPr>
          <a:xfrm>
            <a:off x="4473526" y="10972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36E93B1B-C1D3-46DB-9CD0-674E1B8F5EC3}"/>
              </a:ext>
            </a:extLst>
          </p:cNvPr>
          <p:cNvSpPr/>
          <p:nvPr/>
        </p:nvSpPr>
        <p:spPr>
          <a:xfrm>
            <a:off x="4625926" y="12496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916CFA72-1B1A-4AAD-91EB-B70A103A23FA}"/>
              </a:ext>
            </a:extLst>
          </p:cNvPr>
          <p:cNvSpPr/>
          <p:nvPr/>
        </p:nvSpPr>
        <p:spPr>
          <a:xfrm>
            <a:off x="4820528" y="12496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66B202E6-D1C2-4177-803B-421829DFE84C}"/>
              </a:ext>
            </a:extLst>
          </p:cNvPr>
          <p:cNvSpPr/>
          <p:nvPr/>
        </p:nvSpPr>
        <p:spPr>
          <a:xfrm>
            <a:off x="4698609" y="1045698"/>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6F04C41C-EFB3-4638-A490-1F57776D0C39}"/>
              </a:ext>
            </a:extLst>
          </p:cNvPr>
          <p:cNvSpPr/>
          <p:nvPr/>
        </p:nvSpPr>
        <p:spPr>
          <a:xfrm>
            <a:off x="4778326" y="1402080"/>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a:extLst>
              <a:ext uri="{FF2B5EF4-FFF2-40B4-BE49-F238E27FC236}">
                <a16:creationId xmlns:a16="http://schemas.microsoft.com/office/drawing/2014/main" id="{A788B2CE-0DFF-4DBF-B798-E6C52191A9F2}"/>
              </a:ext>
            </a:extLst>
          </p:cNvPr>
          <p:cNvCxnSpPr/>
          <p:nvPr/>
        </p:nvCxnSpPr>
        <p:spPr>
          <a:xfrm>
            <a:off x="3685735" y="1147689"/>
            <a:ext cx="0" cy="4282440"/>
          </a:xfrm>
          <a:prstGeom prst="straightConnector1">
            <a:avLst/>
          </a:prstGeom>
          <a:ln w="762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E75AF072-34D4-4BAC-AB53-7B861DA41A33}"/>
              </a:ext>
            </a:extLst>
          </p:cNvPr>
          <p:cNvSpPr txBox="1"/>
          <p:nvPr/>
        </p:nvSpPr>
        <p:spPr>
          <a:xfrm>
            <a:off x="2222695" y="2926080"/>
            <a:ext cx="1150380" cy="369332"/>
          </a:xfrm>
          <a:prstGeom prst="rect">
            <a:avLst/>
          </a:prstGeom>
          <a:noFill/>
        </p:spPr>
        <p:txBody>
          <a:bodyPr wrap="none" rtlCol="0">
            <a:spAutoFit/>
          </a:bodyPr>
          <a:lstStyle/>
          <a:p>
            <a:r>
              <a:rPr lang="fr-FR" dirty="0"/>
              <a:t>Hauteur H</a:t>
            </a:r>
          </a:p>
        </p:txBody>
      </p:sp>
      <p:sp>
        <p:nvSpPr>
          <p:cNvPr id="16" name="ZoneTexte 15">
            <a:extLst>
              <a:ext uri="{FF2B5EF4-FFF2-40B4-BE49-F238E27FC236}">
                <a16:creationId xmlns:a16="http://schemas.microsoft.com/office/drawing/2014/main" id="{38FF7714-FDCE-46B5-A693-BFCC68A81B76}"/>
              </a:ext>
            </a:extLst>
          </p:cNvPr>
          <p:cNvSpPr txBox="1"/>
          <p:nvPr/>
        </p:nvSpPr>
        <p:spPr>
          <a:xfrm>
            <a:off x="5045611" y="787791"/>
            <a:ext cx="945772" cy="369332"/>
          </a:xfrm>
          <a:prstGeom prst="rect">
            <a:avLst/>
          </a:prstGeom>
          <a:noFill/>
        </p:spPr>
        <p:txBody>
          <a:bodyPr wrap="none" rtlCol="0">
            <a:spAutoFit/>
          </a:bodyPr>
          <a:lstStyle/>
          <a:p>
            <a:r>
              <a:rPr lang="fr-FR" dirty="0"/>
              <a:t> cailloux</a:t>
            </a:r>
          </a:p>
        </p:txBody>
      </p:sp>
      <p:sp>
        <p:nvSpPr>
          <p:cNvPr id="15" name="Ellipse 14">
            <a:extLst>
              <a:ext uri="{FF2B5EF4-FFF2-40B4-BE49-F238E27FC236}">
                <a16:creationId xmlns:a16="http://schemas.microsoft.com/office/drawing/2014/main" id="{AEAB04E5-D262-4EA5-B1EC-7438DF77CBE0}"/>
              </a:ext>
            </a:extLst>
          </p:cNvPr>
          <p:cNvSpPr/>
          <p:nvPr/>
        </p:nvSpPr>
        <p:spPr>
          <a:xfrm>
            <a:off x="6358595" y="2438727"/>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AB577CF6-3BC7-47E6-9213-CF01979336A9}"/>
              </a:ext>
            </a:extLst>
          </p:cNvPr>
          <p:cNvSpPr/>
          <p:nvPr/>
        </p:nvSpPr>
        <p:spPr>
          <a:xfrm>
            <a:off x="6656528" y="2305029"/>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5F1C55ED-9174-47C1-BF45-0A47948B01A9}"/>
              </a:ext>
            </a:extLst>
          </p:cNvPr>
          <p:cNvSpPr/>
          <p:nvPr/>
        </p:nvSpPr>
        <p:spPr>
          <a:xfrm>
            <a:off x="7157946" y="2805495"/>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F4C352A0-A94E-4AEE-BE43-6CDE805DA122}"/>
              </a:ext>
            </a:extLst>
          </p:cNvPr>
          <p:cNvSpPr/>
          <p:nvPr/>
        </p:nvSpPr>
        <p:spPr>
          <a:xfrm>
            <a:off x="7465419" y="3295413"/>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A530AFF3-29EB-4066-A435-5F76FF116C56}"/>
              </a:ext>
            </a:extLst>
          </p:cNvPr>
          <p:cNvSpPr/>
          <p:nvPr/>
        </p:nvSpPr>
        <p:spPr>
          <a:xfrm>
            <a:off x="6006902" y="2206882"/>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BB7E0393-7D47-4B22-9995-E852D9EE58A1}"/>
              </a:ext>
            </a:extLst>
          </p:cNvPr>
          <p:cNvSpPr txBox="1"/>
          <p:nvPr/>
        </p:nvSpPr>
        <p:spPr>
          <a:xfrm>
            <a:off x="1156890" y="3499395"/>
            <a:ext cx="2131609" cy="369332"/>
          </a:xfrm>
          <a:prstGeom prst="rect">
            <a:avLst/>
          </a:prstGeom>
          <a:noFill/>
        </p:spPr>
        <p:txBody>
          <a:bodyPr wrap="none" rtlCol="0">
            <a:spAutoFit/>
          </a:bodyPr>
          <a:lstStyle/>
          <a:p>
            <a:r>
              <a:rPr lang="fr-FR" b="1" dirty="0">
                <a:solidFill>
                  <a:srgbClr val="FF0000"/>
                </a:solidFill>
              </a:rPr>
              <a:t>Tension électrique U</a:t>
            </a:r>
          </a:p>
        </p:txBody>
      </p:sp>
      <p:sp>
        <p:nvSpPr>
          <p:cNvPr id="23" name="ZoneTexte 22">
            <a:extLst>
              <a:ext uri="{FF2B5EF4-FFF2-40B4-BE49-F238E27FC236}">
                <a16:creationId xmlns:a16="http://schemas.microsoft.com/office/drawing/2014/main" id="{841A18B3-59CB-4D13-86FC-E7AD3E940B74}"/>
              </a:ext>
            </a:extLst>
          </p:cNvPr>
          <p:cNvSpPr txBox="1"/>
          <p:nvPr/>
        </p:nvSpPr>
        <p:spPr>
          <a:xfrm>
            <a:off x="5846181" y="1053291"/>
            <a:ext cx="1065100" cy="369332"/>
          </a:xfrm>
          <a:prstGeom prst="rect">
            <a:avLst/>
          </a:prstGeom>
          <a:noFill/>
        </p:spPr>
        <p:txBody>
          <a:bodyPr wrap="none" rtlCol="0">
            <a:spAutoFit/>
          </a:bodyPr>
          <a:lstStyle/>
          <a:p>
            <a:r>
              <a:rPr lang="fr-FR" b="1" dirty="0">
                <a:solidFill>
                  <a:srgbClr val="FF0000"/>
                </a:solidFill>
              </a:rPr>
              <a:t>électrons</a:t>
            </a:r>
          </a:p>
        </p:txBody>
      </p:sp>
      <p:sp>
        <p:nvSpPr>
          <p:cNvPr id="24" name="ZoneTexte 23">
            <a:extLst>
              <a:ext uri="{FF2B5EF4-FFF2-40B4-BE49-F238E27FC236}">
                <a16:creationId xmlns:a16="http://schemas.microsoft.com/office/drawing/2014/main" id="{387CDDCE-AA7D-4608-932B-F18AC878BB5E}"/>
              </a:ext>
            </a:extLst>
          </p:cNvPr>
          <p:cNvSpPr txBox="1"/>
          <p:nvPr/>
        </p:nvSpPr>
        <p:spPr>
          <a:xfrm>
            <a:off x="8959670" y="3819936"/>
            <a:ext cx="2075440" cy="369332"/>
          </a:xfrm>
          <a:prstGeom prst="rect">
            <a:avLst/>
          </a:prstGeom>
          <a:noFill/>
        </p:spPr>
        <p:txBody>
          <a:bodyPr wrap="none" rtlCol="0">
            <a:spAutoFit/>
          </a:bodyPr>
          <a:lstStyle/>
          <a:p>
            <a:r>
              <a:rPr lang="fr-FR" b="1" dirty="0">
                <a:solidFill>
                  <a:srgbClr val="FF0000"/>
                </a:solidFill>
              </a:rPr>
              <a:t>Courant électrique I</a:t>
            </a:r>
          </a:p>
        </p:txBody>
      </p:sp>
      <p:sp>
        <p:nvSpPr>
          <p:cNvPr id="25" name="ZoneTexte 24">
            <a:extLst>
              <a:ext uri="{FF2B5EF4-FFF2-40B4-BE49-F238E27FC236}">
                <a16:creationId xmlns:a16="http://schemas.microsoft.com/office/drawing/2014/main" id="{08CA1409-0D87-44CC-A368-12B24D14CFC2}"/>
              </a:ext>
            </a:extLst>
          </p:cNvPr>
          <p:cNvSpPr txBox="1"/>
          <p:nvPr/>
        </p:nvSpPr>
        <p:spPr>
          <a:xfrm>
            <a:off x="7811349" y="2716853"/>
            <a:ext cx="2388603" cy="369332"/>
          </a:xfrm>
          <a:prstGeom prst="rect">
            <a:avLst/>
          </a:prstGeom>
          <a:noFill/>
        </p:spPr>
        <p:txBody>
          <a:bodyPr wrap="none" rtlCol="0">
            <a:spAutoFit/>
          </a:bodyPr>
          <a:lstStyle/>
          <a:p>
            <a:r>
              <a:rPr lang="fr-FR" b="1" dirty="0">
                <a:solidFill>
                  <a:srgbClr val="FF0000"/>
                </a:solidFill>
              </a:rPr>
              <a:t>Résistance électrique R</a:t>
            </a:r>
          </a:p>
        </p:txBody>
      </p:sp>
      <p:sp>
        <p:nvSpPr>
          <p:cNvPr id="26" name="ZoneTexte 25">
            <a:extLst>
              <a:ext uri="{FF2B5EF4-FFF2-40B4-BE49-F238E27FC236}">
                <a16:creationId xmlns:a16="http://schemas.microsoft.com/office/drawing/2014/main" id="{32B0039C-A99E-44CE-A547-F5CD89672106}"/>
              </a:ext>
            </a:extLst>
          </p:cNvPr>
          <p:cNvSpPr txBox="1"/>
          <p:nvPr/>
        </p:nvSpPr>
        <p:spPr>
          <a:xfrm>
            <a:off x="7292221" y="1963950"/>
            <a:ext cx="2468112" cy="646331"/>
          </a:xfrm>
          <a:prstGeom prst="rect">
            <a:avLst/>
          </a:prstGeom>
          <a:noFill/>
        </p:spPr>
        <p:txBody>
          <a:bodyPr wrap="none" rtlCol="0">
            <a:spAutoFit/>
          </a:bodyPr>
          <a:lstStyle/>
          <a:p>
            <a:r>
              <a:rPr lang="fr-FR" dirty="0"/>
              <a:t>Éboulement des cailloux</a:t>
            </a:r>
          </a:p>
          <a:p>
            <a:r>
              <a:rPr lang="fr-FR" dirty="0"/>
              <a:t>freiné par les sapins</a:t>
            </a:r>
          </a:p>
        </p:txBody>
      </p:sp>
      <p:sp>
        <p:nvSpPr>
          <p:cNvPr id="27" name="Ellipse 26">
            <a:extLst>
              <a:ext uri="{FF2B5EF4-FFF2-40B4-BE49-F238E27FC236}">
                <a16:creationId xmlns:a16="http://schemas.microsoft.com/office/drawing/2014/main" id="{370F4E99-C107-4D25-B5F9-CEB21ECF0E25}"/>
              </a:ext>
            </a:extLst>
          </p:cNvPr>
          <p:cNvSpPr/>
          <p:nvPr/>
        </p:nvSpPr>
        <p:spPr>
          <a:xfrm>
            <a:off x="4972928" y="1453662"/>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0566BE16-4673-4625-9086-BCA5EAABB122}"/>
              </a:ext>
            </a:extLst>
          </p:cNvPr>
          <p:cNvSpPr/>
          <p:nvPr/>
        </p:nvSpPr>
        <p:spPr>
          <a:xfrm>
            <a:off x="8209118" y="3819936"/>
            <a:ext cx="225083" cy="203982"/>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Pentagone 28">
            <a:extLst>
              <a:ext uri="{FF2B5EF4-FFF2-40B4-BE49-F238E27FC236}">
                <a16:creationId xmlns:a16="http://schemas.microsoft.com/office/drawing/2014/main" id="{2833AE81-F0A6-437F-82E9-3A47DD7C2DD3}"/>
              </a:ext>
            </a:extLst>
          </p:cNvPr>
          <p:cNvSpPr/>
          <p:nvPr/>
        </p:nvSpPr>
        <p:spPr>
          <a:xfrm rot="751209">
            <a:off x="6950954" y="2502433"/>
            <a:ext cx="256888" cy="606124"/>
          </a:xfrm>
          <a:prstGeom prst="pent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Pentagone 29">
            <a:extLst>
              <a:ext uri="{FF2B5EF4-FFF2-40B4-BE49-F238E27FC236}">
                <a16:creationId xmlns:a16="http://schemas.microsoft.com/office/drawing/2014/main" id="{6FEDB1DD-EF4A-41EA-8F9E-22848F44FB95}"/>
              </a:ext>
            </a:extLst>
          </p:cNvPr>
          <p:cNvSpPr/>
          <p:nvPr/>
        </p:nvSpPr>
        <p:spPr>
          <a:xfrm rot="751209">
            <a:off x="6514319" y="2271569"/>
            <a:ext cx="240950" cy="606124"/>
          </a:xfrm>
          <a:prstGeom prst="pent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46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8493508" y="108284"/>
            <a:ext cx="3553832" cy="2751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4362833" y="84221"/>
            <a:ext cx="3958389" cy="2775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277259" y="108284"/>
            <a:ext cx="3958389" cy="2751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529389" y="2213810"/>
            <a:ext cx="11108875" cy="646331"/>
          </a:xfrm>
          <a:prstGeom prst="rect">
            <a:avLst/>
          </a:prstGeom>
          <a:noFill/>
        </p:spPr>
        <p:txBody>
          <a:bodyPr wrap="none" rtlCol="0">
            <a:spAutoFit/>
          </a:bodyPr>
          <a:lstStyle/>
          <a:p>
            <a:r>
              <a:rPr lang="fr-FR" dirty="0"/>
              <a:t>-/- forces électriques répulsives                     +/+ forces électriques répulsives		+/- ou -/+ forces électriques</a:t>
            </a:r>
          </a:p>
          <a:p>
            <a:r>
              <a:rPr lang="fr-FR" dirty="0"/>
              <a:t>										 attractives</a:t>
            </a:r>
          </a:p>
        </p:txBody>
      </p:sp>
      <p:pic>
        <p:nvPicPr>
          <p:cNvPr id="5" name="Image 4"/>
          <p:cNvPicPr>
            <a:picLocks noChangeAspect="1"/>
          </p:cNvPicPr>
          <p:nvPr/>
        </p:nvPicPr>
        <p:blipFill>
          <a:blip r:embed="rId3"/>
          <a:stretch>
            <a:fillRect/>
          </a:stretch>
        </p:blipFill>
        <p:spPr>
          <a:xfrm>
            <a:off x="499264" y="3674364"/>
            <a:ext cx="3465420" cy="2617387"/>
          </a:xfrm>
          <a:prstGeom prst="rect">
            <a:avLst/>
          </a:prstGeom>
        </p:spPr>
      </p:pic>
      <p:sp>
        <p:nvSpPr>
          <p:cNvPr id="6" name="ZoneTexte 5"/>
          <p:cNvSpPr txBox="1"/>
          <p:nvPr/>
        </p:nvSpPr>
        <p:spPr>
          <a:xfrm>
            <a:off x="4752474" y="3729421"/>
            <a:ext cx="7003186" cy="2308324"/>
          </a:xfrm>
          <a:prstGeom prst="rect">
            <a:avLst/>
          </a:prstGeom>
          <a:noFill/>
        </p:spPr>
        <p:txBody>
          <a:bodyPr wrap="square" rtlCol="0">
            <a:spAutoFit/>
          </a:bodyPr>
          <a:lstStyle/>
          <a:p>
            <a:r>
              <a:rPr lang="fr-FR" dirty="0"/>
              <a:t>La machine de </a:t>
            </a:r>
            <a:r>
              <a:rPr lang="fr-FR" dirty="0" err="1"/>
              <a:t>Wimshurst</a:t>
            </a:r>
            <a:r>
              <a:rPr lang="fr-FR" dirty="0"/>
              <a:t> est une machine électrostatique inventée en 1882 par l’anglais James </a:t>
            </a:r>
            <a:r>
              <a:rPr lang="fr-FR" dirty="0" err="1"/>
              <a:t>Wimshurst</a:t>
            </a:r>
            <a:r>
              <a:rPr lang="fr-FR" dirty="0"/>
              <a:t>. </a:t>
            </a:r>
          </a:p>
          <a:p>
            <a:r>
              <a:rPr lang="fr-FR" dirty="0"/>
              <a:t>Elle fut historiquement utilisée pour illustrer de nombreux phénomènes d’électricité statique ou la production d’ozone </a:t>
            </a:r>
          </a:p>
          <a:p>
            <a:r>
              <a:rPr lang="fr-FR" dirty="0"/>
              <a:t>(à l’odeur caractéristique) dans un arc électrique. </a:t>
            </a:r>
          </a:p>
          <a:p>
            <a:endParaRPr lang="fr-FR" dirty="0"/>
          </a:p>
          <a:p>
            <a:r>
              <a:rPr lang="fr-FR" dirty="0"/>
              <a:t>	</a:t>
            </a:r>
            <a:r>
              <a:rPr lang="fr-FR" i="1" dirty="0"/>
              <a:t>* James </a:t>
            </a:r>
            <a:r>
              <a:rPr lang="fr-FR" i="1" dirty="0" err="1"/>
              <a:t>Wimshurst</a:t>
            </a:r>
            <a:r>
              <a:rPr lang="fr-FR" i="1" dirty="0"/>
              <a:t> né le 13 avril 1832 à Londres est un physicien </a:t>
            </a:r>
            <a:r>
              <a:rPr lang="fr-FR" i="1" dirty="0" err="1"/>
              <a:t>britanique</a:t>
            </a:r>
            <a:r>
              <a:rPr lang="fr-FR" i="1" dirty="0"/>
              <a:t>.</a:t>
            </a:r>
          </a:p>
        </p:txBody>
      </p:sp>
      <p:sp>
        <p:nvSpPr>
          <p:cNvPr id="7" name="Rectangle 6"/>
          <p:cNvSpPr/>
          <p:nvPr/>
        </p:nvSpPr>
        <p:spPr>
          <a:xfrm>
            <a:off x="2057400" y="312821"/>
            <a:ext cx="1094874" cy="108284"/>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458327" y="324853"/>
            <a:ext cx="1094874" cy="108284"/>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184105" y="306805"/>
            <a:ext cx="1094874" cy="108284"/>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flipH="1">
            <a:off x="1768642" y="415089"/>
            <a:ext cx="565484" cy="920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2827423" y="415089"/>
            <a:ext cx="445166" cy="8722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330618" y="451183"/>
            <a:ext cx="445166" cy="8722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889960" y="420705"/>
            <a:ext cx="445166" cy="8722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5356059" y="419498"/>
            <a:ext cx="565484" cy="920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9021678" y="385010"/>
            <a:ext cx="565484" cy="920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1611729" y="1287379"/>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p:cNvCxnSpPr/>
          <p:nvPr/>
        </p:nvCxnSpPr>
        <p:spPr>
          <a:xfrm flipV="1">
            <a:off x="1696954" y="1433397"/>
            <a:ext cx="168443" cy="4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e 20"/>
          <p:cNvSpPr/>
          <p:nvPr/>
        </p:nvSpPr>
        <p:spPr>
          <a:xfrm>
            <a:off x="3147758" y="1287378"/>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p:cNvCxnSpPr/>
          <p:nvPr/>
        </p:nvCxnSpPr>
        <p:spPr>
          <a:xfrm>
            <a:off x="3237113" y="1433396"/>
            <a:ext cx="1889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5163670" y="1296672"/>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684775" y="1296671"/>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798861" y="1287377"/>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10178213" y="1285381"/>
            <a:ext cx="313826" cy="292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3" name="ZoneTexte 32"/>
              <p:cNvSpPr txBox="1"/>
              <p:nvPr/>
            </p:nvSpPr>
            <p:spPr>
              <a:xfrm>
                <a:off x="5226368" y="128538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xmlns="">
          <p:sp>
            <p:nvSpPr>
              <p:cNvPr id="33" name="ZoneTexte 32"/>
              <p:cNvSpPr txBox="1">
                <a:spLocks noRot="1" noChangeAspect="1" noMove="1" noResize="1" noEditPoints="1" noAdjustHandles="1" noChangeArrowheads="1" noChangeShapeType="1" noTextEdit="1"/>
              </p:cNvSpPr>
              <p:nvPr/>
            </p:nvSpPr>
            <p:spPr>
              <a:xfrm>
                <a:off x="5226368" y="1285381"/>
                <a:ext cx="226024" cy="276999"/>
              </a:xfrm>
              <a:prstGeom prst="rect">
                <a:avLst/>
              </a:prstGeom>
              <a:blipFill>
                <a:blip r:embed="rId4"/>
                <a:stretch>
                  <a:fillRect l="-21622" r="-21622"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p:cNvSpPr txBox="1"/>
              <p:nvPr/>
            </p:nvSpPr>
            <p:spPr>
              <a:xfrm>
                <a:off x="6761045" y="129299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761045" y="1292995"/>
                <a:ext cx="226024" cy="276999"/>
              </a:xfrm>
              <a:prstGeom prst="rect">
                <a:avLst/>
              </a:prstGeom>
              <a:blipFill>
                <a:blip r:embed="rId5"/>
                <a:stretch>
                  <a:fillRect l="-21622" r="-21622"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p:cNvSpPr txBox="1"/>
              <p:nvPr/>
            </p:nvSpPr>
            <p:spPr>
              <a:xfrm>
                <a:off x="8857481" y="130392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xmlns="">
          <p:sp>
            <p:nvSpPr>
              <p:cNvPr id="35" name="ZoneTexte 34"/>
              <p:cNvSpPr txBox="1">
                <a:spLocks noRot="1" noChangeAspect="1" noMove="1" noResize="1" noEditPoints="1" noAdjustHandles="1" noChangeArrowheads="1" noChangeShapeType="1" noTextEdit="1"/>
              </p:cNvSpPr>
              <p:nvPr/>
            </p:nvSpPr>
            <p:spPr>
              <a:xfrm>
                <a:off x="8857481" y="1303921"/>
                <a:ext cx="226024" cy="276999"/>
              </a:xfrm>
              <a:prstGeom prst="rect">
                <a:avLst/>
              </a:prstGeom>
              <a:blipFill>
                <a:blip r:embed="rId6"/>
                <a:stretch>
                  <a:fillRect l="-24324" r="-18919"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ZoneTexte 35"/>
              <p:cNvSpPr txBox="1"/>
              <p:nvPr/>
            </p:nvSpPr>
            <p:spPr>
              <a:xfrm>
                <a:off x="10266015" y="129927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oMath>
                  </m:oMathPara>
                </a14:m>
                <a:endParaRPr lang="fr-FR" dirty="0"/>
              </a:p>
            </p:txBody>
          </p:sp>
        </mc:Choice>
        <mc:Fallback xmlns="">
          <p:sp>
            <p:nvSpPr>
              <p:cNvPr id="36" name="ZoneTexte 35"/>
              <p:cNvSpPr txBox="1">
                <a:spLocks noRot="1" noChangeAspect="1" noMove="1" noResize="1" noEditPoints="1" noAdjustHandles="1" noChangeArrowheads="1" noChangeShapeType="1" noTextEdit="1"/>
              </p:cNvSpPr>
              <p:nvPr/>
            </p:nvSpPr>
            <p:spPr>
              <a:xfrm>
                <a:off x="10266015" y="1299272"/>
                <a:ext cx="226024" cy="276999"/>
              </a:xfrm>
              <a:prstGeom prst="rect">
                <a:avLst/>
              </a:prstGeom>
              <a:blipFill>
                <a:blip r:embed="rId7"/>
                <a:stretch>
                  <a:fillRect l="-5405" r="-5405"/>
                </a:stretch>
              </a:blipFill>
            </p:spPr>
            <p:txBody>
              <a:bodyPr/>
              <a:lstStyle/>
              <a:p>
                <a:r>
                  <a:rPr lang="fr-FR">
                    <a:noFill/>
                  </a:rPr>
                  <a:t> </a:t>
                </a:r>
              </a:p>
            </p:txBody>
          </p:sp>
        </mc:Fallback>
      </mc:AlternateContent>
      <p:sp>
        <p:nvSpPr>
          <p:cNvPr id="37" name="Flèche droite 36"/>
          <p:cNvSpPr/>
          <p:nvPr/>
        </p:nvSpPr>
        <p:spPr>
          <a:xfrm>
            <a:off x="2935985" y="1725249"/>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droite 37"/>
          <p:cNvSpPr/>
          <p:nvPr/>
        </p:nvSpPr>
        <p:spPr>
          <a:xfrm>
            <a:off x="6761045" y="1692641"/>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droite 38"/>
          <p:cNvSpPr/>
          <p:nvPr/>
        </p:nvSpPr>
        <p:spPr>
          <a:xfrm>
            <a:off x="8558463" y="1726599"/>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droite 39"/>
          <p:cNvSpPr/>
          <p:nvPr/>
        </p:nvSpPr>
        <p:spPr>
          <a:xfrm rot="10800000">
            <a:off x="925454" y="1692641"/>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lèche droite 40"/>
          <p:cNvSpPr/>
          <p:nvPr/>
        </p:nvSpPr>
        <p:spPr>
          <a:xfrm rot="10800000">
            <a:off x="4649320" y="1700861"/>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lèche droite 41"/>
          <p:cNvSpPr/>
          <p:nvPr/>
        </p:nvSpPr>
        <p:spPr>
          <a:xfrm rot="10800000">
            <a:off x="9841531" y="1713218"/>
            <a:ext cx="1028699" cy="1684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030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37"/>
          <p:cNvSpPr txBox="1">
            <a:spLocks noChangeArrowheads="1"/>
          </p:cNvSpPr>
          <p:nvPr/>
        </p:nvSpPr>
        <p:spPr bwMode="auto">
          <a:xfrm>
            <a:off x="729915" y="496737"/>
            <a:ext cx="10206790" cy="162941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lgn="just">
              <a:spcAft>
                <a:spcPts val="0"/>
              </a:spcAft>
            </a:pPr>
            <a:r>
              <a:rPr lang="fr-FR" dirty="0">
                <a:effectLst/>
                <a:ea typeface="Times New Roman" panose="02020603050405020304" pitchFamily="18" charset="0"/>
              </a:rPr>
              <a:t>Benjamin Franklin : </a:t>
            </a:r>
            <a:r>
              <a:rPr lang="fr-FR" dirty="0" err="1">
                <a:effectLst/>
                <a:ea typeface="Times New Roman" panose="02020603050405020304" pitchFamily="18" charset="0"/>
              </a:rPr>
              <a:t>Etude</a:t>
            </a:r>
            <a:r>
              <a:rPr lang="fr-FR" dirty="0">
                <a:effectLst/>
                <a:ea typeface="Times New Roman" panose="02020603050405020304" pitchFamily="18" charset="0"/>
              </a:rPr>
              <a:t> des phénomènes d’électrisation.</a:t>
            </a:r>
          </a:p>
          <a:p>
            <a:pPr algn="just">
              <a:spcAft>
                <a:spcPts val="0"/>
              </a:spcAft>
            </a:pPr>
            <a:r>
              <a:rPr lang="fr-FR" dirty="0">
                <a:effectLst/>
                <a:ea typeface="Times New Roman" panose="02020603050405020304" pitchFamily="18" charset="0"/>
              </a:rPr>
              <a:t> </a:t>
            </a:r>
          </a:p>
          <a:p>
            <a:pPr algn="just">
              <a:spcAft>
                <a:spcPts val="0"/>
              </a:spcAft>
            </a:pPr>
            <a:r>
              <a:rPr lang="fr-FR" dirty="0">
                <a:effectLst/>
                <a:ea typeface="Times New Roman" panose="02020603050405020304" pitchFamily="18" charset="0"/>
              </a:rPr>
              <a:t>Benjamin Franklin étudie l’électricité atmosphérique, en mettant au point le paratonnerre. </a:t>
            </a:r>
          </a:p>
          <a:p>
            <a:pPr algn="just">
              <a:spcAft>
                <a:spcPts val="0"/>
              </a:spcAft>
            </a:pPr>
            <a:r>
              <a:rPr lang="fr-FR" dirty="0">
                <a:effectLst/>
                <a:ea typeface="Times New Roman" panose="02020603050405020304" pitchFamily="18" charset="0"/>
              </a:rPr>
              <a:t> </a:t>
            </a:r>
          </a:p>
          <a:p>
            <a:pPr algn="just">
              <a:spcAft>
                <a:spcPts val="0"/>
              </a:spcAft>
            </a:pPr>
            <a:r>
              <a:rPr lang="fr-FR" dirty="0">
                <a:effectLst/>
                <a:ea typeface="Times New Roman" panose="02020603050405020304" pitchFamily="18" charset="0"/>
              </a:rPr>
              <a:t>En 1752, à Philadelphie, lors d’un violent orage, il met au point un cerf-volant à l’extrémité duquel il attache une clef. Il voulait ainsi capter l’électricité ; et montrer la nature électrique des éclairs.</a:t>
            </a:r>
          </a:p>
        </p:txBody>
      </p:sp>
      <p:pic>
        <p:nvPicPr>
          <p:cNvPr id="4" name="il_fi" descr="BenjaminFranklinLightening-d1629"/>
          <p:cNvPicPr/>
          <p:nvPr/>
        </p:nvPicPr>
        <p:blipFill>
          <a:blip r:embed="rId2">
            <a:extLst>
              <a:ext uri="{28A0092B-C50C-407E-A947-70E740481C1C}">
                <a14:useLocalDpi xmlns:a14="http://schemas.microsoft.com/office/drawing/2010/main" val="0"/>
              </a:ext>
            </a:extLst>
          </a:blip>
          <a:srcRect/>
          <a:stretch>
            <a:fillRect/>
          </a:stretch>
        </p:blipFill>
        <p:spPr bwMode="auto">
          <a:xfrm>
            <a:off x="739940" y="2560354"/>
            <a:ext cx="2628901" cy="2637288"/>
          </a:xfrm>
          <a:prstGeom prst="rect">
            <a:avLst/>
          </a:prstGeom>
          <a:noFill/>
          <a:ln>
            <a:noFill/>
          </a:ln>
        </p:spPr>
      </p:pic>
      <p:pic>
        <p:nvPicPr>
          <p:cNvPr id="6" name="Image 5" descr="Résultat de recherche d'images pour &quot;electricite atmosphérique&quo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3310" y="4026819"/>
            <a:ext cx="4045902" cy="1796466"/>
          </a:xfrm>
          <a:prstGeom prst="rect">
            <a:avLst/>
          </a:prstGeom>
          <a:noFill/>
          <a:ln>
            <a:noFill/>
          </a:ln>
        </p:spPr>
      </p:pic>
      <p:sp>
        <p:nvSpPr>
          <p:cNvPr id="7" name="ZoneTexte 6"/>
          <p:cNvSpPr txBox="1"/>
          <p:nvPr/>
        </p:nvSpPr>
        <p:spPr>
          <a:xfrm>
            <a:off x="4776537" y="2646947"/>
            <a:ext cx="184731" cy="369332"/>
          </a:xfrm>
          <a:prstGeom prst="rect">
            <a:avLst/>
          </a:prstGeom>
          <a:noFill/>
        </p:spPr>
        <p:txBody>
          <a:bodyPr wrap="none" rtlCol="0">
            <a:spAutoFit/>
          </a:bodyPr>
          <a:lstStyle/>
          <a:p>
            <a:endParaRPr lang="fr-FR" dirty="0"/>
          </a:p>
        </p:txBody>
      </p:sp>
      <p:sp>
        <p:nvSpPr>
          <p:cNvPr id="8" name="ZoneTexte 7"/>
          <p:cNvSpPr txBox="1"/>
          <p:nvPr/>
        </p:nvSpPr>
        <p:spPr>
          <a:xfrm>
            <a:off x="4584032" y="2646947"/>
            <a:ext cx="7232364" cy="646331"/>
          </a:xfrm>
          <a:prstGeom prst="rect">
            <a:avLst/>
          </a:prstGeom>
          <a:noFill/>
        </p:spPr>
        <p:txBody>
          <a:bodyPr wrap="none" rtlCol="0">
            <a:spAutoFit/>
          </a:bodyPr>
          <a:lstStyle/>
          <a:p>
            <a:r>
              <a:rPr lang="fr-FR" dirty="0"/>
              <a:t>* </a:t>
            </a:r>
            <a:r>
              <a:rPr lang="fr-FR" i="1" dirty="0"/>
              <a:t>Benjamin Franklin, né le 17 janvier 1706  à Boston est imprimeur, écrivain,</a:t>
            </a:r>
          </a:p>
          <a:p>
            <a:r>
              <a:rPr lang="fr-FR" i="1" dirty="0"/>
              <a:t>naturaliste, inventeur et homme politique américain.</a:t>
            </a:r>
          </a:p>
        </p:txBody>
      </p:sp>
    </p:spTree>
    <p:extLst>
      <p:ext uri="{BB962C8B-B14F-4D97-AF65-F5344CB8AC3E}">
        <p14:creationId xmlns:p14="http://schemas.microsoft.com/office/powerpoint/2010/main" val="13965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2" y="520512"/>
            <a:ext cx="11586410" cy="4985980"/>
          </a:xfrm>
          <a:prstGeom prst="rect">
            <a:avLst/>
          </a:prstGeom>
        </p:spPr>
        <p:txBody>
          <a:bodyPr wrap="square">
            <a:spAutoFit/>
          </a:bodyPr>
          <a:lstStyle/>
          <a:p>
            <a:pPr>
              <a:spcAft>
                <a:spcPts val="0"/>
              </a:spcAft>
            </a:pPr>
            <a:r>
              <a:rPr lang="fr-FR" sz="2000" u="sng" dirty="0">
                <a:solidFill>
                  <a:schemeClr val="accent1"/>
                </a:solidFill>
                <a:ea typeface="Times New Roman" panose="02020603050405020304" pitchFamily="18" charset="0"/>
              </a:rPr>
              <a:t>2.2 Structure de la matière.</a:t>
            </a:r>
            <a:endParaRPr lang="fr-FR" sz="2000" dirty="0">
              <a:solidFill>
                <a:schemeClr val="accent1"/>
              </a:solidFill>
              <a:ea typeface="Times New Roman" panose="02020603050405020304" pitchFamily="18" charset="0"/>
            </a:endParaRPr>
          </a:p>
          <a:p>
            <a:pPr>
              <a:spcAft>
                <a:spcPts val="0"/>
              </a:spcAft>
            </a:pPr>
            <a:r>
              <a:rPr lang="fr-FR" sz="2000" dirty="0">
                <a:solidFill>
                  <a:schemeClr val="accent1"/>
                </a:solidFill>
                <a:ea typeface="Times New Roman" panose="02020603050405020304" pitchFamily="18" charset="0"/>
              </a:rPr>
              <a:t> </a:t>
            </a:r>
          </a:p>
          <a:p>
            <a:pPr>
              <a:spcAft>
                <a:spcPts val="0"/>
              </a:spcAft>
            </a:pPr>
            <a:r>
              <a:rPr lang="fr-FR" sz="2000" dirty="0">
                <a:ea typeface="Times New Roman" panose="02020603050405020304" pitchFamily="18" charset="0"/>
              </a:rPr>
              <a:t>Une centaine d’éléments chimiques constituent la matière qui nous entoure, à chaque élément correspond un type d’atome déterminé. Chaque atome comprend un noyau chargé positivement autour duquel gravitent des électrons, porteurs d’une charge négative.</a:t>
            </a:r>
          </a:p>
          <a:p>
            <a:pPr>
              <a:spcAft>
                <a:spcPts val="0"/>
              </a:spcAft>
            </a:pPr>
            <a:r>
              <a:rPr lang="fr-FR" sz="2000" dirty="0">
                <a:ea typeface="Times New Roman" panose="02020603050405020304" pitchFamily="18" charset="0"/>
              </a:rPr>
              <a:t> </a:t>
            </a:r>
          </a:p>
          <a:p>
            <a:pPr lvl="0">
              <a:spcAft>
                <a:spcPts val="0"/>
              </a:spcAft>
              <a:tabLst>
                <a:tab pos="457200" algn="l"/>
              </a:tabLst>
            </a:pPr>
            <a:r>
              <a:rPr lang="fr-FR" sz="2000" u="sng" dirty="0">
                <a:ea typeface="Times New Roman" panose="02020603050405020304" pitchFamily="18" charset="0"/>
              </a:rPr>
              <a:t>a- L’électron.</a:t>
            </a:r>
          </a:p>
          <a:p>
            <a:pPr marL="342900" lvl="0" indent="-342900">
              <a:spcAft>
                <a:spcPts val="0"/>
              </a:spcAft>
              <a:buFont typeface="+mj-lt"/>
              <a:buAutoNum type="alphaLcPeriod"/>
              <a:tabLst>
                <a:tab pos="457200" algn="l"/>
              </a:tabLst>
            </a:pP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C’est un constituant universel qui existe dans tous les atomes, et dont les caractéristiques fondamentales sont :</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Masse </a:t>
            </a:r>
            <a:r>
              <a:rPr lang="fr-FR" sz="2000" b="1" dirty="0">
                <a:ea typeface="Times New Roman" panose="02020603050405020304" pitchFamily="18" charset="0"/>
              </a:rPr>
              <a:t>:  </a:t>
            </a:r>
            <a:r>
              <a:rPr lang="fr-FR" sz="2000" b="1" dirty="0">
                <a:solidFill>
                  <a:srgbClr val="FF0000"/>
                </a:solidFill>
                <a:ea typeface="Times New Roman" panose="02020603050405020304" pitchFamily="18" charset="0"/>
              </a:rPr>
              <a:t>m</a:t>
            </a:r>
            <a:r>
              <a:rPr lang="fr-FR" sz="2000" b="1" baseline="-25000" dirty="0">
                <a:solidFill>
                  <a:srgbClr val="FF0000"/>
                </a:solidFill>
                <a:ea typeface="Times New Roman" panose="02020603050405020304" pitchFamily="18" charset="0"/>
              </a:rPr>
              <a:t>e</a:t>
            </a:r>
            <a:r>
              <a:rPr lang="fr-FR" sz="2000" b="1" dirty="0">
                <a:solidFill>
                  <a:srgbClr val="FF0000"/>
                </a:solidFill>
                <a:ea typeface="Times New Roman" panose="02020603050405020304" pitchFamily="18" charset="0"/>
              </a:rPr>
              <a:t> = 9,1.10</a:t>
            </a:r>
            <a:r>
              <a:rPr lang="fr-FR" sz="2000" b="1" baseline="30000" dirty="0">
                <a:solidFill>
                  <a:srgbClr val="FF0000"/>
                </a:solidFill>
                <a:ea typeface="Times New Roman" panose="02020603050405020304" pitchFamily="18" charset="0"/>
              </a:rPr>
              <a:t>-31</a:t>
            </a:r>
            <a:r>
              <a:rPr lang="fr-FR" sz="2000" b="1" dirty="0">
                <a:solidFill>
                  <a:srgbClr val="FF0000"/>
                </a:solidFill>
                <a:ea typeface="Times New Roman" panose="02020603050405020304" pitchFamily="18" charset="0"/>
              </a:rPr>
              <a:t>  kg</a:t>
            </a:r>
            <a:r>
              <a:rPr lang="fr-FR" sz="2000" dirty="0">
                <a:solidFill>
                  <a:srgbClr val="FF0000"/>
                </a:solidFill>
                <a:ea typeface="Times New Roman" panose="02020603050405020304" pitchFamily="18" charset="0"/>
              </a:rPr>
              <a:t>    </a:t>
            </a:r>
            <a:r>
              <a:rPr lang="fr-FR" sz="2000" dirty="0">
                <a:ea typeface="Times New Roman" panose="02020603050405020304" pitchFamily="18" charset="0"/>
              </a:rPr>
              <a:t>et</a:t>
            </a:r>
            <a:r>
              <a:rPr lang="fr-FR" sz="2000" dirty="0">
                <a:solidFill>
                  <a:srgbClr val="FF0000"/>
                </a:solidFill>
                <a:ea typeface="Times New Roman" panose="02020603050405020304" pitchFamily="18" charset="0"/>
              </a:rPr>
              <a:t>   </a:t>
            </a:r>
            <a:r>
              <a:rPr lang="fr-FR" sz="2000" dirty="0">
                <a:ea typeface="Times New Roman" panose="02020603050405020304" pitchFamily="18" charset="0"/>
              </a:rPr>
              <a:t>Charge électrique négative : </a:t>
            </a:r>
            <a:r>
              <a:rPr lang="fr-FR" sz="2000" b="1" dirty="0" err="1">
                <a:solidFill>
                  <a:srgbClr val="FF0000"/>
                </a:solidFill>
                <a:ea typeface="Times New Roman" panose="02020603050405020304" pitchFamily="18" charset="0"/>
              </a:rPr>
              <a:t>q</a:t>
            </a:r>
            <a:r>
              <a:rPr lang="fr-FR" sz="2000" b="1" baseline="-25000" dirty="0" err="1">
                <a:solidFill>
                  <a:srgbClr val="FF0000"/>
                </a:solidFill>
                <a:ea typeface="Times New Roman" panose="02020603050405020304" pitchFamily="18" charset="0"/>
              </a:rPr>
              <a:t>e</a:t>
            </a:r>
            <a:r>
              <a:rPr lang="fr-FR" sz="2000" b="1" dirty="0">
                <a:solidFill>
                  <a:srgbClr val="FF0000"/>
                </a:solidFill>
                <a:ea typeface="Times New Roman" panose="02020603050405020304" pitchFamily="18" charset="0"/>
              </a:rPr>
              <a:t> = - 1,6.10</a:t>
            </a:r>
            <a:r>
              <a:rPr lang="fr-FR" sz="2000" b="1" baseline="30000" dirty="0">
                <a:solidFill>
                  <a:srgbClr val="FF0000"/>
                </a:solidFill>
                <a:ea typeface="Times New Roman" panose="02020603050405020304" pitchFamily="18" charset="0"/>
              </a:rPr>
              <a:t>-19</a:t>
            </a:r>
            <a:r>
              <a:rPr lang="fr-FR" sz="2000" b="1" dirty="0">
                <a:solidFill>
                  <a:srgbClr val="FF0000"/>
                </a:solidFill>
                <a:ea typeface="Times New Roman" panose="02020603050405020304" pitchFamily="18" charset="0"/>
              </a:rPr>
              <a:t> C</a:t>
            </a:r>
            <a:endParaRPr lang="fr-FR" sz="2000" dirty="0">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rPr>
              <a:t> </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Le </a:t>
            </a:r>
            <a:r>
              <a:rPr lang="fr-FR" sz="2000" b="1" dirty="0">
                <a:ea typeface="Times New Roman" panose="02020603050405020304" pitchFamily="18" charset="0"/>
              </a:rPr>
              <a:t>Coulomb (C)</a:t>
            </a:r>
            <a:r>
              <a:rPr lang="fr-FR" sz="2000" dirty="0">
                <a:ea typeface="Times New Roman" panose="02020603050405020304" pitchFamily="18" charset="0"/>
              </a:rPr>
              <a:t> est l’unité des charges électriques.</a:t>
            </a:r>
          </a:p>
          <a:p>
            <a:pPr>
              <a:spcAft>
                <a:spcPts val="0"/>
              </a:spcAft>
            </a:pPr>
            <a:r>
              <a:rPr lang="fr-FR" sz="2000" dirty="0">
                <a:ea typeface="Times New Roman" panose="02020603050405020304" pitchFamily="18" charset="0"/>
              </a:rPr>
              <a:t> </a:t>
            </a:r>
          </a:p>
          <a:p>
            <a:pPr>
              <a:spcAft>
                <a:spcPts val="0"/>
              </a:spcAft>
            </a:pPr>
            <a:r>
              <a:rPr lang="fr-FR" sz="1200" i="1" dirty="0">
                <a:ea typeface="Times New Roman" panose="02020603050405020304" pitchFamily="18" charset="0"/>
              </a:rPr>
              <a:t>* </a:t>
            </a:r>
            <a:r>
              <a:rPr lang="fr-FR" i="1" dirty="0">
                <a:ea typeface="Times New Roman" panose="02020603050405020304" pitchFamily="18" charset="0"/>
              </a:rPr>
              <a:t>Charles Augustin Coulomb (1736-1806), ingénieur et physicien français</a:t>
            </a:r>
            <a:endParaRPr lang="fr-FR" dirty="0">
              <a:effectLst/>
              <a:ea typeface="Times New Roman" panose="02020603050405020304" pitchFamily="18" charset="0"/>
            </a:endParaRPr>
          </a:p>
        </p:txBody>
      </p:sp>
    </p:spTree>
    <p:extLst>
      <p:ext uri="{BB962C8B-B14F-4D97-AF65-F5344CB8AC3E}">
        <p14:creationId xmlns:p14="http://schemas.microsoft.com/office/powerpoint/2010/main" val="156828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948" y="216568"/>
            <a:ext cx="11831052" cy="6555641"/>
          </a:xfrm>
          <a:prstGeom prst="rect">
            <a:avLst/>
          </a:prstGeom>
        </p:spPr>
        <p:txBody>
          <a:bodyPr wrap="square">
            <a:spAutoFit/>
          </a:bodyPr>
          <a:lstStyle/>
          <a:p>
            <a:pPr>
              <a:spcAft>
                <a:spcPts val="0"/>
              </a:spcAft>
            </a:pPr>
            <a:r>
              <a:rPr lang="fr-FR" sz="2000" dirty="0">
                <a:ea typeface="Times New Roman" panose="02020603050405020304" pitchFamily="18" charset="0"/>
              </a:rPr>
              <a:t>La charge élémentaire (ou plus petite quantité d’électricité) est notée :   </a:t>
            </a:r>
            <a:r>
              <a:rPr lang="fr-FR" sz="2000" b="1" dirty="0">
                <a:solidFill>
                  <a:srgbClr val="FF0000"/>
                </a:solidFill>
                <a:ea typeface="Times New Roman" panose="02020603050405020304" pitchFamily="18" charset="0"/>
              </a:rPr>
              <a:t>e =  1,6.10</a:t>
            </a:r>
            <a:r>
              <a:rPr lang="fr-FR" sz="2000" b="1" baseline="30000" dirty="0">
                <a:solidFill>
                  <a:srgbClr val="FF0000"/>
                </a:solidFill>
                <a:ea typeface="Times New Roman" panose="02020603050405020304" pitchFamily="18" charset="0"/>
              </a:rPr>
              <a:t>-19</a:t>
            </a:r>
            <a:r>
              <a:rPr lang="fr-FR" sz="2000" b="1" dirty="0">
                <a:solidFill>
                  <a:srgbClr val="FF0000"/>
                </a:solidFill>
                <a:ea typeface="Times New Roman" panose="02020603050405020304" pitchFamily="18" charset="0"/>
              </a:rPr>
              <a:t> C    </a:t>
            </a:r>
            <a:r>
              <a:rPr lang="fr-FR" sz="2000" dirty="0">
                <a:ea typeface="Times New Roman" panose="02020603050405020304" pitchFamily="18" charset="0"/>
              </a:rPr>
              <a:t>on peut ainsi écrire  : </a:t>
            </a:r>
          </a:p>
          <a:p>
            <a:pPr>
              <a:spcAft>
                <a:spcPts val="0"/>
              </a:spcAft>
            </a:pPr>
            <a:r>
              <a:rPr lang="fr-FR" sz="2000" b="1" dirty="0">
                <a:solidFill>
                  <a:srgbClr val="FF0000"/>
                </a:solidFill>
                <a:ea typeface="Times New Roman" panose="02020603050405020304" pitchFamily="18" charset="0"/>
              </a:rPr>
              <a:t>					</a:t>
            </a:r>
            <a:r>
              <a:rPr lang="fr-FR" sz="2000" b="1" dirty="0" err="1">
                <a:solidFill>
                  <a:srgbClr val="FF0000"/>
                </a:solidFill>
                <a:ea typeface="Times New Roman" panose="02020603050405020304" pitchFamily="18" charset="0"/>
              </a:rPr>
              <a:t>q</a:t>
            </a:r>
            <a:r>
              <a:rPr lang="fr-FR" sz="2000" b="1" baseline="-25000" dirty="0" err="1">
                <a:solidFill>
                  <a:srgbClr val="FF0000"/>
                </a:solidFill>
                <a:ea typeface="Times New Roman" panose="02020603050405020304" pitchFamily="18" charset="0"/>
              </a:rPr>
              <a:t>e</a:t>
            </a:r>
            <a:r>
              <a:rPr lang="fr-FR" sz="2000" b="1" dirty="0">
                <a:solidFill>
                  <a:srgbClr val="FF0000"/>
                </a:solidFill>
                <a:ea typeface="Times New Roman" panose="02020603050405020304" pitchFamily="18" charset="0"/>
              </a:rPr>
              <a:t> = -e</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Toute charge électrique est un multiple entier de cette quantité. </a:t>
            </a:r>
            <a:r>
              <a:rPr lang="fr-FR" sz="2000" b="1" dirty="0">
                <a:solidFill>
                  <a:srgbClr val="FF0000"/>
                </a:solidFill>
                <a:ea typeface="Times New Roman" panose="02020603050405020304" pitchFamily="18" charset="0"/>
              </a:rPr>
              <a:t>Q = Z x e   avec Z relatif.</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lvl="0">
              <a:spcAft>
                <a:spcPts val="0"/>
              </a:spcAft>
              <a:tabLst>
                <a:tab pos="457200" algn="l"/>
              </a:tabLst>
            </a:pPr>
            <a:r>
              <a:rPr lang="fr-FR" sz="2000" u="sng" dirty="0">
                <a:ea typeface="Times New Roman" panose="02020603050405020304" pitchFamily="18" charset="0"/>
              </a:rPr>
              <a:t>b- le noyau.</a:t>
            </a: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Pratiquement toute la masse de l’atome s’y trouve concentrée et ses dimensions sont particulièrement faibles par rapport à celles de l’atome.    Dimensions du noyau : </a:t>
            </a:r>
            <a:r>
              <a:rPr lang="fr-FR" sz="2000" b="1" dirty="0">
                <a:solidFill>
                  <a:srgbClr val="FF0000"/>
                </a:solidFill>
                <a:ea typeface="Times New Roman" panose="02020603050405020304" pitchFamily="18" charset="0"/>
              </a:rPr>
              <a:t>10</a:t>
            </a:r>
            <a:r>
              <a:rPr lang="fr-FR" sz="2000" b="1" baseline="30000" dirty="0">
                <a:solidFill>
                  <a:srgbClr val="FF0000"/>
                </a:solidFill>
                <a:ea typeface="Times New Roman" panose="02020603050405020304" pitchFamily="18" charset="0"/>
              </a:rPr>
              <a:t>-15</a:t>
            </a:r>
            <a:r>
              <a:rPr lang="fr-FR" sz="2000" b="1" dirty="0">
                <a:solidFill>
                  <a:srgbClr val="FF0000"/>
                </a:solidFill>
                <a:ea typeface="Times New Roman" panose="02020603050405020304" pitchFamily="18" charset="0"/>
              </a:rPr>
              <a:t> m</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a:spcAft>
                <a:spcPts val="0"/>
              </a:spcAft>
            </a:pPr>
            <a:r>
              <a:rPr lang="fr-FR" sz="2000" dirty="0">
                <a:ea typeface="Times New Roman" panose="02020603050405020304" pitchFamily="18" charset="0"/>
              </a:rPr>
              <a:t>Dans le</a:t>
            </a:r>
            <a:r>
              <a:rPr lang="fr-FR" sz="2000" b="1" dirty="0">
                <a:ea typeface="Times New Roman" panose="02020603050405020304" pitchFamily="18" charset="0"/>
              </a:rPr>
              <a:t> </a:t>
            </a:r>
            <a:r>
              <a:rPr lang="fr-FR" sz="2000" b="1" dirty="0">
                <a:solidFill>
                  <a:srgbClr val="FF0000"/>
                </a:solidFill>
                <a:ea typeface="Times New Roman" panose="02020603050405020304" pitchFamily="18" charset="0"/>
              </a:rPr>
              <a:t>noyau</a:t>
            </a:r>
            <a:r>
              <a:rPr lang="fr-FR" sz="2000" dirty="0">
                <a:ea typeface="Times New Roman" panose="02020603050405020304" pitchFamily="18" charset="0"/>
              </a:rPr>
              <a:t> on trouve deux types de particules : </a:t>
            </a:r>
            <a:r>
              <a:rPr lang="fr-FR" sz="2000" b="1" dirty="0">
                <a:solidFill>
                  <a:srgbClr val="FF0000"/>
                </a:solidFill>
                <a:ea typeface="Times New Roman" panose="02020603050405020304" pitchFamily="18" charset="0"/>
              </a:rPr>
              <a:t>les protons et les neutrons.</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pPr>
            <a:r>
              <a:rPr lang="fr-FR" sz="2000" dirty="0">
                <a:ea typeface="Times New Roman" panose="02020603050405020304" pitchFamily="18" charset="0"/>
              </a:rPr>
              <a:t>les protons : </a:t>
            </a:r>
          </a:p>
          <a:p>
            <a:pPr lvl="0">
              <a:spcAft>
                <a:spcPts val="0"/>
              </a:spcAft>
            </a:pPr>
            <a:r>
              <a:rPr lang="fr-FR" sz="2000" dirty="0">
                <a:ea typeface="Times New Roman" panose="02020603050405020304" pitchFamily="18" charset="0"/>
              </a:rPr>
              <a:t>      porteurs de charge positive égale à la charge élémentaire  e  et dont la masse est : </a:t>
            </a:r>
            <a:r>
              <a:rPr lang="fr-FR" sz="2000" b="1" dirty="0" err="1">
                <a:solidFill>
                  <a:srgbClr val="FF0000"/>
                </a:solidFill>
                <a:ea typeface="Times New Roman" panose="02020603050405020304" pitchFamily="18" charset="0"/>
              </a:rPr>
              <a:t>m</a:t>
            </a:r>
            <a:r>
              <a:rPr lang="fr-FR" sz="2000" b="1" baseline="-25000" dirty="0" err="1">
                <a:solidFill>
                  <a:srgbClr val="FF0000"/>
                </a:solidFill>
                <a:ea typeface="Times New Roman" panose="02020603050405020304" pitchFamily="18" charset="0"/>
              </a:rPr>
              <a:t>p</a:t>
            </a:r>
            <a:r>
              <a:rPr lang="fr-FR" sz="2000" b="1" dirty="0">
                <a:solidFill>
                  <a:srgbClr val="FF0000"/>
                </a:solidFill>
                <a:ea typeface="Times New Roman" panose="02020603050405020304" pitchFamily="18" charset="0"/>
              </a:rPr>
              <a:t> = 1,67.10</a:t>
            </a:r>
            <a:r>
              <a:rPr lang="fr-FR" sz="2000" b="1" baseline="30000" dirty="0">
                <a:solidFill>
                  <a:srgbClr val="FF0000"/>
                </a:solidFill>
                <a:ea typeface="Times New Roman" panose="02020603050405020304" pitchFamily="18" charset="0"/>
              </a:rPr>
              <a:t>-27</a:t>
            </a:r>
            <a:r>
              <a:rPr lang="fr-FR" sz="2000" b="1" dirty="0">
                <a:solidFill>
                  <a:srgbClr val="FF0000"/>
                </a:solidFill>
                <a:ea typeface="Times New Roman" panose="02020603050405020304" pitchFamily="18" charset="0"/>
              </a:rPr>
              <a:t>  kg</a:t>
            </a:r>
            <a:endParaRPr lang="fr-FR" sz="2000" dirty="0">
              <a:ea typeface="Times New Roman" panose="02020603050405020304" pitchFamily="18" charset="0"/>
            </a:endParaRPr>
          </a:p>
          <a:p>
            <a:pPr marL="342900" lvl="0" indent="-342900">
              <a:spcAft>
                <a:spcPts val="0"/>
              </a:spcAft>
              <a:buFont typeface="Symbol" panose="05050102010706020507" pitchFamily="18" charset="2"/>
              <a:buChar char=""/>
            </a:pPr>
            <a:r>
              <a:rPr lang="fr-FR" sz="2000" dirty="0">
                <a:ea typeface="Times New Roman" panose="02020603050405020304" pitchFamily="18" charset="0"/>
              </a:rPr>
              <a:t>les neutrons :</a:t>
            </a:r>
          </a:p>
          <a:p>
            <a:pPr lvl="0">
              <a:spcAft>
                <a:spcPts val="0"/>
              </a:spcAft>
            </a:pPr>
            <a:r>
              <a:rPr lang="fr-FR" sz="2000" dirty="0">
                <a:ea typeface="Times New Roman" panose="02020603050405020304" pitchFamily="18" charset="0"/>
              </a:rPr>
              <a:t>       neutres électriquement et dont la masse est voisine de celle du proton et environ 1836 fois celle de  </a:t>
            </a:r>
          </a:p>
          <a:p>
            <a:pPr lvl="0">
              <a:spcAft>
                <a:spcPts val="0"/>
              </a:spcAft>
            </a:pPr>
            <a:r>
              <a:rPr lang="fr-FR" sz="2000" dirty="0">
                <a:ea typeface="Times New Roman" panose="02020603050405020304" pitchFamily="18" charset="0"/>
              </a:rPr>
              <a:t>       l’électron :  </a:t>
            </a:r>
            <a:r>
              <a:rPr lang="fr-FR" sz="2000" b="1" dirty="0" err="1">
                <a:solidFill>
                  <a:srgbClr val="FF0000"/>
                </a:solidFill>
                <a:ea typeface="Times New Roman" panose="02020603050405020304" pitchFamily="18" charset="0"/>
              </a:rPr>
              <a:t>m</a:t>
            </a:r>
            <a:r>
              <a:rPr lang="fr-FR" sz="2000" b="1" baseline="-25000" dirty="0" err="1">
                <a:solidFill>
                  <a:srgbClr val="FF0000"/>
                </a:solidFill>
                <a:ea typeface="Times New Roman" panose="02020603050405020304" pitchFamily="18" charset="0"/>
              </a:rPr>
              <a:t>p</a:t>
            </a:r>
            <a:r>
              <a:rPr lang="fr-FR" sz="2000" b="1" dirty="0">
                <a:solidFill>
                  <a:srgbClr val="FF0000"/>
                </a:solidFill>
                <a:ea typeface="Times New Roman" panose="02020603050405020304" pitchFamily="18" charset="0"/>
              </a:rPr>
              <a:t> = 1836 x m</a:t>
            </a:r>
            <a:r>
              <a:rPr lang="fr-FR" sz="2000" b="1" baseline="-25000" dirty="0">
                <a:solidFill>
                  <a:srgbClr val="FF0000"/>
                </a:solidFill>
                <a:ea typeface="Times New Roman" panose="02020603050405020304" pitchFamily="18" charset="0"/>
              </a:rPr>
              <a:t>e</a:t>
            </a:r>
            <a:endParaRPr lang="fr-FR" sz="2000" dirty="0">
              <a:ea typeface="Times New Roman" panose="02020603050405020304" pitchFamily="18" charset="0"/>
            </a:endParaRPr>
          </a:p>
          <a:p>
            <a:pPr marL="685800">
              <a:spcAft>
                <a:spcPts val="0"/>
              </a:spcAft>
            </a:pPr>
            <a:r>
              <a:rPr lang="fr-FR" sz="2000" dirty="0">
                <a:ea typeface="Times New Roman" panose="02020603050405020304" pitchFamily="18" charset="0"/>
              </a:rPr>
              <a:t> </a:t>
            </a:r>
          </a:p>
          <a:p>
            <a:pPr lvl="0">
              <a:spcAft>
                <a:spcPts val="0"/>
              </a:spcAft>
              <a:tabLst>
                <a:tab pos="457200" algn="l"/>
              </a:tabLst>
            </a:pPr>
            <a:r>
              <a:rPr lang="fr-FR" sz="2000" u="sng" dirty="0">
                <a:ea typeface="Times New Roman" panose="02020603050405020304" pitchFamily="18" charset="0"/>
              </a:rPr>
              <a:t>c- L’atome</a:t>
            </a:r>
          </a:p>
          <a:p>
            <a:pPr>
              <a:spcAft>
                <a:spcPts val="0"/>
              </a:spcAft>
            </a:pPr>
            <a:r>
              <a:rPr lang="fr-FR" sz="2000" dirty="0">
                <a:ea typeface="Times New Roman" panose="02020603050405020304" pitchFamily="18" charset="0"/>
              </a:rPr>
              <a:t>Chaque atome est caractérisé par son numéro atomique Z qui représente le nombre d’électrons ; comme l’atome est électriquement neutre, charge globale nulle, il y a également Z proton dans le noyau.</a:t>
            </a:r>
          </a:p>
          <a:p>
            <a:pPr>
              <a:spcAft>
                <a:spcPts val="0"/>
              </a:spcAft>
            </a:pPr>
            <a:r>
              <a:rPr lang="fr-FR" sz="2000" dirty="0">
                <a:ea typeface="Times New Roman" panose="02020603050405020304" pitchFamily="18" charset="0"/>
              </a:rPr>
              <a:t> </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60627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p:cNvGraphicFramePr>
            <a:graphicFrameLocks noChangeAspect="1"/>
          </p:cNvGraphicFramePr>
          <p:nvPr>
            <p:extLst>
              <p:ext uri="{D42A27DB-BD31-4B8C-83A1-F6EECF244321}">
                <p14:modId xmlns:p14="http://schemas.microsoft.com/office/powerpoint/2010/main" val="3376083324"/>
              </p:ext>
            </p:extLst>
          </p:nvPr>
        </p:nvGraphicFramePr>
        <p:xfrm>
          <a:off x="806115" y="0"/>
          <a:ext cx="5688001" cy="4263081"/>
        </p:xfrm>
        <a:graphic>
          <a:graphicData uri="http://schemas.openxmlformats.org/presentationml/2006/ole">
            <mc:AlternateContent xmlns:mc="http://schemas.openxmlformats.org/markup-compatibility/2006">
              <mc:Choice xmlns:v="urn:schemas-microsoft-com:vml" Requires="v">
                <p:oleObj spid="_x0000_s1130" name="Diapositive" r:id="rId3" imgW="4637861" imgH="3479898" progId="PowerPoint.Slide.8">
                  <p:embed/>
                </p:oleObj>
              </mc:Choice>
              <mc:Fallback>
                <p:oleObj name="Diapositive" r:id="rId3" imgW="4637861" imgH="3479898"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15" y="0"/>
                        <a:ext cx="5688001" cy="4263081"/>
                      </a:xfrm>
                      <a:prstGeom prst="rect">
                        <a:avLst/>
                      </a:prstGeom>
                      <a:noFill/>
                    </p:spPr>
                  </p:pic>
                </p:oleObj>
              </mc:Fallback>
            </mc:AlternateContent>
          </a:graphicData>
        </a:graphic>
      </p:graphicFrame>
      <p:sp>
        <p:nvSpPr>
          <p:cNvPr id="17" name="Rectangle 16"/>
          <p:cNvSpPr/>
          <p:nvPr/>
        </p:nvSpPr>
        <p:spPr>
          <a:xfrm>
            <a:off x="5535827" y="135924"/>
            <a:ext cx="6363730" cy="43125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2"/>
          <p:cNvSpPr>
            <a:spLocks noChangeArrowheads="1"/>
          </p:cNvSpPr>
          <p:nvPr/>
        </p:nvSpPr>
        <p:spPr bwMode="auto">
          <a:xfrm>
            <a:off x="806115"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3"/>
          <p:cNvSpPr>
            <a:spLocks noChangeArrowheads="1"/>
          </p:cNvSpPr>
          <p:nvPr/>
        </p:nvSpPr>
        <p:spPr bwMode="auto">
          <a:xfrm>
            <a:off x="1514003" y="4710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p:cNvPicPr>
            <a:picLocks noChangeAspect="1"/>
          </p:cNvPicPr>
          <p:nvPr/>
        </p:nvPicPr>
        <p:blipFill>
          <a:blip r:embed="rId5"/>
          <a:stretch>
            <a:fillRect/>
          </a:stretch>
        </p:blipFill>
        <p:spPr>
          <a:xfrm>
            <a:off x="0" y="4710414"/>
            <a:ext cx="11899557" cy="2035668"/>
          </a:xfrm>
          <a:prstGeom prst="rect">
            <a:avLst/>
          </a:prstGeom>
        </p:spPr>
      </p:pic>
      <p:sp>
        <p:nvSpPr>
          <p:cNvPr id="7" name="ZoneTexte 6"/>
          <p:cNvSpPr txBox="1"/>
          <p:nvPr/>
        </p:nvSpPr>
        <p:spPr>
          <a:xfrm>
            <a:off x="5802662" y="3131944"/>
            <a:ext cx="4292808" cy="1200329"/>
          </a:xfrm>
          <a:prstGeom prst="rect">
            <a:avLst/>
          </a:prstGeom>
          <a:noFill/>
        </p:spPr>
        <p:txBody>
          <a:bodyPr wrap="square" rtlCol="0">
            <a:spAutoFit/>
          </a:bodyPr>
          <a:lstStyle/>
          <a:p>
            <a:r>
              <a:rPr lang="fr-FR" sz="2400" b="1" dirty="0">
                <a:solidFill>
                  <a:srgbClr val="FF0000"/>
                </a:solidFill>
              </a:rPr>
              <a:t>Z : nombre d’électrons e</a:t>
            </a:r>
            <a:r>
              <a:rPr lang="fr-FR" sz="2400" b="1" baseline="30000" dirty="0">
                <a:solidFill>
                  <a:srgbClr val="FF0000"/>
                </a:solidFill>
              </a:rPr>
              <a:t>-</a:t>
            </a:r>
          </a:p>
          <a:p>
            <a:r>
              <a:rPr lang="fr-FR" sz="2400" b="1" dirty="0">
                <a:solidFill>
                  <a:srgbClr val="FF0000"/>
                </a:solidFill>
              </a:rPr>
              <a:t>Z : nombre de protons p</a:t>
            </a:r>
          </a:p>
          <a:p>
            <a:r>
              <a:rPr lang="fr-FR" sz="2400" b="1" dirty="0">
                <a:solidFill>
                  <a:srgbClr val="FF0000"/>
                </a:solidFill>
              </a:rPr>
              <a:t>A : nombre de nucléons (</a:t>
            </a:r>
            <a:r>
              <a:rPr lang="fr-FR" sz="2400" b="1" dirty="0" err="1">
                <a:solidFill>
                  <a:srgbClr val="FF0000"/>
                </a:solidFill>
              </a:rPr>
              <a:t>p+n</a:t>
            </a:r>
            <a:r>
              <a:rPr lang="fr-FR" sz="2400" dirty="0"/>
              <a:t>)</a:t>
            </a:r>
          </a:p>
        </p:txBody>
      </p:sp>
      <mc:AlternateContent xmlns:mc="http://schemas.openxmlformats.org/markup-compatibility/2006" xmlns:a14="http://schemas.microsoft.com/office/drawing/2010/main">
        <mc:Choice Requires="a14">
          <p:sp>
            <p:nvSpPr>
              <p:cNvPr id="8" name="ZoneTexte 7"/>
              <p:cNvSpPr txBox="1"/>
              <p:nvPr/>
            </p:nvSpPr>
            <p:spPr>
              <a:xfrm>
                <a:off x="7261654" y="916834"/>
                <a:ext cx="4502727" cy="15618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fr-FR" sz="9600" b="1" i="1" smtClean="0">
                              <a:solidFill>
                                <a:srgbClr val="FF0000"/>
                              </a:solidFill>
                              <a:latin typeface="Cambria Math" panose="02040503050406030204" pitchFamily="18" charset="0"/>
                            </a:rPr>
                          </m:ctrlPr>
                        </m:sPrePr>
                        <m:sub>
                          <m:r>
                            <a:rPr lang="fr-FR" sz="9600" b="1" i="1" smtClean="0">
                              <a:solidFill>
                                <a:srgbClr val="FF0000"/>
                              </a:solidFill>
                              <a:latin typeface="Cambria Math" panose="02040503050406030204" pitchFamily="18" charset="0"/>
                            </a:rPr>
                            <m:t>𝒁</m:t>
                          </m:r>
                        </m:sub>
                        <m:sup>
                          <m:r>
                            <a:rPr lang="fr-FR" sz="9600" b="1" i="1" smtClean="0">
                              <a:solidFill>
                                <a:srgbClr val="FF0000"/>
                              </a:solidFill>
                              <a:latin typeface="Cambria Math" panose="02040503050406030204" pitchFamily="18" charset="0"/>
                            </a:rPr>
                            <m:t>𝑨</m:t>
                          </m:r>
                        </m:sup>
                        <m:e>
                          <m:r>
                            <a:rPr lang="fr-FR" sz="9600" b="1" i="1" smtClean="0">
                              <a:solidFill>
                                <a:srgbClr val="FF0000"/>
                              </a:solidFill>
                              <a:latin typeface="Cambria Math" panose="02040503050406030204" pitchFamily="18" charset="0"/>
                            </a:rPr>
                            <m:t>𝑿</m:t>
                          </m:r>
                        </m:e>
                      </m:sPre>
                    </m:oMath>
                  </m:oMathPara>
                </a14:m>
                <a:endParaRPr lang="fr-FR" sz="9600" b="1" dirty="0"/>
              </a:p>
            </p:txBody>
          </p:sp>
        </mc:Choice>
        <mc:Fallback xmlns="">
          <p:sp>
            <p:nvSpPr>
              <p:cNvPr id="8" name="ZoneTexte 7"/>
              <p:cNvSpPr txBox="1">
                <a:spLocks noRot="1" noChangeAspect="1" noMove="1" noResize="1" noEditPoints="1" noAdjustHandles="1" noChangeArrowheads="1" noChangeShapeType="1" noTextEdit="1"/>
              </p:cNvSpPr>
              <p:nvPr/>
            </p:nvSpPr>
            <p:spPr>
              <a:xfrm>
                <a:off x="7261654" y="916834"/>
                <a:ext cx="4502727" cy="1561838"/>
              </a:xfrm>
              <a:prstGeom prst="rect">
                <a:avLst/>
              </a:prstGeom>
              <a:blipFill>
                <a:blip r:embed="rId6"/>
                <a:stretch>
                  <a:fillRect/>
                </a:stretch>
              </a:blipFill>
            </p:spPr>
            <p:txBody>
              <a:bodyPr/>
              <a:lstStyle/>
              <a:p>
                <a:r>
                  <a:rPr lang="fr-FR">
                    <a:noFill/>
                  </a:rPr>
                  <a:t> </a:t>
                </a:r>
              </a:p>
            </p:txBody>
          </p:sp>
        </mc:Fallback>
      </mc:AlternateContent>
      <p:sp>
        <p:nvSpPr>
          <p:cNvPr id="9" name="ZoneTexte 8"/>
          <p:cNvSpPr txBox="1"/>
          <p:nvPr/>
        </p:nvSpPr>
        <p:spPr>
          <a:xfrm>
            <a:off x="6321364" y="2330785"/>
            <a:ext cx="1880579" cy="369332"/>
          </a:xfrm>
          <a:prstGeom prst="rect">
            <a:avLst/>
          </a:prstGeom>
          <a:noFill/>
        </p:spPr>
        <p:txBody>
          <a:bodyPr wrap="none" rtlCol="0">
            <a:spAutoFit/>
          </a:bodyPr>
          <a:lstStyle/>
          <a:p>
            <a:r>
              <a:rPr lang="fr-FR" dirty="0"/>
              <a:t>numéro atomique</a:t>
            </a:r>
          </a:p>
        </p:txBody>
      </p:sp>
      <p:sp>
        <p:nvSpPr>
          <p:cNvPr id="10" name="ZoneTexte 9"/>
          <p:cNvSpPr txBox="1"/>
          <p:nvPr/>
        </p:nvSpPr>
        <p:spPr>
          <a:xfrm>
            <a:off x="10627240" y="1577543"/>
            <a:ext cx="1759527" cy="369332"/>
          </a:xfrm>
          <a:prstGeom prst="rect">
            <a:avLst/>
          </a:prstGeom>
          <a:noFill/>
        </p:spPr>
        <p:txBody>
          <a:bodyPr wrap="square" rtlCol="0">
            <a:spAutoFit/>
          </a:bodyPr>
          <a:lstStyle/>
          <a:p>
            <a:r>
              <a:rPr lang="fr-FR" dirty="0"/>
              <a:t>symbole</a:t>
            </a:r>
          </a:p>
        </p:txBody>
      </p:sp>
      <p:cxnSp>
        <p:nvCxnSpPr>
          <p:cNvPr id="12" name="Connecteur droit avec flèche 11"/>
          <p:cNvCxnSpPr/>
          <p:nvPr/>
        </p:nvCxnSpPr>
        <p:spPr>
          <a:xfrm flipV="1">
            <a:off x="8316097" y="2231742"/>
            <a:ext cx="506627" cy="308131"/>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eur droit avec flèche 14"/>
          <p:cNvCxnSpPr/>
          <p:nvPr/>
        </p:nvCxnSpPr>
        <p:spPr>
          <a:xfrm flipH="1">
            <a:off x="10095470" y="1697753"/>
            <a:ext cx="3830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903683" y="283941"/>
            <a:ext cx="1147686" cy="369332"/>
          </a:xfrm>
          <a:prstGeom prst="rect">
            <a:avLst/>
          </a:prstGeom>
        </p:spPr>
        <p:txBody>
          <a:bodyPr wrap="none">
            <a:spAutoFit/>
          </a:bodyPr>
          <a:lstStyle/>
          <a:p>
            <a:pPr algn="ctr">
              <a:spcAft>
                <a:spcPts val="0"/>
              </a:spcAft>
            </a:pPr>
            <a:r>
              <a:rPr lang="fr-FR" dirty="0">
                <a:latin typeface="Verdana" panose="020B0604030504040204" pitchFamily="34" charset="0"/>
                <a:ea typeface="Times New Roman" panose="02020603050405020304" pitchFamily="18" charset="0"/>
              </a:rPr>
              <a:t>L’ATOME</a:t>
            </a:r>
            <a:endParaRPr lang="fr-F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158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57"/>
          <p:cNvSpPr>
            <a:spLocks noChangeArrowheads="1"/>
          </p:cNvSpPr>
          <p:nvPr/>
        </p:nvSpPr>
        <p:spPr bwMode="auto">
          <a:xfrm>
            <a:off x="6793834" y="6057158"/>
            <a:ext cx="457200" cy="4572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fr-FR"/>
          </a:p>
        </p:txBody>
      </p:sp>
      <p:sp>
        <p:nvSpPr>
          <p:cNvPr id="4" name="Rectangle 3"/>
          <p:cNvSpPr>
            <a:spLocks noChangeArrowheads="1"/>
          </p:cNvSpPr>
          <p:nvPr/>
        </p:nvSpPr>
        <p:spPr bwMode="auto">
          <a:xfrm>
            <a:off x="3309391" y="6085703"/>
            <a:ext cx="59582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0663" algn="l" defTabSz="914400" rtl="0" eaLnBrk="0" fontAlgn="base" latinLnBrk="0" hangingPunct="0">
              <a:lnSpc>
                <a:spcPct val="100000"/>
              </a:lnSpc>
              <a:spcBef>
                <a:spcPct val="0"/>
              </a:spcBef>
              <a:spcAft>
                <a:spcPct val="0"/>
              </a:spcAft>
              <a:buClrTx/>
              <a:buSzTx/>
              <a:buFontTx/>
              <a:buNone/>
              <a:tabLst/>
            </a:pPr>
            <a:r>
              <a:rPr kumimoji="0" lang="en-GB" altLang="fr-FR" sz="2000" b="0" i="0" u="none" strike="noStrike" cap="none" normalizeH="0" baseline="0" dirty="0" err="1">
                <a:ln>
                  <a:noFill/>
                </a:ln>
                <a:solidFill>
                  <a:schemeClr val="tx1"/>
                </a:solidFill>
                <a:effectLst/>
                <a:ea typeface="Times New Roman" panose="02020603050405020304" pitchFamily="18" charset="0"/>
              </a:rPr>
              <a:t>Soit</a:t>
            </a:r>
            <a:r>
              <a:rPr kumimoji="0" lang="en-GB" altLang="fr-FR" sz="2000" b="0" i="0" u="none" strike="noStrike" cap="none" normalizeH="0" baseline="0" dirty="0">
                <a:ln>
                  <a:noFill/>
                </a:ln>
                <a:solidFill>
                  <a:schemeClr val="tx1"/>
                </a:solidFill>
                <a:effectLst/>
                <a:ea typeface="Times New Roman" panose="02020603050405020304" pitchFamily="18" charset="0"/>
              </a:rPr>
              <a:t>:    1s</a:t>
            </a:r>
            <a:r>
              <a:rPr kumimoji="0" lang="en-GB" altLang="fr-FR" sz="2000" b="0" i="0" u="none" strike="noStrike" cap="none" normalizeH="0" baseline="30000" dirty="0">
                <a:ln>
                  <a:noFill/>
                </a:ln>
                <a:solidFill>
                  <a:schemeClr val="tx1"/>
                </a:solidFill>
                <a:effectLst/>
                <a:ea typeface="Times New Roman" panose="02020603050405020304" pitchFamily="18" charset="0"/>
              </a:rPr>
              <a:t>2</a:t>
            </a:r>
            <a:r>
              <a:rPr kumimoji="0" lang="en-GB" altLang="fr-FR" sz="2000" b="0" i="0" u="none" strike="noStrike" cap="none" normalizeH="0" baseline="0" dirty="0">
                <a:ln>
                  <a:noFill/>
                </a:ln>
                <a:solidFill>
                  <a:schemeClr val="tx1"/>
                </a:solidFill>
                <a:effectLst/>
                <a:ea typeface="Times New Roman" panose="02020603050405020304" pitchFamily="18" charset="0"/>
              </a:rPr>
              <a:t>    2s</a:t>
            </a:r>
            <a:r>
              <a:rPr kumimoji="0" lang="en-GB" altLang="fr-FR" sz="2000" b="0" i="0" u="none" strike="noStrike" cap="none" normalizeH="0" baseline="30000" dirty="0">
                <a:ln>
                  <a:noFill/>
                </a:ln>
                <a:solidFill>
                  <a:schemeClr val="tx1"/>
                </a:solidFill>
                <a:effectLst/>
                <a:ea typeface="Times New Roman" panose="02020603050405020304" pitchFamily="18" charset="0"/>
              </a:rPr>
              <a:t>2</a:t>
            </a:r>
            <a:r>
              <a:rPr kumimoji="0" lang="en-GB" altLang="fr-FR" sz="2000" b="0" i="0" u="none" strike="noStrike" cap="none" normalizeH="0" baseline="0" dirty="0">
                <a:ln>
                  <a:noFill/>
                </a:ln>
                <a:solidFill>
                  <a:schemeClr val="tx1"/>
                </a:solidFill>
                <a:effectLst/>
                <a:ea typeface="Times New Roman" panose="02020603050405020304" pitchFamily="18" charset="0"/>
              </a:rPr>
              <a:t> 2p</a:t>
            </a:r>
            <a:r>
              <a:rPr kumimoji="0" lang="en-GB" altLang="fr-FR" sz="2000" b="0" i="0" u="none" strike="noStrike" cap="none" normalizeH="0" baseline="30000" dirty="0">
                <a:ln>
                  <a:noFill/>
                </a:ln>
                <a:solidFill>
                  <a:schemeClr val="tx1"/>
                </a:solidFill>
                <a:effectLst/>
                <a:ea typeface="Times New Roman" panose="02020603050405020304" pitchFamily="18" charset="0"/>
              </a:rPr>
              <a:t>6</a:t>
            </a:r>
            <a:r>
              <a:rPr kumimoji="0" lang="en-GB" altLang="fr-FR" sz="2000" b="0" i="0" u="none" strike="noStrike" cap="none" normalizeH="0" baseline="0" dirty="0">
                <a:ln>
                  <a:noFill/>
                </a:ln>
                <a:solidFill>
                  <a:schemeClr val="tx1"/>
                </a:solidFill>
                <a:effectLst/>
                <a:ea typeface="Times New Roman" panose="02020603050405020304" pitchFamily="18" charset="0"/>
              </a:rPr>
              <a:t>      3s</a:t>
            </a:r>
            <a:r>
              <a:rPr kumimoji="0" lang="en-GB" altLang="fr-FR" sz="2000" b="0" i="0" u="none" strike="noStrike" cap="none" normalizeH="0" baseline="30000" dirty="0">
                <a:ln>
                  <a:noFill/>
                </a:ln>
                <a:solidFill>
                  <a:schemeClr val="tx1"/>
                </a:solidFill>
                <a:effectLst/>
                <a:ea typeface="Times New Roman" panose="02020603050405020304" pitchFamily="18" charset="0"/>
              </a:rPr>
              <a:t>2</a:t>
            </a:r>
            <a:r>
              <a:rPr kumimoji="0" lang="en-GB" altLang="fr-FR" sz="2000" b="0" i="0" u="none" strike="noStrike" cap="none" normalizeH="0" baseline="0" dirty="0">
                <a:ln>
                  <a:noFill/>
                </a:ln>
                <a:solidFill>
                  <a:schemeClr val="tx1"/>
                </a:solidFill>
                <a:effectLst/>
                <a:ea typeface="Times New Roman" panose="02020603050405020304" pitchFamily="18" charset="0"/>
              </a:rPr>
              <a:t> 3p</a:t>
            </a:r>
            <a:r>
              <a:rPr kumimoji="0" lang="en-GB" altLang="fr-FR" sz="2000" b="0" i="0" u="none" strike="noStrike" cap="none" normalizeH="0" baseline="30000" dirty="0">
                <a:ln>
                  <a:noFill/>
                </a:ln>
                <a:solidFill>
                  <a:schemeClr val="tx1"/>
                </a:solidFill>
                <a:effectLst/>
                <a:ea typeface="Times New Roman" panose="02020603050405020304" pitchFamily="18" charset="0"/>
              </a:rPr>
              <a:t>6</a:t>
            </a:r>
            <a:r>
              <a:rPr kumimoji="0" lang="en-GB" altLang="fr-FR" sz="2000" b="0" i="0" u="none" strike="noStrike" cap="none" normalizeH="0" baseline="0" dirty="0">
                <a:ln>
                  <a:noFill/>
                </a:ln>
                <a:solidFill>
                  <a:schemeClr val="tx1"/>
                </a:solidFill>
                <a:effectLst/>
                <a:ea typeface="Times New Roman" panose="02020603050405020304" pitchFamily="18" charset="0"/>
              </a:rPr>
              <a:t>    </a:t>
            </a:r>
            <a:r>
              <a:rPr kumimoji="0" lang="en-GB" altLang="fr-FR" sz="2000" b="1" i="0" u="none" strike="noStrike" cap="none" normalizeH="0" baseline="0" dirty="0">
                <a:ln>
                  <a:noFill/>
                </a:ln>
                <a:solidFill>
                  <a:schemeClr val="tx1"/>
                </a:solidFill>
                <a:effectLst/>
                <a:ea typeface="Times New Roman" panose="02020603050405020304" pitchFamily="18" charset="0"/>
              </a:rPr>
              <a:t>4s</a:t>
            </a:r>
            <a:r>
              <a:rPr kumimoji="0" lang="en-GB" altLang="fr-FR" sz="2000" b="1" i="0" u="none" strike="noStrike" cap="none" normalizeH="0" baseline="30000" dirty="0">
                <a:ln>
                  <a:noFill/>
                </a:ln>
                <a:solidFill>
                  <a:schemeClr val="tx1"/>
                </a:solidFill>
                <a:effectLst/>
                <a:ea typeface="Times New Roman" panose="02020603050405020304" pitchFamily="18" charset="0"/>
              </a:rPr>
              <a:t>1</a:t>
            </a:r>
            <a:r>
              <a:rPr kumimoji="0" lang="en-GB" altLang="fr-FR" sz="2000" b="0" i="0" u="none" strike="noStrike" cap="none" normalizeH="0" baseline="0" dirty="0">
                <a:ln>
                  <a:noFill/>
                </a:ln>
                <a:solidFill>
                  <a:schemeClr val="tx1"/>
                </a:solidFill>
                <a:effectLst/>
                <a:ea typeface="Times New Roman" panose="02020603050405020304" pitchFamily="18" charset="0"/>
              </a:rPr>
              <a:t>    3d</a:t>
            </a:r>
            <a:r>
              <a:rPr kumimoji="0" lang="en-GB" altLang="fr-FR" sz="2000" b="0" i="0" u="none" strike="noStrike" cap="none" normalizeH="0" baseline="30000" dirty="0">
                <a:ln>
                  <a:noFill/>
                </a:ln>
                <a:solidFill>
                  <a:schemeClr val="tx1"/>
                </a:solidFill>
                <a:effectLst/>
                <a:ea typeface="Times New Roman" panose="02020603050405020304" pitchFamily="18" charset="0"/>
              </a:rPr>
              <a:t>10</a:t>
            </a:r>
            <a:endParaRPr kumimoji="0" lang="en-GB" altLang="fr-FR" sz="2000" b="0" i="0" u="none" strike="noStrike" cap="none" normalizeH="0" baseline="0" dirty="0">
              <a:ln>
                <a:noFill/>
              </a:ln>
              <a:solidFill>
                <a:schemeClr val="tx1"/>
              </a:solidFill>
              <a:effectLst/>
            </a:endParaRPr>
          </a:p>
        </p:txBody>
      </p:sp>
      <p:sp>
        <p:nvSpPr>
          <p:cNvPr id="5" name="Rectangle 4"/>
          <p:cNvSpPr/>
          <p:nvPr/>
        </p:nvSpPr>
        <p:spPr>
          <a:xfrm>
            <a:off x="145416" y="198039"/>
            <a:ext cx="11993989" cy="6370975"/>
          </a:xfrm>
          <a:prstGeom prst="rect">
            <a:avLst/>
          </a:prstGeom>
        </p:spPr>
        <p:txBody>
          <a:bodyPr wrap="none">
            <a:spAutoFit/>
          </a:bodyPr>
          <a:lstStyle/>
          <a:p>
            <a:r>
              <a:rPr lang="fr-FR" sz="2800" dirty="0">
                <a:solidFill>
                  <a:srgbClr val="0070C0"/>
                </a:solidFill>
              </a:rPr>
              <a:t>III- Le courant électrique</a:t>
            </a:r>
          </a:p>
          <a:p>
            <a:endParaRPr lang="fr-FR" dirty="0">
              <a:solidFill>
                <a:srgbClr val="0070C0"/>
              </a:solidFill>
            </a:endParaRPr>
          </a:p>
          <a:p>
            <a:r>
              <a:rPr lang="fr-FR" sz="2000" dirty="0">
                <a:solidFill>
                  <a:srgbClr val="0070C0"/>
                </a:solidFill>
              </a:rPr>
              <a:t>3.1 </a:t>
            </a:r>
            <a:r>
              <a:rPr lang="fr-FR" sz="2000" dirty="0">
                <a:solidFill>
                  <a:schemeClr val="accent1"/>
                </a:solidFill>
              </a:rPr>
              <a:t>Conduction métallique</a:t>
            </a:r>
          </a:p>
          <a:p>
            <a:endParaRPr lang="fr-FR" sz="2000" dirty="0">
              <a:solidFill>
                <a:schemeClr val="accent1"/>
              </a:solidFill>
            </a:endParaRPr>
          </a:p>
          <a:p>
            <a:r>
              <a:rPr lang="fr-FR" dirty="0"/>
              <a:t>Dans tout ce cours, on s’intéresse à l’étude de la conduction </a:t>
            </a:r>
            <a:r>
              <a:rPr lang="fr-FR" u="sng" dirty="0"/>
              <a:t>dans les métaux</a:t>
            </a:r>
            <a:r>
              <a:rPr lang="fr-FR" dirty="0"/>
              <a:t>. Ce sont des conducteurs </a:t>
            </a:r>
            <a:r>
              <a:rPr lang="fr-FR" dirty="0">
                <a:sym typeface="Symbol" panose="05050102010706020507" pitchFamily="18" charset="2"/>
              </a:rPr>
              <a:t></a:t>
            </a:r>
            <a:r>
              <a:rPr lang="fr-FR" dirty="0"/>
              <a:t> bons </a:t>
            </a:r>
          </a:p>
          <a:p>
            <a:r>
              <a:rPr lang="fr-FR" dirty="0"/>
              <a:t>caractérisés par leur </a:t>
            </a:r>
            <a:r>
              <a:rPr lang="fr-FR" b="1" dirty="0"/>
              <a:t>conductivité </a:t>
            </a:r>
            <a:r>
              <a:rPr lang="fr-FR" b="1" dirty="0">
                <a:sym typeface="Symbol" panose="05050102010706020507" pitchFamily="18" charset="2"/>
              </a:rPr>
              <a:t></a:t>
            </a:r>
            <a:r>
              <a:rPr lang="fr-FR" dirty="0"/>
              <a:t>.  Plus la conductivité est grande, meilleur est le conducteur.</a:t>
            </a:r>
          </a:p>
          <a:p>
            <a:r>
              <a:rPr lang="fr-FR" dirty="0"/>
              <a:t> </a:t>
            </a:r>
          </a:p>
          <a:p>
            <a:r>
              <a:rPr lang="fr-FR" dirty="0"/>
              <a:t>Les propriétés d’un métal conduisent à adopter un modèle dans lequel chaque atome a perdu 1 ou 2 électrons périphériques.</a:t>
            </a:r>
          </a:p>
          <a:p>
            <a:r>
              <a:rPr lang="fr-FR" dirty="0"/>
              <a:t>Chaque atome est alors devenu un ion positif.</a:t>
            </a:r>
          </a:p>
          <a:p>
            <a:endParaRPr lang="fr-FR" dirty="0"/>
          </a:p>
          <a:p>
            <a:r>
              <a:rPr lang="fr-FR" u="sng" dirty="0"/>
              <a:t>Du point de vue microscopique : </a:t>
            </a:r>
          </a:p>
          <a:p>
            <a:r>
              <a:rPr lang="fr-FR" dirty="0"/>
              <a:t> </a:t>
            </a:r>
          </a:p>
          <a:p>
            <a:pPr lvl="0" algn="just"/>
            <a:r>
              <a:rPr lang="fr-FR" sz="2000" dirty="0"/>
              <a:t>Les porteurs de charges sont les électrons libres du métal, ceux qui ne sont pas fortement liés à un atome donné. </a:t>
            </a:r>
          </a:p>
          <a:p>
            <a:pPr lvl="0" algn="just"/>
            <a:r>
              <a:rPr lang="fr-FR" sz="2000" dirty="0"/>
              <a:t>Ces électrons sont en agitation permanente dans le volume du métal.</a:t>
            </a:r>
          </a:p>
          <a:p>
            <a:pPr lvl="0" algn="just"/>
            <a:r>
              <a:rPr lang="fr-FR" sz="2000" dirty="0"/>
              <a:t>Leur vitesse aléatoire a une valeur très élevée.(</a:t>
            </a:r>
            <a:r>
              <a:rPr lang="fr-FR" sz="2000" dirty="0">
                <a:sym typeface="Symbol" panose="05050102010706020507" pitchFamily="18" charset="2"/>
              </a:rPr>
              <a:t></a:t>
            </a:r>
            <a:r>
              <a:rPr lang="fr-FR" sz="2000" dirty="0"/>
              <a:t> 10</a:t>
            </a:r>
            <a:r>
              <a:rPr lang="fr-FR" sz="2000" baseline="30000" dirty="0"/>
              <a:t>6</a:t>
            </a:r>
            <a:r>
              <a:rPr lang="fr-FR" sz="2000" dirty="0"/>
              <a:t> m.s</a:t>
            </a:r>
            <a:r>
              <a:rPr lang="fr-FR" sz="2000" baseline="30000" dirty="0"/>
              <a:t>-1</a:t>
            </a:r>
            <a:r>
              <a:rPr lang="fr-FR" sz="2000" dirty="0"/>
              <a:t>).</a:t>
            </a:r>
          </a:p>
          <a:p>
            <a:pPr algn="just"/>
            <a:r>
              <a:rPr lang="fr-FR" sz="2000" dirty="0"/>
              <a:t> </a:t>
            </a:r>
          </a:p>
          <a:p>
            <a:pPr lvl="0" algn="just"/>
            <a:r>
              <a:rPr lang="fr-FR" sz="2000" dirty="0"/>
              <a:t>Cas du cuivre : un électron libre / atome.  Le cuivre a pour numéro atomique    </a:t>
            </a:r>
            <a:r>
              <a:rPr lang="fr-FR" sz="2000" dirty="0">
                <a:solidFill>
                  <a:srgbClr val="FF0000"/>
                </a:solidFill>
              </a:rPr>
              <a:t>Z=29  soit 29 électrons</a:t>
            </a:r>
          </a:p>
          <a:p>
            <a:pPr algn="just"/>
            <a:r>
              <a:rPr lang="fr-FR" sz="2000" dirty="0"/>
              <a:t> </a:t>
            </a:r>
          </a:p>
          <a:p>
            <a:pPr algn="just"/>
            <a:r>
              <a:rPr lang="fr-FR" sz="2000" dirty="0"/>
              <a:t>Il y en a 2 sur la première couche, 8 sur la seconde, 8 la troisième et 10 sur la quatrième…</a:t>
            </a:r>
          </a:p>
          <a:p>
            <a:pPr algn="just"/>
            <a:r>
              <a:rPr lang="fr-FR" sz="2000" dirty="0"/>
              <a:t>Il en reste donc 1 seul sur la dernière couche.</a:t>
            </a:r>
          </a:p>
          <a:p>
            <a:endParaRPr lang="fr-FR" dirty="0">
              <a:solidFill>
                <a:srgbClr val="0070C0"/>
              </a:solidFill>
            </a:endParaRPr>
          </a:p>
        </p:txBody>
      </p:sp>
    </p:spTree>
    <p:extLst>
      <p:ext uri="{BB962C8B-B14F-4D97-AF65-F5344CB8AC3E}">
        <p14:creationId xmlns:p14="http://schemas.microsoft.com/office/powerpoint/2010/main" val="32609177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3407</Words>
  <Application>Microsoft Office PowerPoint</Application>
  <PresentationFormat>Grand écran</PresentationFormat>
  <Paragraphs>432</Paragraphs>
  <Slides>39</Slides>
  <Notes>1</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2</vt:i4>
      </vt:variant>
      <vt:variant>
        <vt:lpstr>Titres des diapositives</vt:lpstr>
      </vt:variant>
      <vt:variant>
        <vt:i4>39</vt:i4>
      </vt:variant>
    </vt:vector>
  </HeadingPairs>
  <TitlesOfParts>
    <vt:vector size="50" baseType="lpstr">
      <vt:lpstr>Arial</vt:lpstr>
      <vt:lpstr>Calibri</vt:lpstr>
      <vt:lpstr>Calibri Light</vt:lpstr>
      <vt:lpstr>Cambria Math</vt:lpstr>
      <vt:lpstr>Symbol</vt:lpstr>
      <vt:lpstr>Times New Roman</vt:lpstr>
      <vt:lpstr>Verdana</vt:lpstr>
      <vt:lpstr>Wingdings</vt:lpstr>
      <vt:lpstr>Thème Office</vt:lpstr>
      <vt:lpstr>Diapositive</vt:lpstr>
      <vt:lpstr>Equation.3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Bretagne Sud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Isabelle Bebin</dc:creator>
  <cp:lastModifiedBy>Isabelle Bebin</cp:lastModifiedBy>
  <cp:revision>119</cp:revision>
  <dcterms:created xsi:type="dcterms:W3CDTF">2018-09-05T08:05:54Z</dcterms:created>
  <dcterms:modified xsi:type="dcterms:W3CDTF">2022-08-23T06:53:00Z</dcterms:modified>
</cp:coreProperties>
</file>