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sldx" ContentType="application/vnd.openxmlformats-officedocument.presentationml.slide"/>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1" r:id="rId2"/>
    <p:sldId id="289" r:id="rId3"/>
    <p:sldId id="292" r:id="rId4"/>
    <p:sldId id="294" r:id="rId5"/>
    <p:sldId id="293" r:id="rId6"/>
    <p:sldId id="297" r:id="rId7"/>
    <p:sldId id="296" r:id="rId8"/>
    <p:sldId id="298" r:id="rId9"/>
    <p:sldId id="317" r:id="rId10"/>
    <p:sldId id="300" r:id="rId11"/>
    <p:sldId id="301" r:id="rId12"/>
    <p:sldId id="302" r:id="rId13"/>
    <p:sldId id="303" r:id="rId14"/>
    <p:sldId id="304" r:id="rId15"/>
    <p:sldId id="305" r:id="rId16"/>
    <p:sldId id="306" r:id="rId17"/>
    <p:sldId id="307" r:id="rId18"/>
    <p:sldId id="308" r:id="rId19"/>
    <p:sldId id="309" r:id="rId20"/>
    <p:sldId id="310" r:id="rId21"/>
    <p:sldId id="311" r:id="rId22"/>
    <p:sldId id="312" r:id="rId23"/>
    <p:sldId id="313" r:id="rId24"/>
    <p:sldId id="314" r:id="rId25"/>
    <p:sldId id="315" r:id="rId26"/>
    <p:sldId id="320" r:id="rId27"/>
    <p:sldId id="319" r:id="rId28"/>
    <p:sldId id="321" r:id="rId29"/>
    <p:sldId id="316" r:id="rId3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44" autoAdjust="0"/>
    <p:restoredTop sz="91971" autoAdjust="0"/>
  </p:normalViewPr>
  <p:slideViewPr>
    <p:cSldViewPr snapToGrid="0">
      <p:cViewPr varScale="1">
        <p:scale>
          <a:sx n="79" d="100"/>
          <a:sy n="79" d="100"/>
        </p:scale>
        <p:origin x="77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image" Target="../media/image21.emf"/><Relationship Id="rId4" Type="http://schemas.openxmlformats.org/officeDocument/2006/relationships/image" Target="../media/image24.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image" Target="../media/image26.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0.wmf"/><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2.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image" Target="../media/image1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image" Target="../media/image17.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p>
        </p:txBody>
      </p:sp>
      <p:sp>
        <p:nvSpPr>
          <p:cNvPr id="4" name="Espace réservé de la date 3"/>
          <p:cNvSpPr>
            <a:spLocks noGrp="1"/>
          </p:cNvSpPr>
          <p:nvPr>
            <p:ph type="dt" sz="half" idx="10"/>
          </p:nvPr>
        </p:nvSpPr>
        <p:spPr/>
        <p:txBody>
          <a:bodyPr/>
          <a:lstStyle/>
          <a:p>
            <a:fld id="{465C5786-AECB-4513-963E-B257189AF37C}" type="datetimeFigureOut">
              <a:rPr lang="fr-FR" smtClean="0"/>
              <a:t>20/06/2022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6540AD1-464D-4132-B15D-D9BC5E368A2D}" type="slidenum">
              <a:rPr lang="fr-FR" smtClean="0"/>
              <a:t>‹N°›</a:t>
            </a:fld>
            <a:endParaRPr lang="fr-FR"/>
          </a:p>
        </p:txBody>
      </p:sp>
    </p:spTree>
    <p:extLst>
      <p:ext uri="{BB962C8B-B14F-4D97-AF65-F5344CB8AC3E}">
        <p14:creationId xmlns:p14="http://schemas.microsoft.com/office/powerpoint/2010/main" val="3657613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465C5786-AECB-4513-963E-B257189AF37C}" type="datetimeFigureOut">
              <a:rPr lang="fr-FR" smtClean="0"/>
              <a:t>20/06/2022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6540AD1-464D-4132-B15D-D9BC5E368A2D}" type="slidenum">
              <a:rPr lang="fr-FR" smtClean="0"/>
              <a:t>‹N°›</a:t>
            </a:fld>
            <a:endParaRPr lang="fr-FR"/>
          </a:p>
        </p:txBody>
      </p:sp>
    </p:spTree>
    <p:extLst>
      <p:ext uri="{BB962C8B-B14F-4D97-AF65-F5344CB8AC3E}">
        <p14:creationId xmlns:p14="http://schemas.microsoft.com/office/powerpoint/2010/main" val="4153758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465C5786-AECB-4513-963E-B257189AF37C}" type="datetimeFigureOut">
              <a:rPr lang="fr-FR" smtClean="0"/>
              <a:t>20/06/2022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6540AD1-464D-4132-B15D-D9BC5E368A2D}" type="slidenum">
              <a:rPr lang="fr-FR" smtClean="0"/>
              <a:t>‹N°›</a:t>
            </a:fld>
            <a:endParaRPr lang="fr-FR"/>
          </a:p>
        </p:txBody>
      </p:sp>
    </p:spTree>
    <p:extLst>
      <p:ext uri="{BB962C8B-B14F-4D97-AF65-F5344CB8AC3E}">
        <p14:creationId xmlns:p14="http://schemas.microsoft.com/office/powerpoint/2010/main" val="3608781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465C5786-AECB-4513-963E-B257189AF37C}" type="datetimeFigureOut">
              <a:rPr lang="fr-FR" smtClean="0"/>
              <a:t>20/06/2022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6540AD1-464D-4132-B15D-D9BC5E368A2D}" type="slidenum">
              <a:rPr lang="fr-FR" smtClean="0"/>
              <a:t>‹N°›</a:t>
            </a:fld>
            <a:endParaRPr lang="fr-FR"/>
          </a:p>
        </p:txBody>
      </p:sp>
    </p:spTree>
    <p:extLst>
      <p:ext uri="{BB962C8B-B14F-4D97-AF65-F5344CB8AC3E}">
        <p14:creationId xmlns:p14="http://schemas.microsoft.com/office/powerpoint/2010/main" val="1402203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p:cNvSpPr>
            <a:spLocks noGrp="1"/>
          </p:cNvSpPr>
          <p:nvPr>
            <p:ph type="dt" sz="half" idx="10"/>
          </p:nvPr>
        </p:nvSpPr>
        <p:spPr/>
        <p:txBody>
          <a:bodyPr/>
          <a:lstStyle/>
          <a:p>
            <a:fld id="{465C5786-AECB-4513-963E-B257189AF37C}" type="datetimeFigureOut">
              <a:rPr lang="fr-FR" smtClean="0"/>
              <a:t>20/06/2022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6540AD1-464D-4132-B15D-D9BC5E368A2D}" type="slidenum">
              <a:rPr lang="fr-FR" smtClean="0"/>
              <a:t>‹N°›</a:t>
            </a:fld>
            <a:endParaRPr lang="fr-FR"/>
          </a:p>
        </p:txBody>
      </p:sp>
    </p:spTree>
    <p:extLst>
      <p:ext uri="{BB962C8B-B14F-4D97-AF65-F5344CB8AC3E}">
        <p14:creationId xmlns:p14="http://schemas.microsoft.com/office/powerpoint/2010/main" val="4187059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465C5786-AECB-4513-963E-B257189AF37C}" type="datetimeFigureOut">
              <a:rPr lang="fr-FR" smtClean="0"/>
              <a:t>20/06/2022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A6540AD1-464D-4132-B15D-D9BC5E368A2D}" type="slidenum">
              <a:rPr lang="fr-FR" smtClean="0"/>
              <a:t>‹N°›</a:t>
            </a:fld>
            <a:endParaRPr lang="fr-FR"/>
          </a:p>
        </p:txBody>
      </p:sp>
    </p:spTree>
    <p:extLst>
      <p:ext uri="{BB962C8B-B14F-4D97-AF65-F5344CB8AC3E}">
        <p14:creationId xmlns:p14="http://schemas.microsoft.com/office/powerpoint/2010/main" val="71031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465C5786-AECB-4513-963E-B257189AF37C}" type="datetimeFigureOut">
              <a:rPr lang="fr-FR" smtClean="0"/>
              <a:t>20/06/2022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A6540AD1-464D-4132-B15D-D9BC5E368A2D}" type="slidenum">
              <a:rPr lang="fr-FR" smtClean="0"/>
              <a:t>‹N°›</a:t>
            </a:fld>
            <a:endParaRPr lang="fr-FR"/>
          </a:p>
        </p:txBody>
      </p:sp>
    </p:spTree>
    <p:extLst>
      <p:ext uri="{BB962C8B-B14F-4D97-AF65-F5344CB8AC3E}">
        <p14:creationId xmlns:p14="http://schemas.microsoft.com/office/powerpoint/2010/main" val="651642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465C5786-AECB-4513-963E-B257189AF37C}" type="datetimeFigureOut">
              <a:rPr lang="fr-FR" smtClean="0"/>
              <a:t>20/06/2022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A6540AD1-464D-4132-B15D-D9BC5E368A2D}" type="slidenum">
              <a:rPr lang="fr-FR" smtClean="0"/>
              <a:t>‹N°›</a:t>
            </a:fld>
            <a:endParaRPr lang="fr-FR"/>
          </a:p>
        </p:txBody>
      </p:sp>
    </p:spTree>
    <p:extLst>
      <p:ext uri="{BB962C8B-B14F-4D97-AF65-F5344CB8AC3E}">
        <p14:creationId xmlns:p14="http://schemas.microsoft.com/office/powerpoint/2010/main" val="1871735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465C5786-AECB-4513-963E-B257189AF37C}" type="datetimeFigureOut">
              <a:rPr lang="fr-FR" smtClean="0"/>
              <a:t>20/06/2022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A6540AD1-464D-4132-B15D-D9BC5E368A2D}" type="slidenum">
              <a:rPr lang="fr-FR" smtClean="0"/>
              <a:t>‹N°›</a:t>
            </a:fld>
            <a:endParaRPr lang="fr-FR"/>
          </a:p>
        </p:txBody>
      </p:sp>
    </p:spTree>
    <p:extLst>
      <p:ext uri="{BB962C8B-B14F-4D97-AF65-F5344CB8AC3E}">
        <p14:creationId xmlns:p14="http://schemas.microsoft.com/office/powerpoint/2010/main" val="2083867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465C5786-AECB-4513-963E-B257189AF37C}" type="datetimeFigureOut">
              <a:rPr lang="fr-FR" smtClean="0"/>
              <a:t>20/06/2022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A6540AD1-464D-4132-B15D-D9BC5E368A2D}" type="slidenum">
              <a:rPr lang="fr-FR" smtClean="0"/>
              <a:t>‹N°›</a:t>
            </a:fld>
            <a:endParaRPr lang="fr-FR"/>
          </a:p>
        </p:txBody>
      </p:sp>
    </p:spTree>
    <p:extLst>
      <p:ext uri="{BB962C8B-B14F-4D97-AF65-F5344CB8AC3E}">
        <p14:creationId xmlns:p14="http://schemas.microsoft.com/office/powerpoint/2010/main" val="372162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465C5786-AECB-4513-963E-B257189AF37C}" type="datetimeFigureOut">
              <a:rPr lang="fr-FR" smtClean="0"/>
              <a:t>20/06/2022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A6540AD1-464D-4132-B15D-D9BC5E368A2D}" type="slidenum">
              <a:rPr lang="fr-FR" smtClean="0"/>
              <a:t>‹N°›</a:t>
            </a:fld>
            <a:endParaRPr lang="fr-FR"/>
          </a:p>
        </p:txBody>
      </p:sp>
    </p:spTree>
    <p:extLst>
      <p:ext uri="{BB962C8B-B14F-4D97-AF65-F5344CB8AC3E}">
        <p14:creationId xmlns:p14="http://schemas.microsoft.com/office/powerpoint/2010/main" val="1427958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5C5786-AECB-4513-963E-B257189AF37C}" type="datetimeFigureOut">
              <a:rPr lang="fr-FR" smtClean="0"/>
              <a:t>20/06/2022</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540AD1-464D-4132-B15D-D9BC5E368A2D}" type="slidenum">
              <a:rPr lang="fr-FR" smtClean="0"/>
              <a:t>‹N°›</a:t>
            </a:fld>
            <a:endParaRPr lang="fr-FR"/>
          </a:p>
        </p:txBody>
      </p:sp>
    </p:spTree>
    <p:extLst>
      <p:ext uri="{BB962C8B-B14F-4D97-AF65-F5344CB8AC3E}">
        <p14:creationId xmlns:p14="http://schemas.microsoft.com/office/powerpoint/2010/main" val="20437815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0.wmf"/><Relationship Id="rId5" Type="http://schemas.openxmlformats.org/officeDocument/2006/relationships/oleObject" Target="../embeddings/oleObject7.bin"/><Relationship Id="rId4" Type="http://schemas.openxmlformats.org/officeDocument/2006/relationships/image" Target="../media/image9.wmf"/></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oleObject" Target="../embeddings/oleObject9.bin"/><Relationship Id="rId7" Type="http://schemas.openxmlformats.org/officeDocument/2006/relationships/image" Target="../media/image19.png"/><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13.emf"/><Relationship Id="rId5" Type="http://schemas.openxmlformats.org/officeDocument/2006/relationships/oleObject" Target="../embeddings/oleObject10.bin"/><Relationship Id="rId4" Type="http://schemas.openxmlformats.org/officeDocument/2006/relationships/image" Target="../media/image12.emf"/><Relationship Id="rId9" Type="http://schemas.openxmlformats.org/officeDocument/2006/relationships/image" Target="../media/image21.png"/></Relationships>
</file>

<file path=ppt/slides/_rels/slide1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oleObject" Target="../embeddings/oleObject11.bin"/><Relationship Id="rId7" Type="http://schemas.openxmlformats.org/officeDocument/2006/relationships/image" Target="../media/image24.png"/><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15.emf"/><Relationship Id="rId5" Type="http://schemas.openxmlformats.org/officeDocument/2006/relationships/oleObject" Target="../embeddings/oleObject12.bin"/><Relationship Id="rId10" Type="http://schemas.openxmlformats.org/officeDocument/2006/relationships/image" Target="../media/image27.png"/><Relationship Id="rId4" Type="http://schemas.openxmlformats.org/officeDocument/2006/relationships/image" Target="../media/image14.emf"/><Relationship Id="rId9" Type="http://schemas.openxmlformats.org/officeDocument/2006/relationships/image" Target="../media/image26.png"/></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16.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18.emf"/><Relationship Id="rId5" Type="http://schemas.openxmlformats.org/officeDocument/2006/relationships/oleObject" Target="../embeddings/oleObject15.bin"/><Relationship Id="rId4" Type="http://schemas.openxmlformats.org/officeDocument/2006/relationships/image" Target="../media/image17.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10.vml"/><Relationship Id="rId5" Type="http://schemas.openxmlformats.org/officeDocument/2006/relationships/image" Target="../media/image4.jpeg"/><Relationship Id="rId4" Type="http://schemas.openxmlformats.org/officeDocument/2006/relationships/image" Target="../media/image19.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image" Target="../media/image20.wmf"/></Relationships>
</file>

<file path=ppt/slides/_rels/slide22.xml.rels><?xml version="1.0" encoding="UTF-8" standalone="yes"?>
<Relationships xmlns="http://schemas.openxmlformats.org/package/2006/relationships"><Relationship Id="rId8" Type="http://schemas.openxmlformats.org/officeDocument/2006/relationships/image" Target="../media/image23.emf"/><Relationship Id="rId13" Type="http://schemas.openxmlformats.org/officeDocument/2006/relationships/image" Target="../media/image32.png"/><Relationship Id="rId3" Type="http://schemas.openxmlformats.org/officeDocument/2006/relationships/oleObject" Target="../embeddings/oleObject18.bin"/><Relationship Id="rId7" Type="http://schemas.openxmlformats.org/officeDocument/2006/relationships/oleObject" Target="../embeddings/oleObject20.bin"/><Relationship Id="rId12" Type="http://schemas.openxmlformats.org/officeDocument/2006/relationships/image" Target="../media/image31.png"/><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22.emf"/><Relationship Id="rId11" Type="http://schemas.openxmlformats.org/officeDocument/2006/relationships/image" Target="../media/image30.png"/><Relationship Id="rId5" Type="http://schemas.openxmlformats.org/officeDocument/2006/relationships/oleObject" Target="../embeddings/oleObject19.bin"/><Relationship Id="rId10" Type="http://schemas.openxmlformats.org/officeDocument/2006/relationships/image" Target="../media/image24.emf"/><Relationship Id="rId4" Type="http://schemas.openxmlformats.org/officeDocument/2006/relationships/image" Target="../media/image21.emf"/><Relationship Id="rId9" Type="http://schemas.openxmlformats.org/officeDocument/2006/relationships/oleObject" Target="../embeddings/oleObject21.bin"/><Relationship Id="rId14" Type="http://schemas.openxmlformats.org/officeDocument/2006/relationships/image" Target="../media/image33.png"/></Relationships>
</file>

<file path=ppt/slides/_rels/slide23.xml.rels><?xml version="1.0" encoding="UTF-8" standalone="yes"?>
<Relationships xmlns="http://schemas.openxmlformats.org/package/2006/relationships"><Relationship Id="rId3" Type="http://schemas.openxmlformats.org/officeDocument/2006/relationships/package" Target="../embeddings/Microsoft_PowerPoint_Slide.sldx"/><Relationship Id="rId2" Type="http://schemas.openxmlformats.org/officeDocument/2006/relationships/slideLayout" Target="../slideLayouts/slideLayout7.xml"/><Relationship Id="rId1" Type="http://schemas.openxmlformats.org/officeDocument/2006/relationships/vmlDrawing" Target="../drawings/vmlDrawing13.vml"/><Relationship Id="rId5" Type="http://schemas.openxmlformats.org/officeDocument/2006/relationships/image" Target="../media/image7.jpeg"/><Relationship Id="rId4" Type="http://schemas.openxmlformats.org/officeDocument/2006/relationships/image" Target="../media/image25.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oleObject" Target="../embeddings/oleObject22.bin"/><Relationship Id="rId7" Type="http://schemas.openxmlformats.org/officeDocument/2006/relationships/image" Target="../media/image35.png"/><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27.emf"/><Relationship Id="rId5" Type="http://schemas.openxmlformats.org/officeDocument/2006/relationships/oleObject" Target="../embeddings/oleObject23.bin"/><Relationship Id="rId4" Type="http://schemas.openxmlformats.org/officeDocument/2006/relationships/image" Target="../media/image26.emf"/><Relationship Id="rId9" Type="http://schemas.openxmlformats.org/officeDocument/2006/relationships/image" Target="../media/image37.png"/></Relationships>
</file>

<file path=ppt/slides/_rels/slide26.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package" Target="../embeddings/Microsoft_PowerPoint_Slide1.sldx"/><Relationship Id="rId7" Type="http://schemas.openxmlformats.org/officeDocument/2006/relationships/image" Target="../media/image40.png"/><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28.emf"/><Relationship Id="rId9" Type="http://schemas.openxmlformats.org/officeDocument/2006/relationships/image" Target="../media/image390.png"/></Relationships>
</file>

<file path=ppt/slides/_rels/slide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package" Target="../embeddings/Microsoft_PowerPoint_Slide2.sldx"/><Relationship Id="rId7" Type="http://schemas.openxmlformats.org/officeDocument/2006/relationships/image" Target="../media/image43.png"/><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42.png"/><Relationship Id="rId5" Type="http://schemas.openxmlformats.org/officeDocument/2006/relationships/image" Target="../media/image34.png"/><Relationship Id="rId4" Type="http://schemas.openxmlformats.org/officeDocument/2006/relationships/image" Target="../media/image29.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e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3.jpe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oleObject" Target="../embeddings/oleObject3.bin"/><Relationship Id="rId7"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7.jpeg"/><Relationship Id="rId5" Type="http://schemas.openxmlformats.org/officeDocument/2006/relationships/image" Target="../media/image4.jpeg"/><Relationship Id="rId4" Type="http://schemas.openxmlformats.org/officeDocument/2006/relationships/image" Target="../media/image5.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8.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2175165" y="1122218"/>
            <a:ext cx="7869206" cy="3046988"/>
          </a:xfrm>
          <a:prstGeom prst="rect">
            <a:avLst/>
          </a:prstGeom>
          <a:noFill/>
        </p:spPr>
        <p:txBody>
          <a:bodyPr wrap="square" rtlCol="0">
            <a:spAutoFit/>
          </a:bodyPr>
          <a:lstStyle/>
          <a:p>
            <a:pPr algn="ctr"/>
            <a:r>
              <a:rPr lang="fr-FR" sz="4800" dirty="0">
                <a:solidFill>
                  <a:srgbClr val="FF0000"/>
                </a:solidFill>
              </a:rPr>
              <a:t>Chapitre 2 </a:t>
            </a:r>
          </a:p>
          <a:p>
            <a:pPr algn="ctr"/>
            <a:endParaRPr lang="fr-FR" sz="4800" dirty="0"/>
          </a:p>
          <a:p>
            <a:pPr algn="ctr"/>
            <a:r>
              <a:rPr lang="fr-FR" sz="4800" dirty="0"/>
              <a:t>Les dipôles électriques linéaires</a:t>
            </a:r>
          </a:p>
        </p:txBody>
      </p:sp>
    </p:spTree>
    <p:extLst>
      <p:ext uri="{BB962C8B-B14F-4D97-AF65-F5344CB8AC3E}">
        <p14:creationId xmlns:p14="http://schemas.microsoft.com/office/powerpoint/2010/main" val="4220718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1891" y="431908"/>
            <a:ext cx="6096000" cy="800219"/>
          </a:xfrm>
          <a:prstGeom prst="rect">
            <a:avLst/>
          </a:prstGeom>
        </p:spPr>
        <p:txBody>
          <a:bodyPr>
            <a:spAutoFit/>
          </a:bodyPr>
          <a:lstStyle/>
          <a:p>
            <a:pPr>
              <a:spcAft>
                <a:spcPts val="0"/>
              </a:spcAft>
            </a:pPr>
            <a:r>
              <a:rPr lang="fr-FR" sz="2800" dirty="0">
                <a:solidFill>
                  <a:srgbClr val="0070C0"/>
                </a:solidFill>
                <a:ea typeface="Times New Roman" panose="02020603050405020304" pitchFamily="18" charset="0"/>
              </a:rPr>
              <a:t>2.2 Dipôles résistifs</a:t>
            </a:r>
            <a:r>
              <a:rPr lang="fr-FR" dirty="0">
                <a:solidFill>
                  <a:srgbClr val="0070C0"/>
                </a:solidFill>
                <a:ea typeface="Times New Roman" panose="02020603050405020304" pitchFamily="18" charset="0"/>
              </a:rPr>
              <a:t>.</a:t>
            </a:r>
          </a:p>
          <a:p>
            <a:pPr>
              <a:spcAft>
                <a:spcPts val="0"/>
              </a:spcAft>
            </a:pPr>
            <a:r>
              <a:rPr lang="fr-FR" dirty="0">
                <a:latin typeface="Verdana" panose="020B0604030504040204" pitchFamily="34" charset="0"/>
                <a:ea typeface="Times New Roman" panose="02020603050405020304" pitchFamily="18" charset="0"/>
              </a:rPr>
              <a:t> </a:t>
            </a:r>
            <a:endParaRPr lang="fr-FR" sz="1200" dirty="0">
              <a:effectLst/>
              <a:latin typeface="Times New Roman" panose="02020603050405020304" pitchFamily="18" charset="0"/>
              <a:ea typeface="Times New Roman" panose="02020603050405020304" pitchFamily="18" charset="0"/>
            </a:endParaRPr>
          </a:p>
        </p:txBody>
      </p:sp>
      <p:sp>
        <p:nvSpPr>
          <p:cNvPr id="3" name="Rectangle 2"/>
          <p:cNvSpPr/>
          <p:nvPr/>
        </p:nvSpPr>
        <p:spPr>
          <a:xfrm>
            <a:off x="581891" y="766512"/>
            <a:ext cx="7924800" cy="1107996"/>
          </a:xfrm>
          <a:prstGeom prst="rect">
            <a:avLst/>
          </a:prstGeom>
        </p:spPr>
        <p:txBody>
          <a:bodyPr wrap="square">
            <a:spAutoFit/>
          </a:bodyPr>
          <a:lstStyle/>
          <a:p>
            <a:pPr>
              <a:spcAft>
                <a:spcPts val="0"/>
              </a:spcAft>
            </a:pPr>
            <a:r>
              <a:rPr lang="fr-FR" dirty="0">
                <a:latin typeface="Verdana" panose="020B0604030504040204" pitchFamily="34" charset="0"/>
                <a:ea typeface="Times New Roman" panose="02020603050405020304" pitchFamily="18" charset="0"/>
              </a:rPr>
              <a:t> </a:t>
            </a:r>
            <a:endParaRPr lang="fr-FR" sz="2800" dirty="0">
              <a:latin typeface="Times New Roman" panose="02020603050405020304" pitchFamily="18" charset="0"/>
              <a:ea typeface="Times New Roman" panose="02020603050405020304" pitchFamily="18" charset="0"/>
            </a:endParaRPr>
          </a:p>
          <a:p>
            <a:pPr marL="342900" lvl="0" indent="-342900">
              <a:spcAft>
                <a:spcPts val="0"/>
              </a:spcAft>
              <a:buFont typeface="Symbol" panose="05050102010706020507" pitchFamily="18" charset="2"/>
              <a:buChar char=""/>
              <a:tabLst>
                <a:tab pos="228600" algn="l"/>
              </a:tabLst>
            </a:pPr>
            <a:r>
              <a:rPr lang="fr-FR" sz="2400" dirty="0">
                <a:ea typeface="Times New Roman" panose="02020603050405020304" pitchFamily="18" charset="0"/>
              </a:rPr>
              <a:t>Les caractéristiques u = f(i) et i = f(u) sont linéaires.</a:t>
            </a:r>
          </a:p>
          <a:p>
            <a:pPr marL="342900" lvl="0" indent="-342900">
              <a:spcAft>
                <a:spcPts val="0"/>
              </a:spcAft>
              <a:buFont typeface="Symbol" panose="05050102010706020507" pitchFamily="18" charset="2"/>
              <a:buChar char=""/>
              <a:tabLst>
                <a:tab pos="228600" algn="l"/>
              </a:tabLst>
            </a:pPr>
            <a:r>
              <a:rPr lang="fr-FR" sz="2400" dirty="0">
                <a:ea typeface="Times New Roman" panose="02020603050405020304" pitchFamily="18" charset="0"/>
              </a:rPr>
              <a:t>Les valeurs algébriques de u et de i sont définies ainsi :</a:t>
            </a:r>
            <a:endParaRPr lang="fr-FR" sz="2400" dirty="0">
              <a:effectLst/>
              <a:ea typeface="Times New Roman" panose="02020603050405020304" pitchFamily="18" charset="0"/>
            </a:endParaRPr>
          </a:p>
        </p:txBody>
      </p:sp>
      <p:sp>
        <p:nvSpPr>
          <p:cNvPr id="4" name="Rectangle 2"/>
          <p:cNvSpPr>
            <a:spLocks noChangeArrowheads="1"/>
          </p:cNvSpPr>
          <p:nvPr/>
        </p:nvSpPr>
        <p:spPr bwMode="auto">
          <a:xfrm>
            <a:off x="7523017" y="-1"/>
            <a:ext cx="1580803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fr-FR"/>
          </a:p>
        </p:txBody>
      </p:sp>
      <p:sp>
        <p:nvSpPr>
          <p:cNvPr id="6" name="Rectangle 5"/>
          <p:cNvSpPr/>
          <p:nvPr/>
        </p:nvSpPr>
        <p:spPr>
          <a:xfrm>
            <a:off x="581891" y="1722632"/>
            <a:ext cx="7924800" cy="769441"/>
          </a:xfrm>
          <a:prstGeom prst="rect">
            <a:avLst/>
          </a:prstGeom>
        </p:spPr>
        <p:txBody>
          <a:bodyPr wrap="square">
            <a:spAutoFit/>
          </a:bodyPr>
          <a:lstStyle/>
          <a:p>
            <a:pPr>
              <a:spcAft>
                <a:spcPts val="0"/>
              </a:spcAft>
            </a:pPr>
            <a:r>
              <a:rPr lang="fr-FR" sz="2000" dirty="0">
                <a:ea typeface="Times New Roman" panose="02020603050405020304" pitchFamily="18" charset="0"/>
              </a:rPr>
              <a:t> </a:t>
            </a:r>
            <a:endParaRPr lang="fr-FR" sz="2400" dirty="0">
              <a:ea typeface="Times New Roman" panose="02020603050405020304" pitchFamily="18" charset="0"/>
            </a:endParaRPr>
          </a:p>
          <a:p>
            <a:pPr marL="342900" lvl="0" indent="-342900">
              <a:spcAft>
                <a:spcPts val="0"/>
              </a:spcAft>
              <a:buFont typeface="Symbol" panose="05050102010706020507" pitchFamily="18" charset="2"/>
              <a:buChar char=""/>
              <a:tabLst>
                <a:tab pos="228600" algn="l"/>
              </a:tabLst>
            </a:pPr>
            <a:r>
              <a:rPr lang="fr-FR" sz="2400" dirty="0">
                <a:ea typeface="Times New Roman" panose="02020603050405020304" pitchFamily="18" charset="0"/>
              </a:rPr>
              <a:t>caractéristiques (partie expérimentale en TP)</a:t>
            </a:r>
            <a:endParaRPr lang="fr-FR" sz="2400" dirty="0">
              <a:effectLst/>
              <a:ea typeface="Times New Roman" panose="02020603050405020304" pitchFamily="18" charset="0"/>
            </a:endParaRPr>
          </a:p>
        </p:txBody>
      </p:sp>
      <p:sp>
        <p:nvSpPr>
          <p:cNvPr id="7" name="Rectangle 6"/>
          <p:cNvSpPr/>
          <p:nvPr/>
        </p:nvSpPr>
        <p:spPr>
          <a:xfrm>
            <a:off x="2306678" y="2712712"/>
            <a:ext cx="1037463" cy="369332"/>
          </a:xfrm>
          <a:prstGeom prst="rect">
            <a:avLst/>
          </a:prstGeom>
        </p:spPr>
        <p:txBody>
          <a:bodyPr wrap="none">
            <a:spAutoFit/>
          </a:bodyPr>
          <a:lstStyle/>
          <a:p>
            <a:r>
              <a:rPr lang="fr-FR" dirty="0">
                <a:latin typeface="Verdana" panose="020B0604030504040204" pitchFamily="34" charset="0"/>
                <a:ea typeface="Times New Roman" panose="02020603050405020304" pitchFamily="18" charset="0"/>
                <a:cs typeface="Times New Roman" panose="02020603050405020304" pitchFamily="18" charset="0"/>
              </a:rPr>
              <a:t>u = f(i)</a:t>
            </a:r>
            <a:endParaRPr lang="fr-FR" dirty="0"/>
          </a:p>
        </p:txBody>
      </p:sp>
      <p:sp>
        <p:nvSpPr>
          <p:cNvPr id="8" name="Rectangle 7"/>
          <p:cNvSpPr/>
          <p:nvPr/>
        </p:nvSpPr>
        <p:spPr>
          <a:xfrm>
            <a:off x="7469228" y="2639371"/>
            <a:ext cx="1037463" cy="369332"/>
          </a:xfrm>
          <a:prstGeom prst="rect">
            <a:avLst/>
          </a:prstGeom>
        </p:spPr>
        <p:txBody>
          <a:bodyPr wrap="none">
            <a:spAutoFit/>
          </a:bodyPr>
          <a:lstStyle/>
          <a:p>
            <a:r>
              <a:rPr lang="fr-FR" dirty="0">
                <a:latin typeface="Verdana" panose="020B0604030504040204" pitchFamily="34" charset="0"/>
                <a:ea typeface="Times New Roman" panose="02020603050405020304" pitchFamily="18" charset="0"/>
                <a:cs typeface="Times New Roman" panose="02020603050405020304" pitchFamily="18" charset="0"/>
              </a:rPr>
              <a:t>i = f(u)</a:t>
            </a:r>
            <a:endParaRPr lang="fr-FR" dirty="0"/>
          </a:p>
        </p:txBody>
      </p:sp>
      <p:sp>
        <p:nvSpPr>
          <p:cNvPr id="9" name="Rectangle 6"/>
          <p:cNvSpPr>
            <a:spLocks noChangeArrowheads="1"/>
          </p:cNvSpPr>
          <p:nvPr/>
        </p:nvSpPr>
        <p:spPr bwMode="auto">
          <a:xfrm>
            <a:off x="742949" y="3082043"/>
            <a:ext cx="1489435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fr-FR"/>
          </a:p>
        </p:txBody>
      </p:sp>
      <p:graphicFrame>
        <p:nvGraphicFramePr>
          <p:cNvPr id="10" name="Objet 9"/>
          <p:cNvGraphicFramePr>
            <a:graphicFrameLocks noChangeAspect="1"/>
          </p:cNvGraphicFramePr>
          <p:nvPr>
            <p:extLst>
              <p:ext uri="{D42A27DB-BD31-4B8C-83A1-F6EECF244321}">
                <p14:modId xmlns:p14="http://schemas.microsoft.com/office/powerpoint/2010/main" val="1078152746"/>
              </p:ext>
            </p:extLst>
          </p:nvPr>
        </p:nvGraphicFramePr>
        <p:xfrm>
          <a:off x="742950" y="3082043"/>
          <a:ext cx="3631083" cy="3518781"/>
        </p:xfrm>
        <a:graphic>
          <a:graphicData uri="http://schemas.openxmlformats.org/presentationml/2006/ole">
            <mc:AlternateContent xmlns:mc="http://schemas.openxmlformats.org/markup-compatibility/2006">
              <mc:Choice xmlns:v="urn:schemas-microsoft-com:vml" Requires="v">
                <p:oleObj spid="_x0000_s7471" name="Diapositive" r:id="rId3" imgW="4588764" imgH="3441192" progId="PowerPoint.Slide.8">
                  <p:embed/>
                </p:oleObj>
              </mc:Choice>
              <mc:Fallback>
                <p:oleObj name="Diapositive" r:id="rId3" imgW="4588764" imgH="3441192" progId="PowerPoint.Slid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2950" y="3082043"/>
                        <a:ext cx="3631083" cy="3518781"/>
                      </a:xfrm>
                      <a:prstGeom prst="rect">
                        <a:avLst/>
                      </a:prstGeom>
                      <a:noFill/>
                    </p:spPr>
                  </p:pic>
                </p:oleObj>
              </mc:Fallback>
            </mc:AlternateContent>
          </a:graphicData>
        </a:graphic>
      </p:graphicFrame>
      <p:sp>
        <p:nvSpPr>
          <p:cNvPr id="11" name="Rectangle 8"/>
          <p:cNvSpPr>
            <a:spLocks noChangeArrowheads="1"/>
          </p:cNvSpPr>
          <p:nvPr/>
        </p:nvSpPr>
        <p:spPr bwMode="auto">
          <a:xfrm>
            <a:off x="7137911" y="3047316"/>
            <a:ext cx="1574576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fr-FR"/>
          </a:p>
        </p:txBody>
      </p:sp>
      <p:graphicFrame>
        <p:nvGraphicFramePr>
          <p:cNvPr id="12" name="Objet 11"/>
          <p:cNvGraphicFramePr>
            <a:graphicFrameLocks noChangeAspect="1"/>
          </p:cNvGraphicFramePr>
          <p:nvPr>
            <p:extLst>
              <p:ext uri="{D42A27DB-BD31-4B8C-83A1-F6EECF244321}">
                <p14:modId xmlns:p14="http://schemas.microsoft.com/office/powerpoint/2010/main" val="2580197456"/>
              </p:ext>
            </p:extLst>
          </p:nvPr>
        </p:nvGraphicFramePr>
        <p:xfrm>
          <a:off x="7137911" y="3047316"/>
          <a:ext cx="3592002" cy="3493591"/>
        </p:xfrm>
        <a:graphic>
          <a:graphicData uri="http://schemas.openxmlformats.org/presentationml/2006/ole">
            <mc:AlternateContent xmlns:mc="http://schemas.openxmlformats.org/markup-compatibility/2006">
              <mc:Choice xmlns:v="urn:schemas-microsoft-com:vml" Requires="v">
                <p:oleObj spid="_x0000_s7472" name="Diapositive" r:id="rId5" imgW="4605528" imgH="3454908" progId="PowerPoint.Slide.8">
                  <p:embed/>
                </p:oleObj>
              </mc:Choice>
              <mc:Fallback>
                <p:oleObj name="Diapositive" r:id="rId5" imgW="4605528" imgH="3454908" progId="PowerPoint.Slide.8">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37911" y="3047316"/>
                        <a:ext cx="3592002" cy="3493591"/>
                      </a:xfrm>
                      <a:prstGeom prst="rect">
                        <a:avLst/>
                      </a:prstGeom>
                      <a:noFill/>
                    </p:spPr>
                  </p:pic>
                </p:oleObj>
              </mc:Fallback>
            </mc:AlternateContent>
          </a:graphicData>
        </a:graphic>
      </p:graphicFrame>
      <p:graphicFrame>
        <p:nvGraphicFramePr>
          <p:cNvPr id="13" name="Objet 12">
            <a:extLst>
              <a:ext uri="{FF2B5EF4-FFF2-40B4-BE49-F238E27FC236}">
                <a16:creationId xmlns:a16="http://schemas.microsoft.com/office/drawing/2014/main" id="{C730EF84-29F9-4405-B273-ECF5DF01FB4F}"/>
              </a:ext>
            </a:extLst>
          </p:cNvPr>
          <p:cNvGraphicFramePr>
            <a:graphicFrameLocks noChangeAspect="1"/>
          </p:cNvGraphicFramePr>
          <p:nvPr>
            <p:extLst>
              <p:ext uri="{D42A27DB-BD31-4B8C-83A1-F6EECF244321}">
                <p14:modId xmlns:p14="http://schemas.microsoft.com/office/powerpoint/2010/main" val="1054045825"/>
              </p:ext>
            </p:extLst>
          </p:nvPr>
        </p:nvGraphicFramePr>
        <p:xfrm>
          <a:off x="7987959" y="33859"/>
          <a:ext cx="3467866" cy="2586205"/>
        </p:xfrm>
        <a:graphic>
          <a:graphicData uri="http://schemas.openxmlformats.org/presentationml/2006/ole">
            <mc:AlternateContent xmlns:mc="http://schemas.openxmlformats.org/markup-compatibility/2006">
              <mc:Choice xmlns:v="urn:schemas-microsoft-com:vml" Requires="v">
                <p:oleObj spid="_x0000_s7473" name="Slide" r:id="rId7" imgW="4038684" imgH="3030194" progId="PowerPoint.Slide.8">
                  <p:embed/>
                </p:oleObj>
              </mc:Choice>
              <mc:Fallback>
                <p:oleObj name="Slide" r:id="rId7" imgW="4038684" imgH="3030194" progId="PowerPoint.Slide.8">
                  <p:embed/>
                  <p:pic>
                    <p:nvPicPr>
                      <p:cNvPr id="7" name="Objet 6"/>
                      <p:cNvPicPr>
                        <a:picLocks noChangeAspect="1" noChangeArrowheads="1"/>
                      </p:cNvPicPr>
                      <p:nvPr/>
                    </p:nvPicPr>
                    <p:blipFill>
                      <a:blip r:embed="rId8"/>
                      <a:srcRect/>
                      <a:stretch>
                        <a:fillRect/>
                      </a:stretch>
                    </p:blipFill>
                    <p:spPr bwMode="auto">
                      <a:xfrm>
                        <a:off x="7987959" y="33859"/>
                        <a:ext cx="3467866" cy="2586205"/>
                      </a:xfrm>
                      <a:prstGeom prst="rect">
                        <a:avLst/>
                      </a:prstGeom>
                      <a:noFill/>
                    </p:spPr>
                  </p:pic>
                </p:oleObj>
              </mc:Fallback>
            </mc:AlternateContent>
          </a:graphicData>
        </a:graphic>
      </p:graphicFrame>
    </p:spTree>
    <p:extLst>
      <p:ext uri="{BB962C8B-B14F-4D97-AF65-F5344CB8AC3E}">
        <p14:creationId xmlns:p14="http://schemas.microsoft.com/office/powerpoint/2010/main" val="4251127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390344"/>
            <a:ext cx="8591550" cy="523220"/>
          </a:xfrm>
          <a:prstGeom prst="rect">
            <a:avLst/>
          </a:prstGeom>
        </p:spPr>
        <p:txBody>
          <a:bodyPr wrap="square">
            <a:spAutoFit/>
          </a:bodyPr>
          <a:lstStyle/>
          <a:p>
            <a:pPr marL="342900" lvl="0" indent="-342900">
              <a:spcAft>
                <a:spcPts val="0"/>
              </a:spcAft>
              <a:buFont typeface="Symbol" panose="05050102010706020507" pitchFamily="18" charset="2"/>
              <a:buChar char=""/>
              <a:tabLst>
                <a:tab pos="228600" algn="l"/>
              </a:tabLst>
            </a:pPr>
            <a:r>
              <a:rPr lang="fr-FR" sz="2800" dirty="0">
                <a:ea typeface="Times New Roman" panose="02020603050405020304" pitchFamily="18" charset="0"/>
              </a:rPr>
              <a:t>La résistance est la pente de la caractéristique u = f(i)</a:t>
            </a:r>
            <a:endParaRPr lang="fr-FR" sz="2800" dirty="0">
              <a:effectLst/>
              <a:ea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Rectangle 2"/>
              <p:cNvSpPr/>
              <p:nvPr/>
            </p:nvSpPr>
            <p:spPr>
              <a:xfrm>
                <a:off x="2576944" y="1329600"/>
                <a:ext cx="6795655" cy="1757917"/>
              </a:xfrm>
              <a:prstGeom prst="rect">
                <a:avLst/>
              </a:prstGeom>
            </p:spPr>
            <p:txBody>
              <a:bodyPr wrap="square">
                <a:spAutoFit/>
              </a:bodyPr>
              <a:lstStyle/>
              <a:p>
                <a:pPr>
                  <a:spcAft>
                    <a:spcPts val="0"/>
                  </a:spcAft>
                </a:pPr>
                <a14:m>
                  <m:oMathPara xmlns:m="http://schemas.openxmlformats.org/officeDocument/2006/math">
                    <m:oMathParaPr>
                      <m:jc m:val="centerGroup"/>
                    </m:oMathParaPr>
                    <m:oMath xmlns:m="http://schemas.openxmlformats.org/officeDocument/2006/math">
                      <m:r>
                        <a:rPr lang="fr-FR" sz="2800" b="1" i="1">
                          <a:solidFill>
                            <a:srgbClr val="FF0000"/>
                          </a:solidFill>
                          <a:latin typeface="Cambria Math" panose="02040503050406030204" pitchFamily="18" charset="0"/>
                          <a:ea typeface="Times New Roman" panose="02020603050405020304" pitchFamily="18" charset="0"/>
                        </a:rPr>
                        <m:t>𝐑</m:t>
                      </m:r>
                      <m:r>
                        <a:rPr lang="fr-FR" sz="2800" b="1">
                          <a:solidFill>
                            <a:srgbClr val="FF0000"/>
                          </a:solidFill>
                          <a:latin typeface="Cambria Math" panose="02040503050406030204" pitchFamily="18" charset="0"/>
                          <a:ea typeface="Times New Roman" panose="02020603050405020304" pitchFamily="18" charset="0"/>
                        </a:rPr>
                        <m:t>=</m:t>
                      </m:r>
                      <m:f>
                        <m:fPr>
                          <m:ctrlPr>
                            <a:rPr lang="fr-FR" sz="2800" b="1" i="1">
                              <a:solidFill>
                                <a:srgbClr val="FF0000"/>
                              </a:solidFill>
                              <a:latin typeface="Cambria Math" panose="02040503050406030204" pitchFamily="18" charset="0"/>
                              <a:ea typeface="Times New Roman" panose="02020603050405020304" pitchFamily="18" charset="0"/>
                            </a:rPr>
                          </m:ctrlPr>
                        </m:fPr>
                        <m:num>
                          <m:r>
                            <a:rPr lang="fr-FR" sz="2800" b="1" i="1">
                              <a:solidFill>
                                <a:srgbClr val="FF0000"/>
                              </a:solidFill>
                              <a:latin typeface="Cambria Math" panose="02040503050406030204" pitchFamily="18" charset="0"/>
                              <a:ea typeface="Times New Roman" panose="02020603050405020304" pitchFamily="18" charset="0"/>
                            </a:rPr>
                            <m:t>𝐔</m:t>
                          </m:r>
                        </m:num>
                        <m:den>
                          <m:r>
                            <a:rPr lang="fr-FR" sz="2800" b="1" i="1">
                              <a:solidFill>
                                <a:srgbClr val="FF0000"/>
                              </a:solidFill>
                              <a:latin typeface="Cambria Math" panose="02040503050406030204" pitchFamily="18" charset="0"/>
                              <a:ea typeface="Times New Roman" panose="02020603050405020304" pitchFamily="18" charset="0"/>
                            </a:rPr>
                            <m:t>𝐢</m:t>
                          </m:r>
                        </m:den>
                      </m:f>
                      <m:r>
                        <a:rPr lang="fr-FR" sz="2800" b="1">
                          <a:solidFill>
                            <a:srgbClr val="FF0000"/>
                          </a:solidFill>
                          <a:latin typeface="Cambria Math" panose="02040503050406030204" pitchFamily="18" charset="0"/>
                          <a:ea typeface="Times New Roman" panose="02020603050405020304" pitchFamily="18" charset="0"/>
                        </a:rPr>
                        <m:t>=</m:t>
                      </m:r>
                      <m:r>
                        <a:rPr lang="fr-FR" sz="2800" b="1" i="1">
                          <a:solidFill>
                            <a:srgbClr val="FF0000"/>
                          </a:solidFill>
                          <a:latin typeface="Cambria Math" panose="02040503050406030204" pitchFamily="18" charset="0"/>
                          <a:ea typeface="Times New Roman" panose="02020603050405020304" pitchFamily="18" charset="0"/>
                        </a:rPr>
                        <m:t>𝐜𝐨𝐧𝐬𝐭𝐚𝐧𝐭𝐞</m:t>
                      </m:r>
                      <m:r>
                        <a:rPr lang="fr-FR" sz="2800" b="1">
                          <a:solidFill>
                            <a:srgbClr val="FF0000"/>
                          </a:solidFill>
                          <a:latin typeface="Cambria Math" panose="02040503050406030204" pitchFamily="18" charset="0"/>
                          <a:ea typeface="Times New Roman" panose="02020603050405020304" pitchFamily="18" charset="0"/>
                        </a:rPr>
                        <m:t>   =&gt;       </m:t>
                      </m:r>
                      <m:r>
                        <a:rPr lang="fr-FR" sz="2800" b="1" i="1">
                          <a:solidFill>
                            <a:srgbClr val="FF0000"/>
                          </a:solidFill>
                          <a:latin typeface="Cambria Math" panose="02040503050406030204" pitchFamily="18" charset="0"/>
                          <a:ea typeface="Times New Roman" panose="02020603050405020304" pitchFamily="18" charset="0"/>
                        </a:rPr>
                        <m:t>𝐮</m:t>
                      </m:r>
                      <m:r>
                        <a:rPr lang="fr-FR" sz="2800" b="1">
                          <a:solidFill>
                            <a:srgbClr val="FF0000"/>
                          </a:solidFill>
                          <a:latin typeface="Cambria Math" panose="02040503050406030204" pitchFamily="18" charset="0"/>
                          <a:ea typeface="Times New Roman" panose="02020603050405020304" pitchFamily="18" charset="0"/>
                        </a:rPr>
                        <m:t>=</m:t>
                      </m:r>
                      <m:r>
                        <a:rPr lang="fr-FR" sz="2800" b="1" i="1">
                          <a:solidFill>
                            <a:srgbClr val="FF0000"/>
                          </a:solidFill>
                          <a:latin typeface="Cambria Math" panose="02040503050406030204" pitchFamily="18" charset="0"/>
                          <a:ea typeface="Times New Roman" panose="02020603050405020304" pitchFamily="18" charset="0"/>
                        </a:rPr>
                        <m:t>𝐑</m:t>
                      </m:r>
                      <m:r>
                        <a:rPr lang="fr-FR" sz="2800" b="1">
                          <a:solidFill>
                            <a:srgbClr val="FF0000"/>
                          </a:solidFill>
                          <a:latin typeface="Cambria Math" panose="02040503050406030204" pitchFamily="18" charset="0"/>
                          <a:ea typeface="Times New Roman" panose="02020603050405020304" pitchFamily="18" charset="0"/>
                        </a:rPr>
                        <m:t> </m:t>
                      </m:r>
                      <m:r>
                        <a:rPr lang="fr-FR" sz="2800" b="1" i="1">
                          <a:solidFill>
                            <a:srgbClr val="FF0000"/>
                          </a:solidFill>
                          <a:latin typeface="Cambria Math" panose="02040503050406030204" pitchFamily="18" charset="0"/>
                          <a:ea typeface="Times New Roman" panose="02020603050405020304" pitchFamily="18" charset="0"/>
                        </a:rPr>
                        <m:t>𝐢</m:t>
                      </m:r>
                      <m:r>
                        <a:rPr lang="fr-FR" sz="2800" b="1">
                          <a:solidFill>
                            <a:srgbClr val="FF0000"/>
                          </a:solidFill>
                          <a:latin typeface="Cambria Math" panose="02040503050406030204" pitchFamily="18" charset="0"/>
                          <a:ea typeface="Times New Roman" panose="02020603050405020304" pitchFamily="18" charset="0"/>
                        </a:rPr>
                        <m:t> </m:t>
                      </m:r>
                    </m:oMath>
                  </m:oMathPara>
                </a14:m>
                <a:endParaRPr lang="fr-FR" sz="2800" dirty="0">
                  <a:effectLst/>
                  <a:ea typeface="Times New Roman" panose="02020603050405020304" pitchFamily="18" charset="0"/>
                </a:endParaRPr>
              </a:p>
              <a:p>
                <a:pPr>
                  <a:spcAft>
                    <a:spcPts val="0"/>
                  </a:spcAft>
                </a:pPr>
                <a:r>
                  <a:rPr lang="fr-FR" sz="2800" dirty="0">
                    <a:effectLst/>
                    <a:ea typeface="Times New Roman" panose="02020603050405020304" pitchFamily="18" charset="0"/>
                  </a:rPr>
                  <a:t> </a:t>
                </a:r>
              </a:p>
              <a:p>
                <a:pPr algn="ctr">
                  <a:spcAft>
                    <a:spcPts val="0"/>
                  </a:spcAft>
                </a:pPr>
                <a:r>
                  <a:rPr lang="fr-FR" sz="2800" b="1" dirty="0">
                    <a:solidFill>
                      <a:srgbClr val="FF0000"/>
                    </a:solidFill>
                    <a:effectLst/>
                    <a:ea typeface="Times New Roman" panose="02020603050405020304" pitchFamily="18" charset="0"/>
                  </a:rPr>
                  <a:t>					Loi d’Ohm</a:t>
                </a:r>
                <a:endParaRPr lang="fr-FR" sz="2800" dirty="0">
                  <a:effectLst/>
                  <a:ea typeface="Times New Roman" panose="02020603050405020304" pitchFamily="18" charset="0"/>
                </a:endParaRPr>
              </a:p>
            </p:txBody>
          </p:sp>
        </mc:Choice>
        <mc:Fallback xmlns="">
          <p:sp>
            <p:nvSpPr>
              <p:cNvPr id="3" name="Rectangle 2"/>
              <p:cNvSpPr>
                <a:spLocks noRot="1" noChangeAspect="1" noMove="1" noResize="1" noEditPoints="1" noAdjustHandles="1" noChangeArrowheads="1" noChangeShapeType="1" noTextEdit="1"/>
              </p:cNvSpPr>
              <p:nvPr/>
            </p:nvSpPr>
            <p:spPr>
              <a:xfrm>
                <a:off x="2576944" y="1329600"/>
                <a:ext cx="6795655" cy="1757917"/>
              </a:xfrm>
              <a:prstGeom prst="rect">
                <a:avLst/>
              </a:prstGeom>
              <a:blipFill>
                <a:blip r:embed="rId2"/>
                <a:stretch>
                  <a:fillRect b="-9028"/>
                </a:stretch>
              </a:blipFill>
            </p:spPr>
            <p:txBody>
              <a:bodyPr/>
              <a:lstStyle/>
              <a:p>
                <a:r>
                  <a:rPr lang="fr-FR">
                    <a:noFill/>
                  </a:rPr>
                  <a:t> </a:t>
                </a:r>
              </a:p>
            </p:txBody>
          </p:sp>
        </mc:Fallback>
      </mc:AlternateContent>
      <p:sp>
        <p:nvSpPr>
          <p:cNvPr id="4" name="Rectangle 3"/>
          <p:cNvSpPr/>
          <p:nvPr/>
        </p:nvSpPr>
        <p:spPr>
          <a:xfrm>
            <a:off x="2466108" y="1025235"/>
            <a:ext cx="7273635" cy="20622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 name="Image 4" descr="&amp;Kcy;&amp;rcy;&amp;acy;&amp;scy;&amp;ncy;&amp;ycy;&amp;jcy; &amp;vcy;&amp;ncy;&amp;icy;&amp;mcy;&amp;acy;&amp;ncy;&amp;icy;&amp;iecy; &amp;ocy;&amp;pcy;&amp;acy;&amp;scy;&amp;ncy;&amp;ocy;&amp;scy;&amp;tcy;&amp;icy; &amp;pcy;&amp;rcy;&amp;iecy;&amp;dcy;&amp;ucy;&amp;pcy;&amp;rcy;&amp;iecy;&amp;zhcy;&amp;dcy;&amp;acy;&amp;yucy;&amp;shchcy;&amp;icy;&amp;jcy; &amp;zcy;&amp;ncy;&amp;acy;&amp;kcy; &amp;scy; &amp;scy;&amp;icy;&amp;mcy;&amp;vcy;&amp;ocy;&amp;lcy;&amp;ocy;&amp;mcy; &amp;scy;&amp;iecy;&amp;rcy;&amp;dcy;&amp;tscy;&amp;acy; &amp;scy; &amp;ocy;&amp;tcy;&amp;rcy;&amp;acy;&amp;zhcy;&amp;iecy;&amp;ncy;&amp;icy;&amp;iecy;&amp;mcy; &amp;ncy;&amp;acy; &amp;bcy;&amp;iecy;&amp;lcy;&amp;ocy;&amp;mcy; &amp;fcy;&amp;ocy;&amp;ncy;&amp;iecy; — &amp;scy;&amp;tcy;&amp;ocy;&amp;kcy;&amp;ocy;&amp;vcy;&amp;ycy;&amp;jcy; &amp;vcy;&amp;iecy;&amp;kcy;&amp;tcy;&amp;ocy;&amp;rcy;"/>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1329600"/>
            <a:ext cx="1049915" cy="1050616"/>
          </a:xfrm>
          <a:prstGeom prst="rect">
            <a:avLst/>
          </a:prstGeom>
          <a:noFill/>
          <a:ln>
            <a:noFill/>
          </a:ln>
        </p:spPr>
      </p:pic>
      <p:sp>
        <p:nvSpPr>
          <p:cNvPr id="6" name="Rectangle 5"/>
          <p:cNvSpPr/>
          <p:nvPr/>
        </p:nvSpPr>
        <p:spPr>
          <a:xfrm>
            <a:off x="706581" y="3285944"/>
            <a:ext cx="9033163" cy="523220"/>
          </a:xfrm>
          <a:prstGeom prst="rect">
            <a:avLst/>
          </a:prstGeom>
        </p:spPr>
        <p:txBody>
          <a:bodyPr wrap="square">
            <a:spAutoFit/>
          </a:bodyPr>
          <a:lstStyle/>
          <a:p>
            <a:pPr marL="342900" lvl="0" indent="-342900">
              <a:spcAft>
                <a:spcPts val="0"/>
              </a:spcAft>
              <a:buFont typeface="Symbol" panose="05050102010706020507" pitchFamily="18" charset="2"/>
              <a:buChar char=""/>
              <a:tabLst>
                <a:tab pos="228600" algn="l"/>
              </a:tabLst>
            </a:pPr>
            <a:r>
              <a:rPr lang="fr-FR" sz="2800" dirty="0">
                <a:ea typeface="Times New Roman" panose="02020603050405020304" pitchFamily="18" charset="0"/>
              </a:rPr>
              <a:t>La conductance est la pente de la caractéristique i = f(u)</a:t>
            </a:r>
            <a:endParaRPr lang="fr-FR" sz="2800" dirty="0">
              <a:effectLst/>
              <a:ea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Rectangle 6"/>
              <p:cNvSpPr/>
              <p:nvPr/>
            </p:nvSpPr>
            <p:spPr>
              <a:xfrm>
                <a:off x="2466109" y="4217036"/>
                <a:ext cx="6096000" cy="1710212"/>
              </a:xfrm>
              <a:prstGeom prst="rect">
                <a:avLst/>
              </a:prstGeom>
            </p:spPr>
            <p:txBody>
              <a:bodyPr>
                <a:spAutoFit/>
              </a:bodyPr>
              <a:lstStyle/>
              <a:p>
                <a:pPr>
                  <a:spcAft>
                    <a:spcPts val="0"/>
                  </a:spcAft>
                </a:pPr>
                <a14:m>
                  <m:oMathPara xmlns:m="http://schemas.openxmlformats.org/officeDocument/2006/math">
                    <m:oMathParaPr>
                      <m:jc m:val="centerGroup"/>
                    </m:oMathParaPr>
                    <m:oMath xmlns:m="http://schemas.openxmlformats.org/officeDocument/2006/math">
                      <m:r>
                        <a:rPr lang="fr-FR" sz="2800" b="1" i="1">
                          <a:solidFill>
                            <a:srgbClr val="FF0000"/>
                          </a:solidFill>
                          <a:latin typeface="Cambria Math" panose="02040503050406030204" pitchFamily="18" charset="0"/>
                          <a:ea typeface="Times New Roman" panose="02020603050405020304" pitchFamily="18" charset="0"/>
                        </a:rPr>
                        <m:t>𝐆</m:t>
                      </m:r>
                      <m:r>
                        <a:rPr lang="fr-FR" sz="2800" b="1">
                          <a:solidFill>
                            <a:srgbClr val="FF0000"/>
                          </a:solidFill>
                          <a:latin typeface="Cambria Math" panose="02040503050406030204" pitchFamily="18" charset="0"/>
                          <a:ea typeface="Times New Roman" panose="02020603050405020304" pitchFamily="18" charset="0"/>
                        </a:rPr>
                        <m:t>=</m:t>
                      </m:r>
                      <m:f>
                        <m:fPr>
                          <m:ctrlPr>
                            <a:rPr lang="fr-FR" sz="2800" b="1" i="1">
                              <a:solidFill>
                                <a:srgbClr val="FF0000"/>
                              </a:solidFill>
                              <a:latin typeface="Cambria Math" panose="02040503050406030204" pitchFamily="18" charset="0"/>
                              <a:ea typeface="Times New Roman" panose="02020603050405020304" pitchFamily="18" charset="0"/>
                            </a:rPr>
                          </m:ctrlPr>
                        </m:fPr>
                        <m:num>
                          <m:r>
                            <a:rPr lang="fr-FR" sz="2800" b="1" i="1">
                              <a:solidFill>
                                <a:srgbClr val="FF0000"/>
                              </a:solidFill>
                              <a:latin typeface="Cambria Math" panose="02040503050406030204" pitchFamily="18" charset="0"/>
                              <a:ea typeface="Times New Roman" panose="02020603050405020304" pitchFamily="18" charset="0"/>
                            </a:rPr>
                            <m:t>𝐢</m:t>
                          </m:r>
                        </m:num>
                        <m:den>
                          <m:r>
                            <a:rPr lang="fr-FR" sz="2800" b="1" i="1">
                              <a:solidFill>
                                <a:srgbClr val="FF0000"/>
                              </a:solidFill>
                              <a:latin typeface="Cambria Math" panose="02040503050406030204" pitchFamily="18" charset="0"/>
                              <a:ea typeface="Times New Roman" panose="02020603050405020304" pitchFamily="18" charset="0"/>
                            </a:rPr>
                            <m:t>𝐔</m:t>
                          </m:r>
                        </m:den>
                      </m:f>
                      <m:r>
                        <a:rPr lang="fr-FR" sz="2800" b="1">
                          <a:solidFill>
                            <a:srgbClr val="FF0000"/>
                          </a:solidFill>
                          <a:latin typeface="Cambria Math" panose="02040503050406030204" pitchFamily="18" charset="0"/>
                          <a:ea typeface="Times New Roman" panose="02020603050405020304" pitchFamily="18" charset="0"/>
                        </a:rPr>
                        <m:t>=</m:t>
                      </m:r>
                      <m:r>
                        <a:rPr lang="fr-FR" sz="2800" b="1" i="1">
                          <a:solidFill>
                            <a:srgbClr val="FF0000"/>
                          </a:solidFill>
                          <a:latin typeface="Cambria Math" panose="02040503050406030204" pitchFamily="18" charset="0"/>
                          <a:ea typeface="Times New Roman" panose="02020603050405020304" pitchFamily="18" charset="0"/>
                        </a:rPr>
                        <m:t>𝐜𝐨𝐧𝐬𝐭𝐚𝐧𝐭𝐞</m:t>
                      </m:r>
                      <m:r>
                        <a:rPr lang="fr-FR" sz="2800" b="1">
                          <a:solidFill>
                            <a:srgbClr val="FF0000"/>
                          </a:solidFill>
                          <a:latin typeface="Cambria Math" panose="02040503050406030204" pitchFamily="18" charset="0"/>
                          <a:ea typeface="Times New Roman" panose="02020603050405020304" pitchFamily="18" charset="0"/>
                        </a:rPr>
                        <m:t>   =&gt;       </m:t>
                      </m:r>
                      <m:r>
                        <a:rPr lang="fr-FR" sz="2800" b="1" i="1">
                          <a:solidFill>
                            <a:srgbClr val="FF0000"/>
                          </a:solidFill>
                          <a:latin typeface="Cambria Math" panose="02040503050406030204" pitchFamily="18" charset="0"/>
                          <a:ea typeface="Times New Roman" panose="02020603050405020304" pitchFamily="18" charset="0"/>
                        </a:rPr>
                        <m:t>𝐢</m:t>
                      </m:r>
                      <m:r>
                        <a:rPr lang="fr-FR" sz="2800" b="1">
                          <a:solidFill>
                            <a:srgbClr val="FF0000"/>
                          </a:solidFill>
                          <a:latin typeface="Cambria Math" panose="02040503050406030204" pitchFamily="18" charset="0"/>
                          <a:ea typeface="Times New Roman" panose="02020603050405020304" pitchFamily="18" charset="0"/>
                        </a:rPr>
                        <m:t>=</m:t>
                      </m:r>
                      <m:r>
                        <a:rPr lang="fr-FR" sz="2800" b="1" i="1">
                          <a:solidFill>
                            <a:srgbClr val="FF0000"/>
                          </a:solidFill>
                          <a:latin typeface="Cambria Math" panose="02040503050406030204" pitchFamily="18" charset="0"/>
                          <a:ea typeface="Times New Roman" panose="02020603050405020304" pitchFamily="18" charset="0"/>
                        </a:rPr>
                        <m:t>𝐆</m:t>
                      </m:r>
                      <m:r>
                        <a:rPr lang="fr-FR" sz="2800" b="1">
                          <a:solidFill>
                            <a:srgbClr val="FF0000"/>
                          </a:solidFill>
                          <a:latin typeface="Cambria Math" panose="02040503050406030204" pitchFamily="18" charset="0"/>
                          <a:ea typeface="Times New Roman" panose="02020603050405020304" pitchFamily="18" charset="0"/>
                        </a:rPr>
                        <m:t>  </m:t>
                      </m:r>
                      <m:r>
                        <a:rPr lang="fr-FR" sz="2800" b="1" i="1">
                          <a:solidFill>
                            <a:srgbClr val="FF0000"/>
                          </a:solidFill>
                          <a:latin typeface="Cambria Math" panose="02040503050406030204" pitchFamily="18" charset="0"/>
                          <a:ea typeface="Times New Roman" panose="02020603050405020304" pitchFamily="18" charset="0"/>
                        </a:rPr>
                        <m:t>𝐮</m:t>
                      </m:r>
                    </m:oMath>
                  </m:oMathPara>
                </a14:m>
                <a:endParaRPr lang="fr-FR" sz="2800" dirty="0">
                  <a:effectLst/>
                  <a:ea typeface="Times New Roman" panose="02020603050405020304" pitchFamily="18" charset="0"/>
                </a:endParaRPr>
              </a:p>
              <a:p>
                <a:pPr>
                  <a:spcAft>
                    <a:spcPts val="0"/>
                  </a:spcAft>
                </a:pPr>
                <a14:m>
                  <m:oMathPara xmlns:m="http://schemas.openxmlformats.org/officeDocument/2006/math">
                    <m:oMathParaPr>
                      <m:jc m:val="centerGroup"/>
                    </m:oMathParaPr>
                    <m:oMath xmlns:m="http://schemas.openxmlformats.org/officeDocument/2006/math">
                      <m:r>
                        <a:rPr lang="fr-FR" sz="2800" b="1" i="1">
                          <a:solidFill>
                            <a:srgbClr val="FF0000"/>
                          </a:solidFill>
                          <a:latin typeface="Cambria Math" panose="02040503050406030204" pitchFamily="18" charset="0"/>
                          <a:ea typeface="Times New Roman" panose="02020603050405020304" pitchFamily="18" charset="0"/>
                        </a:rPr>
                        <m:t>𝐆</m:t>
                      </m:r>
                      <m:r>
                        <a:rPr lang="fr-FR" sz="2800" b="1">
                          <a:solidFill>
                            <a:srgbClr val="FF0000"/>
                          </a:solidFill>
                          <a:latin typeface="Cambria Math" panose="02040503050406030204" pitchFamily="18" charset="0"/>
                          <a:ea typeface="Times New Roman" panose="02020603050405020304" pitchFamily="18" charset="0"/>
                        </a:rPr>
                        <m:t>=</m:t>
                      </m:r>
                      <m:f>
                        <m:fPr>
                          <m:ctrlPr>
                            <a:rPr lang="fr-FR" sz="2800" b="1" i="1">
                              <a:solidFill>
                                <a:srgbClr val="FF0000"/>
                              </a:solidFill>
                              <a:latin typeface="Cambria Math" panose="02040503050406030204" pitchFamily="18" charset="0"/>
                              <a:ea typeface="Times New Roman" panose="02020603050405020304" pitchFamily="18" charset="0"/>
                            </a:rPr>
                          </m:ctrlPr>
                        </m:fPr>
                        <m:num>
                          <m:r>
                            <a:rPr lang="fr-FR" sz="2800" b="1" i="1">
                              <a:solidFill>
                                <a:srgbClr val="FF0000"/>
                              </a:solidFill>
                              <a:latin typeface="Cambria Math" panose="02040503050406030204" pitchFamily="18" charset="0"/>
                              <a:ea typeface="Times New Roman" panose="02020603050405020304" pitchFamily="18" charset="0"/>
                            </a:rPr>
                            <m:t>𝟏</m:t>
                          </m:r>
                        </m:num>
                        <m:den>
                          <m:r>
                            <a:rPr lang="fr-FR" sz="2800" b="1" i="1">
                              <a:solidFill>
                                <a:srgbClr val="FF0000"/>
                              </a:solidFill>
                              <a:latin typeface="Cambria Math" panose="02040503050406030204" pitchFamily="18" charset="0"/>
                              <a:ea typeface="Times New Roman" panose="02020603050405020304" pitchFamily="18" charset="0"/>
                            </a:rPr>
                            <m:t>𝐑</m:t>
                          </m:r>
                        </m:den>
                      </m:f>
                      <m:r>
                        <a:rPr lang="fr-FR" sz="2800" b="1">
                          <a:solidFill>
                            <a:srgbClr val="FF0000"/>
                          </a:solidFill>
                          <a:latin typeface="Cambria Math" panose="02040503050406030204" pitchFamily="18" charset="0"/>
                          <a:ea typeface="Times New Roman" panose="02020603050405020304" pitchFamily="18" charset="0"/>
                        </a:rPr>
                        <m:t> </m:t>
                      </m:r>
                    </m:oMath>
                  </m:oMathPara>
                </a14:m>
                <a:endParaRPr lang="fr-FR" sz="2800" dirty="0">
                  <a:effectLst/>
                  <a:ea typeface="Times New Roman" panose="02020603050405020304" pitchFamily="18" charset="0"/>
                </a:endParaRPr>
              </a:p>
            </p:txBody>
          </p:sp>
        </mc:Choice>
        <mc:Fallback xmlns="">
          <p:sp>
            <p:nvSpPr>
              <p:cNvPr id="7" name="Rectangle 6"/>
              <p:cNvSpPr>
                <a:spLocks noRot="1" noChangeAspect="1" noMove="1" noResize="1" noEditPoints="1" noAdjustHandles="1" noChangeArrowheads="1" noChangeShapeType="1" noTextEdit="1"/>
              </p:cNvSpPr>
              <p:nvPr/>
            </p:nvSpPr>
            <p:spPr>
              <a:xfrm>
                <a:off x="2466109" y="4217036"/>
                <a:ext cx="6096000" cy="1710212"/>
              </a:xfrm>
              <a:prstGeom prst="rect">
                <a:avLst/>
              </a:prstGeom>
              <a:blipFill>
                <a:blip r:embed="rId4"/>
                <a:stretch>
                  <a:fillRect/>
                </a:stretch>
              </a:blipFill>
            </p:spPr>
            <p:txBody>
              <a:bodyPr/>
              <a:lstStyle/>
              <a:p>
                <a:r>
                  <a:rPr lang="fr-FR">
                    <a:noFill/>
                  </a:rPr>
                  <a:t> </a:t>
                </a:r>
              </a:p>
            </p:txBody>
          </p:sp>
        </mc:Fallback>
      </mc:AlternateContent>
      <p:sp>
        <p:nvSpPr>
          <p:cNvPr id="8" name="Rectangle 7"/>
          <p:cNvSpPr/>
          <p:nvPr/>
        </p:nvSpPr>
        <p:spPr>
          <a:xfrm>
            <a:off x="658090" y="6067546"/>
            <a:ext cx="9130144" cy="461665"/>
          </a:xfrm>
          <a:prstGeom prst="rect">
            <a:avLst/>
          </a:prstGeom>
        </p:spPr>
        <p:txBody>
          <a:bodyPr wrap="square">
            <a:spAutoFit/>
          </a:bodyPr>
          <a:lstStyle/>
          <a:p>
            <a:pPr>
              <a:spcAft>
                <a:spcPts val="0"/>
              </a:spcAft>
            </a:pPr>
            <a:r>
              <a:rPr lang="fr-FR" sz="2400" dirty="0">
                <a:ea typeface="Times New Roman" panose="02020603050405020304" pitchFamily="18" charset="0"/>
              </a:rPr>
              <a:t>Déterminez les unités de chacune de ces grandeurs :</a:t>
            </a:r>
            <a:endParaRPr lang="fr-FR" sz="2400" dirty="0">
              <a:effectLst/>
              <a:ea typeface="Times New Roman" panose="02020603050405020304" pitchFamily="18" charset="0"/>
            </a:endParaRPr>
          </a:p>
        </p:txBody>
      </p:sp>
    </p:spTree>
    <p:extLst>
      <p:ext uri="{BB962C8B-B14F-4D97-AF65-F5344CB8AC3E}">
        <p14:creationId xmlns:p14="http://schemas.microsoft.com/office/powerpoint/2010/main" val="1874157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6"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3236" y="196426"/>
            <a:ext cx="7966364" cy="1261884"/>
          </a:xfrm>
          <a:prstGeom prst="rect">
            <a:avLst/>
          </a:prstGeom>
        </p:spPr>
        <p:txBody>
          <a:bodyPr wrap="square">
            <a:spAutoFit/>
          </a:bodyPr>
          <a:lstStyle/>
          <a:p>
            <a:pPr>
              <a:spcAft>
                <a:spcPts val="0"/>
              </a:spcAft>
            </a:pPr>
            <a:r>
              <a:rPr lang="fr-FR" sz="2000" dirty="0">
                <a:ea typeface="Times New Roman" panose="02020603050405020304" pitchFamily="18" charset="0"/>
              </a:rPr>
              <a:t> </a:t>
            </a:r>
            <a:endParaRPr lang="fr-FR" sz="2800" dirty="0">
              <a:ea typeface="Times New Roman" panose="02020603050405020304" pitchFamily="18" charset="0"/>
            </a:endParaRPr>
          </a:p>
          <a:p>
            <a:pPr marL="342900" lvl="0" indent="-342900">
              <a:spcAft>
                <a:spcPts val="0"/>
              </a:spcAft>
              <a:buFont typeface="Symbol" panose="05050102010706020507" pitchFamily="18" charset="2"/>
              <a:buChar char=""/>
              <a:tabLst>
                <a:tab pos="228600" algn="l"/>
              </a:tabLst>
            </a:pPr>
            <a:r>
              <a:rPr lang="fr-FR" sz="2800" dirty="0">
                <a:ea typeface="Times New Roman" panose="02020603050405020304" pitchFamily="18" charset="0"/>
              </a:rPr>
              <a:t>Tout dipôle passif, linéaire et symétrique obéit à la </a:t>
            </a:r>
            <a:r>
              <a:rPr lang="fr-FR" sz="2800" b="1" dirty="0">
                <a:ea typeface="Times New Roman" panose="02020603050405020304" pitchFamily="18" charset="0"/>
              </a:rPr>
              <a:t>loi d’OHM :</a:t>
            </a:r>
            <a:endParaRPr lang="fr-FR" sz="2800" dirty="0">
              <a:effectLst/>
              <a:ea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Rectangle 2"/>
              <p:cNvSpPr/>
              <p:nvPr/>
            </p:nvSpPr>
            <p:spPr>
              <a:xfrm>
                <a:off x="8703700" y="550369"/>
                <a:ext cx="1394100"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fr-FR" sz="2800" b="1" smtClean="0">
                          <a:solidFill>
                            <a:srgbClr val="FF0000"/>
                          </a:solidFill>
                          <a:latin typeface="Cambria Math" panose="02040503050406030204" pitchFamily="18" charset="0"/>
                        </a:rPr>
                        <m:t>𝐮</m:t>
                      </m:r>
                      <m:r>
                        <a:rPr lang="fr-FR" sz="2800" b="0" i="0">
                          <a:solidFill>
                            <a:srgbClr val="FF0000"/>
                          </a:solidFill>
                          <a:latin typeface="Cambria Math" panose="02040503050406030204" pitchFamily="18" charset="0"/>
                        </a:rPr>
                        <m:t>=</m:t>
                      </m:r>
                      <m:r>
                        <a:rPr lang="fr-FR" sz="2800" b="1" i="0">
                          <a:solidFill>
                            <a:srgbClr val="FF0000"/>
                          </a:solidFill>
                          <a:latin typeface="Cambria Math" panose="02040503050406030204" pitchFamily="18" charset="0"/>
                        </a:rPr>
                        <m:t>𝐑</m:t>
                      </m:r>
                      <m:r>
                        <a:rPr lang="fr-FR" sz="2800" b="0" i="0">
                          <a:solidFill>
                            <a:srgbClr val="FF0000"/>
                          </a:solidFill>
                          <a:latin typeface="Cambria Math" panose="02040503050406030204" pitchFamily="18" charset="0"/>
                        </a:rPr>
                        <m:t> </m:t>
                      </m:r>
                      <m:r>
                        <a:rPr lang="fr-FR" sz="2800" b="1" i="0">
                          <a:solidFill>
                            <a:srgbClr val="FF0000"/>
                          </a:solidFill>
                          <a:latin typeface="Cambria Math" panose="02040503050406030204" pitchFamily="18" charset="0"/>
                        </a:rPr>
                        <m:t>𝐢</m:t>
                      </m:r>
                    </m:oMath>
                  </m:oMathPara>
                </a14:m>
                <a:endParaRPr lang="fr-FR" sz="2800" dirty="0">
                  <a:solidFill>
                    <a:srgbClr val="FF0000"/>
                  </a:solidFill>
                  <a:cs typeface="Calibri" panose="020F0502020204030204" pitchFamily="34" charset="0"/>
                </a:endParaRPr>
              </a:p>
            </p:txBody>
          </p:sp>
        </mc:Choice>
        <mc:Fallback xmlns="">
          <p:sp>
            <p:nvSpPr>
              <p:cNvPr id="3" name="Rectangle 2"/>
              <p:cNvSpPr>
                <a:spLocks noRot="1" noChangeAspect="1" noMove="1" noResize="1" noEditPoints="1" noAdjustHandles="1" noChangeArrowheads="1" noChangeShapeType="1" noTextEdit="1"/>
              </p:cNvSpPr>
              <p:nvPr/>
            </p:nvSpPr>
            <p:spPr>
              <a:xfrm>
                <a:off x="8703700" y="550369"/>
                <a:ext cx="1394100" cy="523220"/>
              </a:xfrm>
              <a:prstGeom prst="rect">
                <a:avLst/>
              </a:prstGeom>
              <a:blipFill>
                <a:blip r:embed="rId2"/>
                <a:stretch>
                  <a:fillRect/>
                </a:stretch>
              </a:blipFill>
            </p:spPr>
            <p:txBody>
              <a:bodyPr/>
              <a:lstStyle/>
              <a:p>
                <a:r>
                  <a:rPr lang="fr-FR">
                    <a:noFill/>
                  </a:rPr>
                  <a:t> </a:t>
                </a:r>
              </a:p>
            </p:txBody>
          </p:sp>
        </mc:Fallback>
      </mc:AlternateContent>
      <p:sp>
        <p:nvSpPr>
          <p:cNvPr id="5" name="Rectangle 4"/>
          <p:cNvSpPr/>
          <p:nvPr/>
        </p:nvSpPr>
        <p:spPr>
          <a:xfrm>
            <a:off x="8347805" y="477563"/>
            <a:ext cx="2105890" cy="6688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457199" y="1678862"/>
            <a:ext cx="11374583" cy="954107"/>
          </a:xfrm>
          <a:prstGeom prst="rect">
            <a:avLst/>
          </a:prstGeom>
        </p:spPr>
        <p:txBody>
          <a:bodyPr wrap="square">
            <a:spAutoFit/>
          </a:bodyPr>
          <a:lstStyle/>
          <a:p>
            <a:pPr>
              <a:spcAft>
                <a:spcPts val="0"/>
              </a:spcAft>
            </a:pPr>
            <a:r>
              <a:rPr lang="fr-FR" sz="2800" dirty="0">
                <a:ea typeface="Times New Roman" panose="02020603050405020304" pitchFamily="18" charset="0"/>
              </a:rPr>
              <a:t>Un tel dipôle est appelé : </a:t>
            </a:r>
            <a:r>
              <a:rPr lang="fr-FR" sz="2800" b="1" dirty="0">
                <a:ea typeface="Times New Roman" panose="02020603050405020304" pitchFamily="18" charset="0"/>
              </a:rPr>
              <a:t>conducteur ohmique</a:t>
            </a:r>
            <a:r>
              <a:rPr lang="fr-FR" sz="2800" dirty="0">
                <a:ea typeface="Times New Roman" panose="02020603050405020304" pitchFamily="18" charset="0"/>
              </a:rPr>
              <a:t> ; il est caractérisé par sa </a:t>
            </a:r>
            <a:r>
              <a:rPr lang="fr-FR" sz="2800" b="1" dirty="0">
                <a:ea typeface="Times New Roman" panose="02020603050405020304" pitchFamily="18" charset="0"/>
              </a:rPr>
              <a:t>résistance R exprimée en Ohm.</a:t>
            </a:r>
            <a:endParaRPr lang="fr-FR" sz="2800" dirty="0">
              <a:effectLst/>
              <a:ea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Rectangle 6"/>
              <p:cNvSpPr/>
              <p:nvPr/>
            </p:nvSpPr>
            <p:spPr>
              <a:xfrm>
                <a:off x="263236" y="2853522"/>
                <a:ext cx="11042074" cy="3539430"/>
              </a:xfrm>
              <a:prstGeom prst="rect">
                <a:avLst/>
              </a:prstGeom>
            </p:spPr>
            <p:txBody>
              <a:bodyPr wrap="square">
                <a:spAutoFit/>
              </a:bodyPr>
              <a:lstStyle/>
              <a:p>
                <a:pPr marL="342900" lvl="0" indent="-342900">
                  <a:spcAft>
                    <a:spcPts val="0"/>
                  </a:spcAft>
                  <a:buFont typeface="Symbol" panose="05050102010706020507" pitchFamily="18" charset="2"/>
                  <a:buChar char=""/>
                  <a:tabLst>
                    <a:tab pos="228600" algn="l"/>
                  </a:tabLst>
                </a:pPr>
                <a:r>
                  <a:rPr lang="fr-FR" sz="2800" dirty="0">
                    <a:ea typeface="Times New Roman" panose="02020603050405020304" pitchFamily="18" charset="0"/>
                  </a:rPr>
                  <a:t>Puissance et énergie absorbée.</a:t>
                </a:r>
                <a:endParaRPr lang="fr-FR" sz="2800" dirty="0">
                  <a:effectLst/>
                  <a:ea typeface="Times New Roman" panose="02020603050405020304" pitchFamily="18" charset="0"/>
                </a:endParaRPr>
              </a:p>
              <a:p>
                <a:pPr marL="228600">
                  <a:spcAft>
                    <a:spcPts val="0"/>
                  </a:spcAft>
                </a:pPr>
                <a:r>
                  <a:rPr lang="fr-FR" sz="2800" dirty="0">
                    <a:ea typeface="Times New Roman" panose="02020603050405020304" pitchFamily="18" charset="0"/>
                  </a:rPr>
                  <a:t> - la puissance absorbée par une résistance est positive :</a:t>
                </a:r>
                <a:endParaRPr lang="fr-FR" sz="2800" dirty="0">
                  <a:effectLst/>
                  <a:ea typeface="Times New Roman" panose="02020603050405020304" pitchFamily="18" charset="0"/>
                </a:endParaRPr>
              </a:p>
              <a:p>
                <a:pPr marL="228600">
                  <a:spcAft>
                    <a:spcPts val="0"/>
                  </a:spcAft>
                </a:pPr>
                <a:r>
                  <a:rPr lang="fr-FR" sz="2800" dirty="0">
                    <a:ea typeface="Times New Roman" panose="02020603050405020304" pitchFamily="18" charset="0"/>
                  </a:rPr>
                  <a:t> </a:t>
                </a:r>
                <a:endParaRPr lang="fr-FR" sz="2800" dirty="0">
                  <a:effectLst/>
                  <a:ea typeface="Times New Roman" panose="02020603050405020304" pitchFamily="18" charset="0"/>
                </a:endParaRPr>
              </a:p>
              <a:p>
                <a:pPr marL="228600" algn="ctr"/>
                <a14:m>
                  <m:oMathPara xmlns:m="http://schemas.openxmlformats.org/officeDocument/2006/math">
                    <m:oMathParaPr>
                      <m:jc m:val="centerGroup"/>
                    </m:oMathParaPr>
                    <m:oMath xmlns:m="http://schemas.openxmlformats.org/officeDocument/2006/math">
                      <m:r>
                        <m:rPr>
                          <m:nor/>
                        </m:rPr>
                        <a:rPr lang="fr-FR" sz="2800" dirty="0">
                          <a:solidFill>
                            <a:srgbClr val="FF0000"/>
                          </a:solidFill>
                          <a:ea typeface="Times New Roman" panose="02020603050405020304" pitchFamily="18" charset="0"/>
                        </a:rPr>
                        <m:t>P</m:t>
                      </m:r>
                      <m:r>
                        <m:rPr>
                          <m:nor/>
                        </m:rPr>
                        <a:rPr lang="fr-FR" sz="2800" dirty="0">
                          <a:solidFill>
                            <a:srgbClr val="FF0000"/>
                          </a:solidFill>
                          <a:ea typeface="Times New Roman" panose="02020603050405020304" pitchFamily="18" charset="0"/>
                        </a:rPr>
                        <m:t>  =  </m:t>
                      </m:r>
                      <m:r>
                        <m:rPr>
                          <m:nor/>
                        </m:rPr>
                        <a:rPr lang="fr-FR" sz="2800" dirty="0">
                          <a:solidFill>
                            <a:srgbClr val="FF0000"/>
                          </a:solidFill>
                          <a:ea typeface="Times New Roman" panose="02020603050405020304" pitchFamily="18" charset="0"/>
                        </a:rPr>
                        <m:t>u</m:t>
                      </m:r>
                      <m:r>
                        <m:rPr>
                          <m:nor/>
                        </m:rPr>
                        <a:rPr lang="fr-FR" sz="2800" dirty="0">
                          <a:solidFill>
                            <a:srgbClr val="FF0000"/>
                          </a:solidFill>
                          <a:ea typeface="Times New Roman" panose="02020603050405020304" pitchFamily="18" charset="0"/>
                        </a:rPr>
                        <m:t> </m:t>
                      </m:r>
                      <m:r>
                        <a:rPr lang="fr-FR" sz="2800" b="0" i="1" dirty="0" smtClean="0">
                          <a:solidFill>
                            <a:srgbClr val="FF0000"/>
                          </a:solidFill>
                          <a:latin typeface="Cambria Math" panose="02040503050406030204" pitchFamily="18" charset="0"/>
                          <a:ea typeface="Cambria Math" panose="02040503050406030204" pitchFamily="18" charset="0"/>
                        </a:rPr>
                        <m:t>×</m:t>
                      </m:r>
                      <m:r>
                        <m:rPr>
                          <m:nor/>
                        </m:rPr>
                        <a:rPr lang="fr-FR" sz="2800" dirty="0">
                          <a:solidFill>
                            <a:srgbClr val="FF0000"/>
                          </a:solidFill>
                          <a:ea typeface="Times New Roman" panose="02020603050405020304" pitchFamily="18" charset="0"/>
                        </a:rPr>
                        <m:t>i</m:t>
                      </m:r>
                      <m:r>
                        <m:rPr>
                          <m:nor/>
                        </m:rPr>
                        <a:rPr lang="fr-FR" sz="2800" dirty="0">
                          <a:solidFill>
                            <a:srgbClr val="FF0000"/>
                          </a:solidFill>
                          <a:ea typeface="Times New Roman" panose="02020603050405020304" pitchFamily="18" charset="0"/>
                        </a:rPr>
                        <m:t>  =  </m:t>
                      </m:r>
                      <m:r>
                        <m:rPr>
                          <m:nor/>
                        </m:rPr>
                        <a:rPr lang="fr-FR" sz="2800" dirty="0">
                          <a:solidFill>
                            <a:srgbClr val="FF0000"/>
                          </a:solidFill>
                          <a:ea typeface="Times New Roman" panose="02020603050405020304" pitchFamily="18" charset="0"/>
                        </a:rPr>
                        <m:t>R</m:t>
                      </m:r>
                      <m:r>
                        <a:rPr lang="fr-FR" sz="2800" b="0" i="1" dirty="0" smtClean="0">
                          <a:solidFill>
                            <a:srgbClr val="FF0000"/>
                          </a:solidFill>
                          <a:latin typeface="Cambria Math" panose="02040503050406030204" pitchFamily="18" charset="0"/>
                          <a:ea typeface="Cambria Math" panose="02040503050406030204" pitchFamily="18" charset="0"/>
                        </a:rPr>
                        <m:t>×</m:t>
                      </m:r>
                      <m:r>
                        <m:rPr>
                          <m:nor/>
                        </m:rPr>
                        <a:rPr lang="fr-FR" sz="2800" dirty="0">
                          <a:solidFill>
                            <a:srgbClr val="FF0000"/>
                          </a:solidFill>
                          <a:ea typeface="Times New Roman" panose="02020603050405020304" pitchFamily="18" charset="0"/>
                        </a:rPr>
                        <m:t> </m:t>
                      </m:r>
                      <m:r>
                        <m:rPr>
                          <m:nor/>
                        </m:rPr>
                        <a:rPr lang="fr-FR" sz="2800" dirty="0">
                          <a:solidFill>
                            <a:srgbClr val="FF0000"/>
                          </a:solidFill>
                          <a:ea typeface="Times New Roman" panose="02020603050405020304" pitchFamily="18" charset="0"/>
                        </a:rPr>
                        <m:t>i</m:t>
                      </m:r>
                      <m:r>
                        <m:rPr>
                          <m:nor/>
                        </m:rPr>
                        <a:rPr lang="fr-FR" sz="2800" dirty="0">
                          <a:solidFill>
                            <a:srgbClr val="FF0000"/>
                          </a:solidFill>
                          <a:ea typeface="Times New Roman" panose="02020603050405020304" pitchFamily="18" charset="0"/>
                        </a:rPr>
                        <m:t> </m:t>
                      </m:r>
                      <m:r>
                        <a:rPr lang="fr-FR" sz="2800" b="0" i="1" dirty="0" smtClean="0">
                          <a:solidFill>
                            <a:srgbClr val="FF0000"/>
                          </a:solidFill>
                          <a:latin typeface="Cambria Math" panose="02040503050406030204" pitchFamily="18" charset="0"/>
                          <a:ea typeface="Cambria Math" panose="02040503050406030204" pitchFamily="18" charset="0"/>
                        </a:rPr>
                        <m:t>×</m:t>
                      </m:r>
                      <m:r>
                        <m:rPr>
                          <m:nor/>
                        </m:rPr>
                        <a:rPr lang="fr-FR" sz="2800" dirty="0">
                          <a:solidFill>
                            <a:srgbClr val="FF0000"/>
                          </a:solidFill>
                          <a:ea typeface="Times New Roman" panose="02020603050405020304" pitchFamily="18" charset="0"/>
                        </a:rPr>
                        <m:t> </m:t>
                      </m:r>
                      <m:r>
                        <m:rPr>
                          <m:nor/>
                        </m:rPr>
                        <a:rPr lang="fr-FR" sz="2800" dirty="0">
                          <a:solidFill>
                            <a:srgbClr val="FF0000"/>
                          </a:solidFill>
                          <a:ea typeface="Times New Roman" panose="02020603050405020304" pitchFamily="18" charset="0"/>
                        </a:rPr>
                        <m:t>i</m:t>
                      </m:r>
                      <m:r>
                        <m:rPr>
                          <m:nor/>
                        </m:rPr>
                        <a:rPr lang="fr-FR" sz="2800" dirty="0">
                          <a:solidFill>
                            <a:srgbClr val="FF0000"/>
                          </a:solidFill>
                          <a:ea typeface="Times New Roman" panose="02020603050405020304" pitchFamily="18" charset="0"/>
                        </a:rPr>
                        <m:t>  =  </m:t>
                      </m:r>
                      <m:r>
                        <m:rPr>
                          <m:nor/>
                        </m:rPr>
                        <a:rPr lang="fr-FR" sz="2800" dirty="0">
                          <a:solidFill>
                            <a:srgbClr val="FF0000"/>
                          </a:solidFill>
                          <a:ea typeface="Times New Roman" panose="02020603050405020304" pitchFamily="18" charset="0"/>
                        </a:rPr>
                        <m:t>R</m:t>
                      </m:r>
                      <m:r>
                        <m:rPr>
                          <m:nor/>
                        </m:rPr>
                        <a:rPr lang="fr-FR" sz="2800" dirty="0">
                          <a:solidFill>
                            <a:srgbClr val="FF0000"/>
                          </a:solidFill>
                          <a:ea typeface="Times New Roman" panose="02020603050405020304" pitchFamily="18" charset="0"/>
                        </a:rPr>
                        <m:t>  </m:t>
                      </m:r>
                      <m:sSup>
                        <m:sSupPr>
                          <m:ctrlPr>
                            <a:rPr lang="fr-FR" sz="2800" i="1" dirty="0" smtClean="0">
                              <a:solidFill>
                                <a:srgbClr val="FF0000"/>
                              </a:solidFill>
                              <a:latin typeface="Cambria Math" panose="02040503050406030204" pitchFamily="18" charset="0"/>
                            </a:rPr>
                          </m:ctrlPr>
                        </m:sSupPr>
                        <m:e>
                          <m:r>
                            <m:rPr>
                              <m:sty m:val="p"/>
                            </m:rPr>
                            <a:rPr lang="fr-FR" sz="2800" b="0" i="0" dirty="0" smtClean="0">
                              <a:solidFill>
                                <a:srgbClr val="FF0000"/>
                              </a:solidFill>
                              <a:latin typeface="Cambria Math" panose="02040503050406030204" pitchFamily="18" charset="0"/>
                            </a:rPr>
                            <m:t>i</m:t>
                          </m:r>
                        </m:e>
                        <m:sup>
                          <m:r>
                            <a:rPr lang="fr-FR" sz="2800" b="0" i="0" dirty="0" smtClean="0">
                              <a:solidFill>
                                <a:srgbClr val="FF0000"/>
                              </a:solidFill>
                              <a:latin typeface="Cambria Math" panose="02040503050406030204" pitchFamily="18" charset="0"/>
                            </a:rPr>
                            <m:t>2</m:t>
                          </m:r>
                        </m:sup>
                      </m:sSup>
                    </m:oMath>
                  </m:oMathPara>
                </a14:m>
                <a:endParaRPr lang="fr-FR" sz="2800" dirty="0">
                  <a:ea typeface="Times New Roman" panose="02020603050405020304" pitchFamily="18" charset="0"/>
                </a:endParaRPr>
              </a:p>
              <a:p>
                <a:pPr marL="228600" algn="ctr">
                  <a:spcAft>
                    <a:spcPts val="0"/>
                  </a:spcAft>
                </a:pPr>
                <a:r>
                  <a:rPr lang="fr-FR" sz="2800" dirty="0">
                    <a:ea typeface="Times New Roman" panose="02020603050405020304" pitchFamily="18" charset="0"/>
                  </a:rPr>
                  <a:t> </a:t>
                </a:r>
              </a:p>
              <a:p>
                <a:pPr marL="228600">
                  <a:spcAft>
                    <a:spcPts val="0"/>
                  </a:spcAft>
                </a:pPr>
                <a:r>
                  <a:rPr lang="fr-FR" sz="2800" dirty="0">
                    <a:ea typeface="Times New Roman" panose="02020603050405020304" pitchFamily="18" charset="0"/>
                  </a:rPr>
                  <a:t>- l’énergie qu’elle absorbe pendant une durée </a:t>
                </a:r>
                <a:r>
                  <a:rPr lang="fr-FR" sz="2800" dirty="0" err="1">
                    <a:ea typeface="Times New Roman" panose="02020603050405020304" pitchFamily="18" charset="0"/>
                  </a:rPr>
                  <a:t>dt</a:t>
                </a:r>
                <a:r>
                  <a:rPr lang="fr-FR" sz="2800" dirty="0">
                    <a:ea typeface="Times New Roman" panose="02020603050405020304" pitchFamily="18" charset="0"/>
                  </a:rPr>
                  <a:t> est dissipée par EFFET JOULE et vaut :</a:t>
                </a:r>
                <a:endParaRPr lang="fr-FR" sz="2800" dirty="0">
                  <a:effectLst/>
                  <a:ea typeface="Times New Roman" panose="02020603050405020304" pitchFamily="18" charset="0"/>
                </a:endParaRPr>
              </a:p>
              <a:p>
                <a:pPr marL="228600">
                  <a:spcAft>
                    <a:spcPts val="0"/>
                  </a:spcAft>
                </a:pPr>
                <a:r>
                  <a:rPr lang="fr-FR" sz="2800" dirty="0">
                    <a:ea typeface="Times New Roman" panose="02020603050405020304" pitchFamily="18" charset="0"/>
                  </a:rPr>
                  <a:t> 				</a:t>
                </a:r>
                <a14:m>
                  <m:oMath xmlns:m="http://schemas.openxmlformats.org/officeDocument/2006/math">
                    <m:r>
                      <m:rPr>
                        <m:sty m:val="p"/>
                      </m:rPr>
                      <a:rPr lang="fr-FR" sz="2800" b="0" i="0">
                        <a:solidFill>
                          <a:srgbClr val="FF0000"/>
                        </a:solidFill>
                        <a:effectLst/>
                        <a:latin typeface="Cambria Math" panose="02040503050406030204" pitchFamily="18" charset="0"/>
                        <a:ea typeface="Times New Roman" panose="02020603050405020304" pitchFamily="18" charset="0"/>
                      </a:rPr>
                      <m:t>E</m:t>
                    </m:r>
                    <m:r>
                      <a:rPr lang="fr-FR" sz="2800" b="0" i="0">
                        <a:solidFill>
                          <a:srgbClr val="FF0000"/>
                        </a:solidFill>
                        <a:effectLst/>
                        <a:latin typeface="Cambria Math" panose="02040503050406030204" pitchFamily="18" charset="0"/>
                        <a:ea typeface="Times New Roman" panose="02020603050405020304" pitchFamily="18" charset="0"/>
                      </a:rPr>
                      <m:t>=</m:t>
                    </m:r>
                    <m:r>
                      <m:rPr>
                        <m:sty m:val="p"/>
                      </m:rPr>
                      <a:rPr lang="fr-FR" sz="2800" b="0" i="0">
                        <a:solidFill>
                          <a:srgbClr val="FF0000"/>
                        </a:solidFill>
                        <a:effectLst/>
                        <a:latin typeface="Cambria Math" panose="02040503050406030204" pitchFamily="18" charset="0"/>
                        <a:ea typeface="Times New Roman" panose="02020603050405020304" pitchFamily="18" charset="0"/>
                      </a:rPr>
                      <m:t>P</m:t>
                    </m:r>
                    <m:r>
                      <a:rPr lang="fr-FR" sz="2800" b="0" i="0">
                        <a:solidFill>
                          <a:srgbClr val="FF0000"/>
                        </a:solidFill>
                        <a:effectLst/>
                        <a:latin typeface="Cambria Math" panose="02040503050406030204" pitchFamily="18" charset="0"/>
                        <a:ea typeface="Times New Roman" panose="02020603050405020304" pitchFamily="18" charset="0"/>
                      </a:rPr>
                      <m:t> × </m:t>
                    </m:r>
                    <m:r>
                      <m:rPr>
                        <m:sty m:val="p"/>
                      </m:rPr>
                      <a:rPr lang="fr-FR" sz="2800" b="0" i="0">
                        <a:solidFill>
                          <a:srgbClr val="FF0000"/>
                        </a:solidFill>
                        <a:effectLst/>
                        <a:latin typeface="Cambria Math" panose="02040503050406030204" pitchFamily="18" charset="0"/>
                        <a:ea typeface="Times New Roman" panose="02020603050405020304" pitchFamily="18" charset="0"/>
                      </a:rPr>
                      <m:t>t</m:t>
                    </m:r>
                    <m:r>
                      <a:rPr lang="fr-FR" sz="2800" b="0" i="0">
                        <a:solidFill>
                          <a:srgbClr val="FF0000"/>
                        </a:solidFill>
                        <a:effectLst/>
                        <a:latin typeface="Cambria Math" panose="02040503050406030204" pitchFamily="18" charset="0"/>
                        <a:ea typeface="Times New Roman" panose="02020603050405020304" pitchFamily="18" charset="0"/>
                      </a:rPr>
                      <m:t>=</m:t>
                    </m:r>
                    <m:r>
                      <m:rPr>
                        <m:sty m:val="p"/>
                      </m:rPr>
                      <a:rPr lang="fr-FR" sz="2800" b="0" i="0">
                        <a:solidFill>
                          <a:srgbClr val="FF0000"/>
                        </a:solidFill>
                        <a:effectLst/>
                        <a:latin typeface="Cambria Math" panose="02040503050406030204" pitchFamily="18" charset="0"/>
                        <a:ea typeface="Times New Roman" panose="02020603050405020304" pitchFamily="18" charset="0"/>
                      </a:rPr>
                      <m:t>R</m:t>
                    </m:r>
                    <m:r>
                      <a:rPr lang="fr-FR" sz="2800" b="0" i="0">
                        <a:solidFill>
                          <a:srgbClr val="FF0000"/>
                        </a:solidFill>
                        <a:effectLst/>
                        <a:latin typeface="Cambria Math" panose="02040503050406030204" pitchFamily="18" charset="0"/>
                        <a:ea typeface="Times New Roman" panose="02020603050405020304" pitchFamily="18" charset="0"/>
                      </a:rPr>
                      <m:t> </m:t>
                    </m:r>
                    <m:sSup>
                      <m:sSupPr>
                        <m:ctrlPr>
                          <a:rPr lang="fr-FR" sz="2800" i="1">
                            <a:solidFill>
                              <a:srgbClr val="FF0000"/>
                            </a:solidFill>
                            <a:effectLst/>
                            <a:latin typeface="Cambria Math" panose="02040503050406030204" pitchFamily="18" charset="0"/>
                            <a:ea typeface="Times New Roman" panose="02020603050405020304" pitchFamily="18" charset="0"/>
                          </a:rPr>
                        </m:ctrlPr>
                      </m:sSupPr>
                      <m:e>
                        <m:r>
                          <m:rPr>
                            <m:sty m:val="p"/>
                          </m:rPr>
                          <a:rPr lang="fr-FR" sz="2800" b="0" i="0">
                            <a:solidFill>
                              <a:srgbClr val="FF0000"/>
                            </a:solidFill>
                            <a:effectLst/>
                            <a:latin typeface="Cambria Math" panose="02040503050406030204" pitchFamily="18" charset="0"/>
                            <a:ea typeface="Times New Roman" panose="02020603050405020304" pitchFamily="18" charset="0"/>
                          </a:rPr>
                          <m:t>i</m:t>
                        </m:r>
                      </m:e>
                      <m:sup>
                        <m:r>
                          <a:rPr lang="fr-FR" sz="2800" b="0" i="0">
                            <a:solidFill>
                              <a:srgbClr val="FF0000"/>
                            </a:solidFill>
                            <a:effectLst/>
                            <a:latin typeface="Cambria Math" panose="02040503050406030204" pitchFamily="18" charset="0"/>
                            <a:ea typeface="Times New Roman" panose="02020603050405020304" pitchFamily="18" charset="0"/>
                          </a:rPr>
                          <m:t>2</m:t>
                        </m:r>
                      </m:sup>
                    </m:sSup>
                    <m:r>
                      <a:rPr lang="fr-FR" sz="2800" b="0" i="0">
                        <a:solidFill>
                          <a:srgbClr val="FF0000"/>
                        </a:solidFill>
                        <a:effectLst/>
                        <a:latin typeface="Cambria Math" panose="02040503050406030204" pitchFamily="18" charset="0"/>
                        <a:ea typeface="Times New Roman" panose="02020603050405020304" pitchFamily="18" charset="0"/>
                      </a:rPr>
                      <m:t> </m:t>
                    </m:r>
                    <m:r>
                      <m:rPr>
                        <m:sty m:val="p"/>
                      </m:rPr>
                      <a:rPr lang="fr-FR" sz="2800" b="0" i="0">
                        <a:solidFill>
                          <a:srgbClr val="FF0000"/>
                        </a:solidFill>
                        <a:effectLst/>
                        <a:latin typeface="Cambria Math" panose="02040503050406030204" pitchFamily="18" charset="0"/>
                        <a:ea typeface="Times New Roman" panose="02020603050405020304" pitchFamily="18" charset="0"/>
                      </a:rPr>
                      <m:t>t</m:t>
                    </m:r>
                    <m:r>
                      <a:rPr lang="fr-FR" sz="2800" b="0" i="0">
                        <a:solidFill>
                          <a:srgbClr val="FF0000"/>
                        </a:solidFill>
                        <a:effectLst/>
                        <a:latin typeface="Cambria Math" panose="02040503050406030204" pitchFamily="18" charset="0"/>
                        <a:ea typeface="Times New Roman" panose="02020603050405020304" pitchFamily="18" charset="0"/>
                      </a:rPr>
                      <m:t> </m:t>
                    </m:r>
                  </m:oMath>
                </a14:m>
                <a:endParaRPr lang="fr-FR" sz="2800" dirty="0">
                  <a:effectLst/>
                  <a:ea typeface="Times New Roman" panose="02020603050405020304" pitchFamily="18" charset="0"/>
                </a:endParaRPr>
              </a:p>
            </p:txBody>
          </p:sp>
        </mc:Choice>
        <mc:Fallback xmlns="">
          <p:sp>
            <p:nvSpPr>
              <p:cNvPr id="7" name="Rectangle 6"/>
              <p:cNvSpPr>
                <a:spLocks noRot="1" noChangeAspect="1" noMove="1" noResize="1" noEditPoints="1" noAdjustHandles="1" noChangeArrowheads="1" noChangeShapeType="1" noTextEdit="1"/>
              </p:cNvSpPr>
              <p:nvPr/>
            </p:nvSpPr>
            <p:spPr>
              <a:xfrm>
                <a:off x="263236" y="2853522"/>
                <a:ext cx="11042074" cy="3539430"/>
              </a:xfrm>
              <a:prstGeom prst="rect">
                <a:avLst/>
              </a:prstGeom>
              <a:blipFill>
                <a:blip r:embed="rId3"/>
                <a:stretch>
                  <a:fillRect l="-1159" t="-2410"/>
                </a:stretch>
              </a:blipFill>
            </p:spPr>
            <p:txBody>
              <a:bodyPr/>
              <a:lstStyle/>
              <a:p>
                <a:r>
                  <a:rPr lang="fr-FR">
                    <a:noFill/>
                  </a:rPr>
                  <a:t> </a:t>
                </a:r>
              </a:p>
            </p:txBody>
          </p:sp>
        </mc:Fallback>
      </mc:AlternateContent>
    </p:spTree>
    <p:extLst>
      <p:ext uri="{BB962C8B-B14F-4D97-AF65-F5344CB8AC3E}">
        <p14:creationId xmlns:p14="http://schemas.microsoft.com/office/powerpoint/2010/main" val="721400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animBg="1"/>
      <p:bldP spid="6"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7817" y="353659"/>
            <a:ext cx="11042073" cy="2308324"/>
          </a:xfrm>
          <a:prstGeom prst="rect">
            <a:avLst/>
          </a:prstGeom>
        </p:spPr>
        <p:txBody>
          <a:bodyPr wrap="square">
            <a:spAutoFit/>
          </a:bodyPr>
          <a:lstStyle/>
          <a:p>
            <a:pPr marL="228600">
              <a:spcAft>
                <a:spcPts val="0"/>
              </a:spcAft>
            </a:pPr>
            <a:r>
              <a:rPr lang="fr-FR" sz="2000" dirty="0">
                <a:ea typeface="Times New Roman" panose="02020603050405020304" pitchFamily="18" charset="0"/>
              </a:rPr>
              <a:t> </a:t>
            </a:r>
          </a:p>
          <a:p>
            <a:pPr marL="342900" lvl="0" indent="-342900" algn="just">
              <a:spcAft>
                <a:spcPts val="0"/>
              </a:spcAft>
              <a:buFont typeface="Symbol" panose="05050102010706020507" pitchFamily="18" charset="2"/>
              <a:buChar char="-"/>
              <a:tabLst>
                <a:tab pos="457200" algn="l"/>
              </a:tabLst>
            </a:pPr>
            <a:r>
              <a:rPr lang="fr-FR" sz="2000" dirty="0">
                <a:ea typeface="Times New Roman" panose="02020603050405020304" pitchFamily="18" charset="0"/>
              </a:rPr>
              <a:t>EFFET JOULE :</a:t>
            </a:r>
          </a:p>
          <a:p>
            <a:pPr marL="228600" algn="just">
              <a:spcAft>
                <a:spcPts val="0"/>
              </a:spcAft>
            </a:pPr>
            <a:r>
              <a:rPr lang="fr-FR" sz="2000" dirty="0">
                <a:ea typeface="Times New Roman" panose="02020603050405020304" pitchFamily="18" charset="0"/>
              </a:rPr>
              <a:t> </a:t>
            </a:r>
          </a:p>
          <a:p>
            <a:pPr marL="228600" algn="just">
              <a:spcAft>
                <a:spcPts val="0"/>
              </a:spcAft>
            </a:pPr>
            <a:r>
              <a:rPr lang="fr-FR" sz="2800" b="1" dirty="0">
                <a:solidFill>
                  <a:srgbClr val="FF0000"/>
                </a:solidFill>
                <a:ea typeface="Times New Roman" panose="02020603050405020304" pitchFamily="18" charset="0"/>
              </a:rPr>
              <a:t>C’est la transformation d’énergie électrique en énergie thermique au sein du milieu conducteur parcouru par un courant. Ce phénomène est assimilable à un frottement mécanique provoquant un échauffement.</a:t>
            </a:r>
            <a:endParaRPr lang="fr-FR" sz="2800" dirty="0">
              <a:effectLst/>
              <a:ea typeface="Times New Roman" panose="02020603050405020304" pitchFamily="18" charset="0"/>
            </a:endParaRPr>
          </a:p>
        </p:txBody>
      </p:sp>
      <p:sp>
        <p:nvSpPr>
          <p:cNvPr id="3" name="Rectangle 2"/>
          <p:cNvSpPr/>
          <p:nvPr/>
        </p:nvSpPr>
        <p:spPr>
          <a:xfrm>
            <a:off x="207817" y="2478388"/>
            <a:ext cx="11249891" cy="2246769"/>
          </a:xfrm>
          <a:prstGeom prst="rect">
            <a:avLst/>
          </a:prstGeom>
        </p:spPr>
        <p:txBody>
          <a:bodyPr wrap="square">
            <a:spAutoFit/>
          </a:bodyPr>
          <a:lstStyle/>
          <a:p>
            <a:pPr marL="228600" algn="just">
              <a:spcAft>
                <a:spcPts val="0"/>
              </a:spcAft>
            </a:pPr>
            <a:r>
              <a:rPr lang="fr-FR" sz="2000" b="1" dirty="0">
                <a:solidFill>
                  <a:srgbClr val="FF0000"/>
                </a:solidFill>
                <a:latin typeface="Verdana" panose="020B0604030504040204" pitchFamily="34" charset="0"/>
                <a:ea typeface="Times New Roman" panose="02020603050405020304" pitchFamily="18" charset="0"/>
              </a:rPr>
              <a:t> </a:t>
            </a:r>
            <a:endParaRPr lang="fr-FR" sz="2000" dirty="0">
              <a:ea typeface="Times New Roman" panose="02020603050405020304" pitchFamily="18" charset="0"/>
            </a:endParaRPr>
          </a:p>
          <a:p>
            <a:pPr marL="228600" algn="just">
              <a:spcAft>
                <a:spcPts val="0"/>
              </a:spcAft>
            </a:pPr>
            <a:r>
              <a:rPr lang="fr-FR" sz="2000" dirty="0">
                <a:ea typeface="Times New Roman" panose="02020603050405020304" pitchFamily="18" charset="0"/>
              </a:rPr>
              <a:t>L’effet Joule intervient dans les appareils électriques chauffants (convecteurs, fours, séchoirs …).</a:t>
            </a:r>
          </a:p>
          <a:p>
            <a:pPr marL="228600" algn="just">
              <a:spcAft>
                <a:spcPts val="0"/>
              </a:spcAft>
            </a:pPr>
            <a:r>
              <a:rPr lang="fr-FR" sz="2000" dirty="0">
                <a:ea typeface="Times New Roman" panose="02020603050405020304" pitchFamily="18" charset="0"/>
              </a:rPr>
              <a:t>Dans les lampes à incandescence, l’énergie électrique est transférée au milieu extérieur sous forme de chaleur et d’énergie rayonnante. Mais dans la majorité des circuits électriques, il correspond à une perte d’énergie. Dans d’autres cas, cet effet entraîne un fonctionnement moins efficace des composants (ex : microprocesseurs en informatique) et on cherche à le limiter au maximum grâce à l’utilisation de radiateur et ventilateur sur les composants pour évacuer la chaleur.</a:t>
            </a:r>
            <a:endParaRPr lang="fr-FR" sz="2000" dirty="0">
              <a:effectLst/>
              <a:ea typeface="Times New Roman" panose="02020603050405020304" pitchFamily="18" charset="0"/>
            </a:endParaRPr>
          </a:p>
        </p:txBody>
      </p:sp>
      <p:pic>
        <p:nvPicPr>
          <p:cNvPr id="4" name="Image 3" descr="https://upload.wikimedia.org/wikipedia/commons/thumb/7/79/Kuehlkoerper2.jpg/242px-Kuehlkoerper2.jpg"/>
          <p:cNvPicPr/>
          <p:nvPr/>
        </p:nvPicPr>
        <p:blipFill>
          <a:blip r:embed="rId2">
            <a:extLst>
              <a:ext uri="{28A0092B-C50C-407E-A947-70E740481C1C}">
                <a14:useLocalDpi xmlns:a14="http://schemas.microsoft.com/office/drawing/2010/main" val="0"/>
              </a:ext>
            </a:extLst>
          </a:blip>
          <a:srcRect/>
          <a:stretch>
            <a:fillRect/>
          </a:stretch>
        </p:blipFill>
        <p:spPr bwMode="auto">
          <a:xfrm>
            <a:off x="4376303" y="4892500"/>
            <a:ext cx="2305050" cy="1714500"/>
          </a:xfrm>
          <a:prstGeom prst="rect">
            <a:avLst/>
          </a:prstGeom>
          <a:noFill/>
          <a:ln>
            <a:noFill/>
          </a:ln>
        </p:spPr>
      </p:pic>
    </p:spTree>
    <p:extLst>
      <p:ext uri="{BB962C8B-B14F-4D97-AF65-F5344CB8AC3E}">
        <p14:creationId xmlns:p14="http://schemas.microsoft.com/office/powerpoint/2010/main" val="3270043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8654" y="418421"/>
            <a:ext cx="11166763" cy="2308324"/>
          </a:xfrm>
          <a:prstGeom prst="rect">
            <a:avLst/>
          </a:prstGeom>
        </p:spPr>
        <p:txBody>
          <a:bodyPr wrap="square">
            <a:spAutoFit/>
          </a:bodyPr>
          <a:lstStyle/>
          <a:p>
            <a:pPr marL="228600" algn="just">
              <a:spcAft>
                <a:spcPts val="0"/>
              </a:spcAft>
            </a:pPr>
            <a:r>
              <a:rPr lang="fr-FR" sz="2400" dirty="0">
                <a:ea typeface="Times New Roman" panose="02020603050405020304" pitchFamily="18" charset="0"/>
              </a:rPr>
              <a:t>Pour tout conducteur ohmique, il existe une limite d’intensité I</a:t>
            </a:r>
            <a:r>
              <a:rPr lang="fr-FR" sz="2400" baseline="-25000" dirty="0">
                <a:ea typeface="Times New Roman" panose="02020603050405020304" pitchFamily="18" charset="0"/>
              </a:rPr>
              <a:t>max</a:t>
            </a:r>
            <a:r>
              <a:rPr lang="fr-FR" sz="2400" dirty="0">
                <a:ea typeface="Times New Roman" panose="02020603050405020304" pitchFamily="18" charset="0"/>
              </a:rPr>
              <a:t> au-delà de laquelle la puissance reçue est trop importante et l’énergie ne peut plus être évacuée rapidement, par effet Joule. Le conducteur ohmique s’échauffe fortement, ce qui provoque sa destruction. Les constructeurs indiquent la valeur de la résistance R et la puissance maximale admissible, dite puissance nominale </a:t>
            </a:r>
            <a:r>
              <a:rPr lang="fr-FR" sz="2400" dirty="0" err="1">
                <a:ea typeface="Times New Roman" panose="02020603050405020304" pitchFamily="18" charset="0"/>
              </a:rPr>
              <a:t>P</a:t>
            </a:r>
            <a:r>
              <a:rPr lang="fr-FR" sz="2400" baseline="-25000" dirty="0" err="1">
                <a:ea typeface="Times New Roman" panose="02020603050405020304" pitchFamily="18" charset="0"/>
              </a:rPr>
              <a:t>max</a:t>
            </a:r>
            <a:r>
              <a:rPr lang="fr-FR" sz="2400" dirty="0">
                <a:ea typeface="Times New Roman" panose="02020603050405020304" pitchFamily="18" charset="0"/>
              </a:rPr>
              <a:t>.</a:t>
            </a:r>
          </a:p>
          <a:p>
            <a:pPr marL="228600" algn="just">
              <a:spcAft>
                <a:spcPts val="0"/>
              </a:spcAft>
            </a:pPr>
            <a:r>
              <a:rPr lang="fr-FR" sz="2400" dirty="0">
                <a:ea typeface="Times New Roman" panose="02020603050405020304" pitchFamily="18" charset="0"/>
              </a:rPr>
              <a:t>Par exemple : R = 100Ω, ¼ W</a:t>
            </a:r>
            <a:endParaRPr lang="fr-FR" sz="2400" dirty="0">
              <a:effectLst/>
              <a:ea typeface="Times New Roman" panose="02020603050405020304" pitchFamily="18" charset="0"/>
            </a:endParaRPr>
          </a:p>
        </p:txBody>
      </p:sp>
      <p:pic>
        <p:nvPicPr>
          <p:cNvPr id="3" name="bigpic" descr="Panneau ou autocollant danger travaux"/>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5113" y="3098658"/>
            <a:ext cx="1108796" cy="1032597"/>
          </a:xfrm>
          <a:prstGeom prst="rect">
            <a:avLst/>
          </a:prstGeom>
          <a:noFill/>
          <a:ln>
            <a:noFill/>
          </a:ln>
        </p:spPr>
      </p:pic>
      <p:sp>
        <p:nvSpPr>
          <p:cNvPr id="4" name="Rectangle 3"/>
          <p:cNvSpPr/>
          <p:nvPr/>
        </p:nvSpPr>
        <p:spPr>
          <a:xfrm>
            <a:off x="1635270" y="3007871"/>
            <a:ext cx="10252364" cy="2246769"/>
          </a:xfrm>
          <a:prstGeom prst="rect">
            <a:avLst/>
          </a:prstGeom>
        </p:spPr>
        <p:txBody>
          <a:bodyPr wrap="square">
            <a:spAutoFit/>
          </a:bodyPr>
          <a:lstStyle/>
          <a:p>
            <a:pPr marL="228600">
              <a:spcAft>
                <a:spcPts val="0"/>
              </a:spcAft>
            </a:pPr>
            <a:r>
              <a:rPr lang="fr-FR" sz="2800" b="1" dirty="0">
                <a:ea typeface="Times New Roman" panose="02020603050405020304" pitchFamily="18" charset="0"/>
              </a:rPr>
              <a:t>Exercice : </a:t>
            </a:r>
            <a:r>
              <a:rPr lang="fr-FR" sz="2800" dirty="0">
                <a:ea typeface="Times New Roman" panose="02020603050405020304" pitchFamily="18" charset="0"/>
              </a:rPr>
              <a:t>Une résistance porte les indications suivantes :</a:t>
            </a:r>
            <a:r>
              <a:rPr lang="fr-FR" sz="2800" b="1" dirty="0">
                <a:ea typeface="Times New Roman" panose="02020603050405020304" pitchFamily="18" charset="0"/>
              </a:rPr>
              <a:t> 18Ω, ¼ W</a:t>
            </a:r>
            <a:endParaRPr lang="fr-FR" sz="2800" dirty="0">
              <a:ea typeface="Times New Roman" panose="02020603050405020304" pitchFamily="18" charset="0"/>
            </a:endParaRPr>
          </a:p>
          <a:p>
            <a:pPr marL="228600">
              <a:spcAft>
                <a:spcPts val="0"/>
              </a:spcAft>
            </a:pPr>
            <a:r>
              <a:rPr lang="fr-FR" sz="2800" b="1" dirty="0">
                <a:ea typeface="Times New Roman" panose="02020603050405020304" pitchFamily="18" charset="0"/>
              </a:rPr>
              <a:t> </a:t>
            </a:r>
            <a:endParaRPr lang="fr-FR" sz="2800" dirty="0">
              <a:ea typeface="Times New Roman" panose="02020603050405020304" pitchFamily="18" charset="0"/>
            </a:endParaRPr>
          </a:p>
          <a:p>
            <a:pPr marL="228600">
              <a:spcAft>
                <a:spcPts val="0"/>
              </a:spcAft>
            </a:pPr>
            <a:r>
              <a:rPr lang="fr-FR" sz="2800" dirty="0">
                <a:ea typeface="Times New Roman" panose="02020603050405020304" pitchFamily="18" charset="0"/>
              </a:rPr>
              <a:t>Calculer l’intensité et la tension maximales pouvant être supportées par ce dipôle.</a:t>
            </a:r>
          </a:p>
          <a:p>
            <a:pPr marL="228600">
              <a:spcAft>
                <a:spcPts val="0"/>
              </a:spcAft>
            </a:pPr>
            <a:r>
              <a:rPr lang="fr-FR" sz="2800" dirty="0">
                <a:latin typeface="Verdana" panose="020B0604030504040204" pitchFamily="34" charset="0"/>
                <a:ea typeface="Times New Roman" panose="02020603050405020304" pitchFamily="18" charset="0"/>
              </a:rPr>
              <a:t> </a:t>
            </a:r>
            <a:endParaRPr lang="fr-FR"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635396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t 7"/>
          <p:cNvGraphicFramePr>
            <a:graphicFrameLocks noChangeAspect="1"/>
          </p:cNvGraphicFramePr>
          <p:nvPr>
            <p:extLst>
              <p:ext uri="{D42A27DB-BD31-4B8C-83A1-F6EECF244321}">
                <p14:modId xmlns:p14="http://schemas.microsoft.com/office/powerpoint/2010/main" val="3469931082"/>
              </p:ext>
            </p:extLst>
          </p:nvPr>
        </p:nvGraphicFramePr>
        <p:xfrm>
          <a:off x="5019009" y="1538027"/>
          <a:ext cx="4514850" cy="3389610"/>
        </p:xfrm>
        <a:graphic>
          <a:graphicData uri="http://schemas.openxmlformats.org/presentationml/2006/ole">
            <mc:AlternateContent xmlns:mc="http://schemas.openxmlformats.org/markup-compatibility/2006">
              <mc:Choice xmlns:v="urn:schemas-microsoft-com:vml" Requires="v">
                <p:oleObj spid="_x0000_s8377" name="Slide" r:id="rId3" imgW="4211163" imgH="3157292" progId="PowerPoint.Slide.8">
                  <p:embed/>
                </p:oleObj>
              </mc:Choice>
              <mc:Fallback>
                <p:oleObj name="Slide" r:id="rId3" imgW="4211163" imgH="3157292" progId="PowerPoint.Slide.8">
                  <p:embed/>
                  <p:pic>
                    <p:nvPicPr>
                      <p:cNvPr id="0" name="Object 3"/>
                      <p:cNvPicPr>
                        <a:picLocks noChangeAspect="1" noChangeArrowheads="1"/>
                      </p:cNvPicPr>
                      <p:nvPr/>
                    </p:nvPicPr>
                    <p:blipFill>
                      <a:blip r:embed="rId4"/>
                      <a:srcRect/>
                      <a:stretch>
                        <a:fillRect/>
                      </a:stretch>
                    </p:blipFill>
                    <p:spPr bwMode="auto">
                      <a:xfrm>
                        <a:off x="5019009" y="1538027"/>
                        <a:ext cx="4514850" cy="3389610"/>
                      </a:xfrm>
                      <a:prstGeom prst="rect">
                        <a:avLst/>
                      </a:prstGeom>
                      <a:noFill/>
                    </p:spPr>
                  </p:pic>
                </p:oleObj>
              </mc:Fallback>
            </mc:AlternateContent>
          </a:graphicData>
        </a:graphic>
      </p:graphicFrame>
      <p:graphicFrame>
        <p:nvGraphicFramePr>
          <p:cNvPr id="6" name="Objet 5"/>
          <p:cNvGraphicFramePr>
            <a:graphicFrameLocks noChangeAspect="1"/>
          </p:cNvGraphicFramePr>
          <p:nvPr>
            <p:extLst>
              <p:ext uri="{D42A27DB-BD31-4B8C-83A1-F6EECF244321}">
                <p14:modId xmlns:p14="http://schemas.microsoft.com/office/powerpoint/2010/main" val="2458030757"/>
              </p:ext>
            </p:extLst>
          </p:nvPr>
        </p:nvGraphicFramePr>
        <p:xfrm>
          <a:off x="493668" y="1887984"/>
          <a:ext cx="4031673" cy="3039653"/>
        </p:xfrm>
        <a:graphic>
          <a:graphicData uri="http://schemas.openxmlformats.org/presentationml/2006/ole">
            <mc:AlternateContent xmlns:mc="http://schemas.openxmlformats.org/markup-compatibility/2006">
              <mc:Choice xmlns:v="urn:schemas-microsoft-com:vml" Requires="v">
                <p:oleObj spid="_x0000_s8378" name="Slide" r:id="rId5" imgW="4201081" imgH="3152251" progId="PowerPoint.Slide.8">
                  <p:embed/>
                </p:oleObj>
              </mc:Choice>
              <mc:Fallback>
                <p:oleObj name="Slide" r:id="rId5" imgW="4201081" imgH="3152251" progId="PowerPoint.Slide.8">
                  <p:embed/>
                  <p:pic>
                    <p:nvPicPr>
                      <p:cNvPr id="0" name="Object 1"/>
                      <p:cNvPicPr>
                        <a:picLocks noChangeAspect="1" noChangeArrowheads="1"/>
                      </p:cNvPicPr>
                      <p:nvPr/>
                    </p:nvPicPr>
                    <p:blipFill>
                      <a:blip r:embed="rId6"/>
                      <a:srcRect/>
                      <a:stretch>
                        <a:fillRect/>
                      </a:stretch>
                    </p:blipFill>
                    <p:spPr bwMode="auto">
                      <a:xfrm>
                        <a:off x="493668" y="1887984"/>
                        <a:ext cx="4031673" cy="3039653"/>
                      </a:xfrm>
                      <a:prstGeom prst="rect">
                        <a:avLst/>
                      </a:prstGeom>
                      <a:noFill/>
                    </p:spPr>
                  </p:pic>
                </p:oleObj>
              </mc:Fallback>
            </mc:AlternateContent>
          </a:graphicData>
        </a:graphic>
      </p:graphicFrame>
      <p:sp>
        <p:nvSpPr>
          <p:cNvPr id="2" name="Rectangle 1"/>
          <p:cNvSpPr/>
          <p:nvPr/>
        </p:nvSpPr>
        <p:spPr>
          <a:xfrm>
            <a:off x="396931" y="445716"/>
            <a:ext cx="5385577" cy="523220"/>
          </a:xfrm>
          <a:prstGeom prst="rect">
            <a:avLst/>
          </a:prstGeom>
        </p:spPr>
        <p:txBody>
          <a:bodyPr wrap="none">
            <a:spAutoFit/>
          </a:bodyPr>
          <a:lstStyle/>
          <a:p>
            <a:pPr>
              <a:spcAft>
                <a:spcPts val="0"/>
              </a:spcAft>
            </a:pPr>
            <a:r>
              <a:rPr lang="fr-FR" sz="2800" dirty="0">
                <a:solidFill>
                  <a:srgbClr val="0070C0"/>
                </a:solidFill>
                <a:ea typeface="Times New Roman" panose="02020603050405020304" pitchFamily="18" charset="0"/>
              </a:rPr>
              <a:t>2.4 Associations de dipôles résistifs.</a:t>
            </a:r>
            <a:endParaRPr lang="fr-FR" sz="2800" dirty="0">
              <a:solidFill>
                <a:srgbClr val="0070C0"/>
              </a:solidFill>
              <a:effectLst/>
              <a:ea typeface="Times New Roman" panose="02020603050405020304" pitchFamily="18" charset="0"/>
            </a:endParaRPr>
          </a:p>
        </p:txBody>
      </p:sp>
      <p:sp>
        <p:nvSpPr>
          <p:cNvPr id="3" name="Rectangle 2"/>
          <p:cNvSpPr/>
          <p:nvPr/>
        </p:nvSpPr>
        <p:spPr>
          <a:xfrm>
            <a:off x="396930" y="1180098"/>
            <a:ext cx="11448705" cy="954107"/>
          </a:xfrm>
          <a:prstGeom prst="rect">
            <a:avLst/>
          </a:prstGeom>
        </p:spPr>
        <p:txBody>
          <a:bodyPr wrap="square">
            <a:spAutoFit/>
          </a:bodyPr>
          <a:lstStyle/>
          <a:p>
            <a:pPr>
              <a:spcAft>
                <a:spcPts val="0"/>
              </a:spcAft>
            </a:pPr>
            <a:r>
              <a:rPr lang="fr-FR" sz="2800" dirty="0">
                <a:ea typeface="Times New Roman" panose="02020603050405020304" pitchFamily="18" charset="0"/>
              </a:rPr>
              <a:t>Il est souvent possible de simplifier un circuit en remplaçant par un dipôle équivalent, une association de dipôles du même type.</a:t>
            </a:r>
            <a:endParaRPr lang="fr-FR" sz="2800" dirty="0">
              <a:effectLst/>
              <a:ea typeface="Times New Roman" panose="02020603050405020304" pitchFamily="18" charset="0"/>
            </a:endParaRPr>
          </a:p>
        </p:txBody>
      </p:sp>
      <p:sp>
        <p:nvSpPr>
          <p:cNvPr id="4" name="Rectangle 3"/>
          <p:cNvSpPr/>
          <p:nvPr/>
        </p:nvSpPr>
        <p:spPr>
          <a:xfrm>
            <a:off x="0" y="2222256"/>
            <a:ext cx="6067558" cy="523220"/>
          </a:xfrm>
          <a:prstGeom prst="rect">
            <a:avLst/>
          </a:prstGeom>
        </p:spPr>
        <p:txBody>
          <a:bodyPr wrap="none">
            <a:spAutoFit/>
          </a:bodyPr>
          <a:lstStyle/>
          <a:p>
            <a:pPr indent="449580">
              <a:spcAft>
                <a:spcPts val="0"/>
              </a:spcAft>
            </a:pPr>
            <a:r>
              <a:rPr lang="fr-FR" sz="2800" u="sng" dirty="0">
                <a:latin typeface="Calibri" panose="020F0502020204030204" pitchFamily="34" charset="0"/>
                <a:ea typeface="Times New Roman" panose="02020603050405020304" pitchFamily="18" charset="0"/>
                <a:cs typeface="Calibri" panose="020F0502020204030204" pitchFamily="34" charset="0"/>
              </a:rPr>
              <a:t>a-  Association en série de résistance.</a:t>
            </a:r>
            <a:endParaRPr lang="fr-FR" sz="2800" dirty="0">
              <a:effectLst/>
              <a:latin typeface="Calibri" panose="020F0502020204030204" pitchFamily="34" charset="0"/>
              <a:ea typeface="Times New Roman" panose="02020603050405020304" pitchFamily="18" charset="0"/>
              <a:cs typeface="Calibri" panose="020F0502020204030204" pitchFamily="34" charset="0"/>
            </a:endParaRPr>
          </a:p>
        </p:txBody>
      </p:sp>
      <p:sp>
        <p:nvSpPr>
          <p:cNvPr id="5" name="Rectangle 2"/>
          <p:cNvSpPr>
            <a:spLocks noChangeArrowheads="1"/>
          </p:cNvSpPr>
          <p:nvPr/>
        </p:nvSpPr>
        <p:spPr bwMode="auto">
          <a:xfrm>
            <a:off x="914399" y="3449781"/>
            <a:ext cx="1627931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fr-FR"/>
          </a:p>
        </p:txBody>
      </p:sp>
      <p:sp>
        <p:nvSpPr>
          <p:cNvPr id="7" name="Rectangle 4"/>
          <p:cNvSpPr>
            <a:spLocks noChangeArrowheads="1"/>
          </p:cNvSpPr>
          <p:nvPr/>
        </p:nvSpPr>
        <p:spPr bwMode="auto">
          <a:xfrm>
            <a:off x="5200649" y="2914456"/>
            <a:ext cx="1778156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fr-FR"/>
          </a:p>
        </p:txBody>
      </p:sp>
      <mc:AlternateContent xmlns:mc="http://schemas.openxmlformats.org/markup-compatibility/2006" xmlns:a14="http://schemas.microsoft.com/office/drawing/2010/main">
        <mc:Choice Requires="a14">
          <p:sp>
            <p:nvSpPr>
              <p:cNvPr id="9" name="Zone de texte 21"/>
              <p:cNvSpPr txBox="1"/>
              <p:nvPr/>
            </p:nvSpPr>
            <p:spPr>
              <a:xfrm>
                <a:off x="128588" y="4927637"/>
                <a:ext cx="5072061" cy="1026472"/>
              </a:xfrm>
              <a:prstGeom prst="rect">
                <a:avLst/>
              </a:prstGeom>
              <a:noFill/>
              <a:ln w="635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14:m>
                  <m:oMathPara xmlns:m="http://schemas.openxmlformats.org/officeDocument/2006/math">
                    <m:oMathParaPr>
                      <m:jc m:val="centerGroup"/>
                    </m:oMathParaPr>
                    <m:oMath xmlns:m="http://schemas.openxmlformats.org/officeDocument/2006/math">
                      <m:sSub>
                        <m:sSubPr>
                          <m:ctrlPr>
                            <a:rPr lang="fr-FR" sz="2000" b="1" i="1" smtClean="0">
                              <a:solidFill>
                                <a:srgbClr val="FF0000"/>
                              </a:solidFill>
                              <a:effectLst/>
                              <a:latin typeface="Cambria Math" panose="02040503050406030204" pitchFamily="18" charset="0"/>
                              <a:ea typeface="Times New Roman" panose="02020603050405020304" pitchFamily="18" charset="0"/>
                            </a:rPr>
                          </m:ctrlPr>
                        </m:sSubPr>
                        <m:e>
                          <m:r>
                            <a:rPr lang="fr-FR" sz="2000" b="1" i="1">
                              <a:solidFill>
                                <a:srgbClr val="FF0000"/>
                              </a:solidFill>
                              <a:effectLst/>
                              <a:latin typeface="Cambria Math" panose="02040503050406030204" pitchFamily="18" charset="0"/>
                              <a:ea typeface="Times New Roman" panose="02020603050405020304" pitchFamily="18" charset="0"/>
                            </a:rPr>
                            <m:t>𝐮</m:t>
                          </m:r>
                        </m:e>
                        <m:sub>
                          <m:r>
                            <a:rPr lang="fr-FR" sz="2000" b="1" i="1">
                              <a:solidFill>
                                <a:srgbClr val="FF0000"/>
                              </a:solidFill>
                              <a:effectLst/>
                              <a:latin typeface="Cambria Math" panose="02040503050406030204" pitchFamily="18" charset="0"/>
                              <a:ea typeface="Times New Roman" panose="02020603050405020304" pitchFamily="18" charset="0"/>
                            </a:rPr>
                            <m:t>𝐀𝐁</m:t>
                          </m:r>
                        </m:sub>
                      </m:sSub>
                      <m:r>
                        <a:rPr lang="fr-FR" sz="2000" b="1">
                          <a:solidFill>
                            <a:srgbClr val="FF0000"/>
                          </a:solidFill>
                          <a:effectLst/>
                          <a:latin typeface="Cambria Math" panose="02040503050406030204" pitchFamily="18" charset="0"/>
                          <a:ea typeface="Times New Roman" panose="02020603050405020304" pitchFamily="18" charset="0"/>
                        </a:rPr>
                        <m:t>  =        </m:t>
                      </m:r>
                      <m:sSub>
                        <m:sSubPr>
                          <m:ctrlPr>
                            <a:rPr lang="fr-FR" sz="2000" b="1" i="1">
                              <a:solidFill>
                                <a:srgbClr val="FF0000"/>
                              </a:solidFill>
                              <a:effectLst/>
                              <a:latin typeface="Cambria Math" panose="02040503050406030204" pitchFamily="18" charset="0"/>
                              <a:ea typeface="Times New Roman" panose="02020603050405020304" pitchFamily="18" charset="0"/>
                            </a:rPr>
                          </m:ctrlPr>
                        </m:sSubPr>
                        <m:e>
                          <m:r>
                            <a:rPr lang="fr-FR" sz="2000" b="1" i="1">
                              <a:solidFill>
                                <a:srgbClr val="FF0000"/>
                              </a:solidFill>
                              <a:effectLst/>
                              <a:latin typeface="Cambria Math" panose="02040503050406030204" pitchFamily="18" charset="0"/>
                              <a:ea typeface="Times New Roman" panose="02020603050405020304" pitchFamily="18" charset="0"/>
                            </a:rPr>
                            <m:t>𝐮</m:t>
                          </m:r>
                        </m:e>
                        <m:sub>
                          <m:r>
                            <a:rPr lang="fr-FR" sz="2000" b="1" i="1">
                              <a:solidFill>
                                <a:srgbClr val="FF0000"/>
                              </a:solidFill>
                              <a:effectLst/>
                              <a:latin typeface="Cambria Math" panose="02040503050406030204" pitchFamily="18" charset="0"/>
                              <a:ea typeface="Times New Roman" panose="02020603050405020304" pitchFamily="18" charset="0"/>
                            </a:rPr>
                            <m:t>𝟏</m:t>
                          </m:r>
                        </m:sub>
                      </m:sSub>
                      <m:r>
                        <a:rPr lang="fr-FR" sz="2000" b="1">
                          <a:solidFill>
                            <a:srgbClr val="FF0000"/>
                          </a:solidFill>
                          <a:effectLst/>
                          <a:latin typeface="Cambria Math" panose="02040503050406030204" pitchFamily="18" charset="0"/>
                          <a:ea typeface="Times New Roman" panose="02020603050405020304" pitchFamily="18" charset="0"/>
                        </a:rPr>
                        <m:t>+</m:t>
                      </m:r>
                      <m:sSub>
                        <m:sSubPr>
                          <m:ctrlPr>
                            <a:rPr lang="fr-FR" sz="2000" b="1" i="1">
                              <a:solidFill>
                                <a:srgbClr val="FF0000"/>
                              </a:solidFill>
                              <a:effectLst/>
                              <a:latin typeface="Cambria Math" panose="02040503050406030204" pitchFamily="18" charset="0"/>
                              <a:ea typeface="Times New Roman" panose="02020603050405020304" pitchFamily="18" charset="0"/>
                            </a:rPr>
                          </m:ctrlPr>
                        </m:sSubPr>
                        <m:e>
                          <m:r>
                            <a:rPr lang="fr-FR" sz="2000" b="1" i="1">
                              <a:solidFill>
                                <a:srgbClr val="FF0000"/>
                              </a:solidFill>
                              <a:effectLst/>
                              <a:latin typeface="Cambria Math" panose="02040503050406030204" pitchFamily="18" charset="0"/>
                              <a:ea typeface="Times New Roman" panose="02020603050405020304" pitchFamily="18" charset="0"/>
                            </a:rPr>
                            <m:t>𝐮</m:t>
                          </m:r>
                        </m:e>
                        <m:sub>
                          <m:r>
                            <a:rPr lang="fr-FR" sz="2000" b="1" i="1">
                              <a:solidFill>
                                <a:srgbClr val="FF0000"/>
                              </a:solidFill>
                              <a:effectLst/>
                              <a:latin typeface="Cambria Math" panose="02040503050406030204" pitchFamily="18" charset="0"/>
                              <a:ea typeface="Times New Roman" panose="02020603050405020304" pitchFamily="18" charset="0"/>
                            </a:rPr>
                            <m:t>𝟐</m:t>
                          </m:r>
                        </m:sub>
                      </m:sSub>
                      <m:r>
                        <a:rPr lang="fr-FR" sz="2000" b="1">
                          <a:solidFill>
                            <a:srgbClr val="FF0000"/>
                          </a:solidFill>
                          <a:effectLst/>
                          <a:latin typeface="Cambria Math" panose="02040503050406030204" pitchFamily="18" charset="0"/>
                          <a:ea typeface="Times New Roman" panose="02020603050405020304" pitchFamily="18" charset="0"/>
                        </a:rPr>
                        <m:t>+</m:t>
                      </m:r>
                      <m:sSub>
                        <m:sSubPr>
                          <m:ctrlPr>
                            <a:rPr lang="fr-FR" sz="2000" b="1" i="1">
                              <a:solidFill>
                                <a:srgbClr val="FF0000"/>
                              </a:solidFill>
                              <a:effectLst/>
                              <a:latin typeface="Cambria Math" panose="02040503050406030204" pitchFamily="18" charset="0"/>
                              <a:ea typeface="Times New Roman" panose="02020603050405020304" pitchFamily="18" charset="0"/>
                            </a:rPr>
                          </m:ctrlPr>
                        </m:sSubPr>
                        <m:e>
                          <m:r>
                            <a:rPr lang="fr-FR" sz="2000" b="1" i="1">
                              <a:solidFill>
                                <a:srgbClr val="FF0000"/>
                              </a:solidFill>
                              <a:effectLst/>
                              <a:latin typeface="Cambria Math" panose="02040503050406030204" pitchFamily="18" charset="0"/>
                              <a:ea typeface="Times New Roman" panose="02020603050405020304" pitchFamily="18" charset="0"/>
                            </a:rPr>
                            <m:t>𝐮</m:t>
                          </m:r>
                        </m:e>
                        <m:sub>
                          <m:r>
                            <a:rPr lang="fr-FR" sz="2000" b="1" i="1">
                              <a:solidFill>
                                <a:srgbClr val="FF0000"/>
                              </a:solidFill>
                              <a:effectLst/>
                              <a:latin typeface="Cambria Math" panose="02040503050406030204" pitchFamily="18" charset="0"/>
                              <a:ea typeface="Times New Roman" panose="02020603050405020304" pitchFamily="18" charset="0"/>
                            </a:rPr>
                            <m:t>𝟑</m:t>
                          </m:r>
                        </m:sub>
                      </m:sSub>
                      <m:r>
                        <a:rPr lang="fr-FR" sz="2000" b="1">
                          <a:solidFill>
                            <a:srgbClr val="FF0000"/>
                          </a:solidFill>
                          <a:effectLst/>
                          <a:latin typeface="Cambria Math" panose="02040503050406030204" pitchFamily="18" charset="0"/>
                          <a:ea typeface="Times New Roman" panose="02020603050405020304" pitchFamily="18" charset="0"/>
                        </a:rPr>
                        <m:t>+…+</m:t>
                      </m:r>
                      <m:sSub>
                        <m:sSubPr>
                          <m:ctrlPr>
                            <a:rPr lang="fr-FR" sz="2000" b="1" i="1">
                              <a:solidFill>
                                <a:srgbClr val="FF0000"/>
                              </a:solidFill>
                              <a:effectLst/>
                              <a:latin typeface="Cambria Math" panose="02040503050406030204" pitchFamily="18" charset="0"/>
                              <a:ea typeface="Times New Roman" panose="02020603050405020304" pitchFamily="18" charset="0"/>
                            </a:rPr>
                          </m:ctrlPr>
                        </m:sSubPr>
                        <m:e>
                          <m:r>
                            <a:rPr lang="fr-FR" sz="2000" b="1" i="1">
                              <a:solidFill>
                                <a:srgbClr val="FF0000"/>
                              </a:solidFill>
                              <a:effectLst/>
                              <a:latin typeface="Cambria Math" panose="02040503050406030204" pitchFamily="18" charset="0"/>
                              <a:ea typeface="Times New Roman" panose="02020603050405020304" pitchFamily="18" charset="0"/>
                            </a:rPr>
                            <m:t>𝐮</m:t>
                          </m:r>
                        </m:e>
                        <m:sub>
                          <m:r>
                            <a:rPr lang="fr-FR" sz="2000" b="1" i="1">
                              <a:solidFill>
                                <a:srgbClr val="FF0000"/>
                              </a:solidFill>
                              <a:effectLst/>
                              <a:latin typeface="Cambria Math" panose="02040503050406030204" pitchFamily="18" charset="0"/>
                              <a:ea typeface="Times New Roman" panose="02020603050405020304" pitchFamily="18" charset="0"/>
                            </a:rPr>
                            <m:t>𝐧</m:t>
                          </m:r>
                        </m:sub>
                      </m:sSub>
                    </m:oMath>
                  </m:oMathPara>
                </a14:m>
                <a:endParaRPr lang="fr-FR" sz="2000" dirty="0">
                  <a:effectLst/>
                  <a:ea typeface="Times New Roman" panose="02020603050405020304" pitchFamily="18" charset="0"/>
                  <a:cs typeface="Calibri" panose="020F0502020204030204" pitchFamily="34" charset="0"/>
                </a:endParaRPr>
              </a:p>
              <a:p>
                <a:pPr>
                  <a:spcAft>
                    <a:spcPts val="0"/>
                  </a:spcAft>
                </a:pPr>
                <a14:m>
                  <m:oMathPara xmlns:m="http://schemas.openxmlformats.org/officeDocument/2006/math">
                    <m:oMathParaPr>
                      <m:jc m:val="centerGroup"/>
                    </m:oMathParaPr>
                    <m:oMath xmlns:m="http://schemas.openxmlformats.org/officeDocument/2006/math">
                      <m:r>
                        <a:rPr lang="fr-FR" sz="2000" b="1">
                          <a:solidFill>
                            <a:srgbClr val="FF0000"/>
                          </a:solidFill>
                          <a:effectLst/>
                          <a:latin typeface="Cambria Math" panose="02040503050406030204" pitchFamily="18" charset="0"/>
                          <a:ea typeface="Times New Roman" panose="02020603050405020304" pitchFamily="18" charset="0"/>
                        </a:rPr>
                        <m:t>                   =</m:t>
                      </m:r>
                      <m:sSub>
                        <m:sSubPr>
                          <m:ctrlPr>
                            <a:rPr lang="fr-FR" sz="2000" b="1" i="1">
                              <a:solidFill>
                                <a:srgbClr val="FF0000"/>
                              </a:solidFill>
                              <a:effectLst/>
                              <a:latin typeface="Cambria Math" panose="02040503050406030204" pitchFamily="18" charset="0"/>
                              <a:ea typeface="Times New Roman" panose="02020603050405020304" pitchFamily="18" charset="0"/>
                            </a:rPr>
                          </m:ctrlPr>
                        </m:sSubPr>
                        <m:e>
                          <m:r>
                            <a:rPr lang="fr-FR" sz="2000" b="1" i="1">
                              <a:solidFill>
                                <a:srgbClr val="FF0000"/>
                              </a:solidFill>
                              <a:effectLst/>
                              <a:latin typeface="Cambria Math" panose="02040503050406030204" pitchFamily="18" charset="0"/>
                              <a:ea typeface="Times New Roman" panose="02020603050405020304" pitchFamily="18" charset="0"/>
                            </a:rPr>
                            <m:t>𝐑</m:t>
                          </m:r>
                        </m:e>
                        <m:sub>
                          <m:r>
                            <a:rPr lang="fr-FR" sz="2000" b="1" i="1">
                              <a:solidFill>
                                <a:srgbClr val="FF0000"/>
                              </a:solidFill>
                              <a:effectLst/>
                              <a:latin typeface="Cambria Math" panose="02040503050406030204" pitchFamily="18" charset="0"/>
                              <a:ea typeface="Times New Roman" panose="02020603050405020304" pitchFamily="18" charset="0"/>
                            </a:rPr>
                            <m:t>𝟏</m:t>
                          </m:r>
                        </m:sub>
                      </m:sSub>
                      <m:r>
                        <a:rPr lang="fr-FR" sz="2000" b="1">
                          <a:solidFill>
                            <a:srgbClr val="FF0000"/>
                          </a:solidFill>
                          <a:effectLst/>
                          <a:latin typeface="Cambria Math" panose="02040503050406030204" pitchFamily="18" charset="0"/>
                          <a:ea typeface="Times New Roman" panose="02020603050405020304" pitchFamily="18" charset="0"/>
                        </a:rPr>
                        <m:t>.</m:t>
                      </m:r>
                      <m:r>
                        <a:rPr lang="fr-FR" sz="2000" b="1" i="1">
                          <a:solidFill>
                            <a:srgbClr val="FF0000"/>
                          </a:solidFill>
                          <a:effectLst/>
                          <a:latin typeface="Cambria Math" panose="02040503050406030204" pitchFamily="18" charset="0"/>
                          <a:ea typeface="Times New Roman" panose="02020603050405020304" pitchFamily="18" charset="0"/>
                        </a:rPr>
                        <m:t>𝐢</m:t>
                      </m:r>
                      <m:r>
                        <a:rPr lang="fr-FR" sz="2000" b="1">
                          <a:solidFill>
                            <a:srgbClr val="FF0000"/>
                          </a:solidFill>
                          <a:effectLst/>
                          <a:latin typeface="Cambria Math" panose="02040503050406030204" pitchFamily="18" charset="0"/>
                          <a:ea typeface="Times New Roman" panose="02020603050405020304" pitchFamily="18" charset="0"/>
                        </a:rPr>
                        <m:t>+</m:t>
                      </m:r>
                      <m:sSub>
                        <m:sSubPr>
                          <m:ctrlPr>
                            <a:rPr lang="fr-FR" sz="2000" b="1" i="1">
                              <a:solidFill>
                                <a:srgbClr val="FF0000"/>
                              </a:solidFill>
                              <a:effectLst/>
                              <a:latin typeface="Cambria Math" panose="02040503050406030204" pitchFamily="18" charset="0"/>
                              <a:ea typeface="Times New Roman" panose="02020603050405020304" pitchFamily="18" charset="0"/>
                            </a:rPr>
                          </m:ctrlPr>
                        </m:sSubPr>
                        <m:e>
                          <m:r>
                            <a:rPr lang="fr-FR" sz="2000" b="1" i="1">
                              <a:solidFill>
                                <a:srgbClr val="FF0000"/>
                              </a:solidFill>
                              <a:effectLst/>
                              <a:latin typeface="Cambria Math" panose="02040503050406030204" pitchFamily="18" charset="0"/>
                              <a:ea typeface="Times New Roman" panose="02020603050405020304" pitchFamily="18" charset="0"/>
                            </a:rPr>
                            <m:t>𝐑</m:t>
                          </m:r>
                        </m:e>
                        <m:sub>
                          <m:r>
                            <a:rPr lang="fr-FR" sz="2000" b="1" i="1">
                              <a:solidFill>
                                <a:srgbClr val="FF0000"/>
                              </a:solidFill>
                              <a:effectLst/>
                              <a:latin typeface="Cambria Math" panose="02040503050406030204" pitchFamily="18" charset="0"/>
                              <a:ea typeface="Times New Roman" panose="02020603050405020304" pitchFamily="18" charset="0"/>
                            </a:rPr>
                            <m:t>𝟐</m:t>
                          </m:r>
                        </m:sub>
                      </m:sSub>
                      <m:r>
                        <a:rPr lang="fr-FR" sz="2000" b="1">
                          <a:solidFill>
                            <a:srgbClr val="FF0000"/>
                          </a:solidFill>
                          <a:effectLst/>
                          <a:latin typeface="Cambria Math" panose="02040503050406030204" pitchFamily="18" charset="0"/>
                          <a:ea typeface="Times New Roman" panose="02020603050405020304" pitchFamily="18" charset="0"/>
                        </a:rPr>
                        <m:t>.</m:t>
                      </m:r>
                      <m:r>
                        <a:rPr lang="fr-FR" sz="2000" b="1" i="1">
                          <a:solidFill>
                            <a:srgbClr val="FF0000"/>
                          </a:solidFill>
                          <a:effectLst/>
                          <a:latin typeface="Cambria Math" panose="02040503050406030204" pitchFamily="18" charset="0"/>
                          <a:ea typeface="Times New Roman" panose="02020603050405020304" pitchFamily="18" charset="0"/>
                        </a:rPr>
                        <m:t>𝐢</m:t>
                      </m:r>
                      <m:r>
                        <a:rPr lang="fr-FR" sz="2000" b="1">
                          <a:solidFill>
                            <a:srgbClr val="FF0000"/>
                          </a:solidFill>
                          <a:effectLst/>
                          <a:latin typeface="Cambria Math" panose="02040503050406030204" pitchFamily="18" charset="0"/>
                          <a:ea typeface="Times New Roman" panose="02020603050405020304" pitchFamily="18" charset="0"/>
                        </a:rPr>
                        <m:t> +</m:t>
                      </m:r>
                      <m:sSub>
                        <m:sSubPr>
                          <m:ctrlPr>
                            <a:rPr lang="fr-FR" sz="2000" b="1" i="1">
                              <a:solidFill>
                                <a:srgbClr val="FF0000"/>
                              </a:solidFill>
                              <a:effectLst/>
                              <a:latin typeface="Cambria Math" panose="02040503050406030204" pitchFamily="18" charset="0"/>
                              <a:ea typeface="Times New Roman" panose="02020603050405020304" pitchFamily="18" charset="0"/>
                            </a:rPr>
                          </m:ctrlPr>
                        </m:sSubPr>
                        <m:e>
                          <m:r>
                            <a:rPr lang="fr-FR" sz="2000" b="1" i="1">
                              <a:solidFill>
                                <a:srgbClr val="FF0000"/>
                              </a:solidFill>
                              <a:effectLst/>
                              <a:latin typeface="Cambria Math" panose="02040503050406030204" pitchFamily="18" charset="0"/>
                              <a:ea typeface="Times New Roman" panose="02020603050405020304" pitchFamily="18" charset="0"/>
                            </a:rPr>
                            <m:t>𝐑</m:t>
                          </m:r>
                        </m:e>
                        <m:sub>
                          <m:r>
                            <a:rPr lang="fr-FR" sz="2000" b="1" i="1">
                              <a:solidFill>
                                <a:srgbClr val="FF0000"/>
                              </a:solidFill>
                              <a:effectLst/>
                              <a:latin typeface="Cambria Math" panose="02040503050406030204" pitchFamily="18" charset="0"/>
                              <a:ea typeface="Times New Roman" panose="02020603050405020304" pitchFamily="18" charset="0"/>
                            </a:rPr>
                            <m:t>𝟑</m:t>
                          </m:r>
                        </m:sub>
                      </m:sSub>
                      <m:r>
                        <a:rPr lang="fr-FR" sz="2000" b="1">
                          <a:solidFill>
                            <a:srgbClr val="FF0000"/>
                          </a:solidFill>
                          <a:effectLst/>
                          <a:latin typeface="Cambria Math" panose="02040503050406030204" pitchFamily="18" charset="0"/>
                          <a:ea typeface="Times New Roman" panose="02020603050405020304" pitchFamily="18" charset="0"/>
                        </a:rPr>
                        <m:t>. </m:t>
                      </m:r>
                      <m:r>
                        <a:rPr lang="fr-FR" sz="2000" b="1" i="1">
                          <a:solidFill>
                            <a:srgbClr val="FF0000"/>
                          </a:solidFill>
                          <a:effectLst/>
                          <a:latin typeface="Cambria Math" panose="02040503050406030204" pitchFamily="18" charset="0"/>
                          <a:ea typeface="Times New Roman" panose="02020603050405020304" pitchFamily="18" charset="0"/>
                        </a:rPr>
                        <m:t>𝐢</m:t>
                      </m:r>
                      <m:r>
                        <a:rPr lang="fr-FR" sz="2000" b="1">
                          <a:solidFill>
                            <a:srgbClr val="FF0000"/>
                          </a:solidFill>
                          <a:effectLst/>
                          <a:latin typeface="Cambria Math" panose="02040503050406030204" pitchFamily="18" charset="0"/>
                          <a:ea typeface="Times New Roman" panose="02020603050405020304" pitchFamily="18" charset="0"/>
                        </a:rPr>
                        <m:t>+…+</m:t>
                      </m:r>
                      <m:sSub>
                        <m:sSubPr>
                          <m:ctrlPr>
                            <a:rPr lang="fr-FR" sz="2000" b="1" i="1">
                              <a:solidFill>
                                <a:srgbClr val="FF0000"/>
                              </a:solidFill>
                              <a:effectLst/>
                              <a:latin typeface="Cambria Math" panose="02040503050406030204" pitchFamily="18" charset="0"/>
                              <a:ea typeface="Times New Roman" panose="02020603050405020304" pitchFamily="18" charset="0"/>
                            </a:rPr>
                          </m:ctrlPr>
                        </m:sSubPr>
                        <m:e>
                          <m:r>
                            <a:rPr lang="fr-FR" sz="2000" b="1" i="1">
                              <a:solidFill>
                                <a:srgbClr val="FF0000"/>
                              </a:solidFill>
                              <a:effectLst/>
                              <a:latin typeface="Cambria Math" panose="02040503050406030204" pitchFamily="18" charset="0"/>
                              <a:ea typeface="Times New Roman" panose="02020603050405020304" pitchFamily="18" charset="0"/>
                            </a:rPr>
                            <m:t>𝐑</m:t>
                          </m:r>
                        </m:e>
                        <m:sub>
                          <m:r>
                            <a:rPr lang="fr-FR" sz="2000" b="1" i="1">
                              <a:solidFill>
                                <a:srgbClr val="FF0000"/>
                              </a:solidFill>
                              <a:effectLst/>
                              <a:latin typeface="Cambria Math" panose="02040503050406030204" pitchFamily="18" charset="0"/>
                              <a:ea typeface="Times New Roman" panose="02020603050405020304" pitchFamily="18" charset="0"/>
                            </a:rPr>
                            <m:t>𝐧</m:t>
                          </m:r>
                        </m:sub>
                      </m:sSub>
                      <m:r>
                        <a:rPr lang="fr-FR" sz="2000" b="1" i="1">
                          <a:solidFill>
                            <a:srgbClr val="FF0000"/>
                          </a:solidFill>
                          <a:effectLst/>
                          <a:latin typeface="Cambria Math" panose="02040503050406030204" pitchFamily="18" charset="0"/>
                          <a:ea typeface="Times New Roman" panose="02020603050405020304" pitchFamily="18" charset="0"/>
                        </a:rPr>
                        <m:t>.</m:t>
                      </m:r>
                      <m:r>
                        <a:rPr lang="fr-FR" sz="2000" b="1" i="1">
                          <a:solidFill>
                            <a:srgbClr val="FF0000"/>
                          </a:solidFill>
                          <a:effectLst/>
                          <a:latin typeface="Cambria Math" panose="02040503050406030204" pitchFamily="18" charset="0"/>
                          <a:ea typeface="Times New Roman" panose="02020603050405020304" pitchFamily="18" charset="0"/>
                        </a:rPr>
                        <m:t>𝐢</m:t>
                      </m:r>
                    </m:oMath>
                  </m:oMathPara>
                </a14:m>
                <a:endParaRPr lang="fr-FR" sz="2000" dirty="0">
                  <a:effectLst/>
                  <a:ea typeface="Times New Roman" panose="02020603050405020304" pitchFamily="18" charset="0"/>
                  <a:cs typeface="Calibri" panose="020F0502020204030204" pitchFamily="34" charset="0"/>
                </a:endParaRPr>
              </a:p>
              <a:p>
                <a:pPr>
                  <a:spcAft>
                    <a:spcPts val="0"/>
                  </a:spcAft>
                </a:pPr>
                <a14:m>
                  <m:oMathPara xmlns:m="http://schemas.openxmlformats.org/officeDocument/2006/math">
                    <m:oMathParaPr>
                      <m:jc m:val="centerGroup"/>
                    </m:oMathParaPr>
                    <m:oMath xmlns:m="http://schemas.openxmlformats.org/officeDocument/2006/math">
                      <m:r>
                        <a:rPr lang="fr-FR" sz="2000" b="1">
                          <a:solidFill>
                            <a:srgbClr val="FF0000"/>
                          </a:solidFill>
                          <a:effectLst/>
                          <a:latin typeface="Cambria Math" panose="02040503050406030204" pitchFamily="18" charset="0"/>
                          <a:ea typeface="Times New Roman" panose="02020603050405020304" pitchFamily="18" charset="0"/>
                        </a:rPr>
                        <m:t>              =</m:t>
                      </m:r>
                      <m:d>
                        <m:dPr>
                          <m:ctrlPr>
                            <a:rPr lang="fr-FR" sz="2000" b="1" i="1">
                              <a:solidFill>
                                <a:srgbClr val="FF0000"/>
                              </a:solidFill>
                              <a:effectLst/>
                              <a:latin typeface="Cambria Math" panose="02040503050406030204" pitchFamily="18" charset="0"/>
                              <a:ea typeface="Times New Roman" panose="02020603050405020304" pitchFamily="18" charset="0"/>
                            </a:rPr>
                          </m:ctrlPr>
                        </m:dPr>
                        <m:e>
                          <m:sSub>
                            <m:sSubPr>
                              <m:ctrlPr>
                                <a:rPr lang="fr-FR" sz="2000" b="1" i="1">
                                  <a:solidFill>
                                    <a:srgbClr val="FF0000"/>
                                  </a:solidFill>
                                  <a:effectLst/>
                                  <a:latin typeface="Cambria Math" panose="02040503050406030204" pitchFamily="18" charset="0"/>
                                  <a:ea typeface="Times New Roman" panose="02020603050405020304" pitchFamily="18" charset="0"/>
                                </a:rPr>
                              </m:ctrlPr>
                            </m:sSubPr>
                            <m:e>
                              <m:r>
                                <a:rPr lang="fr-FR" sz="2000" b="1" i="1">
                                  <a:solidFill>
                                    <a:srgbClr val="FF0000"/>
                                  </a:solidFill>
                                  <a:effectLst/>
                                  <a:latin typeface="Cambria Math" panose="02040503050406030204" pitchFamily="18" charset="0"/>
                                  <a:ea typeface="Times New Roman" panose="02020603050405020304" pitchFamily="18" charset="0"/>
                                </a:rPr>
                                <m:t>𝐑</m:t>
                              </m:r>
                            </m:e>
                            <m:sub>
                              <m:r>
                                <a:rPr lang="fr-FR" sz="2000" b="1" i="1">
                                  <a:solidFill>
                                    <a:srgbClr val="FF0000"/>
                                  </a:solidFill>
                                  <a:effectLst/>
                                  <a:latin typeface="Cambria Math" panose="02040503050406030204" pitchFamily="18" charset="0"/>
                                  <a:ea typeface="Times New Roman" panose="02020603050405020304" pitchFamily="18" charset="0"/>
                                </a:rPr>
                                <m:t>𝟏</m:t>
                              </m:r>
                            </m:sub>
                          </m:sSub>
                          <m:r>
                            <a:rPr lang="fr-FR" sz="2000" b="1">
                              <a:solidFill>
                                <a:srgbClr val="FF0000"/>
                              </a:solidFill>
                              <a:effectLst/>
                              <a:latin typeface="Cambria Math" panose="02040503050406030204" pitchFamily="18" charset="0"/>
                              <a:ea typeface="Times New Roman" panose="02020603050405020304" pitchFamily="18" charset="0"/>
                            </a:rPr>
                            <m:t>+</m:t>
                          </m:r>
                          <m:sSub>
                            <m:sSubPr>
                              <m:ctrlPr>
                                <a:rPr lang="fr-FR" sz="2000" b="1" i="1">
                                  <a:solidFill>
                                    <a:srgbClr val="FF0000"/>
                                  </a:solidFill>
                                  <a:effectLst/>
                                  <a:latin typeface="Cambria Math" panose="02040503050406030204" pitchFamily="18" charset="0"/>
                                  <a:ea typeface="Times New Roman" panose="02020603050405020304" pitchFamily="18" charset="0"/>
                                </a:rPr>
                              </m:ctrlPr>
                            </m:sSubPr>
                            <m:e>
                              <m:r>
                                <a:rPr lang="fr-FR" sz="2000" b="1" i="1">
                                  <a:solidFill>
                                    <a:srgbClr val="FF0000"/>
                                  </a:solidFill>
                                  <a:effectLst/>
                                  <a:latin typeface="Cambria Math" panose="02040503050406030204" pitchFamily="18" charset="0"/>
                                  <a:ea typeface="Times New Roman" panose="02020603050405020304" pitchFamily="18" charset="0"/>
                                </a:rPr>
                                <m:t>𝐑</m:t>
                              </m:r>
                            </m:e>
                            <m:sub>
                              <m:r>
                                <a:rPr lang="fr-FR" sz="2000" b="1" i="1">
                                  <a:solidFill>
                                    <a:srgbClr val="FF0000"/>
                                  </a:solidFill>
                                  <a:effectLst/>
                                  <a:latin typeface="Cambria Math" panose="02040503050406030204" pitchFamily="18" charset="0"/>
                                  <a:ea typeface="Times New Roman" panose="02020603050405020304" pitchFamily="18" charset="0"/>
                                </a:rPr>
                                <m:t>𝟐</m:t>
                              </m:r>
                            </m:sub>
                          </m:sSub>
                          <m:r>
                            <a:rPr lang="fr-FR" sz="2000" b="1">
                              <a:solidFill>
                                <a:srgbClr val="FF0000"/>
                              </a:solidFill>
                              <a:effectLst/>
                              <a:latin typeface="Cambria Math" panose="02040503050406030204" pitchFamily="18" charset="0"/>
                              <a:ea typeface="Times New Roman" panose="02020603050405020304" pitchFamily="18" charset="0"/>
                            </a:rPr>
                            <m:t> +</m:t>
                          </m:r>
                          <m:sSub>
                            <m:sSubPr>
                              <m:ctrlPr>
                                <a:rPr lang="fr-FR" sz="2000" b="1" i="1">
                                  <a:solidFill>
                                    <a:srgbClr val="FF0000"/>
                                  </a:solidFill>
                                  <a:effectLst/>
                                  <a:latin typeface="Cambria Math" panose="02040503050406030204" pitchFamily="18" charset="0"/>
                                  <a:ea typeface="Times New Roman" panose="02020603050405020304" pitchFamily="18" charset="0"/>
                                </a:rPr>
                              </m:ctrlPr>
                            </m:sSubPr>
                            <m:e>
                              <m:r>
                                <a:rPr lang="fr-FR" sz="2000" b="1" i="1">
                                  <a:solidFill>
                                    <a:srgbClr val="FF0000"/>
                                  </a:solidFill>
                                  <a:effectLst/>
                                  <a:latin typeface="Cambria Math" panose="02040503050406030204" pitchFamily="18" charset="0"/>
                                  <a:ea typeface="Times New Roman" panose="02020603050405020304" pitchFamily="18" charset="0"/>
                                </a:rPr>
                                <m:t>𝐑</m:t>
                              </m:r>
                            </m:e>
                            <m:sub>
                              <m:r>
                                <a:rPr lang="fr-FR" sz="2000" b="1" i="1">
                                  <a:solidFill>
                                    <a:srgbClr val="FF0000"/>
                                  </a:solidFill>
                                  <a:effectLst/>
                                  <a:latin typeface="Cambria Math" panose="02040503050406030204" pitchFamily="18" charset="0"/>
                                  <a:ea typeface="Times New Roman" panose="02020603050405020304" pitchFamily="18" charset="0"/>
                                </a:rPr>
                                <m:t>𝟑</m:t>
                              </m:r>
                            </m:sub>
                          </m:sSub>
                          <m:r>
                            <a:rPr lang="fr-FR" sz="2000" b="1">
                              <a:solidFill>
                                <a:srgbClr val="FF0000"/>
                              </a:solidFill>
                              <a:effectLst/>
                              <a:latin typeface="Cambria Math" panose="02040503050406030204" pitchFamily="18" charset="0"/>
                              <a:ea typeface="Times New Roman" panose="02020603050405020304" pitchFamily="18" charset="0"/>
                            </a:rPr>
                            <m:t>+…+</m:t>
                          </m:r>
                          <m:sSub>
                            <m:sSubPr>
                              <m:ctrlPr>
                                <a:rPr lang="fr-FR" sz="2000" b="1" i="1">
                                  <a:solidFill>
                                    <a:srgbClr val="FF0000"/>
                                  </a:solidFill>
                                  <a:effectLst/>
                                  <a:latin typeface="Cambria Math" panose="02040503050406030204" pitchFamily="18" charset="0"/>
                                  <a:ea typeface="Times New Roman" panose="02020603050405020304" pitchFamily="18" charset="0"/>
                                </a:rPr>
                              </m:ctrlPr>
                            </m:sSubPr>
                            <m:e>
                              <m:r>
                                <a:rPr lang="fr-FR" sz="2000" b="1" i="1">
                                  <a:solidFill>
                                    <a:srgbClr val="FF0000"/>
                                  </a:solidFill>
                                  <a:effectLst/>
                                  <a:latin typeface="Cambria Math" panose="02040503050406030204" pitchFamily="18" charset="0"/>
                                  <a:ea typeface="Times New Roman" panose="02020603050405020304" pitchFamily="18" charset="0"/>
                                </a:rPr>
                                <m:t>𝐑</m:t>
                              </m:r>
                            </m:e>
                            <m:sub>
                              <m:r>
                                <a:rPr lang="fr-FR" sz="2000" b="1" i="1">
                                  <a:solidFill>
                                    <a:srgbClr val="FF0000"/>
                                  </a:solidFill>
                                  <a:effectLst/>
                                  <a:latin typeface="Cambria Math" panose="02040503050406030204" pitchFamily="18" charset="0"/>
                                  <a:ea typeface="Times New Roman" panose="02020603050405020304" pitchFamily="18" charset="0"/>
                                </a:rPr>
                                <m:t>𝐧</m:t>
                              </m:r>
                            </m:sub>
                          </m:sSub>
                        </m:e>
                      </m:d>
                      <m:r>
                        <a:rPr lang="fr-FR" sz="2000" b="1">
                          <a:solidFill>
                            <a:srgbClr val="FF0000"/>
                          </a:solidFill>
                          <a:effectLst/>
                          <a:latin typeface="Cambria Math" panose="02040503050406030204" pitchFamily="18" charset="0"/>
                          <a:ea typeface="Times New Roman" panose="02020603050405020304" pitchFamily="18" charset="0"/>
                        </a:rPr>
                        <m:t>.</m:t>
                      </m:r>
                      <m:r>
                        <a:rPr lang="fr-FR" sz="2000" b="1" i="0" smtClean="0">
                          <a:solidFill>
                            <a:srgbClr val="FF0000"/>
                          </a:solidFill>
                          <a:effectLst/>
                          <a:latin typeface="Cambria Math" panose="02040503050406030204" pitchFamily="18" charset="0"/>
                          <a:ea typeface="Times New Roman" panose="02020603050405020304" pitchFamily="18" charset="0"/>
                        </a:rPr>
                        <m:t>  </m:t>
                      </m:r>
                      <m:r>
                        <a:rPr lang="fr-FR" sz="2000" b="1" i="1">
                          <a:solidFill>
                            <a:srgbClr val="FF0000"/>
                          </a:solidFill>
                          <a:effectLst/>
                          <a:latin typeface="Cambria Math" panose="02040503050406030204" pitchFamily="18" charset="0"/>
                          <a:ea typeface="Times New Roman" panose="02020603050405020304" pitchFamily="18" charset="0"/>
                        </a:rPr>
                        <m:t>𝐢</m:t>
                      </m:r>
                    </m:oMath>
                  </m:oMathPara>
                </a14:m>
                <a:endParaRPr lang="fr-FR" sz="2000" dirty="0">
                  <a:effectLst/>
                  <a:ea typeface="Times New Roman" panose="02020603050405020304" pitchFamily="18" charset="0"/>
                  <a:cs typeface="Calibri" panose="020F0502020204030204" pitchFamily="34" charset="0"/>
                </a:endParaRPr>
              </a:p>
              <a:p>
                <a:pPr>
                  <a:spcAft>
                    <a:spcPts val="0"/>
                  </a:spcAft>
                </a:pPr>
                <a:r>
                  <a:rPr lang="fr-FR" sz="1200" dirty="0">
                    <a:effectLst/>
                    <a:latin typeface="Verdana" panose="020B0604030504040204" pitchFamily="34" charset="0"/>
                    <a:ea typeface="Times New Roman" panose="02020603050405020304" pitchFamily="18" charset="0"/>
                  </a:rPr>
                  <a:t> </a:t>
                </a:r>
                <a:endParaRPr lang="fr-FR" sz="1000" dirty="0">
                  <a:effectLst/>
                  <a:latin typeface="Times New Roman" panose="02020603050405020304" pitchFamily="18" charset="0"/>
                  <a:ea typeface="Times New Roman" panose="02020603050405020304" pitchFamily="18" charset="0"/>
                </a:endParaRPr>
              </a:p>
              <a:p>
                <a:pPr>
                  <a:spcAft>
                    <a:spcPts val="0"/>
                  </a:spcAft>
                </a:pPr>
                <a:r>
                  <a:rPr lang="fr-FR" sz="1200" dirty="0">
                    <a:effectLst/>
                    <a:latin typeface="Verdana" panose="020B0604030504040204" pitchFamily="34" charset="0"/>
                    <a:ea typeface="Times New Roman" panose="02020603050405020304" pitchFamily="18" charset="0"/>
                  </a:rPr>
                  <a:t> </a:t>
                </a:r>
                <a:endParaRPr lang="fr-FR" sz="1000" dirty="0">
                  <a:effectLst/>
                  <a:latin typeface="Times New Roman" panose="02020603050405020304" pitchFamily="18" charset="0"/>
                  <a:ea typeface="Times New Roman" panose="02020603050405020304" pitchFamily="18" charset="0"/>
                </a:endParaRPr>
              </a:p>
            </p:txBody>
          </p:sp>
        </mc:Choice>
        <mc:Fallback xmlns="">
          <p:sp>
            <p:nvSpPr>
              <p:cNvPr id="9" name="Zone de texte 21"/>
              <p:cNvSpPr txBox="1">
                <a:spLocks noRot="1" noChangeAspect="1" noMove="1" noResize="1" noEditPoints="1" noAdjustHandles="1" noChangeArrowheads="1" noChangeShapeType="1" noTextEdit="1"/>
              </p:cNvSpPr>
              <p:nvPr/>
            </p:nvSpPr>
            <p:spPr>
              <a:xfrm>
                <a:off x="128588" y="4927637"/>
                <a:ext cx="5072061" cy="1026472"/>
              </a:xfrm>
              <a:prstGeom prst="rect">
                <a:avLst/>
              </a:prstGeom>
              <a:blipFill>
                <a:blip r:embed="rId7"/>
                <a:stretch>
                  <a:fillRect/>
                </a:stretch>
              </a:blipFill>
              <a:ln w="6350">
                <a:solidFill>
                  <a:schemeClr val="bg1"/>
                </a:solidFill>
              </a:ln>
            </p:spPr>
            <p:txBody>
              <a:bodyPr/>
              <a:lstStyle/>
              <a:p>
                <a:r>
                  <a:rPr lang="fr-FR">
                    <a:noFill/>
                  </a:rPr>
                  <a:t> </a:t>
                </a:r>
              </a:p>
            </p:txBody>
          </p:sp>
        </mc:Fallback>
      </mc:AlternateContent>
      <p:sp>
        <p:nvSpPr>
          <p:cNvPr id="10" name="Double flèche horizontale 9"/>
          <p:cNvSpPr/>
          <p:nvPr/>
        </p:nvSpPr>
        <p:spPr>
          <a:xfrm>
            <a:off x="5574348" y="5176980"/>
            <a:ext cx="728980" cy="31115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mc:AlternateContent xmlns:mc="http://schemas.openxmlformats.org/markup-compatibility/2006" xmlns:a14="http://schemas.microsoft.com/office/drawing/2010/main">
        <mc:Choice Requires="a14">
          <p:sp>
            <p:nvSpPr>
              <p:cNvPr id="11" name="Zone de texte 22"/>
              <p:cNvSpPr txBox="1"/>
              <p:nvPr/>
            </p:nvSpPr>
            <p:spPr>
              <a:xfrm>
                <a:off x="7362414" y="5174355"/>
                <a:ext cx="2367374" cy="485775"/>
              </a:xfrm>
              <a:prstGeom prst="rect">
                <a:avLst/>
              </a:prstGeom>
              <a:noFill/>
              <a:ln w="635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14:m>
                  <m:oMathPara xmlns:m="http://schemas.openxmlformats.org/officeDocument/2006/math">
                    <m:oMathParaPr>
                      <m:jc m:val="centerGroup"/>
                    </m:oMathParaPr>
                    <m:oMath xmlns:m="http://schemas.openxmlformats.org/officeDocument/2006/math">
                      <m:sSub>
                        <m:sSubPr>
                          <m:ctrlPr>
                            <a:rPr lang="fr-FR" sz="2000" b="1" i="1" smtClean="0">
                              <a:solidFill>
                                <a:srgbClr val="FF0000"/>
                              </a:solidFill>
                              <a:effectLst/>
                              <a:latin typeface="Cambria Math" panose="02040503050406030204" pitchFamily="18" charset="0"/>
                              <a:ea typeface="Times New Roman" panose="02020603050405020304" pitchFamily="18" charset="0"/>
                            </a:rPr>
                          </m:ctrlPr>
                        </m:sSubPr>
                        <m:e>
                          <m:r>
                            <a:rPr lang="fr-FR" sz="2000" b="1" i="1">
                              <a:solidFill>
                                <a:srgbClr val="FF0000"/>
                              </a:solidFill>
                              <a:effectLst/>
                              <a:latin typeface="Cambria Math" panose="02040503050406030204" pitchFamily="18" charset="0"/>
                              <a:ea typeface="Times New Roman" panose="02020603050405020304" pitchFamily="18" charset="0"/>
                            </a:rPr>
                            <m:t>𝐮</m:t>
                          </m:r>
                        </m:e>
                        <m:sub>
                          <m:r>
                            <a:rPr lang="fr-FR" sz="2000" b="1" i="1">
                              <a:solidFill>
                                <a:srgbClr val="FF0000"/>
                              </a:solidFill>
                              <a:effectLst/>
                              <a:latin typeface="Cambria Math" panose="02040503050406030204" pitchFamily="18" charset="0"/>
                              <a:ea typeface="Times New Roman" panose="02020603050405020304" pitchFamily="18" charset="0"/>
                            </a:rPr>
                            <m:t>𝐀𝐁</m:t>
                          </m:r>
                        </m:sub>
                      </m:sSub>
                      <m:r>
                        <a:rPr lang="fr-FR" sz="2000" b="1">
                          <a:solidFill>
                            <a:srgbClr val="FF0000"/>
                          </a:solidFill>
                          <a:effectLst/>
                          <a:latin typeface="Cambria Math" panose="02040503050406030204" pitchFamily="18" charset="0"/>
                          <a:ea typeface="Times New Roman" panose="02020603050405020304" pitchFamily="18" charset="0"/>
                        </a:rPr>
                        <m:t>  =        </m:t>
                      </m:r>
                      <m:sSub>
                        <m:sSubPr>
                          <m:ctrlPr>
                            <a:rPr lang="fr-FR" sz="2000" b="1" i="1">
                              <a:solidFill>
                                <a:srgbClr val="FF0000"/>
                              </a:solidFill>
                              <a:effectLst/>
                              <a:latin typeface="Cambria Math" panose="02040503050406030204" pitchFamily="18" charset="0"/>
                              <a:ea typeface="Times New Roman" panose="02020603050405020304" pitchFamily="18" charset="0"/>
                            </a:rPr>
                          </m:ctrlPr>
                        </m:sSubPr>
                        <m:e>
                          <m:r>
                            <a:rPr lang="fr-FR" sz="2000" b="1" i="1">
                              <a:solidFill>
                                <a:srgbClr val="FF0000"/>
                              </a:solidFill>
                              <a:effectLst/>
                              <a:latin typeface="Cambria Math" panose="02040503050406030204" pitchFamily="18" charset="0"/>
                              <a:ea typeface="Times New Roman" panose="02020603050405020304" pitchFamily="18" charset="0"/>
                            </a:rPr>
                            <m:t>𝐑</m:t>
                          </m:r>
                        </m:e>
                        <m:sub>
                          <m:r>
                            <a:rPr lang="fr-FR" sz="2000" b="1">
                              <a:solidFill>
                                <a:srgbClr val="FF0000"/>
                              </a:solidFill>
                              <a:effectLst/>
                              <a:latin typeface="Cambria Math" panose="02040503050406030204" pitchFamily="18" charset="0"/>
                              <a:ea typeface="Times New Roman" panose="02020603050405020304" pitchFamily="18" charset="0"/>
                            </a:rPr>
                            <m:t>é</m:t>
                          </m:r>
                          <m:r>
                            <a:rPr lang="fr-FR" sz="2000" b="1" i="1">
                              <a:solidFill>
                                <a:srgbClr val="FF0000"/>
                              </a:solidFill>
                              <a:effectLst/>
                              <a:latin typeface="Cambria Math" panose="02040503050406030204" pitchFamily="18" charset="0"/>
                              <a:ea typeface="Times New Roman" panose="02020603050405020304" pitchFamily="18" charset="0"/>
                            </a:rPr>
                            <m:t>𝐪</m:t>
                          </m:r>
                        </m:sub>
                      </m:sSub>
                      <m:r>
                        <a:rPr lang="fr-FR" sz="2000" b="1">
                          <a:solidFill>
                            <a:srgbClr val="FF0000"/>
                          </a:solidFill>
                          <a:effectLst/>
                          <a:latin typeface="Cambria Math" panose="02040503050406030204" pitchFamily="18" charset="0"/>
                          <a:ea typeface="Times New Roman" panose="02020603050405020304" pitchFamily="18" charset="0"/>
                        </a:rPr>
                        <m:t>. </m:t>
                      </m:r>
                      <m:r>
                        <a:rPr lang="fr-FR" sz="2000" b="1" i="0" smtClean="0">
                          <a:solidFill>
                            <a:srgbClr val="FF0000"/>
                          </a:solidFill>
                          <a:effectLst/>
                          <a:latin typeface="Cambria Math" panose="02040503050406030204" pitchFamily="18" charset="0"/>
                          <a:ea typeface="Times New Roman" panose="02020603050405020304" pitchFamily="18" charset="0"/>
                        </a:rPr>
                        <m:t>  </m:t>
                      </m:r>
                      <m:r>
                        <a:rPr lang="fr-FR" sz="2000" b="1" i="1">
                          <a:solidFill>
                            <a:srgbClr val="FF0000"/>
                          </a:solidFill>
                          <a:effectLst/>
                          <a:latin typeface="Cambria Math" panose="02040503050406030204" pitchFamily="18" charset="0"/>
                          <a:ea typeface="Times New Roman" panose="02020603050405020304" pitchFamily="18" charset="0"/>
                        </a:rPr>
                        <m:t>𝐢</m:t>
                      </m:r>
                    </m:oMath>
                  </m:oMathPara>
                </a14:m>
                <a:endParaRPr lang="fr-FR" sz="2000" dirty="0">
                  <a:effectLst/>
                  <a:ea typeface="Times New Roman" panose="02020603050405020304" pitchFamily="18" charset="0"/>
                </a:endParaRPr>
              </a:p>
              <a:p>
                <a:pPr>
                  <a:spcAft>
                    <a:spcPts val="0"/>
                  </a:spcAft>
                </a:pPr>
                <a:r>
                  <a:rPr lang="fr-FR" sz="1200" dirty="0">
                    <a:effectLst/>
                    <a:latin typeface="Verdana" panose="020B0604030504040204" pitchFamily="34" charset="0"/>
                    <a:ea typeface="Times New Roman" panose="02020603050405020304" pitchFamily="18" charset="0"/>
                  </a:rPr>
                  <a:t> </a:t>
                </a:r>
                <a:endParaRPr lang="fr-FR" sz="1000" dirty="0">
                  <a:effectLst/>
                  <a:latin typeface="Times New Roman" panose="02020603050405020304" pitchFamily="18" charset="0"/>
                  <a:ea typeface="Times New Roman" panose="02020603050405020304" pitchFamily="18" charset="0"/>
                </a:endParaRPr>
              </a:p>
            </p:txBody>
          </p:sp>
        </mc:Choice>
        <mc:Fallback xmlns="">
          <p:sp>
            <p:nvSpPr>
              <p:cNvPr id="11" name="Zone de texte 22"/>
              <p:cNvSpPr txBox="1">
                <a:spLocks noRot="1" noChangeAspect="1" noMove="1" noResize="1" noEditPoints="1" noAdjustHandles="1" noChangeArrowheads="1" noChangeShapeType="1" noTextEdit="1"/>
              </p:cNvSpPr>
              <p:nvPr/>
            </p:nvSpPr>
            <p:spPr>
              <a:xfrm>
                <a:off x="7362414" y="5174355"/>
                <a:ext cx="2367374" cy="485775"/>
              </a:xfrm>
              <a:prstGeom prst="rect">
                <a:avLst/>
              </a:prstGeom>
              <a:blipFill>
                <a:blip r:embed="rId8"/>
                <a:stretch>
                  <a:fillRect/>
                </a:stretch>
              </a:blipFill>
              <a:ln w="6350">
                <a:solidFill>
                  <a:schemeClr val="bg1"/>
                </a:solidFill>
              </a:ln>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2" name="Zone de texte 25"/>
              <p:cNvSpPr txBox="1"/>
              <p:nvPr/>
            </p:nvSpPr>
            <p:spPr>
              <a:xfrm>
                <a:off x="5121593" y="6073071"/>
                <a:ext cx="2363470" cy="57340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w="38100">
                <a:solidFill>
                  <a:sysClr val="window" lastClr="FFFFFF"/>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14:m>
                  <m:oMathPara xmlns:m="http://schemas.openxmlformats.org/officeDocument/2006/math">
                    <m:oMathParaPr>
                      <m:jc m:val="centerGroup"/>
                    </m:oMathParaPr>
                    <m:oMath xmlns:m="http://schemas.openxmlformats.org/officeDocument/2006/math">
                      <m:sSub>
                        <m:sSubPr>
                          <m:ctrlPr>
                            <a:rPr lang="fr-FR" sz="1600" b="1" i="1">
                              <a:solidFill>
                                <a:srgbClr val="FF0000"/>
                              </a:solidFill>
                              <a:effectLst/>
                              <a:latin typeface="Cambria Math" panose="02040503050406030204" pitchFamily="18" charset="0"/>
                              <a:ea typeface="Times New Roman" panose="02020603050405020304" pitchFamily="18" charset="0"/>
                            </a:rPr>
                          </m:ctrlPr>
                        </m:sSubPr>
                        <m:e>
                          <m:r>
                            <a:rPr lang="fr-FR" sz="1600" b="1" i="1">
                              <a:solidFill>
                                <a:srgbClr val="FF0000"/>
                              </a:solidFill>
                              <a:effectLst/>
                              <a:latin typeface="Cambria Math" panose="02040503050406030204" pitchFamily="18" charset="0"/>
                              <a:ea typeface="Times New Roman" panose="02020603050405020304" pitchFamily="18" charset="0"/>
                            </a:rPr>
                            <m:t>𝐑</m:t>
                          </m:r>
                        </m:e>
                        <m:sub>
                          <m:r>
                            <a:rPr lang="fr-FR" sz="1600" b="1">
                              <a:solidFill>
                                <a:srgbClr val="FF0000"/>
                              </a:solidFill>
                              <a:effectLst/>
                              <a:latin typeface="Cambria Math" panose="02040503050406030204" pitchFamily="18" charset="0"/>
                              <a:ea typeface="Times New Roman" panose="02020603050405020304" pitchFamily="18" charset="0"/>
                            </a:rPr>
                            <m:t>é</m:t>
                          </m:r>
                          <m:r>
                            <a:rPr lang="fr-FR" sz="1600" b="1" i="1">
                              <a:solidFill>
                                <a:srgbClr val="FF0000"/>
                              </a:solidFill>
                              <a:effectLst/>
                              <a:latin typeface="Cambria Math" panose="02040503050406030204" pitchFamily="18" charset="0"/>
                              <a:ea typeface="Times New Roman" panose="02020603050405020304" pitchFamily="18" charset="0"/>
                            </a:rPr>
                            <m:t>𝐪</m:t>
                          </m:r>
                        </m:sub>
                      </m:sSub>
                      <m:r>
                        <a:rPr lang="fr-FR" sz="1600" b="1">
                          <a:solidFill>
                            <a:srgbClr val="FF0000"/>
                          </a:solidFill>
                          <a:effectLst/>
                          <a:latin typeface="Cambria Math" panose="02040503050406030204" pitchFamily="18" charset="0"/>
                          <a:ea typeface="Times New Roman" panose="02020603050405020304" pitchFamily="18" charset="0"/>
                        </a:rPr>
                        <m:t>  =        </m:t>
                      </m:r>
                      <m:nary>
                        <m:naryPr>
                          <m:chr m:val="∑"/>
                          <m:limLoc m:val="undOvr"/>
                          <m:supHide m:val="on"/>
                          <m:ctrlPr>
                            <a:rPr lang="fr-FR" sz="1600" b="1" i="1">
                              <a:solidFill>
                                <a:srgbClr val="FF0000"/>
                              </a:solidFill>
                              <a:effectLst/>
                              <a:latin typeface="Cambria Math" panose="02040503050406030204" pitchFamily="18" charset="0"/>
                              <a:ea typeface="Times New Roman" panose="02020603050405020304" pitchFamily="18" charset="0"/>
                            </a:rPr>
                          </m:ctrlPr>
                        </m:naryPr>
                        <m:sub>
                          <m:r>
                            <a:rPr lang="fr-FR" sz="1600" b="1" i="1">
                              <a:solidFill>
                                <a:srgbClr val="FF0000"/>
                              </a:solidFill>
                              <a:effectLst/>
                              <a:latin typeface="Cambria Math" panose="02040503050406030204" pitchFamily="18" charset="0"/>
                              <a:ea typeface="Times New Roman" panose="02020603050405020304" pitchFamily="18" charset="0"/>
                            </a:rPr>
                            <m:t>𝒊</m:t>
                          </m:r>
                        </m:sub>
                        <m:sup/>
                        <m:e>
                          <m:sSub>
                            <m:sSubPr>
                              <m:ctrlPr>
                                <a:rPr lang="fr-FR" sz="1600" b="1" i="1">
                                  <a:solidFill>
                                    <a:srgbClr val="FF0000"/>
                                  </a:solidFill>
                                  <a:effectLst/>
                                  <a:latin typeface="Cambria Math" panose="02040503050406030204" pitchFamily="18" charset="0"/>
                                  <a:ea typeface="Times New Roman" panose="02020603050405020304" pitchFamily="18" charset="0"/>
                                </a:rPr>
                              </m:ctrlPr>
                            </m:sSubPr>
                            <m:e>
                              <m:r>
                                <a:rPr lang="fr-FR" sz="1600" b="1" i="1">
                                  <a:solidFill>
                                    <a:srgbClr val="FF0000"/>
                                  </a:solidFill>
                                  <a:effectLst/>
                                  <a:latin typeface="Cambria Math" panose="02040503050406030204" pitchFamily="18" charset="0"/>
                                  <a:ea typeface="Times New Roman" panose="02020603050405020304" pitchFamily="18" charset="0"/>
                                </a:rPr>
                                <m:t>𝑹</m:t>
                              </m:r>
                            </m:e>
                            <m:sub>
                              <m:r>
                                <a:rPr lang="fr-FR" sz="1600" b="1" i="1">
                                  <a:solidFill>
                                    <a:srgbClr val="FF0000"/>
                                  </a:solidFill>
                                  <a:effectLst/>
                                  <a:latin typeface="Cambria Math" panose="02040503050406030204" pitchFamily="18" charset="0"/>
                                  <a:ea typeface="Times New Roman" panose="02020603050405020304" pitchFamily="18" charset="0"/>
                                </a:rPr>
                                <m:t>𝒊</m:t>
                              </m:r>
                            </m:sub>
                          </m:sSub>
                        </m:e>
                      </m:nary>
                    </m:oMath>
                  </m:oMathPara>
                </a14:m>
                <a:endParaRPr lang="fr-FR" sz="1000" dirty="0">
                  <a:effectLst/>
                  <a:latin typeface="Times New Roman" panose="02020603050405020304" pitchFamily="18" charset="0"/>
                  <a:ea typeface="Times New Roman" panose="02020603050405020304" pitchFamily="18" charset="0"/>
                </a:endParaRPr>
              </a:p>
              <a:p>
                <a:pPr>
                  <a:spcAft>
                    <a:spcPts val="0"/>
                  </a:spcAft>
                </a:pPr>
                <a:r>
                  <a:rPr lang="fr-FR" sz="1200" dirty="0">
                    <a:effectLst/>
                    <a:latin typeface="Verdana" panose="020B0604030504040204" pitchFamily="34" charset="0"/>
                    <a:ea typeface="Times New Roman" panose="02020603050405020304" pitchFamily="18" charset="0"/>
                  </a:rPr>
                  <a:t> </a:t>
                </a:r>
                <a:endParaRPr lang="fr-FR" sz="1000" dirty="0">
                  <a:effectLst/>
                  <a:latin typeface="Times New Roman" panose="02020603050405020304" pitchFamily="18" charset="0"/>
                  <a:ea typeface="Times New Roman" panose="02020603050405020304" pitchFamily="18" charset="0"/>
                </a:endParaRPr>
              </a:p>
            </p:txBody>
          </p:sp>
        </mc:Choice>
        <mc:Fallback xmlns="">
          <p:sp>
            <p:nvSpPr>
              <p:cNvPr id="12" name="Zone de texte 25"/>
              <p:cNvSpPr txBox="1">
                <a:spLocks noRot="1" noChangeAspect="1" noMove="1" noResize="1" noEditPoints="1" noAdjustHandles="1" noChangeArrowheads="1" noChangeShapeType="1" noTextEdit="1"/>
              </p:cNvSpPr>
              <p:nvPr/>
            </p:nvSpPr>
            <p:spPr>
              <a:xfrm>
                <a:off x="5121593" y="6073071"/>
                <a:ext cx="2363470" cy="573405"/>
              </a:xfrm>
              <a:prstGeom prst="rect">
                <a:avLst/>
              </a:prstGeom>
              <a:blipFill>
                <a:blip r:embed="rId9"/>
                <a:stretch>
                  <a:fillRect b="-8000"/>
                </a:stretch>
              </a:blipFill>
              <a:ln w="38100">
                <a:solidFill>
                  <a:sysClr val="window" lastClr="FFFFFF"/>
                </a:solidFill>
              </a:ln>
            </p:spPr>
            <p:txBody>
              <a:bodyPr/>
              <a:lstStyle/>
              <a:p>
                <a:r>
                  <a:rPr lang="fr-FR">
                    <a:noFill/>
                  </a:rPr>
                  <a:t> </a:t>
                </a:r>
              </a:p>
            </p:txBody>
          </p:sp>
        </mc:Fallback>
      </mc:AlternateContent>
      <p:sp>
        <p:nvSpPr>
          <p:cNvPr id="13" name="Ellipse 12"/>
          <p:cNvSpPr/>
          <p:nvPr/>
        </p:nvSpPr>
        <p:spPr>
          <a:xfrm>
            <a:off x="8743950" y="4927637"/>
            <a:ext cx="657225" cy="873088"/>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Ellipse 13"/>
          <p:cNvSpPr/>
          <p:nvPr/>
        </p:nvSpPr>
        <p:spPr>
          <a:xfrm>
            <a:off x="1577248" y="5548581"/>
            <a:ext cx="3043237" cy="412941"/>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6" name="Connecteur droit avec flèche 15"/>
          <p:cNvCxnSpPr/>
          <p:nvPr/>
        </p:nvCxnSpPr>
        <p:spPr>
          <a:xfrm flipH="1">
            <a:off x="7629525" y="5954109"/>
            <a:ext cx="1328738" cy="346679"/>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cteur droit avec flèche 17"/>
          <p:cNvCxnSpPr/>
          <p:nvPr/>
        </p:nvCxnSpPr>
        <p:spPr>
          <a:xfrm>
            <a:off x="3629025" y="6073071"/>
            <a:ext cx="1157288" cy="342017"/>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4534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9" grpId="0" animBg="1"/>
      <p:bldP spid="10" grpId="0" animBg="1"/>
      <p:bldP spid="11" grpId="0" animBg="1"/>
      <p:bldP spid="12" grpId="0" animBg="1"/>
      <p:bldP spid="13" grpId="0" animBg="1"/>
      <p:bldP spid="1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t 4"/>
          <p:cNvGraphicFramePr>
            <a:graphicFrameLocks noChangeAspect="1"/>
          </p:cNvGraphicFramePr>
          <p:nvPr>
            <p:extLst>
              <p:ext uri="{D42A27DB-BD31-4B8C-83A1-F6EECF244321}">
                <p14:modId xmlns:p14="http://schemas.microsoft.com/office/powerpoint/2010/main" val="920050774"/>
              </p:ext>
            </p:extLst>
          </p:nvPr>
        </p:nvGraphicFramePr>
        <p:xfrm>
          <a:off x="540328" y="985891"/>
          <a:ext cx="3602181" cy="2715840"/>
        </p:xfrm>
        <a:graphic>
          <a:graphicData uri="http://schemas.openxmlformats.org/presentationml/2006/ole">
            <mc:AlternateContent xmlns:mc="http://schemas.openxmlformats.org/markup-compatibility/2006">
              <mc:Choice xmlns:v="urn:schemas-microsoft-com:vml" Requires="v">
                <p:oleObj spid="_x0000_s9397" name="Slide" r:id="rId3" imgW="4211163" imgH="3157292" progId="PowerPoint.Slide.8">
                  <p:embed/>
                </p:oleObj>
              </mc:Choice>
              <mc:Fallback>
                <p:oleObj name="Slide" r:id="rId3" imgW="4211163" imgH="3157292" progId="PowerPoint.Slide.8">
                  <p:embed/>
                  <p:pic>
                    <p:nvPicPr>
                      <p:cNvPr id="0" name="Object 1"/>
                      <p:cNvPicPr>
                        <a:picLocks noChangeAspect="1" noChangeArrowheads="1"/>
                      </p:cNvPicPr>
                      <p:nvPr/>
                    </p:nvPicPr>
                    <p:blipFill>
                      <a:blip r:embed="rId4"/>
                      <a:srcRect/>
                      <a:stretch>
                        <a:fillRect/>
                      </a:stretch>
                    </p:blipFill>
                    <p:spPr bwMode="auto">
                      <a:xfrm>
                        <a:off x="540328" y="985891"/>
                        <a:ext cx="3602181" cy="2715840"/>
                      </a:xfrm>
                      <a:prstGeom prst="rect">
                        <a:avLst/>
                      </a:prstGeom>
                      <a:noFill/>
                    </p:spPr>
                  </p:pic>
                </p:oleObj>
              </mc:Fallback>
            </mc:AlternateContent>
          </a:graphicData>
        </a:graphic>
      </p:graphicFrame>
      <p:sp>
        <p:nvSpPr>
          <p:cNvPr id="3" name="Rectangle 2"/>
          <p:cNvSpPr/>
          <p:nvPr/>
        </p:nvSpPr>
        <p:spPr>
          <a:xfrm>
            <a:off x="167390" y="-18642"/>
            <a:ext cx="8257082" cy="800219"/>
          </a:xfrm>
          <a:prstGeom prst="rect">
            <a:avLst/>
          </a:prstGeom>
        </p:spPr>
        <p:txBody>
          <a:bodyPr wrap="square">
            <a:spAutoFit/>
          </a:bodyPr>
          <a:lstStyle/>
          <a:p>
            <a:pPr>
              <a:spcAft>
                <a:spcPts val="0"/>
              </a:spcAft>
            </a:pPr>
            <a:r>
              <a:rPr lang="fr-FR" dirty="0">
                <a:latin typeface="Verdana" panose="020B0604030504040204" pitchFamily="34" charset="0"/>
                <a:ea typeface="Times New Roman" panose="02020603050405020304" pitchFamily="18" charset="0"/>
              </a:rPr>
              <a:t> </a:t>
            </a:r>
            <a:endParaRPr lang="fr-FR" sz="2000" dirty="0">
              <a:ea typeface="Times New Roman" panose="02020603050405020304" pitchFamily="18" charset="0"/>
            </a:endParaRPr>
          </a:p>
          <a:p>
            <a:pPr indent="449580">
              <a:spcAft>
                <a:spcPts val="0"/>
              </a:spcAft>
            </a:pPr>
            <a:r>
              <a:rPr lang="fr-FR" sz="2800" u="sng" dirty="0">
                <a:ea typeface="Times New Roman" panose="02020603050405020304" pitchFamily="18" charset="0"/>
              </a:rPr>
              <a:t>b-  Association en parallèle de résistance.</a:t>
            </a:r>
            <a:endParaRPr lang="fr-FR" sz="2800" u="sng" dirty="0">
              <a:effectLst/>
              <a:ea typeface="Times New Roman" panose="02020603050405020304" pitchFamily="18" charset="0"/>
            </a:endParaRPr>
          </a:p>
        </p:txBody>
      </p:sp>
      <p:sp>
        <p:nvSpPr>
          <p:cNvPr id="4" name="Rectangle 2"/>
          <p:cNvSpPr>
            <a:spLocks noChangeArrowheads="1"/>
          </p:cNvSpPr>
          <p:nvPr/>
        </p:nvSpPr>
        <p:spPr bwMode="auto">
          <a:xfrm>
            <a:off x="540328" y="1316181"/>
            <a:ext cx="1454508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fr-FR"/>
          </a:p>
        </p:txBody>
      </p:sp>
      <p:sp>
        <p:nvSpPr>
          <p:cNvPr id="6" name="Rectangle 4"/>
          <p:cNvSpPr>
            <a:spLocks noChangeArrowheads="1"/>
          </p:cNvSpPr>
          <p:nvPr/>
        </p:nvSpPr>
        <p:spPr bwMode="auto">
          <a:xfrm>
            <a:off x="5427722" y="1316180"/>
            <a:ext cx="1540685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fr-FR"/>
          </a:p>
        </p:txBody>
      </p:sp>
      <p:graphicFrame>
        <p:nvGraphicFramePr>
          <p:cNvPr id="7" name="Objet 6"/>
          <p:cNvGraphicFramePr>
            <a:graphicFrameLocks noChangeAspect="1"/>
          </p:cNvGraphicFramePr>
          <p:nvPr>
            <p:extLst>
              <p:ext uri="{D42A27DB-BD31-4B8C-83A1-F6EECF244321}">
                <p14:modId xmlns:p14="http://schemas.microsoft.com/office/powerpoint/2010/main" val="375470223"/>
              </p:ext>
            </p:extLst>
          </p:nvPr>
        </p:nvGraphicFramePr>
        <p:xfrm>
          <a:off x="5389622" y="1120608"/>
          <a:ext cx="3659128" cy="2756383"/>
        </p:xfrm>
        <a:graphic>
          <a:graphicData uri="http://schemas.openxmlformats.org/presentationml/2006/ole">
            <mc:AlternateContent xmlns:mc="http://schemas.openxmlformats.org/markup-compatibility/2006">
              <mc:Choice xmlns:v="urn:schemas-microsoft-com:vml" Requires="v">
                <p:oleObj spid="_x0000_s9398" name="Slide" r:id="rId5" imgW="4155350" imgH="3116606" progId="PowerPoint.Slide.8">
                  <p:embed/>
                </p:oleObj>
              </mc:Choice>
              <mc:Fallback>
                <p:oleObj name="Slide" r:id="rId5" imgW="4155350" imgH="3116606" progId="PowerPoint.Slide.8">
                  <p:embed/>
                  <p:pic>
                    <p:nvPicPr>
                      <p:cNvPr id="0" name="Object 3"/>
                      <p:cNvPicPr>
                        <a:picLocks noChangeAspect="1" noChangeArrowheads="1"/>
                      </p:cNvPicPr>
                      <p:nvPr/>
                    </p:nvPicPr>
                    <p:blipFill>
                      <a:blip r:embed="rId6"/>
                      <a:srcRect/>
                      <a:stretch>
                        <a:fillRect/>
                      </a:stretch>
                    </p:blipFill>
                    <p:spPr bwMode="auto">
                      <a:xfrm>
                        <a:off x="5389622" y="1120608"/>
                        <a:ext cx="3659128" cy="2756383"/>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8" name="Zone de texte 26"/>
              <p:cNvSpPr txBox="1"/>
              <p:nvPr/>
            </p:nvSpPr>
            <p:spPr>
              <a:xfrm>
                <a:off x="0" y="3701731"/>
                <a:ext cx="4973058" cy="1546225"/>
              </a:xfrm>
              <a:prstGeom prst="rect">
                <a:avLst/>
              </a:prstGeom>
              <a:noFill/>
              <a:ln w="6350">
                <a:solidFill>
                  <a:sysClr val="window" lastClr="FFFFFF"/>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14:m>
                  <m:oMathPara xmlns:m="http://schemas.openxmlformats.org/officeDocument/2006/math">
                    <m:oMathParaPr>
                      <m:jc m:val="centerGroup"/>
                    </m:oMathParaPr>
                    <m:oMath xmlns:m="http://schemas.openxmlformats.org/officeDocument/2006/math">
                      <m:r>
                        <a:rPr lang="fr-FR" sz="2000" b="1" i="1">
                          <a:solidFill>
                            <a:srgbClr val="FF0000"/>
                          </a:solidFill>
                          <a:effectLst/>
                          <a:latin typeface="Cambria Math" panose="02040503050406030204" pitchFamily="18" charset="0"/>
                          <a:ea typeface="Times New Roman" panose="02020603050405020304" pitchFamily="18" charset="0"/>
                        </a:rPr>
                        <m:t>𝐢</m:t>
                      </m:r>
                      <m:r>
                        <a:rPr lang="fr-FR" sz="2000" b="1">
                          <a:solidFill>
                            <a:srgbClr val="FF0000"/>
                          </a:solidFill>
                          <a:effectLst/>
                          <a:latin typeface="Cambria Math" panose="02040503050406030204" pitchFamily="18" charset="0"/>
                          <a:ea typeface="Times New Roman" panose="02020603050405020304" pitchFamily="18" charset="0"/>
                        </a:rPr>
                        <m:t>   =  </m:t>
                      </m:r>
                      <m:sSub>
                        <m:sSubPr>
                          <m:ctrlPr>
                            <a:rPr lang="fr-FR" sz="2000" b="1" i="1">
                              <a:solidFill>
                                <a:srgbClr val="FF0000"/>
                              </a:solidFill>
                              <a:effectLst/>
                              <a:latin typeface="Cambria Math" panose="02040503050406030204" pitchFamily="18" charset="0"/>
                              <a:ea typeface="Times New Roman" panose="02020603050405020304" pitchFamily="18" charset="0"/>
                            </a:rPr>
                          </m:ctrlPr>
                        </m:sSubPr>
                        <m:e>
                          <m:r>
                            <a:rPr lang="fr-FR" sz="2000" b="1" i="1">
                              <a:solidFill>
                                <a:srgbClr val="FF0000"/>
                              </a:solidFill>
                              <a:effectLst/>
                              <a:latin typeface="Cambria Math" panose="02040503050406030204" pitchFamily="18" charset="0"/>
                              <a:ea typeface="Times New Roman" panose="02020603050405020304" pitchFamily="18" charset="0"/>
                            </a:rPr>
                            <m:t>𝐢</m:t>
                          </m:r>
                        </m:e>
                        <m:sub>
                          <m:r>
                            <a:rPr lang="fr-FR" sz="2000" b="1" i="1">
                              <a:solidFill>
                                <a:srgbClr val="FF0000"/>
                              </a:solidFill>
                              <a:effectLst/>
                              <a:latin typeface="Cambria Math" panose="02040503050406030204" pitchFamily="18" charset="0"/>
                              <a:ea typeface="Times New Roman" panose="02020603050405020304" pitchFamily="18" charset="0"/>
                            </a:rPr>
                            <m:t>𝟏</m:t>
                          </m:r>
                        </m:sub>
                      </m:sSub>
                      <m:r>
                        <a:rPr lang="fr-FR" sz="2000" b="1">
                          <a:solidFill>
                            <a:srgbClr val="FF0000"/>
                          </a:solidFill>
                          <a:effectLst/>
                          <a:latin typeface="Cambria Math" panose="02040503050406030204" pitchFamily="18" charset="0"/>
                          <a:ea typeface="Times New Roman" panose="02020603050405020304" pitchFamily="18" charset="0"/>
                        </a:rPr>
                        <m:t>+</m:t>
                      </m:r>
                      <m:sSub>
                        <m:sSubPr>
                          <m:ctrlPr>
                            <a:rPr lang="fr-FR" sz="2000" b="1" i="1">
                              <a:solidFill>
                                <a:srgbClr val="FF0000"/>
                              </a:solidFill>
                              <a:effectLst/>
                              <a:latin typeface="Cambria Math" panose="02040503050406030204" pitchFamily="18" charset="0"/>
                              <a:ea typeface="Times New Roman" panose="02020603050405020304" pitchFamily="18" charset="0"/>
                            </a:rPr>
                          </m:ctrlPr>
                        </m:sSubPr>
                        <m:e>
                          <m:r>
                            <a:rPr lang="fr-FR" sz="2000" b="1" i="1">
                              <a:solidFill>
                                <a:srgbClr val="FF0000"/>
                              </a:solidFill>
                              <a:effectLst/>
                              <a:latin typeface="Cambria Math" panose="02040503050406030204" pitchFamily="18" charset="0"/>
                              <a:ea typeface="Times New Roman" panose="02020603050405020304" pitchFamily="18" charset="0"/>
                            </a:rPr>
                            <m:t>𝐢</m:t>
                          </m:r>
                        </m:e>
                        <m:sub>
                          <m:r>
                            <a:rPr lang="fr-FR" sz="2000" b="1" i="1">
                              <a:solidFill>
                                <a:srgbClr val="FF0000"/>
                              </a:solidFill>
                              <a:effectLst/>
                              <a:latin typeface="Cambria Math" panose="02040503050406030204" pitchFamily="18" charset="0"/>
                              <a:ea typeface="Times New Roman" panose="02020603050405020304" pitchFamily="18" charset="0"/>
                            </a:rPr>
                            <m:t>𝟐</m:t>
                          </m:r>
                        </m:sub>
                      </m:sSub>
                      <m:r>
                        <a:rPr lang="fr-FR" sz="2000" b="1">
                          <a:solidFill>
                            <a:srgbClr val="FF0000"/>
                          </a:solidFill>
                          <a:effectLst/>
                          <a:latin typeface="Cambria Math" panose="02040503050406030204" pitchFamily="18" charset="0"/>
                          <a:ea typeface="Times New Roman" panose="02020603050405020304" pitchFamily="18" charset="0"/>
                        </a:rPr>
                        <m:t>+</m:t>
                      </m:r>
                      <m:sSub>
                        <m:sSubPr>
                          <m:ctrlPr>
                            <a:rPr lang="fr-FR" sz="2000" b="1" i="1">
                              <a:solidFill>
                                <a:srgbClr val="FF0000"/>
                              </a:solidFill>
                              <a:effectLst/>
                              <a:latin typeface="Cambria Math" panose="02040503050406030204" pitchFamily="18" charset="0"/>
                              <a:ea typeface="Times New Roman" panose="02020603050405020304" pitchFamily="18" charset="0"/>
                            </a:rPr>
                          </m:ctrlPr>
                        </m:sSubPr>
                        <m:e>
                          <m:r>
                            <a:rPr lang="fr-FR" sz="2000" b="1" i="1">
                              <a:solidFill>
                                <a:srgbClr val="FF0000"/>
                              </a:solidFill>
                              <a:effectLst/>
                              <a:latin typeface="Cambria Math" panose="02040503050406030204" pitchFamily="18" charset="0"/>
                              <a:ea typeface="Times New Roman" panose="02020603050405020304" pitchFamily="18" charset="0"/>
                            </a:rPr>
                            <m:t>𝐢</m:t>
                          </m:r>
                        </m:e>
                        <m:sub>
                          <m:r>
                            <a:rPr lang="fr-FR" sz="2000" b="1" i="1">
                              <a:solidFill>
                                <a:srgbClr val="FF0000"/>
                              </a:solidFill>
                              <a:effectLst/>
                              <a:latin typeface="Cambria Math" panose="02040503050406030204" pitchFamily="18" charset="0"/>
                              <a:ea typeface="Times New Roman" panose="02020603050405020304" pitchFamily="18" charset="0"/>
                            </a:rPr>
                            <m:t>𝟑</m:t>
                          </m:r>
                        </m:sub>
                      </m:sSub>
                      <m:r>
                        <a:rPr lang="fr-FR" sz="2000" b="1">
                          <a:solidFill>
                            <a:srgbClr val="FF0000"/>
                          </a:solidFill>
                          <a:effectLst/>
                          <a:latin typeface="Cambria Math" panose="02040503050406030204" pitchFamily="18" charset="0"/>
                          <a:ea typeface="Times New Roman" panose="02020603050405020304" pitchFamily="18" charset="0"/>
                        </a:rPr>
                        <m:t>+…+</m:t>
                      </m:r>
                      <m:sSub>
                        <m:sSubPr>
                          <m:ctrlPr>
                            <a:rPr lang="fr-FR" sz="2000" b="1" i="1">
                              <a:solidFill>
                                <a:srgbClr val="FF0000"/>
                              </a:solidFill>
                              <a:effectLst/>
                              <a:latin typeface="Cambria Math" panose="02040503050406030204" pitchFamily="18" charset="0"/>
                              <a:ea typeface="Times New Roman" panose="02020603050405020304" pitchFamily="18" charset="0"/>
                            </a:rPr>
                          </m:ctrlPr>
                        </m:sSubPr>
                        <m:e>
                          <m:r>
                            <a:rPr lang="fr-FR" sz="2000" b="1" i="1">
                              <a:solidFill>
                                <a:srgbClr val="FF0000"/>
                              </a:solidFill>
                              <a:effectLst/>
                              <a:latin typeface="Cambria Math" panose="02040503050406030204" pitchFamily="18" charset="0"/>
                              <a:ea typeface="Times New Roman" panose="02020603050405020304" pitchFamily="18" charset="0"/>
                            </a:rPr>
                            <m:t>𝐢</m:t>
                          </m:r>
                        </m:e>
                        <m:sub>
                          <m:r>
                            <a:rPr lang="fr-FR" sz="2000" b="1" i="1">
                              <a:solidFill>
                                <a:srgbClr val="FF0000"/>
                              </a:solidFill>
                              <a:effectLst/>
                              <a:latin typeface="Cambria Math" panose="02040503050406030204" pitchFamily="18" charset="0"/>
                              <a:ea typeface="Times New Roman" panose="02020603050405020304" pitchFamily="18" charset="0"/>
                            </a:rPr>
                            <m:t>𝐧</m:t>
                          </m:r>
                        </m:sub>
                      </m:sSub>
                    </m:oMath>
                  </m:oMathPara>
                </a14:m>
                <a:endParaRPr lang="fr-FR" sz="2000" dirty="0">
                  <a:effectLst/>
                  <a:ea typeface="Times New Roman" panose="02020603050405020304" pitchFamily="18" charset="0"/>
                </a:endParaRPr>
              </a:p>
              <a:p>
                <a:pPr>
                  <a:spcAft>
                    <a:spcPts val="0"/>
                  </a:spcAft>
                </a:pPr>
                <a14:m>
                  <m:oMathPara xmlns:m="http://schemas.openxmlformats.org/officeDocument/2006/math">
                    <m:oMathParaPr>
                      <m:jc m:val="centerGroup"/>
                    </m:oMathParaPr>
                    <m:oMath xmlns:m="http://schemas.openxmlformats.org/officeDocument/2006/math">
                      <m:r>
                        <a:rPr lang="fr-FR" sz="2000" b="1">
                          <a:solidFill>
                            <a:srgbClr val="FF0000"/>
                          </a:solidFill>
                          <a:effectLst/>
                          <a:latin typeface="Cambria Math" panose="02040503050406030204" pitchFamily="18" charset="0"/>
                          <a:ea typeface="Times New Roman" panose="02020603050405020304" pitchFamily="18" charset="0"/>
                        </a:rPr>
                        <m:t>                =     </m:t>
                      </m:r>
                      <m:f>
                        <m:fPr>
                          <m:ctrlPr>
                            <a:rPr lang="fr-FR" sz="2000" b="1" i="1">
                              <a:solidFill>
                                <a:srgbClr val="FF0000"/>
                              </a:solidFill>
                              <a:effectLst/>
                              <a:latin typeface="Cambria Math" panose="02040503050406030204" pitchFamily="18" charset="0"/>
                              <a:ea typeface="Times New Roman" panose="02020603050405020304" pitchFamily="18" charset="0"/>
                            </a:rPr>
                          </m:ctrlPr>
                        </m:fPr>
                        <m:num>
                          <m:r>
                            <a:rPr lang="fr-FR" sz="2000" b="1" i="1">
                              <a:solidFill>
                                <a:srgbClr val="FF0000"/>
                              </a:solidFill>
                              <a:effectLst/>
                              <a:latin typeface="Cambria Math" panose="02040503050406030204" pitchFamily="18" charset="0"/>
                              <a:ea typeface="Times New Roman" panose="02020603050405020304" pitchFamily="18" charset="0"/>
                            </a:rPr>
                            <m:t>𝐮</m:t>
                          </m:r>
                        </m:num>
                        <m:den>
                          <m:sSub>
                            <m:sSubPr>
                              <m:ctrlPr>
                                <a:rPr lang="fr-FR" sz="2000" b="1" i="1">
                                  <a:solidFill>
                                    <a:srgbClr val="FF0000"/>
                                  </a:solidFill>
                                  <a:effectLst/>
                                  <a:latin typeface="Cambria Math" panose="02040503050406030204" pitchFamily="18" charset="0"/>
                                  <a:ea typeface="Times New Roman" panose="02020603050405020304" pitchFamily="18" charset="0"/>
                                </a:rPr>
                              </m:ctrlPr>
                            </m:sSubPr>
                            <m:e>
                              <m:r>
                                <a:rPr lang="fr-FR" sz="2000" b="1" i="1">
                                  <a:solidFill>
                                    <a:srgbClr val="FF0000"/>
                                  </a:solidFill>
                                  <a:effectLst/>
                                  <a:latin typeface="Cambria Math" panose="02040503050406030204" pitchFamily="18" charset="0"/>
                                  <a:ea typeface="Times New Roman" panose="02020603050405020304" pitchFamily="18" charset="0"/>
                                </a:rPr>
                                <m:t>𝐑</m:t>
                              </m:r>
                            </m:e>
                            <m:sub>
                              <m:r>
                                <a:rPr lang="fr-FR" sz="2000" b="1" i="1">
                                  <a:solidFill>
                                    <a:srgbClr val="FF0000"/>
                                  </a:solidFill>
                                  <a:effectLst/>
                                  <a:latin typeface="Cambria Math" panose="02040503050406030204" pitchFamily="18" charset="0"/>
                                  <a:ea typeface="Times New Roman" panose="02020603050405020304" pitchFamily="18" charset="0"/>
                                </a:rPr>
                                <m:t>𝟏</m:t>
                              </m:r>
                            </m:sub>
                          </m:sSub>
                        </m:den>
                      </m:f>
                      <m:r>
                        <a:rPr lang="fr-FR" sz="2000" b="1">
                          <a:solidFill>
                            <a:srgbClr val="FF0000"/>
                          </a:solidFill>
                          <a:effectLst/>
                          <a:latin typeface="Cambria Math" panose="02040503050406030204" pitchFamily="18" charset="0"/>
                          <a:ea typeface="Times New Roman" panose="02020603050405020304" pitchFamily="18" charset="0"/>
                        </a:rPr>
                        <m:t>+</m:t>
                      </m:r>
                      <m:f>
                        <m:fPr>
                          <m:ctrlPr>
                            <a:rPr lang="fr-FR" sz="2000" b="1" i="1">
                              <a:solidFill>
                                <a:srgbClr val="FF0000"/>
                              </a:solidFill>
                              <a:effectLst/>
                              <a:latin typeface="Cambria Math" panose="02040503050406030204" pitchFamily="18" charset="0"/>
                              <a:ea typeface="Times New Roman" panose="02020603050405020304" pitchFamily="18" charset="0"/>
                            </a:rPr>
                          </m:ctrlPr>
                        </m:fPr>
                        <m:num>
                          <m:r>
                            <a:rPr lang="fr-FR" sz="2000" b="1" i="1">
                              <a:solidFill>
                                <a:srgbClr val="FF0000"/>
                              </a:solidFill>
                              <a:effectLst/>
                              <a:latin typeface="Cambria Math" panose="02040503050406030204" pitchFamily="18" charset="0"/>
                              <a:ea typeface="Times New Roman" panose="02020603050405020304" pitchFamily="18" charset="0"/>
                            </a:rPr>
                            <m:t>𝐮</m:t>
                          </m:r>
                        </m:num>
                        <m:den>
                          <m:sSub>
                            <m:sSubPr>
                              <m:ctrlPr>
                                <a:rPr lang="fr-FR" sz="2000" b="1" i="1">
                                  <a:solidFill>
                                    <a:srgbClr val="FF0000"/>
                                  </a:solidFill>
                                  <a:effectLst/>
                                  <a:latin typeface="Cambria Math" panose="02040503050406030204" pitchFamily="18" charset="0"/>
                                  <a:ea typeface="Times New Roman" panose="02020603050405020304" pitchFamily="18" charset="0"/>
                                </a:rPr>
                              </m:ctrlPr>
                            </m:sSubPr>
                            <m:e>
                              <m:r>
                                <a:rPr lang="fr-FR" sz="2000" b="1" i="1">
                                  <a:solidFill>
                                    <a:srgbClr val="FF0000"/>
                                  </a:solidFill>
                                  <a:effectLst/>
                                  <a:latin typeface="Cambria Math" panose="02040503050406030204" pitchFamily="18" charset="0"/>
                                  <a:ea typeface="Times New Roman" panose="02020603050405020304" pitchFamily="18" charset="0"/>
                                </a:rPr>
                                <m:t>𝐑</m:t>
                              </m:r>
                            </m:e>
                            <m:sub>
                              <m:r>
                                <a:rPr lang="fr-FR" sz="2000" b="1" i="1">
                                  <a:solidFill>
                                    <a:srgbClr val="FF0000"/>
                                  </a:solidFill>
                                  <a:effectLst/>
                                  <a:latin typeface="Cambria Math" panose="02040503050406030204" pitchFamily="18" charset="0"/>
                                  <a:ea typeface="Times New Roman" panose="02020603050405020304" pitchFamily="18" charset="0"/>
                                </a:rPr>
                                <m:t>𝟐</m:t>
                              </m:r>
                            </m:sub>
                          </m:sSub>
                        </m:den>
                      </m:f>
                      <m:r>
                        <a:rPr lang="fr-FR" sz="2000" b="1" i="1">
                          <a:solidFill>
                            <a:srgbClr val="FF0000"/>
                          </a:solidFill>
                          <a:effectLst/>
                          <a:latin typeface="Cambria Math" panose="02040503050406030204" pitchFamily="18" charset="0"/>
                          <a:ea typeface="Times New Roman" panose="02020603050405020304" pitchFamily="18" charset="0"/>
                        </a:rPr>
                        <m:t>+</m:t>
                      </m:r>
                      <m:f>
                        <m:fPr>
                          <m:ctrlPr>
                            <a:rPr lang="fr-FR" sz="2000" b="1" i="1">
                              <a:solidFill>
                                <a:srgbClr val="FF0000"/>
                              </a:solidFill>
                              <a:effectLst/>
                              <a:latin typeface="Cambria Math" panose="02040503050406030204" pitchFamily="18" charset="0"/>
                              <a:ea typeface="Times New Roman" panose="02020603050405020304" pitchFamily="18" charset="0"/>
                            </a:rPr>
                          </m:ctrlPr>
                        </m:fPr>
                        <m:num>
                          <m:r>
                            <a:rPr lang="fr-FR" sz="2000" b="1" i="1">
                              <a:solidFill>
                                <a:srgbClr val="FF0000"/>
                              </a:solidFill>
                              <a:effectLst/>
                              <a:latin typeface="Cambria Math" panose="02040503050406030204" pitchFamily="18" charset="0"/>
                              <a:ea typeface="Times New Roman" panose="02020603050405020304" pitchFamily="18" charset="0"/>
                            </a:rPr>
                            <m:t>𝐮</m:t>
                          </m:r>
                        </m:num>
                        <m:den>
                          <m:sSub>
                            <m:sSubPr>
                              <m:ctrlPr>
                                <a:rPr lang="fr-FR" sz="2000" b="1" i="1">
                                  <a:solidFill>
                                    <a:srgbClr val="FF0000"/>
                                  </a:solidFill>
                                  <a:effectLst/>
                                  <a:latin typeface="Cambria Math" panose="02040503050406030204" pitchFamily="18" charset="0"/>
                                  <a:ea typeface="Times New Roman" panose="02020603050405020304" pitchFamily="18" charset="0"/>
                                </a:rPr>
                              </m:ctrlPr>
                            </m:sSubPr>
                            <m:e>
                              <m:r>
                                <a:rPr lang="fr-FR" sz="2000" b="1" i="1">
                                  <a:solidFill>
                                    <a:srgbClr val="FF0000"/>
                                  </a:solidFill>
                                  <a:effectLst/>
                                  <a:latin typeface="Cambria Math" panose="02040503050406030204" pitchFamily="18" charset="0"/>
                                  <a:ea typeface="Times New Roman" panose="02020603050405020304" pitchFamily="18" charset="0"/>
                                </a:rPr>
                                <m:t>𝐑</m:t>
                              </m:r>
                            </m:e>
                            <m:sub>
                              <m:r>
                                <a:rPr lang="fr-FR" sz="2000" b="1" i="1">
                                  <a:solidFill>
                                    <a:srgbClr val="FF0000"/>
                                  </a:solidFill>
                                  <a:effectLst/>
                                  <a:latin typeface="Cambria Math" panose="02040503050406030204" pitchFamily="18" charset="0"/>
                                  <a:ea typeface="Times New Roman" panose="02020603050405020304" pitchFamily="18" charset="0"/>
                                </a:rPr>
                                <m:t>𝟑</m:t>
                              </m:r>
                            </m:sub>
                          </m:sSub>
                        </m:den>
                      </m:f>
                      <m:r>
                        <a:rPr lang="fr-FR" sz="2000" b="1">
                          <a:solidFill>
                            <a:srgbClr val="FF0000"/>
                          </a:solidFill>
                          <a:effectLst/>
                          <a:latin typeface="Cambria Math" panose="02040503050406030204" pitchFamily="18" charset="0"/>
                          <a:ea typeface="Times New Roman" panose="02020603050405020304" pitchFamily="18" charset="0"/>
                        </a:rPr>
                        <m:t>+…+</m:t>
                      </m:r>
                      <m:f>
                        <m:fPr>
                          <m:ctrlPr>
                            <a:rPr lang="fr-FR" sz="2000" b="1" i="1">
                              <a:solidFill>
                                <a:srgbClr val="FF0000"/>
                              </a:solidFill>
                              <a:effectLst/>
                              <a:latin typeface="Cambria Math" panose="02040503050406030204" pitchFamily="18" charset="0"/>
                              <a:ea typeface="Times New Roman" panose="02020603050405020304" pitchFamily="18" charset="0"/>
                            </a:rPr>
                          </m:ctrlPr>
                        </m:fPr>
                        <m:num>
                          <m:r>
                            <a:rPr lang="fr-FR" sz="2000" b="1" i="1">
                              <a:solidFill>
                                <a:srgbClr val="FF0000"/>
                              </a:solidFill>
                              <a:effectLst/>
                              <a:latin typeface="Cambria Math" panose="02040503050406030204" pitchFamily="18" charset="0"/>
                              <a:ea typeface="Times New Roman" panose="02020603050405020304" pitchFamily="18" charset="0"/>
                            </a:rPr>
                            <m:t>𝐮</m:t>
                          </m:r>
                        </m:num>
                        <m:den>
                          <m:sSub>
                            <m:sSubPr>
                              <m:ctrlPr>
                                <a:rPr lang="fr-FR" sz="2000" b="1" i="1">
                                  <a:solidFill>
                                    <a:srgbClr val="FF0000"/>
                                  </a:solidFill>
                                  <a:effectLst/>
                                  <a:latin typeface="Cambria Math" panose="02040503050406030204" pitchFamily="18" charset="0"/>
                                  <a:ea typeface="Times New Roman" panose="02020603050405020304" pitchFamily="18" charset="0"/>
                                </a:rPr>
                              </m:ctrlPr>
                            </m:sSubPr>
                            <m:e>
                              <m:r>
                                <a:rPr lang="fr-FR" sz="2000" b="1" i="1">
                                  <a:solidFill>
                                    <a:srgbClr val="FF0000"/>
                                  </a:solidFill>
                                  <a:effectLst/>
                                  <a:latin typeface="Cambria Math" panose="02040503050406030204" pitchFamily="18" charset="0"/>
                                  <a:ea typeface="Times New Roman" panose="02020603050405020304" pitchFamily="18" charset="0"/>
                                </a:rPr>
                                <m:t>𝐑</m:t>
                              </m:r>
                            </m:e>
                            <m:sub>
                              <m:r>
                                <a:rPr lang="fr-FR" sz="2000" b="1" i="1">
                                  <a:solidFill>
                                    <a:srgbClr val="FF0000"/>
                                  </a:solidFill>
                                  <a:effectLst/>
                                  <a:latin typeface="Cambria Math" panose="02040503050406030204" pitchFamily="18" charset="0"/>
                                  <a:ea typeface="Times New Roman" panose="02020603050405020304" pitchFamily="18" charset="0"/>
                                </a:rPr>
                                <m:t>𝐧</m:t>
                              </m:r>
                            </m:sub>
                          </m:sSub>
                        </m:den>
                      </m:f>
                    </m:oMath>
                  </m:oMathPara>
                </a14:m>
                <a:endParaRPr lang="fr-FR" sz="2000" dirty="0">
                  <a:effectLst/>
                  <a:ea typeface="Times New Roman" panose="02020603050405020304" pitchFamily="18" charset="0"/>
                </a:endParaRPr>
              </a:p>
              <a:p>
                <a:pPr>
                  <a:spcAft>
                    <a:spcPts val="0"/>
                  </a:spcAft>
                </a:pPr>
                <a14:m>
                  <m:oMathPara xmlns:m="http://schemas.openxmlformats.org/officeDocument/2006/math">
                    <m:oMathParaPr>
                      <m:jc m:val="centerGroup"/>
                    </m:oMathParaPr>
                    <m:oMath xmlns:m="http://schemas.openxmlformats.org/officeDocument/2006/math">
                      <m:r>
                        <a:rPr lang="fr-FR" sz="2000" b="1">
                          <a:solidFill>
                            <a:srgbClr val="FF0000"/>
                          </a:solidFill>
                          <a:effectLst/>
                          <a:latin typeface="Cambria Math" panose="02040503050406030204" pitchFamily="18" charset="0"/>
                          <a:ea typeface="Times New Roman" panose="02020603050405020304" pitchFamily="18" charset="0"/>
                        </a:rPr>
                        <m:t>              =  </m:t>
                      </m:r>
                      <m:r>
                        <a:rPr lang="fr-FR" sz="2000" b="1" i="1">
                          <a:solidFill>
                            <a:srgbClr val="FF0000"/>
                          </a:solidFill>
                          <a:effectLst/>
                          <a:latin typeface="Cambria Math" panose="02040503050406030204" pitchFamily="18" charset="0"/>
                          <a:ea typeface="Times New Roman" panose="02020603050405020304" pitchFamily="18" charset="0"/>
                        </a:rPr>
                        <m:t>𝐮</m:t>
                      </m:r>
                      <m:r>
                        <a:rPr lang="fr-FR" sz="2000" b="1">
                          <a:solidFill>
                            <a:srgbClr val="FF0000"/>
                          </a:solidFill>
                          <a:effectLst/>
                          <a:latin typeface="Cambria Math" panose="02040503050406030204" pitchFamily="18" charset="0"/>
                          <a:ea typeface="Times New Roman" panose="02020603050405020304" pitchFamily="18" charset="0"/>
                        </a:rPr>
                        <m:t> ( </m:t>
                      </m:r>
                      <m:f>
                        <m:fPr>
                          <m:ctrlPr>
                            <a:rPr lang="fr-FR" sz="2000" b="1" i="1">
                              <a:solidFill>
                                <a:srgbClr val="FF0000"/>
                              </a:solidFill>
                              <a:effectLst/>
                              <a:latin typeface="Cambria Math" panose="02040503050406030204" pitchFamily="18" charset="0"/>
                              <a:ea typeface="Times New Roman" panose="02020603050405020304" pitchFamily="18" charset="0"/>
                            </a:rPr>
                          </m:ctrlPr>
                        </m:fPr>
                        <m:num>
                          <m:r>
                            <a:rPr lang="fr-FR" sz="2000" b="1" i="1">
                              <a:solidFill>
                                <a:srgbClr val="FF0000"/>
                              </a:solidFill>
                              <a:effectLst/>
                              <a:latin typeface="Cambria Math" panose="02040503050406030204" pitchFamily="18" charset="0"/>
                              <a:ea typeface="Times New Roman" panose="02020603050405020304" pitchFamily="18" charset="0"/>
                            </a:rPr>
                            <m:t>𝟏</m:t>
                          </m:r>
                        </m:num>
                        <m:den>
                          <m:sSub>
                            <m:sSubPr>
                              <m:ctrlPr>
                                <a:rPr lang="fr-FR" sz="2000" b="1" i="1">
                                  <a:solidFill>
                                    <a:srgbClr val="FF0000"/>
                                  </a:solidFill>
                                  <a:effectLst/>
                                  <a:latin typeface="Cambria Math" panose="02040503050406030204" pitchFamily="18" charset="0"/>
                                  <a:ea typeface="Times New Roman" panose="02020603050405020304" pitchFamily="18" charset="0"/>
                                </a:rPr>
                              </m:ctrlPr>
                            </m:sSubPr>
                            <m:e>
                              <m:r>
                                <a:rPr lang="fr-FR" sz="2000" b="1" i="1">
                                  <a:solidFill>
                                    <a:srgbClr val="FF0000"/>
                                  </a:solidFill>
                                  <a:effectLst/>
                                  <a:latin typeface="Cambria Math" panose="02040503050406030204" pitchFamily="18" charset="0"/>
                                  <a:ea typeface="Times New Roman" panose="02020603050405020304" pitchFamily="18" charset="0"/>
                                </a:rPr>
                                <m:t>𝐑</m:t>
                              </m:r>
                            </m:e>
                            <m:sub>
                              <m:r>
                                <a:rPr lang="fr-FR" sz="2000" b="1" i="1">
                                  <a:solidFill>
                                    <a:srgbClr val="FF0000"/>
                                  </a:solidFill>
                                  <a:effectLst/>
                                  <a:latin typeface="Cambria Math" panose="02040503050406030204" pitchFamily="18" charset="0"/>
                                  <a:ea typeface="Times New Roman" panose="02020603050405020304" pitchFamily="18" charset="0"/>
                                </a:rPr>
                                <m:t>𝟏</m:t>
                              </m:r>
                            </m:sub>
                          </m:sSub>
                        </m:den>
                      </m:f>
                      <m:r>
                        <a:rPr lang="fr-FR" sz="2000" b="1">
                          <a:solidFill>
                            <a:srgbClr val="FF0000"/>
                          </a:solidFill>
                          <a:effectLst/>
                          <a:latin typeface="Cambria Math" panose="02040503050406030204" pitchFamily="18" charset="0"/>
                          <a:ea typeface="Times New Roman" panose="02020603050405020304" pitchFamily="18" charset="0"/>
                        </a:rPr>
                        <m:t>+</m:t>
                      </m:r>
                      <m:f>
                        <m:fPr>
                          <m:ctrlPr>
                            <a:rPr lang="fr-FR" sz="2000" b="1" i="1">
                              <a:solidFill>
                                <a:srgbClr val="FF0000"/>
                              </a:solidFill>
                              <a:effectLst/>
                              <a:latin typeface="Cambria Math" panose="02040503050406030204" pitchFamily="18" charset="0"/>
                              <a:ea typeface="Times New Roman" panose="02020603050405020304" pitchFamily="18" charset="0"/>
                            </a:rPr>
                          </m:ctrlPr>
                        </m:fPr>
                        <m:num>
                          <m:r>
                            <a:rPr lang="fr-FR" sz="2000" b="1" i="1">
                              <a:solidFill>
                                <a:srgbClr val="FF0000"/>
                              </a:solidFill>
                              <a:effectLst/>
                              <a:latin typeface="Cambria Math" panose="02040503050406030204" pitchFamily="18" charset="0"/>
                              <a:ea typeface="Times New Roman" panose="02020603050405020304" pitchFamily="18" charset="0"/>
                            </a:rPr>
                            <m:t>𝟏</m:t>
                          </m:r>
                        </m:num>
                        <m:den>
                          <m:sSub>
                            <m:sSubPr>
                              <m:ctrlPr>
                                <a:rPr lang="fr-FR" sz="2000" b="1" i="1">
                                  <a:solidFill>
                                    <a:srgbClr val="FF0000"/>
                                  </a:solidFill>
                                  <a:effectLst/>
                                  <a:latin typeface="Cambria Math" panose="02040503050406030204" pitchFamily="18" charset="0"/>
                                  <a:ea typeface="Times New Roman" panose="02020603050405020304" pitchFamily="18" charset="0"/>
                                </a:rPr>
                              </m:ctrlPr>
                            </m:sSubPr>
                            <m:e>
                              <m:r>
                                <a:rPr lang="fr-FR" sz="2000" b="1" i="1">
                                  <a:solidFill>
                                    <a:srgbClr val="FF0000"/>
                                  </a:solidFill>
                                  <a:effectLst/>
                                  <a:latin typeface="Cambria Math" panose="02040503050406030204" pitchFamily="18" charset="0"/>
                                  <a:ea typeface="Times New Roman" panose="02020603050405020304" pitchFamily="18" charset="0"/>
                                </a:rPr>
                                <m:t>𝐑</m:t>
                              </m:r>
                            </m:e>
                            <m:sub>
                              <m:r>
                                <a:rPr lang="fr-FR" sz="2000" b="1" i="1">
                                  <a:solidFill>
                                    <a:srgbClr val="FF0000"/>
                                  </a:solidFill>
                                  <a:effectLst/>
                                  <a:latin typeface="Cambria Math" panose="02040503050406030204" pitchFamily="18" charset="0"/>
                                  <a:ea typeface="Times New Roman" panose="02020603050405020304" pitchFamily="18" charset="0"/>
                                </a:rPr>
                                <m:t>𝟐</m:t>
                              </m:r>
                            </m:sub>
                          </m:sSub>
                        </m:den>
                      </m:f>
                      <m:r>
                        <a:rPr lang="fr-FR" sz="2000" b="1" i="1">
                          <a:solidFill>
                            <a:srgbClr val="FF0000"/>
                          </a:solidFill>
                          <a:effectLst/>
                          <a:latin typeface="Cambria Math" panose="02040503050406030204" pitchFamily="18" charset="0"/>
                          <a:ea typeface="Times New Roman" panose="02020603050405020304" pitchFamily="18" charset="0"/>
                        </a:rPr>
                        <m:t>+</m:t>
                      </m:r>
                      <m:f>
                        <m:fPr>
                          <m:ctrlPr>
                            <a:rPr lang="fr-FR" sz="2000" b="1" i="1">
                              <a:solidFill>
                                <a:srgbClr val="FF0000"/>
                              </a:solidFill>
                              <a:effectLst/>
                              <a:latin typeface="Cambria Math" panose="02040503050406030204" pitchFamily="18" charset="0"/>
                              <a:ea typeface="Times New Roman" panose="02020603050405020304" pitchFamily="18" charset="0"/>
                            </a:rPr>
                          </m:ctrlPr>
                        </m:fPr>
                        <m:num>
                          <m:r>
                            <a:rPr lang="fr-FR" sz="2000" b="1" i="1">
                              <a:solidFill>
                                <a:srgbClr val="FF0000"/>
                              </a:solidFill>
                              <a:effectLst/>
                              <a:latin typeface="Cambria Math" panose="02040503050406030204" pitchFamily="18" charset="0"/>
                              <a:ea typeface="Times New Roman" panose="02020603050405020304" pitchFamily="18" charset="0"/>
                            </a:rPr>
                            <m:t>𝟏</m:t>
                          </m:r>
                        </m:num>
                        <m:den>
                          <m:sSub>
                            <m:sSubPr>
                              <m:ctrlPr>
                                <a:rPr lang="fr-FR" sz="2000" b="1" i="1">
                                  <a:solidFill>
                                    <a:srgbClr val="FF0000"/>
                                  </a:solidFill>
                                  <a:effectLst/>
                                  <a:latin typeface="Cambria Math" panose="02040503050406030204" pitchFamily="18" charset="0"/>
                                  <a:ea typeface="Times New Roman" panose="02020603050405020304" pitchFamily="18" charset="0"/>
                                </a:rPr>
                              </m:ctrlPr>
                            </m:sSubPr>
                            <m:e>
                              <m:r>
                                <a:rPr lang="fr-FR" sz="2000" b="1" i="1">
                                  <a:solidFill>
                                    <a:srgbClr val="FF0000"/>
                                  </a:solidFill>
                                  <a:effectLst/>
                                  <a:latin typeface="Cambria Math" panose="02040503050406030204" pitchFamily="18" charset="0"/>
                                  <a:ea typeface="Times New Roman" panose="02020603050405020304" pitchFamily="18" charset="0"/>
                                </a:rPr>
                                <m:t>𝐑</m:t>
                              </m:r>
                            </m:e>
                            <m:sub>
                              <m:r>
                                <a:rPr lang="fr-FR" sz="2000" b="1" i="1">
                                  <a:solidFill>
                                    <a:srgbClr val="FF0000"/>
                                  </a:solidFill>
                                  <a:effectLst/>
                                  <a:latin typeface="Cambria Math" panose="02040503050406030204" pitchFamily="18" charset="0"/>
                                  <a:ea typeface="Times New Roman" panose="02020603050405020304" pitchFamily="18" charset="0"/>
                                </a:rPr>
                                <m:t>𝟑</m:t>
                              </m:r>
                            </m:sub>
                          </m:sSub>
                        </m:den>
                      </m:f>
                      <m:r>
                        <a:rPr lang="fr-FR" sz="2000" b="1">
                          <a:solidFill>
                            <a:srgbClr val="FF0000"/>
                          </a:solidFill>
                          <a:effectLst/>
                          <a:latin typeface="Cambria Math" panose="02040503050406030204" pitchFamily="18" charset="0"/>
                          <a:ea typeface="Times New Roman" panose="02020603050405020304" pitchFamily="18" charset="0"/>
                        </a:rPr>
                        <m:t>+…+</m:t>
                      </m:r>
                      <m:f>
                        <m:fPr>
                          <m:ctrlPr>
                            <a:rPr lang="fr-FR" sz="2000" b="1" i="1">
                              <a:solidFill>
                                <a:srgbClr val="FF0000"/>
                              </a:solidFill>
                              <a:effectLst/>
                              <a:latin typeface="Cambria Math" panose="02040503050406030204" pitchFamily="18" charset="0"/>
                              <a:ea typeface="Times New Roman" panose="02020603050405020304" pitchFamily="18" charset="0"/>
                            </a:rPr>
                          </m:ctrlPr>
                        </m:fPr>
                        <m:num>
                          <m:r>
                            <a:rPr lang="fr-FR" sz="2000" b="1" i="1">
                              <a:solidFill>
                                <a:srgbClr val="FF0000"/>
                              </a:solidFill>
                              <a:effectLst/>
                              <a:latin typeface="Cambria Math" panose="02040503050406030204" pitchFamily="18" charset="0"/>
                              <a:ea typeface="Times New Roman" panose="02020603050405020304" pitchFamily="18" charset="0"/>
                            </a:rPr>
                            <m:t>𝟏</m:t>
                          </m:r>
                        </m:num>
                        <m:den>
                          <m:sSub>
                            <m:sSubPr>
                              <m:ctrlPr>
                                <a:rPr lang="fr-FR" sz="2000" b="1" i="1">
                                  <a:solidFill>
                                    <a:srgbClr val="FF0000"/>
                                  </a:solidFill>
                                  <a:effectLst/>
                                  <a:latin typeface="Cambria Math" panose="02040503050406030204" pitchFamily="18" charset="0"/>
                                  <a:ea typeface="Times New Roman" panose="02020603050405020304" pitchFamily="18" charset="0"/>
                                </a:rPr>
                              </m:ctrlPr>
                            </m:sSubPr>
                            <m:e>
                              <m:r>
                                <a:rPr lang="fr-FR" sz="2000" b="1" i="1">
                                  <a:solidFill>
                                    <a:srgbClr val="FF0000"/>
                                  </a:solidFill>
                                  <a:effectLst/>
                                  <a:latin typeface="Cambria Math" panose="02040503050406030204" pitchFamily="18" charset="0"/>
                                  <a:ea typeface="Times New Roman" panose="02020603050405020304" pitchFamily="18" charset="0"/>
                                </a:rPr>
                                <m:t>𝐑</m:t>
                              </m:r>
                            </m:e>
                            <m:sub>
                              <m:r>
                                <a:rPr lang="fr-FR" sz="2000" b="1" i="1">
                                  <a:solidFill>
                                    <a:srgbClr val="FF0000"/>
                                  </a:solidFill>
                                  <a:effectLst/>
                                  <a:latin typeface="Cambria Math" panose="02040503050406030204" pitchFamily="18" charset="0"/>
                                  <a:ea typeface="Times New Roman" panose="02020603050405020304" pitchFamily="18" charset="0"/>
                                </a:rPr>
                                <m:t>𝐧</m:t>
                              </m:r>
                            </m:sub>
                          </m:sSub>
                        </m:den>
                      </m:f>
                      <m:r>
                        <a:rPr lang="fr-FR" sz="2000" b="1" i="1">
                          <a:solidFill>
                            <a:srgbClr val="FF0000"/>
                          </a:solidFill>
                          <a:effectLst/>
                          <a:latin typeface="Cambria Math" panose="02040503050406030204" pitchFamily="18" charset="0"/>
                          <a:ea typeface="Times New Roman" panose="02020603050405020304" pitchFamily="18" charset="0"/>
                        </a:rPr>
                        <m:t>)</m:t>
                      </m:r>
                    </m:oMath>
                  </m:oMathPara>
                </a14:m>
                <a:endParaRPr lang="fr-FR" sz="2000" dirty="0">
                  <a:effectLst/>
                  <a:ea typeface="Times New Roman" panose="02020603050405020304" pitchFamily="18" charset="0"/>
                </a:endParaRPr>
              </a:p>
              <a:p>
                <a:pPr>
                  <a:spcAft>
                    <a:spcPts val="0"/>
                  </a:spcAft>
                </a:pPr>
                <a:r>
                  <a:rPr lang="fr-FR" sz="1600" b="1" dirty="0">
                    <a:solidFill>
                      <a:srgbClr val="FF0000"/>
                    </a:solidFill>
                    <a:effectLst/>
                    <a:latin typeface="Verdana" panose="020B0604030504040204" pitchFamily="34" charset="0"/>
                    <a:ea typeface="Times New Roman" panose="02020603050405020304" pitchFamily="18" charset="0"/>
                  </a:rPr>
                  <a:t> </a:t>
                </a:r>
                <a:endParaRPr lang="fr-FR" sz="1000" dirty="0">
                  <a:effectLst/>
                  <a:latin typeface="Times New Roman" panose="02020603050405020304" pitchFamily="18" charset="0"/>
                  <a:ea typeface="Times New Roman" panose="02020603050405020304" pitchFamily="18" charset="0"/>
                </a:endParaRPr>
              </a:p>
              <a:p>
                <a:pPr>
                  <a:spcAft>
                    <a:spcPts val="0"/>
                  </a:spcAft>
                </a:pPr>
                <a:r>
                  <a:rPr lang="fr-FR" sz="1200" dirty="0">
                    <a:effectLst/>
                    <a:latin typeface="Verdana" panose="020B0604030504040204" pitchFamily="34" charset="0"/>
                    <a:ea typeface="Times New Roman" panose="02020603050405020304" pitchFamily="18" charset="0"/>
                  </a:rPr>
                  <a:t> </a:t>
                </a:r>
                <a:endParaRPr lang="fr-FR" sz="1000" dirty="0">
                  <a:effectLst/>
                  <a:latin typeface="Times New Roman" panose="02020603050405020304" pitchFamily="18" charset="0"/>
                  <a:ea typeface="Times New Roman" panose="02020603050405020304" pitchFamily="18" charset="0"/>
                </a:endParaRPr>
              </a:p>
              <a:p>
                <a:pPr>
                  <a:spcAft>
                    <a:spcPts val="0"/>
                  </a:spcAft>
                </a:pPr>
                <a:r>
                  <a:rPr lang="fr-FR" sz="1200" dirty="0">
                    <a:effectLst/>
                    <a:latin typeface="Verdana" panose="020B0604030504040204" pitchFamily="34" charset="0"/>
                    <a:ea typeface="Times New Roman" panose="02020603050405020304" pitchFamily="18" charset="0"/>
                  </a:rPr>
                  <a:t> </a:t>
                </a:r>
                <a:endParaRPr lang="fr-FR" sz="1000" dirty="0">
                  <a:effectLst/>
                  <a:latin typeface="Times New Roman" panose="02020603050405020304" pitchFamily="18" charset="0"/>
                  <a:ea typeface="Times New Roman" panose="02020603050405020304" pitchFamily="18" charset="0"/>
                </a:endParaRPr>
              </a:p>
            </p:txBody>
          </p:sp>
        </mc:Choice>
        <mc:Fallback xmlns="">
          <p:sp>
            <p:nvSpPr>
              <p:cNvPr id="8" name="Zone de texte 26"/>
              <p:cNvSpPr txBox="1">
                <a:spLocks noRot="1" noChangeAspect="1" noMove="1" noResize="1" noEditPoints="1" noAdjustHandles="1" noChangeArrowheads="1" noChangeShapeType="1" noTextEdit="1"/>
              </p:cNvSpPr>
              <p:nvPr/>
            </p:nvSpPr>
            <p:spPr>
              <a:xfrm>
                <a:off x="0" y="3701731"/>
                <a:ext cx="4973058" cy="1546225"/>
              </a:xfrm>
              <a:prstGeom prst="rect">
                <a:avLst/>
              </a:prstGeom>
              <a:blipFill>
                <a:blip r:embed="rId7"/>
                <a:stretch>
                  <a:fillRect/>
                </a:stretch>
              </a:blipFill>
              <a:ln w="6350">
                <a:solidFill>
                  <a:sysClr val="window" lastClr="FFFFFF"/>
                </a:solidFill>
              </a:ln>
            </p:spPr>
            <p:txBody>
              <a:bodyPr/>
              <a:lstStyle/>
              <a:p>
                <a:r>
                  <a:rPr lang="fr-FR">
                    <a:noFill/>
                  </a:rPr>
                  <a:t> </a:t>
                </a:r>
              </a:p>
            </p:txBody>
          </p:sp>
        </mc:Fallback>
      </mc:AlternateContent>
      <p:sp>
        <p:nvSpPr>
          <p:cNvPr id="9" name="Double flèche horizontale 8"/>
          <p:cNvSpPr/>
          <p:nvPr/>
        </p:nvSpPr>
        <p:spPr>
          <a:xfrm>
            <a:off x="5389622" y="4338954"/>
            <a:ext cx="728980" cy="311150"/>
          </a:xfrm>
          <a:prstGeom prst="leftRightArrow">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mc:AlternateContent xmlns:mc="http://schemas.openxmlformats.org/markup-compatibility/2006" xmlns:a14="http://schemas.microsoft.com/office/drawing/2010/main">
        <mc:Choice Requires="a14">
          <p:sp>
            <p:nvSpPr>
              <p:cNvPr id="10" name="Zone de texte 27"/>
              <p:cNvSpPr txBox="1"/>
              <p:nvPr/>
            </p:nvSpPr>
            <p:spPr>
              <a:xfrm>
                <a:off x="7219185" y="4167044"/>
                <a:ext cx="3267839" cy="1040765"/>
              </a:xfrm>
              <a:prstGeom prst="rect">
                <a:avLst/>
              </a:prstGeom>
              <a:noFill/>
              <a:ln w="6350">
                <a:solidFill>
                  <a:sysClr val="window" lastClr="FFFFFF"/>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14:m>
                  <m:oMathPara xmlns:m="http://schemas.openxmlformats.org/officeDocument/2006/math">
                    <m:oMathParaPr>
                      <m:jc m:val="centerGroup"/>
                    </m:oMathParaPr>
                    <m:oMath xmlns:m="http://schemas.openxmlformats.org/officeDocument/2006/math">
                      <m:r>
                        <a:rPr lang="fr-FR" sz="2000" b="1" i="0" smtClean="0">
                          <a:solidFill>
                            <a:srgbClr val="FF0000"/>
                          </a:solidFill>
                          <a:effectLst/>
                          <a:latin typeface="Cambria Math" panose="02040503050406030204" pitchFamily="18" charset="0"/>
                          <a:ea typeface="Times New Roman" panose="02020603050405020304" pitchFamily="18" charset="0"/>
                        </a:rPr>
                        <m:t>𝐢</m:t>
                      </m:r>
                      <m:r>
                        <a:rPr lang="fr-FR" sz="2000" b="1" i="0">
                          <a:solidFill>
                            <a:srgbClr val="FF0000"/>
                          </a:solidFill>
                          <a:effectLst/>
                          <a:latin typeface="Cambria Math" panose="02040503050406030204" pitchFamily="18" charset="0"/>
                          <a:ea typeface="Times New Roman" panose="02020603050405020304" pitchFamily="18" charset="0"/>
                        </a:rPr>
                        <m:t>   =        </m:t>
                      </m:r>
                      <m:f>
                        <m:fPr>
                          <m:ctrlPr>
                            <a:rPr lang="fr-FR" sz="2000" b="1" i="1">
                              <a:solidFill>
                                <a:srgbClr val="FF0000"/>
                              </a:solidFill>
                              <a:effectLst/>
                              <a:latin typeface="Cambria Math" panose="02040503050406030204" pitchFamily="18" charset="0"/>
                              <a:ea typeface="Times New Roman" panose="02020603050405020304" pitchFamily="18" charset="0"/>
                            </a:rPr>
                          </m:ctrlPr>
                        </m:fPr>
                        <m:num>
                          <m:r>
                            <a:rPr lang="fr-FR" sz="2000" b="1" i="0">
                              <a:solidFill>
                                <a:srgbClr val="FF0000"/>
                              </a:solidFill>
                              <a:effectLst/>
                              <a:latin typeface="Cambria Math" panose="02040503050406030204" pitchFamily="18" charset="0"/>
                              <a:ea typeface="Times New Roman" panose="02020603050405020304" pitchFamily="18" charset="0"/>
                            </a:rPr>
                            <m:t>𝐮</m:t>
                          </m:r>
                        </m:num>
                        <m:den>
                          <m:sSub>
                            <m:sSubPr>
                              <m:ctrlPr>
                                <a:rPr lang="fr-FR" sz="2000" b="1" i="1">
                                  <a:solidFill>
                                    <a:srgbClr val="FF0000"/>
                                  </a:solidFill>
                                  <a:effectLst/>
                                  <a:latin typeface="Cambria Math" panose="02040503050406030204" pitchFamily="18" charset="0"/>
                                  <a:ea typeface="Times New Roman" panose="02020603050405020304" pitchFamily="18" charset="0"/>
                                </a:rPr>
                              </m:ctrlPr>
                            </m:sSubPr>
                            <m:e>
                              <m:r>
                                <a:rPr lang="fr-FR" sz="2000" b="1" i="0">
                                  <a:solidFill>
                                    <a:srgbClr val="FF0000"/>
                                  </a:solidFill>
                                  <a:effectLst/>
                                  <a:latin typeface="Cambria Math" panose="02040503050406030204" pitchFamily="18" charset="0"/>
                                  <a:ea typeface="Times New Roman" panose="02020603050405020304" pitchFamily="18" charset="0"/>
                                </a:rPr>
                                <m:t>𝐑</m:t>
                              </m:r>
                            </m:e>
                            <m:sub>
                              <m:r>
                                <a:rPr lang="fr-FR" sz="2000" b="1" i="0">
                                  <a:solidFill>
                                    <a:srgbClr val="FF0000"/>
                                  </a:solidFill>
                                  <a:effectLst/>
                                  <a:latin typeface="Cambria Math" panose="02040503050406030204" pitchFamily="18" charset="0"/>
                                  <a:ea typeface="Times New Roman" panose="02020603050405020304" pitchFamily="18" charset="0"/>
                                </a:rPr>
                                <m:t>é</m:t>
                              </m:r>
                              <m:r>
                                <a:rPr lang="fr-FR" sz="2000" b="1" i="0">
                                  <a:solidFill>
                                    <a:srgbClr val="FF0000"/>
                                  </a:solidFill>
                                  <a:effectLst/>
                                  <a:latin typeface="Cambria Math" panose="02040503050406030204" pitchFamily="18" charset="0"/>
                                  <a:ea typeface="Times New Roman" panose="02020603050405020304" pitchFamily="18" charset="0"/>
                                </a:rPr>
                                <m:t>𝐪</m:t>
                              </m:r>
                            </m:sub>
                          </m:sSub>
                        </m:den>
                      </m:f>
                      <m:r>
                        <a:rPr lang="fr-FR" sz="2000" b="1" i="0" smtClean="0">
                          <a:solidFill>
                            <a:srgbClr val="FF0000"/>
                          </a:solidFill>
                          <a:effectLst/>
                          <a:latin typeface="Cambria Math" panose="02040503050406030204" pitchFamily="18" charset="0"/>
                          <a:ea typeface="Times New Roman" panose="02020603050405020304" pitchFamily="18" charset="0"/>
                        </a:rPr>
                        <m:t>    =   </m:t>
                      </m:r>
                      <m:f>
                        <m:fPr>
                          <m:ctrlPr>
                            <a:rPr lang="fr-FR" sz="2000" b="1" i="1" smtClean="0">
                              <a:solidFill>
                                <a:srgbClr val="FF0000"/>
                              </a:solidFill>
                              <a:effectLst/>
                              <a:latin typeface="Cambria Math" panose="02040503050406030204" pitchFamily="18" charset="0"/>
                            </a:rPr>
                          </m:ctrlPr>
                        </m:fPr>
                        <m:num>
                          <m:r>
                            <a:rPr lang="fr-FR" sz="2000" b="1" i="0" smtClean="0">
                              <a:solidFill>
                                <a:srgbClr val="FF0000"/>
                              </a:solidFill>
                              <a:effectLst/>
                              <a:latin typeface="Cambria Math" panose="02040503050406030204" pitchFamily="18" charset="0"/>
                            </a:rPr>
                            <m:t>𝟏</m:t>
                          </m:r>
                        </m:num>
                        <m:den>
                          <m:sSub>
                            <m:sSubPr>
                              <m:ctrlPr>
                                <a:rPr lang="fr-FR" sz="2000" b="1" i="1" smtClean="0">
                                  <a:solidFill>
                                    <a:srgbClr val="FF0000"/>
                                  </a:solidFill>
                                  <a:effectLst/>
                                  <a:latin typeface="Cambria Math" panose="02040503050406030204" pitchFamily="18" charset="0"/>
                                </a:rPr>
                              </m:ctrlPr>
                            </m:sSubPr>
                            <m:e>
                              <m:r>
                                <a:rPr lang="fr-FR" sz="2000" b="1" i="0" smtClean="0">
                                  <a:solidFill>
                                    <a:srgbClr val="FF0000"/>
                                  </a:solidFill>
                                  <a:effectLst/>
                                  <a:latin typeface="Cambria Math" panose="02040503050406030204" pitchFamily="18" charset="0"/>
                                </a:rPr>
                                <m:t>𝐑</m:t>
                              </m:r>
                            </m:e>
                            <m:sub>
                              <m:r>
                                <a:rPr lang="fr-FR" sz="2000" b="1" i="0" smtClean="0">
                                  <a:solidFill>
                                    <a:srgbClr val="FF0000"/>
                                  </a:solidFill>
                                  <a:effectLst/>
                                  <a:latin typeface="Cambria Math" panose="02040503050406030204" pitchFamily="18" charset="0"/>
                                </a:rPr>
                                <m:t>é</m:t>
                              </m:r>
                              <m:r>
                                <a:rPr lang="fr-FR" sz="2000" b="1" i="0" smtClean="0">
                                  <a:solidFill>
                                    <a:srgbClr val="FF0000"/>
                                  </a:solidFill>
                                  <a:effectLst/>
                                  <a:latin typeface="Cambria Math" panose="02040503050406030204" pitchFamily="18" charset="0"/>
                                </a:rPr>
                                <m:t>𝐪</m:t>
                              </m:r>
                            </m:sub>
                          </m:sSub>
                        </m:den>
                      </m:f>
                      <m:r>
                        <a:rPr lang="fr-FR" sz="2000" b="1" i="0" smtClean="0">
                          <a:solidFill>
                            <a:srgbClr val="FF0000"/>
                          </a:solidFill>
                          <a:effectLst/>
                          <a:latin typeface="Cambria Math" panose="02040503050406030204" pitchFamily="18" charset="0"/>
                        </a:rPr>
                        <m:t>.</m:t>
                      </m:r>
                      <m:r>
                        <a:rPr lang="fr-FR" sz="2000" b="1" i="0" smtClean="0">
                          <a:solidFill>
                            <a:srgbClr val="FF0000"/>
                          </a:solidFill>
                          <a:effectLst/>
                          <a:latin typeface="Cambria Math" panose="02040503050406030204" pitchFamily="18" charset="0"/>
                        </a:rPr>
                        <m:t>𝐮</m:t>
                      </m:r>
                    </m:oMath>
                  </m:oMathPara>
                </a14:m>
                <a:endParaRPr lang="fr-FR" sz="2000" dirty="0">
                  <a:effectLst/>
                  <a:latin typeface="Calibri" panose="020F0502020204030204" pitchFamily="34" charset="0"/>
                  <a:ea typeface="Times New Roman" panose="02020603050405020304" pitchFamily="18" charset="0"/>
                  <a:cs typeface="Calibri" panose="020F0502020204030204" pitchFamily="34" charset="0"/>
                </a:endParaRPr>
              </a:p>
              <a:p>
                <a:pPr>
                  <a:spcAft>
                    <a:spcPts val="0"/>
                  </a:spcAft>
                </a:pPr>
                <a:r>
                  <a:rPr lang="fr-FR" sz="1200" dirty="0">
                    <a:effectLst/>
                    <a:latin typeface="Verdana" panose="020B0604030504040204" pitchFamily="34" charset="0"/>
                    <a:ea typeface="Times New Roman" panose="02020603050405020304" pitchFamily="18" charset="0"/>
                  </a:rPr>
                  <a:t> </a:t>
                </a:r>
                <a:endParaRPr lang="fr-FR" sz="1000" dirty="0">
                  <a:effectLst/>
                  <a:latin typeface="Times New Roman" panose="02020603050405020304" pitchFamily="18" charset="0"/>
                  <a:ea typeface="Times New Roman" panose="02020603050405020304" pitchFamily="18" charset="0"/>
                </a:endParaRPr>
              </a:p>
            </p:txBody>
          </p:sp>
        </mc:Choice>
        <mc:Fallback xmlns="">
          <p:sp>
            <p:nvSpPr>
              <p:cNvPr id="10" name="Zone de texte 27"/>
              <p:cNvSpPr txBox="1">
                <a:spLocks noRot="1" noChangeAspect="1" noMove="1" noResize="1" noEditPoints="1" noAdjustHandles="1" noChangeArrowheads="1" noChangeShapeType="1" noTextEdit="1"/>
              </p:cNvSpPr>
              <p:nvPr/>
            </p:nvSpPr>
            <p:spPr>
              <a:xfrm>
                <a:off x="7219185" y="4167044"/>
                <a:ext cx="3267839" cy="1040765"/>
              </a:xfrm>
              <a:prstGeom prst="rect">
                <a:avLst/>
              </a:prstGeom>
              <a:blipFill>
                <a:blip r:embed="rId8"/>
                <a:stretch>
                  <a:fillRect/>
                </a:stretch>
              </a:blipFill>
              <a:ln w="6350">
                <a:solidFill>
                  <a:sysClr val="window" lastClr="FFFFFF"/>
                </a:solidFill>
              </a:ln>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1903283" y="5684974"/>
                <a:ext cx="3850991" cy="76014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fr-FR" sz="2000">
                          <a:latin typeface="Cambria Math" panose="02040503050406030204" pitchFamily="18" charset="0"/>
                        </a:rPr>
                        <m:t> </m:t>
                      </m:r>
                      <m:f>
                        <m:fPr>
                          <m:ctrlPr>
                            <a:rPr lang="fr-FR" sz="2000" i="1" smtClean="0">
                              <a:solidFill>
                                <a:srgbClr val="FF0000"/>
                              </a:solidFill>
                              <a:latin typeface="Cambria Math" panose="02040503050406030204" pitchFamily="18" charset="0"/>
                            </a:rPr>
                          </m:ctrlPr>
                        </m:fPr>
                        <m:num>
                          <m:r>
                            <a:rPr lang="fr-FR" sz="2000" i="0">
                              <a:solidFill>
                                <a:srgbClr val="FF0000"/>
                              </a:solidFill>
                              <a:latin typeface="Cambria Math" panose="02040503050406030204" pitchFamily="18" charset="0"/>
                            </a:rPr>
                            <m:t>1</m:t>
                          </m:r>
                        </m:num>
                        <m:den>
                          <m:sSub>
                            <m:sSubPr>
                              <m:ctrlPr>
                                <a:rPr lang="fr-FR" sz="2000" i="1">
                                  <a:solidFill>
                                    <a:srgbClr val="FF0000"/>
                                  </a:solidFill>
                                  <a:latin typeface="Cambria Math" panose="02040503050406030204" pitchFamily="18" charset="0"/>
                                </a:rPr>
                              </m:ctrlPr>
                            </m:sSubPr>
                            <m:e>
                              <m:r>
                                <a:rPr lang="fr-FR" sz="2000" b="1" i="0">
                                  <a:solidFill>
                                    <a:srgbClr val="FF0000"/>
                                  </a:solidFill>
                                  <a:latin typeface="Cambria Math" panose="02040503050406030204" pitchFamily="18" charset="0"/>
                                </a:rPr>
                                <m:t>𝐑</m:t>
                              </m:r>
                            </m:e>
                            <m:sub>
                              <m:r>
                                <a:rPr lang="fr-FR" sz="2000" b="0" i="0">
                                  <a:solidFill>
                                    <a:srgbClr val="FF0000"/>
                                  </a:solidFill>
                                  <a:latin typeface="Cambria Math" panose="02040503050406030204" pitchFamily="18" charset="0"/>
                                </a:rPr>
                                <m:t>é</m:t>
                              </m:r>
                              <m:r>
                                <a:rPr lang="fr-FR" sz="2000" b="1" i="0">
                                  <a:solidFill>
                                    <a:srgbClr val="FF0000"/>
                                  </a:solidFill>
                                  <a:latin typeface="Cambria Math" panose="02040503050406030204" pitchFamily="18" charset="0"/>
                                </a:rPr>
                                <m:t>𝐪</m:t>
                              </m:r>
                            </m:sub>
                          </m:sSub>
                        </m:den>
                      </m:f>
                      <m:r>
                        <a:rPr lang="fr-FR" sz="2000" b="0" i="0">
                          <a:solidFill>
                            <a:srgbClr val="FF0000"/>
                          </a:solidFill>
                          <a:latin typeface="Cambria Math" panose="02040503050406030204" pitchFamily="18" charset="0"/>
                        </a:rPr>
                        <m:t>=   </m:t>
                      </m:r>
                      <m:f>
                        <m:fPr>
                          <m:ctrlPr>
                            <a:rPr lang="fr-FR" sz="2000" b="0" i="1">
                              <a:solidFill>
                                <a:srgbClr val="FF0000"/>
                              </a:solidFill>
                              <a:latin typeface="Cambria Math" panose="02040503050406030204" pitchFamily="18" charset="0"/>
                            </a:rPr>
                          </m:ctrlPr>
                        </m:fPr>
                        <m:num>
                          <m:r>
                            <a:rPr lang="fr-FR" sz="2000" b="0" i="0">
                              <a:solidFill>
                                <a:srgbClr val="FF0000"/>
                              </a:solidFill>
                              <a:latin typeface="Cambria Math" panose="02040503050406030204" pitchFamily="18" charset="0"/>
                            </a:rPr>
                            <m:t>1</m:t>
                          </m:r>
                        </m:num>
                        <m:den>
                          <m:sSub>
                            <m:sSubPr>
                              <m:ctrlPr>
                                <a:rPr lang="fr-FR" sz="2000" b="0" i="1">
                                  <a:solidFill>
                                    <a:srgbClr val="FF0000"/>
                                  </a:solidFill>
                                  <a:latin typeface="Cambria Math" panose="02040503050406030204" pitchFamily="18" charset="0"/>
                                </a:rPr>
                              </m:ctrlPr>
                            </m:sSubPr>
                            <m:e>
                              <m:r>
                                <a:rPr lang="fr-FR" sz="2000" b="1" i="0">
                                  <a:solidFill>
                                    <a:srgbClr val="FF0000"/>
                                  </a:solidFill>
                                  <a:latin typeface="Cambria Math" panose="02040503050406030204" pitchFamily="18" charset="0"/>
                                </a:rPr>
                                <m:t>𝐑</m:t>
                              </m:r>
                            </m:e>
                            <m:sub>
                              <m:r>
                                <a:rPr lang="fr-FR" sz="2000" b="0" i="0">
                                  <a:solidFill>
                                    <a:srgbClr val="FF0000"/>
                                  </a:solidFill>
                                  <a:latin typeface="Cambria Math" panose="02040503050406030204" pitchFamily="18" charset="0"/>
                                </a:rPr>
                                <m:t>1</m:t>
                              </m:r>
                            </m:sub>
                          </m:sSub>
                        </m:den>
                      </m:f>
                      <m:r>
                        <a:rPr lang="fr-FR" sz="2000" b="0" i="0">
                          <a:solidFill>
                            <a:srgbClr val="FF0000"/>
                          </a:solidFill>
                          <a:latin typeface="Cambria Math" panose="02040503050406030204" pitchFamily="18" charset="0"/>
                        </a:rPr>
                        <m:t>+</m:t>
                      </m:r>
                      <m:f>
                        <m:fPr>
                          <m:ctrlPr>
                            <a:rPr lang="fr-FR" sz="2000" b="0" i="1">
                              <a:solidFill>
                                <a:srgbClr val="FF0000"/>
                              </a:solidFill>
                              <a:latin typeface="Cambria Math" panose="02040503050406030204" pitchFamily="18" charset="0"/>
                            </a:rPr>
                          </m:ctrlPr>
                        </m:fPr>
                        <m:num>
                          <m:r>
                            <a:rPr lang="fr-FR" sz="2000" b="0" i="0">
                              <a:solidFill>
                                <a:srgbClr val="FF0000"/>
                              </a:solidFill>
                              <a:latin typeface="Cambria Math" panose="02040503050406030204" pitchFamily="18" charset="0"/>
                            </a:rPr>
                            <m:t>1</m:t>
                          </m:r>
                        </m:num>
                        <m:den>
                          <m:sSub>
                            <m:sSubPr>
                              <m:ctrlPr>
                                <a:rPr lang="fr-FR" sz="2000" b="0" i="1">
                                  <a:solidFill>
                                    <a:srgbClr val="FF0000"/>
                                  </a:solidFill>
                                  <a:latin typeface="Cambria Math" panose="02040503050406030204" pitchFamily="18" charset="0"/>
                                </a:rPr>
                              </m:ctrlPr>
                            </m:sSubPr>
                            <m:e>
                              <m:r>
                                <a:rPr lang="fr-FR" sz="2000" b="1" i="0">
                                  <a:solidFill>
                                    <a:srgbClr val="FF0000"/>
                                  </a:solidFill>
                                  <a:latin typeface="Cambria Math" panose="02040503050406030204" pitchFamily="18" charset="0"/>
                                </a:rPr>
                                <m:t>𝐑</m:t>
                              </m:r>
                            </m:e>
                            <m:sub>
                              <m:r>
                                <a:rPr lang="fr-FR" sz="2000" b="0" i="0">
                                  <a:solidFill>
                                    <a:srgbClr val="FF0000"/>
                                  </a:solidFill>
                                  <a:latin typeface="Cambria Math" panose="02040503050406030204" pitchFamily="18" charset="0"/>
                                </a:rPr>
                                <m:t>2</m:t>
                              </m:r>
                            </m:sub>
                          </m:sSub>
                        </m:den>
                      </m:f>
                      <m:r>
                        <a:rPr lang="fr-FR" sz="2000" b="0" i="0">
                          <a:solidFill>
                            <a:srgbClr val="FF0000"/>
                          </a:solidFill>
                          <a:latin typeface="Cambria Math" panose="02040503050406030204" pitchFamily="18" charset="0"/>
                        </a:rPr>
                        <m:t>+</m:t>
                      </m:r>
                      <m:f>
                        <m:fPr>
                          <m:ctrlPr>
                            <a:rPr lang="fr-FR" sz="2000" b="0" i="1">
                              <a:solidFill>
                                <a:srgbClr val="FF0000"/>
                              </a:solidFill>
                              <a:latin typeface="Cambria Math" panose="02040503050406030204" pitchFamily="18" charset="0"/>
                            </a:rPr>
                          </m:ctrlPr>
                        </m:fPr>
                        <m:num>
                          <m:r>
                            <a:rPr lang="fr-FR" sz="2000" b="0" i="0">
                              <a:solidFill>
                                <a:srgbClr val="FF0000"/>
                              </a:solidFill>
                              <a:latin typeface="Cambria Math" panose="02040503050406030204" pitchFamily="18" charset="0"/>
                            </a:rPr>
                            <m:t>1</m:t>
                          </m:r>
                        </m:num>
                        <m:den>
                          <m:sSub>
                            <m:sSubPr>
                              <m:ctrlPr>
                                <a:rPr lang="fr-FR" sz="2000" b="0" i="1">
                                  <a:solidFill>
                                    <a:srgbClr val="FF0000"/>
                                  </a:solidFill>
                                  <a:latin typeface="Cambria Math" panose="02040503050406030204" pitchFamily="18" charset="0"/>
                                </a:rPr>
                              </m:ctrlPr>
                            </m:sSubPr>
                            <m:e>
                              <m:r>
                                <a:rPr lang="fr-FR" sz="2000" b="1" i="0">
                                  <a:solidFill>
                                    <a:srgbClr val="FF0000"/>
                                  </a:solidFill>
                                  <a:latin typeface="Cambria Math" panose="02040503050406030204" pitchFamily="18" charset="0"/>
                                </a:rPr>
                                <m:t>𝐑</m:t>
                              </m:r>
                            </m:e>
                            <m:sub>
                              <m:r>
                                <a:rPr lang="fr-FR" sz="2000" b="0" i="0">
                                  <a:solidFill>
                                    <a:srgbClr val="FF0000"/>
                                  </a:solidFill>
                                  <a:latin typeface="Cambria Math" panose="02040503050406030204" pitchFamily="18" charset="0"/>
                                </a:rPr>
                                <m:t>3</m:t>
                              </m:r>
                            </m:sub>
                          </m:sSub>
                        </m:den>
                      </m:f>
                      <m:r>
                        <a:rPr lang="fr-FR" sz="2000" b="0" i="0">
                          <a:solidFill>
                            <a:srgbClr val="FF0000"/>
                          </a:solidFill>
                          <a:latin typeface="Cambria Math" panose="02040503050406030204" pitchFamily="18" charset="0"/>
                        </a:rPr>
                        <m:t>+…+</m:t>
                      </m:r>
                      <m:f>
                        <m:fPr>
                          <m:ctrlPr>
                            <a:rPr lang="fr-FR" sz="2000" b="0" i="1">
                              <a:solidFill>
                                <a:srgbClr val="FF0000"/>
                              </a:solidFill>
                              <a:latin typeface="Cambria Math" panose="02040503050406030204" pitchFamily="18" charset="0"/>
                            </a:rPr>
                          </m:ctrlPr>
                        </m:fPr>
                        <m:num>
                          <m:r>
                            <a:rPr lang="fr-FR" sz="2000" b="0" i="0">
                              <a:solidFill>
                                <a:srgbClr val="FF0000"/>
                              </a:solidFill>
                              <a:latin typeface="Cambria Math" panose="02040503050406030204" pitchFamily="18" charset="0"/>
                            </a:rPr>
                            <m:t>1</m:t>
                          </m:r>
                        </m:num>
                        <m:den>
                          <m:sSub>
                            <m:sSubPr>
                              <m:ctrlPr>
                                <a:rPr lang="fr-FR" sz="2000" b="0" i="1">
                                  <a:solidFill>
                                    <a:srgbClr val="FF0000"/>
                                  </a:solidFill>
                                  <a:latin typeface="Cambria Math" panose="02040503050406030204" pitchFamily="18" charset="0"/>
                                </a:rPr>
                              </m:ctrlPr>
                            </m:sSubPr>
                            <m:e>
                              <m:r>
                                <a:rPr lang="fr-FR" sz="2000" b="1" i="0">
                                  <a:solidFill>
                                    <a:srgbClr val="FF0000"/>
                                  </a:solidFill>
                                  <a:latin typeface="Cambria Math" panose="02040503050406030204" pitchFamily="18" charset="0"/>
                                </a:rPr>
                                <m:t>𝐑</m:t>
                              </m:r>
                            </m:e>
                            <m:sub>
                              <m:r>
                                <a:rPr lang="fr-FR" sz="2000" b="1" i="0">
                                  <a:solidFill>
                                    <a:srgbClr val="FF0000"/>
                                  </a:solidFill>
                                  <a:latin typeface="Cambria Math" panose="02040503050406030204" pitchFamily="18" charset="0"/>
                                </a:rPr>
                                <m:t>𝐧</m:t>
                              </m:r>
                            </m:sub>
                          </m:sSub>
                        </m:den>
                      </m:f>
                    </m:oMath>
                  </m:oMathPara>
                </a14:m>
                <a:endParaRPr lang="fr-FR" sz="2000" dirty="0">
                  <a:latin typeface="Calibri" panose="020F0502020204030204" pitchFamily="34" charset="0"/>
                  <a:cs typeface="Calibri" panose="020F0502020204030204" pitchFamily="34" charset="0"/>
                </a:endParaRPr>
              </a:p>
            </p:txBody>
          </p:sp>
        </mc:Choice>
        <mc:Fallback xmlns="">
          <p:sp>
            <p:nvSpPr>
              <p:cNvPr id="13" name="Rectangle 12"/>
              <p:cNvSpPr>
                <a:spLocks noRot="1" noChangeAspect="1" noMove="1" noResize="1" noEditPoints="1" noAdjustHandles="1" noChangeArrowheads="1" noChangeShapeType="1" noTextEdit="1"/>
              </p:cNvSpPr>
              <p:nvPr/>
            </p:nvSpPr>
            <p:spPr>
              <a:xfrm>
                <a:off x="1903283" y="5684974"/>
                <a:ext cx="3850991" cy="760144"/>
              </a:xfrm>
              <a:prstGeom prst="rect">
                <a:avLst/>
              </a:prstGeom>
              <a:blipFill>
                <a:blip r:embed="rId9"/>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4" name="Zone de texte 31"/>
              <p:cNvSpPr txBox="1"/>
              <p:nvPr/>
            </p:nvSpPr>
            <p:spPr>
              <a:xfrm>
                <a:off x="7655242" y="5647933"/>
                <a:ext cx="2110740" cy="739140"/>
              </a:xfrm>
              <a:prstGeom prst="rect">
                <a:avLst/>
              </a:prstGeom>
              <a:gradFill flip="none" rotWithShape="1">
                <a:gsLst>
                  <a:gs pos="0">
                    <a:srgbClr val="5B9BD5">
                      <a:lumMod val="110000"/>
                      <a:satMod val="105000"/>
                      <a:tint val="67000"/>
                    </a:srgbClr>
                  </a:gs>
                  <a:gs pos="50000">
                    <a:srgbClr val="5B9BD5">
                      <a:lumMod val="105000"/>
                      <a:satMod val="103000"/>
                      <a:tint val="73000"/>
                    </a:srgbClr>
                  </a:gs>
                  <a:gs pos="100000">
                    <a:srgbClr val="5B9BD5">
                      <a:lumMod val="105000"/>
                      <a:satMod val="109000"/>
                      <a:tint val="81000"/>
                    </a:srgbClr>
                  </a:gs>
                </a:gsLst>
                <a:lin ang="2700000" scaled="1"/>
                <a:tileRect/>
              </a:gradFill>
              <a:ln w="6350" cap="flat" cmpd="sng" algn="ctr">
                <a:noFill/>
                <a:prstDash val="solid"/>
                <a:miter lim="800000"/>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14:m>
                  <m:oMathPara xmlns:m="http://schemas.openxmlformats.org/officeDocument/2006/math">
                    <m:oMathParaPr>
                      <m:jc m:val="centerGroup"/>
                    </m:oMathParaPr>
                    <m:oMath xmlns:m="http://schemas.openxmlformats.org/officeDocument/2006/math">
                      <m:f>
                        <m:fPr>
                          <m:ctrlPr>
                            <a:rPr lang="fr-FR" sz="2000" b="1" i="1">
                              <a:solidFill>
                                <a:srgbClr val="FF0000"/>
                              </a:solidFill>
                              <a:effectLst/>
                              <a:latin typeface="Cambria Math" panose="02040503050406030204" pitchFamily="18" charset="0"/>
                              <a:ea typeface="Times New Roman" panose="02020603050405020304" pitchFamily="18" charset="0"/>
                            </a:rPr>
                          </m:ctrlPr>
                        </m:fPr>
                        <m:num>
                          <m:r>
                            <a:rPr lang="fr-FR" sz="2000" b="1" i="1">
                              <a:solidFill>
                                <a:srgbClr val="FF0000"/>
                              </a:solidFill>
                              <a:effectLst/>
                              <a:latin typeface="Cambria Math" panose="02040503050406030204" pitchFamily="18" charset="0"/>
                              <a:ea typeface="Times New Roman" panose="02020603050405020304" pitchFamily="18" charset="0"/>
                            </a:rPr>
                            <m:t>𝟏</m:t>
                          </m:r>
                        </m:num>
                        <m:den>
                          <m:sSub>
                            <m:sSubPr>
                              <m:ctrlPr>
                                <a:rPr lang="fr-FR" sz="2000" b="1" i="1">
                                  <a:solidFill>
                                    <a:srgbClr val="FF0000"/>
                                  </a:solidFill>
                                  <a:effectLst/>
                                  <a:latin typeface="Cambria Math" panose="02040503050406030204" pitchFamily="18" charset="0"/>
                                  <a:ea typeface="Times New Roman" panose="02020603050405020304" pitchFamily="18" charset="0"/>
                                </a:rPr>
                              </m:ctrlPr>
                            </m:sSubPr>
                            <m:e>
                              <m:r>
                                <a:rPr lang="fr-FR" sz="2000" b="1" i="1">
                                  <a:solidFill>
                                    <a:srgbClr val="FF0000"/>
                                  </a:solidFill>
                                  <a:effectLst/>
                                  <a:latin typeface="Cambria Math" panose="02040503050406030204" pitchFamily="18" charset="0"/>
                                  <a:ea typeface="Times New Roman" panose="02020603050405020304" pitchFamily="18" charset="0"/>
                                </a:rPr>
                                <m:t>𝐑</m:t>
                              </m:r>
                            </m:e>
                            <m:sub>
                              <m:r>
                                <a:rPr lang="fr-FR" sz="2000" b="1">
                                  <a:solidFill>
                                    <a:srgbClr val="FF0000"/>
                                  </a:solidFill>
                                  <a:effectLst/>
                                  <a:latin typeface="Cambria Math" panose="02040503050406030204" pitchFamily="18" charset="0"/>
                                  <a:ea typeface="Times New Roman" panose="02020603050405020304" pitchFamily="18" charset="0"/>
                                </a:rPr>
                                <m:t>é</m:t>
                              </m:r>
                              <m:r>
                                <a:rPr lang="fr-FR" sz="2000" b="1" i="1">
                                  <a:solidFill>
                                    <a:srgbClr val="FF0000"/>
                                  </a:solidFill>
                                  <a:effectLst/>
                                  <a:latin typeface="Cambria Math" panose="02040503050406030204" pitchFamily="18" charset="0"/>
                                  <a:ea typeface="Times New Roman" panose="02020603050405020304" pitchFamily="18" charset="0"/>
                                </a:rPr>
                                <m:t>𝐪</m:t>
                              </m:r>
                            </m:sub>
                          </m:sSub>
                        </m:den>
                      </m:f>
                      <m:r>
                        <a:rPr lang="fr-FR" sz="2000" b="1">
                          <a:solidFill>
                            <a:srgbClr val="FF0000"/>
                          </a:solidFill>
                          <a:effectLst/>
                          <a:latin typeface="Cambria Math" panose="02040503050406030204" pitchFamily="18" charset="0"/>
                          <a:ea typeface="Times New Roman" panose="02020603050405020304" pitchFamily="18" charset="0"/>
                        </a:rPr>
                        <m:t>=   </m:t>
                      </m:r>
                      <m:nary>
                        <m:naryPr>
                          <m:chr m:val="∑"/>
                          <m:limLoc m:val="undOvr"/>
                          <m:supHide m:val="on"/>
                          <m:ctrlPr>
                            <a:rPr lang="fr-FR" sz="2000" b="1" i="1">
                              <a:solidFill>
                                <a:srgbClr val="FF0000"/>
                              </a:solidFill>
                              <a:effectLst/>
                              <a:latin typeface="Cambria Math" panose="02040503050406030204" pitchFamily="18" charset="0"/>
                              <a:ea typeface="Times New Roman" panose="02020603050405020304" pitchFamily="18" charset="0"/>
                            </a:rPr>
                          </m:ctrlPr>
                        </m:naryPr>
                        <m:sub>
                          <m:r>
                            <a:rPr lang="fr-FR" sz="2000" b="1" i="1">
                              <a:solidFill>
                                <a:srgbClr val="FF0000"/>
                              </a:solidFill>
                              <a:effectLst/>
                              <a:latin typeface="Cambria Math" panose="02040503050406030204" pitchFamily="18" charset="0"/>
                              <a:ea typeface="Times New Roman" panose="02020603050405020304" pitchFamily="18" charset="0"/>
                            </a:rPr>
                            <m:t>𝒊</m:t>
                          </m:r>
                        </m:sub>
                        <m:sup/>
                        <m:e>
                          <m:f>
                            <m:fPr>
                              <m:ctrlPr>
                                <a:rPr lang="fr-FR" sz="2000" b="1" i="1">
                                  <a:solidFill>
                                    <a:srgbClr val="FF0000"/>
                                  </a:solidFill>
                                  <a:effectLst/>
                                  <a:latin typeface="Cambria Math" panose="02040503050406030204" pitchFamily="18" charset="0"/>
                                  <a:ea typeface="Times New Roman" panose="02020603050405020304" pitchFamily="18" charset="0"/>
                                </a:rPr>
                              </m:ctrlPr>
                            </m:fPr>
                            <m:num>
                              <m:r>
                                <a:rPr lang="fr-FR" sz="2000" b="1" i="1">
                                  <a:solidFill>
                                    <a:srgbClr val="FF0000"/>
                                  </a:solidFill>
                                  <a:effectLst/>
                                  <a:latin typeface="Cambria Math" panose="02040503050406030204" pitchFamily="18" charset="0"/>
                                  <a:ea typeface="Times New Roman" panose="02020603050405020304" pitchFamily="18" charset="0"/>
                                </a:rPr>
                                <m:t>𝟏</m:t>
                              </m:r>
                            </m:num>
                            <m:den>
                              <m:sSub>
                                <m:sSubPr>
                                  <m:ctrlPr>
                                    <a:rPr lang="fr-FR" sz="2000" b="1" i="1">
                                      <a:solidFill>
                                        <a:srgbClr val="FF0000"/>
                                      </a:solidFill>
                                      <a:effectLst/>
                                      <a:latin typeface="Cambria Math" panose="02040503050406030204" pitchFamily="18" charset="0"/>
                                      <a:ea typeface="Times New Roman" panose="02020603050405020304" pitchFamily="18" charset="0"/>
                                    </a:rPr>
                                  </m:ctrlPr>
                                </m:sSubPr>
                                <m:e>
                                  <m:r>
                                    <a:rPr lang="fr-FR" sz="2000" b="1" i="1">
                                      <a:solidFill>
                                        <a:srgbClr val="FF0000"/>
                                      </a:solidFill>
                                      <a:effectLst/>
                                      <a:latin typeface="Cambria Math" panose="02040503050406030204" pitchFamily="18" charset="0"/>
                                      <a:ea typeface="Times New Roman" panose="02020603050405020304" pitchFamily="18" charset="0"/>
                                    </a:rPr>
                                    <m:t>𝐑</m:t>
                                  </m:r>
                                </m:e>
                                <m:sub>
                                  <m:r>
                                    <a:rPr lang="fr-FR" sz="2000" b="1" i="1">
                                      <a:solidFill>
                                        <a:srgbClr val="FF0000"/>
                                      </a:solidFill>
                                      <a:effectLst/>
                                      <a:latin typeface="Cambria Math" panose="02040503050406030204" pitchFamily="18" charset="0"/>
                                      <a:ea typeface="Times New Roman" panose="02020603050405020304" pitchFamily="18" charset="0"/>
                                    </a:rPr>
                                    <m:t>𝐢</m:t>
                                  </m:r>
                                </m:sub>
                              </m:sSub>
                            </m:den>
                          </m:f>
                        </m:e>
                      </m:nary>
                    </m:oMath>
                  </m:oMathPara>
                </a14:m>
                <a:endParaRPr lang="fr-FR" sz="2000" dirty="0">
                  <a:effectLst/>
                  <a:latin typeface="Calibri" panose="020F0502020204030204" pitchFamily="34" charset="0"/>
                  <a:ea typeface="Times New Roman" panose="02020603050405020304" pitchFamily="18" charset="0"/>
                  <a:cs typeface="Calibri" panose="020F0502020204030204" pitchFamily="34" charset="0"/>
                </a:endParaRPr>
              </a:p>
              <a:p>
                <a:pPr algn="ctr">
                  <a:spcAft>
                    <a:spcPts val="0"/>
                  </a:spcAft>
                </a:pPr>
                <a:r>
                  <a:rPr lang="fr-FR" sz="1000" dirty="0">
                    <a:effectLst/>
                    <a:latin typeface="Times New Roman" panose="02020603050405020304" pitchFamily="18" charset="0"/>
                    <a:ea typeface="Times New Roman" panose="02020603050405020304" pitchFamily="18" charset="0"/>
                  </a:rPr>
                  <a:t> </a:t>
                </a:r>
              </a:p>
            </p:txBody>
          </p:sp>
        </mc:Choice>
        <mc:Fallback xmlns="">
          <p:sp>
            <p:nvSpPr>
              <p:cNvPr id="14" name="Zone de texte 31"/>
              <p:cNvSpPr txBox="1">
                <a:spLocks noRot="1" noChangeAspect="1" noMove="1" noResize="1" noEditPoints="1" noAdjustHandles="1" noChangeArrowheads="1" noChangeShapeType="1" noTextEdit="1"/>
              </p:cNvSpPr>
              <p:nvPr/>
            </p:nvSpPr>
            <p:spPr>
              <a:xfrm>
                <a:off x="7655242" y="5647933"/>
                <a:ext cx="2110740" cy="739140"/>
              </a:xfrm>
              <a:prstGeom prst="rect">
                <a:avLst/>
              </a:prstGeom>
              <a:blipFill>
                <a:blip r:embed="rId10"/>
                <a:stretch>
                  <a:fillRect b="-5738"/>
                </a:stretch>
              </a:blipFill>
              <a:ln w="6350" cap="flat" cmpd="sng" algn="ctr">
                <a:noFill/>
                <a:prstDash val="solid"/>
                <a:miter lim="800000"/>
              </a:ln>
              <a:effectLst/>
            </p:spPr>
            <p:txBody>
              <a:bodyPr/>
              <a:lstStyle/>
              <a:p>
                <a:r>
                  <a:rPr lang="fr-FR">
                    <a:noFill/>
                  </a:rPr>
                  <a:t> </a:t>
                </a:r>
              </a:p>
            </p:txBody>
          </p:sp>
        </mc:Fallback>
      </mc:AlternateContent>
      <p:sp>
        <p:nvSpPr>
          <p:cNvPr id="15" name="Ellipse 14"/>
          <p:cNvSpPr/>
          <p:nvPr/>
        </p:nvSpPr>
        <p:spPr>
          <a:xfrm>
            <a:off x="1769555" y="4591631"/>
            <a:ext cx="3069775" cy="847758"/>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llipse 15"/>
          <p:cNvSpPr/>
          <p:nvPr/>
        </p:nvSpPr>
        <p:spPr>
          <a:xfrm>
            <a:off x="9458801" y="4162735"/>
            <a:ext cx="614362" cy="919306"/>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9" name="Connecteur droit avec flèche 18"/>
          <p:cNvCxnSpPr/>
          <p:nvPr/>
        </p:nvCxnSpPr>
        <p:spPr>
          <a:xfrm flipH="1">
            <a:off x="6118602" y="5082041"/>
            <a:ext cx="3225423" cy="565892"/>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eur droit avec flèche 20"/>
          <p:cNvCxnSpPr/>
          <p:nvPr/>
        </p:nvCxnSpPr>
        <p:spPr>
          <a:xfrm>
            <a:off x="4839330" y="5247956"/>
            <a:ext cx="80137" cy="399977"/>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297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3" grpId="0"/>
      <p:bldP spid="14" grpId="0" animBg="1"/>
      <p:bldP spid="15" grpId="0" animBg="1"/>
      <p:bldP spid="1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8423" y="418006"/>
            <a:ext cx="1869743" cy="400110"/>
          </a:xfrm>
          <a:prstGeom prst="rect">
            <a:avLst/>
          </a:prstGeom>
        </p:spPr>
        <p:txBody>
          <a:bodyPr wrap="none">
            <a:spAutoFit/>
          </a:bodyPr>
          <a:lstStyle/>
          <a:p>
            <a:r>
              <a:rPr lang="fr-FR" sz="2000" u="sng" dirty="0">
                <a:ea typeface="Times New Roman" panose="02020603050405020304" pitchFamily="18" charset="0"/>
                <a:cs typeface="Times New Roman" panose="02020603050405020304" pitchFamily="18" charset="0"/>
              </a:rPr>
              <a:t>c- applications :</a:t>
            </a:r>
            <a:r>
              <a:rPr lang="fr-FR" sz="2000" u="sng" dirty="0">
                <a:ea typeface="Times New Roman" panose="02020603050405020304" pitchFamily="18" charset="0"/>
              </a:rPr>
              <a:t> </a:t>
            </a:r>
            <a:endParaRPr lang="fr-FR" sz="2000" dirty="0"/>
          </a:p>
        </p:txBody>
      </p:sp>
      <p:pic>
        <p:nvPicPr>
          <p:cNvPr id="3" name="bigpic" descr="Panneau ou autocollant danger travaux"/>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6622" y="67653"/>
            <a:ext cx="1108796" cy="1070037"/>
          </a:xfrm>
          <a:prstGeom prst="rect">
            <a:avLst/>
          </a:prstGeom>
          <a:noFill/>
          <a:ln>
            <a:noFill/>
          </a:ln>
        </p:spPr>
      </p:pic>
      <p:sp>
        <p:nvSpPr>
          <p:cNvPr id="4" name="Rectangle 3"/>
          <p:cNvSpPr/>
          <p:nvPr/>
        </p:nvSpPr>
        <p:spPr>
          <a:xfrm>
            <a:off x="471053" y="1137690"/>
            <a:ext cx="10834255" cy="1938992"/>
          </a:xfrm>
          <a:prstGeom prst="rect">
            <a:avLst/>
          </a:prstGeom>
        </p:spPr>
        <p:txBody>
          <a:bodyPr wrap="square">
            <a:spAutoFit/>
          </a:bodyPr>
          <a:lstStyle/>
          <a:p>
            <a:pPr>
              <a:spcAft>
                <a:spcPts val="0"/>
              </a:spcAft>
            </a:pPr>
            <a:r>
              <a:rPr lang="fr-FR" sz="2000" dirty="0">
                <a:ea typeface="Times New Roman" panose="02020603050405020304" pitchFamily="18" charset="0"/>
              </a:rPr>
              <a:t> </a:t>
            </a:r>
          </a:p>
          <a:p>
            <a:pPr marL="342900" lvl="0" indent="-342900">
              <a:spcAft>
                <a:spcPts val="0"/>
              </a:spcAft>
              <a:buFont typeface="Symbol" panose="05050102010706020507" pitchFamily="18" charset="2"/>
              <a:buChar char=""/>
              <a:tabLst>
                <a:tab pos="228600" algn="l"/>
              </a:tabLst>
            </a:pPr>
            <a:r>
              <a:rPr lang="fr-FR" sz="2000" dirty="0">
                <a:ea typeface="Times New Roman" panose="02020603050405020304" pitchFamily="18" charset="0"/>
              </a:rPr>
              <a:t>Exprimer la résistance équivalente </a:t>
            </a:r>
            <a:r>
              <a:rPr lang="fr-FR" sz="2000" dirty="0" err="1">
                <a:ea typeface="Times New Roman" panose="02020603050405020304" pitchFamily="18" charset="0"/>
              </a:rPr>
              <a:t>R</a:t>
            </a:r>
            <a:r>
              <a:rPr lang="fr-FR" sz="2000" baseline="-25000" dirty="0" err="1">
                <a:ea typeface="Times New Roman" panose="02020603050405020304" pitchFamily="18" charset="0"/>
              </a:rPr>
              <a:t>éq</a:t>
            </a:r>
            <a:r>
              <a:rPr lang="fr-FR" sz="2000" dirty="0">
                <a:ea typeface="Times New Roman" panose="02020603050405020304" pitchFamily="18" charset="0"/>
              </a:rPr>
              <a:t> à trois résistances R</a:t>
            </a:r>
            <a:r>
              <a:rPr lang="fr-FR" sz="2000" baseline="-25000" dirty="0">
                <a:ea typeface="Times New Roman" panose="02020603050405020304" pitchFamily="18" charset="0"/>
              </a:rPr>
              <a:t>1</a:t>
            </a:r>
            <a:r>
              <a:rPr lang="fr-FR" sz="2000" dirty="0">
                <a:ea typeface="Times New Roman" panose="02020603050405020304" pitchFamily="18" charset="0"/>
              </a:rPr>
              <a:t>, R</a:t>
            </a:r>
            <a:r>
              <a:rPr lang="fr-FR" sz="2000" baseline="-25000" dirty="0">
                <a:ea typeface="Times New Roman" panose="02020603050405020304" pitchFamily="18" charset="0"/>
              </a:rPr>
              <a:t>2</a:t>
            </a:r>
            <a:r>
              <a:rPr lang="fr-FR" sz="2000" dirty="0">
                <a:ea typeface="Times New Roman" panose="02020603050405020304" pitchFamily="18" charset="0"/>
              </a:rPr>
              <a:t> et R</a:t>
            </a:r>
            <a:r>
              <a:rPr lang="fr-FR" sz="2000" baseline="-25000" dirty="0">
                <a:ea typeface="Times New Roman" panose="02020603050405020304" pitchFamily="18" charset="0"/>
              </a:rPr>
              <a:t>3</a:t>
            </a:r>
            <a:r>
              <a:rPr lang="fr-FR" sz="2000" dirty="0">
                <a:ea typeface="Times New Roman" panose="02020603050405020304" pitchFamily="18" charset="0"/>
              </a:rPr>
              <a:t> associées en série.</a:t>
            </a:r>
          </a:p>
          <a:p>
            <a:pPr marL="228600">
              <a:spcAft>
                <a:spcPts val="0"/>
              </a:spcAft>
            </a:pPr>
            <a:r>
              <a:rPr lang="fr-FR" sz="2000" dirty="0">
                <a:ea typeface="Times New Roman" panose="02020603050405020304" pitchFamily="18" charset="0"/>
              </a:rPr>
              <a:t> </a:t>
            </a:r>
          </a:p>
          <a:p>
            <a:pPr marL="342900" lvl="0" indent="-342900">
              <a:spcAft>
                <a:spcPts val="0"/>
              </a:spcAft>
              <a:buFont typeface="Symbol" panose="05050102010706020507" pitchFamily="18" charset="2"/>
              <a:buChar char=""/>
              <a:tabLst>
                <a:tab pos="228600" algn="l"/>
              </a:tabLst>
            </a:pPr>
            <a:r>
              <a:rPr lang="fr-FR" sz="2000" dirty="0">
                <a:ea typeface="Times New Roman" panose="02020603050405020304" pitchFamily="18" charset="0"/>
              </a:rPr>
              <a:t>Exprimer la résistance équivalente </a:t>
            </a:r>
            <a:r>
              <a:rPr lang="fr-FR" sz="2000" dirty="0" err="1">
                <a:ea typeface="Times New Roman" panose="02020603050405020304" pitchFamily="18" charset="0"/>
              </a:rPr>
              <a:t>R</a:t>
            </a:r>
            <a:r>
              <a:rPr lang="fr-FR" sz="2000" baseline="-25000" dirty="0" err="1">
                <a:ea typeface="Times New Roman" panose="02020603050405020304" pitchFamily="18" charset="0"/>
              </a:rPr>
              <a:t>éq</a:t>
            </a:r>
            <a:r>
              <a:rPr lang="fr-FR" sz="2000" dirty="0">
                <a:ea typeface="Times New Roman" panose="02020603050405020304" pitchFamily="18" charset="0"/>
              </a:rPr>
              <a:t> à deux résistances R</a:t>
            </a:r>
            <a:r>
              <a:rPr lang="fr-FR" sz="2000" baseline="-25000" dirty="0">
                <a:ea typeface="Times New Roman" panose="02020603050405020304" pitchFamily="18" charset="0"/>
              </a:rPr>
              <a:t>1</a:t>
            </a:r>
            <a:r>
              <a:rPr lang="fr-FR" sz="2000" dirty="0">
                <a:ea typeface="Times New Roman" panose="02020603050405020304" pitchFamily="18" charset="0"/>
              </a:rPr>
              <a:t> et R</a:t>
            </a:r>
            <a:r>
              <a:rPr lang="fr-FR" sz="2000" baseline="-25000" dirty="0">
                <a:ea typeface="Times New Roman" panose="02020603050405020304" pitchFamily="18" charset="0"/>
              </a:rPr>
              <a:t>2</a:t>
            </a:r>
            <a:r>
              <a:rPr lang="fr-FR" sz="2000" dirty="0">
                <a:ea typeface="Times New Roman" panose="02020603050405020304" pitchFamily="18" charset="0"/>
              </a:rPr>
              <a:t> associées en parallèle.</a:t>
            </a:r>
          </a:p>
          <a:p>
            <a:pPr marL="228600">
              <a:spcAft>
                <a:spcPts val="0"/>
              </a:spcAft>
            </a:pPr>
            <a:r>
              <a:rPr lang="fr-FR" sz="2000" dirty="0">
                <a:ea typeface="Times New Roman" panose="02020603050405020304" pitchFamily="18" charset="0"/>
              </a:rPr>
              <a:t> </a:t>
            </a:r>
          </a:p>
          <a:p>
            <a:pPr marL="342900" lvl="0" indent="-342900">
              <a:spcAft>
                <a:spcPts val="0"/>
              </a:spcAft>
              <a:buFont typeface="Symbol" panose="05050102010706020507" pitchFamily="18" charset="2"/>
              <a:buChar char=""/>
              <a:tabLst>
                <a:tab pos="228600" algn="l"/>
              </a:tabLst>
            </a:pPr>
            <a:r>
              <a:rPr lang="fr-FR" sz="2000" dirty="0">
                <a:ea typeface="Times New Roman" panose="02020603050405020304" pitchFamily="18" charset="0"/>
              </a:rPr>
              <a:t>Exprimer la résistance équivalente </a:t>
            </a:r>
            <a:r>
              <a:rPr lang="fr-FR" sz="2000" dirty="0" err="1">
                <a:ea typeface="Times New Roman" panose="02020603050405020304" pitchFamily="18" charset="0"/>
              </a:rPr>
              <a:t>R</a:t>
            </a:r>
            <a:r>
              <a:rPr lang="fr-FR" sz="2000" baseline="-25000" dirty="0" err="1">
                <a:ea typeface="Times New Roman" panose="02020603050405020304" pitchFamily="18" charset="0"/>
              </a:rPr>
              <a:t>éq</a:t>
            </a:r>
            <a:r>
              <a:rPr lang="fr-FR" sz="2000" dirty="0">
                <a:ea typeface="Times New Roman" panose="02020603050405020304" pitchFamily="18" charset="0"/>
              </a:rPr>
              <a:t> à trois résistances R</a:t>
            </a:r>
            <a:r>
              <a:rPr lang="fr-FR" sz="2000" baseline="-25000" dirty="0">
                <a:ea typeface="Times New Roman" panose="02020603050405020304" pitchFamily="18" charset="0"/>
              </a:rPr>
              <a:t>1</a:t>
            </a:r>
            <a:r>
              <a:rPr lang="fr-FR" sz="2000" dirty="0">
                <a:ea typeface="Times New Roman" panose="02020603050405020304" pitchFamily="18" charset="0"/>
              </a:rPr>
              <a:t>, R</a:t>
            </a:r>
            <a:r>
              <a:rPr lang="fr-FR" sz="2000" baseline="-25000" dirty="0">
                <a:ea typeface="Times New Roman" panose="02020603050405020304" pitchFamily="18" charset="0"/>
              </a:rPr>
              <a:t>2</a:t>
            </a:r>
            <a:r>
              <a:rPr lang="fr-FR" sz="2000" dirty="0">
                <a:ea typeface="Times New Roman" panose="02020603050405020304" pitchFamily="18" charset="0"/>
              </a:rPr>
              <a:t> et R</a:t>
            </a:r>
            <a:r>
              <a:rPr lang="fr-FR" sz="2000" baseline="-25000" dirty="0">
                <a:ea typeface="Times New Roman" panose="02020603050405020304" pitchFamily="18" charset="0"/>
              </a:rPr>
              <a:t>3</a:t>
            </a:r>
            <a:r>
              <a:rPr lang="fr-FR" sz="2000" dirty="0">
                <a:ea typeface="Times New Roman" panose="02020603050405020304" pitchFamily="18" charset="0"/>
              </a:rPr>
              <a:t> associées en parallèle.</a:t>
            </a:r>
            <a:endParaRPr lang="fr-FR" sz="2000" dirty="0">
              <a:effectLst/>
              <a:ea typeface="Times New Roman" panose="02020603050405020304" pitchFamily="18" charset="0"/>
            </a:endParaRPr>
          </a:p>
        </p:txBody>
      </p:sp>
      <p:sp>
        <p:nvSpPr>
          <p:cNvPr id="5" name="Rectangle 4"/>
          <p:cNvSpPr/>
          <p:nvPr/>
        </p:nvSpPr>
        <p:spPr>
          <a:xfrm>
            <a:off x="471053" y="3448510"/>
            <a:ext cx="11152911" cy="1631216"/>
          </a:xfrm>
          <a:prstGeom prst="rect">
            <a:avLst/>
          </a:prstGeom>
        </p:spPr>
        <p:txBody>
          <a:bodyPr wrap="square">
            <a:spAutoFit/>
          </a:bodyPr>
          <a:lstStyle/>
          <a:p>
            <a:pPr>
              <a:spcAft>
                <a:spcPts val="0"/>
              </a:spcAft>
            </a:pPr>
            <a:r>
              <a:rPr lang="fr-FR" sz="2000" dirty="0">
                <a:ea typeface="Times New Roman" panose="02020603050405020304" pitchFamily="18" charset="0"/>
              </a:rPr>
              <a:t>Vous disposez uniquement de résistances d’une valeur de 100 Ω :</a:t>
            </a:r>
          </a:p>
          <a:p>
            <a:pPr>
              <a:spcAft>
                <a:spcPts val="0"/>
              </a:spcAft>
            </a:pPr>
            <a:r>
              <a:rPr lang="fr-FR" sz="2000" dirty="0">
                <a:ea typeface="Times New Roman" panose="02020603050405020304" pitchFamily="18" charset="0"/>
              </a:rPr>
              <a:t> </a:t>
            </a:r>
          </a:p>
          <a:p>
            <a:pPr marL="342900" lvl="0" indent="-342900">
              <a:spcAft>
                <a:spcPts val="0"/>
              </a:spcAft>
              <a:buFont typeface="Symbol" panose="05050102010706020507" pitchFamily="18" charset="2"/>
              <a:buChar char=""/>
              <a:tabLst>
                <a:tab pos="228600" algn="l"/>
              </a:tabLst>
            </a:pPr>
            <a:r>
              <a:rPr lang="fr-FR" sz="2000" dirty="0">
                <a:ea typeface="Times New Roman" panose="02020603050405020304" pitchFamily="18" charset="0"/>
              </a:rPr>
              <a:t>Comment les associer pour obtenir une valeur de résistance équivalente la plus petite possible ?</a:t>
            </a:r>
          </a:p>
          <a:p>
            <a:pPr>
              <a:spcAft>
                <a:spcPts val="0"/>
              </a:spcAft>
            </a:pPr>
            <a:r>
              <a:rPr lang="fr-FR" sz="2000" dirty="0">
                <a:ea typeface="Times New Roman" panose="02020603050405020304" pitchFamily="18" charset="0"/>
              </a:rPr>
              <a:t> </a:t>
            </a:r>
          </a:p>
          <a:p>
            <a:pPr marL="342900" lvl="0" indent="-342900">
              <a:spcAft>
                <a:spcPts val="0"/>
              </a:spcAft>
              <a:buFont typeface="Symbol" panose="05050102010706020507" pitchFamily="18" charset="2"/>
              <a:buChar char=""/>
              <a:tabLst>
                <a:tab pos="228600" algn="l"/>
              </a:tabLst>
            </a:pPr>
            <a:r>
              <a:rPr lang="fr-FR" sz="2000" dirty="0">
                <a:ea typeface="Times New Roman" panose="02020603050405020304" pitchFamily="18" charset="0"/>
              </a:rPr>
              <a:t>Comment les associer pour obtenir une valeur de résistance équivalente la plus grande possible ?</a:t>
            </a:r>
            <a:endParaRPr lang="fr-FR" sz="2000" dirty="0">
              <a:effectLst/>
              <a:ea typeface="Times New Roman" panose="02020603050405020304" pitchFamily="18" charset="0"/>
            </a:endParaRPr>
          </a:p>
        </p:txBody>
      </p:sp>
      <p:sp>
        <p:nvSpPr>
          <p:cNvPr id="6" name="Rectangle 5"/>
          <p:cNvSpPr/>
          <p:nvPr/>
        </p:nvSpPr>
        <p:spPr>
          <a:xfrm>
            <a:off x="1758944" y="5863414"/>
            <a:ext cx="2875274" cy="523220"/>
          </a:xfrm>
          <a:prstGeom prst="rect">
            <a:avLst/>
          </a:prstGeom>
        </p:spPr>
        <p:txBody>
          <a:bodyPr wrap="none">
            <a:spAutoFit/>
          </a:bodyPr>
          <a:lstStyle/>
          <a:p>
            <a:r>
              <a:rPr lang="fr-FR" sz="2800" b="1" u="sng" dirty="0">
                <a:ea typeface="Times New Roman" panose="02020603050405020304" pitchFamily="18" charset="0"/>
                <a:cs typeface="Times New Roman" panose="02020603050405020304" pitchFamily="18" charset="0"/>
              </a:rPr>
              <a:t>Exercice 1 </a:t>
            </a:r>
            <a:r>
              <a:rPr lang="fr-FR" sz="2800" b="1" u="sng" dirty="0" err="1">
                <a:ea typeface="Times New Roman" panose="02020603050405020304" pitchFamily="18" charset="0"/>
                <a:cs typeface="Times New Roman" panose="02020603050405020304" pitchFamily="18" charset="0"/>
              </a:rPr>
              <a:t>moodle</a:t>
            </a:r>
            <a:endParaRPr lang="fr-FR" sz="2800" b="1" dirty="0"/>
          </a:p>
        </p:txBody>
      </p:sp>
      <p:pic>
        <p:nvPicPr>
          <p:cNvPr id="7" name="bigpic" descr="Panneau ou autocollant danger travaux"/>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5494" y="5590006"/>
            <a:ext cx="1108796" cy="1070037"/>
          </a:xfrm>
          <a:prstGeom prst="rect">
            <a:avLst/>
          </a:prstGeom>
          <a:noFill/>
          <a:ln>
            <a:noFill/>
          </a:ln>
        </p:spPr>
      </p:pic>
    </p:spTree>
    <p:extLst>
      <p:ext uri="{BB962C8B-B14F-4D97-AF65-F5344CB8AC3E}">
        <p14:creationId xmlns:p14="http://schemas.microsoft.com/office/powerpoint/2010/main" val="3421107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5636" y="584308"/>
            <a:ext cx="6096000" cy="800219"/>
          </a:xfrm>
          <a:prstGeom prst="rect">
            <a:avLst/>
          </a:prstGeom>
        </p:spPr>
        <p:txBody>
          <a:bodyPr>
            <a:spAutoFit/>
          </a:bodyPr>
          <a:lstStyle/>
          <a:p>
            <a:pPr>
              <a:spcAft>
                <a:spcPts val="0"/>
              </a:spcAft>
            </a:pPr>
            <a:r>
              <a:rPr lang="fr-FR" sz="2800" dirty="0">
                <a:solidFill>
                  <a:srgbClr val="0070C0"/>
                </a:solidFill>
                <a:ea typeface="Times New Roman" panose="02020603050405020304" pitchFamily="18" charset="0"/>
              </a:rPr>
              <a:t>III-  Dipôles générateurs.</a:t>
            </a:r>
          </a:p>
          <a:p>
            <a:pPr>
              <a:spcAft>
                <a:spcPts val="0"/>
              </a:spcAft>
            </a:pPr>
            <a:r>
              <a:rPr lang="fr-FR" dirty="0">
                <a:latin typeface="Verdana" panose="020B0604030504040204" pitchFamily="34" charset="0"/>
                <a:ea typeface="Times New Roman" panose="02020603050405020304" pitchFamily="18" charset="0"/>
              </a:rPr>
              <a:t> </a:t>
            </a:r>
            <a:endParaRPr lang="fr-FR" sz="1200" dirty="0">
              <a:effectLst/>
              <a:latin typeface="Times New Roman" panose="02020603050405020304" pitchFamily="18" charset="0"/>
              <a:ea typeface="Times New Roman" panose="02020603050405020304" pitchFamily="18" charset="0"/>
            </a:endParaRPr>
          </a:p>
        </p:txBody>
      </p:sp>
      <p:sp>
        <p:nvSpPr>
          <p:cNvPr id="3" name="Rectangle 2"/>
          <p:cNvSpPr/>
          <p:nvPr/>
        </p:nvSpPr>
        <p:spPr>
          <a:xfrm>
            <a:off x="415636" y="1384527"/>
            <a:ext cx="6189771" cy="523220"/>
          </a:xfrm>
          <a:prstGeom prst="rect">
            <a:avLst/>
          </a:prstGeom>
        </p:spPr>
        <p:txBody>
          <a:bodyPr wrap="none">
            <a:spAutoFit/>
          </a:bodyPr>
          <a:lstStyle/>
          <a:p>
            <a:pPr marL="342900" lvl="0" indent="-342900">
              <a:spcAft>
                <a:spcPts val="0"/>
              </a:spcAft>
              <a:buFont typeface="+mj-lt"/>
              <a:buAutoNum type="alphaLcPeriod"/>
              <a:tabLst>
                <a:tab pos="228600" algn="l"/>
              </a:tabLst>
            </a:pPr>
            <a:r>
              <a:rPr lang="fr-FR" sz="2800" u="sng" dirty="0">
                <a:solidFill>
                  <a:srgbClr val="0070C0"/>
                </a:solidFill>
                <a:ea typeface="Times New Roman" panose="02020603050405020304" pitchFamily="18" charset="0"/>
              </a:rPr>
              <a:t>Générateur de tension idéal ou parfait.</a:t>
            </a:r>
            <a:endParaRPr lang="fr-FR" sz="2800" dirty="0">
              <a:solidFill>
                <a:srgbClr val="0070C0"/>
              </a:solidFill>
              <a:effectLst/>
              <a:ea typeface="Times New Roman" panose="02020603050405020304" pitchFamily="18" charset="0"/>
            </a:endParaRPr>
          </a:p>
        </p:txBody>
      </p:sp>
      <p:sp>
        <p:nvSpPr>
          <p:cNvPr id="4" name="Rectangle 3"/>
          <p:cNvSpPr/>
          <p:nvPr/>
        </p:nvSpPr>
        <p:spPr>
          <a:xfrm>
            <a:off x="179882" y="2136339"/>
            <a:ext cx="11752288" cy="2308324"/>
          </a:xfrm>
          <a:prstGeom prst="rect">
            <a:avLst/>
          </a:prstGeom>
        </p:spPr>
        <p:txBody>
          <a:bodyPr wrap="square">
            <a:spAutoFit/>
          </a:bodyPr>
          <a:lstStyle/>
          <a:p>
            <a:pPr marL="342900" lvl="0" indent="-342900">
              <a:spcAft>
                <a:spcPts val="0"/>
              </a:spcAft>
              <a:buFont typeface="Symbol" panose="05050102010706020507" pitchFamily="18" charset="2"/>
              <a:buChar char=""/>
              <a:tabLst>
                <a:tab pos="228600" algn="l"/>
              </a:tabLst>
            </a:pPr>
            <a:r>
              <a:rPr lang="fr-FR" sz="2400" dirty="0">
                <a:solidFill>
                  <a:srgbClr val="FF0000"/>
                </a:solidFill>
                <a:ea typeface="Times New Roman" panose="02020603050405020304" pitchFamily="18" charset="0"/>
              </a:rPr>
              <a:t>Un générateur de tension idéal est un dipôle qui maintient entre ses bornes une différence de potentiel (</a:t>
            </a:r>
            <a:r>
              <a:rPr lang="fr-FR" sz="2400" dirty="0" err="1">
                <a:solidFill>
                  <a:srgbClr val="FF0000"/>
                </a:solidFill>
                <a:ea typeface="Times New Roman" panose="02020603050405020304" pitchFamily="18" charset="0"/>
              </a:rPr>
              <a:t>ddp</a:t>
            </a:r>
            <a:r>
              <a:rPr lang="fr-FR" sz="2400" dirty="0">
                <a:solidFill>
                  <a:srgbClr val="FF0000"/>
                </a:solidFill>
                <a:ea typeface="Times New Roman" panose="02020603050405020304" pitchFamily="18" charset="0"/>
              </a:rPr>
              <a:t>) u constante, notée e.</a:t>
            </a:r>
            <a:endParaRPr lang="fr-FR" sz="2400" dirty="0">
              <a:ea typeface="Times New Roman" panose="02020603050405020304" pitchFamily="18" charset="0"/>
            </a:endParaRPr>
          </a:p>
          <a:p>
            <a:pPr marL="228600">
              <a:spcAft>
                <a:spcPts val="0"/>
              </a:spcAft>
            </a:pPr>
            <a:r>
              <a:rPr lang="fr-FR" sz="2400" dirty="0">
                <a:solidFill>
                  <a:srgbClr val="FF0000"/>
                </a:solidFill>
                <a:ea typeface="Times New Roman" panose="02020603050405020304" pitchFamily="18" charset="0"/>
              </a:rPr>
              <a:t>  Cette </a:t>
            </a:r>
            <a:r>
              <a:rPr lang="fr-FR" sz="2400" dirty="0" err="1">
                <a:solidFill>
                  <a:srgbClr val="FF0000"/>
                </a:solidFill>
                <a:ea typeface="Times New Roman" panose="02020603050405020304" pitchFamily="18" charset="0"/>
              </a:rPr>
              <a:t>ddp</a:t>
            </a:r>
            <a:r>
              <a:rPr lang="fr-FR" sz="2400" dirty="0">
                <a:solidFill>
                  <a:srgbClr val="FF0000"/>
                </a:solidFill>
                <a:ea typeface="Times New Roman" panose="02020603050405020304" pitchFamily="18" charset="0"/>
              </a:rPr>
              <a:t> est indépendante du courant qui le traverse, e s’appelle la force électromotrice</a:t>
            </a:r>
          </a:p>
          <a:p>
            <a:pPr marL="228600">
              <a:spcAft>
                <a:spcPts val="0"/>
              </a:spcAft>
            </a:pPr>
            <a:r>
              <a:rPr lang="fr-FR" sz="2400" dirty="0">
                <a:solidFill>
                  <a:srgbClr val="FF0000"/>
                </a:solidFill>
                <a:ea typeface="Times New Roman" panose="02020603050405020304" pitchFamily="18" charset="0"/>
              </a:rPr>
              <a:t>  du  générateur (fem).</a:t>
            </a:r>
            <a:endParaRPr lang="fr-FR" sz="2400" dirty="0">
              <a:ea typeface="Times New Roman" panose="02020603050405020304" pitchFamily="18" charset="0"/>
            </a:endParaRPr>
          </a:p>
          <a:p>
            <a:pPr marL="228600">
              <a:spcAft>
                <a:spcPts val="0"/>
              </a:spcAft>
            </a:pPr>
            <a:r>
              <a:rPr lang="fr-FR" sz="2400" dirty="0">
                <a:solidFill>
                  <a:srgbClr val="FF0000"/>
                </a:solidFill>
                <a:ea typeface="Times New Roman" panose="02020603050405020304" pitchFamily="18" charset="0"/>
              </a:rPr>
              <a:t> </a:t>
            </a:r>
            <a:endParaRPr lang="fr-FR" sz="2400" dirty="0">
              <a:ea typeface="Times New Roman" panose="02020603050405020304" pitchFamily="18" charset="0"/>
            </a:endParaRPr>
          </a:p>
          <a:p>
            <a:pPr marL="228600">
              <a:spcAft>
                <a:spcPts val="0"/>
              </a:spcAft>
            </a:pPr>
            <a:r>
              <a:rPr lang="fr-FR" sz="2400" dirty="0">
                <a:solidFill>
                  <a:srgbClr val="FF0000"/>
                </a:solidFill>
                <a:ea typeface="Times New Roman" panose="02020603050405020304" pitchFamily="18" charset="0"/>
              </a:rPr>
              <a:t>e   est   </a:t>
            </a:r>
            <a:r>
              <a:rPr lang="fr-FR" sz="2400" dirty="0" err="1">
                <a:solidFill>
                  <a:srgbClr val="FF0000"/>
                </a:solidFill>
                <a:ea typeface="Times New Roman" panose="02020603050405020304" pitchFamily="18" charset="0"/>
              </a:rPr>
              <a:t>cste</a:t>
            </a:r>
            <a:r>
              <a:rPr lang="fr-FR" sz="2400" dirty="0">
                <a:solidFill>
                  <a:srgbClr val="FF0000"/>
                </a:solidFill>
                <a:ea typeface="Times New Roman" panose="02020603050405020304" pitchFamily="18" charset="0"/>
              </a:rPr>
              <a:t> quelque soit i</a:t>
            </a:r>
            <a:endParaRPr lang="fr-FR" sz="2400" dirty="0">
              <a:effectLst/>
              <a:ea typeface="Times New Roman" panose="02020603050405020304" pitchFamily="18" charset="0"/>
            </a:endParaRPr>
          </a:p>
        </p:txBody>
      </p:sp>
      <p:sp>
        <p:nvSpPr>
          <p:cNvPr id="5" name="Rectangle 4"/>
          <p:cNvSpPr/>
          <p:nvPr/>
        </p:nvSpPr>
        <p:spPr>
          <a:xfrm>
            <a:off x="179882" y="4894628"/>
            <a:ext cx="10446328" cy="954107"/>
          </a:xfrm>
          <a:prstGeom prst="rect">
            <a:avLst/>
          </a:prstGeom>
        </p:spPr>
        <p:txBody>
          <a:bodyPr wrap="square">
            <a:spAutoFit/>
          </a:bodyPr>
          <a:lstStyle/>
          <a:p>
            <a:pPr marL="342900" lvl="0" indent="-342900">
              <a:spcAft>
                <a:spcPts val="0"/>
              </a:spcAft>
              <a:buFont typeface="Symbol" panose="05050102010706020507" pitchFamily="18" charset="2"/>
              <a:buChar char=""/>
              <a:tabLst>
                <a:tab pos="228600" algn="l"/>
              </a:tabLst>
            </a:pPr>
            <a:r>
              <a:rPr lang="fr-FR" sz="2800" dirty="0">
                <a:ea typeface="Times New Roman" panose="02020603050405020304" pitchFamily="18" charset="0"/>
              </a:rPr>
              <a:t>Caractéristique : Droite parallèle </a:t>
            </a:r>
          </a:p>
          <a:p>
            <a:pPr lvl="0">
              <a:spcAft>
                <a:spcPts val="0"/>
              </a:spcAft>
              <a:tabLst>
                <a:tab pos="228600" algn="l"/>
              </a:tabLst>
            </a:pPr>
            <a:r>
              <a:rPr lang="fr-FR" sz="2800" dirty="0">
                <a:ea typeface="Times New Roman" panose="02020603050405020304" pitchFamily="18" charset="0"/>
              </a:rPr>
              <a:t>    à l’axe horizontal</a:t>
            </a:r>
            <a:r>
              <a:rPr lang="fr-FR" dirty="0">
                <a:latin typeface="Verdana" panose="020B0604030504040204" pitchFamily="34" charset="0"/>
                <a:ea typeface="Times New Roman" panose="02020603050405020304" pitchFamily="18" charset="0"/>
              </a:rPr>
              <a:t>.</a:t>
            </a:r>
            <a:endParaRPr lang="fr-FR" sz="1200" dirty="0">
              <a:effectLst/>
              <a:latin typeface="Times New Roman" panose="02020603050405020304" pitchFamily="18" charset="0"/>
              <a:ea typeface="Times New Roman" panose="02020603050405020304" pitchFamily="18" charset="0"/>
            </a:endParaRPr>
          </a:p>
        </p:txBody>
      </p:sp>
      <p:sp>
        <p:nvSpPr>
          <p:cNvPr id="7" name="Rectangle 2"/>
          <p:cNvSpPr>
            <a:spLocks noChangeArrowheads="1"/>
          </p:cNvSpPr>
          <p:nvPr/>
        </p:nvSpPr>
        <p:spPr bwMode="auto">
          <a:xfrm>
            <a:off x="7065819" y="3563527"/>
            <a:ext cx="1694656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fr-FR"/>
          </a:p>
        </p:txBody>
      </p:sp>
      <p:graphicFrame>
        <p:nvGraphicFramePr>
          <p:cNvPr id="8" name="Objet 7"/>
          <p:cNvGraphicFramePr>
            <a:graphicFrameLocks noChangeAspect="1"/>
          </p:cNvGraphicFramePr>
          <p:nvPr>
            <p:extLst>
              <p:ext uri="{D42A27DB-BD31-4B8C-83A1-F6EECF244321}">
                <p14:modId xmlns:p14="http://schemas.microsoft.com/office/powerpoint/2010/main" val="1510064773"/>
              </p:ext>
            </p:extLst>
          </p:nvPr>
        </p:nvGraphicFramePr>
        <p:xfrm>
          <a:off x="7065819" y="3499323"/>
          <a:ext cx="4249881" cy="3190721"/>
        </p:xfrm>
        <a:graphic>
          <a:graphicData uri="http://schemas.openxmlformats.org/presentationml/2006/ole">
            <mc:AlternateContent xmlns:mc="http://schemas.openxmlformats.org/markup-compatibility/2006">
              <mc:Choice xmlns:v="urn:schemas-microsoft-com:vml" Requires="v">
                <p:oleObj spid="_x0000_s10322" name="Diapositive" r:id="rId3" imgW="4544568" imgH="3407664" progId="PowerPoint.Slide.8">
                  <p:embed/>
                </p:oleObj>
              </mc:Choice>
              <mc:Fallback>
                <p:oleObj name="Diapositive" r:id="rId3" imgW="4544568" imgH="3407664" progId="PowerPoint.Slide.8">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65819" y="3499323"/>
                        <a:ext cx="4249881" cy="3190721"/>
                      </a:xfrm>
                      <a:prstGeom prst="rect">
                        <a:avLst/>
                      </a:prstGeom>
                      <a:noFill/>
                    </p:spPr>
                  </p:pic>
                </p:oleObj>
              </mc:Fallback>
            </mc:AlternateContent>
          </a:graphicData>
        </a:graphic>
      </p:graphicFrame>
      <p:sp>
        <p:nvSpPr>
          <p:cNvPr id="6" name="Rectangle 5"/>
          <p:cNvSpPr/>
          <p:nvPr/>
        </p:nvSpPr>
        <p:spPr>
          <a:xfrm>
            <a:off x="8493324" y="3960948"/>
            <a:ext cx="2713756" cy="400110"/>
          </a:xfrm>
          <a:prstGeom prst="rect">
            <a:avLst/>
          </a:prstGeom>
        </p:spPr>
        <p:txBody>
          <a:bodyPr wrap="none">
            <a:spAutoFit/>
          </a:bodyPr>
          <a:lstStyle/>
          <a:p>
            <a:pPr marL="228600">
              <a:spcAft>
                <a:spcPts val="0"/>
              </a:spcAft>
            </a:pPr>
            <a:r>
              <a:rPr lang="fr-FR" sz="2000" dirty="0">
                <a:solidFill>
                  <a:srgbClr val="FF0000"/>
                </a:solidFill>
                <a:ea typeface="Times New Roman" panose="02020603050405020304" pitchFamily="18" charset="0"/>
              </a:rPr>
              <a:t>Placer e sur le graphe </a:t>
            </a:r>
            <a:endParaRPr lang="fr-FR" sz="2000" dirty="0">
              <a:effectLst/>
              <a:ea typeface="Times New Roman" panose="02020603050405020304" pitchFamily="18" charset="0"/>
            </a:endParaRPr>
          </a:p>
        </p:txBody>
      </p:sp>
    </p:spTree>
    <p:extLst>
      <p:ext uri="{BB962C8B-B14F-4D97-AF65-F5344CB8AC3E}">
        <p14:creationId xmlns:p14="http://schemas.microsoft.com/office/powerpoint/2010/main" val="121926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4748" y="404152"/>
            <a:ext cx="2932598" cy="523220"/>
          </a:xfrm>
          <a:prstGeom prst="rect">
            <a:avLst/>
          </a:prstGeom>
        </p:spPr>
        <p:txBody>
          <a:bodyPr wrap="none">
            <a:spAutoFit/>
          </a:bodyPr>
          <a:lstStyle/>
          <a:p>
            <a:pPr marL="342900" lvl="0" indent="-342900">
              <a:spcAft>
                <a:spcPts val="0"/>
              </a:spcAft>
              <a:buFont typeface="Symbol" panose="05050102010706020507" pitchFamily="18" charset="2"/>
              <a:buChar char=""/>
              <a:tabLst>
                <a:tab pos="228600" algn="l"/>
              </a:tabLst>
            </a:pPr>
            <a:r>
              <a:rPr lang="fr-FR" sz="2800" dirty="0">
                <a:ea typeface="Times New Roman" panose="02020603050405020304" pitchFamily="18" charset="0"/>
              </a:rPr>
              <a:t>Représentation :</a:t>
            </a:r>
            <a:endParaRPr lang="fr-FR" sz="2800" dirty="0">
              <a:effectLst/>
              <a:ea typeface="Times New Roman" panose="02020603050405020304" pitchFamily="18" charset="0"/>
            </a:endParaRPr>
          </a:p>
        </p:txBody>
      </p:sp>
      <p:sp>
        <p:nvSpPr>
          <p:cNvPr id="3" name="Rectangle 2"/>
          <p:cNvSpPr>
            <a:spLocks noChangeArrowheads="1"/>
          </p:cNvSpPr>
          <p:nvPr/>
        </p:nvSpPr>
        <p:spPr bwMode="auto">
          <a:xfrm>
            <a:off x="845127" y="1316181"/>
            <a:ext cx="1665147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fr-FR"/>
          </a:p>
        </p:txBody>
      </p:sp>
      <p:graphicFrame>
        <p:nvGraphicFramePr>
          <p:cNvPr id="4" name="Objet 3"/>
          <p:cNvGraphicFramePr>
            <a:graphicFrameLocks noChangeAspect="1"/>
          </p:cNvGraphicFramePr>
          <p:nvPr>
            <p:extLst>
              <p:ext uri="{D42A27DB-BD31-4B8C-83A1-F6EECF244321}">
                <p14:modId xmlns:p14="http://schemas.microsoft.com/office/powerpoint/2010/main" val="3768322584"/>
              </p:ext>
            </p:extLst>
          </p:nvPr>
        </p:nvGraphicFramePr>
        <p:xfrm>
          <a:off x="845127" y="1316182"/>
          <a:ext cx="3552151" cy="2701636"/>
        </p:xfrm>
        <a:graphic>
          <a:graphicData uri="http://schemas.openxmlformats.org/presentationml/2006/ole">
            <mc:AlternateContent xmlns:mc="http://schemas.openxmlformats.org/markup-compatibility/2006">
              <mc:Choice xmlns:v="urn:schemas-microsoft-com:vml" Requires="v">
                <p:oleObj spid="_x0000_s11425" name="Slide" r:id="rId3" imgW="4091976" imgH="3068359" progId="PowerPoint.Slide.8">
                  <p:embed/>
                </p:oleObj>
              </mc:Choice>
              <mc:Fallback>
                <p:oleObj name="Slide" r:id="rId3" imgW="4091976" imgH="3068359" progId="PowerPoint.Slide.8">
                  <p:embed/>
                  <p:pic>
                    <p:nvPicPr>
                      <p:cNvPr id="0" name="Object 1"/>
                      <p:cNvPicPr>
                        <a:picLocks noChangeAspect="1" noChangeArrowheads="1"/>
                      </p:cNvPicPr>
                      <p:nvPr/>
                    </p:nvPicPr>
                    <p:blipFill>
                      <a:blip r:embed="rId4"/>
                      <a:srcRect/>
                      <a:stretch>
                        <a:fillRect/>
                      </a:stretch>
                    </p:blipFill>
                    <p:spPr bwMode="auto">
                      <a:xfrm>
                        <a:off x="845127" y="1316182"/>
                        <a:ext cx="3552151" cy="2701636"/>
                      </a:xfrm>
                      <a:prstGeom prst="rect">
                        <a:avLst/>
                      </a:prstGeom>
                      <a:noFill/>
                    </p:spPr>
                  </p:pic>
                </p:oleObj>
              </mc:Fallback>
            </mc:AlternateContent>
          </a:graphicData>
        </a:graphic>
      </p:graphicFrame>
      <p:sp>
        <p:nvSpPr>
          <p:cNvPr id="5" name="Rectangle 4"/>
          <p:cNvSpPr>
            <a:spLocks noChangeArrowheads="1"/>
          </p:cNvSpPr>
          <p:nvPr/>
        </p:nvSpPr>
        <p:spPr bwMode="auto">
          <a:xfrm>
            <a:off x="6672262" y="1361900"/>
            <a:ext cx="19583244" cy="47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fr-FR"/>
          </a:p>
        </p:txBody>
      </p:sp>
      <p:graphicFrame>
        <p:nvGraphicFramePr>
          <p:cNvPr id="6" name="Objet 5"/>
          <p:cNvGraphicFramePr>
            <a:graphicFrameLocks noChangeAspect="1"/>
          </p:cNvGraphicFramePr>
          <p:nvPr>
            <p:extLst>
              <p:ext uri="{D42A27DB-BD31-4B8C-83A1-F6EECF244321}">
                <p14:modId xmlns:p14="http://schemas.microsoft.com/office/powerpoint/2010/main" val="80153357"/>
              </p:ext>
            </p:extLst>
          </p:nvPr>
        </p:nvGraphicFramePr>
        <p:xfrm>
          <a:off x="6672261" y="1361900"/>
          <a:ext cx="3518668" cy="2655917"/>
        </p:xfrm>
        <a:graphic>
          <a:graphicData uri="http://schemas.openxmlformats.org/presentationml/2006/ole">
            <mc:AlternateContent xmlns:mc="http://schemas.openxmlformats.org/markup-compatibility/2006">
              <mc:Choice xmlns:v="urn:schemas-microsoft-com:vml" Requires="v">
                <p:oleObj spid="_x0000_s11426" name="Slide" r:id="rId5" imgW="3985391" imgH="2989508" progId="PowerPoint.Slide.8">
                  <p:embed/>
                </p:oleObj>
              </mc:Choice>
              <mc:Fallback>
                <p:oleObj name="Slide" r:id="rId5" imgW="3985391" imgH="2989508" progId="PowerPoint.Slide.8">
                  <p:embed/>
                  <p:pic>
                    <p:nvPicPr>
                      <p:cNvPr id="0" name="Object 3"/>
                      <p:cNvPicPr>
                        <a:picLocks noChangeAspect="1" noChangeArrowheads="1"/>
                      </p:cNvPicPr>
                      <p:nvPr/>
                    </p:nvPicPr>
                    <p:blipFill>
                      <a:blip r:embed="rId6"/>
                      <a:srcRect/>
                      <a:stretch>
                        <a:fillRect/>
                      </a:stretch>
                    </p:blipFill>
                    <p:spPr bwMode="auto">
                      <a:xfrm>
                        <a:off x="6672261" y="1361900"/>
                        <a:ext cx="3518668" cy="2655917"/>
                      </a:xfrm>
                      <a:prstGeom prst="rect">
                        <a:avLst/>
                      </a:prstGeom>
                      <a:noFill/>
                    </p:spPr>
                  </p:pic>
                </p:oleObj>
              </mc:Fallback>
            </mc:AlternateContent>
          </a:graphicData>
        </a:graphic>
      </p:graphicFrame>
      <p:sp>
        <p:nvSpPr>
          <p:cNvPr id="7" name="Rectangle 6"/>
          <p:cNvSpPr/>
          <p:nvPr/>
        </p:nvSpPr>
        <p:spPr>
          <a:xfrm>
            <a:off x="576261" y="4466717"/>
            <a:ext cx="10896602" cy="1815882"/>
          </a:xfrm>
          <a:prstGeom prst="rect">
            <a:avLst/>
          </a:prstGeom>
        </p:spPr>
        <p:txBody>
          <a:bodyPr wrap="square">
            <a:spAutoFit/>
          </a:bodyPr>
          <a:lstStyle/>
          <a:p>
            <a:pPr marL="342900" lvl="0" indent="-342900" algn="just">
              <a:spcAft>
                <a:spcPts val="0"/>
              </a:spcAft>
              <a:buFont typeface="Symbol" panose="05050102010706020507" pitchFamily="18" charset="2"/>
              <a:buChar char=""/>
              <a:tabLst>
                <a:tab pos="228600" algn="l"/>
              </a:tabLst>
            </a:pPr>
            <a:r>
              <a:rPr lang="fr-FR" sz="2800" dirty="0">
                <a:ea typeface="Times New Roman" panose="02020603050405020304" pitchFamily="18" charset="0"/>
              </a:rPr>
              <a:t>exemples : </a:t>
            </a:r>
            <a:r>
              <a:rPr lang="fr-FR" sz="2800" dirty="0">
                <a:solidFill>
                  <a:srgbClr val="FF0000"/>
                </a:solidFill>
                <a:ea typeface="Times New Roman" panose="02020603050405020304" pitchFamily="18" charset="0"/>
              </a:rPr>
              <a:t>les accumulateurs, les dispositifs électroniques avec amplificateurs opérationnels dont des sources très proche de la source idéale de tension. Par contre, les piles ordinaires s’éloignent du modèle du générateur parfait.</a:t>
            </a:r>
            <a:endParaRPr lang="fr-FR" sz="2800" dirty="0">
              <a:effectLst/>
              <a:ea typeface="Times New Roman" panose="02020603050405020304" pitchFamily="18" charset="0"/>
            </a:endParaRPr>
          </a:p>
        </p:txBody>
      </p:sp>
    </p:spTree>
    <p:extLst>
      <p:ext uri="{BB962C8B-B14F-4D97-AF65-F5344CB8AC3E}">
        <p14:creationId xmlns:p14="http://schemas.microsoft.com/office/powerpoint/2010/main" val="916983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t 5"/>
          <p:cNvGraphicFramePr>
            <a:graphicFrameLocks noChangeAspect="1"/>
          </p:cNvGraphicFramePr>
          <p:nvPr>
            <p:extLst>
              <p:ext uri="{D42A27DB-BD31-4B8C-83A1-F6EECF244321}">
                <p14:modId xmlns:p14="http://schemas.microsoft.com/office/powerpoint/2010/main" val="1880863027"/>
              </p:ext>
            </p:extLst>
          </p:nvPr>
        </p:nvGraphicFramePr>
        <p:xfrm>
          <a:off x="4349165" y="2066294"/>
          <a:ext cx="3609975" cy="2725412"/>
        </p:xfrm>
        <a:graphic>
          <a:graphicData uri="http://schemas.openxmlformats.org/presentationml/2006/ole">
            <mc:AlternateContent xmlns:mc="http://schemas.openxmlformats.org/markup-compatibility/2006">
              <mc:Choice xmlns:v="urn:schemas-microsoft-com:vml" Requires="v">
                <p:oleObj spid="_x0000_s1140" name="Slide" r:id="rId3" imgW="4015638" imgH="3012551" progId="PowerPoint.Slide.8">
                  <p:embed/>
                </p:oleObj>
              </mc:Choice>
              <mc:Fallback>
                <p:oleObj name="Slide" r:id="rId3" imgW="4015638" imgH="3012551" progId="PowerPoint.Slide.8">
                  <p:embed/>
                  <p:pic>
                    <p:nvPicPr>
                      <p:cNvPr id="0" name="Object 1"/>
                      <p:cNvPicPr>
                        <a:picLocks noChangeAspect="1" noChangeArrowheads="1"/>
                      </p:cNvPicPr>
                      <p:nvPr/>
                    </p:nvPicPr>
                    <p:blipFill>
                      <a:blip r:embed="rId4"/>
                      <a:srcRect/>
                      <a:stretch>
                        <a:fillRect/>
                      </a:stretch>
                    </p:blipFill>
                    <p:spPr bwMode="auto">
                      <a:xfrm>
                        <a:off x="4349165" y="2066294"/>
                        <a:ext cx="3609975" cy="2725412"/>
                      </a:xfrm>
                      <a:prstGeom prst="rect">
                        <a:avLst/>
                      </a:prstGeom>
                      <a:noFill/>
                      <a:extLst/>
                    </p:spPr>
                  </p:pic>
                </p:oleObj>
              </mc:Fallback>
            </mc:AlternateContent>
          </a:graphicData>
        </a:graphic>
      </p:graphicFrame>
      <p:sp>
        <p:nvSpPr>
          <p:cNvPr id="2" name="ZoneTexte 1"/>
          <p:cNvSpPr txBox="1"/>
          <p:nvPr/>
        </p:nvSpPr>
        <p:spPr>
          <a:xfrm>
            <a:off x="300790" y="385010"/>
            <a:ext cx="11706726" cy="923330"/>
          </a:xfrm>
          <a:prstGeom prst="rect">
            <a:avLst/>
          </a:prstGeom>
          <a:noFill/>
        </p:spPr>
        <p:txBody>
          <a:bodyPr wrap="square" rtlCol="0">
            <a:spAutoFit/>
          </a:bodyPr>
          <a:lstStyle/>
          <a:p>
            <a:r>
              <a:rPr lang="fr-FR" sz="3600" dirty="0">
                <a:solidFill>
                  <a:srgbClr val="0070C0"/>
                </a:solidFill>
              </a:rPr>
              <a:t>I- Généralités.</a:t>
            </a:r>
          </a:p>
          <a:p>
            <a:endParaRPr lang="fr-FR" dirty="0"/>
          </a:p>
        </p:txBody>
      </p:sp>
      <p:sp>
        <p:nvSpPr>
          <p:cNvPr id="3" name="Rectangle 2"/>
          <p:cNvSpPr/>
          <p:nvPr/>
        </p:nvSpPr>
        <p:spPr>
          <a:xfrm>
            <a:off x="300790" y="1185229"/>
            <a:ext cx="3974358" cy="523220"/>
          </a:xfrm>
          <a:prstGeom prst="rect">
            <a:avLst/>
          </a:prstGeom>
        </p:spPr>
        <p:txBody>
          <a:bodyPr wrap="none">
            <a:spAutoFit/>
          </a:bodyPr>
          <a:lstStyle/>
          <a:p>
            <a:r>
              <a:rPr lang="fr-FR" sz="2800" dirty="0">
                <a:solidFill>
                  <a:srgbClr val="0070C0"/>
                </a:solidFill>
              </a:rPr>
              <a:t>1.1 </a:t>
            </a:r>
            <a:r>
              <a:rPr lang="fr-FR" sz="2800" dirty="0">
                <a:solidFill>
                  <a:schemeClr val="accent1"/>
                </a:solidFill>
              </a:rPr>
              <a:t>Définition d’un dipôle.</a:t>
            </a:r>
            <a:endParaRPr lang="fr-FR" sz="2800" dirty="0">
              <a:solidFill>
                <a:srgbClr val="0070C0"/>
              </a:solidFill>
            </a:endParaRPr>
          </a:p>
        </p:txBody>
      </p:sp>
      <p:sp>
        <p:nvSpPr>
          <p:cNvPr id="4" name="Rectangle 3"/>
          <p:cNvSpPr/>
          <p:nvPr/>
        </p:nvSpPr>
        <p:spPr>
          <a:xfrm>
            <a:off x="300790" y="1893115"/>
            <a:ext cx="11388436" cy="1261884"/>
          </a:xfrm>
          <a:prstGeom prst="rect">
            <a:avLst/>
          </a:prstGeom>
        </p:spPr>
        <p:txBody>
          <a:bodyPr wrap="square">
            <a:spAutoFit/>
          </a:bodyPr>
          <a:lstStyle/>
          <a:p>
            <a:pPr>
              <a:spcAft>
                <a:spcPts val="0"/>
              </a:spcAft>
            </a:pPr>
            <a:r>
              <a:rPr lang="fr-FR" sz="2800" dirty="0">
                <a:ea typeface="Times New Roman" panose="02020603050405020304" pitchFamily="18" charset="0"/>
              </a:rPr>
              <a:t>On appelle dipôle électrique un dispositif électrique quelconque relié à l’extérieur par deux bornes (A et B par exemple…)</a:t>
            </a:r>
          </a:p>
          <a:p>
            <a:pPr>
              <a:spcAft>
                <a:spcPts val="0"/>
              </a:spcAft>
            </a:pPr>
            <a:r>
              <a:rPr lang="fr-FR" sz="2000" dirty="0">
                <a:latin typeface="Verdana" panose="020B0604030504040204" pitchFamily="34" charset="0"/>
                <a:ea typeface="Times New Roman" panose="02020603050405020304" pitchFamily="18" charset="0"/>
              </a:rPr>
              <a:t> </a:t>
            </a:r>
            <a:endParaRPr lang="fr-FR" sz="2000" dirty="0">
              <a:effectLst/>
              <a:latin typeface="Times New Roman" panose="02020603050405020304" pitchFamily="18" charset="0"/>
              <a:ea typeface="Times New Roman" panose="02020603050405020304" pitchFamily="18" charset="0"/>
            </a:endParaRPr>
          </a:p>
        </p:txBody>
      </p:sp>
      <p:sp>
        <p:nvSpPr>
          <p:cNvPr id="5" name="Rectangle 2"/>
          <p:cNvSpPr>
            <a:spLocks noChangeArrowheads="1"/>
          </p:cNvSpPr>
          <p:nvPr/>
        </p:nvSpPr>
        <p:spPr bwMode="auto">
          <a:xfrm>
            <a:off x="4419600" y="227214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7" name="Rectangle 6"/>
          <p:cNvSpPr/>
          <p:nvPr/>
        </p:nvSpPr>
        <p:spPr>
          <a:xfrm>
            <a:off x="300790" y="3678861"/>
            <a:ext cx="12400798" cy="3108543"/>
          </a:xfrm>
          <a:prstGeom prst="rect">
            <a:avLst/>
          </a:prstGeom>
        </p:spPr>
        <p:txBody>
          <a:bodyPr wrap="square">
            <a:spAutoFit/>
          </a:bodyPr>
          <a:lstStyle/>
          <a:p>
            <a:pPr>
              <a:spcAft>
                <a:spcPts val="0"/>
              </a:spcAft>
            </a:pPr>
            <a:r>
              <a:rPr lang="fr-FR" sz="2800" dirty="0">
                <a:ea typeface="Times New Roman" panose="02020603050405020304" pitchFamily="18" charset="0"/>
              </a:rPr>
              <a:t>Un dipôle est linéaire si la tension u et le courant i sont liés par </a:t>
            </a:r>
            <a:r>
              <a:rPr lang="fr-FR" sz="2800" u="sng" dirty="0">
                <a:ea typeface="Times New Roman" panose="02020603050405020304" pitchFamily="18" charset="0"/>
              </a:rPr>
              <a:t>une équation différentielle linéaire à coefficients constants</a:t>
            </a:r>
            <a:r>
              <a:rPr lang="fr-FR" sz="2800" dirty="0">
                <a:ea typeface="Times New Roman" panose="02020603050405020304" pitchFamily="18" charset="0"/>
              </a:rPr>
              <a:t>. (notion étudiée en math ultérieurement)</a:t>
            </a:r>
          </a:p>
          <a:p>
            <a:pPr>
              <a:spcAft>
                <a:spcPts val="0"/>
              </a:spcAft>
            </a:pPr>
            <a:r>
              <a:rPr lang="fr-FR" sz="2800" dirty="0">
                <a:ea typeface="Times New Roman" panose="02020603050405020304" pitchFamily="18" charset="0"/>
              </a:rPr>
              <a:t> </a:t>
            </a:r>
          </a:p>
          <a:p>
            <a:pPr>
              <a:spcAft>
                <a:spcPts val="0"/>
              </a:spcAft>
            </a:pPr>
            <a:r>
              <a:rPr lang="fr-FR" sz="2800" dirty="0">
                <a:ea typeface="Times New Roman" panose="02020603050405020304" pitchFamily="18" charset="0"/>
              </a:rPr>
              <a:t>Ex de dipôle non-linéaire : </a:t>
            </a:r>
            <a:r>
              <a:rPr lang="fr-FR" sz="2800" b="1" dirty="0">
                <a:solidFill>
                  <a:srgbClr val="FF0000"/>
                </a:solidFill>
                <a:ea typeface="Times New Roman" panose="02020603050405020304" pitchFamily="18" charset="0"/>
              </a:rPr>
              <a:t>la diode, l’amplificateur opérationnel, le transistor…</a:t>
            </a:r>
            <a:endParaRPr lang="fr-FR" sz="2800" dirty="0">
              <a:ea typeface="Times New Roman" panose="02020603050405020304" pitchFamily="18" charset="0"/>
            </a:endParaRPr>
          </a:p>
          <a:p>
            <a:pPr>
              <a:spcAft>
                <a:spcPts val="0"/>
              </a:spcAft>
            </a:pPr>
            <a:r>
              <a:rPr lang="fr-FR" sz="2800" b="1" dirty="0">
                <a:solidFill>
                  <a:srgbClr val="FF0000"/>
                </a:solidFill>
                <a:ea typeface="Times New Roman" panose="02020603050405020304" pitchFamily="18" charset="0"/>
              </a:rPr>
              <a:t> </a:t>
            </a:r>
            <a:endParaRPr lang="fr-FR" sz="2800" dirty="0">
              <a:ea typeface="Times New Roman" panose="02020603050405020304" pitchFamily="18" charset="0"/>
            </a:endParaRPr>
          </a:p>
          <a:p>
            <a:pPr>
              <a:spcAft>
                <a:spcPts val="0"/>
              </a:spcAft>
            </a:pPr>
            <a:r>
              <a:rPr lang="fr-FR" sz="2800" dirty="0">
                <a:ea typeface="Times New Roman" panose="02020603050405020304" pitchFamily="18" charset="0"/>
              </a:rPr>
              <a:t>Ex de dipôle linéaire : </a:t>
            </a:r>
            <a:r>
              <a:rPr lang="fr-FR" sz="2800" b="1" dirty="0">
                <a:solidFill>
                  <a:srgbClr val="FF0000"/>
                </a:solidFill>
                <a:ea typeface="Times New Roman" panose="02020603050405020304" pitchFamily="18" charset="0"/>
              </a:rPr>
              <a:t>la résistance, la bobine, le condensateur etc….</a:t>
            </a:r>
            <a:endParaRPr lang="fr-FR" sz="2800" dirty="0">
              <a:effectLst/>
              <a:ea typeface="Times New Roman" panose="02020603050405020304" pitchFamily="18" charset="0"/>
            </a:endParaRPr>
          </a:p>
        </p:txBody>
      </p:sp>
    </p:spTree>
    <p:extLst>
      <p:ext uri="{BB962C8B-B14F-4D97-AF65-F5344CB8AC3E}">
        <p14:creationId xmlns:p14="http://schemas.microsoft.com/office/powerpoint/2010/main" val="3470814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t 5"/>
          <p:cNvGraphicFramePr>
            <a:graphicFrameLocks noChangeAspect="1"/>
          </p:cNvGraphicFramePr>
          <p:nvPr>
            <p:extLst>
              <p:ext uri="{D42A27DB-BD31-4B8C-83A1-F6EECF244321}">
                <p14:modId xmlns:p14="http://schemas.microsoft.com/office/powerpoint/2010/main" val="501884442"/>
              </p:ext>
            </p:extLst>
          </p:nvPr>
        </p:nvGraphicFramePr>
        <p:xfrm>
          <a:off x="7638229" y="3210560"/>
          <a:ext cx="4090122" cy="3055272"/>
        </p:xfrm>
        <a:graphic>
          <a:graphicData uri="http://schemas.openxmlformats.org/presentationml/2006/ole">
            <mc:AlternateContent xmlns:mc="http://schemas.openxmlformats.org/markup-compatibility/2006">
              <mc:Choice xmlns:v="urn:schemas-microsoft-com:vml" Requires="v">
                <p:oleObj spid="_x0000_s12367" name="Diapositive" r:id="rId3" imgW="4544568" imgH="3407664" progId="PowerPoint.Slide.8">
                  <p:embed/>
                </p:oleObj>
              </mc:Choice>
              <mc:Fallback>
                <p:oleObj name="Diapositive" r:id="rId3" imgW="4544568" imgH="3407664" progId="PowerPoint.Slide.8">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38229" y="3210560"/>
                        <a:ext cx="4090122" cy="3055272"/>
                      </a:xfrm>
                      <a:prstGeom prst="rect">
                        <a:avLst/>
                      </a:prstGeom>
                      <a:noFill/>
                    </p:spPr>
                  </p:pic>
                </p:oleObj>
              </mc:Fallback>
            </mc:AlternateContent>
          </a:graphicData>
        </a:graphic>
      </p:graphicFrame>
      <p:sp>
        <p:nvSpPr>
          <p:cNvPr id="2" name="Rectangle 1"/>
          <p:cNvSpPr/>
          <p:nvPr/>
        </p:nvSpPr>
        <p:spPr>
          <a:xfrm>
            <a:off x="608255" y="418006"/>
            <a:ext cx="4462375" cy="523220"/>
          </a:xfrm>
          <a:prstGeom prst="rect">
            <a:avLst/>
          </a:prstGeom>
        </p:spPr>
        <p:txBody>
          <a:bodyPr wrap="none">
            <a:spAutoFit/>
          </a:bodyPr>
          <a:lstStyle/>
          <a:p>
            <a:r>
              <a:rPr lang="fr-FR" sz="2800" u="sng" dirty="0">
                <a:solidFill>
                  <a:srgbClr val="0070C0"/>
                </a:solidFill>
                <a:ea typeface="Times New Roman" panose="02020603050405020304" pitchFamily="18" charset="0"/>
                <a:cs typeface="Times New Roman" panose="02020603050405020304" pitchFamily="18" charset="0"/>
              </a:rPr>
              <a:t>b-</a:t>
            </a:r>
            <a:r>
              <a:rPr lang="fr-FR" sz="2000" u="sng" dirty="0">
                <a:solidFill>
                  <a:srgbClr val="0070C0"/>
                </a:solidFill>
                <a:ea typeface="Times New Roman" panose="02020603050405020304" pitchFamily="18" charset="0"/>
                <a:cs typeface="Times New Roman" panose="02020603050405020304" pitchFamily="18" charset="0"/>
              </a:rPr>
              <a:t> </a:t>
            </a:r>
            <a:r>
              <a:rPr lang="fr-FR" sz="2800" u="sng" dirty="0">
                <a:solidFill>
                  <a:srgbClr val="0070C0"/>
                </a:solidFill>
                <a:ea typeface="Times New Roman" panose="02020603050405020304" pitchFamily="18" charset="0"/>
                <a:cs typeface="Times New Roman" panose="02020603050405020304" pitchFamily="18" charset="0"/>
              </a:rPr>
              <a:t>Générateur réel de tension</a:t>
            </a:r>
            <a:endParaRPr lang="fr-FR" sz="2800" dirty="0">
              <a:solidFill>
                <a:srgbClr val="0070C0"/>
              </a:solidFill>
            </a:endParaRPr>
          </a:p>
        </p:txBody>
      </p:sp>
      <p:sp>
        <p:nvSpPr>
          <p:cNvPr id="3" name="Rectangle 2"/>
          <p:cNvSpPr/>
          <p:nvPr/>
        </p:nvSpPr>
        <p:spPr>
          <a:xfrm>
            <a:off x="384224" y="1230857"/>
            <a:ext cx="11278945" cy="2677656"/>
          </a:xfrm>
          <a:prstGeom prst="rect">
            <a:avLst/>
          </a:prstGeom>
        </p:spPr>
        <p:txBody>
          <a:bodyPr wrap="square">
            <a:spAutoFit/>
          </a:bodyPr>
          <a:lstStyle/>
          <a:p>
            <a:pPr>
              <a:spcAft>
                <a:spcPts val="0"/>
              </a:spcAft>
            </a:pPr>
            <a:r>
              <a:rPr lang="fr-FR" sz="2400" dirty="0">
                <a:ea typeface="Times New Roman" panose="02020603050405020304" pitchFamily="18" charset="0"/>
              </a:rPr>
              <a:t>On le représente par l’association d’une source idéale en série avec une résistance.</a:t>
            </a:r>
          </a:p>
          <a:p>
            <a:pPr>
              <a:spcAft>
                <a:spcPts val="0"/>
              </a:spcAft>
            </a:pPr>
            <a:r>
              <a:rPr lang="fr-FR" sz="2400" dirty="0">
                <a:ea typeface="Times New Roman" panose="02020603050405020304" pitchFamily="18" charset="0"/>
              </a:rPr>
              <a:t> </a:t>
            </a:r>
          </a:p>
          <a:p>
            <a:pPr marL="342900" lvl="0" indent="-342900">
              <a:spcAft>
                <a:spcPts val="0"/>
              </a:spcAft>
              <a:buFont typeface="Symbol" panose="05050102010706020507" pitchFamily="18" charset="2"/>
              <a:buChar char=""/>
              <a:tabLst>
                <a:tab pos="228600" algn="l"/>
              </a:tabLst>
            </a:pPr>
            <a:r>
              <a:rPr lang="fr-FR" sz="2400" dirty="0">
                <a:ea typeface="Times New Roman" panose="02020603050405020304" pitchFamily="18" charset="0"/>
              </a:rPr>
              <a:t>caractéristique : </a:t>
            </a:r>
            <a:r>
              <a:rPr lang="fr-FR" sz="2400" dirty="0">
                <a:solidFill>
                  <a:srgbClr val="FF0000"/>
                </a:solidFill>
                <a:ea typeface="Times New Roman" panose="02020603050405020304" pitchFamily="18" charset="0"/>
              </a:rPr>
              <a:t>C’est une droite de coefficient directeur négatif coupant l’axe Oy en e (fem) et l’axe Ox en </a:t>
            </a:r>
            <a:r>
              <a:rPr lang="fr-FR" sz="2400" dirty="0" err="1">
                <a:solidFill>
                  <a:srgbClr val="FF0000"/>
                </a:solidFill>
                <a:ea typeface="Times New Roman" panose="02020603050405020304" pitchFamily="18" charset="0"/>
              </a:rPr>
              <a:t>icc</a:t>
            </a:r>
            <a:r>
              <a:rPr lang="fr-FR" sz="2400" dirty="0">
                <a:solidFill>
                  <a:srgbClr val="FF0000"/>
                </a:solidFill>
                <a:ea typeface="Times New Roman" panose="02020603050405020304" pitchFamily="18" charset="0"/>
              </a:rPr>
              <a:t> (courant de court-circuit). </a:t>
            </a:r>
          </a:p>
          <a:p>
            <a:pPr lvl="0">
              <a:spcAft>
                <a:spcPts val="0"/>
              </a:spcAft>
              <a:tabLst>
                <a:tab pos="228600" algn="l"/>
              </a:tabLst>
            </a:pPr>
            <a:endParaRPr lang="fr-FR" sz="2400" dirty="0">
              <a:solidFill>
                <a:srgbClr val="FF0000"/>
              </a:solidFill>
              <a:ea typeface="Times New Roman" panose="02020603050405020304" pitchFamily="18" charset="0"/>
            </a:endParaRPr>
          </a:p>
          <a:p>
            <a:pPr lvl="0">
              <a:spcAft>
                <a:spcPts val="0"/>
              </a:spcAft>
              <a:tabLst>
                <a:tab pos="228600" algn="l"/>
              </a:tabLst>
            </a:pPr>
            <a:r>
              <a:rPr lang="fr-FR" sz="2400" dirty="0">
                <a:solidFill>
                  <a:srgbClr val="FF0000"/>
                </a:solidFill>
                <a:ea typeface="Times New Roman" panose="02020603050405020304" pitchFamily="18" charset="0"/>
              </a:rPr>
              <a:t>e = c’est la tension à vide (fem) lorsque i=0</a:t>
            </a:r>
            <a:endParaRPr lang="fr-FR" sz="2400" dirty="0">
              <a:ea typeface="Times New Roman" panose="02020603050405020304" pitchFamily="18" charset="0"/>
            </a:endParaRPr>
          </a:p>
          <a:p>
            <a:pPr lvl="0">
              <a:spcAft>
                <a:spcPts val="0"/>
              </a:spcAft>
              <a:tabLst>
                <a:tab pos="228600" algn="l"/>
              </a:tabLst>
            </a:pPr>
            <a:r>
              <a:rPr lang="fr-FR" sz="2400" dirty="0" err="1">
                <a:solidFill>
                  <a:srgbClr val="FF0000"/>
                </a:solidFill>
                <a:ea typeface="Times New Roman" panose="02020603050405020304" pitchFamily="18" charset="0"/>
              </a:rPr>
              <a:t>icc</a:t>
            </a:r>
            <a:r>
              <a:rPr lang="fr-FR" sz="2400" dirty="0">
                <a:solidFill>
                  <a:srgbClr val="FF0000"/>
                </a:solidFill>
                <a:ea typeface="Times New Roman" panose="02020603050405020304" pitchFamily="18" charset="0"/>
              </a:rPr>
              <a:t> = c’est le courant de court-circuit lorsque u = 0</a:t>
            </a:r>
            <a:endParaRPr lang="fr-FR" sz="2400" dirty="0">
              <a:effectLst/>
              <a:ea typeface="Times New Roman" panose="02020603050405020304" pitchFamily="18" charset="0"/>
            </a:endParaRPr>
          </a:p>
        </p:txBody>
      </p:sp>
      <p:sp>
        <p:nvSpPr>
          <p:cNvPr id="4" name="Rectangle 3"/>
          <p:cNvSpPr/>
          <p:nvPr/>
        </p:nvSpPr>
        <p:spPr>
          <a:xfrm>
            <a:off x="8649732" y="3510363"/>
            <a:ext cx="3158044" cy="400110"/>
          </a:xfrm>
          <a:prstGeom prst="rect">
            <a:avLst/>
          </a:prstGeom>
        </p:spPr>
        <p:txBody>
          <a:bodyPr wrap="none">
            <a:spAutoFit/>
          </a:bodyPr>
          <a:lstStyle/>
          <a:p>
            <a:pPr>
              <a:spcAft>
                <a:spcPts val="0"/>
              </a:spcAft>
            </a:pPr>
            <a:r>
              <a:rPr lang="fr-FR" sz="2000" dirty="0">
                <a:solidFill>
                  <a:srgbClr val="FF0000"/>
                </a:solidFill>
                <a:ea typeface="Times New Roman" panose="02020603050405020304" pitchFamily="18" charset="0"/>
              </a:rPr>
              <a:t>Placer e et </a:t>
            </a:r>
            <a:r>
              <a:rPr lang="fr-FR" sz="2000" dirty="0" err="1">
                <a:solidFill>
                  <a:srgbClr val="FF0000"/>
                </a:solidFill>
                <a:ea typeface="Times New Roman" panose="02020603050405020304" pitchFamily="18" charset="0"/>
              </a:rPr>
              <a:t>icc</a:t>
            </a:r>
            <a:r>
              <a:rPr lang="fr-FR" sz="2000" dirty="0">
                <a:solidFill>
                  <a:srgbClr val="FF0000"/>
                </a:solidFill>
                <a:ea typeface="Times New Roman" panose="02020603050405020304" pitchFamily="18" charset="0"/>
              </a:rPr>
              <a:t> sur le graphe :</a:t>
            </a:r>
            <a:endParaRPr lang="fr-FR" sz="2000" dirty="0">
              <a:effectLst/>
              <a:ea typeface="Times New Roman" panose="02020603050405020304" pitchFamily="18" charset="0"/>
            </a:endParaRPr>
          </a:p>
        </p:txBody>
      </p:sp>
      <p:sp>
        <p:nvSpPr>
          <p:cNvPr id="5" name="Rectangle 2"/>
          <p:cNvSpPr>
            <a:spLocks noChangeArrowheads="1"/>
          </p:cNvSpPr>
          <p:nvPr/>
        </p:nvSpPr>
        <p:spPr bwMode="auto">
          <a:xfrm>
            <a:off x="6168303" y="3510363"/>
            <a:ext cx="1576914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fr-FR"/>
          </a:p>
        </p:txBody>
      </p:sp>
      <p:sp>
        <p:nvSpPr>
          <p:cNvPr id="7" name="Zone de texte 30"/>
          <p:cNvSpPr txBox="1"/>
          <p:nvPr/>
        </p:nvSpPr>
        <p:spPr>
          <a:xfrm>
            <a:off x="426011" y="4573094"/>
            <a:ext cx="6871125" cy="186690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fr-FR" sz="2400" dirty="0">
                <a:solidFill>
                  <a:srgbClr val="FF0000"/>
                </a:solidFill>
                <a:effectLst/>
                <a:ea typeface="Times New Roman" panose="02020603050405020304" pitchFamily="18" charset="0"/>
              </a:rPr>
              <a:t>La résistance interne du générateur correspond à l’opposé du coefficient directeur de la caractéristique.</a:t>
            </a:r>
            <a:endParaRPr lang="fr-FR" sz="2400" dirty="0">
              <a:effectLst/>
              <a:ea typeface="Times New Roman" panose="02020603050405020304" pitchFamily="18" charset="0"/>
            </a:endParaRPr>
          </a:p>
          <a:p>
            <a:pPr>
              <a:spcAft>
                <a:spcPts val="0"/>
              </a:spcAft>
            </a:pPr>
            <a:r>
              <a:rPr lang="fr-FR" sz="2400" dirty="0">
                <a:solidFill>
                  <a:srgbClr val="FF0000"/>
                </a:solidFill>
                <a:effectLst/>
                <a:ea typeface="Times New Roman" panose="02020603050405020304" pitchFamily="18" charset="0"/>
              </a:rPr>
              <a:t> </a:t>
            </a:r>
            <a:endParaRPr lang="fr-FR" sz="2400" dirty="0">
              <a:effectLst/>
              <a:ea typeface="Times New Roman" panose="02020603050405020304" pitchFamily="18" charset="0"/>
            </a:endParaRPr>
          </a:p>
          <a:p>
            <a:pPr>
              <a:spcAft>
                <a:spcPts val="0"/>
              </a:spcAft>
            </a:pPr>
            <a:r>
              <a:rPr lang="fr-FR" sz="2400" dirty="0">
                <a:solidFill>
                  <a:srgbClr val="FF0000"/>
                </a:solidFill>
                <a:effectLst/>
                <a:ea typeface="Times New Roman" panose="02020603050405020304" pitchFamily="18" charset="0"/>
              </a:rPr>
              <a:t>r = - (</a:t>
            </a:r>
            <a:r>
              <a:rPr lang="fr-FR" sz="2400" dirty="0" err="1">
                <a:solidFill>
                  <a:srgbClr val="FF0000"/>
                </a:solidFill>
                <a:effectLst/>
                <a:ea typeface="Times New Roman" panose="02020603050405020304" pitchFamily="18" charset="0"/>
              </a:rPr>
              <a:t>coeff</a:t>
            </a:r>
            <a:r>
              <a:rPr lang="fr-FR" sz="2400" dirty="0">
                <a:solidFill>
                  <a:srgbClr val="FF0000"/>
                </a:solidFill>
                <a:effectLst/>
                <a:ea typeface="Times New Roman" panose="02020603050405020304" pitchFamily="18" charset="0"/>
              </a:rPr>
              <a:t> directeur)</a:t>
            </a:r>
            <a:endParaRPr lang="fr-FR" sz="2400" dirty="0">
              <a:effectLst/>
              <a:ea typeface="Times New Roman" panose="02020603050405020304" pitchFamily="18" charset="0"/>
            </a:endParaRPr>
          </a:p>
        </p:txBody>
      </p:sp>
      <p:pic>
        <p:nvPicPr>
          <p:cNvPr id="8" name="Image 7" descr="&amp;Kcy;&amp;rcy;&amp;acy;&amp;scy;&amp;ncy;&amp;ycy;&amp;jcy; &amp;vcy;&amp;ncy;&amp;icy;&amp;mcy;&amp;acy;&amp;ncy;&amp;icy;&amp;iecy; &amp;ocy;&amp;pcy;&amp;acy;&amp;scy;&amp;ncy;&amp;ocy;&amp;scy;&amp;tcy;&amp;icy; &amp;pcy;&amp;rcy;&amp;iecy;&amp;dcy;&amp;ucy;&amp;pcy;&amp;rcy;&amp;iecy;&amp;zhcy;&amp;dcy;&amp;acy;&amp;yucy;&amp;shchcy;&amp;icy;&amp;jcy; &amp;zcy;&amp;ncy;&amp;acy;&amp;kcy; &amp;scy; &amp;scy;&amp;icy;&amp;mcy;&amp;vcy;&amp;ocy;&amp;lcy;&amp;ocy;&amp;mcy; &amp;scy;&amp;iecy;&amp;rcy;&amp;dcy;&amp;tscy;&amp;acy; &amp;scy; &amp;ocy;&amp;tcy;&amp;rcy;&amp;acy;&amp;zhcy;&amp;iecy;&amp;ncy;&amp;icy;&amp;iecy;&amp;mcy; &amp;ncy;&amp;acy; &amp;bcy;&amp;iecy;&amp;lcy;&amp;ocy;&amp;mcy; &amp;fcy;&amp;ocy;&amp;ncy;&amp;iecy; — &amp;scy;&amp;tcy;&amp;ocy;&amp;kcy;&amp;ocy;&amp;vcy;&amp;ycy;&amp;jcy; &amp;vcy;&amp;iecy;&amp;kcy;&amp;tcy;&amp;ocy;&amp;rcy;"/>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94118" y="129382"/>
            <a:ext cx="968878" cy="899437"/>
          </a:xfrm>
          <a:prstGeom prst="rect">
            <a:avLst/>
          </a:prstGeom>
          <a:noFill/>
          <a:ln>
            <a:noFill/>
          </a:ln>
        </p:spPr>
      </p:pic>
    </p:spTree>
    <p:extLst>
      <p:ext uri="{BB962C8B-B14F-4D97-AF65-F5344CB8AC3E}">
        <p14:creationId xmlns:p14="http://schemas.microsoft.com/office/powerpoint/2010/main" val="2568965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3425" y="205472"/>
            <a:ext cx="6096000" cy="800219"/>
          </a:xfrm>
          <a:prstGeom prst="rect">
            <a:avLst/>
          </a:prstGeom>
        </p:spPr>
        <p:txBody>
          <a:bodyPr>
            <a:spAutoFit/>
          </a:bodyPr>
          <a:lstStyle/>
          <a:p>
            <a:pPr>
              <a:spcAft>
                <a:spcPts val="0"/>
              </a:spcAft>
            </a:pPr>
            <a:r>
              <a:rPr lang="fr-FR" dirty="0">
                <a:latin typeface="Verdana" panose="020B0604030504040204" pitchFamily="34" charset="0"/>
                <a:ea typeface="Times New Roman" panose="02020603050405020304" pitchFamily="18" charset="0"/>
              </a:rPr>
              <a:t> </a:t>
            </a:r>
            <a:endParaRPr lang="fr-FR" sz="1200" dirty="0">
              <a:latin typeface="Times New Roman" panose="02020603050405020304" pitchFamily="18" charset="0"/>
              <a:ea typeface="Times New Roman" panose="02020603050405020304" pitchFamily="18" charset="0"/>
            </a:endParaRPr>
          </a:p>
          <a:p>
            <a:pPr marL="342900" lvl="0" indent="-342900">
              <a:spcAft>
                <a:spcPts val="0"/>
              </a:spcAft>
              <a:buFont typeface="Symbol" panose="05050102010706020507" pitchFamily="18" charset="2"/>
              <a:buChar char=""/>
              <a:tabLst>
                <a:tab pos="228600" algn="l"/>
              </a:tabLst>
            </a:pPr>
            <a:r>
              <a:rPr lang="fr-FR" sz="2800" dirty="0">
                <a:ea typeface="Times New Roman" panose="02020603050405020304" pitchFamily="18" charset="0"/>
              </a:rPr>
              <a:t>représentation :</a:t>
            </a:r>
            <a:endParaRPr lang="fr-FR" sz="2800" dirty="0">
              <a:effectLst/>
              <a:ea typeface="Times New Roman" panose="02020603050405020304" pitchFamily="18" charset="0"/>
            </a:endParaRPr>
          </a:p>
        </p:txBody>
      </p:sp>
      <p:sp>
        <p:nvSpPr>
          <p:cNvPr id="3" name="Rectangle 2"/>
          <p:cNvSpPr>
            <a:spLocks noChangeArrowheads="1"/>
          </p:cNvSpPr>
          <p:nvPr/>
        </p:nvSpPr>
        <p:spPr bwMode="auto">
          <a:xfrm>
            <a:off x="733425" y="882580"/>
            <a:ext cx="1923802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fr-FR"/>
          </a:p>
        </p:txBody>
      </p:sp>
      <p:graphicFrame>
        <p:nvGraphicFramePr>
          <p:cNvPr id="4" name="Objet 3"/>
          <p:cNvGraphicFramePr>
            <a:graphicFrameLocks noChangeAspect="1"/>
          </p:cNvGraphicFramePr>
          <p:nvPr>
            <p:extLst>
              <p:ext uri="{D42A27DB-BD31-4B8C-83A1-F6EECF244321}">
                <p14:modId xmlns:p14="http://schemas.microsoft.com/office/powerpoint/2010/main" val="1082715608"/>
              </p:ext>
            </p:extLst>
          </p:nvPr>
        </p:nvGraphicFramePr>
        <p:xfrm>
          <a:off x="733425" y="882581"/>
          <a:ext cx="4629150" cy="3501922"/>
        </p:xfrm>
        <a:graphic>
          <a:graphicData uri="http://schemas.openxmlformats.org/presentationml/2006/ole">
            <mc:AlternateContent xmlns:mc="http://schemas.openxmlformats.org/markup-compatibility/2006">
              <mc:Choice xmlns:v="urn:schemas-microsoft-com:vml" Requires="v">
                <p:oleObj spid="_x0000_s13390" name="Diapositive" r:id="rId3" imgW="4718050" imgH="3538538" progId="PowerPoint.Slide.8">
                  <p:embed/>
                </p:oleObj>
              </mc:Choice>
              <mc:Fallback>
                <p:oleObj name="Diapositive" r:id="rId3" imgW="4718050" imgH="3538538" progId="PowerPoint.Slide.8">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3425" y="882581"/>
                        <a:ext cx="4629150" cy="3501922"/>
                      </a:xfrm>
                      <a:prstGeom prst="rect">
                        <a:avLst/>
                      </a:prstGeom>
                      <a:noFill/>
                    </p:spPr>
                  </p:pic>
                </p:oleObj>
              </mc:Fallback>
            </mc:AlternateContent>
          </a:graphicData>
        </a:graphic>
      </p:graphicFrame>
      <p:sp>
        <p:nvSpPr>
          <p:cNvPr id="5" name="Rectangle 4"/>
          <p:cNvSpPr/>
          <p:nvPr/>
        </p:nvSpPr>
        <p:spPr>
          <a:xfrm>
            <a:off x="717756" y="3841789"/>
            <a:ext cx="11474244" cy="1661993"/>
          </a:xfrm>
          <a:prstGeom prst="rect">
            <a:avLst/>
          </a:prstGeom>
        </p:spPr>
        <p:txBody>
          <a:bodyPr wrap="square">
            <a:spAutoFit/>
          </a:bodyPr>
          <a:lstStyle/>
          <a:p>
            <a:pPr>
              <a:spcAft>
                <a:spcPts val="0"/>
              </a:spcAft>
            </a:pPr>
            <a:r>
              <a:rPr lang="fr-FR" dirty="0">
                <a:latin typeface="Verdana" panose="020B0604030504040204" pitchFamily="34" charset="0"/>
                <a:ea typeface="Times New Roman" panose="02020603050405020304" pitchFamily="18" charset="0"/>
              </a:rPr>
              <a:t> </a:t>
            </a:r>
            <a:endParaRPr lang="fr-FR" sz="1200" dirty="0">
              <a:latin typeface="Times New Roman" panose="02020603050405020304" pitchFamily="18" charset="0"/>
              <a:ea typeface="Times New Roman" panose="02020603050405020304" pitchFamily="18" charset="0"/>
            </a:endParaRPr>
          </a:p>
          <a:p>
            <a:pPr marL="342900" lvl="0" indent="-342900">
              <a:spcAft>
                <a:spcPts val="0"/>
              </a:spcAft>
              <a:buFont typeface="Symbol" panose="05050102010706020507" pitchFamily="18" charset="2"/>
              <a:buChar char=""/>
              <a:tabLst>
                <a:tab pos="228600" algn="l"/>
              </a:tabLst>
            </a:pPr>
            <a:r>
              <a:rPr lang="fr-FR" sz="2800" dirty="0">
                <a:ea typeface="Times New Roman" panose="02020603050405020304" pitchFamily="18" charset="0"/>
              </a:rPr>
              <a:t>différents cas :</a:t>
            </a:r>
          </a:p>
          <a:p>
            <a:pPr lvl="0">
              <a:spcAft>
                <a:spcPts val="0"/>
              </a:spcAft>
              <a:tabLst>
                <a:tab pos="228600" algn="l"/>
              </a:tabLst>
            </a:pPr>
            <a:endParaRPr lang="fr-FR" sz="2800" dirty="0">
              <a:ea typeface="Times New Roman" panose="02020603050405020304" pitchFamily="18" charset="0"/>
            </a:endParaRPr>
          </a:p>
          <a:p>
            <a:pPr marL="228600">
              <a:spcAft>
                <a:spcPts val="0"/>
              </a:spcAft>
            </a:pPr>
            <a:r>
              <a:rPr lang="fr-FR" sz="2800" dirty="0">
                <a:solidFill>
                  <a:srgbClr val="FF0000"/>
                </a:solidFill>
                <a:ea typeface="Times New Roman" panose="02020603050405020304" pitchFamily="18" charset="0"/>
              </a:rPr>
              <a:t>Pour chacune de ces représentations savoir écrire la loi d’Ohm associée.</a:t>
            </a:r>
            <a:endParaRPr lang="fr-FR" sz="2800" dirty="0">
              <a:effectLst/>
              <a:ea typeface="Times New Roman" panose="02020603050405020304" pitchFamily="18" charset="0"/>
            </a:endParaRPr>
          </a:p>
        </p:txBody>
      </p:sp>
      <p:sp>
        <p:nvSpPr>
          <p:cNvPr id="6" name="Rectangle 5"/>
          <p:cNvSpPr/>
          <p:nvPr/>
        </p:nvSpPr>
        <p:spPr>
          <a:xfrm>
            <a:off x="733425" y="5975419"/>
            <a:ext cx="10992465" cy="400110"/>
          </a:xfrm>
          <a:prstGeom prst="rect">
            <a:avLst/>
          </a:prstGeom>
        </p:spPr>
        <p:txBody>
          <a:bodyPr wrap="square">
            <a:spAutoFit/>
          </a:bodyPr>
          <a:lstStyle/>
          <a:p>
            <a:pPr>
              <a:spcAft>
                <a:spcPts val="0"/>
              </a:spcAft>
            </a:pPr>
            <a:r>
              <a:rPr lang="fr-FR" sz="2000" dirty="0">
                <a:ea typeface="Times New Roman" panose="02020603050405020304" pitchFamily="18" charset="0"/>
              </a:rPr>
              <a:t>Ne pas apprendre par cœur ces 4 relations : connaître la méthode pour les écrire sans erreur !</a:t>
            </a:r>
            <a:endParaRPr lang="fr-FR" sz="2000" dirty="0">
              <a:effectLst/>
              <a:ea typeface="Times New Roman" panose="02020603050405020304" pitchFamily="18" charset="0"/>
            </a:endParaRPr>
          </a:p>
        </p:txBody>
      </p:sp>
    </p:spTree>
    <p:extLst>
      <p:ext uri="{BB962C8B-B14F-4D97-AF65-F5344CB8AC3E}">
        <p14:creationId xmlns:p14="http://schemas.microsoft.com/office/powerpoint/2010/main" val="1817967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extLst>
              <p:ext uri="{D42A27DB-BD31-4B8C-83A1-F6EECF244321}">
                <p14:modId xmlns:p14="http://schemas.microsoft.com/office/powerpoint/2010/main" val="58118373"/>
              </p:ext>
            </p:extLst>
          </p:nvPr>
        </p:nvGraphicFramePr>
        <p:xfrm>
          <a:off x="700088" y="314322"/>
          <a:ext cx="10601324" cy="6343652"/>
        </p:xfrm>
        <a:graphic>
          <a:graphicData uri="http://schemas.openxmlformats.org/drawingml/2006/table">
            <a:tbl>
              <a:tblPr firstRow="1" firstCol="1" lastRow="1" lastCol="1" bandRow="1" bandCol="1">
                <a:tableStyleId>{5940675A-B579-460E-94D1-54222C63F5DA}</a:tableStyleId>
              </a:tblPr>
              <a:tblGrid>
                <a:gridCol w="5300662">
                  <a:extLst>
                    <a:ext uri="{9D8B030D-6E8A-4147-A177-3AD203B41FA5}">
                      <a16:colId xmlns:a16="http://schemas.microsoft.com/office/drawing/2014/main" val="3530865102"/>
                    </a:ext>
                  </a:extLst>
                </a:gridCol>
                <a:gridCol w="5300662">
                  <a:extLst>
                    <a:ext uri="{9D8B030D-6E8A-4147-A177-3AD203B41FA5}">
                      <a16:colId xmlns:a16="http://schemas.microsoft.com/office/drawing/2014/main" val="3694351003"/>
                    </a:ext>
                  </a:extLst>
                </a:gridCol>
              </a:tblGrid>
              <a:tr h="3171826">
                <a:tc>
                  <a:txBody>
                    <a:bodyPr/>
                    <a:lstStyle/>
                    <a:p>
                      <a:endParaRPr lang="fr-FR" dirty="0"/>
                    </a:p>
                  </a:txBody>
                  <a:tcPr/>
                </a:tc>
                <a:tc>
                  <a:txBody>
                    <a:bodyPr/>
                    <a:lstStyle/>
                    <a:p>
                      <a:endParaRPr lang="fr-FR"/>
                    </a:p>
                  </a:txBody>
                  <a:tcPr/>
                </a:tc>
                <a:extLst>
                  <a:ext uri="{0D108BD9-81ED-4DB2-BD59-A6C34878D82A}">
                    <a16:rowId xmlns:a16="http://schemas.microsoft.com/office/drawing/2014/main" val="3236071964"/>
                  </a:ext>
                </a:extLst>
              </a:tr>
              <a:tr h="3171826">
                <a:tc>
                  <a:txBody>
                    <a:bodyPr/>
                    <a:lstStyle/>
                    <a:p>
                      <a:endParaRPr lang="fr-FR" dirty="0"/>
                    </a:p>
                  </a:txBody>
                  <a:tcPr/>
                </a:tc>
                <a:tc>
                  <a:txBody>
                    <a:bodyPr/>
                    <a:lstStyle/>
                    <a:p>
                      <a:endParaRPr lang="fr-FR" dirty="0"/>
                    </a:p>
                  </a:txBody>
                  <a:tcPr/>
                </a:tc>
                <a:extLst>
                  <a:ext uri="{0D108BD9-81ED-4DB2-BD59-A6C34878D82A}">
                    <a16:rowId xmlns:a16="http://schemas.microsoft.com/office/drawing/2014/main" val="227346493"/>
                  </a:ext>
                </a:extLst>
              </a:tr>
            </a:tbl>
          </a:graphicData>
        </a:graphic>
      </p:graphicFrame>
      <p:sp>
        <p:nvSpPr>
          <p:cNvPr id="5" name="Rectangle 4"/>
          <p:cNvSpPr>
            <a:spLocks noChangeArrowheads="1"/>
          </p:cNvSpPr>
          <p:nvPr/>
        </p:nvSpPr>
        <p:spPr bwMode="auto">
          <a:xfrm>
            <a:off x="1300623" y="431389"/>
            <a:ext cx="2044362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fr-FR"/>
          </a:p>
        </p:txBody>
      </p:sp>
      <p:graphicFrame>
        <p:nvGraphicFramePr>
          <p:cNvPr id="6" name="Objet 5"/>
          <p:cNvGraphicFramePr>
            <a:graphicFrameLocks noChangeAspect="1"/>
          </p:cNvGraphicFramePr>
          <p:nvPr>
            <p:extLst>
              <p:ext uri="{D42A27DB-BD31-4B8C-83A1-F6EECF244321}">
                <p14:modId xmlns:p14="http://schemas.microsoft.com/office/powerpoint/2010/main" val="660709881"/>
              </p:ext>
            </p:extLst>
          </p:nvPr>
        </p:nvGraphicFramePr>
        <p:xfrm>
          <a:off x="1300623" y="431390"/>
          <a:ext cx="4200525" cy="2960740"/>
        </p:xfrm>
        <a:graphic>
          <a:graphicData uri="http://schemas.openxmlformats.org/presentationml/2006/ole">
            <mc:AlternateContent xmlns:mc="http://schemas.openxmlformats.org/markup-compatibility/2006">
              <mc:Choice xmlns:v="urn:schemas-microsoft-com:vml" Requires="v">
                <p:oleObj spid="_x0000_s14643" name="Slide" r:id="rId3" imgW="3893931" imgH="2918578" progId="PowerPoint.Slide.8">
                  <p:embed/>
                </p:oleObj>
              </mc:Choice>
              <mc:Fallback>
                <p:oleObj name="Slide" r:id="rId3" imgW="3893931" imgH="2918578" progId="PowerPoint.Slide.8">
                  <p:embed/>
                  <p:pic>
                    <p:nvPicPr>
                      <p:cNvPr id="0" name="Object 3"/>
                      <p:cNvPicPr>
                        <a:picLocks noChangeAspect="1" noChangeArrowheads="1"/>
                      </p:cNvPicPr>
                      <p:nvPr/>
                    </p:nvPicPr>
                    <p:blipFill>
                      <a:blip r:embed="rId4"/>
                      <a:srcRect/>
                      <a:stretch>
                        <a:fillRect/>
                      </a:stretch>
                    </p:blipFill>
                    <p:spPr bwMode="auto">
                      <a:xfrm>
                        <a:off x="1300623" y="431390"/>
                        <a:ext cx="4200525" cy="2960740"/>
                      </a:xfrm>
                      <a:prstGeom prst="rect">
                        <a:avLst/>
                      </a:prstGeom>
                      <a:noFill/>
                    </p:spPr>
                  </p:pic>
                </p:oleObj>
              </mc:Fallback>
            </mc:AlternateContent>
          </a:graphicData>
        </a:graphic>
      </p:graphicFrame>
      <p:sp>
        <p:nvSpPr>
          <p:cNvPr id="7" name="Rectangle 6"/>
          <p:cNvSpPr>
            <a:spLocks noChangeArrowheads="1"/>
          </p:cNvSpPr>
          <p:nvPr/>
        </p:nvSpPr>
        <p:spPr bwMode="auto">
          <a:xfrm>
            <a:off x="6723906" y="357197"/>
            <a:ext cx="1815287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fr-FR"/>
          </a:p>
        </p:txBody>
      </p:sp>
      <p:graphicFrame>
        <p:nvGraphicFramePr>
          <p:cNvPr id="8" name="Objet 7"/>
          <p:cNvGraphicFramePr>
            <a:graphicFrameLocks noChangeAspect="1"/>
          </p:cNvGraphicFramePr>
          <p:nvPr>
            <p:extLst>
              <p:ext uri="{D42A27DB-BD31-4B8C-83A1-F6EECF244321}">
                <p14:modId xmlns:p14="http://schemas.microsoft.com/office/powerpoint/2010/main" val="2842819883"/>
              </p:ext>
            </p:extLst>
          </p:nvPr>
        </p:nvGraphicFramePr>
        <p:xfrm>
          <a:off x="6723906" y="357197"/>
          <a:ext cx="4027668" cy="3034933"/>
        </p:xfrm>
        <a:graphic>
          <a:graphicData uri="http://schemas.openxmlformats.org/presentationml/2006/ole">
            <mc:AlternateContent xmlns:mc="http://schemas.openxmlformats.org/markup-compatibility/2006">
              <mc:Choice xmlns:v="urn:schemas-microsoft-com:vml" Requires="v">
                <p:oleObj spid="_x0000_s14644" name="Slide" r:id="rId5" imgW="4185957" imgH="3139289" progId="PowerPoint.Slide.8">
                  <p:embed/>
                </p:oleObj>
              </mc:Choice>
              <mc:Fallback>
                <p:oleObj name="Slide" r:id="rId5" imgW="4185957" imgH="3139289" progId="PowerPoint.Slide.8">
                  <p:embed/>
                  <p:pic>
                    <p:nvPicPr>
                      <p:cNvPr id="0" name="Object 5"/>
                      <p:cNvPicPr>
                        <a:picLocks noChangeAspect="1" noChangeArrowheads="1"/>
                      </p:cNvPicPr>
                      <p:nvPr/>
                    </p:nvPicPr>
                    <p:blipFill>
                      <a:blip r:embed="rId6"/>
                      <a:srcRect/>
                      <a:stretch>
                        <a:fillRect/>
                      </a:stretch>
                    </p:blipFill>
                    <p:spPr bwMode="auto">
                      <a:xfrm>
                        <a:off x="6723906" y="357197"/>
                        <a:ext cx="4027668" cy="3034933"/>
                      </a:xfrm>
                      <a:prstGeom prst="rect">
                        <a:avLst/>
                      </a:prstGeom>
                      <a:noFill/>
                    </p:spPr>
                  </p:pic>
                </p:oleObj>
              </mc:Fallback>
            </mc:AlternateContent>
          </a:graphicData>
        </a:graphic>
      </p:graphicFrame>
      <p:sp>
        <p:nvSpPr>
          <p:cNvPr id="9" name="Rectangle 8"/>
          <p:cNvSpPr>
            <a:spLocks noChangeArrowheads="1"/>
          </p:cNvSpPr>
          <p:nvPr/>
        </p:nvSpPr>
        <p:spPr bwMode="auto">
          <a:xfrm>
            <a:off x="1300623" y="3596302"/>
            <a:ext cx="1789544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fr-FR"/>
          </a:p>
        </p:txBody>
      </p:sp>
      <p:graphicFrame>
        <p:nvGraphicFramePr>
          <p:cNvPr id="10" name="Objet 9"/>
          <p:cNvGraphicFramePr>
            <a:graphicFrameLocks noChangeAspect="1"/>
          </p:cNvGraphicFramePr>
          <p:nvPr>
            <p:extLst>
              <p:ext uri="{D42A27DB-BD31-4B8C-83A1-F6EECF244321}">
                <p14:modId xmlns:p14="http://schemas.microsoft.com/office/powerpoint/2010/main" val="849915656"/>
              </p:ext>
            </p:extLst>
          </p:nvPr>
        </p:nvGraphicFramePr>
        <p:xfrm>
          <a:off x="1300623" y="3596302"/>
          <a:ext cx="3843336" cy="2857499"/>
        </p:xfrm>
        <a:graphic>
          <a:graphicData uri="http://schemas.openxmlformats.org/presentationml/2006/ole">
            <mc:AlternateContent xmlns:mc="http://schemas.openxmlformats.org/markup-compatibility/2006">
              <mc:Choice xmlns:v="urn:schemas-microsoft-com:vml" Requires="v">
                <p:oleObj spid="_x0000_s14645" name="Slide" r:id="rId7" imgW="4160392" imgH="3121647" progId="PowerPoint.Slide.8">
                  <p:embed/>
                </p:oleObj>
              </mc:Choice>
              <mc:Fallback>
                <p:oleObj name="Slide" r:id="rId7" imgW="4160392" imgH="3121647" progId="PowerPoint.Slide.8">
                  <p:embed/>
                  <p:pic>
                    <p:nvPicPr>
                      <p:cNvPr id="0" name="Object 7"/>
                      <p:cNvPicPr>
                        <a:picLocks noChangeAspect="1" noChangeArrowheads="1"/>
                      </p:cNvPicPr>
                      <p:nvPr/>
                    </p:nvPicPr>
                    <p:blipFill>
                      <a:blip r:embed="rId8"/>
                      <a:srcRect/>
                      <a:stretch>
                        <a:fillRect/>
                      </a:stretch>
                    </p:blipFill>
                    <p:spPr bwMode="auto">
                      <a:xfrm>
                        <a:off x="1300623" y="3596302"/>
                        <a:ext cx="3843336" cy="2857499"/>
                      </a:xfrm>
                      <a:prstGeom prst="rect">
                        <a:avLst/>
                      </a:prstGeom>
                      <a:noFill/>
                    </p:spPr>
                  </p:pic>
                </p:oleObj>
              </mc:Fallback>
            </mc:AlternateContent>
          </a:graphicData>
        </a:graphic>
      </p:graphicFrame>
      <p:sp>
        <p:nvSpPr>
          <p:cNvPr id="11" name="Rectangle 10"/>
          <p:cNvSpPr>
            <a:spLocks noChangeArrowheads="1"/>
          </p:cNvSpPr>
          <p:nvPr/>
        </p:nvSpPr>
        <p:spPr bwMode="auto">
          <a:xfrm>
            <a:off x="6990736" y="3596302"/>
            <a:ext cx="1695025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fr-FR"/>
          </a:p>
        </p:txBody>
      </p:sp>
      <p:graphicFrame>
        <p:nvGraphicFramePr>
          <p:cNvPr id="12" name="Objet 11"/>
          <p:cNvGraphicFramePr>
            <a:graphicFrameLocks noChangeAspect="1"/>
          </p:cNvGraphicFramePr>
          <p:nvPr>
            <p:extLst>
              <p:ext uri="{D42A27DB-BD31-4B8C-83A1-F6EECF244321}">
                <p14:modId xmlns:p14="http://schemas.microsoft.com/office/powerpoint/2010/main" val="3367691518"/>
              </p:ext>
            </p:extLst>
          </p:nvPr>
        </p:nvGraphicFramePr>
        <p:xfrm>
          <a:off x="6990736" y="3596303"/>
          <a:ext cx="3760838" cy="2807386"/>
        </p:xfrm>
        <a:graphic>
          <a:graphicData uri="http://schemas.openxmlformats.org/presentationml/2006/ole">
            <mc:AlternateContent xmlns:mc="http://schemas.openxmlformats.org/markup-compatibility/2006">
              <mc:Choice xmlns:v="urn:schemas-microsoft-com:vml" Requires="v">
                <p:oleObj spid="_x0000_s14646" name="Slide" r:id="rId9" imgW="4193519" imgH="3147211" progId="PowerPoint.Slide.8">
                  <p:embed/>
                </p:oleObj>
              </mc:Choice>
              <mc:Fallback>
                <p:oleObj name="Slide" r:id="rId9" imgW="4193519" imgH="3147211" progId="PowerPoint.Slide.8">
                  <p:embed/>
                  <p:pic>
                    <p:nvPicPr>
                      <p:cNvPr id="0" name="Object 9"/>
                      <p:cNvPicPr>
                        <a:picLocks noChangeAspect="1" noChangeArrowheads="1"/>
                      </p:cNvPicPr>
                      <p:nvPr/>
                    </p:nvPicPr>
                    <p:blipFill>
                      <a:blip r:embed="rId10"/>
                      <a:srcRect/>
                      <a:stretch>
                        <a:fillRect/>
                      </a:stretch>
                    </p:blipFill>
                    <p:spPr bwMode="auto">
                      <a:xfrm>
                        <a:off x="6990736" y="3596303"/>
                        <a:ext cx="3760838" cy="2807386"/>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13" name="Zone de texte 56"/>
              <p:cNvSpPr txBox="1"/>
              <p:nvPr/>
            </p:nvSpPr>
            <p:spPr>
              <a:xfrm>
                <a:off x="1925110" y="2886671"/>
                <a:ext cx="2567305" cy="505460"/>
              </a:xfrm>
              <a:prstGeom prst="rect">
                <a:avLst/>
              </a:prstGeom>
              <a:solidFill>
                <a:sysClr val="window" lastClr="FFFFFF"/>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14:m>
                  <m:oMathPara xmlns:m="http://schemas.openxmlformats.org/officeDocument/2006/math">
                    <m:oMathParaPr>
                      <m:jc m:val="centerGroup"/>
                    </m:oMathParaPr>
                    <m:oMath xmlns:m="http://schemas.openxmlformats.org/officeDocument/2006/math">
                      <m:sSub>
                        <m:sSubPr>
                          <m:ctrlPr>
                            <a:rPr lang="fr-FR" sz="2800" b="1" i="1">
                              <a:solidFill>
                                <a:srgbClr val="FF0000"/>
                              </a:solidFill>
                              <a:effectLst/>
                              <a:latin typeface="Cambria Math" panose="02040503050406030204" pitchFamily="18" charset="0"/>
                              <a:ea typeface="Times New Roman" panose="02020603050405020304" pitchFamily="18" charset="0"/>
                            </a:rPr>
                          </m:ctrlPr>
                        </m:sSubPr>
                        <m:e>
                          <m:r>
                            <a:rPr lang="fr-FR" sz="2800" b="1" i="1">
                              <a:solidFill>
                                <a:srgbClr val="FF0000"/>
                              </a:solidFill>
                              <a:effectLst/>
                              <a:latin typeface="Cambria Math" panose="02040503050406030204" pitchFamily="18" charset="0"/>
                              <a:ea typeface="Times New Roman" panose="02020603050405020304" pitchFamily="18" charset="0"/>
                            </a:rPr>
                            <m:t>𝐮</m:t>
                          </m:r>
                        </m:e>
                        <m:sub>
                          <m:r>
                            <a:rPr lang="fr-FR" sz="2800" b="1" i="1">
                              <a:solidFill>
                                <a:srgbClr val="FF0000"/>
                              </a:solidFill>
                              <a:effectLst/>
                              <a:latin typeface="Cambria Math" panose="02040503050406030204" pitchFamily="18" charset="0"/>
                              <a:ea typeface="Times New Roman" panose="02020603050405020304" pitchFamily="18" charset="0"/>
                            </a:rPr>
                            <m:t>𝐀𝐁</m:t>
                          </m:r>
                        </m:sub>
                      </m:sSub>
                      <m:r>
                        <a:rPr lang="fr-FR" sz="2800" b="1">
                          <a:solidFill>
                            <a:srgbClr val="FF0000"/>
                          </a:solidFill>
                          <a:effectLst/>
                          <a:latin typeface="Cambria Math" panose="02040503050406030204" pitchFamily="18" charset="0"/>
                          <a:ea typeface="Times New Roman" panose="02020603050405020304" pitchFamily="18" charset="0"/>
                        </a:rPr>
                        <m:t>=</m:t>
                      </m:r>
                      <m:r>
                        <a:rPr lang="fr-FR" sz="2800" b="1" i="1">
                          <a:solidFill>
                            <a:srgbClr val="FF0000"/>
                          </a:solidFill>
                          <a:effectLst/>
                          <a:latin typeface="Cambria Math" panose="02040503050406030204" pitchFamily="18" charset="0"/>
                          <a:ea typeface="Times New Roman" panose="02020603050405020304" pitchFamily="18" charset="0"/>
                        </a:rPr>
                        <m:t>𝐞</m:t>
                      </m:r>
                      <m:r>
                        <a:rPr lang="fr-FR" sz="2800" b="1">
                          <a:solidFill>
                            <a:srgbClr val="FF0000"/>
                          </a:solidFill>
                          <a:effectLst/>
                          <a:latin typeface="Cambria Math" panose="02040503050406030204" pitchFamily="18" charset="0"/>
                          <a:ea typeface="Times New Roman" panose="02020603050405020304" pitchFamily="18" charset="0"/>
                        </a:rPr>
                        <m:t>+</m:t>
                      </m:r>
                      <m:r>
                        <a:rPr lang="fr-FR" sz="2800" b="1" i="1">
                          <a:solidFill>
                            <a:srgbClr val="FF0000"/>
                          </a:solidFill>
                          <a:effectLst/>
                          <a:latin typeface="Cambria Math" panose="02040503050406030204" pitchFamily="18" charset="0"/>
                          <a:ea typeface="Times New Roman" panose="02020603050405020304" pitchFamily="18" charset="0"/>
                        </a:rPr>
                        <m:t>𝐫𝐢</m:t>
                      </m:r>
                    </m:oMath>
                  </m:oMathPara>
                </a14:m>
                <a:endParaRPr lang="fr-FR" sz="2800" dirty="0">
                  <a:effectLst/>
                  <a:latin typeface="Times New Roman" panose="02020603050405020304" pitchFamily="18" charset="0"/>
                  <a:ea typeface="Times New Roman" panose="02020603050405020304" pitchFamily="18" charset="0"/>
                </a:endParaRPr>
              </a:p>
            </p:txBody>
          </p:sp>
        </mc:Choice>
        <mc:Fallback xmlns="">
          <p:sp>
            <p:nvSpPr>
              <p:cNvPr id="13" name="Zone de texte 56"/>
              <p:cNvSpPr txBox="1">
                <a:spLocks noRot="1" noChangeAspect="1" noMove="1" noResize="1" noEditPoints="1" noAdjustHandles="1" noChangeArrowheads="1" noChangeShapeType="1" noTextEdit="1"/>
              </p:cNvSpPr>
              <p:nvPr/>
            </p:nvSpPr>
            <p:spPr>
              <a:xfrm>
                <a:off x="1925110" y="2886671"/>
                <a:ext cx="2567305" cy="505460"/>
              </a:xfrm>
              <a:prstGeom prst="rect">
                <a:avLst/>
              </a:prstGeom>
              <a:blipFill>
                <a:blip r:embed="rId11"/>
                <a:stretch>
                  <a:fillRect/>
                </a:stretch>
              </a:blipFill>
              <a:ln w="6350">
                <a:noFill/>
              </a:ln>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4" name="Zone de texte 58"/>
              <p:cNvSpPr txBox="1"/>
              <p:nvPr/>
            </p:nvSpPr>
            <p:spPr>
              <a:xfrm>
                <a:off x="7427780" y="2836557"/>
                <a:ext cx="2567305" cy="505460"/>
              </a:xfrm>
              <a:prstGeom prst="rect">
                <a:avLst/>
              </a:prstGeom>
              <a:solidFill>
                <a:sysClr val="window" lastClr="FFFFFF"/>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14:m>
                  <m:oMathPara xmlns:m="http://schemas.openxmlformats.org/officeDocument/2006/math">
                    <m:oMathParaPr>
                      <m:jc m:val="centerGroup"/>
                    </m:oMathParaPr>
                    <m:oMath xmlns:m="http://schemas.openxmlformats.org/officeDocument/2006/math">
                      <m:sSub>
                        <m:sSubPr>
                          <m:ctrlPr>
                            <a:rPr lang="fr-FR" sz="2800" b="1" i="1">
                              <a:solidFill>
                                <a:srgbClr val="FF0000"/>
                              </a:solidFill>
                              <a:effectLst/>
                              <a:latin typeface="Cambria Math" panose="02040503050406030204" pitchFamily="18" charset="0"/>
                              <a:ea typeface="Times New Roman" panose="02020603050405020304" pitchFamily="18" charset="0"/>
                            </a:rPr>
                          </m:ctrlPr>
                        </m:sSubPr>
                        <m:e>
                          <m:r>
                            <a:rPr lang="fr-FR" sz="2800" b="1" i="1">
                              <a:solidFill>
                                <a:srgbClr val="FF0000"/>
                              </a:solidFill>
                              <a:effectLst/>
                              <a:latin typeface="Cambria Math" panose="02040503050406030204" pitchFamily="18" charset="0"/>
                              <a:ea typeface="Times New Roman" panose="02020603050405020304" pitchFamily="18" charset="0"/>
                            </a:rPr>
                            <m:t>𝐮</m:t>
                          </m:r>
                        </m:e>
                        <m:sub>
                          <m:r>
                            <a:rPr lang="fr-FR" sz="2800" b="1" i="1">
                              <a:solidFill>
                                <a:srgbClr val="FF0000"/>
                              </a:solidFill>
                              <a:effectLst/>
                              <a:latin typeface="Cambria Math" panose="02040503050406030204" pitchFamily="18" charset="0"/>
                              <a:ea typeface="Times New Roman" panose="02020603050405020304" pitchFamily="18" charset="0"/>
                            </a:rPr>
                            <m:t>𝐀𝐁</m:t>
                          </m:r>
                        </m:sub>
                      </m:sSub>
                      <m:r>
                        <a:rPr lang="fr-FR" sz="2800" b="1">
                          <a:solidFill>
                            <a:srgbClr val="FF0000"/>
                          </a:solidFill>
                          <a:effectLst/>
                          <a:latin typeface="Cambria Math" panose="02040503050406030204" pitchFamily="18" charset="0"/>
                          <a:ea typeface="Times New Roman" panose="02020603050405020304" pitchFamily="18" charset="0"/>
                        </a:rPr>
                        <m:t>=+</m:t>
                      </m:r>
                      <m:r>
                        <a:rPr lang="fr-FR" sz="2800" b="1" i="1">
                          <a:solidFill>
                            <a:srgbClr val="FF0000"/>
                          </a:solidFill>
                          <a:effectLst/>
                          <a:latin typeface="Cambria Math" panose="02040503050406030204" pitchFamily="18" charset="0"/>
                          <a:ea typeface="Times New Roman" panose="02020603050405020304" pitchFamily="18" charset="0"/>
                        </a:rPr>
                        <m:t>𝐞</m:t>
                      </m:r>
                      <m:r>
                        <a:rPr lang="fr-FR" sz="2800" b="1" i="1">
                          <a:solidFill>
                            <a:srgbClr val="FF0000"/>
                          </a:solidFill>
                          <a:effectLst/>
                          <a:latin typeface="Cambria Math" panose="02040503050406030204" pitchFamily="18" charset="0"/>
                          <a:ea typeface="Times New Roman" panose="02020603050405020304" pitchFamily="18" charset="0"/>
                        </a:rPr>
                        <m:t>−</m:t>
                      </m:r>
                      <m:r>
                        <a:rPr lang="fr-FR" sz="2800" b="1" i="1">
                          <a:solidFill>
                            <a:srgbClr val="FF0000"/>
                          </a:solidFill>
                          <a:effectLst/>
                          <a:latin typeface="Cambria Math" panose="02040503050406030204" pitchFamily="18" charset="0"/>
                          <a:ea typeface="Times New Roman" panose="02020603050405020304" pitchFamily="18" charset="0"/>
                        </a:rPr>
                        <m:t>𝐫𝐢</m:t>
                      </m:r>
                    </m:oMath>
                  </m:oMathPara>
                </a14:m>
                <a:endParaRPr lang="fr-FR" sz="2800" dirty="0">
                  <a:effectLst/>
                  <a:latin typeface="Times New Roman" panose="02020603050405020304" pitchFamily="18" charset="0"/>
                  <a:ea typeface="Times New Roman" panose="02020603050405020304" pitchFamily="18" charset="0"/>
                </a:endParaRPr>
              </a:p>
            </p:txBody>
          </p:sp>
        </mc:Choice>
        <mc:Fallback xmlns="">
          <p:sp>
            <p:nvSpPr>
              <p:cNvPr id="14" name="Zone de texte 58"/>
              <p:cNvSpPr txBox="1">
                <a:spLocks noRot="1" noChangeAspect="1" noMove="1" noResize="1" noEditPoints="1" noAdjustHandles="1" noChangeArrowheads="1" noChangeShapeType="1" noTextEdit="1"/>
              </p:cNvSpPr>
              <p:nvPr/>
            </p:nvSpPr>
            <p:spPr>
              <a:xfrm>
                <a:off x="7427780" y="2836557"/>
                <a:ext cx="2567305" cy="505460"/>
              </a:xfrm>
              <a:prstGeom prst="rect">
                <a:avLst/>
              </a:prstGeom>
              <a:blipFill>
                <a:blip r:embed="rId12"/>
                <a:stretch>
                  <a:fillRect/>
                </a:stretch>
              </a:blipFill>
              <a:ln w="6350">
                <a:noFill/>
              </a:ln>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5" name="Zone de texte 15"/>
              <p:cNvSpPr txBox="1"/>
              <p:nvPr/>
            </p:nvSpPr>
            <p:spPr>
              <a:xfrm>
                <a:off x="1788928" y="6077939"/>
                <a:ext cx="2567305" cy="505460"/>
              </a:xfrm>
              <a:prstGeom prst="rect">
                <a:avLst/>
              </a:prstGeom>
              <a:solidFill>
                <a:sysClr val="window" lastClr="FFFFFF"/>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14:m>
                  <m:oMathPara xmlns:m="http://schemas.openxmlformats.org/officeDocument/2006/math">
                    <m:oMathParaPr>
                      <m:jc m:val="centerGroup"/>
                    </m:oMathParaPr>
                    <m:oMath xmlns:m="http://schemas.openxmlformats.org/officeDocument/2006/math">
                      <m:sSub>
                        <m:sSubPr>
                          <m:ctrlPr>
                            <a:rPr lang="fr-FR" sz="2800" b="1" i="1">
                              <a:solidFill>
                                <a:srgbClr val="FF0000"/>
                              </a:solidFill>
                              <a:effectLst/>
                              <a:latin typeface="Cambria Math" panose="02040503050406030204" pitchFamily="18" charset="0"/>
                              <a:ea typeface="Times New Roman" panose="02020603050405020304" pitchFamily="18" charset="0"/>
                            </a:rPr>
                          </m:ctrlPr>
                        </m:sSubPr>
                        <m:e>
                          <m:r>
                            <a:rPr lang="fr-FR" sz="2800" b="1" i="1">
                              <a:solidFill>
                                <a:srgbClr val="FF0000"/>
                              </a:solidFill>
                              <a:effectLst/>
                              <a:latin typeface="Cambria Math" panose="02040503050406030204" pitchFamily="18" charset="0"/>
                              <a:ea typeface="Times New Roman" panose="02020603050405020304" pitchFamily="18" charset="0"/>
                            </a:rPr>
                            <m:t>𝐮</m:t>
                          </m:r>
                        </m:e>
                        <m:sub>
                          <m:r>
                            <a:rPr lang="fr-FR" sz="2800" b="1" i="1">
                              <a:solidFill>
                                <a:srgbClr val="FF0000"/>
                              </a:solidFill>
                              <a:effectLst/>
                              <a:latin typeface="Cambria Math" panose="02040503050406030204" pitchFamily="18" charset="0"/>
                              <a:ea typeface="Times New Roman" panose="02020603050405020304" pitchFamily="18" charset="0"/>
                            </a:rPr>
                            <m:t>𝐀𝐁</m:t>
                          </m:r>
                        </m:sub>
                      </m:sSub>
                      <m:r>
                        <a:rPr lang="fr-FR" sz="2800" b="1">
                          <a:solidFill>
                            <a:srgbClr val="FF0000"/>
                          </a:solidFill>
                          <a:effectLst/>
                          <a:latin typeface="Cambria Math" panose="02040503050406030204" pitchFamily="18" charset="0"/>
                          <a:ea typeface="Times New Roman" panose="02020603050405020304" pitchFamily="18" charset="0"/>
                        </a:rPr>
                        <m:t>=</m:t>
                      </m:r>
                      <m:r>
                        <a:rPr lang="fr-FR" sz="2800" b="1" i="1">
                          <a:solidFill>
                            <a:srgbClr val="FF0000"/>
                          </a:solidFill>
                          <a:effectLst/>
                          <a:latin typeface="Cambria Math" panose="02040503050406030204" pitchFamily="18" charset="0"/>
                          <a:ea typeface="Times New Roman" panose="02020603050405020304" pitchFamily="18" charset="0"/>
                        </a:rPr>
                        <m:t>−</m:t>
                      </m:r>
                      <m:r>
                        <a:rPr lang="fr-FR" sz="2800" b="1" i="1">
                          <a:solidFill>
                            <a:srgbClr val="FF0000"/>
                          </a:solidFill>
                          <a:effectLst/>
                          <a:latin typeface="Cambria Math" panose="02040503050406030204" pitchFamily="18" charset="0"/>
                          <a:ea typeface="Times New Roman" panose="02020603050405020304" pitchFamily="18" charset="0"/>
                        </a:rPr>
                        <m:t>𝐞</m:t>
                      </m:r>
                      <m:r>
                        <a:rPr lang="fr-FR" sz="2800" b="1">
                          <a:solidFill>
                            <a:srgbClr val="FF0000"/>
                          </a:solidFill>
                          <a:effectLst/>
                          <a:latin typeface="Cambria Math" panose="02040503050406030204" pitchFamily="18" charset="0"/>
                          <a:ea typeface="Times New Roman" panose="02020603050405020304" pitchFamily="18" charset="0"/>
                        </a:rPr>
                        <m:t>+</m:t>
                      </m:r>
                      <m:r>
                        <a:rPr lang="fr-FR" sz="2800" b="1" i="1">
                          <a:solidFill>
                            <a:srgbClr val="FF0000"/>
                          </a:solidFill>
                          <a:effectLst/>
                          <a:latin typeface="Cambria Math" panose="02040503050406030204" pitchFamily="18" charset="0"/>
                          <a:ea typeface="Times New Roman" panose="02020603050405020304" pitchFamily="18" charset="0"/>
                        </a:rPr>
                        <m:t>𝐫𝐢</m:t>
                      </m:r>
                    </m:oMath>
                  </m:oMathPara>
                </a14:m>
                <a:endParaRPr lang="fr-FR" sz="2800" dirty="0">
                  <a:effectLst/>
                  <a:latin typeface="Times New Roman" panose="02020603050405020304" pitchFamily="18" charset="0"/>
                  <a:ea typeface="Times New Roman" panose="02020603050405020304" pitchFamily="18" charset="0"/>
                </a:endParaRPr>
              </a:p>
            </p:txBody>
          </p:sp>
        </mc:Choice>
        <mc:Fallback xmlns="">
          <p:sp>
            <p:nvSpPr>
              <p:cNvPr id="15" name="Zone de texte 15"/>
              <p:cNvSpPr txBox="1">
                <a:spLocks noRot="1" noChangeAspect="1" noMove="1" noResize="1" noEditPoints="1" noAdjustHandles="1" noChangeArrowheads="1" noChangeShapeType="1" noTextEdit="1"/>
              </p:cNvSpPr>
              <p:nvPr/>
            </p:nvSpPr>
            <p:spPr>
              <a:xfrm>
                <a:off x="1788928" y="6077939"/>
                <a:ext cx="2567305" cy="505460"/>
              </a:xfrm>
              <a:prstGeom prst="rect">
                <a:avLst/>
              </a:prstGeom>
              <a:blipFill>
                <a:blip r:embed="rId13"/>
                <a:stretch>
                  <a:fillRect/>
                </a:stretch>
              </a:blipFill>
              <a:ln w="6350">
                <a:noFill/>
              </a:ln>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6" name="Zone de texte 16"/>
              <p:cNvSpPr txBox="1"/>
              <p:nvPr/>
            </p:nvSpPr>
            <p:spPr>
              <a:xfrm>
                <a:off x="7332896" y="6025372"/>
                <a:ext cx="2567305" cy="505460"/>
              </a:xfrm>
              <a:prstGeom prst="rect">
                <a:avLst/>
              </a:prstGeom>
              <a:solidFill>
                <a:sysClr val="window" lastClr="FFFFFF"/>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14:m>
                  <m:oMathPara xmlns:m="http://schemas.openxmlformats.org/officeDocument/2006/math">
                    <m:oMathParaPr>
                      <m:jc m:val="centerGroup"/>
                    </m:oMathParaPr>
                    <m:oMath xmlns:m="http://schemas.openxmlformats.org/officeDocument/2006/math">
                      <m:sSub>
                        <m:sSubPr>
                          <m:ctrlPr>
                            <a:rPr lang="fr-FR" sz="2800" b="1" i="1">
                              <a:solidFill>
                                <a:srgbClr val="FF0000"/>
                              </a:solidFill>
                              <a:effectLst/>
                              <a:latin typeface="Cambria Math" panose="02040503050406030204" pitchFamily="18" charset="0"/>
                              <a:ea typeface="Times New Roman" panose="02020603050405020304" pitchFamily="18" charset="0"/>
                            </a:rPr>
                          </m:ctrlPr>
                        </m:sSubPr>
                        <m:e>
                          <m:r>
                            <a:rPr lang="fr-FR" sz="2800" b="1" i="1">
                              <a:solidFill>
                                <a:srgbClr val="FF0000"/>
                              </a:solidFill>
                              <a:effectLst/>
                              <a:latin typeface="Cambria Math" panose="02040503050406030204" pitchFamily="18" charset="0"/>
                              <a:ea typeface="Times New Roman" panose="02020603050405020304" pitchFamily="18" charset="0"/>
                            </a:rPr>
                            <m:t>𝐮</m:t>
                          </m:r>
                        </m:e>
                        <m:sub>
                          <m:r>
                            <a:rPr lang="fr-FR" sz="2800" b="1" i="1">
                              <a:solidFill>
                                <a:srgbClr val="FF0000"/>
                              </a:solidFill>
                              <a:effectLst/>
                              <a:latin typeface="Cambria Math" panose="02040503050406030204" pitchFamily="18" charset="0"/>
                              <a:ea typeface="Times New Roman" panose="02020603050405020304" pitchFamily="18" charset="0"/>
                            </a:rPr>
                            <m:t>𝐀𝐁</m:t>
                          </m:r>
                        </m:sub>
                      </m:sSub>
                      <m:r>
                        <a:rPr lang="fr-FR" sz="2800" b="1">
                          <a:solidFill>
                            <a:srgbClr val="FF0000"/>
                          </a:solidFill>
                          <a:effectLst/>
                          <a:latin typeface="Cambria Math" panose="02040503050406030204" pitchFamily="18" charset="0"/>
                          <a:ea typeface="Times New Roman" panose="02020603050405020304" pitchFamily="18" charset="0"/>
                        </a:rPr>
                        <m:t>=</m:t>
                      </m:r>
                      <m:r>
                        <a:rPr lang="fr-FR" sz="2800" b="1" i="1">
                          <a:solidFill>
                            <a:srgbClr val="FF0000"/>
                          </a:solidFill>
                          <a:effectLst/>
                          <a:latin typeface="Cambria Math" panose="02040503050406030204" pitchFamily="18" charset="0"/>
                          <a:ea typeface="Times New Roman" panose="02020603050405020304" pitchFamily="18" charset="0"/>
                        </a:rPr>
                        <m:t>−</m:t>
                      </m:r>
                      <m:r>
                        <a:rPr lang="fr-FR" sz="2800" b="1" i="1">
                          <a:solidFill>
                            <a:srgbClr val="FF0000"/>
                          </a:solidFill>
                          <a:effectLst/>
                          <a:latin typeface="Cambria Math" panose="02040503050406030204" pitchFamily="18" charset="0"/>
                          <a:ea typeface="Times New Roman" panose="02020603050405020304" pitchFamily="18" charset="0"/>
                        </a:rPr>
                        <m:t>𝐞</m:t>
                      </m:r>
                      <m:r>
                        <a:rPr lang="fr-FR" sz="2800" b="1" i="1">
                          <a:solidFill>
                            <a:srgbClr val="FF0000"/>
                          </a:solidFill>
                          <a:effectLst/>
                          <a:latin typeface="Cambria Math" panose="02040503050406030204" pitchFamily="18" charset="0"/>
                          <a:ea typeface="Times New Roman" panose="02020603050405020304" pitchFamily="18" charset="0"/>
                        </a:rPr>
                        <m:t>−</m:t>
                      </m:r>
                      <m:r>
                        <a:rPr lang="fr-FR" sz="2800" b="1" i="1">
                          <a:solidFill>
                            <a:srgbClr val="FF0000"/>
                          </a:solidFill>
                          <a:effectLst/>
                          <a:latin typeface="Cambria Math" panose="02040503050406030204" pitchFamily="18" charset="0"/>
                          <a:ea typeface="Times New Roman" panose="02020603050405020304" pitchFamily="18" charset="0"/>
                        </a:rPr>
                        <m:t>𝐫𝐢</m:t>
                      </m:r>
                    </m:oMath>
                  </m:oMathPara>
                </a14:m>
                <a:endParaRPr lang="fr-FR" sz="2800" dirty="0">
                  <a:effectLst/>
                  <a:latin typeface="Times New Roman" panose="02020603050405020304" pitchFamily="18" charset="0"/>
                  <a:ea typeface="Times New Roman" panose="02020603050405020304" pitchFamily="18" charset="0"/>
                </a:endParaRPr>
              </a:p>
            </p:txBody>
          </p:sp>
        </mc:Choice>
        <mc:Fallback xmlns="">
          <p:sp>
            <p:nvSpPr>
              <p:cNvPr id="16" name="Zone de texte 16"/>
              <p:cNvSpPr txBox="1">
                <a:spLocks noRot="1" noChangeAspect="1" noMove="1" noResize="1" noEditPoints="1" noAdjustHandles="1" noChangeArrowheads="1" noChangeShapeType="1" noTextEdit="1"/>
              </p:cNvSpPr>
              <p:nvPr/>
            </p:nvSpPr>
            <p:spPr>
              <a:xfrm>
                <a:off x="7332896" y="6025372"/>
                <a:ext cx="2567305" cy="505460"/>
              </a:xfrm>
              <a:prstGeom prst="rect">
                <a:avLst/>
              </a:prstGeom>
              <a:blipFill>
                <a:blip r:embed="rId14"/>
                <a:stretch>
                  <a:fillRect/>
                </a:stretch>
              </a:blipFill>
              <a:ln w="6350">
                <a:noFill/>
              </a:ln>
            </p:spPr>
            <p:txBody>
              <a:bodyPr/>
              <a:lstStyle/>
              <a:p>
                <a:r>
                  <a:rPr lang="fr-FR">
                    <a:noFill/>
                  </a:rPr>
                  <a:t> </a:t>
                </a:r>
              </a:p>
            </p:txBody>
          </p:sp>
        </mc:Fallback>
      </mc:AlternateContent>
    </p:spTree>
    <p:extLst>
      <p:ext uri="{BB962C8B-B14F-4D97-AF65-F5344CB8AC3E}">
        <p14:creationId xmlns:p14="http://schemas.microsoft.com/office/powerpoint/2010/main" val="1676627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t 5"/>
          <p:cNvGraphicFramePr>
            <a:graphicFrameLocks noChangeAspect="1"/>
          </p:cNvGraphicFramePr>
          <p:nvPr>
            <p:extLst>
              <p:ext uri="{D42A27DB-BD31-4B8C-83A1-F6EECF244321}">
                <p14:modId xmlns:p14="http://schemas.microsoft.com/office/powerpoint/2010/main" val="1158116272"/>
              </p:ext>
            </p:extLst>
          </p:nvPr>
        </p:nvGraphicFramePr>
        <p:xfrm>
          <a:off x="3714751" y="3531959"/>
          <a:ext cx="6171302" cy="3474005"/>
        </p:xfrm>
        <a:graphic>
          <a:graphicData uri="http://schemas.openxmlformats.org/presentationml/2006/ole">
            <mc:AlternateContent xmlns:mc="http://schemas.openxmlformats.org/markup-compatibility/2006">
              <mc:Choice xmlns:v="urn:schemas-microsoft-com:vml" Requires="v">
                <p:oleObj spid="_x0000_s15435" name="Slide" r:id="rId3" imgW="5463530" imgH="3070880" progId="PowerPoint.Slide.12">
                  <p:embed/>
                </p:oleObj>
              </mc:Choice>
              <mc:Fallback>
                <p:oleObj name="Slide" r:id="rId3" imgW="5463530" imgH="3070880" progId="PowerPoint.Slide.12">
                  <p:embed/>
                  <p:pic>
                    <p:nvPicPr>
                      <p:cNvPr id="0" name="Object 1"/>
                      <p:cNvPicPr>
                        <a:picLocks noChangeAspect="1" noChangeArrowheads="1"/>
                      </p:cNvPicPr>
                      <p:nvPr/>
                    </p:nvPicPr>
                    <p:blipFill>
                      <a:blip r:embed="rId4"/>
                      <a:srcRect/>
                      <a:stretch>
                        <a:fillRect/>
                      </a:stretch>
                    </p:blipFill>
                    <p:spPr bwMode="auto">
                      <a:xfrm>
                        <a:off x="3714751" y="3531959"/>
                        <a:ext cx="6171302" cy="3474005"/>
                      </a:xfrm>
                      <a:prstGeom prst="rect">
                        <a:avLst/>
                      </a:prstGeom>
                      <a:noFill/>
                    </p:spPr>
                  </p:pic>
                </p:oleObj>
              </mc:Fallback>
            </mc:AlternateContent>
          </a:graphicData>
        </a:graphic>
      </p:graphicFrame>
      <p:sp>
        <p:nvSpPr>
          <p:cNvPr id="2" name="Rectangle 1"/>
          <p:cNvSpPr/>
          <p:nvPr/>
        </p:nvSpPr>
        <p:spPr>
          <a:xfrm>
            <a:off x="768841" y="558284"/>
            <a:ext cx="3377207" cy="523220"/>
          </a:xfrm>
          <a:prstGeom prst="rect">
            <a:avLst/>
          </a:prstGeom>
        </p:spPr>
        <p:txBody>
          <a:bodyPr wrap="none">
            <a:spAutoFit/>
          </a:bodyPr>
          <a:lstStyle/>
          <a:p>
            <a:r>
              <a:rPr lang="fr-FR" sz="2800" u="sng" dirty="0">
                <a:ea typeface="Times New Roman" panose="02020603050405020304" pitchFamily="18" charset="0"/>
                <a:cs typeface="Times New Roman" panose="02020603050405020304" pitchFamily="18" charset="0"/>
              </a:rPr>
              <a:t>Exercice d’application</a:t>
            </a:r>
            <a:r>
              <a:rPr lang="fr-FR" sz="2000" u="sng" dirty="0">
                <a:ea typeface="Times New Roman" panose="02020603050405020304" pitchFamily="18" charset="0"/>
                <a:cs typeface="Times New Roman" panose="02020603050405020304" pitchFamily="18" charset="0"/>
              </a:rPr>
              <a:t>.</a:t>
            </a:r>
            <a:endParaRPr lang="fr-FR" sz="2000" dirty="0"/>
          </a:p>
        </p:txBody>
      </p:sp>
      <p:pic>
        <p:nvPicPr>
          <p:cNvPr id="3" name="bigpic" descr="Panneau ou autocollant danger travaux"/>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07694" y="42938"/>
            <a:ext cx="1471612" cy="1233487"/>
          </a:xfrm>
          <a:prstGeom prst="rect">
            <a:avLst/>
          </a:prstGeom>
          <a:noFill/>
          <a:ln>
            <a:noFill/>
          </a:ln>
        </p:spPr>
      </p:pic>
      <p:sp>
        <p:nvSpPr>
          <p:cNvPr id="4" name="Rectangle 3"/>
          <p:cNvSpPr/>
          <p:nvPr/>
        </p:nvSpPr>
        <p:spPr>
          <a:xfrm>
            <a:off x="625966" y="1589038"/>
            <a:ext cx="11032634" cy="1938992"/>
          </a:xfrm>
          <a:prstGeom prst="rect">
            <a:avLst/>
          </a:prstGeom>
        </p:spPr>
        <p:txBody>
          <a:bodyPr wrap="square">
            <a:spAutoFit/>
          </a:bodyPr>
          <a:lstStyle/>
          <a:p>
            <a:pPr>
              <a:spcAft>
                <a:spcPts val="0"/>
              </a:spcAft>
            </a:pPr>
            <a:r>
              <a:rPr lang="fr-FR" sz="2400" dirty="0">
                <a:ea typeface="Times New Roman" panose="02020603050405020304" pitchFamily="18" charset="0"/>
              </a:rPr>
              <a:t>Cet exemple est simple et très classique :</a:t>
            </a:r>
          </a:p>
          <a:p>
            <a:pPr>
              <a:spcAft>
                <a:spcPts val="0"/>
              </a:spcAft>
            </a:pPr>
            <a:r>
              <a:rPr lang="fr-FR" sz="2400" dirty="0">
                <a:ea typeface="Times New Roman" panose="02020603050405020304" pitchFamily="18" charset="0"/>
              </a:rPr>
              <a:t> </a:t>
            </a:r>
          </a:p>
          <a:p>
            <a:pPr>
              <a:spcAft>
                <a:spcPts val="0"/>
              </a:spcAft>
            </a:pPr>
            <a:r>
              <a:rPr lang="fr-FR" sz="2400" dirty="0">
                <a:ea typeface="Times New Roman" panose="02020603050405020304" pitchFamily="18" charset="0"/>
              </a:rPr>
              <a:t>Dans la portion de circuit ci-dessous, déterminer la tension entre les points A et B de deux manières différentes. En déduire l’expression du courant I dans le circuit.</a:t>
            </a:r>
          </a:p>
          <a:p>
            <a:pPr>
              <a:spcAft>
                <a:spcPts val="0"/>
              </a:spcAft>
            </a:pPr>
            <a:r>
              <a:rPr lang="fr-FR" sz="2400" dirty="0">
                <a:ea typeface="Times New Roman" panose="02020603050405020304" pitchFamily="18" charset="0"/>
              </a:rPr>
              <a:t>Données : E = 30 V ; R</a:t>
            </a:r>
            <a:r>
              <a:rPr lang="fr-FR" sz="2400" baseline="-25000" dirty="0">
                <a:ea typeface="Times New Roman" panose="02020603050405020304" pitchFamily="18" charset="0"/>
              </a:rPr>
              <a:t>1</a:t>
            </a:r>
            <a:r>
              <a:rPr lang="fr-FR" sz="2400" dirty="0">
                <a:ea typeface="Times New Roman" panose="02020603050405020304" pitchFamily="18" charset="0"/>
              </a:rPr>
              <a:t> = 2Ω, R</a:t>
            </a:r>
            <a:r>
              <a:rPr lang="fr-FR" sz="2400" baseline="-25000" dirty="0">
                <a:ea typeface="Times New Roman" panose="02020603050405020304" pitchFamily="18" charset="0"/>
              </a:rPr>
              <a:t>2</a:t>
            </a:r>
            <a:r>
              <a:rPr lang="fr-FR" sz="2400" dirty="0">
                <a:ea typeface="Times New Roman" panose="02020603050405020304" pitchFamily="18" charset="0"/>
              </a:rPr>
              <a:t> = 8Ω</a:t>
            </a:r>
            <a:endParaRPr lang="fr-FR" sz="2400" dirty="0">
              <a:effectLst/>
              <a:ea typeface="Times New Roman" panose="02020603050405020304" pitchFamily="18" charset="0"/>
            </a:endParaRPr>
          </a:p>
        </p:txBody>
      </p:sp>
      <p:sp>
        <p:nvSpPr>
          <p:cNvPr id="5" name="Rectangle 2"/>
          <p:cNvSpPr>
            <a:spLocks noChangeArrowheads="1"/>
          </p:cNvSpPr>
          <p:nvPr/>
        </p:nvSpPr>
        <p:spPr bwMode="auto">
          <a:xfrm>
            <a:off x="5143500" y="384548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Tree>
    <p:extLst>
      <p:ext uri="{BB962C8B-B14F-4D97-AF65-F5344CB8AC3E}">
        <p14:creationId xmlns:p14="http://schemas.microsoft.com/office/powerpoint/2010/main" val="4167687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7675" y="334060"/>
            <a:ext cx="6096000" cy="800219"/>
          </a:xfrm>
          <a:prstGeom prst="rect">
            <a:avLst/>
          </a:prstGeom>
        </p:spPr>
        <p:txBody>
          <a:bodyPr>
            <a:spAutoFit/>
          </a:bodyPr>
          <a:lstStyle/>
          <a:p>
            <a:pPr>
              <a:spcAft>
                <a:spcPts val="0"/>
              </a:spcAft>
            </a:pPr>
            <a:r>
              <a:rPr lang="fr-FR" sz="2800" u="sng" dirty="0">
                <a:ea typeface="Times New Roman" panose="02020603050405020304" pitchFamily="18" charset="0"/>
              </a:rPr>
              <a:t>Solution : </a:t>
            </a:r>
            <a:endParaRPr lang="fr-FR" sz="2800" dirty="0">
              <a:ea typeface="Times New Roman" panose="02020603050405020304" pitchFamily="18" charset="0"/>
            </a:endParaRPr>
          </a:p>
          <a:p>
            <a:pPr>
              <a:spcAft>
                <a:spcPts val="0"/>
              </a:spcAft>
            </a:pPr>
            <a:r>
              <a:rPr lang="fr-FR" dirty="0">
                <a:latin typeface="Verdana" panose="020B0604030504040204" pitchFamily="34" charset="0"/>
                <a:ea typeface="Times New Roman" panose="02020603050405020304" pitchFamily="18" charset="0"/>
              </a:rPr>
              <a:t> </a:t>
            </a:r>
            <a:endParaRPr lang="fr-FR"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2940152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t 6"/>
          <p:cNvGraphicFramePr>
            <a:graphicFrameLocks noChangeAspect="1"/>
          </p:cNvGraphicFramePr>
          <p:nvPr>
            <p:extLst>
              <p:ext uri="{D42A27DB-BD31-4B8C-83A1-F6EECF244321}">
                <p14:modId xmlns:p14="http://schemas.microsoft.com/office/powerpoint/2010/main" val="4272439789"/>
              </p:ext>
            </p:extLst>
          </p:nvPr>
        </p:nvGraphicFramePr>
        <p:xfrm>
          <a:off x="7031777" y="1144296"/>
          <a:ext cx="4055322" cy="3023579"/>
        </p:xfrm>
        <a:graphic>
          <a:graphicData uri="http://schemas.openxmlformats.org/presentationml/2006/ole">
            <mc:AlternateContent xmlns:mc="http://schemas.openxmlformats.org/markup-compatibility/2006">
              <mc:Choice xmlns:v="urn:schemas-microsoft-com:vml" Requires="v">
                <p:oleObj spid="_x0000_s16527" name="Slide" r:id="rId3" imgW="3995474" imgH="2994549" progId="PowerPoint.Slide.8">
                  <p:embed/>
                </p:oleObj>
              </mc:Choice>
              <mc:Fallback>
                <p:oleObj name="Slide" r:id="rId3" imgW="3995474" imgH="2994549" progId="PowerPoint.Slide.8">
                  <p:embed/>
                  <p:pic>
                    <p:nvPicPr>
                      <p:cNvPr id="0" name="Object 3"/>
                      <p:cNvPicPr>
                        <a:picLocks noChangeAspect="1" noChangeArrowheads="1"/>
                      </p:cNvPicPr>
                      <p:nvPr/>
                    </p:nvPicPr>
                    <p:blipFill>
                      <a:blip r:embed="rId4"/>
                      <a:srcRect/>
                      <a:stretch>
                        <a:fillRect/>
                      </a:stretch>
                    </p:blipFill>
                    <p:spPr bwMode="auto">
                      <a:xfrm>
                        <a:off x="7031777" y="1144296"/>
                        <a:ext cx="4055322" cy="3023579"/>
                      </a:xfrm>
                      <a:prstGeom prst="rect">
                        <a:avLst/>
                      </a:prstGeom>
                      <a:noFill/>
                    </p:spPr>
                  </p:pic>
                </p:oleObj>
              </mc:Fallback>
            </mc:AlternateContent>
          </a:graphicData>
        </a:graphic>
      </p:graphicFrame>
      <p:graphicFrame>
        <p:nvGraphicFramePr>
          <p:cNvPr id="5" name="Objet 4"/>
          <p:cNvGraphicFramePr>
            <a:graphicFrameLocks noChangeAspect="1"/>
          </p:cNvGraphicFramePr>
          <p:nvPr>
            <p:extLst>
              <p:ext uri="{D42A27DB-BD31-4B8C-83A1-F6EECF244321}">
                <p14:modId xmlns:p14="http://schemas.microsoft.com/office/powerpoint/2010/main" val="1164899521"/>
              </p:ext>
            </p:extLst>
          </p:nvPr>
        </p:nvGraphicFramePr>
        <p:xfrm>
          <a:off x="501136" y="1039551"/>
          <a:ext cx="4748570" cy="3544222"/>
        </p:xfrm>
        <a:graphic>
          <a:graphicData uri="http://schemas.openxmlformats.org/presentationml/2006/ole">
            <mc:AlternateContent xmlns:mc="http://schemas.openxmlformats.org/markup-compatibility/2006">
              <mc:Choice xmlns:v="urn:schemas-microsoft-com:vml" Requires="v">
                <p:oleObj spid="_x0000_s16528" name="Slide" r:id="rId5" imgW="4073972" imgH="3055757" progId="PowerPoint.Slide.8">
                  <p:embed/>
                </p:oleObj>
              </mc:Choice>
              <mc:Fallback>
                <p:oleObj name="Slide" r:id="rId5" imgW="4073972" imgH="3055757" progId="PowerPoint.Slide.8">
                  <p:embed/>
                  <p:pic>
                    <p:nvPicPr>
                      <p:cNvPr id="0" name="Object 1"/>
                      <p:cNvPicPr>
                        <a:picLocks noChangeAspect="1" noChangeArrowheads="1"/>
                      </p:cNvPicPr>
                      <p:nvPr/>
                    </p:nvPicPr>
                    <p:blipFill>
                      <a:blip r:embed="rId6"/>
                      <a:srcRect/>
                      <a:stretch>
                        <a:fillRect/>
                      </a:stretch>
                    </p:blipFill>
                    <p:spPr bwMode="auto">
                      <a:xfrm>
                        <a:off x="501136" y="1039551"/>
                        <a:ext cx="4748570" cy="3544222"/>
                      </a:xfrm>
                      <a:prstGeom prst="rect">
                        <a:avLst/>
                      </a:prstGeom>
                      <a:noFill/>
                    </p:spPr>
                  </p:pic>
                </p:oleObj>
              </mc:Fallback>
            </mc:AlternateContent>
          </a:graphicData>
        </a:graphic>
      </p:graphicFrame>
      <p:sp>
        <p:nvSpPr>
          <p:cNvPr id="2" name="Rectangle 1"/>
          <p:cNvSpPr/>
          <p:nvPr/>
        </p:nvSpPr>
        <p:spPr>
          <a:xfrm>
            <a:off x="619124" y="229671"/>
            <a:ext cx="7303218" cy="523220"/>
          </a:xfrm>
          <a:prstGeom prst="rect">
            <a:avLst/>
          </a:prstGeom>
        </p:spPr>
        <p:txBody>
          <a:bodyPr wrap="none">
            <a:spAutoFit/>
          </a:bodyPr>
          <a:lstStyle/>
          <a:p>
            <a:r>
              <a:rPr lang="fr-FR" sz="2000" u="sng" dirty="0">
                <a:ea typeface="Times New Roman" panose="02020603050405020304" pitchFamily="18" charset="0"/>
                <a:cs typeface="Times New Roman" panose="02020603050405020304" pitchFamily="18" charset="0"/>
              </a:rPr>
              <a:t>c- </a:t>
            </a:r>
            <a:r>
              <a:rPr lang="fr-FR" sz="2800" u="sng" dirty="0">
                <a:ea typeface="Times New Roman" panose="02020603050405020304" pitchFamily="18" charset="0"/>
                <a:cs typeface="Times New Roman" panose="02020603050405020304" pitchFamily="18" charset="0"/>
              </a:rPr>
              <a:t>Association en série de générateurs de tension.</a:t>
            </a:r>
            <a:endParaRPr lang="fr-FR" sz="2800" dirty="0"/>
          </a:p>
        </p:txBody>
      </p:sp>
      <p:sp>
        <p:nvSpPr>
          <p:cNvPr id="3" name="Rectangle 2"/>
          <p:cNvSpPr/>
          <p:nvPr/>
        </p:nvSpPr>
        <p:spPr>
          <a:xfrm>
            <a:off x="619124" y="929819"/>
            <a:ext cx="10467975" cy="954107"/>
          </a:xfrm>
          <a:prstGeom prst="rect">
            <a:avLst/>
          </a:prstGeom>
        </p:spPr>
        <p:txBody>
          <a:bodyPr wrap="square">
            <a:spAutoFit/>
          </a:bodyPr>
          <a:lstStyle/>
          <a:p>
            <a:pPr>
              <a:spcAft>
                <a:spcPts val="0"/>
              </a:spcAft>
            </a:pPr>
            <a:r>
              <a:rPr lang="fr-FR" sz="2800" dirty="0">
                <a:solidFill>
                  <a:srgbClr val="FF0000"/>
                </a:solidFill>
                <a:ea typeface="Times New Roman" panose="02020603050405020304" pitchFamily="18" charset="0"/>
              </a:rPr>
              <a:t>Regarder le sens de la flèche de droite par rapport aux sens des flèches de gauche !</a:t>
            </a:r>
            <a:endParaRPr lang="fr-FR" sz="2800" dirty="0">
              <a:effectLst/>
              <a:ea typeface="Times New Roman" panose="02020603050405020304" pitchFamily="18" charset="0"/>
            </a:endParaRPr>
          </a:p>
        </p:txBody>
      </p:sp>
      <p:sp>
        <p:nvSpPr>
          <p:cNvPr id="4" name="Rectangle 2"/>
          <p:cNvSpPr>
            <a:spLocks noChangeArrowheads="1"/>
          </p:cNvSpPr>
          <p:nvPr/>
        </p:nvSpPr>
        <p:spPr bwMode="auto">
          <a:xfrm>
            <a:off x="619124" y="1514474"/>
            <a:ext cx="1720574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fr-FR"/>
          </a:p>
        </p:txBody>
      </p:sp>
      <p:sp>
        <p:nvSpPr>
          <p:cNvPr id="6" name="Rectangle 4"/>
          <p:cNvSpPr>
            <a:spLocks noChangeArrowheads="1"/>
          </p:cNvSpPr>
          <p:nvPr/>
        </p:nvSpPr>
        <p:spPr bwMode="auto">
          <a:xfrm>
            <a:off x="7031777" y="1560193"/>
            <a:ext cx="1807745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fr-FR"/>
          </a:p>
        </p:txBody>
      </p:sp>
      <p:sp>
        <p:nvSpPr>
          <p:cNvPr id="8" name="Double flèche horizontale 7"/>
          <p:cNvSpPr/>
          <p:nvPr/>
        </p:nvSpPr>
        <p:spPr>
          <a:xfrm>
            <a:off x="5713276" y="2656086"/>
            <a:ext cx="728980" cy="311150"/>
          </a:xfrm>
          <a:prstGeom prst="leftRightArrow">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mc:AlternateContent xmlns:mc="http://schemas.openxmlformats.org/markup-compatibility/2006" xmlns:a14="http://schemas.microsoft.com/office/drawing/2010/main">
        <mc:Choice Requires="a14">
          <p:sp>
            <p:nvSpPr>
              <p:cNvPr id="9" name="Zone de texte 35"/>
              <p:cNvSpPr txBox="1"/>
              <p:nvPr/>
            </p:nvSpPr>
            <p:spPr>
              <a:xfrm>
                <a:off x="1030239" y="4152886"/>
                <a:ext cx="3571896" cy="86177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spAutoFit/>
              </a:bodyPr>
              <a:lstStyle/>
              <a:p>
                <a:pPr>
                  <a:spcAft>
                    <a:spcPts val="0"/>
                  </a:spcAft>
                </a:pPr>
                <a:r>
                  <a:rPr lang="fr-FR" sz="1200" dirty="0">
                    <a:effectLst/>
                    <a:latin typeface="Verdana" panose="020B0604030504040204" pitchFamily="34" charset="0"/>
                    <a:ea typeface="Times New Roman" panose="02020603050405020304" pitchFamily="18" charset="0"/>
                  </a:rPr>
                  <a:t> </a:t>
                </a:r>
                <a:endParaRPr lang="fr-FR" sz="1000" dirty="0">
                  <a:effectLst/>
                  <a:latin typeface="Times New Roman" panose="02020603050405020304" pitchFamily="18" charset="0"/>
                  <a:ea typeface="Times New Roman" panose="02020603050405020304" pitchFamily="18" charset="0"/>
                </a:endParaRPr>
              </a:p>
              <a:p>
                <a:pPr>
                  <a:spcAft>
                    <a:spcPts val="0"/>
                  </a:spcAft>
                </a:pPr>
                <a14:m>
                  <m:oMathPara xmlns:m="http://schemas.openxmlformats.org/officeDocument/2006/math">
                    <m:oMathParaPr>
                      <m:jc m:val="centerGroup"/>
                    </m:oMathParaPr>
                    <m:oMath xmlns:m="http://schemas.openxmlformats.org/officeDocument/2006/math">
                      <m:r>
                        <a:rPr lang="fr-FR" sz="2400" b="1" i="1">
                          <a:solidFill>
                            <a:srgbClr val="FF0000"/>
                          </a:solidFill>
                          <a:effectLst/>
                          <a:latin typeface="Cambria Math" panose="02040503050406030204" pitchFamily="18" charset="0"/>
                          <a:ea typeface="Times New Roman" panose="02020603050405020304" pitchFamily="18" charset="0"/>
                        </a:rPr>
                        <m:t>𝐮</m:t>
                      </m:r>
                      <m:r>
                        <a:rPr lang="fr-FR" sz="2400" b="1">
                          <a:solidFill>
                            <a:srgbClr val="FF0000"/>
                          </a:solidFill>
                          <a:effectLst/>
                          <a:latin typeface="Cambria Math" panose="02040503050406030204" pitchFamily="18" charset="0"/>
                          <a:ea typeface="Times New Roman" panose="02020603050405020304" pitchFamily="18" charset="0"/>
                        </a:rPr>
                        <m:t>=</m:t>
                      </m:r>
                      <m:r>
                        <a:rPr lang="fr-FR" sz="2400" b="1" i="1">
                          <a:solidFill>
                            <a:srgbClr val="FF0000"/>
                          </a:solidFill>
                          <a:effectLst/>
                          <a:latin typeface="Cambria Math" panose="02040503050406030204" pitchFamily="18" charset="0"/>
                          <a:ea typeface="Times New Roman" panose="02020603050405020304" pitchFamily="18" charset="0"/>
                        </a:rPr>
                        <m:t>−</m:t>
                      </m:r>
                      <m:sSub>
                        <m:sSubPr>
                          <m:ctrlPr>
                            <a:rPr lang="fr-FR" sz="2400" b="1" i="1">
                              <a:solidFill>
                                <a:srgbClr val="FF0000"/>
                              </a:solidFill>
                              <a:effectLst/>
                              <a:latin typeface="Cambria Math" panose="02040503050406030204" pitchFamily="18" charset="0"/>
                              <a:ea typeface="Times New Roman" panose="02020603050405020304" pitchFamily="18" charset="0"/>
                            </a:rPr>
                          </m:ctrlPr>
                        </m:sSubPr>
                        <m:e>
                          <m:r>
                            <a:rPr lang="fr-FR" sz="2400" b="1" i="1">
                              <a:solidFill>
                                <a:srgbClr val="FF0000"/>
                              </a:solidFill>
                              <a:effectLst/>
                              <a:latin typeface="Cambria Math" panose="02040503050406030204" pitchFamily="18" charset="0"/>
                              <a:ea typeface="Times New Roman" panose="02020603050405020304" pitchFamily="18" charset="0"/>
                            </a:rPr>
                            <m:t>𝐞</m:t>
                          </m:r>
                        </m:e>
                        <m:sub>
                          <m:r>
                            <a:rPr lang="fr-FR" sz="2400" b="1" i="1">
                              <a:solidFill>
                                <a:srgbClr val="FF0000"/>
                              </a:solidFill>
                              <a:effectLst/>
                              <a:latin typeface="Cambria Math" panose="02040503050406030204" pitchFamily="18" charset="0"/>
                              <a:ea typeface="Times New Roman" panose="02020603050405020304" pitchFamily="18" charset="0"/>
                            </a:rPr>
                            <m:t>𝟏</m:t>
                          </m:r>
                        </m:sub>
                      </m:sSub>
                      <m:r>
                        <a:rPr lang="fr-FR" sz="2400" b="1">
                          <a:solidFill>
                            <a:srgbClr val="FF0000"/>
                          </a:solidFill>
                          <a:effectLst/>
                          <a:latin typeface="Cambria Math" panose="02040503050406030204" pitchFamily="18" charset="0"/>
                          <a:ea typeface="Times New Roman" panose="02020603050405020304" pitchFamily="18" charset="0"/>
                        </a:rPr>
                        <m:t>+</m:t>
                      </m:r>
                      <m:sSub>
                        <m:sSubPr>
                          <m:ctrlPr>
                            <a:rPr lang="fr-FR" sz="2400" b="1" i="1">
                              <a:solidFill>
                                <a:srgbClr val="FF0000"/>
                              </a:solidFill>
                              <a:effectLst/>
                              <a:latin typeface="Cambria Math" panose="02040503050406030204" pitchFamily="18" charset="0"/>
                              <a:ea typeface="Times New Roman" panose="02020603050405020304" pitchFamily="18" charset="0"/>
                            </a:rPr>
                          </m:ctrlPr>
                        </m:sSubPr>
                        <m:e>
                          <m:r>
                            <a:rPr lang="fr-FR" sz="2400" b="1" i="1">
                              <a:solidFill>
                                <a:srgbClr val="FF0000"/>
                              </a:solidFill>
                              <a:effectLst/>
                              <a:latin typeface="Cambria Math" panose="02040503050406030204" pitchFamily="18" charset="0"/>
                              <a:ea typeface="Times New Roman" panose="02020603050405020304" pitchFamily="18" charset="0"/>
                            </a:rPr>
                            <m:t>𝐞</m:t>
                          </m:r>
                        </m:e>
                        <m:sub>
                          <m:r>
                            <a:rPr lang="fr-FR" sz="2400" b="1" i="1">
                              <a:solidFill>
                                <a:srgbClr val="FF0000"/>
                              </a:solidFill>
                              <a:effectLst/>
                              <a:latin typeface="Cambria Math" panose="02040503050406030204" pitchFamily="18" charset="0"/>
                              <a:ea typeface="Times New Roman" panose="02020603050405020304" pitchFamily="18" charset="0"/>
                            </a:rPr>
                            <m:t>𝟐</m:t>
                          </m:r>
                        </m:sub>
                      </m:sSub>
                      <m:r>
                        <a:rPr lang="fr-FR" sz="2400" b="1">
                          <a:solidFill>
                            <a:srgbClr val="FF0000"/>
                          </a:solidFill>
                          <a:effectLst/>
                          <a:latin typeface="Cambria Math" panose="02040503050406030204" pitchFamily="18" charset="0"/>
                          <a:ea typeface="Times New Roman" panose="02020603050405020304" pitchFamily="18" charset="0"/>
                        </a:rPr>
                        <m:t>+</m:t>
                      </m:r>
                      <m:sSub>
                        <m:sSubPr>
                          <m:ctrlPr>
                            <a:rPr lang="fr-FR" sz="2400" b="1" i="1">
                              <a:solidFill>
                                <a:srgbClr val="FF0000"/>
                              </a:solidFill>
                              <a:effectLst/>
                              <a:latin typeface="Cambria Math" panose="02040503050406030204" pitchFamily="18" charset="0"/>
                              <a:ea typeface="Times New Roman" panose="02020603050405020304" pitchFamily="18" charset="0"/>
                            </a:rPr>
                          </m:ctrlPr>
                        </m:sSubPr>
                        <m:e>
                          <m:r>
                            <a:rPr lang="fr-FR" sz="2400" b="1" i="1">
                              <a:solidFill>
                                <a:srgbClr val="FF0000"/>
                              </a:solidFill>
                              <a:effectLst/>
                              <a:latin typeface="Cambria Math" panose="02040503050406030204" pitchFamily="18" charset="0"/>
                              <a:ea typeface="Times New Roman" panose="02020603050405020304" pitchFamily="18" charset="0"/>
                            </a:rPr>
                            <m:t>𝐞</m:t>
                          </m:r>
                        </m:e>
                        <m:sub>
                          <m:r>
                            <a:rPr lang="fr-FR" sz="2400" b="1" i="1">
                              <a:solidFill>
                                <a:srgbClr val="FF0000"/>
                              </a:solidFill>
                              <a:effectLst/>
                              <a:latin typeface="Cambria Math" panose="02040503050406030204" pitchFamily="18" charset="0"/>
                              <a:ea typeface="Times New Roman" panose="02020603050405020304" pitchFamily="18" charset="0"/>
                            </a:rPr>
                            <m:t>𝟑</m:t>
                          </m:r>
                        </m:sub>
                      </m:sSub>
                      <m:r>
                        <a:rPr lang="fr-FR" sz="2400" b="1" i="1">
                          <a:solidFill>
                            <a:srgbClr val="FF0000"/>
                          </a:solidFill>
                          <a:effectLst/>
                          <a:latin typeface="Cambria Math" panose="02040503050406030204" pitchFamily="18" charset="0"/>
                          <a:ea typeface="Times New Roman" panose="02020603050405020304" pitchFamily="18" charset="0"/>
                        </a:rPr>
                        <m:t>−</m:t>
                      </m:r>
                      <m:sSub>
                        <m:sSubPr>
                          <m:ctrlPr>
                            <a:rPr lang="fr-FR" sz="2400" b="1" i="1">
                              <a:solidFill>
                                <a:srgbClr val="FF0000"/>
                              </a:solidFill>
                              <a:effectLst/>
                              <a:latin typeface="Cambria Math" panose="02040503050406030204" pitchFamily="18" charset="0"/>
                              <a:ea typeface="Times New Roman" panose="02020603050405020304" pitchFamily="18" charset="0"/>
                            </a:rPr>
                          </m:ctrlPr>
                        </m:sSubPr>
                        <m:e>
                          <m:r>
                            <a:rPr lang="fr-FR" sz="2400" b="1" i="1">
                              <a:solidFill>
                                <a:srgbClr val="FF0000"/>
                              </a:solidFill>
                              <a:effectLst/>
                              <a:latin typeface="Cambria Math" panose="02040503050406030204" pitchFamily="18" charset="0"/>
                              <a:ea typeface="Times New Roman" panose="02020603050405020304" pitchFamily="18" charset="0"/>
                            </a:rPr>
                            <m:t>𝐞</m:t>
                          </m:r>
                        </m:e>
                        <m:sub>
                          <m:r>
                            <a:rPr lang="fr-FR" sz="2400" b="1" i="1">
                              <a:solidFill>
                                <a:srgbClr val="FF0000"/>
                              </a:solidFill>
                              <a:effectLst/>
                              <a:latin typeface="Cambria Math" panose="02040503050406030204" pitchFamily="18" charset="0"/>
                              <a:ea typeface="Times New Roman" panose="02020603050405020304" pitchFamily="18" charset="0"/>
                            </a:rPr>
                            <m:t>𝟒</m:t>
                          </m:r>
                        </m:sub>
                      </m:sSub>
                    </m:oMath>
                  </m:oMathPara>
                </a14:m>
                <a:endParaRPr lang="fr-FR" sz="2400" dirty="0">
                  <a:effectLst/>
                  <a:latin typeface="Calibri" panose="020F0502020204030204" pitchFamily="34" charset="0"/>
                  <a:ea typeface="Times New Roman" panose="02020603050405020304" pitchFamily="18" charset="0"/>
                  <a:cs typeface="Calibri" panose="020F0502020204030204" pitchFamily="34" charset="0"/>
                </a:endParaRPr>
              </a:p>
              <a:p>
                <a:pPr>
                  <a:spcAft>
                    <a:spcPts val="0"/>
                  </a:spcAft>
                </a:pPr>
                <a:r>
                  <a:rPr lang="fr-FR" sz="1400" b="1" dirty="0">
                    <a:solidFill>
                      <a:srgbClr val="FF0000"/>
                    </a:solidFill>
                    <a:effectLst/>
                    <a:latin typeface="Verdana" panose="020B0604030504040204" pitchFamily="34" charset="0"/>
                    <a:ea typeface="Times New Roman" panose="02020603050405020304" pitchFamily="18" charset="0"/>
                  </a:rPr>
                  <a:t> </a:t>
                </a:r>
                <a:endParaRPr lang="fr-FR" sz="1000" dirty="0">
                  <a:effectLst/>
                  <a:latin typeface="Times New Roman" panose="02020603050405020304" pitchFamily="18" charset="0"/>
                  <a:ea typeface="Times New Roman" panose="02020603050405020304" pitchFamily="18" charset="0"/>
                </a:endParaRPr>
              </a:p>
            </p:txBody>
          </p:sp>
        </mc:Choice>
        <mc:Fallback xmlns="">
          <p:sp>
            <p:nvSpPr>
              <p:cNvPr id="9" name="Zone de texte 35"/>
              <p:cNvSpPr txBox="1">
                <a:spLocks noRot="1" noChangeAspect="1" noMove="1" noResize="1" noEditPoints="1" noAdjustHandles="1" noChangeArrowheads="1" noChangeShapeType="1" noTextEdit="1"/>
              </p:cNvSpPr>
              <p:nvPr/>
            </p:nvSpPr>
            <p:spPr>
              <a:xfrm>
                <a:off x="1030239" y="4152886"/>
                <a:ext cx="3571896" cy="861774"/>
              </a:xfrm>
              <a:prstGeom prst="rect">
                <a:avLst/>
              </a:prstGeom>
              <a:blipFill>
                <a:blip r:embed="rId7"/>
                <a:stretch>
                  <a:fillRect/>
                </a:stretch>
              </a:blipFill>
              <a:ln w="6350">
                <a:noFill/>
              </a:ln>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0" name="Zone de texte 36"/>
              <p:cNvSpPr txBox="1"/>
              <p:nvPr/>
            </p:nvSpPr>
            <p:spPr>
              <a:xfrm>
                <a:off x="7313031" y="4093259"/>
                <a:ext cx="2611120" cy="1048749"/>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spAutoFit/>
              </a:bodyPr>
              <a:lstStyle/>
              <a:p>
                <a:pPr>
                  <a:spcAft>
                    <a:spcPts val="0"/>
                  </a:spcAft>
                </a:pPr>
                <a:r>
                  <a:rPr lang="fr-FR" sz="1200" dirty="0">
                    <a:effectLst/>
                    <a:latin typeface="Verdana" panose="020B0604030504040204" pitchFamily="34" charset="0"/>
                    <a:ea typeface="Times New Roman" panose="02020603050405020304" pitchFamily="18" charset="0"/>
                  </a:rPr>
                  <a:t> </a:t>
                </a:r>
                <a:endParaRPr lang="fr-FR" sz="1000" dirty="0">
                  <a:effectLst/>
                  <a:latin typeface="Times New Roman" panose="02020603050405020304" pitchFamily="18" charset="0"/>
                  <a:ea typeface="Times New Roman" panose="02020603050405020304" pitchFamily="18" charset="0"/>
                </a:endParaRPr>
              </a:p>
              <a:p>
                <a:pPr>
                  <a:spcAft>
                    <a:spcPts val="0"/>
                  </a:spcAft>
                </a:pPr>
                <a14:m>
                  <m:oMathPara xmlns:m="http://schemas.openxmlformats.org/officeDocument/2006/math">
                    <m:oMathParaPr>
                      <m:jc m:val="centerGroup"/>
                    </m:oMathParaPr>
                    <m:oMath xmlns:m="http://schemas.openxmlformats.org/officeDocument/2006/math">
                      <m:r>
                        <a:rPr lang="fr-FR" sz="2400" b="1" i="1">
                          <a:solidFill>
                            <a:srgbClr val="FF0000"/>
                          </a:solidFill>
                          <a:effectLst/>
                          <a:latin typeface="Cambria Math" panose="02040503050406030204" pitchFamily="18" charset="0"/>
                          <a:ea typeface="Times New Roman" panose="02020603050405020304" pitchFamily="18" charset="0"/>
                        </a:rPr>
                        <m:t>𝐮</m:t>
                      </m:r>
                      <m:r>
                        <a:rPr lang="fr-FR" sz="2400" b="1">
                          <a:solidFill>
                            <a:srgbClr val="FF0000"/>
                          </a:solidFill>
                          <a:effectLst/>
                          <a:latin typeface="Cambria Math" panose="02040503050406030204" pitchFamily="18" charset="0"/>
                          <a:ea typeface="Times New Roman" panose="02020603050405020304" pitchFamily="18" charset="0"/>
                        </a:rPr>
                        <m:t>=</m:t>
                      </m:r>
                      <m:sSub>
                        <m:sSubPr>
                          <m:ctrlPr>
                            <a:rPr lang="fr-FR" sz="2400" b="1" i="1">
                              <a:solidFill>
                                <a:srgbClr val="FF0000"/>
                              </a:solidFill>
                              <a:effectLst/>
                              <a:latin typeface="Cambria Math" panose="02040503050406030204" pitchFamily="18" charset="0"/>
                              <a:ea typeface="Times New Roman" panose="02020603050405020304" pitchFamily="18" charset="0"/>
                            </a:rPr>
                          </m:ctrlPr>
                        </m:sSubPr>
                        <m:e>
                          <m:r>
                            <a:rPr lang="fr-FR" sz="2400" b="1" i="1">
                              <a:solidFill>
                                <a:srgbClr val="FF0000"/>
                              </a:solidFill>
                              <a:effectLst/>
                              <a:latin typeface="Cambria Math" panose="02040503050406030204" pitchFamily="18" charset="0"/>
                              <a:ea typeface="Times New Roman" panose="02020603050405020304" pitchFamily="18" charset="0"/>
                            </a:rPr>
                            <m:t>𝐞</m:t>
                          </m:r>
                        </m:e>
                        <m:sub>
                          <m:r>
                            <a:rPr lang="fr-FR" sz="2400" b="1">
                              <a:solidFill>
                                <a:srgbClr val="FF0000"/>
                              </a:solidFill>
                              <a:effectLst/>
                              <a:latin typeface="Cambria Math" panose="02040503050406030204" pitchFamily="18" charset="0"/>
                              <a:ea typeface="Times New Roman" panose="02020603050405020304" pitchFamily="18" charset="0"/>
                            </a:rPr>
                            <m:t>é</m:t>
                          </m:r>
                          <m:r>
                            <a:rPr lang="fr-FR" sz="2400" b="1" i="1">
                              <a:solidFill>
                                <a:srgbClr val="FF0000"/>
                              </a:solidFill>
                              <a:effectLst/>
                              <a:latin typeface="Cambria Math" panose="02040503050406030204" pitchFamily="18" charset="0"/>
                              <a:ea typeface="Times New Roman" panose="02020603050405020304" pitchFamily="18" charset="0"/>
                            </a:rPr>
                            <m:t>𝐪</m:t>
                          </m:r>
                        </m:sub>
                      </m:sSub>
                    </m:oMath>
                  </m:oMathPara>
                </a14:m>
                <a:endParaRPr lang="fr-FR" sz="2400" dirty="0">
                  <a:effectLst/>
                  <a:ea typeface="Times New Roman" panose="02020603050405020304" pitchFamily="18" charset="0"/>
                </a:endParaRPr>
              </a:p>
              <a:p>
                <a:pPr>
                  <a:spcAft>
                    <a:spcPts val="0"/>
                  </a:spcAft>
                </a:pPr>
                <a:r>
                  <a:rPr lang="fr-FR" sz="2400" b="1" dirty="0">
                    <a:solidFill>
                      <a:srgbClr val="FF0000"/>
                    </a:solidFill>
                    <a:effectLst/>
                    <a:ea typeface="Times New Roman" panose="02020603050405020304" pitchFamily="18" charset="0"/>
                  </a:rPr>
                  <a:t> </a:t>
                </a:r>
                <a:endParaRPr lang="fr-FR" sz="2400" dirty="0">
                  <a:effectLst/>
                  <a:ea typeface="Times New Roman" panose="02020603050405020304" pitchFamily="18" charset="0"/>
                </a:endParaRPr>
              </a:p>
            </p:txBody>
          </p:sp>
        </mc:Choice>
        <mc:Fallback xmlns="">
          <p:sp>
            <p:nvSpPr>
              <p:cNvPr id="10" name="Zone de texte 36"/>
              <p:cNvSpPr txBox="1">
                <a:spLocks noRot="1" noChangeAspect="1" noMove="1" noResize="1" noEditPoints="1" noAdjustHandles="1" noChangeArrowheads="1" noChangeShapeType="1" noTextEdit="1"/>
              </p:cNvSpPr>
              <p:nvPr/>
            </p:nvSpPr>
            <p:spPr>
              <a:xfrm>
                <a:off x="7313031" y="4093259"/>
                <a:ext cx="2611120" cy="1048749"/>
              </a:xfrm>
              <a:prstGeom prst="rect">
                <a:avLst/>
              </a:prstGeom>
              <a:blipFill>
                <a:blip r:embed="rId8"/>
                <a:stretch>
                  <a:fillRect/>
                </a:stretch>
              </a:blipFill>
              <a:ln w="6350">
                <a:noFill/>
              </a:ln>
            </p:spPr>
            <p:txBody>
              <a:bodyPr/>
              <a:lstStyle/>
              <a:p>
                <a:r>
                  <a:rPr lang="fr-FR">
                    <a:noFill/>
                  </a:rPr>
                  <a:t> </a:t>
                </a:r>
              </a:p>
            </p:txBody>
          </p:sp>
        </mc:Fallback>
      </mc:AlternateContent>
      <p:sp>
        <p:nvSpPr>
          <p:cNvPr id="11" name="Double flèche horizontale 10"/>
          <p:cNvSpPr/>
          <p:nvPr/>
        </p:nvSpPr>
        <p:spPr>
          <a:xfrm>
            <a:off x="5776251" y="4414405"/>
            <a:ext cx="728980" cy="311150"/>
          </a:xfrm>
          <a:prstGeom prst="leftRightArrow">
            <a:avLst/>
          </a:prstGeom>
          <a:no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mc:AlternateContent xmlns:mc="http://schemas.openxmlformats.org/markup-compatibility/2006" xmlns:a14="http://schemas.microsoft.com/office/drawing/2010/main">
        <mc:Choice Requires="a14">
          <p:sp>
            <p:nvSpPr>
              <p:cNvPr id="12" name="Zone de texte 38"/>
              <p:cNvSpPr txBox="1"/>
              <p:nvPr/>
            </p:nvSpPr>
            <p:spPr>
              <a:xfrm>
                <a:off x="4110632" y="4927723"/>
                <a:ext cx="4200226" cy="107952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spAutoFit/>
              </a:bodyPr>
              <a:lstStyle/>
              <a:p>
                <a:pPr>
                  <a:spcAft>
                    <a:spcPts val="0"/>
                  </a:spcAft>
                </a:pPr>
                <a:r>
                  <a:rPr lang="fr-FR" sz="2400" dirty="0">
                    <a:effectLst/>
                    <a:latin typeface="Verdana" panose="020B0604030504040204" pitchFamily="34" charset="0"/>
                    <a:ea typeface="Times New Roman" panose="02020603050405020304" pitchFamily="18" charset="0"/>
                  </a:rPr>
                  <a:t> </a:t>
                </a:r>
                <a:endParaRPr lang="fr-FR" sz="2400" dirty="0">
                  <a:effectLst/>
                  <a:latin typeface="Times New Roman" panose="02020603050405020304" pitchFamily="18" charset="0"/>
                  <a:ea typeface="Times New Roman" panose="02020603050405020304" pitchFamily="18" charset="0"/>
                </a:endParaRPr>
              </a:p>
              <a:p>
                <a:pPr>
                  <a:spcAft>
                    <a:spcPts val="0"/>
                  </a:spcAft>
                </a:pPr>
                <a14:m>
                  <m:oMathPara xmlns:m="http://schemas.openxmlformats.org/officeDocument/2006/math">
                    <m:oMathParaPr>
                      <m:jc m:val="centerGroup"/>
                    </m:oMathParaPr>
                    <m:oMath xmlns:m="http://schemas.openxmlformats.org/officeDocument/2006/math">
                      <m:sSub>
                        <m:sSubPr>
                          <m:ctrlPr>
                            <a:rPr lang="fr-FR" sz="2400" b="1" i="1">
                              <a:solidFill>
                                <a:srgbClr val="FF0000"/>
                              </a:solidFill>
                              <a:effectLst/>
                              <a:latin typeface="Cambria Math" panose="02040503050406030204" pitchFamily="18" charset="0"/>
                              <a:ea typeface="Times New Roman" panose="02020603050405020304" pitchFamily="18" charset="0"/>
                            </a:rPr>
                          </m:ctrlPr>
                        </m:sSubPr>
                        <m:e>
                          <m:r>
                            <a:rPr lang="fr-FR" sz="2400" b="1" i="1">
                              <a:solidFill>
                                <a:srgbClr val="FF0000"/>
                              </a:solidFill>
                              <a:effectLst/>
                              <a:latin typeface="Cambria Math" panose="02040503050406030204" pitchFamily="18" charset="0"/>
                              <a:ea typeface="Times New Roman" panose="02020603050405020304" pitchFamily="18" charset="0"/>
                            </a:rPr>
                            <m:t>𝐞</m:t>
                          </m:r>
                        </m:e>
                        <m:sub>
                          <m:r>
                            <a:rPr lang="fr-FR" sz="2400" b="1">
                              <a:solidFill>
                                <a:srgbClr val="FF0000"/>
                              </a:solidFill>
                              <a:effectLst/>
                              <a:latin typeface="Cambria Math" panose="02040503050406030204" pitchFamily="18" charset="0"/>
                              <a:ea typeface="Times New Roman" panose="02020603050405020304" pitchFamily="18" charset="0"/>
                            </a:rPr>
                            <m:t>é</m:t>
                          </m:r>
                          <m:r>
                            <a:rPr lang="fr-FR" sz="2400" b="1" i="1">
                              <a:solidFill>
                                <a:srgbClr val="FF0000"/>
                              </a:solidFill>
                              <a:effectLst/>
                              <a:latin typeface="Cambria Math" panose="02040503050406030204" pitchFamily="18" charset="0"/>
                              <a:ea typeface="Times New Roman" panose="02020603050405020304" pitchFamily="18" charset="0"/>
                            </a:rPr>
                            <m:t>𝐪</m:t>
                          </m:r>
                        </m:sub>
                      </m:sSub>
                      <m:r>
                        <a:rPr lang="fr-FR" sz="2400" b="1">
                          <a:solidFill>
                            <a:srgbClr val="FF0000"/>
                          </a:solidFill>
                          <a:effectLst/>
                          <a:latin typeface="Cambria Math" panose="02040503050406030204" pitchFamily="18" charset="0"/>
                          <a:ea typeface="Times New Roman" panose="02020603050405020304" pitchFamily="18" charset="0"/>
                        </a:rPr>
                        <m:t>=</m:t>
                      </m:r>
                      <m:r>
                        <a:rPr lang="fr-FR" sz="2400" b="1" i="1">
                          <a:solidFill>
                            <a:srgbClr val="FF0000"/>
                          </a:solidFill>
                          <a:effectLst/>
                          <a:latin typeface="Cambria Math" panose="02040503050406030204" pitchFamily="18" charset="0"/>
                          <a:ea typeface="Times New Roman" panose="02020603050405020304" pitchFamily="18" charset="0"/>
                        </a:rPr>
                        <m:t>−</m:t>
                      </m:r>
                      <m:sSub>
                        <m:sSubPr>
                          <m:ctrlPr>
                            <a:rPr lang="fr-FR" sz="2400" b="1" i="1">
                              <a:solidFill>
                                <a:srgbClr val="FF0000"/>
                              </a:solidFill>
                              <a:effectLst/>
                              <a:latin typeface="Cambria Math" panose="02040503050406030204" pitchFamily="18" charset="0"/>
                              <a:ea typeface="Times New Roman" panose="02020603050405020304" pitchFamily="18" charset="0"/>
                            </a:rPr>
                          </m:ctrlPr>
                        </m:sSubPr>
                        <m:e>
                          <m:r>
                            <a:rPr lang="fr-FR" sz="2400" b="1" i="1">
                              <a:solidFill>
                                <a:srgbClr val="FF0000"/>
                              </a:solidFill>
                              <a:effectLst/>
                              <a:latin typeface="Cambria Math" panose="02040503050406030204" pitchFamily="18" charset="0"/>
                              <a:ea typeface="Times New Roman" panose="02020603050405020304" pitchFamily="18" charset="0"/>
                            </a:rPr>
                            <m:t>𝐞</m:t>
                          </m:r>
                        </m:e>
                        <m:sub>
                          <m:r>
                            <a:rPr lang="fr-FR" sz="2400" b="1" i="1">
                              <a:solidFill>
                                <a:srgbClr val="FF0000"/>
                              </a:solidFill>
                              <a:effectLst/>
                              <a:latin typeface="Cambria Math" panose="02040503050406030204" pitchFamily="18" charset="0"/>
                              <a:ea typeface="Times New Roman" panose="02020603050405020304" pitchFamily="18" charset="0"/>
                            </a:rPr>
                            <m:t>𝟏</m:t>
                          </m:r>
                        </m:sub>
                      </m:sSub>
                      <m:r>
                        <a:rPr lang="fr-FR" sz="2400" b="1">
                          <a:solidFill>
                            <a:srgbClr val="FF0000"/>
                          </a:solidFill>
                          <a:effectLst/>
                          <a:latin typeface="Cambria Math" panose="02040503050406030204" pitchFamily="18" charset="0"/>
                          <a:ea typeface="Times New Roman" panose="02020603050405020304" pitchFamily="18" charset="0"/>
                        </a:rPr>
                        <m:t>+</m:t>
                      </m:r>
                      <m:sSub>
                        <m:sSubPr>
                          <m:ctrlPr>
                            <a:rPr lang="fr-FR" sz="2400" b="1" i="1">
                              <a:solidFill>
                                <a:srgbClr val="FF0000"/>
                              </a:solidFill>
                              <a:effectLst/>
                              <a:latin typeface="Cambria Math" panose="02040503050406030204" pitchFamily="18" charset="0"/>
                              <a:ea typeface="Times New Roman" panose="02020603050405020304" pitchFamily="18" charset="0"/>
                            </a:rPr>
                          </m:ctrlPr>
                        </m:sSubPr>
                        <m:e>
                          <m:r>
                            <a:rPr lang="fr-FR" sz="2400" b="1" i="1">
                              <a:solidFill>
                                <a:srgbClr val="FF0000"/>
                              </a:solidFill>
                              <a:effectLst/>
                              <a:latin typeface="Cambria Math" panose="02040503050406030204" pitchFamily="18" charset="0"/>
                              <a:ea typeface="Times New Roman" panose="02020603050405020304" pitchFamily="18" charset="0"/>
                            </a:rPr>
                            <m:t>𝐞</m:t>
                          </m:r>
                        </m:e>
                        <m:sub>
                          <m:r>
                            <a:rPr lang="fr-FR" sz="2400" b="1" i="1">
                              <a:solidFill>
                                <a:srgbClr val="FF0000"/>
                              </a:solidFill>
                              <a:effectLst/>
                              <a:latin typeface="Cambria Math" panose="02040503050406030204" pitchFamily="18" charset="0"/>
                              <a:ea typeface="Times New Roman" panose="02020603050405020304" pitchFamily="18" charset="0"/>
                            </a:rPr>
                            <m:t>𝟐</m:t>
                          </m:r>
                        </m:sub>
                      </m:sSub>
                      <m:r>
                        <a:rPr lang="fr-FR" sz="2400" b="1">
                          <a:solidFill>
                            <a:srgbClr val="FF0000"/>
                          </a:solidFill>
                          <a:effectLst/>
                          <a:latin typeface="Cambria Math" panose="02040503050406030204" pitchFamily="18" charset="0"/>
                          <a:ea typeface="Times New Roman" panose="02020603050405020304" pitchFamily="18" charset="0"/>
                        </a:rPr>
                        <m:t>+</m:t>
                      </m:r>
                      <m:sSub>
                        <m:sSubPr>
                          <m:ctrlPr>
                            <a:rPr lang="fr-FR" sz="2400" b="1" i="1">
                              <a:solidFill>
                                <a:srgbClr val="FF0000"/>
                              </a:solidFill>
                              <a:effectLst/>
                              <a:latin typeface="Cambria Math" panose="02040503050406030204" pitchFamily="18" charset="0"/>
                              <a:ea typeface="Times New Roman" panose="02020603050405020304" pitchFamily="18" charset="0"/>
                            </a:rPr>
                          </m:ctrlPr>
                        </m:sSubPr>
                        <m:e>
                          <m:r>
                            <a:rPr lang="fr-FR" sz="2400" b="1" i="1">
                              <a:solidFill>
                                <a:srgbClr val="FF0000"/>
                              </a:solidFill>
                              <a:effectLst/>
                              <a:latin typeface="Cambria Math" panose="02040503050406030204" pitchFamily="18" charset="0"/>
                              <a:ea typeface="Times New Roman" panose="02020603050405020304" pitchFamily="18" charset="0"/>
                            </a:rPr>
                            <m:t>𝐞</m:t>
                          </m:r>
                        </m:e>
                        <m:sub>
                          <m:r>
                            <a:rPr lang="fr-FR" sz="2400" b="1" i="1">
                              <a:solidFill>
                                <a:srgbClr val="FF0000"/>
                              </a:solidFill>
                              <a:effectLst/>
                              <a:latin typeface="Cambria Math" panose="02040503050406030204" pitchFamily="18" charset="0"/>
                              <a:ea typeface="Times New Roman" panose="02020603050405020304" pitchFamily="18" charset="0"/>
                            </a:rPr>
                            <m:t>𝟑</m:t>
                          </m:r>
                        </m:sub>
                      </m:sSub>
                      <m:r>
                        <a:rPr lang="fr-FR" sz="2400" b="1" i="1">
                          <a:solidFill>
                            <a:srgbClr val="FF0000"/>
                          </a:solidFill>
                          <a:effectLst/>
                          <a:latin typeface="Cambria Math" panose="02040503050406030204" pitchFamily="18" charset="0"/>
                          <a:ea typeface="Times New Roman" panose="02020603050405020304" pitchFamily="18" charset="0"/>
                        </a:rPr>
                        <m:t>−</m:t>
                      </m:r>
                      <m:sSub>
                        <m:sSubPr>
                          <m:ctrlPr>
                            <a:rPr lang="fr-FR" sz="2400" b="1" i="1">
                              <a:solidFill>
                                <a:srgbClr val="FF0000"/>
                              </a:solidFill>
                              <a:effectLst/>
                              <a:latin typeface="Cambria Math" panose="02040503050406030204" pitchFamily="18" charset="0"/>
                              <a:ea typeface="Times New Roman" panose="02020603050405020304" pitchFamily="18" charset="0"/>
                            </a:rPr>
                          </m:ctrlPr>
                        </m:sSubPr>
                        <m:e>
                          <m:r>
                            <a:rPr lang="fr-FR" sz="2400" b="1" i="1">
                              <a:solidFill>
                                <a:srgbClr val="FF0000"/>
                              </a:solidFill>
                              <a:effectLst/>
                              <a:latin typeface="Cambria Math" panose="02040503050406030204" pitchFamily="18" charset="0"/>
                              <a:ea typeface="Times New Roman" panose="02020603050405020304" pitchFamily="18" charset="0"/>
                            </a:rPr>
                            <m:t>𝐞</m:t>
                          </m:r>
                        </m:e>
                        <m:sub>
                          <m:r>
                            <a:rPr lang="fr-FR" sz="2400" b="1" i="1">
                              <a:solidFill>
                                <a:srgbClr val="FF0000"/>
                              </a:solidFill>
                              <a:effectLst/>
                              <a:latin typeface="Cambria Math" panose="02040503050406030204" pitchFamily="18" charset="0"/>
                              <a:ea typeface="Times New Roman" panose="02020603050405020304" pitchFamily="18" charset="0"/>
                            </a:rPr>
                            <m:t>𝟒</m:t>
                          </m:r>
                        </m:sub>
                      </m:sSub>
                    </m:oMath>
                  </m:oMathPara>
                </a14:m>
                <a:endParaRPr lang="fr-FR" sz="2400" dirty="0">
                  <a:effectLst/>
                  <a:latin typeface="Times New Roman" panose="02020603050405020304" pitchFamily="18" charset="0"/>
                  <a:ea typeface="Times New Roman" panose="02020603050405020304" pitchFamily="18" charset="0"/>
                </a:endParaRPr>
              </a:p>
              <a:p>
                <a:pPr>
                  <a:spcAft>
                    <a:spcPts val="0"/>
                  </a:spcAft>
                </a:pPr>
                <a:r>
                  <a:rPr lang="fr-FR" sz="1400" b="1" dirty="0">
                    <a:solidFill>
                      <a:srgbClr val="FF0000"/>
                    </a:solidFill>
                    <a:effectLst/>
                    <a:latin typeface="Verdana" panose="020B0604030504040204" pitchFamily="34" charset="0"/>
                    <a:ea typeface="Times New Roman" panose="02020603050405020304" pitchFamily="18" charset="0"/>
                  </a:rPr>
                  <a:t> </a:t>
                </a:r>
                <a:endParaRPr lang="fr-FR" sz="1000" dirty="0">
                  <a:effectLst/>
                  <a:latin typeface="Times New Roman" panose="02020603050405020304" pitchFamily="18" charset="0"/>
                  <a:ea typeface="Times New Roman" panose="02020603050405020304" pitchFamily="18" charset="0"/>
                </a:endParaRPr>
              </a:p>
            </p:txBody>
          </p:sp>
        </mc:Choice>
        <mc:Fallback xmlns="">
          <p:sp>
            <p:nvSpPr>
              <p:cNvPr id="12" name="Zone de texte 38"/>
              <p:cNvSpPr txBox="1">
                <a:spLocks noRot="1" noChangeAspect="1" noMove="1" noResize="1" noEditPoints="1" noAdjustHandles="1" noChangeArrowheads="1" noChangeShapeType="1" noTextEdit="1"/>
              </p:cNvSpPr>
              <p:nvPr/>
            </p:nvSpPr>
            <p:spPr>
              <a:xfrm>
                <a:off x="4110632" y="4927723"/>
                <a:ext cx="4200226" cy="1079526"/>
              </a:xfrm>
              <a:prstGeom prst="rect">
                <a:avLst/>
              </a:prstGeom>
              <a:blipFill>
                <a:blip r:embed="rId9"/>
                <a:stretch>
                  <a:fillRect/>
                </a:stretch>
              </a:blipFill>
              <a:ln w="6350">
                <a:noFill/>
              </a:ln>
            </p:spPr>
            <p:txBody>
              <a:bodyPr/>
              <a:lstStyle/>
              <a:p>
                <a:r>
                  <a:rPr lang="fr-FR">
                    <a:noFill/>
                  </a:rPr>
                  <a:t> </a:t>
                </a:r>
              </a:p>
            </p:txBody>
          </p:sp>
        </mc:Fallback>
      </mc:AlternateContent>
      <p:sp>
        <p:nvSpPr>
          <p:cNvPr id="13" name="Rectangle à coins arrondis 12"/>
          <p:cNvSpPr/>
          <p:nvPr/>
        </p:nvSpPr>
        <p:spPr>
          <a:xfrm>
            <a:off x="4103837" y="5160489"/>
            <a:ext cx="4207022" cy="8760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14" name="Rectangle 13"/>
          <p:cNvSpPr/>
          <p:nvPr/>
        </p:nvSpPr>
        <p:spPr>
          <a:xfrm>
            <a:off x="3294119" y="6278268"/>
            <a:ext cx="6096000" cy="707886"/>
          </a:xfrm>
          <a:prstGeom prst="rect">
            <a:avLst/>
          </a:prstGeom>
        </p:spPr>
        <p:txBody>
          <a:bodyPr>
            <a:spAutoFit/>
          </a:bodyPr>
          <a:lstStyle/>
          <a:p>
            <a:pPr algn="ctr">
              <a:spcAft>
                <a:spcPts val="0"/>
              </a:spcAft>
            </a:pPr>
            <a:r>
              <a:rPr lang="fr-FR" sz="2000" dirty="0">
                <a:solidFill>
                  <a:srgbClr val="FF0000"/>
                </a:solidFill>
                <a:ea typeface="Times New Roman" panose="02020603050405020304" pitchFamily="18" charset="0"/>
              </a:rPr>
              <a:t>Les </a:t>
            </a:r>
            <a:r>
              <a:rPr lang="fr-FR" sz="2000" dirty="0" err="1">
                <a:solidFill>
                  <a:srgbClr val="FF0000"/>
                </a:solidFill>
                <a:ea typeface="Times New Roman" panose="02020603050405020304" pitchFamily="18" charset="0"/>
              </a:rPr>
              <a:t>fem</a:t>
            </a:r>
            <a:r>
              <a:rPr lang="fr-FR" sz="2000" dirty="0">
                <a:solidFill>
                  <a:srgbClr val="FF0000"/>
                </a:solidFill>
                <a:ea typeface="Times New Roman" panose="02020603050405020304" pitchFamily="18" charset="0"/>
              </a:rPr>
              <a:t> s’additionnent algébriquement</a:t>
            </a:r>
            <a:endParaRPr lang="fr-FR" sz="2000" dirty="0">
              <a:ea typeface="Times New Roman" panose="02020603050405020304" pitchFamily="18" charset="0"/>
            </a:endParaRPr>
          </a:p>
          <a:p>
            <a:pPr>
              <a:spcAft>
                <a:spcPts val="0"/>
              </a:spcAft>
            </a:pPr>
            <a:r>
              <a:rPr lang="fr-FR" sz="2000" dirty="0">
                <a:ea typeface="Times New Roman" panose="02020603050405020304" pitchFamily="18" charset="0"/>
              </a:rPr>
              <a:t> </a:t>
            </a:r>
            <a:endParaRPr lang="fr-FR" sz="2000" dirty="0">
              <a:effectLst/>
              <a:ea typeface="Times New Roman" panose="02020603050405020304" pitchFamily="18" charset="0"/>
            </a:endParaRPr>
          </a:p>
        </p:txBody>
      </p:sp>
    </p:spTree>
    <p:extLst>
      <p:ext uri="{BB962C8B-B14F-4D97-AF65-F5344CB8AC3E}">
        <p14:creationId xmlns:p14="http://schemas.microsoft.com/office/powerpoint/2010/main" val="4042663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animBg="1"/>
      <p:bldP spid="9" grpId="0"/>
      <p:bldP spid="10" grpId="0"/>
      <p:bldP spid="11" grpId="0" animBg="1"/>
      <p:bldP spid="12" grpId="0"/>
      <p:bldP spid="13" grpId="0" animBg="1"/>
      <p:bldP spid="1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5636" y="315856"/>
            <a:ext cx="7485352" cy="800219"/>
          </a:xfrm>
          <a:prstGeom prst="rect">
            <a:avLst/>
          </a:prstGeom>
        </p:spPr>
        <p:txBody>
          <a:bodyPr wrap="square">
            <a:spAutoFit/>
          </a:bodyPr>
          <a:lstStyle/>
          <a:p>
            <a:pPr>
              <a:spcAft>
                <a:spcPts val="0"/>
              </a:spcAft>
            </a:pPr>
            <a:r>
              <a:rPr lang="fr-FR" sz="2800" dirty="0">
                <a:solidFill>
                  <a:srgbClr val="0070C0"/>
                </a:solidFill>
                <a:ea typeface="Times New Roman" panose="02020603050405020304" pitchFamily="18" charset="0"/>
              </a:rPr>
              <a:t>IV-  point de fonctionnement d’un circuit.</a:t>
            </a:r>
          </a:p>
          <a:p>
            <a:pPr>
              <a:spcAft>
                <a:spcPts val="0"/>
              </a:spcAft>
            </a:pPr>
            <a:r>
              <a:rPr lang="fr-FR" dirty="0">
                <a:latin typeface="Verdana" panose="020B0604030504040204" pitchFamily="34" charset="0"/>
                <a:ea typeface="Times New Roman" panose="02020603050405020304" pitchFamily="18" charset="0"/>
              </a:rPr>
              <a:t> </a:t>
            </a:r>
            <a:endParaRPr lang="fr-FR" sz="1200" dirty="0">
              <a:effectLst/>
              <a:latin typeface="Times New Roman" panose="02020603050405020304" pitchFamily="18" charset="0"/>
              <a:ea typeface="Times New Roman" panose="02020603050405020304" pitchFamily="18" charset="0"/>
            </a:endParaRPr>
          </a:p>
        </p:txBody>
      </p:sp>
      <p:sp>
        <p:nvSpPr>
          <p:cNvPr id="3" name="ZoneTexte 2"/>
          <p:cNvSpPr txBox="1"/>
          <p:nvPr/>
        </p:nvSpPr>
        <p:spPr>
          <a:xfrm>
            <a:off x="359188" y="971550"/>
            <a:ext cx="11485852" cy="1569660"/>
          </a:xfrm>
          <a:prstGeom prst="rect">
            <a:avLst/>
          </a:prstGeom>
          <a:noFill/>
        </p:spPr>
        <p:txBody>
          <a:bodyPr wrap="square" rtlCol="0">
            <a:spAutoFit/>
          </a:bodyPr>
          <a:lstStyle/>
          <a:p>
            <a:r>
              <a:rPr lang="fr-FR" sz="2400" dirty="0"/>
              <a:t>Lorsqu’un dipôle est intégré à un circuit électrique, on veut déterminer la tension à ses bornes et le courant </a:t>
            </a:r>
          </a:p>
          <a:p>
            <a:r>
              <a:rPr lang="fr-FR" sz="2400" dirty="0"/>
              <a:t>le traversant. On peut déterminer ces grandeurs (U</a:t>
            </a:r>
            <a:r>
              <a:rPr lang="fr-FR" sz="2400" baseline="-25000" dirty="0"/>
              <a:t>0</a:t>
            </a:r>
            <a:r>
              <a:rPr lang="fr-FR" sz="2400" dirty="0"/>
              <a:t>,I</a:t>
            </a:r>
            <a:r>
              <a:rPr lang="fr-FR" sz="2400" baseline="-25000" dirty="0"/>
              <a:t>0</a:t>
            </a:r>
            <a:r>
              <a:rPr lang="fr-FR" sz="2400" dirty="0"/>
              <a:t>) par le calcul ou bien à l’aide des caractéristiques.</a:t>
            </a:r>
          </a:p>
        </p:txBody>
      </p:sp>
      <p:graphicFrame>
        <p:nvGraphicFramePr>
          <p:cNvPr id="4" name="Objet 3"/>
          <p:cNvGraphicFramePr>
            <a:graphicFrameLocks noChangeAspect="1"/>
          </p:cNvGraphicFramePr>
          <p:nvPr>
            <p:extLst>
              <p:ext uri="{D42A27DB-BD31-4B8C-83A1-F6EECF244321}">
                <p14:modId xmlns:p14="http://schemas.microsoft.com/office/powerpoint/2010/main" val="3118465114"/>
              </p:ext>
            </p:extLst>
          </p:nvPr>
        </p:nvGraphicFramePr>
        <p:xfrm>
          <a:off x="531306" y="3055380"/>
          <a:ext cx="6171302" cy="3474005"/>
        </p:xfrm>
        <a:graphic>
          <a:graphicData uri="http://schemas.openxmlformats.org/presentationml/2006/ole">
            <mc:AlternateContent xmlns:mc="http://schemas.openxmlformats.org/markup-compatibility/2006">
              <mc:Choice xmlns:v="urn:schemas-microsoft-com:vml" Requires="v">
                <p:oleObj spid="_x0000_s19490" name="Slide" r:id="rId3" imgW="3629630" imgH="2042212" progId="PowerPoint.Slide.12">
                  <p:embed/>
                </p:oleObj>
              </mc:Choice>
              <mc:Fallback>
                <p:oleObj name="Slide" r:id="rId3" imgW="3629630" imgH="2042212" progId="PowerPoint.Slide.12">
                  <p:embed/>
                  <p:pic>
                    <p:nvPicPr>
                      <p:cNvPr id="4" name="Objet 3"/>
                      <p:cNvPicPr>
                        <a:picLocks noChangeAspect="1" noChangeArrowheads="1"/>
                      </p:cNvPicPr>
                      <p:nvPr/>
                    </p:nvPicPr>
                    <p:blipFill>
                      <a:blip r:embed="rId4"/>
                      <a:srcRect/>
                      <a:stretch>
                        <a:fillRect/>
                      </a:stretch>
                    </p:blipFill>
                    <p:spPr bwMode="auto">
                      <a:xfrm>
                        <a:off x="531306" y="3055380"/>
                        <a:ext cx="6171302" cy="3474005"/>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5" name="ZoneTexte 4"/>
              <p:cNvSpPr txBox="1"/>
              <p:nvPr/>
            </p:nvSpPr>
            <p:spPr>
              <a:xfrm>
                <a:off x="4629852" y="2639882"/>
                <a:ext cx="2279085" cy="95410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fr-FR" sz="2800" b="0" i="1" smtClean="0">
                              <a:solidFill>
                                <a:srgbClr val="FF0000"/>
                              </a:solidFill>
                              <a:latin typeface="Cambria Math" panose="02040503050406030204" pitchFamily="18" charset="0"/>
                            </a:rPr>
                          </m:ctrlPr>
                        </m:sSubPr>
                        <m:e>
                          <m:r>
                            <m:rPr>
                              <m:sty m:val="p"/>
                            </m:rPr>
                            <a:rPr lang="fr-FR" sz="2800" b="0" i="0" smtClean="0">
                              <a:solidFill>
                                <a:srgbClr val="FF0000"/>
                              </a:solidFill>
                              <a:latin typeface="Cambria Math" panose="02040503050406030204" pitchFamily="18" charset="0"/>
                            </a:rPr>
                            <m:t>U</m:t>
                          </m:r>
                        </m:e>
                        <m:sub>
                          <m:r>
                            <a:rPr lang="fr-FR" sz="2800" b="0" i="0" smtClean="0">
                              <a:solidFill>
                                <a:srgbClr val="FF0000"/>
                              </a:solidFill>
                              <a:latin typeface="Cambria Math" panose="02040503050406030204" pitchFamily="18" charset="0"/>
                            </a:rPr>
                            <m:t>0</m:t>
                          </m:r>
                        </m:sub>
                      </m:sSub>
                      <m:r>
                        <a:rPr lang="fr-FR" sz="2800" b="0" i="0" smtClean="0">
                          <a:solidFill>
                            <a:srgbClr val="FF0000"/>
                          </a:solidFill>
                          <a:latin typeface="Cambria Math" panose="02040503050406030204" pitchFamily="18" charset="0"/>
                        </a:rPr>
                        <m:t>=</m:t>
                      </m:r>
                      <m:r>
                        <m:rPr>
                          <m:sty m:val="p"/>
                        </m:rPr>
                        <a:rPr lang="fr-FR" sz="2800" b="0" i="0" smtClean="0">
                          <a:solidFill>
                            <a:srgbClr val="FF0000"/>
                          </a:solidFill>
                          <a:latin typeface="Cambria Math" panose="02040503050406030204" pitchFamily="18" charset="0"/>
                        </a:rPr>
                        <m:t>R</m:t>
                      </m:r>
                      <m:sSub>
                        <m:sSubPr>
                          <m:ctrlPr>
                            <a:rPr lang="fr-FR" sz="2800" b="0" i="1" smtClean="0">
                              <a:solidFill>
                                <a:srgbClr val="FF0000"/>
                              </a:solidFill>
                              <a:latin typeface="Cambria Math" panose="02040503050406030204" pitchFamily="18" charset="0"/>
                              <a:ea typeface="Cambria Math" panose="02040503050406030204" pitchFamily="18" charset="0"/>
                            </a:rPr>
                          </m:ctrlPr>
                        </m:sSubPr>
                        <m:e>
                          <m:r>
                            <m:rPr>
                              <m:sty m:val="p"/>
                            </m:rPr>
                            <a:rPr lang="fr-FR" sz="2800" b="0" i="0" smtClean="0">
                              <a:solidFill>
                                <a:srgbClr val="FF0000"/>
                              </a:solidFill>
                              <a:latin typeface="Cambria Math" panose="02040503050406030204" pitchFamily="18" charset="0"/>
                              <a:ea typeface="Cambria Math" panose="02040503050406030204" pitchFamily="18" charset="0"/>
                            </a:rPr>
                            <m:t>I</m:t>
                          </m:r>
                        </m:e>
                        <m:sub>
                          <m:r>
                            <a:rPr lang="fr-FR" sz="2800" b="0" i="0" smtClean="0">
                              <a:solidFill>
                                <a:srgbClr val="FF0000"/>
                              </a:solidFill>
                              <a:latin typeface="Cambria Math" panose="02040503050406030204" pitchFamily="18" charset="0"/>
                              <a:ea typeface="Cambria Math" panose="02040503050406030204" pitchFamily="18" charset="0"/>
                            </a:rPr>
                            <m:t>0</m:t>
                          </m:r>
                        </m:sub>
                      </m:sSub>
                      <m:r>
                        <a:rPr lang="fr-FR" sz="2800" b="0" i="0" smtClean="0">
                          <a:solidFill>
                            <a:srgbClr val="FF0000"/>
                          </a:solidFill>
                          <a:latin typeface="Cambria Math" panose="02040503050406030204" pitchFamily="18" charset="0"/>
                          <a:ea typeface="Cambria Math" panose="02040503050406030204" pitchFamily="18" charset="0"/>
                        </a:rPr>
                        <m:t> </m:t>
                      </m:r>
                      <m:r>
                        <m:rPr>
                          <m:sty m:val="p"/>
                        </m:rPr>
                        <a:rPr lang="fr-FR" sz="2800" b="0" i="0" smtClean="0">
                          <a:solidFill>
                            <a:srgbClr val="FF0000"/>
                          </a:solidFill>
                          <a:latin typeface="Cambria Math" panose="02040503050406030204" pitchFamily="18" charset="0"/>
                          <a:ea typeface="Cambria Math" panose="02040503050406030204" pitchFamily="18" charset="0"/>
                        </a:rPr>
                        <m:t>et</m:t>
                      </m:r>
                      <m:r>
                        <a:rPr lang="fr-FR" sz="2800" b="0" i="0" smtClean="0">
                          <a:solidFill>
                            <a:srgbClr val="FF0000"/>
                          </a:solidFill>
                          <a:latin typeface="Cambria Math" panose="02040503050406030204" pitchFamily="18" charset="0"/>
                          <a:ea typeface="Cambria Math" panose="02040503050406030204" pitchFamily="18" charset="0"/>
                        </a:rPr>
                        <m:t> </m:t>
                      </m:r>
                    </m:oMath>
                  </m:oMathPara>
                </a14:m>
                <a:endParaRPr lang="fr-FR" sz="2800" b="0" dirty="0">
                  <a:solidFill>
                    <a:srgbClr val="FF0000"/>
                  </a:solidFill>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fr-FR" sz="2800" i="1">
                              <a:solidFill>
                                <a:srgbClr val="FF0000"/>
                              </a:solidFill>
                              <a:latin typeface="Cambria Math" panose="02040503050406030204" pitchFamily="18" charset="0"/>
                            </a:rPr>
                          </m:ctrlPr>
                        </m:sSubPr>
                        <m:e>
                          <m:r>
                            <m:rPr>
                              <m:sty m:val="p"/>
                            </m:rPr>
                            <a:rPr lang="fr-FR" sz="2800" i="0">
                              <a:solidFill>
                                <a:srgbClr val="FF0000"/>
                              </a:solidFill>
                              <a:latin typeface="Cambria Math" panose="02040503050406030204" pitchFamily="18" charset="0"/>
                            </a:rPr>
                            <m:t>U</m:t>
                          </m:r>
                        </m:e>
                        <m:sub>
                          <m:r>
                            <a:rPr lang="fr-FR" sz="2800" i="0">
                              <a:solidFill>
                                <a:srgbClr val="FF0000"/>
                              </a:solidFill>
                              <a:latin typeface="Cambria Math" panose="02040503050406030204" pitchFamily="18" charset="0"/>
                            </a:rPr>
                            <m:t>0</m:t>
                          </m:r>
                        </m:sub>
                      </m:sSub>
                      <m:r>
                        <a:rPr lang="fr-FR" sz="2800" b="0" i="0" smtClean="0">
                          <a:solidFill>
                            <a:srgbClr val="FF0000"/>
                          </a:solidFill>
                          <a:latin typeface="Cambria Math" panose="02040503050406030204" pitchFamily="18" charset="0"/>
                          <a:ea typeface="Cambria Math" panose="02040503050406030204" pitchFamily="18" charset="0"/>
                        </a:rPr>
                        <m:t>=</m:t>
                      </m:r>
                      <m:r>
                        <m:rPr>
                          <m:sty m:val="p"/>
                        </m:rPr>
                        <a:rPr lang="fr-FR" sz="2800" b="0" i="0" smtClean="0">
                          <a:solidFill>
                            <a:srgbClr val="FF0000"/>
                          </a:solidFill>
                          <a:latin typeface="Cambria Math" panose="02040503050406030204" pitchFamily="18" charset="0"/>
                          <a:ea typeface="Cambria Math" panose="02040503050406030204" pitchFamily="18" charset="0"/>
                        </a:rPr>
                        <m:t>E</m:t>
                      </m:r>
                      <m:r>
                        <a:rPr lang="fr-FR" sz="2800" b="0" i="0" smtClean="0">
                          <a:solidFill>
                            <a:srgbClr val="FF0000"/>
                          </a:solidFill>
                          <a:latin typeface="Cambria Math" panose="02040503050406030204" pitchFamily="18" charset="0"/>
                          <a:ea typeface="Cambria Math" panose="02040503050406030204" pitchFamily="18" charset="0"/>
                        </a:rPr>
                        <m:t> −</m:t>
                      </m:r>
                      <m:r>
                        <m:rPr>
                          <m:sty m:val="p"/>
                        </m:rPr>
                        <a:rPr lang="fr-FR" sz="2800" b="0" i="0" smtClean="0">
                          <a:solidFill>
                            <a:srgbClr val="FF0000"/>
                          </a:solidFill>
                          <a:latin typeface="Cambria Math" panose="02040503050406030204" pitchFamily="18" charset="0"/>
                          <a:ea typeface="Cambria Math" panose="02040503050406030204" pitchFamily="18" charset="0"/>
                        </a:rPr>
                        <m:t>r</m:t>
                      </m:r>
                      <m:sSub>
                        <m:sSubPr>
                          <m:ctrlPr>
                            <a:rPr lang="fr-FR" sz="2800" i="1">
                              <a:solidFill>
                                <a:srgbClr val="FF0000"/>
                              </a:solidFill>
                              <a:latin typeface="Cambria Math" panose="02040503050406030204" pitchFamily="18" charset="0"/>
                              <a:ea typeface="Cambria Math" panose="02040503050406030204" pitchFamily="18" charset="0"/>
                            </a:rPr>
                          </m:ctrlPr>
                        </m:sSubPr>
                        <m:e>
                          <m:r>
                            <m:rPr>
                              <m:sty m:val="p"/>
                            </m:rPr>
                            <a:rPr lang="fr-FR" sz="2800" i="0">
                              <a:solidFill>
                                <a:srgbClr val="FF0000"/>
                              </a:solidFill>
                              <a:latin typeface="Cambria Math" panose="02040503050406030204" pitchFamily="18" charset="0"/>
                              <a:ea typeface="Cambria Math" panose="02040503050406030204" pitchFamily="18" charset="0"/>
                            </a:rPr>
                            <m:t>I</m:t>
                          </m:r>
                        </m:e>
                        <m:sub>
                          <m:r>
                            <a:rPr lang="fr-FR" sz="2800" i="0">
                              <a:solidFill>
                                <a:srgbClr val="FF0000"/>
                              </a:solidFill>
                              <a:latin typeface="Cambria Math" panose="02040503050406030204" pitchFamily="18" charset="0"/>
                              <a:ea typeface="Cambria Math" panose="02040503050406030204" pitchFamily="18" charset="0"/>
                            </a:rPr>
                            <m:t>0</m:t>
                          </m:r>
                        </m:sub>
                      </m:sSub>
                    </m:oMath>
                  </m:oMathPara>
                </a14:m>
                <a:endParaRPr lang="fr-FR" sz="2800" b="0" dirty="0">
                  <a:solidFill>
                    <a:srgbClr val="FF0000"/>
                  </a:solidFill>
                  <a:ea typeface="Cambria Math" panose="02040503050406030204" pitchFamily="18" charset="0"/>
                </a:endParaRPr>
              </a:p>
            </p:txBody>
          </p:sp>
        </mc:Choice>
        <mc:Fallback xmlns="">
          <p:sp>
            <p:nvSpPr>
              <p:cNvPr id="5" name="ZoneTexte 4"/>
              <p:cNvSpPr txBox="1">
                <a:spLocks noRot="1" noChangeAspect="1" noMove="1" noResize="1" noEditPoints="1" noAdjustHandles="1" noChangeArrowheads="1" noChangeShapeType="1" noTextEdit="1"/>
              </p:cNvSpPr>
              <p:nvPr/>
            </p:nvSpPr>
            <p:spPr>
              <a:xfrm>
                <a:off x="4629852" y="2639882"/>
                <a:ext cx="2279085" cy="954107"/>
              </a:xfrm>
              <a:prstGeom prst="rect">
                <a:avLst/>
              </a:prstGeom>
              <a:blipFill>
                <a:blip r:embed="rId5"/>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6" name="ZoneTexte 5"/>
              <p:cNvSpPr txBox="1"/>
              <p:nvPr/>
            </p:nvSpPr>
            <p:spPr>
              <a:xfrm>
                <a:off x="8196263" y="2686049"/>
                <a:ext cx="206486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fr-FR" sz="2400" b="0" i="0" smtClean="0">
                          <a:solidFill>
                            <a:srgbClr val="FF0000"/>
                          </a:solidFill>
                          <a:latin typeface="Cambria Math" panose="02040503050406030204" pitchFamily="18" charset="0"/>
                        </a:rPr>
                        <m:t>R</m:t>
                      </m:r>
                      <m:sSub>
                        <m:sSubPr>
                          <m:ctrlPr>
                            <a:rPr lang="fr-FR" sz="2400" i="1">
                              <a:solidFill>
                                <a:srgbClr val="FF0000"/>
                              </a:solidFill>
                              <a:latin typeface="Cambria Math" panose="02040503050406030204" pitchFamily="18" charset="0"/>
                              <a:ea typeface="Cambria Math" panose="02040503050406030204" pitchFamily="18" charset="0"/>
                            </a:rPr>
                          </m:ctrlPr>
                        </m:sSubPr>
                        <m:e>
                          <m:r>
                            <m:rPr>
                              <m:sty m:val="p"/>
                            </m:rPr>
                            <a:rPr lang="fr-FR" sz="2400" i="0">
                              <a:solidFill>
                                <a:srgbClr val="FF0000"/>
                              </a:solidFill>
                              <a:latin typeface="Cambria Math" panose="02040503050406030204" pitchFamily="18" charset="0"/>
                              <a:ea typeface="Cambria Math" panose="02040503050406030204" pitchFamily="18" charset="0"/>
                            </a:rPr>
                            <m:t>I</m:t>
                          </m:r>
                        </m:e>
                        <m:sub>
                          <m:r>
                            <a:rPr lang="fr-FR" sz="2400" i="0">
                              <a:solidFill>
                                <a:srgbClr val="FF0000"/>
                              </a:solidFill>
                              <a:latin typeface="Cambria Math" panose="02040503050406030204" pitchFamily="18" charset="0"/>
                              <a:ea typeface="Cambria Math" panose="02040503050406030204" pitchFamily="18" charset="0"/>
                            </a:rPr>
                            <m:t>0</m:t>
                          </m:r>
                        </m:sub>
                      </m:sSub>
                      <m:r>
                        <a:rPr lang="fr-FR" sz="2400" b="0" i="0" smtClean="0">
                          <a:solidFill>
                            <a:srgbClr val="FF0000"/>
                          </a:solidFill>
                          <a:latin typeface="Cambria Math" panose="02040503050406030204" pitchFamily="18" charset="0"/>
                          <a:ea typeface="Cambria Math" panose="02040503050406030204" pitchFamily="18" charset="0"/>
                        </a:rPr>
                        <m:t>=</m:t>
                      </m:r>
                      <m:r>
                        <m:rPr>
                          <m:sty m:val="p"/>
                        </m:rPr>
                        <a:rPr lang="fr-FR" sz="2400" b="0" i="0" smtClean="0">
                          <a:solidFill>
                            <a:srgbClr val="FF0000"/>
                          </a:solidFill>
                          <a:latin typeface="Cambria Math" panose="02040503050406030204" pitchFamily="18" charset="0"/>
                          <a:ea typeface="Cambria Math" panose="02040503050406030204" pitchFamily="18" charset="0"/>
                        </a:rPr>
                        <m:t>E</m:t>
                      </m:r>
                      <m:r>
                        <a:rPr lang="fr-FR" sz="2400" b="0" i="0" smtClean="0">
                          <a:solidFill>
                            <a:srgbClr val="FF0000"/>
                          </a:solidFill>
                          <a:latin typeface="Cambria Math" panose="02040503050406030204" pitchFamily="18" charset="0"/>
                          <a:ea typeface="Cambria Math" panose="02040503050406030204" pitchFamily="18" charset="0"/>
                        </a:rPr>
                        <m:t> −</m:t>
                      </m:r>
                      <m:r>
                        <m:rPr>
                          <m:sty m:val="p"/>
                        </m:rPr>
                        <a:rPr lang="fr-FR" sz="2400" b="0" i="0" smtClean="0">
                          <a:solidFill>
                            <a:srgbClr val="FF0000"/>
                          </a:solidFill>
                          <a:latin typeface="Cambria Math" panose="02040503050406030204" pitchFamily="18" charset="0"/>
                          <a:ea typeface="Cambria Math" panose="02040503050406030204" pitchFamily="18" charset="0"/>
                        </a:rPr>
                        <m:t>r</m:t>
                      </m:r>
                      <m:sSub>
                        <m:sSubPr>
                          <m:ctrlPr>
                            <a:rPr lang="fr-FR" sz="2400" i="1">
                              <a:solidFill>
                                <a:srgbClr val="FF0000"/>
                              </a:solidFill>
                              <a:latin typeface="Cambria Math" panose="02040503050406030204" pitchFamily="18" charset="0"/>
                              <a:ea typeface="Cambria Math" panose="02040503050406030204" pitchFamily="18" charset="0"/>
                            </a:rPr>
                          </m:ctrlPr>
                        </m:sSubPr>
                        <m:e>
                          <m:r>
                            <m:rPr>
                              <m:sty m:val="p"/>
                            </m:rPr>
                            <a:rPr lang="fr-FR" sz="2400" i="0">
                              <a:solidFill>
                                <a:srgbClr val="FF0000"/>
                              </a:solidFill>
                              <a:latin typeface="Cambria Math" panose="02040503050406030204" pitchFamily="18" charset="0"/>
                              <a:ea typeface="Cambria Math" panose="02040503050406030204" pitchFamily="18" charset="0"/>
                            </a:rPr>
                            <m:t>I</m:t>
                          </m:r>
                        </m:e>
                        <m:sub>
                          <m:r>
                            <a:rPr lang="fr-FR" sz="2400" i="0">
                              <a:solidFill>
                                <a:srgbClr val="FF0000"/>
                              </a:solidFill>
                              <a:latin typeface="Cambria Math" panose="02040503050406030204" pitchFamily="18" charset="0"/>
                              <a:ea typeface="Cambria Math" panose="02040503050406030204" pitchFamily="18" charset="0"/>
                            </a:rPr>
                            <m:t>0</m:t>
                          </m:r>
                        </m:sub>
                      </m:sSub>
                    </m:oMath>
                  </m:oMathPara>
                </a14:m>
                <a:endParaRPr lang="fr-FR" sz="2400" b="0" dirty="0">
                  <a:ea typeface="Cambria Math" panose="02040503050406030204" pitchFamily="18" charset="0"/>
                </a:endParaRPr>
              </a:p>
            </p:txBody>
          </p:sp>
        </mc:Choice>
        <mc:Fallback xmlns="">
          <p:sp>
            <p:nvSpPr>
              <p:cNvPr id="6" name="ZoneTexte 5"/>
              <p:cNvSpPr txBox="1">
                <a:spLocks noRot="1" noChangeAspect="1" noMove="1" noResize="1" noEditPoints="1" noAdjustHandles="1" noChangeArrowheads="1" noChangeShapeType="1" noTextEdit="1"/>
              </p:cNvSpPr>
              <p:nvPr/>
            </p:nvSpPr>
            <p:spPr>
              <a:xfrm>
                <a:off x="8196263" y="2686049"/>
                <a:ext cx="2064861" cy="461665"/>
              </a:xfrm>
              <a:prstGeom prst="rect">
                <a:avLst/>
              </a:prstGeom>
              <a:blipFill>
                <a:blip r:embed="rId6"/>
                <a:stretch>
                  <a:fillRect b="-1333"/>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7" name="ZoneTexte 6"/>
              <p:cNvSpPr txBox="1"/>
              <p:nvPr/>
            </p:nvSpPr>
            <p:spPr>
              <a:xfrm>
                <a:off x="8181259" y="3240047"/>
                <a:ext cx="1997535" cy="73866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fr-FR" sz="2400" b="0" i="0" smtClean="0">
                          <a:solidFill>
                            <a:srgbClr val="FF0000"/>
                          </a:solidFill>
                          <a:latin typeface="Cambria Math" panose="02040503050406030204" pitchFamily="18" charset="0"/>
                        </a:rPr>
                        <m:t>R</m:t>
                      </m:r>
                      <m:sSub>
                        <m:sSubPr>
                          <m:ctrlPr>
                            <a:rPr lang="fr-FR" sz="2400" i="1">
                              <a:solidFill>
                                <a:srgbClr val="FF0000"/>
                              </a:solidFill>
                              <a:latin typeface="Cambria Math" panose="02040503050406030204" pitchFamily="18" charset="0"/>
                              <a:ea typeface="Cambria Math" panose="02040503050406030204" pitchFamily="18" charset="0"/>
                            </a:rPr>
                          </m:ctrlPr>
                        </m:sSubPr>
                        <m:e>
                          <m:r>
                            <m:rPr>
                              <m:sty m:val="p"/>
                            </m:rPr>
                            <a:rPr lang="fr-FR" sz="2400" i="0">
                              <a:solidFill>
                                <a:srgbClr val="FF0000"/>
                              </a:solidFill>
                              <a:latin typeface="Cambria Math" panose="02040503050406030204" pitchFamily="18" charset="0"/>
                              <a:ea typeface="Cambria Math" panose="02040503050406030204" pitchFamily="18" charset="0"/>
                            </a:rPr>
                            <m:t>I</m:t>
                          </m:r>
                        </m:e>
                        <m:sub>
                          <m:r>
                            <a:rPr lang="fr-FR" sz="2400" i="0">
                              <a:solidFill>
                                <a:srgbClr val="FF0000"/>
                              </a:solidFill>
                              <a:latin typeface="Cambria Math" panose="02040503050406030204" pitchFamily="18" charset="0"/>
                              <a:ea typeface="Cambria Math" panose="02040503050406030204" pitchFamily="18" charset="0"/>
                            </a:rPr>
                            <m:t>0</m:t>
                          </m:r>
                        </m:sub>
                      </m:sSub>
                      <m:r>
                        <a:rPr lang="fr-FR" sz="2400" b="0" i="0" smtClean="0">
                          <a:solidFill>
                            <a:srgbClr val="FF0000"/>
                          </a:solidFill>
                          <a:latin typeface="Cambria Math" panose="02040503050406030204" pitchFamily="18" charset="0"/>
                          <a:ea typeface="Cambria Math" panose="02040503050406030204" pitchFamily="18" charset="0"/>
                        </a:rPr>
                        <m:t>+</m:t>
                      </m:r>
                      <m:r>
                        <m:rPr>
                          <m:sty m:val="p"/>
                        </m:rPr>
                        <a:rPr lang="fr-FR" sz="2400" b="0" i="0" smtClean="0">
                          <a:solidFill>
                            <a:srgbClr val="FF0000"/>
                          </a:solidFill>
                          <a:latin typeface="Cambria Math" panose="02040503050406030204" pitchFamily="18" charset="0"/>
                          <a:ea typeface="Cambria Math" panose="02040503050406030204" pitchFamily="18" charset="0"/>
                        </a:rPr>
                        <m:t>r</m:t>
                      </m:r>
                      <m:sSub>
                        <m:sSubPr>
                          <m:ctrlPr>
                            <a:rPr lang="fr-FR" sz="2400" i="1">
                              <a:solidFill>
                                <a:srgbClr val="FF0000"/>
                              </a:solidFill>
                              <a:latin typeface="Cambria Math" panose="02040503050406030204" pitchFamily="18" charset="0"/>
                              <a:ea typeface="Cambria Math" panose="02040503050406030204" pitchFamily="18" charset="0"/>
                            </a:rPr>
                          </m:ctrlPr>
                        </m:sSubPr>
                        <m:e>
                          <m:r>
                            <m:rPr>
                              <m:sty m:val="p"/>
                            </m:rPr>
                            <a:rPr lang="fr-FR" sz="2400" i="0">
                              <a:solidFill>
                                <a:srgbClr val="FF0000"/>
                              </a:solidFill>
                              <a:latin typeface="Cambria Math" panose="02040503050406030204" pitchFamily="18" charset="0"/>
                              <a:ea typeface="Cambria Math" panose="02040503050406030204" pitchFamily="18" charset="0"/>
                            </a:rPr>
                            <m:t>I</m:t>
                          </m:r>
                        </m:e>
                        <m:sub>
                          <m:r>
                            <a:rPr lang="fr-FR" sz="2400" i="0">
                              <a:solidFill>
                                <a:srgbClr val="FF0000"/>
                              </a:solidFill>
                              <a:latin typeface="Cambria Math" panose="02040503050406030204" pitchFamily="18" charset="0"/>
                              <a:ea typeface="Cambria Math" panose="02040503050406030204" pitchFamily="18" charset="0"/>
                            </a:rPr>
                            <m:t>0</m:t>
                          </m:r>
                        </m:sub>
                      </m:sSub>
                      <m:r>
                        <a:rPr lang="fr-FR" sz="2400" b="0" i="0" smtClean="0">
                          <a:solidFill>
                            <a:srgbClr val="FF0000"/>
                          </a:solidFill>
                          <a:latin typeface="Cambria Math" panose="02040503050406030204" pitchFamily="18" charset="0"/>
                          <a:ea typeface="Cambria Math" panose="02040503050406030204" pitchFamily="18" charset="0"/>
                        </a:rPr>
                        <m:t>=</m:t>
                      </m:r>
                      <m:r>
                        <m:rPr>
                          <m:sty m:val="p"/>
                        </m:rPr>
                        <a:rPr lang="fr-FR" sz="2400" b="0" i="0" smtClean="0">
                          <a:solidFill>
                            <a:srgbClr val="FF0000"/>
                          </a:solidFill>
                          <a:latin typeface="Cambria Math" panose="02040503050406030204" pitchFamily="18" charset="0"/>
                          <a:ea typeface="Cambria Math" panose="02040503050406030204" pitchFamily="18" charset="0"/>
                        </a:rPr>
                        <m:t>E</m:t>
                      </m:r>
                    </m:oMath>
                  </m:oMathPara>
                </a14:m>
                <a:endParaRPr lang="fr-FR" sz="2400" b="0" dirty="0">
                  <a:solidFill>
                    <a:srgbClr val="FF0000"/>
                  </a:solidFill>
                  <a:ea typeface="Cambria Math" panose="02040503050406030204" pitchFamily="18" charset="0"/>
                </a:endParaRPr>
              </a:p>
              <a:p>
                <a:endParaRPr lang="fr-FR" b="0" dirty="0">
                  <a:ea typeface="Cambria Math" panose="02040503050406030204" pitchFamily="18" charset="0"/>
                </a:endParaRPr>
              </a:p>
            </p:txBody>
          </p:sp>
        </mc:Choice>
        <mc:Fallback xmlns="">
          <p:sp>
            <p:nvSpPr>
              <p:cNvPr id="7" name="ZoneTexte 6"/>
              <p:cNvSpPr txBox="1">
                <a:spLocks noRot="1" noChangeAspect="1" noMove="1" noResize="1" noEditPoints="1" noAdjustHandles="1" noChangeArrowheads="1" noChangeShapeType="1" noTextEdit="1"/>
              </p:cNvSpPr>
              <p:nvPr/>
            </p:nvSpPr>
            <p:spPr>
              <a:xfrm>
                <a:off x="8181259" y="3240047"/>
                <a:ext cx="1997535" cy="738664"/>
              </a:xfrm>
              <a:prstGeom prst="rect">
                <a:avLst/>
              </a:prstGeom>
              <a:blipFill>
                <a:blip r:embed="rId7"/>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8" name="ZoneTexte 7"/>
              <p:cNvSpPr txBox="1"/>
              <p:nvPr/>
            </p:nvSpPr>
            <p:spPr>
              <a:xfrm>
                <a:off x="8393906" y="3887868"/>
                <a:ext cx="1394549" cy="697627"/>
              </a:xfrm>
              <a:prstGeom prst="rect">
                <a:avLst/>
              </a:prstGeom>
              <a:solidFill>
                <a:schemeClr val="accent6">
                  <a:lumMod val="20000"/>
                  <a:lumOff val="80000"/>
                </a:schemeClr>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sz="2400" i="1" smtClean="0">
                              <a:solidFill>
                                <a:srgbClr val="FF0000"/>
                              </a:solidFill>
                              <a:latin typeface="Cambria Math" panose="02040503050406030204" pitchFamily="18" charset="0"/>
                              <a:ea typeface="Cambria Math" panose="02040503050406030204" pitchFamily="18" charset="0"/>
                            </a:rPr>
                          </m:ctrlPr>
                        </m:sSubPr>
                        <m:e>
                          <m:r>
                            <m:rPr>
                              <m:sty m:val="p"/>
                            </m:rPr>
                            <a:rPr lang="fr-FR" sz="2400" i="0">
                              <a:solidFill>
                                <a:srgbClr val="FF0000"/>
                              </a:solidFill>
                              <a:latin typeface="Cambria Math" panose="02040503050406030204" pitchFamily="18" charset="0"/>
                              <a:ea typeface="Cambria Math" panose="02040503050406030204" pitchFamily="18" charset="0"/>
                            </a:rPr>
                            <m:t>I</m:t>
                          </m:r>
                        </m:e>
                        <m:sub>
                          <m:r>
                            <a:rPr lang="fr-FR" sz="2400" i="0">
                              <a:solidFill>
                                <a:srgbClr val="FF0000"/>
                              </a:solidFill>
                              <a:latin typeface="Cambria Math" panose="02040503050406030204" pitchFamily="18" charset="0"/>
                              <a:ea typeface="Cambria Math" panose="02040503050406030204" pitchFamily="18" charset="0"/>
                            </a:rPr>
                            <m:t>0</m:t>
                          </m:r>
                        </m:sub>
                      </m:sSub>
                      <m:r>
                        <a:rPr lang="fr-FR" sz="2400" b="0" i="0" smtClean="0">
                          <a:solidFill>
                            <a:srgbClr val="FF0000"/>
                          </a:solidFill>
                          <a:latin typeface="Cambria Math" panose="02040503050406030204" pitchFamily="18" charset="0"/>
                          <a:ea typeface="Cambria Math" panose="02040503050406030204" pitchFamily="18" charset="0"/>
                        </a:rPr>
                        <m:t>=</m:t>
                      </m:r>
                      <m:f>
                        <m:fPr>
                          <m:ctrlPr>
                            <a:rPr lang="fr-FR" sz="2400" b="0" i="1" smtClean="0">
                              <a:solidFill>
                                <a:srgbClr val="FF0000"/>
                              </a:solidFill>
                              <a:latin typeface="Cambria Math" panose="02040503050406030204" pitchFamily="18" charset="0"/>
                            </a:rPr>
                          </m:ctrlPr>
                        </m:fPr>
                        <m:num>
                          <m:r>
                            <m:rPr>
                              <m:sty m:val="p"/>
                            </m:rPr>
                            <a:rPr lang="fr-FR" sz="2400" b="0" i="0" smtClean="0">
                              <a:solidFill>
                                <a:srgbClr val="FF0000"/>
                              </a:solidFill>
                              <a:latin typeface="Cambria Math" panose="02040503050406030204" pitchFamily="18" charset="0"/>
                            </a:rPr>
                            <m:t>E</m:t>
                          </m:r>
                        </m:num>
                        <m:den>
                          <m:r>
                            <m:rPr>
                              <m:sty m:val="p"/>
                            </m:rPr>
                            <a:rPr lang="fr-FR" sz="2400" b="0" i="0" smtClean="0">
                              <a:solidFill>
                                <a:srgbClr val="FF0000"/>
                              </a:solidFill>
                              <a:latin typeface="Cambria Math" panose="02040503050406030204" pitchFamily="18" charset="0"/>
                            </a:rPr>
                            <m:t>R</m:t>
                          </m:r>
                          <m:r>
                            <a:rPr lang="fr-FR" sz="2400" b="0" i="0" smtClean="0">
                              <a:solidFill>
                                <a:srgbClr val="FF0000"/>
                              </a:solidFill>
                              <a:latin typeface="Cambria Math" panose="02040503050406030204" pitchFamily="18" charset="0"/>
                            </a:rPr>
                            <m:t>+</m:t>
                          </m:r>
                          <m:r>
                            <m:rPr>
                              <m:sty m:val="p"/>
                            </m:rPr>
                            <a:rPr lang="fr-FR" sz="2400" b="0" i="0" smtClean="0">
                              <a:solidFill>
                                <a:srgbClr val="FF0000"/>
                              </a:solidFill>
                              <a:latin typeface="Cambria Math" panose="02040503050406030204" pitchFamily="18" charset="0"/>
                            </a:rPr>
                            <m:t>r</m:t>
                          </m:r>
                        </m:den>
                      </m:f>
                    </m:oMath>
                  </m:oMathPara>
                </a14:m>
                <a:endParaRPr lang="fr-FR" sz="2400" dirty="0"/>
              </a:p>
            </p:txBody>
          </p:sp>
        </mc:Choice>
        <mc:Fallback xmlns="">
          <p:sp>
            <p:nvSpPr>
              <p:cNvPr id="8" name="ZoneTexte 7"/>
              <p:cNvSpPr txBox="1">
                <a:spLocks noRot="1" noChangeAspect="1" noMove="1" noResize="1" noEditPoints="1" noAdjustHandles="1" noChangeArrowheads="1" noChangeShapeType="1" noTextEdit="1"/>
              </p:cNvSpPr>
              <p:nvPr/>
            </p:nvSpPr>
            <p:spPr>
              <a:xfrm>
                <a:off x="8393906" y="3887868"/>
                <a:ext cx="1394549" cy="697627"/>
              </a:xfrm>
              <a:prstGeom prst="rect">
                <a:avLst/>
              </a:prstGeom>
              <a:blipFill>
                <a:blip r:embed="rId8"/>
                <a:stretch>
                  <a:fillRect/>
                </a:stretch>
              </a:blipFill>
            </p:spPr>
            <p:txBody>
              <a:bodyPr/>
              <a:lstStyle/>
              <a:p>
                <a:r>
                  <a:rPr lang="fr-FR">
                    <a:noFill/>
                  </a:rPr>
                  <a:t> </a:t>
                </a:r>
              </a:p>
            </p:txBody>
          </p:sp>
        </mc:Fallback>
      </mc:AlternateContent>
      <p:sp>
        <p:nvSpPr>
          <p:cNvPr id="9" name="ZoneTexte 8"/>
          <p:cNvSpPr txBox="1"/>
          <p:nvPr/>
        </p:nvSpPr>
        <p:spPr>
          <a:xfrm>
            <a:off x="7058025" y="2870715"/>
            <a:ext cx="800219" cy="461665"/>
          </a:xfrm>
          <a:prstGeom prst="rect">
            <a:avLst/>
          </a:prstGeom>
          <a:noFill/>
        </p:spPr>
        <p:txBody>
          <a:bodyPr wrap="none" rtlCol="0">
            <a:spAutoFit/>
          </a:bodyPr>
          <a:lstStyle/>
          <a:p>
            <a:r>
              <a:rPr lang="fr-FR" sz="2400" dirty="0"/>
              <a:t>donc</a:t>
            </a:r>
          </a:p>
        </p:txBody>
      </p:sp>
      <p:sp>
        <p:nvSpPr>
          <p:cNvPr id="10" name="ZoneTexte 9"/>
          <p:cNvSpPr txBox="1"/>
          <p:nvPr/>
        </p:nvSpPr>
        <p:spPr>
          <a:xfrm>
            <a:off x="7176351" y="4041693"/>
            <a:ext cx="439479" cy="461665"/>
          </a:xfrm>
          <a:prstGeom prst="rect">
            <a:avLst/>
          </a:prstGeom>
          <a:noFill/>
        </p:spPr>
        <p:txBody>
          <a:bodyPr wrap="none" rtlCol="0">
            <a:spAutoFit/>
          </a:bodyPr>
          <a:lstStyle/>
          <a:p>
            <a:r>
              <a:rPr lang="fr-FR" sz="2400" dirty="0"/>
              <a:t>et</a:t>
            </a:r>
          </a:p>
        </p:txBody>
      </p:sp>
      <mc:AlternateContent xmlns:mc="http://schemas.openxmlformats.org/markup-compatibility/2006" xmlns:a14="http://schemas.microsoft.com/office/drawing/2010/main">
        <mc:Choice Requires="a14">
          <p:sp>
            <p:nvSpPr>
              <p:cNvPr id="11" name="ZoneTexte 10"/>
              <p:cNvSpPr txBox="1"/>
              <p:nvPr/>
            </p:nvSpPr>
            <p:spPr>
              <a:xfrm>
                <a:off x="8382211" y="4814888"/>
                <a:ext cx="1739964" cy="789960"/>
              </a:xfrm>
              <a:prstGeom prst="rect">
                <a:avLst/>
              </a:prstGeom>
              <a:solidFill>
                <a:schemeClr val="accent6">
                  <a:lumMod val="40000"/>
                  <a:lumOff val="60000"/>
                </a:schemeClr>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fr-FR" sz="2400" i="1" smtClean="0">
                              <a:solidFill>
                                <a:srgbClr val="FF0000"/>
                              </a:solidFill>
                              <a:latin typeface="Cambria Math" panose="02040503050406030204" pitchFamily="18" charset="0"/>
                            </a:rPr>
                          </m:ctrlPr>
                        </m:sSubPr>
                        <m:e>
                          <m:r>
                            <m:rPr>
                              <m:sty m:val="p"/>
                            </m:rPr>
                            <a:rPr lang="fr-FR" sz="2400" i="0">
                              <a:solidFill>
                                <a:srgbClr val="FF0000"/>
                              </a:solidFill>
                              <a:latin typeface="Cambria Math" panose="02040503050406030204" pitchFamily="18" charset="0"/>
                            </a:rPr>
                            <m:t>U</m:t>
                          </m:r>
                        </m:e>
                        <m:sub>
                          <m:r>
                            <a:rPr lang="fr-FR" sz="2400" i="0">
                              <a:solidFill>
                                <a:srgbClr val="FF0000"/>
                              </a:solidFill>
                              <a:latin typeface="Cambria Math" panose="02040503050406030204" pitchFamily="18" charset="0"/>
                            </a:rPr>
                            <m:t>0</m:t>
                          </m:r>
                        </m:sub>
                      </m:sSub>
                      <m:r>
                        <a:rPr lang="fr-FR" sz="2400" b="0" i="0" smtClean="0">
                          <a:solidFill>
                            <a:srgbClr val="FF0000"/>
                          </a:solidFill>
                          <a:latin typeface="Cambria Math" panose="02040503050406030204" pitchFamily="18" charset="0"/>
                        </a:rPr>
                        <m:t>= </m:t>
                      </m:r>
                      <m:f>
                        <m:fPr>
                          <m:ctrlPr>
                            <a:rPr lang="fr-FR" sz="2400" b="0" i="1" smtClean="0">
                              <a:solidFill>
                                <a:srgbClr val="FF0000"/>
                              </a:solidFill>
                              <a:latin typeface="Cambria Math" panose="02040503050406030204" pitchFamily="18" charset="0"/>
                            </a:rPr>
                          </m:ctrlPr>
                        </m:fPr>
                        <m:num>
                          <m:r>
                            <m:rPr>
                              <m:sty m:val="p"/>
                            </m:rPr>
                            <a:rPr lang="fr-FR" sz="2400" b="0" i="0" smtClean="0">
                              <a:solidFill>
                                <a:srgbClr val="FF0000"/>
                              </a:solidFill>
                              <a:latin typeface="Cambria Math" panose="02040503050406030204" pitchFamily="18" charset="0"/>
                            </a:rPr>
                            <m:t>R</m:t>
                          </m:r>
                          <m:r>
                            <a:rPr lang="fr-FR" sz="2400" b="0" i="0" smtClean="0">
                              <a:solidFill>
                                <a:srgbClr val="FF0000"/>
                              </a:solidFill>
                              <a:latin typeface="Cambria Math" panose="02040503050406030204" pitchFamily="18" charset="0"/>
                            </a:rPr>
                            <m:t> </m:t>
                          </m:r>
                          <m:r>
                            <m:rPr>
                              <m:sty m:val="p"/>
                            </m:rPr>
                            <a:rPr lang="fr-FR" sz="2400" b="0" i="0" smtClean="0">
                              <a:solidFill>
                                <a:srgbClr val="FF0000"/>
                              </a:solidFill>
                              <a:latin typeface="Cambria Math" panose="02040503050406030204" pitchFamily="18" charset="0"/>
                            </a:rPr>
                            <m:t>E</m:t>
                          </m:r>
                        </m:num>
                        <m:den>
                          <m:r>
                            <m:rPr>
                              <m:sty m:val="p"/>
                            </m:rPr>
                            <a:rPr lang="fr-FR" sz="2400" b="0" i="0" smtClean="0">
                              <a:solidFill>
                                <a:srgbClr val="FF0000"/>
                              </a:solidFill>
                              <a:latin typeface="Cambria Math" panose="02040503050406030204" pitchFamily="18" charset="0"/>
                            </a:rPr>
                            <m:t>R</m:t>
                          </m:r>
                          <m:r>
                            <a:rPr lang="fr-FR" sz="2400" b="0" i="0" smtClean="0">
                              <a:solidFill>
                                <a:srgbClr val="FF0000"/>
                              </a:solidFill>
                              <a:latin typeface="Cambria Math" panose="02040503050406030204" pitchFamily="18" charset="0"/>
                            </a:rPr>
                            <m:t>+</m:t>
                          </m:r>
                          <m:r>
                            <m:rPr>
                              <m:sty m:val="p"/>
                            </m:rPr>
                            <a:rPr lang="fr-FR" sz="2400" b="0" i="0" smtClean="0">
                              <a:solidFill>
                                <a:srgbClr val="FF0000"/>
                              </a:solidFill>
                              <a:latin typeface="Cambria Math" panose="02040503050406030204" pitchFamily="18" charset="0"/>
                            </a:rPr>
                            <m:t>r</m:t>
                          </m:r>
                        </m:den>
                      </m:f>
                    </m:oMath>
                  </m:oMathPara>
                </a14:m>
                <a:endParaRPr lang="fr-FR" sz="2400" dirty="0"/>
              </a:p>
            </p:txBody>
          </p:sp>
        </mc:Choice>
        <mc:Fallback xmlns="">
          <p:sp>
            <p:nvSpPr>
              <p:cNvPr id="11" name="ZoneTexte 10"/>
              <p:cNvSpPr txBox="1">
                <a:spLocks noRot="1" noChangeAspect="1" noMove="1" noResize="1" noEditPoints="1" noAdjustHandles="1" noChangeArrowheads="1" noChangeShapeType="1" noTextEdit="1"/>
              </p:cNvSpPr>
              <p:nvPr/>
            </p:nvSpPr>
            <p:spPr>
              <a:xfrm>
                <a:off x="8382211" y="4814888"/>
                <a:ext cx="1739964" cy="789960"/>
              </a:xfrm>
              <a:prstGeom prst="rect">
                <a:avLst/>
              </a:prstGeom>
              <a:blipFill>
                <a:blip r:embed="rId9"/>
                <a:stretch>
                  <a:fillRect/>
                </a:stretch>
              </a:blipFill>
            </p:spPr>
            <p:txBody>
              <a:bodyPr/>
              <a:lstStyle/>
              <a:p>
                <a:r>
                  <a:rPr lang="fr-FR">
                    <a:noFill/>
                  </a:rPr>
                  <a:t> </a:t>
                </a:r>
              </a:p>
            </p:txBody>
          </p:sp>
        </mc:Fallback>
      </mc:AlternateContent>
      <p:sp>
        <p:nvSpPr>
          <p:cNvPr id="12" name="Rectangle 11"/>
          <p:cNvSpPr/>
          <p:nvPr/>
        </p:nvSpPr>
        <p:spPr>
          <a:xfrm>
            <a:off x="5856824" y="5025202"/>
            <a:ext cx="2193999" cy="461665"/>
          </a:xfrm>
          <a:prstGeom prst="rect">
            <a:avLst/>
          </a:prstGeom>
        </p:spPr>
        <p:txBody>
          <a:bodyPr wrap="none">
            <a:spAutoFit/>
          </a:bodyPr>
          <a:lstStyle/>
          <a:p>
            <a:r>
              <a:rPr lang="fr-FR" sz="2400" dirty="0"/>
              <a:t>Par conséquent </a:t>
            </a:r>
          </a:p>
        </p:txBody>
      </p:sp>
      <p:sp>
        <p:nvSpPr>
          <p:cNvPr id="13" name="Rectangle 12"/>
          <p:cNvSpPr/>
          <p:nvPr/>
        </p:nvSpPr>
        <p:spPr>
          <a:xfrm>
            <a:off x="374186" y="2708553"/>
            <a:ext cx="1925335" cy="461665"/>
          </a:xfrm>
          <a:prstGeom prst="rect">
            <a:avLst/>
          </a:prstGeom>
        </p:spPr>
        <p:txBody>
          <a:bodyPr wrap="none">
            <a:spAutoFit/>
          </a:bodyPr>
          <a:lstStyle/>
          <a:p>
            <a:r>
              <a:rPr lang="fr-FR" sz="2400" b="1" u="sng" dirty="0">
                <a:solidFill>
                  <a:srgbClr val="002060"/>
                </a:solidFill>
              </a:rPr>
              <a:t>par le calcul : </a:t>
            </a:r>
          </a:p>
        </p:txBody>
      </p:sp>
    </p:spTree>
    <p:extLst>
      <p:ext uri="{BB962C8B-B14F-4D97-AF65-F5344CB8AC3E}">
        <p14:creationId xmlns:p14="http://schemas.microsoft.com/office/powerpoint/2010/main" val="3157349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animBg="1"/>
      <p:bldP spid="9" grpId="0"/>
      <p:bldP spid="10" grpId="0"/>
      <p:bldP spid="11" grpId="0" animBg="1"/>
      <p:bldP spid="12" grpId="0"/>
      <p:bldP spid="1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7073" y="427554"/>
            <a:ext cx="2305439" cy="461665"/>
          </a:xfrm>
          <a:prstGeom prst="rect">
            <a:avLst/>
          </a:prstGeom>
        </p:spPr>
        <p:txBody>
          <a:bodyPr wrap="none">
            <a:spAutoFit/>
          </a:bodyPr>
          <a:lstStyle/>
          <a:p>
            <a:r>
              <a:rPr lang="fr-FR" sz="2400" b="1" u="sng" dirty="0">
                <a:solidFill>
                  <a:srgbClr val="002060"/>
                </a:solidFill>
              </a:rPr>
              <a:t>graphiquement: </a:t>
            </a:r>
          </a:p>
        </p:txBody>
      </p:sp>
      <p:cxnSp>
        <p:nvCxnSpPr>
          <p:cNvPr id="4" name="Connecteur droit avec flèche 3"/>
          <p:cNvCxnSpPr/>
          <p:nvPr/>
        </p:nvCxnSpPr>
        <p:spPr>
          <a:xfrm flipV="1">
            <a:off x="928688" y="1400175"/>
            <a:ext cx="0" cy="38147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Connecteur droit avec flèche 5"/>
          <p:cNvCxnSpPr/>
          <p:nvPr/>
        </p:nvCxnSpPr>
        <p:spPr>
          <a:xfrm>
            <a:off x="942975" y="5214938"/>
            <a:ext cx="521493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necteur droit 7"/>
          <p:cNvCxnSpPr/>
          <p:nvPr/>
        </p:nvCxnSpPr>
        <p:spPr>
          <a:xfrm>
            <a:off x="928688" y="2171700"/>
            <a:ext cx="4972050" cy="20002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Connecteur droit 9"/>
          <p:cNvCxnSpPr/>
          <p:nvPr/>
        </p:nvCxnSpPr>
        <p:spPr>
          <a:xfrm flipV="1">
            <a:off x="914402" y="1400175"/>
            <a:ext cx="4443413" cy="381476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ZoneTexte 10"/>
          <p:cNvSpPr txBox="1"/>
          <p:nvPr/>
        </p:nvSpPr>
        <p:spPr>
          <a:xfrm>
            <a:off x="6415497" y="3964716"/>
            <a:ext cx="3913957" cy="1200329"/>
          </a:xfrm>
          <a:prstGeom prst="rect">
            <a:avLst/>
          </a:prstGeom>
          <a:noFill/>
        </p:spPr>
        <p:txBody>
          <a:bodyPr wrap="none" rtlCol="0">
            <a:spAutoFit/>
          </a:bodyPr>
          <a:lstStyle/>
          <a:p>
            <a:r>
              <a:rPr lang="fr-FR" sz="2400" dirty="0"/>
              <a:t>Caractéristique du générateur</a:t>
            </a:r>
          </a:p>
          <a:p>
            <a:r>
              <a:rPr lang="fr-FR" sz="2400" dirty="0"/>
              <a:t>Ord à l’origine E</a:t>
            </a:r>
          </a:p>
          <a:p>
            <a:r>
              <a:rPr lang="fr-FR" sz="2400" dirty="0"/>
              <a:t>Pente (-r)</a:t>
            </a:r>
          </a:p>
        </p:txBody>
      </p:sp>
      <p:sp>
        <p:nvSpPr>
          <p:cNvPr id="12" name="ZoneTexte 11"/>
          <p:cNvSpPr txBox="1"/>
          <p:nvPr/>
        </p:nvSpPr>
        <p:spPr>
          <a:xfrm>
            <a:off x="5681662" y="944046"/>
            <a:ext cx="4305666" cy="461665"/>
          </a:xfrm>
          <a:prstGeom prst="rect">
            <a:avLst/>
          </a:prstGeom>
          <a:noFill/>
        </p:spPr>
        <p:txBody>
          <a:bodyPr wrap="none" rtlCol="0">
            <a:spAutoFit/>
          </a:bodyPr>
          <a:lstStyle/>
          <a:p>
            <a:r>
              <a:rPr lang="fr-FR" sz="2400" dirty="0"/>
              <a:t>Caractéristique de la résistance R</a:t>
            </a:r>
          </a:p>
        </p:txBody>
      </p:sp>
      <p:sp>
        <p:nvSpPr>
          <p:cNvPr id="13" name="ZoneTexte 12"/>
          <p:cNvSpPr txBox="1"/>
          <p:nvPr/>
        </p:nvSpPr>
        <p:spPr>
          <a:xfrm>
            <a:off x="490518" y="1802368"/>
            <a:ext cx="296876" cy="369332"/>
          </a:xfrm>
          <a:prstGeom prst="rect">
            <a:avLst/>
          </a:prstGeom>
          <a:noFill/>
        </p:spPr>
        <p:txBody>
          <a:bodyPr wrap="none" rtlCol="0">
            <a:spAutoFit/>
          </a:bodyPr>
          <a:lstStyle/>
          <a:p>
            <a:r>
              <a:rPr lang="fr-FR" dirty="0"/>
              <a:t>E</a:t>
            </a:r>
          </a:p>
        </p:txBody>
      </p:sp>
      <p:cxnSp>
        <p:nvCxnSpPr>
          <p:cNvPr id="19" name="Connecteur droit 18"/>
          <p:cNvCxnSpPr/>
          <p:nvPr/>
        </p:nvCxnSpPr>
        <p:spPr>
          <a:xfrm flipH="1">
            <a:off x="928688" y="3171825"/>
            <a:ext cx="2486025" cy="0"/>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21" name="Connecteur droit 20"/>
          <p:cNvCxnSpPr/>
          <p:nvPr/>
        </p:nvCxnSpPr>
        <p:spPr>
          <a:xfrm>
            <a:off x="3414713" y="3171825"/>
            <a:ext cx="0" cy="2043113"/>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22" name="ZoneTexte 21"/>
          <p:cNvSpPr txBox="1"/>
          <p:nvPr/>
        </p:nvSpPr>
        <p:spPr>
          <a:xfrm>
            <a:off x="3254252" y="5367100"/>
            <a:ext cx="320922" cy="369332"/>
          </a:xfrm>
          <a:prstGeom prst="rect">
            <a:avLst/>
          </a:prstGeom>
          <a:noFill/>
        </p:spPr>
        <p:txBody>
          <a:bodyPr wrap="none" rtlCol="0">
            <a:spAutoFit/>
          </a:bodyPr>
          <a:lstStyle/>
          <a:p>
            <a:r>
              <a:rPr lang="fr-FR" dirty="0"/>
              <a:t>I</a:t>
            </a:r>
            <a:r>
              <a:rPr lang="fr-FR" baseline="-25000" dirty="0"/>
              <a:t>0</a:t>
            </a:r>
          </a:p>
        </p:txBody>
      </p:sp>
      <p:sp>
        <p:nvSpPr>
          <p:cNvPr id="23" name="ZoneTexte 22"/>
          <p:cNvSpPr txBox="1"/>
          <p:nvPr/>
        </p:nvSpPr>
        <p:spPr>
          <a:xfrm>
            <a:off x="400051" y="2938224"/>
            <a:ext cx="410690" cy="369332"/>
          </a:xfrm>
          <a:prstGeom prst="rect">
            <a:avLst/>
          </a:prstGeom>
          <a:noFill/>
        </p:spPr>
        <p:txBody>
          <a:bodyPr wrap="none" rtlCol="0">
            <a:spAutoFit/>
          </a:bodyPr>
          <a:lstStyle/>
          <a:p>
            <a:r>
              <a:rPr lang="fr-FR" dirty="0"/>
              <a:t>U</a:t>
            </a:r>
            <a:r>
              <a:rPr lang="fr-FR" baseline="-25000" dirty="0"/>
              <a:t>0</a:t>
            </a:r>
          </a:p>
        </p:txBody>
      </p:sp>
      <p:sp>
        <p:nvSpPr>
          <p:cNvPr id="24" name="Ellipse 23"/>
          <p:cNvSpPr/>
          <p:nvPr/>
        </p:nvSpPr>
        <p:spPr>
          <a:xfrm>
            <a:off x="3259922" y="3079491"/>
            <a:ext cx="217261" cy="184666"/>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ZoneTexte 24"/>
          <p:cNvSpPr txBox="1"/>
          <p:nvPr/>
        </p:nvSpPr>
        <p:spPr>
          <a:xfrm>
            <a:off x="4221143" y="2639525"/>
            <a:ext cx="3821303" cy="523220"/>
          </a:xfrm>
          <a:prstGeom prst="rect">
            <a:avLst/>
          </a:prstGeom>
          <a:noFill/>
        </p:spPr>
        <p:txBody>
          <a:bodyPr wrap="none" rtlCol="0">
            <a:spAutoFit/>
          </a:bodyPr>
          <a:lstStyle/>
          <a:p>
            <a:r>
              <a:rPr lang="fr-FR" sz="2800" dirty="0"/>
              <a:t>Point de fonctionnement</a:t>
            </a:r>
          </a:p>
        </p:txBody>
      </p:sp>
      <p:cxnSp>
        <p:nvCxnSpPr>
          <p:cNvPr id="27" name="Connecteur droit avec flèche 26"/>
          <p:cNvCxnSpPr/>
          <p:nvPr/>
        </p:nvCxnSpPr>
        <p:spPr>
          <a:xfrm flipH="1">
            <a:off x="3686175" y="2938224"/>
            <a:ext cx="407961" cy="1412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ZoneTexte 27"/>
          <p:cNvSpPr txBox="1"/>
          <p:nvPr/>
        </p:nvSpPr>
        <p:spPr>
          <a:xfrm>
            <a:off x="98596" y="5700201"/>
            <a:ext cx="8556757" cy="1015663"/>
          </a:xfrm>
          <a:prstGeom prst="rect">
            <a:avLst/>
          </a:prstGeom>
          <a:noFill/>
        </p:spPr>
        <p:txBody>
          <a:bodyPr wrap="square" rtlCol="0">
            <a:spAutoFit/>
          </a:bodyPr>
          <a:lstStyle/>
          <a:p>
            <a:pPr algn="just"/>
            <a:r>
              <a:rPr lang="fr-FR" sz="2000" dirty="0">
                <a:solidFill>
                  <a:srgbClr val="0070C0"/>
                </a:solidFill>
              </a:rPr>
              <a:t>En superposant les deux caractéristiques (générateur et résistance) </a:t>
            </a:r>
          </a:p>
          <a:p>
            <a:pPr algn="just"/>
            <a:r>
              <a:rPr lang="fr-FR" sz="2000" dirty="0">
                <a:solidFill>
                  <a:srgbClr val="0070C0"/>
                </a:solidFill>
              </a:rPr>
              <a:t>on obtient le point de fonctionnement qui correspond à l’intersection des deux droites, il détermine la tension aux bornes du dipôle et le courant le traversant. </a:t>
            </a:r>
          </a:p>
        </p:txBody>
      </p:sp>
      <p:sp>
        <p:nvSpPr>
          <p:cNvPr id="18" name="Rectangle 17"/>
          <p:cNvSpPr/>
          <p:nvPr/>
        </p:nvSpPr>
        <p:spPr>
          <a:xfrm>
            <a:off x="9046984" y="6101763"/>
            <a:ext cx="2875274" cy="523220"/>
          </a:xfrm>
          <a:prstGeom prst="rect">
            <a:avLst/>
          </a:prstGeom>
        </p:spPr>
        <p:txBody>
          <a:bodyPr wrap="none">
            <a:spAutoFit/>
          </a:bodyPr>
          <a:lstStyle/>
          <a:p>
            <a:r>
              <a:rPr lang="fr-FR" sz="2800" b="1" u="sng" dirty="0">
                <a:ea typeface="Times New Roman" panose="02020603050405020304" pitchFamily="18" charset="0"/>
                <a:cs typeface="Times New Roman" panose="02020603050405020304" pitchFamily="18" charset="0"/>
              </a:rPr>
              <a:t>Exercice 2 </a:t>
            </a:r>
            <a:r>
              <a:rPr lang="fr-FR" sz="2800" b="1" u="sng" dirty="0" err="1">
                <a:ea typeface="Times New Roman" panose="02020603050405020304" pitchFamily="18" charset="0"/>
                <a:cs typeface="Times New Roman" panose="02020603050405020304" pitchFamily="18" charset="0"/>
              </a:rPr>
              <a:t>moodle</a:t>
            </a:r>
            <a:endParaRPr lang="fr-FR" sz="2800" b="1" dirty="0"/>
          </a:p>
        </p:txBody>
      </p:sp>
      <p:pic>
        <p:nvPicPr>
          <p:cNvPr id="20" name="bigpic" descr="Panneau ou autocollant danger travaux"/>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22020" y="4987940"/>
            <a:ext cx="1125202" cy="1127651"/>
          </a:xfrm>
          <a:prstGeom prst="rect">
            <a:avLst/>
          </a:prstGeom>
          <a:noFill/>
          <a:ln>
            <a:noFill/>
          </a:ln>
        </p:spPr>
      </p:pic>
    </p:spTree>
    <p:extLst>
      <p:ext uri="{BB962C8B-B14F-4D97-AF65-F5344CB8AC3E}">
        <p14:creationId xmlns:p14="http://schemas.microsoft.com/office/powerpoint/2010/main" val="98615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25" grpId="0"/>
      <p:bldP spid="28" grpId="0"/>
      <p:bldP spid="1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D900806-A5FA-411A-ADBF-3A2AF11E1A25}"/>
              </a:ext>
            </a:extLst>
          </p:cNvPr>
          <p:cNvSpPr/>
          <p:nvPr/>
        </p:nvSpPr>
        <p:spPr>
          <a:xfrm>
            <a:off x="538262" y="448350"/>
            <a:ext cx="10658273" cy="1200329"/>
          </a:xfrm>
          <a:prstGeom prst="rect">
            <a:avLst/>
          </a:prstGeom>
        </p:spPr>
        <p:txBody>
          <a:bodyPr wrap="square">
            <a:spAutoFit/>
          </a:bodyPr>
          <a:lstStyle/>
          <a:p>
            <a:r>
              <a:rPr lang="fr-FR" dirty="0">
                <a:latin typeface="Arial" panose="020B0604020202020204" pitchFamily="34" charset="0"/>
              </a:rPr>
              <a:t>La tension électrique aux bornes d’une batterie nickel-cadmium est de 1,18 V quand elle débite une intensité de 100 mA. </a:t>
            </a:r>
          </a:p>
          <a:p>
            <a:r>
              <a:rPr lang="fr-FR" dirty="0">
                <a:latin typeface="Arial" panose="020B0604020202020204" pitchFamily="34" charset="0"/>
              </a:rPr>
              <a:t>Cette tension chute à 1,10 V lorsque l’intensité débitée est de 500 mA.</a:t>
            </a:r>
            <a:br>
              <a:rPr lang="fr-FR" dirty="0"/>
            </a:br>
            <a:r>
              <a:rPr lang="fr-FR" dirty="0">
                <a:latin typeface="Arial" panose="020B0604020202020204" pitchFamily="34" charset="0"/>
              </a:rPr>
              <a:t>Calculer la tension à vide E et la résistance interne r de cet accumulateur.</a:t>
            </a:r>
            <a:endParaRPr lang="fr-FR" dirty="0"/>
          </a:p>
        </p:txBody>
      </p:sp>
      <p:graphicFrame>
        <p:nvGraphicFramePr>
          <p:cNvPr id="3" name="Objet 2">
            <a:extLst>
              <a:ext uri="{FF2B5EF4-FFF2-40B4-BE49-F238E27FC236}">
                <a16:creationId xmlns:a16="http://schemas.microsoft.com/office/drawing/2014/main" id="{9800ADE4-465E-4305-894D-2D54F4AE5241}"/>
              </a:ext>
            </a:extLst>
          </p:cNvPr>
          <p:cNvGraphicFramePr>
            <a:graphicFrameLocks noChangeAspect="1"/>
          </p:cNvGraphicFramePr>
          <p:nvPr>
            <p:extLst>
              <p:ext uri="{D42A27DB-BD31-4B8C-83A1-F6EECF244321}">
                <p14:modId xmlns:p14="http://schemas.microsoft.com/office/powerpoint/2010/main" val="1415373164"/>
              </p:ext>
            </p:extLst>
          </p:nvPr>
        </p:nvGraphicFramePr>
        <p:xfrm>
          <a:off x="538262" y="1868606"/>
          <a:ext cx="6171302" cy="3474005"/>
        </p:xfrm>
        <a:graphic>
          <a:graphicData uri="http://schemas.openxmlformats.org/presentationml/2006/ole">
            <mc:AlternateContent xmlns:mc="http://schemas.openxmlformats.org/markup-compatibility/2006">
              <mc:Choice xmlns:v="urn:schemas-microsoft-com:vml" Requires="v">
                <p:oleObj spid="_x0000_s20484" name="Slide" r:id="rId3" imgW="3037444" imgH="1708400" progId="PowerPoint.Slide.12">
                  <p:embed/>
                </p:oleObj>
              </mc:Choice>
              <mc:Fallback>
                <p:oleObj name="Slide" r:id="rId3" imgW="3037444" imgH="1708400" progId="PowerPoint.Slide.12">
                  <p:embed/>
                  <p:pic>
                    <p:nvPicPr>
                      <p:cNvPr id="4" name="Objet 3"/>
                      <p:cNvPicPr>
                        <a:picLocks noChangeAspect="1" noChangeArrowheads="1"/>
                      </p:cNvPicPr>
                      <p:nvPr/>
                    </p:nvPicPr>
                    <p:blipFill>
                      <a:blip r:embed="rId4"/>
                      <a:srcRect/>
                      <a:stretch>
                        <a:fillRect/>
                      </a:stretch>
                    </p:blipFill>
                    <p:spPr bwMode="auto">
                      <a:xfrm>
                        <a:off x="538262" y="1868606"/>
                        <a:ext cx="6171302" cy="3474005"/>
                      </a:xfrm>
                      <a:prstGeom prst="rect">
                        <a:avLst/>
                      </a:prstGeom>
                      <a:noFill/>
                    </p:spPr>
                  </p:pic>
                </p:oleObj>
              </mc:Fallback>
            </mc:AlternateContent>
          </a:graphicData>
        </a:graphic>
      </p:graphicFrame>
      <mc:AlternateContent xmlns:mc="http://schemas.openxmlformats.org/markup-compatibility/2006">
        <mc:Choice xmlns:a14="http://schemas.microsoft.com/office/drawing/2010/main" Requires="a14">
          <p:sp>
            <p:nvSpPr>
              <p:cNvPr id="4" name="ZoneTexte 3">
                <a:extLst>
                  <a:ext uri="{FF2B5EF4-FFF2-40B4-BE49-F238E27FC236}">
                    <a16:creationId xmlns:a16="http://schemas.microsoft.com/office/drawing/2014/main" id="{C7FDB891-DA90-43F8-8339-16EE0C305A0D}"/>
                  </a:ext>
                </a:extLst>
              </p:cNvPr>
              <p:cNvSpPr txBox="1"/>
              <p:nvPr/>
            </p:nvSpPr>
            <p:spPr>
              <a:xfrm>
                <a:off x="5145418" y="2056223"/>
                <a:ext cx="196617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fr-FR" sz="2800" b="0" i="0" smtClean="0">
                          <a:solidFill>
                            <a:srgbClr val="FF0000"/>
                          </a:solidFill>
                          <a:latin typeface="Cambria Math" panose="02040503050406030204" pitchFamily="18" charset="0"/>
                        </a:rPr>
                        <m:t>U</m:t>
                      </m:r>
                      <m:r>
                        <a:rPr lang="fr-FR" sz="2800" b="0" i="0" smtClean="0">
                          <a:solidFill>
                            <a:srgbClr val="FF0000"/>
                          </a:solidFill>
                          <a:latin typeface="Cambria Math" panose="02040503050406030204" pitchFamily="18" charset="0"/>
                          <a:ea typeface="Cambria Math" panose="02040503050406030204" pitchFamily="18" charset="0"/>
                        </a:rPr>
                        <m:t>=</m:t>
                      </m:r>
                      <m:r>
                        <m:rPr>
                          <m:sty m:val="p"/>
                        </m:rPr>
                        <a:rPr lang="fr-FR" sz="2800" b="0" i="0" smtClean="0">
                          <a:solidFill>
                            <a:srgbClr val="FF0000"/>
                          </a:solidFill>
                          <a:latin typeface="Cambria Math" panose="02040503050406030204" pitchFamily="18" charset="0"/>
                          <a:ea typeface="Cambria Math" panose="02040503050406030204" pitchFamily="18" charset="0"/>
                        </a:rPr>
                        <m:t>E</m:t>
                      </m:r>
                      <m:r>
                        <a:rPr lang="fr-FR" sz="2800" b="0" i="0" smtClean="0">
                          <a:solidFill>
                            <a:srgbClr val="FF0000"/>
                          </a:solidFill>
                          <a:latin typeface="Cambria Math" panose="02040503050406030204" pitchFamily="18" charset="0"/>
                          <a:ea typeface="Cambria Math" panose="02040503050406030204" pitchFamily="18" charset="0"/>
                        </a:rPr>
                        <m:t> −</m:t>
                      </m:r>
                      <m:r>
                        <m:rPr>
                          <m:sty m:val="p"/>
                        </m:rPr>
                        <a:rPr lang="fr-FR" sz="2800" b="0" i="0" smtClean="0">
                          <a:solidFill>
                            <a:srgbClr val="FF0000"/>
                          </a:solidFill>
                          <a:latin typeface="Cambria Math" panose="02040503050406030204" pitchFamily="18" charset="0"/>
                          <a:ea typeface="Cambria Math" panose="02040503050406030204" pitchFamily="18" charset="0"/>
                        </a:rPr>
                        <m:t>rI</m:t>
                      </m:r>
                    </m:oMath>
                  </m:oMathPara>
                </a14:m>
                <a:endParaRPr lang="fr-FR" sz="2800" b="0" dirty="0">
                  <a:solidFill>
                    <a:srgbClr val="FF0000"/>
                  </a:solidFill>
                  <a:ea typeface="Cambria Math" panose="02040503050406030204" pitchFamily="18" charset="0"/>
                </a:endParaRPr>
              </a:p>
            </p:txBody>
          </p:sp>
        </mc:Choice>
        <mc:Fallback>
          <p:sp>
            <p:nvSpPr>
              <p:cNvPr id="4" name="ZoneTexte 3">
                <a:extLst>
                  <a:ext uri="{FF2B5EF4-FFF2-40B4-BE49-F238E27FC236}">
                    <a16:creationId xmlns:a16="http://schemas.microsoft.com/office/drawing/2014/main" id="{C7FDB891-DA90-43F8-8339-16EE0C305A0D}"/>
                  </a:ext>
                </a:extLst>
              </p:cNvPr>
              <p:cNvSpPr txBox="1">
                <a:spLocks noRot="1" noChangeAspect="1" noMove="1" noResize="1" noEditPoints="1" noAdjustHandles="1" noChangeArrowheads="1" noChangeShapeType="1" noTextEdit="1"/>
              </p:cNvSpPr>
              <p:nvPr/>
            </p:nvSpPr>
            <p:spPr>
              <a:xfrm>
                <a:off x="5145418" y="2056223"/>
                <a:ext cx="1966179" cy="523220"/>
              </a:xfrm>
              <a:prstGeom prst="rect">
                <a:avLst/>
              </a:prstGeom>
              <a:blipFill>
                <a:blip r:embed="rId5"/>
                <a:stretch>
                  <a:fillRect/>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5" name="ZoneTexte 4">
                <a:extLst>
                  <a:ext uri="{FF2B5EF4-FFF2-40B4-BE49-F238E27FC236}">
                    <a16:creationId xmlns:a16="http://schemas.microsoft.com/office/drawing/2014/main" id="{6906B5A6-4A31-445D-B482-23AA4A86118C}"/>
                  </a:ext>
                </a:extLst>
              </p:cNvPr>
              <p:cNvSpPr txBox="1"/>
              <p:nvPr/>
            </p:nvSpPr>
            <p:spPr>
              <a:xfrm>
                <a:off x="5145418" y="2986987"/>
                <a:ext cx="281519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fr-FR" sz="2800" smtClean="0">
                          <a:solidFill>
                            <a:srgbClr val="FF0000"/>
                          </a:solidFill>
                          <a:latin typeface="Cambria Math" panose="02040503050406030204" pitchFamily="18" charset="0"/>
                        </a:rPr>
                        <m:t>1</m:t>
                      </m:r>
                      <m:r>
                        <a:rPr lang="fr-FR" sz="2800" b="0" i="0" smtClean="0">
                          <a:solidFill>
                            <a:srgbClr val="FF0000"/>
                          </a:solidFill>
                          <a:latin typeface="Cambria Math" panose="02040503050406030204" pitchFamily="18" charset="0"/>
                        </a:rPr>
                        <m:t>,18</m:t>
                      </m:r>
                      <m:r>
                        <a:rPr lang="fr-FR" sz="2800" b="0" i="0" smtClean="0">
                          <a:solidFill>
                            <a:srgbClr val="FF0000"/>
                          </a:solidFill>
                          <a:latin typeface="Cambria Math" panose="02040503050406030204" pitchFamily="18" charset="0"/>
                          <a:ea typeface="Cambria Math" panose="02040503050406030204" pitchFamily="18" charset="0"/>
                        </a:rPr>
                        <m:t>=</m:t>
                      </m:r>
                      <m:r>
                        <m:rPr>
                          <m:sty m:val="p"/>
                        </m:rPr>
                        <a:rPr lang="fr-FR" sz="2800" b="0" i="0" smtClean="0">
                          <a:solidFill>
                            <a:srgbClr val="FF0000"/>
                          </a:solidFill>
                          <a:latin typeface="Cambria Math" panose="02040503050406030204" pitchFamily="18" charset="0"/>
                          <a:ea typeface="Cambria Math" panose="02040503050406030204" pitchFamily="18" charset="0"/>
                        </a:rPr>
                        <m:t>E</m:t>
                      </m:r>
                      <m:r>
                        <a:rPr lang="fr-FR" sz="2800" b="0" i="0" smtClean="0">
                          <a:solidFill>
                            <a:srgbClr val="FF0000"/>
                          </a:solidFill>
                          <a:latin typeface="Cambria Math" panose="02040503050406030204" pitchFamily="18" charset="0"/>
                          <a:ea typeface="Cambria Math" panose="02040503050406030204" pitchFamily="18" charset="0"/>
                        </a:rPr>
                        <m:t> −0,1 </m:t>
                      </m:r>
                      <m:r>
                        <m:rPr>
                          <m:sty m:val="p"/>
                        </m:rPr>
                        <a:rPr lang="fr-FR" sz="2800" b="0" i="0" smtClean="0">
                          <a:solidFill>
                            <a:srgbClr val="FF0000"/>
                          </a:solidFill>
                          <a:latin typeface="Cambria Math" panose="02040503050406030204" pitchFamily="18" charset="0"/>
                          <a:ea typeface="Cambria Math" panose="02040503050406030204" pitchFamily="18" charset="0"/>
                        </a:rPr>
                        <m:t>r</m:t>
                      </m:r>
                    </m:oMath>
                  </m:oMathPara>
                </a14:m>
                <a:endParaRPr lang="fr-FR" sz="2800" b="0" dirty="0">
                  <a:solidFill>
                    <a:srgbClr val="FF0000"/>
                  </a:solidFill>
                  <a:ea typeface="Cambria Math" panose="02040503050406030204" pitchFamily="18" charset="0"/>
                </a:endParaRPr>
              </a:p>
            </p:txBody>
          </p:sp>
        </mc:Choice>
        <mc:Fallback>
          <p:sp>
            <p:nvSpPr>
              <p:cNvPr id="5" name="ZoneTexte 4">
                <a:extLst>
                  <a:ext uri="{FF2B5EF4-FFF2-40B4-BE49-F238E27FC236}">
                    <a16:creationId xmlns:a16="http://schemas.microsoft.com/office/drawing/2014/main" id="{6906B5A6-4A31-445D-B482-23AA4A86118C}"/>
                  </a:ext>
                </a:extLst>
              </p:cNvPr>
              <p:cNvSpPr txBox="1">
                <a:spLocks noRot="1" noChangeAspect="1" noMove="1" noResize="1" noEditPoints="1" noAdjustHandles="1" noChangeArrowheads="1" noChangeShapeType="1" noTextEdit="1"/>
              </p:cNvSpPr>
              <p:nvPr/>
            </p:nvSpPr>
            <p:spPr>
              <a:xfrm>
                <a:off x="5145418" y="2986987"/>
                <a:ext cx="2815194" cy="523220"/>
              </a:xfrm>
              <a:prstGeom prst="rect">
                <a:avLst/>
              </a:prstGeom>
              <a:blipFill>
                <a:blip r:embed="rId6"/>
                <a:stretch>
                  <a:fillRect/>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6" name="ZoneTexte 5">
                <a:extLst>
                  <a:ext uri="{FF2B5EF4-FFF2-40B4-BE49-F238E27FC236}">
                    <a16:creationId xmlns:a16="http://schemas.microsoft.com/office/drawing/2014/main" id="{424A8D4A-4D8D-4884-9D29-B4F7383DB537}"/>
                  </a:ext>
                </a:extLst>
              </p:cNvPr>
              <p:cNvSpPr txBox="1"/>
              <p:nvPr/>
            </p:nvSpPr>
            <p:spPr>
              <a:xfrm>
                <a:off x="5145418" y="3563286"/>
                <a:ext cx="281519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fr-FR" sz="2800" smtClean="0">
                          <a:solidFill>
                            <a:srgbClr val="FF0000"/>
                          </a:solidFill>
                          <a:latin typeface="Cambria Math" panose="02040503050406030204" pitchFamily="18" charset="0"/>
                        </a:rPr>
                        <m:t>1</m:t>
                      </m:r>
                      <m:r>
                        <a:rPr lang="fr-FR" sz="2800" b="0" i="0" smtClean="0">
                          <a:solidFill>
                            <a:srgbClr val="FF0000"/>
                          </a:solidFill>
                          <a:latin typeface="Cambria Math" panose="02040503050406030204" pitchFamily="18" charset="0"/>
                        </a:rPr>
                        <m:t>,10</m:t>
                      </m:r>
                      <m:r>
                        <a:rPr lang="fr-FR" sz="2800" b="0" i="0" smtClean="0">
                          <a:solidFill>
                            <a:srgbClr val="FF0000"/>
                          </a:solidFill>
                          <a:latin typeface="Cambria Math" panose="02040503050406030204" pitchFamily="18" charset="0"/>
                          <a:ea typeface="Cambria Math" panose="02040503050406030204" pitchFamily="18" charset="0"/>
                        </a:rPr>
                        <m:t>=</m:t>
                      </m:r>
                      <m:r>
                        <m:rPr>
                          <m:sty m:val="p"/>
                        </m:rPr>
                        <a:rPr lang="fr-FR" sz="2800" b="0" i="0" smtClean="0">
                          <a:solidFill>
                            <a:srgbClr val="FF0000"/>
                          </a:solidFill>
                          <a:latin typeface="Cambria Math" panose="02040503050406030204" pitchFamily="18" charset="0"/>
                          <a:ea typeface="Cambria Math" panose="02040503050406030204" pitchFamily="18" charset="0"/>
                        </a:rPr>
                        <m:t>E</m:t>
                      </m:r>
                      <m:r>
                        <a:rPr lang="fr-FR" sz="2800" b="0" i="0" smtClean="0">
                          <a:solidFill>
                            <a:srgbClr val="FF0000"/>
                          </a:solidFill>
                          <a:latin typeface="Cambria Math" panose="02040503050406030204" pitchFamily="18" charset="0"/>
                          <a:ea typeface="Cambria Math" panose="02040503050406030204" pitchFamily="18" charset="0"/>
                        </a:rPr>
                        <m:t> −0,5 </m:t>
                      </m:r>
                      <m:r>
                        <m:rPr>
                          <m:sty m:val="p"/>
                        </m:rPr>
                        <a:rPr lang="fr-FR" sz="2800" b="0" i="0" smtClean="0">
                          <a:solidFill>
                            <a:srgbClr val="FF0000"/>
                          </a:solidFill>
                          <a:latin typeface="Cambria Math" panose="02040503050406030204" pitchFamily="18" charset="0"/>
                          <a:ea typeface="Cambria Math" panose="02040503050406030204" pitchFamily="18" charset="0"/>
                        </a:rPr>
                        <m:t>r</m:t>
                      </m:r>
                    </m:oMath>
                  </m:oMathPara>
                </a14:m>
                <a:endParaRPr lang="fr-FR" sz="2800" b="0" dirty="0">
                  <a:solidFill>
                    <a:srgbClr val="FF0000"/>
                  </a:solidFill>
                  <a:ea typeface="Cambria Math" panose="02040503050406030204" pitchFamily="18" charset="0"/>
                </a:endParaRPr>
              </a:p>
            </p:txBody>
          </p:sp>
        </mc:Choice>
        <mc:Fallback>
          <p:sp>
            <p:nvSpPr>
              <p:cNvPr id="6" name="ZoneTexte 5">
                <a:extLst>
                  <a:ext uri="{FF2B5EF4-FFF2-40B4-BE49-F238E27FC236}">
                    <a16:creationId xmlns:a16="http://schemas.microsoft.com/office/drawing/2014/main" id="{424A8D4A-4D8D-4884-9D29-B4F7383DB537}"/>
                  </a:ext>
                </a:extLst>
              </p:cNvPr>
              <p:cNvSpPr txBox="1">
                <a:spLocks noRot="1" noChangeAspect="1" noMove="1" noResize="1" noEditPoints="1" noAdjustHandles="1" noChangeArrowheads="1" noChangeShapeType="1" noTextEdit="1"/>
              </p:cNvSpPr>
              <p:nvPr/>
            </p:nvSpPr>
            <p:spPr>
              <a:xfrm>
                <a:off x="5145418" y="3563286"/>
                <a:ext cx="2815194" cy="523220"/>
              </a:xfrm>
              <a:prstGeom prst="rect">
                <a:avLst/>
              </a:prstGeom>
              <a:blipFill>
                <a:blip r:embed="rId7"/>
                <a:stretch>
                  <a:fillRect/>
                </a:stretch>
              </a:blipFill>
            </p:spPr>
            <p:txBody>
              <a:bodyPr/>
              <a:lstStyle/>
              <a:p>
                <a:r>
                  <a:rPr lang="fr-FR">
                    <a:noFill/>
                  </a:rPr>
                  <a:t> </a:t>
                </a:r>
              </a:p>
            </p:txBody>
          </p:sp>
        </mc:Fallback>
      </mc:AlternateContent>
      <p:sp>
        <p:nvSpPr>
          <p:cNvPr id="7" name="Rectangle 6">
            <a:extLst>
              <a:ext uri="{FF2B5EF4-FFF2-40B4-BE49-F238E27FC236}">
                <a16:creationId xmlns:a16="http://schemas.microsoft.com/office/drawing/2014/main" id="{2193A3B9-6334-4613-AF32-64232EB5C41D}"/>
              </a:ext>
            </a:extLst>
          </p:cNvPr>
          <p:cNvSpPr/>
          <p:nvPr/>
        </p:nvSpPr>
        <p:spPr>
          <a:xfrm>
            <a:off x="5145418" y="5785997"/>
            <a:ext cx="6623692" cy="369332"/>
          </a:xfrm>
          <a:prstGeom prst="rect">
            <a:avLst/>
          </a:prstGeom>
        </p:spPr>
        <p:txBody>
          <a:bodyPr wrap="square">
            <a:spAutoFit/>
          </a:bodyPr>
          <a:lstStyle/>
          <a:p>
            <a:r>
              <a:rPr lang="fr-FR" dirty="0">
                <a:latin typeface="Arial" panose="020B0604020202020204" pitchFamily="34" charset="0"/>
              </a:rPr>
              <a:t>Montrer que r = 0,2</a:t>
            </a:r>
            <a:r>
              <a:rPr lang="fr-FR" dirty="0">
                <a:latin typeface="Cambria Math" panose="02040503050406030204" pitchFamily="18" charset="0"/>
                <a:ea typeface="Cambria Math" panose="02040503050406030204" pitchFamily="18" charset="0"/>
              </a:rPr>
              <a:t>𝛺  et  E = 1,20V</a:t>
            </a:r>
            <a:endParaRPr lang="fr-FR" dirty="0"/>
          </a:p>
        </p:txBody>
      </p:sp>
    </p:spTree>
    <p:extLst>
      <p:ext uri="{BB962C8B-B14F-4D97-AF65-F5344CB8AC3E}">
        <p14:creationId xmlns:p14="http://schemas.microsoft.com/office/powerpoint/2010/main" val="3171478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8614" y="120361"/>
            <a:ext cx="11458574" cy="2681287"/>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fr-FR" sz="2400" i="1" dirty="0"/>
              <a:t>Fiche résumé du chapitre 2</a:t>
            </a:r>
            <a:endParaRPr lang="fr-FR" sz="2400" dirty="0"/>
          </a:p>
          <a:p>
            <a:r>
              <a:rPr lang="fr-FR" sz="2400" i="1" dirty="0"/>
              <a:t> </a:t>
            </a:r>
            <a:endParaRPr lang="fr-FR" sz="2400" dirty="0"/>
          </a:p>
          <a:p>
            <a:pPr algn="just"/>
            <a:r>
              <a:rPr lang="fr-FR" sz="2400" i="1" dirty="0"/>
              <a:t>Faites votre résumé du chapitre 2 sur cette page. Vous rappellerez les concepts importants et les formules vues. Cette synthèse vous servira pour la mémorisation du cours. Posez ensuite toutes vos questions par écrit pour en discuter en cours.</a:t>
            </a:r>
            <a:endParaRPr lang="fr-FR" sz="2400" dirty="0"/>
          </a:p>
        </p:txBody>
      </p:sp>
    </p:spTree>
    <p:extLst>
      <p:ext uri="{BB962C8B-B14F-4D97-AF65-F5344CB8AC3E}">
        <p14:creationId xmlns:p14="http://schemas.microsoft.com/office/powerpoint/2010/main" val="3722789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8273" y="353338"/>
            <a:ext cx="4894417" cy="523220"/>
          </a:xfrm>
          <a:prstGeom prst="rect">
            <a:avLst/>
          </a:prstGeom>
        </p:spPr>
        <p:txBody>
          <a:bodyPr wrap="none">
            <a:spAutoFit/>
          </a:bodyPr>
          <a:lstStyle/>
          <a:p>
            <a:pPr lvl="1">
              <a:spcAft>
                <a:spcPts val="0"/>
              </a:spcAft>
              <a:tabLst>
                <a:tab pos="266700" algn="l"/>
              </a:tabLst>
            </a:pPr>
            <a:r>
              <a:rPr lang="fr-FR" sz="2800" u="sng" dirty="0">
                <a:solidFill>
                  <a:srgbClr val="0070C0"/>
                </a:solidFill>
                <a:ea typeface="Times New Roman" panose="02020603050405020304" pitchFamily="18" charset="0"/>
              </a:rPr>
              <a:t>1.2 Classification des dipôles.</a:t>
            </a:r>
            <a:endParaRPr lang="fr-FR" sz="2800" dirty="0">
              <a:solidFill>
                <a:srgbClr val="0070C0"/>
              </a:solidFill>
              <a:effectLst/>
              <a:ea typeface="Times New Roman" panose="02020603050405020304" pitchFamily="18" charset="0"/>
            </a:endParaRPr>
          </a:p>
        </p:txBody>
      </p:sp>
      <p:sp>
        <p:nvSpPr>
          <p:cNvPr id="3" name="Rectangle 2"/>
          <p:cNvSpPr/>
          <p:nvPr/>
        </p:nvSpPr>
        <p:spPr>
          <a:xfrm>
            <a:off x="595745" y="1443841"/>
            <a:ext cx="10778837" cy="2677656"/>
          </a:xfrm>
          <a:prstGeom prst="rect">
            <a:avLst/>
          </a:prstGeom>
        </p:spPr>
        <p:txBody>
          <a:bodyPr wrap="square">
            <a:spAutoFit/>
          </a:bodyPr>
          <a:lstStyle/>
          <a:p>
            <a:pPr>
              <a:spcAft>
                <a:spcPts val="0"/>
              </a:spcAft>
            </a:pPr>
            <a:r>
              <a:rPr lang="fr-FR" sz="2800" dirty="0">
                <a:ea typeface="Times New Roman" panose="02020603050405020304" pitchFamily="18" charset="0"/>
              </a:rPr>
              <a:t>On distingue deux types de dipôles :</a:t>
            </a:r>
          </a:p>
          <a:p>
            <a:pPr>
              <a:spcAft>
                <a:spcPts val="0"/>
              </a:spcAft>
            </a:pPr>
            <a:r>
              <a:rPr lang="fr-FR" sz="2800" dirty="0">
                <a:ea typeface="Times New Roman" panose="02020603050405020304" pitchFamily="18" charset="0"/>
              </a:rPr>
              <a:t> </a:t>
            </a:r>
          </a:p>
          <a:p>
            <a:pPr>
              <a:spcAft>
                <a:spcPts val="0"/>
              </a:spcAft>
            </a:pPr>
            <a:r>
              <a:rPr lang="fr-FR" sz="2800" dirty="0">
                <a:ea typeface="Times New Roman" panose="02020603050405020304" pitchFamily="18" charset="0"/>
              </a:rPr>
              <a:t>* Les dipôles </a:t>
            </a:r>
            <a:r>
              <a:rPr lang="fr-FR" sz="2800" b="1" dirty="0">
                <a:solidFill>
                  <a:srgbClr val="FF0000"/>
                </a:solidFill>
                <a:ea typeface="Times New Roman" panose="02020603050405020304" pitchFamily="18" charset="0"/>
              </a:rPr>
              <a:t>PASSIFS </a:t>
            </a:r>
            <a:r>
              <a:rPr lang="fr-FR" sz="2800" dirty="0">
                <a:ea typeface="Times New Roman" panose="02020603050405020304" pitchFamily="18" charset="0"/>
              </a:rPr>
              <a:t>ou</a:t>
            </a:r>
            <a:r>
              <a:rPr lang="fr-FR" sz="2800" b="1" dirty="0">
                <a:solidFill>
                  <a:srgbClr val="FF0000"/>
                </a:solidFill>
                <a:ea typeface="Times New Roman" panose="02020603050405020304" pitchFamily="18" charset="0"/>
              </a:rPr>
              <a:t>   RECEPTEURS</a:t>
            </a:r>
            <a:r>
              <a:rPr lang="fr-FR" sz="2800" dirty="0">
                <a:ea typeface="Times New Roman" panose="02020603050405020304" pitchFamily="18" charset="0"/>
              </a:rPr>
              <a:t>, qui reçoivent de l’énergie du milieu extérieur.</a:t>
            </a:r>
          </a:p>
          <a:p>
            <a:pPr>
              <a:spcAft>
                <a:spcPts val="0"/>
              </a:spcAft>
            </a:pPr>
            <a:endParaRPr lang="fr-FR" sz="2800" dirty="0">
              <a:ea typeface="Times New Roman" panose="02020603050405020304" pitchFamily="18" charset="0"/>
            </a:endParaRPr>
          </a:p>
          <a:p>
            <a:pPr>
              <a:spcAft>
                <a:spcPts val="0"/>
              </a:spcAft>
            </a:pPr>
            <a:r>
              <a:rPr lang="fr-FR" sz="2800" dirty="0">
                <a:ea typeface="Times New Roman" panose="02020603050405020304" pitchFamily="18" charset="0"/>
              </a:rPr>
              <a:t>  </a:t>
            </a:r>
            <a:endParaRPr lang="fr-FR" sz="2800" dirty="0">
              <a:effectLst/>
              <a:ea typeface="Times New Roman" panose="02020603050405020304" pitchFamily="18" charset="0"/>
            </a:endParaRPr>
          </a:p>
        </p:txBody>
      </p:sp>
      <p:sp>
        <p:nvSpPr>
          <p:cNvPr id="4" name="Rectangle 3">
            <a:extLst>
              <a:ext uri="{FF2B5EF4-FFF2-40B4-BE49-F238E27FC236}">
                <a16:creationId xmlns:a16="http://schemas.microsoft.com/office/drawing/2014/main" id="{BF223AFF-8E65-4CF5-A437-BCDE5A8935A2}"/>
              </a:ext>
            </a:extLst>
          </p:cNvPr>
          <p:cNvSpPr/>
          <p:nvPr/>
        </p:nvSpPr>
        <p:spPr>
          <a:xfrm>
            <a:off x="670179" y="4890879"/>
            <a:ext cx="10959846" cy="1384995"/>
          </a:xfrm>
          <a:prstGeom prst="rect">
            <a:avLst/>
          </a:prstGeom>
        </p:spPr>
        <p:txBody>
          <a:bodyPr wrap="square">
            <a:spAutoFit/>
          </a:bodyPr>
          <a:lstStyle/>
          <a:p>
            <a:pPr>
              <a:spcAft>
                <a:spcPts val="0"/>
              </a:spcAft>
            </a:pPr>
            <a:r>
              <a:rPr lang="fr-FR" sz="2800" dirty="0">
                <a:ea typeface="Times New Roman" panose="02020603050405020304" pitchFamily="18" charset="0"/>
              </a:rPr>
              <a:t>Le dipôle passif ne peut pas mettre lui-même les charges en mouvement ; lorsqu’il est dans un circuit il reçoit de l’énergie électrique qu’il transforme en chaleur.</a:t>
            </a:r>
          </a:p>
        </p:txBody>
      </p:sp>
      <p:sp>
        <p:nvSpPr>
          <p:cNvPr id="5" name="Rectangle 4">
            <a:extLst>
              <a:ext uri="{FF2B5EF4-FFF2-40B4-BE49-F238E27FC236}">
                <a16:creationId xmlns:a16="http://schemas.microsoft.com/office/drawing/2014/main" id="{5B7452D2-CCAD-4DEF-A627-207D76009294}"/>
              </a:ext>
            </a:extLst>
          </p:cNvPr>
          <p:cNvSpPr/>
          <p:nvPr/>
        </p:nvSpPr>
        <p:spPr>
          <a:xfrm>
            <a:off x="595745" y="3367444"/>
            <a:ext cx="10629967" cy="954107"/>
          </a:xfrm>
          <a:prstGeom prst="rect">
            <a:avLst/>
          </a:prstGeom>
        </p:spPr>
        <p:txBody>
          <a:bodyPr wrap="square">
            <a:spAutoFit/>
          </a:bodyPr>
          <a:lstStyle/>
          <a:p>
            <a:pPr>
              <a:spcAft>
                <a:spcPts val="0"/>
              </a:spcAft>
            </a:pPr>
            <a:r>
              <a:rPr lang="fr-FR" sz="2800" dirty="0">
                <a:ea typeface="Times New Roman" panose="02020603050405020304" pitchFamily="18" charset="0"/>
              </a:rPr>
              <a:t>* Les dipôles </a:t>
            </a:r>
            <a:r>
              <a:rPr lang="fr-FR" sz="2800" b="1" dirty="0">
                <a:solidFill>
                  <a:srgbClr val="FF0000"/>
                </a:solidFill>
                <a:ea typeface="Times New Roman" panose="02020603050405020304" pitchFamily="18" charset="0"/>
              </a:rPr>
              <a:t>ACTIFS </a:t>
            </a:r>
            <a:r>
              <a:rPr lang="fr-FR" sz="2800" dirty="0">
                <a:ea typeface="Times New Roman" panose="02020603050405020304" pitchFamily="18" charset="0"/>
              </a:rPr>
              <a:t>ou</a:t>
            </a:r>
            <a:r>
              <a:rPr lang="fr-FR" sz="2800" b="1" dirty="0">
                <a:solidFill>
                  <a:srgbClr val="FF0000"/>
                </a:solidFill>
                <a:ea typeface="Times New Roman" panose="02020603050405020304" pitchFamily="18" charset="0"/>
              </a:rPr>
              <a:t> GENERATEURS</a:t>
            </a:r>
            <a:r>
              <a:rPr lang="fr-FR" sz="2800" dirty="0">
                <a:ea typeface="Times New Roman" panose="02020603050405020304" pitchFamily="18" charset="0"/>
              </a:rPr>
              <a:t>, qui fournissent de l’énergie au milieu extérieur.</a:t>
            </a:r>
          </a:p>
        </p:txBody>
      </p:sp>
    </p:spTree>
    <p:extLst>
      <p:ext uri="{BB962C8B-B14F-4D97-AF65-F5344CB8AC3E}">
        <p14:creationId xmlns:p14="http://schemas.microsoft.com/office/powerpoint/2010/main" val="908342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3039" y="450319"/>
            <a:ext cx="5662191" cy="523220"/>
          </a:xfrm>
          <a:prstGeom prst="rect">
            <a:avLst/>
          </a:prstGeom>
        </p:spPr>
        <p:txBody>
          <a:bodyPr wrap="none">
            <a:spAutoFit/>
          </a:bodyPr>
          <a:lstStyle/>
          <a:p>
            <a:pPr lvl="1">
              <a:spcAft>
                <a:spcPts val="0"/>
              </a:spcAft>
              <a:tabLst>
                <a:tab pos="266700" algn="l"/>
              </a:tabLst>
            </a:pPr>
            <a:r>
              <a:rPr lang="fr-FR" sz="2800" u="sng" dirty="0">
                <a:solidFill>
                  <a:srgbClr val="0070C0"/>
                </a:solidFill>
                <a:ea typeface="Times New Roman" panose="02020603050405020304" pitchFamily="18" charset="0"/>
              </a:rPr>
              <a:t>1.3 Puissance reçue par un dipôle</a:t>
            </a:r>
            <a:r>
              <a:rPr lang="fr-FR" sz="2800" u="sng" dirty="0">
                <a:latin typeface="Verdana" panose="020B0604030504040204" pitchFamily="34" charset="0"/>
                <a:ea typeface="Times New Roman" panose="02020603050405020304" pitchFamily="18" charset="0"/>
              </a:rPr>
              <a:t>.</a:t>
            </a:r>
            <a:endParaRPr lang="fr-FR" sz="2800" dirty="0">
              <a:effectLst/>
              <a:latin typeface="Times New Roman" panose="02020603050405020304" pitchFamily="18" charset="0"/>
              <a:ea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Rectangle 2"/>
              <p:cNvSpPr/>
              <p:nvPr/>
            </p:nvSpPr>
            <p:spPr>
              <a:xfrm>
                <a:off x="392232" y="1104998"/>
                <a:ext cx="10499957" cy="1384995"/>
              </a:xfrm>
              <a:prstGeom prst="rect">
                <a:avLst/>
              </a:prstGeom>
            </p:spPr>
            <p:txBody>
              <a:bodyPr wrap="square">
                <a:spAutoFit/>
              </a:bodyPr>
              <a:lstStyle/>
              <a:p>
                <a:pPr>
                  <a:spcAft>
                    <a:spcPts val="0"/>
                  </a:spcAft>
                </a:pPr>
                <a:r>
                  <a:rPr lang="fr-FR" sz="2800" dirty="0">
                    <a:ea typeface="Times New Roman" panose="02020603050405020304" pitchFamily="18" charset="0"/>
                  </a:rPr>
                  <a:t>Par définition, la puissance vaut :</a:t>
                </a:r>
                <a:endParaRPr lang="fr-FR" sz="2800" dirty="0">
                  <a:effectLst/>
                  <a:ea typeface="Times New Roman" panose="02020603050405020304" pitchFamily="18" charset="0"/>
                </a:endParaRPr>
              </a:p>
              <a:p>
                <a:pPr>
                  <a:spcAft>
                    <a:spcPts val="0"/>
                  </a:spcAft>
                </a:pPr>
                <a:r>
                  <a:rPr lang="fr-FR" sz="2800" dirty="0">
                    <a:effectLst/>
                    <a:ea typeface="Times New Roman" panose="02020603050405020304" pitchFamily="18" charset="0"/>
                  </a:rPr>
                  <a:t>  </a:t>
                </a:r>
              </a:p>
              <a:p>
                <a:pPr>
                  <a:spcAft>
                    <a:spcPts val="0"/>
                  </a:spcAft>
                </a:pPr>
                <a14:m>
                  <m:oMath xmlns:m="http://schemas.openxmlformats.org/officeDocument/2006/math">
                    <m:r>
                      <m:rPr>
                        <m:sty m:val="p"/>
                      </m:rPr>
                      <a:rPr lang="fr-FR" sz="2800" b="0" i="0">
                        <a:solidFill>
                          <a:srgbClr val="FF0000"/>
                        </a:solidFill>
                        <a:latin typeface="Cambria Math" panose="02040503050406030204" pitchFamily="18" charset="0"/>
                        <a:ea typeface="Times New Roman" panose="02020603050405020304" pitchFamily="18" charset="0"/>
                      </a:rPr>
                      <m:t>P</m:t>
                    </m:r>
                    <m:r>
                      <a:rPr lang="fr-FR" sz="2800" b="0" i="0">
                        <a:solidFill>
                          <a:srgbClr val="FF0000"/>
                        </a:solidFill>
                        <a:latin typeface="Cambria Math" panose="02040503050406030204" pitchFamily="18" charset="0"/>
                        <a:ea typeface="Times New Roman" panose="02020603050405020304" pitchFamily="18" charset="0"/>
                      </a:rPr>
                      <m:t>=</m:t>
                    </m:r>
                    <m:r>
                      <m:rPr>
                        <m:sty m:val="p"/>
                      </m:rPr>
                      <a:rPr lang="fr-FR" sz="2800" b="0" i="0">
                        <a:solidFill>
                          <a:srgbClr val="FF0000"/>
                        </a:solidFill>
                        <a:latin typeface="Cambria Math" panose="02040503050406030204" pitchFamily="18" charset="0"/>
                        <a:ea typeface="Times New Roman" panose="02020603050405020304" pitchFamily="18" charset="0"/>
                      </a:rPr>
                      <m:t>u</m:t>
                    </m:r>
                    <m:r>
                      <a:rPr lang="fr-FR" sz="2800" b="0" i="0">
                        <a:solidFill>
                          <a:srgbClr val="FF0000"/>
                        </a:solidFill>
                        <a:latin typeface="Cambria Math" panose="02040503050406030204" pitchFamily="18" charset="0"/>
                        <a:ea typeface="Times New Roman" panose="02020603050405020304" pitchFamily="18" charset="0"/>
                      </a:rPr>
                      <m:t> </m:t>
                    </m:r>
                    <m:r>
                      <a:rPr lang="fr-FR" sz="2800" b="0" i="1" smtClean="0">
                        <a:solidFill>
                          <a:srgbClr val="FF0000"/>
                        </a:solidFill>
                        <a:latin typeface="Cambria Math" panose="02040503050406030204" pitchFamily="18" charset="0"/>
                        <a:ea typeface="Cambria Math" panose="02040503050406030204" pitchFamily="18" charset="0"/>
                      </a:rPr>
                      <m:t>×</m:t>
                    </m:r>
                    <m:r>
                      <a:rPr lang="fr-FR" sz="2800" b="0" i="0">
                        <a:solidFill>
                          <a:srgbClr val="FF0000"/>
                        </a:solidFill>
                        <a:latin typeface="Cambria Math" panose="02040503050406030204" pitchFamily="18" charset="0"/>
                        <a:ea typeface="Times New Roman" panose="02020603050405020304" pitchFamily="18" charset="0"/>
                      </a:rPr>
                      <m:t> </m:t>
                    </m:r>
                    <m:r>
                      <m:rPr>
                        <m:sty m:val="p"/>
                      </m:rPr>
                      <a:rPr lang="fr-FR" sz="2800" b="0" i="0">
                        <a:solidFill>
                          <a:srgbClr val="FF0000"/>
                        </a:solidFill>
                        <a:latin typeface="Cambria Math" panose="02040503050406030204" pitchFamily="18" charset="0"/>
                        <a:ea typeface="Times New Roman" panose="02020603050405020304" pitchFamily="18" charset="0"/>
                      </a:rPr>
                      <m:t>i</m:t>
                    </m:r>
                    <m:r>
                      <a:rPr lang="fr-FR" sz="2800" b="0" i="0">
                        <a:solidFill>
                          <a:srgbClr val="FF0000"/>
                        </a:solidFill>
                        <a:latin typeface="Cambria Math" panose="02040503050406030204" pitchFamily="18" charset="0"/>
                        <a:ea typeface="Times New Roman" panose="02020603050405020304" pitchFamily="18" charset="0"/>
                      </a:rPr>
                      <m:t> </m:t>
                    </m:r>
                  </m:oMath>
                </a14:m>
                <a:r>
                  <a:rPr lang="fr-FR" sz="2800" dirty="0">
                    <a:effectLst/>
                    <a:ea typeface="Times New Roman" panose="02020603050405020304" pitchFamily="18" charset="0"/>
                  </a:rPr>
                  <a:t>     c’est-à-dire      </a:t>
                </a:r>
                <a14:m>
                  <m:oMath xmlns:m="http://schemas.openxmlformats.org/officeDocument/2006/math">
                    <m:r>
                      <m:rPr>
                        <m:sty m:val="p"/>
                      </m:rPr>
                      <a:rPr lang="fr-FR" sz="2800" b="0" i="0" smtClean="0">
                        <a:solidFill>
                          <a:srgbClr val="FF0000"/>
                        </a:solidFill>
                        <a:latin typeface="Cambria Math" panose="02040503050406030204" pitchFamily="18" charset="0"/>
                        <a:ea typeface="Times New Roman" panose="02020603050405020304" pitchFamily="18" charset="0"/>
                      </a:rPr>
                      <m:t>P</m:t>
                    </m:r>
                    <m:r>
                      <a:rPr lang="fr-FR" sz="2800" b="0" i="0" smtClean="0">
                        <a:solidFill>
                          <a:srgbClr val="FF0000"/>
                        </a:solidFill>
                        <a:latin typeface="Cambria Math" panose="02040503050406030204" pitchFamily="18" charset="0"/>
                        <a:ea typeface="Times New Roman" panose="02020603050405020304" pitchFamily="18" charset="0"/>
                      </a:rPr>
                      <m:t>= </m:t>
                    </m:r>
                    <m:d>
                      <m:dPr>
                        <m:ctrlPr>
                          <a:rPr lang="fr-FR" sz="2800" i="1">
                            <a:solidFill>
                              <a:srgbClr val="FF0000"/>
                            </a:solidFill>
                            <a:latin typeface="Cambria Math" panose="02040503050406030204" pitchFamily="18" charset="0"/>
                            <a:ea typeface="Times New Roman" panose="02020603050405020304" pitchFamily="18" charset="0"/>
                          </a:rPr>
                        </m:ctrlPr>
                      </m:dPr>
                      <m:e>
                        <m:sSub>
                          <m:sSubPr>
                            <m:ctrlPr>
                              <a:rPr lang="fr-FR" sz="2800" i="1">
                                <a:solidFill>
                                  <a:srgbClr val="FF0000"/>
                                </a:solidFill>
                                <a:latin typeface="Cambria Math" panose="02040503050406030204" pitchFamily="18" charset="0"/>
                                <a:ea typeface="Times New Roman" panose="02020603050405020304" pitchFamily="18" charset="0"/>
                              </a:rPr>
                            </m:ctrlPr>
                          </m:sSubPr>
                          <m:e>
                            <m:r>
                              <m:rPr>
                                <m:sty m:val="p"/>
                              </m:rPr>
                              <a:rPr lang="fr-FR" sz="2800" b="0" i="0">
                                <a:solidFill>
                                  <a:srgbClr val="FF0000"/>
                                </a:solidFill>
                                <a:latin typeface="Cambria Math" panose="02040503050406030204" pitchFamily="18" charset="0"/>
                                <a:ea typeface="Times New Roman" panose="02020603050405020304" pitchFamily="18" charset="0"/>
                              </a:rPr>
                              <m:t>V</m:t>
                            </m:r>
                          </m:e>
                          <m:sub>
                            <m:r>
                              <m:rPr>
                                <m:sty m:val="p"/>
                              </m:rPr>
                              <a:rPr lang="fr-FR" sz="2800" b="0" i="0">
                                <a:solidFill>
                                  <a:srgbClr val="FF0000"/>
                                </a:solidFill>
                                <a:latin typeface="Cambria Math" panose="02040503050406030204" pitchFamily="18" charset="0"/>
                                <a:ea typeface="Times New Roman" panose="02020603050405020304" pitchFamily="18" charset="0"/>
                              </a:rPr>
                              <m:t>A</m:t>
                            </m:r>
                          </m:sub>
                        </m:sSub>
                        <m:r>
                          <a:rPr lang="fr-FR" sz="2800" b="0" i="0">
                            <a:solidFill>
                              <a:srgbClr val="FF0000"/>
                            </a:solidFill>
                            <a:latin typeface="Cambria Math" panose="02040503050406030204" pitchFamily="18" charset="0"/>
                            <a:ea typeface="Times New Roman" panose="02020603050405020304" pitchFamily="18" charset="0"/>
                          </a:rPr>
                          <m:t>−</m:t>
                        </m:r>
                        <m:sSub>
                          <m:sSubPr>
                            <m:ctrlPr>
                              <a:rPr lang="fr-FR" sz="2800" i="1">
                                <a:solidFill>
                                  <a:srgbClr val="FF0000"/>
                                </a:solidFill>
                                <a:latin typeface="Cambria Math" panose="02040503050406030204" pitchFamily="18" charset="0"/>
                                <a:ea typeface="Times New Roman" panose="02020603050405020304" pitchFamily="18" charset="0"/>
                              </a:rPr>
                            </m:ctrlPr>
                          </m:sSubPr>
                          <m:e>
                            <m:r>
                              <m:rPr>
                                <m:sty m:val="p"/>
                              </m:rPr>
                              <a:rPr lang="fr-FR" sz="2800" b="0" i="0">
                                <a:solidFill>
                                  <a:srgbClr val="FF0000"/>
                                </a:solidFill>
                                <a:latin typeface="Cambria Math" panose="02040503050406030204" pitchFamily="18" charset="0"/>
                                <a:ea typeface="Times New Roman" panose="02020603050405020304" pitchFamily="18" charset="0"/>
                              </a:rPr>
                              <m:t>V</m:t>
                            </m:r>
                          </m:e>
                          <m:sub>
                            <m:r>
                              <m:rPr>
                                <m:sty m:val="p"/>
                              </m:rPr>
                              <a:rPr lang="fr-FR" sz="2800" b="0" i="0">
                                <a:solidFill>
                                  <a:srgbClr val="FF0000"/>
                                </a:solidFill>
                                <a:latin typeface="Cambria Math" panose="02040503050406030204" pitchFamily="18" charset="0"/>
                                <a:ea typeface="Times New Roman" panose="02020603050405020304" pitchFamily="18" charset="0"/>
                              </a:rPr>
                              <m:t>B</m:t>
                            </m:r>
                          </m:sub>
                        </m:sSub>
                      </m:e>
                    </m:d>
                    <m:r>
                      <a:rPr lang="fr-FR" sz="2800">
                        <a:solidFill>
                          <a:srgbClr val="FF0000"/>
                        </a:solidFill>
                        <a:latin typeface="Cambria Math" panose="02040503050406030204" pitchFamily="18" charset="0"/>
                        <a:ea typeface="Times New Roman" panose="02020603050405020304" pitchFamily="18" charset="0"/>
                      </a:rPr>
                      <m:t>×</m:t>
                    </m:r>
                    <m:r>
                      <m:rPr>
                        <m:sty m:val="p"/>
                      </m:rPr>
                      <a:rPr lang="fr-FR" sz="2800" b="0" i="0" smtClean="0">
                        <a:solidFill>
                          <a:srgbClr val="FF0000"/>
                        </a:solidFill>
                        <a:latin typeface="Cambria Math" panose="02040503050406030204" pitchFamily="18" charset="0"/>
                        <a:ea typeface="Times New Roman" panose="02020603050405020304" pitchFamily="18" charset="0"/>
                      </a:rPr>
                      <m:t>i</m:t>
                    </m:r>
                  </m:oMath>
                </a14:m>
                <a:endParaRPr lang="fr-FR" sz="2800" dirty="0">
                  <a:effectLst/>
                  <a:ea typeface="Times New Roman" panose="02020603050405020304" pitchFamily="18" charset="0"/>
                </a:endParaRPr>
              </a:p>
            </p:txBody>
          </p:sp>
        </mc:Choice>
        <mc:Fallback xmlns="">
          <p:sp>
            <p:nvSpPr>
              <p:cNvPr id="3" name="Rectangle 2"/>
              <p:cNvSpPr>
                <a:spLocks noRot="1" noChangeAspect="1" noMove="1" noResize="1" noEditPoints="1" noAdjustHandles="1" noChangeArrowheads="1" noChangeShapeType="1" noTextEdit="1"/>
              </p:cNvSpPr>
              <p:nvPr/>
            </p:nvSpPr>
            <p:spPr>
              <a:xfrm>
                <a:off x="392232" y="1104998"/>
                <a:ext cx="10499957" cy="1384995"/>
              </a:xfrm>
              <a:prstGeom prst="rect">
                <a:avLst/>
              </a:prstGeom>
              <a:blipFill>
                <a:blip r:embed="rId3"/>
                <a:stretch>
                  <a:fillRect l="-1161" t="-3965" b="-11894"/>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3316912" y="4116986"/>
                <a:ext cx="6096000" cy="1384995"/>
              </a:xfrm>
              <a:prstGeom prst="rect">
                <a:avLst/>
              </a:prstGeom>
            </p:spPr>
            <p:txBody>
              <a:bodyPr>
                <a:spAutoFit/>
              </a:bodyPr>
              <a:lstStyle/>
              <a:p>
                <a:pPr>
                  <a:spcAft>
                    <a:spcPts val="0"/>
                  </a:spcAft>
                </a:pPr>
                <a14:m>
                  <m:oMath xmlns:m="http://schemas.openxmlformats.org/officeDocument/2006/math">
                    <m:r>
                      <m:rPr>
                        <m:sty m:val="p"/>
                      </m:rPr>
                      <a:rPr lang="fr-FR" sz="2800" smtClean="0">
                        <a:solidFill>
                          <a:srgbClr val="FF0000"/>
                        </a:solidFill>
                        <a:latin typeface="Cambria Math" panose="02040503050406030204" pitchFamily="18" charset="0"/>
                        <a:ea typeface="Times New Roman" panose="02020603050405020304" pitchFamily="18" charset="0"/>
                      </a:rPr>
                      <m:t>P</m:t>
                    </m:r>
                    <m:r>
                      <a:rPr lang="fr-FR" sz="2800" smtClean="0">
                        <a:solidFill>
                          <a:srgbClr val="FF0000"/>
                        </a:solidFill>
                        <a:latin typeface="Cambria Math" panose="02040503050406030204" pitchFamily="18" charset="0"/>
                        <a:ea typeface="Times New Roman" panose="02020603050405020304" pitchFamily="18" charset="0"/>
                      </a:rPr>
                      <m:t>=</m:t>
                    </m:r>
                    <m:r>
                      <m:rPr>
                        <m:sty m:val="p"/>
                      </m:rPr>
                      <a:rPr lang="fr-FR" sz="2800" smtClean="0">
                        <a:solidFill>
                          <a:srgbClr val="FF0000"/>
                        </a:solidFill>
                        <a:latin typeface="Cambria Math" panose="02040503050406030204" pitchFamily="18" charset="0"/>
                        <a:ea typeface="Times New Roman" panose="02020603050405020304" pitchFamily="18" charset="0"/>
                      </a:rPr>
                      <m:t>u</m:t>
                    </m:r>
                    <m:r>
                      <a:rPr lang="fr-FR" sz="2800" smtClean="0">
                        <a:solidFill>
                          <a:srgbClr val="FF0000"/>
                        </a:solidFill>
                        <a:latin typeface="Cambria Math" panose="02040503050406030204" pitchFamily="18" charset="0"/>
                        <a:ea typeface="Times New Roman" panose="02020603050405020304" pitchFamily="18" charset="0"/>
                      </a:rPr>
                      <m:t> </m:t>
                    </m:r>
                    <m:r>
                      <a:rPr lang="fr-FR" sz="2800" i="1">
                        <a:solidFill>
                          <a:srgbClr val="FF0000"/>
                        </a:solidFill>
                        <a:latin typeface="Cambria Math" panose="02040503050406030204" pitchFamily="18" charset="0"/>
                        <a:ea typeface="Cambria Math" panose="02040503050406030204" pitchFamily="18" charset="0"/>
                      </a:rPr>
                      <m:t>×</m:t>
                    </m:r>
                    <m:r>
                      <a:rPr lang="fr-FR" sz="2800">
                        <a:solidFill>
                          <a:srgbClr val="FF0000"/>
                        </a:solidFill>
                        <a:latin typeface="Cambria Math" panose="02040503050406030204" pitchFamily="18" charset="0"/>
                        <a:ea typeface="Times New Roman" panose="02020603050405020304" pitchFamily="18" charset="0"/>
                      </a:rPr>
                      <m:t> </m:t>
                    </m:r>
                    <m:r>
                      <m:rPr>
                        <m:sty m:val="p"/>
                      </m:rPr>
                      <a:rPr lang="fr-FR" sz="2800">
                        <a:solidFill>
                          <a:srgbClr val="FF0000"/>
                        </a:solidFill>
                        <a:latin typeface="Cambria Math" panose="02040503050406030204" pitchFamily="18" charset="0"/>
                        <a:ea typeface="Times New Roman" panose="02020603050405020304" pitchFamily="18" charset="0"/>
                      </a:rPr>
                      <m:t>i</m:t>
                    </m:r>
                    <m:r>
                      <a:rPr lang="fr-FR" sz="2800" b="0" i="0" smtClean="0">
                        <a:solidFill>
                          <a:srgbClr val="FF0000"/>
                        </a:solidFill>
                        <a:latin typeface="Cambria Math" panose="02040503050406030204" pitchFamily="18" charset="0"/>
                        <a:ea typeface="Times New Roman" panose="02020603050405020304" pitchFamily="18" charset="0"/>
                      </a:rPr>
                      <m:t> </m:t>
                    </m:r>
                    <m:r>
                      <a:rPr lang="fr-FR" sz="2800" b="1" i="0" smtClean="0">
                        <a:solidFill>
                          <a:srgbClr val="FF0000"/>
                        </a:solidFill>
                        <a:latin typeface="Cambria Math" panose="02040503050406030204" pitchFamily="18" charset="0"/>
                        <a:ea typeface="Times New Roman" panose="02020603050405020304" pitchFamily="18" charset="0"/>
                      </a:rPr>
                      <m:t>&gt;</m:t>
                    </m:r>
                    <m:r>
                      <a:rPr lang="fr-FR" sz="2800" b="1" i="0" smtClean="0">
                        <a:solidFill>
                          <a:srgbClr val="FF0000"/>
                        </a:solidFill>
                        <a:latin typeface="Cambria Math" panose="02040503050406030204" pitchFamily="18" charset="0"/>
                        <a:ea typeface="Times New Roman" panose="02020603050405020304" pitchFamily="18" charset="0"/>
                      </a:rPr>
                      <m:t>𝟎</m:t>
                    </m:r>
                  </m:oMath>
                </a14:m>
                <a:r>
                  <a:rPr lang="en-US" sz="2800" b="1" dirty="0">
                    <a:solidFill>
                      <a:srgbClr val="FF0000"/>
                    </a:solidFill>
                    <a:ea typeface="Times New Roman" panose="02020603050405020304" pitchFamily="18" charset="0"/>
                  </a:rPr>
                  <a:t>   </a:t>
                </a:r>
                <a:r>
                  <a:rPr lang="fr-FR" sz="2800" b="1" dirty="0">
                    <a:solidFill>
                      <a:srgbClr val="FF0000"/>
                    </a:solidFill>
                    <a:ea typeface="Times New Roman" panose="02020603050405020304" pitchFamily="18" charset="0"/>
                    <a:sym typeface="Wingdings" panose="05000000000000000000" pitchFamily="2" charset="2"/>
                  </a:rPr>
                  <a:t></a:t>
                </a:r>
                <a:r>
                  <a:rPr lang="en-US" sz="2800" b="1" dirty="0">
                    <a:solidFill>
                      <a:srgbClr val="FF0000"/>
                    </a:solidFill>
                    <a:ea typeface="Times New Roman" panose="02020603050405020304" pitchFamily="18" charset="0"/>
                  </a:rPr>
                  <a:t>  RECEPTEUR</a:t>
                </a:r>
              </a:p>
              <a:p>
                <a:pPr>
                  <a:spcAft>
                    <a:spcPts val="0"/>
                  </a:spcAft>
                </a:pPr>
                <a:endParaRPr lang="fr-FR" sz="2800" dirty="0">
                  <a:ea typeface="Times New Roman" panose="02020603050405020304" pitchFamily="18" charset="0"/>
                </a:endParaRPr>
              </a:p>
              <a:p>
                <a:pPr>
                  <a:spcAft>
                    <a:spcPts val="0"/>
                  </a:spcAft>
                </a:pPr>
                <a:r>
                  <a:rPr lang="en-US" sz="2800" b="1" dirty="0">
                    <a:solidFill>
                      <a:srgbClr val="FF0000"/>
                    </a:solidFill>
                    <a:ea typeface="Times New Roman" panose="02020603050405020304" pitchFamily="18" charset="0"/>
                  </a:rPr>
                  <a:t> </a:t>
                </a:r>
                <a14:m>
                  <m:oMath xmlns:m="http://schemas.openxmlformats.org/officeDocument/2006/math">
                    <m:r>
                      <m:rPr>
                        <m:sty m:val="p"/>
                      </m:rPr>
                      <a:rPr lang="fr-FR" sz="2800">
                        <a:solidFill>
                          <a:srgbClr val="FF0000"/>
                        </a:solidFill>
                        <a:latin typeface="Cambria Math" panose="02040503050406030204" pitchFamily="18" charset="0"/>
                        <a:ea typeface="Times New Roman" panose="02020603050405020304" pitchFamily="18" charset="0"/>
                      </a:rPr>
                      <m:t>P</m:t>
                    </m:r>
                    <m:r>
                      <a:rPr lang="fr-FR" sz="2800">
                        <a:solidFill>
                          <a:srgbClr val="FF0000"/>
                        </a:solidFill>
                        <a:latin typeface="Cambria Math" panose="02040503050406030204" pitchFamily="18" charset="0"/>
                        <a:ea typeface="Times New Roman" panose="02020603050405020304" pitchFamily="18" charset="0"/>
                      </a:rPr>
                      <m:t>=</m:t>
                    </m:r>
                    <m:r>
                      <m:rPr>
                        <m:sty m:val="p"/>
                      </m:rPr>
                      <a:rPr lang="fr-FR" sz="2800">
                        <a:solidFill>
                          <a:srgbClr val="FF0000"/>
                        </a:solidFill>
                        <a:latin typeface="Cambria Math" panose="02040503050406030204" pitchFamily="18" charset="0"/>
                        <a:ea typeface="Times New Roman" panose="02020603050405020304" pitchFamily="18" charset="0"/>
                      </a:rPr>
                      <m:t>u</m:t>
                    </m:r>
                    <m:r>
                      <a:rPr lang="fr-FR" sz="2800">
                        <a:solidFill>
                          <a:srgbClr val="FF0000"/>
                        </a:solidFill>
                        <a:latin typeface="Cambria Math" panose="02040503050406030204" pitchFamily="18" charset="0"/>
                        <a:ea typeface="Times New Roman" panose="02020603050405020304" pitchFamily="18" charset="0"/>
                      </a:rPr>
                      <m:t> </m:t>
                    </m:r>
                    <m:r>
                      <a:rPr lang="fr-FR" sz="2800" i="1">
                        <a:solidFill>
                          <a:srgbClr val="FF0000"/>
                        </a:solidFill>
                        <a:latin typeface="Cambria Math" panose="02040503050406030204" pitchFamily="18" charset="0"/>
                        <a:ea typeface="Cambria Math" panose="02040503050406030204" pitchFamily="18" charset="0"/>
                      </a:rPr>
                      <m:t>×</m:t>
                    </m:r>
                    <m:r>
                      <a:rPr lang="fr-FR" sz="2800">
                        <a:solidFill>
                          <a:srgbClr val="FF0000"/>
                        </a:solidFill>
                        <a:latin typeface="Cambria Math" panose="02040503050406030204" pitchFamily="18" charset="0"/>
                        <a:ea typeface="Times New Roman" panose="02020603050405020304" pitchFamily="18" charset="0"/>
                      </a:rPr>
                      <m:t> </m:t>
                    </m:r>
                    <m:r>
                      <m:rPr>
                        <m:sty m:val="p"/>
                      </m:rPr>
                      <a:rPr lang="fr-FR" sz="2800">
                        <a:solidFill>
                          <a:srgbClr val="FF0000"/>
                        </a:solidFill>
                        <a:latin typeface="Cambria Math" panose="02040503050406030204" pitchFamily="18" charset="0"/>
                        <a:ea typeface="Times New Roman" panose="02020603050405020304" pitchFamily="18" charset="0"/>
                      </a:rPr>
                      <m:t>i</m:t>
                    </m:r>
                    <m:r>
                      <a:rPr lang="fr-FR" sz="2800" b="1" i="0" smtClean="0">
                        <a:solidFill>
                          <a:srgbClr val="FF0000"/>
                        </a:solidFill>
                        <a:latin typeface="Cambria Math" panose="02040503050406030204" pitchFamily="18" charset="0"/>
                        <a:ea typeface="Times New Roman" panose="02020603050405020304" pitchFamily="18" charset="0"/>
                      </a:rPr>
                      <m:t>&lt;</m:t>
                    </m:r>
                    <m:r>
                      <a:rPr lang="fr-FR" sz="2800" b="1">
                        <a:solidFill>
                          <a:srgbClr val="FF0000"/>
                        </a:solidFill>
                        <a:latin typeface="Cambria Math" panose="02040503050406030204" pitchFamily="18" charset="0"/>
                        <a:ea typeface="Times New Roman" panose="02020603050405020304" pitchFamily="18" charset="0"/>
                      </a:rPr>
                      <m:t>𝟎</m:t>
                    </m:r>
                  </m:oMath>
                </a14:m>
                <a:r>
                  <a:rPr lang="en-US" sz="2800" b="1" dirty="0">
                    <a:solidFill>
                      <a:srgbClr val="FF0000"/>
                    </a:solidFill>
                    <a:ea typeface="Times New Roman" panose="02020603050405020304" pitchFamily="18" charset="0"/>
                  </a:rPr>
                  <a:t>  </a:t>
                </a:r>
                <a:r>
                  <a:rPr lang="fr-FR" sz="2800" b="1" dirty="0">
                    <a:solidFill>
                      <a:srgbClr val="FF0000"/>
                    </a:solidFill>
                    <a:ea typeface="Times New Roman" panose="02020603050405020304" pitchFamily="18" charset="0"/>
                    <a:sym typeface="Wingdings" panose="05000000000000000000" pitchFamily="2" charset="2"/>
                  </a:rPr>
                  <a:t></a:t>
                </a:r>
                <a:r>
                  <a:rPr lang="en-US" sz="2800" b="1" dirty="0">
                    <a:solidFill>
                      <a:srgbClr val="FF0000"/>
                    </a:solidFill>
                    <a:ea typeface="Times New Roman" panose="02020603050405020304" pitchFamily="18" charset="0"/>
                  </a:rPr>
                  <a:t>  GENERATEUR</a:t>
                </a:r>
                <a:endParaRPr lang="fr-FR" sz="2800" dirty="0">
                  <a:effectLst/>
                  <a:ea typeface="Times New Roman" panose="02020603050405020304" pitchFamily="18" charset="0"/>
                </a:endParaRPr>
              </a:p>
            </p:txBody>
          </p:sp>
        </mc:Choice>
        <mc:Fallback xmlns="">
          <p:sp>
            <p:nvSpPr>
              <p:cNvPr id="4" name="Rectangle 3"/>
              <p:cNvSpPr>
                <a:spLocks noRot="1" noChangeAspect="1" noMove="1" noResize="1" noEditPoints="1" noAdjustHandles="1" noChangeArrowheads="1" noChangeShapeType="1" noTextEdit="1"/>
              </p:cNvSpPr>
              <p:nvPr/>
            </p:nvSpPr>
            <p:spPr>
              <a:xfrm>
                <a:off x="3316912" y="4116986"/>
                <a:ext cx="6096000" cy="1384995"/>
              </a:xfrm>
              <a:prstGeom prst="rect">
                <a:avLst/>
              </a:prstGeom>
              <a:blipFill>
                <a:blip r:embed="rId4"/>
                <a:stretch>
                  <a:fillRect t="-5263" b="-11404"/>
                </a:stretch>
              </a:blipFill>
            </p:spPr>
            <p:txBody>
              <a:bodyPr/>
              <a:lstStyle/>
              <a:p>
                <a:r>
                  <a:rPr lang="fr-FR">
                    <a:noFill/>
                  </a:rPr>
                  <a:t> </a:t>
                </a:r>
              </a:p>
            </p:txBody>
          </p:sp>
        </mc:Fallback>
      </mc:AlternateContent>
      <p:pic>
        <p:nvPicPr>
          <p:cNvPr id="5" name="Image 4" descr="&amp;Kcy;&amp;rcy;&amp;acy;&amp;scy;&amp;ncy;&amp;ycy;&amp;jcy; &amp;vcy;&amp;ncy;&amp;icy;&amp;mcy;&amp;acy;&amp;ncy;&amp;icy;&amp;iecy; &amp;ocy;&amp;pcy;&amp;acy;&amp;scy;&amp;ncy;&amp;ocy;&amp;scy;&amp;tcy;&amp;icy; &amp;pcy;&amp;rcy;&amp;iecy;&amp;dcy;&amp;ucy;&amp;pcy;&amp;rcy;&amp;iecy;&amp;zhcy;&amp;dcy;&amp;acy;&amp;yucy;&amp;shchcy;&amp;icy;&amp;jcy; &amp;zcy;&amp;ncy;&amp;acy;&amp;kcy; &amp;scy; &amp;scy;&amp;icy;&amp;mcy;&amp;vcy;&amp;ocy;&amp;lcy;&amp;ocy;&amp;mcy; &amp;scy;&amp;iecy;&amp;rcy;&amp;dcy;&amp;tscy;&amp;acy; &amp;scy; &amp;ocy;&amp;tcy;&amp;rcy;&amp;acy;&amp;zhcy;&amp;iecy;&amp;ncy;&amp;icy;&amp;iecy;&amp;mcy; &amp;ncy;&amp;acy; &amp;bcy;&amp;iecy;&amp;lcy;&amp;ocy;&amp;mcy; &amp;fcy;&amp;ocy;&amp;ncy;&amp;iecy; — &amp;scy;&amp;tcy;&amp;ocy;&amp;kcy;&amp;ocy;&amp;vcy;&amp;ycy;&amp;jcy; &amp;vcy;&amp;iecy;&amp;kcy;&amp;tcy;&amp;ocy;&amp;rcy;"/>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37855" y="3912198"/>
            <a:ext cx="1008351" cy="897286"/>
          </a:xfrm>
          <a:prstGeom prst="rect">
            <a:avLst/>
          </a:prstGeom>
          <a:noFill/>
          <a:ln>
            <a:noFill/>
          </a:ln>
        </p:spPr>
      </p:pic>
      <p:sp>
        <p:nvSpPr>
          <p:cNvPr id="6" name="Rectangle 5"/>
          <p:cNvSpPr/>
          <p:nvPr/>
        </p:nvSpPr>
        <p:spPr>
          <a:xfrm>
            <a:off x="1156184" y="3701120"/>
            <a:ext cx="8645237" cy="22167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aphicFrame>
        <p:nvGraphicFramePr>
          <p:cNvPr id="7" name="Objet 6"/>
          <p:cNvGraphicFramePr>
            <a:graphicFrameLocks noChangeAspect="1"/>
          </p:cNvGraphicFramePr>
          <p:nvPr>
            <p:extLst>
              <p:ext uri="{D42A27DB-BD31-4B8C-83A1-F6EECF244321}">
                <p14:modId xmlns:p14="http://schemas.microsoft.com/office/powerpoint/2010/main" val="1333071228"/>
              </p:ext>
            </p:extLst>
          </p:nvPr>
        </p:nvGraphicFramePr>
        <p:xfrm>
          <a:off x="7752495" y="265078"/>
          <a:ext cx="4275829" cy="3228109"/>
        </p:xfrm>
        <a:graphic>
          <a:graphicData uri="http://schemas.openxmlformats.org/presentationml/2006/ole">
            <mc:AlternateContent xmlns:mc="http://schemas.openxmlformats.org/markup-compatibility/2006">
              <mc:Choice xmlns:v="urn:schemas-microsoft-com:vml" Requires="v">
                <p:oleObj spid="_x0000_s17474" name="Slide" r:id="rId6" imgW="3573817" imgH="2679864" progId="PowerPoint.Slide.8">
                  <p:embed/>
                </p:oleObj>
              </mc:Choice>
              <mc:Fallback>
                <p:oleObj name="Slide" r:id="rId6" imgW="3573817" imgH="2679864" progId="PowerPoint.Slide.8">
                  <p:embed/>
                  <p:pic>
                    <p:nvPicPr>
                      <p:cNvPr id="5" name="Objet 4"/>
                      <p:cNvPicPr>
                        <a:picLocks noChangeAspect="1" noChangeArrowheads="1"/>
                      </p:cNvPicPr>
                      <p:nvPr/>
                    </p:nvPicPr>
                    <p:blipFill>
                      <a:blip r:embed="rId7"/>
                      <a:srcRect/>
                      <a:stretch>
                        <a:fillRect/>
                      </a:stretch>
                    </p:blipFill>
                    <p:spPr bwMode="auto">
                      <a:xfrm>
                        <a:off x="7752495" y="265078"/>
                        <a:ext cx="4275829" cy="3228109"/>
                      </a:xfrm>
                      <a:prstGeom prst="rect">
                        <a:avLst/>
                      </a:prstGeom>
                      <a:noFill/>
                    </p:spPr>
                  </p:pic>
                </p:oleObj>
              </mc:Fallback>
            </mc:AlternateContent>
          </a:graphicData>
        </a:graphic>
      </p:graphicFrame>
      <p:sp>
        <p:nvSpPr>
          <p:cNvPr id="9" name="Rectangle 8"/>
          <p:cNvSpPr/>
          <p:nvPr/>
        </p:nvSpPr>
        <p:spPr>
          <a:xfrm>
            <a:off x="7888185" y="435400"/>
            <a:ext cx="4303037" cy="461665"/>
          </a:xfrm>
          <a:prstGeom prst="rect">
            <a:avLst/>
          </a:prstGeom>
        </p:spPr>
        <p:txBody>
          <a:bodyPr wrap="none">
            <a:spAutoFit/>
          </a:bodyPr>
          <a:lstStyle/>
          <a:p>
            <a:r>
              <a:rPr lang="fr-FR" sz="2400" dirty="0">
                <a:ea typeface="Times New Roman" panose="02020603050405020304" pitchFamily="18" charset="0"/>
                <a:cs typeface="Times New Roman" panose="02020603050405020304" pitchFamily="18" charset="0"/>
              </a:rPr>
              <a:t>Orientons le dipôle de  A vers B ; </a:t>
            </a:r>
            <a:endParaRPr lang="fr-FR" sz="2400" dirty="0"/>
          </a:p>
        </p:txBody>
      </p:sp>
      <p:sp>
        <p:nvSpPr>
          <p:cNvPr id="8" name="ZoneTexte 7"/>
          <p:cNvSpPr txBox="1"/>
          <p:nvPr/>
        </p:nvSpPr>
        <p:spPr>
          <a:xfrm>
            <a:off x="3304214" y="2892818"/>
            <a:ext cx="2393604" cy="523220"/>
          </a:xfrm>
          <a:prstGeom prst="rect">
            <a:avLst/>
          </a:prstGeom>
          <a:noFill/>
        </p:spPr>
        <p:txBody>
          <a:bodyPr wrap="none" rtlCol="0">
            <a:spAutoFit/>
          </a:bodyPr>
          <a:lstStyle/>
          <a:p>
            <a:r>
              <a:rPr lang="fr-FR" sz="2800" dirty="0">
                <a:solidFill>
                  <a:srgbClr val="0070C0"/>
                </a:solidFill>
              </a:rPr>
              <a:t>P   en Watt (W)</a:t>
            </a:r>
          </a:p>
        </p:txBody>
      </p:sp>
      <p:sp>
        <p:nvSpPr>
          <p:cNvPr id="10" name="Rectangle 9"/>
          <p:cNvSpPr/>
          <p:nvPr/>
        </p:nvSpPr>
        <p:spPr>
          <a:xfrm>
            <a:off x="392232" y="3214014"/>
            <a:ext cx="1510350" cy="523220"/>
          </a:xfrm>
          <a:prstGeom prst="rect">
            <a:avLst/>
          </a:prstGeom>
        </p:spPr>
        <p:txBody>
          <a:bodyPr wrap="none">
            <a:spAutoFit/>
          </a:bodyPr>
          <a:lstStyle/>
          <a:p>
            <a:r>
              <a:rPr lang="fr-FR" sz="2800" u="sng" dirty="0">
                <a:latin typeface="Verdana" panose="020B0604030504040204" pitchFamily="34" charset="0"/>
                <a:ea typeface="Times New Roman" panose="02020603050405020304" pitchFamily="18" charset="0"/>
                <a:cs typeface="Times New Roman" panose="02020603050405020304" pitchFamily="18" charset="0"/>
              </a:rPr>
              <a:t>2 cas :</a:t>
            </a:r>
            <a:r>
              <a:rPr lang="fr-FR" sz="2800" dirty="0">
                <a:latin typeface="Times New Roman" panose="02020603050405020304" pitchFamily="18" charset="0"/>
                <a:ea typeface="Times New Roman" panose="02020603050405020304" pitchFamily="18" charset="0"/>
              </a:rPr>
              <a:t> </a:t>
            </a:r>
            <a:endParaRPr lang="fr-FR" sz="2800" dirty="0"/>
          </a:p>
        </p:txBody>
      </p:sp>
      <p:cxnSp>
        <p:nvCxnSpPr>
          <p:cNvPr id="12" name="Connecteur droit avec flèche 11">
            <a:extLst>
              <a:ext uri="{FF2B5EF4-FFF2-40B4-BE49-F238E27FC236}">
                <a16:creationId xmlns:a16="http://schemas.microsoft.com/office/drawing/2014/main" id="{FFF98EBD-6670-4F03-8984-2C38FA3589BA}"/>
              </a:ext>
            </a:extLst>
          </p:cNvPr>
          <p:cNvCxnSpPr>
            <a:cxnSpLocks/>
          </p:cNvCxnSpPr>
          <p:nvPr/>
        </p:nvCxnSpPr>
        <p:spPr>
          <a:xfrm flipH="1">
            <a:off x="4017290" y="2476951"/>
            <a:ext cx="571500" cy="3858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3101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animBg="1"/>
      <p:bldP spid="9" grpId="0"/>
      <p:bldP spid="8"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2185082" y="4399470"/>
            <a:ext cx="8853902" cy="1641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Rectangle 1"/>
          <p:cNvSpPr/>
          <p:nvPr/>
        </p:nvSpPr>
        <p:spPr>
          <a:xfrm>
            <a:off x="445019" y="408756"/>
            <a:ext cx="5283754" cy="523220"/>
          </a:xfrm>
          <a:prstGeom prst="rect">
            <a:avLst/>
          </a:prstGeom>
        </p:spPr>
        <p:txBody>
          <a:bodyPr wrap="none">
            <a:spAutoFit/>
          </a:bodyPr>
          <a:lstStyle/>
          <a:p>
            <a:pPr lvl="1">
              <a:spcAft>
                <a:spcPts val="0"/>
              </a:spcAft>
              <a:tabLst>
                <a:tab pos="266700" algn="l"/>
              </a:tabLst>
            </a:pPr>
            <a:r>
              <a:rPr lang="fr-FR" sz="2800" u="sng" dirty="0">
                <a:solidFill>
                  <a:srgbClr val="0070C0"/>
                </a:solidFill>
                <a:ea typeface="Times New Roman" panose="02020603050405020304" pitchFamily="18" charset="0"/>
              </a:rPr>
              <a:t>1.4 </a:t>
            </a:r>
            <a:r>
              <a:rPr lang="fr-FR" sz="2800" u="sng" dirty="0" err="1">
                <a:solidFill>
                  <a:srgbClr val="0070C0"/>
                </a:solidFill>
                <a:ea typeface="Times New Roman" panose="02020603050405020304" pitchFamily="18" charset="0"/>
              </a:rPr>
              <a:t>Energie</a:t>
            </a:r>
            <a:r>
              <a:rPr lang="fr-FR" sz="2800" u="sng" dirty="0">
                <a:solidFill>
                  <a:srgbClr val="0070C0"/>
                </a:solidFill>
                <a:ea typeface="Times New Roman" panose="02020603050405020304" pitchFamily="18" charset="0"/>
              </a:rPr>
              <a:t> reçue par un dipôle.</a:t>
            </a:r>
            <a:endParaRPr lang="fr-FR" sz="2800" dirty="0">
              <a:solidFill>
                <a:srgbClr val="0070C0"/>
              </a:solidFill>
              <a:effectLst/>
              <a:ea typeface="Times New Roman" panose="02020603050405020304" pitchFamily="18" charset="0"/>
            </a:endParaRPr>
          </a:p>
        </p:txBody>
      </p:sp>
      <p:sp>
        <p:nvSpPr>
          <p:cNvPr id="4" name="Rectangle 2"/>
          <p:cNvSpPr>
            <a:spLocks noChangeArrowheads="1"/>
          </p:cNvSpPr>
          <p:nvPr/>
        </p:nvSpPr>
        <p:spPr bwMode="auto">
          <a:xfrm>
            <a:off x="886689" y="1787235"/>
            <a:ext cx="1538497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fr-FR"/>
          </a:p>
        </p:txBody>
      </p:sp>
      <p:sp>
        <p:nvSpPr>
          <p:cNvPr id="7" name="Rectangle 6"/>
          <p:cNvSpPr/>
          <p:nvPr/>
        </p:nvSpPr>
        <p:spPr>
          <a:xfrm>
            <a:off x="2185082" y="3569214"/>
            <a:ext cx="1510350" cy="523220"/>
          </a:xfrm>
          <a:prstGeom prst="rect">
            <a:avLst/>
          </a:prstGeom>
        </p:spPr>
        <p:txBody>
          <a:bodyPr wrap="none">
            <a:spAutoFit/>
          </a:bodyPr>
          <a:lstStyle/>
          <a:p>
            <a:r>
              <a:rPr lang="fr-FR" sz="2800" u="sng" dirty="0">
                <a:latin typeface="Verdana" panose="020B0604030504040204" pitchFamily="34" charset="0"/>
                <a:ea typeface="Times New Roman" panose="02020603050405020304" pitchFamily="18" charset="0"/>
                <a:cs typeface="Times New Roman" panose="02020603050405020304" pitchFamily="18" charset="0"/>
              </a:rPr>
              <a:t>2 cas :</a:t>
            </a:r>
            <a:r>
              <a:rPr lang="fr-FR" sz="2800" dirty="0">
                <a:latin typeface="Times New Roman" panose="02020603050405020304" pitchFamily="18" charset="0"/>
                <a:ea typeface="Times New Roman" panose="02020603050405020304" pitchFamily="18" charset="0"/>
              </a:rPr>
              <a:t> </a:t>
            </a:r>
            <a:endParaRPr lang="fr-FR" sz="2800" dirty="0"/>
          </a:p>
        </p:txBody>
      </p:sp>
      <p:pic>
        <p:nvPicPr>
          <p:cNvPr id="8" name="Image 7" descr="&amp;Kcy;&amp;rcy;&amp;acy;&amp;scy;&amp;ncy;&amp;ycy;&amp;jcy; &amp;vcy;&amp;ncy;&amp;icy;&amp;mcy;&amp;acy;&amp;ncy;&amp;icy;&amp;iecy; &amp;ocy;&amp;pcy;&amp;acy;&amp;scy;&amp;ncy;&amp;ocy;&amp;scy;&amp;tcy;&amp;icy; &amp;pcy;&amp;rcy;&amp;iecy;&amp;dcy;&amp;ucy;&amp;pcy;&amp;rcy;&amp;iecy;&amp;zhcy;&amp;dcy;&amp;acy;&amp;yucy;&amp;shchcy;&amp;icy;&amp;jcy; &amp;zcy;&amp;ncy;&amp;acy;&amp;kcy; &amp;scy; &amp;scy;&amp;icy;&amp;mcy;&amp;vcy;&amp;ocy;&amp;lcy;&amp;ocy;&amp;mcy; &amp;scy;&amp;iecy;&amp;rcy;&amp;dcy;&amp;tscy;&amp;acy; &amp;scy; &amp;ocy;&amp;tcy;&amp;rcy;&amp;acy;&amp;zhcy;&amp;iecy;&amp;ncy;&amp;icy;&amp;iecy;&amp;mcy; &amp;ncy;&amp;acy; &amp;bcy;&amp;iecy;&amp;lcy;&amp;ocy;&amp;mcy; &amp;fcy;&amp;ocy;&amp;ncy;&amp;iecy; — &amp;scy;&amp;tcy;&amp;ocy;&amp;kcy;&amp;ocy;&amp;vcy;&amp;ycy;&amp;jcy; &amp;vcy;&amp;iecy;&amp;kcy;&amp;tcy;&amp;ocy;&amp;rcy;"/>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875" y="4496449"/>
            <a:ext cx="1144076" cy="964877"/>
          </a:xfrm>
          <a:prstGeom prst="rect">
            <a:avLst/>
          </a:prstGeom>
          <a:noFill/>
          <a:ln>
            <a:noFill/>
          </a:ln>
        </p:spPr>
      </p:pic>
      <p:sp>
        <p:nvSpPr>
          <p:cNvPr id="9" name="Rectangle 8"/>
          <p:cNvSpPr/>
          <p:nvPr/>
        </p:nvSpPr>
        <p:spPr>
          <a:xfrm>
            <a:off x="2323946" y="4514913"/>
            <a:ext cx="10249914" cy="1815882"/>
          </a:xfrm>
          <a:prstGeom prst="rect">
            <a:avLst/>
          </a:prstGeom>
        </p:spPr>
        <p:txBody>
          <a:bodyPr wrap="square">
            <a:spAutoFit/>
          </a:bodyPr>
          <a:lstStyle/>
          <a:p>
            <a:pPr>
              <a:spcAft>
                <a:spcPts val="0"/>
              </a:spcAft>
            </a:pPr>
            <a:r>
              <a:rPr lang="fr-FR" sz="2800" dirty="0">
                <a:ea typeface="Times New Roman" panose="02020603050405020304" pitchFamily="18" charset="0"/>
              </a:rPr>
              <a:t>E </a:t>
            </a:r>
            <a:r>
              <a:rPr lang="fr-FR" sz="2800" dirty="0">
                <a:ea typeface="Times New Roman" panose="02020603050405020304" pitchFamily="18" charset="0"/>
                <a:sym typeface="Symbol" panose="05050102010706020507" pitchFamily="18" charset="2"/>
              </a:rPr>
              <a:t></a:t>
            </a:r>
            <a:r>
              <a:rPr lang="fr-FR" sz="2800" dirty="0">
                <a:ea typeface="Times New Roman" panose="02020603050405020304" pitchFamily="18" charset="0"/>
              </a:rPr>
              <a:t> 0 : </a:t>
            </a:r>
            <a:r>
              <a:rPr lang="fr-FR" sz="2800" b="1" dirty="0">
                <a:solidFill>
                  <a:srgbClr val="FF0000"/>
                </a:solidFill>
                <a:ea typeface="Times New Roman" panose="02020603050405020304" pitchFamily="18" charset="0"/>
              </a:rPr>
              <a:t>Le dipôle reçoit de l’énergie : c’est un RECEPTEUR.</a:t>
            </a:r>
            <a:endParaRPr lang="fr-FR" sz="2800" dirty="0">
              <a:ea typeface="Times New Roman" panose="02020603050405020304" pitchFamily="18" charset="0"/>
            </a:endParaRPr>
          </a:p>
          <a:p>
            <a:pPr>
              <a:spcAft>
                <a:spcPts val="0"/>
              </a:spcAft>
            </a:pPr>
            <a:r>
              <a:rPr lang="fr-FR" sz="2800" b="1" dirty="0">
                <a:solidFill>
                  <a:srgbClr val="FF0000"/>
                </a:solidFill>
                <a:ea typeface="Times New Roman" panose="02020603050405020304" pitchFamily="18" charset="0"/>
              </a:rPr>
              <a:t> </a:t>
            </a:r>
            <a:endParaRPr lang="fr-FR" sz="2800" dirty="0">
              <a:ea typeface="Times New Roman" panose="02020603050405020304" pitchFamily="18" charset="0"/>
            </a:endParaRPr>
          </a:p>
          <a:p>
            <a:pPr>
              <a:spcAft>
                <a:spcPts val="0"/>
              </a:spcAft>
            </a:pPr>
            <a:r>
              <a:rPr lang="fr-FR" sz="2800" dirty="0">
                <a:ea typeface="Times New Roman" panose="02020603050405020304" pitchFamily="18" charset="0"/>
              </a:rPr>
              <a:t>E  </a:t>
            </a:r>
            <a:r>
              <a:rPr lang="fr-FR" sz="2800" dirty="0">
                <a:ea typeface="Times New Roman" panose="02020603050405020304" pitchFamily="18" charset="0"/>
                <a:sym typeface="Symbol" panose="05050102010706020507" pitchFamily="18" charset="2"/>
              </a:rPr>
              <a:t></a:t>
            </a:r>
            <a:r>
              <a:rPr lang="fr-FR" sz="2800" dirty="0">
                <a:ea typeface="Times New Roman" panose="02020603050405020304" pitchFamily="18" charset="0"/>
              </a:rPr>
              <a:t> 0 :</a:t>
            </a:r>
            <a:r>
              <a:rPr lang="fr-FR" sz="2800" b="1" dirty="0">
                <a:solidFill>
                  <a:srgbClr val="FF0000"/>
                </a:solidFill>
                <a:ea typeface="Times New Roman" panose="02020603050405020304" pitchFamily="18" charset="0"/>
              </a:rPr>
              <a:t> Le dipôle cède de l’énergie : c’est un GENERATEUR</a:t>
            </a:r>
            <a:r>
              <a:rPr lang="fr-FR" sz="2800" b="1" dirty="0">
                <a:solidFill>
                  <a:srgbClr val="FF0000"/>
                </a:solidFill>
                <a:latin typeface="Verdana" panose="020B0604030504040204" pitchFamily="34" charset="0"/>
                <a:ea typeface="Times New Roman" panose="02020603050405020304" pitchFamily="18" charset="0"/>
              </a:rPr>
              <a:t>.</a:t>
            </a:r>
            <a:endParaRPr lang="fr-FR" sz="2800" dirty="0">
              <a:latin typeface="Times New Roman" panose="02020603050405020304" pitchFamily="18" charset="0"/>
              <a:ea typeface="Times New Roman" panose="02020603050405020304" pitchFamily="18" charset="0"/>
            </a:endParaRPr>
          </a:p>
          <a:p>
            <a:pPr>
              <a:spcAft>
                <a:spcPts val="0"/>
              </a:spcAft>
            </a:pPr>
            <a:r>
              <a:rPr lang="fr-FR" sz="2800" b="1" dirty="0">
                <a:solidFill>
                  <a:srgbClr val="FF0000"/>
                </a:solidFill>
                <a:latin typeface="Verdana" panose="020B0604030504040204" pitchFamily="34" charset="0"/>
                <a:ea typeface="Times New Roman" panose="02020603050405020304" pitchFamily="18" charset="0"/>
              </a:rPr>
              <a:t> </a:t>
            </a:r>
            <a:endParaRPr lang="fr-FR" sz="2800" dirty="0">
              <a:latin typeface="Times New Roman" panose="02020603050405020304" pitchFamily="18" charset="0"/>
              <a:ea typeface="Times New Roman" panose="02020603050405020304" pitchFamily="18" charset="0"/>
            </a:endParaRPr>
          </a:p>
        </p:txBody>
      </p:sp>
      <mc:AlternateContent xmlns:mc="http://schemas.openxmlformats.org/markup-compatibility/2006" xmlns:a14="http://schemas.microsoft.com/office/drawing/2010/main">
        <mc:Choice Requires="a14">
          <p:sp>
            <p:nvSpPr>
              <p:cNvPr id="10" name="ZoneTexte 9"/>
              <p:cNvSpPr txBox="1"/>
              <p:nvPr/>
            </p:nvSpPr>
            <p:spPr>
              <a:xfrm>
                <a:off x="190632" y="1132178"/>
                <a:ext cx="9072548" cy="523220"/>
              </a:xfrm>
              <a:prstGeom prst="rect">
                <a:avLst/>
              </a:prstGeom>
              <a:noFill/>
            </p:spPr>
            <p:txBody>
              <a:bodyPr wrap="none" rtlCol="0">
                <a:spAutoFit/>
              </a:bodyPr>
              <a:lstStyle/>
              <a:p>
                <a:r>
                  <a:rPr lang="fr-FR" sz="2800" dirty="0"/>
                  <a:t>L’énergie dissipée dans le dipôle est définie par       </a:t>
                </a:r>
                <a14:m>
                  <m:oMath xmlns:m="http://schemas.openxmlformats.org/officeDocument/2006/math">
                    <m:r>
                      <m:rPr>
                        <m:sty m:val="p"/>
                      </m:rPr>
                      <a:rPr lang="fr-FR" sz="2800" b="0" i="0" smtClean="0">
                        <a:solidFill>
                          <a:srgbClr val="FF0000"/>
                        </a:solidFill>
                        <a:latin typeface="Cambria Math" panose="02040503050406030204" pitchFamily="18" charset="0"/>
                      </a:rPr>
                      <m:t>E</m:t>
                    </m:r>
                    <m:r>
                      <a:rPr lang="fr-FR" sz="2800" b="0" i="0" smtClean="0">
                        <a:solidFill>
                          <a:srgbClr val="FF0000"/>
                        </a:solidFill>
                        <a:latin typeface="Cambria Math" panose="02040503050406030204" pitchFamily="18" charset="0"/>
                      </a:rPr>
                      <m:t>=</m:t>
                    </m:r>
                    <m:r>
                      <m:rPr>
                        <m:sty m:val="p"/>
                      </m:rPr>
                      <a:rPr lang="fr-FR" sz="2800" b="0" i="0" smtClean="0">
                        <a:solidFill>
                          <a:srgbClr val="FF0000"/>
                        </a:solidFill>
                        <a:latin typeface="Cambria Math" panose="02040503050406030204" pitchFamily="18" charset="0"/>
                      </a:rPr>
                      <m:t>P</m:t>
                    </m:r>
                    <m:r>
                      <a:rPr lang="fr-FR" sz="2800" b="0" i="0" smtClean="0">
                        <a:solidFill>
                          <a:srgbClr val="FF0000"/>
                        </a:solidFill>
                        <a:latin typeface="Cambria Math" panose="02040503050406030204" pitchFamily="18" charset="0"/>
                        <a:ea typeface="Cambria Math" panose="02040503050406030204" pitchFamily="18" charset="0"/>
                      </a:rPr>
                      <m:t>×</m:t>
                    </m:r>
                    <m:r>
                      <m:rPr>
                        <m:sty m:val="p"/>
                      </m:rPr>
                      <a:rPr lang="fr-FR" sz="2800" b="0" i="0" smtClean="0">
                        <a:solidFill>
                          <a:srgbClr val="FF0000"/>
                        </a:solidFill>
                        <a:latin typeface="Cambria Math" panose="02040503050406030204" pitchFamily="18" charset="0"/>
                        <a:ea typeface="Cambria Math" panose="02040503050406030204" pitchFamily="18" charset="0"/>
                      </a:rPr>
                      <m:t>t</m:t>
                    </m:r>
                  </m:oMath>
                </a14:m>
                <a:r>
                  <a:rPr lang="fr-FR" sz="2800" dirty="0">
                    <a:solidFill>
                      <a:srgbClr val="FF0000"/>
                    </a:solidFill>
                  </a:rPr>
                  <a:t> </a:t>
                </a:r>
              </a:p>
            </p:txBody>
          </p:sp>
        </mc:Choice>
        <mc:Fallback xmlns="">
          <p:sp>
            <p:nvSpPr>
              <p:cNvPr id="10" name="ZoneTexte 9"/>
              <p:cNvSpPr txBox="1">
                <a:spLocks noRot="1" noChangeAspect="1" noMove="1" noResize="1" noEditPoints="1" noAdjustHandles="1" noChangeArrowheads="1" noChangeShapeType="1" noTextEdit="1"/>
              </p:cNvSpPr>
              <p:nvPr/>
            </p:nvSpPr>
            <p:spPr>
              <a:xfrm>
                <a:off x="190632" y="1132178"/>
                <a:ext cx="9072548" cy="523220"/>
              </a:xfrm>
              <a:prstGeom prst="rect">
                <a:avLst/>
              </a:prstGeom>
              <a:blipFill>
                <a:blip r:embed="rId3"/>
                <a:stretch>
                  <a:fillRect l="-1343" t="-11628" b="-32558"/>
                </a:stretch>
              </a:blipFill>
            </p:spPr>
            <p:txBody>
              <a:bodyPr/>
              <a:lstStyle/>
              <a:p>
                <a:r>
                  <a:rPr lang="fr-FR">
                    <a:noFill/>
                  </a:rPr>
                  <a:t> </a:t>
                </a:r>
              </a:p>
            </p:txBody>
          </p:sp>
        </mc:Fallback>
      </mc:AlternateContent>
      <p:sp>
        <p:nvSpPr>
          <p:cNvPr id="11" name="ZoneTexte 10"/>
          <p:cNvSpPr txBox="1"/>
          <p:nvPr/>
        </p:nvSpPr>
        <p:spPr>
          <a:xfrm>
            <a:off x="190632" y="1964791"/>
            <a:ext cx="11856900" cy="954107"/>
          </a:xfrm>
          <a:prstGeom prst="rect">
            <a:avLst/>
          </a:prstGeom>
          <a:noFill/>
        </p:spPr>
        <p:txBody>
          <a:bodyPr wrap="none" rtlCol="0">
            <a:spAutoFit/>
          </a:bodyPr>
          <a:lstStyle/>
          <a:p>
            <a:r>
              <a:rPr lang="fr-FR" sz="2800" dirty="0"/>
              <a:t>Avec P la puissance électrique (en W)  et t la durée d’utilisation du dipôle (en s) ,</a:t>
            </a:r>
          </a:p>
          <a:p>
            <a:r>
              <a:rPr lang="fr-FR" sz="2800" dirty="0"/>
              <a:t>E l’énergie en Joules (J)</a:t>
            </a:r>
          </a:p>
        </p:txBody>
      </p:sp>
    </p:spTree>
    <p:extLst>
      <p:ext uri="{BB962C8B-B14F-4D97-AF65-F5344CB8AC3E}">
        <p14:creationId xmlns:p14="http://schemas.microsoft.com/office/powerpoint/2010/main" val="3104156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7" grpId="0"/>
      <p:bldP spid="9" grpId="0"/>
      <p:bldP spid="10"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t 6"/>
          <p:cNvGraphicFramePr>
            <a:graphicFrameLocks noChangeAspect="1"/>
          </p:cNvGraphicFramePr>
          <p:nvPr>
            <p:extLst>
              <p:ext uri="{D42A27DB-BD31-4B8C-83A1-F6EECF244321}">
                <p14:modId xmlns:p14="http://schemas.microsoft.com/office/powerpoint/2010/main" val="44126506"/>
              </p:ext>
            </p:extLst>
          </p:nvPr>
        </p:nvGraphicFramePr>
        <p:xfrm>
          <a:off x="6120104" y="842795"/>
          <a:ext cx="3467866" cy="2586205"/>
        </p:xfrm>
        <a:graphic>
          <a:graphicData uri="http://schemas.openxmlformats.org/presentationml/2006/ole">
            <mc:AlternateContent xmlns:mc="http://schemas.openxmlformats.org/markup-compatibility/2006">
              <mc:Choice xmlns:v="urn:schemas-microsoft-com:vml" Requires="v">
                <p:oleObj spid="_x0000_s5335" name="Slide" r:id="rId3" imgW="3685443" imgH="2763396" progId="PowerPoint.Slide.8">
                  <p:embed/>
                </p:oleObj>
              </mc:Choice>
              <mc:Fallback>
                <p:oleObj name="Slide" r:id="rId3" imgW="3685443" imgH="2763396" progId="PowerPoint.Slide.8">
                  <p:embed/>
                  <p:pic>
                    <p:nvPicPr>
                      <p:cNvPr id="0" name="Object 1"/>
                      <p:cNvPicPr>
                        <a:picLocks noChangeAspect="1" noChangeArrowheads="1"/>
                      </p:cNvPicPr>
                      <p:nvPr/>
                    </p:nvPicPr>
                    <p:blipFill>
                      <a:blip r:embed="rId4"/>
                      <a:srcRect/>
                      <a:stretch>
                        <a:fillRect/>
                      </a:stretch>
                    </p:blipFill>
                    <p:spPr bwMode="auto">
                      <a:xfrm>
                        <a:off x="6120104" y="842795"/>
                        <a:ext cx="3467866" cy="2586205"/>
                      </a:xfrm>
                      <a:prstGeom prst="rect">
                        <a:avLst/>
                      </a:prstGeom>
                      <a:noFill/>
                    </p:spPr>
                  </p:pic>
                </p:oleObj>
              </mc:Fallback>
            </mc:AlternateContent>
          </a:graphicData>
        </a:graphic>
      </p:graphicFrame>
      <p:sp>
        <p:nvSpPr>
          <p:cNvPr id="2" name="Rectangle 1"/>
          <p:cNvSpPr/>
          <p:nvPr/>
        </p:nvSpPr>
        <p:spPr>
          <a:xfrm>
            <a:off x="108671" y="58762"/>
            <a:ext cx="6096000" cy="707886"/>
          </a:xfrm>
          <a:prstGeom prst="rect">
            <a:avLst/>
          </a:prstGeom>
        </p:spPr>
        <p:txBody>
          <a:bodyPr>
            <a:spAutoFit/>
          </a:bodyPr>
          <a:lstStyle/>
          <a:p>
            <a:pPr>
              <a:spcAft>
                <a:spcPts val="0"/>
              </a:spcAft>
            </a:pPr>
            <a:r>
              <a:rPr lang="fr-FR" sz="1200" dirty="0">
                <a:latin typeface="Verdana" panose="020B0604030504040204" pitchFamily="34" charset="0"/>
                <a:ea typeface="Times New Roman" panose="02020603050405020304" pitchFamily="18" charset="0"/>
              </a:rPr>
              <a:t> </a:t>
            </a:r>
            <a:endParaRPr lang="fr-FR" sz="1000" dirty="0">
              <a:latin typeface="Times New Roman" panose="02020603050405020304" pitchFamily="18" charset="0"/>
              <a:ea typeface="Times New Roman" panose="02020603050405020304" pitchFamily="18" charset="0"/>
            </a:endParaRPr>
          </a:p>
          <a:p>
            <a:pPr lvl="1">
              <a:spcAft>
                <a:spcPts val="0"/>
              </a:spcAft>
              <a:tabLst>
                <a:tab pos="266700" algn="l"/>
              </a:tabLst>
            </a:pPr>
            <a:r>
              <a:rPr lang="fr-FR" sz="2800" u="sng" dirty="0">
                <a:solidFill>
                  <a:srgbClr val="0070C0"/>
                </a:solidFill>
                <a:ea typeface="Times New Roman" panose="02020603050405020304" pitchFamily="18" charset="0"/>
              </a:rPr>
              <a:t>1.5 Orientation des grandeurs u et i.</a:t>
            </a:r>
            <a:endParaRPr lang="fr-FR" sz="2800" dirty="0">
              <a:solidFill>
                <a:srgbClr val="0070C0"/>
              </a:solidFill>
              <a:effectLst/>
              <a:ea typeface="Times New Roman" panose="02020603050405020304" pitchFamily="18" charset="0"/>
            </a:endParaRPr>
          </a:p>
        </p:txBody>
      </p:sp>
      <p:sp>
        <p:nvSpPr>
          <p:cNvPr id="3" name="Rectangle 2"/>
          <p:cNvSpPr/>
          <p:nvPr/>
        </p:nvSpPr>
        <p:spPr>
          <a:xfrm>
            <a:off x="563708" y="770619"/>
            <a:ext cx="11180617" cy="954107"/>
          </a:xfrm>
          <a:prstGeom prst="rect">
            <a:avLst/>
          </a:prstGeom>
        </p:spPr>
        <p:txBody>
          <a:bodyPr wrap="square">
            <a:spAutoFit/>
          </a:bodyPr>
          <a:lstStyle/>
          <a:p>
            <a:pPr>
              <a:spcAft>
                <a:spcPts val="0"/>
              </a:spcAft>
            </a:pPr>
            <a:r>
              <a:rPr lang="fr-FR" sz="2800" dirty="0">
                <a:ea typeface="Times New Roman" panose="02020603050405020304" pitchFamily="18" charset="0"/>
              </a:rPr>
              <a:t>Ces résultats impliquent qu’on </a:t>
            </a:r>
            <a:r>
              <a:rPr lang="fr-FR" sz="2800" b="1" dirty="0">
                <a:solidFill>
                  <a:srgbClr val="FF0000"/>
                </a:solidFill>
                <a:ea typeface="Times New Roman" panose="02020603050405020304" pitchFamily="18" charset="0"/>
              </a:rPr>
              <a:t>oriente en sens inverse le courant dans le dipôle et la différence de potentiel à ses bornes.</a:t>
            </a:r>
            <a:endParaRPr lang="fr-FR" sz="2800" dirty="0">
              <a:effectLst/>
              <a:ea typeface="Times New Roman" panose="02020603050405020304" pitchFamily="18" charset="0"/>
            </a:endParaRPr>
          </a:p>
        </p:txBody>
      </p:sp>
      <p:sp>
        <p:nvSpPr>
          <p:cNvPr id="4" name="Rectangle 3"/>
          <p:cNvSpPr/>
          <p:nvPr/>
        </p:nvSpPr>
        <p:spPr>
          <a:xfrm>
            <a:off x="308876" y="2072149"/>
            <a:ext cx="5233164" cy="523220"/>
          </a:xfrm>
          <a:prstGeom prst="rect">
            <a:avLst/>
          </a:prstGeom>
        </p:spPr>
        <p:txBody>
          <a:bodyPr wrap="none">
            <a:spAutoFit/>
          </a:bodyPr>
          <a:lstStyle/>
          <a:p>
            <a:r>
              <a:rPr lang="fr-FR" sz="2800" b="1" dirty="0">
                <a:solidFill>
                  <a:srgbClr val="FF0000"/>
                </a:solidFill>
                <a:ea typeface="Times New Roman" panose="02020603050405020304" pitchFamily="18" charset="0"/>
                <a:cs typeface="Times New Roman" panose="02020603050405020304" pitchFamily="18" charset="0"/>
              </a:rPr>
              <a:t>Fléchage de référence à adopter : </a:t>
            </a:r>
            <a:endParaRPr lang="fr-FR" sz="2800" dirty="0"/>
          </a:p>
        </p:txBody>
      </p:sp>
      <p:pic>
        <p:nvPicPr>
          <p:cNvPr id="5" name="Image 4" descr="&amp;Kcy;&amp;rcy;&amp;acy;&amp;scy;&amp;ncy;&amp;ycy;&amp;jcy; &amp;vcy;&amp;ncy;&amp;icy;&amp;mcy;&amp;acy;&amp;ncy;&amp;icy;&amp;iecy; &amp;ocy;&amp;pcy;&amp;acy;&amp;scy;&amp;ncy;&amp;ocy;&amp;scy;&amp;tcy;&amp;icy; &amp;pcy;&amp;rcy;&amp;iecy;&amp;dcy;&amp;ucy;&amp;pcy;&amp;rcy;&amp;iecy;&amp;zhcy;&amp;dcy;&amp;acy;&amp;yucy;&amp;shchcy;&amp;icy;&amp;jcy; &amp;zcy;&amp;ncy;&amp;acy;&amp;kcy; &amp;scy; &amp;scy;&amp;icy;&amp;mcy;&amp;vcy;&amp;ocy;&amp;lcy;&amp;ocy;&amp;mcy; &amp;scy;&amp;iecy;&amp;rcy;&amp;dcy;&amp;tscy;&amp;acy; &amp;scy; &amp;ocy;&amp;tcy;&amp;rcy;&amp;acy;&amp;zhcy;&amp;iecy;&amp;ncy;&amp;icy;&amp;iecy;&amp;mcy; &amp;ncy;&amp;acy; &amp;bcy;&amp;iecy;&amp;lcy;&amp;ocy;&amp;mcy; &amp;fcy;&amp;ocy;&amp;ncy;&amp;iecy; — &amp;scy;&amp;tcy;&amp;ocy;&amp;kcy;&amp;ocy;&amp;vcy;&amp;ycy;&amp;jcy; &amp;vcy;&amp;iecy;&amp;kcy;&amp;tcy;&amp;ocy;&amp;rcy;"/>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970158" y="1542394"/>
            <a:ext cx="1077624" cy="1042987"/>
          </a:xfrm>
          <a:prstGeom prst="rect">
            <a:avLst/>
          </a:prstGeom>
          <a:noFill/>
          <a:ln>
            <a:noFill/>
          </a:ln>
        </p:spPr>
      </p:pic>
      <p:sp>
        <p:nvSpPr>
          <p:cNvPr id="6" name="Rectangle 2"/>
          <p:cNvSpPr>
            <a:spLocks noChangeArrowheads="1"/>
          </p:cNvSpPr>
          <p:nvPr/>
        </p:nvSpPr>
        <p:spPr bwMode="auto">
          <a:xfrm>
            <a:off x="5036558" y="1478505"/>
            <a:ext cx="2464074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fr-FR"/>
          </a:p>
        </p:txBody>
      </p:sp>
      <p:sp>
        <p:nvSpPr>
          <p:cNvPr id="8" name="Rectangle 7"/>
          <p:cNvSpPr/>
          <p:nvPr/>
        </p:nvSpPr>
        <p:spPr>
          <a:xfrm>
            <a:off x="614362" y="3042782"/>
            <a:ext cx="11079307" cy="830997"/>
          </a:xfrm>
          <a:prstGeom prst="rect">
            <a:avLst/>
          </a:prstGeom>
        </p:spPr>
        <p:txBody>
          <a:bodyPr wrap="square">
            <a:spAutoFit/>
          </a:bodyPr>
          <a:lstStyle/>
          <a:p>
            <a:pPr>
              <a:spcAft>
                <a:spcPts val="0"/>
              </a:spcAft>
            </a:pPr>
            <a:r>
              <a:rPr lang="fr-FR" sz="2400" b="1" dirty="0">
                <a:solidFill>
                  <a:srgbClr val="000000"/>
                </a:solidFill>
                <a:ea typeface="Times New Roman" panose="02020603050405020304" pitchFamily="18" charset="0"/>
              </a:rPr>
              <a:t>Dans les différents cas ci-dessous, déterminez si D est un récepteur ou bien un générateur !</a:t>
            </a:r>
            <a:endParaRPr lang="fr-FR" sz="2400" dirty="0">
              <a:effectLst/>
              <a:ea typeface="Times New Roman" panose="02020603050405020304" pitchFamily="18" charset="0"/>
            </a:endParaRPr>
          </a:p>
        </p:txBody>
      </p:sp>
      <p:pic>
        <p:nvPicPr>
          <p:cNvPr id="9" name="bigpic" descr="Panneau ou autocollant danger travaux"/>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9780" y="3790315"/>
            <a:ext cx="1181101" cy="1095808"/>
          </a:xfrm>
          <a:prstGeom prst="rect">
            <a:avLst/>
          </a:prstGeom>
          <a:noFill/>
          <a:ln>
            <a:noFill/>
          </a:ln>
        </p:spPr>
      </p:pic>
      <p:sp>
        <p:nvSpPr>
          <p:cNvPr id="10" name="Rectangle 9"/>
          <p:cNvSpPr/>
          <p:nvPr/>
        </p:nvSpPr>
        <p:spPr>
          <a:xfrm>
            <a:off x="563708" y="5048880"/>
            <a:ext cx="2053383" cy="461665"/>
          </a:xfrm>
          <a:prstGeom prst="rect">
            <a:avLst/>
          </a:prstGeom>
        </p:spPr>
        <p:txBody>
          <a:bodyPr wrap="none">
            <a:spAutoFit/>
          </a:bodyPr>
          <a:lstStyle/>
          <a:p>
            <a:pPr>
              <a:spcAft>
                <a:spcPts val="0"/>
              </a:spcAft>
            </a:pPr>
            <a:r>
              <a:rPr lang="fr-FR" sz="2400" u="sng" dirty="0">
                <a:latin typeface="Verdana" panose="020B0604030504040204" pitchFamily="34" charset="0"/>
                <a:ea typeface="Times New Roman" panose="02020603050405020304" pitchFamily="18" charset="0"/>
              </a:rPr>
              <a:t>Exemple 1 :</a:t>
            </a:r>
            <a:endParaRPr lang="fr-FR" sz="2400" u="sng" dirty="0">
              <a:effectLst/>
              <a:latin typeface="Times New Roman" panose="02020603050405020304" pitchFamily="18" charset="0"/>
              <a:ea typeface="Times New Roman" panose="02020603050405020304" pitchFamily="18" charset="0"/>
            </a:endParaRPr>
          </a:p>
        </p:txBody>
      </p:sp>
      <p:sp>
        <p:nvSpPr>
          <p:cNvPr id="13" name="Rectangle 12"/>
          <p:cNvSpPr/>
          <p:nvPr/>
        </p:nvSpPr>
        <p:spPr>
          <a:xfrm>
            <a:off x="6556179" y="3691888"/>
            <a:ext cx="6096000" cy="830997"/>
          </a:xfrm>
          <a:prstGeom prst="rect">
            <a:avLst/>
          </a:prstGeom>
        </p:spPr>
        <p:txBody>
          <a:bodyPr>
            <a:spAutoFit/>
          </a:bodyPr>
          <a:lstStyle/>
          <a:p>
            <a:pPr>
              <a:spcAft>
                <a:spcPts val="0"/>
              </a:spcAft>
            </a:pPr>
            <a:r>
              <a:rPr lang="fr-FR" sz="2400" b="1" dirty="0">
                <a:solidFill>
                  <a:srgbClr val="FF0000"/>
                </a:solidFill>
                <a:latin typeface="Times New Roman" panose="02020603050405020304" pitchFamily="18" charset="0"/>
                <a:ea typeface="Times New Roman" panose="02020603050405020304" pitchFamily="18" charset="0"/>
              </a:rPr>
              <a:t>i = 2 mA</a:t>
            </a:r>
            <a:endParaRPr lang="fr-FR" sz="2400" dirty="0">
              <a:latin typeface="Times New Roman" panose="02020603050405020304" pitchFamily="18" charset="0"/>
              <a:ea typeface="Times New Roman" panose="02020603050405020304" pitchFamily="18" charset="0"/>
            </a:endParaRPr>
          </a:p>
          <a:p>
            <a:pPr>
              <a:spcAft>
                <a:spcPts val="0"/>
              </a:spcAft>
            </a:pPr>
            <a:r>
              <a:rPr lang="fr-FR" sz="2400" b="1" dirty="0">
                <a:solidFill>
                  <a:srgbClr val="FF0000"/>
                </a:solidFill>
                <a:latin typeface="Times New Roman" panose="02020603050405020304" pitchFamily="18" charset="0"/>
                <a:ea typeface="Times New Roman" panose="02020603050405020304" pitchFamily="18" charset="0"/>
              </a:rPr>
              <a:t>U  = 5V</a:t>
            </a:r>
            <a:endParaRPr lang="fr-FR" sz="2400" dirty="0">
              <a:effectLst/>
              <a:latin typeface="Times New Roman" panose="02020603050405020304" pitchFamily="18" charset="0"/>
              <a:ea typeface="Times New Roman" panose="02020603050405020304" pitchFamily="18" charset="0"/>
            </a:endParaRPr>
          </a:p>
        </p:txBody>
      </p:sp>
      <p:sp>
        <p:nvSpPr>
          <p:cNvPr id="14" name="Rectangle 13"/>
          <p:cNvSpPr/>
          <p:nvPr/>
        </p:nvSpPr>
        <p:spPr>
          <a:xfrm>
            <a:off x="6556179" y="4762721"/>
            <a:ext cx="6096000" cy="830997"/>
          </a:xfrm>
          <a:prstGeom prst="rect">
            <a:avLst/>
          </a:prstGeom>
        </p:spPr>
        <p:txBody>
          <a:bodyPr>
            <a:spAutoFit/>
          </a:bodyPr>
          <a:lstStyle/>
          <a:p>
            <a:pPr>
              <a:spcAft>
                <a:spcPts val="0"/>
              </a:spcAft>
            </a:pPr>
            <a:r>
              <a:rPr lang="fr-FR" sz="2400" b="1" dirty="0">
                <a:solidFill>
                  <a:srgbClr val="FF0000"/>
                </a:solidFill>
                <a:latin typeface="Times New Roman" panose="02020603050405020304" pitchFamily="18" charset="0"/>
                <a:ea typeface="Times New Roman" panose="02020603050405020304" pitchFamily="18" charset="0"/>
              </a:rPr>
              <a:t>i = - 2 mA</a:t>
            </a:r>
            <a:endParaRPr lang="fr-FR" sz="2400" dirty="0">
              <a:latin typeface="Times New Roman" panose="02020603050405020304" pitchFamily="18" charset="0"/>
              <a:ea typeface="Times New Roman" panose="02020603050405020304" pitchFamily="18" charset="0"/>
            </a:endParaRPr>
          </a:p>
          <a:p>
            <a:pPr>
              <a:spcAft>
                <a:spcPts val="0"/>
              </a:spcAft>
            </a:pPr>
            <a:r>
              <a:rPr lang="fr-FR" sz="2400" b="1" dirty="0">
                <a:solidFill>
                  <a:srgbClr val="FF0000"/>
                </a:solidFill>
                <a:latin typeface="Times New Roman" panose="02020603050405020304" pitchFamily="18" charset="0"/>
                <a:ea typeface="Times New Roman" panose="02020603050405020304" pitchFamily="18" charset="0"/>
              </a:rPr>
              <a:t>U  = 5V</a:t>
            </a:r>
            <a:endParaRPr lang="fr-FR" sz="2400" dirty="0">
              <a:effectLst/>
              <a:latin typeface="Times New Roman" panose="02020603050405020304" pitchFamily="18" charset="0"/>
              <a:ea typeface="Times New Roman" panose="02020603050405020304" pitchFamily="18" charset="0"/>
            </a:endParaRPr>
          </a:p>
        </p:txBody>
      </p:sp>
      <p:sp>
        <p:nvSpPr>
          <p:cNvPr id="15" name="Rectangle 14"/>
          <p:cNvSpPr/>
          <p:nvPr/>
        </p:nvSpPr>
        <p:spPr>
          <a:xfrm>
            <a:off x="6539970" y="5830536"/>
            <a:ext cx="6096000" cy="830997"/>
          </a:xfrm>
          <a:prstGeom prst="rect">
            <a:avLst/>
          </a:prstGeom>
        </p:spPr>
        <p:txBody>
          <a:bodyPr>
            <a:spAutoFit/>
          </a:bodyPr>
          <a:lstStyle/>
          <a:p>
            <a:pPr>
              <a:spcAft>
                <a:spcPts val="0"/>
              </a:spcAft>
            </a:pPr>
            <a:r>
              <a:rPr lang="fr-FR" sz="2400" b="1" dirty="0">
                <a:solidFill>
                  <a:srgbClr val="FF0000"/>
                </a:solidFill>
                <a:latin typeface="Times New Roman" panose="02020603050405020304" pitchFamily="18" charset="0"/>
                <a:ea typeface="Times New Roman" panose="02020603050405020304" pitchFamily="18" charset="0"/>
              </a:rPr>
              <a:t>i = 2 mA</a:t>
            </a:r>
            <a:endParaRPr lang="fr-FR" sz="2400" dirty="0">
              <a:latin typeface="Times New Roman" panose="02020603050405020304" pitchFamily="18" charset="0"/>
              <a:ea typeface="Times New Roman" panose="02020603050405020304" pitchFamily="18" charset="0"/>
            </a:endParaRPr>
          </a:p>
          <a:p>
            <a:pPr>
              <a:spcAft>
                <a:spcPts val="0"/>
              </a:spcAft>
            </a:pPr>
            <a:r>
              <a:rPr lang="fr-FR" sz="2400" b="1" dirty="0">
                <a:solidFill>
                  <a:srgbClr val="FF0000"/>
                </a:solidFill>
                <a:latin typeface="Times New Roman" panose="02020603050405020304" pitchFamily="18" charset="0"/>
                <a:ea typeface="Times New Roman" panose="02020603050405020304" pitchFamily="18" charset="0"/>
              </a:rPr>
              <a:t>U  = - 5V</a:t>
            </a:r>
            <a:endParaRPr lang="fr-FR" sz="2400" dirty="0">
              <a:effectLst/>
              <a:latin typeface="Times New Roman" panose="02020603050405020304" pitchFamily="18" charset="0"/>
              <a:ea typeface="Times New Roman" panose="02020603050405020304" pitchFamily="18" charset="0"/>
            </a:endParaRPr>
          </a:p>
        </p:txBody>
      </p:sp>
      <p:sp>
        <p:nvSpPr>
          <p:cNvPr id="16" name="Rectangle 15"/>
          <p:cNvSpPr/>
          <p:nvPr/>
        </p:nvSpPr>
        <p:spPr>
          <a:xfrm>
            <a:off x="6400800" y="3578722"/>
            <a:ext cx="5514975" cy="944163"/>
          </a:xfrm>
          <a:prstGeom prst="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p:nvSpPr>
        <p:spPr>
          <a:xfrm>
            <a:off x="6400799" y="4728859"/>
            <a:ext cx="5514975" cy="830997"/>
          </a:xfrm>
          <a:prstGeom prst="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p:nvSpPr>
        <p:spPr>
          <a:xfrm>
            <a:off x="6400800" y="5772443"/>
            <a:ext cx="5514975" cy="889090"/>
          </a:xfrm>
          <a:prstGeom prst="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aphicFrame>
        <p:nvGraphicFramePr>
          <p:cNvPr id="19" name="Objet 18">
            <a:extLst>
              <a:ext uri="{FF2B5EF4-FFF2-40B4-BE49-F238E27FC236}">
                <a16:creationId xmlns:a16="http://schemas.microsoft.com/office/drawing/2014/main" id="{5D042231-5785-4752-B012-A39B7A0B06D4}"/>
              </a:ext>
            </a:extLst>
          </p:cNvPr>
          <p:cNvGraphicFramePr>
            <a:graphicFrameLocks noChangeAspect="1"/>
          </p:cNvGraphicFramePr>
          <p:nvPr>
            <p:extLst>
              <p:ext uri="{D42A27DB-BD31-4B8C-83A1-F6EECF244321}">
                <p14:modId xmlns:p14="http://schemas.microsoft.com/office/powerpoint/2010/main" val="2068484480"/>
              </p:ext>
            </p:extLst>
          </p:nvPr>
        </p:nvGraphicFramePr>
        <p:xfrm>
          <a:off x="2391907" y="3714066"/>
          <a:ext cx="3467866" cy="2586205"/>
        </p:xfrm>
        <a:graphic>
          <a:graphicData uri="http://schemas.openxmlformats.org/presentationml/2006/ole">
            <mc:AlternateContent xmlns:mc="http://schemas.openxmlformats.org/markup-compatibility/2006">
              <mc:Choice xmlns:v="urn:schemas-microsoft-com:vml" Requires="v">
                <p:oleObj spid="_x0000_s5336" name="Slide" r:id="rId7" imgW="4038684" imgH="3030194" progId="PowerPoint.Slide.8">
                  <p:embed/>
                </p:oleObj>
              </mc:Choice>
              <mc:Fallback>
                <p:oleObj name="Slide" r:id="rId7" imgW="4038684" imgH="3030194" progId="PowerPoint.Slide.8">
                  <p:embed/>
                  <p:pic>
                    <p:nvPicPr>
                      <p:cNvPr id="7" name="Objet 6"/>
                      <p:cNvPicPr>
                        <a:picLocks noChangeAspect="1" noChangeArrowheads="1"/>
                      </p:cNvPicPr>
                      <p:nvPr/>
                    </p:nvPicPr>
                    <p:blipFill>
                      <a:blip r:embed="rId8"/>
                      <a:srcRect/>
                      <a:stretch>
                        <a:fillRect/>
                      </a:stretch>
                    </p:blipFill>
                    <p:spPr bwMode="auto">
                      <a:xfrm>
                        <a:off x="2391907" y="3714066"/>
                        <a:ext cx="3467866" cy="2586205"/>
                      </a:xfrm>
                      <a:prstGeom prst="rect">
                        <a:avLst/>
                      </a:prstGeom>
                      <a:noFill/>
                    </p:spPr>
                  </p:pic>
                </p:oleObj>
              </mc:Fallback>
            </mc:AlternateContent>
          </a:graphicData>
        </a:graphic>
      </p:graphicFrame>
    </p:spTree>
    <p:extLst>
      <p:ext uri="{BB962C8B-B14F-4D97-AF65-F5344CB8AC3E}">
        <p14:creationId xmlns:p14="http://schemas.microsoft.com/office/powerpoint/2010/main" val="1656778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8" grpId="0"/>
      <p:bldP spid="10" grpId="0"/>
      <p:bldP spid="13" grpId="0"/>
      <p:bldP spid="14" grpId="0"/>
      <p:bldP spid="15" grpId="0"/>
      <p:bldP spid="16" grpId="0" animBg="1"/>
      <p:bldP spid="17" grpId="0" animBg="1"/>
      <p:bldP spid="1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3345" y="487326"/>
            <a:ext cx="8985467" cy="738664"/>
          </a:xfrm>
          <a:prstGeom prst="rect">
            <a:avLst/>
          </a:prstGeom>
        </p:spPr>
        <p:txBody>
          <a:bodyPr wrap="square">
            <a:spAutoFit/>
          </a:bodyPr>
          <a:lstStyle/>
          <a:p>
            <a:pPr>
              <a:spcAft>
                <a:spcPts val="0"/>
              </a:spcAft>
            </a:pPr>
            <a:r>
              <a:rPr lang="fr-FR" sz="2400" dirty="0">
                <a:latin typeface="Verdana" panose="020B0604030504040204" pitchFamily="34" charset="0"/>
                <a:ea typeface="Times New Roman" panose="02020603050405020304" pitchFamily="18" charset="0"/>
              </a:rPr>
              <a:t>Exemple 2 : attention l’orientation est différente !</a:t>
            </a:r>
            <a:endParaRPr lang="fr-FR" sz="2400" dirty="0">
              <a:latin typeface="Times New Roman" panose="02020603050405020304" pitchFamily="18" charset="0"/>
              <a:ea typeface="Times New Roman" panose="02020603050405020304" pitchFamily="18" charset="0"/>
            </a:endParaRPr>
          </a:p>
          <a:p>
            <a:pPr>
              <a:spcAft>
                <a:spcPts val="0"/>
              </a:spcAft>
            </a:pPr>
            <a:r>
              <a:rPr lang="fr-FR" dirty="0">
                <a:latin typeface="Verdana" panose="020B0604030504040204" pitchFamily="34" charset="0"/>
                <a:ea typeface="Times New Roman" panose="02020603050405020304" pitchFamily="18" charset="0"/>
              </a:rPr>
              <a:t> </a:t>
            </a:r>
            <a:endParaRPr lang="fr-FR" sz="1200" dirty="0">
              <a:effectLst/>
              <a:latin typeface="Times New Roman" panose="02020603050405020304" pitchFamily="18" charset="0"/>
              <a:ea typeface="Times New Roman" panose="02020603050405020304" pitchFamily="18" charset="0"/>
            </a:endParaRPr>
          </a:p>
        </p:txBody>
      </p:sp>
      <p:sp>
        <p:nvSpPr>
          <p:cNvPr id="3" name="Rectangle 2"/>
          <p:cNvSpPr>
            <a:spLocks noChangeArrowheads="1"/>
          </p:cNvSpPr>
          <p:nvPr/>
        </p:nvSpPr>
        <p:spPr bwMode="auto">
          <a:xfrm>
            <a:off x="1142999" y="1133656"/>
            <a:ext cx="1736242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fr-FR"/>
          </a:p>
        </p:txBody>
      </p:sp>
      <p:sp>
        <p:nvSpPr>
          <p:cNvPr id="5" name="Rectangle 4"/>
          <p:cNvSpPr/>
          <p:nvPr/>
        </p:nvSpPr>
        <p:spPr>
          <a:xfrm>
            <a:off x="5134596" y="1217106"/>
            <a:ext cx="6096000" cy="830997"/>
          </a:xfrm>
          <a:prstGeom prst="rect">
            <a:avLst/>
          </a:prstGeom>
        </p:spPr>
        <p:txBody>
          <a:bodyPr>
            <a:spAutoFit/>
          </a:bodyPr>
          <a:lstStyle/>
          <a:p>
            <a:pPr>
              <a:spcAft>
                <a:spcPts val="0"/>
              </a:spcAft>
            </a:pPr>
            <a:r>
              <a:rPr lang="fr-FR" sz="2400" b="1" dirty="0">
                <a:solidFill>
                  <a:srgbClr val="FF0000"/>
                </a:solidFill>
                <a:latin typeface="Times New Roman" panose="02020603050405020304" pitchFamily="18" charset="0"/>
                <a:ea typeface="Times New Roman" panose="02020603050405020304" pitchFamily="18" charset="0"/>
              </a:rPr>
              <a:t>i = 2 mA</a:t>
            </a:r>
            <a:endParaRPr lang="fr-FR" sz="2400" dirty="0">
              <a:latin typeface="Times New Roman" panose="02020603050405020304" pitchFamily="18" charset="0"/>
              <a:ea typeface="Times New Roman" panose="02020603050405020304" pitchFamily="18" charset="0"/>
            </a:endParaRPr>
          </a:p>
          <a:p>
            <a:pPr>
              <a:spcAft>
                <a:spcPts val="0"/>
              </a:spcAft>
            </a:pPr>
            <a:r>
              <a:rPr lang="fr-FR" sz="2400" b="1" dirty="0">
                <a:solidFill>
                  <a:srgbClr val="FF0000"/>
                </a:solidFill>
                <a:latin typeface="Times New Roman" panose="02020603050405020304" pitchFamily="18" charset="0"/>
                <a:ea typeface="Times New Roman" panose="02020603050405020304" pitchFamily="18" charset="0"/>
              </a:rPr>
              <a:t>U  = 5V</a:t>
            </a:r>
            <a:endParaRPr lang="fr-FR" sz="2400" dirty="0">
              <a:effectLst/>
              <a:latin typeface="Times New Roman" panose="02020603050405020304" pitchFamily="18" charset="0"/>
              <a:ea typeface="Times New Roman" panose="02020603050405020304" pitchFamily="18" charset="0"/>
            </a:endParaRPr>
          </a:p>
        </p:txBody>
      </p:sp>
      <p:sp>
        <p:nvSpPr>
          <p:cNvPr id="6" name="Rectangle 5"/>
          <p:cNvSpPr/>
          <p:nvPr/>
        </p:nvSpPr>
        <p:spPr>
          <a:xfrm>
            <a:off x="5134596" y="2478069"/>
            <a:ext cx="6096000" cy="830997"/>
          </a:xfrm>
          <a:prstGeom prst="rect">
            <a:avLst/>
          </a:prstGeom>
        </p:spPr>
        <p:txBody>
          <a:bodyPr>
            <a:spAutoFit/>
          </a:bodyPr>
          <a:lstStyle/>
          <a:p>
            <a:pPr>
              <a:spcAft>
                <a:spcPts val="0"/>
              </a:spcAft>
            </a:pPr>
            <a:r>
              <a:rPr lang="fr-FR" sz="2400" b="1" dirty="0">
                <a:solidFill>
                  <a:srgbClr val="FF0000"/>
                </a:solidFill>
                <a:latin typeface="Times New Roman" panose="02020603050405020304" pitchFamily="18" charset="0"/>
                <a:ea typeface="Times New Roman" panose="02020603050405020304" pitchFamily="18" charset="0"/>
              </a:rPr>
              <a:t>i = - 2 mA</a:t>
            </a:r>
            <a:endParaRPr lang="fr-FR" sz="2400" dirty="0">
              <a:latin typeface="Times New Roman" panose="02020603050405020304" pitchFamily="18" charset="0"/>
              <a:ea typeface="Times New Roman" panose="02020603050405020304" pitchFamily="18" charset="0"/>
            </a:endParaRPr>
          </a:p>
          <a:p>
            <a:pPr>
              <a:spcAft>
                <a:spcPts val="0"/>
              </a:spcAft>
            </a:pPr>
            <a:r>
              <a:rPr lang="fr-FR" sz="2400" b="1" dirty="0">
                <a:solidFill>
                  <a:srgbClr val="FF0000"/>
                </a:solidFill>
                <a:latin typeface="Times New Roman" panose="02020603050405020304" pitchFamily="18" charset="0"/>
                <a:ea typeface="Times New Roman" panose="02020603050405020304" pitchFamily="18" charset="0"/>
              </a:rPr>
              <a:t>U  = 5V</a:t>
            </a:r>
            <a:endParaRPr lang="fr-FR" sz="2400" dirty="0">
              <a:effectLst/>
              <a:latin typeface="Times New Roman" panose="02020603050405020304" pitchFamily="18" charset="0"/>
              <a:ea typeface="Times New Roman" panose="02020603050405020304" pitchFamily="18" charset="0"/>
            </a:endParaRPr>
          </a:p>
        </p:txBody>
      </p:sp>
      <p:sp>
        <p:nvSpPr>
          <p:cNvPr id="7" name="Rectangle 6"/>
          <p:cNvSpPr/>
          <p:nvPr/>
        </p:nvSpPr>
        <p:spPr>
          <a:xfrm>
            <a:off x="5134596" y="3876994"/>
            <a:ext cx="6096000" cy="830997"/>
          </a:xfrm>
          <a:prstGeom prst="rect">
            <a:avLst/>
          </a:prstGeom>
        </p:spPr>
        <p:txBody>
          <a:bodyPr>
            <a:spAutoFit/>
          </a:bodyPr>
          <a:lstStyle/>
          <a:p>
            <a:pPr>
              <a:spcAft>
                <a:spcPts val="0"/>
              </a:spcAft>
            </a:pPr>
            <a:r>
              <a:rPr lang="fr-FR" sz="2400" b="1" dirty="0">
                <a:solidFill>
                  <a:srgbClr val="FF0000"/>
                </a:solidFill>
                <a:latin typeface="Times New Roman" panose="02020603050405020304" pitchFamily="18" charset="0"/>
                <a:ea typeface="Times New Roman" panose="02020603050405020304" pitchFamily="18" charset="0"/>
              </a:rPr>
              <a:t>i = 2 mA</a:t>
            </a:r>
            <a:endParaRPr lang="fr-FR" sz="2400" dirty="0">
              <a:latin typeface="Times New Roman" panose="02020603050405020304" pitchFamily="18" charset="0"/>
              <a:ea typeface="Times New Roman" panose="02020603050405020304" pitchFamily="18" charset="0"/>
            </a:endParaRPr>
          </a:p>
          <a:p>
            <a:pPr>
              <a:spcAft>
                <a:spcPts val="0"/>
              </a:spcAft>
            </a:pPr>
            <a:r>
              <a:rPr lang="fr-FR" sz="2400" b="1" dirty="0">
                <a:solidFill>
                  <a:srgbClr val="FF0000"/>
                </a:solidFill>
                <a:latin typeface="Times New Roman" panose="02020603050405020304" pitchFamily="18" charset="0"/>
                <a:ea typeface="Times New Roman" panose="02020603050405020304" pitchFamily="18" charset="0"/>
              </a:rPr>
              <a:t>U  = - 5V</a:t>
            </a:r>
            <a:endParaRPr lang="fr-FR" sz="2400" dirty="0">
              <a:effectLst/>
              <a:latin typeface="Times New Roman" panose="02020603050405020304" pitchFamily="18" charset="0"/>
              <a:ea typeface="Times New Roman" panose="02020603050405020304" pitchFamily="18" charset="0"/>
            </a:endParaRPr>
          </a:p>
        </p:txBody>
      </p:sp>
      <p:sp>
        <p:nvSpPr>
          <p:cNvPr id="8" name="Rectangle 7"/>
          <p:cNvSpPr/>
          <p:nvPr/>
        </p:nvSpPr>
        <p:spPr>
          <a:xfrm>
            <a:off x="5073650" y="1133656"/>
            <a:ext cx="5514975" cy="830997"/>
          </a:xfrm>
          <a:prstGeom prst="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p:nvSpPr>
        <p:spPr>
          <a:xfrm>
            <a:off x="5073650" y="2546551"/>
            <a:ext cx="5514975" cy="762515"/>
          </a:xfrm>
          <a:prstGeom prst="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p:cNvSpPr/>
          <p:nvPr/>
        </p:nvSpPr>
        <p:spPr>
          <a:xfrm>
            <a:off x="5073650" y="3911236"/>
            <a:ext cx="5514975" cy="762515"/>
          </a:xfrm>
          <a:prstGeom prst="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aphicFrame>
        <p:nvGraphicFramePr>
          <p:cNvPr id="11" name="Objet 10">
            <a:extLst>
              <a:ext uri="{FF2B5EF4-FFF2-40B4-BE49-F238E27FC236}">
                <a16:creationId xmlns:a16="http://schemas.microsoft.com/office/drawing/2014/main" id="{5066B65F-2B19-4373-B037-01A052B6D26B}"/>
              </a:ext>
            </a:extLst>
          </p:cNvPr>
          <p:cNvGraphicFramePr>
            <a:graphicFrameLocks noChangeAspect="1"/>
          </p:cNvGraphicFramePr>
          <p:nvPr>
            <p:extLst>
              <p:ext uri="{D42A27DB-BD31-4B8C-83A1-F6EECF244321}">
                <p14:modId xmlns:p14="http://schemas.microsoft.com/office/powerpoint/2010/main" val="515365699"/>
              </p:ext>
            </p:extLst>
          </p:nvPr>
        </p:nvGraphicFramePr>
        <p:xfrm>
          <a:off x="759912" y="1514913"/>
          <a:ext cx="3467866" cy="2586205"/>
        </p:xfrm>
        <a:graphic>
          <a:graphicData uri="http://schemas.openxmlformats.org/presentationml/2006/ole">
            <mc:AlternateContent xmlns:mc="http://schemas.openxmlformats.org/markup-compatibility/2006">
              <mc:Choice xmlns:v="urn:schemas-microsoft-com:vml" Requires="v">
                <p:oleObj spid="_x0000_s4205" name="Slide" r:id="rId3" imgW="3685443" imgH="2763396" progId="PowerPoint.Slide.8">
                  <p:embed/>
                </p:oleObj>
              </mc:Choice>
              <mc:Fallback>
                <p:oleObj name="Slide" r:id="rId3" imgW="3685443" imgH="2763396" progId="PowerPoint.Slide.8">
                  <p:embed/>
                  <p:pic>
                    <p:nvPicPr>
                      <p:cNvPr id="7" name="Objet 6"/>
                      <p:cNvPicPr>
                        <a:picLocks noChangeAspect="1" noChangeArrowheads="1"/>
                      </p:cNvPicPr>
                      <p:nvPr/>
                    </p:nvPicPr>
                    <p:blipFill>
                      <a:blip r:embed="rId4"/>
                      <a:srcRect/>
                      <a:stretch>
                        <a:fillRect/>
                      </a:stretch>
                    </p:blipFill>
                    <p:spPr bwMode="auto">
                      <a:xfrm>
                        <a:off x="759912" y="1514913"/>
                        <a:ext cx="3467866" cy="2586205"/>
                      </a:xfrm>
                      <a:prstGeom prst="rect">
                        <a:avLst/>
                      </a:prstGeom>
                      <a:noFill/>
                    </p:spPr>
                  </p:pic>
                </p:oleObj>
              </mc:Fallback>
            </mc:AlternateContent>
          </a:graphicData>
        </a:graphic>
      </p:graphicFrame>
    </p:spTree>
    <p:extLst>
      <p:ext uri="{BB962C8B-B14F-4D97-AF65-F5344CB8AC3E}">
        <p14:creationId xmlns:p14="http://schemas.microsoft.com/office/powerpoint/2010/main" val="3955824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animBg="1"/>
      <p:bldP spid="9" grpId="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9349" y="307171"/>
            <a:ext cx="4569777" cy="523220"/>
          </a:xfrm>
          <a:prstGeom prst="rect">
            <a:avLst/>
          </a:prstGeom>
        </p:spPr>
        <p:txBody>
          <a:bodyPr wrap="none">
            <a:spAutoFit/>
          </a:bodyPr>
          <a:lstStyle/>
          <a:p>
            <a:pPr>
              <a:spcAft>
                <a:spcPts val="0"/>
              </a:spcAft>
            </a:pPr>
            <a:r>
              <a:rPr lang="fr-FR" sz="2800" dirty="0">
                <a:solidFill>
                  <a:srgbClr val="0070C0"/>
                </a:solidFill>
                <a:ea typeface="Times New Roman" panose="02020603050405020304" pitchFamily="18" charset="0"/>
              </a:rPr>
              <a:t>II- Caractéristique d’un dipôle.</a:t>
            </a:r>
            <a:endParaRPr lang="fr-FR" sz="2800" dirty="0">
              <a:solidFill>
                <a:srgbClr val="0070C0"/>
              </a:solidFill>
              <a:effectLst/>
              <a:ea typeface="Times New Roman" panose="02020603050405020304" pitchFamily="18" charset="0"/>
            </a:endParaRPr>
          </a:p>
        </p:txBody>
      </p:sp>
      <p:sp>
        <p:nvSpPr>
          <p:cNvPr id="3" name="Rectangle 2"/>
          <p:cNvSpPr/>
          <p:nvPr/>
        </p:nvSpPr>
        <p:spPr>
          <a:xfrm>
            <a:off x="439348" y="1027653"/>
            <a:ext cx="7733101" cy="954107"/>
          </a:xfrm>
          <a:prstGeom prst="rect">
            <a:avLst/>
          </a:prstGeom>
        </p:spPr>
        <p:txBody>
          <a:bodyPr wrap="square">
            <a:spAutoFit/>
          </a:bodyPr>
          <a:lstStyle/>
          <a:p>
            <a:pPr>
              <a:spcAft>
                <a:spcPts val="0"/>
              </a:spcAft>
            </a:pPr>
            <a:r>
              <a:rPr lang="fr-FR" sz="2800" dirty="0">
                <a:solidFill>
                  <a:srgbClr val="0070C0"/>
                </a:solidFill>
                <a:ea typeface="Times New Roman" panose="02020603050405020304" pitchFamily="18" charset="0"/>
              </a:rPr>
              <a:t>2.1 Méthode d’étude des caractéristiques.</a:t>
            </a:r>
          </a:p>
          <a:p>
            <a:pPr>
              <a:spcAft>
                <a:spcPts val="0"/>
              </a:spcAft>
            </a:pPr>
            <a:r>
              <a:rPr lang="fr-FR" sz="2800" dirty="0">
                <a:solidFill>
                  <a:srgbClr val="0070C0"/>
                </a:solidFill>
                <a:ea typeface="Times New Roman" panose="02020603050405020304" pitchFamily="18" charset="0"/>
              </a:rPr>
              <a:t> </a:t>
            </a:r>
            <a:endParaRPr lang="fr-FR" sz="2800" dirty="0">
              <a:solidFill>
                <a:srgbClr val="0070C0"/>
              </a:solidFill>
              <a:effectLst/>
              <a:ea typeface="Times New Roman" panose="02020603050405020304" pitchFamily="18" charset="0"/>
            </a:endParaRPr>
          </a:p>
        </p:txBody>
      </p:sp>
      <p:sp>
        <p:nvSpPr>
          <p:cNvPr id="4" name="Rectangle 3"/>
          <p:cNvSpPr/>
          <p:nvPr/>
        </p:nvSpPr>
        <p:spPr>
          <a:xfrm>
            <a:off x="510620" y="1816656"/>
            <a:ext cx="11170760" cy="2677656"/>
          </a:xfrm>
          <a:prstGeom prst="rect">
            <a:avLst/>
          </a:prstGeom>
        </p:spPr>
        <p:txBody>
          <a:bodyPr wrap="square">
            <a:spAutoFit/>
          </a:bodyPr>
          <a:lstStyle/>
          <a:p>
            <a:pPr>
              <a:spcAft>
                <a:spcPts val="0"/>
              </a:spcAft>
            </a:pPr>
            <a:r>
              <a:rPr lang="fr-FR" sz="2800" dirty="0">
                <a:ea typeface="Times New Roman" panose="02020603050405020304" pitchFamily="18" charset="0"/>
              </a:rPr>
              <a:t>Afin d’étudier expérimentalement les propriétés d’un dipôle, on peut faire varier la tension  u  à ses bornes et mesurer les valeurs des intensités  i correspondant aux différentes valeurs de u.</a:t>
            </a:r>
          </a:p>
          <a:p>
            <a:pPr>
              <a:spcAft>
                <a:spcPts val="0"/>
              </a:spcAft>
            </a:pPr>
            <a:r>
              <a:rPr lang="fr-FR" sz="2800" dirty="0">
                <a:ea typeface="Times New Roman" panose="02020603050405020304" pitchFamily="18" charset="0"/>
              </a:rPr>
              <a:t> </a:t>
            </a:r>
          </a:p>
          <a:p>
            <a:pPr marL="342900" lvl="0" indent="-342900">
              <a:spcAft>
                <a:spcPts val="0"/>
              </a:spcAft>
              <a:buFont typeface="Symbol" panose="05050102010706020507" pitchFamily="18" charset="2"/>
              <a:buChar char=""/>
              <a:tabLst>
                <a:tab pos="228600" algn="l"/>
              </a:tabLst>
            </a:pPr>
            <a:r>
              <a:rPr lang="fr-FR" sz="2800" dirty="0">
                <a:ea typeface="Times New Roman" panose="02020603050405020304" pitchFamily="18" charset="0"/>
              </a:rPr>
              <a:t>courbe u = f(i) </a:t>
            </a:r>
            <a:r>
              <a:rPr lang="fr-FR" sz="2800" dirty="0">
                <a:ea typeface="Times New Roman" panose="02020603050405020304" pitchFamily="18" charset="0"/>
                <a:sym typeface="Symbol" panose="05050102010706020507" pitchFamily="18" charset="2"/>
              </a:rPr>
              <a:t></a:t>
            </a:r>
            <a:r>
              <a:rPr lang="fr-FR" sz="2800" dirty="0">
                <a:ea typeface="Times New Roman" panose="02020603050405020304" pitchFamily="18" charset="0"/>
              </a:rPr>
              <a:t> caractéristique tension-courant du dipôle</a:t>
            </a:r>
          </a:p>
          <a:p>
            <a:pPr marL="342900" lvl="0" indent="-342900">
              <a:spcAft>
                <a:spcPts val="0"/>
              </a:spcAft>
              <a:buFont typeface="Symbol" panose="05050102010706020507" pitchFamily="18" charset="2"/>
              <a:buChar char=""/>
              <a:tabLst>
                <a:tab pos="228600" algn="l"/>
              </a:tabLst>
            </a:pPr>
            <a:r>
              <a:rPr lang="fr-FR" sz="2800" dirty="0">
                <a:ea typeface="Times New Roman" panose="02020603050405020304" pitchFamily="18" charset="0"/>
              </a:rPr>
              <a:t>courbe i = f(u) </a:t>
            </a:r>
            <a:r>
              <a:rPr lang="fr-FR" sz="2800" dirty="0">
                <a:ea typeface="Times New Roman" panose="02020603050405020304" pitchFamily="18" charset="0"/>
                <a:sym typeface="Symbol" panose="05050102010706020507" pitchFamily="18" charset="2"/>
              </a:rPr>
              <a:t></a:t>
            </a:r>
            <a:r>
              <a:rPr lang="fr-FR" sz="2800" dirty="0">
                <a:ea typeface="Times New Roman" panose="02020603050405020304" pitchFamily="18" charset="0"/>
              </a:rPr>
              <a:t> caractéristique courant-tension du dipôle</a:t>
            </a:r>
            <a:endParaRPr lang="fr-FR" sz="2800" dirty="0">
              <a:effectLst/>
              <a:ea typeface="Times New Roman" panose="02020603050405020304" pitchFamily="18" charset="0"/>
            </a:endParaRPr>
          </a:p>
        </p:txBody>
      </p:sp>
      <p:sp>
        <p:nvSpPr>
          <p:cNvPr id="5" name="Rectangle 4"/>
          <p:cNvSpPr/>
          <p:nvPr/>
        </p:nvSpPr>
        <p:spPr>
          <a:xfrm>
            <a:off x="439348" y="5645681"/>
            <a:ext cx="1676036" cy="523220"/>
          </a:xfrm>
          <a:prstGeom prst="rect">
            <a:avLst/>
          </a:prstGeom>
        </p:spPr>
        <p:txBody>
          <a:bodyPr wrap="none">
            <a:spAutoFit/>
          </a:bodyPr>
          <a:lstStyle/>
          <a:p>
            <a:pPr>
              <a:spcAft>
                <a:spcPts val="0"/>
              </a:spcAft>
            </a:pPr>
            <a:r>
              <a:rPr lang="fr-FR" sz="2800" dirty="0">
                <a:ea typeface="Times New Roman" panose="02020603050405020304" pitchFamily="18" charset="0"/>
              </a:rPr>
              <a:t>Montage :</a:t>
            </a:r>
            <a:endParaRPr lang="fr-FR" sz="2800" dirty="0">
              <a:effectLst/>
              <a:ea typeface="Times New Roman" panose="02020603050405020304" pitchFamily="18" charset="0"/>
            </a:endParaRPr>
          </a:p>
        </p:txBody>
      </p:sp>
    </p:spTree>
    <p:extLst>
      <p:ext uri="{BB962C8B-B14F-4D97-AF65-F5344CB8AC3E}">
        <p14:creationId xmlns:p14="http://schemas.microsoft.com/office/powerpoint/2010/main" val="296441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771650" y="1657350"/>
            <a:ext cx="7572375" cy="30718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 name="Rectangle 1"/>
          <p:cNvSpPr/>
          <p:nvPr/>
        </p:nvSpPr>
        <p:spPr>
          <a:xfrm>
            <a:off x="4000500" y="1200150"/>
            <a:ext cx="2728913" cy="828675"/>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Dipôle à étudier</a:t>
            </a:r>
          </a:p>
        </p:txBody>
      </p:sp>
      <p:sp>
        <p:nvSpPr>
          <p:cNvPr id="10" name="Ellipse 9"/>
          <p:cNvSpPr/>
          <p:nvPr/>
        </p:nvSpPr>
        <p:spPr>
          <a:xfrm>
            <a:off x="4814887" y="4171951"/>
            <a:ext cx="1100137" cy="101441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2" name="Connecteur droit 11"/>
          <p:cNvCxnSpPr/>
          <p:nvPr/>
        </p:nvCxnSpPr>
        <p:spPr>
          <a:xfrm>
            <a:off x="4786313" y="4729163"/>
            <a:ext cx="12287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rot="5400000">
            <a:off x="7472362" y="4064795"/>
            <a:ext cx="414338" cy="122872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ZoneTexte 13"/>
          <p:cNvSpPr txBox="1"/>
          <p:nvPr/>
        </p:nvSpPr>
        <p:spPr>
          <a:xfrm>
            <a:off x="6729409" y="4077382"/>
            <a:ext cx="2494978" cy="369332"/>
          </a:xfrm>
          <a:prstGeom prst="rect">
            <a:avLst/>
          </a:prstGeom>
          <a:noFill/>
        </p:spPr>
        <p:txBody>
          <a:bodyPr wrap="none" rtlCol="0">
            <a:spAutoFit/>
          </a:bodyPr>
          <a:lstStyle/>
          <a:p>
            <a:r>
              <a:rPr lang="fr-FR" dirty="0"/>
              <a:t>Résistance de protection</a:t>
            </a:r>
          </a:p>
        </p:txBody>
      </p:sp>
      <p:sp>
        <p:nvSpPr>
          <p:cNvPr id="15" name="ZoneTexte 14"/>
          <p:cNvSpPr txBox="1"/>
          <p:nvPr/>
        </p:nvSpPr>
        <p:spPr>
          <a:xfrm>
            <a:off x="4519018" y="1429821"/>
            <a:ext cx="1691873" cy="369332"/>
          </a:xfrm>
          <a:prstGeom prst="rect">
            <a:avLst/>
          </a:prstGeom>
          <a:noFill/>
        </p:spPr>
        <p:txBody>
          <a:bodyPr wrap="none" rtlCol="0">
            <a:spAutoFit/>
          </a:bodyPr>
          <a:lstStyle/>
          <a:p>
            <a:r>
              <a:rPr lang="fr-FR" dirty="0"/>
              <a:t>Dipôle à étudier</a:t>
            </a:r>
          </a:p>
        </p:txBody>
      </p:sp>
      <p:cxnSp>
        <p:nvCxnSpPr>
          <p:cNvPr id="17" name="Connecteur droit avec flèche 16"/>
          <p:cNvCxnSpPr/>
          <p:nvPr/>
        </p:nvCxnSpPr>
        <p:spPr>
          <a:xfrm flipV="1">
            <a:off x="4519018" y="3986213"/>
            <a:ext cx="1691873" cy="13848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ZoneTexte 17"/>
          <p:cNvSpPr txBox="1"/>
          <p:nvPr/>
        </p:nvSpPr>
        <p:spPr>
          <a:xfrm>
            <a:off x="3338791" y="3898821"/>
            <a:ext cx="1865126" cy="646331"/>
          </a:xfrm>
          <a:prstGeom prst="rect">
            <a:avLst/>
          </a:prstGeom>
          <a:noFill/>
        </p:spPr>
        <p:txBody>
          <a:bodyPr wrap="none" rtlCol="0">
            <a:spAutoFit/>
          </a:bodyPr>
          <a:lstStyle/>
          <a:p>
            <a:pPr algn="ctr"/>
            <a:r>
              <a:rPr lang="fr-FR" dirty="0"/>
              <a:t>Source de tension</a:t>
            </a:r>
          </a:p>
          <a:p>
            <a:pPr algn="ctr"/>
            <a:r>
              <a:rPr lang="fr-FR" dirty="0"/>
              <a:t>réglable</a:t>
            </a:r>
          </a:p>
        </p:txBody>
      </p:sp>
      <p:sp>
        <p:nvSpPr>
          <p:cNvPr id="19" name="Ellipse 18"/>
          <p:cNvSpPr/>
          <p:nvPr/>
        </p:nvSpPr>
        <p:spPr>
          <a:xfrm>
            <a:off x="8758237" y="2414587"/>
            <a:ext cx="1171575" cy="112871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1" name="Connecteur droit 20"/>
          <p:cNvCxnSpPr>
            <a:stCxn id="19" idx="0"/>
            <a:endCxn id="19" idx="4"/>
          </p:cNvCxnSpPr>
          <p:nvPr/>
        </p:nvCxnSpPr>
        <p:spPr>
          <a:xfrm>
            <a:off x="9344025" y="2414587"/>
            <a:ext cx="0" cy="112871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2" name="ZoneTexte 21"/>
          <p:cNvSpPr txBox="1"/>
          <p:nvPr/>
        </p:nvSpPr>
        <p:spPr>
          <a:xfrm>
            <a:off x="9111428" y="2652386"/>
            <a:ext cx="465192" cy="646331"/>
          </a:xfrm>
          <a:prstGeom prst="rect">
            <a:avLst/>
          </a:prstGeom>
          <a:noFill/>
        </p:spPr>
        <p:txBody>
          <a:bodyPr wrap="none" rtlCol="0">
            <a:spAutoFit/>
          </a:bodyPr>
          <a:lstStyle/>
          <a:p>
            <a:r>
              <a:rPr lang="fr-FR" sz="3600" dirty="0"/>
              <a:t>A</a:t>
            </a:r>
          </a:p>
        </p:txBody>
      </p:sp>
      <p:cxnSp>
        <p:nvCxnSpPr>
          <p:cNvPr id="24" name="Connecteur droit 23"/>
          <p:cNvCxnSpPr/>
          <p:nvPr/>
        </p:nvCxnSpPr>
        <p:spPr>
          <a:xfrm>
            <a:off x="2486025" y="685800"/>
            <a:ext cx="0" cy="9715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Connecteur droit 25"/>
          <p:cNvCxnSpPr/>
          <p:nvPr/>
        </p:nvCxnSpPr>
        <p:spPr>
          <a:xfrm>
            <a:off x="7796213" y="685800"/>
            <a:ext cx="0" cy="9715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Connecteur droit 27"/>
          <p:cNvCxnSpPr/>
          <p:nvPr/>
        </p:nvCxnSpPr>
        <p:spPr>
          <a:xfrm>
            <a:off x="2486025" y="685800"/>
            <a:ext cx="53149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Ellipse 28"/>
          <p:cNvSpPr/>
          <p:nvPr/>
        </p:nvSpPr>
        <p:spPr>
          <a:xfrm>
            <a:off x="4751494" y="262131"/>
            <a:ext cx="942977" cy="84733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1" name="Connecteur droit 30"/>
          <p:cNvCxnSpPr>
            <a:stCxn id="29" idx="2"/>
            <a:endCxn id="29" idx="6"/>
          </p:cNvCxnSpPr>
          <p:nvPr/>
        </p:nvCxnSpPr>
        <p:spPr>
          <a:xfrm>
            <a:off x="4751494" y="685800"/>
            <a:ext cx="94297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ZoneTexte 31"/>
          <p:cNvSpPr txBox="1"/>
          <p:nvPr/>
        </p:nvSpPr>
        <p:spPr>
          <a:xfrm>
            <a:off x="5025538" y="353168"/>
            <a:ext cx="445956" cy="646331"/>
          </a:xfrm>
          <a:prstGeom prst="rect">
            <a:avLst/>
          </a:prstGeom>
          <a:noFill/>
        </p:spPr>
        <p:txBody>
          <a:bodyPr wrap="none" rtlCol="0">
            <a:spAutoFit/>
          </a:bodyPr>
          <a:lstStyle/>
          <a:p>
            <a:r>
              <a:rPr lang="fr-FR" sz="3600" dirty="0"/>
              <a:t>V</a:t>
            </a:r>
          </a:p>
        </p:txBody>
      </p:sp>
      <p:cxnSp>
        <p:nvCxnSpPr>
          <p:cNvPr id="34" name="Connecteur droit avec flèche 33"/>
          <p:cNvCxnSpPr/>
          <p:nvPr/>
        </p:nvCxnSpPr>
        <p:spPr>
          <a:xfrm flipH="1">
            <a:off x="2886075" y="2414587"/>
            <a:ext cx="470058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ZoneTexte 34"/>
          <p:cNvSpPr txBox="1"/>
          <p:nvPr/>
        </p:nvSpPr>
        <p:spPr>
          <a:xfrm>
            <a:off x="5157205" y="2433220"/>
            <a:ext cx="415498" cy="523220"/>
          </a:xfrm>
          <a:prstGeom prst="rect">
            <a:avLst/>
          </a:prstGeom>
          <a:noFill/>
        </p:spPr>
        <p:txBody>
          <a:bodyPr wrap="none" rtlCol="0">
            <a:spAutoFit/>
          </a:bodyPr>
          <a:lstStyle/>
          <a:p>
            <a:r>
              <a:rPr lang="fr-FR" sz="2800" dirty="0">
                <a:solidFill>
                  <a:srgbClr val="FF0000"/>
                </a:solidFill>
              </a:rPr>
              <a:t>U</a:t>
            </a:r>
          </a:p>
        </p:txBody>
      </p:sp>
      <p:cxnSp>
        <p:nvCxnSpPr>
          <p:cNvPr id="37" name="Connecteur droit avec flèche 36"/>
          <p:cNvCxnSpPr/>
          <p:nvPr/>
        </p:nvCxnSpPr>
        <p:spPr>
          <a:xfrm>
            <a:off x="2886075" y="1652379"/>
            <a:ext cx="70038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8" name="ZoneTexte 37"/>
          <p:cNvSpPr txBox="1"/>
          <p:nvPr/>
        </p:nvSpPr>
        <p:spPr>
          <a:xfrm>
            <a:off x="3111850" y="1058258"/>
            <a:ext cx="274434" cy="523220"/>
          </a:xfrm>
          <a:prstGeom prst="rect">
            <a:avLst/>
          </a:prstGeom>
          <a:noFill/>
        </p:spPr>
        <p:txBody>
          <a:bodyPr wrap="none" rtlCol="0">
            <a:spAutoFit/>
          </a:bodyPr>
          <a:lstStyle/>
          <a:p>
            <a:r>
              <a:rPr lang="fr-FR" sz="2800" dirty="0">
                <a:solidFill>
                  <a:srgbClr val="00B0F0"/>
                </a:solidFill>
              </a:rPr>
              <a:t>I</a:t>
            </a:r>
          </a:p>
        </p:txBody>
      </p:sp>
      <p:sp>
        <p:nvSpPr>
          <p:cNvPr id="39" name="Text Box 24"/>
          <p:cNvSpPr txBox="1">
            <a:spLocks noChangeArrowheads="1"/>
          </p:cNvSpPr>
          <p:nvPr/>
        </p:nvSpPr>
        <p:spPr bwMode="auto">
          <a:xfrm>
            <a:off x="639251" y="5396303"/>
            <a:ext cx="10751573" cy="726819"/>
          </a:xfrm>
          <a:prstGeom prst="rect">
            <a:avLst/>
          </a:prstGeom>
          <a:solidFill>
            <a:srgbClr val="FFFFFF"/>
          </a:solidFill>
          <a:ln w="9525">
            <a:solidFill>
              <a:srgbClr val="FFFFFF"/>
            </a:solidFill>
            <a:miter lim="800000"/>
            <a:headEnd/>
            <a:tailEnd/>
          </a:ln>
        </p:spPr>
        <p:txBody>
          <a:bodyPr rot="0" vert="horz" wrap="square" lIns="91440" tIns="45720" rIns="91440" bIns="45720" anchor="t" anchorCtr="0" upright="1">
            <a:noAutofit/>
          </a:bodyPr>
          <a:lstStyle/>
          <a:p>
            <a:r>
              <a:rPr lang="fr-FR" sz="2800" dirty="0">
                <a:effectLst/>
                <a:ea typeface="Times New Roman" panose="02020603050405020304" pitchFamily="18" charset="0"/>
              </a:rPr>
              <a:t>Le dipôle doit être alimenté sous une tension continue réglable que l’on mesure à l’aide d’un voltmètre ; </a:t>
            </a:r>
            <a:r>
              <a:rPr lang="fr-FR" sz="2800" dirty="0">
                <a:ea typeface="Times New Roman" panose="02020603050405020304" pitchFamily="18" charset="0"/>
              </a:rPr>
              <a:t>l’intensité correspondante est mesurée par l’ampèremètre.</a:t>
            </a:r>
          </a:p>
          <a:p>
            <a:pPr>
              <a:spcAft>
                <a:spcPts val="0"/>
              </a:spcAft>
            </a:pPr>
            <a:endParaRPr lang="fr-FR" sz="2800" dirty="0">
              <a:effectLst/>
              <a:ea typeface="Times New Roman" panose="02020603050405020304" pitchFamily="18" charset="0"/>
            </a:endParaRPr>
          </a:p>
          <a:p>
            <a:pPr>
              <a:spcAft>
                <a:spcPts val="0"/>
              </a:spcAft>
            </a:pPr>
            <a:r>
              <a:rPr lang="fr-FR" dirty="0">
                <a:effectLst/>
                <a:ea typeface="Times New Roman" panose="02020603050405020304" pitchFamily="18" charset="0"/>
              </a:rPr>
              <a:t> </a:t>
            </a:r>
          </a:p>
          <a:p>
            <a:pPr>
              <a:spcAft>
                <a:spcPts val="0"/>
              </a:spcAft>
            </a:pPr>
            <a:r>
              <a:rPr lang="fr-FR" dirty="0">
                <a:effectLst/>
                <a:ea typeface="Times New Roman" panose="02020603050405020304" pitchFamily="18" charset="0"/>
              </a:rPr>
              <a:t> </a:t>
            </a:r>
          </a:p>
        </p:txBody>
      </p:sp>
    </p:spTree>
    <p:extLst>
      <p:ext uri="{BB962C8B-B14F-4D97-AF65-F5344CB8AC3E}">
        <p14:creationId xmlns:p14="http://schemas.microsoft.com/office/powerpoint/2010/main" val="405492006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1975</Words>
  <Application>Microsoft Office PowerPoint</Application>
  <PresentationFormat>Grand écran</PresentationFormat>
  <Paragraphs>249</Paragraphs>
  <Slides>29</Slides>
  <Notes>0</Notes>
  <HiddenSlides>0</HiddenSlides>
  <MMClips>0</MMClips>
  <ScaleCrop>false</ScaleCrop>
  <HeadingPairs>
    <vt:vector size="8" baseType="variant">
      <vt:variant>
        <vt:lpstr>Polices utilisées</vt:lpstr>
      </vt:variant>
      <vt:variant>
        <vt:i4>8</vt:i4>
      </vt:variant>
      <vt:variant>
        <vt:lpstr>Thème</vt:lpstr>
      </vt:variant>
      <vt:variant>
        <vt:i4>1</vt:i4>
      </vt:variant>
      <vt:variant>
        <vt:lpstr>Serveurs OLE incorporés</vt:lpstr>
      </vt:variant>
      <vt:variant>
        <vt:i4>3</vt:i4>
      </vt:variant>
      <vt:variant>
        <vt:lpstr>Titres des diapositives</vt:lpstr>
      </vt:variant>
      <vt:variant>
        <vt:i4>29</vt:i4>
      </vt:variant>
    </vt:vector>
  </HeadingPairs>
  <TitlesOfParts>
    <vt:vector size="41" baseType="lpstr">
      <vt:lpstr>Arial</vt:lpstr>
      <vt:lpstr>Calibri</vt:lpstr>
      <vt:lpstr>Calibri Light</vt:lpstr>
      <vt:lpstr>Cambria Math</vt:lpstr>
      <vt:lpstr>Symbol</vt:lpstr>
      <vt:lpstr>Times New Roman</vt:lpstr>
      <vt:lpstr>Verdana</vt:lpstr>
      <vt:lpstr>Wingdings</vt:lpstr>
      <vt:lpstr>Thème Office</vt:lpstr>
      <vt:lpstr>Slide</vt:lpstr>
      <vt:lpstr>Diapositive</vt:lpstr>
      <vt:lpstr>Diapositive Microsoft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Université Bretagne Sud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Isabelle Bebin</dc:creator>
  <cp:lastModifiedBy>Isabelle Bebin</cp:lastModifiedBy>
  <cp:revision>116</cp:revision>
  <dcterms:created xsi:type="dcterms:W3CDTF">2018-09-05T15:45:09Z</dcterms:created>
  <dcterms:modified xsi:type="dcterms:W3CDTF">2022-06-20T09:33:05Z</dcterms:modified>
</cp:coreProperties>
</file>