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0" r:id="rId3"/>
    <p:sldId id="257" r:id="rId4"/>
    <p:sldId id="282" r:id="rId5"/>
    <p:sldId id="283" r:id="rId6"/>
    <p:sldId id="284" r:id="rId7"/>
    <p:sldId id="285" r:id="rId8"/>
    <p:sldId id="286" r:id="rId9"/>
    <p:sldId id="301" r:id="rId10"/>
    <p:sldId id="302" r:id="rId11"/>
    <p:sldId id="287" r:id="rId12"/>
    <p:sldId id="288" r:id="rId13"/>
    <p:sldId id="289" r:id="rId14"/>
    <p:sldId id="290" r:id="rId15"/>
    <p:sldId id="291" r:id="rId16"/>
    <p:sldId id="303" r:id="rId17"/>
    <p:sldId id="304" r:id="rId18"/>
    <p:sldId id="296" r:id="rId19"/>
    <p:sldId id="297" r:id="rId20"/>
    <p:sldId id="298" r:id="rId21"/>
    <p:sldId id="299" r:id="rId22"/>
    <p:sldId id="300"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14AB981B-9444-4421-A449-0B4D649397C7}" type="datetimeFigureOut">
              <a:rPr lang="fr-FR" smtClean="0"/>
              <a:t>20/06/2022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40D7A8-5881-4536-9280-07A0B1ADCA41}" type="slidenum">
              <a:rPr lang="fr-FR" smtClean="0"/>
              <a:t>‹N°›</a:t>
            </a:fld>
            <a:endParaRPr lang="fr-FR"/>
          </a:p>
        </p:txBody>
      </p:sp>
    </p:spTree>
    <p:extLst>
      <p:ext uri="{BB962C8B-B14F-4D97-AF65-F5344CB8AC3E}">
        <p14:creationId xmlns:p14="http://schemas.microsoft.com/office/powerpoint/2010/main" val="3753265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14AB981B-9444-4421-A449-0B4D649397C7}" type="datetimeFigureOut">
              <a:rPr lang="fr-FR" smtClean="0"/>
              <a:t>20/06/2022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40D7A8-5881-4536-9280-07A0B1ADCA41}" type="slidenum">
              <a:rPr lang="fr-FR" smtClean="0"/>
              <a:t>‹N°›</a:t>
            </a:fld>
            <a:endParaRPr lang="fr-FR"/>
          </a:p>
        </p:txBody>
      </p:sp>
    </p:spTree>
    <p:extLst>
      <p:ext uri="{BB962C8B-B14F-4D97-AF65-F5344CB8AC3E}">
        <p14:creationId xmlns:p14="http://schemas.microsoft.com/office/powerpoint/2010/main" val="743066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14AB981B-9444-4421-A449-0B4D649397C7}" type="datetimeFigureOut">
              <a:rPr lang="fr-FR" smtClean="0"/>
              <a:t>20/06/2022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40D7A8-5881-4536-9280-07A0B1ADCA41}" type="slidenum">
              <a:rPr lang="fr-FR" smtClean="0"/>
              <a:t>‹N°›</a:t>
            </a:fld>
            <a:endParaRPr lang="fr-FR"/>
          </a:p>
        </p:txBody>
      </p:sp>
    </p:spTree>
    <p:extLst>
      <p:ext uri="{BB962C8B-B14F-4D97-AF65-F5344CB8AC3E}">
        <p14:creationId xmlns:p14="http://schemas.microsoft.com/office/powerpoint/2010/main" val="86807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14AB981B-9444-4421-A449-0B4D649397C7}" type="datetimeFigureOut">
              <a:rPr lang="fr-FR" smtClean="0"/>
              <a:t>20/06/2022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40D7A8-5881-4536-9280-07A0B1ADCA41}" type="slidenum">
              <a:rPr lang="fr-FR" smtClean="0"/>
              <a:t>‹N°›</a:t>
            </a:fld>
            <a:endParaRPr lang="fr-FR"/>
          </a:p>
        </p:txBody>
      </p:sp>
    </p:spTree>
    <p:extLst>
      <p:ext uri="{BB962C8B-B14F-4D97-AF65-F5344CB8AC3E}">
        <p14:creationId xmlns:p14="http://schemas.microsoft.com/office/powerpoint/2010/main" val="267517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14AB981B-9444-4421-A449-0B4D649397C7}" type="datetimeFigureOut">
              <a:rPr lang="fr-FR" smtClean="0"/>
              <a:t>20/06/2022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40D7A8-5881-4536-9280-07A0B1ADCA41}" type="slidenum">
              <a:rPr lang="fr-FR" smtClean="0"/>
              <a:t>‹N°›</a:t>
            </a:fld>
            <a:endParaRPr lang="fr-FR"/>
          </a:p>
        </p:txBody>
      </p:sp>
    </p:spTree>
    <p:extLst>
      <p:ext uri="{BB962C8B-B14F-4D97-AF65-F5344CB8AC3E}">
        <p14:creationId xmlns:p14="http://schemas.microsoft.com/office/powerpoint/2010/main" val="457626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14AB981B-9444-4421-A449-0B4D649397C7}" type="datetimeFigureOut">
              <a:rPr lang="fr-FR" smtClean="0"/>
              <a:t>20/06/2022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40D7A8-5881-4536-9280-07A0B1ADCA41}" type="slidenum">
              <a:rPr lang="fr-FR" smtClean="0"/>
              <a:t>‹N°›</a:t>
            </a:fld>
            <a:endParaRPr lang="fr-FR"/>
          </a:p>
        </p:txBody>
      </p:sp>
    </p:spTree>
    <p:extLst>
      <p:ext uri="{BB962C8B-B14F-4D97-AF65-F5344CB8AC3E}">
        <p14:creationId xmlns:p14="http://schemas.microsoft.com/office/powerpoint/2010/main" val="1097240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14AB981B-9444-4421-A449-0B4D649397C7}" type="datetimeFigureOut">
              <a:rPr lang="fr-FR" smtClean="0"/>
              <a:t>20/06/2022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40D7A8-5881-4536-9280-07A0B1ADCA41}" type="slidenum">
              <a:rPr lang="fr-FR" smtClean="0"/>
              <a:t>‹N°›</a:t>
            </a:fld>
            <a:endParaRPr lang="fr-FR"/>
          </a:p>
        </p:txBody>
      </p:sp>
    </p:spTree>
    <p:extLst>
      <p:ext uri="{BB962C8B-B14F-4D97-AF65-F5344CB8AC3E}">
        <p14:creationId xmlns:p14="http://schemas.microsoft.com/office/powerpoint/2010/main" val="164589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14AB981B-9444-4421-A449-0B4D649397C7}" type="datetimeFigureOut">
              <a:rPr lang="fr-FR" smtClean="0"/>
              <a:t>20/06/2022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40D7A8-5881-4536-9280-07A0B1ADCA41}" type="slidenum">
              <a:rPr lang="fr-FR" smtClean="0"/>
              <a:t>‹N°›</a:t>
            </a:fld>
            <a:endParaRPr lang="fr-FR"/>
          </a:p>
        </p:txBody>
      </p:sp>
    </p:spTree>
    <p:extLst>
      <p:ext uri="{BB962C8B-B14F-4D97-AF65-F5344CB8AC3E}">
        <p14:creationId xmlns:p14="http://schemas.microsoft.com/office/powerpoint/2010/main" val="3201051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4AB981B-9444-4421-A449-0B4D649397C7}" type="datetimeFigureOut">
              <a:rPr lang="fr-FR" smtClean="0"/>
              <a:t>20/06/2022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40D7A8-5881-4536-9280-07A0B1ADCA41}" type="slidenum">
              <a:rPr lang="fr-FR" smtClean="0"/>
              <a:t>‹N°›</a:t>
            </a:fld>
            <a:endParaRPr lang="fr-FR"/>
          </a:p>
        </p:txBody>
      </p:sp>
    </p:spTree>
    <p:extLst>
      <p:ext uri="{BB962C8B-B14F-4D97-AF65-F5344CB8AC3E}">
        <p14:creationId xmlns:p14="http://schemas.microsoft.com/office/powerpoint/2010/main" val="934161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14AB981B-9444-4421-A449-0B4D649397C7}" type="datetimeFigureOut">
              <a:rPr lang="fr-FR" smtClean="0"/>
              <a:t>20/06/2022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40D7A8-5881-4536-9280-07A0B1ADCA41}" type="slidenum">
              <a:rPr lang="fr-FR" smtClean="0"/>
              <a:t>‹N°›</a:t>
            </a:fld>
            <a:endParaRPr lang="fr-FR"/>
          </a:p>
        </p:txBody>
      </p:sp>
    </p:spTree>
    <p:extLst>
      <p:ext uri="{BB962C8B-B14F-4D97-AF65-F5344CB8AC3E}">
        <p14:creationId xmlns:p14="http://schemas.microsoft.com/office/powerpoint/2010/main" val="118165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14AB981B-9444-4421-A449-0B4D649397C7}" type="datetimeFigureOut">
              <a:rPr lang="fr-FR" smtClean="0"/>
              <a:t>20/06/2022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40D7A8-5881-4536-9280-07A0B1ADCA41}" type="slidenum">
              <a:rPr lang="fr-FR" smtClean="0"/>
              <a:t>‹N°›</a:t>
            </a:fld>
            <a:endParaRPr lang="fr-FR"/>
          </a:p>
        </p:txBody>
      </p:sp>
    </p:spTree>
    <p:extLst>
      <p:ext uri="{BB962C8B-B14F-4D97-AF65-F5344CB8AC3E}">
        <p14:creationId xmlns:p14="http://schemas.microsoft.com/office/powerpoint/2010/main" val="296168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AB981B-9444-4421-A449-0B4D649397C7}" type="datetimeFigureOut">
              <a:rPr lang="fr-FR" smtClean="0"/>
              <a:t>20/06/2022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0D7A8-5881-4536-9280-07A0B1ADCA41}" type="slidenum">
              <a:rPr lang="fr-FR" smtClean="0"/>
              <a:t>‹N°›</a:t>
            </a:fld>
            <a:endParaRPr lang="fr-FR"/>
          </a:p>
        </p:txBody>
      </p:sp>
    </p:spTree>
    <p:extLst>
      <p:ext uri="{BB962C8B-B14F-4D97-AF65-F5344CB8AC3E}">
        <p14:creationId xmlns:p14="http://schemas.microsoft.com/office/powerpoint/2010/main" val="163679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3.png"/><Relationship Id="rId5" Type="http://schemas.openxmlformats.org/officeDocument/2006/relationships/image" Target="../media/image9.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3.emf"/><Relationship Id="rId5" Type="http://schemas.openxmlformats.org/officeDocument/2006/relationships/oleObject" Target="../embeddings/oleObject7.bin"/><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28.png"/><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7.png"/><Relationship Id="rId4" Type="http://schemas.openxmlformats.org/officeDocument/2006/relationships/image" Target="../media/image23.emf"/></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175165" y="1122218"/>
            <a:ext cx="7869206" cy="3046988"/>
          </a:xfrm>
          <a:prstGeom prst="rect">
            <a:avLst/>
          </a:prstGeom>
          <a:noFill/>
        </p:spPr>
        <p:txBody>
          <a:bodyPr wrap="square" rtlCol="0">
            <a:spAutoFit/>
          </a:bodyPr>
          <a:lstStyle/>
          <a:p>
            <a:pPr algn="ctr"/>
            <a:r>
              <a:rPr lang="fr-FR" sz="4800" dirty="0">
                <a:solidFill>
                  <a:srgbClr val="FF0000"/>
                </a:solidFill>
              </a:rPr>
              <a:t>Chapitre 3 </a:t>
            </a:r>
          </a:p>
          <a:p>
            <a:pPr algn="ctr"/>
            <a:endParaRPr lang="fr-FR" sz="4800" dirty="0"/>
          </a:p>
          <a:p>
            <a:pPr algn="ctr"/>
            <a:r>
              <a:rPr lang="fr-FR" sz="4800" dirty="0"/>
              <a:t>Les lois générales pour l’étude des réseaux électriques</a:t>
            </a:r>
          </a:p>
        </p:txBody>
      </p:sp>
    </p:spTree>
    <p:extLst>
      <p:ext uri="{BB962C8B-B14F-4D97-AF65-F5344CB8AC3E}">
        <p14:creationId xmlns:p14="http://schemas.microsoft.com/office/powerpoint/2010/main" val="1993646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2C3D63-4BFB-4604-BA9C-AA468C41FE62}"/>
              </a:ext>
            </a:extLst>
          </p:cNvPr>
          <p:cNvSpPr/>
          <p:nvPr/>
        </p:nvSpPr>
        <p:spPr>
          <a:xfrm>
            <a:off x="487680" y="228490"/>
            <a:ext cx="7755988" cy="923330"/>
          </a:xfrm>
          <a:prstGeom prst="rect">
            <a:avLst/>
          </a:prstGeom>
        </p:spPr>
        <p:txBody>
          <a:bodyPr wrap="square">
            <a:spAutoFit/>
          </a:bodyPr>
          <a:lstStyle/>
          <a:p>
            <a:pPr>
              <a:spcAft>
                <a:spcPts val="0"/>
              </a:spcAft>
            </a:pPr>
            <a:r>
              <a:rPr lang="fr-FR" dirty="0">
                <a:ea typeface="Times New Roman" panose="02020603050405020304" pitchFamily="18" charset="0"/>
              </a:rPr>
              <a:t>Vérification de la loi des mailles.</a:t>
            </a:r>
          </a:p>
          <a:p>
            <a:pPr>
              <a:spcAft>
                <a:spcPts val="0"/>
              </a:spcAft>
            </a:pPr>
            <a:r>
              <a:rPr lang="fr-FR" dirty="0">
                <a:ea typeface="Times New Roman" panose="02020603050405020304" pitchFamily="18" charset="0"/>
              </a:rPr>
              <a:t>Établir l'expression de la maille (ABDEA) et montrer que E = U</a:t>
            </a:r>
            <a:r>
              <a:rPr lang="fr-FR" baseline="-25000" dirty="0">
                <a:ea typeface="Times New Roman" panose="02020603050405020304" pitchFamily="18" charset="0"/>
              </a:rPr>
              <a:t>1</a:t>
            </a:r>
            <a:r>
              <a:rPr lang="fr-FR" dirty="0">
                <a:ea typeface="Times New Roman" panose="02020603050405020304" pitchFamily="18" charset="0"/>
              </a:rPr>
              <a:t>+ U</a:t>
            </a:r>
            <a:r>
              <a:rPr lang="fr-FR" baseline="-25000" dirty="0">
                <a:ea typeface="Times New Roman" panose="02020603050405020304" pitchFamily="18" charset="0"/>
              </a:rPr>
              <a:t>3</a:t>
            </a:r>
            <a:r>
              <a:rPr lang="fr-FR" dirty="0">
                <a:ea typeface="Times New Roman" panose="02020603050405020304" pitchFamily="18" charset="0"/>
              </a:rPr>
              <a:t>.</a:t>
            </a:r>
          </a:p>
          <a:p>
            <a:pPr>
              <a:spcAft>
                <a:spcPts val="0"/>
              </a:spcAft>
            </a:pPr>
            <a:r>
              <a:rPr lang="fr-FR" dirty="0">
                <a:ea typeface="Times New Roman" panose="02020603050405020304" pitchFamily="18" charset="0"/>
              </a:rPr>
              <a:t>Faire l'application numérique. La loi des mailles est-elle vérifiée?</a:t>
            </a:r>
          </a:p>
        </p:txBody>
      </p:sp>
      <p:graphicFrame>
        <p:nvGraphicFramePr>
          <p:cNvPr id="3" name="Objet 2">
            <a:extLst>
              <a:ext uri="{FF2B5EF4-FFF2-40B4-BE49-F238E27FC236}">
                <a16:creationId xmlns:a16="http://schemas.microsoft.com/office/drawing/2014/main" id="{8BAE5F61-E6B5-404B-ABB1-FFCAE1634999}"/>
              </a:ext>
            </a:extLst>
          </p:cNvPr>
          <p:cNvGraphicFramePr>
            <a:graphicFrameLocks noChangeAspect="1"/>
          </p:cNvGraphicFramePr>
          <p:nvPr>
            <p:extLst>
              <p:ext uri="{D42A27DB-BD31-4B8C-83A1-F6EECF244321}">
                <p14:modId xmlns:p14="http://schemas.microsoft.com/office/powerpoint/2010/main" val="4081681434"/>
              </p:ext>
            </p:extLst>
          </p:nvPr>
        </p:nvGraphicFramePr>
        <p:xfrm>
          <a:off x="6734175" y="1151820"/>
          <a:ext cx="5457825" cy="4086225"/>
        </p:xfrm>
        <a:graphic>
          <a:graphicData uri="http://schemas.openxmlformats.org/presentationml/2006/ole">
            <mc:AlternateContent xmlns:mc="http://schemas.openxmlformats.org/markup-compatibility/2006">
              <mc:Choice xmlns:v="urn:schemas-microsoft-com:vml" Requires="v">
                <p:oleObj spid="_x0000_s10258" name="Slide" r:id="rId3" imgW="4137706" imgH="3101484" progId="PowerPoint.Slide.8">
                  <p:embed/>
                </p:oleObj>
              </mc:Choice>
              <mc:Fallback>
                <p:oleObj name="Slide" r:id="rId3" imgW="4137706" imgH="3101484" progId="PowerPoint.Slide.8">
                  <p:embed/>
                  <p:pic>
                    <p:nvPicPr>
                      <p:cNvPr id="2" name="Objet 1">
                        <a:extLst>
                          <a:ext uri="{FF2B5EF4-FFF2-40B4-BE49-F238E27FC236}">
                            <a16:creationId xmlns:a16="http://schemas.microsoft.com/office/drawing/2014/main" id="{9DDF74C8-639F-498D-A9EE-4BE977AB008E}"/>
                          </a:ext>
                        </a:extLst>
                      </p:cNvPr>
                      <p:cNvPicPr>
                        <a:picLocks noChangeAspect="1" noChangeArrowheads="1"/>
                      </p:cNvPicPr>
                      <p:nvPr/>
                    </p:nvPicPr>
                    <p:blipFill>
                      <a:blip r:embed="rId4"/>
                      <a:srcRect/>
                      <a:stretch>
                        <a:fillRect/>
                      </a:stretch>
                    </p:blipFill>
                    <p:spPr bwMode="auto">
                      <a:xfrm>
                        <a:off x="6734175" y="1151820"/>
                        <a:ext cx="5457825"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orme libre : forme 3">
            <a:extLst>
              <a:ext uri="{FF2B5EF4-FFF2-40B4-BE49-F238E27FC236}">
                <a16:creationId xmlns:a16="http://schemas.microsoft.com/office/drawing/2014/main" id="{2BDB6CBA-25A5-453B-8336-87F9F2F852F3}"/>
              </a:ext>
            </a:extLst>
          </p:cNvPr>
          <p:cNvSpPr/>
          <p:nvPr/>
        </p:nvSpPr>
        <p:spPr>
          <a:xfrm>
            <a:off x="5982559" y="1158471"/>
            <a:ext cx="6129769" cy="3371326"/>
          </a:xfrm>
          <a:custGeom>
            <a:avLst/>
            <a:gdLst>
              <a:gd name="connsiteX0" fmla="*/ 1051287 w 6129769"/>
              <a:gd name="connsiteY0" fmla="*/ 3089972 h 3371326"/>
              <a:gd name="connsiteX1" fmla="*/ 24346 w 6129769"/>
              <a:gd name="connsiteY1" fmla="*/ 1444052 h 3371326"/>
              <a:gd name="connsiteX2" fmla="*/ 1965687 w 6129769"/>
              <a:gd name="connsiteY2" fmla="*/ 220163 h 3371326"/>
              <a:gd name="connsiteX3" fmla="*/ 5398204 w 6129769"/>
              <a:gd name="connsiteY3" fmla="*/ 206095 h 3371326"/>
              <a:gd name="connsiteX4" fmla="*/ 5904641 w 6129769"/>
              <a:gd name="connsiteY4" fmla="*/ 2316249 h 3371326"/>
              <a:gd name="connsiteX5" fmla="*/ 2556530 w 6129769"/>
              <a:gd name="connsiteY5" fmla="*/ 3371326 h 3371326"/>
              <a:gd name="connsiteX6" fmla="*/ 2556530 w 6129769"/>
              <a:gd name="connsiteY6" fmla="*/ 3371326 h 337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29769" h="3371326">
                <a:moveTo>
                  <a:pt x="1051287" y="3089972"/>
                </a:moveTo>
                <a:cubicBezTo>
                  <a:pt x="461616" y="2506162"/>
                  <a:pt x="-128054" y="1922353"/>
                  <a:pt x="24346" y="1444052"/>
                </a:cubicBezTo>
                <a:cubicBezTo>
                  <a:pt x="176746" y="965751"/>
                  <a:pt x="1070044" y="426489"/>
                  <a:pt x="1965687" y="220163"/>
                </a:cubicBezTo>
                <a:cubicBezTo>
                  <a:pt x="2861330" y="13837"/>
                  <a:pt x="4741712" y="-143253"/>
                  <a:pt x="5398204" y="206095"/>
                </a:cubicBezTo>
                <a:cubicBezTo>
                  <a:pt x="6054696" y="555443"/>
                  <a:pt x="6378253" y="1788711"/>
                  <a:pt x="5904641" y="2316249"/>
                </a:cubicBezTo>
                <a:cubicBezTo>
                  <a:pt x="5431029" y="2843787"/>
                  <a:pt x="2556530" y="3371326"/>
                  <a:pt x="2556530" y="3371326"/>
                </a:cubicBezTo>
                <a:lnTo>
                  <a:pt x="2556530" y="3371326"/>
                </a:lnTo>
              </a:path>
            </a:pathLst>
          </a:custGeom>
          <a:noFill/>
          <a:ln w="38100">
            <a:solidFill>
              <a:srgbClr val="FFC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63EA9099-613C-4560-A8F9-0C5B20B5A06E}"/>
              </a:ext>
            </a:extLst>
          </p:cNvPr>
          <p:cNvSpPr/>
          <p:nvPr/>
        </p:nvSpPr>
        <p:spPr>
          <a:xfrm>
            <a:off x="558503" y="1479278"/>
            <a:ext cx="6096000" cy="2031325"/>
          </a:xfrm>
          <a:prstGeom prst="rect">
            <a:avLst/>
          </a:prstGeom>
        </p:spPr>
        <p:txBody>
          <a:bodyPr>
            <a:spAutoFit/>
          </a:bodyPr>
          <a:lstStyle/>
          <a:p>
            <a:pPr>
              <a:spcAft>
                <a:spcPts val="0"/>
              </a:spcAft>
            </a:pPr>
            <a:r>
              <a:rPr lang="fr-FR" dirty="0">
                <a:ea typeface="Times New Roman" panose="02020603050405020304" pitchFamily="18" charset="0"/>
              </a:rPr>
              <a:t>E  -   U</a:t>
            </a:r>
            <a:r>
              <a:rPr lang="fr-FR" baseline="-25000" dirty="0">
                <a:ea typeface="Times New Roman" panose="02020603050405020304" pitchFamily="18" charset="0"/>
              </a:rPr>
              <a:t>1</a:t>
            </a:r>
            <a:r>
              <a:rPr lang="fr-FR" dirty="0">
                <a:ea typeface="Times New Roman" panose="02020603050405020304" pitchFamily="18" charset="0"/>
              </a:rPr>
              <a:t>  -   U</a:t>
            </a:r>
            <a:r>
              <a:rPr lang="fr-FR" baseline="-25000" dirty="0">
                <a:ea typeface="Times New Roman" panose="02020603050405020304" pitchFamily="18" charset="0"/>
              </a:rPr>
              <a:t>3</a:t>
            </a:r>
            <a:r>
              <a:rPr lang="fr-FR" dirty="0">
                <a:ea typeface="Times New Roman" panose="02020603050405020304" pitchFamily="18" charset="0"/>
              </a:rPr>
              <a:t>  = 0</a:t>
            </a:r>
          </a:p>
          <a:p>
            <a:pPr>
              <a:spcAft>
                <a:spcPts val="0"/>
              </a:spcAft>
            </a:pPr>
            <a:endParaRPr lang="fr-FR" dirty="0">
              <a:ea typeface="Times New Roman" panose="02020603050405020304" pitchFamily="18" charset="0"/>
            </a:endParaRPr>
          </a:p>
          <a:p>
            <a:pPr>
              <a:spcAft>
                <a:spcPts val="0"/>
              </a:spcAft>
            </a:pPr>
            <a:r>
              <a:rPr lang="fr-FR" dirty="0">
                <a:ea typeface="Times New Roman" panose="02020603050405020304" pitchFamily="18" charset="0"/>
              </a:rPr>
              <a:t>Donc </a:t>
            </a:r>
          </a:p>
          <a:p>
            <a:pPr>
              <a:spcAft>
                <a:spcPts val="0"/>
              </a:spcAft>
            </a:pPr>
            <a:endParaRPr lang="fr-FR" dirty="0">
              <a:ea typeface="Times New Roman" panose="02020603050405020304" pitchFamily="18" charset="0"/>
            </a:endParaRPr>
          </a:p>
          <a:p>
            <a:r>
              <a:rPr lang="fr-FR" dirty="0">
                <a:ea typeface="Times New Roman" panose="02020603050405020304" pitchFamily="18" charset="0"/>
              </a:rPr>
              <a:t>E  =  U</a:t>
            </a:r>
            <a:r>
              <a:rPr lang="fr-FR" baseline="-25000" dirty="0">
                <a:ea typeface="Times New Roman" panose="02020603050405020304" pitchFamily="18" charset="0"/>
              </a:rPr>
              <a:t>1</a:t>
            </a:r>
            <a:r>
              <a:rPr lang="fr-FR" dirty="0">
                <a:ea typeface="Times New Roman" panose="02020603050405020304" pitchFamily="18" charset="0"/>
              </a:rPr>
              <a:t>  +   U</a:t>
            </a:r>
            <a:r>
              <a:rPr lang="fr-FR" baseline="-25000" dirty="0">
                <a:ea typeface="Times New Roman" panose="02020603050405020304" pitchFamily="18" charset="0"/>
              </a:rPr>
              <a:t>3</a:t>
            </a:r>
            <a:r>
              <a:rPr lang="fr-FR" dirty="0">
                <a:ea typeface="Times New Roman" panose="02020603050405020304" pitchFamily="18" charset="0"/>
              </a:rPr>
              <a:t>  </a:t>
            </a:r>
          </a:p>
          <a:p>
            <a:pPr>
              <a:spcAft>
                <a:spcPts val="0"/>
              </a:spcAft>
            </a:pPr>
            <a:endParaRPr lang="fr-FR" dirty="0">
              <a:ea typeface="Times New Roman" panose="02020603050405020304" pitchFamily="18" charset="0"/>
            </a:endParaRPr>
          </a:p>
          <a:p>
            <a:pPr>
              <a:spcAft>
                <a:spcPts val="0"/>
              </a:spcAft>
            </a:pPr>
            <a:r>
              <a:rPr lang="fr-FR" dirty="0">
                <a:ea typeface="Times New Roman" panose="02020603050405020304" pitchFamily="18" charset="0"/>
              </a:rPr>
              <a:t>E =  6 +4 </a:t>
            </a:r>
            <a:r>
              <a:rPr lang="fr-FR" b="1" u="sng" dirty="0">
                <a:ea typeface="Times New Roman" panose="02020603050405020304" pitchFamily="18" charset="0"/>
              </a:rPr>
              <a:t>= 10 V</a:t>
            </a:r>
          </a:p>
        </p:txBody>
      </p:sp>
    </p:spTree>
    <p:extLst>
      <p:ext uri="{BB962C8B-B14F-4D97-AF65-F5344CB8AC3E}">
        <p14:creationId xmlns:p14="http://schemas.microsoft.com/office/powerpoint/2010/main" val="165429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2618" y="501180"/>
            <a:ext cx="10044546" cy="461665"/>
          </a:xfrm>
          <a:prstGeom prst="rect">
            <a:avLst/>
          </a:prstGeom>
        </p:spPr>
        <p:txBody>
          <a:bodyPr wrap="square">
            <a:spAutoFit/>
          </a:bodyPr>
          <a:lstStyle/>
          <a:p>
            <a:r>
              <a:rPr lang="fr-FR" sz="2400" dirty="0">
                <a:solidFill>
                  <a:srgbClr val="0070C0"/>
                </a:solidFill>
                <a:ea typeface="Times New Roman" panose="02020603050405020304" pitchFamily="18" charset="0"/>
                <a:cs typeface="Tahoma" panose="020B0604030504040204" pitchFamily="34" charset="0"/>
              </a:rPr>
              <a:t>III- utilisation des lois de Kirchhoff pour l’étude des réseaux.</a:t>
            </a:r>
            <a:endParaRPr lang="fr-FR" sz="2400" dirty="0">
              <a:solidFill>
                <a:srgbClr val="0070C0"/>
              </a:solidFill>
            </a:endParaRPr>
          </a:p>
        </p:txBody>
      </p:sp>
      <p:sp>
        <p:nvSpPr>
          <p:cNvPr id="3" name="Rectangle 2"/>
          <p:cNvSpPr/>
          <p:nvPr/>
        </p:nvSpPr>
        <p:spPr>
          <a:xfrm>
            <a:off x="512618" y="1263134"/>
            <a:ext cx="3513654" cy="523220"/>
          </a:xfrm>
          <a:prstGeom prst="rect">
            <a:avLst/>
          </a:prstGeom>
        </p:spPr>
        <p:txBody>
          <a:bodyPr wrap="none">
            <a:spAutoFit/>
          </a:bodyPr>
          <a:lstStyle/>
          <a:p>
            <a:pPr>
              <a:spcAft>
                <a:spcPts val="0"/>
              </a:spcAft>
            </a:pPr>
            <a:r>
              <a:rPr lang="fr-FR" sz="2800" dirty="0">
                <a:solidFill>
                  <a:srgbClr val="0070C0"/>
                </a:solidFill>
                <a:ea typeface="Times New Roman" panose="02020603050405020304" pitchFamily="18" charset="0"/>
                <a:cs typeface="Tahoma" panose="020B0604030504040204" pitchFamily="34" charset="0"/>
              </a:rPr>
              <a:t>3.1 Circuit à une maille</a:t>
            </a:r>
            <a:endParaRPr lang="fr-FR" sz="2800" dirty="0">
              <a:solidFill>
                <a:srgbClr val="0070C0"/>
              </a:solidFill>
              <a:effectLst/>
              <a:latin typeface="Times New Roman" panose="02020603050405020304" pitchFamily="18" charset="0"/>
              <a:ea typeface="Times New Roman" panose="02020603050405020304" pitchFamily="18" charset="0"/>
            </a:endParaRPr>
          </a:p>
        </p:txBody>
      </p:sp>
      <p:sp>
        <p:nvSpPr>
          <p:cNvPr id="4" name="Rectangle 2"/>
          <p:cNvSpPr>
            <a:spLocks noChangeArrowheads="1"/>
          </p:cNvSpPr>
          <p:nvPr/>
        </p:nvSpPr>
        <p:spPr bwMode="auto">
          <a:xfrm>
            <a:off x="678872" y="2535381"/>
            <a:ext cx="1630525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5" name="Objet 4"/>
          <p:cNvGraphicFramePr>
            <a:graphicFrameLocks noChangeAspect="1"/>
          </p:cNvGraphicFramePr>
          <p:nvPr>
            <p:extLst>
              <p:ext uri="{D42A27DB-BD31-4B8C-83A1-F6EECF244321}">
                <p14:modId xmlns:p14="http://schemas.microsoft.com/office/powerpoint/2010/main" val="2696256691"/>
              </p:ext>
            </p:extLst>
          </p:nvPr>
        </p:nvGraphicFramePr>
        <p:xfrm>
          <a:off x="678873" y="2535381"/>
          <a:ext cx="4987636" cy="3740727"/>
        </p:xfrm>
        <a:graphic>
          <a:graphicData uri="http://schemas.openxmlformats.org/presentationml/2006/ole">
            <mc:AlternateContent xmlns:mc="http://schemas.openxmlformats.org/markup-compatibility/2006">
              <mc:Choice xmlns:v="urn:schemas-microsoft-com:vml" Requires="v">
                <p:oleObj spid="_x0000_s4140" name="Diapositive" r:id="rId3" imgW="3665278" imgH="2748273" progId="PowerPoint.Slide.8">
                  <p:embed/>
                </p:oleObj>
              </mc:Choice>
              <mc:Fallback>
                <p:oleObj name="Diapositive" r:id="rId3" imgW="3665278" imgH="2748273" progId="PowerPoint.Slide.8">
                  <p:embed/>
                  <p:pic>
                    <p:nvPicPr>
                      <p:cNvPr id="0" name="Object 1"/>
                      <p:cNvPicPr>
                        <a:picLocks noChangeAspect="1" noChangeArrowheads="1"/>
                      </p:cNvPicPr>
                      <p:nvPr/>
                    </p:nvPicPr>
                    <p:blipFill>
                      <a:blip r:embed="rId4"/>
                      <a:srcRect/>
                      <a:stretch>
                        <a:fillRect/>
                      </a:stretch>
                    </p:blipFill>
                    <p:spPr bwMode="auto">
                      <a:xfrm>
                        <a:off x="678873" y="2535381"/>
                        <a:ext cx="4987636" cy="3740727"/>
                      </a:xfrm>
                      <a:prstGeom prst="rect">
                        <a:avLst/>
                      </a:prstGeom>
                      <a:noFill/>
                    </p:spPr>
                  </p:pic>
                </p:oleObj>
              </mc:Fallback>
            </mc:AlternateContent>
          </a:graphicData>
        </a:graphic>
      </p:graphicFrame>
      <p:sp>
        <p:nvSpPr>
          <p:cNvPr id="6" name="Rectangle 5"/>
          <p:cNvSpPr/>
          <p:nvPr/>
        </p:nvSpPr>
        <p:spPr>
          <a:xfrm>
            <a:off x="512618" y="1914646"/>
            <a:ext cx="6600653" cy="523220"/>
          </a:xfrm>
          <a:prstGeom prst="rect">
            <a:avLst/>
          </a:prstGeom>
        </p:spPr>
        <p:txBody>
          <a:bodyPr wrap="none">
            <a:spAutoFit/>
          </a:bodyPr>
          <a:lstStyle/>
          <a:p>
            <a:r>
              <a:rPr lang="fr-FR" sz="2800" u="sng" dirty="0">
                <a:ea typeface="Times New Roman" panose="02020603050405020304" pitchFamily="18" charset="0"/>
                <a:cs typeface="Tahoma" panose="020B0604030504040204" pitchFamily="34" charset="0"/>
              </a:rPr>
              <a:t>objectif : </a:t>
            </a:r>
            <a:r>
              <a:rPr lang="fr-FR" sz="2800" dirty="0">
                <a:ea typeface="Times New Roman" panose="02020603050405020304" pitchFamily="18" charset="0"/>
                <a:cs typeface="Tahoma" panose="020B0604030504040204" pitchFamily="34" charset="0"/>
              </a:rPr>
              <a:t>Calculer le courant I dans la maille.</a:t>
            </a:r>
            <a:endParaRPr lang="fr-FR" sz="2800" dirty="0"/>
          </a:p>
        </p:txBody>
      </p:sp>
      <p:sp>
        <p:nvSpPr>
          <p:cNvPr id="7" name="Text Box 54"/>
          <p:cNvSpPr txBox="1">
            <a:spLocks noChangeArrowheads="1"/>
          </p:cNvSpPr>
          <p:nvPr/>
        </p:nvSpPr>
        <p:spPr bwMode="auto">
          <a:xfrm>
            <a:off x="7802801" y="3917111"/>
            <a:ext cx="2057400" cy="977265"/>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pPr>
              <a:spcAft>
                <a:spcPts val="0"/>
              </a:spcAft>
            </a:pPr>
            <a:r>
              <a:rPr lang="fr-FR" sz="2800" dirty="0">
                <a:effectLst/>
                <a:ea typeface="Times New Roman" panose="02020603050405020304" pitchFamily="18" charset="0"/>
                <a:cs typeface="Tahoma" panose="020B0604030504040204" pitchFamily="34" charset="0"/>
              </a:rPr>
              <a:t>e</a:t>
            </a:r>
            <a:r>
              <a:rPr lang="fr-FR" sz="2800" baseline="-25000" dirty="0">
                <a:effectLst/>
                <a:ea typeface="Times New Roman" panose="02020603050405020304" pitchFamily="18" charset="0"/>
                <a:cs typeface="Tahoma" panose="020B0604030504040204" pitchFamily="34" charset="0"/>
              </a:rPr>
              <a:t>1</a:t>
            </a:r>
            <a:r>
              <a:rPr lang="fr-FR" sz="2800" dirty="0">
                <a:effectLst/>
                <a:ea typeface="Times New Roman" panose="02020603050405020304" pitchFamily="18" charset="0"/>
                <a:cs typeface="Tahoma" panose="020B0604030504040204" pitchFamily="34" charset="0"/>
              </a:rPr>
              <a:t> = 10V</a:t>
            </a:r>
            <a:endParaRPr lang="fr-FR" sz="2800" dirty="0">
              <a:effectLst/>
              <a:ea typeface="Times New Roman" panose="02020603050405020304" pitchFamily="18" charset="0"/>
            </a:endParaRPr>
          </a:p>
          <a:p>
            <a:pPr>
              <a:spcAft>
                <a:spcPts val="0"/>
              </a:spcAft>
            </a:pPr>
            <a:r>
              <a:rPr lang="fr-FR" sz="2800" dirty="0">
                <a:effectLst/>
                <a:ea typeface="Times New Roman" panose="02020603050405020304" pitchFamily="18" charset="0"/>
                <a:cs typeface="Tahoma" panose="020B0604030504040204" pitchFamily="34" charset="0"/>
              </a:rPr>
              <a:t>e</a:t>
            </a:r>
            <a:r>
              <a:rPr lang="fr-FR" sz="2800" baseline="-25000" dirty="0">
                <a:effectLst/>
                <a:ea typeface="Times New Roman" panose="02020603050405020304" pitchFamily="18" charset="0"/>
                <a:cs typeface="Tahoma" panose="020B0604030504040204" pitchFamily="34" charset="0"/>
              </a:rPr>
              <a:t>2</a:t>
            </a:r>
            <a:r>
              <a:rPr lang="fr-FR" sz="2800" dirty="0">
                <a:effectLst/>
                <a:ea typeface="Times New Roman" panose="02020603050405020304" pitchFamily="18" charset="0"/>
                <a:cs typeface="Tahoma" panose="020B0604030504040204" pitchFamily="34" charset="0"/>
              </a:rPr>
              <a:t> = 20V</a:t>
            </a:r>
            <a:endParaRPr lang="fr-FR" sz="2800" dirty="0">
              <a:effectLst/>
              <a:ea typeface="Times New Roman" panose="02020603050405020304" pitchFamily="18" charset="0"/>
            </a:endParaRPr>
          </a:p>
          <a:p>
            <a:pPr>
              <a:spcAft>
                <a:spcPts val="0"/>
              </a:spcAft>
            </a:pPr>
            <a:r>
              <a:rPr lang="fr-FR" sz="2800" dirty="0">
                <a:effectLst/>
                <a:ea typeface="Times New Roman" panose="02020603050405020304" pitchFamily="18" charset="0"/>
                <a:cs typeface="Tahoma" panose="020B0604030504040204" pitchFamily="34" charset="0"/>
              </a:rPr>
              <a:t>R</a:t>
            </a:r>
            <a:r>
              <a:rPr lang="fr-FR" sz="2800" baseline="-25000" dirty="0">
                <a:effectLst/>
                <a:ea typeface="Times New Roman" panose="02020603050405020304" pitchFamily="18" charset="0"/>
                <a:cs typeface="Tahoma" panose="020B0604030504040204" pitchFamily="34" charset="0"/>
              </a:rPr>
              <a:t>1</a:t>
            </a:r>
            <a:r>
              <a:rPr lang="fr-FR" sz="2800" dirty="0">
                <a:effectLst/>
                <a:ea typeface="Times New Roman" panose="02020603050405020304" pitchFamily="18" charset="0"/>
                <a:cs typeface="Tahoma" panose="020B0604030504040204" pitchFamily="34" charset="0"/>
              </a:rPr>
              <a:t> = R</a:t>
            </a:r>
            <a:r>
              <a:rPr lang="fr-FR" sz="2800" baseline="-25000" dirty="0">
                <a:effectLst/>
                <a:ea typeface="Times New Roman" panose="02020603050405020304" pitchFamily="18" charset="0"/>
                <a:cs typeface="Tahoma" panose="020B0604030504040204" pitchFamily="34" charset="0"/>
              </a:rPr>
              <a:t>2</a:t>
            </a:r>
            <a:r>
              <a:rPr lang="fr-FR" sz="2800" dirty="0">
                <a:effectLst/>
                <a:ea typeface="Times New Roman" panose="02020603050405020304" pitchFamily="18" charset="0"/>
                <a:cs typeface="Tahoma" panose="020B0604030504040204" pitchFamily="34" charset="0"/>
              </a:rPr>
              <a:t> = 5</a:t>
            </a:r>
            <a:r>
              <a:rPr lang="el-GR" sz="2800" dirty="0">
                <a:effectLst/>
                <a:ea typeface="Times New Roman" panose="02020603050405020304" pitchFamily="18" charset="0"/>
                <a:cs typeface="Tahoma" panose="020B0604030504040204" pitchFamily="34" charset="0"/>
              </a:rPr>
              <a:t>Ω</a:t>
            </a:r>
            <a:r>
              <a:rPr lang="fr-FR" sz="2800" dirty="0">
                <a:effectLst/>
                <a:ea typeface="Times New Roman" panose="02020603050405020304" pitchFamily="18" charset="0"/>
                <a:cs typeface="Tahoma" panose="020B0604030504040204" pitchFamily="34" charset="0"/>
              </a:rPr>
              <a:t> </a:t>
            </a:r>
            <a:endParaRPr lang="fr-FR" sz="2800" dirty="0">
              <a:effectLst/>
              <a:ea typeface="Times New Roman" panose="02020603050405020304" pitchFamily="18" charset="0"/>
            </a:endParaRPr>
          </a:p>
        </p:txBody>
      </p:sp>
    </p:spTree>
    <p:extLst>
      <p:ext uri="{BB962C8B-B14F-4D97-AF65-F5344CB8AC3E}">
        <p14:creationId xmlns:p14="http://schemas.microsoft.com/office/powerpoint/2010/main" val="4830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2576945" y="4900052"/>
                <a:ext cx="6096000" cy="1140569"/>
              </a:xfrm>
              <a:prstGeom prst="rect">
                <a:avLst/>
              </a:prstGeom>
            </p:spPr>
            <p:txBody>
              <a:bodyPr>
                <a:spAutoFit/>
              </a:bodyPr>
              <a:lstStyle/>
              <a:p>
                <a:pPr>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naryPr>
                        <m:sub/>
                        <m:sup/>
                        <m:e>
                          <m:d>
                            <m:dPr>
                              <m:ctrlP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ctrlPr>
                            </m:dPr>
                            <m:e>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m:t>
                              </m:r>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𝒖</m:t>
                              </m:r>
                            </m:e>
                          </m:d>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m:t>
                          </m:r>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𝟎</m:t>
                          </m:r>
                        </m:e>
                      </m:nary>
                    </m:oMath>
                  </m:oMathPara>
                </a14:m>
                <a:endParaRPr lang="fr-FR" sz="1000" dirty="0">
                  <a:effectLst/>
                  <a:latin typeface="Times New Roman" panose="02020603050405020304" pitchFamily="18" charset="0"/>
                  <a:ea typeface="Times New Roman" panose="02020603050405020304" pitchFamily="18" charset="0"/>
                </a:endParaRPr>
              </a:p>
              <a:p>
                <a:pPr>
                  <a:spcAft>
                    <a:spcPts val="0"/>
                  </a:spcAft>
                </a:pPr>
                <a:endParaRPr lang="fr-FR" sz="1000" dirty="0">
                  <a:effectLst/>
                  <a:latin typeface="Times New Roman" panose="02020603050405020304" pitchFamily="18" charset="0"/>
                  <a:ea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2576945" y="4900052"/>
                <a:ext cx="6096000" cy="1140569"/>
              </a:xfrm>
              <a:prstGeom prst="rect">
                <a:avLst/>
              </a:prstGeom>
              <a:blipFill>
                <a:blip r:embed="rId3"/>
                <a:stretch>
                  <a:fillRect/>
                </a:stretch>
              </a:blipFill>
            </p:spPr>
            <p:txBody>
              <a:bodyPr/>
              <a:lstStyle/>
              <a:p>
                <a:r>
                  <a:rPr lang="fr-FR">
                    <a:noFill/>
                  </a:rPr>
                  <a:t> </a:t>
                </a:r>
              </a:p>
            </p:txBody>
          </p:sp>
        </mc:Fallback>
      </mc:AlternateContent>
      <p:graphicFrame>
        <p:nvGraphicFramePr>
          <p:cNvPr id="4" name="Objet 3">
            <a:extLst>
              <a:ext uri="{FF2B5EF4-FFF2-40B4-BE49-F238E27FC236}">
                <a16:creationId xmlns:a16="http://schemas.microsoft.com/office/drawing/2014/main" id="{59D58CB5-8A00-4F04-BB95-56F8731BF26C}"/>
              </a:ext>
            </a:extLst>
          </p:cNvPr>
          <p:cNvGraphicFramePr>
            <a:graphicFrameLocks noChangeAspect="1"/>
          </p:cNvGraphicFramePr>
          <p:nvPr>
            <p:extLst>
              <p:ext uri="{D42A27DB-BD31-4B8C-83A1-F6EECF244321}">
                <p14:modId xmlns:p14="http://schemas.microsoft.com/office/powerpoint/2010/main" val="708530734"/>
              </p:ext>
            </p:extLst>
          </p:nvPr>
        </p:nvGraphicFramePr>
        <p:xfrm>
          <a:off x="7596555" y="1378439"/>
          <a:ext cx="4197288" cy="3147966"/>
        </p:xfrm>
        <a:graphic>
          <a:graphicData uri="http://schemas.openxmlformats.org/presentationml/2006/ole">
            <mc:AlternateContent xmlns:mc="http://schemas.openxmlformats.org/markup-compatibility/2006">
              <mc:Choice xmlns:v="urn:schemas-microsoft-com:vml" Requires="v">
                <p:oleObj spid="_x0000_s8221" name="Diapositive" r:id="rId4" imgW="3665278" imgH="2748273" progId="PowerPoint.Slide.8">
                  <p:embed/>
                </p:oleObj>
              </mc:Choice>
              <mc:Fallback>
                <p:oleObj name="Diapositive" r:id="rId4" imgW="3665278" imgH="2748273" progId="PowerPoint.Slide.8">
                  <p:embed/>
                  <p:pic>
                    <p:nvPicPr>
                      <p:cNvPr id="5" name="Objet 4"/>
                      <p:cNvPicPr>
                        <a:picLocks noChangeAspect="1" noChangeArrowheads="1"/>
                      </p:cNvPicPr>
                      <p:nvPr/>
                    </p:nvPicPr>
                    <p:blipFill>
                      <a:blip r:embed="rId5"/>
                      <a:srcRect/>
                      <a:stretch>
                        <a:fillRect/>
                      </a:stretch>
                    </p:blipFill>
                    <p:spPr bwMode="auto">
                      <a:xfrm>
                        <a:off x="7596555" y="1378439"/>
                        <a:ext cx="4197288" cy="3147966"/>
                      </a:xfrm>
                      <a:prstGeom prst="rect">
                        <a:avLst/>
                      </a:prstGeom>
                      <a:noFill/>
                    </p:spPr>
                  </p:pic>
                </p:oleObj>
              </mc:Fallback>
            </mc:AlternateContent>
          </a:graphicData>
        </a:graphic>
      </p:graphicFrame>
      <p:sp>
        <p:nvSpPr>
          <p:cNvPr id="2" name="Rectangle 1"/>
          <p:cNvSpPr/>
          <p:nvPr/>
        </p:nvSpPr>
        <p:spPr>
          <a:xfrm>
            <a:off x="398157" y="543692"/>
            <a:ext cx="11000509" cy="830997"/>
          </a:xfrm>
          <a:prstGeom prst="rect">
            <a:avLst/>
          </a:prstGeom>
        </p:spPr>
        <p:txBody>
          <a:bodyPr wrap="square">
            <a:spAutoFit/>
          </a:bodyPr>
          <a:lstStyle/>
          <a:p>
            <a:pPr lvl="0">
              <a:spcAft>
                <a:spcPts val="0"/>
              </a:spcAft>
            </a:pPr>
            <a:r>
              <a:rPr lang="fr-FR" sz="2400" b="1" dirty="0">
                <a:solidFill>
                  <a:srgbClr val="FF0000"/>
                </a:solidFill>
                <a:ea typeface="Times New Roman" panose="02020603050405020304" pitchFamily="18" charset="0"/>
                <a:cs typeface="Tahoma" panose="020B0604030504040204" pitchFamily="34" charset="0"/>
              </a:rPr>
              <a:t>1- On choisit un sens arbitraire pour l’intensité I  (en rouge)</a:t>
            </a:r>
            <a:endParaRPr lang="fr-FR" sz="2400" dirty="0">
              <a:ea typeface="Times New Roman" panose="02020603050405020304" pitchFamily="18" charset="0"/>
            </a:endParaRPr>
          </a:p>
          <a:p>
            <a:pPr marL="457200">
              <a:spcAft>
                <a:spcPts val="0"/>
              </a:spcAft>
            </a:pPr>
            <a:r>
              <a:rPr lang="fr-FR" sz="2400" b="1" dirty="0">
                <a:solidFill>
                  <a:srgbClr val="FF0000"/>
                </a:solidFill>
                <a:ea typeface="Times New Roman" panose="02020603050405020304" pitchFamily="18" charset="0"/>
                <a:cs typeface="Tahoma" panose="020B0604030504040204" pitchFamily="34" charset="0"/>
              </a:rPr>
              <a:t> </a:t>
            </a:r>
            <a:r>
              <a:rPr lang="fr-FR" b="1" dirty="0">
                <a:solidFill>
                  <a:srgbClr val="FF0000"/>
                </a:solidFill>
                <a:latin typeface="Verdana" panose="020B0604030504040204" pitchFamily="34" charset="0"/>
                <a:ea typeface="Times New Roman" panose="02020603050405020304" pitchFamily="18" charset="0"/>
                <a:cs typeface="Tahoma" panose="020B0604030504040204" pitchFamily="34" charset="0"/>
              </a:rPr>
              <a:t>			</a:t>
            </a:r>
            <a:endParaRPr lang="fr-FR"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F0F8EF3-1B2A-4F3C-A3B2-0F511CF776CE}"/>
                  </a:ext>
                </a:extLst>
              </p:cNvPr>
              <p:cNvSpPr/>
              <p:nvPr/>
            </p:nvSpPr>
            <p:spPr>
              <a:xfrm>
                <a:off x="4381784" y="6040621"/>
                <a:ext cx="3245697" cy="461665"/>
              </a:xfrm>
              <a:prstGeom prst="rect">
                <a:avLst/>
              </a:prstGeom>
            </p:spPr>
            <p:txBody>
              <a:bodyPr wrap="none">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𝐮</m:t>
                          </m:r>
                        </m:e>
                        <m: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𝟏</m:t>
                          </m:r>
                        </m:sub>
                      </m:s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𝐞</m:t>
                          </m:r>
                        </m:e>
                        <m: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𝟐</m:t>
                          </m:r>
                        </m:sub>
                      </m:sSub>
                      <m:r>
                        <a:rPr lang="fr-FR" sz="2400" b="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𝐮</m:t>
                          </m:r>
                        </m:e>
                        <m: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𝟐</m:t>
                          </m:r>
                        </m:sub>
                      </m:sSub>
                      <m:r>
                        <a:rPr lang="fr-FR" sz="2400" b="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𝐞</m:t>
                          </m:r>
                        </m:e>
                        <m: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𝟏</m:t>
                          </m:r>
                        </m:sub>
                      </m:sSub>
                      <m:r>
                        <a:rPr lang="fr-FR" sz="2400" b="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𝟎</m:t>
                      </m:r>
                    </m:oMath>
                  </m:oMathPara>
                </a14:m>
                <a:endParaRPr lang="fr-FR" sz="2400" dirty="0">
                  <a:latin typeface="Times New Roman" panose="02020603050405020304" pitchFamily="18" charset="0"/>
                  <a:ea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4F0F8EF3-1B2A-4F3C-A3B2-0F511CF776CE}"/>
                  </a:ext>
                </a:extLst>
              </p:cNvPr>
              <p:cNvSpPr>
                <a:spLocks noRot="1" noChangeAspect="1" noMove="1" noResize="1" noEditPoints="1" noAdjustHandles="1" noChangeArrowheads="1" noChangeShapeType="1" noTextEdit="1"/>
              </p:cNvSpPr>
              <p:nvPr/>
            </p:nvSpPr>
            <p:spPr>
              <a:xfrm>
                <a:off x="4381784" y="6040621"/>
                <a:ext cx="3245697" cy="461665"/>
              </a:xfrm>
              <a:prstGeom prst="rect">
                <a:avLst/>
              </a:prstGeom>
              <a:blipFill>
                <a:blip r:embed="rId6"/>
                <a:stretch>
                  <a:fillRect b="-2632"/>
                </a:stretch>
              </a:blipFill>
            </p:spPr>
            <p:txBody>
              <a:bodyPr/>
              <a:lstStyle/>
              <a:p>
                <a:r>
                  <a:rPr lang="fr-FR">
                    <a:noFill/>
                  </a:rPr>
                  <a:t> </a:t>
                </a:r>
              </a:p>
            </p:txBody>
          </p:sp>
        </mc:Fallback>
      </mc:AlternateContent>
      <p:sp>
        <p:nvSpPr>
          <p:cNvPr id="6" name="Rectangle 5">
            <a:extLst>
              <a:ext uri="{FF2B5EF4-FFF2-40B4-BE49-F238E27FC236}">
                <a16:creationId xmlns:a16="http://schemas.microsoft.com/office/drawing/2014/main" id="{87B7DDF8-A7DC-4282-AB30-F6172E826CD2}"/>
              </a:ext>
            </a:extLst>
          </p:cNvPr>
          <p:cNvSpPr/>
          <p:nvPr/>
        </p:nvSpPr>
        <p:spPr>
          <a:xfrm>
            <a:off x="398157" y="4253721"/>
            <a:ext cx="8274788" cy="830997"/>
          </a:xfrm>
          <a:prstGeom prst="rect">
            <a:avLst/>
          </a:prstGeom>
        </p:spPr>
        <p:txBody>
          <a:bodyPr wrap="square">
            <a:spAutoFit/>
          </a:bodyPr>
          <a:lstStyle/>
          <a:p>
            <a:pPr>
              <a:spcAft>
                <a:spcPts val="0"/>
              </a:spcAft>
            </a:pPr>
            <a:r>
              <a:rPr lang="fr-FR" sz="2400" b="1" dirty="0">
                <a:solidFill>
                  <a:srgbClr val="FF0000"/>
                </a:solidFill>
                <a:ea typeface="Times New Roman" panose="02020603050405020304" pitchFamily="18" charset="0"/>
                <a:cs typeface="Tahoma" panose="020B0604030504040204" pitchFamily="34" charset="0"/>
              </a:rPr>
              <a:t>Exemple avec l’orientation horaire de la maille : On applique la loi des mailles :</a:t>
            </a:r>
            <a:endParaRPr lang="fr-FR" sz="2400" dirty="0">
              <a:ea typeface="Times New Roman" panose="02020603050405020304" pitchFamily="18" charset="0"/>
            </a:endParaRPr>
          </a:p>
        </p:txBody>
      </p:sp>
      <p:sp>
        <p:nvSpPr>
          <p:cNvPr id="7" name="Rectangle 6">
            <a:extLst>
              <a:ext uri="{FF2B5EF4-FFF2-40B4-BE49-F238E27FC236}">
                <a16:creationId xmlns:a16="http://schemas.microsoft.com/office/drawing/2014/main" id="{36EB6686-ACC8-44A2-9CE4-46991CBEDB62}"/>
              </a:ext>
            </a:extLst>
          </p:cNvPr>
          <p:cNvSpPr/>
          <p:nvPr/>
        </p:nvSpPr>
        <p:spPr>
          <a:xfrm>
            <a:off x="398157" y="3656975"/>
            <a:ext cx="3738075" cy="461665"/>
          </a:xfrm>
          <a:prstGeom prst="rect">
            <a:avLst/>
          </a:prstGeom>
        </p:spPr>
        <p:txBody>
          <a:bodyPr wrap="none">
            <a:spAutoFit/>
          </a:bodyPr>
          <a:lstStyle/>
          <a:p>
            <a:pPr lvl="0">
              <a:spcAft>
                <a:spcPts val="0"/>
              </a:spcAft>
            </a:pPr>
            <a:r>
              <a:rPr lang="fr-FR" sz="2400" b="1" dirty="0">
                <a:solidFill>
                  <a:srgbClr val="FF0000"/>
                </a:solidFill>
                <a:ea typeface="Times New Roman" panose="02020603050405020304" pitchFamily="18" charset="0"/>
                <a:cs typeface="Tahoma" panose="020B0604030504040204" pitchFamily="34" charset="0"/>
              </a:rPr>
              <a:t>5- On </a:t>
            </a:r>
            <a:r>
              <a:rPr lang="fr-FR" sz="2400" b="1" dirty="0" err="1">
                <a:solidFill>
                  <a:srgbClr val="FF0000"/>
                </a:solidFill>
                <a:ea typeface="Times New Roman" panose="02020603050405020304" pitchFamily="18" charset="0"/>
                <a:cs typeface="Tahoma" panose="020B0604030504040204" pitchFamily="34" charset="0"/>
              </a:rPr>
              <a:t>résoud</a:t>
            </a:r>
            <a:r>
              <a:rPr lang="fr-FR" sz="2400" b="1" dirty="0">
                <a:solidFill>
                  <a:srgbClr val="FF0000"/>
                </a:solidFill>
                <a:ea typeface="Times New Roman" panose="02020603050405020304" pitchFamily="18" charset="0"/>
                <a:cs typeface="Tahoma" panose="020B0604030504040204" pitchFamily="34" charset="0"/>
              </a:rPr>
              <a:t> pour obtenir I.</a:t>
            </a:r>
            <a:endParaRPr lang="fr-FR" sz="2400" dirty="0">
              <a:ea typeface="Times New Roman" panose="02020603050405020304" pitchFamily="18" charset="0"/>
            </a:endParaRPr>
          </a:p>
        </p:txBody>
      </p:sp>
      <p:sp>
        <p:nvSpPr>
          <p:cNvPr id="8" name="Rectangle 7">
            <a:extLst>
              <a:ext uri="{FF2B5EF4-FFF2-40B4-BE49-F238E27FC236}">
                <a16:creationId xmlns:a16="http://schemas.microsoft.com/office/drawing/2014/main" id="{7FBB5B85-D994-4865-8D8D-0B47A2C8598D}"/>
              </a:ext>
            </a:extLst>
          </p:cNvPr>
          <p:cNvSpPr/>
          <p:nvPr/>
        </p:nvSpPr>
        <p:spPr>
          <a:xfrm>
            <a:off x="398157" y="2926764"/>
            <a:ext cx="4235455" cy="461665"/>
          </a:xfrm>
          <a:prstGeom prst="rect">
            <a:avLst/>
          </a:prstGeom>
        </p:spPr>
        <p:txBody>
          <a:bodyPr wrap="none">
            <a:spAutoFit/>
          </a:bodyPr>
          <a:lstStyle/>
          <a:p>
            <a:pPr lvl="0">
              <a:spcAft>
                <a:spcPts val="0"/>
              </a:spcAft>
            </a:pPr>
            <a:r>
              <a:rPr lang="fr-FR" sz="2400" b="1" dirty="0">
                <a:solidFill>
                  <a:srgbClr val="FF0000"/>
                </a:solidFill>
                <a:ea typeface="Times New Roman" panose="02020603050405020304" pitchFamily="18" charset="0"/>
                <a:cs typeface="Tahoma" panose="020B0604030504040204" pitchFamily="34" charset="0"/>
              </a:rPr>
              <a:t>4- On applique la loi des mailles</a:t>
            </a:r>
            <a:endParaRPr lang="fr-FR" sz="2400" dirty="0">
              <a:ea typeface="Times New Roman" panose="02020603050405020304" pitchFamily="18" charset="0"/>
            </a:endParaRPr>
          </a:p>
        </p:txBody>
      </p:sp>
      <p:sp>
        <p:nvSpPr>
          <p:cNvPr id="9" name="Rectangle 8">
            <a:extLst>
              <a:ext uri="{FF2B5EF4-FFF2-40B4-BE49-F238E27FC236}">
                <a16:creationId xmlns:a16="http://schemas.microsoft.com/office/drawing/2014/main" id="{41CBB1BD-D842-438C-BC1E-7C97EF339F5E}"/>
              </a:ext>
            </a:extLst>
          </p:cNvPr>
          <p:cNvSpPr/>
          <p:nvPr/>
        </p:nvSpPr>
        <p:spPr>
          <a:xfrm>
            <a:off x="398157" y="2185943"/>
            <a:ext cx="4187428" cy="461665"/>
          </a:xfrm>
          <a:prstGeom prst="rect">
            <a:avLst/>
          </a:prstGeom>
        </p:spPr>
        <p:txBody>
          <a:bodyPr wrap="none">
            <a:spAutoFit/>
          </a:bodyPr>
          <a:lstStyle/>
          <a:p>
            <a:pPr lvl="0">
              <a:spcAft>
                <a:spcPts val="0"/>
              </a:spcAft>
            </a:pPr>
            <a:r>
              <a:rPr lang="fr-FR" sz="2400" b="1" dirty="0">
                <a:solidFill>
                  <a:srgbClr val="FF0000"/>
                </a:solidFill>
                <a:ea typeface="Times New Roman" panose="02020603050405020304" pitchFamily="18" charset="0"/>
                <a:cs typeface="Tahoma" panose="020B0604030504040204" pitchFamily="34" charset="0"/>
              </a:rPr>
              <a:t>3- On oriente la maille (en vert)</a:t>
            </a:r>
            <a:endParaRPr lang="fr-FR" sz="2400" dirty="0">
              <a:ea typeface="Times New Roman" panose="02020603050405020304" pitchFamily="18" charset="0"/>
            </a:endParaRPr>
          </a:p>
        </p:txBody>
      </p:sp>
      <p:sp>
        <p:nvSpPr>
          <p:cNvPr id="10" name="Rectangle 9">
            <a:extLst>
              <a:ext uri="{FF2B5EF4-FFF2-40B4-BE49-F238E27FC236}">
                <a16:creationId xmlns:a16="http://schemas.microsoft.com/office/drawing/2014/main" id="{4F84E711-AC14-436E-8430-26A31157F0FF}"/>
              </a:ext>
            </a:extLst>
          </p:cNvPr>
          <p:cNvSpPr/>
          <p:nvPr/>
        </p:nvSpPr>
        <p:spPr>
          <a:xfrm>
            <a:off x="398157" y="1361349"/>
            <a:ext cx="8030019" cy="461665"/>
          </a:xfrm>
          <a:prstGeom prst="rect">
            <a:avLst/>
          </a:prstGeom>
        </p:spPr>
        <p:txBody>
          <a:bodyPr wrap="none">
            <a:spAutoFit/>
          </a:bodyPr>
          <a:lstStyle/>
          <a:p>
            <a:pPr lvl="0">
              <a:spcAft>
                <a:spcPts val="0"/>
              </a:spcAft>
            </a:pPr>
            <a:r>
              <a:rPr lang="fr-FR" sz="2400" b="1" dirty="0">
                <a:solidFill>
                  <a:srgbClr val="FF0000"/>
                </a:solidFill>
                <a:ea typeface="Times New Roman" panose="02020603050405020304" pitchFamily="18" charset="0"/>
                <a:cs typeface="Tahoma" panose="020B0604030504040204" pitchFamily="34" charset="0"/>
              </a:rPr>
              <a:t>2- On représente les tensions aux bornes des dipôles (en noir</a:t>
            </a:r>
            <a:r>
              <a:rPr lang="fr-FR" b="1" dirty="0">
                <a:solidFill>
                  <a:srgbClr val="FF0000"/>
                </a:solidFill>
                <a:ea typeface="Times New Roman" panose="02020603050405020304" pitchFamily="18" charset="0"/>
                <a:cs typeface="Tahoma" panose="020B0604030504040204" pitchFamily="34" charset="0"/>
              </a:rPr>
              <a:t>)</a:t>
            </a:r>
            <a:endParaRPr lang="fr-FR" dirty="0">
              <a:ea typeface="Times New Roman" panose="02020603050405020304" pitchFamily="18" charset="0"/>
            </a:endParaRPr>
          </a:p>
        </p:txBody>
      </p:sp>
    </p:spTree>
    <p:extLst>
      <p:ext uri="{BB962C8B-B14F-4D97-AF65-F5344CB8AC3E}">
        <p14:creationId xmlns:p14="http://schemas.microsoft.com/office/powerpoint/2010/main" val="347266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71171E4-C1DB-4821-A315-371C30A1E530}"/>
              </a:ext>
            </a:extLst>
          </p:cNvPr>
          <p:cNvSpPr/>
          <p:nvPr/>
        </p:nvSpPr>
        <p:spPr>
          <a:xfrm>
            <a:off x="3811207" y="5303520"/>
            <a:ext cx="3658738" cy="76273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3" name="Rectangle 2"/>
              <p:cNvSpPr/>
              <p:nvPr/>
            </p:nvSpPr>
            <p:spPr>
              <a:xfrm>
                <a:off x="1066801" y="235024"/>
                <a:ext cx="9171709" cy="830997"/>
              </a:xfrm>
              <a:prstGeom prst="rect">
                <a:avLst/>
              </a:prstGeom>
            </p:spPr>
            <p:txBody>
              <a:bodyPr wrap="square">
                <a:spAutoFit/>
              </a:bodyPr>
              <a:lstStyle/>
              <a:p>
                <a:pPr>
                  <a:spcAft>
                    <a:spcPts val="0"/>
                  </a:spcAft>
                </a:pPr>
                <a:r>
                  <a:rPr lang="fr-FR" sz="2400" b="1" dirty="0">
                    <a:solidFill>
                      <a:srgbClr val="FF0000"/>
                    </a:solidFill>
                    <a:ea typeface="Times New Roman" panose="02020603050405020304" pitchFamily="18" charset="0"/>
                    <a:cs typeface="Tahoma" panose="020B0604030504040204" pitchFamily="34" charset="0"/>
                  </a:rPr>
                  <a:t>Or                                                 </a:t>
                </a:r>
                <a14:m>
                  <m:oMath xmlns:m="http://schemas.openxmlformats.org/officeDocument/2006/math">
                    <m:sSub>
                      <m:sSub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𝐮</m:t>
                        </m:r>
                      </m:e>
                      <m: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𝟏</m:t>
                        </m:r>
                      </m:sub>
                    </m:sSub>
                    <m:r>
                      <a:rPr lang="fr-FR" sz="2400" b="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r>
                      <a:rPr lang="fr-FR" sz="2400" b="1">
                        <a:solidFill>
                          <a:srgbClr val="FF0000"/>
                        </a:solidFill>
                        <a:latin typeface="Cambria Math" panose="02040503050406030204" pitchFamily="18" charset="0"/>
                        <a:ea typeface="Times New Roman" panose="02020603050405020304" pitchFamily="18" charset="0"/>
                        <a:cs typeface="Tahoma" panose="020B0604030504040204" pitchFamily="34" charset="0"/>
                      </a:rPr>
                      <m:t> </m:t>
                    </m:r>
                    <m:sSub>
                      <m:sSub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𝐑</m:t>
                        </m:r>
                      </m:e>
                      <m: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𝟏</m:t>
                        </m:r>
                      </m:sub>
                    </m:s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𝐈</m:t>
                    </m:r>
                  </m:oMath>
                </a14:m>
                <a:endParaRPr lang="fr-FR" sz="2400" dirty="0">
                  <a:effectLst/>
                  <a:ea typeface="Times New Roman" panose="02020603050405020304" pitchFamily="18" charset="0"/>
                </a:endParaRPr>
              </a:p>
              <a:p>
                <a:pPr>
                  <a:spcAft>
                    <a:spcPts val="0"/>
                  </a:spcAft>
                </a:pPr>
                <a:endParaRPr lang="fr-FR" sz="2400" dirty="0">
                  <a:effectLst/>
                  <a:ea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066801" y="235024"/>
                <a:ext cx="9171709" cy="830997"/>
              </a:xfrm>
              <a:prstGeom prst="rect">
                <a:avLst/>
              </a:prstGeom>
              <a:blipFill>
                <a:blip r:embed="rId2"/>
                <a:stretch>
                  <a:fillRect l="-997" t="-588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66801" y="5422647"/>
                <a:ext cx="6096000" cy="1200329"/>
              </a:xfrm>
              <a:prstGeom prst="rect">
                <a:avLst/>
              </a:prstGeom>
            </p:spPr>
            <p:txBody>
              <a:bodyPr>
                <a:spAutoFit/>
              </a:bodyPr>
              <a:lstStyle/>
              <a:p>
                <a:pPr>
                  <a:spcAft>
                    <a:spcPts val="0"/>
                  </a:spcAft>
                </a:pPr>
                <a:r>
                  <a:rPr lang="fr-FR" sz="2400" dirty="0">
                    <a:ea typeface="Times New Roman" panose="02020603050405020304" pitchFamily="18" charset="0"/>
                    <a:cs typeface="Tahoma" panose="020B0604030504040204" pitchFamily="34" charset="0"/>
                  </a:rPr>
                  <a:t>Cette équation                  </a:t>
                </a:r>
                <a14:m>
                  <m:oMath xmlns:m="http://schemas.openxmlformats.org/officeDocument/2006/math">
                    <m:sSub>
                      <m:sSubPr>
                        <m:ctrlP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𝐞</m:t>
                        </m:r>
                      </m:e>
                      <m:sub>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𝟏</m:t>
                        </m:r>
                      </m:sub>
                    </m:sSub>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𝐞</m:t>
                        </m:r>
                      </m:e>
                      <m:sub>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𝟐</m:t>
                        </m:r>
                      </m:sub>
                    </m:sSub>
                    <m:r>
                      <a:rPr lang="fr-FR" sz="2400" b="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𝐑</m:t>
                        </m:r>
                      </m:e>
                      <m:sub>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𝟏</m:t>
                        </m:r>
                      </m:sub>
                    </m:sSub>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𝐈</m:t>
                    </m:r>
                    <m:r>
                      <a:rPr lang="fr-FR" sz="2400" b="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𝐑</m:t>
                        </m:r>
                      </m:e>
                      <m:sub>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𝟐</m:t>
                        </m:r>
                      </m:sub>
                    </m:sSub>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𝐈</m:t>
                    </m:r>
                  </m:oMath>
                </a14:m>
                <a:endParaRPr lang="fr-FR" sz="2400" dirty="0">
                  <a:effectLst/>
                  <a:ea typeface="Times New Roman" panose="02020603050405020304" pitchFamily="18" charset="0"/>
                </a:endParaRPr>
              </a:p>
              <a:p>
                <a:pPr>
                  <a:spcAft>
                    <a:spcPts val="0"/>
                  </a:spcAft>
                </a:pPr>
                <a:r>
                  <a:rPr lang="fr-FR" sz="2400" dirty="0">
                    <a:ea typeface="Times New Roman" panose="02020603050405020304" pitchFamily="18" charset="0"/>
                    <a:cs typeface="Tahoma" panose="020B0604030504040204" pitchFamily="34" charset="0"/>
                  </a:rPr>
                  <a:t> </a:t>
                </a:r>
                <a:endParaRPr lang="fr-FR" sz="2400" dirty="0">
                  <a:effectLst/>
                  <a:ea typeface="Times New Roman" panose="02020603050405020304" pitchFamily="18" charset="0"/>
                </a:endParaRPr>
              </a:p>
              <a:p>
                <a:pPr>
                  <a:spcAft>
                    <a:spcPts val="0"/>
                  </a:spcAft>
                </a:pPr>
                <a:r>
                  <a:rPr lang="fr-FR" sz="2400" dirty="0">
                    <a:ea typeface="Times New Roman" panose="02020603050405020304" pitchFamily="18" charset="0"/>
                    <a:cs typeface="Tahoma" panose="020B0604030504040204" pitchFamily="34" charset="0"/>
                  </a:rPr>
                  <a:t>Se généralise de la manière suivante :</a:t>
                </a:r>
                <a:endParaRPr lang="fr-FR" sz="2400" dirty="0">
                  <a:effectLst/>
                  <a:ea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066801" y="5422647"/>
                <a:ext cx="6096000" cy="1200329"/>
              </a:xfrm>
              <a:prstGeom prst="rect">
                <a:avLst/>
              </a:prstGeom>
              <a:blipFill>
                <a:blip r:embed="rId3"/>
                <a:stretch>
                  <a:fillRect l="-1500" t="-4082" b="-1122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7AC935B-6F5F-49CB-B2B6-0F691BDA4A12}"/>
                  </a:ext>
                </a:extLst>
              </p:cNvPr>
              <p:cNvSpPr/>
              <p:nvPr/>
            </p:nvSpPr>
            <p:spPr>
              <a:xfrm>
                <a:off x="1953490" y="3651344"/>
                <a:ext cx="6096000" cy="1529265"/>
              </a:xfrm>
              <a:prstGeom prst="rect">
                <a:avLst/>
              </a:prstGeom>
            </p:spPr>
            <p:txBody>
              <a:bodyPr>
                <a:spAutoFit/>
              </a:bodyPr>
              <a:lstStyle/>
              <a:p>
                <a:pPr>
                  <a:spcAft>
                    <a:spcPts val="0"/>
                  </a:spcAft>
                </a:pPr>
                <a14:m>
                  <m:oMathPara xmlns:m="http://schemas.openxmlformats.org/officeDocument/2006/math">
                    <m:oMathParaPr>
                      <m:jc m:val="centerGroup"/>
                    </m:oMathParaPr>
                    <m:oMath xmlns:m="http://schemas.openxmlformats.org/officeDocument/2006/math">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𝐈</m:t>
                      </m:r>
                      <m:r>
                        <a:rPr lang="fr-FR" sz="2400" b="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f>
                        <m:f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fPr>
                        <m:num>
                          <m:sSub>
                            <m:sSub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𝐞</m:t>
                              </m:r>
                            </m:e>
                            <m: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𝟏</m:t>
                              </m:r>
                            </m:sub>
                          </m:s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𝐞</m:t>
                              </m:r>
                            </m:e>
                            <m: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𝟐</m:t>
                              </m:r>
                            </m:sub>
                          </m:sSub>
                        </m:num>
                        <m:den>
                          <m:sSub>
                            <m:sSub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𝐑</m:t>
                              </m:r>
                            </m:e>
                            <m: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𝟏</m:t>
                              </m:r>
                            </m:sub>
                          </m:sSub>
                          <m:r>
                            <a:rPr lang="fr-FR" sz="2400" b="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𝐑</m:t>
                              </m:r>
                            </m:e>
                            <m: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𝟐</m:t>
                              </m:r>
                            </m:sub>
                          </m:sSub>
                        </m:den>
                      </m:f>
                    </m:oMath>
                  </m:oMathPara>
                </a14:m>
                <a:endParaRPr lang="fr-FR" sz="2400" dirty="0">
                  <a:ea typeface="Times New Roman" panose="02020603050405020304" pitchFamily="18" charset="0"/>
                </a:endParaRPr>
              </a:p>
              <a:p>
                <a:pPr>
                  <a:spcAft>
                    <a:spcPts val="0"/>
                  </a:spcAft>
                </a:pPr>
                <a:r>
                  <a:rPr lang="fr-FR" sz="2400" dirty="0">
                    <a:ea typeface="Times New Roman" panose="02020603050405020304" pitchFamily="18" charset="0"/>
                    <a:cs typeface="Tahoma" panose="020B0604030504040204" pitchFamily="34" charset="0"/>
                  </a:rPr>
                  <a:t>  </a:t>
                </a:r>
                <a:endParaRPr lang="fr-FR" sz="2400" dirty="0">
                  <a:ea typeface="Times New Roman" panose="02020603050405020304" pitchFamily="18" charset="0"/>
                </a:endParaRPr>
              </a:p>
              <a:p>
                <a:pPr>
                  <a:spcAft>
                    <a:spcPts val="0"/>
                  </a:spcAft>
                </a:pPr>
                <a:r>
                  <a:rPr lang="fr-FR" sz="2400" dirty="0">
                    <a:ea typeface="Times New Roman" panose="02020603050405020304" pitchFamily="18" charset="0"/>
                    <a:cs typeface="Tahoma" panose="020B0604030504040204" pitchFamily="34" charset="0"/>
                  </a:rPr>
                  <a:t>Vérifiez que I = - 1A et interpréter le résultat.</a:t>
                </a:r>
                <a:endParaRPr lang="fr-FR" sz="2400" dirty="0">
                  <a:ea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77AC935B-6F5F-49CB-B2B6-0F691BDA4A12}"/>
                  </a:ext>
                </a:extLst>
              </p:cNvPr>
              <p:cNvSpPr>
                <a:spLocks noRot="1" noChangeAspect="1" noMove="1" noResize="1" noEditPoints="1" noAdjustHandles="1" noChangeArrowheads="1" noChangeShapeType="1" noTextEdit="1"/>
              </p:cNvSpPr>
              <p:nvPr/>
            </p:nvSpPr>
            <p:spPr>
              <a:xfrm>
                <a:off x="1953490" y="3651344"/>
                <a:ext cx="6096000" cy="1529265"/>
              </a:xfrm>
              <a:prstGeom prst="rect">
                <a:avLst/>
              </a:prstGeom>
              <a:blipFill>
                <a:blip r:embed="rId4"/>
                <a:stretch>
                  <a:fillRect l="-1500" b="-796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AB9E437-4EA9-401A-8D55-135B7ED12526}"/>
                  </a:ext>
                </a:extLst>
              </p:cNvPr>
              <p:cNvSpPr/>
              <p:nvPr/>
            </p:nvSpPr>
            <p:spPr>
              <a:xfrm>
                <a:off x="3811207" y="3019264"/>
                <a:ext cx="2980688" cy="461665"/>
              </a:xfrm>
              <a:prstGeom prst="rect">
                <a:avLst/>
              </a:prstGeom>
            </p:spPr>
            <p:txBody>
              <a:bodyPr wrap="none">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𝐞</m:t>
                          </m:r>
                        </m:e>
                        <m: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𝟏</m:t>
                          </m:r>
                        </m:sub>
                      </m:s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𝐞</m:t>
                          </m:r>
                        </m:e>
                        <m: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𝟐</m:t>
                          </m:r>
                        </m:sub>
                      </m:sSub>
                      <m:r>
                        <a:rPr lang="fr-FR" sz="2400" b="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𝐑</m:t>
                          </m:r>
                        </m:e>
                        <m: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𝟏</m:t>
                          </m:r>
                        </m:sub>
                      </m:s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𝐈</m:t>
                      </m:r>
                      <m:r>
                        <a:rPr lang="fr-FR" sz="2400" b="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𝐑</m:t>
                          </m:r>
                        </m:e>
                        <m: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𝟐</m:t>
                          </m:r>
                        </m:sub>
                      </m:s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𝐈</m:t>
                      </m:r>
                    </m:oMath>
                  </m:oMathPara>
                </a14:m>
                <a:endParaRPr lang="fr-FR" sz="2400" dirty="0">
                  <a:ea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8AB9E437-4EA9-401A-8D55-135B7ED12526}"/>
                  </a:ext>
                </a:extLst>
              </p:cNvPr>
              <p:cNvSpPr>
                <a:spLocks noRot="1" noChangeAspect="1" noMove="1" noResize="1" noEditPoints="1" noAdjustHandles="1" noChangeArrowheads="1" noChangeShapeType="1" noTextEdit="1"/>
              </p:cNvSpPr>
              <p:nvPr/>
            </p:nvSpPr>
            <p:spPr>
              <a:xfrm>
                <a:off x="3811207" y="3019264"/>
                <a:ext cx="2980688" cy="461665"/>
              </a:xfrm>
              <a:prstGeom prst="rect">
                <a:avLst/>
              </a:prstGeom>
              <a:blipFill>
                <a:blip r:embed="rId5"/>
                <a:stretch>
                  <a:fillRect b="-263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EB176B1-7005-4FEB-B6FB-99215CCBE35B}"/>
                  </a:ext>
                </a:extLst>
              </p:cNvPr>
              <p:cNvSpPr/>
              <p:nvPr/>
            </p:nvSpPr>
            <p:spPr>
              <a:xfrm>
                <a:off x="884668" y="2227308"/>
                <a:ext cx="6806030" cy="461665"/>
              </a:xfrm>
              <a:prstGeom prst="rect">
                <a:avLst/>
              </a:prstGeom>
            </p:spPr>
            <p:txBody>
              <a:bodyPr wrap="none">
                <a:spAutoFit/>
              </a:bodyPr>
              <a:lstStyle/>
              <a:p>
                <a:pPr>
                  <a:spcAft>
                    <a:spcPts val="0"/>
                  </a:spcAft>
                </a:pPr>
                <a:r>
                  <a:rPr lang="fr-FR" sz="2400" b="1" dirty="0">
                    <a:solidFill>
                      <a:srgbClr val="FF0000"/>
                    </a:solidFill>
                    <a:ea typeface="Times New Roman" panose="02020603050405020304" pitchFamily="18" charset="0"/>
                    <a:cs typeface="Tahoma" panose="020B0604030504040204" pitchFamily="34" charset="0"/>
                  </a:rPr>
                  <a:t>Donc 			     </a:t>
                </a:r>
                <a14:m>
                  <m:oMath xmlns:m="http://schemas.openxmlformats.org/officeDocument/2006/math">
                    <m:sSub>
                      <m:sSub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𝐑</m:t>
                        </m:r>
                      </m:e>
                      <m: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𝟏</m:t>
                        </m:r>
                      </m:sub>
                    </m:s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𝐈</m:t>
                    </m:r>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𝐞</m:t>
                        </m:r>
                      </m:e>
                      <m: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𝟐</m:t>
                        </m:r>
                      </m:sub>
                    </m:s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𝐑</m:t>
                        </m:r>
                      </m:e>
                      <m: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𝟐</m:t>
                        </m:r>
                      </m:sub>
                    </m:s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𝐈</m:t>
                    </m:r>
                    <m:r>
                      <a:rPr lang="fr-FR" sz="2400" b="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𝐞</m:t>
                        </m:r>
                      </m:e>
                      <m: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𝟏</m:t>
                        </m:r>
                      </m:sub>
                    </m:sSub>
                    <m:r>
                      <a:rPr lang="fr-FR" sz="2400" b="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𝟎</m:t>
                    </m:r>
                  </m:oMath>
                </a14:m>
                <a:endParaRPr lang="fr-FR" sz="2400" dirty="0">
                  <a:ea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8EB176B1-7005-4FEB-B6FB-99215CCBE35B}"/>
                  </a:ext>
                </a:extLst>
              </p:cNvPr>
              <p:cNvSpPr>
                <a:spLocks noRot="1" noChangeAspect="1" noMove="1" noResize="1" noEditPoints="1" noAdjustHandles="1" noChangeArrowheads="1" noChangeShapeType="1" noTextEdit="1"/>
              </p:cNvSpPr>
              <p:nvPr/>
            </p:nvSpPr>
            <p:spPr>
              <a:xfrm>
                <a:off x="884668" y="2227308"/>
                <a:ext cx="6806030" cy="461665"/>
              </a:xfrm>
              <a:prstGeom prst="rect">
                <a:avLst/>
              </a:prstGeom>
              <a:blipFill>
                <a:blip r:embed="rId6"/>
                <a:stretch>
                  <a:fillRect l="-1343" t="-10526" b="-2894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D22B4DD-989D-4B54-85FA-E3D723A77EC9}"/>
                  </a:ext>
                </a:extLst>
              </p:cNvPr>
              <p:cNvSpPr/>
              <p:nvPr/>
            </p:nvSpPr>
            <p:spPr>
              <a:xfrm>
                <a:off x="4636601" y="966563"/>
                <a:ext cx="1766959" cy="461665"/>
              </a:xfrm>
              <a:prstGeom prst="rect">
                <a:avLst/>
              </a:prstGeom>
            </p:spPr>
            <p:txBody>
              <a:bodyPr wrap="none">
                <a:spAutoFit/>
              </a:bodyPr>
              <a:lstStyle/>
              <a:p>
                <a:pPr>
                  <a:spcAft>
                    <a:spcPts val="0"/>
                  </a:spcAft>
                </a:pPr>
                <a14:m>
                  <m:oMathPara xmlns:m="http://schemas.openxmlformats.org/officeDocument/2006/math">
                    <m:oMathParaPr>
                      <m:jc m:val="centerGroup"/>
                    </m:oMathParaPr>
                    <m:oMath xmlns:m="http://schemas.openxmlformats.org/officeDocument/2006/math">
                      <m:sSub>
                        <m:sSub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𝐮</m:t>
                          </m:r>
                        </m:e>
                        <m: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𝟐</m:t>
                          </m:r>
                        </m:sub>
                      </m:sSub>
                      <m:r>
                        <a:rPr lang="fr-FR" sz="2400" b="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r>
                        <a:rPr lang="fr-FR" sz="2400" b="1">
                          <a:solidFill>
                            <a:srgbClr val="FF0000"/>
                          </a:solidFill>
                          <a:latin typeface="Cambria Math" panose="02040503050406030204" pitchFamily="18" charset="0"/>
                          <a:ea typeface="Times New Roman" panose="02020603050405020304" pitchFamily="18" charset="0"/>
                          <a:cs typeface="Tahoma" panose="020B0604030504040204" pitchFamily="34" charset="0"/>
                        </a:rPr>
                        <m:t> </m:t>
                      </m:r>
                      <m:sSub>
                        <m:sSubPr>
                          <m:ctrlP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𝐑</m:t>
                          </m:r>
                        </m:e>
                        <m: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𝟐</m:t>
                          </m:r>
                        </m:sub>
                      </m:sSub>
                      <m:r>
                        <a:rPr lang="fr-FR" sz="24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𝐈</m:t>
                      </m:r>
                    </m:oMath>
                  </m:oMathPara>
                </a14:m>
                <a:endParaRPr lang="fr-FR" sz="2400" dirty="0">
                  <a:ea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7D22B4DD-989D-4B54-85FA-E3D723A77EC9}"/>
                  </a:ext>
                </a:extLst>
              </p:cNvPr>
              <p:cNvSpPr>
                <a:spLocks noRot="1" noChangeAspect="1" noMove="1" noResize="1" noEditPoints="1" noAdjustHandles="1" noChangeArrowheads="1" noChangeShapeType="1" noTextEdit="1"/>
              </p:cNvSpPr>
              <p:nvPr/>
            </p:nvSpPr>
            <p:spPr>
              <a:xfrm>
                <a:off x="4636601" y="966563"/>
                <a:ext cx="1766959" cy="461665"/>
              </a:xfrm>
              <a:prstGeom prst="rect">
                <a:avLst/>
              </a:prstGeom>
              <a:blipFill>
                <a:blip r:embed="rId7"/>
                <a:stretch>
                  <a:fillRect b="-2667"/>
                </a:stretch>
              </a:blipFill>
            </p:spPr>
            <p:txBody>
              <a:bodyPr/>
              <a:lstStyle/>
              <a:p>
                <a:r>
                  <a:rPr lang="fr-FR">
                    <a:noFill/>
                  </a:rPr>
                  <a:t> </a:t>
                </a:r>
              </a:p>
            </p:txBody>
          </p:sp>
        </mc:Fallback>
      </mc:AlternateContent>
    </p:spTree>
    <p:extLst>
      <p:ext uri="{BB962C8B-B14F-4D97-AF65-F5344CB8AC3E}">
        <p14:creationId xmlns:p14="http://schemas.microsoft.com/office/powerpoint/2010/main" val="306906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P spid="2" grpId="0"/>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213765" y="480659"/>
                <a:ext cx="9968239" cy="1760995"/>
              </a:xfrm>
              <a:prstGeom prst="rect">
                <a:avLst/>
              </a:prstGeom>
            </p:spPr>
            <p:txBody>
              <a:bodyPr wrap="square">
                <a:spAutoFit/>
              </a:bodyPr>
              <a:lstStyle/>
              <a:p>
                <a:pPr>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fr-FR" sz="20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naryPr>
                        <m:sub/>
                        <m:sup/>
                        <m:e>
                          <m:d>
                            <m:dPr>
                              <m:ctrlPr>
                                <a:rPr lang="fr-FR" sz="20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dPr>
                            <m:e>
                              <m:r>
                                <a:rPr lang="fr-FR" sz="2000" b="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r>
                                <a:rPr lang="fr-FR" sz="20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𝐞</m:t>
                              </m:r>
                            </m:e>
                          </m:d>
                          <m:r>
                            <a:rPr lang="fr-FR" sz="2000" b="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nary>
                            <m:naryPr>
                              <m:chr m:val="∑"/>
                              <m:limLoc m:val="undOvr"/>
                              <m:subHide m:val="on"/>
                              <m:supHide m:val="on"/>
                              <m:ctrlPr>
                                <a:rPr lang="fr-FR" sz="20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naryPr>
                            <m:sub/>
                            <m:sup/>
                            <m:e>
                              <m:r>
                                <a:rPr lang="fr-FR" sz="2000" b="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r>
                                <a:rPr lang="fr-FR" sz="20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𝐑</m:t>
                              </m:r>
                              <m:r>
                                <a:rPr lang="fr-FR" sz="2000" b="1">
                                  <a:solidFill>
                                    <a:srgbClr val="FF0000"/>
                                  </a:solidFill>
                                  <a:latin typeface="Cambria Math" panose="02040503050406030204" pitchFamily="18" charset="0"/>
                                  <a:ea typeface="Times New Roman" panose="02020603050405020304" pitchFamily="18" charset="0"/>
                                  <a:cs typeface="Tahoma" panose="020B0604030504040204" pitchFamily="34" charset="0"/>
                                </a:rPr>
                                <m:t> </m:t>
                              </m:r>
                              <m:r>
                                <a:rPr lang="fr-FR" sz="20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𝐢</m:t>
                              </m:r>
                              <m:r>
                                <a:rPr lang="fr-FR" sz="2000" b="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e>
                          </m:nary>
                        </m:e>
                      </m:nary>
                    </m:oMath>
                  </m:oMathPara>
                </a14:m>
                <a:endParaRPr lang="fr-FR" sz="2000" dirty="0">
                  <a:effectLst/>
                  <a:latin typeface="Times New Roman" panose="02020603050405020304" pitchFamily="18" charset="0"/>
                  <a:ea typeface="Times New Roman" panose="02020603050405020304" pitchFamily="18" charset="0"/>
                </a:endParaRPr>
              </a:p>
              <a:p>
                <a:pPr>
                  <a:spcAft>
                    <a:spcPts val="0"/>
                  </a:spcAft>
                </a:pPr>
                <a:r>
                  <a:rPr lang="fr-FR" sz="2000" dirty="0">
                    <a:effectLst/>
                    <a:latin typeface="Verdana" panose="020B0604030504040204" pitchFamily="34" charset="0"/>
                    <a:ea typeface="Times New Roman" panose="02020603050405020304" pitchFamily="18" charset="0"/>
                    <a:cs typeface="Tahoma" panose="020B0604030504040204" pitchFamily="34" charset="0"/>
                  </a:rPr>
                  <a:t> </a:t>
                </a:r>
                <a:r>
                  <a:rPr lang="fr-FR" sz="2000" dirty="0">
                    <a:solidFill>
                      <a:srgbClr val="FF0000"/>
                    </a:solidFill>
                    <a:latin typeface="Verdana" panose="020B0604030504040204" pitchFamily="34" charset="0"/>
                    <a:ea typeface="Times New Roman" panose="02020603050405020304" pitchFamily="18" charset="0"/>
                  </a:rPr>
                  <a:t>+ :  si e et I dirigées dans le sens de parcours de la  maille.</a:t>
                </a:r>
                <a:endParaRPr lang="fr-FR" sz="2000" dirty="0">
                  <a:effectLst/>
                  <a:latin typeface="Times New Roman" panose="02020603050405020304" pitchFamily="18" charset="0"/>
                  <a:ea typeface="Times New Roman" panose="02020603050405020304" pitchFamily="18" charset="0"/>
                </a:endParaRPr>
              </a:p>
              <a:p>
                <a:pPr algn="just">
                  <a:spcAft>
                    <a:spcPts val="0"/>
                  </a:spcAft>
                </a:pPr>
                <a:r>
                  <a:rPr lang="fr-FR" sz="2000" dirty="0">
                    <a:solidFill>
                      <a:srgbClr val="FF0000"/>
                    </a:solidFill>
                    <a:latin typeface="Verdana" panose="020B0604030504040204" pitchFamily="34" charset="0"/>
                    <a:ea typeface="Times New Roman" panose="02020603050405020304" pitchFamily="18" charset="0"/>
                  </a:rPr>
                  <a:t> </a:t>
                </a:r>
                <a:endParaRPr lang="fr-FR" sz="2000" dirty="0">
                  <a:effectLst/>
                  <a:latin typeface="Times New Roman" panose="02020603050405020304" pitchFamily="18" charset="0"/>
                  <a:ea typeface="Times New Roman" panose="02020603050405020304" pitchFamily="18" charset="0"/>
                </a:endParaRPr>
              </a:p>
              <a:p>
                <a:pPr algn="just">
                  <a:spcAft>
                    <a:spcPts val="0"/>
                  </a:spcAft>
                </a:pPr>
                <a:r>
                  <a:rPr lang="fr-FR" sz="2000" dirty="0">
                    <a:solidFill>
                      <a:srgbClr val="FF0000"/>
                    </a:solidFill>
                    <a:latin typeface="Verdana" panose="020B0604030504040204" pitchFamily="34" charset="0"/>
                    <a:ea typeface="Times New Roman" panose="02020603050405020304" pitchFamily="18" charset="0"/>
                  </a:rPr>
                  <a:t>-  :  si e et I dirigées dans le sens inverse du sens de parcours de la maille.</a:t>
                </a:r>
                <a:endParaRPr lang="fr-FR" sz="2000" dirty="0">
                  <a:effectLst/>
                  <a:latin typeface="Times New Roman" panose="02020603050405020304" pitchFamily="18" charset="0"/>
                  <a:ea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213765" y="480659"/>
                <a:ext cx="9968239" cy="1760995"/>
              </a:xfrm>
              <a:prstGeom prst="rect">
                <a:avLst/>
              </a:prstGeom>
              <a:blipFill>
                <a:blip r:embed="rId2"/>
                <a:stretch>
                  <a:fillRect l="-612" b="-5190"/>
                </a:stretch>
              </a:blipFill>
            </p:spPr>
            <p:txBody>
              <a:bodyPr/>
              <a:lstStyle/>
              <a:p>
                <a:r>
                  <a:rPr lang="fr-FR">
                    <a:noFill/>
                  </a:rPr>
                  <a:t> </a:t>
                </a:r>
              </a:p>
            </p:txBody>
          </p:sp>
        </mc:Fallback>
      </mc:AlternateContent>
      <p:sp>
        <p:nvSpPr>
          <p:cNvPr id="3" name="Rectangle 2"/>
          <p:cNvSpPr/>
          <p:nvPr/>
        </p:nvSpPr>
        <p:spPr>
          <a:xfrm>
            <a:off x="457199" y="3064271"/>
            <a:ext cx="10724805" cy="400110"/>
          </a:xfrm>
          <a:prstGeom prst="rect">
            <a:avLst/>
          </a:prstGeom>
        </p:spPr>
        <p:txBody>
          <a:bodyPr wrap="square">
            <a:spAutoFit/>
          </a:bodyPr>
          <a:lstStyle/>
          <a:p>
            <a:r>
              <a:rPr lang="fr-FR" dirty="0">
                <a:latin typeface="Verdana" panose="020B0604030504040204" pitchFamily="34" charset="0"/>
                <a:ea typeface="Times New Roman" panose="02020603050405020304" pitchFamily="18" charset="0"/>
                <a:cs typeface="Tahoma" panose="020B0604030504040204" pitchFamily="34" charset="0"/>
              </a:rPr>
              <a:t>                 </a:t>
            </a:r>
            <a:r>
              <a:rPr lang="fr-FR" sz="2000" dirty="0">
                <a:latin typeface="Verdana" panose="020B0604030504040204" pitchFamily="34" charset="0"/>
                <a:ea typeface="Times New Roman" panose="02020603050405020304" pitchFamily="18" charset="0"/>
                <a:cs typeface="Tahoma" panose="020B0604030504040204" pitchFamily="34" charset="0"/>
              </a:rPr>
              <a:t>On pourra utiliser directement cette loi pour résoudre le problème.</a:t>
            </a:r>
            <a:endParaRPr lang="fr-FR" sz="2000" dirty="0"/>
          </a:p>
        </p:txBody>
      </p:sp>
      <p:sp>
        <p:nvSpPr>
          <p:cNvPr id="4" name="Rectangle 3"/>
          <p:cNvSpPr/>
          <p:nvPr/>
        </p:nvSpPr>
        <p:spPr>
          <a:xfrm>
            <a:off x="282525" y="3839847"/>
            <a:ext cx="11626949" cy="2308324"/>
          </a:xfrm>
          <a:prstGeom prst="rect">
            <a:avLst/>
          </a:prstGeom>
        </p:spPr>
        <p:txBody>
          <a:bodyPr wrap="square">
            <a:spAutoFit/>
          </a:bodyPr>
          <a:lstStyle/>
          <a:p>
            <a:pPr>
              <a:spcAft>
                <a:spcPts val="0"/>
              </a:spcAft>
            </a:pPr>
            <a:r>
              <a:rPr lang="fr-FR" sz="2400" dirty="0">
                <a:latin typeface="Verdana" panose="020B0604030504040204" pitchFamily="34" charset="0"/>
                <a:ea typeface="Times New Roman" panose="02020603050405020304" pitchFamily="18" charset="0"/>
                <a:cs typeface="Tahoma" panose="020B0604030504040204" pitchFamily="34" charset="0"/>
              </a:rPr>
              <a:t>Recommencer la résolution en inversant le sens d’orientation de la maille.</a:t>
            </a:r>
            <a:endParaRPr lang="fr-FR" sz="2400" dirty="0">
              <a:latin typeface="Times New Roman" panose="02020603050405020304" pitchFamily="18" charset="0"/>
              <a:ea typeface="Times New Roman" panose="02020603050405020304" pitchFamily="18" charset="0"/>
            </a:endParaRPr>
          </a:p>
          <a:p>
            <a:pPr>
              <a:spcAft>
                <a:spcPts val="0"/>
              </a:spcAft>
            </a:pPr>
            <a:r>
              <a:rPr lang="fr-FR" sz="2400" dirty="0">
                <a:latin typeface="Verdana" panose="020B0604030504040204" pitchFamily="34" charset="0"/>
                <a:ea typeface="Times New Roman" panose="02020603050405020304" pitchFamily="18" charset="0"/>
                <a:cs typeface="Tahoma" panose="020B0604030504040204" pitchFamily="34" charset="0"/>
              </a:rPr>
              <a:t>Conclure.</a:t>
            </a:r>
          </a:p>
          <a:p>
            <a:pPr>
              <a:spcAft>
                <a:spcPts val="0"/>
              </a:spcAft>
            </a:pPr>
            <a:endParaRPr lang="fr-FR" sz="2400" dirty="0">
              <a:latin typeface="Verdana" panose="020B0604030504040204" pitchFamily="34" charset="0"/>
              <a:ea typeface="Times New Roman" panose="02020603050405020304" pitchFamily="18" charset="0"/>
              <a:cs typeface="Tahoma" panose="020B0604030504040204" pitchFamily="34" charset="0"/>
            </a:endParaRPr>
          </a:p>
          <a:p>
            <a:pPr>
              <a:spcAft>
                <a:spcPts val="0"/>
              </a:spcAft>
            </a:pPr>
            <a:endParaRPr lang="fr-FR" sz="2400" dirty="0">
              <a:latin typeface="Verdana" panose="020B0604030504040204" pitchFamily="34" charset="0"/>
              <a:ea typeface="Times New Roman" panose="02020603050405020304" pitchFamily="18" charset="0"/>
              <a:cs typeface="Tahoma" panose="020B0604030504040204" pitchFamily="34" charset="0"/>
            </a:endParaRPr>
          </a:p>
          <a:p>
            <a:pPr>
              <a:spcAft>
                <a:spcPts val="0"/>
              </a:spcAft>
            </a:pPr>
            <a:r>
              <a:rPr lang="fr-FR" sz="2400" dirty="0">
                <a:latin typeface="Verdana" panose="020B0604030504040204" pitchFamily="34" charset="0"/>
                <a:ea typeface="Times New Roman" panose="02020603050405020304" pitchFamily="18" charset="0"/>
                <a:cs typeface="Tahoma" panose="020B0604030504040204" pitchFamily="34" charset="0"/>
              </a:rPr>
              <a:t>Recommencer la résolution en inversant le sens d’orientation du courant.</a:t>
            </a:r>
            <a:endParaRPr lang="fr-FR" sz="2400" dirty="0">
              <a:latin typeface="Times New Roman" panose="02020603050405020304" pitchFamily="18" charset="0"/>
              <a:ea typeface="Times New Roman" panose="02020603050405020304" pitchFamily="18" charset="0"/>
            </a:endParaRPr>
          </a:p>
          <a:p>
            <a:pPr>
              <a:spcAft>
                <a:spcPts val="0"/>
              </a:spcAft>
            </a:pPr>
            <a:r>
              <a:rPr lang="fr-FR" sz="2400" dirty="0">
                <a:latin typeface="Verdana" panose="020B0604030504040204" pitchFamily="34" charset="0"/>
                <a:ea typeface="Times New Roman" panose="02020603050405020304" pitchFamily="18" charset="0"/>
                <a:cs typeface="Tahoma" panose="020B0604030504040204" pitchFamily="34" charset="0"/>
              </a:rPr>
              <a:t>Conclure.</a:t>
            </a:r>
            <a:endParaRPr lang="fr-FR" sz="24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647115" y="298057"/>
            <a:ext cx="11101540" cy="2355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bigpic" descr="Panneau ou autocollant danger travaux"/>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908" y="2687773"/>
            <a:ext cx="901411" cy="967835"/>
          </a:xfrm>
          <a:prstGeom prst="rect">
            <a:avLst/>
          </a:prstGeom>
          <a:noFill/>
          <a:ln>
            <a:noFill/>
          </a:ln>
        </p:spPr>
      </p:pic>
    </p:spTree>
    <p:extLst>
      <p:ext uri="{BB962C8B-B14F-4D97-AF65-F5344CB8AC3E}">
        <p14:creationId xmlns:p14="http://schemas.microsoft.com/office/powerpoint/2010/main" val="417075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8146" y="390297"/>
            <a:ext cx="3433376" cy="523220"/>
          </a:xfrm>
          <a:prstGeom prst="rect">
            <a:avLst/>
          </a:prstGeom>
        </p:spPr>
        <p:txBody>
          <a:bodyPr wrap="none">
            <a:spAutoFit/>
          </a:bodyPr>
          <a:lstStyle/>
          <a:p>
            <a:pPr>
              <a:spcAft>
                <a:spcPts val="0"/>
              </a:spcAft>
            </a:pPr>
            <a:r>
              <a:rPr lang="fr-FR" sz="2800" dirty="0">
                <a:solidFill>
                  <a:srgbClr val="0070C0"/>
                </a:solidFill>
                <a:ea typeface="Times New Roman" panose="02020603050405020304" pitchFamily="18" charset="0"/>
                <a:cs typeface="Tahoma" panose="020B0604030504040204" pitchFamily="34" charset="0"/>
              </a:rPr>
              <a:t>3.2 Circuits à analyser </a:t>
            </a:r>
            <a:endParaRPr lang="fr-FR" sz="2800" dirty="0">
              <a:solidFill>
                <a:srgbClr val="0070C0"/>
              </a:solidFill>
              <a:effectLst/>
              <a:ea typeface="Times New Roman" panose="02020603050405020304" pitchFamily="18" charset="0"/>
            </a:endParaRPr>
          </a:p>
        </p:txBody>
      </p:sp>
      <p:sp>
        <p:nvSpPr>
          <p:cNvPr id="3" name="Rectangle 2"/>
          <p:cNvSpPr>
            <a:spLocks noChangeArrowheads="1"/>
          </p:cNvSpPr>
          <p:nvPr/>
        </p:nvSpPr>
        <p:spPr bwMode="auto">
          <a:xfrm>
            <a:off x="528147" y="790407"/>
            <a:ext cx="1578992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pic>
        <p:nvPicPr>
          <p:cNvPr id="7" name="Image 6">
            <a:extLst>
              <a:ext uri="{FF2B5EF4-FFF2-40B4-BE49-F238E27FC236}">
                <a16:creationId xmlns:a16="http://schemas.microsoft.com/office/drawing/2014/main" id="{63F1CF1D-8BA0-4BA3-BA63-A5D9865F3ABB}"/>
              </a:ext>
            </a:extLst>
          </p:cNvPr>
          <p:cNvPicPr>
            <a:picLocks noChangeAspect="1"/>
          </p:cNvPicPr>
          <p:nvPr/>
        </p:nvPicPr>
        <p:blipFill>
          <a:blip r:embed="rId2"/>
          <a:stretch>
            <a:fillRect/>
          </a:stretch>
        </p:blipFill>
        <p:spPr>
          <a:xfrm>
            <a:off x="823774" y="2295696"/>
            <a:ext cx="5029035" cy="2266608"/>
          </a:xfrm>
          <a:prstGeom prst="rect">
            <a:avLst/>
          </a:prstGeom>
        </p:spPr>
      </p:pic>
      <p:sp>
        <p:nvSpPr>
          <p:cNvPr id="8" name="ZoneTexte 7">
            <a:extLst>
              <a:ext uri="{FF2B5EF4-FFF2-40B4-BE49-F238E27FC236}">
                <a16:creationId xmlns:a16="http://schemas.microsoft.com/office/drawing/2014/main" id="{31BFF786-33C9-43B7-B69F-D8254E06386A}"/>
              </a:ext>
            </a:extLst>
          </p:cNvPr>
          <p:cNvSpPr txBox="1"/>
          <p:nvPr/>
        </p:nvSpPr>
        <p:spPr>
          <a:xfrm>
            <a:off x="651753" y="1342417"/>
            <a:ext cx="957121" cy="369332"/>
          </a:xfrm>
          <a:prstGeom prst="rect">
            <a:avLst/>
          </a:prstGeom>
          <a:noFill/>
        </p:spPr>
        <p:txBody>
          <a:bodyPr wrap="none" rtlCol="0">
            <a:spAutoFit/>
          </a:bodyPr>
          <a:lstStyle/>
          <a:p>
            <a:r>
              <a:rPr lang="fr-FR" dirty="0"/>
              <a:t>Circuit 1</a:t>
            </a:r>
          </a:p>
        </p:txBody>
      </p:sp>
      <p:sp>
        <p:nvSpPr>
          <p:cNvPr id="4" name="ZoneTexte 3">
            <a:extLst>
              <a:ext uri="{FF2B5EF4-FFF2-40B4-BE49-F238E27FC236}">
                <a16:creationId xmlns:a16="http://schemas.microsoft.com/office/drawing/2014/main" id="{FF725C1F-8EB1-4ECD-9AF7-C1D67476FEE6}"/>
              </a:ext>
            </a:extLst>
          </p:cNvPr>
          <p:cNvSpPr txBox="1"/>
          <p:nvPr/>
        </p:nvSpPr>
        <p:spPr>
          <a:xfrm>
            <a:off x="7227651" y="1595336"/>
            <a:ext cx="606256" cy="369332"/>
          </a:xfrm>
          <a:prstGeom prst="rect">
            <a:avLst/>
          </a:prstGeom>
          <a:noFill/>
        </p:spPr>
        <p:txBody>
          <a:bodyPr wrap="none" rtlCol="0">
            <a:spAutoFit/>
          </a:bodyPr>
          <a:lstStyle/>
          <a:p>
            <a:r>
              <a:rPr lang="fr-FR" dirty="0"/>
              <a:t>I</a:t>
            </a:r>
            <a:r>
              <a:rPr lang="fr-FR" baseline="-25000" dirty="0"/>
              <a:t>L2</a:t>
            </a:r>
            <a:r>
              <a:rPr lang="fr-FR" dirty="0"/>
              <a:t> = </a:t>
            </a:r>
          </a:p>
        </p:txBody>
      </p:sp>
      <p:sp>
        <p:nvSpPr>
          <p:cNvPr id="9" name="ZoneTexte 8">
            <a:extLst>
              <a:ext uri="{FF2B5EF4-FFF2-40B4-BE49-F238E27FC236}">
                <a16:creationId xmlns:a16="http://schemas.microsoft.com/office/drawing/2014/main" id="{7972E55F-BA84-4C7C-B416-E8B19ED68FA7}"/>
              </a:ext>
            </a:extLst>
          </p:cNvPr>
          <p:cNvSpPr txBox="1"/>
          <p:nvPr/>
        </p:nvSpPr>
        <p:spPr>
          <a:xfrm>
            <a:off x="7240520" y="4329810"/>
            <a:ext cx="696024" cy="369332"/>
          </a:xfrm>
          <a:prstGeom prst="rect">
            <a:avLst/>
          </a:prstGeom>
          <a:noFill/>
        </p:spPr>
        <p:txBody>
          <a:bodyPr wrap="none" rtlCol="0">
            <a:spAutoFit/>
          </a:bodyPr>
          <a:lstStyle/>
          <a:p>
            <a:r>
              <a:rPr lang="fr-FR" dirty="0"/>
              <a:t>U</a:t>
            </a:r>
            <a:r>
              <a:rPr lang="fr-FR" baseline="-25000" dirty="0"/>
              <a:t>L2</a:t>
            </a:r>
            <a:r>
              <a:rPr lang="fr-FR" dirty="0"/>
              <a:t> = </a:t>
            </a:r>
          </a:p>
        </p:txBody>
      </p:sp>
      <p:sp>
        <p:nvSpPr>
          <p:cNvPr id="10" name="ZoneTexte 9">
            <a:extLst>
              <a:ext uri="{FF2B5EF4-FFF2-40B4-BE49-F238E27FC236}">
                <a16:creationId xmlns:a16="http://schemas.microsoft.com/office/drawing/2014/main" id="{3F8D94A9-EB23-4D09-B6FE-E79333335A07}"/>
              </a:ext>
            </a:extLst>
          </p:cNvPr>
          <p:cNvSpPr txBox="1"/>
          <p:nvPr/>
        </p:nvSpPr>
        <p:spPr>
          <a:xfrm>
            <a:off x="7240520" y="3054906"/>
            <a:ext cx="651140" cy="369332"/>
          </a:xfrm>
          <a:prstGeom prst="rect">
            <a:avLst/>
          </a:prstGeom>
          <a:noFill/>
        </p:spPr>
        <p:txBody>
          <a:bodyPr wrap="none" rtlCol="0">
            <a:spAutoFit/>
          </a:bodyPr>
          <a:lstStyle/>
          <a:p>
            <a:r>
              <a:rPr lang="fr-FR" dirty="0"/>
              <a:t>U</a:t>
            </a:r>
            <a:r>
              <a:rPr lang="fr-FR" baseline="-25000" dirty="0"/>
              <a:t>G</a:t>
            </a:r>
            <a:r>
              <a:rPr lang="fr-FR" dirty="0"/>
              <a:t> = </a:t>
            </a:r>
          </a:p>
        </p:txBody>
      </p:sp>
    </p:spTree>
    <p:extLst>
      <p:ext uri="{BB962C8B-B14F-4D97-AF65-F5344CB8AC3E}">
        <p14:creationId xmlns:p14="http://schemas.microsoft.com/office/powerpoint/2010/main" val="183488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F09746B6-C476-49AA-A145-ADA1B82D6BA6}"/>
              </a:ext>
            </a:extLst>
          </p:cNvPr>
          <p:cNvPicPr>
            <a:picLocks noChangeAspect="1"/>
          </p:cNvPicPr>
          <p:nvPr/>
        </p:nvPicPr>
        <p:blipFill>
          <a:blip r:embed="rId2"/>
          <a:stretch>
            <a:fillRect/>
          </a:stretch>
        </p:blipFill>
        <p:spPr>
          <a:xfrm>
            <a:off x="690465" y="1489859"/>
            <a:ext cx="3012925" cy="3197681"/>
          </a:xfrm>
          <a:prstGeom prst="rect">
            <a:avLst/>
          </a:prstGeom>
        </p:spPr>
      </p:pic>
      <p:sp>
        <p:nvSpPr>
          <p:cNvPr id="3" name="ZoneTexte 2">
            <a:extLst>
              <a:ext uri="{FF2B5EF4-FFF2-40B4-BE49-F238E27FC236}">
                <a16:creationId xmlns:a16="http://schemas.microsoft.com/office/drawing/2014/main" id="{0E0987B4-7BAC-4DA0-90F5-67981785838E}"/>
              </a:ext>
            </a:extLst>
          </p:cNvPr>
          <p:cNvSpPr txBox="1"/>
          <p:nvPr/>
        </p:nvSpPr>
        <p:spPr>
          <a:xfrm>
            <a:off x="521125" y="465339"/>
            <a:ext cx="957121" cy="369332"/>
          </a:xfrm>
          <a:prstGeom prst="rect">
            <a:avLst/>
          </a:prstGeom>
          <a:noFill/>
        </p:spPr>
        <p:txBody>
          <a:bodyPr wrap="none" rtlCol="0">
            <a:spAutoFit/>
          </a:bodyPr>
          <a:lstStyle/>
          <a:p>
            <a:r>
              <a:rPr lang="fr-FR" dirty="0"/>
              <a:t>Circuit 2</a:t>
            </a:r>
          </a:p>
        </p:txBody>
      </p:sp>
      <p:sp>
        <p:nvSpPr>
          <p:cNvPr id="4" name="ZoneTexte 3">
            <a:extLst>
              <a:ext uri="{FF2B5EF4-FFF2-40B4-BE49-F238E27FC236}">
                <a16:creationId xmlns:a16="http://schemas.microsoft.com/office/drawing/2014/main" id="{AA9CE390-07D1-41A6-A238-3395C76176DA}"/>
              </a:ext>
            </a:extLst>
          </p:cNvPr>
          <p:cNvSpPr txBox="1"/>
          <p:nvPr/>
        </p:nvSpPr>
        <p:spPr>
          <a:xfrm>
            <a:off x="5688100" y="1026169"/>
            <a:ext cx="463588" cy="369332"/>
          </a:xfrm>
          <a:prstGeom prst="rect">
            <a:avLst/>
          </a:prstGeom>
          <a:noFill/>
        </p:spPr>
        <p:txBody>
          <a:bodyPr wrap="none" rtlCol="0">
            <a:spAutoFit/>
          </a:bodyPr>
          <a:lstStyle/>
          <a:p>
            <a:r>
              <a:rPr lang="fr-FR" dirty="0"/>
              <a:t>I = </a:t>
            </a:r>
          </a:p>
        </p:txBody>
      </p:sp>
      <p:sp>
        <p:nvSpPr>
          <p:cNvPr id="5" name="ZoneTexte 4">
            <a:extLst>
              <a:ext uri="{FF2B5EF4-FFF2-40B4-BE49-F238E27FC236}">
                <a16:creationId xmlns:a16="http://schemas.microsoft.com/office/drawing/2014/main" id="{53B254C3-719B-4937-8FE1-2E809CD15B63}"/>
              </a:ext>
            </a:extLst>
          </p:cNvPr>
          <p:cNvSpPr txBox="1"/>
          <p:nvPr/>
        </p:nvSpPr>
        <p:spPr>
          <a:xfrm>
            <a:off x="5688100" y="2062472"/>
            <a:ext cx="696024" cy="369332"/>
          </a:xfrm>
          <a:prstGeom prst="rect">
            <a:avLst/>
          </a:prstGeom>
          <a:noFill/>
        </p:spPr>
        <p:txBody>
          <a:bodyPr wrap="none" rtlCol="0">
            <a:spAutoFit/>
          </a:bodyPr>
          <a:lstStyle/>
          <a:p>
            <a:r>
              <a:rPr lang="fr-FR" dirty="0"/>
              <a:t>U</a:t>
            </a:r>
            <a:r>
              <a:rPr lang="fr-FR" baseline="-25000" dirty="0"/>
              <a:t>L1</a:t>
            </a:r>
            <a:r>
              <a:rPr lang="fr-FR" dirty="0"/>
              <a:t> = </a:t>
            </a:r>
          </a:p>
        </p:txBody>
      </p:sp>
      <p:sp>
        <p:nvSpPr>
          <p:cNvPr id="6" name="ZoneTexte 5">
            <a:extLst>
              <a:ext uri="{FF2B5EF4-FFF2-40B4-BE49-F238E27FC236}">
                <a16:creationId xmlns:a16="http://schemas.microsoft.com/office/drawing/2014/main" id="{8ACB6D15-1049-4D83-B1D6-2FCFBA51F5ED}"/>
              </a:ext>
            </a:extLst>
          </p:cNvPr>
          <p:cNvSpPr txBox="1"/>
          <p:nvPr/>
        </p:nvSpPr>
        <p:spPr>
          <a:xfrm>
            <a:off x="5688100" y="3415004"/>
            <a:ext cx="651140" cy="369332"/>
          </a:xfrm>
          <a:prstGeom prst="rect">
            <a:avLst/>
          </a:prstGeom>
          <a:noFill/>
        </p:spPr>
        <p:txBody>
          <a:bodyPr wrap="none" rtlCol="0">
            <a:spAutoFit/>
          </a:bodyPr>
          <a:lstStyle/>
          <a:p>
            <a:r>
              <a:rPr lang="fr-FR" dirty="0"/>
              <a:t>U</a:t>
            </a:r>
            <a:r>
              <a:rPr lang="fr-FR" baseline="-25000" dirty="0"/>
              <a:t>G</a:t>
            </a:r>
            <a:r>
              <a:rPr lang="fr-FR" dirty="0"/>
              <a:t> = </a:t>
            </a:r>
          </a:p>
        </p:txBody>
      </p:sp>
    </p:spTree>
    <p:extLst>
      <p:ext uri="{BB962C8B-B14F-4D97-AF65-F5344CB8AC3E}">
        <p14:creationId xmlns:p14="http://schemas.microsoft.com/office/powerpoint/2010/main" val="1347132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0FFEF646-40BA-49AC-A14F-58DC20794893}"/>
              </a:ext>
            </a:extLst>
          </p:cNvPr>
          <p:cNvPicPr>
            <a:picLocks noChangeAspect="1"/>
          </p:cNvPicPr>
          <p:nvPr/>
        </p:nvPicPr>
        <p:blipFill>
          <a:blip r:embed="rId2"/>
          <a:stretch>
            <a:fillRect/>
          </a:stretch>
        </p:blipFill>
        <p:spPr>
          <a:xfrm>
            <a:off x="450281" y="1630523"/>
            <a:ext cx="5130089" cy="2614905"/>
          </a:xfrm>
          <a:prstGeom prst="rect">
            <a:avLst/>
          </a:prstGeom>
        </p:spPr>
      </p:pic>
      <p:sp>
        <p:nvSpPr>
          <p:cNvPr id="3" name="ZoneTexte 2">
            <a:extLst>
              <a:ext uri="{FF2B5EF4-FFF2-40B4-BE49-F238E27FC236}">
                <a16:creationId xmlns:a16="http://schemas.microsoft.com/office/drawing/2014/main" id="{51430F79-C69D-4C2A-9960-C2C704FF634C}"/>
              </a:ext>
            </a:extLst>
          </p:cNvPr>
          <p:cNvSpPr txBox="1"/>
          <p:nvPr/>
        </p:nvSpPr>
        <p:spPr>
          <a:xfrm>
            <a:off x="521125" y="465339"/>
            <a:ext cx="957121" cy="369332"/>
          </a:xfrm>
          <a:prstGeom prst="rect">
            <a:avLst/>
          </a:prstGeom>
          <a:noFill/>
        </p:spPr>
        <p:txBody>
          <a:bodyPr wrap="none" rtlCol="0">
            <a:spAutoFit/>
          </a:bodyPr>
          <a:lstStyle/>
          <a:p>
            <a:r>
              <a:rPr lang="fr-FR" dirty="0"/>
              <a:t>Circuit 3</a:t>
            </a:r>
          </a:p>
        </p:txBody>
      </p:sp>
      <p:sp>
        <p:nvSpPr>
          <p:cNvPr id="4" name="ZoneTexte 3">
            <a:extLst>
              <a:ext uri="{FF2B5EF4-FFF2-40B4-BE49-F238E27FC236}">
                <a16:creationId xmlns:a16="http://schemas.microsoft.com/office/drawing/2014/main" id="{205327C7-740E-4E43-BB7C-FE30B117A34B}"/>
              </a:ext>
            </a:extLst>
          </p:cNvPr>
          <p:cNvSpPr txBox="1"/>
          <p:nvPr/>
        </p:nvSpPr>
        <p:spPr>
          <a:xfrm>
            <a:off x="7143675" y="1063491"/>
            <a:ext cx="561372" cy="369332"/>
          </a:xfrm>
          <a:prstGeom prst="rect">
            <a:avLst/>
          </a:prstGeom>
          <a:noFill/>
        </p:spPr>
        <p:txBody>
          <a:bodyPr wrap="none" rtlCol="0">
            <a:spAutoFit/>
          </a:bodyPr>
          <a:lstStyle/>
          <a:p>
            <a:r>
              <a:rPr lang="fr-FR" dirty="0"/>
              <a:t>I</a:t>
            </a:r>
            <a:r>
              <a:rPr lang="fr-FR" baseline="-25000" dirty="0"/>
              <a:t>G</a:t>
            </a:r>
            <a:r>
              <a:rPr lang="fr-FR" dirty="0"/>
              <a:t> = </a:t>
            </a:r>
          </a:p>
        </p:txBody>
      </p:sp>
      <p:sp>
        <p:nvSpPr>
          <p:cNvPr id="5" name="ZoneTexte 4">
            <a:extLst>
              <a:ext uri="{FF2B5EF4-FFF2-40B4-BE49-F238E27FC236}">
                <a16:creationId xmlns:a16="http://schemas.microsoft.com/office/drawing/2014/main" id="{1F3517EF-4923-48C7-B554-1E6B5E9DA5DF}"/>
              </a:ext>
            </a:extLst>
          </p:cNvPr>
          <p:cNvSpPr txBox="1"/>
          <p:nvPr/>
        </p:nvSpPr>
        <p:spPr>
          <a:xfrm>
            <a:off x="7143675" y="1763287"/>
            <a:ext cx="606256" cy="369332"/>
          </a:xfrm>
          <a:prstGeom prst="rect">
            <a:avLst/>
          </a:prstGeom>
          <a:noFill/>
        </p:spPr>
        <p:txBody>
          <a:bodyPr wrap="none" rtlCol="0">
            <a:spAutoFit/>
          </a:bodyPr>
          <a:lstStyle/>
          <a:p>
            <a:r>
              <a:rPr lang="fr-FR" dirty="0"/>
              <a:t>I</a:t>
            </a:r>
            <a:r>
              <a:rPr lang="fr-FR" baseline="-25000" dirty="0"/>
              <a:t>L3</a:t>
            </a:r>
            <a:r>
              <a:rPr lang="fr-FR" dirty="0"/>
              <a:t> = </a:t>
            </a:r>
          </a:p>
        </p:txBody>
      </p:sp>
      <p:sp>
        <p:nvSpPr>
          <p:cNvPr id="6" name="ZoneTexte 5">
            <a:extLst>
              <a:ext uri="{FF2B5EF4-FFF2-40B4-BE49-F238E27FC236}">
                <a16:creationId xmlns:a16="http://schemas.microsoft.com/office/drawing/2014/main" id="{C91BE7CC-E8EE-4DB7-AC8E-DBE205BEC3AF}"/>
              </a:ext>
            </a:extLst>
          </p:cNvPr>
          <p:cNvSpPr txBox="1"/>
          <p:nvPr/>
        </p:nvSpPr>
        <p:spPr>
          <a:xfrm>
            <a:off x="7240520" y="3054906"/>
            <a:ext cx="651140" cy="369332"/>
          </a:xfrm>
          <a:prstGeom prst="rect">
            <a:avLst/>
          </a:prstGeom>
          <a:noFill/>
        </p:spPr>
        <p:txBody>
          <a:bodyPr wrap="none" rtlCol="0">
            <a:spAutoFit/>
          </a:bodyPr>
          <a:lstStyle/>
          <a:p>
            <a:r>
              <a:rPr lang="fr-FR" dirty="0"/>
              <a:t>U</a:t>
            </a:r>
            <a:r>
              <a:rPr lang="fr-FR" baseline="-25000" dirty="0"/>
              <a:t>G</a:t>
            </a:r>
            <a:r>
              <a:rPr lang="fr-FR" dirty="0"/>
              <a:t> = </a:t>
            </a:r>
          </a:p>
        </p:txBody>
      </p:sp>
      <p:sp>
        <p:nvSpPr>
          <p:cNvPr id="7" name="ZoneTexte 6">
            <a:extLst>
              <a:ext uri="{FF2B5EF4-FFF2-40B4-BE49-F238E27FC236}">
                <a16:creationId xmlns:a16="http://schemas.microsoft.com/office/drawing/2014/main" id="{32355E06-C27D-43E4-9FE5-202A420270C8}"/>
              </a:ext>
            </a:extLst>
          </p:cNvPr>
          <p:cNvSpPr txBox="1"/>
          <p:nvPr/>
        </p:nvSpPr>
        <p:spPr>
          <a:xfrm>
            <a:off x="7218078" y="3723321"/>
            <a:ext cx="696024" cy="369332"/>
          </a:xfrm>
          <a:prstGeom prst="rect">
            <a:avLst/>
          </a:prstGeom>
          <a:noFill/>
        </p:spPr>
        <p:txBody>
          <a:bodyPr wrap="none" rtlCol="0">
            <a:spAutoFit/>
          </a:bodyPr>
          <a:lstStyle/>
          <a:p>
            <a:r>
              <a:rPr lang="fr-FR" dirty="0"/>
              <a:t>U</a:t>
            </a:r>
            <a:r>
              <a:rPr lang="fr-FR" baseline="-25000" dirty="0"/>
              <a:t>L1</a:t>
            </a:r>
            <a:r>
              <a:rPr lang="fr-FR" dirty="0"/>
              <a:t> = </a:t>
            </a:r>
          </a:p>
        </p:txBody>
      </p:sp>
      <p:sp>
        <p:nvSpPr>
          <p:cNvPr id="8" name="ZoneTexte 7">
            <a:extLst>
              <a:ext uri="{FF2B5EF4-FFF2-40B4-BE49-F238E27FC236}">
                <a16:creationId xmlns:a16="http://schemas.microsoft.com/office/drawing/2014/main" id="{C2249678-9C28-4EB1-B315-4457D69CBBB2}"/>
              </a:ext>
            </a:extLst>
          </p:cNvPr>
          <p:cNvSpPr txBox="1"/>
          <p:nvPr/>
        </p:nvSpPr>
        <p:spPr>
          <a:xfrm>
            <a:off x="7218078" y="4346525"/>
            <a:ext cx="696024" cy="369332"/>
          </a:xfrm>
          <a:prstGeom prst="rect">
            <a:avLst/>
          </a:prstGeom>
          <a:noFill/>
        </p:spPr>
        <p:txBody>
          <a:bodyPr wrap="none" rtlCol="0">
            <a:spAutoFit/>
          </a:bodyPr>
          <a:lstStyle/>
          <a:p>
            <a:r>
              <a:rPr lang="fr-FR" dirty="0"/>
              <a:t>U</a:t>
            </a:r>
            <a:r>
              <a:rPr lang="fr-FR" baseline="-25000" dirty="0"/>
              <a:t>L2</a:t>
            </a:r>
            <a:r>
              <a:rPr lang="fr-FR" dirty="0"/>
              <a:t> = </a:t>
            </a:r>
          </a:p>
        </p:txBody>
      </p:sp>
      <p:sp>
        <p:nvSpPr>
          <p:cNvPr id="9" name="ZoneTexte 8">
            <a:extLst>
              <a:ext uri="{FF2B5EF4-FFF2-40B4-BE49-F238E27FC236}">
                <a16:creationId xmlns:a16="http://schemas.microsoft.com/office/drawing/2014/main" id="{0FFFE0ED-A702-49C6-BD24-CDF47373681D}"/>
              </a:ext>
            </a:extLst>
          </p:cNvPr>
          <p:cNvSpPr txBox="1"/>
          <p:nvPr/>
        </p:nvSpPr>
        <p:spPr>
          <a:xfrm>
            <a:off x="7195636" y="4969729"/>
            <a:ext cx="696024" cy="369332"/>
          </a:xfrm>
          <a:prstGeom prst="rect">
            <a:avLst/>
          </a:prstGeom>
          <a:noFill/>
        </p:spPr>
        <p:txBody>
          <a:bodyPr wrap="none" rtlCol="0">
            <a:spAutoFit/>
          </a:bodyPr>
          <a:lstStyle/>
          <a:p>
            <a:r>
              <a:rPr lang="fr-FR" dirty="0"/>
              <a:t>U</a:t>
            </a:r>
            <a:r>
              <a:rPr lang="fr-FR" baseline="-25000" dirty="0"/>
              <a:t>L3</a:t>
            </a:r>
            <a:r>
              <a:rPr lang="fr-FR" dirty="0"/>
              <a:t> = </a:t>
            </a:r>
          </a:p>
        </p:txBody>
      </p:sp>
    </p:spTree>
    <p:extLst>
      <p:ext uri="{BB962C8B-B14F-4D97-AF65-F5344CB8AC3E}">
        <p14:creationId xmlns:p14="http://schemas.microsoft.com/office/powerpoint/2010/main" val="1423068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872" y="362588"/>
            <a:ext cx="6393032" cy="523220"/>
          </a:xfrm>
          <a:prstGeom prst="rect">
            <a:avLst/>
          </a:prstGeom>
        </p:spPr>
        <p:txBody>
          <a:bodyPr wrap="none">
            <a:spAutoFit/>
          </a:bodyPr>
          <a:lstStyle/>
          <a:p>
            <a:pPr>
              <a:spcAft>
                <a:spcPts val="0"/>
              </a:spcAft>
            </a:pPr>
            <a:r>
              <a:rPr lang="fr-FR" sz="2800" dirty="0">
                <a:solidFill>
                  <a:srgbClr val="0070C0"/>
                </a:solidFill>
                <a:ea typeface="Times New Roman" panose="02020603050405020304" pitchFamily="18" charset="0"/>
                <a:cs typeface="Tahoma" panose="020B0604030504040204" pitchFamily="34" charset="0"/>
              </a:rPr>
              <a:t>3.3 le diviseur de tension – potentiomètre.</a:t>
            </a:r>
            <a:endParaRPr lang="fr-FR" sz="2800" dirty="0">
              <a:solidFill>
                <a:srgbClr val="0070C0"/>
              </a:solidFill>
              <a:effectLst/>
              <a:ea typeface="Times New Roman" panose="02020603050405020304" pitchFamily="18" charset="0"/>
            </a:endParaRPr>
          </a:p>
        </p:txBody>
      </p:sp>
      <p:sp>
        <p:nvSpPr>
          <p:cNvPr id="3" name="Rectangle 2"/>
          <p:cNvSpPr>
            <a:spLocks noChangeArrowheads="1"/>
          </p:cNvSpPr>
          <p:nvPr/>
        </p:nvSpPr>
        <p:spPr bwMode="auto">
          <a:xfrm>
            <a:off x="969818" y="18703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4" name="Objet 3"/>
          <p:cNvGraphicFramePr>
            <a:graphicFrameLocks noChangeAspect="1"/>
          </p:cNvGraphicFramePr>
          <p:nvPr>
            <p:extLst>
              <p:ext uri="{D42A27DB-BD31-4B8C-83A1-F6EECF244321}">
                <p14:modId xmlns:p14="http://schemas.microsoft.com/office/powerpoint/2010/main" val="1704573540"/>
              </p:ext>
            </p:extLst>
          </p:nvPr>
        </p:nvGraphicFramePr>
        <p:xfrm>
          <a:off x="969818" y="1870363"/>
          <a:ext cx="2876550" cy="2152650"/>
        </p:xfrm>
        <a:graphic>
          <a:graphicData uri="http://schemas.openxmlformats.org/presentationml/2006/ole">
            <mc:AlternateContent xmlns:mc="http://schemas.openxmlformats.org/markup-compatibility/2006">
              <mc:Choice xmlns:v="urn:schemas-microsoft-com:vml" Requires="v">
                <p:oleObj spid="_x0000_s6207" name="Diapositive" r:id="rId3" imgW="9035954" imgH="6777243" progId="PowerPoint.Slide.8">
                  <p:embed/>
                </p:oleObj>
              </mc:Choice>
              <mc:Fallback>
                <p:oleObj name="Diapositive" r:id="rId3" imgW="9035954" imgH="6777243" progId="PowerPoint.Slid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818" y="1870363"/>
                        <a:ext cx="2876550" cy="215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533872" y="1131864"/>
            <a:ext cx="1864998" cy="461665"/>
          </a:xfrm>
          <a:prstGeom prst="rect">
            <a:avLst/>
          </a:prstGeom>
        </p:spPr>
        <p:txBody>
          <a:bodyPr wrap="none">
            <a:spAutoFit/>
          </a:bodyPr>
          <a:lstStyle/>
          <a:p>
            <a:pPr marL="342900" lvl="0" indent="-342900">
              <a:spcAft>
                <a:spcPts val="0"/>
              </a:spcAft>
              <a:buFont typeface="Symbol" panose="05050102010706020507" pitchFamily="18" charset="2"/>
              <a:buChar char=""/>
              <a:tabLst>
                <a:tab pos="228600" algn="l"/>
              </a:tabLst>
            </a:pPr>
            <a:r>
              <a:rPr lang="fr-FR" sz="2400" dirty="0">
                <a:ea typeface="Times New Roman" panose="02020603050405020304" pitchFamily="18" charset="0"/>
                <a:cs typeface="Tahoma" panose="020B0604030504040204" pitchFamily="34" charset="0"/>
              </a:rPr>
              <a:t>Montage </a:t>
            </a:r>
            <a:r>
              <a:rPr lang="fr-FR" sz="2400" dirty="0">
                <a:latin typeface="Verdana" panose="020B0604030504040204" pitchFamily="34" charset="0"/>
                <a:ea typeface="Times New Roman" panose="02020603050405020304" pitchFamily="18" charset="0"/>
                <a:cs typeface="Tahoma" panose="020B0604030504040204" pitchFamily="34" charset="0"/>
              </a:rPr>
              <a:t>:</a:t>
            </a:r>
            <a:endParaRPr lang="fr-FR" sz="2400" dirty="0">
              <a:effectLst/>
              <a:latin typeface="Times New Roman" panose="02020603050405020304" pitchFamily="18" charset="0"/>
              <a:ea typeface="Times New Roman" panose="02020603050405020304" pitchFamily="18" charset="0"/>
            </a:endParaRPr>
          </a:p>
        </p:txBody>
      </p:sp>
      <p:sp>
        <p:nvSpPr>
          <p:cNvPr id="6" name="Rectangle 4"/>
          <p:cNvSpPr>
            <a:spLocks noChangeArrowheads="1"/>
          </p:cNvSpPr>
          <p:nvPr/>
        </p:nvSpPr>
        <p:spPr bwMode="auto">
          <a:xfrm>
            <a:off x="969818" y="44473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7" name="Objet 6"/>
          <p:cNvGraphicFramePr>
            <a:graphicFrameLocks noChangeAspect="1"/>
          </p:cNvGraphicFramePr>
          <p:nvPr>
            <p:extLst>
              <p:ext uri="{D42A27DB-BD31-4B8C-83A1-F6EECF244321}">
                <p14:modId xmlns:p14="http://schemas.microsoft.com/office/powerpoint/2010/main" val="2325066244"/>
              </p:ext>
            </p:extLst>
          </p:nvPr>
        </p:nvGraphicFramePr>
        <p:xfrm>
          <a:off x="969818" y="4447309"/>
          <a:ext cx="2524125" cy="1895475"/>
        </p:xfrm>
        <a:graphic>
          <a:graphicData uri="http://schemas.openxmlformats.org/presentationml/2006/ole">
            <mc:AlternateContent xmlns:mc="http://schemas.openxmlformats.org/markup-compatibility/2006">
              <mc:Choice xmlns:v="urn:schemas-microsoft-com:vml" Requires="v">
                <p:oleObj spid="_x0000_s6208" name="Diapositive" r:id="rId5" imgW="9049635" imgH="6786244" progId="PowerPoint.Slide.8">
                  <p:embed/>
                </p:oleObj>
              </mc:Choice>
              <mc:Fallback>
                <p:oleObj name="Diapositive" r:id="rId5" imgW="9049635" imgH="6786244" progId="PowerPoint.Slide.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9818" y="4447309"/>
                        <a:ext cx="2524125" cy="189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4195502" y="1593529"/>
            <a:ext cx="7904765" cy="4093428"/>
          </a:xfrm>
          <a:prstGeom prst="rect">
            <a:avLst/>
          </a:prstGeom>
        </p:spPr>
        <p:txBody>
          <a:bodyPr wrap="square">
            <a:spAutoFit/>
          </a:bodyPr>
          <a:lstStyle/>
          <a:p>
            <a:pPr marL="342900" lvl="0" indent="-342900">
              <a:spcAft>
                <a:spcPts val="0"/>
              </a:spcAft>
              <a:buFont typeface="Symbol" panose="05050102010706020507" pitchFamily="18" charset="2"/>
              <a:buChar char=""/>
              <a:tabLst>
                <a:tab pos="228600" algn="l"/>
              </a:tabLst>
            </a:pPr>
            <a:r>
              <a:rPr lang="fr-FR" sz="2400" dirty="0">
                <a:ea typeface="Times New Roman" panose="02020603050405020304" pitchFamily="18" charset="0"/>
                <a:cs typeface="Tahoma" panose="020B0604030504040204" pitchFamily="34" charset="0"/>
              </a:rPr>
              <a:t>principe :</a:t>
            </a:r>
            <a:endParaRPr lang="fr-FR" sz="2400" dirty="0">
              <a:effectLst/>
              <a:ea typeface="Times New Roman" panose="02020603050405020304" pitchFamily="18" charset="0"/>
            </a:endParaRPr>
          </a:p>
          <a:p>
            <a:pPr>
              <a:spcAft>
                <a:spcPts val="0"/>
              </a:spcAft>
            </a:pPr>
            <a:r>
              <a:rPr lang="fr-FR" sz="2400" dirty="0">
                <a:ea typeface="Times New Roman" panose="02020603050405020304" pitchFamily="18" charset="0"/>
                <a:cs typeface="Tahoma" panose="020B0604030504040204" pitchFamily="34" charset="0"/>
              </a:rPr>
              <a:t> </a:t>
            </a:r>
            <a:endParaRPr lang="fr-FR" sz="2400" dirty="0">
              <a:effectLst/>
              <a:ea typeface="Times New Roman" panose="02020603050405020304" pitchFamily="18" charset="0"/>
            </a:endParaRPr>
          </a:p>
          <a:p>
            <a:pPr>
              <a:spcAft>
                <a:spcPts val="0"/>
              </a:spcAft>
            </a:pPr>
            <a:r>
              <a:rPr lang="fr-FR" sz="2400" dirty="0">
                <a:ea typeface="Times New Roman" panose="02020603050405020304" pitchFamily="18" charset="0"/>
                <a:cs typeface="Tahoma" panose="020B0604030504040204" pitchFamily="34" charset="0"/>
              </a:rPr>
              <a:t>Le rôle du diviseur de tension est de prélever aux bornes du dipôle BC</a:t>
            </a:r>
          </a:p>
          <a:p>
            <a:pPr>
              <a:spcAft>
                <a:spcPts val="0"/>
              </a:spcAft>
            </a:pPr>
            <a:r>
              <a:rPr lang="fr-FR" sz="2400" dirty="0">
                <a:ea typeface="Times New Roman" panose="02020603050405020304" pitchFamily="18" charset="0"/>
                <a:cs typeface="Tahoma" panose="020B0604030504040204" pitchFamily="34" charset="0"/>
              </a:rPr>
              <a:t>une fraction de la tension totale aux bornes du générateur AC.</a:t>
            </a:r>
            <a:endParaRPr lang="fr-FR" sz="2400" dirty="0">
              <a:effectLst/>
              <a:ea typeface="Times New Roman" panose="02020603050405020304" pitchFamily="18" charset="0"/>
            </a:endParaRPr>
          </a:p>
          <a:p>
            <a:pPr>
              <a:spcAft>
                <a:spcPts val="0"/>
              </a:spcAft>
            </a:pPr>
            <a:r>
              <a:rPr lang="fr-FR" sz="2400" dirty="0">
                <a:ea typeface="Times New Roman" panose="02020603050405020304" pitchFamily="18" charset="0"/>
                <a:cs typeface="Tahoma" panose="020B0604030504040204" pitchFamily="34" charset="0"/>
              </a:rPr>
              <a:t> </a:t>
            </a:r>
            <a:endParaRPr lang="fr-FR" sz="2400" dirty="0">
              <a:effectLst/>
              <a:ea typeface="Times New Roman" panose="02020603050405020304" pitchFamily="18" charset="0"/>
            </a:endParaRPr>
          </a:p>
          <a:p>
            <a:pPr marL="342900" lvl="0" indent="-342900">
              <a:spcAft>
                <a:spcPts val="0"/>
              </a:spcAft>
              <a:buFont typeface="Verdana" panose="020B0604030504040204" pitchFamily="34" charset="0"/>
              <a:buChar char="-"/>
            </a:pPr>
            <a:r>
              <a:rPr lang="fr-FR" sz="2400" dirty="0">
                <a:ea typeface="Times New Roman" panose="02020603050405020304" pitchFamily="18" charset="0"/>
                <a:cs typeface="Tahoma" panose="020B0604030504040204" pitchFamily="34" charset="0"/>
              </a:rPr>
              <a:t>Exprimer </a:t>
            </a:r>
            <a:r>
              <a:rPr lang="fr-FR" sz="2400" dirty="0" err="1">
                <a:ea typeface="Times New Roman" panose="02020603050405020304" pitchFamily="18" charset="0"/>
                <a:cs typeface="Tahoma" panose="020B0604030504040204" pitchFamily="34" charset="0"/>
              </a:rPr>
              <a:t>u</a:t>
            </a:r>
            <a:r>
              <a:rPr lang="fr-FR" sz="2400" baseline="-25000" dirty="0" err="1">
                <a:ea typeface="Times New Roman" panose="02020603050405020304" pitchFamily="18" charset="0"/>
                <a:cs typeface="Tahoma" panose="020B0604030504040204" pitchFamily="34" charset="0"/>
              </a:rPr>
              <a:t>BC</a:t>
            </a:r>
            <a:r>
              <a:rPr lang="fr-FR" sz="2400" dirty="0">
                <a:ea typeface="Times New Roman" panose="02020603050405020304" pitchFamily="18" charset="0"/>
                <a:cs typeface="Tahoma" panose="020B0604030504040204" pitchFamily="34" charset="0"/>
              </a:rPr>
              <a:t> en fonction de R</a:t>
            </a:r>
            <a:r>
              <a:rPr lang="fr-FR" sz="2400" baseline="-25000" dirty="0">
                <a:ea typeface="Times New Roman" panose="02020603050405020304" pitchFamily="18" charset="0"/>
                <a:cs typeface="Tahoma" panose="020B0604030504040204" pitchFamily="34" charset="0"/>
              </a:rPr>
              <a:t>2</a:t>
            </a:r>
            <a:r>
              <a:rPr lang="fr-FR" sz="2400" dirty="0">
                <a:ea typeface="Times New Roman" panose="02020603050405020304" pitchFamily="18" charset="0"/>
                <a:cs typeface="Tahoma" panose="020B0604030504040204" pitchFamily="34" charset="0"/>
              </a:rPr>
              <a:t> et i.</a:t>
            </a:r>
            <a:endParaRPr lang="fr-FR" sz="2400" dirty="0">
              <a:effectLst/>
              <a:ea typeface="Times New Roman" panose="02020603050405020304" pitchFamily="18" charset="0"/>
              <a:cs typeface="Tahoma" panose="020B0604030504040204" pitchFamily="34" charset="0"/>
            </a:endParaRPr>
          </a:p>
          <a:p>
            <a:pPr marL="342900" lvl="0" indent="-342900">
              <a:spcAft>
                <a:spcPts val="0"/>
              </a:spcAft>
              <a:buFont typeface="Verdana" panose="020B0604030504040204" pitchFamily="34" charset="0"/>
              <a:buChar char="-"/>
            </a:pPr>
            <a:r>
              <a:rPr lang="fr-FR" sz="2400" dirty="0">
                <a:ea typeface="Times New Roman" panose="02020603050405020304" pitchFamily="18" charset="0"/>
                <a:cs typeface="Tahoma" panose="020B0604030504040204" pitchFamily="34" charset="0"/>
              </a:rPr>
              <a:t>Exprimer i en fonction des grandeurs e, R</a:t>
            </a:r>
            <a:r>
              <a:rPr lang="fr-FR" sz="2400" baseline="-25000" dirty="0">
                <a:ea typeface="Times New Roman" panose="02020603050405020304" pitchFamily="18" charset="0"/>
                <a:cs typeface="Tahoma" panose="020B0604030504040204" pitchFamily="34" charset="0"/>
              </a:rPr>
              <a:t>1 </a:t>
            </a:r>
            <a:r>
              <a:rPr lang="fr-FR" sz="2400" dirty="0">
                <a:ea typeface="Times New Roman" panose="02020603050405020304" pitchFamily="18" charset="0"/>
                <a:cs typeface="Tahoma" panose="020B0604030504040204" pitchFamily="34" charset="0"/>
              </a:rPr>
              <a:t>et R</a:t>
            </a:r>
            <a:r>
              <a:rPr lang="fr-FR" sz="2400" baseline="-25000" dirty="0">
                <a:ea typeface="Times New Roman" panose="02020603050405020304" pitchFamily="18" charset="0"/>
                <a:cs typeface="Tahoma" panose="020B0604030504040204" pitchFamily="34" charset="0"/>
              </a:rPr>
              <a:t>2</a:t>
            </a:r>
            <a:endParaRPr lang="fr-FR" sz="2400" dirty="0">
              <a:effectLst/>
              <a:ea typeface="Times New Roman" panose="02020603050405020304" pitchFamily="18" charset="0"/>
              <a:cs typeface="Tahoma" panose="020B0604030504040204" pitchFamily="34" charset="0"/>
            </a:endParaRPr>
          </a:p>
          <a:p>
            <a:pPr marL="342900" lvl="0" indent="-342900">
              <a:spcAft>
                <a:spcPts val="0"/>
              </a:spcAft>
              <a:buFont typeface="Verdana" panose="020B0604030504040204" pitchFamily="34" charset="0"/>
              <a:buChar char="-"/>
            </a:pPr>
            <a:r>
              <a:rPr lang="fr-FR" sz="2400" dirty="0">
                <a:ea typeface="Times New Roman" panose="02020603050405020304" pitchFamily="18" charset="0"/>
                <a:cs typeface="Tahoma" panose="020B0604030504040204" pitchFamily="34" charset="0"/>
              </a:rPr>
              <a:t>En déduire</a:t>
            </a:r>
            <a:r>
              <a:rPr lang="fr-FR" sz="2400" baseline="-25000" dirty="0">
                <a:ea typeface="Times New Roman" panose="02020603050405020304" pitchFamily="18" charset="0"/>
                <a:cs typeface="Tahoma" panose="020B0604030504040204" pitchFamily="34" charset="0"/>
              </a:rPr>
              <a:t> </a:t>
            </a:r>
            <a:r>
              <a:rPr lang="fr-FR" sz="2400" dirty="0">
                <a:ea typeface="Times New Roman" panose="02020603050405020304" pitchFamily="18" charset="0"/>
                <a:cs typeface="Tahoma" panose="020B0604030504040204" pitchFamily="34" charset="0"/>
              </a:rPr>
              <a:t>que </a:t>
            </a:r>
            <a:r>
              <a:rPr lang="fr-FR" sz="2400" dirty="0" err="1">
                <a:ea typeface="Times New Roman" panose="02020603050405020304" pitchFamily="18" charset="0"/>
                <a:cs typeface="Tahoma" panose="020B0604030504040204" pitchFamily="34" charset="0"/>
              </a:rPr>
              <a:t>u</a:t>
            </a:r>
            <a:r>
              <a:rPr lang="fr-FR" sz="2400" baseline="-25000" dirty="0" err="1">
                <a:ea typeface="Times New Roman" panose="02020603050405020304" pitchFamily="18" charset="0"/>
                <a:cs typeface="Tahoma" panose="020B0604030504040204" pitchFamily="34" charset="0"/>
              </a:rPr>
              <a:t>BC</a:t>
            </a:r>
            <a:r>
              <a:rPr lang="fr-FR" sz="2400" dirty="0">
                <a:ea typeface="Times New Roman" panose="02020603050405020304" pitchFamily="18" charset="0"/>
                <a:cs typeface="Tahoma" panose="020B0604030504040204" pitchFamily="34" charset="0"/>
              </a:rPr>
              <a:t> représente une fraction de e, quelle est cette fraction ?</a:t>
            </a:r>
            <a:endParaRPr lang="fr-FR" sz="2400" dirty="0">
              <a:effectLst/>
              <a:ea typeface="Times New Roman" panose="02020603050405020304" pitchFamily="18" charset="0"/>
              <a:cs typeface="Tahoma" panose="020B0604030504040204" pitchFamily="34" charset="0"/>
            </a:endParaRPr>
          </a:p>
          <a:p>
            <a:pPr marL="676275">
              <a:spcAft>
                <a:spcPts val="0"/>
              </a:spcAft>
            </a:pPr>
            <a:r>
              <a:rPr lang="fr-FR" sz="2000" dirty="0">
                <a:ea typeface="Times New Roman" panose="02020603050405020304" pitchFamily="18" charset="0"/>
                <a:cs typeface="Tahoma" panose="020B0604030504040204" pitchFamily="34" charset="0"/>
              </a:rPr>
              <a:t> </a:t>
            </a:r>
            <a:endParaRPr lang="fr-FR" sz="2000" dirty="0">
              <a:effectLst/>
              <a:ea typeface="Times New Roman" panose="02020603050405020304" pitchFamily="18" charset="0"/>
            </a:endParaRPr>
          </a:p>
        </p:txBody>
      </p:sp>
    </p:spTree>
    <p:extLst>
      <p:ext uri="{BB962C8B-B14F-4D97-AF65-F5344CB8AC3E}">
        <p14:creationId xmlns:p14="http://schemas.microsoft.com/office/powerpoint/2010/main" val="19555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5127" y="505299"/>
            <a:ext cx="10848109" cy="830997"/>
          </a:xfrm>
          <a:prstGeom prst="rect">
            <a:avLst/>
          </a:prstGeom>
        </p:spPr>
        <p:txBody>
          <a:bodyPr wrap="square">
            <a:spAutoFit/>
          </a:bodyPr>
          <a:lstStyle/>
          <a:p>
            <a:pPr>
              <a:spcAft>
                <a:spcPts val="0"/>
              </a:spcAft>
            </a:pPr>
            <a:r>
              <a:rPr lang="fr-FR" sz="2400" dirty="0" err="1">
                <a:solidFill>
                  <a:srgbClr val="FF0000"/>
                </a:solidFill>
                <a:latin typeface="Verdana" panose="020B0604030504040204" pitchFamily="34" charset="0"/>
                <a:ea typeface="Times New Roman" panose="02020603050405020304" pitchFamily="18" charset="0"/>
                <a:cs typeface="Tahoma" panose="020B0604030504040204" pitchFamily="34" charset="0"/>
              </a:rPr>
              <a:t>u</a:t>
            </a:r>
            <a:r>
              <a:rPr lang="fr-FR" sz="2400" baseline="-25000" dirty="0" err="1">
                <a:solidFill>
                  <a:srgbClr val="FF0000"/>
                </a:solidFill>
                <a:latin typeface="Verdana" panose="020B0604030504040204" pitchFamily="34" charset="0"/>
                <a:ea typeface="Times New Roman" panose="02020603050405020304" pitchFamily="18" charset="0"/>
                <a:cs typeface="Tahoma" panose="020B0604030504040204" pitchFamily="34" charset="0"/>
              </a:rPr>
              <a:t>BC</a:t>
            </a:r>
            <a:r>
              <a:rPr lang="fr-FR" sz="2400" dirty="0">
                <a:solidFill>
                  <a:srgbClr val="FF0000"/>
                </a:solidFill>
                <a:latin typeface="Verdana" panose="020B0604030504040204" pitchFamily="34" charset="0"/>
                <a:ea typeface="Times New Roman" panose="02020603050405020304" pitchFamily="18" charset="0"/>
                <a:cs typeface="Tahoma" panose="020B0604030504040204" pitchFamily="34" charset="0"/>
              </a:rPr>
              <a:t> =R</a:t>
            </a:r>
            <a:r>
              <a:rPr lang="fr-FR" sz="2400" baseline="-25000" dirty="0">
                <a:solidFill>
                  <a:srgbClr val="FF0000"/>
                </a:solidFill>
                <a:latin typeface="Verdana" panose="020B0604030504040204" pitchFamily="34" charset="0"/>
                <a:ea typeface="Times New Roman" panose="02020603050405020304" pitchFamily="18" charset="0"/>
                <a:cs typeface="Tahoma" panose="020B0604030504040204" pitchFamily="34" charset="0"/>
              </a:rPr>
              <a:t>2</a:t>
            </a:r>
            <a:r>
              <a:rPr lang="fr-FR" sz="2400" dirty="0">
                <a:solidFill>
                  <a:srgbClr val="FF0000"/>
                </a:solidFill>
                <a:latin typeface="Verdana" panose="020B0604030504040204" pitchFamily="34" charset="0"/>
                <a:ea typeface="Times New Roman" panose="02020603050405020304" pitchFamily="18" charset="0"/>
                <a:cs typeface="Tahoma" panose="020B0604030504040204" pitchFamily="34" charset="0"/>
              </a:rPr>
              <a:t> . i d’après la loi d’Ohm aux bornes de R</a:t>
            </a:r>
            <a:r>
              <a:rPr lang="fr-FR" sz="2400" baseline="-25000" dirty="0">
                <a:solidFill>
                  <a:srgbClr val="FF0000"/>
                </a:solidFill>
                <a:latin typeface="Verdana" panose="020B0604030504040204" pitchFamily="34" charset="0"/>
                <a:ea typeface="Times New Roman" panose="02020603050405020304" pitchFamily="18" charset="0"/>
                <a:cs typeface="Tahoma" panose="020B0604030504040204" pitchFamily="34" charset="0"/>
              </a:rPr>
              <a:t>2</a:t>
            </a:r>
            <a:endParaRPr lang="fr-FR" sz="2400" dirty="0">
              <a:effectLst/>
              <a:latin typeface="Times New Roman" panose="02020603050405020304" pitchFamily="18" charset="0"/>
              <a:ea typeface="Times New Roman" panose="02020603050405020304" pitchFamily="18" charset="0"/>
            </a:endParaRPr>
          </a:p>
          <a:p>
            <a:pPr>
              <a:spcAft>
                <a:spcPts val="0"/>
              </a:spcAft>
            </a:pPr>
            <a:r>
              <a:rPr lang="fr-FR" sz="2400" dirty="0">
                <a:solidFill>
                  <a:srgbClr val="FF0000"/>
                </a:solidFill>
                <a:latin typeface="Verdana" panose="020B0604030504040204" pitchFamily="34" charset="0"/>
                <a:ea typeface="Times New Roman" panose="02020603050405020304" pitchFamily="18" charset="0"/>
                <a:cs typeface="Tahoma" panose="020B0604030504040204" pitchFamily="34" charset="0"/>
              </a:rPr>
              <a:t> </a:t>
            </a:r>
            <a:r>
              <a:rPr lang="fr-FR" sz="2400" dirty="0">
                <a:solidFill>
                  <a:srgbClr val="FF0000"/>
                </a:solidFill>
                <a:effectLst/>
                <a:latin typeface="Verdana" panose="020B0604030504040204" pitchFamily="34" charset="0"/>
                <a:ea typeface="Times New Roman" panose="02020603050405020304" pitchFamily="18" charset="0"/>
                <a:cs typeface="Tahoma" panose="020B0604030504040204" pitchFamily="34" charset="0"/>
              </a:rPr>
              <a:t> </a:t>
            </a:r>
            <a:endParaRPr lang="fr-FR" sz="240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A0A50E7-1BDF-446E-AA3B-B6C679FC2666}"/>
                  </a:ext>
                </a:extLst>
              </p:cNvPr>
              <p:cNvSpPr/>
              <p:nvPr/>
            </p:nvSpPr>
            <p:spPr>
              <a:xfrm>
                <a:off x="620042" y="4414252"/>
                <a:ext cx="10746651" cy="1399294"/>
              </a:xfrm>
              <a:prstGeom prst="rect">
                <a:avLst/>
              </a:prstGeom>
            </p:spPr>
            <p:txBody>
              <a:bodyPr wrap="square">
                <a:spAutoFit/>
              </a:bodyPr>
              <a:lstStyle/>
              <a:p>
                <a:pPr>
                  <a:spcAft>
                    <a:spcPts val="0"/>
                  </a:spcAft>
                </a:pPr>
                <a:r>
                  <a:rPr lang="fr-FR" sz="2400" dirty="0">
                    <a:solidFill>
                      <a:srgbClr val="FF0000"/>
                    </a:solidFill>
                    <a:latin typeface="Verdana" panose="020B0604030504040204" pitchFamily="34" charset="0"/>
                    <a:ea typeface="Times New Roman" panose="02020603050405020304" pitchFamily="18" charset="0"/>
                    <a:cs typeface="Tahoma" panose="020B0604030504040204" pitchFamily="34" charset="0"/>
                  </a:rPr>
                  <a:t>u</a:t>
                </a:r>
                <a:r>
                  <a:rPr lang="fr-FR" sz="2400" baseline="-25000" dirty="0" err="1">
                    <a:solidFill>
                      <a:srgbClr val="FF0000"/>
                    </a:solidFill>
                    <a:latin typeface="Verdana" panose="020B0604030504040204" pitchFamily="34" charset="0"/>
                    <a:ea typeface="Times New Roman" panose="02020603050405020304" pitchFamily="18" charset="0"/>
                    <a:cs typeface="Tahoma" panose="020B0604030504040204" pitchFamily="34" charset="0"/>
                  </a:rPr>
                  <a:t>BC</a:t>
                </a:r>
                <a:r>
                  <a:rPr lang="fr-FR" sz="2400" dirty="0">
                    <a:solidFill>
                      <a:srgbClr val="FF0000"/>
                    </a:solidFill>
                    <a:latin typeface="Verdana" panose="020B0604030504040204" pitchFamily="34" charset="0"/>
                    <a:ea typeface="Times New Roman" panose="02020603050405020304" pitchFamily="18" charset="0"/>
                    <a:cs typeface="Tahoma" panose="020B0604030504040204" pitchFamily="34" charset="0"/>
                  </a:rPr>
                  <a:t> représente une fraction de la tension e et cette fraction est </a:t>
                </a:r>
                <a14:m>
                  <m:oMath xmlns:m="http://schemas.openxmlformats.org/officeDocument/2006/math">
                    <m:f>
                      <m:fPr>
                        <m:ctrlP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fPr>
                      <m:num>
                        <m:sSub>
                          <m:sSubPr>
                            <m:ctrlP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t>𝑅</m:t>
                            </m:r>
                          </m:e>
                          <m:sub>
                            <m: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t>2</m:t>
                            </m:r>
                          </m:sub>
                        </m:sSub>
                      </m:num>
                      <m:den>
                        <m:sSub>
                          <m:sSubPr>
                            <m:ctrlP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t>𝑅</m:t>
                            </m:r>
                          </m:e>
                          <m:sub>
                            <m: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t>1</m:t>
                            </m:r>
                          </m:sub>
                        </m:sSub>
                        <m: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t>𝑅</m:t>
                            </m:r>
                          </m:e>
                          <m:sub>
                            <m: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t>2</m:t>
                            </m:r>
                          </m:sub>
                        </m:sSub>
                      </m:den>
                    </m:f>
                  </m:oMath>
                </a14:m>
                <a:r>
                  <a:rPr lang="fr-FR" sz="2400" dirty="0">
                    <a:solidFill>
                      <a:srgbClr val="FF0000"/>
                    </a:solidFill>
                    <a:latin typeface="Verdana" panose="020B0604030504040204" pitchFamily="34" charset="0"/>
                    <a:ea typeface="Times New Roman" panose="02020603050405020304" pitchFamily="18" charset="0"/>
                    <a:cs typeface="Tahoma" panose="020B0604030504040204" pitchFamily="34" charset="0"/>
                  </a:rPr>
                  <a:t> </a:t>
                </a:r>
                <a:endParaRPr lang="fr-FR" sz="2400" dirty="0">
                  <a:latin typeface="Times New Roman" panose="02020603050405020304" pitchFamily="18" charset="0"/>
                  <a:ea typeface="Times New Roman" panose="02020603050405020304" pitchFamily="18" charset="0"/>
                </a:endParaRPr>
              </a:p>
              <a:p>
                <a:pPr>
                  <a:spcAft>
                    <a:spcPts val="0"/>
                  </a:spcAft>
                </a:pPr>
                <a:r>
                  <a:rPr lang="fr-FR" sz="2400" dirty="0">
                    <a:latin typeface="Verdana" panose="020B0604030504040204" pitchFamily="34" charset="0"/>
                    <a:ea typeface="Times New Roman" panose="02020603050405020304" pitchFamily="18" charset="0"/>
                    <a:cs typeface="Tahoma" panose="020B0604030504040204" pitchFamily="34" charset="0"/>
                  </a:rPr>
                  <a:t> </a:t>
                </a:r>
                <a:endParaRPr lang="fr-FR" sz="2400" dirty="0">
                  <a:latin typeface="Times New Roman" panose="02020603050405020304" pitchFamily="18" charset="0"/>
                  <a:ea typeface="Times New Roman" panose="02020603050405020304" pitchFamily="18" charset="0"/>
                </a:endParaRPr>
              </a:p>
              <a:p>
                <a:pPr>
                  <a:spcAft>
                    <a:spcPts val="0"/>
                  </a:spcAft>
                </a:pPr>
                <a:r>
                  <a:rPr lang="fr-FR" sz="2400" u="sng" dirty="0">
                    <a:solidFill>
                      <a:srgbClr val="FF0000"/>
                    </a:solidFill>
                    <a:latin typeface="Verdana" panose="020B0604030504040204" pitchFamily="34" charset="0"/>
                    <a:ea typeface="Times New Roman" panose="02020603050405020304" pitchFamily="18" charset="0"/>
                    <a:cs typeface="Tahoma" panose="020B0604030504040204" pitchFamily="34" charset="0"/>
                  </a:rPr>
                  <a:t>Il s’agit d’un diviseur de tension.</a:t>
                </a:r>
                <a:endParaRPr lang="fr-FR" sz="2400" dirty="0">
                  <a:latin typeface="Times New Roman" panose="02020603050405020304" pitchFamily="18" charset="0"/>
                  <a:ea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1A0A50E7-1BDF-446E-AA3B-B6C679FC2666}"/>
                  </a:ext>
                </a:extLst>
              </p:cNvPr>
              <p:cNvSpPr>
                <a:spLocks noRot="1" noChangeAspect="1" noMove="1" noResize="1" noEditPoints="1" noAdjustHandles="1" noChangeArrowheads="1" noChangeShapeType="1" noTextEdit="1"/>
              </p:cNvSpPr>
              <p:nvPr/>
            </p:nvSpPr>
            <p:spPr>
              <a:xfrm>
                <a:off x="620042" y="4414252"/>
                <a:ext cx="10746651" cy="1399294"/>
              </a:xfrm>
              <a:prstGeom prst="rect">
                <a:avLst/>
              </a:prstGeom>
              <a:blipFill>
                <a:blip r:embed="rId3"/>
                <a:stretch>
                  <a:fillRect l="-908" b="-826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D889FEF-1A64-4C84-823A-3C88EC1AC05C}"/>
                  </a:ext>
                </a:extLst>
              </p:cNvPr>
              <p:cNvSpPr/>
              <p:nvPr/>
            </p:nvSpPr>
            <p:spPr>
              <a:xfrm>
                <a:off x="686721" y="3468320"/>
                <a:ext cx="2150269" cy="668068"/>
              </a:xfrm>
              <a:prstGeom prst="rect">
                <a:avLst/>
              </a:prstGeom>
            </p:spPr>
            <p:txBody>
              <a:bodyPr wrap="none">
                <a:spAutoFit/>
              </a:bodyPr>
              <a:lstStyle/>
              <a:p>
                <a:pPr>
                  <a:spcAft>
                    <a:spcPts val="0"/>
                  </a:spcAft>
                </a:pPr>
                <a14:m>
                  <m:oMath xmlns:m="http://schemas.openxmlformats.org/officeDocument/2006/math">
                    <m:sSub>
                      <m:sSubPr>
                        <m:ctrlP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m:rPr>
                            <m:sty m:val="p"/>
                          </m:rP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u</m:t>
                        </m:r>
                      </m:e>
                      <m:sub>
                        <m:r>
                          <m:rPr>
                            <m:sty m:val="p"/>
                          </m:rP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BC</m:t>
                        </m:r>
                      </m:sub>
                    </m:sSub>
                    <m: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r>
                      <m:rPr>
                        <m:sty m:val="p"/>
                      </m:rP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e</m:t>
                    </m:r>
                    <m: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 </m:t>
                    </m:r>
                    <m:f>
                      <m:fPr>
                        <m:ctrlP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fPr>
                      <m:num>
                        <m:sSub>
                          <m:sSubPr>
                            <m:ctrlP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m:rPr>
                                <m:sty m:val="p"/>
                              </m:rP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R</m:t>
                            </m:r>
                          </m:e>
                          <m:sub>
                            <m: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2</m:t>
                            </m:r>
                          </m:sub>
                        </m:sSub>
                      </m:num>
                      <m:den>
                        <m:sSub>
                          <m:sSubPr>
                            <m:ctrlP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m:rPr>
                                <m:sty m:val="p"/>
                              </m:rP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R</m:t>
                            </m:r>
                          </m:e>
                          <m:sub>
                            <m: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1</m:t>
                            </m:r>
                          </m:sub>
                        </m:sSub>
                        <m: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m:rPr>
                                <m:sty m:val="p"/>
                              </m:rP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R</m:t>
                            </m:r>
                          </m:e>
                          <m:sub>
                            <m: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2</m:t>
                            </m:r>
                          </m:sub>
                        </m:sSub>
                      </m:den>
                    </m:f>
                  </m:oMath>
                </a14:m>
                <a:r>
                  <a:rPr lang="fr-FR" sz="2400" dirty="0">
                    <a:solidFill>
                      <a:srgbClr val="FF0000"/>
                    </a:solidFill>
                    <a:latin typeface="Verdana" panose="020B0604030504040204" pitchFamily="34" charset="0"/>
                    <a:ea typeface="Times New Roman" panose="02020603050405020304" pitchFamily="18" charset="0"/>
                    <a:cs typeface="Tahoma" panose="020B0604030504040204" pitchFamily="34" charset="0"/>
                  </a:rPr>
                  <a:t> </a:t>
                </a:r>
                <a:endParaRPr lang="fr-FR" sz="2400" dirty="0">
                  <a:latin typeface="Times New Roman" panose="02020603050405020304" pitchFamily="18" charset="0"/>
                  <a:ea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7D889FEF-1A64-4C84-823A-3C88EC1AC05C}"/>
                  </a:ext>
                </a:extLst>
              </p:cNvPr>
              <p:cNvSpPr>
                <a:spLocks noRot="1" noChangeAspect="1" noMove="1" noResize="1" noEditPoints="1" noAdjustHandles="1" noChangeArrowheads="1" noChangeShapeType="1" noTextEdit="1"/>
              </p:cNvSpPr>
              <p:nvPr/>
            </p:nvSpPr>
            <p:spPr>
              <a:xfrm>
                <a:off x="686721" y="3468320"/>
                <a:ext cx="2150269" cy="668068"/>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C748EFB-4106-4C14-AB39-DA3B8CD45837}"/>
                  </a:ext>
                </a:extLst>
              </p:cNvPr>
              <p:cNvSpPr/>
              <p:nvPr/>
            </p:nvSpPr>
            <p:spPr>
              <a:xfrm>
                <a:off x="686721" y="2560091"/>
                <a:ext cx="4602670" cy="630365"/>
              </a:xfrm>
              <a:prstGeom prst="rect">
                <a:avLst/>
              </a:prstGeom>
            </p:spPr>
            <p:txBody>
              <a:bodyPr wrap="none">
                <a:spAutoFit/>
              </a:bodyPr>
              <a:lstStyle/>
              <a:p>
                <a:pPr>
                  <a:spcAft>
                    <a:spcPts val="0"/>
                  </a:spcAft>
                </a:pPr>
                <a:r>
                  <a:rPr lang="fr-FR" sz="2400" dirty="0">
                    <a:solidFill>
                      <a:srgbClr val="FF0000"/>
                    </a:solidFill>
                    <a:latin typeface="Verdana" panose="020B0604030504040204" pitchFamily="34" charset="0"/>
                    <a:ea typeface="Times New Roman" panose="02020603050405020304" pitchFamily="18" charset="0"/>
                    <a:cs typeface="Tahoma" panose="020B0604030504040204" pitchFamily="34" charset="0"/>
                  </a:rPr>
                  <a:t>Donc  </a:t>
                </a:r>
                <a:r>
                  <a:rPr lang="fr-FR" sz="2400" dirty="0" err="1">
                    <a:solidFill>
                      <a:srgbClr val="FF0000"/>
                    </a:solidFill>
                    <a:latin typeface="Verdana" panose="020B0604030504040204" pitchFamily="34" charset="0"/>
                    <a:ea typeface="Times New Roman" panose="02020603050405020304" pitchFamily="18" charset="0"/>
                    <a:cs typeface="Tahoma" panose="020B0604030504040204" pitchFamily="34" charset="0"/>
                  </a:rPr>
                  <a:t>u</a:t>
                </a:r>
                <a:r>
                  <a:rPr lang="fr-FR" sz="2400" baseline="-25000" dirty="0" err="1">
                    <a:solidFill>
                      <a:srgbClr val="FF0000"/>
                    </a:solidFill>
                    <a:latin typeface="Verdana" panose="020B0604030504040204" pitchFamily="34" charset="0"/>
                    <a:ea typeface="Times New Roman" panose="02020603050405020304" pitchFamily="18" charset="0"/>
                    <a:cs typeface="Tahoma" panose="020B0604030504040204" pitchFamily="34" charset="0"/>
                  </a:rPr>
                  <a:t>BC</a:t>
                </a:r>
                <a:r>
                  <a:rPr lang="fr-FR" sz="2400" dirty="0">
                    <a:solidFill>
                      <a:srgbClr val="FF0000"/>
                    </a:solidFill>
                    <a:latin typeface="Verdana" panose="020B0604030504040204" pitchFamily="34" charset="0"/>
                    <a:ea typeface="Times New Roman" panose="02020603050405020304" pitchFamily="18" charset="0"/>
                    <a:cs typeface="Tahoma" panose="020B0604030504040204" pitchFamily="34" charset="0"/>
                  </a:rPr>
                  <a:t> =R</a:t>
                </a:r>
                <a:r>
                  <a:rPr lang="fr-FR" sz="2400" baseline="-25000" dirty="0">
                    <a:solidFill>
                      <a:srgbClr val="FF0000"/>
                    </a:solidFill>
                    <a:latin typeface="Verdana" panose="020B0604030504040204" pitchFamily="34" charset="0"/>
                    <a:ea typeface="Times New Roman" panose="02020603050405020304" pitchFamily="18" charset="0"/>
                    <a:cs typeface="Tahoma" panose="020B0604030504040204" pitchFamily="34" charset="0"/>
                  </a:rPr>
                  <a:t>2</a:t>
                </a:r>
                <a:r>
                  <a:rPr lang="fr-FR" sz="2400" dirty="0">
                    <a:solidFill>
                      <a:srgbClr val="FF0000"/>
                    </a:solidFill>
                    <a:latin typeface="Verdana" panose="020B0604030504040204" pitchFamily="34" charset="0"/>
                    <a:ea typeface="Times New Roman" panose="02020603050405020304" pitchFamily="18" charset="0"/>
                    <a:cs typeface="Tahoma" panose="020B0604030504040204" pitchFamily="34" charset="0"/>
                  </a:rPr>
                  <a:t> . i = </a:t>
                </a:r>
                <a14:m>
                  <m:oMath xmlns:m="http://schemas.openxmlformats.org/officeDocument/2006/math">
                    <m:sSub>
                      <m:sSubPr>
                        <m:ctrlP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m:rPr>
                            <m:sty m:val="p"/>
                          </m:rP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R</m:t>
                        </m:r>
                      </m:e>
                      <m:sub>
                        <m: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2</m:t>
                        </m:r>
                      </m:sub>
                    </m:sSub>
                    <m: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 . </m:t>
                    </m:r>
                    <m:f>
                      <m:fPr>
                        <m:ctrlP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fPr>
                      <m:num>
                        <m:r>
                          <m:rPr>
                            <m:sty m:val="p"/>
                          </m:rP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e</m:t>
                        </m:r>
                      </m:num>
                      <m:den>
                        <m:sSub>
                          <m:sSubPr>
                            <m:ctrlP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m:rPr>
                                <m:sty m:val="p"/>
                              </m:rP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R</m:t>
                            </m:r>
                          </m:e>
                          <m:sub>
                            <m: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1</m:t>
                            </m:r>
                          </m:sub>
                        </m:sSub>
                        <m: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m:rPr>
                                <m:sty m:val="p"/>
                              </m:rP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R</m:t>
                            </m:r>
                          </m:e>
                          <m:sub>
                            <m: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2</m:t>
                            </m:r>
                          </m:sub>
                        </m:sSub>
                      </m:den>
                    </m:f>
                  </m:oMath>
                </a14:m>
                <a:r>
                  <a:rPr lang="fr-FR" sz="2400" dirty="0">
                    <a:solidFill>
                      <a:srgbClr val="FF0000"/>
                    </a:solidFill>
                    <a:latin typeface="Verdana" panose="020B0604030504040204" pitchFamily="34" charset="0"/>
                    <a:ea typeface="Times New Roman" panose="02020603050405020304" pitchFamily="18" charset="0"/>
                    <a:cs typeface="Tahoma" panose="020B0604030504040204" pitchFamily="34" charset="0"/>
                  </a:rPr>
                  <a:t> </a:t>
                </a:r>
                <a:endParaRPr lang="fr-FR" sz="2400" dirty="0">
                  <a:latin typeface="Times New Roman" panose="02020603050405020304" pitchFamily="18" charset="0"/>
                  <a:ea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CC748EFB-4106-4C14-AB39-DA3B8CD45837}"/>
                  </a:ext>
                </a:extLst>
              </p:cNvPr>
              <p:cNvSpPr>
                <a:spLocks noRot="1" noChangeAspect="1" noMove="1" noResize="1" noEditPoints="1" noAdjustHandles="1" noChangeArrowheads="1" noChangeShapeType="1" noTextEdit="1"/>
              </p:cNvSpPr>
              <p:nvPr/>
            </p:nvSpPr>
            <p:spPr>
              <a:xfrm>
                <a:off x="686721" y="2560091"/>
                <a:ext cx="4602670" cy="630365"/>
              </a:xfrm>
              <a:prstGeom prst="rect">
                <a:avLst/>
              </a:prstGeom>
              <a:blipFill>
                <a:blip r:embed="rId5"/>
                <a:stretch>
                  <a:fillRect l="-2119" t="-291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4497723-5D9B-43A6-8936-6C60978AAFF7}"/>
                  </a:ext>
                </a:extLst>
              </p:cNvPr>
              <p:cNvSpPr/>
              <p:nvPr/>
            </p:nvSpPr>
            <p:spPr>
              <a:xfrm>
                <a:off x="686721" y="1478097"/>
                <a:ext cx="5306646" cy="630365"/>
              </a:xfrm>
              <a:prstGeom prst="rect">
                <a:avLst/>
              </a:prstGeom>
            </p:spPr>
            <p:txBody>
              <a:bodyPr wrap="none">
                <a:spAutoFit/>
              </a:bodyPr>
              <a:lstStyle/>
              <a:p>
                <a:r>
                  <a:rPr lang="fr-FR" sz="2400" dirty="0">
                    <a:solidFill>
                      <a:srgbClr val="FF0000"/>
                    </a:solidFill>
                    <a:latin typeface="Verdana" panose="020B0604030504040204" pitchFamily="34" charset="0"/>
                    <a:ea typeface="Times New Roman" panose="02020603050405020304" pitchFamily="18" charset="0"/>
                    <a:cs typeface="Tahoma" panose="020B0604030504040204" pitchFamily="34" charset="0"/>
                  </a:rPr>
                  <a:t>Dans la maille orientée : </a:t>
                </a:r>
                <a14:m>
                  <m:oMath xmlns:m="http://schemas.openxmlformats.org/officeDocument/2006/math">
                    <m:r>
                      <m:rPr>
                        <m:sty m:val="p"/>
                      </m:rP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i</m:t>
                    </m:r>
                    <m: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f>
                      <m:fPr>
                        <m:ctrlP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fPr>
                      <m:num>
                        <m:r>
                          <m:rPr>
                            <m:sty m:val="p"/>
                          </m:rP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e</m:t>
                        </m:r>
                      </m:num>
                      <m:den>
                        <m:sSub>
                          <m:sSubPr>
                            <m:ctrlP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m:rPr>
                                <m:sty m:val="p"/>
                              </m:rP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R</m:t>
                            </m:r>
                          </m:e>
                          <m:sub>
                            <m: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1</m:t>
                            </m:r>
                          </m:sub>
                        </m:sSub>
                        <m: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sSubPr>
                          <m:e>
                            <m:r>
                              <m:rPr>
                                <m:sty m:val="p"/>
                              </m:rP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R</m:t>
                            </m:r>
                          </m:e>
                          <m:sub>
                            <m:r>
                              <a:rPr lang="fr-FR" sz="2400">
                                <a:solidFill>
                                  <a:srgbClr val="FF0000"/>
                                </a:solidFill>
                                <a:latin typeface="Cambria Math" panose="02040503050406030204" pitchFamily="18" charset="0"/>
                                <a:ea typeface="Times New Roman" panose="02020603050405020304" pitchFamily="18" charset="0"/>
                                <a:cs typeface="Tahoma" panose="020B0604030504040204" pitchFamily="34" charset="0"/>
                              </a:rPr>
                              <m:t>2</m:t>
                            </m:r>
                          </m:sub>
                        </m:sSub>
                      </m:den>
                    </m:f>
                  </m:oMath>
                </a14:m>
                <a:endParaRPr lang="fr-FR" sz="2400" dirty="0"/>
              </a:p>
            </p:txBody>
          </p:sp>
        </mc:Choice>
        <mc:Fallback xmlns="">
          <p:sp>
            <p:nvSpPr>
              <p:cNvPr id="6" name="Rectangle 5">
                <a:extLst>
                  <a:ext uri="{FF2B5EF4-FFF2-40B4-BE49-F238E27FC236}">
                    <a16:creationId xmlns:a16="http://schemas.microsoft.com/office/drawing/2014/main" id="{F4497723-5D9B-43A6-8936-6C60978AAFF7}"/>
                  </a:ext>
                </a:extLst>
              </p:cNvPr>
              <p:cNvSpPr>
                <a:spLocks noRot="1" noChangeAspect="1" noMove="1" noResize="1" noEditPoints="1" noAdjustHandles="1" noChangeArrowheads="1" noChangeShapeType="1" noTextEdit="1"/>
              </p:cNvSpPr>
              <p:nvPr/>
            </p:nvSpPr>
            <p:spPr>
              <a:xfrm>
                <a:off x="686721" y="1478097"/>
                <a:ext cx="5306646" cy="630365"/>
              </a:xfrm>
              <a:prstGeom prst="rect">
                <a:avLst/>
              </a:prstGeom>
              <a:blipFill>
                <a:blip r:embed="rId6"/>
                <a:stretch>
                  <a:fillRect l="-1839" t="-2885"/>
                </a:stretch>
              </a:blipFill>
            </p:spPr>
            <p:txBody>
              <a:bodyPr/>
              <a:lstStyle/>
              <a:p>
                <a:r>
                  <a:rPr lang="fr-FR">
                    <a:noFill/>
                  </a:rPr>
                  <a:t> </a:t>
                </a:r>
              </a:p>
            </p:txBody>
          </p:sp>
        </mc:Fallback>
      </mc:AlternateContent>
      <p:graphicFrame>
        <p:nvGraphicFramePr>
          <p:cNvPr id="7" name="Objet 6">
            <a:extLst>
              <a:ext uri="{FF2B5EF4-FFF2-40B4-BE49-F238E27FC236}">
                <a16:creationId xmlns:a16="http://schemas.microsoft.com/office/drawing/2014/main" id="{3109E22D-50AE-4A6E-9CF8-C1AEF31B0CD6}"/>
              </a:ext>
            </a:extLst>
          </p:cNvPr>
          <p:cNvGraphicFramePr>
            <a:graphicFrameLocks noChangeAspect="1"/>
          </p:cNvGraphicFramePr>
          <p:nvPr>
            <p:extLst>
              <p:ext uri="{D42A27DB-BD31-4B8C-83A1-F6EECF244321}">
                <p14:modId xmlns:p14="http://schemas.microsoft.com/office/powerpoint/2010/main" val="3496986854"/>
              </p:ext>
            </p:extLst>
          </p:nvPr>
        </p:nvGraphicFramePr>
        <p:xfrm>
          <a:off x="7581633" y="1478097"/>
          <a:ext cx="3512021" cy="2628201"/>
        </p:xfrm>
        <a:graphic>
          <a:graphicData uri="http://schemas.openxmlformats.org/presentationml/2006/ole">
            <mc:AlternateContent xmlns:mc="http://schemas.openxmlformats.org/markup-compatibility/2006">
              <mc:Choice xmlns:v="urn:schemas-microsoft-com:vml" Requires="v">
                <p:oleObj spid="_x0000_s11274" name="Slide" r:id="rId7" imgW="7551287" imgH="5661811" progId="PowerPoint.Slide.8">
                  <p:embed/>
                </p:oleObj>
              </mc:Choice>
              <mc:Fallback>
                <p:oleObj name="Slide" r:id="rId7" imgW="7551287" imgH="5661811" progId="PowerPoint.Slide.8">
                  <p:embed/>
                  <p:pic>
                    <p:nvPicPr>
                      <p:cNvPr id="4" name="Objet 3"/>
                      <p:cNvPicPr>
                        <a:picLocks noChangeAspect="1" noChangeArrowheads="1"/>
                      </p:cNvPicPr>
                      <p:nvPr/>
                    </p:nvPicPr>
                    <p:blipFill>
                      <a:blip r:embed="rId8"/>
                      <a:srcRect/>
                      <a:stretch>
                        <a:fillRect/>
                      </a:stretch>
                    </p:blipFill>
                    <p:spPr bwMode="auto">
                      <a:xfrm>
                        <a:off x="7581633" y="1478097"/>
                        <a:ext cx="3512021" cy="2628201"/>
                      </a:xfrm>
                      <a:prstGeom prst="rect">
                        <a:avLst/>
                      </a:prstGeom>
                      <a:noFill/>
                      <a:extLst/>
                    </p:spPr>
                  </p:pic>
                </p:oleObj>
              </mc:Fallback>
            </mc:AlternateContent>
          </a:graphicData>
        </a:graphic>
      </p:graphicFrame>
    </p:spTree>
    <p:extLst>
      <p:ext uri="{BB962C8B-B14F-4D97-AF65-F5344CB8AC3E}">
        <p14:creationId xmlns:p14="http://schemas.microsoft.com/office/powerpoint/2010/main" val="193054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00790" y="385010"/>
            <a:ext cx="11706726" cy="800219"/>
          </a:xfrm>
          <a:prstGeom prst="rect">
            <a:avLst/>
          </a:prstGeom>
          <a:noFill/>
        </p:spPr>
        <p:txBody>
          <a:bodyPr wrap="square" rtlCol="0">
            <a:spAutoFit/>
          </a:bodyPr>
          <a:lstStyle/>
          <a:p>
            <a:r>
              <a:rPr lang="fr-FR" sz="2800" dirty="0">
                <a:solidFill>
                  <a:srgbClr val="0070C0"/>
                </a:solidFill>
              </a:rPr>
              <a:t>I- Définitions.</a:t>
            </a:r>
          </a:p>
          <a:p>
            <a:endParaRPr lang="fr-FR" dirty="0"/>
          </a:p>
        </p:txBody>
      </p:sp>
      <p:sp>
        <p:nvSpPr>
          <p:cNvPr id="3" name="Rectangle 2"/>
          <p:cNvSpPr/>
          <p:nvPr/>
        </p:nvSpPr>
        <p:spPr>
          <a:xfrm>
            <a:off x="203808" y="1185229"/>
            <a:ext cx="11240046" cy="4401205"/>
          </a:xfrm>
          <a:prstGeom prst="rect">
            <a:avLst/>
          </a:prstGeom>
        </p:spPr>
        <p:txBody>
          <a:bodyPr wrap="square">
            <a:spAutoFit/>
          </a:bodyPr>
          <a:lstStyle/>
          <a:p>
            <a:pPr lvl="1">
              <a:spcAft>
                <a:spcPts val="0"/>
              </a:spcAft>
              <a:tabLst>
                <a:tab pos="266700" algn="l"/>
              </a:tabLst>
            </a:pPr>
            <a:r>
              <a:rPr lang="fr-FR" sz="2800" u="sng" dirty="0">
                <a:ea typeface="Times New Roman" panose="02020603050405020304" pitchFamily="18" charset="0"/>
                <a:cs typeface="Tahoma" panose="020B0604030504040204" pitchFamily="34" charset="0"/>
              </a:rPr>
              <a:t>Réseau électrique </a:t>
            </a:r>
            <a:r>
              <a:rPr lang="fr-FR" sz="2800" dirty="0">
                <a:ea typeface="Times New Roman" panose="02020603050405020304" pitchFamily="18" charset="0"/>
                <a:cs typeface="Tahoma" panose="020B0604030504040204" pitchFamily="34" charset="0"/>
              </a:rPr>
              <a:t>: Il est constitué d’un ensemble de dipôles reliés par des conducteurs de résistances négligeables.</a:t>
            </a:r>
            <a:endParaRPr lang="fr-FR" sz="2800" dirty="0">
              <a:ea typeface="Times New Roman" panose="02020603050405020304" pitchFamily="18" charset="0"/>
            </a:endParaRPr>
          </a:p>
          <a:p>
            <a:pPr>
              <a:spcAft>
                <a:spcPts val="0"/>
              </a:spcAft>
            </a:pPr>
            <a:r>
              <a:rPr lang="fr-FR" sz="2800" dirty="0">
                <a:ea typeface="Times New Roman" panose="02020603050405020304" pitchFamily="18" charset="0"/>
                <a:cs typeface="Tahoma" panose="020B0604030504040204" pitchFamily="34" charset="0"/>
              </a:rPr>
              <a:t> </a:t>
            </a:r>
            <a:endParaRPr lang="fr-FR" sz="2800" dirty="0">
              <a:ea typeface="Times New Roman" panose="02020603050405020304" pitchFamily="18" charset="0"/>
            </a:endParaRPr>
          </a:p>
          <a:p>
            <a:pPr lvl="1">
              <a:spcAft>
                <a:spcPts val="0"/>
              </a:spcAft>
              <a:tabLst>
                <a:tab pos="266700" algn="l"/>
              </a:tabLst>
            </a:pPr>
            <a:r>
              <a:rPr lang="fr-FR" sz="2800" u="sng" dirty="0">
                <a:ea typeface="Times New Roman" panose="02020603050405020304" pitchFamily="18" charset="0"/>
                <a:cs typeface="Tahoma" panose="020B0604030504040204" pitchFamily="34" charset="0"/>
              </a:rPr>
              <a:t>Nœud </a:t>
            </a:r>
            <a:r>
              <a:rPr lang="fr-FR" sz="2800" dirty="0">
                <a:ea typeface="Times New Roman" panose="02020603050405020304" pitchFamily="18" charset="0"/>
                <a:cs typeface="Tahoma" panose="020B0604030504040204" pitchFamily="34" charset="0"/>
              </a:rPr>
              <a:t>: Point commun à plusieurs dipôles.</a:t>
            </a:r>
            <a:endParaRPr lang="fr-FR" sz="2800" dirty="0">
              <a:ea typeface="Times New Roman" panose="02020603050405020304" pitchFamily="18" charset="0"/>
            </a:endParaRPr>
          </a:p>
          <a:p>
            <a:pPr>
              <a:spcAft>
                <a:spcPts val="0"/>
              </a:spcAft>
            </a:pPr>
            <a:r>
              <a:rPr lang="fr-FR" sz="2800" dirty="0">
                <a:ea typeface="Times New Roman" panose="02020603050405020304" pitchFamily="18" charset="0"/>
                <a:cs typeface="Tahoma" panose="020B0604030504040204" pitchFamily="34" charset="0"/>
              </a:rPr>
              <a:t> </a:t>
            </a:r>
            <a:endParaRPr lang="fr-FR" sz="2800" dirty="0">
              <a:ea typeface="Times New Roman" panose="02020603050405020304" pitchFamily="18" charset="0"/>
            </a:endParaRPr>
          </a:p>
          <a:p>
            <a:pPr lvl="1">
              <a:spcAft>
                <a:spcPts val="0"/>
              </a:spcAft>
              <a:tabLst>
                <a:tab pos="266700" algn="l"/>
              </a:tabLst>
            </a:pPr>
            <a:r>
              <a:rPr lang="fr-FR" sz="2800" u="sng" dirty="0">
                <a:ea typeface="Times New Roman" panose="02020603050405020304" pitchFamily="18" charset="0"/>
                <a:cs typeface="Tahoma" panose="020B0604030504040204" pitchFamily="34" charset="0"/>
              </a:rPr>
              <a:t>Branche </a:t>
            </a:r>
            <a:r>
              <a:rPr lang="fr-FR" sz="2800" dirty="0">
                <a:ea typeface="Times New Roman" panose="02020603050405020304" pitchFamily="18" charset="0"/>
                <a:cs typeface="Tahoma" panose="020B0604030504040204" pitchFamily="34" charset="0"/>
              </a:rPr>
              <a:t>: </a:t>
            </a:r>
            <a:r>
              <a:rPr lang="fr-FR" sz="2800" dirty="0" err="1">
                <a:ea typeface="Times New Roman" panose="02020603050405020304" pitchFamily="18" charset="0"/>
                <a:cs typeface="Tahoma" panose="020B0604030504040204" pitchFamily="34" charset="0"/>
              </a:rPr>
              <a:t>Elément</a:t>
            </a:r>
            <a:r>
              <a:rPr lang="fr-FR" sz="2800" dirty="0">
                <a:ea typeface="Times New Roman" panose="02020603050405020304" pitchFamily="18" charset="0"/>
                <a:cs typeface="Tahoma" panose="020B0604030504040204" pitchFamily="34" charset="0"/>
              </a:rPr>
              <a:t> de circuit compris entre deux nœuds. Elle comporte un ensemble de dipôles en série.</a:t>
            </a:r>
            <a:endParaRPr lang="fr-FR" sz="2800" dirty="0">
              <a:ea typeface="Times New Roman" panose="02020603050405020304" pitchFamily="18" charset="0"/>
            </a:endParaRPr>
          </a:p>
          <a:p>
            <a:pPr>
              <a:spcAft>
                <a:spcPts val="0"/>
              </a:spcAft>
            </a:pPr>
            <a:r>
              <a:rPr lang="fr-FR" sz="2800" dirty="0">
                <a:ea typeface="Times New Roman" panose="02020603050405020304" pitchFamily="18" charset="0"/>
                <a:cs typeface="Tahoma" panose="020B0604030504040204" pitchFamily="34" charset="0"/>
              </a:rPr>
              <a:t> </a:t>
            </a:r>
            <a:endParaRPr lang="fr-FR" sz="2800" dirty="0">
              <a:ea typeface="Times New Roman" panose="02020603050405020304" pitchFamily="18" charset="0"/>
            </a:endParaRPr>
          </a:p>
          <a:p>
            <a:pPr lvl="1">
              <a:spcAft>
                <a:spcPts val="0"/>
              </a:spcAft>
              <a:tabLst>
                <a:tab pos="266700" algn="l"/>
              </a:tabLst>
            </a:pPr>
            <a:r>
              <a:rPr lang="fr-FR" sz="2800" u="sng" dirty="0">
                <a:ea typeface="Times New Roman" panose="02020603050405020304" pitchFamily="18" charset="0"/>
                <a:cs typeface="Tahoma" panose="020B0604030504040204" pitchFamily="34" charset="0"/>
              </a:rPr>
              <a:t>Maille : </a:t>
            </a:r>
            <a:r>
              <a:rPr lang="fr-FR" sz="2800" dirty="0">
                <a:ea typeface="Times New Roman" panose="02020603050405020304" pitchFamily="18" charset="0"/>
                <a:cs typeface="Tahoma" panose="020B0604030504040204" pitchFamily="34" charset="0"/>
              </a:rPr>
              <a:t>Parcours fermé constitué de branches et ne passant qu’une seule fois par un nœud donné.</a:t>
            </a:r>
            <a:endParaRPr lang="fr-FR" sz="2800" dirty="0">
              <a:effectLst/>
              <a:ea typeface="Times New Roman" panose="02020603050405020304" pitchFamily="18" charset="0"/>
            </a:endParaRPr>
          </a:p>
        </p:txBody>
      </p:sp>
    </p:spTree>
    <p:extLst>
      <p:ext uri="{BB962C8B-B14F-4D97-AF65-F5344CB8AC3E}">
        <p14:creationId xmlns:p14="http://schemas.microsoft.com/office/powerpoint/2010/main" val="21323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039090" y="651163"/>
            <a:ext cx="137855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6" name="Objet 5"/>
          <p:cNvGraphicFramePr>
            <a:graphicFrameLocks noChangeAspect="1"/>
          </p:cNvGraphicFramePr>
          <p:nvPr>
            <p:extLst>
              <p:ext uri="{D42A27DB-BD31-4B8C-83A1-F6EECF244321}">
                <p14:modId xmlns:p14="http://schemas.microsoft.com/office/powerpoint/2010/main" val="2689088764"/>
              </p:ext>
            </p:extLst>
          </p:nvPr>
        </p:nvGraphicFramePr>
        <p:xfrm>
          <a:off x="1039091" y="651164"/>
          <a:ext cx="3007272" cy="2258291"/>
        </p:xfrm>
        <a:graphic>
          <a:graphicData uri="http://schemas.openxmlformats.org/presentationml/2006/ole">
            <mc:AlternateContent xmlns:mc="http://schemas.openxmlformats.org/markup-compatibility/2006">
              <mc:Choice xmlns:v="urn:schemas-microsoft-com:vml" Requires="v">
                <p:oleObj spid="_x0000_s7201" name="Diapositive" r:id="rId3" imgW="9049635" imgH="6786244" progId="PowerPoint.Slide.8">
                  <p:embed/>
                </p:oleObj>
              </mc:Choice>
              <mc:Fallback>
                <p:oleObj name="Diapositive" r:id="rId3" imgW="9049635" imgH="6786244" progId="PowerPoint.Slid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091" y="651164"/>
                        <a:ext cx="3007272" cy="2258291"/>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2" name="Rectangle 1"/>
              <p:cNvSpPr/>
              <p:nvPr/>
            </p:nvSpPr>
            <p:spPr>
              <a:xfrm>
                <a:off x="720437" y="402963"/>
                <a:ext cx="10945091" cy="6082627"/>
              </a:xfrm>
              <a:prstGeom prst="rect">
                <a:avLst/>
              </a:prstGeom>
            </p:spPr>
            <p:txBody>
              <a:bodyPr wrap="square">
                <a:spAutoFit/>
              </a:bodyPr>
              <a:lstStyle/>
              <a:p>
                <a:pPr>
                  <a:spcAft>
                    <a:spcPts val="0"/>
                  </a:spcAft>
                </a:pPr>
                <a:r>
                  <a:rPr lang="fr-FR" sz="2000" dirty="0">
                    <a:ea typeface="Times New Roman" panose="02020603050405020304" pitchFamily="18" charset="0"/>
                    <a:cs typeface="Tahoma" panose="020B0604030504040204" pitchFamily="34" charset="0"/>
                  </a:rPr>
                  <a:t>Dans le montage n°2 Le point B représente le curseur qui peut se déplacer du point C au point A :</a:t>
                </a:r>
                <a:endParaRPr lang="fr-FR" sz="2000" dirty="0">
                  <a:effectLst/>
                  <a:ea typeface="Times New Roman" panose="02020603050405020304" pitchFamily="18" charset="0"/>
                </a:endParaRPr>
              </a:p>
              <a:p>
                <a:pPr>
                  <a:spcAft>
                    <a:spcPts val="0"/>
                  </a:spcAft>
                </a:pPr>
                <a:r>
                  <a:rPr lang="fr-FR" sz="2000" dirty="0">
                    <a:ea typeface="Times New Roman" panose="02020603050405020304" pitchFamily="18" charset="0"/>
                    <a:cs typeface="Tahoma" panose="020B0604030504040204" pitchFamily="34" charset="0"/>
                  </a:rPr>
                  <a:t> </a:t>
                </a:r>
                <a:endParaRPr lang="fr-FR" sz="2000" dirty="0">
                  <a:effectLst/>
                  <a:ea typeface="Times New Roman" panose="02020603050405020304" pitchFamily="18" charset="0"/>
                </a:endParaRPr>
              </a:p>
              <a:p>
                <a:pPr>
                  <a:spcAft>
                    <a:spcPts val="0"/>
                  </a:spcAft>
                </a:pPr>
                <a:r>
                  <a:rPr lang="fr-FR" sz="2000" dirty="0">
                    <a:ea typeface="Times New Roman" panose="02020603050405020304" pitchFamily="18" charset="0"/>
                    <a:cs typeface="Tahoma" panose="020B0604030504040204" pitchFamily="34" charset="0"/>
                  </a:rPr>
                  <a:t>							Quelle résistance représente R</a:t>
                </a:r>
                <a:r>
                  <a:rPr lang="fr-FR" sz="2000" baseline="-25000" dirty="0">
                    <a:ea typeface="Times New Roman" panose="02020603050405020304" pitchFamily="18" charset="0"/>
                    <a:cs typeface="Tahoma" panose="020B0604030504040204" pitchFamily="34" charset="0"/>
                  </a:rPr>
                  <a:t>2 </a:t>
                </a:r>
                <a:r>
                  <a:rPr lang="fr-FR" sz="2000" dirty="0">
                    <a:ea typeface="Times New Roman" panose="02020603050405020304" pitchFamily="18" charset="0"/>
                    <a:cs typeface="Tahoma" panose="020B0604030504040204" pitchFamily="34" charset="0"/>
                  </a:rPr>
                  <a:t>?</a:t>
                </a:r>
                <a:endParaRPr lang="fr-FR" sz="2000" dirty="0">
                  <a:effectLst/>
                  <a:ea typeface="Times New Roman" panose="02020603050405020304" pitchFamily="18" charset="0"/>
                </a:endParaRPr>
              </a:p>
              <a:p>
                <a:pPr>
                  <a:spcAft>
                    <a:spcPts val="0"/>
                  </a:spcAft>
                </a:pPr>
                <a:r>
                  <a:rPr lang="fr-FR" sz="2000" dirty="0">
                    <a:solidFill>
                      <a:srgbClr val="FF0000"/>
                    </a:solidFill>
                    <a:ea typeface="Times New Roman" panose="02020603050405020304" pitchFamily="18" charset="0"/>
                    <a:cs typeface="Tahoma" panose="020B0604030504040204" pitchFamily="34" charset="0"/>
                  </a:rPr>
                  <a:t>							Elle représente R</a:t>
                </a:r>
                <a:r>
                  <a:rPr lang="fr-FR" sz="2000" baseline="-25000" dirty="0">
                    <a:solidFill>
                      <a:srgbClr val="FF0000"/>
                    </a:solidFill>
                    <a:ea typeface="Times New Roman" panose="02020603050405020304" pitchFamily="18" charset="0"/>
                    <a:cs typeface="Tahoma" panose="020B0604030504040204" pitchFamily="34" charset="0"/>
                  </a:rPr>
                  <a:t>BC</a:t>
                </a:r>
                <a:endParaRPr lang="fr-FR" sz="2000" dirty="0">
                  <a:effectLst/>
                  <a:ea typeface="Times New Roman" panose="02020603050405020304" pitchFamily="18" charset="0"/>
                </a:endParaRPr>
              </a:p>
              <a:p>
                <a:pPr>
                  <a:spcAft>
                    <a:spcPts val="0"/>
                  </a:spcAft>
                </a:pPr>
                <a:r>
                  <a:rPr lang="fr-FR" sz="2000" dirty="0">
                    <a:solidFill>
                      <a:srgbClr val="FF0000"/>
                    </a:solidFill>
                    <a:ea typeface="Times New Roman" panose="02020603050405020304" pitchFamily="18" charset="0"/>
                    <a:cs typeface="Tahoma" panose="020B0604030504040204" pitchFamily="34" charset="0"/>
                  </a:rPr>
                  <a:t> </a:t>
                </a:r>
                <a:endParaRPr lang="fr-FR" sz="2000" dirty="0">
                  <a:effectLst/>
                  <a:ea typeface="Times New Roman" panose="02020603050405020304" pitchFamily="18" charset="0"/>
                </a:endParaRPr>
              </a:p>
              <a:p>
                <a:pPr>
                  <a:spcAft>
                    <a:spcPts val="0"/>
                  </a:spcAft>
                </a:pPr>
                <a:r>
                  <a:rPr lang="fr-FR" sz="2000" dirty="0">
                    <a:ea typeface="Times New Roman" panose="02020603050405020304" pitchFamily="18" charset="0"/>
                    <a:cs typeface="Tahoma" panose="020B0604030504040204" pitchFamily="34" charset="0"/>
                  </a:rPr>
                  <a:t>							Quelle résistance représente R</a:t>
                </a:r>
                <a:r>
                  <a:rPr lang="fr-FR" sz="2000" baseline="-25000" dirty="0">
                    <a:ea typeface="Times New Roman" panose="02020603050405020304" pitchFamily="18" charset="0"/>
                    <a:cs typeface="Tahoma" panose="020B0604030504040204" pitchFamily="34" charset="0"/>
                  </a:rPr>
                  <a:t>1 </a:t>
                </a:r>
                <a:r>
                  <a:rPr lang="fr-FR" sz="2000" dirty="0">
                    <a:ea typeface="Times New Roman" panose="02020603050405020304" pitchFamily="18" charset="0"/>
                    <a:cs typeface="Tahoma" panose="020B0604030504040204" pitchFamily="34" charset="0"/>
                  </a:rPr>
                  <a:t>?</a:t>
                </a:r>
                <a:endParaRPr lang="fr-FR" sz="2000" dirty="0">
                  <a:effectLst/>
                  <a:ea typeface="Times New Roman" panose="02020603050405020304" pitchFamily="18" charset="0"/>
                </a:endParaRPr>
              </a:p>
              <a:p>
                <a:pPr>
                  <a:spcAft>
                    <a:spcPts val="0"/>
                  </a:spcAft>
                </a:pPr>
                <a:r>
                  <a:rPr lang="fr-FR" sz="2000" dirty="0">
                    <a:solidFill>
                      <a:srgbClr val="FF0000"/>
                    </a:solidFill>
                    <a:ea typeface="Times New Roman" panose="02020603050405020304" pitchFamily="18" charset="0"/>
                    <a:cs typeface="Tahoma" panose="020B0604030504040204" pitchFamily="34" charset="0"/>
                  </a:rPr>
                  <a:t>							Elle représente R</a:t>
                </a:r>
                <a:r>
                  <a:rPr lang="fr-FR" sz="2000" baseline="-25000" dirty="0">
                    <a:solidFill>
                      <a:srgbClr val="FF0000"/>
                    </a:solidFill>
                    <a:ea typeface="Times New Roman" panose="02020603050405020304" pitchFamily="18" charset="0"/>
                    <a:cs typeface="Tahoma" panose="020B0604030504040204" pitchFamily="34" charset="0"/>
                  </a:rPr>
                  <a:t>AB</a:t>
                </a:r>
                <a:endParaRPr lang="fr-FR" sz="2000" dirty="0">
                  <a:effectLst/>
                  <a:ea typeface="Times New Roman" panose="02020603050405020304" pitchFamily="18" charset="0"/>
                </a:endParaRPr>
              </a:p>
              <a:p>
                <a:pPr>
                  <a:spcAft>
                    <a:spcPts val="0"/>
                  </a:spcAft>
                </a:pPr>
                <a:r>
                  <a:rPr lang="fr-FR" sz="2000" dirty="0">
                    <a:ea typeface="Times New Roman" panose="02020603050405020304" pitchFamily="18" charset="0"/>
                    <a:cs typeface="Tahoma" panose="020B0604030504040204" pitchFamily="34" charset="0"/>
                  </a:rPr>
                  <a:t> </a:t>
                </a:r>
                <a:endParaRPr lang="fr-FR" sz="2000" dirty="0">
                  <a:effectLst/>
                  <a:ea typeface="Times New Roman" panose="02020603050405020304" pitchFamily="18" charset="0"/>
                </a:endParaRPr>
              </a:p>
              <a:p>
                <a:pPr>
                  <a:spcAft>
                    <a:spcPts val="0"/>
                  </a:spcAft>
                </a:pPr>
                <a:r>
                  <a:rPr lang="fr-FR" sz="2000" dirty="0">
                    <a:ea typeface="Times New Roman" panose="02020603050405020304" pitchFamily="18" charset="0"/>
                    <a:cs typeface="Tahoma" panose="020B0604030504040204" pitchFamily="34" charset="0"/>
                  </a:rPr>
                  <a:t>Entre quelles valeurs peut évoluer R</a:t>
                </a:r>
                <a:r>
                  <a:rPr lang="fr-FR" sz="2000" baseline="-25000" dirty="0">
                    <a:ea typeface="Times New Roman" panose="02020603050405020304" pitchFamily="18" charset="0"/>
                    <a:cs typeface="Tahoma" panose="020B0604030504040204" pitchFamily="34" charset="0"/>
                  </a:rPr>
                  <a:t>2 </a:t>
                </a:r>
                <a:r>
                  <a:rPr lang="fr-FR" sz="2000" dirty="0">
                    <a:ea typeface="Times New Roman" panose="02020603050405020304" pitchFamily="18" charset="0"/>
                    <a:cs typeface="Tahoma" panose="020B0604030504040204" pitchFamily="34" charset="0"/>
                  </a:rPr>
                  <a:t>et par conséquent quelles sont les valeurs extrêmes de </a:t>
                </a:r>
                <a:r>
                  <a:rPr lang="fr-FR" sz="2000" dirty="0" err="1">
                    <a:ea typeface="Times New Roman" panose="02020603050405020304" pitchFamily="18" charset="0"/>
                    <a:cs typeface="Tahoma" panose="020B0604030504040204" pitchFamily="34" charset="0"/>
                  </a:rPr>
                  <a:t>u</a:t>
                </a:r>
                <a:r>
                  <a:rPr lang="fr-FR" sz="2000" baseline="-25000" dirty="0" err="1">
                    <a:ea typeface="Times New Roman" panose="02020603050405020304" pitchFamily="18" charset="0"/>
                    <a:cs typeface="Tahoma" panose="020B0604030504040204" pitchFamily="34" charset="0"/>
                  </a:rPr>
                  <a:t>BC</a:t>
                </a:r>
                <a:r>
                  <a:rPr lang="fr-FR" sz="2000" dirty="0">
                    <a:ea typeface="Times New Roman" panose="02020603050405020304" pitchFamily="18" charset="0"/>
                    <a:cs typeface="Tahoma" panose="020B0604030504040204" pitchFamily="34" charset="0"/>
                  </a:rPr>
                  <a:t> ? </a:t>
                </a:r>
                <a:endParaRPr lang="fr-FR" sz="2000" dirty="0">
                  <a:effectLst/>
                  <a:ea typeface="Times New Roman" panose="02020603050405020304" pitchFamily="18" charset="0"/>
                </a:endParaRPr>
              </a:p>
              <a:p>
                <a:pPr>
                  <a:spcAft>
                    <a:spcPts val="0"/>
                  </a:spcAft>
                </a:pPr>
                <a:r>
                  <a:rPr lang="fr-FR" sz="2000" dirty="0">
                    <a:ea typeface="Times New Roman" panose="02020603050405020304" pitchFamily="18" charset="0"/>
                    <a:cs typeface="Tahoma" panose="020B0604030504040204" pitchFamily="34" charset="0"/>
                  </a:rPr>
                  <a:t> </a:t>
                </a:r>
                <a:endParaRPr lang="fr-FR" sz="2000" dirty="0">
                  <a:effectLst/>
                  <a:ea typeface="Times New Roman" panose="02020603050405020304" pitchFamily="18" charset="0"/>
                </a:endParaRPr>
              </a:p>
              <a:p>
                <a:pPr>
                  <a:spcAft>
                    <a:spcPts val="0"/>
                  </a:spcAft>
                </a:pPr>
                <a:r>
                  <a:rPr lang="fr-FR" sz="2000" dirty="0">
                    <a:solidFill>
                      <a:srgbClr val="FF0000"/>
                    </a:solidFill>
                    <a:ea typeface="Times New Roman" panose="02020603050405020304" pitchFamily="18" charset="0"/>
                    <a:cs typeface="Tahoma" panose="020B0604030504040204" pitchFamily="34" charset="0"/>
                  </a:rPr>
                  <a:t> R</a:t>
                </a:r>
                <a:r>
                  <a:rPr lang="fr-FR" sz="2000" baseline="-25000" dirty="0">
                    <a:solidFill>
                      <a:srgbClr val="FF0000"/>
                    </a:solidFill>
                    <a:ea typeface="Times New Roman" panose="02020603050405020304" pitchFamily="18" charset="0"/>
                    <a:cs typeface="Tahoma" panose="020B0604030504040204" pitchFamily="34" charset="0"/>
                  </a:rPr>
                  <a:t>2</a:t>
                </a:r>
                <a:r>
                  <a:rPr lang="fr-FR" sz="2000" dirty="0">
                    <a:solidFill>
                      <a:srgbClr val="FF0000"/>
                    </a:solidFill>
                    <a:ea typeface="Times New Roman" panose="02020603050405020304" pitchFamily="18" charset="0"/>
                    <a:cs typeface="Tahoma" panose="020B0604030504040204" pitchFamily="34" charset="0"/>
                  </a:rPr>
                  <a:t> peut évoluer entre 0 et R</a:t>
                </a:r>
                <a:r>
                  <a:rPr lang="fr-FR" sz="2000" baseline="-25000" dirty="0">
                    <a:solidFill>
                      <a:srgbClr val="FF0000"/>
                    </a:solidFill>
                    <a:ea typeface="Times New Roman" panose="02020603050405020304" pitchFamily="18" charset="0"/>
                    <a:cs typeface="Tahoma" panose="020B0604030504040204" pitchFamily="34" charset="0"/>
                  </a:rPr>
                  <a:t>AC</a:t>
                </a:r>
                <a:r>
                  <a:rPr lang="fr-FR" sz="2000" dirty="0">
                    <a:solidFill>
                      <a:srgbClr val="FF0000"/>
                    </a:solidFill>
                    <a:ea typeface="Times New Roman" panose="02020603050405020304" pitchFamily="18" charset="0"/>
                    <a:cs typeface="Tahoma" panose="020B0604030504040204" pitchFamily="34" charset="0"/>
                  </a:rPr>
                  <a:t> soit entre 0 et (R</a:t>
                </a:r>
                <a:r>
                  <a:rPr lang="fr-FR" sz="2000" baseline="-25000" dirty="0">
                    <a:solidFill>
                      <a:srgbClr val="FF0000"/>
                    </a:solidFill>
                    <a:ea typeface="Times New Roman" panose="02020603050405020304" pitchFamily="18" charset="0"/>
                    <a:cs typeface="Tahoma" panose="020B0604030504040204" pitchFamily="34" charset="0"/>
                  </a:rPr>
                  <a:t>1</a:t>
                </a:r>
                <a:r>
                  <a:rPr lang="fr-FR" sz="2000" dirty="0">
                    <a:solidFill>
                      <a:srgbClr val="FF0000"/>
                    </a:solidFill>
                    <a:ea typeface="Times New Roman" panose="02020603050405020304" pitchFamily="18" charset="0"/>
                    <a:cs typeface="Tahoma" panose="020B0604030504040204" pitchFamily="34" charset="0"/>
                  </a:rPr>
                  <a:t>+R</a:t>
                </a:r>
                <a:r>
                  <a:rPr lang="fr-FR" sz="2000" baseline="-25000" dirty="0">
                    <a:solidFill>
                      <a:srgbClr val="FF0000"/>
                    </a:solidFill>
                    <a:ea typeface="Times New Roman" panose="02020603050405020304" pitchFamily="18" charset="0"/>
                    <a:cs typeface="Tahoma" panose="020B0604030504040204" pitchFamily="34" charset="0"/>
                  </a:rPr>
                  <a:t>2</a:t>
                </a:r>
                <a:r>
                  <a:rPr lang="fr-FR" sz="2000" dirty="0">
                    <a:solidFill>
                      <a:srgbClr val="FF0000"/>
                    </a:solidFill>
                    <a:ea typeface="Times New Roman" panose="02020603050405020304" pitchFamily="18" charset="0"/>
                    <a:cs typeface="Tahoma" panose="020B0604030504040204" pitchFamily="34" charset="0"/>
                  </a:rPr>
                  <a:t>)</a:t>
                </a:r>
                <a:endParaRPr lang="fr-FR" sz="2000" dirty="0">
                  <a:effectLst/>
                  <a:ea typeface="Times New Roman" panose="02020603050405020304" pitchFamily="18" charset="0"/>
                </a:endParaRPr>
              </a:p>
              <a:p>
                <a:pPr>
                  <a:spcAft>
                    <a:spcPts val="0"/>
                  </a:spcAft>
                </a:pPr>
                <a:r>
                  <a:rPr lang="fr-FR" sz="2000" dirty="0">
                    <a:ea typeface="Times New Roman" panose="02020603050405020304" pitchFamily="18" charset="0"/>
                    <a:cs typeface="Tahoma" panose="020B0604030504040204" pitchFamily="34" charset="0"/>
                  </a:rPr>
                  <a:t> </a:t>
                </a:r>
                <a:endParaRPr lang="fr-FR" sz="2000" dirty="0">
                  <a:effectLst/>
                  <a:ea typeface="Times New Roman" panose="02020603050405020304" pitchFamily="18" charset="0"/>
                </a:endParaRPr>
              </a:p>
              <a:p>
                <a:pPr>
                  <a:spcAft>
                    <a:spcPts val="0"/>
                  </a:spcAft>
                </a:pPr>
                <a:r>
                  <a:rPr lang="fr-FR" sz="2000" dirty="0">
                    <a:ea typeface="Times New Roman" panose="02020603050405020304" pitchFamily="18" charset="0"/>
                    <a:cs typeface="Tahoma" panose="020B0604030504040204" pitchFamily="34" charset="0"/>
                  </a:rPr>
                  <a:t> </a:t>
                </a:r>
                <a:endParaRPr lang="fr-FR" sz="2000" dirty="0">
                  <a:effectLst/>
                  <a:ea typeface="Times New Roman" panose="02020603050405020304" pitchFamily="18" charset="0"/>
                </a:endParaRPr>
              </a:p>
              <a:p>
                <a:pPr>
                  <a:spcAft>
                    <a:spcPts val="0"/>
                  </a:spcAft>
                </a:pPr>
                <a:r>
                  <a:rPr lang="fr-FR" sz="2000" dirty="0">
                    <a:ea typeface="Times New Roman" panose="02020603050405020304" pitchFamily="18" charset="0"/>
                    <a:cs typeface="Tahoma" panose="020B0604030504040204" pitchFamily="34" charset="0"/>
                  </a:rPr>
                  <a:t>Exprimer </a:t>
                </a:r>
                <a:r>
                  <a:rPr lang="fr-FR" sz="2000" dirty="0" err="1">
                    <a:ea typeface="Times New Roman" panose="02020603050405020304" pitchFamily="18" charset="0"/>
                    <a:cs typeface="Tahoma" panose="020B0604030504040204" pitchFamily="34" charset="0"/>
                  </a:rPr>
                  <a:t>u</a:t>
                </a:r>
                <a:r>
                  <a:rPr lang="fr-FR" sz="2000" baseline="-25000" dirty="0" err="1">
                    <a:ea typeface="Times New Roman" panose="02020603050405020304" pitchFamily="18" charset="0"/>
                    <a:cs typeface="Tahoma" panose="020B0604030504040204" pitchFamily="34" charset="0"/>
                  </a:rPr>
                  <a:t>BC</a:t>
                </a:r>
                <a:r>
                  <a:rPr lang="fr-FR" sz="2000" dirty="0">
                    <a:ea typeface="Times New Roman" panose="02020603050405020304" pitchFamily="18" charset="0"/>
                    <a:cs typeface="Tahoma" panose="020B0604030504040204" pitchFamily="34" charset="0"/>
                  </a:rPr>
                  <a:t> en fonction de e, R</a:t>
                </a:r>
                <a:r>
                  <a:rPr lang="fr-FR" sz="2000" baseline="-25000" dirty="0">
                    <a:ea typeface="Times New Roman" panose="02020603050405020304" pitchFamily="18" charset="0"/>
                    <a:cs typeface="Tahoma" panose="020B0604030504040204" pitchFamily="34" charset="0"/>
                  </a:rPr>
                  <a:t>1 </a:t>
                </a:r>
                <a:r>
                  <a:rPr lang="fr-FR" sz="2000" dirty="0">
                    <a:ea typeface="Times New Roman" panose="02020603050405020304" pitchFamily="18" charset="0"/>
                    <a:cs typeface="Tahoma" panose="020B0604030504040204" pitchFamily="34" charset="0"/>
                  </a:rPr>
                  <a:t>et R</a:t>
                </a:r>
                <a:r>
                  <a:rPr lang="fr-FR" sz="2000" baseline="-25000" dirty="0">
                    <a:ea typeface="Times New Roman" panose="02020603050405020304" pitchFamily="18" charset="0"/>
                    <a:cs typeface="Tahoma" panose="020B0604030504040204" pitchFamily="34" charset="0"/>
                  </a:rPr>
                  <a:t>2</a:t>
                </a:r>
                <a:endParaRPr lang="fr-FR" sz="2000" dirty="0">
                  <a:effectLst/>
                  <a:ea typeface="Times New Roman" panose="02020603050405020304" pitchFamily="18" charset="0"/>
                </a:endParaRPr>
              </a:p>
              <a:p>
                <a:pPr>
                  <a:spcAft>
                    <a:spcPts val="0"/>
                  </a:spcAft>
                </a:pPr>
                <a:r>
                  <a:rPr lang="fr-FR" sz="2000" baseline="-25000" dirty="0">
                    <a:ea typeface="Times New Roman" panose="02020603050405020304" pitchFamily="18" charset="0"/>
                    <a:cs typeface="Tahoma" panose="020B0604030504040204" pitchFamily="34" charset="0"/>
                  </a:rPr>
                  <a:t> </a:t>
                </a:r>
                <a:endParaRPr lang="fr-FR" sz="2000" dirty="0">
                  <a:effectLst/>
                  <a:ea typeface="Times New Roman" panose="02020603050405020304" pitchFamily="18" charset="0"/>
                </a:endParaRPr>
              </a:p>
              <a:p>
                <a:pPr>
                  <a:spcAft>
                    <a:spcPts val="0"/>
                  </a:spcAft>
                </a:pPr>
                <a14:m>
                  <m:oMath xmlns:m="http://schemas.openxmlformats.org/officeDocument/2006/math">
                    <m:sSub>
                      <m:sSubPr>
                        <m:ctrlPr>
                          <a:rPr lang="fr-FR" sz="2000"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ctrlPr>
                      </m:sSubPr>
                      <m:e>
                        <m:r>
                          <m:rPr>
                            <m:sty m:val="p"/>
                          </m:rPr>
                          <a:rPr lang="fr-FR" sz="2000" i="0">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u</m:t>
                        </m:r>
                      </m:e>
                      <m:sub>
                        <m:r>
                          <m:rPr>
                            <m:sty m:val="p"/>
                          </m:rPr>
                          <a:rPr lang="fr-FR" sz="2000" i="0">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BC</m:t>
                        </m:r>
                      </m:sub>
                    </m:sSub>
                    <m:r>
                      <a:rPr lang="fr-FR" sz="2000" i="0">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m:t>
                    </m:r>
                    <m:r>
                      <m:rPr>
                        <m:sty m:val="p"/>
                      </m:rPr>
                      <a:rPr lang="fr-FR" sz="2000" i="0">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e</m:t>
                    </m:r>
                    <m:r>
                      <a:rPr lang="fr-FR" sz="2000" i="0">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 </m:t>
                    </m:r>
                    <m:f>
                      <m:fPr>
                        <m:ctrlPr>
                          <a:rPr lang="fr-FR" sz="2000"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ctrlPr>
                      </m:fPr>
                      <m:num>
                        <m:sSub>
                          <m:sSubPr>
                            <m:ctrlPr>
                              <a:rPr lang="fr-FR" sz="2000"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ctrlPr>
                          </m:sSubPr>
                          <m:e>
                            <m:r>
                              <m:rPr>
                                <m:sty m:val="p"/>
                              </m:rPr>
                              <a:rPr lang="fr-FR" sz="2000" i="0">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R</m:t>
                            </m:r>
                          </m:e>
                          <m:sub>
                            <m:r>
                              <a:rPr lang="fr-FR" sz="2000" i="0">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2</m:t>
                            </m:r>
                          </m:sub>
                        </m:sSub>
                      </m:num>
                      <m:den>
                        <m:sSub>
                          <m:sSubPr>
                            <m:ctrlPr>
                              <a:rPr lang="fr-FR" sz="2000"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ctrlPr>
                          </m:sSubPr>
                          <m:e>
                            <m:r>
                              <m:rPr>
                                <m:sty m:val="p"/>
                              </m:rPr>
                              <a:rPr lang="fr-FR" sz="2000" i="0">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R</m:t>
                            </m:r>
                          </m:e>
                          <m:sub>
                            <m:r>
                              <a:rPr lang="fr-FR" sz="2000" i="0">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1</m:t>
                            </m:r>
                          </m:sub>
                        </m:sSub>
                        <m:r>
                          <a:rPr lang="fr-FR" sz="2000" i="0">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fr-FR" sz="2000"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ctrlPr>
                          </m:sSubPr>
                          <m:e>
                            <m:r>
                              <m:rPr>
                                <m:sty m:val="p"/>
                              </m:rPr>
                              <a:rPr lang="fr-FR" sz="2000" i="0">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R</m:t>
                            </m:r>
                          </m:e>
                          <m:sub>
                            <m:r>
                              <a:rPr lang="fr-FR" sz="2000" i="0">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2</m:t>
                            </m:r>
                          </m:sub>
                        </m:sSub>
                      </m:den>
                    </m:f>
                    <m:r>
                      <a:rPr lang="fr-FR" sz="2000" i="0">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m:t>
                    </m:r>
                    <m:r>
                      <m:rPr>
                        <m:sty m:val="p"/>
                      </m:rPr>
                      <a:rPr lang="fr-FR" sz="2000" i="0">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e</m:t>
                    </m:r>
                    <m:r>
                      <a:rPr lang="fr-FR" sz="2000" i="0">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 </m:t>
                    </m:r>
                    <m:f>
                      <m:fPr>
                        <m:ctrlPr>
                          <a:rPr lang="fr-FR" sz="2000"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ctrlPr>
                      </m:fPr>
                      <m:num>
                        <m:sSub>
                          <m:sSubPr>
                            <m:ctrlPr>
                              <a:rPr lang="fr-FR" sz="2000"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ctrlPr>
                          </m:sSubPr>
                          <m:e>
                            <m:r>
                              <m:rPr>
                                <m:sty m:val="p"/>
                              </m:rPr>
                              <a:rPr lang="fr-FR" sz="2000" i="0">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R</m:t>
                            </m:r>
                          </m:e>
                          <m:sub>
                            <m:r>
                              <m:rPr>
                                <m:sty m:val="p"/>
                              </m:rPr>
                              <a:rPr lang="fr-FR" sz="2000" i="0">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BC</m:t>
                            </m:r>
                          </m:sub>
                        </m:sSub>
                      </m:num>
                      <m:den>
                        <m:sSub>
                          <m:sSubPr>
                            <m:ctrlPr>
                              <a:rPr lang="fr-FR" sz="2000"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ctrlPr>
                          </m:sSubPr>
                          <m:e>
                            <m:r>
                              <m:rPr>
                                <m:sty m:val="p"/>
                              </m:rPr>
                              <a:rPr lang="fr-FR" sz="2000" i="0">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R</m:t>
                            </m:r>
                          </m:e>
                          <m:sub>
                            <m:r>
                              <m:rPr>
                                <m:sty m:val="p"/>
                              </m:rPr>
                              <a:rPr lang="fr-FR" sz="2000" i="0">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AC</m:t>
                            </m:r>
                          </m:sub>
                        </m:sSub>
                      </m:den>
                    </m:f>
                  </m:oMath>
                </a14:m>
                <a:r>
                  <a:rPr lang="fr-FR" sz="2000" dirty="0">
                    <a:solidFill>
                      <a:srgbClr val="FF0000"/>
                    </a:solidFill>
                    <a:effectLst/>
                    <a:ea typeface="Times New Roman" panose="02020603050405020304" pitchFamily="18" charset="0"/>
                    <a:cs typeface="Tahoma" panose="020B0604030504040204" pitchFamily="34" charset="0"/>
                  </a:rPr>
                  <a:t> </a:t>
                </a:r>
                <a:endParaRPr lang="fr-FR" sz="2000" dirty="0">
                  <a:effectLst/>
                  <a:ea typeface="Times New Roman" panose="02020603050405020304" pitchFamily="18" charset="0"/>
                </a:endParaRPr>
              </a:p>
              <a:p>
                <a:pPr>
                  <a:spcAft>
                    <a:spcPts val="0"/>
                  </a:spcAft>
                </a:pPr>
                <a:r>
                  <a:rPr lang="fr-FR" sz="2000" dirty="0">
                    <a:ea typeface="Times New Roman" panose="02020603050405020304" pitchFamily="18" charset="0"/>
                    <a:cs typeface="Tahoma" panose="020B0604030504040204" pitchFamily="34" charset="0"/>
                  </a:rPr>
                  <a:t> </a:t>
                </a:r>
                <a:endParaRPr lang="fr-FR" sz="2000" dirty="0">
                  <a:effectLst/>
                  <a:ea typeface="Times New Roman" panose="02020603050405020304" pitchFamily="18" charset="0"/>
                </a:endParaRPr>
              </a:p>
              <a:p>
                <a:pPr>
                  <a:spcAft>
                    <a:spcPts val="0"/>
                  </a:spcAft>
                </a:pPr>
                <a:r>
                  <a:rPr lang="fr-FR" sz="2000" dirty="0" err="1">
                    <a:solidFill>
                      <a:srgbClr val="0070C0"/>
                    </a:solidFill>
                    <a:ea typeface="Times New Roman" panose="02020603050405020304" pitchFamily="18" charset="0"/>
                    <a:cs typeface="Tahoma" panose="020B0604030504040204" pitchFamily="34" charset="0"/>
                  </a:rPr>
                  <a:t>u</a:t>
                </a:r>
                <a:r>
                  <a:rPr lang="fr-FR" sz="2000" baseline="-25000" dirty="0" err="1">
                    <a:solidFill>
                      <a:srgbClr val="0070C0"/>
                    </a:solidFill>
                    <a:ea typeface="Times New Roman" panose="02020603050405020304" pitchFamily="18" charset="0"/>
                    <a:cs typeface="Tahoma" panose="020B0604030504040204" pitchFamily="34" charset="0"/>
                  </a:rPr>
                  <a:t>BC</a:t>
                </a:r>
                <a:r>
                  <a:rPr lang="fr-FR" sz="2000" dirty="0">
                    <a:solidFill>
                      <a:srgbClr val="0070C0"/>
                    </a:solidFill>
                    <a:ea typeface="Times New Roman" panose="02020603050405020304" pitchFamily="18" charset="0"/>
                    <a:cs typeface="Tahoma" panose="020B0604030504040204" pitchFamily="34" charset="0"/>
                  </a:rPr>
                  <a:t> varie donc entre 0V si B est en C soit R</a:t>
                </a:r>
                <a:r>
                  <a:rPr lang="fr-FR" sz="2000" baseline="-25000" dirty="0">
                    <a:solidFill>
                      <a:srgbClr val="0070C0"/>
                    </a:solidFill>
                    <a:ea typeface="Times New Roman" panose="02020603050405020304" pitchFamily="18" charset="0"/>
                    <a:cs typeface="Tahoma" panose="020B0604030504040204" pitchFamily="34" charset="0"/>
                  </a:rPr>
                  <a:t>BC</a:t>
                </a:r>
                <a:r>
                  <a:rPr lang="fr-FR" sz="2000" dirty="0">
                    <a:solidFill>
                      <a:srgbClr val="0070C0"/>
                    </a:solidFill>
                    <a:ea typeface="Times New Roman" panose="02020603050405020304" pitchFamily="18" charset="0"/>
                    <a:cs typeface="Tahoma" panose="020B0604030504040204" pitchFamily="34" charset="0"/>
                  </a:rPr>
                  <a:t> = 0 Ω  et   e   si B est en A soit</a:t>
                </a:r>
                <a:r>
                  <a:rPr lang="fr-FR" sz="2000" dirty="0">
                    <a:ea typeface="Times New Roman" panose="02020603050405020304" pitchFamily="18" charset="0"/>
                  </a:rPr>
                  <a:t>       </a:t>
                </a:r>
                <a:r>
                  <a:rPr lang="fr-FR" sz="2000" dirty="0">
                    <a:solidFill>
                      <a:srgbClr val="0070C0"/>
                    </a:solidFill>
                    <a:ea typeface="Times New Roman" panose="02020603050405020304" pitchFamily="18" charset="0"/>
                    <a:cs typeface="Tahoma" panose="020B0604030504040204" pitchFamily="34" charset="0"/>
                  </a:rPr>
                  <a:t>R</a:t>
                </a:r>
                <a:r>
                  <a:rPr lang="fr-FR" sz="2000" baseline="-25000" dirty="0">
                    <a:solidFill>
                      <a:srgbClr val="0070C0"/>
                    </a:solidFill>
                    <a:ea typeface="Times New Roman" panose="02020603050405020304" pitchFamily="18" charset="0"/>
                    <a:cs typeface="Tahoma" panose="020B0604030504040204" pitchFamily="34" charset="0"/>
                  </a:rPr>
                  <a:t>BC</a:t>
                </a:r>
                <a:r>
                  <a:rPr lang="fr-FR" sz="2000" dirty="0">
                    <a:solidFill>
                      <a:srgbClr val="0070C0"/>
                    </a:solidFill>
                    <a:ea typeface="Times New Roman" panose="02020603050405020304" pitchFamily="18" charset="0"/>
                    <a:cs typeface="Tahoma" panose="020B0604030504040204" pitchFamily="34" charset="0"/>
                  </a:rPr>
                  <a:t> = R</a:t>
                </a:r>
                <a:r>
                  <a:rPr lang="fr-FR" sz="2000" baseline="-25000" dirty="0">
                    <a:solidFill>
                      <a:srgbClr val="0070C0"/>
                    </a:solidFill>
                    <a:ea typeface="Times New Roman" panose="02020603050405020304" pitchFamily="18" charset="0"/>
                    <a:cs typeface="Tahoma" panose="020B0604030504040204" pitchFamily="34" charset="0"/>
                  </a:rPr>
                  <a:t>AC</a:t>
                </a:r>
                <a:r>
                  <a:rPr lang="fr-FR" sz="2000" dirty="0">
                    <a:solidFill>
                      <a:srgbClr val="0070C0"/>
                    </a:solidFill>
                    <a:ea typeface="Times New Roman" panose="02020603050405020304" pitchFamily="18" charset="0"/>
                    <a:cs typeface="Tahoma" panose="020B0604030504040204" pitchFamily="34" charset="0"/>
                  </a:rPr>
                  <a:t> </a:t>
                </a:r>
                <a:endParaRPr lang="fr-FR" sz="2000" dirty="0">
                  <a:effectLst/>
                  <a:ea typeface="Times New Roman" panose="02020603050405020304" pitchFamily="18" charset="0"/>
                </a:endParaRPr>
              </a:p>
              <a:p>
                <a:pPr>
                  <a:spcAft>
                    <a:spcPts val="0"/>
                  </a:spcAft>
                </a:pPr>
                <a:r>
                  <a:rPr lang="fr-FR" dirty="0">
                    <a:latin typeface="Verdana" panose="020B0604030504040204" pitchFamily="34" charset="0"/>
                    <a:ea typeface="Times New Roman" panose="02020603050405020304" pitchFamily="18" charset="0"/>
                    <a:cs typeface="Tahoma" panose="020B0604030504040204" pitchFamily="34" charset="0"/>
                  </a:rPr>
                  <a:t> </a:t>
                </a:r>
                <a:endParaRPr lang="fr-FR" sz="1200" dirty="0">
                  <a:effectLst/>
                  <a:latin typeface="Times New Roman" panose="02020603050405020304" pitchFamily="18" charset="0"/>
                  <a:ea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20437" y="402963"/>
                <a:ext cx="10945091" cy="6082627"/>
              </a:xfrm>
              <a:prstGeom prst="rect">
                <a:avLst/>
              </a:prstGeom>
              <a:blipFill>
                <a:blip r:embed="rId5"/>
                <a:stretch>
                  <a:fillRect l="-557" t="-601"/>
                </a:stretch>
              </a:blipFill>
            </p:spPr>
            <p:txBody>
              <a:bodyPr/>
              <a:lstStyle/>
              <a:p>
                <a:r>
                  <a:rPr lang="fr-FR">
                    <a:noFill/>
                  </a:rPr>
                  <a:t> </a:t>
                </a:r>
              </a:p>
            </p:txBody>
          </p:sp>
        </mc:Fallback>
      </mc:AlternateContent>
    </p:spTree>
    <p:extLst>
      <p:ext uri="{BB962C8B-B14F-4D97-AF65-F5344CB8AC3E}">
        <p14:creationId xmlns:p14="http://schemas.microsoft.com/office/powerpoint/2010/main" val="31572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327" y="459847"/>
            <a:ext cx="11125200" cy="2308324"/>
          </a:xfrm>
          <a:prstGeom prst="rect">
            <a:avLst/>
          </a:prstGeom>
        </p:spPr>
        <p:txBody>
          <a:bodyPr wrap="square">
            <a:spAutoFit/>
          </a:bodyPr>
          <a:lstStyle/>
          <a:p>
            <a:pPr>
              <a:spcAft>
                <a:spcPts val="0"/>
              </a:spcAft>
            </a:pPr>
            <a:r>
              <a:rPr lang="fr-FR" sz="2400" u="sng" dirty="0">
                <a:ea typeface="Times New Roman" panose="02020603050405020304" pitchFamily="18" charset="0"/>
                <a:cs typeface="Tahoma" panose="020B0604030504040204" pitchFamily="34" charset="0"/>
              </a:rPr>
              <a:t>Expliquer le rôle du potentiomètre.</a:t>
            </a:r>
            <a:endParaRPr lang="fr-FR" sz="2400" dirty="0">
              <a:ea typeface="Times New Roman" panose="02020603050405020304" pitchFamily="18" charset="0"/>
            </a:endParaRPr>
          </a:p>
          <a:p>
            <a:pPr>
              <a:spcAft>
                <a:spcPts val="0"/>
              </a:spcAft>
            </a:pPr>
            <a:r>
              <a:rPr lang="fr-FR" sz="2400" dirty="0">
                <a:ea typeface="Times New Roman" panose="02020603050405020304" pitchFamily="18" charset="0"/>
                <a:cs typeface="Tahoma" panose="020B0604030504040204" pitchFamily="34" charset="0"/>
              </a:rPr>
              <a:t> </a:t>
            </a:r>
            <a:endParaRPr lang="fr-FR" sz="2400" dirty="0">
              <a:ea typeface="Times New Roman" panose="02020603050405020304" pitchFamily="18" charset="0"/>
            </a:endParaRPr>
          </a:p>
          <a:p>
            <a:pPr>
              <a:spcAft>
                <a:spcPts val="0"/>
              </a:spcAft>
            </a:pPr>
            <a:r>
              <a:rPr lang="fr-FR" sz="2400" dirty="0">
                <a:solidFill>
                  <a:srgbClr val="FF0000"/>
                </a:solidFill>
                <a:ea typeface="Times New Roman" panose="02020603050405020304" pitchFamily="18" charset="0"/>
                <a:cs typeface="Tahoma" panose="020B0604030504040204" pitchFamily="34" charset="0"/>
              </a:rPr>
              <a:t>Le potentiomètre permet d’obtenir, entre deux bornes, une tension réglable allant de 0V à la valeur maximale de la tension source e.</a:t>
            </a:r>
            <a:endParaRPr lang="fr-FR" sz="2400" dirty="0">
              <a:ea typeface="Times New Roman" panose="02020603050405020304" pitchFamily="18" charset="0"/>
            </a:endParaRPr>
          </a:p>
          <a:p>
            <a:pPr>
              <a:spcAft>
                <a:spcPts val="0"/>
              </a:spcAft>
            </a:pPr>
            <a:r>
              <a:rPr lang="fr-FR" sz="2400" dirty="0">
                <a:solidFill>
                  <a:srgbClr val="FF0000"/>
                </a:solidFill>
                <a:ea typeface="Times New Roman" panose="02020603050405020304" pitchFamily="18" charset="0"/>
                <a:cs typeface="Tahoma" panose="020B0604030504040204" pitchFamily="34" charset="0"/>
              </a:rPr>
              <a:t>La tension u</a:t>
            </a:r>
            <a:r>
              <a:rPr lang="fr-FR" sz="2400" baseline="-25000" dirty="0">
                <a:solidFill>
                  <a:srgbClr val="FF0000"/>
                </a:solidFill>
                <a:ea typeface="Times New Roman" panose="02020603050405020304" pitchFamily="18" charset="0"/>
                <a:cs typeface="Tahoma" panose="020B0604030504040204" pitchFamily="34" charset="0"/>
              </a:rPr>
              <a:t>2</a:t>
            </a:r>
            <a:r>
              <a:rPr lang="fr-FR" sz="2400" dirty="0">
                <a:solidFill>
                  <a:srgbClr val="FF0000"/>
                </a:solidFill>
                <a:ea typeface="Times New Roman" panose="02020603050405020304" pitchFamily="18" charset="0"/>
                <a:cs typeface="Tahoma" panose="020B0604030504040204" pitchFamily="34" charset="0"/>
              </a:rPr>
              <a:t> variant continument de 0V à e.</a:t>
            </a:r>
            <a:endParaRPr lang="fr-FR" sz="2400" dirty="0">
              <a:ea typeface="Times New Roman" panose="02020603050405020304" pitchFamily="18" charset="0"/>
            </a:endParaRPr>
          </a:p>
          <a:p>
            <a:pPr>
              <a:spcAft>
                <a:spcPts val="0"/>
              </a:spcAft>
            </a:pPr>
            <a:r>
              <a:rPr lang="fr-FR" sz="2400" dirty="0">
                <a:solidFill>
                  <a:srgbClr val="FF0000"/>
                </a:solidFill>
                <a:latin typeface="Verdana" panose="020B0604030504040204" pitchFamily="34" charset="0"/>
                <a:ea typeface="Times New Roman" panose="02020603050405020304" pitchFamily="18" charset="0"/>
                <a:cs typeface="Tahoma" panose="020B0604030504040204" pitchFamily="34" charset="0"/>
              </a:rPr>
              <a:t> </a:t>
            </a:r>
            <a:endParaRPr lang="fr-FR" sz="2400" dirty="0">
              <a:effectLst/>
              <a:latin typeface="Times New Roman" panose="02020603050405020304" pitchFamily="18" charset="0"/>
              <a:ea typeface="Times New Roman" panose="02020603050405020304" pitchFamily="18" charset="0"/>
            </a:endParaRPr>
          </a:p>
        </p:txBody>
      </p:sp>
      <p:pic>
        <p:nvPicPr>
          <p:cNvPr id="3" name="Image 2" descr="http://1.bp.blogspot.com/-23gZWsjJBE0/VaPJcBSNBII/AAAAAAAAAlA/1ScLTPvkmhI/s1600/453308_BB_00_FB.EPS_1000.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0018" y="3084799"/>
            <a:ext cx="2713328" cy="2678691"/>
          </a:xfrm>
          <a:prstGeom prst="rect">
            <a:avLst/>
          </a:prstGeom>
          <a:noFill/>
          <a:ln>
            <a:noFill/>
          </a:ln>
        </p:spPr>
      </p:pic>
      <p:pic>
        <p:nvPicPr>
          <p:cNvPr id="4" name="Image 3" descr="http://stephane.genouel.free.fr/FT/0%20Dossier%20technique/1%20Texte/Scenari%20capteurs/res/potar.png"/>
          <p:cNvPicPr/>
          <p:nvPr/>
        </p:nvPicPr>
        <p:blipFill>
          <a:blip r:embed="rId3">
            <a:extLst>
              <a:ext uri="{28A0092B-C50C-407E-A947-70E740481C1C}">
                <a14:useLocalDpi xmlns:a14="http://schemas.microsoft.com/office/drawing/2010/main" val="0"/>
              </a:ext>
            </a:extLst>
          </a:blip>
          <a:srcRect/>
          <a:stretch>
            <a:fillRect/>
          </a:stretch>
        </p:blipFill>
        <p:spPr bwMode="auto">
          <a:xfrm>
            <a:off x="6102927" y="2520891"/>
            <a:ext cx="4929794" cy="3242599"/>
          </a:xfrm>
          <a:prstGeom prst="rect">
            <a:avLst/>
          </a:prstGeom>
          <a:noFill/>
          <a:ln>
            <a:noFill/>
          </a:ln>
        </p:spPr>
      </p:pic>
    </p:spTree>
    <p:extLst>
      <p:ext uri="{BB962C8B-B14F-4D97-AF65-F5344CB8AC3E}">
        <p14:creationId xmlns:p14="http://schemas.microsoft.com/office/powerpoint/2010/main" val="2172857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614" y="120361"/>
            <a:ext cx="11458574" cy="268128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fr-FR" sz="2400" i="1" dirty="0"/>
              <a:t>Fiche résumé du chapitre 3</a:t>
            </a:r>
            <a:endParaRPr lang="fr-FR" sz="2400" dirty="0"/>
          </a:p>
          <a:p>
            <a:r>
              <a:rPr lang="fr-FR" sz="2400" i="1" dirty="0"/>
              <a:t> </a:t>
            </a:r>
            <a:endParaRPr lang="fr-FR" sz="2400" dirty="0"/>
          </a:p>
          <a:p>
            <a:pPr algn="just"/>
            <a:r>
              <a:rPr lang="fr-FR" sz="2400" i="1" dirty="0"/>
              <a:t>Faites votre résumé du chapitre 3 sur cette page. Vous rappellerez les concepts importants et les formules vues. Cette synthèse vous servira pour la mémorisation du cours. Posez ensuite toutes vos questions par écrit pour en discuter en cours.</a:t>
            </a:r>
            <a:endParaRPr lang="fr-FR" sz="2400" dirty="0"/>
          </a:p>
        </p:txBody>
      </p:sp>
    </p:spTree>
    <p:extLst>
      <p:ext uri="{BB962C8B-B14F-4D97-AF65-F5344CB8AC3E}">
        <p14:creationId xmlns:p14="http://schemas.microsoft.com/office/powerpoint/2010/main" val="136958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922829" y="577150"/>
            <a:ext cx="9727690" cy="5153891"/>
          </a:xfrm>
          <a:prstGeom prst="rect">
            <a:avLst/>
          </a:prstGeom>
        </p:spPr>
      </p:pic>
      <p:sp>
        <p:nvSpPr>
          <p:cNvPr id="3" name="Ellipse 2"/>
          <p:cNvSpPr/>
          <p:nvPr/>
        </p:nvSpPr>
        <p:spPr>
          <a:xfrm>
            <a:off x="3380509" y="1274618"/>
            <a:ext cx="166255" cy="16625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4" name="Ellipse 3"/>
          <p:cNvSpPr/>
          <p:nvPr/>
        </p:nvSpPr>
        <p:spPr>
          <a:xfrm>
            <a:off x="5417128" y="1316182"/>
            <a:ext cx="166255" cy="16625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5" name="Ellipse 4"/>
          <p:cNvSpPr/>
          <p:nvPr/>
        </p:nvSpPr>
        <p:spPr>
          <a:xfrm>
            <a:off x="4544291" y="5347855"/>
            <a:ext cx="166255" cy="16625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7" name="Ellipse 6"/>
          <p:cNvSpPr/>
          <p:nvPr/>
        </p:nvSpPr>
        <p:spPr>
          <a:xfrm>
            <a:off x="1648691" y="1676400"/>
            <a:ext cx="1136073" cy="3505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6982691" y="1676400"/>
            <a:ext cx="789709" cy="3505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1995055" y="5181600"/>
            <a:ext cx="7509163" cy="65116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10"/>
          <p:cNvSpPr/>
          <p:nvPr/>
        </p:nvSpPr>
        <p:spPr>
          <a:xfrm>
            <a:off x="3831163" y="2040890"/>
            <a:ext cx="1114910" cy="2544965"/>
          </a:xfrm>
          <a:custGeom>
            <a:avLst/>
            <a:gdLst>
              <a:gd name="connsiteX0" fmla="*/ 1114910 w 1114910"/>
              <a:gd name="connsiteY0" fmla="*/ 2544965 h 2544965"/>
              <a:gd name="connsiteX1" fmla="*/ 394473 w 1114910"/>
              <a:gd name="connsiteY1" fmla="*/ 2032346 h 2544965"/>
              <a:gd name="connsiteX2" fmla="*/ 6546 w 1114910"/>
              <a:gd name="connsiteY2" fmla="*/ 923983 h 2544965"/>
              <a:gd name="connsiteX3" fmla="*/ 214364 w 1114910"/>
              <a:gd name="connsiteY3" fmla="*/ 37292 h 2544965"/>
              <a:gd name="connsiteX4" fmla="*/ 990219 w 1114910"/>
              <a:gd name="connsiteY4" fmla="*/ 258965 h 2544965"/>
              <a:gd name="connsiteX5" fmla="*/ 1031782 w 1114910"/>
              <a:gd name="connsiteY5" fmla="*/ 1104092 h 2544965"/>
              <a:gd name="connsiteX6" fmla="*/ 1045637 w 1114910"/>
              <a:gd name="connsiteY6" fmla="*/ 1879946 h 2544965"/>
              <a:gd name="connsiteX7" fmla="*/ 1045637 w 1114910"/>
              <a:gd name="connsiteY7" fmla="*/ 1879946 h 254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10" h="2544965">
                <a:moveTo>
                  <a:pt x="1114910" y="2544965"/>
                </a:moveTo>
                <a:cubicBezTo>
                  <a:pt x="847055" y="2423737"/>
                  <a:pt x="579200" y="2302510"/>
                  <a:pt x="394473" y="2032346"/>
                </a:cubicBezTo>
                <a:cubicBezTo>
                  <a:pt x="209746" y="1762182"/>
                  <a:pt x="36564" y="1256492"/>
                  <a:pt x="6546" y="923983"/>
                </a:cubicBezTo>
                <a:cubicBezTo>
                  <a:pt x="-23472" y="591474"/>
                  <a:pt x="50419" y="148128"/>
                  <a:pt x="214364" y="37292"/>
                </a:cubicBezTo>
                <a:cubicBezTo>
                  <a:pt x="378309" y="-73544"/>
                  <a:pt x="853983" y="81165"/>
                  <a:pt x="990219" y="258965"/>
                </a:cubicBezTo>
                <a:cubicBezTo>
                  <a:pt x="1126455" y="436765"/>
                  <a:pt x="1022546" y="833928"/>
                  <a:pt x="1031782" y="1104092"/>
                </a:cubicBezTo>
                <a:cubicBezTo>
                  <a:pt x="1041018" y="1374256"/>
                  <a:pt x="1045637" y="1879946"/>
                  <a:pt x="1045637" y="1879946"/>
                </a:cubicBezTo>
                <a:lnTo>
                  <a:pt x="1045637" y="1879946"/>
                </a:lnTo>
              </a:path>
            </a:pathLst>
          </a:custGeom>
          <a:noFill/>
          <a:ln w="285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4059382" y="2784764"/>
            <a:ext cx="753732" cy="369332"/>
          </a:xfrm>
          <a:prstGeom prst="rect">
            <a:avLst/>
          </a:prstGeom>
          <a:noFill/>
        </p:spPr>
        <p:txBody>
          <a:bodyPr wrap="none" rtlCol="0">
            <a:spAutoFit/>
          </a:bodyPr>
          <a:lstStyle/>
          <a:p>
            <a:r>
              <a:rPr lang="fr-FR" dirty="0">
                <a:solidFill>
                  <a:srgbClr val="0070C0"/>
                </a:solidFill>
              </a:rPr>
              <a:t>maille</a:t>
            </a:r>
          </a:p>
        </p:txBody>
      </p:sp>
      <p:sp>
        <p:nvSpPr>
          <p:cNvPr id="13" name="ZoneTexte 12"/>
          <p:cNvSpPr txBox="1"/>
          <p:nvPr/>
        </p:nvSpPr>
        <p:spPr>
          <a:xfrm>
            <a:off x="4996980" y="5989905"/>
            <a:ext cx="840295" cy="369332"/>
          </a:xfrm>
          <a:prstGeom prst="rect">
            <a:avLst/>
          </a:prstGeom>
          <a:noFill/>
        </p:spPr>
        <p:txBody>
          <a:bodyPr wrap="none" rtlCol="0">
            <a:spAutoFit/>
          </a:bodyPr>
          <a:lstStyle/>
          <a:p>
            <a:r>
              <a:rPr lang="fr-FR" dirty="0">
                <a:solidFill>
                  <a:srgbClr val="FF0000"/>
                </a:solidFill>
              </a:rPr>
              <a:t>Nœud</a:t>
            </a:r>
            <a:r>
              <a:rPr lang="fr-FR" dirty="0"/>
              <a:t> </a:t>
            </a:r>
          </a:p>
        </p:txBody>
      </p:sp>
      <p:sp>
        <p:nvSpPr>
          <p:cNvPr id="14" name="ZoneTexte 13"/>
          <p:cNvSpPr txBox="1"/>
          <p:nvPr/>
        </p:nvSpPr>
        <p:spPr>
          <a:xfrm>
            <a:off x="706582" y="2040890"/>
            <a:ext cx="949362" cy="369332"/>
          </a:xfrm>
          <a:prstGeom prst="rect">
            <a:avLst/>
          </a:prstGeom>
          <a:noFill/>
        </p:spPr>
        <p:txBody>
          <a:bodyPr wrap="none" rtlCol="0">
            <a:spAutoFit/>
          </a:bodyPr>
          <a:lstStyle/>
          <a:p>
            <a:r>
              <a:rPr lang="fr-FR" dirty="0">
                <a:solidFill>
                  <a:srgbClr val="00B050"/>
                </a:solidFill>
              </a:rPr>
              <a:t>branche</a:t>
            </a:r>
          </a:p>
        </p:txBody>
      </p:sp>
      <p:sp>
        <p:nvSpPr>
          <p:cNvPr id="15" name="Rectangle 14">
            <a:extLst>
              <a:ext uri="{FF2B5EF4-FFF2-40B4-BE49-F238E27FC236}">
                <a16:creationId xmlns:a16="http://schemas.microsoft.com/office/drawing/2014/main" id="{52E643A0-B775-458B-AD66-A35B828F5357}"/>
              </a:ext>
            </a:extLst>
          </p:cNvPr>
          <p:cNvSpPr/>
          <p:nvPr/>
        </p:nvSpPr>
        <p:spPr>
          <a:xfrm>
            <a:off x="0" y="171041"/>
            <a:ext cx="10086109" cy="400110"/>
          </a:xfrm>
          <a:prstGeom prst="rect">
            <a:avLst/>
          </a:prstGeom>
        </p:spPr>
        <p:txBody>
          <a:bodyPr wrap="square">
            <a:spAutoFit/>
          </a:bodyPr>
          <a:lstStyle/>
          <a:p>
            <a:pPr lvl="1">
              <a:spcAft>
                <a:spcPts val="0"/>
              </a:spcAft>
              <a:tabLst>
                <a:tab pos="266700" algn="l"/>
              </a:tabLst>
            </a:pPr>
            <a:r>
              <a:rPr lang="fr-FR" sz="2000" u="sng" dirty="0">
                <a:ea typeface="Times New Roman" panose="02020603050405020304" pitchFamily="18" charset="0"/>
                <a:cs typeface="Tahoma" panose="020B0604030504040204" pitchFamily="34" charset="0"/>
              </a:rPr>
              <a:t>Exemple : </a:t>
            </a:r>
            <a:r>
              <a:rPr lang="fr-FR" sz="2000" dirty="0">
                <a:ea typeface="Times New Roman" panose="02020603050405020304" pitchFamily="18" charset="0"/>
                <a:cs typeface="Tahoma" panose="020B0604030504040204" pitchFamily="34" charset="0"/>
              </a:rPr>
              <a:t> Repérer les nœuds, les branches et quelques mailles dans le circuit</a:t>
            </a:r>
            <a:r>
              <a:rPr lang="fr-FR" sz="1200" dirty="0">
                <a:latin typeface="Verdana" panose="020B0604030504040204" pitchFamily="34" charset="0"/>
                <a:ea typeface="Times New Roman" panose="02020603050405020304" pitchFamily="18" charset="0"/>
                <a:cs typeface="Tahoma" panose="020B0604030504040204" pitchFamily="34" charset="0"/>
              </a:rPr>
              <a:t>.</a:t>
            </a:r>
            <a:endParaRPr lang="fr-FR"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87821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795" y="445716"/>
            <a:ext cx="3521541" cy="523220"/>
          </a:xfrm>
          <a:prstGeom prst="rect">
            <a:avLst/>
          </a:prstGeom>
        </p:spPr>
        <p:txBody>
          <a:bodyPr wrap="none">
            <a:spAutoFit/>
          </a:bodyPr>
          <a:lstStyle/>
          <a:p>
            <a:pPr>
              <a:spcAft>
                <a:spcPts val="0"/>
              </a:spcAft>
            </a:pPr>
            <a:r>
              <a:rPr lang="fr-FR" sz="2800" dirty="0">
                <a:solidFill>
                  <a:srgbClr val="0070C0"/>
                </a:solidFill>
                <a:ea typeface="Times New Roman" panose="02020603050405020304" pitchFamily="18" charset="0"/>
                <a:cs typeface="Tahoma" panose="020B0604030504040204" pitchFamily="34" charset="0"/>
              </a:rPr>
              <a:t>II- Les lois de Kirchhoff.</a:t>
            </a:r>
            <a:endParaRPr lang="fr-FR" sz="2800" dirty="0">
              <a:solidFill>
                <a:srgbClr val="0070C0"/>
              </a:solidFill>
              <a:effectLst/>
              <a:ea typeface="Times New Roman" panose="02020603050405020304" pitchFamily="18" charset="0"/>
            </a:endParaRPr>
          </a:p>
        </p:txBody>
      </p:sp>
      <p:sp>
        <p:nvSpPr>
          <p:cNvPr id="3" name="Rectangle 2"/>
          <p:cNvSpPr/>
          <p:nvPr/>
        </p:nvSpPr>
        <p:spPr>
          <a:xfrm>
            <a:off x="467795" y="1263134"/>
            <a:ext cx="2920992" cy="523220"/>
          </a:xfrm>
          <a:prstGeom prst="rect">
            <a:avLst/>
          </a:prstGeom>
        </p:spPr>
        <p:txBody>
          <a:bodyPr wrap="none">
            <a:spAutoFit/>
          </a:bodyPr>
          <a:lstStyle/>
          <a:p>
            <a:pPr>
              <a:spcAft>
                <a:spcPts val="0"/>
              </a:spcAft>
            </a:pPr>
            <a:r>
              <a:rPr lang="fr-FR" sz="2800" u="sng" dirty="0">
                <a:solidFill>
                  <a:srgbClr val="0070C0"/>
                </a:solidFill>
                <a:ea typeface="Times New Roman" panose="02020603050405020304" pitchFamily="18" charset="0"/>
                <a:cs typeface="Tahoma" panose="020B0604030504040204" pitchFamily="34" charset="0"/>
              </a:rPr>
              <a:t>2.1 Loi des nœuds.</a:t>
            </a:r>
            <a:endParaRPr lang="fr-FR" sz="2800" dirty="0">
              <a:solidFill>
                <a:srgbClr val="0070C0"/>
              </a:solidFill>
              <a:effectLst/>
              <a:ea typeface="Times New Roman" panose="02020603050405020304" pitchFamily="18" charset="0"/>
            </a:endParaRPr>
          </a:p>
        </p:txBody>
      </p:sp>
      <p:sp>
        <p:nvSpPr>
          <p:cNvPr id="4" name="Rectangle 3"/>
          <p:cNvSpPr/>
          <p:nvPr/>
        </p:nvSpPr>
        <p:spPr>
          <a:xfrm>
            <a:off x="467795" y="1957442"/>
            <a:ext cx="11183878" cy="954107"/>
          </a:xfrm>
          <a:prstGeom prst="rect">
            <a:avLst/>
          </a:prstGeom>
        </p:spPr>
        <p:txBody>
          <a:bodyPr wrap="square">
            <a:spAutoFit/>
          </a:bodyPr>
          <a:lstStyle/>
          <a:p>
            <a:pPr>
              <a:spcAft>
                <a:spcPts val="0"/>
              </a:spcAft>
            </a:pPr>
            <a:r>
              <a:rPr lang="fr-FR" sz="2800" dirty="0">
                <a:ea typeface="Times New Roman" panose="02020603050405020304" pitchFamily="18" charset="0"/>
                <a:cs typeface="Tahoma" panose="020B0604030504040204" pitchFamily="34" charset="0"/>
              </a:rPr>
              <a:t>Elle découle de la loi de conservation de l’électricité =&gt; il ne peut y avoir accumulation de charges en un point quelconque d’un réseau</a:t>
            </a:r>
            <a:r>
              <a:rPr lang="fr-FR" sz="2800" dirty="0">
                <a:solidFill>
                  <a:srgbClr val="0070C0"/>
                </a:solidFill>
                <a:ea typeface="Times New Roman" panose="02020603050405020304" pitchFamily="18" charset="0"/>
                <a:cs typeface="Tahoma" panose="020B0604030504040204" pitchFamily="34" charset="0"/>
              </a:rPr>
              <a:t>.</a:t>
            </a:r>
            <a:endParaRPr lang="fr-FR" sz="2800" dirty="0">
              <a:solidFill>
                <a:srgbClr val="0070C0"/>
              </a:solidFill>
              <a:effectLst/>
              <a:ea typeface="Times New Roman" panose="02020603050405020304" pitchFamily="18" charset="0"/>
            </a:endParaRPr>
          </a:p>
        </p:txBody>
      </p:sp>
      <p:pic>
        <p:nvPicPr>
          <p:cNvPr id="5" name="Image 4"/>
          <p:cNvPicPr>
            <a:picLocks noChangeAspect="1"/>
          </p:cNvPicPr>
          <p:nvPr/>
        </p:nvPicPr>
        <p:blipFill>
          <a:blip r:embed="rId2"/>
          <a:stretch>
            <a:fillRect/>
          </a:stretch>
        </p:blipFill>
        <p:spPr>
          <a:xfrm>
            <a:off x="3339811" y="3219882"/>
            <a:ext cx="4514850" cy="2524125"/>
          </a:xfrm>
          <a:prstGeom prst="rect">
            <a:avLst/>
          </a:prstGeom>
        </p:spPr>
      </p:pic>
      <p:sp>
        <p:nvSpPr>
          <p:cNvPr id="6" name="Rectangle 5"/>
          <p:cNvSpPr/>
          <p:nvPr/>
        </p:nvSpPr>
        <p:spPr>
          <a:xfrm>
            <a:off x="608748" y="5744007"/>
            <a:ext cx="10293926" cy="954107"/>
          </a:xfrm>
          <a:prstGeom prst="rect">
            <a:avLst/>
          </a:prstGeom>
        </p:spPr>
        <p:txBody>
          <a:bodyPr wrap="square">
            <a:spAutoFit/>
          </a:bodyPr>
          <a:lstStyle/>
          <a:p>
            <a:pPr>
              <a:spcAft>
                <a:spcPts val="0"/>
              </a:spcAft>
            </a:pPr>
            <a:r>
              <a:rPr lang="fr-FR" sz="2800" dirty="0">
                <a:ea typeface="Times New Roman" panose="02020603050405020304" pitchFamily="18" charset="0"/>
                <a:cs typeface="Tahoma" panose="020B0604030504040204" pitchFamily="34" charset="0"/>
              </a:rPr>
              <a:t>De ce fait, la charge électrique arrivant à un nœud N repart de ce nœud N tel que :</a:t>
            </a:r>
            <a:endParaRPr lang="fr-FR" sz="2800" dirty="0">
              <a:effectLst/>
              <a:ea typeface="Times New Roman" panose="02020603050405020304" pitchFamily="18" charset="0"/>
            </a:endParaRPr>
          </a:p>
        </p:txBody>
      </p:sp>
    </p:spTree>
    <p:extLst>
      <p:ext uri="{BB962C8B-B14F-4D97-AF65-F5344CB8AC3E}">
        <p14:creationId xmlns:p14="http://schemas.microsoft.com/office/powerpoint/2010/main" val="326314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017" y="489044"/>
            <a:ext cx="10487891" cy="1815882"/>
          </a:xfrm>
          <a:prstGeom prst="rect">
            <a:avLst/>
          </a:prstGeom>
        </p:spPr>
        <p:txBody>
          <a:bodyPr wrap="square">
            <a:spAutoFit/>
          </a:bodyPr>
          <a:lstStyle/>
          <a:p>
            <a:pPr>
              <a:spcAft>
                <a:spcPts val="0"/>
              </a:spcAft>
            </a:pPr>
            <a:r>
              <a:rPr lang="fr-FR" sz="2800" b="1" dirty="0">
                <a:solidFill>
                  <a:srgbClr val="FF0000"/>
                </a:solidFill>
                <a:ea typeface="Times New Roman" panose="02020603050405020304" pitchFamily="18" charset="0"/>
              </a:rPr>
              <a:t>La somme des courants entrants est égale à la somme des courants sortants.</a:t>
            </a:r>
            <a:endParaRPr lang="fr-FR" sz="2800" dirty="0">
              <a:ea typeface="Times New Roman" panose="02020603050405020304" pitchFamily="18" charset="0"/>
            </a:endParaRPr>
          </a:p>
          <a:p>
            <a:pPr>
              <a:spcAft>
                <a:spcPts val="0"/>
              </a:spcAft>
            </a:pPr>
            <a:r>
              <a:rPr lang="fr-FR" sz="2800" b="1" dirty="0">
                <a:solidFill>
                  <a:srgbClr val="FF0000"/>
                </a:solidFill>
                <a:ea typeface="Times New Roman" panose="02020603050405020304" pitchFamily="18" charset="0"/>
              </a:rPr>
              <a:t> </a:t>
            </a:r>
            <a:endParaRPr lang="fr-FR" sz="2800" dirty="0">
              <a:ea typeface="Times New Roman" panose="02020603050405020304" pitchFamily="18" charset="0"/>
            </a:endParaRPr>
          </a:p>
          <a:p>
            <a:pPr marL="1798320" indent="449580">
              <a:spcAft>
                <a:spcPts val="0"/>
              </a:spcAft>
            </a:pPr>
            <a:r>
              <a:rPr lang="en-US" sz="2800" b="1" dirty="0">
                <a:solidFill>
                  <a:srgbClr val="FF0000"/>
                </a:solidFill>
                <a:ea typeface="Times New Roman" panose="02020603050405020304" pitchFamily="18" charset="0"/>
              </a:rPr>
              <a:t>I</a:t>
            </a:r>
            <a:r>
              <a:rPr lang="en-US" sz="2800" b="1" baseline="-25000" dirty="0">
                <a:solidFill>
                  <a:srgbClr val="FF0000"/>
                </a:solidFill>
                <a:ea typeface="Times New Roman" panose="02020603050405020304" pitchFamily="18" charset="0"/>
              </a:rPr>
              <a:t>1</a:t>
            </a:r>
            <a:r>
              <a:rPr lang="en-US" sz="2800" b="1" dirty="0">
                <a:solidFill>
                  <a:srgbClr val="FF0000"/>
                </a:solidFill>
                <a:ea typeface="Times New Roman" panose="02020603050405020304" pitchFamily="18" charset="0"/>
              </a:rPr>
              <a:t>  +  I</a:t>
            </a:r>
            <a:r>
              <a:rPr lang="en-US" sz="2800" b="1" baseline="-25000" dirty="0">
                <a:solidFill>
                  <a:srgbClr val="FF0000"/>
                </a:solidFill>
                <a:ea typeface="Times New Roman" panose="02020603050405020304" pitchFamily="18" charset="0"/>
              </a:rPr>
              <a:t>2</a:t>
            </a:r>
            <a:r>
              <a:rPr lang="en-US" sz="2800" b="1" dirty="0">
                <a:solidFill>
                  <a:srgbClr val="FF0000"/>
                </a:solidFill>
                <a:ea typeface="Times New Roman" panose="02020603050405020304" pitchFamily="18" charset="0"/>
              </a:rPr>
              <a:t> = I</a:t>
            </a:r>
            <a:r>
              <a:rPr lang="en-US" sz="2800" b="1" baseline="-25000" dirty="0">
                <a:solidFill>
                  <a:srgbClr val="FF0000"/>
                </a:solidFill>
                <a:ea typeface="Times New Roman" panose="02020603050405020304" pitchFamily="18" charset="0"/>
              </a:rPr>
              <a:t>3</a:t>
            </a:r>
            <a:r>
              <a:rPr lang="fr-FR" sz="2800" b="1" baseline="-25000" dirty="0">
                <a:solidFill>
                  <a:srgbClr val="FF0000"/>
                </a:solidFill>
                <a:ea typeface="Times New Roman" panose="02020603050405020304" pitchFamily="18" charset="0"/>
              </a:rPr>
              <a:t>		</a:t>
            </a:r>
            <a:r>
              <a:rPr lang="en-US" sz="2800" dirty="0" err="1">
                <a:ea typeface="Times New Roman" panose="02020603050405020304" pitchFamily="18" charset="0"/>
              </a:rPr>
              <a:t>Ou</a:t>
            </a:r>
            <a:r>
              <a:rPr lang="en-US" sz="2800" dirty="0">
                <a:ea typeface="Times New Roman" panose="02020603050405020304" pitchFamily="18" charset="0"/>
              </a:rPr>
              <a:t> bien   </a:t>
            </a:r>
            <a:r>
              <a:rPr lang="en-US" sz="2800" b="1" dirty="0">
                <a:solidFill>
                  <a:srgbClr val="FF0000"/>
                </a:solidFill>
                <a:ea typeface="Times New Roman" panose="02020603050405020304" pitchFamily="18" charset="0"/>
              </a:rPr>
              <a:t>I</a:t>
            </a:r>
            <a:r>
              <a:rPr lang="en-US" sz="2800" b="1" baseline="-25000" dirty="0">
                <a:solidFill>
                  <a:srgbClr val="FF0000"/>
                </a:solidFill>
                <a:ea typeface="Times New Roman" panose="02020603050405020304" pitchFamily="18" charset="0"/>
              </a:rPr>
              <a:t>1</a:t>
            </a:r>
            <a:r>
              <a:rPr lang="en-US" sz="2800" b="1" dirty="0">
                <a:solidFill>
                  <a:srgbClr val="FF0000"/>
                </a:solidFill>
                <a:ea typeface="Times New Roman" panose="02020603050405020304" pitchFamily="18" charset="0"/>
              </a:rPr>
              <a:t>  +  I</a:t>
            </a:r>
            <a:r>
              <a:rPr lang="en-US" sz="2800" b="1" baseline="-25000" dirty="0">
                <a:solidFill>
                  <a:srgbClr val="FF0000"/>
                </a:solidFill>
                <a:ea typeface="Times New Roman" panose="02020603050405020304" pitchFamily="18" charset="0"/>
              </a:rPr>
              <a:t>2</a:t>
            </a:r>
            <a:r>
              <a:rPr lang="en-US" sz="2800" b="1" dirty="0">
                <a:solidFill>
                  <a:srgbClr val="FF0000"/>
                </a:solidFill>
                <a:ea typeface="Times New Roman" panose="02020603050405020304" pitchFamily="18" charset="0"/>
              </a:rPr>
              <a:t>  -  I</a:t>
            </a:r>
            <a:r>
              <a:rPr lang="en-US" sz="2800" b="1" baseline="-25000" dirty="0">
                <a:solidFill>
                  <a:srgbClr val="FF0000"/>
                </a:solidFill>
                <a:ea typeface="Times New Roman" panose="02020603050405020304" pitchFamily="18" charset="0"/>
              </a:rPr>
              <a:t>3</a:t>
            </a:r>
            <a:r>
              <a:rPr lang="en-US" sz="2800" b="1" dirty="0">
                <a:solidFill>
                  <a:srgbClr val="FF0000"/>
                </a:solidFill>
                <a:ea typeface="Times New Roman" panose="02020603050405020304" pitchFamily="18" charset="0"/>
              </a:rPr>
              <a:t>    =    0</a:t>
            </a:r>
            <a:endParaRPr lang="fr-FR" sz="2800" dirty="0">
              <a:effectLs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2978726" y="3227700"/>
                <a:ext cx="6910861" cy="2366802"/>
              </a:xfrm>
              <a:prstGeom prst="rect">
                <a:avLst/>
              </a:prstGeom>
            </p:spPr>
            <p:txBody>
              <a:bodyPr wrap="square">
                <a:spAutoFit/>
              </a:bodyPr>
              <a:lstStyle/>
              <a:p>
                <a:pPr>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fr-FR" sz="28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naryPr>
                        <m:sub/>
                        <m:sup/>
                        <m:e>
                          <m:d>
                            <m:dPr>
                              <m:ctrlPr>
                                <a:rPr lang="fr-FR" sz="28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dPr>
                            <m:e>
                              <m:r>
                                <a:rPr lang="fr-FR" sz="28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r>
                                <a:rPr lang="fr-FR" sz="28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𝒊</m:t>
                              </m:r>
                            </m:e>
                          </m:d>
                          <m:r>
                            <a:rPr lang="fr-FR" sz="28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r>
                            <a:rPr lang="fr-FR" sz="28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𝟎</m:t>
                          </m:r>
                        </m:e>
                      </m:nary>
                    </m:oMath>
                  </m:oMathPara>
                </a14:m>
                <a:endParaRPr lang="fr-FR" sz="2800" dirty="0">
                  <a:effectLst/>
                  <a:ea typeface="Times New Roman" panose="02020603050405020304" pitchFamily="18" charset="0"/>
                </a:endParaRPr>
              </a:p>
              <a:p>
                <a:pPr>
                  <a:spcAft>
                    <a:spcPts val="0"/>
                  </a:spcAft>
                </a:pPr>
                <a:r>
                  <a:rPr lang="fr-FR" sz="2400" b="1" dirty="0">
                    <a:solidFill>
                      <a:srgbClr val="FF0000"/>
                    </a:solidFill>
                    <a:ea typeface="Times New Roman" panose="02020603050405020304" pitchFamily="18" charset="0"/>
                    <a:cs typeface="Tahoma" panose="020B0604030504040204" pitchFamily="34" charset="0"/>
                  </a:rPr>
                  <a:t> </a:t>
                </a:r>
                <a:endParaRPr lang="fr-FR" sz="2400" dirty="0">
                  <a:effectLst/>
                  <a:ea typeface="Times New Roman" panose="02020603050405020304" pitchFamily="18" charset="0"/>
                </a:endParaRPr>
              </a:p>
              <a:p>
                <a:pPr algn="just">
                  <a:spcAft>
                    <a:spcPts val="0"/>
                  </a:spcAft>
                </a:pPr>
                <a:r>
                  <a:rPr lang="fr-FR" sz="2800" b="1" dirty="0">
                    <a:solidFill>
                      <a:srgbClr val="FF0000"/>
                    </a:solidFill>
                    <a:ea typeface="Times New Roman" panose="02020603050405020304" pitchFamily="18" charset="0"/>
                    <a:cs typeface="Tahoma" panose="020B0604030504040204" pitchFamily="34" charset="0"/>
                  </a:rPr>
                  <a:t>+  pour les courants qui arrivent au nœud N</a:t>
                </a:r>
                <a:endParaRPr lang="fr-FR" sz="2800" dirty="0">
                  <a:effectLst/>
                  <a:ea typeface="Times New Roman" panose="02020603050405020304" pitchFamily="18" charset="0"/>
                </a:endParaRPr>
              </a:p>
              <a:p>
                <a:pPr algn="just">
                  <a:spcAft>
                    <a:spcPts val="0"/>
                  </a:spcAft>
                </a:pPr>
                <a:r>
                  <a:rPr lang="fr-FR" sz="2800" b="1" dirty="0">
                    <a:solidFill>
                      <a:srgbClr val="FF0000"/>
                    </a:solidFill>
                    <a:ea typeface="Times New Roman" panose="02020603050405020304" pitchFamily="18" charset="0"/>
                    <a:cs typeface="Tahoma" panose="020B0604030504040204" pitchFamily="34" charset="0"/>
                  </a:rPr>
                  <a:t>-  Pour les courants qui repartent du nœud N</a:t>
                </a:r>
                <a:endParaRPr lang="fr-FR" sz="2800" dirty="0">
                  <a:effectLst/>
                  <a:ea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2978726" y="3227700"/>
                <a:ext cx="6910861" cy="2366802"/>
              </a:xfrm>
              <a:prstGeom prst="rect">
                <a:avLst/>
              </a:prstGeom>
              <a:blipFill>
                <a:blip r:embed="rId2"/>
                <a:stretch>
                  <a:fillRect l="-1853" b="-6170"/>
                </a:stretch>
              </a:blipFill>
            </p:spPr>
            <p:txBody>
              <a:bodyPr/>
              <a:lstStyle/>
              <a:p>
                <a:r>
                  <a:rPr lang="fr-FR">
                    <a:noFill/>
                  </a:rPr>
                  <a:t> </a:t>
                </a:r>
              </a:p>
            </p:txBody>
          </p:sp>
        </mc:Fallback>
      </mc:AlternateContent>
      <p:pic>
        <p:nvPicPr>
          <p:cNvPr id="4" name="Image 3" descr="&amp;Kcy;&amp;rcy;&amp;acy;&amp;scy;&amp;ncy;&amp;ycy;&amp;jcy; &amp;vcy;&amp;ncy;&amp;icy;&amp;mcy;&amp;acy;&amp;ncy;&amp;icy;&amp;iecy; &amp;ocy;&amp;pcy;&amp;acy;&amp;scy;&amp;ncy;&amp;ocy;&amp;scy;&amp;tcy;&amp;icy; &amp;pcy;&amp;rcy;&amp;iecy;&amp;dcy;&amp;ucy;&amp;pcy;&amp;rcy;&amp;iecy;&amp;zhcy;&amp;dcy;&amp;acy;&amp;yucy;&amp;shchcy;&amp;icy;&amp;jcy; &amp;zcy;&amp;ncy;&amp;acy;&amp;kcy; &amp;scy; &amp;scy;&amp;icy;&amp;mcy;&amp;vcy;&amp;ocy;&amp;lcy;&amp;ocy;&amp;mcy; &amp;scy;&amp;iecy;&amp;rcy;&amp;dcy;&amp;tscy;&amp;acy; &amp;scy; &amp;ocy;&amp;tcy;&amp;rcy;&amp;acy;&amp;zhcy;&amp;iecy;&amp;ncy;&amp;icy;&amp;iecy;&amp;mcy; &amp;ncy;&amp;acy; &amp;bcy;&amp;iecy;&amp;lcy;&amp;ocy;&amp;mcy; &amp;fcy;&amp;ocy;&amp;ncy;&amp;iecy; — &amp;scy;&amp;tcy;&amp;ocy;&amp;kcy;&amp;ocy;&amp;vcy;&amp;ycy;&amp;jcy; &amp;vcy;&amp;iecy;&amp;kcy;&amp;tcy;&amp;ocy;&amp;rcy;"/>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8727" y="3022912"/>
            <a:ext cx="817418" cy="800943"/>
          </a:xfrm>
          <a:prstGeom prst="rect">
            <a:avLst/>
          </a:prstGeom>
          <a:noFill/>
          <a:ln>
            <a:noFill/>
          </a:ln>
        </p:spPr>
      </p:pic>
      <p:sp>
        <p:nvSpPr>
          <p:cNvPr id="5" name="Rectangle 4"/>
          <p:cNvSpPr/>
          <p:nvPr/>
        </p:nvSpPr>
        <p:spPr>
          <a:xfrm>
            <a:off x="2632364" y="2618509"/>
            <a:ext cx="7468239" cy="3255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8205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490" y="168671"/>
            <a:ext cx="6096000" cy="830997"/>
          </a:xfrm>
          <a:prstGeom prst="rect">
            <a:avLst/>
          </a:prstGeom>
        </p:spPr>
        <p:txBody>
          <a:bodyPr>
            <a:spAutoFit/>
          </a:bodyPr>
          <a:lstStyle/>
          <a:p>
            <a:pPr>
              <a:spcAft>
                <a:spcPts val="0"/>
              </a:spcAft>
            </a:pPr>
            <a:r>
              <a:rPr lang="en-US" sz="2000" dirty="0">
                <a:solidFill>
                  <a:srgbClr val="0070C0"/>
                </a:solidFill>
                <a:ea typeface="Times New Roman" panose="02020603050405020304" pitchFamily="18" charset="0"/>
                <a:cs typeface="Tahoma" panose="020B0604030504040204" pitchFamily="34" charset="0"/>
              </a:rPr>
              <a:t> </a:t>
            </a:r>
            <a:endParaRPr lang="fr-FR" sz="2000" dirty="0">
              <a:solidFill>
                <a:srgbClr val="0070C0"/>
              </a:solidFill>
              <a:ea typeface="Times New Roman" panose="02020603050405020304" pitchFamily="18" charset="0"/>
            </a:endParaRPr>
          </a:p>
          <a:p>
            <a:pPr>
              <a:spcAft>
                <a:spcPts val="0"/>
              </a:spcAft>
            </a:pPr>
            <a:r>
              <a:rPr lang="fr-FR" sz="2800" u="sng" dirty="0">
                <a:solidFill>
                  <a:srgbClr val="0070C0"/>
                </a:solidFill>
                <a:ea typeface="Times New Roman" panose="02020603050405020304" pitchFamily="18" charset="0"/>
                <a:cs typeface="Tahoma" panose="020B0604030504040204" pitchFamily="34" charset="0"/>
              </a:rPr>
              <a:t>2.2 Loi des mailles</a:t>
            </a:r>
            <a:endParaRPr lang="fr-FR" sz="2800" dirty="0">
              <a:solidFill>
                <a:srgbClr val="0070C0"/>
              </a:solidFill>
              <a:effectLst/>
              <a:ea typeface="Times New Roman" panose="02020603050405020304" pitchFamily="18" charset="0"/>
            </a:endParaRPr>
          </a:p>
        </p:txBody>
      </p:sp>
      <p:sp>
        <p:nvSpPr>
          <p:cNvPr id="3" name="Rectangle 2"/>
          <p:cNvSpPr/>
          <p:nvPr/>
        </p:nvSpPr>
        <p:spPr>
          <a:xfrm>
            <a:off x="429490" y="1096926"/>
            <a:ext cx="10487892" cy="461665"/>
          </a:xfrm>
          <a:prstGeom prst="rect">
            <a:avLst/>
          </a:prstGeom>
        </p:spPr>
        <p:txBody>
          <a:bodyPr wrap="square">
            <a:spAutoFit/>
          </a:bodyPr>
          <a:lstStyle/>
          <a:p>
            <a:pPr>
              <a:spcAft>
                <a:spcPts val="0"/>
              </a:spcAft>
            </a:pPr>
            <a:r>
              <a:rPr lang="fr-FR" sz="2400" dirty="0">
                <a:ea typeface="Times New Roman" panose="02020603050405020304" pitchFamily="18" charset="0"/>
                <a:cs typeface="Tahoma" panose="020B0604030504040204" pitchFamily="34" charset="0"/>
              </a:rPr>
              <a:t>On considère un circuit comportant plusieurs branches dans une de ses mailles</a:t>
            </a:r>
            <a:r>
              <a:rPr lang="fr-FR" sz="2400" dirty="0">
                <a:latin typeface="Verdana" panose="020B0604030504040204" pitchFamily="34" charset="0"/>
                <a:ea typeface="Times New Roman" panose="02020603050405020304" pitchFamily="18" charset="0"/>
                <a:cs typeface="Tahoma" panose="020B0604030504040204" pitchFamily="34" charset="0"/>
              </a:rPr>
              <a:t>.</a:t>
            </a:r>
            <a:endParaRPr lang="fr-FR" sz="2400" dirty="0">
              <a:effectLst/>
              <a:latin typeface="Times New Roman" panose="02020603050405020304" pitchFamily="18" charset="0"/>
              <a:ea typeface="Times New Roman" panose="02020603050405020304" pitchFamily="18" charset="0"/>
            </a:endParaRPr>
          </a:p>
        </p:txBody>
      </p:sp>
      <p:sp>
        <p:nvSpPr>
          <p:cNvPr id="4" name="Rectangle 2"/>
          <p:cNvSpPr>
            <a:spLocks noChangeArrowheads="1"/>
          </p:cNvSpPr>
          <p:nvPr/>
        </p:nvSpPr>
        <p:spPr bwMode="auto">
          <a:xfrm>
            <a:off x="609599" y="2133599"/>
            <a:ext cx="163113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5" name="Objet 4"/>
          <p:cNvGraphicFramePr>
            <a:graphicFrameLocks noChangeAspect="1"/>
          </p:cNvGraphicFramePr>
          <p:nvPr>
            <p:extLst>
              <p:ext uri="{D42A27DB-BD31-4B8C-83A1-F6EECF244321}">
                <p14:modId xmlns:p14="http://schemas.microsoft.com/office/powerpoint/2010/main" val="3006487403"/>
              </p:ext>
            </p:extLst>
          </p:nvPr>
        </p:nvGraphicFramePr>
        <p:xfrm>
          <a:off x="0" y="1772784"/>
          <a:ext cx="5107840" cy="3837709"/>
        </p:xfrm>
        <a:graphic>
          <a:graphicData uri="http://schemas.openxmlformats.org/presentationml/2006/ole">
            <mc:AlternateContent xmlns:mc="http://schemas.openxmlformats.org/markup-compatibility/2006">
              <mc:Choice xmlns:v="urn:schemas-microsoft-com:vml" Requires="v">
                <p:oleObj spid="_x0000_s1071" name="Diapositive" r:id="rId3" imgW="4503352" imgH="3378878" progId="PowerPoint.Slide.8">
                  <p:embed/>
                </p:oleObj>
              </mc:Choice>
              <mc:Fallback>
                <p:oleObj name="Diapositive" r:id="rId3" imgW="4503352" imgH="3378878" progId="PowerPoint.Slid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72784"/>
                        <a:ext cx="5107840" cy="3837709"/>
                      </a:xfrm>
                      <a:prstGeom prst="rect">
                        <a:avLst/>
                      </a:prstGeom>
                      <a:noFill/>
                    </p:spPr>
                  </p:pic>
                </p:oleObj>
              </mc:Fallback>
            </mc:AlternateContent>
          </a:graphicData>
        </a:graphic>
      </p:graphicFrame>
      <p:sp>
        <p:nvSpPr>
          <p:cNvPr id="6" name="Zone de texte 15"/>
          <p:cNvSpPr txBox="1"/>
          <p:nvPr/>
        </p:nvSpPr>
        <p:spPr>
          <a:xfrm>
            <a:off x="5901264" y="2005013"/>
            <a:ext cx="5395913" cy="3539430"/>
          </a:xfrm>
          <a:prstGeom prst="rect">
            <a:avLst/>
          </a:prstGeom>
          <a:no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spAutoFit/>
          </a:bodyPr>
          <a:lstStyle/>
          <a:p>
            <a:pPr>
              <a:spcAft>
                <a:spcPts val="0"/>
              </a:spcAft>
            </a:pPr>
            <a:r>
              <a:rPr lang="fr-FR" sz="2800" dirty="0">
                <a:effectLst/>
                <a:ea typeface="Times New Roman" panose="02020603050405020304" pitchFamily="18" charset="0"/>
                <a:cs typeface="Tahoma" panose="020B0604030504040204" pitchFamily="34" charset="0"/>
              </a:rPr>
              <a:t>Si on se déplace sur un circuit fermé pour revenir au point de départ, la somme des différences de potentiel est nulle (V</a:t>
            </a:r>
            <a:r>
              <a:rPr lang="fr-FR" sz="2800" baseline="-25000" dirty="0">
                <a:effectLst/>
                <a:ea typeface="Times New Roman" panose="02020603050405020304" pitchFamily="18" charset="0"/>
                <a:cs typeface="Tahoma" panose="020B0604030504040204" pitchFamily="34" charset="0"/>
              </a:rPr>
              <a:t>A</a:t>
            </a:r>
            <a:r>
              <a:rPr lang="fr-FR" sz="2800" dirty="0">
                <a:effectLst/>
                <a:ea typeface="Times New Roman" panose="02020603050405020304" pitchFamily="18" charset="0"/>
                <a:cs typeface="Tahoma" panose="020B0604030504040204" pitchFamily="34" charset="0"/>
              </a:rPr>
              <a:t> – V</a:t>
            </a:r>
            <a:r>
              <a:rPr lang="fr-FR" sz="2800" baseline="-25000" dirty="0">
                <a:effectLst/>
                <a:ea typeface="Times New Roman" panose="02020603050405020304" pitchFamily="18" charset="0"/>
                <a:cs typeface="Tahoma" panose="020B0604030504040204" pitchFamily="34" charset="0"/>
              </a:rPr>
              <a:t>A</a:t>
            </a:r>
            <a:r>
              <a:rPr lang="fr-FR" sz="2800" dirty="0">
                <a:effectLst/>
                <a:ea typeface="Times New Roman" panose="02020603050405020304" pitchFamily="18" charset="0"/>
                <a:cs typeface="Tahoma" panose="020B0604030504040204" pitchFamily="34" charset="0"/>
              </a:rPr>
              <a:t>= 0).</a:t>
            </a:r>
            <a:endParaRPr lang="fr-FR" sz="2800" dirty="0">
              <a:effectLst/>
              <a:ea typeface="Times New Roman" panose="02020603050405020304" pitchFamily="18" charset="0"/>
            </a:endParaRPr>
          </a:p>
          <a:p>
            <a:pPr>
              <a:spcAft>
                <a:spcPts val="0"/>
              </a:spcAft>
            </a:pPr>
            <a:r>
              <a:rPr lang="fr-FR" sz="2800" dirty="0">
                <a:effectLst/>
                <a:ea typeface="Times New Roman" panose="02020603050405020304" pitchFamily="18" charset="0"/>
                <a:cs typeface="Tahoma" panose="020B0604030504040204" pitchFamily="34" charset="0"/>
              </a:rPr>
              <a:t> </a:t>
            </a:r>
            <a:endParaRPr lang="fr-FR" sz="2800" dirty="0">
              <a:effectLst/>
              <a:ea typeface="Times New Roman" panose="02020603050405020304" pitchFamily="18" charset="0"/>
            </a:endParaRPr>
          </a:p>
          <a:p>
            <a:pPr>
              <a:spcAft>
                <a:spcPts val="0"/>
              </a:spcAft>
            </a:pPr>
            <a:r>
              <a:rPr lang="fr-FR" sz="2800" dirty="0">
                <a:effectLst/>
                <a:ea typeface="Times New Roman" panose="02020603050405020304" pitchFamily="18" charset="0"/>
                <a:cs typeface="Tahoma" panose="020B0604030504040204" pitchFamily="34" charset="0"/>
              </a:rPr>
              <a:t> </a:t>
            </a:r>
            <a:endParaRPr lang="fr-FR" sz="2800" dirty="0">
              <a:effectLst/>
              <a:ea typeface="Times New Roman" panose="02020603050405020304" pitchFamily="18" charset="0"/>
            </a:endParaRPr>
          </a:p>
          <a:p>
            <a:pPr>
              <a:spcAft>
                <a:spcPts val="0"/>
              </a:spcAft>
            </a:pPr>
            <a:endParaRPr lang="fr-FR" sz="2800" b="1" dirty="0">
              <a:solidFill>
                <a:srgbClr val="FF0000"/>
              </a:solidFill>
              <a:effectLst/>
              <a:ea typeface="Times New Roman" panose="02020603050405020304" pitchFamily="18" charset="0"/>
              <a:cs typeface="Tahoma" panose="020B0604030504040204" pitchFamily="34" charset="0"/>
            </a:endParaRPr>
          </a:p>
          <a:p>
            <a:pPr>
              <a:spcAft>
                <a:spcPts val="0"/>
              </a:spcAft>
            </a:pPr>
            <a:r>
              <a:rPr lang="fr-FR" sz="2800" b="1" dirty="0">
                <a:solidFill>
                  <a:srgbClr val="FF0000"/>
                </a:solidFill>
                <a:effectLst/>
                <a:latin typeface="Verdana" panose="020B0604030504040204" pitchFamily="34" charset="0"/>
                <a:ea typeface="Times New Roman" panose="02020603050405020304" pitchFamily="18" charset="0"/>
                <a:cs typeface="Tahoma" panose="020B0604030504040204" pitchFamily="34" charset="0"/>
              </a:rPr>
              <a:t> </a:t>
            </a:r>
            <a:endParaRPr lang="fr-FR" sz="2800" dirty="0">
              <a:effectLst/>
              <a:latin typeface="Times New Roman" panose="02020603050405020304" pitchFamily="18" charset="0"/>
              <a:ea typeface="Times New Roman" panose="02020603050405020304" pitchFamily="18" charset="0"/>
            </a:endParaRPr>
          </a:p>
        </p:txBody>
      </p:sp>
      <p:sp>
        <p:nvSpPr>
          <p:cNvPr id="7" name="ZoneTexte 6">
            <a:extLst>
              <a:ext uri="{FF2B5EF4-FFF2-40B4-BE49-F238E27FC236}">
                <a16:creationId xmlns:a16="http://schemas.microsoft.com/office/drawing/2014/main" id="{30F8CA10-E091-42FF-973C-513030E2E91F}"/>
              </a:ext>
            </a:extLst>
          </p:cNvPr>
          <p:cNvSpPr txBox="1"/>
          <p:nvPr/>
        </p:nvSpPr>
        <p:spPr>
          <a:xfrm>
            <a:off x="4659086" y="3984991"/>
            <a:ext cx="7284366" cy="1959511"/>
          </a:xfrm>
          <a:prstGeom prst="rect">
            <a:avLst/>
          </a:prstGeom>
          <a:noFill/>
        </p:spPr>
        <p:txBody>
          <a:bodyPr wrap="none" rtlCol="0">
            <a:spAutoFit/>
          </a:bodyPr>
          <a:lstStyle/>
          <a:p>
            <a:r>
              <a:rPr lang="fr-FR" sz="2800" dirty="0"/>
              <a:t>V</a:t>
            </a:r>
            <a:r>
              <a:rPr lang="fr-FR" sz="2800" baseline="-25000" dirty="0"/>
              <a:t>A</a:t>
            </a:r>
            <a:r>
              <a:rPr lang="fr-FR" sz="2800" dirty="0"/>
              <a:t>-V</a:t>
            </a:r>
            <a:r>
              <a:rPr lang="fr-FR" sz="2800" baseline="-25000" dirty="0"/>
              <a:t>A</a:t>
            </a:r>
            <a:r>
              <a:rPr lang="fr-FR" sz="2800" dirty="0"/>
              <a:t> = V</a:t>
            </a:r>
            <a:r>
              <a:rPr lang="fr-FR" sz="2800" baseline="-25000" dirty="0"/>
              <a:t>A</a:t>
            </a:r>
            <a:r>
              <a:rPr lang="fr-FR" sz="2800" dirty="0"/>
              <a:t>-V</a:t>
            </a:r>
            <a:r>
              <a:rPr lang="fr-FR" sz="2800" baseline="-25000" dirty="0"/>
              <a:t>F</a:t>
            </a:r>
            <a:r>
              <a:rPr lang="fr-FR" sz="2800" dirty="0"/>
              <a:t> + V</a:t>
            </a:r>
            <a:r>
              <a:rPr lang="fr-FR" sz="2800" baseline="-25000" dirty="0"/>
              <a:t>F</a:t>
            </a:r>
            <a:r>
              <a:rPr lang="fr-FR" sz="2800" dirty="0"/>
              <a:t>-V</a:t>
            </a:r>
            <a:r>
              <a:rPr lang="fr-FR" sz="2800" baseline="-25000" dirty="0"/>
              <a:t>E</a:t>
            </a:r>
            <a:r>
              <a:rPr lang="fr-FR" sz="2800" dirty="0"/>
              <a:t> +V</a:t>
            </a:r>
            <a:r>
              <a:rPr lang="fr-FR" sz="2800" baseline="-25000" dirty="0"/>
              <a:t>E</a:t>
            </a:r>
            <a:r>
              <a:rPr lang="fr-FR" sz="2800" dirty="0"/>
              <a:t>-V</a:t>
            </a:r>
            <a:r>
              <a:rPr lang="fr-FR" sz="2800" baseline="-25000" dirty="0"/>
              <a:t>D</a:t>
            </a:r>
            <a:r>
              <a:rPr lang="fr-FR" sz="2800" dirty="0"/>
              <a:t> +V</a:t>
            </a:r>
            <a:r>
              <a:rPr lang="fr-FR" sz="2800" baseline="-25000" dirty="0"/>
              <a:t>D</a:t>
            </a:r>
            <a:r>
              <a:rPr lang="fr-FR" sz="2800" dirty="0"/>
              <a:t>-V</a:t>
            </a:r>
            <a:r>
              <a:rPr lang="fr-FR" sz="2800" baseline="-25000" dirty="0"/>
              <a:t>C</a:t>
            </a:r>
            <a:r>
              <a:rPr lang="fr-FR" sz="2800" dirty="0"/>
              <a:t> +V</a:t>
            </a:r>
            <a:r>
              <a:rPr lang="fr-FR" sz="2800" baseline="-25000" dirty="0"/>
              <a:t>C</a:t>
            </a:r>
            <a:r>
              <a:rPr lang="fr-FR" sz="2800" dirty="0"/>
              <a:t>-V</a:t>
            </a:r>
            <a:r>
              <a:rPr lang="fr-FR" sz="2800" baseline="-25000" dirty="0"/>
              <a:t>B</a:t>
            </a:r>
            <a:r>
              <a:rPr lang="fr-FR" sz="2800" dirty="0"/>
              <a:t> +V</a:t>
            </a:r>
            <a:r>
              <a:rPr lang="fr-FR" sz="2800" baseline="-25000" dirty="0"/>
              <a:t>B</a:t>
            </a:r>
            <a:r>
              <a:rPr lang="fr-FR" sz="2800" dirty="0"/>
              <a:t>-V</a:t>
            </a:r>
            <a:r>
              <a:rPr lang="fr-FR" sz="2800" baseline="-25000" dirty="0"/>
              <a:t>A</a:t>
            </a:r>
          </a:p>
          <a:p>
            <a:endParaRPr lang="fr-FR" sz="2800" baseline="-25000" dirty="0"/>
          </a:p>
          <a:p>
            <a:r>
              <a:rPr lang="fr-FR" sz="2800" dirty="0"/>
              <a:t>  0   =   u</a:t>
            </a:r>
            <a:r>
              <a:rPr lang="fr-FR" sz="2800" baseline="-25000" dirty="0"/>
              <a:t>6</a:t>
            </a:r>
            <a:r>
              <a:rPr lang="fr-FR" sz="2800" dirty="0"/>
              <a:t>     -  u</a:t>
            </a:r>
            <a:r>
              <a:rPr lang="fr-FR" sz="2800" baseline="-25000" dirty="0"/>
              <a:t>5</a:t>
            </a:r>
            <a:r>
              <a:rPr lang="fr-FR" sz="2800" dirty="0"/>
              <a:t>     -   u</a:t>
            </a:r>
            <a:r>
              <a:rPr lang="fr-FR" sz="2800" baseline="-25000" dirty="0"/>
              <a:t>4</a:t>
            </a:r>
            <a:r>
              <a:rPr lang="fr-FR" sz="2800" dirty="0"/>
              <a:t>    +   u</a:t>
            </a:r>
            <a:r>
              <a:rPr lang="fr-FR" sz="2800" baseline="-25000" dirty="0"/>
              <a:t>3</a:t>
            </a:r>
            <a:r>
              <a:rPr lang="fr-FR" sz="2800" dirty="0"/>
              <a:t>    -  u</a:t>
            </a:r>
            <a:r>
              <a:rPr lang="fr-FR" sz="2800" baseline="-25000" dirty="0"/>
              <a:t>2</a:t>
            </a:r>
            <a:r>
              <a:rPr lang="fr-FR" sz="2800" dirty="0"/>
              <a:t>    +  u</a:t>
            </a:r>
            <a:r>
              <a:rPr lang="fr-FR" sz="2800" baseline="-25000" dirty="0"/>
              <a:t>1</a:t>
            </a:r>
          </a:p>
          <a:p>
            <a:endParaRPr lang="fr-FR" sz="2800" baseline="-25000" dirty="0"/>
          </a:p>
          <a:p>
            <a:r>
              <a:rPr lang="fr-FR" sz="2800" dirty="0"/>
              <a:t> </a:t>
            </a:r>
            <a:r>
              <a:rPr lang="fr-FR" sz="2800" dirty="0">
                <a:solidFill>
                  <a:srgbClr val="FF0000"/>
                </a:solidFill>
              </a:rPr>
              <a:t>0   =    u</a:t>
            </a:r>
            <a:r>
              <a:rPr lang="fr-FR" sz="2800" baseline="-25000" dirty="0">
                <a:solidFill>
                  <a:srgbClr val="FF0000"/>
                </a:solidFill>
              </a:rPr>
              <a:t>1</a:t>
            </a:r>
            <a:r>
              <a:rPr lang="fr-FR" sz="2800" dirty="0">
                <a:solidFill>
                  <a:srgbClr val="FF0000"/>
                </a:solidFill>
              </a:rPr>
              <a:t>     -   u</a:t>
            </a:r>
            <a:r>
              <a:rPr lang="fr-FR" sz="2800" baseline="-25000" dirty="0">
                <a:solidFill>
                  <a:srgbClr val="FF0000"/>
                </a:solidFill>
              </a:rPr>
              <a:t>2</a:t>
            </a:r>
            <a:r>
              <a:rPr lang="fr-FR" sz="2800" dirty="0">
                <a:solidFill>
                  <a:srgbClr val="FF0000"/>
                </a:solidFill>
              </a:rPr>
              <a:t>    +   u</a:t>
            </a:r>
            <a:r>
              <a:rPr lang="fr-FR" sz="2800" baseline="-25000" dirty="0">
                <a:solidFill>
                  <a:srgbClr val="FF0000"/>
                </a:solidFill>
              </a:rPr>
              <a:t>3</a:t>
            </a:r>
            <a:r>
              <a:rPr lang="fr-FR" sz="2800" dirty="0">
                <a:solidFill>
                  <a:srgbClr val="FF0000"/>
                </a:solidFill>
              </a:rPr>
              <a:t>    -   u</a:t>
            </a:r>
            <a:r>
              <a:rPr lang="fr-FR" sz="2800" baseline="-25000" dirty="0">
                <a:solidFill>
                  <a:srgbClr val="FF0000"/>
                </a:solidFill>
              </a:rPr>
              <a:t>4</a:t>
            </a:r>
            <a:r>
              <a:rPr lang="fr-FR" sz="2800" dirty="0">
                <a:solidFill>
                  <a:srgbClr val="FF0000"/>
                </a:solidFill>
              </a:rPr>
              <a:t>   -  u</a:t>
            </a:r>
            <a:r>
              <a:rPr lang="fr-FR" sz="2800" baseline="-25000" dirty="0">
                <a:solidFill>
                  <a:srgbClr val="FF0000"/>
                </a:solidFill>
              </a:rPr>
              <a:t>5</a:t>
            </a:r>
            <a:r>
              <a:rPr lang="fr-FR" sz="2800" dirty="0">
                <a:solidFill>
                  <a:srgbClr val="FF0000"/>
                </a:solidFill>
              </a:rPr>
              <a:t>    +   u</a:t>
            </a:r>
            <a:r>
              <a:rPr lang="fr-FR" sz="2800" baseline="-25000" dirty="0">
                <a:solidFill>
                  <a:srgbClr val="FF0000"/>
                </a:solidFill>
              </a:rPr>
              <a:t>6</a:t>
            </a:r>
          </a:p>
        </p:txBody>
      </p:sp>
      <p:sp>
        <p:nvSpPr>
          <p:cNvPr id="8" name="ZoneTexte 7">
            <a:extLst>
              <a:ext uri="{FF2B5EF4-FFF2-40B4-BE49-F238E27FC236}">
                <a16:creationId xmlns:a16="http://schemas.microsoft.com/office/drawing/2014/main" id="{9DFA6B37-5343-407A-A2AE-348058B2814F}"/>
              </a:ext>
            </a:extLst>
          </p:cNvPr>
          <p:cNvSpPr txBox="1"/>
          <p:nvPr/>
        </p:nvSpPr>
        <p:spPr>
          <a:xfrm>
            <a:off x="887362" y="6119451"/>
            <a:ext cx="10417275" cy="461665"/>
          </a:xfrm>
          <a:prstGeom prst="rect">
            <a:avLst/>
          </a:prstGeom>
          <a:noFill/>
        </p:spPr>
        <p:txBody>
          <a:bodyPr wrap="none" rtlCol="0">
            <a:spAutoFit/>
          </a:bodyPr>
          <a:lstStyle/>
          <a:p>
            <a:pPr>
              <a:spcAft>
                <a:spcPts val="0"/>
              </a:spcAft>
            </a:pPr>
            <a:r>
              <a:rPr lang="fr-FR" sz="2400" b="1" dirty="0">
                <a:solidFill>
                  <a:srgbClr val="FF0000"/>
                </a:solidFill>
                <a:ea typeface="Times New Roman" panose="02020603050405020304" pitchFamily="18" charset="0"/>
                <a:cs typeface="Tahoma" panose="020B0604030504040204" pitchFamily="34" charset="0"/>
              </a:rPr>
              <a:t>Pour cela on doit choisir un sens de parcours sur la maille : ce sens est arbitraire.</a:t>
            </a:r>
            <a:endParaRPr lang="fr-FR" sz="2400" dirty="0">
              <a:ea typeface="Times New Roman" panose="02020603050405020304" pitchFamily="18" charset="0"/>
            </a:endParaRPr>
          </a:p>
        </p:txBody>
      </p:sp>
    </p:spTree>
    <p:extLst>
      <p:ext uri="{BB962C8B-B14F-4D97-AF65-F5344CB8AC3E}">
        <p14:creationId xmlns:p14="http://schemas.microsoft.com/office/powerpoint/2010/main" val="11871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90" y="266306"/>
            <a:ext cx="2536272" cy="523220"/>
          </a:xfrm>
          <a:prstGeom prst="rect">
            <a:avLst/>
          </a:prstGeom>
        </p:spPr>
        <p:txBody>
          <a:bodyPr wrap="none">
            <a:spAutoFit/>
          </a:bodyPr>
          <a:lstStyle/>
          <a:p>
            <a:r>
              <a:rPr lang="fr-FR" sz="2800" b="1" dirty="0">
                <a:ea typeface="Times New Roman" panose="02020603050405020304" pitchFamily="18" charset="0"/>
                <a:cs typeface="Tahoma" panose="020B0604030504040204" pitchFamily="34" charset="0"/>
              </a:rPr>
              <a:t>Loi des mailles :</a:t>
            </a:r>
            <a:endParaRPr lang="fr-FR" sz="2800" dirty="0"/>
          </a:p>
        </p:txBody>
      </p:sp>
      <mc:AlternateContent xmlns:mc="http://schemas.openxmlformats.org/markup-compatibility/2006" xmlns:a14="http://schemas.microsoft.com/office/drawing/2010/main">
        <mc:Choice Requires="a14">
          <p:sp>
            <p:nvSpPr>
              <p:cNvPr id="3" name="Rectangle 2"/>
              <p:cNvSpPr/>
              <p:nvPr/>
            </p:nvSpPr>
            <p:spPr>
              <a:xfrm>
                <a:off x="3080825" y="266306"/>
                <a:ext cx="8868285" cy="2982355"/>
              </a:xfrm>
              <a:prstGeom prst="rect">
                <a:avLst/>
              </a:prstGeom>
            </p:spPr>
            <p:txBody>
              <a:bodyPr wrap="square">
                <a:spAutoFit/>
              </a:bodyPr>
              <a:lstStyle/>
              <a:p>
                <a:pPr>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fr-FR" sz="28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naryPr>
                        <m:sub/>
                        <m:sup/>
                        <m:e>
                          <m:d>
                            <m:dPr>
                              <m:ctrlPr>
                                <a:rPr lang="fr-FR" sz="28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dPr>
                            <m:e>
                              <m:r>
                                <a:rPr lang="fr-FR" sz="28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r>
                                <a:rPr lang="fr-FR" sz="28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𝒖</m:t>
                              </m:r>
                            </m:e>
                          </m:d>
                          <m:r>
                            <a:rPr lang="fr-FR" sz="28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r>
                            <a:rPr lang="fr-FR" sz="2800"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𝟎</m:t>
                          </m:r>
                        </m:e>
                      </m:nary>
                    </m:oMath>
                  </m:oMathPara>
                </a14:m>
                <a:endParaRPr lang="fr-FR" sz="2800" dirty="0">
                  <a:effectLst/>
                  <a:ea typeface="Times New Roman" panose="02020603050405020304" pitchFamily="18" charset="0"/>
                </a:endParaRPr>
              </a:p>
              <a:p>
                <a:pPr>
                  <a:spcAft>
                    <a:spcPts val="0"/>
                  </a:spcAft>
                </a:pPr>
                <a:endParaRPr lang="fr-FR" sz="2400" dirty="0">
                  <a:effectLst/>
                  <a:ea typeface="Times New Roman" panose="02020603050405020304" pitchFamily="18" charset="0"/>
                </a:endParaRPr>
              </a:p>
              <a:p>
                <a:pPr>
                  <a:spcAft>
                    <a:spcPts val="0"/>
                  </a:spcAft>
                </a:pPr>
                <a:r>
                  <a:rPr lang="fr-FR" sz="2400" b="1" dirty="0">
                    <a:solidFill>
                      <a:srgbClr val="FF0000"/>
                    </a:solidFill>
                    <a:ea typeface="Times New Roman" panose="02020603050405020304" pitchFamily="18" charset="0"/>
                    <a:cs typeface="Tahoma" panose="020B0604030504040204" pitchFamily="34" charset="0"/>
                  </a:rPr>
                  <a:t> </a:t>
                </a:r>
                <a:r>
                  <a:rPr lang="fr-FR" sz="2400" dirty="0">
                    <a:solidFill>
                      <a:srgbClr val="FF0000"/>
                    </a:solidFill>
                    <a:ea typeface="Times New Roman" panose="02020603050405020304" pitchFamily="18" charset="0"/>
                  </a:rPr>
                  <a:t>+   :   tensions dirigées dans le sens de parcours de la maille.</a:t>
                </a:r>
                <a:endParaRPr lang="fr-FR" sz="2400" dirty="0">
                  <a:effectLst/>
                  <a:ea typeface="Times New Roman" panose="02020603050405020304" pitchFamily="18" charset="0"/>
                </a:endParaRPr>
              </a:p>
              <a:p>
                <a:pPr marL="449580">
                  <a:spcAft>
                    <a:spcPts val="0"/>
                  </a:spcAft>
                </a:pPr>
                <a:r>
                  <a:rPr lang="fr-FR" sz="2400" dirty="0">
                    <a:solidFill>
                      <a:srgbClr val="FF0000"/>
                    </a:solidFill>
                    <a:ea typeface="Times New Roman" panose="02020603050405020304" pitchFamily="18" charset="0"/>
                  </a:rPr>
                  <a:t> </a:t>
                </a:r>
                <a:endParaRPr lang="fr-FR" sz="2400" dirty="0">
                  <a:effectLst/>
                  <a:ea typeface="Times New Roman" panose="02020603050405020304" pitchFamily="18" charset="0"/>
                </a:endParaRPr>
              </a:p>
              <a:p>
                <a:pPr marL="342900" lvl="0" indent="-342900">
                  <a:spcAft>
                    <a:spcPts val="0"/>
                  </a:spcAft>
                  <a:buFont typeface="Verdana" panose="020B0604030504040204" pitchFamily="34" charset="0"/>
                  <a:buChar char="-"/>
                </a:pPr>
                <a:r>
                  <a:rPr lang="fr-FR" sz="2400" dirty="0">
                    <a:solidFill>
                      <a:srgbClr val="FF0000"/>
                    </a:solidFill>
                    <a:ea typeface="Times New Roman" panose="02020603050405020304" pitchFamily="18" charset="0"/>
                    <a:cs typeface="Times New Roman" panose="02020603050405020304" pitchFamily="18" charset="0"/>
                  </a:rPr>
                  <a:t>: tensions dirigées dans le sens inverse du sens de parcours de la maille.</a:t>
                </a:r>
                <a:endParaRPr lang="fr-FR" sz="2400" dirty="0">
                  <a:effectLst/>
                  <a:ea typeface="Times New Roman" panose="02020603050405020304" pitchFamily="18"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3080825" y="266306"/>
                <a:ext cx="8868285" cy="2982355"/>
              </a:xfrm>
              <a:prstGeom prst="rect">
                <a:avLst/>
              </a:prstGeom>
              <a:blipFill>
                <a:blip r:embed="rId2"/>
                <a:stretch>
                  <a:fillRect l="-1031" b="-3681"/>
                </a:stretch>
              </a:blipFill>
            </p:spPr>
            <p:txBody>
              <a:bodyPr/>
              <a:lstStyle/>
              <a:p>
                <a:r>
                  <a:rPr lang="fr-FR">
                    <a:noFill/>
                  </a:rPr>
                  <a:t> </a:t>
                </a:r>
              </a:p>
            </p:txBody>
          </p:sp>
        </mc:Fallback>
      </mc:AlternateContent>
      <p:pic>
        <p:nvPicPr>
          <p:cNvPr id="4" name="Image 3" descr="&amp;Kcy;&amp;rcy;&amp;acy;&amp;scy;&amp;ncy;&amp;ycy;&amp;jcy; &amp;vcy;&amp;ncy;&amp;icy;&amp;mcy;&amp;acy;&amp;ncy;&amp;icy;&amp;iecy; &amp;ocy;&amp;pcy;&amp;acy;&amp;scy;&amp;ncy;&amp;ocy;&amp;scy;&amp;tcy;&amp;icy; &amp;pcy;&amp;rcy;&amp;iecy;&amp;dcy;&amp;ucy;&amp;pcy;&amp;rcy;&amp;iecy;&amp;zhcy;&amp;dcy;&amp;acy;&amp;yucy;&amp;shchcy;&amp;icy;&amp;jcy; &amp;zcy;&amp;ncy;&amp;acy;&amp;kcy; &amp;scy; &amp;scy;&amp;icy;&amp;mcy;&amp;vcy;&amp;ocy;&amp;lcy;&amp;ocy;&amp;mcy; &amp;scy;&amp;iecy;&amp;rcy;&amp;dcy;&amp;tscy;&amp;acy; &amp;scy; &amp;ocy;&amp;tcy;&amp;rcy;&amp;acy;&amp;zhcy;&amp;iecy;&amp;ncy;&amp;icy;&amp;iecy;&amp;mcy; &amp;ncy;&amp;acy; &amp;bcy;&amp;iecy;&amp;lcy;&amp;ocy;&amp;mcy; &amp;fcy;&amp;ocy;&amp;ncy;&amp;iecy; — &amp;scy;&amp;tcy;&amp;ocy;&amp;kcy;&amp;ocy;&amp;vcy;&amp;ycy;&amp;jcy; &amp;vcy;&amp;iecy;&amp;kcy;&amp;tcy;&amp;ocy;&amp;rcy;"/>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1740" y="562644"/>
            <a:ext cx="842097" cy="866076"/>
          </a:xfrm>
          <a:prstGeom prst="rect">
            <a:avLst/>
          </a:prstGeom>
          <a:noFill/>
          <a:ln>
            <a:noFill/>
          </a:ln>
        </p:spPr>
      </p:pic>
      <p:sp>
        <p:nvSpPr>
          <p:cNvPr id="5" name="Rectangle 4"/>
          <p:cNvSpPr/>
          <p:nvPr/>
        </p:nvSpPr>
        <p:spPr>
          <a:xfrm>
            <a:off x="2954215" y="266306"/>
            <a:ext cx="8994895" cy="2982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6" name="Rectangle 5"/>
              <p:cNvSpPr/>
              <p:nvPr/>
            </p:nvSpPr>
            <p:spPr>
              <a:xfrm>
                <a:off x="466336" y="3338722"/>
                <a:ext cx="11263746" cy="3046988"/>
              </a:xfrm>
              <a:prstGeom prst="rect">
                <a:avLst/>
              </a:prstGeom>
            </p:spPr>
            <p:txBody>
              <a:bodyPr wrap="square">
                <a:spAutoFit/>
              </a:bodyPr>
              <a:lstStyle/>
              <a:p>
                <a:pPr>
                  <a:spcAft>
                    <a:spcPts val="0"/>
                  </a:spcAft>
                </a:pPr>
                <a:r>
                  <a:rPr lang="fr-FR" sz="2400" u="sng" dirty="0">
                    <a:ea typeface="Times New Roman" panose="02020603050405020304" pitchFamily="18" charset="0"/>
                    <a:cs typeface="Tahoma" panose="020B0604030504040204" pitchFamily="34" charset="0"/>
                  </a:rPr>
                  <a:t>Exemple sur</a:t>
                </a:r>
                <a:r>
                  <a:rPr lang="fr-FR" sz="2400" u="sng" dirty="0">
                    <a:ea typeface="Times New Roman" panose="02020603050405020304" pitchFamily="18" charset="0"/>
                  </a:rPr>
                  <a:t> le montage précédent : </a:t>
                </a:r>
                <a:endParaRPr lang="fr-FR" sz="2400" dirty="0">
                  <a:effectLst/>
                  <a:ea typeface="Times New Roman" panose="02020603050405020304" pitchFamily="18" charset="0"/>
                </a:endParaRPr>
              </a:p>
              <a:p>
                <a:pPr>
                  <a:spcAft>
                    <a:spcPts val="0"/>
                  </a:spcAft>
                </a:pPr>
                <a:r>
                  <a:rPr lang="fr-FR" sz="2400" dirty="0">
                    <a:ea typeface="Times New Roman" panose="02020603050405020304" pitchFamily="18" charset="0"/>
                  </a:rPr>
                  <a:t> 1- Choix d’orientation de la maille : sens horaire </a:t>
                </a:r>
                <a:endParaRPr lang="fr-FR" sz="2400" dirty="0">
                  <a:effectLst/>
                  <a:ea typeface="Times New Roman" panose="02020603050405020304" pitchFamily="18" charset="0"/>
                </a:endParaRPr>
              </a:p>
              <a:p>
                <a:pPr>
                  <a:spcAft>
                    <a:spcPts val="0"/>
                  </a:spcAft>
                </a:pPr>
                <a:r>
                  <a:rPr lang="fr-FR" sz="2400" dirty="0">
                    <a:ea typeface="Times New Roman" panose="02020603050405020304" pitchFamily="18" charset="0"/>
                  </a:rPr>
                  <a:t> </a:t>
                </a:r>
                <a:endParaRPr lang="fr-FR" sz="2400" dirty="0">
                  <a:effectLst/>
                  <a:ea typeface="Times New Roman" panose="02020603050405020304" pitchFamily="18" charset="0"/>
                </a:endParaRPr>
              </a:p>
              <a:p>
                <a:pPr>
                  <a:spcAft>
                    <a:spcPts val="0"/>
                  </a:spcAft>
                </a:pPr>
                <a14:m>
                  <m:oMathPara xmlns:m="http://schemas.openxmlformats.org/officeDocument/2006/math">
                    <m:oMathParaPr>
                      <m:jc m:val="centerGroup"/>
                    </m:oMathParaPr>
                    <m:oMath xmlns:m="http://schemas.openxmlformats.org/officeDocument/2006/math">
                      <m:sSub>
                        <m:sSubPr>
                          <m:ctrlP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𝐮</m:t>
                          </m:r>
                        </m:e>
                        <m:sub>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𝟏</m:t>
                          </m:r>
                        </m:sub>
                      </m:sSub>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𝐮</m:t>
                          </m:r>
                        </m:e>
                        <m:sub>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𝟐</m:t>
                          </m:r>
                        </m:sub>
                      </m:sSub>
                      <m:r>
                        <a:rPr lang="fr-FR" sz="2400" b="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𝐮</m:t>
                          </m:r>
                        </m:e>
                        <m:sub>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𝟑</m:t>
                          </m:r>
                        </m:sub>
                      </m:sSub>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𝐮</m:t>
                          </m:r>
                        </m:e>
                        <m:sub>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𝟒</m:t>
                          </m:r>
                        </m:sub>
                      </m:sSub>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𝐮</m:t>
                          </m:r>
                        </m:e>
                        <m:sub>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𝟓</m:t>
                          </m:r>
                        </m:sub>
                      </m:sSub>
                      <m:r>
                        <a:rPr lang="fr-FR" sz="2400" b="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ctrlPr>
                        </m:sSubPr>
                        <m:e>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𝐮</m:t>
                          </m:r>
                        </m:e>
                        <m:sub>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𝟔</m:t>
                          </m:r>
                        </m:sub>
                      </m:sSub>
                      <m:r>
                        <a:rPr lang="fr-FR" sz="2400" b="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m:t>
                      </m:r>
                      <m:r>
                        <a:rPr lang="fr-FR" sz="2400" b="1" i="1">
                          <a:solidFill>
                            <a:srgbClr val="FF0000"/>
                          </a:solidFill>
                          <a:effectLst/>
                          <a:latin typeface="Cambria Math" panose="02040503050406030204" pitchFamily="18" charset="0"/>
                          <a:ea typeface="Times New Roman" panose="02020603050405020304" pitchFamily="18" charset="0"/>
                          <a:cs typeface="Tahoma" panose="020B0604030504040204" pitchFamily="34" charset="0"/>
                        </a:rPr>
                        <m:t>𝟎</m:t>
                      </m:r>
                    </m:oMath>
                  </m:oMathPara>
                </a14:m>
                <a:endParaRPr lang="fr-FR" sz="2400" b="1" dirty="0">
                  <a:solidFill>
                    <a:srgbClr val="FF0000"/>
                  </a:solidFill>
                  <a:effectLst/>
                  <a:ea typeface="Times New Roman" panose="02020603050405020304" pitchFamily="18" charset="0"/>
                  <a:cs typeface="Tahoma" panose="020B0604030504040204" pitchFamily="34" charset="0"/>
                </a:endParaRPr>
              </a:p>
              <a:p>
                <a:pPr>
                  <a:spcAft>
                    <a:spcPts val="0"/>
                  </a:spcAft>
                </a:pPr>
                <a:endParaRPr lang="fr-FR" sz="2400" b="1" dirty="0">
                  <a:solidFill>
                    <a:srgbClr val="FF0000"/>
                  </a:solidFill>
                  <a:effectLst/>
                  <a:ea typeface="Times New Roman" panose="02020603050405020304" pitchFamily="18" charset="0"/>
                  <a:cs typeface="Tahoma" panose="020B0604030504040204" pitchFamily="34" charset="0"/>
                </a:endParaRPr>
              </a:p>
              <a:p>
                <a:pPr>
                  <a:spcAft>
                    <a:spcPts val="0"/>
                  </a:spcAft>
                </a:pPr>
                <a:r>
                  <a:rPr lang="fr-FR" sz="2400" dirty="0">
                    <a:ea typeface="Times New Roman" panose="02020603050405020304" pitchFamily="18" charset="0"/>
                  </a:rPr>
                  <a:t>2- Choix d’orientation de la maille : sens trigonométrique</a:t>
                </a:r>
                <a:endParaRPr lang="fr-FR" sz="2400" dirty="0">
                  <a:effectLst/>
                  <a:ea typeface="Times New Roman" panose="02020603050405020304" pitchFamily="18" charset="0"/>
                </a:endParaRPr>
              </a:p>
              <a:p>
                <a:pPr>
                  <a:spcAft>
                    <a:spcPts val="0"/>
                  </a:spcAft>
                </a:pPr>
                <a:r>
                  <a:rPr lang="fr-FR" sz="2400" dirty="0">
                    <a:effectLst/>
                    <a:ea typeface="Times New Roman" panose="02020603050405020304" pitchFamily="18" charset="0"/>
                  </a:rPr>
                  <a:t> </a:t>
                </a:r>
                <a:r>
                  <a:rPr lang="fr-FR" sz="2400" dirty="0">
                    <a:ea typeface="Times New Roman" panose="02020603050405020304" pitchFamily="18" charset="0"/>
                  </a:rPr>
                  <a:t>Représenter la maille orientée, écrire la loi des mailles et comparer au choix 1 précédent.</a:t>
                </a:r>
                <a:endParaRPr lang="fr-FR" sz="2400" dirty="0">
                  <a:effectLst/>
                  <a:ea typeface="Times New Roman" panose="02020603050405020304" pitchFamily="18" charset="0"/>
                </a:endParaRPr>
              </a:p>
              <a:p>
                <a:pPr marL="228600">
                  <a:spcAft>
                    <a:spcPts val="0"/>
                  </a:spcAft>
                </a:pPr>
                <a:r>
                  <a:rPr lang="fr-FR" sz="2400" dirty="0">
                    <a:ea typeface="Times New Roman" panose="02020603050405020304" pitchFamily="18" charset="0"/>
                  </a:rPr>
                  <a:t>Qu’en déduisez-vous ?</a:t>
                </a:r>
                <a:endParaRPr lang="fr-FR" sz="2400" dirty="0">
                  <a:effectLst/>
                  <a:ea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466336" y="3338722"/>
                <a:ext cx="11263746" cy="3046988"/>
              </a:xfrm>
              <a:prstGeom prst="rect">
                <a:avLst/>
              </a:prstGeom>
              <a:blipFill>
                <a:blip r:embed="rId4"/>
                <a:stretch>
                  <a:fillRect l="-812" t="-1600" r="-649" b="-3600"/>
                </a:stretch>
              </a:blipFill>
            </p:spPr>
            <p:txBody>
              <a:bodyPr/>
              <a:lstStyle/>
              <a:p>
                <a:r>
                  <a:rPr lang="fr-FR">
                    <a:noFill/>
                  </a:rPr>
                  <a:t> </a:t>
                </a:r>
              </a:p>
            </p:txBody>
          </p:sp>
        </mc:Fallback>
      </mc:AlternateContent>
    </p:spTree>
    <p:extLst>
      <p:ext uri="{BB962C8B-B14F-4D97-AF65-F5344CB8AC3E}">
        <p14:creationId xmlns:p14="http://schemas.microsoft.com/office/powerpoint/2010/main" val="53176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gpic" descr="Panneau ou autocollant danger travaux"/>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610" y="40056"/>
            <a:ext cx="1081087" cy="1004887"/>
          </a:xfrm>
          <a:prstGeom prst="rect">
            <a:avLst/>
          </a:prstGeom>
          <a:noFill/>
          <a:ln>
            <a:noFill/>
          </a:ln>
        </p:spPr>
      </p:pic>
      <p:sp>
        <p:nvSpPr>
          <p:cNvPr id="3" name="Rectangle 2"/>
          <p:cNvSpPr/>
          <p:nvPr/>
        </p:nvSpPr>
        <p:spPr>
          <a:xfrm>
            <a:off x="1830445" y="493639"/>
            <a:ext cx="3377207" cy="523220"/>
          </a:xfrm>
          <a:prstGeom prst="rect">
            <a:avLst/>
          </a:prstGeom>
        </p:spPr>
        <p:txBody>
          <a:bodyPr wrap="none">
            <a:spAutoFit/>
          </a:bodyPr>
          <a:lstStyle/>
          <a:p>
            <a:r>
              <a:rPr lang="fr-FR" sz="2800" dirty="0">
                <a:ea typeface="Times New Roman" panose="02020603050405020304" pitchFamily="18" charset="0"/>
                <a:cs typeface="Times New Roman" panose="02020603050405020304" pitchFamily="18" charset="0"/>
              </a:rPr>
              <a:t>Exercice d’application</a:t>
            </a:r>
            <a:r>
              <a:rPr lang="fr-FR" sz="2000" dirty="0">
                <a:ea typeface="Times New Roman" panose="02020603050405020304" pitchFamily="18" charset="0"/>
                <a:cs typeface="Times New Roman" panose="02020603050405020304" pitchFamily="18" charset="0"/>
              </a:rPr>
              <a:t>.</a:t>
            </a:r>
            <a:endParaRPr lang="fr-FR" sz="2000" dirty="0"/>
          </a:p>
        </p:txBody>
      </p:sp>
      <p:sp>
        <p:nvSpPr>
          <p:cNvPr id="4" name="Text Box 72"/>
          <p:cNvSpPr txBox="1">
            <a:spLocks noChangeArrowheads="1"/>
          </p:cNvSpPr>
          <p:nvPr/>
        </p:nvSpPr>
        <p:spPr bwMode="auto">
          <a:xfrm>
            <a:off x="234226" y="1196138"/>
            <a:ext cx="6884025" cy="5632311"/>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spAutoFit/>
          </a:bodyPr>
          <a:lstStyle/>
          <a:p>
            <a:pPr>
              <a:spcAft>
                <a:spcPts val="0"/>
              </a:spcAft>
            </a:pPr>
            <a:r>
              <a:rPr lang="fr-FR" sz="2400" dirty="0">
                <a:effectLst/>
                <a:ea typeface="Times New Roman" panose="02020603050405020304" pitchFamily="18" charset="0"/>
              </a:rPr>
              <a:t>a- Établir l'équation du </a:t>
            </a:r>
            <a:r>
              <a:rPr lang="fr-FR" sz="2400" dirty="0" err="1">
                <a:effectLst/>
                <a:ea typeface="Times New Roman" panose="02020603050405020304" pitchFamily="18" charset="0"/>
              </a:rPr>
              <a:t>noeud</a:t>
            </a:r>
            <a:r>
              <a:rPr lang="fr-FR" sz="2400" dirty="0">
                <a:effectLst/>
                <a:ea typeface="Times New Roman" panose="02020603050405020304" pitchFamily="18" charset="0"/>
              </a:rPr>
              <a:t> C.</a:t>
            </a:r>
          </a:p>
          <a:p>
            <a:pPr>
              <a:spcAft>
                <a:spcPts val="0"/>
              </a:spcAft>
            </a:pPr>
            <a:r>
              <a:rPr lang="fr-FR" sz="2400" dirty="0">
                <a:effectLst/>
                <a:ea typeface="Times New Roman" panose="02020603050405020304" pitchFamily="18" charset="0"/>
              </a:rPr>
              <a:t>b- En déduire l'expression de I</a:t>
            </a:r>
            <a:r>
              <a:rPr lang="fr-FR" sz="2400" baseline="-25000" dirty="0">
                <a:effectLst/>
                <a:ea typeface="Times New Roman" panose="02020603050405020304" pitchFamily="18" charset="0"/>
              </a:rPr>
              <a:t>3</a:t>
            </a:r>
            <a:r>
              <a:rPr lang="fr-FR" sz="2400" dirty="0">
                <a:effectLst/>
                <a:ea typeface="Times New Roman" panose="02020603050405020304" pitchFamily="18" charset="0"/>
              </a:rPr>
              <a:t> en fonction de</a:t>
            </a:r>
          </a:p>
          <a:p>
            <a:pPr>
              <a:spcAft>
                <a:spcPts val="0"/>
              </a:spcAft>
            </a:pPr>
            <a:r>
              <a:rPr lang="fr-FR" sz="2400" dirty="0">
                <a:ea typeface="Times New Roman" panose="02020603050405020304" pitchFamily="18" charset="0"/>
              </a:rPr>
              <a:t>    </a:t>
            </a:r>
            <a:r>
              <a:rPr lang="fr-FR" sz="2400" dirty="0">
                <a:effectLst/>
                <a:ea typeface="Times New Roman" panose="02020603050405020304" pitchFamily="18" charset="0"/>
              </a:rPr>
              <a:t> I</a:t>
            </a:r>
            <a:r>
              <a:rPr lang="fr-FR" sz="2400" baseline="-25000" dirty="0">
                <a:effectLst/>
                <a:ea typeface="Times New Roman" panose="02020603050405020304" pitchFamily="18" charset="0"/>
              </a:rPr>
              <a:t>1</a:t>
            </a:r>
            <a:r>
              <a:rPr lang="fr-FR" sz="2400" dirty="0">
                <a:effectLst/>
                <a:ea typeface="Times New Roman" panose="02020603050405020304" pitchFamily="18" charset="0"/>
              </a:rPr>
              <a:t> et I</a:t>
            </a:r>
            <a:r>
              <a:rPr lang="fr-FR" sz="2400" baseline="-25000" dirty="0">
                <a:effectLst/>
                <a:ea typeface="Times New Roman" panose="02020603050405020304" pitchFamily="18" charset="0"/>
              </a:rPr>
              <a:t>2 </a:t>
            </a:r>
            <a:r>
              <a:rPr lang="fr-FR" sz="2400" dirty="0">
                <a:effectLst/>
                <a:ea typeface="Times New Roman" panose="02020603050405020304" pitchFamily="18" charset="0"/>
              </a:rPr>
              <a:t>; Calculer I</a:t>
            </a:r>
            <a:r>
              <a:rPr lang="fr-FR" sz="2400" baseline="-25000" dirty="0">
                <a:effectLst/>
                <a:ea typeface="Times New Roman" panose="02020603050405020304" pitchFamily="18" charset="0"/>
              </a:rPr>
              <a:t>3</a:t>
            </a:r>
            <a:endParaRPr lang="fr-FR" sz="2400" dirty="0">
              <a:effectLst/>
              <a:ea typeface="Times New Roman" panose="02020603050405020304" pitchFamily="18" charset="0"/>
            </a:endParaRPr>
          </a:p>
          <a:p>
            <a:pPr>
              <a:spcAft>
                <a:spcPts val="0"/>
              </a:spcAft>
            </a:pPr>
            <a:r>
              <a:rPr lang="fr-FR" sz="2400" dirty="0">
                <a:effectLst/>
                <a:ea typeface="Times New Roman" panose="02020603050405020304" pitchFamily="18" charset="0"/>
              </a:rPr>
              <a:t> </a:t>
            </a:r>
          </a:p>
          <a:p>
            <a:pPr>
              <a:spcAft>
                <a:spcPts val="0"/>
              </a:spcAft>
            </a:pPr>
            <a:r>
              <a:rPr lang="fr-FR" sz="2400" dirty="0">
                <a:effectLst/>
                <a:ea typeface="Times New Roman" panose="02020603050405020304" pitchFamily="18" charset="0"/>
              </a:rPr>
              <a:t>c- Établir l'équation de la maille (ABCFA).</a:t>
            </a:r>
          </a:p>
          <a:p>
            <a:pPr>
              <a:spcAft>
                <a:spcPts val="0"/>
              </a:spcAft>
            </a:pPr>
            <a:r>
              <a:rPr lang="fr-FR" sz="2400" dirty="0">
                <a:ea typeface="Times New Roman" panose="02020603050405020304" pitchFamily="18" charset="0"/>
              </a:rPr>
              <a:t>    </a:t>
            </a:r>
            <a:r>
              <a:rPr lang="fr-FR" sz="2400" dirty="0">
                <a:effectLst/>
                <a:ea typeface="Times New Roman" panose="02020603050405020304" pitchFamily="18" charset="0"/>
              </a:rPr>
              <a:t>En déduire l'expression de la tension U</a:t>
            </a:r>
            <a:r>
              <a:rPr lang="fr-FR" sz="2400" baseline="-25000" dirty="0">
                <a:effectLst/>
                <a:ea typeface="Times New Roman" panose="02020603050405020304" pitchFamily="18" charset="0"/>
              </a:rPr>
              <a:t>2 </a:t>
            </a:r>
            <a:r>
              <a:rPr lang="fr-FR" sz="2400" dirty="0">
                <a:effectLst/>
                <a:ea typeface="Times New Roman" panose="02020603050405020304" pitchFamily="18" charset="0"/>
              </a:rPr>
              <a:t>;</a:t>
            </a:r>
          </a:p>
          <a:p>
            <a:pPr>
              <a:spcAft>
                <a:spcPts val="0"/>
              </a:spcAft>
            </a:pPr>
            <a:r>
              <a:rPr lang="fr-FR" sz="2400" dirty="0">
                <a:ea typeface="Times New Roman" panose="02020603050405020304" pitchFamily="18" charset="0"/>
              </a:rPr>
              <a:t>   </a:t>
            </a:r>
            <a:r>
              <a:rPr lang="fr-FR" sz="2400" dirty="0">
                <a:effectLst/>
                <a:ea typeface="Times New Roman" panose="02020603050405020304" pitchFamily="18" charset="0"/>
              </a:rPr>
              <a:t> Calculer U</a:t>
            </a:r>
            <a:r>
              <a:rPr lang="fr-FR" sz="2400" baseline="-25000" dirty="0">
                <a:effectLst/>
                <a:ea typeface="Times New Roman" panose="02020603050405020304" pitchFamily="18" charset="0"/>
              </a:rPr>
              <a:t>2</a:t>
            </a:r>
            <a:endParaRPr lang="fr-FR" sz="2400" dirty="0">
              <a:effectLst/>
              <a:ea typeface="Times New Roman" panose="02020603050405020304" pitchFamily="18" charset="0"/>
            </a:endParaRPr>
          </a:p>
          <a:p>
            <a:pPr>
              <a:spcAft>
                <a:spcPts val="0"/>
              </a:spcAft>
            </a:pPr>
            <a:r>
              <a:rPr lang="fr-FR" sz="2400" dirty="0">
                <a:effectLst/>
                <a:ea typeface="Times New Roman" panose="02020603050405020304" pitchFamily="18" charset="0"/>
              </a:rPr>
              <a:t> </a:t>
            </a:r>
          </a:p>
          <a:p>
            <a:pPr>
              <a:spcAft>
                <a:spcPts val="0"/>
              </a:spcAft>
            </a:pPr>
            <a:r>
              <a:rPr lang="fr-FR" sz="2400" dirty="0">
                <a:ea typeface="Times New Roman" panose="02020603050405020304" pitchFamily="18" charset="0"/>
              </a:rPr>
              <a:t>d</a:t>
            </a:r>
            <a:r>
              <a:rPr lang="fr-FR" sz="2400" dirty="0">
                <a:effectLst/>
                <a:ea typeface="Times New Roman" panose="02020603050405020304" pitchFamily="18" charset="0"/>
              </a:rPr>
              <a:t>- Établir l'équation de la maille (CDEFC).</a:t>
            </a:r>
          </a:p>
          <a:p>
            <a:pPr>
              <a:spcAft>
                <a:spcPts val="0"/>
              </a:spcAft>
            </a:pPr>
            <a:r>
              <a:rPr lang="fr-FR" sz="2400" dirty="0">
                <a:ea typeface="Times New Roman" panose="02020603050405020304" pitchFamily="18" charset="0"/>
              </a:rPr>
              <a:t>     </a:t>
            </a:r>
            <a:r>
              <a:rPr lang="fr-FR" sz="2400" dirty="0">
                <a:effectLst/>
                <a:ea typeface="Times New Roman" panose="02020603050405020304" pitchFamily="18" charset="0"/>
              </a:rPr>
              <a:t>En déduire l'expression de U</a:t>
            </a:r>
            <a:r>
              <a:rPr lang="fr-FR" sz="2400" baseline="-25000" dirty="0">
                <a:effectLst/>
                <a:ea typeface="Times New Roman" panose="02020603050405020304" pitchFamily="18" charset="0"/>
              </a:rPr>
              <a:t>3</a:t>
            </a:r>
            <a:r>
              <a:rPr lang="fr-FR" sz="2400" dirty="0">
                <a:effectLst/>
                <a:ea typeface="Times New Roman" panose="02020603050405020304" pitchFamily="18" charset="0"/>
              </a:rPr>
              <a:t>. Calculer U</a:t>
            </a:r>
            <a:r>
              <a:rPr lang="fr-FR" sz="2400" baseline="-25000" dirty="0">
                <a:effectLst/>
                <a:ea typeface="Times New Roman" panose="02020603050405020304" pitchFamily="18" charset="0"/>
              </a:rPr>
              <a:t>3</a:t>
            </a:r>
            <a:endParaRPr lang="fr-FR" sz="2400" dirty="0">
              <a:effectLst/>
              <a:ea typeface="Times New Roman" panose="02020603050405020304" pitchFamily="18" charset="0"/>
            </a:endParaRPr>
          </a:p>
          <a:p>
            <a:pPr>
              <a:spcAft>
                <a:spcPts val="0"/>
              </a:spcAft>
            </a:pPr>
            <a:r>
              <a:rPr lang="fr-FR" sz="2400" dirty="0">
                <a:effectLst/>
                <a:ea typeface="Times New Roman" panose="02020603050405020304" pitchFamily="18" charset="0"/>
              </a:rPr>
              <a:t> Vérification de la loi des mailles.</a:t>
            </a:r>
          </a:p>
          <a:p>
            <a:pPr>
              <a:spcAft>
                <a:spcPts val="0"/>
              </a:spcAft>
            </a:pPr>
            <a:r>
              <a:rPr lang="fr-FR" sz="2400" dirty="0">
                <a:effectLst/>
                <a:ea typeface="Times New Roman" panose="02020603050405020304" pitchFamily="18" charset="0"/>
              </a:rPr>
              <a:t>Établir l'expression de la maille (ABDEA) et montrer que E = U</a:t>
            </a:r>
            <a:r>
              <a:rPr lang="fr-FR" sz="2400" baseline="-25000" dirty="0">
                <a:effectLst/>
                <a:ea typeface="Times New Roman" panose="02020603050405020304" pitchFamily="18" charset="0"/>
              </a:rPr>
              <a:t>1</a:t>
            </a:r>
            <a:r>
              <a:rPr lang="fr-FR" sz="2400" dirty="0">
                <a:effectLst/>
                <a:ea typeface="Times New Roman" panose="02020603050405020304" pitchFamily="18" charset="0"/>
              </a:rPr>
              <a:t>+ U</a:t>
            </a:r>
            <a:r>
              <a:rPr lang="fr-FR" sz="2400" baseline="-25000" dirty="0">
                <a:effectLst/>
                <a:ea typeface="Times New Roman" panose="02020603050405020304" pitchFamily="18" charset="0"/>
              </a:rPr>
              <a:t>3</a:t>
            </a:r>
            <a:r>
              <a:rPr lang="fr-FR" sz="2400" dirty="0">
                <a:effectLst/>
                <a:ea typeface="Times New Roman" panose="02020603050405020304" pitchFamily="18" charset="0"/>
              </a:rPr>
              <a:t>.</a:t>
            </a:r>
          </a:p>
          <a:p>
            <a:pPr>
              <a:spcAft>
                <a:spcPts val="0"/>
              </a:spcAft>
            </a:pPr>
            <a:r>
              <a:rPr lang="fr-FR" sz="2400" dirty="0">
                <a:effectLst/>
                <a:ea typeface="Times New Roman" panose="02020603050405020304" pitchFamily="18" charset="0"/>
              </a:rPr>
              <a:t>Faire l'application numérique. La loi des mailles est-elle vérifiée?</a:t>
            </a:r>
          </a:p>
        </p:txBody>
      </p:sp>
      <p:sp>
        <p:nvSpPr>
          <p:cNvPr id="5" name="Rectangle 2"/>
          <p:cNvSpPr>
            <a:spLocks noChangeArrowheads="1"/>
          </p:cNvSpPr>
          <p:nvPr/>
        </p:nvSpPr>
        <p:spPr bwMode="auto">
          <a:xfrm>
            <a:off x="6734175" y="7342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6" name="Objet 5"/>
          <p:cNvGraphicFramePr>
            <a:graphicFrameLocks noChangeAspect="1"/>
          </p:cNvGraphicFramePr>
          <p:nvPr>
            <p:extLst>
              <p:ext uri="{D42A27DB-BD31-4B8C-83A1-F6EECF244321}">
                <p14:modId xmlns:p14="http://schemas.microsoft.com/office/powerpoint/2010/main" val="4182575060"/>
              </p:ext>
            </p:extLst>
          </p:nvPr>
        </p:nvGraphicFramePr>
        <p:xfrm>
          <a:off x="6734175" y="493639"/>
          <a:ext cx="5457825" cy="4086225"/>
        </p:xfrm>
        <a:graphic>
          <a:graphicData uri="http://schemas.openxmlformats.org/presentationml/2006/ole">
            <mc:AlternateContent xmlns:mc="http://schemas.openxmlformats.org/markup-compatibility/2006">
              <mc:Choice xmlns:v="urn:schemas-microsoft-com:vml" Requires="v">
                <p:oleObj spid="_x0000_s3119" name="Diapositive" r:id="rId4" imgW="4480505" imgH="3360361" progId="PowerPoint.Slide.8">
                  <p:embed/>
                </p:oleObj>
              </mc:Choice>
              <mc:Fallback>
                <p:oleObj name="Diapositive" r:id="rId4" imgW="4480505" imgH="3360361" progId="PowerPoint.Slide.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4175" y="493639"/>
                        <a:ext cx="5457825"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69098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t 1">
            <a:extLst>
              <a:ext uri="{FF2B5EF4-FFF2-40B4-BE49-F238E27FC236}">
                <a16:creationId xmlns:a16="http://schemas.microsoft.com/office/drawing/2014/main" id="{9DDF74C8-639F-498D-A9EE-4BE977AB008E}"/>
              </a:ext>
            </a:extLst>
          </p:cNvPr>
          <p:cNvGraphicFramePr>
            <a:graphicFrameLocks noChangeAspect="1"/>
          </p:cNvGraphicFramePr>
          <p:nvPr>
            <p:extLst>
              <p:ext uri="{D42A27DB-BD31-4B8C-83A1-F6EECF244321}">
                <p14:modId xmlns:p14="http://schemas.microsoft.com/office/powerpoint/2010/main" val="1318172651"/>
              </p:ext>
            </p:extLst>
          </p:nvPr>
        </p:nvGraphicFramePr>
        <p:xfrm>
          <a:off x="6734175" y="493639"/>
          <a:ext cx="5457825" cy="4086225"/>
        </p:xfrm>
        <a:graphic>
          <a:graphicData uri="http://schemas.openxmlformats.org/presentationml/2006/ole">
            <mc:AlternateContent xmlns:mc="http://schemas.openxmlformats.org/markup-compatibility/2006">
              <mc:Choice xmlns:v="urn:schemas-microsoft-com:vml" Requires="v">
                <p:oleObj spid="_x0000_s9239" name="Slide" r:id="rId3" imgW="4137706" imgH="3101484" progId="PowerPoint.Slide.8">
                  <p:embed/>
                </p:oleObj>
              </mc:Choice>
              <mc:Fallback>
                <p:oleObj name="Slide" r:id="rId3" imgW="4137706" imgH="3101484" progId="PowerPoint.Slide.8">
                  <p:embed/>
                  <p:pic>
                    <p:nvPicPr>
                      <p:cNvPr id="6" name="Objet 5"/>
                      <p:cNvPicPr>
                        <a:picLocks noChangeAspect="1" noChangeArrowheads="1"/>
                      </p:cNvPicPr>
                      <p:nvPr/>
                    </p:nvPicPr>
                    <p:blipFill>
                      <a:blip r:embed="rId4"/>
                      <a:srcRect/>
                      <a:stretch>
                        <a:fillRect/>
                      </a:stretch>
                    </p:blipFill>
                    <p:spPr bwMode="auto">
                      <a:xfrm>
                        <a:off x="6734175" y="493639"/>
                        <a:ext cx="5457825"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A482DC2D-ED26-4EF8-8016-39AD01AF0FC4}"/>
                  </a:ext>
                </a:extLst>
              </p:cNvPr>
              <p:cNvSpPr txBox="1"/>
              <p:nvPr/>
            </p:nvSpPr>
            <p:spPr>
              <a:xfrm>
                <a:off x="337624" y="493639"/>
                <a:ext cx="4032771" cy="646331"/>
              </a:xfrm>
              <a:prstGeom prst="rect">
                <a:avLst/>
              </a:prstGeom>
              <a:noFill/>
            </p:spPr>
            <p:txBody>
              <a:bodyPr wrap="none" rtlCol="0">
                <a:spAutoFit/>
              </a:bodyPr>
              <a:lstStyle/>
              <a:p>
                <a:r>
                  <a:rPr lang="fr-FR" dirty="0"/>
                  <a:t>a-</a:t>
                </a:r>
                <a:r>
                  <a:rPr lang="fr-FR" b="1" dirty="0">
                    <a:solidFill>
                      <a:srgbClr val="FF0000"/>
                    </a:solidFill>
                    <a:ea typeface="Times New Roman" panose="02020603050405020304" pitchFamily="18" charset="0"/>
                    <a:cs typeface="Tahoma" panose="020B0604030504040204" pitchFamily="34" charset="0"/>
                  </a:rPr>
                  <a:t> </a:t>
                </a:r>
                <a14:m>
                  <m:oMath xmlns:m="http://schemas.openxmlformats.org/officeDocument/2006/math">
                    <m:nary>
                      <m:naryPr>
                        <m:chr m:val="∑"/>
                        <m:limLoc m:val="undOvr"/>
                        <m:subHide m:val="on"/>
                        <m:supHide m:val="on"/>
                        <m:ctrlPr>
                          <a:rPr lang="fr-FR"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naryPr>
                      <m:sub/>
                      <m:sup/>
                      <m:e>
                        <m:d>
                          <m:dPr>
                            <m:ctrlPr>
                              <a:rPr lang="fr-FR"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dPr>
                          <m:e>
                            <m:r>
                              <a:rPr lang="fr-FR"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r>
                              <a:rPr lang="fr-FR"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𝒊</m:t>
                            </m:r>
                          </m:e>
                        </m:d>
                        <m:r>
                          <a:rPr lang="fr-FR"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r>
                          <a:rPr lang="fr-FR"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𝟎</m:t>
                        </m:r>
                      </m:e>
                    </m:nary>
                  </m:oMath>
                </a14:m>
                <a:r>
                  <a:rPr lang="fr-FR" dirty="0"/>
                  <a:t>     soit      </a:t>
                </a:r>
                <a:r>
                  <a:rPr lang="en-US" b="1" dirty="0">
                    <a:solidFill>
                      <a:srgbClr val="FF0000"/>
                    </a:solidFill>
                    <a:ea typeface="Times New Roman" panose="02020603050405020304" pitchFamily="18" charset="0"/>
                  </a:rPr>
                  <a:t>I</a:t>
                </a:r>
                <a:r>
                  <a:rPr lang="en-US" b="1" baseline="-25000" dirty="0">
                    <a:solidFill>
                      <a:srgbClr val="FF0000"/>
                    </a:solidFill>
                    <a:ea typeface="Times New Roman" panose="02020603050405020304" pitchFamily="18" charset="0"/>
                  </a:rPr>
                  <a:t>1</a:t>
                </a:r>
                <a:r>
                  <a:rPr lang="en-US" b="1" dirty="0">
                    <a:solidFill>
                      <a:srgbClr val="FF0000"/>
                    </a:solidFill>
                    <a:ea typeface="Times New Roman" panose="02020603050405020304" pitchFamily="18" charset="0"/>
                  </a:rPr>
                  <a:t>  -  I</a:t>
                </a:r>
                <a:r>
                  <a:rPr lang="en-US" b="1" baseline="-25000" dirty="0">
                    <a:solidFill>
                      <a:srgbClr val="FF0000"/>
                    </a:solidFill>
                    <a:ea typeface="Times New Roman" panose="02020603050405020304" pitchFamily="18" charset="0"/>
                  </a:rPr>
                  <a:t>2</a:t>
                </a:r>
                <a:r>
                  <a:rPr lang="en-US" b="1" dirty="0">
                    <a:solidFill>
                      <a:srgbClr val="FF0000"/>
                    </a:solidFill>
                    <a:ea typeface="Times New Roman" panose="02020603050405020304" pitchFamily="18" charset="0"/>
                  </a:rPr>
                  <a:t>  -  I</a:t>
                </a:r>
                <a:r>
                  <a:rPr lang="en-US" b="1" baseline="-25000" dirty="0">
                    <a:solidFill>
                      <a:srgbClr val="FF0000"/>
                    </a:solidFill>
                    <a:ea typeface="Times New Roman" panose="02020603050405020304" pitchFamily="18" charset="0"/>
                  </a:rPr>
                  <a:t>3</a:t>
                </a:r>
                <a:r>
                  <a:rPr lang="en-US" b="1" dirty="0">
                    <a:solidFill>
                      <a:srgbClr val="FF0000"/>
                    </a:solidFill>
                    <a:ea typeface="Times New Roman" panose="02020603050405020304" pitchFamily="18" charset="0"/>
                  </a:rPr>
                  <a:t>    =    0</a:t>
                </a:r>
              </a:p>
              <a:p>
                <a:endParaRPr lang="en-US" b="1" dirty="0">
                  <a:solidFill>
                    <a:srgbClr val="FF0000"/>
                  </a:solidFill>
                </a:endParaRPr>
              </a:p>
            </p:txBody>
          </p:sp>
        </mc:Choice>
        <mc:Fallback xmlns="">
          <p:sp>
            <p:nvSpPr>
              <p:cNvPr id="3" name="ZoneTexte 2">
                <a:extLst>
                  <a:ext uri="{FF2B5EF4-FFF2-40B4-BE49-F238E27FC236}">
                    <a16:creationId xmlns:a16="http://schemas.microsoft.com/office/drawing/2014/main" id="{A482DC2D-ED26-4EF8-8016-39AD01AF0FC4}"/>
                  </a:ext>
                </a:extLst>
              </p:cNvPr>
              <p:cNvSpPr txBox="1">
                <a:spLocks noRot="1" noChangeAspect="1" noMove="1" noResize="1" noEditPoints="1" noAdjustHandles="1" noChangeArrowheads="1" noChangeShapeType="1" noTextEdit="1"/>
              </p:cNvSpPr>
              <p:nvPr/>
            </p:nvSpPr>
            <p:spPr>
              <a:xfrm>
                <a:off x="337624" y="493639"/>
                <a:ext cx="4032771" cy="646331"/>
              </a:xfrm>
              <a:prstGeom prst="rect">
                <a:avLst/>
              </a:prstGeom>
              <a:blipFill>
                <a:blip r:embed="rId5"/>
                <a:stretch>
                  <a:fillRect l="-2568" t="-68868" r="-302" b="-63208"/>
                </a:stretch>
              </a:blipFill>
            </p:spPr>
            <p:txBody>
              <a:bodyPr/>
              <a:lstStyle/>
              <a:p>
                <a:r>
                  <a:rPr lang="fr-FR">
                    <a:noFill/>
                  </a:rPr>
                  <a:t> </a:t>
                </a:r>
              </a:p>
            </p:txBody>
          </p:sp>
        </mc:Fallback>
      </mc:AlternateContent>
      <p:sp>
        <p:nvSpPr>
          <p:cNvPr id="4" name="Rectangle 3">
            <a:extLst>
              <a:ext uri="{FF2B5EF4-FFF2-40B4-BE49-F238E27FC236}">
                <a16:creationId xmlns:a16="http://schemas.microsoft.com/office/drawing/2014/main" id="{C54CFDEE-E707-43A0-B094-FF369B1CAEB6}"/>
              </a:ext>
            </a:extLst>
          </p:cNvPr>
          <p:cNvSpPr/>
          <p:nvPr/>
        </p:nvSpPr>
        <p:spPr>
          <a:xfrm>
            <a:off x="337624" y="1786300"/>
            <a:ext cx="6096000" cy="923330"/>
          </a:xfrm>
          <a:prstGeom prst="rect">
            <a:avLst/>
          </a:prstGeom>
        </p:spPr>
        <p:txBody>
          <a:bodyPr>
            <a:spAutoFit/>
          </a:bodyPr>
          <a:lstStyle/>
          <a:p>
            <a:pPr>
              <a:spcAft>
                <a:spcPts val="0"/>
              </a:spcAft>
            </a:pPr>
            <a:r>
              <a:rPr lang="fr-FR" dirty="0">
                <a:ea typeface="Times New Roman" panose="02020603050405020304" pitchFamily="18" charset="0"/>
              </a:rPr>
              <a:t>c- Établir l'équation de la maille (ABCFA).</a:t>
            </a:r>
          </a:p>
          <a:p>
            <a:pPr>
              <a:spcAft>
                <a:spcPts val="0"/>
              </a:spcAft>
            </a:pPr>
            <a:r>
              <a:rPr lang="fr-FR" dirty="0">
                <a:ea typeface="Times New Roman" panose="02020603050405020304" pitchFamily="18" charset="0"/>
              </a:rPr>
              <a:t>    En déduire l'expression de la tension U</a:t>
            </a:r>
            <a:r>
              <a:rPr lang="fr-FR" baseline="-25000" dirty="0">
                <a:ea typeface="Times New Roman" panose="02020603050405020304" pitchFamily="18" charset="0"/>
              </a:rPr>
              <a:t>2 </a:t>
            </a:r>
            <a:r>
              <a:rPr lang="fr-FR" dirty="0">
                <a:ea typeface="Times New Roman" panose="02020603050405020304" pitchFamily="18" charset="0"/>
              </a:rPr>
              <a:t>;</a:t>
            </a:r>
          </a:p>
          <a:p>
            <a:pPr>
              <a:spcAft>
                <a:spcPts val="0"/>
              </a:spcAft>
            </a:pPr>
            <a:r>
              <a:rPr lang="fr-FR" dirty="0">
                <a:ea typeface="Times New Roman" panose="02020603050405020304" pitchFamily="18" charset="0"/>
              </a:rPr>
              <a:t>    Calculer U</a:t>
            </a:r>
            <a:r>
              <a:rPr lang="fr-FR" baseline="-25000" dirty="0">
                <a:ea typeface="Times New Roman" panose="02020603050405020304" pitchFamily="18" charset="0"/>
              </a:rPr>
              <a:t>2</a:t>
            </a:r>
          </a:p>
        </p:txBody>
      </p:sp>
      <p:sp>
        <p:nvSpPr>
          <p:cNvPr id="5" name="Forme libre : forme 4">
            <a:extLst>
              <a:ext uri="{FF2B5EF4-FFF2-40B4-BE49-F238E27FC236}">
                <a16:creationId xmlns:a16="http://schemas.microsoft.com/office/drawing/2014/main" id="{5D0843C3-1187-4706-BEBB-094A1F607B39}"/>
              </a:ext>
            </a:extLst>
          </p:cNvPr>
          <p:cNvSpPr/>
          <p:nvPr/>
        </p:nvSpPr>
        <p:spPr>
          <a:xfrm>
            <a:off x="993927" y="3989021"/>
            <a:ext cx="852509" cy="590843"/>
          </a:xfrm>
          <a:custGeom>
            <a:avLst/>
            <a:gdLst>
              <a:gd name="connsiteX0" fmla="*/ 173692 w 852509"/>
              <a:gd name="connsiteY0" fmla="*/ 590843 h 590843"/>
              <a:gd name="connsiteX1" fmla="*/ 4879 w 852509"/>
              <a:gd name="connsiteY1" fmla="*/ 323557 h 590843"/>
              <a:gd name="connsiteX2" fmla="*/ 342504 w 852509"/>
              <a:gd name="connsiteY2" fmla="*/ 0 h 590843"/>
              <a:gd name="connsiteX3" fmla="*/ 848941 w 852509"/>
              <a:gd name="connsiteY3" fmla="*/ 323557 h 590843"/>
              <a:gd name="connsiteX4" fmla="*/ 581655 w 852509"/>
              <a:gd name="connsiteY4" fmla="*/ 576775 h 590843"/>
              <a:gd name="connsiteX5" fmla="*/ 581655 w 852509"/>
              <a:gd name="connsiteY5" fmla="*/ 576775 h 5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2509" h="590843">
                <a:moveTo>
                  <a:pt x="173692" y="590843"/>
                </a:moveTo>
                <a:cubicBezTo>
                  <a:pt x="75218" y="506437"/>
                  <a:pt x="-23256" y="422031"/>
                  <a:pt x="4879" y="323557"/>
                </a:cubicBezTo>
                <a:cubicBezTo>
                  <a:pt x="33014" y="225083"/>
                  <a:pt x="201827" y="0"/>
                  <a:pt x="342504" y="0"/>
                </a:cubicBezTo>
                <a:cubicBezTo>
                  <a:pt x="483181" y="0"/>
                  <a:pt x="809083" y="227428"/>
                  <a:pt x="848941" y="323557"/>
                </a:cubicBezTo>
                <a:cubicBezTo>
                  <a:pt x="888799" y="419686"/>
                  <a:pt x="581655" y="576775"/>
                  <a:pt x="581655" y="576775"/>
                </a:cubicBezTo>
                <a:lnTo>
                  <a:pt x="581655" y="576775"/>
                </a:ln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orme libre : forme 5">
            <a:extLst>
              <a:ext uri="{FF2B5EF4-FFF2-40B4-BE49-F238E27FC236}">
                <a16:creationId xmlns:a16="http://schemas.microsoft.com/office/drawing/2014/main" id="{99DCEB85-9C77-469D-89C4-F4B025DDD157}"/>
              </a:ext>
            </a:extLst>
          </p:cNvPr>
          <p:cNvSpPr/>
          <p:nvPr/>
        </p:nvSpPr>
        <p:spPr>
          <a:xfrm>
            <a:off x="7920134" y="2241329"/>
            <a:ext cx="852509" cy="590843"/>
          </a:xfrm>
          <a:custGeom>
            <a:avLst/>
            <a:gdLst>
              <a:gd name="connsiteX0" fmla="*/ 173692 w 852509"/>
              <a:gd name="connsiteY0" fmla="*/ 590843 h 590843"/>
              <a:gd name="connsiteX1" fmla="*/ 4879 w 852509"/>
              <a:gd name="connsiteY1" fmla="*/ 323557 h 590843"/>
              <a:gd name="connsiteX2" fmla="*/ 342504 w 852509"/>
              <a:gd name="connsiteY2" fmla="*/ 0 h 590843"/>
              <a:gd name="connsiteX3" fmla="*/ 848941 w 852509"/>
              <a:gd name="connsiteY3" fmla="*/ 323557 h 590843"/>
              <a:gd name="connsiteX4" fmla="*/ 581655 w 852509"/>
              <a:gd name="connsiteY4" fmla="*/ 576775 h 590843"/>
              <a:gd name="connsiteX5" fmla="*/ 581655 w 852509"/>
              <a:gd name="connsiteY5" fmla="*/ 576775 h 5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2509" h="590843">
                <a:moveTo>
                  <a:pt x="173692" y="590843"/>
                </a:moveTo>
                <a:cubicBezTo>
                  <a:pt x="75218" y="506437"/>
                  <a:pt x="-23256" y="422031"/>
                  <a:pt x="4879" y="323557"/>
                </a:cubicBezTo>
                <a:cubicBezTo>
                  <a:pt x="33014" y="225083"/>
                  <a:pt x="201827" y="0"/>
                  <a:pt x="342504" y="0"/>
                </a:cubicBezTo>
                <a:cubicBezTo>
                  <a:pt x="483181" y="0"/>
                  <a:pt x="809083" y="227428"/>
                  <a:pt x="848941" y="323557"/>
                </a:cubicBezTo>
                <a:cubicBezTo>
                  <a:pt x="888799" y="419686"/>
                  <a:pt x="581655" y="576775"/>
                  <a:pt x="581655" y="576775"/>
                </a:cubicBezTo>
                <a:lnTo>
                  <a:pt x="581655" y="576775"/>
                </a:ln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EB113CB0-D8E2-44BC-9167-9029C54ADED5}"/>
              </a:ext>
            </a:extLst>
          </p:cNvPr>
          <p:cNvSpPr/>
          <p:nvPr/>
        </p:nvSpPr>
        <p:spPr>
          <a:xfrm>
            <a:off x="337624" y="5314463"/>
            <a:ext cx="6096000" cy="646331"/>
          </a:xfrm>
          <a:prstGeom prst="rect">
            <a:avLst/>
          </a:prstGeom>
        </p:spPr>
        <p:txBody>
          <a:bodyPr>
            <a:spAutoFit/>
          </a:bodyPr>
          <a:lstStyle/>
          <a:p>
            <a:pPr>
              <a:spcAft>
                <a:spcPts val="0"/>
              </a:spcAft>
            </a:pPr>
            <a:r>
              <a:rPr lang="fr-FR" dirty="0">
                <a:ea typeface="Times New Roman" panose="02020603050405020304" pitchFamily="18" charset="0"/>
              </a:rPr>
              <a:t>d- Établir l'équation de la maille (CDEFC).</a:t>
            </a:r>
          </a:p>
          <a:p>
            <a:pPr>
              <a:spcAft>
                <a:spcPts val="0"/>
              </a:spcAft>
            </a:pPr>
            <a:r>
              <a:rPr lang="fr-FR" dirty="0">
                <a:ea typeface="Times New Roman" panose="02020603050405020304" pitchFamily="18" charset="0"/>
              </a:rPr>
              <a:t>     En déduire l'expression de U</a:t>
            </a:r>
            <a:r>
              <a:rPr lang="fr-FR" baseline="-25000" dirty="0">
                <a:ea typeface="Times New Roman" panose="02020603050405020304" pitchFamily="18" charset="0"/>
              </a:rPr>
              <a:t>3</a:t>
            </a:r>
            <a:r>
              <a:rPr lang="fr-FR" dirty="0">
                <a:ea typeface="Times New Roman" panose="02020603050405020304" pitchFamily="18" charset="0"/>
              </a:rPr>
              <a:t>. Calculer U</a:t>
            </a:r>
            <a:r>
              <a:rPr lang="fr-FR" baseline="-25000" dirty="0">
                <a:ea typeface="Times New Roman" panose="02020603050405020304" pitchFamily="18" charset="0"/>
              </a:rPr>
              <a:t>3</a:t>
            </a:r>
            <a:endParaRPr lang="fr-FR" dirty="0">
              <a:ea typeface="Times New Roman" panose="02020603050405020304" pitchFamily="18" charset="0"/>
            </a:endParaRPr>
          </a:p>
        </p:txBody>
      </p:sp>
      <p:sp>
        <p:nvSpPr>
          <p:cNvPr id="8" name="Rectangle 7">
            <a:extLst>
              <a:ext uri="{FF2B5EF4-FFF2-40B4-BE49-F238E27FC236}">
                <a16:creationId xmlns:a16="http://schemas.microsoft.com/office/drawing/2014/main" id="{D53CCFC4-6CA3-4192-B1D1-6308C88F8D07}"/>
              </a:ext>
            </a:extLst>
          </p:cNvPr>
          <p:cNvSpPr/>
          <p:nvPr/>
        </p:nvSpPr>
        <p:spPr>
          <a:xfrm>
            <a:off x="6263574" y="5452962"/>
            <a:ext cx="2082814" cy="369332"/>
          </a:xfrm>
          <a:prstGeom prst="rect">
            <a:avLst/>
          </a:prstGeom>
        </p:spPr>
        <p:txBody>
          <a:bodyPr wrap="none">
            <a:spAutoFit/>
          </a:bodyPr>
          <a:lstStyle/>
          <a:p>
            <a:r>
              <a:rPr lang="fr-FR" dirty="0">
                <a:ea typeface="Times New Roman" panose="02020603050405020304" pitchFamily="18" charset="0"/>
              </a:rPr>
              <a:t>On oriente la maille </a:t>
            </a:r>
            <a:endParaRPr lang="fr-FR" dirty="0"/>
          </a:p>
        </p:txBody>
      </p:sp>
      <p:sp>
        <p:nvSpPr>
          <p:cNvPr id="9" name="Forme libre : forme 8">
            <a:extLst>
              <a:ext uri="{FF2B5EF4-FFF2-40B4-BE49-F238E27FC236}">
                <a16:creationId xmlns:a16="http://schemas.microsoft.com/office/drawing/2014/main" id="{5EBBC4AE-52A5-4D92-A80C-64F4FD009F01}"/>
              </a:ext>
            </a:extLst>
          </p:cNvPr>
          <p:cNvSpPr/>
          <p:nvPr/>
        </p:nvSpPr>
        <p:spPr>
          <a:xfrm>
            <a:off x="7067625" y="5954589"/>
            <a:ext cx="852509" cy="590843"/>
          </a:xfrm>
          <a:custGeom>
            <a:avLst/>
            <a:gdLst>
              <a:gd name="connsiteX0" fmla="*/ 173692 w 852509"/>
              <a:gd name="connsiteY0" fmla="*/ 590843 h 590843"/>
              <a:gd name="connsiteX1" fmla="*/ 4879 w 852509"/>
              <a:gd name="connsiteY1" fmla="*/ 323557 h 590843"/>
              <a:gd name="connsiteX2" fmla="*/ 342504 w 852509"/>
              <a:gd name="connsiteY2" fmla="*/ 0 h 590843"/>
              <a:gd name="connsiteX3" fmla="*/ 848941 w 852509"/>
              <a:gd name="connsiteY3" fmla="*/ 323557 h 590843"/>
              <a:gd name="connsiteX4" fmla="*/ 581655 w 852509"/>
              <a:gd name="connsiteY4" fmla="*/ 576775 h 590843"/>
              <a:gd name="connsiteX5" fmla="*/ 581655 w 852509"/>
              <a:gd name="connsiteY5" fmla="*/ 576775 h 5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2509" h="590843">
                <a:moveTo>
                  <a:pt x="173692" y="590843"/>
                </a:moveTo>
                <a:cubicBezTo>
                  <a:pt x="75218" y="506437"/>
                  <a:pt x="-23256" y="422031"/>
                  <a:pt x="4879" y="323557"/>
                </a:cubicBezTo>
                <a:cubicBezTo>
                  <a:pt x="33014" y="225083"/>
                  <a:pt x="201827" y="0"/>
                  <a:pt x="342504" y="0"/>
                </a:cubicBezTo>
                <a:cubicBezTo>
                  <a:pt x="483181" y="0"/>
                  <a:pt x="809083" y="227428"/>
                  <a:pt x="848941" y="323557"/>
                </a:cubicBezTo>
                <a:cubicBezTo>
                  <a:pt x="888799" y="419686"/>
                  <a:pt x="581655" y="576775"/>
                  <a:pt x="581655" y="576775"/>
                </a:cubicBezTo>
                <a:lnTo>
                  <a:pt x="581655" y="576775"/>
                </a:lnTo>
              </a:path>
            </a:pathLst>
          </a:cu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 forme 9">
            <a:extLst>
              <a:ext uri="{FF2B5EF4-FFF2-40B4-BE49-F238E27FC236}">
                <a16:creationId xmlns:a16="http://schemas.microsoft.com/office/drawing/2014/main" id="{14DCD4A1-61D8-46CB-B54F-3AE642987243}"/>
              </a:ext>
            </a:extLst>
          </p:cNvPr>
          <p:cNvSpPr/>
          <p:nvPr/>
        </p:nvSpPr>
        <p:spPr>
          <a:xfrm>
            <a:off x="10213382" y="2241328"/>
            <a:ext cx="852509" cy="590843"/>
          </a:xfrm>
          <a:custGeom>
            <a:avLst/>
            <a:gdLst>
              <a:gd name="connsiteX0" fmla="*/ 173692 w 852509"/>
              <a:gd name="connsiteY0" fmla="*/ 590843 h 590843"/>
              <a:gd name="connsiteX1" fmla="*/ 4879 w 852509"/>
              <a:gd name="connsiteY1" fmla="*/ 323557 h 590843"/>
              <a:gd name="connsiteX2" fmla="*/ 342504 w 852509"/>
              <a:gd name="connsiteY2" fmla="*/ 0 h 590843"/>
              <a:gd name="connsiteX3" fmla="*/ 848941 w 852509"/>
              <a:gd name="connsiteY3" fmla="*/ 323557 h 590843"/>
              <a:gd name="connsiteX4" fmla="*/ 581655 w 852509"/>
              <a:gd name="connsiteY4" fmla="*/ 576775 h 590843"/>
              <a:gd name="connsiteX5" fmla="*/ 581655 w 852509"/>
              <a:gd name="connsiteY5" fmla="*/ 576775 h 5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2509" h="590843">
                <a:moveTo>
                  <a:pt x="173692" y="590843"/>
                </a:moveTo>
                <a:cubicBezTo>
                  <a:pt x="75218" y="506437"/>
                  <a:pt x="-23256" y="422031"/>
                  <a:pt x="4879" y="323557"/>
                </a:cubicBezTo>
                <a:cubicBezTo>
                  <a:pt x="33014" y="225083"/>
                  <a:pt x="201827" y="0"/>
                  <a:pt x="342504" y="0"/>
                </a:cubicBezTo>
                <a:cubicBezTo>
                  <a:pt x="483181" y="0"/>
                  <a:pt x="809083" y="227428"/>
                  <a:pt x="848941" y="323557"/>
                </a:cubicBezTo>
                <a:cubicBezTo>
                  <a:pt x="888799" y="419686"/>
                  <a:pt x="581655" y="576775"/>
                  <a:pt x="581655" y="576775"/>
                </a:cubicBezTo>
                <a:lnTo>
                  <a:pt x="581655" y="576775"/>
                </a:lnTo>
              </a:path>
            </a:pathLst>
          </a:cu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DBE8BD0E-E1DA-4DB3-944B-A2049FDA3ADA}"/>
              </a:ext>
            </a:extLst>
          </p:cNvPr>
          <p:cNvSpPr/>
          <p:nvPr/>
        </p:nvSpPr>
        <p:spPr>
          <a:xfrm>
            <a:off x="579164" y="6065344"/>
            <a:ext cx="1468672" cy="369332"/>
          </a:xfrm>
          <a:prstGeom prst="rect">
            <a:avLst/>
          </a:prstGeom>
        </p:spPr>
        <p:txBody>
          <a:bodyPr wrap="none">
            <a:spAutoFit/>
          </a:bodyPr>
          <a:lstStyle/>
          <a:p>
            <a:pPr>
              <a:spcAft>
                <a:spcPts val="0"/>
              </a:spcAft>
            </a:pPr>
            <a:r>
              <a:rPr lang="fr-FR" dirty="0">
                <a:ea typeface="Times New Roman" panose="02020603050405020304" pitchFamily="18" charset="0"/>
              </a:rPr>
              <a:t>  U</a:t>
            </a:r>
            <a:r>
              <a:rPr lang="fr-FR" baseline="-25000" dirty="0">
                <a:ea typeface="Times New Roman" panose="02020603050405020304" pitchFamily="18" charset="0"/>
              </a:rPr>
              <a:t>2</a:t>
            </a:r>
            <a:r>
              <a:rPr lang="fr-FR" dirty="0">
                <a:ea typeface="Times New Roman" panose="02020603050405020304" pitchFamily="18" charset="0"/>
              </a:rPr>
              <a:t>  -   U</a:t>
            </a:r>
            <a:r>
              <a:rPr lang="fr-FR" baseline="-25000" dirty="0">
                <a:ea typeface="Times New Roman" panose="02020603050405020304" pitchFamily="18" charset="0"/>
              </a:rPr>
              <a:t>3</a:t>
            </a:r>
            <a:r>
              <a:rPr lang="fr-FR" dirty="0">
                <a:ea typeface="Times New Roman" panose="02020603050405020304" pitchFamily="18" charset="0"/>
              </a:rPr>
              <a:t>  = 0</a:t>
            </a:r>
          </a:p>
        </p:txBody>
      </p:sp>
      <p:sp>
        <p:nvSpPr>
          <p:cNvPr id="12" name="Rectangle 11">
            <a:extLst>
              <a:ext uri="{FF2B5EF4-FFF2-40B4-BE49-F238E27FC236}">
                <a16:creationId xmlns:a16="http://schemas.microsoft.com/office/drawing/2014/main" id="{699D0C71-B90C-425A-9DEA-15DDA8FFDA5F}"/>
              </a:ext>
            </a:extLst>
          </p:cNvPr>
          <p:cNvSpPr/>
          <p:nvPr/>
        </p:nvSpPr>
        <p:spPr>
          <a:xfrm>
            <a:off x="3207477" y="6020890"/>
            <a:ext cx="1122423" cy="369332"/>
          </a:xfrm>
          <a:prstGeom prst="rect">
            <a:avLst/>
          </a:prstGeom>
        </p:spPr>
        <p:txBody>
          <a:bodyPr wrap="none">
            <a:spAutoFit/>
          </a:bodyPr>
          <a:lstStyle/>
          <a:p>
            <a:pPr>
              <a:spcAft>
                <a:spcPts val="0"/>
              </a:spcAft>
            </a:pPr>
            <a:r>
              <a:rPr lang="fr-FR" dirty="0">
                <a:ea typeface="Times New Roman" panose="02020603050405020304" pitchFamily="18" charset="0"/>
              </a:rPr>
              <a:t>  </a:t>
            </a:r>
            <a:r>
              <a:rPr lang="fr-FR" b="1" u="sng" dirty="0">
                <a:ea typeface="Times New Roman" panose="02020603050405020304" pitchFamily="18" charset="0"/>
              </a:rPr>
              <a:t>U</a:t>
            </a:r>
            <a:r>
              <a:rPr lang="fr-FR" b="1" u="sng" baseline="-25000" dirty="0">
                <a:ea typeface="Times New Roman" panose="02020603050405020304" pitchFamily="18" charset="0"/>
              </a:rPr>
              <a:t>3</a:t>
            </a:r>
            <a:r>
              <a:rPr lang="fr-FR" b="1" u="sng" dirty="0">
                <a:ea typeface="Times New Roman" panose="02020603050405020304" pitchFamily="18" charset="0"/>
              </a:rPr>
              <a:t>  =   U</a:t>
            </a:r>
            <a:r>
              <a:rPr lang="fr-FR" b="1" u="sng" baseline="-25000" dirty="0">
                <a:ea typeface="Times New Roman" panose="02020603050405020304" pitchFamily="18" charset="0"/>
              </a:rPr>
              <a:t>2</a:t>
            </a:r>
            <a:endParaRPr lang="fr-FR" b="1" u="sng" dirty="0">
              <a:ea typeface="Times New Roman" panose="02020603050405020304" pitchFamily="18" charset="0"/>
            </a:endParaRPr>
          </a:p>
        </p:txBody>
      </p:sp>
      <p:sp>
        <p:nvSpPr>
          <p:cNvPr id="13" name="ZoneTexte 12">
            <a:extLst>
              <a:ext uri="{FF2B5EF4-FFF2-40B4-BE49-F238E27FC236}">
                <a16:creationId xmlns:a16="http://schemas.microsoft.com/office/drawing/2014/main" id="{34DCBD88-5EBB-48BE-9DB8-DD5ABB9F26AD}"/>
              </a:ext>
            </a:extLst>
          </p:cNvPr>
          <p:cNvSpPr txBox="1"/>
          <p:nvPr/>
        </p:nvSpPr>
        <p:spPr>
          <a:xfrm>
            <a:off x="2303689" y="6078984"/>
            <a:ext cx="647934" cy="369332"/>
          </a:xfrm>
          <a:prstGeom prst="rect">
            <a:avLst/>
          </a:prstGeom>
          <a:noFill/>
        </p:spPr>
        <p:txBody>
          <a:bodyPr wrap="none" rtlCol="0">
            <a:spAutoFit/>
          </a:bodyPr>
          <a:lstStyle/>
          <a:p>
            <a:r>
              <a:rPr lang="fr-FR" dirty="0"/>
              <a:t>donc</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658F7798-79CE-48F0-AC33-D4D1BB1B6F16}"/>
                  </a:ext>
                </a:extLst>
              </p:cNvPr>
              <p:cNvSpPr/>
              <p:nvPr/>
            </p:nvSpPr>
            <p:spPr>
              <a:xfrm>
                <a:off x="349013" y="2399377"/>
                <a:ext cx="6096000" cy="2394310"/>
              </a:xfrm>
              <a:prstGeom prst="rect">
                <a:avLst/>
              </a:prstGeom>
            </p:spPr>
            <p:txBody>
              <a:bodyPr>
                <a:spAutoFit/>
              </a:bodyPr>
              <a:lstStyle/>
              <a:p>
                <a:pPr>
                  <a:spcAft>
                    <a:spcPts val="0"/>
                  </a:spcAft>
                </a:pPr>
                <a:endParaRPr lang="fr-FR" baseline="-25000" dirty="0">
                  <a:ea typeface="Times New Roman" panose="02020603050405020304" pitchFamily="18" charset="0"/>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fr-FR"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naryPr>
                        <m:sub/>
                        <m:sup/>
                        <m:e>
                          <m:d>
                            <m:dPr>
                              <m:ctrlPr>
                                <a:rPr lang="fr-FR" b="1" i="1">
                                  <a:solidFill>
                                    <a:srgbClr val="FF0000"/>
                                  </a:solidFill>
                                  <a:latin typeface="Cambria Math" panose="02040503050406030204" pitchFamily="18" charset="0"/>
                                  <a:ea typeface="Times New Roman" panose="02020603050405020304" pitchFamily="18" charset="0"/>
                                  <a:cs typeface="Tahoma" panose="020B0604030504040204" pitchFamily="34" charset="0"/>
                                </a:rPr>
                              </m:ctrlPr>
                            </m:dPr>
                            <m:e>
                              <m:r>
                                <a:rPr lang="fr-FR"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r>
                                <a:rPr lang="fr-FR"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𝒖</m:t>
                              </m:r>
                            </m:e>
                          </m:d>
                          <m:r>
                            <a:rPr lang="fr-FR"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m:t>
                          </m:r>
                          <m:r>
                            <a:rPr lang="fr-FR" b="1" i="1">
                              <a:solidFill>
                                <a:srgbClr val="FF0000"/>
                              </a:solidFill>
                              <a:latin typeface="Cambria Math" panose="02040503050406030204" pitchFamily="18" charset="0"/>
                              <a:ea typeface="Times New Roman" panose="02020603050405020304" pitchFamily="18" charset="0"/>
                              <a:cs typeface="Tahoma" panose="020B0604030504040204" pitchFamily="34" charset="0"/>
                            </a:rPr>
                            <m:t>𝟎</m:t>
                          </m:r>
                        </m:e>
                      </m:nary>
                    </m:oMath>
                  </m:oMathPara>
                </a14:m>
                <a:endParaRPr lang="fr-FR" baseline="-25000" dirty="0">
                  <a:ea typeface="Times New Roman" panose="02020603050405020304" pitchFamily="18" charset="0"/>
                </a:endParaRPr>
              </a:p>
              <a:p>
                <a:pPr>
                  <a:spcAft>
                    <a:spcPts val="0"/>
                  </a:spcAft>
                </a:pPr>
                <a:r>
                  <a:rPr lang="fr-FR" sz="2000" dirty="0">
                    <a:ea typeface="Times New Roman" panose="02020603050405020304" pitchFamily="18" charset="0"/>
                  </a:rPr>
                  <a:t>On oriente la maille                   E  -   U</a:t>
                </a:r>
                <a:r>
                  <a:rPr lang="fr-FR" sz="2000" baseline="-25000" dirty="0">
                    <a:ea typeface="Times New Roman" panose="02020603050405020304" pitchFamily="18" charset="0"/>
                  </a:rPr>
                  <a:t>1</a:t>
                </a:r>
                <a:r>
                  <a:rPr lang="fr-FR" sz="2000" dirty="0">
                    <a:ea typeface="Times New Roman" panose="02020603050405020304" pitchFamily="18" charset="0"/>
                  </a:rPr>
                  <a:t>  -   U</a:t>
                </a:r>
                <a:r>
                  <a:rPr lang="fr-FR" sz="2000" baseline="-25000" dirty="0">
                    <a:ea typeface="Times New Roman" panose="02020603050405020304" pitchFamily="18" charset="0"/>
                  </a:rPr>
                  <a:t>2</a:t>
                </a:r>
                <a:r>
                  <a:rPr lang="fr-FR" sz="2000" dirty="0">
                    <a:ea typeface="Times New Roman" panose="02020603050405020304" pitchFamily="18" charset="0"/>
                  </a:rPr>
                  <a:t>  = 0</a:t>
                </a:r>
              </a:p>
              <a:p>
                <a:pPr>
                  <a:spcAft>
                    <a:spcPts val="0"/>
                  </a:spcAft>
                </a:pPr>
                <a:endParaRPr lang="fr-FR" sz="2000" dirty="0">
                  <a:ea typeface="Times New Roman" panose="02020603050405020304" pitchFamily="18" charset="0"/>
                </a:endParaRPr>
              </a:p>
              <a:p>
                <a:r>
                  <a:rPr lang="fr-FR" dirty="0">
                    <a:ea typeface="Times New Roman" panose="02020603050405020304" pitchFamily="18" charset="0"/>
                  </a:rPr>
                  <a:t>			      U</a:t>
                </a:r>
                <a:r>
                  <a:rPr lang="fr-FR" baseline="-25000" dirty="0">
                    <a:ea typeface="Times New Roman" panose="02020603050405020304" pitchFamily="18" charset="0"/>
                  </a:rPr>
                  <a:t>2</a:t>
                </a:r>
                <a:r>
                  <a:rPr lang="fr-FR" dirty="0">
                    <a:ea typeface="Times New Roman" panose="02020603050405020304" pitchFamily="18" charset="0"/>
                  </a:rPr>
                  <a:t>  =    E  -   U</a:t>
                </a:r>
                <a:r>
                  <a:rPr lang="fr-FR" baseline="-25000" dirty="0">
                    <a:ea typeface="Times New Roman" panose="02020603050405020304" pitchFamily="18" charset="0"/>
                  </a:rPr>
                  <a:t>1</a:t>
                </a:r>
                <a:r>
                  <a:rPr lang="fr-FR" dirty="0">
                    <a:ea typeface="Times New Roman" panose="02020603050405020304" pitchFamily="18" charset="0"/>
                  </a:rPr>
                  <a:t>  </a:t>
                </a:r>
              </a:p>
              <a:p>
                <a:endParaRPr lang="fr-FR" dirty="0">
                  <a:ea typeface="Times New Roman" panose="02020603050405020304" pitchFamily="18" charset="0"/>
                </a:endParaRPr>
              </a:p>
              <a:p>
                <a:r>
                  <a:rPr lang="fr-FR" dirty="0">
                    <a:ea typeface="Times New Roman" panose="02020603050405020304" pitchFamily="18" charset="0"/>
                  </a:rPr>
                  <a:t>			    U</a:t>
                </a:r>
                <a:r>
                  <a:rPr lang="fr-FR" baseline="-25000" dirty="0">
                    <a:ea typeface="Times New Roman" panose="02020603050405020304" pitchFamily="18" charset="0"/>
                  </a:rPr>
                  <a:t>2</a:t>
                </a:r>
                <a:r>
                  <a:rPr lang="fr-FR" dirty="0">
                    <a:ea typeface="Times New Roman" panose="02020603050405020304" pitchFamily="18" charset="0"/>
                  </a:rPr>
                  <a:t>=  10  -   6  =  </a:t>
                </a:r>
                <a:r>
                  <a:rPr lang="fr-FR" b="1" u="sng" dirty="0">
                    <a:ea typeface="Times New Roman" panose="02020603050405020304" pitchFamily="18" charset="0"/>
                  </a:rPr>
                  <a:t>4 V</a:t>
                </a:r>
              </a:p>
            </p:txBody>
          </p:sp>
        </mc:Choice>
        <mc:Fallback xmlns="">
          <p:sp>
            <p:nvSpPr>
              <p:cNvPr id="14" name="Rectangle 13">
                <a:extLst>
                  <a:ext uri="{FF2B5EF4-FFF2-40B4-BE49-F238E27FC236}">
                    <a16:creationId xmlns:a16="http://schemas.microsoft.com/office/drawing/2014/main" id="{658F7798-79CE-48F0-AC33-D4D1BB1B6F16}"/>
                  </a:ext>
                </a:extLst>
              </p:cNvPr>
              <p:cNvSpPr>
                <a:spLocks noRot="1" noChangeAspect="1" noMove="1" noResize="1" noEditPoints="1" noAdjustHandles="1" noChangeArrowheads="1" noChangeShapeType="1" noTextEdit="1"/>
              </p:cNvSpPr>
              <p:nvPr/>
            </p:nvSpPr>
            <p:spPr>
              <a:xfrm>
                <a:off x="349013" y="2399377"/>
                <a:ext cx="6096000" cy="2394310"/>
              </a:xfrm>
              <a:prstGeom prst="rect">
                <a:avLst/>
              </a:prstGeom>
              <a:blipFill>
                <a:blip r:embed="rId6"/>
                <a:stretch>
                  <a:fillRect l="-1000" b="-3316"/>
                </a:stretch>
              </a:blipFill>
            </p:spPr>
            <p:txBody>
              <a:bodyPr/>
              <a:lstStyle/>
              <a:p>
                <a:r>
                  <a:rPr lang="fr-FR">
                    <a:noFill/>
                  </a:rPr>
                  <a:t> </a:t>
                </a:r>
              </a:p>
            </p:txBody>
          </p:sp>
        </mc:Fallback>
      </mc:AlternateContent>
      <p:sp>
        <p:nvSpPr>
          <p:cNvPr id="15" name="Rectangle 14">
            <a:extLst>
              <a:ext uri="{FF2B5EF4-FFF2-40B4-BE49-F238E27FC236}">
                <a16:creationId xmlns:a16="http://schemas.microsoft.com/office/drawing/2014/main" id="{BA0DE42D-E5DF-4A3A-B858-0FCFD4B1D3B9}"/>
              </a:ext>
            </a:extLst>
          </p:cNvPr>
          <p:cNvSpPr/>
          <p:nvPr/>
        </p:nvSpPr>
        <p:spPr>
          <a:xfrm>
            <a:off x="337624" y="1035706"/>
            <a:ext cx="6096000" cy="646331"/>
          </a:xfrm>
          <a:prstGeom prst="rect">
            <a:avLst/>
          </a:prstGeom>
        </p:spPr>
        <p:txBody>
          <a:bodyPr>
            <a:spAutoFit/>
          </a:bodyPr>
          <a:lstStyle/>
          <a:p>
            <a:r>
              <a:rPr lang="en-US" dirty="0">
                <a:ea typeface="Times New Roman" panose="02020603050405020304" pitchFamily="18" charset="0"/>
              </a:rPr>
              <a:t>b-</a:t>
            </a:r>
            <a:r>
              <a:rPr lang="en-US" b="1" dirty="0">
                <a:solidFill>
                  <a:srgbClr val="FF0000"/>
                </a:solidFill>
                <a:ea typeface="Times New Roman" panose="02020603050405020304" pitchFamily="18" charset="0"/>
              </a:rPr>
              <a:t>   I</a:t>
            </a:r>
            <a:r>
              <a:rPr lang="en-US" b="1" baseline="-25000" dirty="0">
                <a:solidFill>
                  <a:srgbClr val="FF0000"/>
                </a:solidFill>
                <a:ea typeface="Times New Roman" panose="02020603050405020304" pitchFamily="18" charset="0"/>
              </a:rPr>
              <a:t>3</a:t>
            </a:r>
            <a:r>
              <a:rPr lang="en-US" b="1" dirty="0">
                <a:solidFill>
                  <a:srgbClr val="FF0000"/>
                </a:solidFill>
                <a:ea typeface="Times New Roman" panose="02020603050405020304" pitchFamily="18" charset="0"/>
              </a:rPr>
              <a:t>  =  I</a:t>
            </a:r>
            <a:r>
              <a:rPr lang="en-US" b="1" baseline="-25000" dirty="0">
                <a:solidFill>
                  <a:srgbClr val="FF0000"/>
                </a:solidFill>
                <a:ea typeface="Times New Roman" panose="02020603050405020304" pitchFamily="18" charset="0"/>
              </a:rPr>
              <a:t>1</a:t>
            </a:r>
            <a:r>
              <a:rPr lang="en-US" b="1" dirty="0">
                <a:solidFill>
                  <a:srgbClr val="FF0000"/>
                </a:solidFill>
                <a:ea typeface="Times New Roman" panose="02020603050405020304" pitchFamily="18" charset="0"/>
              </a:rPr>
              <a:t>  -  I</a:t>
            </a:r>
            <a:r>
              <a:rPr lang="en-US" b="1" baseline="-25000" dirty="0">
                <a:solidFill>
                  <a:srgbClr val="FF0000"/>
                </a:solidFill>
                <a:ea typeface="Times New Roman" panose="02020603050405020304" pitchFamily="18" charset="0"/>
              </a:rPr>
              <a:t>2</a:t>
            </a:r>
            <a:r>
              <a:rPr lang="en-US" b="1" dirty="0">
                <a:solidFill>
                  <a:srgbClr val="FF0000"/>
                </a:solidFill>
                <a:ea typeface="Times New Roman" panose="02020603050405020304" pitchFamily="18" charset="0"/>
              </a:rPr>
              <a:t>    </a:t>
            </a:r>
            <a:r>
              <a:rPr lang="en-US" b="1" dirty="0" err="1">
                <a:ea typeface="Times New Roman" panose="02020603050405020304" pitchFamily="18" charset="0"/>
              </a:rPr>
              <a:t>donc</a:t>
            </a:r>
            <a:r>
              <a:rPr lang="en-US" b="1" dirty="0">
                <a:ea typeface="Times New Roman" panose="02020603050405020304" pitchFamily="18" charset="0"/>
              </a:rPr>
              <a:t>   I</a:t>
            </a:r>
            <a:r>
              <a:rPr lang="en-US" b="1" baseline="-25000" dirty="0">
                <a:ea typeface="Times New Roman" panose="02020603050405020304" pitchFamily="18" charset="0"/>
              </a:rPr>
              <a:t>3</a:t>
            </a:r>
            <a:r>
              <a:rPr lang="en-US" b="1" dirty="0">
                <a:ea typeface="Times New Roman" panose="02020603050405020304" pitchFamily="18" charset="0"/>
              </a:rPr>
              <a:t> = 0,6  -  0,030</a:t>
            </a:r>
          </a:p>
          <a:p>
            <a:r>
              <a:rPr lang="fr-FR" b="1" dirty="0"/>
              <a:t>		</a:t>
            </a:r>
            <a:r>
              <a:rPr lang="en-US" b="1" dirty="0">
                <a:ea typeface="Times New Roman" panose="02020603050405020304" pitchFamily="18" charset="0"/>
              </a:rPr>
              <a:t>I</a:t>
            </a:r>
            <a:r>
              <a:rPr lang="en-US" b="1" baseline="-25000" dirty="0">
                <a:ea typeface="Times New Roman" panose="02020603050405020304" pitchFamily="18" charset="0"/>
              </a:rPr>
              <a:t>3</a:t>
            </a:r>
            <a:r>
              <a:rPr lang="en-US" b="1" dirty="0">
                <a:ea typeface="Times New Roman" panose="02020603050405020304" pitchFamily="18" charset="0"/>
              </a:rPr>
              <a:t> = 0,57 A</a:t>
            </a:r>
          </a:p>
        </p:txBody>
      </p:sp>
    </p:spTree>
    <p:extLst>
      <p:ext uri="{BB962C8B-B14F-4D97-AF65-F5344CB8AC3E}">
        <p14:creationId xmlns:p14="http://schemas.microsoft.com/office/powerpoint/2010/main" val="256648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7" grpId="0"/>
      <p:bldP spid="8" grpId="0"/>
      <p:bldP spid="9" grpId="0" animBg="1"/>
      <p:bldP spid="11" grpId="0"/>
      <p:bldP spid="12" grpId="0"/>
      <p:bldP spid="13" grpId="0"/>
      <p:bldP spid="14" grpId="0"/>
      <p:bldP spid="15"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1397</Words>
  <Application>Microsoft Office PowerPoint</Application>
  <PresentationFormat>Grand écran</PresentationFormat>
  <Paragraphs>195</Paragraphs>
  <Slides>22</Slides>
  <Notes>0</Notes>
  <HiddenSlides>0</HiddenSlides>
  <MMClips>0</MMClips>
  <ScaleCrop>false</ScaleCrop>
  <HeadingPairs>
    <vt:vector size="8" baseType="variant">
      <vt:variant>
        <vt:lpstr>Polices utilisées</vt:lpstr>
      </vt:variant>
      <vt:variant>
        <vt:i4>8</vt:i4>
      </vt:variant>
      <vt:variant>
        <vt:lpstr>Thème</vt:lpstr>
      </vt:variant>
      <vt:variant>
        <vt:i4>1</vt:i4>
      </vt:variant>
      <vt:variant>
        <vt:lpstr>Serveurs OLE incorporés</vt:lpstr>
      </vt:variant>
      <vt:variant>
        <vt:i4>2</vt:i4>
      </vt:variant>
      <vt:variant>
        <vt:lpstr>Titres des diapositives</vt:lpstr>
      </vt:variant>
      <vt:variant>
        <vt:i4>22</vt:i4>
      </vt:variant>
    </vt:vector>
  </HeadingPairs>
  <TitlesOfParts>
    <vt:vector size="33" baseType="lpstr">
      <vt:lpstr>Arial</vt:lpstr>
      <vt:lpstr>Calibri</vt:lpstr>
      <vt:lpstr>Calibri Light</vt:lpstr>
      <vt:lpstr>Cambria Math</vt:lpstr>
      <vt:lpstr>Symbol</vt:lpstr>
      <vt:lpstr>Tahoma</vt:lpstr>
      <vt:lpstr>Times New Roman</vt:lpstr>
      <vt:lpstr>Verdana</vt:lpstr>
      <vt:lpstr>Thème Office</vt:lpstr>
      <vt:lpstr>Diapositive</vt:lpstr>
      <vt:lpstr>Slide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Université Bretagne Sud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Isabelle Bebin</dc:creator>
  <cp:lastModifiedBy>Isabelle Bebin</cp:lastModifiedBy>
  <cp:revision>61</cp:revision>
  <dcterms:created xsi:type="dcterms:W3CDTF">2018-09-16T07:05:09Z</dcterms:created>
  <dcterms:modified xsi:type="dcterms:W3CDTF">2022-06-20T09:47:02Z</dcterms:modified>
</cp:coreProperties>
</file>