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8" r:id="rId2"/>
    <p:sldId id="289" r:id="rId3"/>
    <p:sldId id="290" r:id="rId4"/>
    <p:sldId id="292" r:id="rId5"/>
    <p:sldId id="293" r:id="rId6"/>
    <p:sldId id="294" r:id="rId7"/>
    <p:sldId id="295" r:id="rId8"/>
    <p:sldId id="296" r:id="rId9"/>
    <p:sldId id="297" r:id="rId10"/>
    <p:sldId id="298" r:id="rId11"/>
    <p:sldId id="299" r:id="rId12"/>
    <p:sldId id="300" r:id="rId13"/>
    <p:sldId id="301" r:id="rId14"/>
    <p:sldId id="302" r:id="rId15"/>
    <p:sldId id="303" r:id="rId16"/>
    <p:sldId id="304" r:id="rId17"/>
    <p:sldId id="320" r:id="rId18"/>
    <p:sldId id="305" r:id="rId19"/>
    <p:sldId id="306" r:id="rId20"/>
    <p:sldId id="321" r:id="rId21"/>
    <p:sldId id="308" r:id="rId22"/>
    <p:sldId id="309" r:id="rId23"/>
    <p:sldId id="311" r:id="rId24"/>
    <p:sldId id="312" r:id="rId25"/>
    <p:sldId id="313" r:id="rId26"/>
    <p:sldId id="310" r:id="rId27"/>
    <p:sldId id="314" r:id="rId28"/>
    <p:sldId id="315" r:id="rId29"/>
    <p:sldId id="316" r:id="rId30"/>
    <p:sldId id="317" r:id="rId31"/>
    <p:sldId id="318" r:id="rId32"/>
    <p:sldId id="319" r:id="rId3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0.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p:txBody>
          <a:bodyPr/>
          <a:lstStyle/>
          <a:p>
            <a:fld id="{E875D108-4528-42DF-8BF6-766414B0E682}" type="datetimeFigureOut">
              <a:rPr lang="fr-FR" smtClean="0"/>
              <a:t>25/09/2024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1B7986-64D7-4630-88CB-0BF83F664EB4}" type="slidenum">
              <a:rPr lang="fr-FR" smtClean="0"/>
              <a:t>‹N°›</a:t>
            </a:fld>
            <a:endParaRPr lang="fr-FR"/>
          </a:p>
        </p:txBody>
      </p:sp>
    </p:spTree>
    <p:extLst>
      <p:ext uri="{BB962C8B-B14F-4D97-AF65-F5344CB8AC3E}">
        <p14:creationId xmlns:p14="http://schemas.microsoft.com/office/powerpoint/2010/main" val="1943969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E875D108-4528-42DF-8BF6-766414B0E682}" type="datetimeFigureOut">
              <a:rPr lang="fr-FR" smtClean="0"/>
              <a:t>25/09/2024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1B7986-64D7-4630-88CB-0BF83F664EB4}" type="slidenum">
              <a:rPr lang="fr-FR" smtClean="0"/>
              <a:t>‹N°›</a:t>
            </a:fld>
            <a:endParaRPr lang="fr-FR"/>
          </a:p>
        </p:txBody>
      </p:sp>
    </p:spTree>
    <p:extLst>
      <p:ext uri="{BB962C8B-B14F-4D97-AF65-F5344CB8AC3E}">
        <p14:creationId xmlns:p14="http://schemas.microsoft.com/office/powerpoint/2010/main" val="292209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E875D108-4528-42DF-8BF6-766414B0E682}" type="datetimeFigureOut">
              <a:rPr lang="fr-FR" smtClean="0"/>
              <a:t>25/09/2024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1B7986-64D7-4630-88CB-0BF83F664EB4}" type="slidenum">
              <a:rPr lang="fr-FR" smtClean="0"/>
              <a:t>‹N°›</a:t>
            </a:fld>
            <a:endParaRPr lang="fr-FR"/>
          </a:p>
        </p:txBody>
      </p:sp>
    </p:spTree>
    <p:extLst>
      <p:ext uri="{BB962C8B-B14F-4D97-AF65-F5344CB8AC3E}">
        <p14:creationId xmlns:p14="http://schemas.microsoft.com/office/powerpoint/2010/main" val="963290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E875D108-4528-42DF-8BF6-766414B0E682}" type="datetimeFigureOut">
              <a:rPr lang="fr-FR" smtClean="0"/>
              <a:t>25/09/2024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1B7986-64D7-4630-88CB-0BF83F664EB4}" type="slidenum">
              <a:rPr lang="fr-FR" smtClean="0"/>
              <a:t>‹N°›</a:t>
            </a:fld>
            <a:endParaRPr lang="fr-FR"/>
          </a:p>
        </p:txBody>
      </p:sp>
    </p:spTree>
    <p:extLst>
      <p:ext uri="{BB962C8B-B14F-4D97-AF65-F5344CB8AC3E}">
        <p14:creationId xmlns:p14="http://schemas.microsoft.com/office/powerpoint/2010/main" val="3520149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E875D108-4528-42DF-8BF6-766414B0E682}" type="datetimeFigureOut">
              <a:rPr lang="fr-FR" smtClean="0"/>
              <a:t>25/09/2024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1B7986-64D7-4630-88CB-0BF83F664EB4}" type="slidenum">
              <a:rPr lang="fr-FR" smtClean="0"/>
              <a:t>‹N°›</a:t>
            </a:fld>
            <a:endParaRPr lang="fr-FR"/>
          </a:p>
        </p:txBody>
      </p:sp>
    </p:spTree>
    <p:extLst>
      <p:ext uri="{BB962C8B-B14F-4D97-AF65-F5344CB8AC3E}">
        <p14:creationId xmlns:p14="http://schemas.microsoft.com/office/powerpoint/2010/main" val="2162700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E875D108-4528-42DF-8BF6-766414B0E682}" type="datetimeFigureOut">
              <a:rPr lang="fr-FR" smtClean="0"/>
              <a:t>25/09/2024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1B7986-64D7-4630-88CB-0BF83F664EB4}" type="slidenum">
              <a:rPr lang="fr-FR" smtClean="0"/>
              <a:t>‹N°›</a:t>
            </a:fld>
            <a:endParaRPr lang="fr-FR"/>
          </a:p>
        </p:txBody>
      </p:sp>
    </p:spTree>
    <p:extLst>
      <p:ext uri="{BB962C8B-B14F-4D97-AF65-F5344CB8AC3E}">
        <p14:creationId xmlns:p14="http://schemas.microsoft.com/office/powerpoint/2010/main" val="1315792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E875D108-4528-42DF-8BF6-766414B0E682}" type="datetimeFigureOut">
              <a:rPr lang="fr-FR" smtClean="0"/>
              <a:t>25/09/2024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561B7986-64D7-4630-88CB-0BF83F664EB4}" type="slidenum">
              <a:rPr lang="fr-FR" smtClean="0"/>
              <a:t>‹N°›</a:t>
            </a:fld>
            <a:endParaRPr lang="fr-FR"/>
          </a:p>
        </p:txBody>
      </p:sp>
    </p:spTree>
    <p:extLst>
      <p:ext uri="{BB962C8B-B14F-4D97-AF65-F5344CB8AC3E}">
        <p14:creationId xmlns:p14="http://schemas.microsoft.com/office/powerpoint/2010/main" val="1007744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E875D108-4528-42DF-8BF6-766414B0E682}" type="datetimeFigureOut">
              <a:rPr lang="fr-FR" smtClean="0"/>
              <a:t>25/09/2024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561B7986-64D7-4630-88CB-0BF83F664EB4}" type="slidenum">
              <a:rPr lang="fr-FR" smtClean="0"/>
              <a:t>‹N°›</a:t>
            </a:fld>
            <a:endParaRPr lang="fr-FR"/>
          </a:p>
        </p:txBody>
      </p:sp>
    </p:spTree>
    <p:extLst>
      <p:ext uri="{BB962C8B-B14F-4D97-AF65-F5344CB8AC3E}">
        <p14:creationId xmlns:p14="http://schemas.microsoft.com/office/powerpoint/2010/main" val="3460073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875D108-4528-42DF-8BF6-766414B0E682}" type="datetimeFigureOut">
              <a:rPr lang="fr-FR" smtClean="0"/>
              <a:t>25/09/2024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561B7986-64D7-4630-88CB-0BF83F664EB4}" type="slidenum">
              <a:rPr lang="fr-FR" smtClean="0"/>
              <a:t>‹N°›</a:t>
            </a:fld>
            <a:endParaRPr lang="fr-FR"/>
          </a:p>
        </p:txBody>
      </p:sp>
    </p:spTree>
    <p:extLst>
      <p:ext uri="{BB962C8B-B14F-4D97-AF65-F5344CB8AC3E}">
        <p14:creationId xmlns:p14="http://schemas.microsoft.com/office/powerpoint/2010/main" val="152978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E875D108-4528-42DF-8BF6-766414B0E682}" type="datetimeFigureOut">
              <a:rPr lang="fr-FR" smtClean="0"/>
              <a:t>25/09/2024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1B7986-64D7-4630-88CB-0BF83F664EB4}" type="slidenum">
              <a:rPr lang="fr-FR" smtClean="0"/>
              <a:t>‹N°›</a:t>
            </a:fld>
            <a:endParaRPr lang="fr-FR"/>
          </a:p>
        </p:txBody>
      </p:sp>
    </p:spTree>
    <p:extLst>
      <p:ext uri="{BB962C8B-B14F-4D97-AF65-F5344CB8AC3E}">
        <p14:creationId xmlns:p14="http://schemas.microsoft.com/office/powerpoint/2010/main" val="3527631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E875D108-4528-42DF-8BF6-766414B0E682}" type="datetimeFigureOut">
              <a:rPr lang="fr-FR" smtClean="0"/>
              <a:t>25/09/2024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1B7986-64D7-4630-88CB-0BF83F664EB4}" type="slidenum">
              <a:rPr lang="fr-FR" smtClean="0"/>
              <a:t>‹N°›</a:t>
            </a:fld>
            <a:endParaRPr lang="fr-FR"/>
          </a:p>
        </p:txBody>
      </p:sp>
    </p:spTree>
    <p:extLst>
      <p:ext uri="{BB962C8B-B14F-4D97-AF65-F5344CB8AC3E}">
        <p14:creationId xmlns:p14="http://schemas.microsoft.com/office/powerpoint/2010/main" val="1682882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75D108-4528-42DF-8BF6-766414B0E682}" type="datetimeFigureOut">
              <a:rPr lang="fr-FR" smtClean="0"/>
              <a:t>25/09/2024</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1B7986-64D7-4630-88CB-0BF83F664EB4}" type="slidenum">
              <a:rPr lang="fr-FR" smtClean="0"/>
              <a:t>‹N°›</a:t>
            </a:fld>
            <a:endParaRPr lang="fr-FR"/>
          </a:p>
        </p:txBody>
      </p:sp>
    </p:spTree>
    <p:extLst>
      <p:ext uri="{BB962C8B-B14F-4D97-AF65-F5344CB8AC3E}">
        <p14:creationId xmlns:p14="http://schemas.microsoft.com/office/powerpoint/2010/main" val="2932821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emf"/></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oleObject" Target="../embeddings/oleObject5.bin"/><Relationship Id="rId7" Type="http://schemas.openxmlformats.org/officeDocument/2006/relationships/image" Target="../media/image19.jpeg"/><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8.jpeg"/><Relationship Id="rId5" Type="http://schemas.openxmlformats.org/officeDocument/2006/relationships/image" Target="../media/image17.png"/><Relationship Id="rId4" Type="http://schemas.openxmlformats.org/officeDocument/2006/relationships/image" Target="../media/image16.emf"/><Relationship Id="rId9"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16.png"/><Relationship Id="rId4" Type="http://schemas.openxmlformats.org/officeDocument/2006/relationships/image" Target="../media/image22.emf"/></Relationships>
</file>

<file path=ppt/slides/_rels/slide13.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oleObject" Target="../embeddings/oleObject7.bin"/><Relationship Id="rId7" Type="http://schemas.openxmlformats.org/officeDocument/2006/relationships/image" Target="../media/image26.jpeg"/><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25.jpeg"/><Relationship Id="rId5" Type="http://schemas.openxmlformats.org/officeDocument/2006/relationships/image" Target="../media/image24.png"/><Relationship Id="rId4" Type="http://schemas.openxmlformats.org/officeDocument/2006/relationships/image" Target="../media/image23.emf"/></Relationships>
</file>

<file path=ppt/slides/_rels/slide1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http://www.chimix.com/Images/fesic98P/eni411.gif" TargetMode="External"/><Relationship Id="rId2" Type="http://schemas.openxmlformats.org/officeDocument/2006/relationships/image" Target="../media/image31.gi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7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19.png"/><Relationship Id="rId7" Type="http://schemas.openxmlformats.org/officeDocument/2006/relationships/image" Target="../media/image35.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28.png"/><Relationship Id="rId9"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image" Target="../media/image271.png"/><Relationship Id="rId1" Type="http://schemas.openxmlformats.org/officeDocument/2006/relationships/slideLayout" Target="../slideLayouts/slideLayout7.xml"/><Relationship Id="rId4" Type="http://schemas.openxmlformats.org/officeDocument/2006/relationships/image" Target="../media/image210.png"/></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42.png"/><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41.png"/><Relationship Id="rId5" Type="http://schemas.openxmlformats.org/officeDocument/2006/relationships/image" Target="../media/image350.png"/><Relationship Id="rId4" Type="http://schemas.openxmlformats.org/officeDocument/2006/relationships/image" Target="../media/image40.emf"/></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410.png"/></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24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 Id="rId5" Type="http://schemas.openxmlformats.org/officeDocument/2006/relationships/image" Target="../media/image43.jpeg"/><Relationship Id="rId4" Type="http://schemas.openxmlformats.org/officeDocument/2006/relationships/image" Target="../media/image47.png"/></Relationships>
</file>

<file path=ppt/slides/_rels/slide2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29.xml.rels><?xml version="1.0" encoding="UTF-8" standalone="yes"?>
<Relationships xmlns="http://schemas.openxmlformats.org/package/2006/relationships"><Relationship Id="rId3" Type="http://schemas.openxmlformats.org/officeDocument/2006/relationships/image" Target="../media/image49.gif"/><Relationship Id="rId2" Type="http://schemas.openxmlformats.org/officeDocument/2006/relationships/image" Target="../media/image48.png"/><Relationship Id="rId1" Type="http://schemas.openxmlformats.org/officeDocument/2006/relationships/slideLayout" Target="../slideLayouts/slideLayout7.xml"/><Relationship Id="rId4" Type="http://schemas.openxmlformats.org/officeDocument/2006/relationships/image" Target="http://www.chimix.com/Images/fesic98P/f98p8.gi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56.png"/><Relationship Id="rId1" Type="http://schemas.openxmlformats.org/officeDocument/2006/relationships/slideLayout" Target="../slideLayouts/slideLayout7.xml"/><Relationship Id="rId6" Type="http://schemas.openxmlformats.org/officeDocument/2006/relationships/image" Target="../media/image340.png"/><Relationship Id="rId5" Type="http://schemas.openxmlformats.org/officeDocument/2006/relationships/image" Target="../media/image330.png"/><Relationship Id="rId4" Type="http://schemas.openxmlformats.org/officeDocument/2006/relationships/image" Target="../media/image270.png"/></Relationships>
</file>

<file path=ppt/slides/_rels/slide31.xml.rels><?xml version="1.0" encoding="UTF-8" standalone="yes"?>
<Relationships xmlns="http://schemas.openxmlformats.org/package/2006/relationships"><Relationship Id="rId3" Type="http://schemas.openxmlformats.org/officeDocument/2006/relationships/image" Target="../media/image50.gif"/><Relationship Id="rId2" Type="http://schemas.openxmlformats.org/officeDocument/2006/relationships/image" Target="../media/image28.jpeg"/><Relationship Id="rId1" Type="http://schemas.openxmlformats.org/officeDocument/2006/relationships/slideLayout" Target="../slideLayouts/slideLayout7.xml"/><Relationship Id="rId5" Type="http://schemas.openxmlformats.org/officeDocument/2006/relationships/image" Target="../media/image55.svg"/><Relationship Id="rId4" Type="http://schemas.openxmlformats.org/officeDocument/2006/relationships/image" Target="../media/image5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2.emf"/></Relationships>
</file>

<file path=ppt/slides/_rels/slide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13.emf"/><Relationship Id="rId4"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175165" y="1122218"/>
            <a:ext cx="7869206" cy="2308324"/>
          </a:xfrm>
          <a:prstGeom prst="rect">
            <a:avLst/>
          </a:prstGeom>
          <a:noFill/>
        </p:spPr>
        <p:txBody>
          <a:bodyPr wrap="square" rtlCol="0">
            <a:spAutoFit/>
          </a:bodyPr>
          <a:lstStyle/>
          <a:p>
            <a:pPr algn="ctr"/>
            <a:r>
              <a:rPr lang="fr-FR" sz="4800" dirty="0">
                <a:solidFill>
                  <a:srgbClr val="FF0000"/>
                </a:solidFill>
              </a:rPr>
              <a:t>Chapitre 4 </a:t>
            </a:r>
          </a:p>
          <a:p>
            <a:pPr algn="ctr"/>
            <a:endParaRPr lang="fr-FR" sz="4800" dirty="0"/>
          </a:p>
          <a:p>
            <a:pPr algn="ctr"/>
            <a:r>
              <a:rPr lang="fr-FR" sz="4800" dirty="0"/>
              <a:t>Les régimes variables</a:t>
            </a:r>
          </a:p>
        </p:txBody>
      </p:sp>
    </p:spTree>
    <p:extLst>
      <p:ext uri="{BB962C8B-B14F-4D97-AF65-F5344CB8AC3E}">
        <p14:creationId xmlns:p14="http://schemas.microsoft.com/office/powerpoint/2010/main" val="269997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762001" y="734290"/>
            <a:ext cx="1432025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p:graphicFrame>
        <p:nvGraphicFramePr>
          <p:cNvPr id="3" name="Objet 2"/>
          <p:cNvGraphicFramePr>
            <a:graphicFrameLocks noChangeAspect="1"/>
          </p:cNvGraphicFramePr>
          <p:nvPr>
            <p:extLst>
              <p:ext uri="{D42A27DB-BD31-4B8C-83A1-F6EECF244321}">
                <p14:modId xmlns:p14="http://schemas.microsoft.com/office/powerpoint/2010/main" val="2562233729"/>
              </p:ext>
            </p:extLst>
          </p:nvPr>
        </p:nvGraphicFramePr>
        <p:xfrm>
          <a:off x="762001" y="1550961"/>
          <a:ext cx="3255817" cy="1826696"/>
        </p:xfrm>
        <a:graphic>
          <a:graphicData uri="http://schemas.openxmlformats.org/presentationml/2006/ole">
            <mc:AlternateContent xmlns:mc="http://schemas.openxmlformats.org/markup-compatibility/2006">
              <mc:Choice xmlns:v="urn:schemas-microsoft-com:vml" Requires="v">
                <p:oleObj spid="_x0000_s4222" name="Diapositive" r:id="rId3" imgW="6093314" imgH="3426611" progId="PowerPoint.Slide.12">
                  <p:embed/>
                </p:oleObj>
              </mc:Choice>
              <mc:Fallback>
                <p:oleObj name="Diapositive" r:id="rId3" imgW="6093314" imgH="3426611" progId="PowerPoint.Slide.12">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1" y="1550961"/>
                        <a:ext cx="3255817" cy="1826696"/>
                      </a:xfrm>
                      <a:prstGeom prst="rect">
                        <a:avLst/>
                      </a:prstGeom>
                      <a:noFill/>
                    </p:spPr>
                  </p:pic>
                </p:oleObj>
              </mc:Fallback>
            </mc:AlternateContent>
          </a:graphicData>
        </a:graphic>
      </p:graphicFrame>
      <mc:AlternateContent xmlns:mc="http://schemas.openxmlformats.org/markup-compatibility/2006">
        <mc:Choice xmlns:a14="http://schemas.microsoft.com/office/drawing/2010/main" Requires="a14">
          <p:sp>
            <p:nvSpPr>
              <p:cNvPr id="4" name="Zone de texte 30"/>
              <p:cNvSpPr txBox="1"/>
              <p:nvPr/>
            </p:nvSpPr>
            <p:spPr>
              <a:xfrm>
                <a:off x="7352751" y="1572318"/>
                <a:ext cx="2723515" cy="2023110"/>
              </a:xfrm>
              <a:prstGeom prst="rect">
                <a:avLst/>
              </a:prstGeom>
              <a:solidFill>
                <a:sysClr val="window" lastClr="FFFFFF"/>
              </a:solidFill>
              <a:ln w="635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14:m>
                  <m:oMathPara xmlns:m="http://schemas.openxmlformats.org/officeDocument/2006/math">
                    <m:oMathParaPr>
                      <m:jc m:val="centerGroup"/>
                    </m:oMathParaPr>
                    <m:oMath xmlns:m="http://schemas.openxmlformats.org/officeDocument/2006/math">
                      <m:r>
                        <a:rPr lang="fr-FR" sz="2000" b="1" i="1">
                          <a:solidFill>
                            <a:srgbClr val="FF0000"/>
                          </a:solidFill>
                          <a:effectLst/>
                          <a:latin typeface="Cambria Math" panose="02040503050406030204" pitchFamily="18" charset="0"/>
                          <a:ea typeface="Times New Roman" panose="02020603050405020304" pitchFamily="18" charset="0"/>
                        </a:rPr>
                        <m:t>𝐢</m:t>
                      </m:r>
                      <m:r>
                        <a:rPr lang="fr-FR" sz="2000" b="1">
                          <a:solidFill>
                            <a:srgbClr val="FF0000"/>
                          </a:solidFill>
                          <a:effectLst/>
                          <a:latin typeface="Cambria Math" panose="02040503050406030204" pitchFamily="18" charset="0"/>
                          <a:ea typeface="Times New Roman" panose="02020603050405020304" pitchFamily="18" charset="0"/>
                        </a:rPr>
                        <m:t>=</m:t>
                      </m:r>
                      <m:f>
                        <m:fPr>
                          <m:ctrlPr>
                            <a:rPr lang="fr-FR" sz="2000" b="1" i="1">
                              <a:solidFill>
                                <a:srgbClr val="FF0000"/>
                              </a:solidFill>
                              <a:effectLst/>
                              <a:latin typeface="Cambria Math" panose="02040503050406030204" pitchFamily="18" charset="0"/>
                              <a:ea typeface="Times New Roman" panose="02020603050405020304" pitchFamily="18" charset="0"/>
                            </a:rPr>
                          </m:ctrlPr>
                        </m:fPr>
                        <m:num>
                          <m:r>
                            <a:rPr lang="fr-FR" sz="2000" b="1" i="1">
                              <a:solidFill>
                                <a:srgbClr val="FF0000"/>
                              </a:solidFill>
                              <a:effectLst/>
                              <a:latin typeface="Cambria Math" panose="02040503050406030204" pitchFamily="18" charset="0"/>
                              <a:ea typeface="Times New Roman" panose="02020603050405020304" pitchFamily="18" charset="0"/>
                            </a:rPr>
                            <m:t>𝐝𝐪</m:t>
                          </m:r>
                        </m:num>
                        <m:den>
                          <m:r>
                            <a:rPr lang="fr-FR" sz="2000" b="1" i="1">
                              <a:solidFill>
                                <a:srgbClr val="FF0000"/>
                              </a:solidFill>
                              <a:effectLst/>
                              <a:latin typeface="Cambria Math" panose="02040503050406030204" pitchFamily="18" charset="0"/>
                              <a:ea typeface="Times New Roman" panose="02020603050405020304" pitchFamily="18" charset="0"/>
                            </a:rPr>
                            <m:t>𝐝𝐭</m:t>
                          </m:r>
                        </m:den>
                      </m:f>
                    </m:oMath>
                  </m:oMathPara>
                </a14:m>
                <a:endParaRPr lang="fr-FR" sz="2000" dirty="0">
                  <a:effectLst/>
                  <a:ea typeface="Times New Roman" panose="02020603050405020304" pitchFamily="18" charset="0"/>
                </a:endParaRPr>
              </a:p>
              <a:p>
                <a:pPr>
                  <a:spcAft>
                    <a:spcPts val="0"/>
                  </a:spcAft>
                </a:pPr>
                <a:r>
                  <a:rPr lang="fr-FR" sz="2000" b="1" dirty="0">
                    <a:solidFill>
                      <a:srgbClr val="FF0000"/>
                    </a:solidFill>
                    <a:effectLst/>
                    <a:ea typeface="Times New Roman" panose="02020603050405020304" pitchFamily="18" charset="0"/>
                  </a:rPr>
                  <a:t>puis </a:t>
                </a:r>
                <a:endParaRPr lang="fr-FR" sz="2000" dirty="0">
                  <a:effectLst/>
                  <a:ea typeface="Times New Roman" panose="02020603050405020304" pitchFamily="18" charset="0"/>
                </a:endParaRPr>
              </a:p>
              <a:p>
                <a:pPr>
                  <a:spcAft>
                    <a:spcPts val="0"/>
                  </a:spcAft>
                </a:pPr>
                <a:r>
                  <a:rPr lang="fr-FR" sz="2000" b="1" dirty="0">
                    <a:solidFill>
                      <a:srgbClr val="FF0000"/>
                    </a:solidFill>
                    <a:effectLst/>
                    <a:ea typeface="Times New Roman" panose="02020603050405020304" pitchFamily="18" charset="0"/>
                  </a:rPr>
                  <a:t> </a:t>
                </a:r>
                <a:endParaRPr lang="fr-FR" sz="2000" dirty="0">
                  <a:effectLst/>
                  <a:ea typeface="Times New Roman" panose="02020603050405020304" pitchFamily="18" charset="0"/>
                </a:endParaRPr>
              </a:p>
              <a:p>
                <a:pPr>
                  <a:spcAft>
                    <a:spcPts val="0"/>
                  </a:spcAft>
                </a:pPr>
                <a14:m>
                  <m:oMathPara xmlns:m="http://schemas.openxmlformats.org/officeDocument/2006/math">
                    <m:oMathParaPr>
                      <m:jc m:val="centerGroup"/>
                    </m:oMathParaPr>
                    <m:oMath xmlns:m="http://schemas.openxmlformats.org/officeDocument/2006/math">
                      <m:r>
                        <a:rPr lang="fr-FR" sz="2000" b="1" i="1">
                          <a:solidFill>
                            <a:srgbClr val="FF0000"/>
                          </a:solidFill>
                          <a:effectLst/>
                          <a:latin typeface="Cambria Math" panose="02040503050406030204" pitchFamily="18" charset="0"/>
                          <a:ea typeface="Times New Roman" panose="02020603050405020304" pitchFamily="18" charset="0"/>
                        </a:rPr>
                        <m:t>𝐪</m:t>
                      </m:r>
                      <m:r>
                        <a:rPr lang="fr-FR" sz="2000" b="1">
                          <a:solidFill>
                            <a:srgbClr val="FF0000"/>
                          </a:solidFill>
                          <a:effectLst/>
                          <a:latin typeface="Cambria Math" panose="02040503050406030204" pitchFamily="18" charset="0"/>
                          <a:ea typeface="Times New Roman" panose="02020603050405020304" pitchFamily="18" charset="0"/>
                        </a:rPr>
                        <m:t>=</m:t>
                      </m:r>
                      <m:r>
                        <a:rPr lang="fr-FR" sz="2000" b="1" i="1">
                          <a:solidFill>
                            <a:srgbClr val="FF0000"/>
                          </a:solidFill>
                          <a:effectLst/>
                          <a:latin typeface="Cambria Math" panose="02040503050406030204" pitchFamily="18" charset="0"/>
                          <a:ea typeface="Times New Roman" panose="02020603050405020304" pitchFamily="18" charset="0"/>
                        </a:rPr>
                        <m:t>𝐂</m:t>
                      </m:r>
                      <m:r>
                        <a:rPr lang="fr-FR" sz="2000" b="1">
                          <a:solidFill>
                            <a:srgbClr val="FF0000"/>
                          </a:solidFill>
                          <a:effectLst/>
                          <a:latin typeface="Cambria Math" panose="02040503050406030204" pitchFamily="18" charset="0"/>
                          <a:ea typeface="Times New Roman" panose="02020603050405020304" pitchFamily="18" charset="0"/>
                        </a:rPr>
                        <m:t> . </m:t>
                      </m:r>
                      <m:r>
                        <a:rPr lang="fr-FR" sz="2000" b="1" i="1">
                          <a:solidFill>
                            <a:srgbClr val="FF0000"/>
                          </a:solidFill>
                          <a:effectLst/>
                          <a:latin typeface="Cambria Math" panose="02040503050406030204" pitchFamily="18" charset="0"/>
                          <a:ea typeface="Times New Roman" panose="02020603050405020304" pitchFamily="18" charset="0"/>
                        </a:rPr>
                        <m:t>𝐔</m:t>
                      </m:r>
                    </m:oMath>
                  </m:oMathPara>
                </a14:m>
                <a:endParaRPr lang="fr-FR" sz="2000" dirty="0">
                  <a:effectLst/>
                  <a:ea typeface="Times New Roman" panose="02020603050405020304" pitchFamily="18" charset="0"/>
                </a:endParaRPr>
              </a:p>
              <a:p>
                <a:pPr>
                  <a:spcAft>
                    <a:spcPts val="0"/>
                  </a:spcAft>
                </a:pPr>
                <a:r>
                  <a:rPr lang="fr-FR" sz="2000" b="1" dirty="0">
                    <a:solidFill>
                      <a:srgbClr val="FF0000"/>
                    </a:solidFill>
                    <a:effectLst/>
                    <a:ea typeface="Times New Roman" panose="02020603050405020304" pitchFamily="18" charset="0"/>
                  </a:rPr>
                  <a:t>donc</a:t>
                </a:r>
                <a:endParaRPr lang="fr-FR" sz="2000" dirty="0">
                  <a:effectLst/>
                  <a:ea typeface="Times New Roman" panose="02020603050405020304" pitchFamily="18" charset="0"/>
                </a:endParaRPr>
              </a:p>
              <a:p>
                <a:pPr>
                  <a:spcAft>
                    <a:spcPts val="0"/>
                  </a:spcAft>
                </a:pPr>
                <a:r>
                  <a:rPr lang="fr-FR" sz="2000" b="1" dirty="0">
                    <a:solidFill>
                      <a:srgbClr val="FF0000"/>
                    </a:solidFill>
                    <a:effectLst/>
                    <a:ea typeface="Times New Roman" panose="02020603050405020304" pitchFamily="18" charset="0"/>
                  </a:rPr>
                  <a:t> </a:t>
                </a:r>
                <a:endParaRPr lang="fr-FR" sz="2000" dirty="0">
                  <a:effectLst/>
                  <a:ea typeface="Times New Roman" panose="02020603050405020304" pitchFamily="18" charset="0"/>
                </a:endParaRPr>
              </a:p>
              <a:p>
                <a:pPr>
                  <a:spcAft>
                    <a:spcPts val="0"/>
                  </a:spcAft>
                </a:pPr>
                <a:r>
                  <a:rPr lang="fr-FR" sz="1400" b="1" dirty="0">
                    <a:solidFill>
                      <a:srgbClr val="FF0000"/>
                    </a:solidFill>
                    <a:effectLst/>
                    <a:latin typeface="Times New Roman" panose="02020603050405020304" pitchFamily="18" charset="0"/>
                    <a:ea typeface="Times New Roman" panose="02020603050405020304" pitchFamily="18" charset="0"/>
                  </a:rPr>
                  <a:t> </a:t>
                </a:r>
                <a:endParaRPr lang="fr-FR" sz="1000" dirty="0">
                  <a:effectLst/>
                  <a:latin typeface="Times New Roman" panose="02020603050405020304" pitchFamily="18" charset="0"/>
                  <a:ea typeface="Times New Roman" panose="02020603050405020304" pitchFamily="18" charset="0"/>
                </a:endParaRPr>
              </a:p>
              <a:p>
                <a:pPr>
                  <a:spcAft>
                    <a:spcPts val="0"/>
                  </a:spcAft>
                </a:pPr>
                <a:r>
                  <a:rPr lang="fr-FR" sz="1400" b="1" dirty="0">
                    <a:solidFill>
                      <a:srgbClr val="FF0000"/>
                    </a:solidFill>
                    <a:effectLst/>
                    <a:latin typeface="Times New Roman" panose="02020603050405020304" pitchFamily="18" charset="0"/>
                    <a:ea typeface="Times New Roman" panose="02020603050405020304" pitchFamily="18" charset="0"/>
                  </a:rPr>
                  <a:t> </a:t>
                </a:r>
                <a:endParaRPr lang="fr-FR" sz="1000" dirty="0">
                  <a:effectLst/>
                  <a:latin typeface="Times New Roman" panose="02020603050405020304" pitchFamily="18" charset="0"/>
                  <a:ea typeface="Times New Roman" panose="02020603050405020304" pitchFamily="18" charset="0"/>
                </a:endParaRPr>
              </a:p>
            </p:txBody>
          </p:sp>
        </mc:Choice>
        <mc:Fallback>
          <p:sp>
            <p:nvSpPr>
              <p:cNvPr id="4" name="Zone de texte 30"/>
              <p:cNvSpPr txBox="1">
                <a:spLocks noRot="1" noChangeAspect="1" noMove="1" noResize="1" noEditPoints="1" noAdjustHandles="1" noChangeArrowheads="1" noChangeShapeType="1" noTextEdit="1"/>
              </p:cNvSpPr>
              <p:nvPr/>
            </p:nvSpPr>
            <p:spPr>
              <a:xfrm>
                <a:off x="7352751" y="1572318"/>
                <a:ext cx="2723515" cy="2023110"/>
              </a:xfrm>
              <a:prstGeom prst="rect">
                <a:avLst/>
              </a:prstGeom>
              <a:blipFill>
                <a:blip r:embed="rId5"/>
                <a:stretch>
                  <a:fillRect l="-2232"/>
                </a:stretch>
              </a:blipFill>
              <a:ln w="6350">
                <a:solidFill>
                  <a:sysClr val="window" lastClr="FFFFFF"/>
                </a:solidFill>
              </a:ln>
            </p:spPr>
            <p:txBody>
              <a:bodyPr/>
              <a:lstStyle/>
              <a:p>
                <a:r>
                  <a:rPr lang="fr-FR">
                    <a:noFill/>
                  </a:rPr>
                  <a:t> </a:t>
                </a:r>
              </a:p>
            </p:txBody>
          </p:sp>
        </mc:Fallback>
      </mc:AlternateContent>
      <p:sp>
        <p:nvSpPr>
          <p:cNvPr id="5" name="Rectangle 4"/>
          <p:cNvSpPr/>
          <p:nvPr/>
        </p:nvSpPr>
        <p:spPr>
          <a:xfrm>
            <a:off x="5309644" y="976108"/>
            <a:ext cx="2934521" cy="400110"/>
          </a:xfrm>
          <a:prstGeom prst="rect">
            <a:avLst/>
          </a:prstGeom>
        </p:spPr>
        <p:txBody>
          <a:bodyPr wrap="none">
            <a:spAutoFit/>
          </a:bodyPr>
          <a:lstStyle/>
          <a:p>
            <a:r>
              <a:rPr lang="fr-FR" sz="2000" dirty="0">
                <a:ea typeface="Times New Roman" panose="02020603050405020304" pitchFamily="18" charset="0"/>
                <a:cs typeface="Times New Roman" panose="02020603050405020304" pitchFamily="18" charset="0"/>
              </a:rPr>
              <a:t>On a toujours l’intensité i :</a:t>
            </a:r>
            <a:endParaRPr lang="fr-FR" sz="2000" dirty="0"/>
          </a:p>
        </p:txBody>
      </p:sp>
      <p:sp>
        <p:nvSpPr>
          <p:cNvPr id="6" name="ZoneTexte 5"/>
          <p:cNvSpPr txBox="1"/>
          <p:nvPr/>
        </p:nvSpPr>
        <p:spPr>
          <a:xfrm>
            <a:off x="762000" y="5070763"/>
            <a:ext cx="10492153" cy="1569660"/>
          </a:xfrm>
          <a:prstGeom prst="rect">
            <a:avLst/>
          </a:prstGeom>
          <a:noFill/>
        </p:spPr>
        <p:txBody>
          <a:bodyPr wrap="square" rtlCol="0">
            <a:spAutoFit/>
          </a:bodyPr>
          <a:lstStyle/>
          <a:p>
            <a:pPr algn="ctr"/>
            <a:r>
              <a:rPr lang="fr-FR" sz="2400" dirty="0">
                <a:solidFill>
                  <a:srgbClr val="0070C0"/>
                </a:solidFill>
              </a:rPr>
              <a:t>En régime continu, le condensateur se comporte comme un interrupteur ouvert.</a:t>
            </a:r>
          </a:p>
          <a:p>
            <a:pPr algn="ctr"/>
            <a:r>
              <a:rPr lang="fr-FR" sz="2400" dirty="0">
                <a:solidFill>
                  <a:srgbClr val="0070C0"/>
                </a:solidFill>
              </a:rPr>
              <a:t>I = 0</a:t>
            </a:r>
          </a:p>
          <a:p>
            <a:pPr algn="ctr"/>
            <a:r>
              <a:rPr lang="fr-FR" sz="2400" dirty="0">
                <a:solidFill>
                  <a:srgbClr val="0070C0"/>
                </a:solidFill>
              </a:rPr>
              <a:t>Il possède un intérêt en régime variable !</a:t>
            </a:r>
          </a:p>
          <a:p>
            <a:pPr algn="ctr"/>
            <a:endParaRPr lang="fr-FR" sz="2400" dirty="0">
              <a:solidFill>
                <a:srgbClr val="0070C0"/>
              </a:solidFill>
            </a:endParaRPr>
          </a:p>
        </p:txBody>
      </p:sp>
      <mc:AlternateContent xmlns:mc="http://schemas.openxmlformats.org/markup-compatibility/2006">
        <mc:Choice xmlns:a14="http://schemas.microsoft.com/office/drawing/2010/main" Requires="a14">
          <p:sp>
            <p:nvSpPr>
              <p:cNvPr id="7" name="ZoneTexte 6">
                <a:extLst>
                  <a:ext uri="{FF2B5EF4-FFF2-40B4-BE49-F238E27FC236}">
                    <a16:creationId xmlns:a16="http://schemas.microsoft.com/office/drawing/2014/main" id="{43583A8C-3BFC-487F-A163-134E673715F6}"/>
                  </a:ext>
                </a:extLst>
              </p:cNvPr>
              <p:cNvSpPr txBox="1"/>
              <p:nvPr/>
            </p:nvSpPr>
            <p:spPr>
              <a:xfrm>
                <a:off x="7091464" y="3880182"/>
                <a:ext cx="2733472" cy="632298"/>
              </a:xfrm>
              <a:prstGeom prst="rect">
                <a:avLst/>
              </a:prstGeom>
              <a:noFill/>
            </p:spPr>
            <p:txBody>
              <a:bodyPr wrap="square" rtlCol="0">
                <a:spAutoFit/>
              </a:bodyPr>
              <a:lstStyle/>
              <a:p>
                <a:pPr>
                  <a:spcAft>
                    <a:spcPts val="0"/>
                  </a:spcAft>
                </a:pPr>
                <a14:m>
                  <m:oMathPara xmlns:m="http://schemas.openxmlformats.org/officeDocument/2006/math">
                    <m:oMathParaPr>
                      <m:jc m:val="centerGroup"/>
                    </m:oMathParaPr>
                    <m:oMath xmlns:m="http://schemas.openxmlformats.org/officeDocument/2006/math">
                      <m:r>
                        <a:rPr lang="fr-FR" sz="1800" b="1" i="1" smtClean="0">
                          <a:solidFill>
                            <a:srgbClr val="FF0000"/>
                          </a:solidFill>
                          <a:effectLst/>
                          <a:latin typeface="Cambria Math" panose="02040503050406030204" pitchFamily="18" charset="0"/>
                          <a:ea typeface="Times New Roman" panose="02020603050405020304" pitchFamily="18" charset="0"/>
                        </a:rPr>
                        <m:t>𝐢</m:t>
                      </m:r>
                      <m:r>
                        <a:rPr lang="fr-FR" sz="1800" b="1">
                          <a:solidFill>
                            <a:srgbClr val="FF0000"/>
                          </a:solidFill>
                          <a:effectLst/>
                          <a:latin typeface="Cambria Math" panose="02040503050406030204" pitchFamily="18" charset="0"/>
                          <a:ea typeface="Times New Roman" panose="02020603050405020304" pitchFamily="18" charset="0"/>
                        </a:rPr>
                        <m:t>=</m:t>
                      </m:r>
                      <m:f>
                        <m:fPr>
                          <m:ctrlPr>
                            <a:rPr lang="fr-FR" sz="1800" b="1" i="1">
                              <a:solidFill>
                                <a:srgbClr val="FF0000"/>
                              </a:solidFill>
                              <a:effectLst/>
                              <a:latin typeface="Cambria Math" panose="02040503050406030204" pitchFamily="18" charset="0"/>
                              <a:ea typeface="Times New Roman" panose="02020603050405020304" pitchFamily="18" charset="0"/>
                            </a:rPr>
                          </m:ctrlPr>
                        </m:fPr>
                        <m:num>
                          <m:r>
                            <a:rPr lang="fr-FR" sz="1800" b="1" i="1">
                              <a:solidFill>
                                <a:srgbClr val="FF0000"/>
                              </a:solidFill>
                              <a:effectLst/>
                              <a:latin typeface="Cambria Math" panose="02040503050406030204" pitchFamily="18" charset="0"/>
                              <a:ea typeface="Times New Roman" panose="02020603050405020304" pitchFamily="18" charset="0"/>
                            </a:rPr>
                            <m:t>𝐝</m:t>
                          </m:r>
                          <m:r>
                            <a:rPr lang="fr-FR" sz="1800" b="1">
                              <a:solidFill>
                                <a:srgbClr val="FF0000"/>
                              </a:solidFill>
                              <a:effectLst/>
                              <a:latin typeface="Cambria Math" panose="02040503050406030204" pitchFamily="18" charset="0"/>
                              <a:ea typeface="Times New Roman" panose="02020603050405020304" pitchFamily="18" charset="0"/>
                            </a:rPr>
                            <m:t>(</m:t>
                          </m:r>
                          <m:r>
                            <a:rPr lang="fr-FR" sz="1800" b="1" i="1">
                              <a:solidFill>
                                <a:srgbClr val="FF0000"/>
                              </a:solidFill>
                              <a:effectLst/>
                              <a:latin typeface="Cambria Math" panose="02040503050406030204" pitchFamily="18" charset="0"/>
                              <a:ea typeface="Times New Roman" panose="02020603050405020304" pitchFamily="18" charset="0"/>
                            </a:rPr>
                            <m:t>𝐂</m:t>
                          </m:r>
                          <m:r>
                            <a:rPr lang="fr-FR" sz="1800" b="1">
                              <a:solidFill>
                                <a:srgbClr val="FF0000"/>
                              </a:solidFill>
                              <a:effectLst/>
                              <a:latin typeface="Cambria Math" panose="02040503050406030204" pitchFamily="18" charset="0"/>
                              <a:ea typeface="Times New Roman" panose="02020603050405020304" pitchFamily="18" charset="0"/>
                            </a:rPr>
                            <m:t>.</m:t>
                          </m:r>
                          <m:r>
                            <a:rPr lang="fr-FR" sz="1800" b="1" i="1">
                              <a:solidFill>
                                <a:srgbClr val="FF0000"/>
                              </a:solidFill>
                              <a:effectLst/>
                              <a:latin typeface="Cambria Math" panose="02040503050406030204" pitchFamily="18" charset="0"/>
                              <a:ea typeface="Times New Roman" panose="02020603050405020304" pitchFamily="18" charset="0"/>
                            </a:rPr>
                            <m:t>𝐮</m:t>
                          </m:r>
                          <m:r>
                            <a:rPr lang="fr-FR" sz="1800" b="1">
                              <a:solidFill>
                                <a:srgbClr val="FF0000"/>
                              </a:solidFill>
                              <a:effectLst/>
                              <a:latin typeface="Cambria Math" panose="02040503050406030204" pitchFamily="18" charset="0"/>
                              <a:ea typeface="Times New Roman" panose="02020603050405020304" pitchFamily="18" charset="0"/>
                            </a:rPr>
                            <m:t>)</m:t>
                          </m:r>
                        </m:num>
                        <m:den>
                          <m:r>
                            <a:rPr lang="fr-FR" sz="1800" b="1" i="1">
                              <a:solidFill>
                                <a:srgbClr val="FF0000"/>
                              </a:solidFill>
                              <a:effectLst/>
                              <a:latin typeface="Cambria Math" panose="02040503050406030204" pitchFamily="18" charset="0"/>
                              <a:ea typeface="Times New Roman" panose="02020603050405020304" pitchFamily="18" charset="0"/>
                            </a:rPr>
                            <m:t>𝐝𝐭</m:t>
                          </m:r>
                        </m:den>
                      </m:f>
                      <m:r>
                        <a:rPr lang="fr-FR" sz="1800" b="1">
                          <a:solidFill>
                            <a:srgbClr val="FF0000"/>
                          </a:solidFill>
                          <a:effectLst/>
                          <a:latin typeface="Cambria Math" panose="02040503050406030204" pitchFamily="18" charset="0"/>
                          <a:ea typeface="Times New Roman" panose="02020603050405020304" pitchFamily="18" charset="0"/>
                        </a:rPr>
                        <m:t>=</m:t>
                      </m:r>
                      <m:r>
                        <a:rPr lang="fr-FR" sz="1800" b="1" i="1">
                          <a:solidFill>
                            <a:srgbClr val="FF0000"/>
                          </a:solidFill>
                          <a:effectLst/>
                          <a:latin typeface="Cambria Math" panose="02040503050406030204" pitchFamily="18" charset="0"/>
                          <a:ea typeface="Times New Roman" panose="02020603050405020304" pitchFamily="18" charset="0"/>
                        </a:rPr>
                        <m:t>𝐂</m:t>
                      </m:r>
                      <m:r>
                        <a:rPr lang="fr-FR" sz="1800" b="1">
                          <a:solidFill>
                            <a:srgbClr val="FF0000"/>
                          </a:solidFill>
                          <a:effectLst/>
                          <a:latin typeface="Cambria Math" panose="02040503050406030204" pitchFamily="18" charset="0"/>
                          <a:ea typeface="Times New Roman" panose="02020603050405020304" pitchFamily="18" charset="0"/>
                        </a:rPr>
                        <m:t> </m:t>
                      </m:r>
                      <m:f>
                        <m:fPr>
                          <m:ctrlPr>
                            <a:rPr lang="fr-FR" sz="1800" b="1" i="1">
                              <a:solidFill>
                                <a:srgbClr val="FF0000"/>
                              </a:solidFill>
                              <a:effectLst/>
                              <a:latin typeface="Cambria Math" panose="02040503050406030204" pitchFamily="18" charset="0"/>
                              <a:ea typeface="Times New Roman" panose="02020603050405020304" pitchFamily="18" charset="0"/>
                            </a:rPr>
                          </m:ctrlPr>
                        </m:fPr>
                        <m:num>
                          <m:r>
                            <a:rPr lang="fr-FR" sz="1800" b="1" i="1">
                              <a:solidFill>
                                <a:srgbClr val="FF0000"/>
                              </a:solidFill>
                              <a:effectLst/>
                              <a:latin typeface="Cambria Math" panose="02040503050406030204" pitchFamily="18" charset="0"/>
                              <a:ea typeface="Times New Roman" panose="02020603050405020304" pitchFamily="18" charset="0"/>
                            </a:rPr>
                            <m:t>𝐝𝐮</m:t>
                          </m:r>
                        </m:num>
                        <m:den>
                          <m:r>
                            <a:rPr lang="fr-FR" sz="1800" b="1" i="1">
                              <a:solidFill>
                                <a:srgbClr val="FF0000"/>
                              </a:solidFill>
                              <a:effectLst/>
                              <a:latin typeface="Cambria Math" panose="02040503050406030204" pitchFamily="18" charset="0"/>
                              <a:ea typeface="Times New Roman" panose="02020603050405020304" pitchFamily="18" charset="0"/>
                            </a:rPr>
                            <m:t>𝐝𝐭</m:t>
                          </m:r>
                        </m:den>
                      </m:f>
                    </m:oMath>
                  </m:oMathPara>
                </a14:m>
                <a:endParaRPr lang="fr-FR" sz="1800" dirty="0">
                  <a:effectLst/>
                  <a:ea typeface="Times New Roman" panose="02020603050405020304" pitchFamily="18" charset="0"/>
                </a:endParaRPr>
              </a:p>
            </p:txBody>
          </p:sp>
        </mc:Choice>
        <mc:Fallback>
          <p:sp>
            <p:nvSpPr>
              <p:cNvPr id="7" name="ZoneTexte 6">
                <a:extLst>
                  <a:ext uri="{FF2B5EF4-FFF2-40B4-BE49-F238E27FC236}">
                    <a16:creationId xmlns:a16="http://schemas.microsoft.com/office/drawing/2014/main" id="{43583A8C-3BFC-487F-A163-134E673715F6}"/>
                  </a:ext>
                </a:extLst>
              </p:cNvPr>
              <p:cNvSpPr txBox="1">
                <a:spLocks noRot="1" noChangeAspect="1" noMove="1" noResize="1" noEditPoints="1" noAdjustHandles="1" noChangeArrowheads="1" noChangeShapeType="1" noTextEdit="1"/>
              </p:cNvSpPr>
              <p:nvPr/>
            </p:nvSpPr>
            <p:spPr>
              <a:xfrm>
                <a:off x="7091464" y="3880182"/>
                <a:ext cx="2733472" cy="632298"/>
              </a:xfrm>
              <a:prstGeom prst="rect">
                <a:avLst/>
              </a:prstGeom>
              <a:blipFill>
                <a:blip r:embed="rId6"/>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4016234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3345" y="528889"/>
            <a:ext cx="9490363" cy="400110"/>
          </a:xfrm>
          <a:prstGeom prst="rect">
            <a:avLst/>
          </a:prstGeom>
        </p:spPr>
        <p:txBody>
          <a:bodyPr wrap="square">
            <a:spAutoFit/>
          </a:bodyPr>
          <a:lstStyle/>
          <a:p>
            <a:r>
              <a:rPr lang="fr-FR" sz="2000" dirty="0">
                <a:ea typeface="Times New Roman" panose="02020603050405020304" pitchFamily="18" charset="0"/>
                <a:cs typeface="Times New Roman" panose="02020603050405020304" pitchFamily="18" charset="0"/>
              </a:rPr>
              <a:t>Dans un circuit associant un condensateur et une résistance en série : </a:t>
            </a:r>
            <a:endParaRPr lang="fr-FR" sz="2000" dirty="0"/>
          </a:p>
        </p:txBody>
      </p:sp>
      <p:sp>
        <p:nvSpPr>
          <p:cNvPr id="3" name="Rectangle 2"/>
          <p:cNvSpPr>
            <a:spLocks noChangeArrowheads="1"/>
          </p:cNvSpPr>
          <p:nvPr/>
        </p:nvSpPr>
        <p:spPr bwMode="auto">
          <a:xfrm>
            <a:off x="692726" y="1343890"/>
            <a:ext cx="1654363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p:graphicFrame>
        <p:nvGraphicFramePr>
          <p:cNvPr id="4" name="Objet 3"/>
          <p:cNvGraphicFramePr>
            <a:graphicFrameLocks noChangeAspect="1"/>
          </p:cNvGraphicFramePr>
          <p:nvPr>
            <p:extLst>
              <p:ext uri="{D42A27DB-BD31-4B8C-83A1-F6EECF244321}">
                <p14:modId xmlns:p14="http://schemas.microsoft.com/office/powerpoint/2010/main" val="362169072"/>
              </p:ext>
            </p:extLst>
          </p:nvPr>
        </p:nvGraphicFramePr>
        <p:xfrm>
          <a:off x="692726" y="1343891"/>
          <a:ext cx="4257675" cy="3200400"/>
        </p:xfrm>
        <a:graphic>
          <a:graphicData uri="http://schemas.openxmlformats.org/presentationml/2006/ole">
            <mc:AlternateContent xmlns:mc="http://schemas.openxmlformats.org/markup-compatibility/2006">
              <mc:Choice xmlns:v="urn:schemas-microsoft-com:vml" Requires="v">
                <p:oleObj spid="_x0000_s5246" name="Diapositive" r:id="rId3" imgW="4571981" imgH="3429123" progId="PowerPoint.Slide.8">
                  <p:embed/>
                </p:oleObj>
              </mc:Choice>
              <mc:Fallback>
                <p:oleObj name="Diapositive" r:id="rId3" imgW="4571981" imgH="3429123" progId="PowerPoint.Slide.8">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726" y="1343891"/>
                        <a:ext cx="4257675" cy="3200400"/>
                      </a:xfrm>
                      <a:prstGeom prst="rect">
                        <a:avLst/>
                      </a:prstGeom>
                      <a:noFill/>
                    </p:spPr>
                  </p:pic>
                </p:oleObj>
              </mc:Fallback>
            </mc:AlternateContent>
          </a:graphicData>
        </a:graphic>
      </p:graphicFrame>
      <mc:AlternateContent xmlns:mc="http://schemas.openxmlformats.org/markup-compatibility/2006">
        <mc:Choice xmlns:a14="http://schemas.microsoft.com/office/drawing/2010/main" Requires="a14">
          <p:sp>
            <p:nvSpPr>
              <p:cNvPr id="5" name="Zone de texte 31"/>
              <p:cNvSpPr txBox="1"/>
              <p:nvPr/>
            </p:nvSpPr>
            <p:spPr>
              <a:xfrm>
                <a:off x="6372153" y="901942"/>
                <a:ext cx="5184776" cy="644625"/>
              </a:xfrm>
              <a:prstGeom prst="rect">
                <a:avLst/>
              </a:prstGeom>
              <a:solidFill>
                <a:sysClr val="window" lastClr="FFFFFF"/>
              </a:solidFill>
              <a:ln w="635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14:m>
                  <m:oMathPara xmlns:m="http://schemas.openxmlformats.org/officeDocument/2006/math">
                    <m:oMathParaPr>
                      <m:jc m:val="centerGroup"/>
                    </m:oMathParaPr>
                    <m:oMath xmlns:m="http://schemas.openxmlformats.org/officeDocument/2006/math">
                      <m:r>
                        <a:rPr lang="fr-FR" sz="2000" b="1" i="1">
                          <a:solidFill>
                            <a:srgbClr val="FF0000"/>
                          </a:solidFill>
                          <a:effectLst/>
                          <a:latin typeface="Cambria Math" panose="02040503050406030204" pitchFamily="18" charset="0"/>
                          <a:ea typeface="Times New Roman" panose="02020603050405020304" pitchFamily="18" charset="0"/>
                        </a:rPr>
                        <m:t>𝐮</m:t>
                      </m:r>
                      <m:r>
                        <a:rPr lang="fr-FR" sz="2000" b="1">
                          <a:solidFill>
                            <a:srgbClr val="FF0000"/>
                          </a:solidFill>
                          <a:effectLst/>
                          <a:latin typeface="Cambria Math" panose="02040503050406030204" pitchFamily="18" charset="0"/>
                          <a:ea typeface="Times New Roman" panose="02020603050405020304" pitchFamily="18" charset="0"/>
                        </a:rPr>
                        <m:t>= </m:t>
                      </m:r>
                      <m:sSub>
                        <m:sSubPr>
                          <m:ctrlPr>
                            <a:rPr lang="fr-FR" sz="2000" b="1" i="1">
                              <a:solidFill>
                                <a:srgbClr val="FF0000"/>
                              </a:solidFill>
                              <a:effectLst/>
                              <a:latin typeface="Cambria Math" panose="02040503050406030204" pitchFamily="18" charset="0"/>
                              <a:ea typeface="Times New Roman" panose="02020603050405020304" pitchFamily="18" charset="0"/>
                            </a:rPr>
                          </m:ctrlPr>
                        </m:sSubPr>
                        <m:e>
                          <m:r>
                            <a:rPr lang="fr-FR" sz="2000" b="1" i="1">
                              <a:solidFill>
                                <a:srgbClr val="FF0000"/>
                              </a:solidFill>
                              <a:effectLst/>
                              <a:latin typeface="Cambria Math" panose="02040503050406030204" pitchFamily="18" charset="0"/>
                              <a:ea typeface="Times New Roman" panose="02020603050405020304" pitchFamily="18" charset="0"/>
                            </a:rPr>
                            <m:t>𝐮</m:t>
                          </m:r>
                        </m:e>
                        <m:sub>
                          <m:r>
                            <a:rPr lang="fr-FR" sz="2000" b="1" i="1">
                              <a:solidFill>
                                <a:srgbClr val="FF0000"/>
                              </a:solidFill>
                              <a:effectLst/>
                              <a:latin typeface="Cambria Math" panose="02040503050406030204" pitchFamily="18" charset="0"/>
                              <a:ea typeface="Times New Roman" panose="02020603050405020304" pitchFamily="18" charset="0"/>
                            </a:rPr>
                            <m:t>𝐂</m:t>
                          </m:r>
                        </m:sub>
                      </m:sSub>
                      <m:r>
                        <a:rPr lang="fr-FR" sz="2000" b="1">
                          <a:solidFill>
                            <a:srgbClr val="FF0000"/>
                          </a:solidFill>
                          <a:effectLst/>
                          <a:latin typeface="Cambria Math" panose="02040503050406030204" pitchFamily="18" charset="0"/>
                          <a:ea typeface="Times New Roman" panose="02020603050405020304" pitchFamily="18" charset="0"/>
                        </a:rPr>
                        <m:t>+ </m:t>
                      </m:r>
                      <m:sSub>
                        <m:sSubPr>
                          <m:ctrlPr>
                            <a:rPr lang="fr-FR" sz="2000" b="1" i="1">
                              <a:solidFill>
                                <a:srgbClr val="FF0000"/>
                              </a:solidFill>
                              <a:effectLst/>
                              <a:latin typeface="Cambria Math" panose="02040503050406030204" pitchFamily="18" charset="0"/>
                              <a:ea typeface="Times New Roman" panose="02020603050405020304" pitchFamily="18" charset="0"/>
                            </a:rPr>
                          </m:ctrlPr>
                        </m:sSubPr>
                        <m:e>
                          <m:r>
                            <a:rPr lang="fr-FR" sz="2000" b="1" i="1">
                              <a:solidFill>
                                <a:srgbClr val="FF0000"/>
                              </a:solidFill>
                              <a:effectLst/>
                              <a:latin typeface="Cambria Math" panose="02040503050406030204" pitchFamily="18" charset="0"/>
                              <a:ea typeface="Times New Roman" panose="02020603050405020304" pitchFamily="18" charset="0"/>
                            </a:rPr>
                            <m:t>𝐮</m:t>
                          </m:r>
                        </m:e>
                        <m:sub>
                          <m:r>
                            <a:rPr lang="fr-FR" sz="2000" b="1" i="1">
                              <a:solidFill>
                                <a:srgbClr val="FF0000"/>
                              </a:solidFill>
                              <a:effectLst/>
                              <a:latin typeface="Cambria Math" panose="02040503050406030204" pitchFamily="18" charset="0"/>
                              <a:ea typeface="Times New Roman" panose="02020603050405020304" pitchFamily="18" charset="0"/>
                            </a:rPr>
                            <m:t>𝐑</m:t>
                          </m:r>
                        </m:sub>
                      </m:sSub>
                    </m:oMath>
                  </m:oMathPara>
                </a14:m>
                <a:endParaRPr lang="fr-FR" sz="2000" dirty="0">
                  <a:effectLst/>
                  <a:ea typeface="Times New Roman" panose="02020603050405020304" pitchFamily="18" charset="0"/>
                </a:endParaRPr>
              </a:p>
              <a:p>
                <a:pPr>
                  <a:spcAft>
                    <a:spcPts val="0"/>
                  </a:spcAft>
                </a:pPr>
                <a:r>
                  <a:rPr lang="fr-FR" sz="2000" b="1" dirty="0">
                    <a:solidFill>
                      <a:srgbClr val="FF0000"/>
                    </a:solidFill>
                    <a:effectLst/>
                    <a:ea typeface="Times New Roman" panose="02020603050405020304" pitchFamily="18" charset="0"/>
                  </a:rPr>
                  <a:t> </a:t>
                </a:r>
                <a:endParaRPr lang="fr-FR" sz="2000" dirty="0">
                  <a:effectLst/>
                  <a:ea typeface="Times New Roman" panose="02020603050405020304" pitchFamily="18" charset="0"/>
                </a:endParaRPr>
              </a:p>
              <a:p>
                <a:pPr>
                  <a:spcAft>
                    <a:spcPts val="0"/>
                  </a:spcAft>
                </a:pPr>
                <a:r>
                  <a:rPr lang="fr-FR" sz="2000" b="1" dirty="0">
                    <a:solidFill>
                      <a:srgbClr val="FF0000"/>
                    </a:solidFill>
                    <a:effectLst/>
                    <a:ea typeface="Times New Roman" panose="02020603050405020304" pitchFamily="18" charset="0"/>
                  </a:rPr>
                  <a:t> </a:t>
                </a:r>
                <a:endParaRPr lang="fr-FR" sz="2000" dirty="0">
                  <a:effectLst/>
                  <a:ea typeface="Times New Roman" panose="02020603050405020304" pitchFamily="18" charset="0"/>
                </a:endParaRPr>
              </a:p>
              <a:p>
                <a:pPr>
                  <a:spcAft>
                    <a:spcPts val="0"/>
                  </a:spcAft>
                </a:pPr>
                <a:r>
                  <a:rPr lang="fr-FR" sz="2000" b="1" dirty="0">
                    <a:solidFill>
                      <a:srgbClr val="FF0000"/>
                    </a:solidFill>
                    <a:effectLst/>
                    <a:ea typeface="Times New Roman" panose="02020603050405020304" pitchFamily="18" charset="0"/>
                  </a:rPr>
                  <a:t> </a:t>
                </a:r>
              </a:p>
              <a:p>
                <a:pPr>
                  <a:spcAft>
                    <a:spcPts val="0"/>
                  </a:spcAft>
                </a:pPr>
                <a:endParaRPr lang="fr-FR" sz="2000" b="1" dirty="0">
                  <a:solidFill>
                    <a:srgbClr val="FF0000"/>
                  </a:solidFill>
                  <a:ea typeface="Times New Roman" panose="02020603050405020304" pitchFamily="18" charset="0"/>
                </a:endParaRPr>
              </a:p>
              <a:p>
                <a:pPr>
                  <a:spcAft>
                    <a:spcPts val="0"/>
                  </a:spcAft>
                </a:pPr>
                <a:endParaRPr lang="fr-FR" sz="2000" b="1" dirty="0">
                  <a:solidFill>
                    <a:srgbClr val="FF0000"/>
                  </a:solidFill>
                  <a:effectLst/>
                  <a:ea typeface="Times New Roman" panose="02020603050405020304" pitchFamily="18" charset="0"/>
                </a:endParaRPr>
              </a:p>
              <a:p>
                <a:pPr>
                  <a:spcAft>
                    <a:spcPts val="0"/>
                  </a:spcAft>
                </a:pPr>
                <a:endParaRPr lang="fr-FR" sz="2000" dirty="0">
                  <a:effectLst/>
                  <a:ea typeface="Times New Roman" panose="02020603050405020304" pitchFamily="18" charset="0"/>
                </a:endParaRPr>
              </a:p>
              <a:p>
                <a:pPr>
                  <a:spcAft>
                    <a:spcPts val="0"/>
                  </a:spcAft>
                </a:pPr>
                <a:endParaRPr lang="fr-FR" sz="2000" b="1" dirty="0">
                  <a:solidFill>
                    <a:srgbClr val="FF0000"/>
                  </a:solidFill>
                  <a:effectLst/>
                  <a:ea typeface="Times New Roman" panose="02020603050405020304" pitchFamily="18" charset="0"/>
                </a:endParaRPr>
              </a:p>
              <a:p>
                <a:pPr>
                  <a:spcAft>
                    <a:spcPts val="0"/>
                  </a:spcAft>
                </a:pPr>
                <a:endParaRPr lang="fr-FR" sz="2000" b="1" dirty="0">
                  <a:solidFill>
                    <a:srgbClr val="FF0000"/>
                  </a:solidFill>
                  <a:ea typeface="Times New Roman" panose="02020603050405020304" pitchFamily="18" charset="0"/>
                </a:endParaRPr>
              </a:p>
              <a:p>
                <a:pPr>
                  <a:spcAft>
                    <a:spcPts val="0"/>
                  </a:spcAft>
                </a:pPr>
                <a:endParaRPr lang="fr-FR" sz="2000" b="1" dirty="0">
                  <a:solidFill>
                    <a:srgbClr val="FF0000"/>
                  </a:solidFill>
                  <a:effectLst/>
                  <a:ea typeface="Times New Roman" panose="02020603050405020304" pitchFamily="18" charset="0"/>
                </a:endParaRPr>
              </a:p>
            </p:txBody>
          </p:sp>
        </mc:Choice>
        <mc:Fallback>
          <p:sp>
            <p:nvSpPr>
              <p:cNvPr id="5" name="Zone de texte 31"/>
              <p:cNvSpPr txBox="1">
                <a:spLocks noRot="1" noChangeAspect="1" noMove="1" noResize="1" noEditPoints="1" noAdjustHandles="1" noChangeArrowheads="1" noChangeShapeType="1" noTextEdit="1"/>
              </p:cNvSpPr>
              <p:nvPr/>
            </p:nvSpPr>
            <p:spPr>
              <a:xfrm>
                <a:off x="6372153" y="901942"/>
                <a:ext cx="5184776" cy="644625"/>
              </a:xfrm>
              <a:prstGeom prst="rect">
                <a:avLst/>
              </a:prstGeom>
              <a:blipFill>
                <a:blip r:embed="rId5"/>
                <a:stretch>
                  <a:fillRect/>
                </a:stretch>
              </a:blipFill>
              <a:ln w="6350">
                <a:solidFill>
                  <a:sysClr val="window" lastClr="FFFFFF"/>
                </a:solidFill>
              </a:ln>
            </p:spPr>
            <p:txBody>
              <a:bodyPr/>
              <a:lstStyle/>
              <a:p>
                <a:r>
                  <a:rPr lang="fr-FR">
                    <a:noFill/>
                  </a:rPr>
                  <a:t> </a:t>
                </a:r>
              </a:p>
            </p:txBody>
          </p:sp>
        </mc:Fallback>
      </mc:AlternateContent>
      <p:pic>
        <p:nvPicPr>
          <p:cNvPr id="6" name="Image 5" descr="http://composants.e44.com/images/produits/C/CHR100025-condensateur-25v_af193.jpg"/>
          <p:cNvPicPr/>
          <p:nvPr/>
        </p:nvPicPr>
        <p:blipFill>
          <a:blip r:embed="rId6">
            <a:extLst>
              <a:ext uri="{28A0092B-C50C-407E-A947-70E740481C1C}">
                <a14:useLocalDpi xmlns:a14="http://schemas.microsoft.com/office/drawing/2010/main" val="0"/>
              </a:ext>
            </a:extLst>
          </a:blip>
          <a:srcRect/>
          <a:stretch>
            <a:fillRect/>
          </a:stretch>
        </p:blipFill>
        <p:spPr bwMode="auto">
          <a:xfrm>
            <a:off x="692726" y="4544291"/>
            <a:ext cx="2395220" cy="1800225"/>
          </a:xfrm>
          <a:prstGeom prst="rect">
            <a:avLst/>
          </a:prstGeom>
          <a:noFill/>
          <a:ln>
            <a:noFill/>
          </a:ln>
        </p:spPr>
      </p:pic>
      <p:pic>
        <p:nvPicPr>
          <p:cNvPr id="7" name="Image 6" descr="https://www.epsic.ch/branches/electronique/techn99/elncomp/MVC-037F.JPG"/>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05838" y="4577629"/>
            <a:ext cx="2366315" cy="1766887"/>
          </a:xfrm>
          <a:prstGeom prst="rect">
            <a:avLst/>
          </a:prstGeom>
          <a:noFill/>
          <a:ln>
            <a:noFill/>
          </a:ln>
        </p:spPr>
      </p:pic>
      <mc:AlternateContent xmlns:mc="http://schemas.openxmlformats.org/markup-compatibility/2006">
        <mc:Choice xmlns:a14="http://schemas.microsoft.com/office/drawing/2010/main" Requires="a14">
          <p:sp>
            <p:nvSpPr>
              <p:cNvPr id="9" name="ZoneTexte 8">
                <a:extLst>
                  <a:ext uri="{FF2B5EF4-FFF2-40B4-BE49-F238E27FC236}">
                    <a16:creationId xmlns:a16="http://schemas.microsoft.com/office/drawing/2014/main" id="{3C3BABA5-AAFF-4FC6-8213-000662E8C52F}"/>
                  </a:ext>
                </a:extLst>
              </p:cNvPr>
              <p:cNvSpPr txBox="1"/>
              <p:nvPr/>
            </p:nvSpPr>
            <p:spPr>
              <a:xfrm>
                <a:off x="7442162" y="1743102"/>
                <a:ext cx="3044758" cy="570669"/>
              </a:xfrm>
              <a:prstGeom prst="rect">
                <a:avLst/>
              </a:prstGeom>
              <a:noFill/>
            </p:spPr>
            <p:txBody>
              <a:bodyPr wrap="square" rtlCol="0">
                <a:spAutoFit/>
              </a:bodyPr>
              <a:lstStyle/>
              <a:p>
                <a:pPr>
                  <a:spcAft>
                    <a:spcPts val="0"/>
                  </a:spcAft>
                </a:pPr>
                <a14:m>
                  <m:oMathPara xmlns:m="http://schemas.openxmlformats.org/officeDocument/2006/math">
                    <m:oMathParaPr>
                      <m:jc m:val="centerGroup"/>
                    </m:oMathParaPr>
                    <m:oMath xmlns:m="http://schemas.openxmlformats.org/officeDocument/2006/math">
                      <m:r>
                        <a:rPr lang="fr-FR" sz="1800" b="1" i="1" smtClean="0">
                          <a:solidFill>
                            <a:srgbClr val="FF0000"/>
                          </a:solidFill>
                          <a:effectLst/>
                          <a:latin typeface="Cambria Math" panose="02040503050406030204" pitchFamily="18" charset="0"/>
                          <a:ea typeface="Times New Roman" panose="02020603050405020304" pitchFamily="18" charset="0"/>
                        </a:rPr>
                        <m:t>𝐮</m:t>
                      </m:r>
                      <m:r>
                        <a:rPr lang="fr-FR" sz="1800" b="1">
                          <a:solidFill>
                            <a:srgbClr val="FF0000"/>
                          </a:solidFill>
                          <a:effectLst/>
                          <a:latin typeface="Cambria Math" panose="02040503050406030204" pitchFamily="18" charset="0"/>
                          <a:ea typeface="Times New Roman" panose="02020603050405020304" pitchFamily="18" charset="0"/>
                        </a:rPr>
                        <m:t>= </m:t>
                      </m:r>
                      <m:f>
                        <m:fPr>
                          <m:ctrlPr>
                            <a:rPr lang="fr-FR" sz="1800" b="1" i="1">
                              <a:solidFill>
                                <a:srgbClr val="FF0000"/>
                              </a:solidFill>
                              <a:effectLst/>
                              <a:latin typeface="Cambria Math" panose="02040503050406030204" pitchFamily="18" charset="0"/>
                              <a:ea typeface="Times New Roman" panose="02020603050405020304" pitchFamily="18" charset="0"/>
                            </a:rPr>
                          </m:ctrlPr>
                        </m:fPr>
                        <m:num>
                          <m:r>
                            <a:rPr lang="fr-FR" sz="1800" b="1" i="1">
                              <a:solidFill>
                                <a:srgbClr val="FF0000"/>
                              </a:solidFill>
                              <a:effectLst/>
                              <a:latin typeface="Cambria Math" panose="02040503050406030204" pitchFamily="18" charset="0"/>
                              <a:ea typeface="Times New Roman" panose="02020603050405020304" pitchFamily="18" charset="0"/>
                            </a:rPr>
                            <m:t>𝐪</m:t>
                          </m:r>
                        </m:num>
                        <m:den>
                          <m:r>
                            <a:rPr lang="fr-FR" sz="1800" b="1" i="1">
                              <a:solidFill>
                                <a:srgbClr val="FF0000"/>
                              </a:solidFill>
                              <a:effectLst/>
                              <a:latin typeface="Cambria Math" panose="02040503050406030204" pitchFamily="18" charset="0"/>
                              <a:ea typeface="Times New Roman" panose="02020603050405020304" pitchFamily="18" charset="0"/>
                            </a:rPr>
                            <m:t>𝐂</m:t>
                          </m:r>
                        </m:den>
                      </m:f>
                      <m:r>
                        <a:rPr lang="fr-FR" sz="1800" b="1">
                          <a:solidFill>
                            <a:srgbClr val="FF0000"/>
                          </a:solidFill>
                          <a:effectLst/>
                          <a:latin typeface="Cambria Math" panose="02040503050406030204" pitchFamily="18" charset="0"/>
                          <a:ea typeface="Times New Roman" panose="02020603050405020304" pitchFamily="18" charset="0"/>
                        </a:rPr>
                        <m:t>+</m:t>
                      </m:r>
                      <m:r>
                        <a:rPr lang="fr-FR" sz="1800" b="1" i="1">
                          <a:solidFill>
                            <a:srgbClr val="FF0000"/>
                          </a:solidFill>
                          <a:effectLst/>
                          <a:latin typeface="Cambria Math" panose="02040503050406030204" pitchFamily="18" charset="0"/>
                          <a:ea typeface="Times New Roman" panose="02020603050405020304" pitchFamily="18" charset="0"/>
                        </a:rPr>
                        <m:t>𝐑</m:t>
                      </m:r>
                      <m:r>
                        <a:rPr lang="fr-FR" sz="1800" b="1">
                          <a:solidFill>
                            <a:srgbClr val="FF0000"/>
                          </a:solidFill>
                          <a:effectLst/>
                          <a:latin typeface="Cambria Math" panose="02040503050406030204" pitchFamily="18" charset="0"/>
                          <a:ea typeface="Times New Roman" panose="02020603050405020304" pitchFamily="18" charset="0"/>
                        </a:rPr>
                        <m:t> . </m:t>
                      </m:r>
                      <m:r>
                        <a:rPr lang="fr-FR" sz="1800" b="1" i="1">
                          <a:solidFill>
                            <a:srgbClr val="FF0000"/>
                          </a:solidFill>
                          <a:effectLst/>
                          <a:latin typeface="Cambria Math" panose="02040503050406030204" pitchFamily="18" charset="0"/>
                          <a:ea typeface="Times New Roman" panose="02020603050405020304" pitchFamily="18" charset="0"/>
                        </a:rPr>
                        <m:t>𝐢</m:t>
                      </m:r>
                    </m:oMath>
                  </m:oMathPara>
                </a14:m>
                <a:endParaRPr lang="fr-FR" sz="1800" dirty="0">
                  <a:effectLst/>
                  <a:ea typeface="Times New Roman" panose="02020603050405020304" pitchFamily="18" charset="0"/>
                </a:endParaRPr>
              </a:p>
            </p:txBody>
          </p:sp>
        </mc:Choice>
        <mc:Fallback>
          <p:sp>
            <p:nvSpPr>
              <p:cNvPr id="9" name="ZoneTexte 8">
                <a:extLst>
                  <a:ext uri="{FF2B5EF4-FFF2-40B4-BE49-F238E27FC236}">
                    <a16:creationId xmlns:a16="http://schemas.microsoft.com/office/drawing/2014/main" id="{3C3BABA5-AAFF-4FC6-8213-000662E8C52F}"/>
                  </a:ext>
                </a:extLst>
              </p:cNvPr>
              <p:cNvSpPr txBox="1">
                <a:spLocks noRot="1" noChangeAspect="1" noMove="1" noResize="1" noEditPoints="1" noAdjustHandles="1" noChangeArrowheads="1" noChangeShapeType="1" noTextEdit="1"/>
              </p:cNvSpPr>
              <p:nvPr/>
            </p:nvSpPr>
            <p:spPr>
              <a:xfrm>
                <a:off x="7442162" y="1743102"/>
                <a:ext cx="3044758" cy="570669"/>
              </a:xfrm>
              <a:prstGeom prst="rect">
                <a:avLst/>
              </a:prstGeom>
              <a:blipFill>
                <a:blip r:embed="rId8"/>
                <a:stretch>
                  <a:fillRect/>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10" name="ZoneTexte 9">
                <a:extLst>
                  <a:ext uri="{FF2B5EF4-FFF2-40B4-BE49-F238E27FC236}">
                    <a16:creationId xmlns:a16="http://schemas.microsoft.com/office/drawing/2014/main" id="{2B7ABFC0-E5E1-484F-90D7-DE5775C25991}"/>
                  </a:ext>
                </a:extLst>
              </p:cNvPr>
              <p:cNvSpPr txBox="1"/>
              <p:nvPr/>
            </p:nvSpPr>
            <p:spPr>
              <a:xfrm>
                <a:off x="8208556" y="2786346"/>
                <a:ext cx="1725152" cy="618439"/>
              </a:xfrm>
              <a:prstGeom prst="rect">
                <a:avLst/>
              </a:prstGeom>
              <a:noFill/>
            </p:spPr>
            <p:txBody>
              <a:bodyPr wrap="none" rtlCol="0">
                <a:spAutoFit/>
              </a:bodyPr>
              <a:lstStyle/>
              <a:p>
                <a:pPr>
                  <a:spcAft>
                    <a:spcPts val="0"/>
                  </a:spcAft>
                </a:pPr>
                <a14:m>
                  <m:oMathPara xmlns:m="http://schemas.openxmlformats.org/officeDocument/2006/math">
                    <m:oMathParaPr>
                      <m:jc m:val="centerGroup"/>
                    </m:oMathParaPr>
                    <m:oMath xmlns:m="http://schemas.openxmlformats.org/officeDocument/2006/math">
                      <m:r>
                        <a:rPr lang="fr-FR" sz="1800" b="1" i="0" smtClean="0">
                          <a:solidFill>
                            <a:srgbClr val="FF0000"/>
                          </a:solidFill>
                          <a:effectLst/>
                          <a:latin typeface="Cambria Math" panose="02040503050406030204" pitchFamily="18" charset="0"/>
                          <a:ea typeface="Times New Roman" panose="02020603050405020304" pitchFamily="18" charset="0"/>
                        </a:rPr>
                        <m:t>𝐮</m:t>
                      </m:r>
                      <m:r>
                        <a:rPr lang="fr-FR" sz="1800" b="1" i="0" smtClean="0">
                          <a:solidFill>
                            <a:srgbClr val="FF0000"/>
                          </a:solidFill>
                          <a:effectLst/>
                          <a:latin typeface="Cambria Math" panose="02040503050406030204" pitchFamily="18" charset="0"/>
                          <a:ea typeface="Times New Roman" panose="02020603050405020304" pitchFamily="18" charset="0"/>
                        </a:rPr>
                        <m:t>= </m:t>
                      </m:r>
                      <m:f>
                        <m:fPr>
                          <m:ctrlPr>
                            <a:rPr lang="fr-FR" sz="1800" b="1" i="1">
                              <a:solidFill>
                                <a:srgbClr val="FF0000"/>
                              </a:solidFill>
                              <a:effectLst/>
                              <a:latin typeface="Cambria Math" panose="02040503050406030204" pitchFamily="18" charset="0"/>
                              <a:ea typeface="Times New Roman" panose="02020603050405020304" pitchFamily="18" charset="0"/>
                            </a:rPr>
                          </m:ctrlPr>
                        </m:fPr>
                        <m:num>
                          <m:r>
                            <a:rPr lang="fr-FR" sz="1800" b="1" i="0">
                              <a:solidFill>
                                <a:srgbClr val="FF0000"/>
                              </a:solidFill>
                              <a:effectLst/>
                              <a:latin typeface="Cambria Math" panose="02040503050406030204" pitchFamily="18" charset="0"/>
                              <a:ea typeface="Times New Roman" panose="02020603050405020304" pitchFamily="18" charset="0"/>
                            </a:rPr>
                            <m:t>𝐪</m:t>
                          </m:r>
                        </m:num>
                        <m:den>
                          <m:r>
                            <a:rPr lang="fr-FR" sz="1800" b="1" i="0">
                              <a:solidFill>
                                <a:srgbClr val="FF0000"/>
                              </a:solidFill>
                              <a:effectLst/>
                              <a:latin typeface="Cambria Math" panose="02040503050406030204" pitchFamily="18" charset="0"/>
                              <a:ea typeface="Times New Roman" panose="02020603050405020304" pitchFamily="18" charset="0"/>
                            </a:rPr>
                            <m:t>𝐂</m:t>
                          </m:r>
                        </m:den>
                      </m:f>
                      <m:r>
                        <a:rPr lang="fr-FR" sz="1800" b="1" i="0">
                          <a:solidFill>
                            <a:srgbClr val="FF0000"/>
                          </a:solidFill>
                          <a:effectLst/>
                          <a:latin typeface="Cambria Math" panose="02040503050406030204" pitchFamily="18" charset="0"/>
                          <a:ea typeface="Times New Roman" panose="02020603050405020304" pitchFamily="18" charset="0"/>
                        </a:rPr>
                        <m:t> +</m:t>
                      </m:r>
                      <m:r>
                        <a:rPr lang="fr-FR" sz="1800" b="1" i="0">
                          <a:solidFill>
                            <a:srgbClr val="FF0000"/>
                          </a:solidFill>
                          <a:effectLst/>
                          <a:latin typeface="Cambria Math" panose="02040503050406030204" pitchFamily="18" charset="0"/>
                          <a:ea typeface="Times New Roman" panose="02020603050405020304" pitchFamily="18" charset="0"/>
                        </a:rPr>
                        <m:t>𝐑</m:t>
                      </m:r>
                      <m:r>
                        <a:rPr lang="fr-FR" sz="1800" b="1" i="0">
                          <a:solidFill>
                            <a:srgbClr val="FF0000"/>
                          </a:solidFill>
                          <a:effectLst/>
                          <a:latin typeface="Cambria Math" panose="02040503050406030204" pitchFamily="18" charset="0"/>
                          <a:ea typeface="Times New Roman" panose="02020603050405020304" pitchFamily="18" charset="0"/>
                        </a:rPr>
                        <m:t> </m:t>
                      </m:r>
                      <m:f>
                        <m:fPr>
                          <m:ctrlPr>
                            <a:rPr lang="fr-FR" sz="1800" b="1" i="1">
                              <a:solidFill>
                                <a:srgbClr val="FF0000"/>
                              </a:solidFill>
                              <a:effectLst/>
                              <a:latin typeface="Cambria Math" panose="02040503050406030204" pitchFamily="18" charset="0"/>
                              <a:ea typeface="Times New Roman" panose="02020603050405020304" pitchFamily="18" charset="0"/>
                            </a:rPr>
                          </m:ctrlPr>
                        </m:fPr>
                        <m:num>
                          <m:r>
                            <a:rPr lang="fr-FR" sz="1800" b="1" i="0">
                              <a:solidFill>
                                <a:srgbClr val="FF0000"/>
                              </a:solidFill>
                              <a:effectLst/>
                              <a:latin typeface="Cambria Math" panose="02040503050406030204" pitchFamily="18" charset="0"/>
                              <a:ea typeface="Times New Roman" panose="02020603050405020304" pitchFamily="18" charset="0"/>
                            </a:rPr>
                            <m:t>𝐝𝐪</m:t>
                          </m:r>
                        </m:num>
                        <m:den>
                          <m:r>
                            <a:rPr lang="fr-FR" sz="1800" b="1" i="0">
                              <a:solidFill>
                                <a:srgbClr val="FF0000"/>
                              </a:solidFill>
                              <a:effectLst/>
                              <a:latin typeface="Cambria Math" panose="02040503050406030204" pitchFamily="18" charset="0"/>
                              <a:ea typeface="Times New Roman" panose="02020603050405020304" pitchFamily="18" charset="0"/>
                            </a:rPr>
                            <m:t>𝐝𝐭</m:t>
                          </m:r>
                        </m:den>
                      </m:f>
                    </m:oMath>
                  </m:oMathPara>
                </a14:m>
                <a:endParaRPr lang="fr-FR" sz="1800" dirty="0">
                  <a:effectLst/>
                  <a:ea typeface="Times New Roman" panose="02020603050405020304" pitchFamily="18" charset="0"/>
                </a:endParaRPr>
              </a:p>
            </p:txBody>
          </p:sp>
        </mc:Choice>
        <mc:Fallback>
          <p:sp>
            <p:nvSpPr>
              <p:cNvPr id="10" name="ZoneTexte 9">
                <a:extLst>
                  <a:ext uri="{FF2B5EF4-FFF2-40B4-BE49-F238E27FC236}">
                    <a16:creationId xmlns:a16="http://schemas.microsoft.com/office/drawing/2014/main" id="{2B7ABFC0-E5E1-484F-90D7-DE5775C25991}"/>
                  </a:ext>
                </a:extLst>
              </p:cNvPr>
              <p:cNvSpPr txBox="1">
                <a:spLocks noRot="1" noChangeAspect="1" noMove="1" noResize="1" noEditPoints="1" noAdjustHandles="1" noChangeArrowheads="1" noChangeShapeType="1" noTextEdit="1"/>
              </p:cNvSpPr>
              <p:nvPr/>
            </p:nvSpPr>
            <p:spPr>
              <a:xfrm>
                <a:off x="8208556" y="2786346"/>
                <a:ext cx="1725152" cy="618439"/>
              </a:xfrm>
              <a:prstGeom prst="rect">
                <a:avLst/>
              </a:prstGeom>
              <a:blipFill>
                <a:blip r:embed="rId9"/>
                <a:stretch>
                  <a:fillRect/>
                </a:stretch>
              </a:blipFill>
            </p:spPr>
            <p:txBody>
              <a:bodyPr/>
              <a:lstStyle/>
              <a:p>
                <a:r>
                  <a:rPr lang="fr-FR">
                    <a:noFill/>
                  </a:rPr>
                  <a:t> </a:t>
                </a:r>
              </a:p>
            </p:txBody>
          </p:sp>
        </mc:Fallback>
      </mc:AlternateContent>
      <p:sp>
        <p:nvSpPr>
          <p:cNvPr id="11" name="ZoneTexte 10">
            <a:extLst>
              <a:ext uri="{FF2B5EF4-FFF2-40B4-BE49-F238E27FC236}">
                <a16:creationId xmlns:a16="http://schemas.microsoft.com/office/drawing/2014/main" id="{FFB5C5A1-CCC2-4BF3-828D-A36AC66B1718}"/>
              </a:ext>
            </a:extLst>
          </p:cNvPr>
          <p:cNvSpPr txBox="1"/>
          <p:nvPr/>
        </p:nvSpPr>
        <p:spPr>
          <a:xfrm>
            <a:off x="7530214" y="4113791"/>
            <a:ext cx="4026715" cy="646331"/>
          </a:xfrm>
          <a:prstGeom prst="rect">
            <a:avLst/>
          </a:prstGeom>
          <a:noFill/>
        </p:spPr>
        <p:txBody>
          <a:bodyPr wrap="square" rtlCol="0">
            <a:spAutoFit/>
          </a:bodyPr>
          <a:lstStyle/>
          <a:p>
            <a:pPr>
              <a:spcAft>
                <a:spcPts val="0"/>
              </a:spcAft>
            </a:pPr>
            <a:r>
              <a:rPr lang="fr-FR" sz="1800" b="1" dirty="0" err="1">
                <a:solidFill>
                  <a:srgbClr val="FF0000"/>
                </a:solidFill>
                <a:effectLst/>
                <a:ea typeface="Times New Roman" panose="02020603050405020304" pitchFamily="18" charset="0"/>
              </a:rPr>
              <a:t>Equation</a:t>
            </a:r>
            <a:r>
              <a:rPr lang="fr-FR" sz="1800" b="1" dirty="0">
                <a:solidFill>
                  <a:srgbClr val="FF0000"/>
                </a:solidFill>
                <a:effectLst/>
                <a:ea typeface="Times New Roman" panose="02020603050405020304" pitchFamily="18" charset="0"/>
              </a:rPr>
              <a:t> différentielle à coefficient constant du premier ordre</a:t>
            </a:r>
            <a:endParaRPr lang="fr-FR" sz="1800" dirty="0">
              <a:effectLst/>
              <a:ea typeface="Times New Roman" panose="02020603050405020304" pitchFamily="18" charset="0"/>
            </a:endParaRPr>
          </a:p>
        </p:txBody>
      </p:sp>
    </p:spTree>
    <p:extLst>
      <p:ext uri="{BB962C8B-B14F-4D97-AF65-F5344CB8AC3E}">
        <p14:creationId xmlns:p14="http://schemas.microsoft.com/office/powerpoint/2010/main" val="3858186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P spid="10"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3964" y="365336"/>
            <a:ext cx="1980029" cy="461665"/>
          </a:xfrm>
          <a:prstGeom prst="rect">
            <a:avLst/>
          </a:prstGeom>
        </p:spPr>
        <p:txBody>
          <a:bodyPr wrap="none">
            <a:spAutoFit/>
          </a:bodyPr>
          <a:lstStyle/>
          <a:p>
            <a:pPr lvl="1">
              <a:spcAft>
                <a:spcPts val="0"/>
              </a:spcAft>
            </a:pPr>
            <a:r>
              <a:rPr lang="fr-FR" sz="2400" dirty="0">
                <a:solidFill>
                  <a:srgbClr val="0070C0"/>
                </a:solidFill>
                <a:ea typeface="Times New Roman" panose="02020603050405020304" pitchFamily="18" charset="0"/>
              </a:rPr>
              <a:t>5.2 Bobine</a:t>
            </a:r>
            <a:endParaRPr lang="fr-FR" sz="2400" dirty="0">
              <a:solidFill>
                <a:srgbClr val="0070C0"/>
              </a:solidFill>
              <a:effectLst/>
              <a:ea typeface="Times New Roman" panose="02020603050405020304" pitchFamily="18" charset="0"/>
            </a:endParaRPr>
          </a:p>
        </p:txBody>
      </p:sp>
      <p:sp>
        <p:nvSpPr>
          <p:cNvPr id="4" name="Rectangle 3"/>
          <p:cNvSpPr/>
          <p:nvPr/>
        </p:nvSpPr>
        <p:spPr>
          <a:xfrm>
            <a:off x="692727" y="1000357"/>
            <a:ext cx="10917381" cy="1938992"/>
          </a:xfrm>
          <a:prstGeom prst="rect">
            <a:avLst/>
          </a:prstGeom>
        </p:spPr>
        <p:txBody>
          <a:bodyPr wrap="square">
            <a:spAutoFit/>
          </a:bodyPr>
          <a:lstStyle/>
          <a:p>
            <a:pPr>
              <a:spcAft>
                <a:spcPts val="0"/>
              </a:spcAft>
            </a:pPr>
            <a:r>
              <a:rPr lang="fr-FR" sz="2000" dirty="0">
                <a:solidFill>
                  <a:srgbClr val="FF0000"/>
                </a:solidFill>
                <a:ea typeface="Times New Roman" panose="02020603050405020304" pitchFamily="18" charset="0"/>
              </a:rPr>
              <a:t>La bobine est un dipôle linéaire passif, il est constitué d’un enroulement de fil conducteur autour d’un matériau magnétique.</a:t>
            </a:r>
            <a:r>
              <a:rPr lang="fr-FR" sz="2000" dirty="0">
                <a:ea typeface="Times New Roman" panose="02020603050405020304" pitchFamily="18" charset="0"/>
              </a:rPr>
              <a:t> La bobine est considérée comme idéale si l’on néglige la résistance du fil. Elle est caractérisée par son inductance propre notée L exprimée en Henry (H).</a:t>
            </a:r>
          </a:p>
          <a:p>
            <a:pPr>
              <a:spcAft>
                <a:spcPts val="0"/>
              </a:spcAft>
            </a:pPr>
            <a:r>
              <a:rPr lang="fr-FR" sz="2000" dirty="0">
                <a:ea typeface="Times New Roman" panose="02020603050405020304" pitchFamily="18" charset="0"/>
              </a:rPr>
              <a:t>Les bobines sont très utilisées dans la réalisation des moteurs électriques, transformateurs, etc…</a:t>
            </a:r>
          </a:p>
          <a:p>
            <a:pPr>
              <a:spcAft>
                <a:spcPts val="0"/>
              </a:spcAft>
            </a:pPr>
            <a:r>
              <a:rPr lang="fr-FR" sz="2000" dirty="0">
                <a:ea typeface="Times New Roman" panose="02020603050405020304" pitchFamily="18" charset="0"/>
              </a:rPr>
              <a:t> </a:t>
            </a:r>
          </a:p>
          <a:p>
            <a:pPr>
              <a:spcAft>
                <a:spcPts val="0"/>
              </a:spcAft>
            </a:pPr>
            <a:r>
              <a:rPr lang="fr-FR" sz="2000" i="1" dirty="0">
                <a:ea typeface="Times New Roman" panose="02020603050405020304" pitchFamily="18" charset="0"/>
              </a:rPr>
              <a:t>* Joseph HENRY (1797-1878) ingénieur et physicien américain</a:t>
            </a:r>
            <a:endParaRPr lang="fr-FR" sz="2000" dirty="0">
              <a:effectLst/>
              <a:ea typeface="Times New Roman" panose="02020603050405020304" pitchFamily="18" charset="0"/>
            </a:endParaRPr>
          </a:p>
        </p:txBody>
      </p:sp>
      <p:sp>
        <p:nvSpPr>
          <p:cNvPr id="5" name="Rectangle 4"/>
          <p:cNvSpPr/>
          <p:nvPr/>
        </p:nvSpPr>
        <p:spPr>
          <a:xfrm>
            <a:off x="5514108" y="3174260"/>
            <a:ext cx="6096000" cy="707886"/>
          </a:xfrm>
          <a:prstGeom prst="rect">
            <a:avLst/>
          </a:prstGeom>
        </p:spPr>
        <p:txBody>
          <a:bodyPr>
            <a:spAutoFit/>
          </a:bodyPr>
          <a:lstStyle/>
          <a:p>
            <a:pPr>
              <a:spcAft>
                <a:spcPts val="0"/>
              </a:spcAft>
            </a:pPr>
            <a:r>
              <a:rPr lang="fr-FR" sz="2000" dirty="0">
                <a:ea typeface="Times New Roman" panose="02020603050405020304" pitchFamily="18" charset="0"/>
              </a:rPr>
              <a:t>La tension et le courant aux bornes de la bobine idéale sont reliés par la relation : </a:t>
            </a:r>
            <a:endParaRPr lang="fr-FR" sz="2000" dirty="0">
              <a:effectLst/>
              <a:ea typeface="Times New Roman" panose="02020603050405020304" pitchFamily="18" charset="0"/>
            </a:endParaRPr>
          </a:p>
        </p:txBody>
      </p:sp>
      <p:sp>
        <p:nvSpPr>
          <p:cNvPr id="6" name="Rectangle 2"/>
          <p:cNvSpPr>
            <a:spLocks noChangeArrowheads="1"/>
          </p:cNvSpPr>
          <p:nvPr/>
        </p:nvSpPr>
        <p:spPr bwMode="auto">
          <a:xfrm>
            <a:off x="692727" y="3491344"/>
            <a:ext cx="1737190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p:graphicFrame>
        <p:nvGraphicFramePr>
          <p:cNvPr id="7" name="Objet 6"/>
          <p:cNvGraphicFramePr>
            <a:graphicFrameLocks noChangeAspect="1"/>
          </p:cNvGraphicFramePr>
          <p:nvPr>
            <p:extLst>
              <p:ext uri="{D42A27DB-BD31-4B8C-83A1-F6EECF244321}">
                <p14:modId xmlns:p14="http://schemas.microsoft.com/office/powerpoint/2010/main" val="3378822068"/>
              </p:ext>
            </p:extLst>
          </p:nvPr>
        </p:nvGraphicFramePr>
        <p:xfrm>
          <a:off x="692727" y="3491345"/>
          <a:ext cx="3561300" cy="2660073"/>
        </p:xfrm>
        <a:graphic>
          <a:graphicData uri="http://schemas.openxmlformats.org/presentationml/2006/ole">
            <mc:AlternateContent xmlns:mc="http://schemas.openxmlformats.org/markup-compatibility/2006">
              <mc:Choice xmlns:v="urn:schemas-microsoft-com:vml" Requires="v">
                <p:oleObj spid="_x0000_s6268" name="Diapositive" r:id="rId3" imgW="4532536" imgH="3398626" progId="PowerPoint.Slide.8">
                  <p:embed/>
                </p:oleObj>
              </mc:Choice>
              <mc:Fallback>
                <p:oleObj name="Diapositive" r:id="rId3" imgW="4532536" imgH="3398626" progId="PowerPoint.Slide.8">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727" y="3491345"/>
                        <a:ext cx="3561300" cy="2660073"/>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8" name="Zone de texte 33"/>
              <p:cNvSpPr txBox="1"/>
              <p:nvPr/>
            </p:nvSpPr>
            <p:spPr>
              <a:xfrm>
                <a:off x="6655164" y="4166806"/>
                <a:ext cx="2723515" cy="534670"/>
              </a:xfrm>
              <a:prstGeom prst="rect">
                <a:avLst/>
              </a:prstGeom>
              <a:solidFill>
                <a:sysClr val="window" lastClr="FFFFFF"/>
              </a:solidFill>
              <a:ln w="635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14:m>
                  <m:oMathPara xmlns:m="http://schemas.openxmlformats.org/officeDocument/2006/math">
                    <m:oMathParaPr>
                      <m:jc m:val="centerGroup"/>
                    </m:oMathParaPr>
                    <m:oMath xmlns:m="http://schemas.openxmlformats.org/officeDocument/2006/math">
                      <m:r>
                        <a:rPr lang="fr-FR" sz="2000" b="1" i="1">
                          <a:solidFill>
                            <a:srgbClr val="FF0000"/>
                          </a:solidFill>
                          <a:effectLst/>
                          <a:latin typeface="Cambria Math" panose="02040503050406030204" pitchFamily="18" charset="0"/>
                          <a:ea typeface="Times New Roman" panose="02020603050405020304" pitchFamily="18" charset="0"/>
                        </a:rPr>
                        <m:t>𝐮</m:t>
                      </m:r>
                      <m:r>
                        <a:rPr lang="fr-FR" sz="2000" b="1">
                          <a:solidFill>
                            <a:srgbClr val="FF0000"/>
                          </a:solidFill>
                          <a:effectLst/>
                          <a:latin typeface="Cambria Math" panose="02040503050406030204" pitchFamily="18" charset="0"/>
                          <a:ea typeface="Times New Roman" panose="02020603050405020304" pitchFamily="18" charset="0"/>
                        </a:rPr>
                        <m:t>=</m:t>
                      </m:r>
                      <m:r>
                        <a:rPr lang="fr-FR" sz="2000" b="1" i="1">
                          <a:solidFill>
                            <a:srgbClr val="FF0000"/>
                          </a:solidFill>
                          <a:effectLst/>
                          <a:latin typeface="Cambria Math" panose="02040503050406030204" pitchFamily="18" charset="0"/>
                          <a:ea typeface="Times New Roman" panose="02020603050405020304" pitchFamily="18" charset="0"/>
                        </a:rPr>
                        <m:t>𝐋</m:t>
                      </m:r>
                      <m:f>
                        <m:fPr>
                          <m:ctrlPr>
                            <a:rPr lang="fr-FR" sz="2000" b="1" i="1">
                              <a:solidFill>
                                <a:srgbClr val="FF0000"/>
                              </a:solidFill>
                              <a:effectLst/>
                              <a:latin typeface="Cambria Math" panose="02040503050406030204" pitchFamily="18" charset="0"/>
                              <a:ea typeface="Times New Roman" panose="02020603050405020304" pitchFamily="18" charset="0"/>
                            </a:rPr>
                          </m:ctrlPr>
                        </m:fPr>
                        <m:num>
                          <m:r>
                            <a:rPr lang="fr-FR" sz="2000" b="1" i="1">
                              <a:solidFill>
                                <a:srgbClr val="FF0000"/>
                              </a:solidFill>
                              <a:effectLst/>
                              <a:latin typeface="Cambria Math" panose="02040503050406030204" pitchFamily="18" charset="0"/>
                              <a:ea typeface="Times New Roman" panose="02020603050405020304" pitchFamily="18" charset="0"/>
                            </a:rPr>
                            <m:t>𝐝𝐢</m:t>
                          </m:r>
                        </m:num>
                        <m:den>
                          <m:r>
                            <a:rPr lang="fr-FR" sz="2000" b="1" i="1">
                              <a:solidFill>
                                <a:srgbClr val="FF0000"/>
                              </a:solidFill>
                              <a:effectLst/>
                              <a:latin typeface="Cambria Math" panose="02040503050406030204" pitchFamily="18" charset="0"/>
                              <a:ea typeface="Times New Roman" panose="02020603050405020304" pitchFamily="18" charset="0"/>
                            </a:rPr>
                            <m:t>𝐝𝐭</m:t>
                          </m:r>
                        </m:den>
                      </m:f>
                    </m:oMath>
                  </m:oMathPara>
                </a14:m>
                <a:endParaRPr lang="fr-FR" sz="2000" dirty="0">
                  <a:effectLst/>
                  <a:ea typeface="Times New Roman" panose="02020603050405020304" pitchFamily="18" charset="0"/>
                </a:endParaRPr>
              </a:p>
              <a:p>
                <a:pPr>
                  <a:spcAft>
                    <a:spcPts val="0"/>
                  </a:spcAft>
                </a:pPr>
                <a:r>
                  <a:rPr lang="fr-FR" sz="1400" b="1" dirty="0">
                    <a:solidFill>
                      <a:srgbClr val="FF0000"/>
                    </a:solidFill>
                    <a:effectLst/>
                    <a:latin typeface="Times New Roman" panose="02020603050405020304" pitchFamily="18" charset="0"/>
                    <a:ea typeface="Times New Roman" panose="02020603050405020304" pitchFamily="18" charset="0"/>
                  </a:rPr>
                  <a:t> </a:t>
                </a:r>
                <a:endParaRPr lang="fr-FR" sz="1000" dirty="0">
                  <a:effectLst/>
                  <a:latin typeface="Times New Roman" panose="02020603050405020304" pitchFamily="18" charset="0"/>
                  <a:ea typeface="Times New Roman" panose="02020603050405020304" pitchFamily="18" charset="0"/>
                </a:endParaRPr>
              </a:p>
              <a:p>
                <a:pPr>
                  <a:spcAft>
                    <a:spcPts val="0"/>
                  </a:spcAft>
                </a:pPr>
                <a:r>
                  <a:rPr lang="fr-FR" sz="1400" b="1" dirty="0">
                    <a:solidFill>
                      <a:srgbClr val="FF0000"/>
                    </a:solidFill>
                    <a:effectLst/>
                    <a:latin typeface="Times New Roman" panose="02020603050405020304" pitchFamily="18" charset="0"/>
                    <a:ea typeface="Times New Roman" panose="02020603050405020304" pitchFamily="18" charset="0"/>
                  </a:rPr>
                  <a:t> </a:t>
                </a:r>
                <a:endParaRPr lang="fr-FR" sz="1000" dirty="0">
                  <a:effectLst/>
                  <a:latin typeface="Times New Roman" panose="02020603050405020304" pitchFamily="18" charset="0"/>
                  <a:ea typeface="Times New Roman" panose="02020603050405020304" pitchFamily="18" charset="0"/>
                </a:endParaRPr>
              </a:p>
              <a:p>
                <a:pPr>
                  <a:spcAft>
                    <a:spcPts val="0"/>
                  </a:spcAft>
                </a:pPr>
                <a:r>
                  <a:rPr lang="fr-FR" sz="1400" b="1" dirty="0">
                    <a:solidFill>
                      <a:srgbClr val="FF0000"/>
                    </a:solidFill>
                    <a:effectLst/>
                    <a:latin typeface="Times New Roman" panose="02020603050405020304" pitchFamily="18" charset="0"/>
                    <a:ea typeface="Times New Roman" panose="02020603050405020304" pitchFamily="18" charset="0"/>
                  </a:rPr>
                  <a:t> </a:t>
                </a:r>
                <a:endParaRPr lang="fr-FR" sz="1000" dirty="0">
                  <a:effectLst/>
                  <a:latin typeface="Times New Roman" panose="02020603050405020304" pitchFamily="18" charset="0"/>
                  <a:ea typeface="Times New Roman" panose="02020603050405020304" pitchFamily="18" charset="0"/>
                </a:endParaRPr>
              </a:p>
            </p:txBody>
          </p:sp>
        </mc:Choice>
        <mc:Fallback xmlns="">
          <p:sp>
            <p:nvSpPr>
              <p:cNvPr id="8" name="Zone de texte 33"/>
              <p:cNvSpPr txBox="1">
                <a:spLocks noRot="1" noChangeAspect="1" noMove="1" noResize="1" noEditPoints="1" noAdjustHandles="1" noChangeArrowheads="1" noChangeShapeType="1" noTextEdit="1"/>
              </p:cNvSpPr>
              <p:nvPr/>
            </p:nvSpPr>
            <p:spPr>
              <a:xfrm>
                <a:off x="6655164" y="4166806"/>
                <a:ext cx="2723515" cy="534670"/>
              </a:xfrm>
              <a:prstGeom prst="rect">
                <a:avLst/>
              </a:prstGeom>
              <a:blipFill>
                <a:blip r:embed="rId5"/>
                <a:stretch>
                  <a:fillRect b="-17045"/>
                </a:stretch>
              </a:blipFill>
              <a:ln w="6350">
                <a:solidFill>
                  <a:sysClr val="window" lastClr="FFFFFF"/>
                </a:solidFill>
              </a:ln>
            </p:spPr>
            <p:txBody>
              <a:bodyPr/>
              <a:lstStyle/>
              <a:p>
                <a:r>
                  <a:rPr lang="fr-FR">
                    <a:noFill/>
                  </a:rPr>
                  <a:t> </a:t>
                </a:r>
              </a:p>
            </p:txBody>
          </p:sp>
        </mc:Fallback>
      </mc:AlternateContent>
      <p:sp>
        <p:nvSpPr>
          <p:cNvPr id="9" name="ZoneTexte 8">
            <a:extLst>
              <a:ext uri="{FF2B5EF4-FFF2-40B4-BE49-F238E27FC236}">
                <a16:creationId xmlns:a16="http://schemas.microsoft.com/office/drawing/2014/main" id="{30622702-E515-4FE6-BD75-E24DF61E3D3B}"/>
              </a:ext>
            </a:extLst>
          </p:cNvPr>
          <p:cNvSpPr txBox="1"/>
          <p:nvPr/>
        </p:nvSpPr>
        <p:spPr>
          <a:xfrm>
            <a:off x="491484" y="5735919"/>
            <a:ext cx="11209031" cy="830997"/>
          </a:xfrm>
          <a:prstGeom prst="rect">
            <a:avLst/>
          </a:prstGeom>
          <a:noFill/>
        </p:spPr>
        <p:txBody>
          <a:bodyPr wrap="none" rtlCol="0">
            <a:spAutoFit/>
          </a:bodyPr>
          <a:lstStyle/>
          <a:p>
            <a:pPr algn="ctr"/>
            <a:r>
              <a:rPr lang="fr-FR" sz="2400" dirty="0">
                <a:solidFill>
                  <a:srgbClr val="0070C0"/>
                </a:solidFill>
              </a:rPr>
              <a:t>En régime continu, la bobine se comporte comme un fil, conducteur de faible résistance.</a:t>
            </a:r>
          </a:p>
          <a:p>
            <a:pPr algn="ctr"/>
            <a:r>
              <a:rPr lang="fr-FR" sz="2400" dirty="0">
                <a:solidFill>
                  <a:srgbClr val="0070C0"/>
                </a:solidFill>
              </a:rPr>
              <a:t>Elle possède un intérêt en régime variable !</a:t>
            </a:r>
          </a:p>
        </p:txBody>
      </p:sp>
    </p:spTree>
    <p:extLst>
      <p:ext uri="{BB962C8B-B14F-4D97-AF65-F5344CB8AC3E}">
        <p14:creationId xmlns:p14="http://schemas.microsoft.com/office/powerpoint/2010/main" val="1799337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5746" y="459617"/>
            <a:ext cx="8700654" cy="400110"/>
          </a:xfrm>
          <a:prstGeom prst="rect">
            <a:avLst/>
          </a:prstGeom>
        </p:spPr>
        <p:txBody>
          <a:bodyPr wrap="square">
            <a:spAutoFit/>
          </a:bodyPr>
          <a:lstStyle/>
          <a:p>
            <a:r>
              <a:rPr lang="fr-FR" sz="2000" dirty="0">
                <a:ea typeface="Times New Roman" panose="02020603050405020304" pitchFamily="18" charset="0"/>
                <a:cs typeface="Times New Roman" panose="02020603050405020304" pitchFamily="18" charset="0"/>
              </a:rPr>
              <a:t>Dans un circuit associant une bobine et une résistance en série : </a:t>
            </a:r>
            <a:endParaRPr lang="fr-FR" sz="2000" dirty="0"/>
          </a:p>
        </p:txBody>
      </p:sp>
      <p:sp>
        <p:nvSpPr>
          <p:cNvPr id="3" name="Rectangle 2"/>
          <p:cNvSpPr>
            <a:spLocks noChangeArrowheads="1"/>
          </p:cNvSpPr>
          <p:nvPr/>
        </p:nvSpPr>
        <p:spPr bwMode="auto">
          <a:xfrm>
            <a:off x="928254" y="1482435"/>
            <a:ext cx="1409983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p:graphicFrame>
        <p:nvGraphicFramePr>
          <p:cNvPr id="4" name="Objet 3"/>
          <p:cNvGraphicFramePr>
            <a:graphicFrameLocks noChangeAspect="1"/>
          </p:cNvGraphicFramePr>
          <p:nvPr>
            <p:extLst>
              <p:ext uri="{D42A27DB-BD31-4B8C-83A1-F6EECF244321}">
                <p14:modId xmlns:p14="http://schemas.microsoft.com/office/powerpoint/2010/main" val="224723058"/>
              </p:ext>
            </p:extLst>
          </p:nvPr>
        </p:nvGraphicFramePr>
        <p:xfrm>
          <a:off x="634073" y="1149926"/>
          <a:ext cx="4312000" cy="3228109"/>
        </p:xfrm>
        <a:graphic>
          <a:graphicData uri="http://schemas.openxmlformats.org/presentationml/2006/ole">
            <mc:AlternateContent xmlns:mc="http://schemas.openxmlformats.org/markup-compatibility/2006">
              <mc:Choice xmlns:v="urn:schemas-microsoft-com:vml" Requires="v">
                <p:oleObj spid="_x0000_s7292" name="Diapositive" r:id="rId3" imgW="4523377" imgH="3392402" progId="PowerPoint.Slide.8">
                  <p:embed/>
                </p:oleObj>
              </mc:Choice>
              <mc:Fallback>
                <p:oleObj name="Diapositive" r:id="rId3" imgW="4523377" imgH="3392402" progId="PowerPoint.Slide.8">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073" y="1149926"/>
                        <a:ext cx="4312000" cy="3228109"/>
                      </a:xfrm>
                      <a:prstGeom prst="rect">
                        <a:avLst/>
                      </a:prstGeom>
                      <a:noFill/>
                    </p:spPr>
                  </p:pic>
                </p:oleObj>
              </mc:Fallback>
            </mc:AlternateContent>
          </a:graphicData>
        </a:graphic>
      </p:graphicFrame>
      <mc:AlternateContent xmlns:mc="http://schemas.openxmlformats.org/markup-compatibility/2006">
        <mc:Choice xmlns:a14="http://schemas.microsoft.com/office/drawing/2010/main" Requires="a14">
          <p:sp>
            <p:nvSpPr>
              <p:cNvPr id="5" name="Zone de texte 34"/>
              <p:cNvSpPr txBox="1"/>
              <p:nvPr/>
            </p:nvSpPr>
            <p:spPr>
              <a:xfrm>
                <a:off x="6623628" y="1482435"/>
                <a:ext cx="5000336" cy="572720"/>
              </a:xfrm>
              <a:prstGeom prst="rect">
                <a:avLst/>
              </a:prstGeom>
              <a:solidFill>
                <a:sysClr val="window" lastClr="FFFFFF"/>
              </a:solidFill>
              <a:ln w="635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14:m>
                  <m:oMathPara xmlns:m="http://schemas.openxmlformats.org/officeDocument/2006/math">
                    <m:oMathParaPr>
                      <m:jc m:val="centerGroup"/>
                    </m:oMathParaPr>
                    <m:oMath xmlns:m="http://schemas.openxmlformats.org/officeDocument/2006/math">
                      <m:r>
                        <a:rPr lang="fr-FR" sz="2000" b="1" i="1">
                          <a:solidFill>
                            <a:srgbClr val="FF0000"/>
                          </a:solidFill>
                          <a:effectLst/>
                          <a:latin typeface="Cambria Math" panose="02040503050406030204" pitchFamily="18" charset="0"/>
                          <a:ea typeface="Times New Roman" panose="02020603050405020304" pitchFamily="18" charset="0"/>
                        </a:rPr>
                        <m:t>𝐮</m:t>
                      </m:r>
                      <m:r>
                        <a:rPr lang="fr-FR" sz="2000" b="1">
                          <a:solidFill>
                            <a:srgbClr val="FF0000"/>
                          </a:solidFill>
                          <a:effectLst/>
                          <a:latin typeface="Cambria Math" panose="02040503050406030204" pitchFamily="18" charset="0"/>
                          <a:ea typeface="Times New Roman" panose="02020603050405020304" pitchFamily="18" charset="0"/>
                        </a:rPr>
                        <m:t>= </m:t>
                      </m:r>
                      <m:sSub>
                        <m:sSubPr>
                          <m:ctrlPr>
                            <a:rPr lang="fr-FR" sz="2000" b="1" i="1">
                              <a:solidFill>
                                <a:srgbClr val="FF0000"/>
                              </a:solidFill>
                              <a:effectLst/>
                              <a:latin typeface="Cambria Math" panose="02040503050406030204" pitchFamily="18" charset="0"/>
                              <a:ea typeface="Times New Roman" panose="02020603050405020304" pitchFamily="18" charset="0"/>
                            </a:rPr>
                          </m:ctrlPr>
                        </m:sSubPr>
                        <m:e>
                          <m:r>
                            <a:rPr lang="fr-FR" sz="2000" b="1" i="1">
                              <a:solidFill>
                                <a:srgbClr val="FF0000"/>
                              </a:solidFill>
                              <a:effectLst/>
                              <a:latin typeface="Cambria Math" panose="02040503050406030204" pitchFamily="18" charset="0"/>
                              <a:ea typeface="Times New Roman" panose="02020603050405020304" pitchFamily="18" charset="0"/>
                            </a:rPr>
                            <m:t>𝐮</m:t>
                          </m:r>
                        </m:e>
                        <m:sub>
                          <m:r>
                            <a:rPr lang="fr-FR" sz="2000" b="1" i="1">
                              <a:solidFill>
                                <a:srgbClr val="FF0000"/>
                              </a:solidFill>
                              <a:effectLst/>
                              <a:latin typeface="Cambria Math" panose="02040503050406030204" pitchFamily="18" charset="0"/>
                              <a:ea typeface="Times New Roman" panose="02020603050405020304" pitchFamily="18" charset="0"/>
                            </a:rPr>
                            <m:t>𝐋</m:t>
                          </m:r>
                        </m:sub>
                      </m:sSub>
                      <m:r>
                        <a:rPr lang="fr-FR" sz="2000" b="1">
                          <a:solidFill>
                            <a:srgbClr val="FF0000"/>
                          </a:solidFill>
                          <a:effectLst/>
                          <a:latin typeface="Cambria Math" panose="02040503050406030204" pitchFamily="18" charset="0"/>
                          <a:ea typeface="Times New Roman" panose="02020603050405020304" pitchFamily="18" charset="0"/>
                        </a:rPr>
                        <m:t>+ </m:t>
                      </m:r>
                      <m:sSub>
                        <m:sSubPr>
                          <m:ctrlPr>
                            <a:rPr lang="fr-FR" sz="2000" b="1" i="1">
                              <a:solidFill>
                                <a:srgbClr val="FF0000"/>
                              </a:solidFill>
                              <a:effectLst/>
                              <a:latin typeface="Cambria Math" panose="02040503050406030204" pitchFamily="18" charset="0"/>
                              <a:ea typeface="Times New Roman" panose="02020603050405020304" pitchFamily="18" charset="0"/>
                            </a:rPr>
                          </m:ctrlPr>
                        </m:sSubPr>
                        <m:e>
                          <m:r>
                            <a:rPr lang="fr-FR" sz="2000" b="1" i="1">
                              <a:solidFill>
                                <a:srgbClr val="FF0000"/>
                              </a:solidFill>
                              <a:effectLst/>
                              <a:latin typeface="Cambria Math" panose="02040503050406030204" pitchFamily="18" charset="0"/>
                              <a:ea typeface="Times New Roman" panose="02020603050405020304" pitchFamily="18" charset="0"/>
                            </a:rPr>
                            <m:t>𝐮</m:t>
                          </m:r>
                        </m:e>
                        <m:sub>
                          <m:r>
                            <a:rPr lang="fr-FR" sz="2000" b="1" i="1">
                              <a:solidFill>
                                <a:srgbClr val="FF0000"/>
                              </a:solidFill>
                              <a:effectLst/>
                              <a:latin typeface="Cambria Math" panose="02040503050406030204" pitchFamily="18" charset="0"/>
                              <a:ea typeface="Times New Roman" panose="02020603050405020304" pitchFamily="18" charset="0"/>
                            </a:rPr>
                            <m:t>𝐑</m:t>
                          </m:r>
                        </m:sub>
                      </m:sSub>
                    </m:oMath>
                  </m:oMathPara>
                </a14:m>
                <a:endParaRPr lang="fr-FR" sz="2000" dirty="0">
                  <a:effectLst/>
                  <a:ea typeface="Times New Roman" panose="02020603050405020304" pitchFamily="18" charset="0"/>
                </a:endParaRPr>
              </a:p>
              <a:p>
                <a:pPr>
                  <a:spcAft>
                    <a:spcPts val="0"/>
                  </a:spcAft>
                </a:pPr>
                <a:r>
                  <a:rPr lang="fr-FR" sz="2000" b="1" dirty="0">
                    <a:solidFill>
                      <a:srgbClr val="FF0000"/>
                    </a:solidFill>
                    <a:effectLst/>
                    <a:ea typeface="Times New Roman" panose="02020603050405020304" pitchFamily="18" charset="0"/>
                  </a:rPr>
                  <a:t> </a:t>
                </a:r>
                <a:endParaRPr lang="fr-FR" sz="2000" dirty="0">
                  <a:effectLst/>
                  <a:ea typeface="Times New Roman" panose="02020603050405020304" pitchFamily="18" charset="0"/>
                </a:endParaRPr>
              </a:p>
              <a:p>
                <a:pPr>
                  <a:spcAft>
                    <a:spcPts val="0"/>
                  </a:spcAft>
                </a:pPr>
                <a:r>
                  <a:rPr lang="fr-FR" sz="2000" b="1" dirty="0">
                    <a:solidFill>
                      <a:srgbClr val="FF0000"/>
                    </a:solidFill>
                    <a:effectLst/>
                    <a:ea typeface="Times New Roman" panose="02020603050405020304" pitchFamily="18" charset="0"/>
                  </a:rPr>
                  <a:t> </a:t>
                </a:r>
                <a:endParaRPr lang="fr-FR" sz="2000" dirty="0">
                  <a:effectLst/>
                  <a:ea typeface="Times New Roman" panose="02020603050405020304" pitchFamily="18" charset="0"/>
                </a:endParaRPr>
              </a:p>
              <a:p>
                <a:pPr>
                  <a:spcAft>
                    <a:spcPts val="0"/>
                  </a:spcAft>
                </a:pPr>
                <a:r>
                  <a:rPr lang="fr-FR" sz="2000" b="1" dirty="0">
                    <a:solidFill>
                      <a:srgbClr val="FF0000"/>
                    </a:solidFill>
                    <a:effectLst/>
                    <a:ea typeface="Times New Roman" panose="02020603050405020304" pitchFamily="18" charset="0"/>
                  </a:rPr>
                  <a:t> </a:t>
                </a:r>
                <a:endParaRPr lang="fr-FR" sz="2000" dirty="0">
                  <a:effectLst/>
                  <a:ea typeface="Times New Roman" panose="02020603050405020304" pitchFamily="18" charset="0"/>
                </a:endParaRPr>
              </a:p>
            </p:txBody>
          </p:sp>
        </mc:Choice>
        <mc:Fallback>
          <p:sp>
            <p:nvSpPr>
              <p:cNvPr id="5" name="Zone de texte 34"/>
              <p:cNvSpPr txBox="1">
                <a:spLocks noRot="1" noChangeAspect="1" noMove="1" noResize="1" noEditPoints="1" noAdjustHandles="1" noChangeArrowheads="1" noChangeShapeType="1" noTextEdit="1"/>
              </p:cNvSpPr>
              <p:nvPr/>
            </p:nvSpPr>
            <p:spPr>
              <a:xfrm>
                <a:off x="6623628" y="1482435"/>
                <a:ext cx="5000336" cy="572720"/>
              </a:xfrm>
              <a:prstGeom prst="rect">
                <a:avLst/>
              </a:prstGeom>
              <a:blipFill>
                <a:blip r:embed="rId5"/>
                <a:stretch>
                  <a:fillRect/>
                </a:stretch>
              </a:blipFill>
              <a:ln w="6350">
                <a:solidFill>
                  <a:sysClr val="window" lastClr="FFFFFF"/>
                </a:solidFill>
              </a:ln>
            </p:spPr>
            <p:txBody>
              <a:bodyPr/>
              <a:lstStyle/>
              <a:p>
                <a:r>
                  <a:rPr lang="fr-FR">
                    <a:noFill/>
                  </a:rPr>
                  <a:t> </a:t>
                </a:r>
              </a:p>
            </p:txBody>
          </p:sp>
        </mc:Fallback>
      </mc:AlternateContent>
      <p:pic>
        <p:nvPicPr>
          <p:cNvPr id="6" name="Image 5" descr="https://cdn2.astuces-pratiques.fr/imagesarticles/24/l-inductance-description-et-definition.jpg"/>
          <p:cNvPicPr/>
          <p:nvPr/>
        </p:nvPicPr>
        <p:blipFill rotWithShape="1">
          <a:blip r:embed="rId6">
            <a:extLst>
              <a:ext uri="{28A0092B-C50C-407E-A947-70E740481C1C}">
                <a14:useLocalDpi xmlns:a14="http://schemas.microsoft.com/office/drawing/2010/main" val="0"/>
              </a:ext>
            </a:extLst>
          </a:blip>
          <a:srcRect b="13587"/>
          <a:stretch/>
        </p:blipFill>
        <p:spPr bwMode="auto">
          <a:xfrm>
            <a:off x="816551" y="4288500"/>
            <a:ext cx="2771775" cy="1876773"/>
          </a:xfrm>
          <a:prstGeom prst="rect">
            <a:avLst/>
          </a:prstGeom>
          <a:noFill/>
          <a:ln>
            <a:noFill/>
          </a:ln>
          <a:extLst>
            <a:ext uri="{53640926-AAD7-44D8-BBD7-CCE9431645EC}">
              <a14:shadowObscured xmlns:a14="http://schemas.microsoft.com/office/drawing/2010/main"/>
            </a:ext>
          </a:extLst>
        </p:spPr>
      </p:pic>
      <p:pic>
        <p:nvPicPr>
          <p:cNvPr id="7" name="Image 6" descr="http://patrimoines.midipyrenees.fr/fileadmin/img/renabl//IVR73/812012/IVR73_000756_I_1/PLE/IVR73_20128101037NUCA_P.JPG"/>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846031" y="4328250"/>
            <a:ext cx="2843242" cy="1837023"/>
          </a:xfrm>
          <a:prstGeom prst="rect">
            <a:avLst/>
          </a:prstGeom>
          <a:noFill/>
          <a:ln>
            <a:noFill/>
          </a:ln>
        </p:spPr>
      </p:pic>
      <mc:AlternateContent xmlns:mc="http://schemas.openxmlformats.org/markup-compatibility/2006">
        <mc:Choice xmlns:a14="http://schemas.microsoft.com/office/drawing/2010/main" Requires="a14">
          <p:sp>
            <p:nvSpPr>
              <p:cNvPr id="8" name="ZoneTexte 7">
                <a:extLst>
                  <a:ext uri="{FF2B5EF4-FFF2-40B4-BE49-F238E27FC236}">
                    <a16:creationId xmlns:a16="http://schemas.microsoft.com/office/drawing/2014/main" id="{D1CD968C-3F14-4CF8-B88A-3C17123DDB2A}"/>
                  </a:ext>
                </a:extLst>
              </p:cNvPr>
              <p:cNvSpPr txBox="1"/>
              <p:nvPr/>
            </p:nvSpPr>
            <p:spPr>
              <a:xfrm>
                <a:off x="7878655" y="2264044"/>
                <a:ext cx="2490281" cy="618439"/>
              </a:xfrm>
              <a:prstGeom prst="rect">
                <a:avLst/>
              </a:prstGeom>
              <a:noFill/>
            </p:spPr>
            <p:txBody>
              <a:bodyPr wrap="square" rtlCol="0">
                <a:spAutoFit/>
              </a:bodyPr>
              <a:lstStyle/>
              <a:p>
                <a:pPr algn="ctr">
                  <a:spcAft>
                    <a:spcPts val="0"/>
                  </a:spcAft>
                </a:pPr>
                <a14:m>
                  <m:oMathPara xmlns:m="http://schemas.openxmlformats.org/officeDocument/2006/math">
                    <m:oMathParaPr>
                      <m:jc m:val="centerGroup"/>
                    </m:oMathParaPr>
                    <m:oMath xmlns:m="http://schemas.openxmlformats.org/officeDocument/2006/math">
                      <m:r>
                        <a:rPr lang="fr-FR" sz="1800" b="1" i="1" smtClean="0">
                          <a:solidFill>
                            <a:srgbClr val="FF0000"/>
                          </a:solidFill>
                          <a:effectLst/>
                          <a:latin typeface="Cambria Math" panose="02040503050406030204" pitchFamily="18" charset="0"/>
                          <a:ea typeface="Times New Roman" panose="02020603050405020304" pitchFamily="18" charset="0"/>
                        </a:rPr>
                        <m:t>𝐮</m:t>
                      </m:r>
                      <m:r>
                        <a:rPr lang="fr-FR" sz="1800" b="1">
                          <a:solidFill>
                            <a:srgbClr val="FF0000"/>
                          </a:solidFill>
                          <a:effectLst/>
                          <a:latin typeface="Cambria Math" panose="02040503050406030204" pitchFamily="18" charset="0"/>
                          <a:ea typeface="Times New Roman" panose="02020603050405020304" pitchFamily="18" charset="0"/>
                        </a:rPr>
                        <m:t>= </m:t>
                      </m:r>
                      <m:f>
                        <m:fPr>
                          <m:ctrlPr>
                            <a:rPr lang="fr-FR" sz="1800" b="1" i="1">
                              <a:solidFill>
                                <a:srgbClr val="FF0000"/>
                              </a:solidFill>
                              <a:effectLst/>
                              <a:latin typeface="Cambria Math" panose="02040503050406030204" pitchFamily="18" charset="0"/>
                              <a:ea typeface="Times New Roman" panose="02020603050405020304" pitchFamily="18" charset="0"/>
                            </a:rPr>
                          </m:ctrlPr>
                        </m:fPr>
                        <m:num>
                          <m:r>
                            <a:rPr lang="fr-FR" sz="1800" b="1" i="1">
                              <a:solidFill>
                                <a:srgbClr val="FF0000"/>
                              </a:solidFill>
                              <a:effectLst/>
                              <a:latin typeface="Cambria Math" panose="02040503050406030204" pitchFamily="18" charset="0"/>
                              <a:ea typeface="Times New Roman" panose="02020603050405020304" pitchFamily="18" charset="0"/>
                            </a:rPr>
                            <m:t>𝐋𝐝𝐢</m:t>
                          </m:r>
                        </m:num>
                        <m:den>
                          <m:r>
                            <a:rPr lang="fr-FR" sz="1800" b="1" i="1">
                              <a:solidFill>
                                <a:srgbClr val="FF0000"/>
                              </a:solidFill>
                              <a:effectLst/>
                              <a:latin typeface="Cambria Math" panose="02040503050406030204" pitchFamily="18" charset="0"/>
                              <a:ea typeface="Times New Roman" panose="02020603050405020304" pitchFamily="18" charset="0"/>
                            </a:rPr>
                            <m:t>𝐝𝐭</m:t>
                          </m:r>
                        </m:den>
                      </m:f>
                      <m:r>
                        <a:rPr lang="fr-FR" sz="1800" b="1">
                          <a:solidFill>
                            <a:srgbClr val="FF0000"/>
                          </a:solidFill>
                          <a:effectLst/>
                          <a:latin typeface="Cambria Math" panose="02040503050406030204" pitchFamily="18" charset="0"/>
                          <a:ea typeface="Times New Roman" panose="02020603050405020304" pitchFamily="18" charset="0"/>
                        </a:rPr>
                        <m:t>+</m:t>
                      </m:r>
                      <m:r>
                        <a:rPr lang="fr-FR" sz="1800" b="1" i="1">
                          <a:solidFill>
                            <a:srgbClr val="FF0000"/>
                          </a:solidFill>
                          <a:effectLst/>
                          <a:latin typeface="Cambria Math" panose="02040503050406030204" pitchFamily="18" charset="0"/>
                          <a:ea typeface="Times New Roman" panose="02020603050405020304" pitchFamily="18" charset="0"/>
                        </a:rPr>
                        <m:t>𝐑</m:t>
                      </m:r>
                      <m:r>
                        <a:rPr lang="fr-FR" sz="1800" b="1">
                          <a:solidFill>
                            <a:srgbClr val="FF0000"/>
                          </a:solidFill>
                          <a:effectLst/>
                          <a:latin typeface="Cambria Math" panose="02040503050406030204" pitchFamily="18" charset="0"/>
                          <a:ea typeface="Times New Roman" panose="02020603050405020304" pitchFamily="18" charset="0"/>
                        </a:rPr>
                        <m:t> . </m:t>
                      </m:r>
                      <m:r>
                        <a:rPr lang="fr-FR" sz="1800" b="1" i="1">
                          <a:solidFill>
                            <a:srgbClr val="FF0000"/>
                          </a:solidFill>
                          <a:effectLst/>
                          <a:latin typeface="Cambria Math" panose="02040503050406030204" pitchFamily="18" charset="0"/>
                          <a:ea typeface="Times New Roman" panose="02020603050405020304" pitchFamily="18" charset="0"/>
                        </a:rPr>
                        <m:t>𝐢</m:t>
                      </m:r>
                    </m:oMath>
                  </m:oMathPara>
                </a14:m>
                <a:endParaRPr lang="fr-FR" sz="1800" dirty="0">
                  <a:effectLst/>
                  <a:ea typeface="Times New Roman" panose="02020603050405020304" pitchFamily="18" charset="0"/>
                </a:endParaRPr>
              </a:p>
            </p:txBody>
          </p:sp>
        </mc:Choice>
        <mc:Fallback>
          <p:sp>
            <p:nvSpPr>
              <p:cNvPr id="8" name="ZoneTexte 7">
                <a:extLst>
                  <a:ext uri="{FF2B5EF4-FFF2-40B4-BE49-F238E27FC236}">
                    <a16:creationId xmlns:a16="http://schemas.microsoft.com/office/drawing/2014/main" id="{D1CD968C-3F14-4CF8-B88A-3C17123DDB2A}"/>
                  </a:ext>
                </a:extLst>
              </p:cNvPr>
              <p:cNvSpPr txBox="1">
                <a:spLocks noRot="1" noChangeAspect="1" noMove="1" noResize="1" noEditPoints="1" noAdjustHandles="1" noChangeArrowheads="1" noChangeShapeType="1" noTextEdit="1"/>
              </p:cNvSpPr>
              <p:nvPr/>
            </p:nvSpPr>
            <p:spPr>
              <a:xfrm>
                <a:off x="7878655" y="2264044"/>
                <a:ext cx="2490281" cy="618439"/>
              </a:xfrm>
              <a:prstGeom prst="rect">
                <a:avLst/>
              </a:prstGeom>
              <a:blipFill>
                <a:blip r:embed="rId8"/>
                <a:stretch>
                  <a:fillRect/>
                </a:stretch>
              </a:blipFill>
            </p:spPr>
            <p:txBody>
              <a:bodyPr/>
              <a:lstStyle/>
              <a:p>
                <a:r>
                  <a:rPr lang="fr-FR">
                    <a:noFill/>
                  </a:rPr>
                  <a:t> </a:t>
                </a:r>
              </a:p>
            </p:txBody>
          </p:sp>
        </mc:Fallback>
      </mc:AlternateContent>
      <p:sp>
        <p:nvSpPr>
          <p:cNvPr id="9" name="ZoneTexte 8">
            <a:extLst>
              <a:ext uri="{FF2B5EF4-FFF2-40B4-BE49-F238E27FC236}">
                <a16:creationId xmlns:a16="http://schemas.microsoft.com/office/drawing/2014/main" id="{7EEDF608-E5BA-4CA0-A785-E7322D8B43D7}"/>
              </a:ext>
            </a:extLst>
          </p:cNvPr>
          <p:cNvSpPr txBox="1"/>
          <p:nvPr/>
        </p:nvSpPr>
        <p:spPr>
          <a:xfrm>
            <a:off x="7978172" y="3268494"/>
            <a:ext cx="3638143" cy="646331"/>
          </a:xfrm>
          <a:prstGeom prst="rect">
            <a:avLst/>
          </a:prstGeom>
          <a:noFill/>
        </p:spPr>
        <p:txBody>
          <a:bodyPr wrap="square" rtlCol="0">
            <a:spAutoFit/>
          </a:bodyPr>
          <a:lstStyle/>
          <a:p>
            <a:pPr>
              <a:spcAft>
                <a:spcPts val="0"/>
              </a:spcAft>
            </a:pPr>
            <a:r>
              <a:rPr lang="fr-FR" sz="1800" b="1" dirty="0" err="1">
                <a:solidFill>
                  <a:srgbClr val="FF0000"/>
                </a:solidFill>
                <a:effectLst/>
                <a:ea typeface="Times New Roman" panose="02020603050405020304" pitchFamily="18" charset="0"/>
              </a:rPr>
              <a:t>Equation</a:t>
            </a:r>
            <a:r>
              <a:rPr lang="fr-FR" sz="1800" b="1" dirty="0">
                <a:solidFill>
                  <a:srgbClr val="FF0000"/>
                </a:solidFill>
                <a:effectLst/>
                <a:ea typeface="Times New Roman" panose="02020603050405020304" pitchFamily="18" charset="0"/>
              </a:rPr>
              <a:t> différentielle à coefficient constant du premier ordre</a:t>
            </a:r>
            <a:endParaRPr lang="fr-FR" sz="1800" dirty="0">
              <a:effectLst/>
              <a:ea typeface="Times New Roman" panose="02020603050405020304" pitchFamily="18" charset="0"/>
            </a:endParaRPr>
          </a:p>
        </p:txBody>
      </p:sp>
    </p:spTree>
    <p:extLst>
      <p:ext uri="{BB962C8B-B14F-4D97-AF65-F5344CB8AC3E}">
        <p14:creationId xmlns:p14="http://schemas.microsoft.com/office/powerpoint/2010/main" val="3366407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bigpic" descr="Panneau ou autocollant danger travaux"/>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0112" y="60241"/>
            <a:ext cx="1150361" cy="1046451"/>
          </a:xfrm>
          <a:prstGeom prst="rect">
            <a:avLst/>
          </a:prstGeom>
          <a:noFill/>
          <a:ln>
            <a:noFill/>
          </a:ln>
        </p:spPr>
      </p:pic>
      <p:sp>
        <p:nvSpPr>
          <p:cNvPr id="3" name="Rectangle 2"/>
          <p:cNvSpPr/>
          <p:nvPr/>
        </p:nvSpPr>
        <p:spPr>
          <a:xfrm>
            <a:off x="2315356" y="505258"/>
            <a:ext cx="2489784" cy="400110"/>
          </a:xfrm>
          <a:prstGeom prst="rect">
            <a:avLst/>
          </a:prstGeom>
        </p:spPr>
        <p:txBody>
          <a:bodyPr wrap="none">
            <a:spAutoFit/>
          </a:bodyPr>
          <a:lstStyle/>
          <a:p>
            <a:r>
              <a:rPr lang="fr-FR" sz="2000" u="sng" dirty="0">
                <a:ea typeface="Times New Roman" panose="02020603050405020304" pitchFamily="18" charset="0"/>
                <a:cs typeface="Times New Roman" panose="02020603050405020304" pitchFamily="18" charset="0"/>
              </a:rPr>
              <a:t>Exercice d’application.</a:t>
            </a:r>
            <a:endParaRPr lang="fr-FR" sz="2000" u="sng" dirty="0"/>
          </a:p>
        </p:txBody>
      </p:sp>
      <p:sp>
        <p:nvSpPr>
          <p:cNvPr id="4" name="Rectangle 3"/>
          <p:cNvSpPr/>
          <p:nvPr/>
        </p:nvSpPr>
        <p:spPr>
          <a:xfrm>
            <a:off x="387926" y="1284232"/>
            <a:ext cx="11416146" cy="1323439"/>
          </a:xfrm>
          <a:prstGeom prst="rect">
            <a:avLst/>
          </a:prstGeom>
        </p:spPr>
        <p:txBody>
          <a:bodyPr wrap="square">
            <a:spAutoFit/>
          </a:bodyPr>
          <a:lstStyle/>
          <a:p>
            <a:pPr marL="342900" lvl="0" indent="-342900">
              <a:spcAft>
                <a:spcPts val="0"/>
              </a:spcAft>
              <a:buFont typeface="+mj-lt"/>
              <a:buAutoNum type="arabicPeriod"/>
              <a:tabLst>
                <a:tab pos="457200" algn="l"/>
              </a:tabLst>
            </a:pPr>
            <a:r>
              <a:rPr lang="fr-FR" sz="2000" dirty="0">
                <a:ea typeface="Times New Roman" panose="02020603050405020304" pitchFamily="18" charset="0"/>
              </a:rPr>
              <a:t>L’oscillogramme ci-dessous représente la tension obtenue aux bornes d’une bobine devant laquelle tourne un aimant droit. Déterminer la tension maximale, la période et la fréquence de la tension crée par la bobine. Déterminer la fréquence de rotation de l’aimant en tr/s puis en tr/mn.</a:t>
            </a:r>
          </a:p>
          <a:p>
            <a:pPr lvl="0">
              <a:spcAft>
                <a:spcPts val="0"/>
              </a:spcAft>
              <a:tabLst>
                <a:tab pos="457200" algn="l"/>
              </a:tabLst>
            </a:pPr>
            <a:r>
              <a:rPr lang="fr-FR" sz="2000" dirty="0">
                <a:ea typeface="Times New Roman" panose="02020603050405020304" pitchFamily="18" charset="0"/>
              </a:rPr>
              <a:t>      U est exprimée en Volts et t en ms sur le graphe.</a:t>
            </a:r>
            <a:endParaRPr lang="fr-FR" sz="2000" dirty="0">
              <a:effectLst/>
              <a:ea typeface="Times New Roman" panose="02020603050405020304" pitchFamily="18" charset="0"/>
            </a:endParaRPr>
          </a:p>
        </p:txBody>
      </p:sp>
      <p:pic>
        <p:nvPicPr>
          <p:cNvPr id="5" name="Image 4" descr="https://i.skyrock.net/8332/32618332/pics/2379440941_small_1.jpg"/>
          <p:cNvPicPr/>
          <p:nvPr/>
        </p:nvPicPr>
        <p:blipFill>
          <a:blip r:embed="rId3">
            <a:extLst>
              <a:ext uri="{28A0092B-C50C-407E-A947-70E740481C1C}">
                <a14:useLocalDpi xmlns:a14="http://schemas.microsoft.com/office/drawing/2010/main" val="0"/>
              </a:ext>
            </a:extLst>
          </a:blip>
          <a:srcRect/>
          <a:stretch>
            <a:fillRect/>
          </a:stretch>
        </p:blipFill>
        <p:spPr bwMode="auto">
          <a:xfrm>
            <a:off x="2902266" y="2761561"/>
            <a:ext cx="6532679" cy="3902476"/>
          </a:xfrm>
          <a:prstGeom prst="rect">
            <a:avLst/>
          </a:prstGeom>
          <a:noFill/>
          <a:ln>
            <a:noFill/>
          </a:ln>
        </p:spPr>
      </p:pic>
      <p:sp>
        <p:nvSpPr>
          <p:cNvPr id="6" name="ZoneTexte 5">
            <a:extLst>
              <a:ext uri="{FF2B5EF4-FFF2-40B4-BE49-F238E27FC236}">
                <a16:creationId xmlns:a16="http://schemas.microsoft.com/office/drawing/2014/main" id="{469B0E0A-30DF-4F24-8DF9-F2D743436D55}"/>
              </a:ext>
            </a:extLst>
          </p:cNvPr>
          <p:cNvSpPr txBox="1"/>
          <p:nvPr/>
        </p:nvSpPr>
        <p:spPr>
          <a:xfrm>
            <a:off x="387926" y="3278221"/>
            <a:ext cx="1194045" cy="646331"/>
          </a:xfrm>
          <a:prstGeom prst="rect">
            <a:avLst/>
          </a:prstGeom>
          <a:noFill/>
        </p:spPr>
        <p:txBody>
          <a:bodyPr wrap="none" rtlCol="0">
            <a:spAutoFit/>
          </a:bodyPr>
          <a:lstStyle/>
          <a:p>
            <a:r>
              <a:rPr lang="fr-FR" dirty="0">
                <a:solidFill>
                  <a:srgbClr val="FF0000"/>
                </a:solidFill>
              </a:rPr>
              <a:t>U</a:t>
            </a:r>
            <a:r>
              <a:rPr lang="fr-FR" baseline="-25000" dirty="0">
                <a:solidFill>
                  <a:srgbClr val="FF0000"/>
                </a:solidFill>
              </a:rPr>
              <a:t>max</a:t>
            </a:r>
            <a:r>
              <a:rPr lang="fr-FR" dirty="0">
                <a:solidFill>
                  <a:srgbClr val="FF0000"/>
                </a:solidFill>
              </a:rPr>
              <a:t> = 5V</a:t>
            </a:r>
          </a:p>
          <a:p>
            <a:r>
              <a:rPr lang="fr-FR" dirty="0">
                <a:solidFill>
                  <a:srgbClr val="FF0000"/>
                </a:solidFill>
              </a:rPr>
              <a:t>T = 6,3 ms </a:t>
            </a:r>
          </a:p>
        </p:txBody>
      </p:sp>
      <p:sp>
        <p:nvSpPr>
          <p:cNvPr id="7" name="ZoneTexte 6">
            <a:extLst>
              <a:ext uri="{FF2B5EF4-FFF2-40B4-BE49-F238E27FC236}">
                <a16:creationId xmlns:a16="http://schemas.microsoft.com/office/drawing/2014/main" id="{E4645876-4283-4821-91F7-2E6F172BA0D3}"/>
              </a:ext>
            </a:extLst>
          </p:cNvPr>
          <p:cNvSpPr txBox="1"/>
          <p:nvPr/>
        </p:nvSpPr>
        <p:spPr>
          <a:xfrm>
            <a:off x="387926" y="4250330"/>
            <a:ext cx="1116011" cy="369332"/>
          </a:xfrm>
          <a:prstGeom prst="rect">
            <a:avLst/>
          </a:prstGeom>
          <a:noFill/>
        </p:spPr>
        <p:txBody>
          <a:bodyPr wrap="none" rtlCol="0">
            <a:spAutoFit/>
          </a:bodyPr>
          <a:lstStyle/>
          <a:p>
            <a:r>
              <a:rPr lang="fr-FR" dirty="0">
                <a:solidFill>
                  <a:srgbClr val="FF0000"/>
                </a:solidFill>
              </a:rPr>
              <a:t>f = 159 Hz</a:t>
            </a:r>
          </a:p>
        </p:txBody>
      </p:sp>
      <p:sp>
        <p:nvSpPr>
          <p:cNvPr id="8" name="ZoneTexte 7">
            <a:extLst>
              <a:ext uri="{FF2B5EF4-FFF2-40B4-BE49-F238E27FC236}">
                <a16:creationId xmlns:a16="http://schemas.microsoft.com/office/drawing/2014/main" id="{7E613571-4072-4603-B2CF-91AE9C558BC8}"/>
              </a:ext>
            </a:extLst>
          </p:cNvPr>
          <p:cNvSpPr txBox="1"/>
          <p:nvPr/>
        </p:nvSpPr>
        <p:spPr>
          <a:xfrm>
            <a:off x="387926" y="4840475"/>
            <a:ext cx="1212576" cy="369332"/>
          </a:xfrm>
          <a:prstGeom prst="rect">
            <a:avLst/>
          </a:prstGeom>
          <a:noFill/>
        </p:spPr>
        <p:txBody>
          <a:bodyPr wrap="none" rtlCol="0">
            <a:spAutoFit/>
          </a:bodyPr>
          <a:lstStyle/>
          <a:p>
            <a:r>
              <a:rPr lang="fr-FR" dirty="0">
                <a:solidFill>
                  <a:srgbClr val="FF0000"/>
                </a:solidFill>
              </a:rPr>
              <a:t>f = 159 tr/s</a:t>
            </a:r>
          </a:p>
        </p:txBody>
      </p:sp>
      <p:sp>
        <p:nvSpPr>
          <p:cNvPr id="9" name="ZoneTexte 8">
            <a:extLst>
              <a:ext uri="{FF2B5EF4-FFF2-40B4-BE49-F238E27FC236}">
                <a16:creationId xmlns:a16="http://schemas.microsoft.com/office/drawing/2014/main" id="{0DEB2AAF-1B35-4DE1-B31A-69099080BA1C}"/>
              </a:ext>
            </a:extLst>
          </p:cNvPr>
          <p:cNvSpPr txBox="1"/>
          <p:nvPr/>
        </p:nvSpPr>
        <p:spPr>
          <a:xfrm>
            <a:off x="369395" y="5481844"/>
            <a:ext cx="1550424" cy="369332"/>
          </a:xfrm>
          <a:prstGeom prst="rect">
            <a:avLst/>
          </a:prstGeom>
          <a:noFill/>
        </p:spPr>
        <p:txBody>
          <a:bodyPr wrap="none" rtlCol="0">
            <a:spAutoFit/>
          </a:bodyPr>
          <a:lstStyle/>
          <a:p>
            <a:r>
              <a:rPr lang="fr-FR" dirty="0">
                <a:solidFill>
                  <a:srgbClr val="FF0000"/>
                </a:solidFill>
              </a:rPr>
              <a:t>f = 9540 tr/mn</a:t>
            </a:r>
          </a:p>
        </p:txBody>
      </p:sp>
      <p:sp>
        <p:nvSpPr>
          <p:cNvPr id="10" name="ZoneTexte 9">
            <a:extLst>
              <a:ext uri="{FF2B5EF4-FFF2-40B4-BE49-F238E27FC236}">
                <a16:creationId xmlns:a16="http://schemas.microsoft.com/office/drawing/2014/main" id="{D924027E-B7A4-40F8-8184-2000ADE4C8AE}"/>
              </a:ext>
            </a:extLst>
          </p:cNvPr>
          <p:cNvSpPr txBox="1"/>
          <p:nvPr/>
        </p:nvSpPr>
        <p:spPr>
          <a:xfrm>
            <a:off x="342912" y="6108983"/>
            <a:ext cx="1576907" cy="369332"/>
          </a:xfrm>
          <a:prstGeom prst="rect">
            <a:avLst/>
          </a:prstGeom>
          <a:noFill/>
        </p:spPr>
        <p:txBody>
          <a:bodyPr wrap="none" rtlCol="0">
            <a:spAutoFit/>
          </a:bodyPr>
          <a:lstStyle/>
          <a:p>
            <a:r>
              <a:rPr lang="fr-FR" dirty="0">
                <a:solidFill>
                  <a:srgbClr val="FF0000"/>
                </a:solidFill>
                <a:latin typeface="Cambria Math" panose="02040503050406030204" pitchFamily="18" charset="0"/>
                <a:ea typeface="Cambria Math" panose="02040503050406030204" pitchFamily="18" charset="0"/>
              </a:rPr>
              <a:t>𝜔=999 rad.s</a:t>
            </a:r>
            <a:r>
              <a:rPr lang="fr-FR" baseline="30000" dirty="0">
                <a:solidFill>
                  <a:srgbClr val="FF0000"/>
                </a:solidFill>
                <a:latin typeface="Cambria Math" panose="02040503050406030204" pitchFamily="18" charset="0"/>
                <a:ea typeface="Cambria Math" panose="02040503050406030204" pitchFamily="18" charset="0"/>
              </a:rPr>
              <a:t>-1</a:t>
            </a:r>
            <a:endParaRPr lang="fr-FR" baseline="30000" dirty="0">
              <a:solidFill>
                <a:srgbClr val="FF0000"/>
              </a:solidFill>
            </a:endParaRPr>
          </a:p>
        </p:txBody>
      </p:sp>
    </p:spTree>
    <p:extLst>
      <p:ext uri="{BB962C8B-B14F-4D97-AF65-F5344CB8AC3E}">
        <p14:creationId xmlns:p14="http://schemas.microsoft.com/office/powerpoint/2010/main" val="1447391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5636" y="376674"/>
            <a:ext cx="11277600" cy="1015663"/>
          </a:xfrm>
          <a:prstGeom prst="rect">
            <a:avLst/>
          </a:prstGeom>
        </p:spPr>
        <p:txBody>
          <a:bodyPr wrap="square">
            <a:spAutoFit/>
          </a:bodyPr>
          <a:lstStyle/>
          <a:p>
            <a:pPr lvl="0">
              <a:spcAft>
                <a:spcPts val="0"/>
              </a:spcAft>
              <a:tabLst>
                <a:tab pos="457200" algn="l"/>
              </a:tabLst>
            </a:pPr>
            <a:r>
              <a:rPr lang="fr-FR" sz="2000" dirty="0">
                <a:ea typeface="Times New Roman" panose="02020603050405020304" pitchFamily="18" charset="0"/>
              </a:rPr>
              <a:t>2. Tracer l’oscillogramme d’une tension sinusoïdale de fréquence f = 50 Hz, et de valeur efficace </a:t>
            </a:r>
            <a:r>
              <a:rPr lang="fr-FR" sz="2000" dirty="0" err="1">
                <a:ea typeface="Times New Roman" panose="02020603050405020304" pitchFamily="18" charset="0"/>
              </a:rPr>
              <a:t>U</a:t>
            </a:r>
            <a:r>
              <a:rPr lang="fr-FR" sz="2000" baseline="-25000" dirty="0" err="1">
                <a:ea typeface="Times New Roman" panose="02020603050405020304" pitchFamily="18" charset="0"/>
              </a:rPr>
              <a:t>eff</a:t>
            </a:r>
            <a:r>
              <a:rPr lang="fr-FR" sz="2000" baseline="-25000" dirty="0">
                <a:ea typeface="Times New Roman" panose="02020603050405020304" pitchFamily="18" charset="0"/>
              </a:rPr>
              <a:t> </a:t>
            </a:r>
            <a:r>
              <a:rPr lang="fr-FR" sz="2000" dirty="0">
                <a:ea typeface="Times New Roman" panose="02020603050405020304" pitchFamily="18" charset="0"/>
              </a:rPr>
              <a:t>= 12V </a:t>
            </a:r>
          </a:p>
          <a:p>
            <a:pPr lvl="0">
              <a:spcAft>
                <a:spcPts val="0"/>
              </a:spcAft>
              <a:tabLst>
                <a:tab pos="457200" algn="l"/>
              </a:tabLst>
            </a:pPr>
            <a:r>
              <a:rPr lang="fr-FR" sz="2000" dirty="0">
                <a:ea typeface="Times New Roman" panose="02020603050405020304" pitchFamily="18" charset="0"/>
              </a:rPr>
              <a:t> </a:t>
            </a:r>
          </a:p>
          <a:p>
            <a:pPr marL="228600">
              <a:spcAft>
                <a:spcPts val="0"/>
              </a:spcAft>
            </a:pPr>
            <a:r>
              <a:rPr lang="fr-FR" sz="2000" dirty="0" err="1">
                <a:ea typeface="Times New Roman" panose="02020603050405020304" pitchFamily="18" charset="0"/>
              </a:rPr>
              <a:t>Echelles</a:t>
            </a:r>
            <a:r>
              <a:rPr lang="fr-FR" sz="2000" dirty="0">
                <a:ea typeface="Times New Roman" panose="02020603050405020304" pitchFamily="18" charset="0"/>
              </a:rPr>
              <a:t> : 1 carreau </a:t>
            </a:r>
            <a:r>
              <a:rPr lang="fr-FR" sz="2000" dirty="0">
                <a:ea typeface="Times New Roman" panose="02020603050405020304" pitchFamily="18" charset="0"/>
                <a:sym typeface="Wingdings" panose="05000000000000000000" pitchFamily="2" charset="2"/>
              </a:rPr>
              <a:t></a:t>
            </a:r>
            <a:r>
              <a:rPr lang="fr-FR" sz="2000" dirty="0">
                <a:ea typeface="Times New Roman" panose="02020603050405020304" pitchFamily="18" charset="0"/>
              </a:rPr>
              <a:t> 1 ms   et  1 carreau </a:t>
            </a:r>
            <a:r>
              <a:rPr lang="fr-FR" sz="2000" dirty="0">
                <a:ea typeface="Times New Roman" panose="02020603050405020304" pitchFamily="18" charset="0"/>
                <a:sym typeface="Wingdings" panose="05000000000000000000" pitchFamily="2" charset="2"/>
              </a:rPr>
              <a:t></a:t>
            </a:r>
            <a:r>
              <a:rPr lang="fr-FR" sz="2000" dirty="0">
                <a:ea typeface="Times New Roman" panose="02020603050405020304" pitchFamily="18" charset="0"/>
              </a:rPr>
              <a:t>  2 V</a:t>
            </a:r>
            <a:endParaRPr lang="fr-FR" sz="2000" dirty="0">
              <a:effectLst/>
              <a:ea typeface="Times New Roman" panose="02020603050405020304" pitchFamily="18" charset="0"/>
            </a:endParaRPr>
          </a:p>
        </p:txBody>
      </p:sp>
      <p:sp>
        <p:nvSpPr>
          <p:cNvPr id="3" name="ZoneTexte 2">
            <a:extLst>
              <a:ext uri="{FF2B5EF4-FFF2-40B4-BE49-F238E27FC236}">
                <a16:creationId xmlns:a16="http://schemas.microsoft.com/office/drawing/2014/main" id="{88FE7071-57C8-4779-A366-0A9BF02A9E76}"/>
              </a:ext>
            </a:extLst>
          </p:cNvPr>
          <p:cNvSpPr txBox="1"/>
          <p:nvPr/>
        </p:nvSpPr>
        <p:spPr>
          <a:xfrm>
            <a:off x="651753" y="2334638"/>
            <a:ext cx="2396810" cy="461665"/>
          </a:xfrm>
          <a:prstGeom prst="rect">
            <a:avLst/>
          </a:prstGeom>
          <a:noFill/>
        </p:spPr>
        <p:txBody>
          <a:bodyPr wrap="none" rtlCol="0">
            <a:spAutoFit/>
          </a:bodyPr>
          <a:lstStyle/>
          <a:p>
            <a:r>
              <a:rPr lang="fr-FR" sz="2400" dirty="0">
                <a:solidFill>
                  <a:srgbClr val="FF0000"/>
                </a:solidFill>
              </a:rPr>
              <a:t>T = 0,02 s = 20 ms</a:t>
            </a:r>
          </a:p>
        </p:txBody>
      </p:sp>
      <p:sp>
        <p:nvSpPr>
          <p:cNvPr id="4" name="ZoneTexte 3">
            <a:extLst>
              <a:ext uri="{FF2B5EF4-FFF2-40B4-BE49-F238E27FC236}">
                <a16:creationId xmlns:a16="http://schemas.microsoft.com/office/drawing/2014/main" id="{99FF247A-F9B7-4AD1-9055-726F9F54A90E}"/>
              </a:ext>
            </a:extLst>
          </p:cNvPr>
          <p:cNvSpPr txBox="1"/>
          <p:nvPr/>
        </p:nvSpPr>
        <p:spPr>
          <a:xfrm>
            <a:off x="651753" y="2869660"/>
            <a:ext cx="1751120" cy="461665"/>
          </a:xfrm>
          <a:prstGeom prst="rect">
            <a:avLst/>
          </a:prstGeom>
          <a:noFill/>
        </p:spPr>
        <p:txBody>
          <a:bodyPr wrap="none" rtlCol="0">
            <a:spAutoFit/>
          </a:bodyPr>
          <a:lstStyle/>
          <a:p>
            <a:r>
              <a:rPr lang="fr-FR" sz="2400" dirty="0">
                <a:solidFill>
                  <a:srgbClr val="FF0000"/>
                </a:solidFill>
              </a:rPr>
              <a:t>Umax = 17 V</a:t>
            </a:r>
          </a:p>
        </p:txBody>
      </p:sp>
    </p:spTree>
    <p:extLst>
      <p:ext uri="{BB962C8B-B14F-4D97-AF65-F5344CB8AC3E}">
        <p14:creationId xmlns:p14="http://schemas.microsoft.com/office/powerpoint/2010/main" val="4201196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http://ekladata.com/lesaventuresdulis.eklablog.com/perso/jardin/grille%20pelleteuse.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4509" y="124692"/>
            <a:ext cx="9892145" cy="6982689"/>
          </a:xfrm>
          <a:prstGeom prst="rect">
            <a:avLst/>
          </a:prstGeom>
          <a:noFill/>
          <a:ln>
            <a:noFill/>
          </a:ln>
        </p:spPr>
      </p:pic>
    </p:spTree>
    <p:extLst>
      <p:ext uri="{BB962C8B-B14F-4D97-AF65-F5344CB8AC3E}">
        <p14:creationId xmlns:p14="http://schemas.microsoft.com/office/powerpoint/2010/main" val="2111614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http://ekladata.com/lesaventuresdulis.eklablog.com/perso/jardin/grille%20pelleteuse.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4509" y="124692"/>
            <a:ext cx="9892145" cy="6982689"/>
          </a:xfrm>
          <a:prstGeom prst="rect">
            <a:avLst/>
          </a:prstGeom>
          <a:noFill/>
          <a:ln>
            <a:noFill/>
          </a:ln>
        </p:spPr>
      </p:pic>
      <p:cxnSp>
        <p:nvCxnSpPr>
          <p:cNvPr id="4" name="Connecteur droit 3">
            <a:extLst>
              <a:ext uri="{FF2B5EF4-FFF2-40B4-BE49-F238E27FC236}">
                <a16:creationId xmlns:a16="http://schemas.microsoft.com/office/drawing/2014/main" id="{AD697718-0F4B-4967-BB8A-B80240C0AC1B}"/>
              </a:ext>
            </a:extLst>
          </p:cNvPr>
          <p:cNvCxnSpPr/>
          <p:nvPr/>
        </p:nvCxnSpPr>
        <p:spPr>
          <a:xfrm>
            <a:off x="2655651" y="622570"/>
            <a:ext cx="252919"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6" name="Connecteur droit 5">
            <a:extLst>
              <a:ext uri="{FF2B5EF4-FFF2-40B4-BE49-F238E27FC236}">
                <a16:creationId xmlns:a16="http://schemas.microsoft.com/office/drawing/2014/main" id="{115AA02E-2D97-482E-B850-5E4D758A1BEF}"/>
              </a:ext>
            </a:extLst>
          </p:cNvPr>
          <p:cNvCxnSpPr/>
          <p:nvPr/>
        </p:nvCxnSpPr>
        <p:spPr>
          <a:xfrm>
            <a:off x="5953461" y="6214236"/>
            <a:ext cx="252919"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8" name="Connecteur droit 7">
            <a:extLst>
              <a:ext uri="{FF2B5EF4-FFF2-40B4-BE49-F238E27FC236}">
                <a16:creationId xmlns:a16="http://schemas.microsoft.com/office/drawing/2014/main" id="{8D4A1EA4-6C0C-49B9-A6A7-ECA96AF9A5F0}"/>
              </a:ext>
            </a:extLst>
          </p:cNvPr>
          <p:cNvCxnSpPr>
            <a:cxnSpLocks/>
          </p:cNvCxnSpPr>
          <p:nvPr/>
        </p:nvCxnSpPr>
        <p:spPr>
          <a:xfrm>
            <a:off x="4411744" y="3299381"/>
            <a:ext cx="0" cy="263951"/>
          </a:xfrm>
          <a:prstGeom prst="line">
            <a:avLst/>
          </a:prstGeom>
          <a:ln w="38100"/>
        </p:spPr>
        <p:style>
          <a:lnRef idx="1">
            <a:schemeClr val="dk1"/>
          </a:lnRef>
          <a:fillRef idx="0">
            <a:schemeClr val="dk1"/>
          </a:fillRef>
          <a:effectRef idx="0">
            <a:schemeClr val="dk1"/>
          </a:effectRef>
          <a:fontRef idx="minor">
            <a:schemeClr val="tx1"/>
          </a:fontRef>
        </p:style>
      </p:cxnSp>
      <p:cxnSp>
        <p:nvCxnSpPr>
          <p:cNvPr id="12" name="Connecteur droit 11">
            <a:extLst>
              <a:ext uri="{FF2B5EF4-FFF2-40B4-BE49-F238E27FC236}">
                <a16:creationId xmlns:a16="http://schemas.microsoft.com/office/drawing/2014/main" id="{E8C0F715-FEFC-4609-89D5-56722BE4FE98}"/>
              </a:ext>
            </a:extLst>
          </p:cNvPr>
          <p:cNvCxnSpPr/>
          <p:nvPr/>
        </p:nvCxnSpPr>
        <p:spPr>
          <a:xfrm>
            <a:off x="4285284" y="3429000"/>
            <a:ext cx="252919" cy="0"/>
          </a:xfrm>
          <a:prstGeom prst="line">
            <a:avLst/>
          </a:prstGeom>
          <a:ln w="38100"/>
        </p:spPr>
        <p:style>
          <a:lnRef idx="1">
            <a:schemeClr val="dk1"/>
          </a:lnRef>
          <a:fillRef idx="0">
            <a:schemeClr val="dk1"/>
          </a:fillRef>
          <a:effectRef idx="0">
            <a:schemeClr val="dk1"/>
          </a:effectRef>
          <a:fontRef idx="minor">
            <a:schemeClr val="tx1"/>
          </a:fontRef>
        </p:style>
      </p:cxnSp>
      <p:sp>
        <p:nvSpPr>
          <p:cNvPr id="14" name="Forme libre : forme 13">
            <a:extLst>
              <a:ext uri="{FF2B5EF4-FFF2-40B4-BE49-F238E27FC236}">
                <a16:creationId xmlns:a16="http://schemas.microsoft.com/office/drawing/2014/main" id="{C547E0F5-7BA8-45B4-B4E6-49CA9E691A2B}"/>
              </a:ext>
            </a:extLst>
          </p:cNvPr>
          <p:cNvSpPr/>
          <p:nvPr/>
        </p:nvSpPr>
        <p:spPr>
          <a:xfrm>
            <a:off x="1168924" y="631596"/>
            <a:ext cx="3242818" cy="2809183"/>
          </a:xfrm>
          <a:custGeom>
            <a:avLst/>
            <a:gdLst>
              <a:gd name="connsiteX0" fmla="*/ 0 w 3319386"/>
              <a:gd name="connsiteY0" fmla="*/ 2809188 h 2809188"/>
              <a:gd name="connsiteX1" fmla="*/ 131975 w 3319386"/>
              <a:gd name="connsiteY1" fmla="*/ 2554664 h 2809188"/>
              <a:gd name="connsiteX2" fmla="*/ 169682 w 3319386"/>
              <a:gd name="connsiteY2" fmla="*/ 2479249 h 2809188"/>
              <a:gd name="connsiteX3" fmla="*/ 311084 w 3319386"/>
              <a:gd name="connsiteY3" fmla="*/ 2281286 h 2809188"/>
              <a:gd name="connsiteX4" fmla="*/ 348791 w 3319386"/>
              <a:gd name="connsiteY4" fmla="*/ 2205872 h 2809188"/>
              <a:gd name="connsiteX5" fmla="*/ 386499 w 3319386"/>
              <a:gd name="connsiteY5" fmla="*/ 2121031 h 2809188"/>
              <a:gd name="connsiteX6" fmla="*/ 452486 w 3319386"/>
              <a:gd name="connsiteY6" fmla="*/ 1998482 h 2809188"/>
              <a:gd name="connsiteX7" fmla="*/ 490194 w 3319386"/>
              <a:gd name="connsiteY7" fmla="*/ 1904214 h 2809188"/>
              <a:gd name="connsiteX8" fmla="*/ 537328 w 3319386"/>
              <a:gd name="connsiteY8" fmla="*/ 1828800 h 2809188"/>
              <a:gd name="connsiteX9" fmla="*/ 575035 w 3319386"/>
              <a:gd name="connsiteY9" fmla="*/ 1743959 h 2809188"/>
              <a:gd name="connsiteX10" fmla="*/ 612742 w 3319386"/>
              <a:gd name="connsiteY10" fmla="*/ 1668544 h 2809188"/>
              <a:gd name="connsiteX11" fmla="*/ 650449 w 3319386"/>
              <a:gd name="connsiteY11" fmla="*/ 1583703 h 2809188"/>
              <a:gd name="connsiteX12" fmla="*/ 678730 w 3319386"/>
              <a:gd name="connsiteY12" fmla="*/ 1498862 h 2809188"/>
              <a:gd name="connsiteX13" fmla="*/ 725864 w 3319386"/>
              <a:gd name="connsiteY13" fmla="*/ 1432874 h 2809188"/>
              <a:gd name="connsiteX14" fmla="*/ 772998 w 3319386"/>
              <a:gd name="connsiteY14" fmla="*/ 1348033 h 2809188"/>
              <a:gd name="connsiteX15" fmla="*/ 810705 w 3319386"/>
              <a:gd name="connsiteY15" fmla="*/ 1263192 h 2809188"/>
              <a:gd name="connsiteX16" fmla="*/ 895546 w 3319386"/>
              <a:gd name="connsiteY16" fmla="*/ 1121790 h 2809188"/>
              <a:gd name="connsiteX17" fmla="*/ 933253 w 3319386"/>
              <a:gd name="connsiteY17" fmla="*/ 1027522 h 2809188"/>
              <a:gd name="connsiteX18" fmla="*/ 1027521 w 3319386"/>
              <a:gd name="connsiteY18" fmla="*/ 838985 h 2809188"/>
              <a:gd name="connsiteX19" fmla="*/ 1055802 w 3319386"/>
              <a:gd name="connsiteY19" fmla="*/ 754144 h 2809188"/>
              <a:gd name="connsiteX20" fmla="*/ 1159497 w 3319386"/>
              <a:gd name="connsiteY20" fmla="*/ 537328 h 2809188"/>
              <a:gd name="connsiteX21" fmla="*/ 1253765 w 3319386"/>
              <a:gd name="connsiteY21" fmla="*/ 386499 h 2809188"/>
              <a:gd name="connsiteX22" fmla="*/ 1310325 w 3319386"/>
              <a:gd name="connsiteY22" fmla="*/ 263950 h 2809188"/>
              <a:gd name="connsiteX23" fmla="*/ 1338606 w 3319386"/>
              <a:gd name="connsiteY23" fmla="*/ 216816 h 2809188"/>
              <a:gd name="connsiteX24" fmla="*/ 1385740 w 3319386"/>
              <a:gd name="connsiteY24" fmla="*/ 160256 h 2809188"/>
              <a:gd name="connsiteX25" fmla="*/ 1423447 w 3319386"/>
              <a:gd name="connsiteY25" fmla="*/ 103695 h 2809188"/>
              <a:gd name="connsiteX26" fmla="*/ 1480008 w 3319386"/>
              <a:gd name="connsiteY26" fmla="*/ 75414 h 2809188"/>
              <a:gd name="connsiteX27" fmla="*/ 1527142 w 3319386"/>
              <a:gd name="connsiteY27" fmla="*/ 47134 h 2809188"/>
              <a:gd name="connsiteX28" fmla="*/ 1602556 w 3319386"/>
              <a:gd name="connsiteY28" fmla="*/ 28280 h 2809188"/>
              <a:gd name="connsiteX29" fmla="*/ 1668544 w 3319386"/>
              <a:gd name="connsiteY29" fmla="*/ 0 h 2809188"/>
              <a:gd name="connsiteX30" fmla="*/ 1743958 w 3319386"/>
              <a:gd name="connsiteY30" fmla="*/ 9427 h 2809188"/>
              <a:gd name="connsiteX31" fmla="*/ 1772239 w 3319386"/>
              <a:gd name="connsiteY31" fmla="*/ 18853 h 2809188"/>
              <a:gd name="connsiteX32" fmla="*/ 1791092 w 3319386"/>
              <a:gd name="connsiteY32" fmla="*/ 47134 h 2809188"/>
              <a:gd name="connsiteX33" fmla="*/ 1819373 w 3319386"/>
              <a:gd name="connsiteY33" fmla="*/ 75414 h 2809188"/>
              <a:gd name="connsiteX34" fmla="*/ 1828800 w 3319386"/>
              <a:gd name="connsiteY34" fmla="*/ 103695 h 2809188"/>
              <a:gd name="connsiteX35" fmla="*/ 1885361 w 3319386"/>
              <a:gd name="connsiteY35" fmla="*/ 131975 h 2809188"/>
              <a:gd name="connsiteX36" fmla="*/ 1913641 w 3319386"/>
              <a:gd name="connsiteY36" fmla="*/ 160256 h 2809188"/>
              <a:gd name="connsiteX37" fmla="*/ 1960775 w 3319386"/>
              <a:gd name="connsiteY37" fmla="*/ 245097 h 2809188"/>
              <a:gd name="connsiteX38" fmla="*/ 1979629 w 3319386"/>
              <a:gd name="connsiteY38" fmla="*/ 282804 h 2809188"/>
              <a:gd name="connsiteX39" fmla="*/ 2036189 w 3319386"/>
              <a:gd name="connsiteY39" fmla="*/ 348792 h 2809188"/>
              <a:gd name="connsiteX40" fmla="*/ 2083323 w 3319386"/>
              <a:gd name="connsiteY40" fmla="*/ 452486 h 2809188"/>
              <a:gd name="connsiteX41" fmla="*/ 2130457 w 3319386"/>
              <a:gd name="connsiteY41" fmla="*/ 546755 h 2809188"/>
              <a:gd name="connsiteX42" fmla="*/ 2187018 w 3319386"/>
              <a:gd name="connsiteY42" fmla="*/ 659876 h 2809188"/>
              <a:gd name="connsiteX43" fmla="*/ 2215299 w 3319386"/>
              <a:gd name="connsiteY43" fmla="*/ 716437 h 2809188"/>
              <a:gd name="connsiteX44" fmla="*/ 2290713 w 3319386"/>
              <a:gd name="connsiteY44" fmla="*/ 820132 h 2809188"/>
              <a:gd name="connsiteX45" fmla="*/ 2347274 w 3319386"/>
              <a:gd name="connsiteY45" fmla="*/ 923827 h 2809188"/>
              <a:gd name="connsiteX46" fmla="*/ 2394408 w 3319386"/>
              <a:gd name="connsiteY46" fmla="*/ 989814 h 2809188"/>
              <a:gd name="connsiteX47" fmla="*/ 2441542 w 3319386"/>
              <a:gd name="connsiteY47" fmla="*/ 1112363 h 2809188"/>
              <a:gd name="connsiteX48" fmla="*/ 2516956 w 3319386"/>
              <a:gd name="connsiteY48" fmla="*/ 1216058 h 2809188"/>
              <a:gd name="connsiteX49" fmla="*/ 2582944 w 3319386"/>
              <a:gd name="connsiteY49" fmla="*/ 1376313 h 2809188"/>
              <a:gd name="connsiteX50" fmla="*/ 2601798 w 3319386"/>
              <a:gd name="connsiteY50" fmla="*/ 1423447 h 2809188"/>
              <a:gd name="connsiteX51" fmla="*/ 2639505 w 3319386"/>
              <a:gd name="connsiteY51" fmla="*/ 1480008 h 2809188"/>
              <a:gd name="connsiteX52" fmla="*/ 2677212 w 3319386"/>
              <a:gd name="connsiteY52" fmla="*/ 1555423 h 2809188"/>
              <a:gd name="connsiteX53" fmla="*/ 2705492 w 3319386"/>
              <a:gd name="connsiteY53" fmla="*/ 1602557 h 2809188"/>
              <a:gd name="connsiteX54" fmla="*/ 2724346 w 3319386"/>
              <a:gd name="connsiteY54" fmla="*/ 1649691 h 2809188"/>
              <a:gd name="connsiteX55" fmla="*/ 2752627 w 3319386"/>
              <a:gd name="connsiteY55" fmla="*/ 1734532 h 2809188"/>
              <a:gd name="connsiteX56" fmla="*/ 2799761 w 3319386"/>
              <a:gd name="connsiteY56" fmla="*/ 1828800 h 2809188"/>
              <a:gd name="connsiteX57" fmla="*/ 2828041 w 3319386"/>
              <a:gd name="connsiteY57" fmla="*/ 1932495 h 2809188"/>
              <a:gd name="connsiteX58" fmla="*/ 2846895 w 3319386"/>
              <a:gd name="connsiteY58" fmla="*/ 1970202 h 2809188"/>
              <a:gd name="connsiteX59" fmla="*/ 2856321 w 3319386"/>
              <a:gd name="connsiteY59" fmla="*/ 1998482 h 2809188"/>
              <a:gd name="connsiteX60" fmla="*/ 2875175 w 3319386"/>
              <a:gd name="connsiteY60" fmla="*/ 2026763 h 2809188"/>
              <a:gd name="connsiteX61" fmla="*/ 2941163 w 3319386"/>
              <a:gd name="connsiteY61" fmla="*/ 2111604 h 2809188"/>
              <a:gd name="connsiteX62" fmla="*/ 3035431 w 3319386"/>
              <a:gd name="connsiteY62" fmla="*/ 2234152 h 2809188"/>
              <a:gd name="connsiteX63" fmla="*/ 3091991 w 3319386"/>
              <a:gd name="connsiteY63" fmla="*/ 2318994 h 2809188"/>
              <a:gd name="connsiteX64" fmla="*/ 3120272 w 3319386"/>
              <a:gd name="connsiteY64" fmla="*/ 2366128 h 2809188"/>
              <a:gd name="connsiteX65" fmla="*/ 3195686 w 3319386"/>
              <a:gd name="connsiteY65" fmla="*/ 2460396 h 2809188"/>
              <a:gd name="connsiteX66" fmla="*/ 3242820 w 3319386"/>
              <a:gd name="connsiteY66" fmla="*/ 2582944 h 2809188"/>
              <a:gd name="connsiteX67" fmla="*/ 3271101 w 3319386"/>
              <a:gd name="connsiteY67" fmla="*/ 2648932 h 2809188"/>
              <a:gd name="connsiteX68" fmla="*/ 3318235 w 3319386"/>
              <a:gd name="connsiteY68" fmla="*/ 2724346 h 2809188"/>
              <a:gd name="connsiteX69" fmla="*/ 3318235 w 3319386"/>
              <a:gd name="connsiteY69" fmla="*/ 2752627 h 2809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3319386" h="2809188">
                <a:moveTo>
                  <a:pt x="0" y="2809188"/>
                </a:moveTo>
                <a:cubicBezTo>
                  <a:pt x="79860" y="2689397"/>
                  <a:pt x="22766" y="2780884"/>
                  <a:pt x="131975" y="2554664"/>
                </a:cubicBezTo>
                <a:cubicBezTo>
                  <a:pt x="144194" y="2529354"/>
                  <a:pt x="153346" y="2502119"/>
                  <a:pt x="169682" y="2479249"/>
                </a:cubicBezTo>
                <a:cubicBezTo>
                  <a:pt x="216816" y="2413261"/>
                  <a:pt x="274818" y="2353817"/>
                  <a:pt x="311084" y="2281286"/>
                </a:cubicBezTo>
                <a:cubicBezTo>
                  <a:pt x="323653" y="2256148"/>
                  <a:pt x="336824" y="2231302"/>
                  <a:pt x="348791" y="2205872"/>
                </a:cubicBezTo>
                <a:cubicBezTo>
                  <a:pt x="361969" y="2177870"/>
                  <a:pt x="372659" y="2148712"/>
                  <a:pt x="386499" y="2121031"/>
                </a:cubicBezTo>
                <a:cubicBezTo>
                  <a:pt x="407248" y="2079534"/>
                  <a:pt x="432469" y="2040337"/>
                  <a:pt x="452486" y="1998482"/>
                </a:cubicBezTo>
                <a:cubicBezTo>
                  <a:pt x="467088" y="1967951"/>
                  <a:pt x="475059" y="1934484"/>
                  <a:pt x="490194" y="1904214"/>
                </a:cubicBezTo>
                <a:cubicBezTo>
                  <a:pt x="503451" y="1877700"/>
                  <a:pt x="523458" y="1854999"/>
                  <a:pt x="537328" y="1828800"/>
                </a:cubicBezTo>
                <a:cubicBezTo>
                  <a:pt x="551808" y="1801449"/>
                  <a:pt x="561858" y="1771961"/>
                  <a:pt x="575035" y="1743959"/>
                </a:cubicBezTo>
                <a:cubicBezTo>
                  <a:pt x="587002" y="1718529"/>
                  <a:pt x="600775" y="1693974"/>
                  <a:pt x="612742" y="1668544"/>
                </a:cubicBezTo>
                <a:cubicBezTo>
                  <a:pt x="625919" y="1640542"/>
                  <a:pt x="639232" y="1612546"/>
                  <a:pt x="650449" y="1583703"/>
                </a:cubicBezTo>
                <a:cubicBezTo>
                  <a:pt x="661254" y="1555920"/>
                  <a:pt x="665398" y="1525525"/>
                  <a:pt x="678730" y="1498862"/>
                </a:cubicBezTo>
                <a:cubicBezTo>
                  <a:pt x="690819" y="1474685"/>
                  <a:pt x="711538" y="1455796"/>
                  <a:pt x="725864" y="1432874"/>
                </a:cubicBezTo>
                <a:cubicBezTo>
                  <a:pt x="743010" y="1405440"/>
                  <a:pt x="758530" y="1376969"/>
                  <a:pt x="772998" y="1348033"/>
                </a:cubicBezTo>
                <a:cubicBezTo>
                  <a:pt x="786838" y="1320353"/>
                  <a:pt x="795965" y="1290404"/>
                  <a:pt x="810705" y="1263192"/>
                </a:cubicBezTo>
                <a:cubicBezTo>
                  <a:pt x="836885" y="1214860"/>
                  <a:pt x="875132" y="1172826"/>
                  <a:pt x="895546" y="1121790"/>
                </a:cubicBezTo>
                <a:cubicBezTo>
                  <a:pt x="908115" y="1090367"/>
                  <a:pt x="918703" y="1058078"/>
                  <a:pt x="933253" y="1027522"/>
                </a:cubicBezTo>
                <a:cubicBezTo>
                  <a:pt x="998438" y="890633"/>
                  <a:pt x="978693" y="964542"/>
                  <a:pt x="1027521" y="838985"/>
                </a:cubicBezTo>
                <a:cubicBezTo>
                  <a:pt x="1038326" y="811202"/>
                  <a:pt x="1044997" y="781927"/>
                  <a:pt x="1055802" y="754144"/>
                </a:cubicBezTo>
                <a:cubicBezTo>
                  <a:pt x="1073717" y="708076"/>
                  <a:pt x="1142870" y="563932"/>
                  <a:pt x="1159497" y="537328"/>
                </a:cubicBezTo>
                <a:cubicBezTo>
                  <a:pt x="1190920" y="487052"/>
                  <a:pt x="1230411" y="440994"/>
                  <a:pt x="1253765" y="386499"/>
                </a:cubicBezTo>
                <a:cubicBezTo>
                  <a:pt x="1275594" y="335563"/>
                  <a:pt x="1284339" y="311592"/>
                  <a:pt x="1310325" y="263950"/>
                </a:cubicBezTo>
                <a:cubicBezTo>
                  <a:pt x="1319099" y="247865"/>
                  <a:pt x="1327829" y="231634"/>
                  <a:pt x="1338606" y="216816"/>
                </a:cubicBezTo>
                <a:cubicBezTo>
                  <a:pt x="1353041" y="196968"/>
                  <a:pt x="1371015" y="179889"/>
                  <a:pt x="1385740" y="160256"/>
                </a:cubicBezTo>
                <a:cubicBezTo>
                  <a:pt x="1399336" y="142129"/>
                  <a:pt x="1406605" y="118853"/>
                  <a:pt x="1423447" y="103695"/>
                </a:cubicBezTo>
                <a:cubicBezTo>
                  <a:pt x="1439115" y="89594"/>
                  <a:pt x="1461503" y="85508"/>
                  <a:pt x="1480008" y="75414"/>
                </a:cubicBezTo>
                <a:cubicBezTo>
                  <a:pt x="1496093" y="66640"/>
                  <a:pt x="1510754" y="55328"/>
                  <a:pt x="1527142" y="47134"/>
                </a:cubicBezTo>
                <a:cubicBezTo>
                  <a:pt x="1546468" y="37471"/>
                  <a:pt x="1584626" y="31866"/>
                  <a:pt x="1602556" y="28280"/>
                </a:cubicBezTo>
                <a:cubicBezTo>
                  <a:pt x="1609916" y="24600"/>
                  <a:pt x="1654676" y="0"/>
                  <a:pt x="1668544" y="0"/>
                </a:cubicBezTo>
                <a:cubicBezTo>
                  <a:pt x="1693878" y="0"/>
                  <a:pt x="1718820" y="6285"/>
                  <a:pt x="1743958" y="9427"/>
                </a:cubicBezTo>
                <a:cubicBezTo>
                  <a:pt x="1753385" y="12569"/>
                  <a:pt x="1764480" y="12646"/>
                  <a:pt x="1772239" y="18853"/>
                </a:cubicBezTo>
                <a:cubicBezTo>
                  <a:pt x="1781086" y="25931"/>
                  <a:pt x="1783839" y="38430"/>
                  <a:pt x="1791092" y="47134"/>
                </a:cubicBezTo>
                <a:cubicBezTo>
                  <a:pt x="1799627" y="57376"/>
                  <a:pt x="1809946" y="65987"/>
                  <a:pt x="1819373" y="75414"/>
                </a:cubicBezTo>
                <a:cubicBezTo>
                  <a:pt x="1822515" y="84841"/>
                  <a:pt x="1821255" y="97228"/>
                  <a:pt x="1828800" y="103695"/>
                </a:cubicBezTo>
                <a:cubicBezTo>
                  <a:pt x="1844804" y="117413"/>
                  <a:pt x="1867822" y="120282"/>
                  <a:pt x="1885361" y="131975"/>
                </a:cubicBezTo>
                <a:cubicBezTo>
                  <a:pt x="1896454" y="139370"/>
                  <a:pt x="1904214" y="150829"/>
                  <a:pt x="1913641" y="160256"/>
                </a:cubicBezTo>
                <a:cubicBezTo>
                  <a:pt x="1931209" y="265661"/>
                  <a:pt x="1903209" y="177936"/>
                  <a:pt x="1960775" y="245097"/>
                </a:cubicBezTo>
                <a:cubicBezTo>
                  <a:pt x="1969920" y="255767"/>
                  <a:pt x="1972181" y="270887"/>
                  <a:pt x="1979629" y="282804"/>
                </a:cubicBezTo>
                <a:cubicBezTo>
                  <a:pt x="1999784" y="315052"/>
                  <a:pt x="2010481" y="323084"/>
                  <a:pt x="2036189" y="348792"/>
                </a:cubicBezTo>
                <a:cubicBezTo>
                  <a:pt x="2068572" y="445938"/>
                  <a:pt x="2037687" y="366918"/>
                  <a:pt x="2083323" y="452486"/>
                </a:cubicBezTo>
                <a:cubicBezTo>
                  <a:pt x="2099856" y="483485"/>
                  <a:pt x="2130457" y="546755"/>
                  <a:pt x="2130457" y="546755"/>
                </a:cubicBezTo>
                <a:cubicBezTo>
                  <a:pt x="2147001" y="646018"/>
                  <a:pt x="2123690" y="564884"/>
                  <a:pt x="2187018" y="659876"/>
                </a:cubicBezTo>
                <a:cubicBezTo>
                  <a:pt x="2198711" y="677415"/>
                  <a:pt x="2203982" y="698653"/>
                  <a:pt x="2215299" y="716437"/>
                </a:cubicBezTo>
                <a:cubicBezTo>
                  <a:pt x="2329310" y="895596"/>
                  <a:pt x="2171854" y="618071"/>
                  <a:pt x="2290713" y="820132"/>
                </a:cubicBezTo>
                <a:cubicBezTo>
                  <a:pt x="2310676" y="854069"/>
                  <a:pt x="2326743" y="890231"/>
                  <a:pt x="2347274" y="923827"/>
                </a:cubicBezTo>
                <a:cubicBezTo>
                  <a:pt x="2361369" y="946892"/>
                  <a:pt x="2380241" y="966793"/>
                  <a:pt x="2394408" y="989814"/>
                </a:cubicBezTo>
                <a:cubicBezTo>
                  <a:pt x="2446513" y="1074484"/>
                  <a:pt x="2402144" y="1017807"/>
                  <a:pt x="2441542" y="1112363"/>
                </a:cubicBezTo>
                <a:cubicBezTo>
                  <a:pt x="2457451" y="1150544"/>
                  <a:pt x="2491576" y="1185602"/>
                  <a:pt x="2516956" y="1216058"/>
                </a:cubicBezTo>
                <a:cubicBezTo>
                  <a:pt x="2566646" y="1348561"/>
                  <a:pt x="2522181" y="1234534"/>
                  <a:pt x="2582944" y="1376313"/>
                </a:cubicBezTo>
                <a:cubicBezTo>
                  <a:pt x="2589610" y="1391866"/>
                  <a:pt x="2593695" y="1408592"/>
                  <a:pt x="2601798" y="1423447"/>
                </a:cubicBezTo>
                <a:cubicBezTo>
                  <a:pt x="2612648" y="1443339"/>
                  <a:pt x="2628263" y="1460334"/>
                  <a:pt x="2639505" y="1480008"/>
                </a:cubicBezTo>
                <a:cubicBezTo>
                  <a:pt x="2653449" y="1504410"/>
                  <a:pt x="2663887" y="1530677"/>
                  <a:pt x="2677212" y="1555423"/>
                </a:cubicBezTo>
                <a:cubicBezTo>
                  <a:pt x="2685899" y="1571555"/>
                  <a:pt x="2697298" y="1586169"/>
                  <a:pt x="2705492" y="1602557"/>
                </a:cubicBezTo>
                <a:cubicBezTo>
                  <a:pt x="2713060" y="1617692"/>
                  <a:pt x="2718655" y="1633755"/>
                  <a:pt x="2724346" y="1649691"/>
                </a:cubicBezTo>
                <a:cubicBezTo>
                  <a:pt x="2734372" y="1677764"/>
                  <a:pt x="2739295" y="1707869"/>
                  <a:pt x="2752627" y="1734532"/>
                </a:cubicBezTo>
                <a:cubicBezTo>
                  <a:pt x="2768338" y="1765955"/>
                  <a:pt x="2787254" y="1795970"/>
                  <a:pt x="2799761" y="1828800"/>
                </a:cubicBezTo>
                <a:cubicBezTo>
                  <a:pt x="2812515" y="1862280"/>
                  <a:pt x="2816711" y="1898506"/>
                  <a:pt x="2828041" y="1932495"/>
                </a:cubicBezTo>
                <a:cubicBezTo>
                  <a:pt x="2832485" y="1945827"/>
                  <a:pt x="2841359" y="1957286"/>
                  <a:pt x="2846895" y="1970202"/>
                </a:cubicBezTo>
                <a:cubicBezTo>
                  <a:pt x="2850809" y="1979335"/>
                  <a:pt x="2851877" y="1989594"/>
                  <a:pt x="2856321" y="1998482"/>
                </a:cubicBezTo>
                <a:cubicBezTo>
                  <a:pt x="2861388" y="2008616"/>
                  <a:pt x="2868377" y="2017699"/>
                  <a:pt x="2875175" y="2026763"/>
                </a:cubicBezTo>
                <a:cubicBezTo>
                  <a:pt x="2896672" y="2055425"/>
                  <a:pt x="2922730" y="2080882"/>
                  <a:pt x="2941163" y="2111604"/>
                </a:cubicBezTo>
                <a:cubicBezTo>
                  <a:pt x="3005806" y="2219345"/>
                  <a:pt x="2968407" y="2183886"/>
                  <a:pt x="3035431" y="2234152"/>
                </a:cubicBezTo>
                <a:cubicBezTo>
                  <a:pt x="3054284" y="2262433"/>
                  <a:pt x="3074504" y="2289849"/>
                  <a:pt x="3091991" y="2318994"/>
                </a:cubicBezTo>
                <a:cubicBezTo>
                  <a:pt x="3101418" y="2334705"/>
                  <a:pt x="3109437" y="2351353"/>
                  <a:pt x="3120272" y="2366128"/>
                </a:cubicBezTo>
                <a:cubicBezTo>
                  <a:pt x="3144069" y="2398578"/>
                  <a:pt x="3195686" y="2460396"/>
                  <a:pt x="3195686" y="2460396"/>
                </a:cubicBezTo>
                <a:cubicBezTo>
                  <a:pt x="3262553" y="2660993"/>
                  <a:pt x="3194541" y="2470291"/>
                  <a:pt x="3242820" y="2582944"/>
                </a:cubicBezTo>
                <a:cubicBezTo>
                  <a:pt x="3260314" y="2623765"/>
                  <a:pt x="3242679" y="2603456"/>
                  <a:pt x="3271101" y="2648932"/>
                </a:cubicBezTo>
                <a:cubicBezTo>
                  <a:pt x="3290121" y="2679364"/>
                  <a:pt x="3308179" y="2689149"/>
                  <a:pt x="3318235" y="2724346"/>
                </a:cubicBezTo>
                <a:cubicBezTo>
                  <a:pt x="3320825" y="2733410"/>
                  <a:pt x="3318235" y="2743200"/>
                  <a:pt x="3318235" y="2752627"/>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Forme libre : forme 15">
            <a:extLst>
              <a:ext uri="{FF2B5EF4-FFF2-40B4-BE49-F238E27FC236}">
                <a16:creationId xmlns:a16="http://schemas.microsoft.com/office/drawing/2014/main" id="{B9AF526E-1D66-4B11-84DE-CD9C7C146591}"/>
              </a:ext>
            </a:extLst>
          </p:cNvPr>
          <p:cNvSpPr/>
          <p:nvPr/>
        </p:nvSpPr>
        <p:spPr>
          <a:xfrm>
            <a:off x="7691767" y="619817"/>
            <a:ext cx="3242818" cy="2809183"/>
          </a:xfrm>
          <a:custGeom>
            <a:avLst/>
            <a:gdLst>
              <a:gd name="connsiteX0" fmla="*/ 0 w 3319386"/>
              <a:gd name="connsiteY0" fmla="*/ 2809188 h 2809188"/>
              <a:gd name="connsiteX1" fmla="*/ 131975 w 3319386"/>
              <a:gd name="connsiteY1" fmla="*/ 2554664 h 2809188"/>
              <a:gd name="connsiteX2" fmla="*/ 169682 w 3319386"/>
              <a:gd name="connsiteY2" fmla="*/ 2479249 h 2809188"/>
              <a:gd name="connsiteX3" fmla="*/ 311084 w 3319386"/>
              <a:gd name="connsiteY3" fmla="*/ 2281286 h 2809188"/>
              <a:gd name="connsiteX4" fmla="*/ 348791 w 3319386"/>
              <a:gd name="connsiteY4" fmla="*/ 2205872 h 2809188"/>
              <a:gd name="connsiteX5" fmla="*/ 386499 w 3319386"/>
              <a:gd name="connsiteY5" fmla="*/ 2121031 h 2809188"/>
              <a:gd name="connsiteX6" fmla="*/ 452486 w 3319386"/>
              <a:gd name="connsiteY6" fmla="*/ 1998482 h 2809188"/>
              <a:gd name="connsiteX7" fmla="*/ 490194 w 3319386"/>
              <a:gd name="connsiteY7" fmla="*/ 1904214 h 2809188"/>
              <a:gd name="connsiteX8" fmla="*/ 537328 w 3319386"/>
              <a:gd name="connsiteY8" fmla="*/ 1828800 h 2809188"/>
              <a:gd name="connsiteX9" fmla="*/ 575035 w 3319386"/>
              <a:gd name="connsiteY9" fmla="*/ 1743959 h 2809188"/>
              <a:gd name="connsiteX10" fmla="*/ 612742 w 3319386"/>
              <a:gd name="connsiteY10" fmla="*/ 1668544 h 2809188"/>
              <a:gd name="connsiteX11" fmla="*/ 650449 w 3319386"/>
              <a:gd name="connsiteY11" fmla="*/ 1583703 h 2809188"/>
              <a:gd name="connsiteX12" fmla="*/ 678730 w 3319386"/>
              <a:gd name="connsiteY12" fmla="*/ 1498862 h 2809188"/>
              <a:gd name="connsiteX13" fmla="*/ 725864 w 3319386"/>
              <a:gd name="connsiteY13" fmla="*/ 1432874 h 2809188"/>
              <a:gd name="connsiteX14" fmla="*/ 772998 w 3319386"/>
              <a:gd name="connsiteY14" fmla="*/ 1348033 h 2809188"/>
              <a:gd name="connsiteX15" fmla="*/ 810705 w 3319386"/>
              <a:gd name="connsiteY15" fmla="*/ 1263192 h 2809188"/>
              <a:gd name="connsiteX16" fmla="*/ 895546 w 3319386"/>
              <a:gd name="connsiteY16" fmla="*/ 1121790 h 2809188"/>
              <a:gd name="connsiteX17" fmla="*/ 933253 w 3319386"/>
              <a:gd name="connsiteY17" fmla="*/ 1027522 h 2809188"/>
              <a:gd name="connsiteX18" fmla="*/ 1027521 w 3319386"/>
              <a:gd name="connsiteY18" fmla="*/ 838985 h 2809188"/>
              <a:gd name="connsiteX19" fmla="*/ 1055802 w 3319386"/>
              <a:gd name="connsiteY19" fmla="*/ 754144 h 2809188"/>
              <a:gd name="connsiteX20" fmla="*/ 1159497 w 3319386"/>
              <a:gd name="connsiteY20" fmla="*/ 537328 h 2809188"/>
              <a:gd name="connsiteX21" fmla="*/ 1253765 w 3319386"/>
              <a:gd name="connsiteY21" fmla="*/ 386499 h 2809188"/>
              <a:gd name="connsiteX22" fmla="*/ 1310325 w 3319386"/>
              <a:gd name="connsiteY22" fmla="*/ 263950 h 2809188"/>
              <a:gd name="connsiteX23" fmla="*/ 1338606 w 3319386"/>
              <a:gd name="connsiteY23" fmla="*/ 216816 h 2809188"/>
              <a:gd name="connsiteX24" fmla="*/ 1385740 w 3319386"/>
              <a:gd name="connsiteY24" fmla="*/ 160256 h 2809188"/>
              <a:gd name="connsiteX25" fmla="*/ 1423447 w 3319386"/>
              <a:gd name="connsiteY25" fmla="*/ 103695 h 2809188"/>
              <a:gd name="connsiteX26" fmla="*/ 1480008 w 3319386"/>
              <a:gd name="connsiteY26" fmla="*/ 75414 h 2809188"/>
              <a:gd name="connsiteX27" fmla="*/ 1527142 w 3319386"/>
              <a:gd name="connsiteY27" fmla="*/ 47134 h 2809188"/>
              <a:gd name="connsiteX28" fmla="*/ 1602556 w 3319386"/>
              <a:gd name="connsiteY28" fmla="*/ 28280 h 2809188"/>
              <a:gd name="connsiteX29" fmla="*/ 1668544 w 3319386"/>
              <a:gd name="connsiteY29" fmla="*/ 0 h 2809188"/>
              <a:gd name="connsiteX30" fmla="*/ 1743958 w 3319386"/>
              <a:gd name="connsiteY30" fmla="*/ 9427 h 2809188"/>
              <a:gd name="connsiteX31" fmla="*/ 1772239 w 3319386"/>
              <a:gd name="connsiteY31" fmla="*/ 18853 h 2809188"/>
              <a:gd name="connsiteX32" fmla="*/ 1791092 w 3319386"/>
              <a:gd name="connsiteY32" fmla="*/ 47134 h 2809188"/>
              <a:gd name="connsiteX33" fmla="*/ 1819373 w 3319386"/>
              <a:gd name="connsiteY33" fmla="*/ 75414 h 2809188"/>
              <a:gd name="connsiteX34" fmla="*/ 1828800 w 3319386"/>
              <a:gd name="connsiteY34" fmla="*/ 103695 h 2809188"/>
              <a:gd name="connsiteX35" fmla="*/ 1885361 w 3319386"/>
              <a:gd name="connsiteY35" fmla="*/ 131975 h 2809188"/>
              <a:gd name="connsiteX36" fmla="*/ 1913641 w 3319386"/>
              <a:gd name="connsiteY36" fmla="*/ 160256 h 2809188"/>
              <a:gd name="connsiteX37" fmla="*/ 1960775 w 3319386"/>
              <a:gd name="connsiteY37" fmla="*/ 245097 h 2809188"/>
              <a:gd name="connsiteX38" fmla="*/ 1979629 w 3319386"/>
              <a:gd name="connsiteY38" fmla="*/ 282804 h 2809188"/>
              <a:gd name="connsiteX39" fmla="*/ 2036189 w 3319386"/>
              <a:gd name="connsiteY39" fmla="*/ 348792 h 2809188"/>
              <a:gd name="connsiteX40" fmla="*/ 2083323 w 3319386"/>
              <a:gd name="connsiteY40" fmla="*/ 452486 h 2809188"/>
              <a:gd name="connsiteX41" fmla="*/ 2130457 w 3319386"/>
              <a:gd name="connsiteY41" fmla="*/ 546755 h 2809188"/>
              <a:gd name="connsiteX42" fmla="*/ 2187018 w 3319386"/>
              <a:gd name="connsiteY42" fmla="*/ 659876 h 2809188"/>
              <a:gd name="connsiteX43" fmla="*/ 2215299 w 3319386"/>
              <a:gd name="connsiteY43" fmla="*/ 716437 h 2809188"/>
              <a:gd name="connsiteX44" fmla="*/ 2290713 w 3319386"/>
              <a:gd name="connsiteY44" fmla="*/ 820132 h 2809188"/>
              <a:gd name="connsiteX45" fmla="*/ 2347274 w 3319386"/>
              <a:gd name="connsiteY45" fmla="*/ 923827 h 2809188"/>
              <a:gd name="connsiteX46" fmla="*/ 2394408 w 3319386"/>
              <a:gd name="connsiteY46" fmla="*/ 989814 h 2809188"/>
              <a:gd name="connsiteX47" fmla="*/ 2441542 w 3319386"/>
              <a:gd name="connsiteY47" fmla="*/ 1112363 h 2809188"/>
              <a:gd name="connsiteX48" fmla="*/ 2516956 w 3319386"/>
              <a:gd name="connsiteY48" fmla="*/ 1216058 h 2809188"/>
              <a:gd name="connsiteX49" fmla="*/ 2582944 w 3319386"/>
              <a:gd name="connsiteY49" fmla="*/ 1376313 h 2809188"/>
              <a:gd name="connsiteX50" fmla="*/ 2601798 w 3319386"/>
              <a:gd name="connsiteY50" fmla="*/ 1423447 h 2809188"/>
              <a:gd name="connsiteX51" fmla="*/ 2639505 w 3319386"/>
              <a:gd name="connsiteY51" fmla="*/ 1480008 h 2809188"/>
              <a:gd name="connsiteX52" fmla="*/ 2677212 w 3319386"/>
              <a:gd name="connsiteY52" fmla="*/ 1555423 h 2809188"/>
              <a:gd name="connsiteX53" fmla="*/ 2705492 w 3319386"/>
              <a:gd name="connsiteY53" fmla="*/ 1602557 h 2809188"/>
              <a:gd name="connsiteX54" fmla="*/ 2724346 w 3319386"/>
              <a:gd name="connsiteY54" fmla="*/ 1649691 h 2809188"/>
              <a:gd name="connsiteX55" fmla="*/ 2752627 w 3319386"/>
              <a:gd name="connsiteY55" fmla="*/ 1734532 h 2809188"/>
              <a:gd name="connsiteX56" fmla="*/ 2799761 w 3319386"/>
              <a:gd name="connsiteY56" fmla="*/ 1828800 h 2809188"/>
              <a:gd name="connsiteX57" fmla="*/ 2828041 w 3319386"/>
              <a:gd name="connsiteY57" fmla="*/ 1932495 h 2809188"/>
              <a:gd name="connsiteX58" fmla="*/ 2846895 w 3319386"/>
              <a:gd name="connsiteY58" fmla="*/ 1970202 h 2809188"/>
              <a:gd name="connsiteX59" fmla="*/ 2856321 w 3319386"/>
              <a:gd name="connsiteY59" fmla="*/ 1998482 h 2809188"/>
              <a:gd name="connsiteX60" fmla="*/ 2875175 w 3319386"/>
              <a:gd name="connsiteY60" fmla="*/ 2026763 h 2809188"/>
              <a:gd name="connsiteX61" fmla="*/ 2941163 w 3319386"/>
              <a:gd name="connsiteY61" fmla="*/ 2111604 h 2809188"/>
              <a:gd name="connsiteX62" fmla="*/ 3035431 w 3319386"/>
              <a:gd name="connsiteY62" fmla="*/ 2234152 h 2809188"/>
              <a:gd name="connsiteX63" fmla="*/ 3091991 w 3319386"/>
              <a:gd name="connsiteY63" fmla="*/ 2318994 h 2809188"/>
              <a:gd name="connsiteX64" fmla="*/ 3120272 w 3319386"/>
              <a:gd name="connsiteY64" fmla="*/ 2366128 h 2809188"/>
              <a:gd name="connsiteX65" fmla="*/ 3195686 w 3319386"/>
              <a:gd name="connsiteY65" fmla="*/ 2460396 h 2809188"/>
              <a:gd name="connsiteX66" fmla="*/ 3242820 w 3319386"/>
              <a:gd name="connsiteY66" fmla="*/ 2582944 h 2809188"/>
              <a:gd name="connsiteX67" fmla="*/ 3271101 w 3319386"/>
              <a:gd name="connsiteY67" fmla="*/ 2648932 h 2809188"/>
              <a:gd name="connsiteX68" fmla="*/ 3318235 w 3319386"/>
              <a:gd name="connsiteY68" fmla="*/ 2724346 h 2809188"/>
              <a:gd name="connsiteX69" fmla="*/ 3318235 w 3319386"/>
              <a:gd name="connsiteY69" fmla="*/ 2752627 h 2809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3319386" h="2809188">
                <a:moveTo>
                  <a:pt x="0" y="2809188"/>
                </a:moveTo>
                <a:cubicBezTo>
                  <a:pt x="79860" y="2689397"/>
                  <a:pt x="22766" y="2780884"/>
                  <a:pt x="131975" y="2554664"/>
                </a:cubicBezTo>
                <a:cubicBezTo>
                  <a:pt x="144194" y="2529354"/>
                  <a:pt x="153346" y="2502119"/>
                  <a:pt x="169682" y="2479249"/>
                </a:cubicBezTo>
                <a:cubicBezTo>
                  <a:pt x="216816" y="2413261"/>
                  <a:pt x="274818" y="2353817"/>
                  <a:pt x="311084" y="2281286"/>
                </a:cubicBezTo>
                <a:cubicBezTo>
                  <a:pt x="323653" y="2256148"/>
                  <a:pt x="336824" y="2231302"/>
                  <a:pt x="348791" y="2205872"/>
                </a:cubicBezTo>
                <a:cubicBezTo>
                  <a:pt x="361969" y="2177870"/>
                  <a:pt x="372659" y="2148712"/>
                  <a:pt x="386499" y="2121031"/>
                </a:cubicBezTo>
                <a:cubicBezTo>
                  <a:pt x="407248" y="2079534"/>
                  <a:pt x="432469" y="2040337"/>
                  <a:pt x="452486" y="1998482"/>
                </a:cubicBezTo>
                <a:cubicBezTo>
                  <a:pt x="467088" y="1967951"/>
                  <a:pt x="475059" y="1934484"/>
                  <a:pt x="490194" y="1904214"/>
                </a:cubicBezTo>
                <a:cubicBezTo>
                  <a:pt x="503451" y="1877700"/>
                  <a:pt x="523458" y="1854999"/>
                  <a:pt x="537328" y="1828800"/>
                </a:cubicBezTo>
                <a:cubicBezTo>
                  <a:pt x="551808" y="1801449"/>
                  <a:pt x="561858" y="1771961"/>
                  <a:pt x="575035" y="1743959"/>
                </a:cubicBezTo>
                <a:cubicBezTo>
                  <a:pt x="587002" y="1718529"/>
                  <a:pt x="600775" y="1693974"/>
                  <a:pt x="612742" y="1668544"/>
                </a:cubicBezTo>
                <a:cubicBezTo>
                  <a:pt x="625919" y="1640542"/>
                  <a:pt x="639232" y="1612546"/>
                  <a:pt x="650449" y="1583703"/>
                </a:cubicBezTo>
                <a:cubicBezTo>
                  <a:pt x="661254" y="1555920"/>
                  <a:pt x="665398" y="1525525"/>
                  <a:pt x="678730" y="1498862"/>
                </a:cubicBezTo>
                <a:cubicBezTo>
                  <a:pt x="690819" y="1474685"/>
                  <a:pt x="711538" y="1455796"/>
                  <a:pt x="725864" y="1432874"/>
                </a:cubicBezTo>
                <a:cubicBezTo>
                  <a:pt x="743010" y="1405440"/>
                  <a:pt x="758530" y="1376969"/>
                  <a:pt x="772998" y="1348033"/>
                </a:cubicBezTo>
                <a:cubicBezTo>
                  <a:pt x="786838" y="1320353"/>
                  <a:pt x="795965" y="1290404"/>
                  <a:pt x="810705" y="1263192"/>
                </a:cubicBezTo>
                <a:cubicBezTo>
                  <a:pt x="836885" y="1214860"/>
                  <a:pt x="875132" y="1172826"/>
                  <a:pt x="895546" y="1121790"/>
                </a:cubicBezTo>
                <a:cubicBezTo>
                  <a:pt x="908115" y="1090367"/>
                  <a:pt x="918703" y="1058078"/>
                  <a:pt x="933253" y="1027522"/>
                </a:cubicBezTo>
                <a:cubicBezTo>
                  <a:pt x="998438" y="890633"/>
                  <a:pt x="978693" y="964542"/>
                  <a:pt x="1027521" y="838985"/>
                </a:cubicBezTo>
                <a:cubicBezTo>
                  <a:pt x="1038326" y="811202"/>
                  <a:pt x="1044997" y="781927"/>
                  <a:pt x="1055802" y="754144"/>
                </a:cubicBezTo>
                <a:cubicBezTo>
                  <a:pt x="1073717" y="708076"/>
                  <a:pt x="1142870" y="563932"/>
                  <a:pt x="1159497" y="537328"/>
                </a:cubicBezTo>
                <a:cubicBezTo>
                  <a:pt x="1190920" y="487052"/>
                  <a:pt x="1230411" y="440994"/>
                  <a:pt x="1253765" y="386499"/>
                </a:cubicBezTo>
                <a:cubicBezTo>
                  <a:pt x="1275594" y="335563"/>
                  <a:pt x="1284339" y="311592"/>
                  <a:pt x="1310325" y="263950"/>
                </a:cubicBezTo>
                <a:cubicBezTo>
                  <a:pt x="1319099" y="247865"/>
                  <a:pt x="1327829" y="231634"/>
                  <a:pt x="1338606" y="216816"/>
                </a:cubicBezTo>
                <a:cubicBezTo>
                  <a:pt x="1353041" y="196968"/>
                  <a:pt x="1371015" y="179889"/>
                  <a:pt x="1385740" y="160256"/>
                </a:cubicBezTo>
                <a:cubicBezTo>
                  <a:pt x="1399336" y="142129"/>
                  <a:pt x="1406605" y="118853"/>
                  <a:pt x="1423447" y="103695"/>
                </a:cubicBezTo>
                <a:cubicBezTo>
                  <a:pt x="1439115" y="89594"/>
                  <a:pt x="1461503" y="85508"/>
                  <a:pt x="1480008" y="75414"/>
                </a:cubicBezTo>
                <a:cubicBezTo>
                  <a:pt x="1496093" y="66640"/>
                  <a:pt x="1510754" y="55328"/>
                  <a:pt x="1527142" y="47134"/>
                </a:cubicBezTo>
                <a:cubicBezTo>
                  <a:pt x="1546468" y="37471"/>
                  <a:pt x="1584626" y="31866"/>
                  <a:pt x="1602556" y="28280"/>
                </a:cubicBezTo>
                <a:cubicBezTo>
                  <a:pt x="1609916" y="24600"/>
                  <a:pt x="1654676" y="0"/>
                  <a:pt x="1668544" y="0"/>
                </a:cubicBezTo>
                <a:cubicBezTo>
                  <a:pt x="1693878" y="0"/>
                  <a:pt x="1718820" y="6285"/>
                  <a:pt x="1743958" y="9427"/>
                </a:cubicBezTo>
                <a:cubicBezTo>
                  <a:pt x="1753385" y="12569"/>
                  <a:pt x="1764480" y="12646"/>
                  <a:pt x="1772239" y="18853"/>
                </a:cubicBezTo>
                <a:cubicBezTo>
                  <a:pt x="1781086" y="25931"/>
                  <a:pt x="1783839" y="38430"/>
                  <a:pt x="1791092" y="47134"/>
                </a:cubicBezTo>
                <a:cubicBezTo>
                  <a:pt x="1799627" y="57376"/>
                  <a:pt x="1809946" y="65987"/>
                  <a:pt x="1819373" y="75414"/>
                </a:cubicBezTo>
                <a:cubicBezTo>
                  <a:pt x="1822515" y="84841"/>
                  <a:pt x="1821255" y="97228"/>
                  <a:pt x="1828800" y="103695"/>
                </a:cubicBezTo>
                <a:cubicBezTo>
                  <a:pt x="1844804" y="117413"/>
                  <a:pt x="1867822" y="120282"/>
                  <a:pt x="1885361" y="131975"/>
                </a:cubicBezTo>
                <a:cubicBezTo>
                  <a:pt x="1896454" y="139370"/>
                  <a:pt x="1904214" y="150829"/>
                  <a:pt x="1913641" y="160256"/>
                </a:cubicBezTo>
                <a:cubicBezTo>
                  <a:pt x="1931209" y="265661"/>
                  <a:pt x="1903209" y="177936"/>
                  <a:pt x="1960775" y="245097"/>
                </a:cubicBezTo>
                <a:cubicBezTo>
                  <a:pt x="1969920" y="255767"/>
                  <a:pt x="1972181" y="270887"/>
                  <a:pt x="1979629" y="282804"/>
                </a:cubicBezTo>
                <a:cubicBezTo>
                  <a:pt x="1999784" y="315052"/>
                  <a:pt x="2010481" y="323084"/>
                  <a:pt x="2036189" y="348792"/>
                </a:cubicBezTo>
                <a:cubicBezTo>
                  <a:pt x="2068572" y="445938"/>
                  <a:pt x="2037687" y="366918"/>
                  <a:pt x="2083323" y="452486"/>
                </a:cubicBezTo>
                <a:cubicBezTo>
                  <a:pt x="2099856" y="483485"/>
                  <a:pt x="2130457" y="546755"/>
                  <a:pt x="2130457" y="546755"/>
                </a:cubicBezTo>
                <a:cubicBezTo>
                  <a:pt x="2147001" y="646018"/>
                  <a:pt x="2123690" y="564884"/>
                  <a:pt x="2187018" y="659876"/>
                </a:cubicBezTo>
                <a:cubicBezTo>
                  <a:pt x="2198711" y="677415"/>
                  <a:pt x="2203982" y="698653"/>
                  <a:pt x="2215299" y="716437"/>
                </a:cubicBezTo>
                <a:cubicBezTo>
                  <a:pt x="2329310" y="895596"/>
                  <a:pt x="2171854" y="618071"/>
                  <a:pt x="2290713" y="820132"/>
                </a:cubicBezTo>
                <a:cubicBezTo>
                  <a:pt x="2310676" y="854069"/>
                  <a:pt x="2326743" y="890231"/>
                  <a:pt x="2347274" y="923827"/>
                </a:cubicBezTo>
                <a:cubicBezTo>
                  <a:pt x="2361369" y="946892"/>
                  <a:pt x="2380241" y="966793"/>
                  <a:pt x="2394408" y="989814"/>
                </a:cubicBezTo>
                <a:cubicBezTo>
                  <a:pt x="2446513" y="1074484"/>
                  <a:pt x="2402144" y="1017807"/>
                  <a:pt x="2441542" y="1112363"/>
                </a:cubicBezTo>
                <a:cubicBezTo>
                  <a:pt x="2457451" y="1150544"/>
                  <a:pt x="2491576" y="1185602"/>
                  <a:pt x="2516956" y="1216058"/>
                </a:cubicBezTo>
                <a:cubicBezTo>
                  <a:pt x="2566646" y="1348561"/>
                  <a:pt x="2522181" y="1234534"/>
                  <a:pt x="2582944" y="1376313"/>
                </a:cubicBezTo>
                <a:cubicBezTo>
                  <a:pt x="2589610" y="1391866"/>
                  <a:pt x="2593695" y="1408592"/>
                  <a:pt x="2601798" y="1423447"/>
                </a:cubicBezTo>
                <a:cubicBezTo>
                  <a:pt x="2612648" y="1443339"/>
                  <a:pt x="2628263" y="1460334"/>
                  <a:pt x="2639505" y="1480008"/>
                </a:cubicBezTo>
                <a:cubicBezTo>
                  <a:pt x="2653449" y="1504410"/>
                  <a:pt x="2663887" y="1530677"/>
                  <a:pt x="2677212" y="1555423"/>
                </a:cubicBezTo>
                <a:cubicBezTo>
                  <a:pt x="2685899" y="1571555"/>
                  <a:pt x="2697298" y="1586169"/>
                  <a:pt x="2705492" y="1602557"/>
                </a:cubicBezTo>
                <a:cubicBezTo>
                  <a:pt x="2713060" y="1617692"/>
                  <a:pt x="2718655" y="1633755"/>
                  <a:pt x="2724346" y="1649691"/>
                </a:cubicBezTo>
                <a:cubicBezTo>
                  <a:pt x="2734372" y="1677764"/>
                  <a:pt x="2739295" y="1707869"/>
                  <a:pt x="2752627" y="1734532"/>
                </a:cubicBezTo>
                <a:cubicBezTo>
                  <a:pt x="2768338" y="1765955"/>
                  <a:pt x="2787254" y="1795970"/>
                  <a:pt x="2799761" y="1828800"/>
                </a:cubicBezTo>
                <a:cubicBezTo>
                  <a:pt x="2812515" y="1862280"/>
                  <a:pt x="2816711" y="1898506"/>
                  <a:pt x="2828041" y="1932495"/>
                </a:cubicBezTo>
                <a:cubicBezTo>
                  <a:pt x="2832485" y="1945827"/>
                  <a:pt x="2841359" y="1957286"/>
                  <a:pt x="2846895" y="1970202"/>
                </a:cubicBezTo>
                <a:cubicBezTo>
                  <a:pt x="2850809" y="1979335"/>
                  <a:pt x="2851877" y="1989594"/>
                  <a:pt x="2856321" y="1998482"/>
                </a:cubicBezTo>
                <a:cubicBezTo>
                  <a:pt x="2861388" y="2008616"/>
                  <a:pt x="2868377" y="2017699"/>
                  <a:pt x="2875175" y="2026763"/>
                </a:cubicBezTo>
                <a:cubicBezTo>
                  <a:pt x="2896672" y="2055425"/>
                  <a:pt x="2922730" y="2080882"/>
                  <a:pt x="2941163" y="2111604"/>
                </a:cubicBezTo>
                <a:cubicBezTo>
                  <a:pt x="3005806" y="2219345"/>
                  <a:pt x="2968407" y="2183886"/>
                  <a:pt x="3035431" y="2234152"/>
                </a:cubicBezTo>
                <a:cubicBezTo>
                  <a:pt x="3054284" y="2262433"/>
                  <a:pt x="3074504" y="2289849"/>
                  <a:pt x="3091991" y="2318994"/>
                </a:cubicBezTo>
                <a:cubicBezTo>
                  <a:pt x="3101418" y="2334705"/>
                  <a:pt x="3109437" y="2351353"/>
                  <a:pt x="3120272" y="2366128"/>
                </a:cubicBezTo>
                <a:cubicBezTo>
                  <a:pt x="3144069" y="2398578"/>
                  <a:pt x="3195686" y="2460396"/>
                  <a:pt x="3195686" y="2460396"/>
                </a:cubicBezTo>
                <a:cubicBezTo>
                  <a:pt x="3262553" y="2660993"/>
                  <a:pt x="3194541" y="2470291"/>
                  <a:pt x="3242820" y="2582944"/>
                </a:cubicBezTo>
                <a:cubicBezTo>
                  <a:pt x="3260314" y="2623765"/>
                  <a:pt x="3242679" y="2603456"/>
                  <a:pt x="3271101" y="2648932"/>
                </a:cubicBezTo>
                <a:cubicBezTo>
                  <a:pt x="3290121" y="2679364"/>
                  <a:pt x="3308179" y="2689149"/>
                  <a:pt x="3318235" y="2724346"/>
                </a:cubicBezTo>
                <a:cubicBezTo>
                  <a:pt x="3320825" y="2733410"/>
                  <a:pt x="3318235" y="2743200"/>
                  <a:pt x="3318235" y="2752627"/>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Forme libre : forme 16">
            <a:extLst>
              <a:ext uri="{FF2B5EF4-FFF2-40B4-BE49-F238E27FC236}">
                <a16:creationId xmlns:a16="http://schemas.microsoft.com/office/drawing/2014/main" id="{4D5BB2B2-A141-40A6-BEEF-ACF9EEC6885F}"/>
              </a:ext>
            </a:extLst>
          </p:cNvPr>
          <p:cNvSpPr/>
          <p:nvPr/>
        </p:nvSpPr>
        <p:spPr>
          <a:xfrm rot="10800000">
            <a:off x="4448949" y="3405053"/>
            <a:ext cx="3242818" cy="2809183"/>
          </a:xfrm>
          <a:custGeom>
            <a:avLst/>
            <a:gdLst>
              <a:gd name="connsiteX0" fmla="*/ 0 w 3319386"/>
              <a:gd name="connsiteY0" fmla="*/ 2809188 h 2809188"/>
              <a:gd name="connsiteX1" fmla="*/ 131975 w 3319386"/>
              <a:gd name="connsiteY1" fmla="*/ 2554664 h 2809188"/>
              <a:gd name="connsiteX2" fmla="*/ 169682 w 3319386"/>
              <a:gd name="connsiteY2" fmla="*/ 2479249 h 2809188"/>
              <a:gd name="connsiteX3" fmla="*/ 311084 w 3319386"/>
              <a:gd name="connsiteY3" fmla="*/ 2281286 h 2809188"/>
              <a:gd name="connsiteX4" fmla="*/ 348791 w 3319386"/>
              <a:gd name="connsiteY4" fmla="*/ 2205872 h 2809188"/>
              <a:gd name="connsiteX5" fmla="*/ 386499 w 3319386"/>
              <a:gd name="connsiteY5" fmla="*/ 2121031 h 2809188"/>
              <a:gd name="connsiteX6" fmla="*/ 452486 w 3319386"/>
              <a:gd name="connsiteY6" fmla="*/ 1998482 h 2809188"/>
              <a:gd name="connsiteX7" fmla="*/ 490194 w 3319386"/>
              <a:gd name="connsiteY7" fmla="*/ 1904214 h 2809188"/>
              <a:gd name="connsiteX8" fmla="*/ 537328 w 3319386"/>
              <a:gd name="connsiteY8" fmla="*/ 1828800 h 2809188"/>
              <a:gd name="connsiteX9" fmla="*/ 575035 w 3319386"/>
              <a:gd name="connsiteY9" fmla="*/ 1743959 h 2809188"/>
              <a:gd name="connsiteX10" fmla="*/ 612742 w 3319386"/>
              <a:gd name="connsiteY10" fmla="*/ 1668544 h 2809188"/>
              <a:gd name="connsiteX11" fmla="*/ 650449 w 3319386"/>
              <a:gd name="connsiteY11" fmla="*/ 1583703 h 2809188"/>
              <a:gd name="connsiteX12" fmla="*/ 678730 w 3319386"/>
              <a:gd name="connsiteY12" fmla="*/ 1498862 h 2809188"/>
              <a:gd name="connsiteX13" fmla="*/ 725864 w 3319386"/>
              <a:gd name="connsiteY13" fmla="*/ 1432874 h 2809188"/>
              <a:gd name="connsiteX14" fmla="*/ 772998 w 3319386"/>
              <a:gd name="connsiteY14" fmla="*/ 1348033 h 2809188"/>
              <a:gd name="connsiteX15" fmla="*/ 810705 w 3319386"/>
              <a:gd name="connsiteY15" fmla="*/ 1263192 h 2809188"/>
              <a:gd name="connsiteX16" fmla="*/ 895546 w 3319386"/>
              <a:gd name="connsiteY16" fmla="*/ 1121790 h 2809188"/>
              <a:gd name="connsiteX17" fmla="*/ 933253 w 3319386"/>
              <a:gd name="connsiteY17" fmla="*/ 1027522 h 2809188"/>
              <a:gd name="connsiteX18" fmla="*/ 1027521 w 3319386"/>
              <a:gd name="connsiteY18" fmla="*/ 838985 h 2809188"/>
              <a:gd name="connsiteX19" fmla="*/ 1055802 w 3319386"/>
              <a:gd name="connsiteY19" fmla="*/ 754144 h 2809188"/>
              <a:gd name="connsiteX20" fmla="*/ 1159497 w 3319386"/>
              <a:gd name="connsiteY20" fmla="*/ 537328 h 2809188"/>
              <a:gd name="connsiteX21" fmla="*/ 1253765 w 3319386"/>
              <a:gd name="connsiteY21" fmla="*/ 386499 h 2809188"/>
              <a:gd name="connsiteX22" fmla="*/ 1310325 w 3319386"/>
              <a:gd name="connsiteY22" fmla="*/ 263950 h 2809188"/>
              <a:gd name="connsiteX23" fmla="*/ 1338606 w 3319386"/>
              <a:gd name="connsiteY23" fmla="*/ 216816 h 2809188"/>
              <a:gd name="connsiteX24" fmla="*/ 1385740 w 3319386"/>
              <a:gd name="connsiteY24" fmla="*/ 160256 h 2809188"/>
              <a:gd name="connsiteX25" fmla="*/ 1423447 w 3319386"/>
              <a:gd name="connsiteY25" fmla="*/ 103695 h 2809188"/>
              <a:gd name="connsiteX26" fmla="*/ 1480008 w 3319386"/>
              <a:gd name="connsiteY26" fmla="*/ 75414 h 2809188"/>
              <a:gd name="connsiteX27" fmla="*/ 1527142 w 3319386"/>
              <a:gd name="connsiteY27" fmla="*/ 47134 h 2809188"/>
              <a:gd name="connsiteX28" fmla="*/ 1602556 w 3319386"/>
              <a:gd name="connsiteY28" fmla="*/ 28280 h 2809188"/>
              <a:gd name="connsiteX29" fmla="*/ 1668544 w 3319386"/>
              <a:gd name="connsiteY29" fmla="*/ 0 h 2809188"/>
              <a:gd name="connsiteX30" fmla="*/ 1743958 w 3319386"/>
              <a:gd name="connsiteY30" fmla="*/ 9427 h 2809188"/>
              <a:gd name="connsiteX31" fmla="*/ 1772239 w 3319386"/>
              <a:gd name="connsiteY31" fmla="*/ 18853 h 2809188"/>
              <a:gd name="connsiteX32" fmla="*/ 1791092 w 3319386"/>
              <a:gd name="connsiteY32" fmla="*/ 47134 h 2809188"/>
              <a:gd name="connsiteX33" fmla="*/ 1819373 w 3319386"/>
              <a:gd name="connsiteY33" fmla="*/ 75414 h 2809188"/>
              <a:gd name="connsiteX34" fmla="*/ 1828800 w 3319386"/>
              <a:gd name="connsiteY34" fmla="*/ 103695 h 2809188"/>
              <a:gd name="connsiteX35" fmla="*/ 1885361 w 3319386"/>
              <a:gd name="connsiteY35" fmla="*/ 131975 h 2809188"/>
              <a:gd name="connsiteX36" fmla="*/ 1913641 w 3319386"/>
              <a:gd name="connsiteY36" fmla="*/ 160256 h 2809188"/>
              <a:gd name="connsiteX37" fmla="*/ 1960775 w 3319386"/>
              <a:gd name="connsiteY37" fmla="*/ 245097 h 2809188"/>
              <a:gd name="connsiteX38" fmla="*/ 1979629 w 3319386"/>
              <a:gd name="connsiteY38" fmla="*/ 282804 h 2809188"/>
              <a:gd name="connsiteX39" fmla="*/ 2036189 w 3319386"/>
              <a:gd name="connsiteY39" fmla="*/ 348792 h 2809188"/>
              <a:gd name="connsiteX40" fmla="*/ 2083323 w 3319386"/>
              <a:gd name="connsiteY40" fmla="*/ 452486 h 2809188"/>
              <a:gd name="connsiteX41" fmla="*/ 2130457 w 3319386"/>
              <a:gd name="connsiteY41" fmla="*/ 546755 h 2809188"/>
              <a:gd name="connsiteX42" fmla="*/ 2187018 w 3319386"/>
              <a:gd name="connsiteY42" fmla="*/ 659876 h 2809188"/>
              <a:gd name="connsiteX43" fmla="*/ 2215299 w 3319386"/>
              <a:gd name="connsiteY43" fmla="*/ 716437 h 2809188"/>
              <a:gd name="connsiteX44" fmla="*/ 2290713 w 3319386"/>
              <a:gd name="connsiteY44" fmla="*/ 820132 h 2809188"/>
              <a:gd name="connsiteX45" fmla="*/ 2347274 w 3319386"/>
              <a:gd name="connsiteY45" fmla="*/ 923827 h 2809188"/>
              <a:gd name="connsiteX46" fmla="*/ 2394408 w 3319386"/>
              <a:gd name="connsiteY46" fmla="*/ 989814 h 2809188"/>
              <a:gd name="connsiteX47" fmla="*/ 2441542 w 3319386"/>
              <a:gd name="connsiteY47" fmla="*/ 1112363 h 2809188"/>
              <a:gd name="connsiteX48" fmla="*/ 2516956 w 3319386"/>
              <a:gd name="connsiteY48" fmla="*/ 1216058 h 2809188"/>
              <a:gd name="connsiteX49" fmla="*/ 2582944 w 3319386"/>
              <a:gd name="connsiteY49" fmla="*/ 1376313 h 2809188"/>
              <a:gd name="connsiteX50" fmla="*/ 2601798 w 3319386"/>
              <a:gd name="connsiteY50" fmla="*/ 1423447 h 2809188"/>
              <a:gd name="connsiteX51" fmla="*/ 2639505 w 3319386"/>
              <a:gd name="connsiteY51" fmla="*/ 1480008 h 2809188"/>
              <a:gd name="connsiteX52" fmla="*/ 2677212 w 3319386"/>
              <a:gd name="connsiteY52" fmla="*/ 1555423 h 2809188"/>
              <a:gd name="connsiteX53" fmla="*/ 2705492 w 3319386"/>
              <a:gd name="connsiteY53" fmla="*/ 1602557 h 2809188"/>
              <a:gd name="connsiteX54" fmla="*/ 2724346 w 3319386"/>
              <a:gd name="connsiteY54" fmla="*/ 1649691 h 2809188"/>
              <a:gd name="connsiteX55" fmla="*/ 2752627 w 3319386"/>
              <a:gd name="connsiteY55" fmla="*/ 1734532 h 2809188"/>
              <a:gd name="connsiteX56" fmla="*/ 2799761 w 3319386"/>
              <a:gd name="connsiteY56" fmla="*/ 1828800 h 2809188"/>
              <a:gd name="connsiteX57" fmla="*/ 2828041 w 3319386"/>
              <a:gd name="connsiteY57" fmla="*/ 1932495 h 2809188"/>
              <a:gd name="connsiteX58" fmla="*/ 2846895 w 3319386"/>
              <a:gd name="connsiteY58" fmla="*/ 1970202 h 2809188"/>
              <a:gd name="connsiteX59" fmla="*/ 2856321 w 3319386"/>
              <a:gd name="connsiteY59" fmla="*/ 1998482 h 2809188"/>
              <a:gd name="connsiteX60" fmla="*/ 2875175 w 3319386"/>
              <a:gd name="connsiteY60" fmla="*/ 2026763 h 2809188"/>
              <a:gd name="connsiteX61" fmla="*/ 2941163 w 3319386"/>
              <a:gd name="connsiteY61" fmla="*/ 2111604 h 2809188"/>
              <a:gd name="connsiteX62" fmla="*/ 3035431 w 3319386"/>
              <a:gd name="connsiteY62" fmla="*/ 2234152 h 2809188"/>
              <a:gd name="connsiteX63" fmla="*/ 3091991 w 3319386"/>
              <a:gd name="connsiteY63" fmla="*/ 2318994 h 2809188"/>
              <a:gd name="connsiteX64" fmla="*/ 3120272 w 3319386"/>
              <a:gd name="connsiteY64" fmla="*/ 2366128 h 2809188"/>
              <a:gd name="connsiteX65" fmla="*/ 3195686 w 3319386"/>
              <a:gd name="connsiteY65" fmla="*/ 2460396 h 2809188"/>
              <a:gd name="connsiteX66" fmla="*/ 3242820 w 3319386"/>
              <a:gd name="connsiteY66" fmla="*/ 2582944 h 2809188"/>
              <a:gd name="connsiteX67" fmla="*/ 3271101 w 3319386"/>
              <a:gd name="connsiteY67" fmla="*/ 2648932 h 2809188"/>
              <a:gd name="connsiteX68" fmla="*/ 3318235 w 3319386"/>
              <a:gd name="connsiteY68" fmla="*/ 2724346 h 2809188"/>
              <a:gd name="connsiteX69" fmla="*/ 3318235 w 3319386"/>
              <a:gd name="connsiteY69" fmla="*/ 2752627 h 2809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3319386" h="2809188">
                <a:moveTo>
                  <a:pt x="0" y="2809188"/>
                </a:moveTo>
                <a:cubicBezTo>
                  <a:pt x="79860" y="2689397"/>
                  <a:pt x="22766" y="2780884"/>
                  <a:pt x="131975" y="2554664"/>
                </a:cubicBezTo>
                <a:cubicBezTo>
                  <a:pt x="144194" y="2529354"/>
                  <a:pt x="153346" y="2502119"/>
                  <a:pt x="169682" y="2479249"/>
                </a:cubicBezTo>
                <a:cubicBezTo>
                  <a:pt x="216816" y="2413261"/>
                  <a:pt x="274818" y="2353817"/>
                  <a:pt x="311084" y="2281286"/>
                </a:cubicBezTo>
                <a:cubicBezTo>
                  <a:pt x="323653" y="2256148"/>
                  <a:pt x="336824" y="2231302"/>
                  <a:pt x="348791" y="2205872"/>
                </a:cubicBezTo>
                <a:cubicBezTo>
                  <a:pt x="361969" y="2177870"/>
                  <a:pt x="372659" y="2148712"/>
                  <a:pt x="386499" y="2121031"/>
                </a:cubicBezTo>
                <a:cubicBezTo>
                  <a:pt x="407248" y="2079534"/>
                  <a:pt x="432469" y="2040337"/>
                  <a:pt x="452486" y="1998482"/>
                </a:cubicBezTo>
                <a:cubicBezTo>
                  <a:pt x="467088" y="1967951"/>
                  <a:pt x="475059" y="1934484"/>
                  <a:pt x="490194" y="1904214"/>
                </a:cubicBezTo>
                <a:cubicBezTo>
                  <a:pt x="503451" y="1877700"/>
                  <a:pt x="523458" y="1854999"/>
                  <a:pt x="537328" y="1828800"/>
                </a:cubicBezTo>
                <a:cubicBezTo>
                  <a:pt x="551808" y="1801449"/>
                  <a:pt x="561858" y="1771961"/>
                  <a:pt x="575035" y="1743959"/>
                </a:cubicBezTo>
                <a:cubicBezTo>
                  <a:pt x="587002" y="1718529"/>
                  <a:pt x="600775" y="1693974"/>
                  <a:pt x="612742" y="1668544"/>
                </a:cubicBezTo>
                <a:cubicBezTo>
                  <a:pt x="625919" y="1640542"/>
                  <a:pt x="639232" y="1612546"/>
                  <a:pt x="650449" y="1583703"/>
                </a:cubicBezTo>
                <a:cubicBezTo>
                  <a:pt x="661254" y="1555920"/>
                  <a:pt x="665398" y="1525525"/>
                  <a:pt x="678730" y="1498862"/>
                </a:cubicBezTo>
                <a:cubicBezTo>
                  <a:pt x="690819" y="1474685"/>
                  <a:pt x="711538" y="1455796"/>
                  <a:pt x="725864" y="1432874"/>
                </a:cubicBezTo>
                <a:cubicBezTo>
                  <a:pt x="743010" y="1405440"/>
                  <a:pt x="758530" y="1376969"/>
                  <a:pt x="772998" y="1348033"/>
                </a:cubicBezTo>
                <a:cubicBezTo>
                  <a:pt x="786838" y="1320353"/>
                  <a:pt x="795965" y="1290404"/>
                  <a:pt x="810705" y="1263192"/>
                </a:cubicBezTo>
                <a:cubicBezTo>
                  <a:pt x="836885" y="1214860"/>
                  <a:pt x="875132" y="1172826"/>
                  <a:pt x="895546" y="1121790"/>
                </a:cubicBezTo>
                <a:cubicBezTo>
                  <a:pt x="908115" y="1090367"/>
                  <a:pt x="918703" y="1058078"/>
                  <a:pt x="933253" y="1027522"/>
                </a:cubicBezTo>
                <a:cubicBezTo>
                  <a:pt x="998438" y="890633"/>
                  <a:pt x="978693" y="964542"/>
                  <a:pt x="1027521" y="838985"/>
                </a:cubicBezTo>
                <a:cubicBezTo>
                  <a:pt x="1038326" y="811202"/>
                  <a:pt x="1044997" y="781927"/>
                  <a:pt x="1055802" y="754144"/>
                </a:cubicBezTo>
                <a:cubicBezTo>
                  <a:pt x="1073717" y="708076"/>
                  <a:pt x="1142870" y="563932"/>
                  <a:pt x="1159497" y="537328"/>
                </a:cubicBezTo>
                <a:cubicBezTo>
                  <a:pt x="1190920" y="487052"/>
                  <a:pt x="1230411" y="440994"/>
                  <a:pt x="1253765" y="386499"/>
                </a:cubicBezTo>
                <a:cubicBezTo>
                  <a:pt x="1275594" y="335563"/>
                  <a:pt x="1284339" y="311592"/>
                  <a:pt x="1310325" y="263950"/>
                </a:cubicBezTo>
                <a:cubicBezTo>
                  <a:pt x="1319099" y="247865"/>
                  <a:pt x="1327829" y="231634"/>
                  <a:pt x="1338606" y="216816"/>
                </a:cubicBezTo>
                <a:cubicBezTo>
                  <a:pt x="1353041" y="196968"/>
                  <a:pt x="1371015" y="179889"/>
                  <a:pt x="1385740" y="160256"/>
                </a:cubicBezTo>
                <a:cubicBezTo>
                  <a:pt x="1399336" y="142129"/>
                  <a:pt x="1406605" y="118853"/>
                  <a:pt x="1423447" y="103695"/>
                </a:cubicBezTo>
                <a:cubicBezTo>
                  <a:pt x="1439115" y="89594"/>
                  <a:pt x="1461503" y="85508"/>
                  <a:pt x="1480008" y="75414"/>
                </a:cubicBezTo>
                <a:cubicBezTo>
                  <a:pt x="1496093" y="66640"/>
                  <a:pt x="1510754" y="55328"/>
                  <a:pt x="1527142" y="47134"/>
                </a:cubicBezTo>
                <a:cubicBezTo>
                  <a:pt x="1546468" y="37471"/>
                  <a:pt x="1584626" y="31866"/>
                  <a:pt x="1602556" y="28280"/>
                </a:cubicBezTo>
                <a:cubicBezTo>
                  <a:pt x="1609916" y="24600"/>
                  <a:pt x="1654676" y="0"/>
                  <a:pt x="1668544" y="0"/>
                </a:cubicBezTo>
                <a:cubicBezTo>
                  <a:pt x="1693878" y="0"/>
                  <a:pt x="1718820" y="6285"/>
                  <a:pt x="1743958" y="9427"/>
                </a:cubicBezTo>
                <a:cubicBezTo>
                  <a:pt x="1753385" y="12569"/>
                  <a:pt x="1764480" y="12646"/>
                  <a:pt x="1772239" y="18853"/>
                </a:cubicBezTo>
                <a:cubicBezTo>
                  <a:pt x="1781086" y="25931"/>
                  <a:pt x="1783839" y="38430"/>
                  <a:pt x="1791092" y="47134"/>
                </a:cubicBezTo>
                <a:cubicBezTo>
                  <a:pt x="1799627" y="57376"/>
                  <a:pt x="1809946" y="65987"/>
                  <a:pt x="1819373" y="75414"/>
                </a:cubicBezTo>
                <a:cubicBezTo>
                  <a:pt x="1822515" y="84841"/>
                  <a:pt x="1821255" y="97228"/>
                  <a:pt x="1828800" y="103695"/>
                </a:cubicBezTo>
                <a:cubicBezTo>
                  <a:pt x="1844804" y="117413"/>
                  <a:pt x="1867822" y="120282"/>
                  <a:pt x="1885361" y="131975"/>
                </a:cubicBezTo>
                <a:cubicBezTo>
                  <a:pt x="1896454" y="139370"/>
                  <a:pt x="1904214" y="150829"/>
                  <a:pt x="1913641" y="160256"/>
                </a:cubicBezTo>
                <a:cubicBezTo>
                  <a:pt x="1931209" y="265661"/>
                  <a:pt x="1903209" y="177936"/>
                  <a:pt x="1960775" y="245097"/>
                </a:cubicBezTo>
                <a:cubicBezTo>
                  <a:pt x="1969920" y="255767"/>
                  <a:pt x="1972181" y="270887"/>
                  <a:pt x="1979629" y="282804"/>
                </a:cubicBezTo>
                <a:cubicBezTo>
                  <a:pt x="1999784" y="315052"/>
                  <a:pt x="2010481" y="323084"/>
                  <a:pt x="2036189" y="348792"/>
                </a:cubicBezTo>
                <a:cubicBezTo>
                  <a:pt x="2068572" y="445938"/>
                  <a:pt x="2037687" y="366918"/>
                  <a:pt x="2083323" y="452486"/>
                </a:cubicBezTo>
                <a:cubicBezTo>
                  <a:pt x="2099856" y="483485"/>
                  <a:pt x="2130457" y="546755"/>
                  <a:pt x="2130457" y="546755"/>
                </a:cubicBezTo>
                <a:cubicBezTo>
                  <a:pt x="2147001" y="646018"/>
                  <a:pt x="2123690" y="564884"/>
                  <a:pt x="2187018" y="659876"/>
                </a:cubicBezTo>
                <a:cubicBezTo>
                  <a:pt x="2198711" y="677415"/>
                  <a:pt x="2203982" y="698653"/>
                  <a:pt x="2215299" y="716437"/>
                </a:cubicBezTo>
                <a:cubicBezTo>
                  <a:pt x="2329310" y="895596"/>
                  <a:pt x="2171854" y="618071"/>
                  <a:pt x="2290713" y="820132"/>
                </a:cubicBezTo>
                <a:cubicBezTo>
                  <a:pt x="2310676" y="854069"/>
                  <a:pt x="2326743" y="890231"/>
                  <a:pt x="2347274" y="923827"/>
                </a:cubicBezTo>
                <a:cubicBezTo>
                  <a:pt x="2361369" y="946892"/>
                  <a:pt x="2380241" y="966793"/>
                  <a:pt x="2394408" y="989814"/>
                </a:cubicBezTo>
                <a:cubicBezTo>
                  <a:pt x="2446513" y="1074484"/>
                  <a:pt x="2402144" y="1017807"/>
                  <a:pt x="2441542" y="1112363"/>
                </a:cubicBezTo>
                <a:cubicBezTo>
                  <a:pt x="2457451" y="1150544"/>
                  <a:pt x="2491576" y="1185602"/>
                  <a:pt x="2516956" y="1216058"/>
                </a:cubicBezTo>
                <a:cubicBezTo>
                  <a:pt x="2566646" y="1348561"/>
                  <a:pt x="2522181" y="1234534"/>
                  <a:pt x="2582944" y="1376313"/>
                </a:cubicBezTo>
                <a:cubicBezTo>
                  <a:pt x="2589610" y="1391866"/>
                  <a:pt x="2593695" y="1408592"/>
                  <a:pt x="2601798" y="1423447"/>
                </a:cubicBezTo>
                <a:cubicBezTo>
                  <a:pt x="2612648" y="1443339"/>
                  <a:pt x="2628263" y="1460334"/>
                  <a:pt x="2639505" y="1480008"/>
                </a:cubicBezTo>
                <a:cubicBezTo>
                  <a:pt x="2653449" y="1504410"/>
                  <a:pt x="2663887" y="1530677"/>
                  <a:pt x="2677212" y="1555423"/>
                </a:cubicBezTo>
                <a:cubicBezTo>
                  <a:pt x="2685899" y="1571555"/>
                  <a:pt x="2697298" y="1586169"/>
                  <a:pt x="2705492" y="1602557"/>
                </a:cubicBezTo>
                <a:cubicBezTo>
                  <a:pt x="2713060" y="1617692"/>
                  <a:pt x="2718655" y="1633755"/>
                  <a:pt x="2724346" y="1649691"/>
                </a:cubicBezTo>
                <a:cubicBezTo>
                  <a:pt x="2734372" y="1677764"/>
                  <a:pt x="2739295" y="1707869"/>
                  <a:pt x="2752627" y="1734532"/>
                </a:cubicBezTo>
                <a:cubicBezTo>
                  <a:pt x="2768338" y="1765955"/>
                  <a:pt x="2787254" y="1795970"/>
                  <a:pt x="2799761" y="1828800"/>
                </a:cubicBezTo>
                <a:cubicBezTo>
                  <a:pt x="2812515" y="1862280"/>
                  <a:pt x="2816711" y="1898506"/>
                  <a:pt x="2828041" y="1932495"/>
                </a:cubicBezTo>
                <a:cubicBezTo>
                  <a:pt x="2832485" y="1945827"/>
                  <a:pt x="2841359" y="1957286"/>
                  <a:pt x="2846895" y="1970202"/>
                </a:cubicBezTo>
                <a:cubicBezTo>
                  <a:pt x="2850809" y="1979335"/>
                  <a:pt x="2851877" y="1989594"/>
                  <a:pt x="2856321" y="1998482"/>
                </a:cubicBezTo>
                <a:cubicBezTo>
                  <a:pt x="2861388" y="2008616"/>
                  <a:pt x="2868377" y="2017699"/>
                  <a:pt x="2875175" y="2026763"/>
                </a:cubicBezTo>
                <a:cubicBezTo>
                  <a:pt x="2896672" y="2055425"/>
                  <a:pt x="2922730" y="2080882"/>
                  <a:pt x="2941163" y="2111604"/>
                </a:cubicBezTo>
                <a:cubicBezTo>
                  <a:pt x="3005806" y="2219345"/>
                  <a:pt x="2968407" y="2183886"/>
                  <a:pt x="3035431" y="2234152"/>
                </a:cubicBezTo>
                <a:cubicBezTo>
                  <a:pt x="3054284" y="2262433"/>
                  <a:pt x="3074504" y="2289849"/>
                  <a:pt x="3091991" y="2318994"/>
                </a:cubicBezTo>
                <a:cubicBezTo>
                  <a:pt x="3101418" y="2334705"/>
                  <a:pt x="3109437" y="2351353"/>
                  <a:pt x="3120272" y="2366128"/>
                </a:cubicBezTo>
                <a:cubicBezTo>
                  <a:pt x="3144069" y="2398578"/>
                  <a:pt x="3195686" y="2460396"/>
                  <a:pt x="3195686" y="2460396"/>
                </a:cubicBezTo>
                <a:cubicBezTo>
                  <a:pt x="3262553" y="2660993"/>
                  <a:pt x="3194541" y="2470291"/>
                  <a:pt x="3242820" y="2582944"/>
                </a:cubicBezTo>
                <a:cubicBezTo>
                  <a:pt x="3260314" y="2623765"/>
                  <a:pt x="3242679" y="2603456"/>
                  <a:pt x="3271101" y="2648932"/>
                </a:cubicBezTo>
                <a:cubicBezTo>
                  <a:pt x="3290121" y="2679364"/>
                  <a:pt x="3308179" y="2689149"/>
                  <a:pt x="3318235" y="2724346"/>
                </a:cubicBezTo>
                <a:cubicBezTo>
                  <a:pt x="3320825" y="2733410"/>
                  <a:pt x="3318235" y="2743200"/>
                  <a:pt x="3318235" y="2752627"/>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 name="Connecteur droit avec flèche 18">
            <a:extLst>
              <a:ext uri="{FF2B5EF4-FFF2-40B4-BE49-F238E27FC236}">
                <a16:creationId xmlns:a16="http://schemas.microsoft.com/office/drawing/2014/main" id="{A8712328-47C6-42BD-B80B-E37A56C0268A}"/>
              </a:ext>
            </a:extLst>
          </p:cNvPr>
          <p:cNvCxnSpPr/>
          <p:nvPr/>
        </p:nvCxnSpPr>
        <p:spPr>
          <a:xfrm>
            <a:off x="1357460" y="3563332"/>
            <a:ext cx="6089715" cy="0"/>
          </a:xfrm>
          <a:prstGeom prst="straightConnector1">
            <a:avLst/>
          </a:prstGeom>
          <a:ln w="38100">
            <a:solidFill>
              <a:srgbClr val="00B050"/>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20" name="ZoneTexte 19">
            <a:extLst>
              <a:ext uri="{FF2B5EF4-FFF2-40B4-BE49-F238E27FC236}">
                <a16:creationId xmlns:a16="http://schemas.microsoft.com/office/drawing/2014/main" id="{DC2FD6AA-21D1-4950-BAA5-88E2A2191653}"/>
              </a:ext>
            </a:extLst>
          </p:cNvPr>
          <p:cNvSpPr txBox="1"/>
          <p:nvPr/>
        </p:nvSpPr>
        <p:spPr>
          <a:xfrm>
            <a:off x="3134813" y="3711708"/>
            <a:ext cx="336952" cy="461665"/>
          </a:xfrm>
          <a:prstGeom prst="rect">
            <a:avLst/>
          </a:prstGeom>
          <a:noFill/>
        </p:spPr>
        <p:txBody>
          <a:bodyPr wrap="none" rtlCol="0">
            <a:spAutoFit/>
          </a:bodyPr>
          <a:lstStyle/>
          <a:p>
            <a:r>
              <a:rPr lang="fr-FR" sz="2400" b="1" dirty="0">
                <a:highlight>
                  <a:srgbClr val="00FF00"/>
                </a:highlight>
              </a:rPr>
              <a:t>T</a:t>
            </a:r>
          </a:p>
        </p:txBody>
      </p:sp>
      <p:cxnSp>
        <p:nvCxnSpPr>
          <p:cNvPr id="22" name="Connecteur droit avec flèche 21">
            <a:extLst>
              <a:ext uri="{FF2B5EF4-FFF2-40B4-BE49-F238E27FC236}">
                <a16:creationId xmlns:a16="http://schemas.microsoft.com/office/drawing/2014/main" id="{F5F533F0-8C12-48C6-ACDA-8BD8B06726B5}"/>
              </a:ext>
            </a:extLst>
          </p:cNvPr>
          <p:cNvCxnSpPr/>
          <p:nvPr/>
        </p:nvCxnSpPr>
        <p:spPr>
          <a:xfrm>
            <a:off x="2782110" y="716437"/>
            <a:ext cx="0" cy="2582944"/>
          </a:xfrm>
          <a:prstGeom prst="straightConnector1">
            <a:avLst/>
          </a:prstGeom>
          <a:ln w="38100">
            <a:solidFill>
              <a:srgbClr val="FFFF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ZoneTexte 22">
            <a:extLst>
              <a:ext uri="{FF2B5EF4-FFF2-40B4-BE49-F238E27FC236}">
                <a16:creationId xmlns:a16="http://schemas.microsoft.com/office/drawing/2014/main" id="{7839311D-3362-4AFD-AFFF-E3338C7E69B8}"/>
              </a:ext>
            </a:extLst>
          </p:cNvPr>
          <p:cNvSpPr txBox="1"/>
          <p:nvPr/>
        </p:nvSpPr>
        <p:spPr>
          <a:xfrm>
            <a:off x="3026004" y="2007909"/>
            <a:ext cx="604846" cy="369332"/>
          </a:xfrm>
          <a:prstGeom prst="rect">
            <a:avLst/>
          </a:prstGeom>
          <a:noFill/>
        </p:spPr>
        <p:txBody>
          <a:bodyPr wrap="none" rtlCol="0">
            <a:spAutoFit/>
          </a:bodyPr>
          <a:lstStyle/>
          <a:p>
            <a:r>
              <a:rPr lang="fr-FR" b="1" dirty="0">
                <a:highlight>
                  <a:srgbClr val="FFFF00"/>
                </a:highlight>
              </a:rPr>
              <a:t>U</a:t>
            </a:r>
            <a:r>
              <a:rPr lang="fr-FR" b="1" baseline="-25000" dirty="0">
                <a:highlight>
                  <a:srgbClr val="FFFF00"/>
                </a:highlight>
              </a:rPr>
              <a:t>max</a:t>
            </a:r>
          </a:p>
        </p:txBody>
      </p:sp>
    </p:spTree>
    <p:extLst>
      <p:ext uri="{BB962C8B-B14F-4D97-AF65-F5344CB8AC3E}">
        <p14:creationId xmlns:p14="http://schemas.microsoft.com/office/powerpoint/2010/main" val="3947713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ppt_x"/>
                                          </p:val>
                                        </p:tav>
                                        <p:tav tm="100000">
                                          <p:val>
                                            <p:strVal val="#ppt_x"/>
                                          </p:val>
                                        </p:tav>
                                      </p:tavLst>
                                    </p:anim>
                                    <p:anim calcmode="lin" valueType="num">
                                      <p:cBhvr additive="base">
                                        <p:cTn id="2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1055" y="293362"/>
            <a:ext cx="9185563" cy="461665"/>
          </a:xfrm>
          <a:prstGeom prst="rect">
            <a:avLst/>
          </a:prstGeom>
        </p:spPr>
        <p:txBody>
          <a:bodyPr wrap="square">
            <a:spAutoFit/>
          </a:bodyPr>
          <a:lstStyle/>
          <a:p>
            <a:pPr>
              <a:spcAft>
                <a:spcPts val="0"/>
              </a:spcAft>
            </a:pPr>
            <a:r>
              <a:rPr lang="fr-FR" sz="2400" u="sng" dirty="0">
                <a:solidFill>
                  <a:srgbClr val="0070C0"/>
                </a:solidFill>
                <a:ea typeface="Times New Roman" panose="02020603050405020304" pitchFamily="18" charset="0"/>
              </a:rPr>
              <a:t>VI-  Représentation mathématique d’une tension sinusoïdale.</a:t>
            </a:r>
            <a:endParaRPr lang="fr-FR" sz="2400" dirty="0">
              <a:solidFill>
                <a:srgbClr val="0070C0"/>
              </a:solidFill>
              <a:effectLst/>
              <a:ea typeface="Times New Roman" panose="02020603050405020304" pitchFamily="18" charset="0"/>
            </a:endParaRPr>
          </a:p>
        </p:txBody>
      </p:sp>
      <p:sp>
        <p:nvSpPr>
          <p:cNvPr id="3" name="Rectangle 2"/>
          <p:cNvSpPr/>
          <p:nvPr/>
        </p:nvSpPr>
        <p:spPr>
          <a:xfrm>
            <a:off x="471055" y="972602"/>
            <a:ext cx="11249890" cy="1938992"/>
          </a:xfrm>
          <a:prstGeom prst="rect">
            <a:avLst/>
          </a:prstGeom>
        </p:spPr>
        <p:txBody>
          <a:bodyPr wrap="square">
            <a:spAutoFit/>
          </a:bodyPr>
          <a:lstStyle/>
          <a:p>
            <a:pPr>
              <a:spcAft>
                <a:spcPts val="0"/>
              </a:spcAft>
            </a:pPr>
            <a:r>
              <a:rPr lang="fr-FR" sz="2000" dirty="0">
                <a:ea typeface="Times New Roman" panose="02020603050405020304" pitchFamily="18" charset="0"/>
              </a:rPr>
              <a:t>Le régime le plus couramment rencontré en électricité est le régime sinusoïdal ;</a:t>
            </a:r>
          </a:p>
          <a:p>
            <a:pPr>
              <a:spcAft>
                <a:spcPts val="0"/>
              </a:spcAft>
            </a:pPr>
            <a:r>
              <a:rPr lang="fr-FR" sz="2000" dirty="0">
                <a:ea typeface="Times New Roman" panose="02020603050405020304" pitchFamily="18" charset="0"/>
              </a:rPr>
              <a:t>Nous avons expliqué l’origine de ce signal, observé sa représentation à l’oscilloscope. Nous allons maintenant le représenter par une fonction mathématique de type sinusoïdal.</a:t>
            </a:r>
          </a:p>
          <a:p>
            <a:pPr>
              <a:spcAft>
                <a:spcPts val="0"/>
              </a:spcAft>
            </a:pPr>
            <a:r>
              <a:rPr lang="fr-FR" sz="2000" dirty="0">
                <a:ea typeface="Times New Roman" panose="02020603050405020304" pitchFamily="18" charset="0"/>
              </a:rPr>
              <a:t> </a:t>
            </a:r>
          </a:p>
          <a:p>
            <a:pPr>
              <a:spcAft>
                <a:spcPts val="0"/>
              </a:spcAft>
            </a:pPr>
            <a:r>
              <a:rPr lang="fr-FR" sz="2000" dirty="0">
                <a:ea typeface="Times New Roman" panose="02020603050405020304" pitchFamily="18" charset="0"/>
              </a:rPr>
              <a:t>Nous pouvons prendre par exemple u(t) = U</a:t>
            </a:r>
            <a:r>
              <a:rPr lang="fr-FR" sz="2000" baseline="-25000" dirty="0">
                <a:ea typeface="Times New Roman" panose="02020603050405020304" pitchFamily="18" charset="0"/>
              </a:rPr>
              <a:t>m</a:t>
            </a:r>
            <a:r>
              <a:rPr lang="fr-FR" sz="2000" dirty="0">
                <a:ea typeface="Times New Roman" panose="02020603050405020304" pitchFamily="18" charset="0"/>
              </a:rPr>
              <a:t> cos(</a:t>
            </a:r>
            <a:r>
              <a:rPr lang="fr-FR" sz="2000" dirty="0" err="1">
                <a:ea typeface="Times New Roman" panose="02020603050405020304" pitchFamily="18" charset="0"/>
              </a:rPr>
              <a:t>ωt</a:t>
            </a:r>
            <a:r>
              <a:rPr lang="fr-FR" sz="2000" dirty="0">
                <a:ea typeface="Times New Roman" panose="02020603050405020304" pitchFamily="18" charset="0"/>
              </a:rPr>
              <a:t>) ou  bien  u(t) = U</a:t>
            </a:r>
            <a:r>
              <a:rPr lang="fr-FR" sz="2000" baseline="-25000" dirty="0">
                <a:ea typeface="Times New Roman" panose="02020603050405020304" pitchFamily="18" charset="0"/>
              </a:rPr>
              <a:t>m</a:t>
            </a:r>
            <a:r>
              <a:rPr lang="fr-FR" sz="2000" dirty="0">
                <a:ea typeface="Times New Roman" panose="02020603050405020304" pitchFamily="18" charset="0"/>
              </a:rPr>
              <a:t> sin(</a:t>
            </a:r>
            <a:r>
              <a:rPr lang="fr-FR" sz="2000" dirty="0" err="1">
                <a:ea typeface="Times New Roman" panose="02020603050405020304" pitchFamily="18" charset="0"/>
              </a:rPr>
              <a:t>ωt</a:t>
            </a:r>
            <a:r>
              <a:rPr lang="fr-FR" sz="2000" dirty="0">
                <a:ea typeface="Times New Roman" panose="02020603050405020304" pitchFamily="18" charset="0"/>
              </a:rPr>
              <a:t>)    </a:t>
            </a:r>
          </a:p>
          <a:p>
            <a:pPr>
              <a:spcAft>
                <a:spcPts val="0"/>
              </a:spcAft>
            </a:pPr>
            <a:r>
              <a:rPr lang="fr-FR" sz="2000" dirty="0">
                <a:ea typeface="Times New Roman" panose="02020603050405020304" pitchFamily="18" charset="0"/>
              </a:rPr>
              <a:t>Ces deux fonctions sont des fonctions sinusoïdales.</a:t>
            </a:r>
            <a:endParaRPr lang="fr-FR" sz="2000" dirty="0">
              <a:effectLst/>
              <a:ea typeface="Times New Roman" panose="02020603050405020304" pitchFamily="18" charset="0"/>
            </a:endParaRPr>
          </a:p>
        </p:txBody>
      </p:sp>
      <p:sp>
        <p:nvSpPr>
          <p:cNvPr id="5" name="Rectangle 4"/>
          <p:cNvSpPr/>
          <p:nvPr/>
        </p:nvSpPr>
        <p:spPr>
          <a:xfrm>
            <a:off x="0" y="3058821"/>
            <a:ext cx="2863091" cy="400110"/>
          </a:xfrm>
          <a:prstGeom prst="rect">
            <a:avLst/>
          </a:prstGeom>
        </p:spPr>
        <p:txBody>
          <a:bodyPr wrap="none">
            <a:spAutoFit/>
          </a:bodyPr>
          <a:lstStyle/>
          <a:p>
            <a:pPr lvl="1">
              <a:spcAft>
                <a:spcPts val="0"/>
              </a:spcAft>
            </a:pPr>
            <a:r>
              <a:rPr lang="fr-FR" sz="2000" u="sng" dirty="0">
                <a:solidFill>
                  <a:srgbClr val="0070C0"/>
                </a:solidFill>
                <a:ea typeface="Times New Roman" panose="02020603050405020304" pitchFamily="18" charset="0"/>
              </a:rPr>
              <a:t>6.1 Cas de figure n°1.</a:t>
            </a:r>
            <a:endParaRPr lang="fr-FR" sz="2000" dirty="0">
              <a:solidFill>
                <a:srgbClr val="0070C0"/>
              </a:solidFill>
              <a:effectLst/>
              <a:ea typeface="Times New Roman" panose="02020603050405020304" pitchFamily="18" charset="0"/>
            </a:endParaRPr>
          </a:p>
        </p:txBody>
      </p:sp>
      <p:pic>
        <p:nvPicPr>
          <p:cNvPr id="6" name="Image 5" descr="http://www.chimix.com/Images/fesic98P/eni411.gif"/>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7173191" y="2858958"/>
            <a:ext cx="3276600" cy="3276600"/>
          </a:xfrm>
          <a:prstGeom prst="rect">
            <a:avLst/>
          </a:prstGeom>
          <a:noFill/>
          <a:ln>
            <a:noFill/>
          </a:ln>
        </p:spPr>
      </p:pic>
      <p:sp>
        <p:nvSpPr>
          <p:cNvPr id="7" name="Text Box 93"/>
          <p:cNvSpPr txBox="1">
            <a:spLocks noChangeArrowheads="1"/>
          </p:cNvSpPr>
          <p:nvPr/>
        </p:nvSpPr>
        <p:spPr bwMode="auto">
          <a:xfrm>
            <a:off x="471055" y="3996338"/>
            <a:ext cx="4263341" cy="1143000"/>
          </a:xfrm>
          <a:prstGeom prst="rect">
            <a:avLst/>
          </a:prstGeom>
          <a:solidFill>
            <a:srgbClr val="FFFFFF"/>
          </a:solidFill>
          <a:ln w="9525">
            <a:solidFill>
              <a:srgbClr val="FFFFFF"/>
            </a:solidFill>
            <a:miter lim="800000"/>
            <a:headEnd/>
            <a:tailEnd/>
          </a:ln>
        </p:spPr>
        <p:txBody>
          <a:bodyPr rot="0" vert="horz" wrap="square" lIns="91440" tIns="45720" rIns="91440" bIns="45720" anchor="t" anchorCtr="0" upright="1">
            <a:noAutofit/>
          </a:bodyPr>
          <a:lstStyle/>
          <a:p>
            <a:pPr>
              <a:spcAft>
                <a:spcPts val="0"/>
              </a:spcAft>
            </a:pPr>
            <a:r>
              <a:rPr lang="fr-FR" sz="2000" dirty="0">
                <a:effectLst/>
                <a:ea typeface="Times New Roman" panose="02020603050405020304" pitchFamily="18" charset="0"/>
              </a:rPr>
              <a:t>Calibres :</a:t>
            </a:r>
          </a:p>
          <a:p>
            <a:pPr>
              <a:spcAft>
                <a:spcPts val="0"/>
              </a:spcAft>
            </a:pPr>
            <a:r>
              <a:rPr lang="fr-FR" sz="2000" dirty="0">
                <a:effectLst/>
                <a:ea typeface="Times New Roman" panose="02020603050405020304" pitchFamily="18" charset="0"/>
              </a:rPr>
              <a:t> </a:t>
            </a:r>
          </a:p>
          <a:p>
            <a:pPr>
              <a:spcAft>
                <a:spcPts val="0"/>
              </a:spcAft>
            </a:pPr>
            <a:r>
              <a:rPr lang="fr-FR" sz="2000" dirty="0">
                <a:effectLst/>
                <a:ea typeface="Times New Roman" panose="02020603050405020304" pitchFamily="18" charset="0"/>
              </a:rPr>
              <a:t>Base de temps :     1div</a:t>
            </a:r>
            <a:r>
              <a:rPr lang="fr-FR" sz="2000" dirty="0">
                <a:effectLst/>
                <a:ea typeface="Times New Roman" panose="02020603050405020304" pitchFamily="18" charset="0"/>
                <a:sym typeface="Wingdings" panose="05000000000000000000" pitchFamily="2" charset="2"/>
              </a:rPr>
              <a:t></a:t>
            </a:r>
            <a:r>
              <a:rPr lang="fr-FR" sz="2000" dirty="0">
                <a:effectLst/>
                <a:ea typeface="Times New Roman" panose="02020603050405020304" pitchFamily="18" charset="0"/>
              </a:rPr>
              <a:t> 4 ms</a:t>
            </a:r>
          </a:p>
          <a:p>
            <a:pPr>
              <a:spcAft>
                <a:spcPts val="0"/>
              </a:spcAft>
            </a:pPr>
            <a:r>
              <a:rPr lang="fr-FR" sz="2000" dirty="0">
                <a:effectLst/>
                <a:ea typeface="Times New Roman" panose="02020603050405020304" pitchFamily="18" charset="0"/>
              </a:rPr>
              <a:t> </a:t>
            </a:r>
          </a:p>
          <a:p>
            <a:pPr>
              <a:spcAft>
                <a:spcPts val="0"/>
              </a:spcAft>
            </a:pPr>
            <a:r>
              <a:rPr lang="fr-FR" sz="2000" dirty="0">
                <a:effectLst/>
                <a:ea typeface="Times New Roman" panose="02020603050405020304" pitchFamily="18" charset="0"/>
              </a:rPr>
              <a:t>échelle des tensions :   1 div </a:t>
            </a:r>
            <a:r>
              <a:rPr lang="fr-FR" sz="2000" dirty="0">
                <a:effectLst/>
                <a:ea typeface="Times New Roman" panose="02020603050405020304" pitchFamily="18" charset="0"/>
                <a:sym typeface="Wingdings" panose="05000000000000000000" pitchFamily="2" charset="2"/>
              </a:rPr>
              <a:t></a:t>
            </a:r>
            <a:r>
              <a:rPr lang="fr-FR" sz="2000" dirty="0">
                <a:effectLst/>
                <a:ea typeface="Times New Roman" panose="02020603050405020304" pitchFamily="18" charset="0"/>
              </a:rPr>
              <a:t> 3V</a:t>
            </a:r>
          </a:p>
        </p:txBody>
      </p:sp>
      <p:sp>
        <p:nvSpPr>
          <p:cNvPr id="4" name="Rectangle 3">
            <a:extLst>
              <a:ext uri="{FF2B5EF4-FFF2-40B4-BE49-F238E27FC236}">
                <a16:creationId xmlns:a16="http://schemas.microsoft.com/office/drawing/2014/main" id="{F3BA37F3-1224-4CE2-AEE1-563DAB034E5F}"/>
              </a:ext>
            </a:extLst>
          </p:cNvPr>
          <p:cNvSpPr/>
          <p:nvPr/>
        </p:nvSpPr>
        <p:spPr>
          <a:xfrm>
            <a:off x="7173191" y="5289452"/>
            <a:ext cx="184212" cy="3657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20965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Rectangle 7"/>
              <p:cNvSpPr/>
              <p:nvPr/>
            </p:nvSpPr>
            <p:spPr>
              <a:xfrm>
                <a:off x="595744" y="313558"/>
                <a:ext cx="10667999" cy="2781915"/>
              </a:xfrm>
              <a:prstGeom prst="rect">
                <a:avLst/>
              </a:prstGeom>
            </p:spPr>
            <p:txBody>
              <a:bodyPr wrap="square">
                <a:spAutoFit/>
              </a:bodyPr>
              <a:lstStyle/>
              <a:p>
                <a:pPr>
                  <a:spcAft>
                    <a:spcPts val="0"/>
                  </a:spcAft>
                </a:pPr>
                <a:r>
                  <a:rPr lang="fr-FR" sz="2000" dirty="0">
                    <a:solidFill>
                      <a:srgbClr val="FF0000"/>
                    </a:solidFill>
                    <a:ea typeface="Times New Roman" panose="02020603050405020304" pitchFamily="18" charset="0"/>
                  </a:rPr>
                  <a:t>Courbe n°1 :</a:t>
                </a:r>
                <a:endParaRPr lang="fr-FR" sz="2000" dirty="0">
                  <a:ea typeface="Times New Roman" panose="02020603050405020304" pitchFamily="18" charset="0"/>
                </a:endParaRPr>
              </a:p>
              <a:p>
                <a:pPr>
                  <a:spcAft>
                    <a:spcPts val="0"/>
                  </a:spcAft>
                </a:pPr>
                <a:r>
                  <a:rPr lang="fr-FR" sz="2000" dirty="0">
                    <a:ea typeface="Times New Roman" panose="02020603050405020304" pitchFamily="18" charset="0"/>
                  </a:rPr>
                  <a:t> </a:t>
                </a:r>
              </a:p>
              <a:p>
                <a:pPr>
                  <a:spcAft>
                    <a:spcPts val="0"/>
                  </a:spcAft>
                </a:pPr>
                <a:r>
                  <a:rPr lang="fr-FR" sz="2000" dirty="0">
                    <a:ea typeface="Times New Roman" panose="02020603050405020304" pitchFamily="18" charset="0"/>
                  </a:rPr>
                  <a:t>On choisit de représenter la courbe n°1 par la fonction u</a:t>
                </a:r>
                <a:r>
                  <a:rPr lang="fr-FR" sz="2000" baseline="-25000" dirty="0">
                    <a:ea typeface="Times New Roman" panose="02020603050405020304" pitchFamily="18" charset="0"/>
                  </a:rPr>
                  <a:t>1</a:t>
                </a:r>
                <a:r>
                  <a:rPr lang="fr-FR" sz="2000" dirty="0">
                    <a:ea typeface="Times New Roman" panose="02020603050405020304" pitchFamily="18" charset="0"/>
                  </a:rPr>
                  <a:t>(t) = U</a:t>
                </a:r>
                <a:r>
                  <a:rPr lang="fr-FR" sz="2000" baseline="-25000" dirty="0">
                    <a:ea typeface="Times New Roman" panose="02020603050405020304" pitchFamily="18" charset="0"/>
                  </a:rPr>
                  <a:t>m1</a:t>
                </a:r>
                <a:r>
                  <a:rPr lang="fr-FR" sz="2000" dirty="0">
                    <a:ea typeface="Times New Roman" panose="02020603050405020304" pitchFamily="18" charset="0"/>
                  </a:rPr>
                  <a:t> cos (</a:t>
                </a:r>
                <a:r>
                  <a:rPr lang="fr-FR" sz="2000" dirty="0" err="1">
                    <a:ea typeface="Times New Roman" panose="02020603050405020304" pitchFamily="18" charset="0"/>
                  </a:rPr>
                  <a:t>ωt</a:t>
                </a:r>
                <a:r>
                  <a:rPr lang="fr-FR" sz="2000" dirty="0">
                    <a:ea typeface="Times New Roman" panose="02020603050405020304" pitchFamily="18" charset="0"/>
                  </a:rPr>
                  <a:t>) ; est-ce que cette fonction convient ?</a:t>
                </a:r>
              </a:p>
              <a:p>
                <a:pPr>
                  <a:spcAft>
                    <a:spcPts val="0"/>
                  </a:spcAft>
                </a:pPr>
                <a:r>
                  <a:rPr lang="fr-FR" sz="2000" dirty="0">
                    <a:ea typeface="Times New Roman" panose="02020603050405020304" pitchFamily="18" charset="0"/>
                  </a:rPr>
                  <a:t> </a:t>
                </a:r>
              </a:p>
              <a:p>
                <a:r>
                  <a:rPr lang="fr-FR" sz="2000" dirty="0">
                    <a:solidFill>
                      <a:srgbClr val="FF0000"/>
                    </a:solidFill>
                    <a:ea typeface="Times New Roman" panose="02020603050405020304" pitchFamily="18" charset="0"/>
                    <a:cs typeface="Times New Roman" panose="02020603050405020304" pitchFamily="18" charset="0"/>
                  </a:rPr>
                  <a:t>La période T = (2x2)x4 = 16 ms donc la fréquence de la tension u</a:t>
                </a:r>
                <a:r>
                  <a:rPr lang="fr-FR" sz="2000" baseline="-25000" dirty="0">
                    <a:solidFill>
                      <a:srgbClr val="FF0000"/>
                    </a:solidFill>
                    <a:ea typeface="Times New Roman" panose="02020603050405020304" pitchFamily="18" charset="0"/>
                    <a:cs typeface="Times New Roman" panose="02020603050405020304" pitchFamily="18" charset="0"/>
                  </a:rPr>
                  <a:t>1</a:t>
                </a:r>
                <a:r>
                  <a:rPr lang="fr-FR" sz="2000" dirty="0">
                    <a:solidFill>
                      <a:srgbClr val="FF0000"/>
                    </a:solidFill>
                    <a:ea typeface="Times New Roman" panose="02020603050405020304" pitchFamily="18" charset="0"/>
                    <a:cs typeface="Times New Roman" panose="02020603050405020304" pitchFamily="18" charset="0"/>
                  </a:rPr>
                  <a:t>(t) est égale à   </a:t>
                </a:r>
                <a14:m>
                  <m:oMath xmlns:m="http://schemas.openxmlformats.org/officeDocument/2006/math">
                    <m:r>
                      <m:rPr>
                        <m:sty m:val="p"/>
                      </m:rPr>
                      <a:rPr lang="fr-FR" sz="2000" b="0" i="0" smtClean="0">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f</m:t>
                    </m:r>
                    <m:r>
                      <a:rPr lang="fr-FR" sz="2000" b="0" i="0" smtClean="0">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m:t>
                    </m:r>
                    <m:f>
                      <m:fPr>
                        <m:ctrlPr>
                          <a:rPr lang="fr-FR" sz="2000" i="1" smtClean="0">
                            <a:solidFill>
                              <a:srgbClr val="FF0000"/>
                            </a:solidFill>
                            <a:latin typeface="Cambria Math" panose="02040503050406030204" pitchFamily="18" charset="0"/>
                            <a:cs typeface="Times New Roman" panose="02020603050405020304" pitchFamily="18" charset="0"/>
                          </a:rPr>
                        </m:ctrlPr>
                      </m:fPr>
                      <m:num>
                        <m:r>
                          <a:rPr lang="fr-FR" sz="2000" b="0" i="0" smtClean="0">
                            <a:solidFill>
                              <a:srgbClr val="FF0000"/>
                            </a:solidFill>
                            <a:latin typeface="Cambria Math" panose="02040503050406030204" pitchFamily="18" charset="0"/>
                            <a:cs typeface="Times New Roman" panose="02020603050405020304" pitchFamily="18" charset="0"/>
                          </a:rPr>
                          <m:t>1</m:t>
                        </m:r>
                      </m:num>
                      <m:den>
                        <m:r>
                          <m:rPr>
                            <m:sty m:val="p"/>
                          </m:rPr>
                          <a:rPr lang="fr-FR" sz="2000" b="0" i="0" smtClean="0">
                            <a:solidFill>
                              <a:srgbClr val="FF0000"/>
                            </a:solidFill>
                            <a:latin typeface="Cambria Math" panose="02040503050406030204" pitchFamily="18" charset="0"/>
                            <a:cs typeface="Times New Roman" panose="02020603050405020304" pitchFamily="18" charset="0"/>
                          </a:rPr>
                          <m:t>T</m:t>
                        </m:r>
                      </m:den>
                    </m:f>
                    <m:r>
                      <a:rPr lang="fr-FR" sz="2000" b="0" i="0" smtClean="0">
                        <a:solidFill>
                          <a:srgbClr val="FF0000"/>
                        </a:solidFill>
                        <a:latin typeface="Cambria Math" panose="02040503050406030204" pitchFamily="18" charset="0"/>
                        <a:cs typeface="Times New Roman" panose="02020603050405020304" pitchFamily="18" charset="0"/>
                      </a:rPr>
                      <m:t>=</m:t>
                    </m:r>
                    <m:f>
                      <m:fPr>
                        <m:ctrlPr>
                          <a:rPr lang="fr-FR" sz="2000" i="1" smtClean="0">
                            <a:solidFill>
                              <a:srgbClr val="FF0000"/>
                            </a:solidFill>
                            <a:latin typeface="Cambria Math" panose="02040503050406030204" pitchFamily="18" charset="0"/>
                            <a:cs typeface="Times New Roman" panose="02020603050405020304" pitchFamily="18" charset="0"/>
                          </a:rPr>
                        </m:ctrlPr>
                      </m:fPr>
                      <m:num>
                        <m:r>
                          <a:rPr lang="fr-FR" sz="2000" b="0" i="1" smtClean="0">
                            <a:solidFill>
                              <a:srgbClr val="FF0000"/>
                            </a:solidFill>
                            <a:latin typeface="Cambria Math" panose="02040503050406030204" pitchFamily="18" charset="0"/>
                            <a:cs typeface="Times New Roman" panose="02020603050405020304" pitchFamily="18" charset="0"/>
                          </a:rPr>
                          <m:t>1</m:t>
                        </m:r>
                      </m:num>
                      <m:den>
                        <m:r>
                          <a:rPr lang="fr-FR" sz="2000" b="0" i="1" smtClean="0">
                            <a:solidFill>
                              <a:srgbClr val="FF0000"/>
                            </a:solidFill>
                            <a:latin typeface="Cambria Math" panose="02040503050406030204" pitchFamily="18" charset="0"/>
                            <a:cs typeface="Times New Roman" panose="02020603050405020304" pitchFamily="18" charset="0"/>
                          </a:rPr>
                          <m:t>16.</m:t>
                        </m:r>
                        <m:sSup>
                          <m:sSupPr>
                            <m:ctrlPr>
                              <a:rPr lang="fr-FR" sz="2000" i="1" smtClean="0">
                                <a:solidFill>
                                  <a:srgbClr val="FF0000"/>
                                </a:solidFill>
                                <a:latin typeface="Cambria Math" panose="02040503050406030204" pitchFamily="18" charset="0"/>
                                <a:cs typeface="Times New Roman" panose="02020603050405020304" pitchFamily="18" charset="0"/>
                              </a:rPr>
                            </m:ctrlPr>
                          </m:sSupPr>
                          <m:e>
                            <m:r>
                              <a:rPr lang="fr-FR" sz="2000" b="0" i="1" smtClean="0">
                                <a:solidFill>
                                  <a:srgbClr val="FF0000"/>
                                </a:solidFill>
                                <a:latin typeface="Cambria Math" panose="02040503050406030204" pitchFamily="18" charset="0"/>
                                <a:cs typeface="Times New Roman" panose="02020603050405020304" pitchFamily="18" charset="0"/>
                              </a:rPr>
                              <m:t>10</m:t>
                            </m:r>
                          </m:e>
                          <m:sup>
                            <m:r>
                              <a:rPr lang="fr-FR" sz="2000" b="0" i="1" smtClean="0">
                                <a:solidFill>
                                  <a:srgbClr val="FF0000"/>
                                </a:solidFill>
                                <a:latin typeface="Cambria Math" panose="02040503050406030204" pitchFamily="18" charset="0"/>
                                <a:cs typeface="Times New Roman" panose="02020603050405020304" pitchFamily="18" charset="0"/>
                              </a:rPr>
                              <m:t>−3</m:t>
                            </m:r>
                          </m:sup>
                        </m:sSup>
                      </m:den>
                    </m:f>
                  </m:oMath>
                </a14:m>
                <a:endParaRPr lang="fr-FR" sz="2000" dirty="0">
                  <a:solidFill>
                    <a:srgbClr val="FF0000"/>
                  </a:solidFill>
                  <a:ea typeface="Times New Roman" panose="02020603050405020304" pitchFamily="18" charset="0"/>
                  <a:cs typeface="Times New Roman" panose="02020603050405020304" pitchFamily="18" charset="0"/>
                </a:endParaRPr>
              </a:p>
              <a:p>
                <a:endParaRPr lang="fr-FR" dirty="0">
                  <a:solidFill>
                    <a:srgbClr val="FF0000"/>
                  </a:solidFill>
                  <a:latin typeface="Verdana" panose="020B0604030504040204" pitchFamily="34" charset="0"/>
                  <a:cs typeface="Times New Roman" panose="02020603050405020304" pitchFamily="18" charset="0"/>
                </a:endParaRPr>
              </a:p>
              <a:p>
                <a:r>
                  <a:rPr lang="fr-FR" sz="2000" dirty="0">
                    <a:solidFill>
                      <a:srgbClr val="FF0000"/>
                    </a:solidFill>
                  </a:rPr>
                  <a:t>La pulsation  </a:t>
                </a:r>
                <a14:m>
                  <m:oMath xmlns:m="http://schemas.openxmlformats.org/officeDocument/2006/math">
                    <m:r>
                      <m:rPr>
                        <m:sty m:val="p"/>
                      </m:rPr>
                      <a:rPr lang="fr-FR" sz="2000" b="0" i="0" smtClean="0">
                        <a:solidFill>
                          <a:srgbClr val="FF0000"/>
                        </a:solidFill>
                        <a:latin typeface="Cambria Math" panose="02040503050406030204" pitchFamily="18" charset="0"/>
                        <a:ea typeface="Cambria Math" panose="02040503050406030204" pitchFamily="18" charset="0"/>
                      </a:rPr>
                      <m:t>ω</m:t>
                    </m:r>
                    <m:r>
                      <a:rPr lang="fr-FR" sz="2000" b="0" i="0" smtClean="0">
                        <a:solidFill>
                          <a:srgbClr val="FF0000"/>
                        </a:solidFill>
                        <a:latin typeface="Cambria Math" panose="02040503050406030204" pitchFamily="18" charset="0"/>
                        <a:ea typeface="Cambria Math" panose="02040503050406030204" pitchFamily="18" charset="0"/>
                      </a:rPr>
                      <m:t>=2</m:t>
                    </m:r>
                    <m:r>
                      <m:rPr>
                        <m:sty m:val="p"/>
                      </m:rPr>
                      <a:rPr lang="fr-FR" sz="2000" b="0" i="0" smtClean="0">
                        <a:solidFill>
                          <a:srgbClr val="FF0000"/>
                        </a:solidFill>
                        <a:latin typeface="Cambria Math" panose="02040503050406030204" pitchFamily="18" charset="0"/>
                        <a:ea typeface="Cambria Math" panose="02040503050406030204" pitchFamily="18" charset="0"/>
                      </a:rPr>
                      <m:t>πf</m:t>
                    </m:r>
                    <m:r>
                      <a:rPr lang="fr-FR" sz="2000" b="0" i="0" smtClean="0">
                        <a:solidFill>
                          <a:srgbClr val="FF0000"/>
                        </a:solidFill>
                        <a:latin typeface="Cambria Math" panose="02040503050406030204" pitchFamily="18" charset="0"/>
                        <a:ea typeface="Cambria Math" panose="02040503050406030204" pitchFamily="18" charset="0"/>
                      </a:rPr>
                      <m:t>=</m:t>
                    </m:r>
                    <m:f>
                      <m:fPr>
                        <m:ctrlPr>
                          <a:rPr lang="fr-FR" sz="2000" i="1">
                            <a:solidFill>
                              <a:srgbClr val="FF0000"/>
                            </a:solidFill>
                            <a:latin typeface="Cambria Math" panose="02040503050406030204" pitchFamily="18" charset="0"/>
                            <a:cs typeface="Times New Roman" panose="02020603050405020304" pitchFamily="18" charset="0"/>
                          </a:rPr>
                        </m:ctrlPr>
                      </m:fPr>
                      <m:num>
                        <m:r>
                          <a:rPr lang="fr-FR" sz="2000" b="0" i="0" smtClean="0">
                            <a:solidFill>
                              <a:srgbClr val="FF0000"/>
                            </a:solidFill>
                            <a:latin typeface="Cambria Math" panose="02040503050406030204" pitchFamily="18" charset="0"/>
                            <a:cs typeface="Times New Roman" panose="02020603050405020304" pitchFamily="18" charset="0"/>
                          </a:rPr>
                          <m:t>2</m:t>
                        </m:r>
                        <m:r>
                          <m:rPr>
                            <m:sty m:val="p"/>
                          </m:rPr>
                          <a:rPr lang="fr-FR" sz="2000" b="0" i="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π</m:t>
                        </m:r>
                      </m:num>
                      <m:den>
                        <m:r>
                          <a:rPr lang="fr-FR" sz="2000" b="0" i="0">
                            <a:solidFill>
                              <a:srgbClr val="FF0000"/>
                            </a:solidFill>
                            <a:latin typeface="Cambria Math" panose="02040503050406030204" pitchFamily="18" charset="0"/>
                            <a:cs typeface="Times New Roman" panose="02020603050405020304" pitchFamily="18" charset="0"/>
                          </a:rPr>
                          <m:t>16.</m:t>
                        </m:r>
                        <m:sSup>
                          <m:sSupPr>
                            <m:ctrlPr>
                              <a:rPr lang="fr-FR" sz="2000" i="1">
                                <a:solidFill>
                                  <a:srgbClr val="FF0000"/>
                                </a:solidFill>
                                <a:latin typeface="Cambria Math" panose="02040503050406030204" pitchFamily="18" charset="0"/>
                                <a:cs typeface="Times New Roman" panose="02020603050405020304" pitchFamily="18" charset="0"/>
                              </a:rPr>
                            </m:ctrlPr>
                          </m:sSupPr>
                          <m:e>
                            <m:r>
                              <a:rPr lang="fr-FR" sz="2000" b="0" i="0">
                                <a:solidFill>
                                  <a:srgbClr val="FF0000"/>
                                </a:solidFill>
                                <a:latin typeface="Cambria Math" panose="02040503050406030204" pitchFamily="18" charset="0"/>
                                <a:cs typeface="Times New Roman" panose="02020603050405020304" pitchFamily="18" charset="0"/>
                              </a:rPr>
                              <m:t>10</m:t>
                            </m:r>
                          </m:e>
                          <m:sup>
                            <m:r>
                              <a:rPr lang="fr-FR" sz="2000" b="0" i="0">
                                <a:solidFill>
                                  <a:srgbClr val="FF0000"/>
                                </a:solidFill>
                                <a:latin typeface="Cambria Math" panose="02040503050406030204" pitchFamily="18" charset="0"/>
                                <a:cs typeface="Times New Roman" panose="02020603050405020304" pitchFamily="18" charset="0"/>
                              </a:rPr>
                              <m:t>−3</m:t>
                            </m:r>
                          </m:sup>
                        </m:sSup>
                      </m:den>
                    </m:f>
                    <m:r>
                      <a:rPr lang="fr-FR" sz="2000" b="0" i="0" smtClean="0">
                        <a:solidFill>
                          <a:srgbClr val="FF0000"/>
                        </a:solidFill>
                        <a:latin typeface="Cambria Math" panose="02040503050406030204" pitchFamily="18" charset="0"/>
                        <a:cs typeface="Times New Roman" panose="02020603050405020304" pitchFamily="18" charset="0"/>
                      </a:rPr>
                      <m:t>=392,5 </m:t>
                    </m:r>
                    <m:r>
                      <m:rPr>
                        <m:sty m:val="p"/>
                      </m:rPr>
                      <a:rPr lang="fr-FR" sz="2000" b="0" i="0" smtClean="0">
                        <a:solidFill>
                          <a:srgbClr val="FF0000"/>
                        </a:solidFill>
                        <a:latin typeface="Cambria Math" panose="02040503050406030204" pitchFamily="18" charset="0"/>
                        <a:cs typeface="Times New Roman" panose="02020603050405020304" pitchFamily="18" charset="0"/>
                      </a:rPr>
                      <m:t>rad</m:t>
                    </m:r>
                    <m:r>
                      <a:rPr lang="fr-FR" sz="2000" b="0" i="0" smtClean="0">
                        <a:solidFill>
                          <a:srgbClr val="FF0000"/>
                        </a:solidFill>
                        <a:latin typeface="Cambria Math" panose="02040503050406030204" pitchFamily="18" charset="0"/>
                        <a:cs typeface="Times New Roman" panose="02020603050405020304" pitchFamily="18" charset="0"/>
                      </a:rPr>
                      <m:t>.</m:t>
                    </m:r>
                    <m:sSup>
                      <m:sSupPr>
                        <m:ctrlPr>
                          <a:rPr lang="fr-FR" sz="2000" i="1" smtClean="0">
                            <a:solidFill>
                              <a:srgbClr val="FF0000"/>
                            </a:solidFill>
                            <a:latin typeface="Cambria Math" panose="02040503050406030204" pitchFamily="18" charset="0"/>
                            <a:cs typeface="Times New Roman" panose="02020603050405020304" pitchFamily="18" charset="0"/>
                          </a:rPr>
                        </m:ctrlPr>
                      </m:sSupPr>
                      <m:e>
                        <m:r>
                          <m:rPr>
                            <m:sty m:val="p"/>
                          </m:rPr>
                          <a:rPr lang="fr-FR" sz="2000" b="0" i="0" smtClean="0">
                            <a:solidFill>
                              <a:srgbClr val="FF0000"/>
                            </a:solidFill>
                            <a:latin typeface="Cambria Math" panose="02040503050406030204" pitchFamily="18" charset="0"/>
                            <a:cs typeface="Times New Roman" panose="02020603050405020304" pitchFamily="18" charset="0"/>
                          </a:rPr>
                          <m:t>s</m:t>
                        </m:r>
                      </m:e>
                      <m:sup>
                        <m:r>
                          <a:rPr lang="fr-FR" sz="2000" b="0" i="0" smtClean="0">
                            <a:solidFill>
                              <a:srgbClr val="FF0000"/>
                            </a:solidFill>
                            <a:latin typeface="Cambria Math" panose="02040503050406030204" pitchFamily="18" charset="0"/>
                            <a:cs typeface="Times New Roman" panose="02020603050405020304" pitchFamily="18" charset="0"/>
                          </a:rPr>
                          <m:t>−1</m:t>
                        </m:r>
                      </m:sup>
                    </m:sSup>
                  </m:oMath>
                </a14:m>
                <a:endParaRPr lang="fr-FR" sz="2000" dirty="0">
                  <a:solidFill>
                    <a:srgbClr val="FF0000"/>
                  </a:solidFill>
                </a:endParaRPr>
              </a:p>
            </p:txBody>
          </p:sp>
        </mc:Choice>
        <mc:Fallback xmlns="">
          <p:sp>
            <p:nvSpPr>
              <p:cNvPr id="8" name="Rectangle 7"/>
              <p:cNvSpPr>
                <a:spLocks noRot="1" noChangeAspect="1" noMove="1" noResize="1" noEditPoints="1" noAdjustHandles="1" noChangeArrowheads="1" noChangeShapeType="1" noTextEdit="1"/>
              </p:cNvSpPr>
              <p:nvPr/>
            </p:nvSpPr>
            <p:spPr>
              <a:xfrm>
                <a:off x="595744" y="313558"/>
                <a:ext cx="10667999" cy="2781915"/>
              </a:xfrm>
              <a:prstGeom prst="rect">
                <a:avLst/>
              </a:prstGeom>
              <a:blipFill>
                <a:blip r:embed="rId2"/>
                <a:stretch>
                  <a:fillRect l="-629" t="-1313" r="-171" b="-656"/>
                </a:stretch>
              </a:blipFill>
            </p:spPr>
            <p:txBody>
              <a:bodyPr/>
              <a:lstStyle/>
              <a:p>
                <a:r>
                  <a:rPr lang="fr-FR">
                    <a:noFill/>
                  </a:rPr>
                  <a:t> </a:t>
                </a:r>
              </a:p>
            </p:txBody>
          </p:sp>
        </mc:Fallback>
      </mc:AlternateContent>
      <p:sp>
        <p:nvSpPr>
          <p:cNvPr id="9" name="Rectangle 8"/>
          <p:cNvSpPr/>
          <p:nvPr/>
        </p:nvSpPr>
        <p:spPr>
          <a:xfrm>
            <a:off x="595744" y="3387989"/>
            <a:ext cx="10667999" cy="2862322"/>
          </a:xfrm>
          <a:prstGeom prst="rect">
            <a:avLst/>
          </a:prstGeom>
        </p:spPr>
        <p:txBody>
          <a:bodyPr wrap="square">
            <a:spAutoFit/>
          </a:bodyPr>
          <a:lstStyle/>
          <a:p>
            <a:pPr>
              <a:spcAft>
                <a:spcPts val="0"/>
              </a:spcAft>
            </a:pPr>
            <a:r>
              <a:rPr lang="fr-FR" sz="2000" dirty="0">
                <a:solidFill>
                  <a:srgbClr val="FF0000"/>
                </a:solidFill>
                <a:ea typeface="Times New Roman" panose="02020603050405020304" pitchFamily="18" charset="0"/>
                <a:cs typeface="Tahoma" panose="020B0604030504040204" pitchFamily="34" charset="0"/>
              </a:rPr>
              <a:t>Et la tension maximale U</a:t>
            </a:r>
            <a:r>
              <a:rPr lang="fr-FR" sz="2000" baseline="-25000" dirty="0">
                <a:solidFill>
                  <a:srgbClr val="FF0000"/>
                </a:solidFill>
                <a:ea typeface="Times New Roman" panose="02020603050405020304" pitchFamily="18" charset="0"/>
                <a:cs typeface="Tahoma" panose="020B0604030504040204" pitchFamily="34" charset="0"/>
              </a:rPr>
              <a:t>1m</a:t>
            </a:r>
            <a:r>
              <a:rPr lang="fr-FR" sz="2000" dirty="0">
                <a:solidFill>
                  <a:srgbClr val="FF0000"/>
                </a:solidFill>
                <a:ea typeface="Times New Roman" panose="02020603050405020304" pitchFamily="18" charset="0"/>
                <a:cs typeface="Tahoma" panose="020B0604030504040204" pitchFamily="34" charset="0"/>
              </a:rPr>
              <a:t> = 6 V</a:t>
            </a:r>
            <a:endParaRPr lang="fr-FR" sz="2000" dirty="0">
              <a:ea typeface="Times New Roman" panose="02020603050405020304" pitchFamily="18" charset="0"/>
            </a:endParaRPr>
          </a:p>
          <a:p>
            <a:pPr>
              <a:spcAft>
                <a:spcPts val="0"/>
              </a:spcAft>
            </a:pPr>
            <a:r>
              <a:rPr lang="fr-FR" sz="2000" dirty="0">
                <a:ea typeface="Times New Roman" panose="02020603050405020304" pitchFamily="18" charset="0"/>
              </a:rPr>
              <a:t> </a:t>
            </a:r>
          </a:p>
          <a:p>
            <a:pPr>
              <a:spcAft>
                <a:spcPts val="0"/>
              </a:spcAft>
            </a:pPr>
            <a:r>
              <a:rPr lang="fr-FR" sz="2000" dirty="0">
                <a:ea typeface="Times New Roman" panose="02020603050405020304" pitchFamily="18" charset="0"/>
              </a:rPr>
              <a:t>Donc cela donnerait u</a:t>
            </a:r>
            <a:r>
              <a:rPr lang="fr-FR" sz="2000" baseline="-25000" dirty="0">
                <a:ea typeface="Times New Roman" panose="02020603050405020304" pitchFamily="18" charset="0"/>
              </a:rPr>
              <a:t>1</a:t>
            </a:r>
            <a:r>
              <a:rPr lang="fr-FR" sz="2000" dirty="0">
                <a:ea typeface="Times New Roman" panose="02020603050405020304" pitchFamily="18" charset="0"/>
              </a:rPr>
              <a:t>(t) = 6 cos (392,5.t) </a:t>
            </a:r>
          </a:p>
          <a:p>
            <a:pPr>
              <a:spcAft>
                <a:spcPts val="0"/>
              </a:spcAft>
            </a:pPr>
            <a:r>
              <a:rPr lang="fr-FR" sz="2000" dirty="0">
                <a:ea typeface="Times New Roman" panose="02020603050405020304" pitchFamily="18" charset="0"/>
              </a:rPr>
              <a:t> </a:t>
            </a:r>
          </a:p>
          <a:p>
            <a:pPr>
              <a:spcAft>
                <a:spcPts val="0"/>
              </a:spcAft>
            </a:pPr>
            <a:r>
              <a:rPr lang="fr-FR" sz="2000" dirty="0">
                <a:ea typeface="Times New Roman" panose="02020603050405020304" pitchFamily="18" charset="0"/>
              </a:rPr>
              <a:t>Mais que se passe-t-il en zéro ?</a:t>
            </a:r>
          </a:p>
          <a:p>
            <a:pPr>
              <a:spcAft>
                <a:spcPts val="0"/>
              </a:spcAft>
            </a:pPr>
            <a:r>
              <a:rPr lang="fr-FR" sz="2000" dirty="0">
                <a:ea typeface="Times New Roman" panose="02020603050405020304" pitchFamily="18" charset="0"/>
              </a:rPr>
              <a:t> </a:t>
            </a:r>
          </a:p>
          <a:p>
            <a:pPr>
              <a:spcAft>
                <a:spcPts val="0"/>
              </a:spcAft>
            </a:pPr>
            <a:r>
              <a:rPr lang="fr-FR" sz="2000" dirty="0">
                <a:solidFill>
                  <a:srgbClr val="FF0000"/>
                </a:solidFill>
                <a:ea typeface="Times New Roman" panose="02020603050405020304" pitchFamily="18" charset="0"/>
              </a:rPr>
              <a:t>Si t=0s, sur le graphe on a u (0) =0V or d’après la fonction on obtient</a:t>
            </a:r>
            <a:r>
              <a:rPr lang="fr-FR" sz="2000" dirty="0">
                <a:ea typeface="Times New Roman" panose="02020603050405020304" pitchFamily="18" charset="0"/>
              </a:rPr>
              <a:t>   </a:t>
            </a:r>
            <a:r>
              <a:rPr lang="fr-FR" sz="2000" dirty="0">
                <a:solidFill>
                  <a:srgbClr val="FF0000"/>
                </a:solidFill>
                <a:ea typeface="Times New Roman" panose="02020603050405020304" pitchFamily="18" charset="0"/>
              </a:rPr>
              <a:t>u</a:t>
            </a:r>
            <a:r>
              <a:rPr lang="fr-FR" sz="2000" baseline="-25000" dirty="0">
                <a:solidFill>
                  <a:srgbClr val="FF0000"/>
                </a:solidFill>
                <a:ea typeface="Times New Roman" panose="02020603050405020304" pitchFamily="18" charset="0"/>
              </a:rPr>
              <a:t>1</a:t>
            </a:r>
            <a:r>
              <a:rPr lang="fr-FR" sz="2000" dirty="0">
                <a:solidFill>
                  <a:srgbClr val="FF0000"/>
                </a:solidFill>
                <a:ea typeface="Times New Roman" panose="02020603050405020304" pitchFamily="18" charset="0"/>
              </a:rPr>
              <a:t>(0)= 6V</a:t>
            </a:r>
            <a:endParaRPr lang="fr-FR" sz="2000" dirty="0">
              <a:ea typeface="Times New Roman" panose="02020603050405020304" pitchFamily="18" charset="0"/>
            </a:endParaRPr>
          </a:p>
          <a:p>
            <a:pPr>
              <a:spcAft>
                <a:spcPts val="0"/>
              </a:spcAft>
            </a:pPr>
            <a:r>
              <a:rPr lang="fr-FR" sz="2000" dirty="0">
                <a:ea typeface="Times New Roman" panose="02020603050405020304" pitchFamily="18" charset="0"/>
              </a:rPr>
              <a:t> </a:t>
            </a:r>
          </a:p>
          <a:p>
            <a:pPr>
              <a:spcAft>
                <a:spcPts val="0"/>
              </a:spcAft>
            </a:pPr>
            <a:r>
              <a:rPr lang="fr-FR" sz="2000" dirty="0">
                <a:ea typeface="Times New Roman" panose="02020603050405020304" pitchFamily="18" charset="0"/>
              </a:rPr>
              <a:t>On doit donc avoir comme condition particulière </a:t>
            </a:r>
            <a:r>
              <a:rPr lang="fr-FR" sz="2000" dirty="0">
                <a:solidFill>
                  <a:srgbClr val="FF0000"/>
                </a:solidFill>
                <a:ea typeface="Times New Roman" panose="02020603050405020304" pitchFamily="18" charset="0"/>
              </a:rPr>
              <a:t>u</a:t>
            </a:r>
            <a:r>
              <a:rPr lang="fr-FR" sz="2000" baseline="-25000" dirty="0">
                <a:solidFill>
                  <a:srgbClr val="FF0000"/>
                </a:solidFill>
                <a:ea typeface="Times New Roman" panose="02020603050405020304" pitchFamily="18" charset="0"/>
              </a:rPr>
              <a:t>1</a:t>
            </a:r>
            <a:r>
              <a:rPr lang="fr-FR" sz="2000" dirty="0">
                <a:solidFill>
                  <a:srgbClr val="FF0000"/>
                </a:solidFill>
                <a:ea typeface="Times New Roman" panose="02020603050405020304" pitchFamily="18" charset="0"/>
              </a:rPr>
              <a:t>(0) = 0 V</a:t>
            </a:r>
            <a:endParaRPr lang="fr-FR" sz="2000" dirty="0">
              <a:effectLst/>
              <a:ea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ZoneTexte 2">
                <a:extLst>
                  <a:ext uri="{FF2B5EF4-FFF2-40B4-BE49-F238E27FC236}">
                    <a16:creationId xmlns:a16="http://schemas.microsoft.com/office/drawing/2014/main" id="{4B464869-E1F3-497F-B15E-773CE5BC675D}"/>
                  </a:ext>
                </a:extLst>
              </p:cNvPr>
              <p:cNvSpPr txBox="1"/>
              <p:nvPr/>
            </p:nvSpPr>
            <p:spPr>
              <a:xfrm>
                <a:off x="8380429" y="2863564"/>
                <a:ext cx="3091992" cy="898964"/>
              </a:xfrm>
              <a:prstGeom prst="rect">
                <a:avLst/>
              </a:prstGeom>
              <a:solidFill>
                <a:srgbClr val="FFFF00"/>
              </a:solidFill>
            </p:spPr>
            <p:txBody>
              <a:bodyPr wrap="square" rtlCol="0">
                <a:spAutoFit/>
              </a:bodyPr>
              <a:lstStyle/>
              <a:p>
                <a14:m>
                  <m:oMathPara xmlns:m="http://schemas.openxmlformats.org/officeDocument/2006/math">
                    <m:oMathParaPr>
                      <m:jc m:val="centerGroup"/>
                    </m:oMathParaPr>
                    <m:oMath xmlns:m="http://schemas.openxmlformats.org/officeDocument/2006/math">
                      <m:r>
                        <m:rPr>
                          <m:sty m:val="p"/>
                        </m:rPr>
                        <a:rPr lang="fr-FR" sz="2800" b="0" i="0" smtClean="0">
                          <a:solidFill>
                            <a:srgbClr val="FF0000"/>
                          </a:solidFill>
                          <a:latin typeface="Cambria Math" panose="02040503050406030204" pitchFamily="18" charset="0"/>
                          <a:ea typeface="Cambria Math" panose="02040503050406030204" pitchFamily="18" charset="0"/>
                        </a:rPr>
                        <m:t>ω</m:t>
                      </m:r>
                      <m:r>
                        <a:rPr lang="fr-FR" sz="2800" b="0" i="0" smtClean="0">
                          <a:solidFill>
                            <a:srgbClr val="FF0000"/>
                          </a:solidFill>
                          <a:latin typeface="Cambria Math" panose="02040503050406030204" pitchFamily="18" charset="0"/>
                          <a:ea typeface="Cambria Math" panose="02040503050406030204" pitchFamily="18" charset="0"/>
                        </a:rPr>
                        <m:t>=2</m:t>
                      </m:r>
                      <m:r>
                        <m:rPr>
                          <m:sty m:val="p"/>
                        </m:rPr>
                        <a:rPr lang="fr-FR" sz="2800" b="0" i="0" smtClean="0">
                          <a:solidFill>
                            <a:srgbClr val="FF0000"/>
                          </a:solidFill>
                          <a:latin typeface="Cambria Math" panose="02040503050406030204" pitchFamily="18" charset="0"/>
                          <a:ea typeface="Cambria Math" panose="02040503050406030204" pitchFamily="18" charset="0"/>
                        </a:rPr>
                        <m:t>πf</m:t>
                      </m:r>
                      <m:r>
                        <a:rPr lang="fr-FR" sz="2800" b="0" i="0" smtClean="0">
                          <a:solidFill>
                            <a:srgbClr val="FF0000"/>
                          </a:solidFill>
                          <a:latin typeface="Cambria Math" panose="02040503050406030204" pitchFamily="18" charset="0"/>
                          <a:ea typeface="Cambria Math" panose="02040503050406030204" pitchFamily="18" charset="0"/>
                        </a:rPr>
                        <m:t>=</m:t>
                      </m:r>
                      <m:f>
                        <m:fPr>
                          <m:ctrlPr>
                            <a:rPr lang="fr-FR" sz="2800" i="1">
                              <a:solidFill>
                                <a:srgbClr val="FF0000"/>
                              </a:solidFill>
                              <a:latin typeface="Cambria Math" panose="02040503050406030204" pitchFamily="18" charset="0"/>
                              <a:cs typeface="Times New Roman" panose="02020603050405020304" pitchFamily="18" charset="0"/>
                            </a:rPr>
                          </m:ctrlPr>
                        </m:fPr>
                        <m:num>
                          <m:r>
                            <a:rPr lang="fr-FR" sz="2800" b="0" i="0" smtClean="0">
                              <a:solidFill>
                                <a:srgbClr val="FF0000"/>
                              </a:solidFill>
                              <a:latin typeface="Cambria Math" panose="02040503050406030204" pitchFamily="18" charset="0"/>
                              <a:cs typeface="Times New Roman" panose="02020603050405020304" pitchFamily="18" charset="0"/>
                            </a:rPr>
                            <m:t>2</m:t>
                          </m:r>
                          <m:r>
                            <m:rPr>
                              <m:sty m:val="p"/>
                            </m:rPr>
                            <a:rPr lang="fr-FR" sz="2800" b="0" i="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π</m:t>
                          </m:r>
                        </m:num>
                        <m:den>
                          <m:r>
                            <m:rPr>
                              <m:sty m:val="p"/>
                            </m:rPr>
                            <a:rPr lang="fr-FR" sz="2800" b="0" i="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T</m:t>
                          </m:r>
                        </m:den>
                      </m:f>
                    </m:oMath>
                  </m:oMathPara>
                </a14:m>
                <a:endParaRPr lang="fr-FR" sz="2800" dirty="0"/>
              </a:p>
            </p:txBody>
          </p:sp>
        </mc:Choice>
        <mc:Fallback>
          <p:sp>
            <p:nvSpPr>
              <p:cNvPr id="3" name="ZoneTexte 2">
                <a:extLst>
                  <a:ext uri="{FF2B5EF4-FFF2-40B4-BE49-F238E27FC236}">
                    <a16:creationId xmlns:a16="http://schemas.microsoft.com/office/drawing/2014/main" id="{4B464869-E1F3-497F-B15E-773CE5BC675D}"/>
                  </a:ext>
                </a:extLst>
              </p:cNvPr>
              <p:cNvSpPr txBox="1">
                <a:spLocks noRot="1" noChangeAspect="1" noMove="1" noResize="1" noEditPoints="1" noAdjustHandles="1" noChangeArrowheads="1" noChangeShapeType="1" noTextEdit="1"/>
              </p:cNvSpPr>
              <p:nvPr/>
            </p:nvSpPr>
            <p:spPr>
              <a:xfrm>
                <a:off x="8380429" y="2863564"/>
                <a:ext cx="3091992" cy="898964"/>
              </a:xfrm>
              <a:prstGeom prst="rect">
                <a:avLst/>
              </a:prstGeom>
              <a:blipFill>
                <a:blip r:embed="rId3"/>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3551402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3345" y="375139"/>
            <a:ext cx="11263746" cy="1323439"/>
          </a:xfrm>
          <a:prstGeom prst="rect">
            <a:avLst/>
          </a:prstGeom>
        </p:spPr>
        <p:txBody>
          <a:bodyPr wrap="square">
            <a:spAutoFit/>
          </a:bodyPr>
          <a:lstStyle/>
          <a:p>
            <a:pPr algn="just">
              <a:spcAft>
                <a:spcPts val="0"/>
              </a:spcAft>
            </a:pPr>
            <a:r>
              <a:rPr lang="fr-FR" sz="2000" dirty="0">
                <a:ea typeface="Times New Roman" panose="02020603050405020304" pitchFamily="18" charset="0"/>
              </a:rPr>
              <a:t>Dans les chapitres précédents, les tensions étudiées étaient des tensions continues fournies par des générateurs parfaits ou réels. Nous allons voir que des tensions variables existent, et observer que leurs valeurs varient en fonction du temps.</a:t>
            </a:r>
          </a:p>
          <a:p>
            <a:pPr>
              <a:spcAft>
                <a:spcPts val="0"/>
              </a:spcAft>
            </a:pPr>
            <a:r>
              <a:rPr lang="fr-FR" sz="2000" dirty="0">
                <a:latin typeface="Verdana" panose="020B0604030504040204" pitchFamily="34" charset="0"/>
                <a:ea typeface="Times New Roman" panose="02020603050405020304" pitchFamily="18" charset="0"/>
              </a:rPr>
              <a:t> </a:t>
            </a:r>
            <a:endParaRPr lang="fr-FR" sz="1200" dirty="0">
              <a:effectLst/>
              <a:latin typeface="Times New Roman" panose="02020603050405020304" pitchFamily="18" charset="0"/>
              <a:ea typeface="Times New Roman" panose="02020603050405020304" pitchFamily="18" charset="0"/>
            </a:endParaRPr>
          </a:p>
        </p:txBody>
      </p:sp>
      <p:sp>
        <p:nvSpPr>
          <p:cNvPr id="3" name="Rectangle 2"/>
          <p:cNvSpPr/>
          <p:nvPr/>
        </p:nvSpPr>
        <p:spPr>
          <a:xfrm>
            <a:off x="344631" y="1680743"/>
            <a:ext cx="6096000" cy="400110"/>
          </a:xfrm>
          <a:prstGeom prst="rect">
            <a:avLst/>
          </a:prstGeom>
        </p:spPr>
        <p:txBody>
          <a:bodyPr>
            <a:spAutoFit/>
          </a:bodyPr>
          <a:lstStyle/>
          <a:p>
            <a:pPr>
              <a:spcAft>
                <a:spcPts val="0"/>
              </a:spcAft>
            </a:pPr>
            <a:r>
              <a:rPr lang="fr-FR" sz="2000" dirty="0">
                <a:solidFill>
                  <a:srgbClr val="0070C0"/>
                </a:solidFill>
                <a:ea typeface="Times New Roman" panose="02020603050405020304" pitchFamily="18" charset="0"/>
              </a:rPr>
              <a:t> I- </a:t>
            </a:r>
            <a:r>
              <a:rPr lang="fr-FR" sz="2000" u="sng" dirty="0">
                <a:solidFill>
                  <a:srgbClr val="0070C0"/>
                </a:solidFill>
                <a:ea typeface="Times New Roman" panose="02020603050405020304" pitchFamily="18" charset="0"/>
              </a:rPr>
              <a:t>Production d’une tension variable.</a:t>
            </a:r>
            <a:endParaRPr lang="fr-FR" sz="2000" dirty="0">
              <a:solidFill>
                <a:srgbClr val="0070C0"/>
              </a:solidFill>
              <a:effectLst/>
              <a:ea typeface="Times New Roman" panose="02020603050405020304" pitchFamily="18" charset="0"/>
            </a:endParaRPr>
          </a:p>
        </p:txBody>
      </p:sp>
      <p:sp>
        <p:nvSpPr>
          <p:cNvPr id="4" name="Rectangle 3"/>
          <p:cNvSpPr/>
          <p:nvPr/>
        </p:nvSpPr>
        <p:spPr>
          <a:xfrm>
            <a:off x="291315" y="2413868"/>
            <a:ext cx="4068934" cy="400110"/>
          </a:xfrm>
          <a:prstGeom prst="rect">
            <a:avLst/>
          </a:prstGeom>
        </p:spPr>
        <p:txBody>
          <a:bodyPr wrap="none">
            <a:spAutoFit/>
          </a:bodyPr>
          <a:lstStyle/>
          <a:p>
            <a:pPr marL="228600">
              <a:spcAft>
                <a:spcPts val="0"/>
              </a:spcAft>
            </a:pPr>
            <a:r>
              <a:rPr lang="fr-FR" sz="2000" dirty="0">
                <a:ea typeface="Times New Roman" panose="02020603050405020304" pitchFamily="18" charset="0"/>
              </a:rPr>
              <a:t>Considérons l’expérience suivante :</a:t>
            </a:r>
            <a:endParaRPr lang="fr-FR" sz="2000" dirty="0">
              <a:effectLst/>
              <a:ea typeface="Times New Roman" panose="02020603050405020304" pitchFamily="18" charset="0"/>
            </a:endParaRPr>
          </a:p>
        </p:txBody>
      </p:sp>
      <p:pic>
        <p:nvPicPr>
          <p:cNvPr id="5" name="Image 4" descr="DSC00329"/>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4834" y="3744222"/>
            <a:ext cx="1479270" cy="1409750"/>
          </a:xfrm>
          <a:prstGeom prst="rect">
            <a:avLst/>
          </a:prstGeom>
          <a:noFill/>
          <a:ln>
            <a:noFill/>
          </a:ln>
        </p:spPr>
      </p:pic>
      <p:sp>
        <p:nvSpPr>
          <p:cNvPr id="6" name="Text Box 72"/>
          <p:cNvSpPr txBox="1">
            <a:spLocks noChangeArrowheads="1"/>
          </p:cNvSpPr>
          <p:nvPr/>
        </p:nvSpPr>
        <p:spPr bwMode="auto">
          <a:xfrm>
            <a:off x="443345" y="2923674"/>
            <a:ext cx="7941000" cy="400110"/>
          </a:xfrm>
          <a:prstGeom prst="rect">
            <a:avLst/>
          </a:prstGeom>
          <a:solidFill>
            <a:srgbClr val="FFFFFF"/>
          </a:solidFill>
          <a:ln w="9525">
            <a:solidFill>
              <a:srgbClr val="FFFFFF"/>
            </a:solidFill>
            <a:miter lim="800000"/>
            <a:headEnd/>
            <a:tailEnd/>
          </a:ln>
        </p:spPr>
        <p:txBody>
          <a:bodyPr rot="0" vert="horz" wrap="square" lIns="91440" tIns="45720" rIns="91440" bIns="45720" anchor="t" anchorCtr="0" upright="1">
            <a:noAutofit/>
          </a:bodyPr>
          <a:lstStyle/>
          <a:p>
            <a:pPr>
              <a:spcAft>
                <a:spcPts val="0"/>
              </a:spcAft>
            </a:pPr>
            <a:r>
              <a:rPr lang="fr-FR" dirty="0">
                <a:effectLst/>
                <a:ea typeface="Times New Roman" panose="02020603050405020304" pitchFamily="18" charset="0"/>
                <a:cs typeface="Tahoma" panose="020B0604030504040204" pitchFamily="34" charset="0"/>
              </a:rPr>
              <a:t>On dispose d’un aimant, d’une bobine et d’un ampèremètre ou d’un oscilloscope.</a:t>
            </a:r>
            <a:endParaRPr lang="fr-FR" dirty="0">
              <a:effectLst/>
              <a:ea typeface="Times New Roman" panose="02020603050405020304" pitchFamily="18" charset="0"/>
            </a:endParaRPr>
          </a:p>
          <a:p>
            <a:pPr>
              <a:spcAft>
                <a:spcPts val="0"/>
              </a:spcAft>
            </a:pPr>
            <a:r>
              <a:rPr lang="fr-FR" sz="1150" dirty="0">
                <a:effectLst/>
                <a:latin typeface="Verdana" panose="020B0604030504040204" pitchFamily="34" charset="0"/>
                <a:ea typeface="Times New Roman" panose="02020603050405020304" pitchFamily="18" charset="0"/>
                <a:cs typeface="Tahoma" panose="020B0604030504040204" pitchFamily="34" charset="0"/>
              </a:rPr>
              <a:t> </a:t>
            </a:r>
            <a:endParaRPr lang="fr-FR" sz="1000" dirty="0">
              <a:effectLst/>
              <a:latin typeface="Times New Roman" panose="02020603050405020304" pitchFamily="18" charset="0"/>
              <a:ea typeface="Times New Roman" panose="02020603050405020304" pitchFamily="18" charset="0"/>
            </a:endParaRPr>
          </a:p>
          <a:p>
            <a:pPr>
              <a:spcAft>
                <a:spcPts val="0"/>
              </a:spcAft>
            </a:pPr>
            <a:endParaRPr lang="fr-FR" sz="1000" dirty="0">
              <a:effectLst/>
              <a:latin typeface="Times New Roman" panose="02020603050405020304" pitchFamily="18" charset="0"/>
              <a:ea typeface="Times New Roman" panose="02020603050405020304" pitchFamily="18" charset="0"/>
            </a:endParaRPr>
          </a:p>
        </p:txBody>
      </p:sp>
      <p:sp>
        <p:nvSpPr>
          <p:cNvPr id="7" name="Rectangle 6"/>
          <p:cNvSpPr/>
          <p:nvPr/>
        </p:nvSpPr>
        <p:spPr>
          <a:xfrm>
            <a:off x="443345" y="5447988"/>
            <a:ext cx="11263745" cy="1200329"/>
          </a:xfrm>
          <a:prstGeom prst="rect">
            <a:avLst/>
          </a:prstGeom>
        </p:spPr>
        <p:txBody>
          <a:bodyPr wrap="square">
            <a:spAutoFit/>
          </a:bodyPr>
          <a:lstStyle/>
          <a:p>
            <a:pPr>
              <a:spcAft>
                <a:spcPts val="0"/>
              </a:spcAft>
            </a:pPr>
            <a:r>
              <a:rPr lang="fr-FR" sz="1200" dirty="0">
                <a:latin typeface="Verdana" panose="020B0604030504040204" pitchFamily="34" charset="0"/>
                <a:ea typeface="Times New Roman" panose="02020603050405020304" pitchFamily="18" charset="0"/>
                <a:cs typeface="Tahoma" panose="020B0604030504040204" pitchFamily="34" charset="0"/>
              </a:rPr>
              <a:t> </a:t>
            </a:r>
            <a:endParaRPr lang="fr-FR" sz="1200" dirty="0">
              <a:latin typeface="Times New Roman" panose="02020603050405020304" pitchFamily="18" charset="0"/>
              <a:ea typeface="Times New Roman" panose="02020603050405020304" pitchFamily="18" charset="0"/>
            </a:endParaRPr>
          </a:p>
          <a:p>
            <a:pPr algn="just">
              <a:spcAft>
                <a:spcPts val="0"/>
              </a:spcAft>
            </a:pPr>
            <a:r>
              <a:rPr lang="fr-FR" sz="2000" dirty="0">
                <a:solidFill>
                  <a:srgbClr val="FF0000"/>
                </a:solidFill>
                <a:ea typeface="Times New Roman" panose="02020603050405020304" pitchFamily="18" charset="0"/>
                <a:cs typeface="Tahoma" panose="020B0604030504040204" pitchFamily="34" charset="0"/>
              </a:rPr>
              <a:t>Le déplacement d’un aimant au voisinage d’une bobine fait apparaître un courant électrique qui circule dans celle-ci : c’est le phénomène </a:t>
            </a:r>
            <a:r>
              <a:rPr lang="fr-FR" sz="2000" b="1" dirty="0">
                <a:solidFill>
                  <a:srgbClr val="FF0000"/>
                </a:solidFill>
                <a:ea typeface="Times New Roman" panose="02020603050405020304" pitchFamily="18" charset="0"/>
                <a:cs typeface="Tahoma" panose="020B0604030504040204" pitchFamily="34" charset="0"/>
              </a:rPr>
              <a:t>d’induction électromagnétique</a:t>
            </a:r>
            <a:r>
              <a:rPr lang="fr-FR" sz="2000" dirty="0">
                <a:solidFill>
                  <a:srgbClr val="FF0000"/>
                </a:solidFill>
                <a:ea typeface="Times New Roman" panose="02020603050405020304" pitchFamily="18" charset="0"/>
                <a:cs typeface="Tahoma" panose="020B0604030504040204" pitchFamily="34" charset="0"/>
              </a:rPr>
              <a:t>.  Le courant produit est appelé </a:t>
            </a:r>
            <a:r>
              <a:rPr lang="fr-FR" sz="2000" b="1" dirty="0">
                <a:solidFill>
                  <a:srgbClr val="FF0000"/>
                </a:solidFill>
                <a:ea typeface="Times New Roman" panose="02020603050405020304" pitchFamily="18" charset="0"/>
                <a:cs typeface="Tahoma" panose="020B0604030504040204" pitchFamily="34" charset="0"/>
              </a:rPr>
              <a:t>courant induit.</a:t>
            </a:r>
            <a:endParaRPr lang="fr-FR" sz="2000" dirty="0">
              <a:solidFill>
                <a:srgbClr val="FF0000"/>
              </a:solidFill>
              <a:effectLst/>
              <a:ea typeface="Times New Roman" panose="02020603050405020304" pitchFamily="18" charset="0"/>
            </a:endParaRPr>
          </a:p>
        </p:txBody>
      </p:sp>
      <p:pic>
        <p:nvPicPr>
          <p:cNvPr id="8" name="Image 7">
            <a:extLst>
              <a:ext uri="{FF2B5EF4-FFF2-40B4-BE49-F238E27FC236}">
                <a16:creationId xmlns:a16="http://schemas.microsoft.com/office/drawing/2014/main" id="{860E09C7-82CF-4889-BC94-2DB73A8AE694}"/>
              </a:ext>
            </a:extLst>
          </p:cNvPr>
          <p:cNvPicPr>
            <a:picLocks noChangeAspect="1"/>
          </p:cNvPicPr>
          <p:nvPr/>
        </p:nvPicPr>
        <p:blipFill>
          <a:blip r:embed="rId3"/>
          <a:stretch>
            <a:fillRect/>
          </a:stretch>
        </p:blipFill>
        <p:spPr>
          <a:xfrm>
            <a:off x="542058" y="3812355"/>
            <a:ext cx="1314633" cy="1028844"/>
          </a:xfrm>
          <a:prstGeom prst="rect">
            <a:avLst/>
          </a:prstGeom>
        </p:spPr>
      </p:pic>
      <p:pic>
        <p:nvPicPr>
          <p:cNvPr id="9" name="Image 8">
            <a:extLst>
              <a:ext uri="{FF2B5EF4-FFF2-40B4-BE49-F238E27FC236}">
                <a16:creationId xmlns:a16="http://schemas.microsoft.com/office/drawing/2014/main" id="{14A76BAC-57C8-4A3B-869D-377173CB9EC2}"/>
              </a:ext>
            </a:extLst>
          </p:cNvPr>
          <p:cNvPicPr>
            <a:picLocks noChangeAspect="1"/>
          </p:cNvPicPr>
          <p:nvPr/>
        </p:nvPicPr>
        <p:blipFill>
          <a:blip r:embed="rId4"/>
          <a:stretch>
            <a:fillRect/>
          </a:stretch>
        </p:blipFill>
        <p:spPr>
          <a:xfrm>
            <a:off x="4961361" y="3690683"/>
            <a:ext cx="1479270" cy="1670143"/>
          </a:xfrm>
          <a:prstGeom prst="rect">
            <a:avLst/>
          </a:prstGeom>
        </p:spPr>
      </p:pic>
      <p:pic>
        <p:nvPicPr>
          <p:cNvPr id="10" name="Image 9">
            <a:extLst>
              <a:ext uri="{FF2B5EF4-FFF2-40B4-BE49-F238E27FC236}">
                <a16:creationId xmlns:a16="http://schemas.microsoft.com/office/drawing/2014/main" id="{80C3E5C3-A5A8-47F5-80B0-7C1BDF5A2B1F}"/>
              </a:ext>
            </a:extLst>
          </p:cNvPr>
          <p:cNvPicPr>
            <a:picLocks noChangeAspect="1"/>
          </p:cNvPicPr>
          <p:nvPr/>
        </p:nvPicPr>
        <p:blipFill>
          <a:blip r:embed="rId5"/>
          <a:stretch>
            <a:fillRect/>
          </a:stretch>
        </p:blipFill>
        <p:spPr>
          <a:xfrm>
            <a:off x="7698924" y="3208082"/>
            <a:ext cx="3189470" cy="2237389"/>
          </a:xfrm>
          <a:prstGeom prst="rect">
            <a:avLst/>
          </a:prstGeom>
          <a:solidFill>
            <a:schemeClr val="bg1"/>
          </a:solidFill>
          <a:ln>
            <a:solidFill>
              <a:schemeClr val="bg1"/>
            </a:solidFill>
          </a:ln>
        </p:spPr>
      </p:pic>
      <p:sp>
        <p:nvSpPr>
          <p:cNvPr id="11" name="Rectangle 10">
            <a:extLst>
              <a:ext uri="{FF2B5EF4-FFF2-40B4-BE49-F238E27FC236}">
                <a16:creationId xmlns:a16="http://schemas.microsoft.com/office/drawing/2014/main" id="{DC295B6B-171B-4E85-9FF5-888F8C86A585}"/>
              </a:ext>
            </a:extLst>
          </p:cNvPr>
          <p:cNvSpPr/>
          <p:nvPr/>
        </p:nvSpPr>
        <p:spPr>
          <a:xfrm>
            <a:off x="8525022" y="5065713"/>
            <a:ext cx="1479270" cy="2951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AFCD34CA-858A-44ED-9CC9-F5533D92D1A9}"/>
              </a:ext>
            </a:extLst>
          </p:cNvPr>
          <p:cNvSpPr/>
          <p:nvPr/>
        </p:nvSpPr>
        <p:spPr>
          <a:xfrm>
            <a:off x="8806375" y="4841199"/>
            <a:ext cx="840791" cy="2245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4" name="Connecteur droit avec flèche 13">
            <a:extLst>
              <a:ext uri="{FF2B5EF4-FFF2-40B4-BE49-F238E27FC236}">
                <a16:creationId xmlns:a16="http://schemas.microsoft.com/office/drawing/2014/main" id="{8FC822E1-FE69-4DDB-AD3E-8EDE032991BC}"/>
              </a:ext>
            </a:extLst>
          </p:cNvPr>
          <p:cNvCxnSpPr/>
          <p:nvPr/>
        </p:nvCxnSpPr>
        <p:spPr>
          <a:xfrm>
            <a:off x="8229600" y="4841199"/>
            <a:ext cx="576775" cy="0"/>
          </a:xfrm>
          <a:prstGeom prst="straightConnector1">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ZoneTexte 14">
            <a:extLst>
              <a:ext uri="{FF2B5EF4-FFF2-40B4-BE49-F238E27FC236}">
                <a16:creationId xmlns:a16="http://schemas.microsoft.com/office/drawing/2014/main" id="{403BF20F-6024-4C38-9680-DC2C1E83BA47}"/>
              </a:ext>
            </a:extLst>
          </p:cNvPr>
          <p:cNvSpPr txBox="1"/>
          <p:nvPr/>
        </p:nvSpPr>
        <p:spPr>
          <a:xfrm>
            <a:off x="7934178" y="4971860"/>
            <a:ext cx="1416863" cy="369332"/>
          </a:xfrm>
          <a:prstGeom prst="rect">
            <a:avLst/>
          </a:prstGeom>
          <a:noFill/>
        </p:spPr>
        <p:txBody>
          <a:bodyPr wrap="none" rtlCol="0">
            <a:spAutoFit/>
          </a:bodyPr>
          <a:lstStyle/>
          <a:p>
            <a:r>
              <a:rPr lang="fr-FR" dirty="0"/>
              <a:t>déplacement</a:t>
            </a:r>
          </a:p>
        </p:txBody>
      </p:sp>
    </p:spTree>
    <p:extLst>
      <p:ext uri="{BB962C8B-B14F-4D97-AF65-F5344CB8AC3E}">
        <p14:creationId xmlns:p14="http://schemas.microsoft.com/office/powerpoint/2010/main" val="3426805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Ellipse 18">
            <a:extLst>
              <a:ext uri="{FF2B5EF4-FFF2-40B4-BE49-F238E27FC236}">
                <a16:creationId xmlns:a16="http://schemas.microsoft.com/office/drawing/2014/main" id="{AB27F65A-E047-453B-8525-294640F83011}"/>
              </a:ext>
            </a:extLst>
          </p:cNvPr>
          <p:cNvSpPr/>
          <p:nvPr/>
        </p:nvSpPr>
        <p:spPr>
          <a:xfrm>
            <a:off x="4703975" y="5569770"/>
            <a:ext cx="329938" cy="714683"/>
          </a:xfrm>
          <a:prstGeom prst="ellipse">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Ellipse 17">
            <a:extLst>
              <a:ext uri="{FF2B5EF4-FFF2-40B4-BE49-F238E27FC236}">
                <a16:creationId xmlns:a16="http://schemas.microsoft.com/office/drawing/2014/main" id="{9901967A-530A-493F-BB1F-F84B7E57D8EA}"/>
              </a:ext>
            </a:extLst>
          </p:cNvPr>
          <p:cNvSpPr/>
          <p:nvPr/>
        </p:nvSpPr>
        <p:spPr>
          <a:xfrm>
            <a:off x="4703975" y="4424156"/>
            <a:ext cx="329938" cy="714683"/>
          </a:xfrm>
          <a:prstGeom prst="ellipse">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xmlns:a14="http://schemas.microsoft.com/office/drawing/2010/main">
        <mc:Choice Requires="a14">
          <p:sp>
            <p:nvSpPr>
              <p:cNvPr id="2" name="Rectangle 1"/>
              <p:cNvSpPr/>
              <p:nvPr/>
            </p:nvSpPr>
            <p:spPr>
              <a:xfrm>
                <a:off x="400595" y="275352"/>
                <a:ext cx="11319164" cy="1731756"/>
              </a:xfrm>
              <a:prstGeom prst="rect">
                <a:avLst/>
              </a:prstGeom>
            </p:spPr>
            <p:txBody>
              <a:bodyPr wrap="square">
                <a:spAutoFit/>
              </a:bodyPr>
              <a:lstStyle/>
              <a:p>
                <a:pPr>
                  <a:spcAft>
                    <a:spcPts val="0"/>
                  </a:spcAft>
                </a:pPr>
                <a:r>
                  <a:rPr lang="fr-FR" sz="2000" dirty="0">
                    <a:ea typeface="Times New Roman" panose="02020603050405020304" pitchFamily="18" charset="0"/>
                  </a:rPr>
                  <a:t>Partons alors de u</a:t>
                </a:r>
                <a:r>
                  <a:rPr lang="fr-FR" sz="2000" baseline="-25000" dirty="0">
                    <a:ea typeface="Times New Roman" panose="02020603050405020304" pitchFamily="18" charset="0"/>
                  </a:rPr>
                  <a:t>1</a:t>
                </a:r>
                <a:r>
                  <a:rPr lang="fr-FR" sz="2000" dirty="0">
                    <a:ea typeface="Times New Roman" panose="02020603050405020304" pitchFamily="18" charset="0"/>
                  </a:rPr>
                  <a:t>(t) = 6 cos (392,5.t+ φ) et plaçons-nous à l’origine :</a:t>
                </a:r>
              </a:p>
              <a:p>
                <a:pPr>
                  <a:spcAft>
                    <a:spcPts val="0"/>
                  </a:spcAft>
                </a:pPr>
                <a:r>
                  <a:rPr lang="fr-FR" sz="2000" dirty="0">
                    <a:ea typeface="Times New Roman" panose="02020603050405020304" pitchFamily="18" charset="0"/>
                  </a:rPr>
                  <a:t> </a:t>
                </a:r>
              </a:p>
              <a:p>
                <a:pPr>
                  <a:spcAft>
                    <a:spcPts val="0"/>
                  </a:spcAft>
                </a:pPr>
                <a:r>
                  <a:rPr lang="fr-FR" sz="2000" dirty="0">
                    <a:solidFill>
                      <a:srgbClr val="FF0000"/>
                    </a:solidFill>
                    <a:ea typeface="Times New Roman" panose="02020603050405020304" pitchFamily="18" charset="0"/>
                  </a:rPr>
                  <a:t>On remplace t par 0 dans la fonction u</a:t>
                </a:r>
                <a:r>
                  <a:rPr lang="fr-FR" sz="2000" baseline="-25000" dirty="0">
                    <a:solidFill>
                      <a:srgbClr val="FF0000"/>
                    </a:solidFill>
                    <a:ea typeface="Times New Roman" panose="02020603050405020304" pitchFamily="18" charset="0"/>
                  </a:rPr>
                  <a:t>1</a:t>
                </a:r>
                <a:r>
                  <a:rPr lang="fr-FR" sz="2000" dirty="0">
                    <a:solidFill>
                      <a:srgbClr val="FF0000"/>
                    </a:solidFill>
                    <a:ea typeface="Times New Roman" panose="02020603050405020304" pitchFamily="18" charset="0"/>
                  </a:rPr>
                  <a:t>(t) :</a:t>
                </a:r>
                <a:endParaRPr lang="fr-FR" sz="2000" dirty="0">
                  <a:ea typeface="Times New Roman" panose="02020603050405020304" pitchFamily="18" charset="0"/>
                </a:endParaRPr>
              </a:p>
              <a:p>
                <a:pPr>
                  <a:spcAft>
                    <a:spcPts val="0"/>
                  </a:spcAft>
                </a:pPr>
                <a:r>
                  <a:rPr lang="fr-FR" sz="2000" dirty="0">
                    <a:solidFill>
                      <a:srgbClr val="FF0000"/>
                    </a:solidFill>
                    <a:ea typeface="Times New Roman" panose="02020603050405020304" pitchFamily="18" charset="0"/>
                  </a:rPr>
                  <a:t>0 = 6 cos φ ce qui implique cos φ =0</a:t>
                </a:r>
                <a:endParaRPr lang="fr-FR" sz="2000" dirty="0">
                  <a:ea typeface="Times New Roman" panose="02020603050405020304" pitchFamily="18" charset="0"/>
                </a:endParaRPr>
              </a:p>
              <a:p>
                <a:r>
                  <a:rPr lang="fr-FR" sz="2000" dirty="0">
                    <a:solidFill>
                      <a:srgbClr val="FF0000"/>
                    </a:solidFill>
                    <a:ea typeface="Times New Roman" panose="02020603050405020304" pitchFamily="18" charset="0"/>
                    <a:cs typeface="Times New Roman" panose="02020603050405020304" pitchFamily="18" charset="0"/>
                  </a:rPr>
                  <a:t>Pour obtenir  cos φ  = 0 on a deux possibilités : soit </a:t>
                </a:r>
                <a14:m>
                  <m:oMath xmlns:m="http://schemas.openxmlformats.org/officeDocument/2006/math">
                    <m:r>
                      <m:rPr>
                        <m:sty m:val="p"/>
                      </m:rPr>
                      <a:rPr lang="fr-FR" sz="2000" b="0" i="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φ</m:t>
                    </m:r>
                    <m:r>
                      <a:rPr lang="fr-FR" sz="2000" b="0" i="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fr-FR" sz="20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fr-FR" sz="2000" b="0" i="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π</m:t>
                        </m:r>
                      </m:num>
                      <m:den>
                        <m:r>
                          <a:rPr lang="fr-FR" sz="2000" b="0" i="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2</m:t>
                        </m:r>
                      </m:den>
                    </m:f>
                    <m:r>
                      <a:rPr lang="fr-FR" sz="2000" b="0" i="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    </m:t>
                    </m:r>
                    <m:r>
                      <m:rPr>
                        <m:sty m:val="p"/>
                      </m:rPr>
                      <a:rPr lang="fr-FR" sz="2000" b="0" i="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ou</m:t>
                    </m:r>
                    <m:r>
                      <a:rPr lang="fr-FR" sz="2000" b="0" i="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     </m:t>
                    </m:r>
                    <m:r>
                      <m:rPr>
                        <m:sty m:val="p"/>
                      </m:rPr>
                      <a:rPr lang="fr-FR" sz="2000" b="0" i="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φ</m:t>
                    </m:r>
                    <m:r>
                      <a:rPr lang="fr-FR" sz="2000" b="0" i="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fr-FR"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fr-FR" sz="2000" b="0" i="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π</m:t>
                        </m:r>
                      </m:num>
                      <m:den>
                        <m:r>
                          <a:rPr lang="fr-FR" sz="2000" b="0" i="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2</m:t>
                        </m:r>
                      </m:den>
                    </m:f>
                  </m:oMath>
                </a14:m>
                <a:endParaRPr lang="fr-FR" sz="2000" dirty="0"/>
              </a:p>
            </p:txBody>
          </p:sp>
        </mc:Choice>
        <mc:Fallback xmlns="">
          <p:sp>
            <p:nvSpPr>
              <p:cNvPr id="2" name="Rectangle 1"/>
              <p:cNvSpPr>
                <a:spLocks noRot="1" noChangeAspect="1" noMove="1" noResize="1" noEditPoints="1" noAdjustHandles="1" noChangeArrowheads="1" noChangeShapeType="1" noTextEdit="1"/>
              </p:cNvSpPr>
              <p:nvPr/>
            </p:nvSpPr>
            <p:spPr>
              <a:xfrm>
                <a:off x="400595" y="275352"/>
                <a:ext cx="11319164" cy="1731756"/>
              </a:xfrm>
              <a:prstGeom prst="rect">
                <a:avLst/>
              </a:prstGeom>
              <a:blipFill>
                <a:blip r:embed="rId2"/>
                <a:stretch>
                  <a:fillRect l="-592" t="-1761" b="-1761"/>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400595" y="2103752"/>
                <a:ext cx="10392140" cy="1091646"/>
              </a:xfrm>
              <a:prstGeom prst="rect">
                <a:avLst/>
              </a:prstGeom>
            </p:spPr>
            <p:txBody>
              <a:bodyPr wrap="none">
                <a:spAutoFit/>
              </a:bodyPr>
              <a:lstStyle/>
              <a:p>
                <a:r>
                  <a:rPr lang="fr-FR" sz="2000" dirty="0">
                    <a:ea typeface="Times New Roman" panose="02020603050405020304" pitchFamily="18" charset="0"/>
                    <a:cs typeface="Tahoma" panose="020B0604030504040204" pitchFamily="34" charset="0"/>
                  </a:rPr>
                  <a:t>Les fonctions qui pourraient convenir seraient donc : </a:t>
                </a:r>
              </a:p>
              <a:p>
                <a:endParaRPr lang="fr-FR" dirty="0">
                  <a:latin typeface="Verdana" panose="020B0604030504040204" pitchFamily="34" charset="0"/>
                  <a:ea typeface="Times New Roman" panose="02020603050405020304" pitchFamily="18" charset="0"/>
                  <a:cs typeface="Tahoma" panose="020B0604030504040204" pitchFamily="34" charset="0"/>
                </a:endParaRPr>
              </a:p>
              <a:p>
                <a:r>
                  <a:rPr lang="fr-FR" dirty="0">
                    <a:latin typeface="Verdana" panose="020B0604030504040204" pitchFamily="34" charset="0"/>
                    <a:ea typeface="Times New Roman" panose="02020603050405020304" pitchFamily="18" charset="0"/>
                    <a:cs typeface="Tahoma" panose="020B0604030504040204" pitchFamily="34" charset="0"/>
                  </a:rPr>
                  <a:t> 				  </a:t>
                </a:r>
                <a14:m>
                  <m:oMath xmlns:m="http://schemas.openxmlformats.org/officeDocument/2006/math">
                    <m:sSub>
                      <m:sSubPr>
                        <m:ctrlPr>
                          <a:rPr lang="fr-FR" i="1" smtClean="0">
                            <a:latin typeface="Cambria Math" panose="02040503050406030204" pitchFamily="18" charset="0"/>
                            <a:cs typeface="Tahoma" panose="020B0604030504040204" pitchFamily="34" charset="0"/>
                          </a:rPr>
                        </m:ctrlPr>
                      </m:sSubPr>
                      <m:e>
                        <m:r>
                          <m:rPr>
                            <m:sty m:val="p"/>
                          </m:rPr>
                          <a:rPr lang="fr-FR" b="0" i="0" smtClean="0">
                            <a:latin typeface="Cambria Math" panose="02040503050406030204" pitchFamily="18" charset="0"/>
                            <a:cs typeface="Tahoma" panose="020B0604030504040204" pitchFamily="34" charset="0"/>
                          </a:rPr>
                          <m:t>u</m:t>
                        </m:r>
                      </m:e>
                      <m:sub>
                        <m:r>
                          <a:rPr lang="fr-FR" b="0" i="0" smtClean="0">
                            <a:latin typeface="Cambria Math" panose="02040503050406030204" pitchFamily="18" charset="0"/>
                            <a:cs typeface="Tahoma" panose="020B0604030504040204" pitchFamily="34" charset="0"/>
                          </a:rPr>
                          <m:t>1</m:t>
                        </m:r>
                      </m:sub>
                    </m:sSub>
                    <m:d>
                      <m:dPr>
                        <m:ctrlPr>
                          <a:rPr lang="fr-FR" b="0" i="1" smtClean="0">
                            <a:latin typeface="Cambria Math" panose="02040503050406030204" pitchFamily="18" charset="0"/>
                            <a:cs typeface="Tahoma" panose="020B0604030504040204" pitchFamily="34" charset="0"/>
                          </a:rPr>
                        </m:ctrlPr>
                      </m:dPr>
                      <m:e>
                        <m:r>
                          <m:rPr>
                            <m:sty m:val="p"/>
                          </m:rPr>
                          <a:rPr lang="fr-FR" b="0" i="0" smtClean="0">
                            <a:latin typeface="Cambria Math" panose="02040503050406030204" pitchFamily="18" charset="0"/>
                            <a:cs typeface="Tahoma" panose="020B0604030504040204" pitchFamily="34" charset="0"/>
                          </a:rPr>
                          <m:t>t</m:t>
                        </m:r>
                      </m:e>
                    </m:d>
                    <m:r>
                      <a:rPr lang="fr-FR" b="0" i="0" smtClean="0">
                        <a:latin typeface="Cambria Math" panose="02040503050406030204" pitchFamily="18" charset="0"/>
                        <a:cs typeface="Tahoma" panose="020B0604030504040204" pitchFamily="34" charset="0"/>
                      </a:rPr>
                      <m:t>=6</m:t>
                    </m:r>
                    <m:func>
                      <m:funcPr>
                        <m:ctrlPr>
                          <a:rPr lang="fr-FR" b="0" i="1" smtClean="0">
                            <a:latin typeface="Cambria Math" panose="02040503050406030204" pitchFamily="18" charset="0"/>
                            <a:cs typeface="Tahoma" panose="020B0604030504040204" pitchFamily="34" charset="0"/>
                          </a:rPr>
                        </m:ctrlPr>
                      </m:funcPr>
                      <m:fName>
                        <m:r>
                          <m:rPr>
                            <m:sty m:val="p"/>
                          </m:rPr>
                          <a:rPr lang="fr-FR" b="0" i="0" smtClean="0">
                            <a:latin typeface="Cambria Math" panose="02040503050406030204" pitchFamily="18" charset="0"/>
                            <a:cs typeface="Tahoma" panose="020B0604030504040204" pitchFamily="34" charset="0"/>
                          </a:rPr>
                          <m:t>cos</m:t>
                        </m:r>
                      </m:fName>
                      <m:e>
                        <m:d>
                          <m:dPr>
                            <m:ctrlPr>
                              <a:rPr lang="fr-FR" b="0" i="1" smtClean="0">
                                <a:latin typeface="Cambria Math" panose="02040503050406030204" pitchFamily="18" charset="0"/>
                                <a:cs typeface="Tahoma" panose="020B0604030504040204" pitchFamily="34" charset="0"/>
                              </a:rPr>
                            </m:ctrlPr>
                          </m:dPr>
                          <m:e>
                            <m:r>
                              <a:rPr lang="fr-FR" b="0" i="0" smtClean="0">
                                <a:latin typeface="Cambria Math" panose="02040503050406030204" pitchFamily="18" charset="0"/>
                                <a:cs typeface="Tahoma" panose="020B0604030504040204" pitchFamily="34" charset="0"/>
                              </a:rPr>
                              <m:t>392,5 </m:t>
                            </m:r>
                            <m:r>
                              <m:rPr>
                                <m:sty m:val="p"/>
                              </m:rPr>
                              <a:rPr lang="fr-FR" b="0" i="0" smtClean="0">
                                <a:latin typeface="Cambria Math" panose="02040503050406030204" pitchFamily="18" charset="0"/>
                                <a:cs typeface="Tahoma" panose="020B0604030504040204" pitchFamily="34" charset="0"/>
                              </a:rPr>
                              <m:t>t</m:t>
                            </m:r>
                            <m:r>
                              <a:rPr lang="fr-FR" b="0" i="0" smtClean="0">
                                <a:latin typeface="Cambria Math" panose="02040503050406030204" pitchFamily="18" charset="0"/>
                                <a:cs typeface="Tahoma" panose="020B0604030504040204" pitchFamily="34" charset="0"/>
                              </a:rPr>
                              <m:t>+</m:t>
                            </m:r>
                            <m:f>
                              <m:fPr>
                                <m:ctrlPr>
                                  <a:rPr lang="fr-FR" b="0" i="1" smtClean="0">
                                    <a:latin typeface="Cambria Math" panose="02040503050406030204" pitchFamily="18" charset="0"/>
                                    <a:cs typeface="Tahoma" panose="020B0604030504040204" pitchFamily="34" charset="0"/>
                                  </a:rPr>
                                </m:ctrlPr>
                              </m:fPr>
                              <m:num>
                                <m:r>
                                  <m:rPr>
                                    <m:sty m:val="p"/>
                                  </m:rPr>
                                  <a:rPr lang="fr-FR" b="0" i="0" smtClean="0">
                                    <a:latin typeface="Cambria Math" panose="02040503050406030204" pitchFamily="18" charset="0"/>
                                    <a:ea typeface="Cambria Math" panose="02040503050406030204" pitchFamily="18" charset="0"/>
                                    <a:cs typeface="Tahoma" panose="020B0604030504040204" pitchFamily="34" charset="0"/>
                                  </a:rPr>
                                  <m:t>π</m:t>
                                </m:r>
                              </m:num>
                              <m:den>
                                <m:r>
                                  <a:rPr lang="fr-FR" b="0" i="0" smtClean="0">
                                    <a:latin typeface="Cambria Math" panose="02040503050406030204" pitchFamily="18" charset="0"/>
                                    <a:cs typeface="Tahoma" panose="020B0604030504040204" pitchFamily="34" charset="0"/>
                                  </a:rPr>
                                  <m:t>2</m:t>
                                </m:r>
                              </m:den>
                            </m:f>
                          </m:e>
                        </m:d>
                      </m:e>
                    </m:func>
                    <m:r>
                      <a:rPr lang="fr-FR" b="0" i="0" smtClean="0">
                        <a:latin typeface="Cambria Math" panose="02040503050406030204" pitchFamily="18" charset="0"/>
                        <a:cs typeface="Tahoma" panose="020B0604030504040204" pitchFamily="34" charset="0"/>
                      </a:rPr>
                      <m:t>  </m:t>
                    </m:r>
                    <m:r>
                      <m:rPr>
                        <m:sty m:val="p"/>
                      </m:rPr>
                      <a:rPr lang="fr-FR" b="0" i="0" smtClean="0">
                        <a:latin typeface="Cambria Math" panose="02040503050406030204" pitchFamily="18" charset="0"/>
                        <a:cs typeface="Tahoma" panose="020B0604030504040204" pitchFamily="34" charset="0"/>
                      </a:rPr>
                      <m:t>ou</m:t>
                    </m:r>
                    <m:r>
                      <a:rPr lang="fr-FR" b="0" i="0" smtClean="0">
                        <a:latin typeface="Cambria Math" panose="02040503050406030204" pitchFamily="18" charset="0"/>
                        <a:cs typeface="Tahoma" panose="020B0604030504040204" pitchFamily="34" charset="0"/>
                      </a:rPr>
                      <m:t> </m:t>
                    </m:r>
                    <m:r>
                      <m:rPr>
                        <m:sty m:val="p"/>
                      </m:rPr>
                      <a:rPr lang="fr-FR" b="0" i="0" smtClean="0">
                        <a:latin typeface="Cambria Math" panose="02040503050406030204" pitchFamily="18" charset="0"/>
                        <a:cs typeface="Tahoma" panose="020B0604030504040204" pitchFamily="34" charset="0"/>
                      </a:rPr>
                      <m:t>bien</m:t>
                    </m:r>
                    <m:r>
                      <a:rPr lang="fr-FR" b="0" i="0" smtClean="0">
                        <a:latin typeface="Cambria Math" panose="02040503050406030204" pitchFamily="18" charset="0"/>
                        <a:cs typeface="Tahoma" panose="020B0604030504040204" pitchFamily="34" charset="0"/>
                      </a:rPr>
                      <m:t>    </m:t>
                    </m:r>
                    <m:sSub>
                      <m:sSubPr>
                        <m:ctrlPr>
                          <a:rPr lang="fr-FR" i="1">
                            <a:latin typeface="Cambria Math" panose="02040503050406030204" pitchFamily="18" charset="0"/>
                            <a:cs typeface="Tahoma" panose="020B0604030504040204" pitchFamily="34" charset="0"/>
                          </a:rPr>
                        </m:ctrlPr>
                      </m:sSubPr>
                      <m:e>
                        <m:r>
                          <m:rPr>
                            <m:sty m:val="p"/>
                          </m:rPr>
                          <a:rPr lang="fr-FR" i="0">
                            <a:latin typeface="Cambria Math" panose="02040503050406030204" pitchFamily="18" charset="0"/>
                            <a:cs typeface="Tahoma" panose="020B0604030504040204" pitchFamily="34" charset="0"/>
                          </a:rPr>
                          <m:t>u</m:t>
                        </m:r>
                      </m:e>
                      <m:sub>
                        <m:r>
                          <a:rPr lang="fr-FR" i="0">
                            <a:latin typeface="Cambria Math" panose="02040503050406030204" pitchFamily="18" charset="0"/>
                            <a:cs typeface="Tahoma" panose="020B0604030504040204" pitchFamily="34" charset="0"/>
                          </a:rPr>
                          <m:t>1</m:t>
                        </m:r>
                      </m:sub>
                    </m:sSub>
                    <m:d>
                      <m:dPr>
                        <m:ctrlPr>
                          <a:rPr lang="fr-FR" i="1">
                            <a:latin typeface="Cambria Math" panose="02040503050406030204" pitchFamily="18" charset="0"/>
                            <a:cs typeface="Tahoma" panose="020B0604030504040204" pitchFamily="34" charset="0"/>
                          </a:rPr>
                        </m:ctrlPr>
                      </m:dPr>
                      <m:e>
                        <m:r>
                          <m:rPr>
                            <m:sty m:val="p"/>
                          </m:rPr>
                          <a:rPr lang="fr-FR" i="0">
                            <a:latin typeface="Cambria Math" panose="02040503050406030204" pitchFamily="18" charset="0"/>
                            <a:cs typeface="Tahoma" panose="020B0604030504040204" pitchFamily="34" charset="0"/>
                          </a:rPr>
                          <m:t>t</m:t>
                        </m:r>
                      </m:e>
                    </m:d>
                    <m:r>
                      <a:rPr lang="fr-FR" i="0">
                        <a:latin typeface="Cambria Math" panose="02040503050406030204" pitchFamily="18" charset="0"/>
                        <a:cs typeface="Tahoma" panose="020B0604030504040204" pitchFamily="34" charset="0"/>
                      </a:rPr>
                      <m:t>=6</m:t>
                    </m:r>
                    <m:func>
                      <m:funcPr>
                        <m:ctrlPr>
                          <a:rPr lang="fr-FR" i="1">
                            <a:latin typeface="Cambria Math" panose="02040503050406030204" pitchFamily="18" charset="0"/>
                            <a:cs typeface="Tahoma" panose="020B0604030504040204" pitchFamily="34" charset="0"/>
                          </a:rPr>
                        </m:ctrlPr>
                      </m:funcPr>
                      <m:fName>
                        <m:r>
                          <m:rPr>
                            <m:sty m:val="p"/>
                          </m:rPr>
                          <a:rPr lang="fr-FR" i="0">
                            <a:latin typeface="Cambria Math" panose="02040503050406030204" pitchFamily="18" charset="0"/>
                            <a:cs typeface="Tahoma" panose="020B0604030504040204" pitchFamily="34" charset="0"/>
                          </a:rPr>
                          <m:t>cos</m:t>
                        </m:r>
                      </m:fName>
                      <m:e>
                        <m:d>
                          <m:dPr>
                            <m:ctrlPr>
                              <a:rPr lang="fr-FR" i="1">
                                <a:latin typeface="Cambria Math" panose="02040503050406030204" pitchFamily="18" charset="0"/>
                                <a:cs typeface="Tahoma" panose="020B0604030504040204" pitchFamily="34" charset="0"/>
                              </a:rPr>
                            </m:ctrlPr>
                          </m:dPr>
                          <m:e>
                            <m:r>
                              <a:rPr lang="fr-FR" i="0">
                                <a:latin typeface="Cambria Math" panose="02040503050406030204" pitchFamily="18" charset="0"/>
                                <a:cs typeface="Tahoma" panose="020B0604030504040204" pitchFamily="34" charset="0"/>
                              </a:rPr>
                              <m:t>392,5 </m:t>
                            </m:r>
                            <m:r>
                              <m:rPr>
                                <m:sty m:val="p"/>
                              </m:rPr>
                              <a:rPr lang="fr-FR" i="0">
                                <a:latin typeface="Cambria Math" panose="02040503050406030204" pitchFamily="18" charset="0"/>
                                <a:cs typeface="Tahoma" panose="020B0604030504040204" pitchFamily="34" charset="0"/>
                              </a:rPr>
                              <m:t>t</m:t>
                            </m:r>
                            <m:r>
                              <a:rPr lang="fr-FR" b="0" i="0" smtClean="0">
                                <a:latin typeface="Cambria Math" panose="02040503050406030204" pitchFamily="18" charset="0"/>
                                <a:cs typeface="Tahoma" panose="020B0604030504040204" pitchFamily="34" charset="0"/>
                              </a:rPr>
                              <m:t>−</m:t>
                            </m:r>
                            <m:f>
                              <m:fPr>
                                <m:ctrlPr>
                                  <a:rPr lang="fr-FR" i="1">
                                    <a:latin typeface="Cambria Math" panose="02040503050406030204" pitchFamily="18" charset="0"/>
                                    <a:cs typeface="Tahoma" panose="020B0604030504040204" pitchFamily="34" charset="0"/>
                                  </a:rPr>
                                </m:ctrlPr>
                              </m:fPr>
                              <m:num>
                                <m:r>
                                  <m:rPr>
                                    <m:sty m:val="p"/>
                                  </m:rPr>
                                  <a:rPr lang="fr-FR" i="0">
                                    <a:latin typeface="Cambria Math" panose="02040503050406030204" pitchFamily="18" charset="0"/>
                                    <a:ea typeface="Cambria Math" panose="02040503050406030204" pitchFamily="18" charset="0"/>
                                    <a:cs typeface="Tahoma" panose="020B0604030504040204" pitchFamily="34" charset="0"/>
                                  </a:rPr>
                                  <m:t>π</m:t>
                                </m:r>
                              </m:num>
                              <m:den>
                                <m:r>
                                  <a:rPr lang="fr-FR" i="0">
                                    <a:latin typeface="Cambria Math" panose="02040503050406030204" pitchFamily="18" charset="0"/>
                                    <a:cs typeface="Tahoma" panose="020B0604030504040204" pitchFamily="34" charset="0"/>
                                  </a:rPr>
                                  <m:t>2</m:t>
                                </m:r>
                              </m:den>
                            </m:f>
                          </m:e>
                        </m:d>
                      </m:e>
                    </m:func>
                  </m:oMath>
                </a14:m>
                <a:endParaRPr lang="fr-FR" dirty="0"/>
              </a:p>
            </p:txBody>
          </p:sp>
        </mc:Choice>
        <mc:Fallback xmlns="">
          <p:sp>
            <p:nvSpPr>
              <p:cNvPr id="8" name="Rectangle 7"/>
              <p:cNvSpPr>
                <a:spLocks noRot="1" noChangeAspect="1" noMove="1" noResize="1" noEditPoints="1" noAdjustHandles="1" noChangeArrowheads="1" noChangeShapeType="1" noTextEdit="1"/>
              </p:cNvSpPr>
              <p:nvPr/>
            </p:nvSpPr>
            <p:spPr>
              <a:xfrm>
                <a:off x="400595" y="2103752"/>
                <a:ext cx="10392140" cy="1091646"/>
              </a:xfrm>
              <a:prstGeom prst="rect">
                <a:avLst/>
              </a:prstGeom>
              <a:blipFill>
                <a:blip r:embed="rId3"/>
                <a:stretch>
                  <a:fillRect l="-646" t="-2793"/>
                </a:stretch>
              </a:blipFill>
            </p:spPr>
            <p:txBody>
              <a:bodyPr/>
              <a:lstStyle/>
              <a:p>
                <a:r>
                  <a:rPr lang="fr-FR">
                    <a:noFill/>
                  </a:rPr>
                  <a:t> </a:t>
                </a:r>
              </a:p>
            </p:txBody>
          </p:sp>
        </mc:Fallback>
      </mc:AlternateContent>
      <p:sp>
        <p:nvSpPr>
          <p:cNvPr id="9" name="Rectangle 8"/>
          <p:cNvSpPr/>
          <p:nvPr/>
        </p:nvSpPr>
        <p:spPr>
          <a:xfrm>
            <a:off x="400595" y="3345456"/>
            <a:ext cx="4717061" cy="400110"/>
          </a:xfrm>
          <a:prstGeom prst="rect">
            <a:avLst/>
          </a:prstGeom>
        </p:spPr>
        <p:txBody>
          <a:bodyPr wrap="none">
            <a:spAutoFit/>
          </a:bodyPr>
          <a:lstStyle/>
          <a:p>
            <a:pPr>
              <a:spcAft>
                <a:spcPts val="0"/>
              </a:spcAft>
            </a:pPr>
            <a:r>
              <a:rPr lang="fr-FR" sz="2000" dirty="0">
                <a:ea typeface="Times New Roman" panose="02020603050405020304" pitchFamily="18" charset="0"/>
                <a:cs typeface="Tahoma" panose="020B0604030504040204" pitchFamily="34" charset="0"/>
              </a:rPr>
              <a:t>Comment déterminer la fonction correcte ?</a:t>
            </a:r>
            <a:endParaRPr lang="fr-FR" sz="2000" dirty="0">
              <a:effectLst/>
              <a:ea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Rectangle 9"/>
              <p:cNvSpPr/>
              <p:nvPr/>
            </p:nvSpPr>
            <p:spPr>
              <a:xfrm>
                <a:off x="400595" y="3761232"/>
                <a:ext cx="3271024" cy="533992"/>
              </a:xfrm>
              <a:prstGeom prst="rect">
                <a:avLst/>
              </a:prstGeom>
            </p:spPr>
            <p:txBody>
              <a:bodyPr wrap="none">
                <a:spAutoFit/>
              </a:bodyPr>
              <a:lstStyle/>
              <a:p>
                <a:r>
                  <a:rPr lang="fr-FR" sz="2000" dirty="0">
                    <a:solidFill>
                      <a:srgbClr val="FF0000"/>
                    </a:solidFill>
                    <a:ea typeface="Times New Roman" panose="02020603050405020304" pitchFamily="18" charset="0"/>
                    <a:cs typeface="Tahoma" panose="020B0604030504040204" pitchFamily="34" charset="0"/>
                  </a:rPr>
                  <a:t>Plaçons-nous à la date    </a:t>
                </a:r>
                <a14:m>
                  <m:oMath xmlns:m="http://schemas.openxmlformats.org/officeDocument/2006/math">
                    <m:r>
                      <m:rPr>
                        <m:sty m:val="p"/>
                      </m:rPr>
                      <a:rPr lang="fr-FR" sz="2000" b="0" i="0" smtClean="0">
                        <a:solidFill>
                          <a:srgbClr val="FF0000"/>
                        </a:solidFill>
                        <a:latin typeface="Cambria Math" panose="02040503050406030204" pitchFamily="18" charset="0"/>
                        <a:ea typeface="Times New Roman" panose="02020603050405020304" pitchFamily="18" charset="0"/>
                        <a:cs typeface="Tahoma" panose="020B0604030504040204" pitchFamily="34" charset="0"/>
                      </a:rPr>
                      <m:t>t</m:t>
                    </m:r>
                    <m:r>
                      <a:rPr lang="fr-FR" sz="2000" b="0" i="0" smtClean="0">
                        <a:solidFill>
                          <a:srgbClr val="FF0000"/>
                        </a:solidFill>
                        <a:latin typeface="Cambria Math" panose="02040503050406030204" pitchFamily="18" charset="0"/>
                        <a:ea typeface="Times New Roman" panose="02020603050405020304" pitchFamily="18" charset="0"/>
                        <a:cs typeface="Tahoma" panose="020B0604030504040204" pitchFamily="34" charset="0"/>
                      </a:rPr>
                      <m:t>=</m:t>
                    </m:r>
                    <m:f>
                      <m:fPr>
                        <m:ctrlPr>
                          <a:rPr lang="fr-FR" sz="2000" b="0" i="1" smtClean="0">
                            <a:solidFill>
                              <a:srgbClr val="FF0000"/>
                            </a:solidFill>
                            <a:latin typeface="Cambria Math" panose="02040503050406030204" pitchFamily="18" charset="0"/>
                            <a:cs typeface="Tahoma" panose="020B0604030504040204" pitchFamily="34" charset="0"/>
                          </a:rPr>
                        </m:ctrlPr>
                      </m:fPr>
                      <m:num>
                        <m:r>
                          <m:rPr>
                            <m:sty m:val="p"/>
                          </m:rPr>
                          <a:rPr lang="fr-FR" sz="2000" b="0" i="0" smtClean="0">
                            <a:solidFill>
                              <a:srgbClr val="FF0000"/>
                            </a:solidFill>
                            <a:latin typeface="Cambria Math" panose="02040503050406030204" pitchFamily="18" charset="0"/>
                            <a:cs typeface="Tahoma" panose="020B0604030504040204" pitchFamily="34" charset="0"/>
                          </a:rPr>
                          <m:t>T</m:t>
                        </m:r>
                      </m:num>
                      <m:den>
                        <m:r>
                          <a:rPr lang="fr-FR" sz="2000" b="0" i="0" smtClean="0">
                            <a:solidFill>
                              <a:srgbClr val="FF0000"/>
                            </a:solidFill>
                            <a:latin typeface="Cambria Math" panose="02040503050406030204" pitchFamily="18" charset="0"/>
                            <a:cs typeface="Tahoma" panose="020B0604030504040204" pitchFamily="34" charset="0"/>
                          </a:rPr>
                          <m:t>4</m:t>
                        </m:r>
                      </m:den>
                    </m:f>
                  </m:oMath>
                </a14:m>
                <a:endParaRPr lang="fr-FR" sz="2000" dirty="0"/>
              </a:p>
            </p:txBody>
          </p:sp>
        </mc:Choice>
        <mc:Fallback xmlns="">
          <p:sp>
            <p:nvSpPr>
              <p:cNvPr id="10" name="Rectangle 9"/>
              <p:cNvSpPr>
                <a:spLocks noRot="1" noChangeAspect="1" noMove="1" noResize="1" noEditPoints="1" noAdjustHandles="1" noChangeArrowheads="1" noChangeShapeType="1" noTextEdit="1"/>
              </p:cNvSpPr>
              <p:nvPr/>
            </p:nvSpPr>
            <p:spPr>
              <a:xfrm>
                <a:off x="400595" y="3761232"/>
                <a:ext cx="3271024" cy="533992"/>
              </a:xfrm>
              <a:prstGeom prst="rect">
                <a:avLst/>
              </a:prstGeom>
              <a:blipFill>
                <a:blip r:embed="rId4"/>
                <a:stretch>
                  <a:fillRect l="-2052" b="-7955"/>
                </a:stretch>
              </a:blipFill>
            </p:spPr>
            <p:txBody>
              <a:bodyPr/>
              <a:lstStyle/>
              <a:p>
                <a:r>
                  <a:rPr lang="fr-FR">
                    <a:noFill/>
                  </a:rPr>
                  <a:t> </a:t>
                </a:r>
              </a:p>
            </p:txBody>
          </p:sp>
        </mc:Fallback>
      </mc:AlternateContent>
      <p:sp>
        <p:nvSpPr>
          <p:cNvPr id="11" name="Rectangle 10"/>
          <p:cNvSpPr/>
          <p:nvPr/>
        </p:nvSpPr>
        <p:spPr>
          <a:xfrm>
            <a:off x="3946373" y="3828173"/>
            <a:ext cx="3300584" cy="400110"/>
          </a:xfrm>
          <a:prstGeom prst="rect">
            <a:avLst/>
          </a:prstGeom>
        </p:spPr>
        <p:txBody>
          <a:bodyPr wrap="none">
            <a:spAutoFit/>
          </a:bodyPr>
          <a:lstStyle/>
          <a:p>
            <a:r>
              <a:rPr lang="fr-FR" sz="2000" dirty="0">
                <a:solidFill>
                  <a:srgbClr val="FF0000"/>
                </a:solidFill>
                <a:ea typeface="Times New Roman" panose="02020603050405020304" pitchFamily="18" charset="0"/>
                <a:cs typeface="Tahoma" panose="020B0604030504040204" pitchFamily="34" charset="0"/>
              </a:rPr>
              <a:t>et calculons</a:t>
            </a:r>
            <a:r>
              <a:rPr lang="fr-FR" sz="2000" dirty="0">
                <a:solidFill>
                  <a:srgbClr val="FF0000"/>
                </a:solidFill>
                <a:ea typeface="Times New Roman" panose="02020603050405020304" pitchFamily="18" charset="0"/>
              </a:rPr>
              <a:t> </a:t>
            </a:r>
            <a:r>
              <a:rPr lang="fr-FR" sz="2000" dirty="0">
                <a:solidFill>
                  <a:srgbClr val="FF0000"/>
                </a:solidFill>
                <a:ea typeface="Times New Roman" panose="02020603050405020304" pitchFamily="18" charset="0"/>
                <a:cs typeface="Times New Roman" panose="02020603050405020304" pitchFamily="18" charset="0"/>
              </a:rPr>
              <a:t>u</a:t>
            </a:r>
            <a:r>
              <a:rPr lang="fr-FR" sz="2000" baseline="-25000" dirty="0">
                <a:solidFill>
                  <a:srgbClr val="FF0000"/>
                </a:solidFill>
                <a:ea typeface="Times New Roman" panose="02020603050405020304" pitchFamily="18" charset="0"/>
                <a:cs typeface="Times New Roman" panose="02020603050405020304" pitchFamily="18" charset="0"/>
              </a:rPr>
              <a:t>1</a:t>
            </a:r>
            <a:r>
              <a:rPr lang="fr-FR" sz="2000" dirty="0">
                <a:solidFill>
                  <a:srgbClr val="FF0000"/>
                </a:solidFill>
                <a:ea typeface="Times New Roman" panose="02020603050405020304" pitchFamily="18" charset="0"/>
                <a:cs typeface="Times New Roman" panose="02020603050405020304" pitchFamily="18" charset="0"/>
              </a:rPr>
              <a:t>(t) à cette date.</a:t>
            </a:r>
            <a:endParaRPr lang="fr-FR" sz="2000" dirty="0"/>
          </a:p>
        </p:txBody>
      </p:sp>
      <mc:AlternateContent xmlns:mc="http://schemas.openxmlformats.org/markup-compatibility/2006">
        <mc:Choice xmlns:a14="http://schemas.microsoft.com/office/drawing/2010/main" Requires="a14">
          <p:sp>
            <p:nvSpPr>
              <p:cNvPr id="12" name="Rectangle 11"/>
              <p:cNvSpPr/>
              <p:nvPr/>
            </p:nvSpPr>
            <p:spPr>
              <a:xfrm>
                <a:off x="400595" y="4424157"/>
                <a:ext cx="3288143"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fr-FR" i="1" smtClean="0">
                              <a:solidFill>
                                <a:srgbClr val="FF0000"/>
                              </a:solidFill>
                              <a:latin typeface="Cambria Math" panose="02040503050406030204" pitchFamily="18" charset="0"/>
                              <a:cs typeface="Tahoma" panose="020B0604030504040204" pitchFamily="34" charset="0"/>
                            </a:rPr>
                          </m:ctrlPr>
                        </m:sSubPr>
                        <m:e>
                          <m:r>
                            <m:rPr>
                              <m:sty m:val="p"/>
                            </m:rPr>
                            <a:rPr lang="fr-FR" i="0">
                              <a:solidFill>
                                <a:srgbClr val="FF0000"/>
                              </a:solidFill>
                              <a:latin typeface="Cambria Math" panose="02040503050406030204" pitchFamily="18" charset="0"/>
                              <a:cs typeface="Tahoma" panose="020B0604030504040204" pitchFamily="34" charset="0"/>
                            </a:rPr>
                            <m:t>u</m:t>
                          </m:r>
                        </m:e>
                        <m:sub>
                          <m:r>
                            <a:rPr lang="fr-FR" i="0">
                              <a:solidFill>
                                <a:srgbClr val="FF0000"/>
                              </a:solidFill>
                              <a:latin typeface="Cambria Math" panose="02040503050406030204" pitchFamily="18" charset="0"/>
                              <a:cs typeface="Tahoma" panose="020B0604030504040204" pitchFamily="34" charset="0"/>
                            </a:rPr>
                            <m:t>1</m:t>
                          </m:r>
                        </m:sub>
                      </m:sSub>
                      <m:d>
                        <m:dPr>
                          <m:ctrlPr>
                            <a:rPr lang="fr-FR" i="1">
                              <a:solidFill>
                                <a:srgbClr val="FF0000"/>
                              </a:solidFill>
                              <a:latin typeface="Cambria Math" panose="02040503050406030204" pitchFamily="18" charset="0"/>
                              <a:cs typeface="Tahoma" panose="020B0604030504040204" pitchFamily="34" charset="0"/>
                            </a:rPr>
                          </m:ctrlPr>
                        </m:dPr>
                        <m:e>
                          <m:f>
                            <m:fPr>
                              <m:ctrlPr>
                                <a:rPr lang="fr-FR" i="1" smtClean="0">
                                  <a:solidFill>
                                    <a:srgbClr val="FF0000"/>
                                  </a:solidFill>
                                  <a:latin typeface="Cambria Math" panose="02040503050406030204" pitchFamily="18" charset="0"/>
                                  <a:cs typeface="Tahoma" panose="020B0604030504040204" pitchFamily="34" charset="0"/>
                                </a:rPr>
                              </m:ctrlPr>
                            </m:fPr>
                            <m:num>
                              <m:r>
                                <m:rPr>
                                  <m:sty m:val="p"/>
                                </m:rPr>
                                <a:rPr lang="fr-FR" b="0" i="0" smtClean="0">
                                  <a:solidFill>
                                    <a:srgbClr val="FF0000"/>
                                  </a:solidFill>
                                  <a:latin typeface="Cambria Math" panose="02040503050406030204" pitchFamily="18" charset="0"/>
                                  <a:cs typeface="Tahoma" panose="020B0604030504040204" pitchFamily="34" charset="0"/>
                                </a:rPr>
                                <m:t>T</m:t>
                              </m:r>
                            </m:num>
                            <m:den>
                              <m:r>
                                <a:rPr lang="fr-FR" b="0" i="0" smtClean="0">
                                  <a:solidFill>
                                    <a:srgbClr val="FF0000"/>
                                  </a:solidFill>
                                  <a:latin typeface="Cambria Math" panose="02040503050406030204" pitchFamily="18" charset="0"/>
                                  <a:cs typeface="Tahoma" panose="020B0604030504040204" pitchFamily="34" charset="0"/>
                                </a:rPr>
                                <m:t>4</m:t>
                              </m:r>
                            </m:den>
                          </m:f>
                        </m:e>
                      </m:d>
                      <m:r>
                        <a:rPr lang="fr-FR" i="0">
                          <a:solidFill>
                            <a:srgbClr val="FF0000"/>
                          </a:solidFill>
                          <a:latin typeface="Cambria Math" panose="02040503050406030204" pitchFamily="18" charset="0"/>
                          <a:cs typeface="Tahoma" panose="020B0604030504040204" pitchFamily="34" charset="0"/>
                        </a:rPr>
                        <m:t>=</m:t>
                      </m:r>
                      <m:r>
                        <a:rPr lang="fr-FR" i="0" smtClean="0">
                          <a:solidFill>
                            <a:srgbClr val="FF0000"/>
                          </a:solidFill>
                          <a:latin typeface="Cambria Math" panose="02040503050406030204" pitchFamily="18" charset="0"/>
                          <a:cs typeface="Tahoma" panose="020B0604030504040204" pitchFamily="34" charset="0"/>
                        </a:rPr>
                        <m:t>6</m:t>
                      </m:r>
                      <m:func>
                        <m:funcPr>
                          <m:ctrlPr>
                            <a:rPr lang="fr-FR" i="1" smtClean="0">
                              <a:solidFill>
                                <a:srgbClr val="FF0000"/>
                              </a:solidFill>
                              <a:latin typeface="Cambria Math" panose="02040503050406030204" pitchFamily="18" charset="0"/>
                              <a:cs typeface="Tahoma" panose="020B0604030504040204" pitchFamily="34" charset="0"/>
                            </a:rPr>
                          </m:ctrlPr>
                        </m:funcPr>
                        <m:fName>
                          <m:r>
                            <m:rPr>
                              <m:sty m:val="p"/>
                            </m:rPr>
                            <a:rPr lang="fr-FR" i="0" smtClean="0">
                              <a:solidFill>
                                <a:srgbClr val="FF0000"/>
                              </a:solidFill>
                              <a:latin typeface="Cambria Math" panose="02040503050406030204" pitchFamily="18" charset="0"/>
                              <a:cs typeface="Tahoma" panose="020B0604030504040204" pitchFamily="34" charset="0"/>
                            </a:rPr>
                            <m:t>cos</m:t>
                          </m:r>
                        </m:fName>
                        <m:e>
                          <m:d>
                            <m:dPr>
                              <m:ctrlPr>
                                <a:rPr lang="fr-FR" i="1" smtClean="0">
                                  <a:solidFill>
                                    <a:srgbClr val="FF0000"/>
                                  </a:solidFill>
                                  <a:latin typeface="Cambria Math" panose="02040503050406030204" pitchFamily="18" charset="0"/>
                                  <a:cs typeface="Tahoma" panose="020B0604030504040204" pitchFamily="34" charset="0"/>
                                </a:rPr>
                              </m:ctrlPr>
                            </m:dPr>
                            <m:e>
                              <m:r>
                                <a:rPr lang="fr-FR" b="0" i="0" smtClean="0">
                                  <a:solidFill>
                                    <a:srgbClr val="FF0000"/>
                                  </a:solidFill>
                                  <a:latin typeface="Cambria Math" panose="02040503050406030204" pitchFamily="18" charset="0"/>
                                  <a:cs typeface="Tahoma" panose="020B0604030504040204" pitchFamily="34" charset="0"/>
                                </a:rPr>
                                <m:t>(</m:t>
                              </m:r>
                              <m:r>
                                <m:rPr>
                                  <m:sty m:val="p"/>
                                </m:rPr>
                                <a:rPr lang="fr-FR" i="0">
                                  <a:solidFill>
                                    <a:srgbClr val="FF0000"/>
                                  </a:solidFill>
                                  <a:latin typeface="Cambria Math" panose="02040503050406030204" pitchFamily="18" charset="0"/>
                                  <a:ea typeface="Cambria Math" panose="02040503050406030204" pitchFamily="18" charset="0"/>
                                  <a:cs typeface="Tahoma" panose="020B0604030504040204" pitchFamily="34" charset="0"/>
                                </a:rPr>
                                <m:t>ω</m:t>
                              </m:r>
                              <m:r>
                                <a:rPr lang="fr-FR" b="0" i="0" smtClean="0">
                                  <a:solidFill>
                                    <a:srgbClr val="FF0000"/>
                                  </a:solidFill>
                                  <a:latin typeface="Cambria Math" panose="02040503050406030204" pitchFamily="18" charset="0"/>
                                  <a:cs typeface="Tahoma" panose="020B0604030504040204" pitchFamily="34" charset="0"/>
                                </a:rPr>
                                <m:t> </m:t>
                              </m:r>
                              <m:r>
                                <a:rPr lang="fr-FR" b="0" i="0" smtClean="0">
                                  <a:solidFill>
                                    <a:srgbClr val="FF0000"/>
                                  </a:solidFill>
                                  <a:latin typeface="Cambria Math" panose="02040503050406030204" pitchFamily="18" charset="0"/>
                                  <a:ea typeface="Cambria Math" panose="02040503050406030204" pitchFamily="18" charset="0"/>
                                  <a:cs typeface="Tahoma" panose="020B0604030504040204" pitchFamily="34" charset="0"/>
                                </a:rPr>
                                <m:t>×</m:t>
                              </m:r>
                              <m:r>
                                <a:rPr lang="fr-FR" b="0" i="0" smtClean="0">
                                  <a:solidFill>
                                    <a:srgbClr val="FF0000"/>
                                  </a:solidFill>
                                  <a:latin typeface="Cambria Math" panose="02040503050406030204" pitchFamily="18" charset="0"/>
                                  <a:cs typeface="Tahoma" panose="020B0604030504040204" pitchFamily="34" charset="0"/>
                                </a:rPr>
                                <m:t> </m:t>
                              </m:r>
                              <m:f>
                                <m:fPr>
                                  <m:ctrlPr>
                                    <a:rPr lang="fr-FR" i="1" smtClean="0">
                                      <a:solidFill>
                                        <a:srgbClr val="FF0000"/>
                                      </a:solidFill>
                                      <a:latin typeface="Cambria Math" panose="02040503050406030204" pitchFamily="18" charset="0"/>
                                      <a:cs typeface="Tahoma" panose="020B0604030504040204" pitchFamily="34" charset="0"/>
                                    </a:rPr>
                                  </m:ctrlPr>
                                </m:fPr>
                                <m:num>
                                  <m:r>
                                    <m:rPr>
                                      <m:sty m:val="p"/>
                                    </m:rPr>
                                    <a:rPr lang="fr-FR" b="0" i="0" smtClean="0">
                                      <a:solidFill>
                                        <a:srgbClr val="FF0000"/>
                                      </a:solidFill>
                                      <a:latin typeface="Cambria Math" panose="02040503050406030204" pitchFamily="18" charset="0"/>
                                      <a:cs typeface="Tahoma" panose="020B0604030504040204" pitchFamily="34" charset="0"/>
                                    </a:rPr>
                                    <m:t>T</m:t>
                                  </m:r>
                                </m:num>
                                <m:den>
                                  <m:r>
                                    <a:rPr lang="fr-FR" b="0" i="0" smtClean="0">
                                      <a:solidFill>
                                        <a:srgbClr val="FF0000"/>
                                      </a:solidFill>
                                      <a:latin typeface="Cambria Math" panose="02040503050406030204" pitchFamily="18" charset="0"/>
                                      <a:cs typeface="Tahoma" panose="020B0604030504040204" pitchFamily="34" charset="0"/>
                                    </a:rPr>
                                    <m:t>4</m:t>
                                  </m:r>
                                </m:den>
                              </m:f>
                              <m:r>
                                <a:rPr lang="fr-FR" b="0" i="0" smtClean="0">
                                  <a:solidFill>
                                    <a:srgbClr val="FF0000"/>
                                  </a:solidFill>
                                  <a:latin typeface="Cambria Math" panose="02040503050406030204" pitchFamily="18" charset="0"/>
                                  <a:cs typeface="Tahoma" panose="020B0604030504040204" pitchFamily="34" charset="0"/>
                                </a:rPr>
                                <m:t>)</m:t>
                              </m:r>
                              <m:r>
                                <a:rPr lang="fr-FR" i="0">
                                  <a:solidFill>
                                    <a:srgbClr val="FF0000"/>
                                  </a:solidFill>
                                  <a:latin typeface="Cambria Math" panose="02040503050406030204" pitchFamily="18" charset="0"/>
                                  <a:cs typeface="Tahoma" panose="020B0604030504040204" pitchFamily="34" charset="0"/>
                                </a:rPr>
                                <m:t>+</m:t>
                              </m:r>
                              <m:f>
                                <m:fPr>
                                  <m:ctrlPr>
                                    <a:rPr lang="fr-FR" i="1">
                                      <a:solidFill>
                                        <a:srgbClr val="FF0000"/>
                                      </a:solidFill>
                                      <a:latin typeface="Cambria Math" panose="02040503050406030204" pitchFamily="18" charset="0"/>
                                      <a:cs typeface="Tahoma" panose="020B0604030504040204" pitchFamily="34" charset="0"/>
                                    </a:rPr>
                                  </m:ctrlPr>
                                </m:fPr>
                                <m:num>
                                  <m:r>
                                    <m:rPr>
                                      <m:sty m:val="p"/>
                                    </m:rPr>
                                    <a:rPr lang="fr-FR" i="0">
                                      <a:solidFill>
                                        <a:srgbClr val="FF0000"/>
                                      </a:solidFill>
                                      <a:latin typeface="Cambria Math" panose="02040503050406030204" pitchFamily="18" charset="0"/>
                                      <a:ea typeface="Cambria Math" panose="02040503050406030204" pitchFamily="18" charset="0"/>
                                      <a:cs typeface="Tahoma" panose="020B0604030504040204" pitchFamily="34" charset="0"/>
                                    </a:rPr>
                                    <m:t>π</m:t>
                                  </m:r>
                                </m:num>
                                <m:den>
                                  <m:r>
                                    <a:rPr lang="fr-FR" i="0">
                                      <a:solidFill>
                                        <a:srgbClr val="FF0000"/>
                                      </a:solidFill>
                                      <a:latin typeface="Cambria Math" panose="02040503050406030204" pitchFamily="18" charset="0"/>
                                      <a:cs typeface="Tahoma" panose="020B0604030504040204" pitchFamily="34" charset="0"/>
                                    </a:rPr>
                                    <m:t>2</m:t>
                                  </m:r>
                                </m:den>
                              </m:f>
                            </m:e>
                          </m:d>
                        </m:e>
                      </m:func>
                    </m:oMath>
                  </m:oMathPara>
                </a14:m>
                <a:endParaRPr lang="fr-FR" dirty="0">
                  <a:solidFill>
                    <a:srgbClr val="FF0000"/>
                  </a:solidFill>
                </a:endParaRPr>
              </a:p>
            </p:txBody>
          </p:sp>
        </mc:Choice>
        <mc:Fallback>
          <p:sp>
            <p:nvSpPr>
              <p:cNvPr id="12" name="Rectangle 11"/>
              <p:cNvSpPr>
                <a:spLocks noRot="1" noChangeAspect="1" noMove="1" noResize="1" noEditPoints="1" noAdjustHandles="1" noChangeArrowheads="1" noChangeShapeType="1" noTextEdit="1"/>
              </p:cNvSpPr>
              <p:nvPr/>
            </p:nvSpPr>
            <p:spPr>
              <a:xfrm>
                <a:off x="400595" y="4424157"/>
                <a:ext cx="3288143" cy="714683"/>
              </a:xfrm>
              <a:prstGeom prst="rect">
                <a:avLst/>
              </a:prstGeom>
              <a:blipFill>
                <a:blip r:embed="rId5"/>
                <a:stretch>
                  <a:fillRect/>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13" name="Rectangle 12"/>
              <p:cNvSpPr/>
              <p:nvPr/>
            </p:nvSpPr>
            <p:spPr>
              <a:xfrm>
                <a:off x="356095" y="5490210"/>
                <a:ext cx="3377142" cy="8082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fr-FR" i="1" smtClean="0">
                              <a:solidFill>
                                <a:srgbClr val="FF0000"/>
                              </a:solidFill>
                              <a:latin typeface="Cambria Math" panose="02040503050406030204" pitchFamily="18" charset="0"/>
                              <a:cs typeface="Tahoma" panose="020B0604030504040204" pitchFamily="34" charset="0"/>
                            </a:rPr>
                          </m:ctrlPr>
                        </m:sSubPr>
                        <m:e>
                          <m:r>
                            <m:rPr>
                              <m:sty m:val="p"/>
                            </m:rPr>
                            <a:rPr lang="fr-FR" i="0">
                              <a:solidFill>
                                <a:srgbClr val="FF0000"/>
                              </a:solidFill>
                              <a:latin typeface="Cambria Math" panose="02040503050406030204" pitchFamily="18" charset="0"/>
                              <a:cs typeface="Tahoma" panose="020B0604030504040204" pitchFamily="34" charset="0"/>
                            </a:rPr>
                            <m:t>u</m:t>
                          </m:r>
                        </m:e>
                        <m:sub>
                          <m:r>
                            <a:rPr lang="fr-FR" i="0">
                              <a:solidFill>
                                <a:srgbClr val="FF0000"/>
                              </a:solidFill>
                              <a:latin typeface="Cambria Math" panose="02040503050406030204" pitchFamily="18" charset="0"/>
                              <a:cs typeface="Tahoma" panose="020B0604030504040204" pitchFamily="34" charset="0"/>
                            </a:rPr>
                            <m:t>1</m:t>
                          </m:r>
                        </m:sub>
                      </m:sSub>
                      <m:d>
                        <m:dPr>
                          <m:ctrlPr>
                            <a:rPr lang="fr-FR" i="1">
                              <a:solidFill>
                                <a:srgbClr val="FF0000"/>
                              </a:solidFill>
                              <a:latin typeface="Cambria Math" panose="02040503050406030204" pitchFamily="18" charset="0"/>
                              <a:cs typeface="Tahoma" panose="020B0604030504040204" pitchFamily="34" charset="0"/>
                            </a:rPr>
                          </m:ctrlPr>
                        </m:dPr>
                        <m:e>
                          <m:f>
                            <m:fPr>
                              <m:ctrlPr>
                                <a:rPr lang="fr-FR" i="1" smtClean="0">
                                  <a:solidFill>
                                    <a:srgbClr val="FF0000"/>
                                  </a:solidFill>
                                  <a:latin typeface="Cambria Math" panose="02040503050406030204" pitchFamily="18" charset="0"/>
                                  <a:cs typeface="Tahoma" panose="020B0604030504040204" pitchFamily="34" charset="0"/>
                                </a:rPr>
                              </m:ctrlPr>
                            </m:fPr>
                            <m:num>
                              <m:r>
                                <m:rPr>
                                  <m:sty m:val="p"/>
                                </m:rPr>
                                <a:rPr lang="fr-FR" b="0" i="0" smtClean="0">
                                  <a:solidFill>
                                    <a:srgbClr val="FF0000"/>
                                  </a:solidFill>
                                  <a:latin typeface="Cambria Math" panose="02040503050406030204" pitchFamily="18" charset="0"/>
                                  <a:cs typeface="Tahoma" panose="020B0604030504040204" pitchFamily="34" charset="0"/>
                                </a:rPr>
                                <m:t>T</m:t>
                              </m:r>
                            </m:num>
                            <m:den>
                              <m:r>
                                <a:rPr lang="fr-FR" b="0" i="0" smtClean="0">
                                  <a:solidFill>
                                    <a:srgbClr val="FF0000"/>
                                  </a:solidFill>
                                  <a:latin typeface="Cambria Math" panose="02040503050406030204" pitchFamily="18" charset="0"/>
                                  <a:cs typeface="Tahoma" panose="020B0604030504040204" pitchFamily="34" charset="0"/>
                                </a:rPr>
                                <m:t>4</m:t>
                              </m:r>
                            </m:den>
                          </m:f>
                        </m:e>
                      </m:d>
                      <m:r>
                        <a:rPr lang="fr-FR" i="0">
                          <a:solidFill>
                            <a:srgbClr val="FF0000"/>
                          </a:solidFill>
                          <a:latin typeface="Cambria Math" panose="02040503050406030204" pitchFamily="18" charset="0"/>
                          <a:cs typeface="Tahoma" panose="020B0604030504040204" pitchFamily="34" charset="0"/>
                        </a:rPr>
                        <m:t>=6</m:t>
                      </m:r>
                      <m:func>
                        <m:funcPr>
                          <m:ctrlPr>
                            <a:rPr lang="fr-FR" i="1">
                              <a:solidFill>
                                <a:srgbClr val="FF0000"/>
                              </a:solidFill>
                              <a:latin typeface="Cambria Math" panose="02040503050406030204" pitchFamily="18" charset="0"/>
                              <a:cs typeface="Tahoma" panose="020B0604030504040204" pitchFamily="34" charset="0"/>
                            </a:rPr>
                          </m:ctrlPr>
                        </m:funcPr>
                        <m:fName>
                          <m:r>
                            <m:rPr>
                              <m:sty m:val="p"/>
                            </m:rPr>
                            <a:rPr lang="fr-FR" i="0">
                              <a:solidFill>
                                <a:srgbClr val="FF0000"/>
                              </a:solidFill>
                              <a:latin typeface="Cambria Math" panose="02040503050406030204" pitchFamily="18" charset="0"/>
                              <a:cs typeface="Tahoma" panose="020B0604030504040204" pitchFamily="34" charset="0"/>
                            </a:rPr>
                            <m:t>cos</m:t>
                          </m:r>
                        </m:fName>
                        <m:e>
                          <m:d>
                            <m:dPr>
                              <m:ctrlPr>
                                <a:rPr lang="fr-FR" i="1">
                                  <a:solidFill>
                                    <a:srgbClr val="FF0000"/>
                                  </a:solidFill>
                                  <a:latin typeface="Cambria Math" panose="02040503050406030204" pitchFamily="18" charset="0"/>
                                  <a:cs typeface="Tahoma" panose="020B0604030504040204" pitchFamily="34" charset="0"/>
                                </a:rPr>
                              </m:ctrlPr>
                            </m:dPr>
                            <m:e>
                              <m:d>
                                <m:dPr>
                                  <m:ctrlPr>
                                    <a:rPr lang="fr-FR" b="0" i="1" smtClean="0">
                                      <a:solidFill>
                                        <a:srgbClr val="FF0000"/>
                                      </a:solidFill>
                                      <a:latin typeface="Cambria Math" panose="02040503050406030204" pitchFamily="18" charset="0"/>
                                      <a:cs typeface="Tahoma" panose="020B0604030504040204" pitchFamily="34" charset="0"/>
                                    </a:rPr>
                                  </m:ctrlPr>
                                </m:dPr>
                                <m:e>
                                  <m:r>
                                    <m:rPr>
                                      <m:sty m:val="p"/>
                                    </m:rPr>
                                    <a:rPr lang="el-GR" i="1" smtClean="0">
                                      <a:solidFill>
                                        <a:srgbClr val="FF0000"/>
                                      </a:solidFill>
                                      <a:latin typeface="Cambria Math" panose="02040503050406030204" pitchFamily="18" charset="0"/>
                                      <a:ea typeface="Cambria Math" panose="02040503050406030204" pitchFamily="18" charset="0"/>
                                      <a:cs typeface="Tahoma" panose="020B0604030504040204" pitchFamily="34" charset="0"/>
                                    </a:rPr>
                                    <m:t>ω</m:t>
                                  </m:r>
                                  <m:r>
                                    <a:rPr lang="fr-FR" b="0" i="0" smtClean="0">
                                      <a:solidFill>
                                        <a:srgbClr val="FF0000"/>
                                      </a:solidFill>
                                      <a:latin typeface="Cambria Math" panose="02040503050406030204" pitchFamily="18" charset="0"/>
                                      <a:cs typeface="Tahoma" panose="020B0604030504040204" pitchFamily="34" charset="0"/>
                                    </a:rPr>
                                    <m:t> </m:t>
                                  </m:r>
                                  <m:r>
                                    <a:rPr lang="fr-FR" b="0" i="0" smtClean="0">
                                      <a:solidFill>
                                        <a:srgbClr val="FF0000"/>
                                      </a:solidFill>
                                      <a:latin typeface="Cambria Math" panose="02040503050406030204" pitchFamily="18" charset="0"/>
                                      <a:ea typeface="Cambria Math" panose="02040503050406030204" pitchFamily="18" charset="0"/>
                                      <a:cs typeface="Tahoma" panose="020B0604030504040204" pitchFamily="34" charset="0"/>
                                    </a:rPr>
                                    <m:t>×</m:t>
                                  </m:r>
                                  <m:r>
                                    <a:rPr lang="fr-FR" b="0" i="0" smtClean="0">
                                      <a:solidFill>
                                        <a:srgbClr val="FF0000"/>
                                      </a:solidFill>
                                      <a:latin typeface="Cambria Math" panose="02040503050406030204" pitchFamily="18" charset="0"/>
                                      <a:cs typeface="Tahoma" panose="020B0604030504040204" pitchFamily="34" charset="0"/>
                                    </a:rPr>
                                    <m:t> </m:t>
                                  </m:r>
                                  <m:f>
                                    <m:fPr>
                                      <m:ctrlPr>
                                        <a:rPr lang="fr-FR" i="1" smtClean="0">
                                          <a:solidFill>
                                            <a:srgbClr val="FF0000"/>
                                          </a:solidFill>
                                          <a:latin typeface="Cambria Math" panose="02040503050406030204" pitchFamily="18" charset="0"/>
                                          <a:cs typeface="Tahoma" panose="020B0604030504040204" pitchFamily="34" charset="0"/>
                                        </a:rPr>
                                      </m:ctrlPr>
                                    </m:fPr>
                                    <m:num>
                                      <m:r>
                                        <m:rPr>
                                          <m:sty m:val="p"/>
                                        </m:rPr>
                                        <a:rPr lang="fr-FR" b="0" i="0" smtClean="0">
                                          <a:solidFill>
                                            <a:srgbClr val="FF0000"/>
                                          </a:solidFill>
                                          <a:latin typeface="Cambria Math" panose="02040503050406030204" pitchFamily="18" charset="0"/>
                                          <a:cs typeface="Tahoma" panose="020B0604030504040204" pitchFamily="34" charset="0"/>
                                        </a:rPr>
                                        <m:t>T</m:t>
                                      </m:r>
                                    </m:num>
                                    <m:den>
                                      <m:r>
                                        <a:rPr lang="fr-FR" b="0" i="0" smtClean="0">
                                          <a:solidFill>
                                            <a:srgbClr val="FF0000"/>
                                          </a:solidFill>
                                          <a:latin typeface="Cambria Math" panose="02040503050406030204" pitchFamily="18" charset="0"/>
                                          <a:cs typeface="Tahoma" panose="020B0604030504040204" pitchFamily="34" charset="0"/>
                                        </a:rPr>
                                        <m:t>4</m:t>
                                      </m:r>
                                    </m:den>
                                  </m:f>
                                </m:e>
                              </m:d>
                              <m:r>
                                <a:rPr lang="fr-FR" b="0" i="0" smtClean="0">
                                  <a:solidFill>
                                    <a:srgbClr val="FF0000"/>
                                  </a:solidFill>
                                  <a:latin typeface="Cambria Math" panose="02040503050406030204" pitchFamily="18" charset="0"/>
                                  <a:cs typeface="Tahoma" panose="020B0604030504040204" pitchFamily="34" charset="0"/>
                                </a:rPr>
                                <m:t>−</m:t>
                              </m:r>
                              <m:f>
                                <m:fPr>
                                  <m:ctrlPr>
                                    <a:rPr lang="fr-FR" i="1">
                                      <a:solidFill>
                                        <a:srgbClr val="FF0000"/>
                                      </a:solidFill>
                                      <a:latin typeface="Cambria Math" panose="02040503050406030204" pitchFamily="18" charset="0"/>
                                      <a:cs typeface="Tahoma" panose="020B0604030504040204" pitchFamily="34" charset="0"/>
                                    </a:rPr>
                                  </m:ctrlPr>
                                </m:fPr>
                                <m:num>
                                  <m:r>
                                    <m:rPr>
                                      <m:sty m:val="p"/>
                                    </m:rPr>
                                    <a:rPr lang="fr-FR" i="0">
                                      <a:solidFill>
                                        <a:srgbClr val="FF0000"/>
                                      </a:solidFill>
                                      <a:latin typeface="Cambria Math" panose="02040503050406030204" pitchFamily="18" charset="0"/>
                                      <a:ea typeface="Cambria Math" panose="02040503050406030204" pitchFamily="18" charset="0"/>
                                      <a:cs typeface="Tahoma" panose="020B0604030504040204" pitchFamily="34" charset="0"/>
                                    </a:rPr>
                                    <m:t>π</m:t>
                                  </m:r>
                                </m:num>
                                <m:den>
                                  <m:r>
                                    <a:rPr lang="fr-FR" i="0">
                                      <a:solidFill>
                                        <a:srgbClr val="FF0000"/>
                                      </a:solidFill>
                                      <a:latin typeface="Cambria Math" panose="02040503050406030204" pitchFamily="18" charset="0"/>
                                      <a:cs typeface="Tahoma" panose="020B0604030504040204" pitchFamily="34" charset="0"/>
                                    </a:rPr>
                                    <m:t>2</m:t>
                                  </m:r>
                                </m:den>
                              </m:f>
                            </m:e>
                          </m:d>
                        </m:e>
                      </m:func>
                    </m:oMath>
                  </m:oMathPara>
                </a14:m>
                <a:endParaRPr lang="fr-FR" dirty="0">
                  <a:solidFill>
                    <a:srgbClr val="FF0000"/>
                  </a:solidFill>
                </a:endParaRPr>
              </a:p>
            </p:txBody>
          </p:sp>
        </mc:Choice>
        <mc:Fallback>
          <p:sp>
            <p:nvSpPr>
              <p:cNvPr id="13" name="Rectangle 12"/>
              <p:cNvSpPr>
                <a:spLocks noRot="1" noChangeAspect="1" noMove="1" noResize="1" noEditPoints="1" noAdjustHandles="1" noChangeArrowheads="1" noChangeShapeType="1" noTextEdit="1"/>
              </p:cNvSpPr>
              <p:nvPr/>
            </p:nvSpPr>
            <p:spPr>
              <a:xfrm>
                <a:off x="356095" y="5490210"/>
                <a:ext cx="3377142" cy="808235"/>
              </a:xfrm>
              <a:prstGeom prst="rect">
                <a:avLst/>
              </a:prstGeom>
              <a:blipFill>
                <a:blip r:embed="rId6"/>
                <a:stretch>
                  <a:fillRect/>
                </a:stretch>
              </a:blipFill>
            </p:spPr>
            <p:txBody>
              <a:bodyPr/>
              <a:lstStyle/>
              <a:p>
                <a:r>
                  <a:rPr lang="fr-FR">
                    <a:noFill/>
                  </a:rPr>
                  <a:t> </a:t>
                </a:r>
              </a:p>
            </p:txBody>
          </p:sp>
        </mc:Fallback>
      </mc:AlternateContent>
      <p:sp>
        <p:nvSpPr>
          <p:cNvPr id="3" name="ZoneTexte 2">
            <a:extLst>
              <a:ext uri="{FF2B5EF4-FFF2-40B4-BE49-F238E27FC236}">
                <a16:creationId xmlns:a16="http://schemas.microsoft.com/office/drawing/2014/main" id="{F1E733B4-DF29-47A2-8940-AAC975E259CE}"/>
              </a:ext>
            </a:extLst>
          </p:cNvPr>
          <p:cNvSpPr txBox="1"/>
          <p:nvPr/>
        </p:nvSpPr>
        <p:spPr>
          <a:xfrm>
            <a:off x="9656697" y="261655"/>
            <a:ext cx="2268121" cy="461665"/>
          </a:xfrm>
          <a:prstGeom prst="rect">
            <a:avLst/>
          </a:prstGeom>
          <a:noFill/>
        </p:spPr>
        <p:txBody>
          <a:bodyPr wrap="none" rtlCol="0">
            <a:spAutoFit/>
          </a:bodyPr>
          <a:lstStyle/>
          <a:p>
            <a:r>
              <a:rPr lang="fr-FR" sz="2400" dirty="0">
                <a:solidFill>
                  <a:srgbClr val="FF0000"/>
                </a:solidFill>
                <a:latin typeface="Cambria Math" panose="02040503050406030204" pitchFamily="18" charset="0"/>
                <a:ea typeface="Cambria Math" panose="02040503050406030204" pitchFamily="18" charset="0"/>
              </a:rPr>
              <a:t>𝜔=392,5 rad.s</a:t>
            </a:r>
            <a:r>
              <a:rPr lang="fr-FR" sz="2400" baseline="30000" dirty="0">
                <a:solidFill>
                  <a:srgbClr val="FF0000"/>
                </a:solidFill>
                <a:latin typeface="Cambria Math" panose="02040503050406030204" pitchFamily="18" charset="0"/>
                <a:ea typeface="Cambria Math" panose="02040503050406030204" pitchFamily="18" charset="0"/>
              </a:rPr>
              <a:t>-1</a:t>
            </a:r>
            <a:endParaRPr lang="fr-FR" sz="2400" baseline="30000" dirty="0">
              <a:solidFill>
                <a:srgbClr val="FF0000"/>
              </a:solidFill>
            </a:endParaRPr>
          </a:p>
        </p:txBody>
      </p:sp>
      <p:sp>
        <p:nvSpPr>
          <p:cNvPr id="4" name="Accolade ouvrante 3">
            <a:extLst>
              <a:ext uri="{FF2B5EF4-FFF2-40B4-BE49-F238E27FC236}">
                <a16:creationId xmlns:a16="http://schemas.microsoft.com/office/drawing/2014/main" id="{4E5C5258-88C6-492F-82ED-F717D1D029E6}"/>
              </a:ext>
            </a:extLst>
          </p:cNvPr>
          <p:cNvSpPr/>
          <p:nvPr/>
        </p:nvSpPr>
        <p:spPr>
          <a:xfrm rot="16200000">
            <a:off x="5891752" y="2850675"/>
            <a:ext cx="179109" cy="537413"/>
          </a:xfrm>
          <a:prstGeom prst="leftBrace">
            <a:avLst/>
          </a:prstGeom>
          <a:ln>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fr-FR">
              <a:solidFill>
                <a:srgbClr val="FF0000"/>
              </a:solidFill>
            </a:endParaRPr>
          </a:p>
        </p:txBody>
      </p:sp>
      <p:sp>
        <p:nvSpPr>
          <p:cNvPr id="14" name="Accolade ouvrante 13">
            <a:extLst>
              <a:ext uri="{FF2B5EF4-FFF2-40B4-BE49-F238E27FC236}">
                <a16:creationId xmlns:a16="http://schemas.microsoft.com/office/drawing/2014/main" id="{2180FE5F-CE8C-4634-840B-7B1C4B4A5C14}"/>
              </a:ext>
            </a:extLst>
          </p:cNvPr>
          <p:cNvSpPr/>
          <p:nvPr/>
        </p:nvSpPr>
        <p:spPr>
          <a:xfrm rot="16200000">
            <a:off x="9635764" y="2850834"/>
            <a:ext cx="179109" cy="537413"/>
          </a:xfrm>
          <a:prstGeom prst="leftBrace">
            <a:avLst/>
          </a:prstGeom>
          <a:ln>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5" name="ZoneTexte 4">
            <a:extLst>
              <a:ext uri="{FF2B5EF4-FFF2-40B4-BE49-F238E27FC236}">
                <a16:creationId xmlns:a16="http://schemas.microsoft.com/office/drawing/2014/main" id="{BC4C18C9-8B44-4979-8265-6B6E0C441D5A}"/>
              </a:ext>
            </a:extLst>
          </p:cNvPr>
          <p:cNvSpPr txBox="1"/>
          <p:nvPr/>
        </p:nvSpPr>
        <p:spPr>
          <a:xfrm>
            <a:off x="5805617" y="3159348"/>
            <a:ext cx="351378" cy="369332"/>
          </a:xfrm>
          <a:prstGeom prst="rect">
            <a:avLst/>
          </a:prstGeom>
          <a:noFill/>
        </p:spPr>
        <p:txBody>
          <a:bodyPr wrap="none" rtlCol="0">
            <a:spAutoFit/>
          </a:bodyPr>
          <a:lstStyle/>
          <a:p>
            <a:r>
              <a:rPr lang="fr-FR" dirty="0">
                <a:solidFill>
                  <a:srgbClr val="FF0000"/>
                </a:solidFill>
                <a:latin typeface="Cambria Math" panose="02040503050406030204" pitchFamily="18" charset="0"/>
                <a:ea typeface="Cambria Math" panose="02040503050406030204" pitchFamily="18" charset="0"/>
              </a:rPr>
              <a:t>𝜔</a:t>
            </a:r>
            <a:endParaRPr lang="fr-FR" dirty="0">
              <a:solidFill>
                <a:srgbClr val="FF0000"/>
              </a:solidFill>
            </a:endParaRPr>
          </a:p>
        </p:txBody>
      </p:sp>
      <p:sp>
        <p:nvSpPr>
          <p:cNvPr id="15" name="ZoneTexte 14">
            <a:extLst>
              <a:ext uri="{FF2B5EF4-FFF2-40B4-BE49-F238E27FC236}">
                <a16:creationId xmlns:a16="http://schemas.microsoft.com/office/drawing/2014/main" id="{24D1208B-BF29-4B23-B95F-C0C60DA43603}"/>
              </a:ext>
            </a:extLst>
          </p:cNvPr>
          <p:cNvSpPr txBox="1"/>
          <p:nvPr/>
        </p:nvSpPr>
        <p:spPr>
          <a:xfrm>
            <a:off x="9549630" y="3160805"/>
            <a:ext cx="351378" cy="369332"/>
          </a:xfrm>
          <a:prstGeom prst="rect">
            <a:avLst/>
          </a:prstGeom>
          <a:noFill/>
        </p:spPr>
        <p:txBody>
          <a:bodyPr wrap="none" rtlCol="0">
            <a:spAutoFit/>
          </a:bodyPr>
          <a:lstStyle/>
          <a:p>
            <a:r>
              <a:rPr lang="fr-FR" dirty="0">
                <a:solidFill>
                  <a:srgbClr val="FF0000"/>
                </a:solidFill>
                <a:latin typeface="Cambria Math" panose="02040503050406030204" pitchFamily="18" charset="0"/>
                <a:ea typeface="Cambria Math" panose="02040503050406030204" pitchFamily="18" charset="0"/>
              </a:rPr>
              <a:t>𝜔</a:t>
            </a:r>
            <a:endParaRPr lang="fr-FR" dirty="0">
              <a:solidFill>
                <a:srgbClr val="FF0000"/>
              </a:solidFill>
            </a:endParaRPr>
          </a:p>
        </p:txBody>
      </p:sp>
      <mc:AlternateContent xmlns:mc="http://schemas.openxmlformats.org/markup-compatibility/2006">
        <mc:Choice xmlns:a14="http://schemas.microsoft.com/office/drawing/2010/main" Requires="a14">
          <p:sp>
            <p:nvSpPr>
              <p:cNvPr id="6" name="ZoneTexte 5">
                <a:extLst>
                  <a:ext uri="{FF2B5EF4-FFF2-40B4-BE49-F238E27FC236}">
                    <a16:creationId xmlns:a16="http://schemas.microsoft.com/office/drawing/2014/main" id="{37AC01F7-49E7-4386-87EA-335B6DBAEDB0}"/>
                  </a:ext>
                </a:extLst>
              </p:cNvPr>
              <p:cNvSpPr txBox="1"/>
              <p:nvPr/>
            </p:nvSpPr>
            <p:spPr>
              <a:xfrm>
                <a:off x="1435463" y="4437694"/>
                <a:ext cx="7071840" cy="714683"/>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fr-FR" b="0" i="0" smtClean="0">
                          <a:solidFill>
                            <a:srgbClr val="FF0000"/>
                          </a:solidFill>
                          <a:latin typeface="Cambria Math" panose="02040503050406030204" pitchFamily="18" charset="0"/>
                          <a:cs typeface="Tahoma" panose="020B0604030504040204" pitchFamily="34" charset="0"/>
                        </a:rPr>
                        <m:t>= </m:t>
                      </m:r>
                      <m:r>
                        <a:rPr lang="fr-FR" i="0">
                          <a:solidFill>
                            <a:srgbClr val="FF0000"/>
                          </a:solidFill>
                          <a:latin typeface="Cambria Math" panose="02040503050406030204" pitchFamily="18" charset="0"/>
                          <a:cs typeface="Tahoma" panose="020B0604030504040204" pitchFamily="34" charset="0"/>
                        </a:rPr>
                        <m:t>6</m:t>
                      </m:r>
                      <m:func>
                        <m:funcPr>
                          <m:ctrlPr>
                            <a:rPr lang="fr-FR" i="1">
                              <a:solidFill>
                                <a:srgbClr val="FF0000"/>
                              </a:solidFill>
                              <a:latin typeface="Cambria Math" panose="02040503050406030204" pitchFamily="18" charset="0"/>
                              <a:cs typeface="Tahoma" panose="020B0604030504040204" pitchFamily="34" charset="0"/>
                            </a:rPr>
                          </m:ctrlPr>
                        </m:funcPr>
                        <m:fName>
                          <m:r>
                            <m:rPr>
                              <m:sty m:val="p"/>
                            </m:rPr>
                            <a:rPr lang="fr-FR" i="0">
                              <a:solidFill>
                                <a:srgbClr val="FF0000"/>
                              </a:solidFill>
                              <a:latin typeface="Cambria Math" panose="02040503050406030204" pitchFamily="18" charset="0"/>
                              <a:cs typeface="Tahoma" panose="020B0604030504040204" pitchFamily="34" charset="0"/>
                            </a:rPr>
                            <m:t>cos</m:t>
                          </m:r>
                        </m:fName>
                        <m:e>
                          <m:d>
                            <m:dPr>
                              <m:ctrlPr>
                                <a:rPr lang="fr-FR" i="1">
                                  <a:solidFill>
                                    <a:srgbClr val="FF0000"/>
                                  </a:solidFill>
                                  <a:latin typeface="Cambria Math" panose="02040503050406030204" pitchFamily="18" charset="0"/>
                                  <a:cs typeface="Tahoma" panose="020B0604030504040204" pitchFamily="34" charset="0"/>
                                </a:rPr>
                              </m:ctrlPr>
                            </m:dPr>
                            <m:e>
                              <m:r>
                                <a:rPr lang="fr-FR" i="0">
                                  <a:solidFill>
                                    <a:srgbClr val="FF0000"/>
                                  </a:solidFill>
                                  <a:latin typeface="Cambria Math" panose="02040503050406030204" pitchFamily="18" charset="0"/>
                                  <a:cs typeface="Tahoma" panose="020B0604030504040204" pitchFamily="34" charset="0"/>
                                </a:rPr>
                                <m:t>(</m:t>
                              </m:r>
                              <m:f>
                                <m:fPr>
                                  <m:ctrlPr>
                                    <a:rPr lang="fr-FR" i="1" smtClean="0">
                                      <a:solidFill>
                                        <a:srgbClr val="FF0000"/>
                                      </a:solidFill>
                                      <a:latin typeface="Cambria Math" panose="02040503050406030204" pitchFamily="18" charset="0"/>
                                      <a:cs typeface="Tahoma" panose="020B0604030504040204" pitchFamily="34" charset="0"/>
                                    </a:rPr>
                                  </m:ctrlPr>
                                </m:fPr>
                                <m:num>
                                  <m:r>
                                    <a:rPr lang="fr-FR" b="0" i="0" smtClean="0">
                                      <a:solidFill>
                                        <a:srgbClr val="FF0000"/>
                                      </a:solidFill>
                                      <a:latin typeface="Cambria Math" panose="02040503050406030204" pitchFamily="18" charset="0"/>
                                      <a:cs typeface="Tahoma" panose="020B0604030504040204" pitchFamily="34" charset="0"/>
                                    </a:rPr>
                                    <m:t>2</m:t>
                                  </m:r>
                                  <m:r>
                                    <m:rPr>
                                      <m:sty m:val="p"/>
                                    </m:rPr>
                                    <a:rPr lang="fr-FR" b="0" i="0" smtClean="0">
                                      <a:solidFill>
                                        <a:srgbClr val="FF0000"/>
                                      </a:solidFill>
                                      <a:latin typeface="Cambria Math" panose="02040503050406030204" pitchFamily="18" charset="0"/>
                                      <a:ea typeface="Cambria Math" panose="02040503050406030204" pitchFamily="18" charset="0"/>
                                      <a:cs typeface="Tahoma" panose="020B0604030504040204" pitchFamily="34" charset="0"/>
                                    </a:rPr>
                                    <m:t>π</m:t>
                                  </m:r>
                                </m:num>
                                <m:den>
                                  <m:r>
                                    <m:rPr>
                                      <m:sty m:val="p"/>
                                    </m:rPr>
                                    <a:rPr lang="fr-FR" b="0" i="0" smtClean="0">
                                      <a:solidFill>
                                        <a:srgbClr val="FF0000"/>
                                      </a:solidFill>
                                      <a:latin typeface="Cambria Math" panose="02040503050406030204" pitchFamily="18" charset="0"/>
                                      <a:cs typeface="Tahoma" panose="020B0604030504040204" pitchFamily="34" charset="0"/>
                                    </a:rPr>
                                    <m:t>T</m:t>
                                  </m:r>
                                </m:den>
                              </m:f>
                              <m:r>
                                <a:rPr lang="fr-FR" i="0">
                                  <a:solidFill>
                                    <a:srgbClr val="FF0000"/>
                                  </a:solidFill>
                                  <a:latin typeface="Cambria Math" panose="02040503050406030204" pitchFamily="18" charset="0"/>
                                  <a:cs typeface="Tahoma" panose="020B0604030504040204" pitchFamily="34" charset="0"/>
                                </a:rPr>
                                <m:t> </m:t>
                              </m:r>
                              <m:r>
                                <a:rPr lang="fr-FR" i="0">
                                  <a:solidFill>
                                    <a:srgbClr val="FF0000"/>
                                  </a:solidFill>
                                  <a:latin typeface="Cambria Math" panose="02040503050406030204" pitchFamily="18" charset="0"/>
                                  <a:ea typeface="Cambria Math" panose="02040503050406030204" pitchFamily="18" charset="0"/>
                                  <a:cs typeface="Tahoma" panose="020B0604030504040204" pitchFamily="34" charset="0"/>
                                </a:rPr>
                                <m:t>×</m:t>
                              </m:r>
                              <m:r>
                                <a:rPr lang="fr-FR" i="0">
                                  <a:solidFill>
                                    <a:srgbClr val="FF0000"/>
                                  </a:solidFill>
                                  <a:latin typeface="Cambria Math" panose="02040503050406030204" pitchFamily="18" charset="0"/>
                                  <a:cs typeface="Tahoma" panose="020B0604030504040204" pitchFamily="34" charset="0"/>
                                </a:rPr>
                                <m:t> </m:t>
                              </m:r>
                              <m:f>
                                <m:fPr>
                                  <m:ctrlPr>
                                    <a:rPr lang="fr-FR" i="1">
                                      <a:solidFill>
                                        <a:srgbClr val="FF0000"/>
                                      </a:solidFill>
                                      <a:latin typeface="Cambria Math" panose="02040503050406030204" pitchFamily="18" charset="0"/>
                                      <a:cs typeface="Tahoma" panose="020B0604030504040204" pitchFamily="34" charset="0"/>
                                    </a:rPr>
                                  </m:ctrlPr>
                                </m:fPr>
                                <m:num>
                                  <m:r>
                                    <m:rPr>
                                      <m:sty m:val="p"/>
                                    </m:rPr>
                                    <a:rPr lang="fr-FR" i="0">
                                      <a:solidFill>
                                        <a:srgbClr val="FF0000"/>
                                      </a:solidFill>
                                      <a:latin typeface="Cambria Math" panose="02040503050406030204" pitchFamily="18" charset="0"/>
                                      <a:cs typeface="Tahoma" panose="020B0604030504040204" pitchFamily="34" charset="0"/>
                                    </a:rPr>
                                    <m:t>T</m:t>
                                  </m:r>
                                </m:num>
                                <m:den>
                                  <m:r>
                                    <a:rPr lang="fr-FR" i="0">
                                      <a:solidFill>
                                        <a:srgbClr val="FF0000"/>
                                      </a:solidFill>
                                      <a:latin typeface="Cambria Math" panose="02040503050406030204" pitchFamily="18" charset="0"/>
                                      <a:cs typeface="Tahoma" panose="020B0604030504040204" pitchFamily="34" charset="0"/>
                                    </a:rPr>
                                    <m:t>4</m:t>
                                  </m:r>
                                </m:den>
                              </m:f>
                              <m:r>
                                <a:rPr lang="fr-FR" i="0">
                                  <a:solidFill>
                                    <a:srgbClr val="FF0000"/>
                                  </a:solidFill>
                                  <a:latin typeface="Cambria Math" panose="02040503050406030204" pitchFamily="18" charset="0"/>
                                  <a:cs typeface="Tahoma" panose="020B0604030504040204" pitchFamily="34" charset="0"/>
                                </a:rPr>
                                <m:t>)+</m:t>
                              </m:r>
                              <m:f>
                                <m:fPr>
                                  <m:ctrlPr>
                                    <a:rPr lang="fr-FR" i="1">
                                      <a:solidFill>
                                        <a:srgbClr val="FF0000"/>
                                      </a:solidFill>
                                      <a:latin typeface="Cambria Math" panose="02040503050406030204" pitchFamily="18" charset="0"/>
                                      <a:cs typeface="Tahoma" panose="020B0604030504040204" pitchFamily="34" charset="0"/>
                                    </a:rPr>
                                  </m:ctrlPr>
                                </m:fPr>
                                <m:num>
                                  <m:r>
                                    <m:rPr>
                                      <m:sty m:val="p"/>
                                    </m:rPr>
                                    <a:rPr lang="fr-FR" i="0">
                                      <a:solidFill>
                                        <a:srgbClr val="FF0000"/>
                                      </a:solidFill>
                                      <a:latin typeface="Cambria Math" panose="02040503050406030204" pitchFamily="18" charset="0"/>
                                      <a:ea typeface="Cambria Math" panose="02040503050406030204" pitchFamily="18" charset="0"/>
                                      <a:cs typeface="Tahoma" panose="020B0604030504040204" pitchFamily="34" charset="0"/>
                                    </a:rPr>
                                    <m:t>π</m:t>
                                  </m:r>
                                </m:num>
                                <m:den>
                                  <m:r>
                                    <a:rPr lang="fr-FR" i="0">
                                      <a:solidFill>
                                        <a:srgbClr val="FF0000"/>
                                      </a:solidFill>
                                      <a:latin typeface="Cambria Math" panose="02040503050406030204" pitchFamily="18" charset="0"/>
                                      <a:cs typeface="Tahoma" panose="020B0604030504040204" pitchFamily="34" charset="0"/>
                                    </a:rPr>
                                    <m:t>2</m:t>
                                  </m:r>
                                </m:den>
                              </m:f>
                            </m:e>
                          </m:d>
                          <m:r>
                            <a:rPr lang="fr-FR" i="0">
                              <a:solidFill>
                                <a:srgbClr val="FF0000"/>
                              </a:solidFill>
                              <a:latin typeface="Cambria Math" panose="02040503050406030204" pitchFamily="18" charset="0"/>
                              <a:cs typeface="Tahoma" panose="020B0604030504040204" pitchFamily="34" charset="0"/>
                            </a:rPr>
                            <m:t>  </m:t>
                          </m:r>
                        </m:e>
                      </m:func>
                    </m:oMath>
                  </m:oMathPara>
                </a14:m>
                <a:endParaRPr lang="fr-FR" dirty="0"/>
              </a:p>
            </p:txBody>
          </p:sp>
        </mc:Choice>
        <mc:Fallback>
          <p:sp>
            <p:nvSpPr>
              <p:cNvPr id="6" name="ZoneTexte 5">
                <a:extLst>
                  <a:ext uri="{FF2B5EF4-FFF2-40B4-BE49-F238E27FC236}">
                    <a16:creationId xmlns:a16="http://schemas.microsoft.com/office/drawing/2014/main" id="{37AC01F7-49E7-4386-87EA-335B6DBAEDB0}"/>
                  </a:ext>
                </a:extLst>
              </p:cNvPr>
              <p:cNvSpPr txBox="1">
                <a:spLocks noRot="1" noChangeAspect="1" noMove="1" noResize="1" noEditPoints="1" noAdjustHandles="1" noChangeArrowheads="1" noChangeShapeType="1" noTextEdit="1"/>
              </p:cNvSpPr>
              <p:nvPr/>
            </p:nvSpPr>
            <p:spPr>
              <a:xfrm>
                <a:off x="1435463" y="4437694"/>
                <a:ext cx="7071840" cy="714683"/>
              </a:xfrm>
              <a:prstGeom prst="rect">
                <a:avLst/>
              </a:prstGeom>
              <a:blipFill>
                <a:blip r:embed="rId7"/>
                <a:stretch>
                  <a:fillRect/>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7" name="ZoneTexte 6">
                <a:extLst>
                  <a:ext uri="{FF2B5EF4-FFF2-40B4-BE49-F238E27FC236}">
                    <a16:creationId xmlns:a16="http://schemas.microsoft.com/office/drawing/2014/main" id="{69A57C5D-384D-49F9-A2C4-D881744426CB}"/>
                  </a:ext>
                </a:extLst>
              </p:cNvPr>
              <p:cNvSpPr txBox="1"/>
              <p:nvPr/>
            </p:nvSpPr>
            <p:spPr>
              <a:xfrm>
                <a:off x="1222499" y="5476672"/>
                <a:ext cx="7497767" cy="80823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fr-FR" b="0" i="0" smtClean="0">
                          <a:solidFill>
                            <a:srgbClr val="FF0000"/>
                          </a:solidFill>
                          <a:latin typeface="Cambria Math" panose="02040503050406030204" pitchFamily="18" charset="0"/>
                          <a:cs typeface="Tahoma" panose="020B0604030504040204" pitchFamily="34" charset="0"/>
                        </a:rPr>
                        <m:t>= </m:t>
                      </m:r>
                      <m:r>
                        <a:rPr lang="fr-FR" i="0">
                          <a:solidFill>
                            <a:srgbClr val="FF0000"/>
                          </a:solidFill>
                          <a:latin typeface="Cambria Math" panose="02040503050406030204" pitchFamily="18" charset="0"/>
                          <a:cs typeface="Tahoma" panose="020B0604030504040204" pitchFamily="34" charset="0"/>
                        </a:rPr>
                        <m:t>6</m:t>
                      </m:r>
                      <m:func>
                        <m:funcPr>
                          <m:ctrlPr>
                            <a:rPr lang="fr-FR" i="1">
                              <a:solidFill>
                                <a:srgbClr val="FF0000"/>
                              </a:solidFill>
                              <a:latin typeface="Cambria Math" panose="02040503050406030204" pitchFamily="18" charset="0"/>
                              <a:cs typeface="Tahoma" panose="020B0604030504040204" pitchFamily="34" charset="0"/>
                            </a:rPr>
                          </m:ctrlPr>
                        </m:funcPr>
                        <m:fName>
                          <m:r>
                            <m:rPr>
                              <m:sty m:val="p"/>
                            </m:rPr>
                            <a:rPr lang="fr-FR" i="0">
                              <a:solidFill>
                                <a:srgbClr val="FF0000"/>
                              </a:solidFill>
                              <a:latin typeface="Cambria Math" panose="02040503050406030204" pitchFamily="18" charset="0"/>
                              <a:cs typeface="Tahoma" panose="020B0604030504040204" pitchFamily="34" charset="0"/>
                            </a:rPr>
                            <m:t>cos</m:t>
                          </m:r>
                        </m:fName>
                        <m:e>
                          <m:d>
                            <m:dPr>
                              <m:ctrlPr>
                                <a:rPr lang="fr-FR" i="1">
                                  <a:solidFill>
                                    <a:srgbClr val="FF0000"/>
                                  </a:solidFill>
                                  <a:latin typeface="Cambria Math" panose="02040503050406030204" pitchFamily="18" charset="0"/>
                                  <a:cs typeface="Tahoma" panose="020B0604030504040204" pitchFamily="34" charset="0"/>
                                </a:rPr>
                              </m:ctrlPr>
                            </m:dPr>
                            <m:e>
                              <m:d>
                                <m:dPr>
                                  <m:ctrlPr>
                                    <a:rPr lang="fr-FR" i="1">
                                      <a:solidFill>
                                        <a:srgbClr val="FF0000"/>
                                      </a:solidFill>
                                      <a:latin typeface="Cambria Math" panose="02040503050406030204" pitchFamily="18" charset="0"/>
                                      <a:ea typeface="Cambria Math" panose="02040503050406030204" pitchFamily="18" charset="0"/>
                                      <a:cs typeface="Tahoma" panose="020B0604030504040204" pitchFamily="34" charset="0"/>
                                    </a:rPr>
                                  </m:ctrlPr>
                                </m:dPr>
                                <m:e>
                                  <m:f>
                                    <m:fPr>
                                      <m:ctrlPr>
                                        <a:rPr lang="fr-FR" i="1">
                                          <a:solidFill>
                                            <a:srgbClr val="FF0000"/>
                                          </a:solidFill>
                                          <a:latin typeface="Cambria Math" panose="02040503050406030204" pitchFamily="18" charset="0"/>
                                          <a:cs typeface="Tahoma" panose="020B0604030504040204" pitchFamily="34" charset="0"/>
                                        </a:rPr>
                                      </m:ctrlPr>
                                    </m:fPr>
                                    <m:num>
                                      <m:r>
                                        <a:rPr lang="fr-FR">
                                          <a:solidFill>
                                            <a:srgbClr val="FF0000"/>
                                          </a:solidFill>
                                          <a:latin typeface="Cambria Math" panose="02040503050406030204" pitchFamily="18" charset="0"/>
                                          <a:cs typeface="Tahoma" panose="020B0604030504040204" pitchFamily="34" charset="0"/>
                                        </a:rPr>
                                        <m:t>2</m:t>
                                      </m:r>
                                      <m:r>
                                        <m:rPr>
                                          <m:sty m:val="p"/>
                                        </m:rPr>
                                        <a:rPr lang="fr-FR">
                                          <a:solidFill>
                                            <a:srgbClr val="FF0000"/>
                                          </a:solidFill>
                                          <a:latin typeface="Cambria Math" panose="02040503050406030204" pitchFamily="18" charset="0"/>
                                          <a:ea typeface="Cambria Math" panose="02040503050406030204" pitchFamily="18" charset="0"/>
                                          <a:cs typeface="Tahoma" panose="020B0604030504040204" pitchFamily="34" charset="0"/>
                                        </a:rPr>
                                        <m:t>π</m:t>
                                      </m:r>
                                    </m:num>
                                    <m:den>
                                      <m:r>
                                        <m:rPr>
                                          <m:sty m:val="p"/>
                                        </m:rPr>
                                        <a:rPr lang="fr-FR">
                                          <a:solidFill>
                                            <a:srgbClr val="FF0000"/>
                                          </a:solidFill>
                                          <a:latin typeface="Cambria Math" panose="02040503050406030204" pitchFamily="18" charset="0"/>
                                          <a:cs typeface="Tahoma" panose="020B0604030504040204" pitchFamily="34" charset="0"/>
                                        </a:rPr>
                                        <m:t>T</m:t>
                                      </m:r>
                                    </m:den>
                                  </m:f>
                                  <m:r>
                                    <a:rPr lang="fr-FR" i="0">
                                      <a:solidFill>
                                        <a:srgbClr val="FF0000"/>
                                      </a:solidFill>
                                      <a:latin typeface="Cambria Math" panose="02040503050406030204" pitchFamily="18" charset="0"/>
                                      <a:ea typeface="Cambria Math" panose="02040503050406030204" pitchFamily="18" charset="0"/>
                                      <a:cs typeface="Tahoma" panose="020B0604030504040204" pitchFamily="34" charset="0"/>
                                    </a:rPr>
                                    <m:t>×</m:t>
                                  </m:r>
                                  <m:r>
                                    <a:rPr lang="fr-FR" i="0">
                                      <a:solidFill>
                                        <a:srgbClr val="FF0000"/>
                                      </a:solidFill>
                                      <a:latin typeface="Cambria Math" panose="02040503050406030204" pitchFamily="18" charset="0"/>
                                      <a:cs typeface="Tahoma" panose="020B0604030504040204" pitchFamily="34" charset="0"/>
                                    </a:rPr>
                                    <m:t> </m:t>
                                  </m:r>
                                  <m:f>
                                    <m:fPr>
                                      <m:ctrlPr>
                                        <a:rPr lang="fr-FR" i="1">
                                          <a:solidFill>
                                            <a:srgbClr val="FF0000"/>
                                          </a:solidFill>
                                          <a:latin typeface="Cambria Math" panose="02040503050406030204" pitchFamily="18" charset="0"/>
                                          <a:cs typeface="Tahoma" panose="020B0604030504040204" pitchFamily="34" charset="0"/>
                                        </a:rPr>
                                      </m:ctrlPr>
                                    </m:fPr>
                                    <m:num>
                                      <m:r>
                                        <m:rPr>
                                          <m:sty m:val="p"/>
                                        </m:rPr>
                                        <a:rPr lang="fr-FR" i="0">
                                          <a:solidFill>
                                            <a:srgbClr val="FF0000"/>
                                          </a:solidFill>
                                          <a:latin typeface="Cambria Math" panose="02040503050406030204" pitchFamily="18" charset="0"/>
                                          <a:cs typeface="Tahoma" panose="020B0604030504040204" pitchFamily="34" charset="0"/>
                                        </a:rPr>
                                        <m:t>T</m:t>
                                      </m:r>
                                    </m:num>
                                    <m:den>
                                      <m:r>
                                        <a:rPr lang="fr-FR" i="0">
                                          <a:solidFill>
                                            <a:srgbClr val="FF0000"/>
                                          </a:solidFill>
                                          <a:latin typeface="Cambria Math" panose="02040503050406030204" pitchFamily="18" charset="0"/>
                                          <a:cs typeface="Tahoma" panose="020B0604030504040204" pitchFamily="34" charset="0"/>
                                        </a:rPr>
                                        <m:t>4</m:t>
                                      </m:r>
                                    </m:den>
                                  </m:f>
                                </m:e>
                              </m:d>
                              <m:r>
                                <a:rPr lang="fr-FR" b="0" i="0" smtClean="0">
                                  <a:solidFill>
                                    <a:srgbClr val="FF0000"/>
                                  </a:solidFill>
                                  <a:latin typeface="Cambria Math" panose="02040503050406030204" pitchFamily="18" charset="0"/>
                                  <a:cs typeface="Tahoma" panose="020B0604030504040204" pitchFamily="34" charset="0"/>
                                </a:rPr>
                                <m:t>−</m:t>
                              </m:r>
                              <m:f>
                                <m:fPr>
                                  <m:ctrlPr>
                                    <a:rPr lang="fr-FR" i="1">
                                      <a:solidFill>
                                        <a:srgbClr val="FF0000"/>
                                      </a:solidFill>
                                      <a:latin typeface="Cambria Math" panose="02040503050406030204" pitchFamily="18" charset="0"/>
                                      <a:cs typeface="Tahoma" panose="020B0604030504040204" pitchFamily="34" charset="0"/>
                                    </a:rPr>
                                  </m:ctrlPr>
                                </m:fPr>
                                <m:num>
                                  <m:r>
                                    <m:rPr>
                                      <m:sty m:val="p"/>
                                    </m:rPr>
                                    <a:rPr lang="fr-FR" i="0">
                                      <a:solidFill>
                                        <a:srgbClr val="FF0000"/>
                                      </a:solidFill>
                                      <a:latin typeface="Cambria Math" panose="02040503050406030204" pitchFamily="18" charset="0"/>
                                      <a:ea typeface="Cambria Math" panose="02040503050406030204" pitchFamily="18" charset="0"/>
                                      <a:cs typeface="Tahoma" panose="020B0604030504040204" pitchFamily="34" charset="0"/>
                                    </a:rPr>
                                    <m:t>π</m:t>
                                  </m:r>
                                </m:num>
                                <m:den>
                                  <m:r>
                                    <a:rPr lang="fr-FR" i="0">
                                      <a:solidFill>
                                        <a:srgbClr val="FF0000"/>
                                      </a:solidFill>
                                      <a:latin typeface="Cambria Math" panose="02040503050406030204" pitchFamily="18" charset="0"/>
                                      <a:cs typeface="Tahoma" panose="020B0604030504040204" pitchFamily="34" charset="0"/>
                                    </a:rPr>
                                    <m:t>2</m:t>
                                  </m:r>
                                </m:den>
                              </m:f>
                            </m:e>
                          </m:d>
                          <m:r>
                            <a:rPr lang="fr-FR" i="0">
                              <a:solidFill>
                                <a:srgbClr val="FF0000"/>
                              </a:solidFill>
                              <a:latin typeface="Cambria Math" panose="02040503050406030204" pitchFamily="18" charset="0"/>
                              <a:cs typeface="Tahoma" panose="020B0604030504040204" pitchFamily="34" charset="0"/>
                            </a:rPr>
                            <m:t>  </m:t>
                          </m:r>
                        </m:e>
                      </m:func>
                    </m:oMath>
                  </m:oMathPara>
                </a14:m>
                <a:endParaRPr lang="fr-FR" dirty="0"/>
              </a:p>
            </p:txBody>
          </p:sp>
        </mc:Choice>
        <mc:Fallback>
          <p:sp>
            <p:nvSpPr>
              <p:cNvPr id="7" name="ZoneTexte 6">
                <a:extLst>
                  <a:ext uri="{FF2B5EF4-FFF2-40B4-BE49-F238E27FC236}">
                    <a16:creationId xmlns:a16="http://schemas.microsoft.com/office/drawing/2014/main" id="{69A57C5D-384D-49F9-A2C4-D881744426CB}"/>
                  </a:ext>
                </a:extLst>
              </p:cNvPr>
              <p:cNvSpPr txBox="1">
                <a:spLocks noRot="1" noChangeAspect="1" noMove="1" noResize="1" noEditPoints="1" noAdjustHandles="1" noChangeArrowheads="1" noChangeShapeType="1" noTextEdit="1"/>
              </p:cNvSpPr>
              <p:nvPr/>
            </p:nvSpPr>
            <p:spPr>
              <a:xfrm>
                <a:off x="1222499" y="5476672"/>
                <a:ext cx="7497767" cy="808235"/>
              </a:xfrm>
              <a:prstGeom prst="rect">
                <a:avLst/>
              </a:prstGeom>
              <a:blipFill>
                <a:blip r:embed="rId8"/>
                <a:stretch>
                  <a:fillRect/>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16" name="ZoneTexte 15">
                <a:extLst>
                  <a:ext uri="{FF2B5EF4-FFF2-40B4-BE49-F238E27FC236}">
                    <a16:creationId xmlns:a16="http://schemas.microsoft.com/office/drawing/2014/main" id="{5B1FF2BB-1F69-4FD2-84EA-6BC9057AFE91}"/>
                  </a:ext>
                </a:extLst>
              </p:cNvPr>
              <p:cNvSpPr txBox="1"/>
              <p:nvPr/>
            </p:nvSpPr>
            <p:spPr>
              <a:xfrm>
                <a:off x="6076699" y="4424156"/>
                <a:ext cx="4679838" cy="714683"/>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fr-FR" b="0" i="0" smtClean="0">
                          <a:solidFill>
                            <a:srgbClr val="FF0000"/>
                          </a:solidFill>
                          <a:latin typeface="Cambria Math" panose="02040503050406030204" pitchFamily="18" charset="0"/>
                          <a:cs typeface="Tahoma" panose="020B0604030504040204" pitchFamily="34" charset="0"/>
                        </a:rPr>
                        <m:t>=6</m:t>
                      </m:r>
                      <m:func>
                        <m:funcPr>
                          <m:ctrlPr>
                            <a:rPr lang="fr-FR" b="0" i="1" smtClean="0">
                              <a:solidFill>
                                <a:srgbClr val="FF0000"/>
                              </a:solidFill>
                              <a:latin typeface="Cambria Math" panose="02040503050406030204" pitchFamily="18" charset="0"/>
                              <a:cs typeface="Tahoma" panose="020B0604030504040204" pitchFamily="34" charset="0"/>
                            </a:rPr>
                          </m:ctrlPr>
                        </m:funcPr>
                        <m:fName>
                          <m:r>
                            <m:rPr>
                              <m:sty m:val="p"/>
                            </m:rPr>
                            <a:rPr lang="fr-FR" b="0" i="0" smtClean="0">
                              <a:solidFill>
                                <a:srgbClr val="FF0000"/>
                              </a:solidFill>
                              <a:latin typeface="Cambria Math" panose="02040503050406030204" pitchFamily="18" charset="0"/>
                              <a:cs typeface="Tahoma" panose="020B0604030504040204" pitchFamily="34" charset="0"/>
                            </a:rPr>
                            <m:t>cos</m:t>
                          </m:r>
                        </m:fName>
                        <m:e>
                          <m:d>
                            <m:dPr>
                              <m:ctrlPr>
                                <a:rPr lang="fr-FR" b="0" i="1" smtClean="0">
                                  <a:solidFill>
                                    <a:srgbClr val="FF0000"/>
                                  </a:solidFill>
                                  <a:latin typeface="Cambria Math" panose="02040503050406030204" pitchFamily="18" charset="0"/>
                                  <a:cs typeface="Tahoma" panose="020B0604030504040204" pitchFamily="34" charset="0"/>
                                </a:rPr>
                              </m:ctrlPr>
                            </m:dPr>
                            <m:e>
                              <m:f>
                                <m:fPr>
                                  <m:ctrlPr>
                                    <a:rPr lang="fr-FR" b="0" i="1" smtClean="0">
                                      <a:solidFill>
                                        <a:srgbClr val="FF0000"/>
                                      </a:solidFill>
                                      <a:latin typeface="Cambria Math" panose="02040503050406030204" pitchFamily="18" charset="0"/>
                                      <a:cs typeface="Tahoma" panose="020B0604030504040204" pitchFamily="34" charset="0"/>
                                    </a:rPr>
                                  </m:ctrlPr>
                                </m:fPr>
                                <m:num>
                                  <m:r>
                                    <a:rPr lang="fr-FR" b="0" i="0" smtClean="0">
                                      <a:solidFill>
                                        <a:srgbClr val="FF0000"/>
                                      </a:solidFill>
                                      <a:latin typeface="Cambria Math" panose="02040503050406030204" pitchFamily="18" charset="0"/>
                                      <a:cs typeface="Tahoma" panose="020B0604030504040204" pitchFamily="34" charset="0"/>
                                    </a:rPr>
                                    <m:t>2</m:t>
                                  </m:r>
                                  <m:r>
                                    <m:rPr>
                                      <m:sty m:val="p"/>
                                    </m:rPr>
                                    <a:rPr lang="fr-FR" b="0" i="0" smtClean="0">
                                      <a:solidFill>
                                        <a:srgbClr val="FF0000"/>
                                      </a:solidFill>
                                      <a:latin typeface="Cambria Math" panose="02040503050406030204" pitchFamily="18" charset="0"/>
                                      <a:ea typeface="Cambria Math" panose="02040503050406030204" pitchFamily="18" charset="0"/>
                                      <a:cs typeface="Tahoma" panose="020B0604030504040204" pitchFamily="34" charset="0"/>
                                    </a:rPr>
                                    <m:t>π</m:t>
                                  </m:r>
                                </m:num>
                                <m:den>
                                  <m:r>
                                    <a:rPr lang="fr-FR" b="0" i="0" smtClean="0">
                                      <a:solidFill>
                                        <a:srgbClr val="FF0000"/>
                                      </a:solidFill>
                                      <a:latin typeface="Cambria Math" panose="02040503050406030204" pitchFamily="18" charset="0"/>
                                      <a:cs typeface="Tahoma" panose="020B0604030504040204" pitchFamily="34" charset="0"/>
                                    </a:rPr>
                                    <m:t>4</m:t>
                                  </m:r>
                                </m:den>
                              </m:f>
                              <m:r>
                                <a:rPr lang="fr-FR" b="0" i="0" smtClean="0">
                                  <a:solidFill>
                                    <a:srgbClr val="FF0000"/>
                                  </a:solidFill>
                                  <a:latin typeface="Cambria Math" panose="02040503050406030204" pitchFamily="18" charset="0"/>
                                  <a:cs typeface="Tahoma" panose="020B0604030504040204" pitchFamily="34" charset="0"/>
                                </a:rPr>
                                <m:t>+</m:t>
                              </m:r>
                              <m:f>
                                <m:fPr>
                                  <m:ctrlPr>
                                    <a:rPr lang="fr-FR" b="0" i="1" smtClean="0">
                                      <a:solidFill>
                                        <a:srgbClr val="FF0000"/>
                                      </a:solidFill>
                                      <a:latin typeface="Cambria Math" panose="02040503050406030204" pitchFamily="18" charset="0"/>
                                      <a:cs typeface="Tahoma" panose="020B0604030504040204" pitchFamily="34" charset="0"/>
                                    </a:rPr>
                                  </m:ctrlPr>
                                </m:fPr>
                                <m:num>
                                  <m:r>
                                    <m:rPr>
                                      <m:sty m:val="p"/>
                                    </m:rPr>
                                    <a:rPr lang="fr-FR" b="0" i="0" smtClean="0">
                                      <a:solidFill>
                                        <a:srgbClr val="FF0000"/>
                                      </a:solidFill>
                                      <a:latin typeface="Cambria Math" panose="02040503050406030204" pitchFamily="18" charset="0"/>
                                      <a:ea typeface="Cambria Math" panose="02040503050406030204" pitchFamily="18" charset="0"/>
                                      <a:cs typeface="Tahoma" panose="020B0604030504040204" pitchFamily="34" charset="0"/>
                                    </a:rPr>
                                    <m:t>π</m:t>
                                  </m:r>
                                </m:num>
                                <m:den>
                                  <m:r>
                                    <a:rPr lang="fr-FR" b="0" i="0" smtClean="0">
                                      <a:solidFill>
                                        <a:srgbClr val="FF0000"/>
                                      </a:solidFill>
                                      <a:latin typeface="Cambria Math" panose="02040503050406030204" pitchFamily="18" charset="0"/>
                                      <a:cs typeface="Tahoma" panose="020B0604030504040204" pitchFamily="34" charset="0"/>
                                    </a:rPr>
                                    <m:t>2</m:t>
                                  </m:r>
                                </m:den>
                              </m:f>
                            </m:e>
                          </m:d>
                        </m:e>
                      </m:func>
                      <m:r>
                        <a:rPr lang="fr-FR" b="0" i="0" smtClean="0">
                          <a:solidFill>
                            <a:srgbClr val="FF0000"/>
                          </a:solidFill>
                          <a:latin typeface="Cambria Math" panose="02040503050406030204" pitchFamily="18" charset="0"/>
                          <a:cs typeface="Tahoma" panose="020B0604030504040204" pitchFamily="34" charset="0"/>
                        </a:rPr>
                        <m:t>=6</m:t>
                      </m:r>
                      <m:func>
                        <m:funcPr>
                          <m:ctrlPr>
                            <a:rPr lang="fr-FR" b="0" i="1" smtClean="0">
                              <a:solidFill>
                                <a:srgbClr val="FF0000"/>
                              </a:solidFill>
                              <a:latin typeface="Cambria Math" panose="02040503050406030204" pitchFamily="18" charset="0"/>
                              <a:cs typeface="Tahoma" panose="020B0604030504040204" pitchFamily="34" charset="0"/>
                            </a:rPr>
                          </m:ctrlPr>
                        </m:funcPr>
                        <m:fName>
                          <m:r>
                            <m:rPr>
                              <m:sty m:val="p"/>
                            </m:rPr>
                            <a:rPr lang="fr-FR" b="0" i="0" smtClean="0">
                              <a:solidFill>
                                <a:srgbClr val="FF0000"/>
                              </a:solidFill>
                              <a:latin typeface="Cambria Math" panose="02040503050406030204" pitchFamily="18" charset="0"/>
                              <a:cs typeface="Tahoma" panose="020B0604030504040204" pitchFamily="34" charset="0"/>
                            </a:rPr>
                            <m:t>cos</m:t>
                          </m:r>
                        </m:fName>
                        <m:e>
                          <m:d>
                            <m:dPr>
                              <m:ctrlPr>
                                <a:rPr lang="fr-FR" b="0" i="1" smtClean="0">
                                  <a:solidFill>
                                    <a:srgbClr val="FF0000"/>
                                  </a:solidFill>
                                  <a:latin typeface="Cambria Math" panose="02040503050406030204" pitchFamily="18" charset="0"/>
                                  <a:cs typeface="Tahoma" panose="020B0604030504040204" pitchFamily="34" charset="0"/>
                                </a:rPr>
                              </m:ctrlPr>
                            </m:dPr>
                            <m:e>
                              <m:f>
                                <m:fPr>
                                  <m:ctrlPr>
                                    <a:rPr lang="fr-FR" b="0" i="1" smtClean="0">
                                      <a:solidFill>
                                        <a:srgbClr val="FF0000"/>
                                      </a:solidFill>
                                      <a:latin typeface="Cambria Math" panose="02040503050406030204" pitchFamily="18" charset="0"/>
                                      <a:cs typeface="Tahoma" panose="020B0604030504040204" pitchFamily="34" charset="0"/>
                                    </a:rPr>
                                  </m:ctrlPr>
                                </m:fPr>
                                <m:num>
                                  <m:r>
                                    <m:rPr>
                                      <m:sty m:val="p"/>
                                    </m:rPr>
                                    <a:rPr lang="fr-FR" b="0" i="0" smtClean="0">
                                      <a:solidFill>
                                        <a:srgbClr val="FF0000"/>
                                      </a:solidFill>
                                      <a:latin typeface="Cambria Math" panose="02040503050406030204" pitchFamily="18" charset="0"/>
                                      <a:ea typeface="Cambria Math" panose="02040503050406030204" pitchFamily="18" charset="0"/>
                                      <a:cs typeface="Tahoma" panose="020B0604030504040204" pitchFamily="34" charset="0"/>
                                    </a:rPr>
                                    <m:t>π</m:t>
                                  </m:r>
                                </m:num>
                                <m:den>
                                  <m:r>
                                    <a:rPr lang="fr-FR" b="0" i="0" smtClean="0">
                                      <a:solidFill>
                                        <a:srgbClr val="FF0000"/>
                                      </a:solidFill>
                                      <a:latin typeface="Cambria Math" panose="02040503050406030204" pitchFamily="18" charset="0"/>
                                      <a:cs typeface="Tahoma" panose="020B0604030504040204" pitchFamily="34" charset="0"/>
                                    </a:rPr>
                                    <m:t>2</m:t>
                                  </m:r>
                                </m:den>
                              </m:f>
                              <m:r>
                                <a:rPr lang="fr-FR" b="0" i="0" smtClean="0">
                                  <a:solidFill>
                                    <a:srgbClr val="FF0000"/>
                                  </a:solidFill>
                                  <a:latin typeface="Cambria Math" panose="02040503050406030204" pitchFamily="18" charset="0"/>
                                  <a:cs typeface="Tahoma" panose="020B0604030504040204" pitchFamily="34" charset="0"/>
                                </a:rPr>
                                <m:t>+</m:t>
                              </m:r>
                              <m:f>
                                <m:fPr>
                                  <m:ctrlPr>
                                    <a:rPr lang="fr-FR" b="0" i="1" smtClean="0">
                                      <a:solidFill>
                                        <a:srgbClr val="FF0000"/>
                                      </a:solidFill>
                                      <a:latin typeface="Cambria Math" panose="02040503050406030204" pitchFamily="18" charset="0"/>
                                      <a:cs typeface="Tahoma" panose="020B0604030504040204" pitchFamily="34" charset="0"/>
                                    </a:rPr>
                                  </m:ctrlPr>
                                </m:fPr>
                                <m:num>
                                  <m:r>
                                    <m:rPr>
                                      <m:sty m:val="p"/>
                                    </m:rPr>
                                    <a:rPr lang="fr-FR" b="0" i="0" smtClean="0">
                                      <a:solidFill>
                                        <a:srgbClr val="FF0000"/>
                                      </a:solidFill>
                                      <a:latin typeface="Cambria Math" panose="02040503050406030204" pitchFamily="18" charset="0"/>
                                      <a:ea typeface="Cambria Math" panose="02040503050406030204" pitchFamily="18" charset="0"/>
                                      <a:cs typeface="Tahoma" panose="020B0604030504040204" pitchFamily="34" charset="0"/>
                                    </a:rPr>
                                    <m:t>π</m:t>
                                  </m:r>
                                </m:num>
                                <m:den>
                                  <m:r>
                                    <a:rPr lang="fr-FR" b="0" i="0" smtClean="0">
                                      <a:solidFill>
                                        <a:srgbClr val="FF0000"/>
                                      </a:solidFill>
                                      <a:latin typeface="Cambria Math" panose="02040503050406030204" pitchFamily="18" charset="0"/>
                                      <a:cs typeface="Tahoma" panose="020B0604030504040204" pitchFamily="34" charset="0"/>
                                    </a:rPr>
                                    <m:t>2</m:t>
                                  </m:r>
                                </m:den>
                              </m:f>
                            </m:e>
                          </m:d>
                          <m:r>
                            <a:rPr lang="fr-FR" b="0" i="0" smtClean="0">
                              <a:solidFill>
                                <a:srgbClr val="FF0000"/>
                              </a:solidFill>
                              <a:latin typeface="Cambria Math" panose="02040503050406030204" pitchFamily="18" charset="0"/>
                              <a:cs typeface="Tahoma" panose="020B0604030504040204" pitchFamily="34" charset="0"/>
                            </a:rPr>
                            <m:t>=−6</m:t>
                          </m:r>
                          <m:r>
                            <m:rPr>
                              <m:sty m:val="p"/>
                            </m:rPr>
                            <a:rPr lang="fr-FR" b="0" i="0" smtClean="0">
                              <a:solidFill>
                                <a:srgbClr val="FF0000"/>
                              </a:solidFill>
                              <a:latin typeface="Cambria Math" panose="02040503050406030204" pitchFamily="18" charset="0"/>
                              <a:cs typeface="Tahoma" panose="020B0604030504040204" pitchFamily="34" charset="0"/>
                            </a:rPr>
                            <m:t>V</m:t>
                          </m:r>
                        </m:e>
                      </m:func>
                    </m:oMath>
                  </m:oMathPara>
                </a14:m>
                <a:endParaRPr lang="fr-FR" dirty="0"/>
              </a:p>
            </p:txBody>
          </p:sp>
        </mc:Choice>
        <mc:Fallback>
          <p:sp>
            <p:nvSpPr>
              <p:cNvPr id="16" name="ZoneTexte 15">
                <a:extLst>
                  <a:ext uri="{FF2B5EF4-FFF2-40B4-BE49-F238E27FC236}">
                    <a16:creationId xmlns:a16="http://schemas.microsoft.com/office/drawing/2014/main" id="{5B1FF2BB-1F69-4FD2-84EA-6BC9057AFE91}"/>
                  </a:ext>
                </a:extLst>
              </p:cNvPr>
              <p:cNvSpPr txBox="1">
                <a:spLocks noRot="1" noChangeAspect="1" noMove="1" noResize="1" noEditPoints="1" noAdjustHandles="1" noChangeArrowheads="1" noChangeShapeType="1" noTextEdit="1"/>
              </p:cNvSpPr>
              <p:nvPr/>
            </p:nvSpPr>
            <p:spPr>
              <a:xfrm>
                <a:off x="6076699" y="4424156"/>
                <a:ext cx="4679838" cy="714683"/>
              </a:xfrm>
              <a:prstGeom prst="rect">
                <a:avLst/>
              </a:prstGeom>
              <a:blipFill>
                <a:blip r:embed="rId9"/>
                <a:stretch>
                  <a:fillRect/>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17" name="ZoneTexte 16">
                <a:extLst>
                  <a:ext uri="{FF2B5EF4-FFF2-40B4-BE49-F238E27FC236}">
                    <a16:creationId xmlns:a16="http://schemas.microsoft.com/office/drawing/2014/main" id="{66D89B30-799D-45CF-B62F-E802AF2FAF10}"/>
                  </a:ext>
                </a:extLst>
              </p:cNvPr>
              <p:cNvSpPr txBox="1"/>
              <p:nvPr/>
            </p:nvSpPr>
            <p:spPr>
              <a:xfrm>
                <a:off x="5922011" y="5583762"/>
                <a:ext cx="5073508" cy="714683"/>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fr-FR" b="0" i="0" smtClean="0">
                          <a:solidFill>
                            <a:srgbClr val="FF0000"/>
                          </a:solidFill>
                          <a:latin typeface="Cambria Math" panose="02040503050406030204" pitchFamily="18" charset="0"/>
                          <a:cs typeface="Tahoma" panose="020B0604030504040204" pitchFamily="34" charset="0"/>
                        </a:rPr>
                        <m:t>=6</m:t>
                      </m:r>
                      <m:func>
                        <m:funcPr>
                          <m:ctrlPr>
                            <a:rPr lang="fr-FR" b="0" i="1" smtClean="0">
                              <a:solidFill>
                                <a:srgbClr val="FF0000"/>
                              </a:solidFill>
                              <a:latin typeface="Cambria Math" panose="02040503050406030204" pitchFamily="18" charset="0"/>
                              <a:cs typeface="Tahoma" panose="020B0604030504040204" pitchFamily="34" charset="0"/>
                            </a:rPr>
                          </m:ctrlPr>
                        </m:funcPr>
                        <m:fName>
                          <m:r>
                            <m:rPr>
                              <m:sty m:val="p"/>
                            </m:rPr>
                            <a:rPr lang="fr-FR" b="0" i="0" smtClean="0">
                              <a:solidFill>
                                <a:srgbClr val="FF0000"/>
                              </a:solidFill>
                              <a:latin typeface="Cambria Math" panose="02040503050406030204" pitchFamily="18" charset="0"/>
                              <a:cs typeface="Tahoma" panose="020B0604030504040204" pitchFamily="34" charset="0"/>
                            </a:rPr>
                            <m:t>cos</m:t>
                          </m:r>
                        </m:fName>
                        <m:e>
                          <m:d>
                            <m:dPr>
                              <m:ctrlPr>
                                <a:rPr lang="fr-FR" b="0" i="1" smtClean="0">
                                  <a:solidFill>
                                    <a:srgbClr val="FF0000"/>
                                  </a:solidFill>
                                  <a:latin typeface="Cambria Math" panose="02040503050406030204" pitchFamily="18" charset="0"/>
                                  <a:cs typeface="Tahoma" panose="020B0604030504040204" pitchFamily="34" charset="0"/>
                                </a:rPr>
                              </m:ctrlPr>
                            </m:dPr>
                            <m:e>
                              <m:f>
                                <m:fPr>
                                  <m:ctrlPr>
                                    <a:rPr lang="fr-FR" b="0" i="1" smtClean="0">
                                      <a:solidFill>
                                        <a:srgbClr val="FF0000"/>
                                      </a:solidFill>
                                      <a:latin typeface="Cambria Math" panose="02040503050406030204" pitchFamily="18" charset="0"/>
                                      <a:cs typeface="Tahoma" panose="020B0604030504040204" pitchFamily="34" charset="0"/>
                                    </a:rPr>
                                  </m:ctrlPr>
                                </m:fPr>
                                <m:num>
                                  <m:r>
                                    <a:rPr lang="fr-FR" b="0" i="0" smtClean="0">
                                      <a:solidFill>
                                        <a:srgbClr val="FF0000"/>
                                      </a:solidFill>
                                      <a:latin typeface="Cambria Math" panose="02040503050406030204" pitchFamily="18" charset="0"/>
                                      <a:cs typeface="Tahoma" panose="020B0604030504040204" pitchFamily="34" charset="0"/>
                                    </a:rPr>
                                    <m:t>2</m:t>
                                  </m:r>
                                  <m:r>
                                    <m:rPr>
                                      <m:sty m:val="p"/>
                                    </m:rPr>
                                    <a:rPr lang="fr-FR" b="0" i="0" smtClean="0">
                                      <a:solidFill>
                                        <a:srgbClr val="FF0000"/>
                                      </a:solidFill>
                                      <a:latin typeface="Cambria Math" panose="02040503050406030204" pitchFamily="18" charset="0"/>
                                      <a:ea typeface="Cambria Math" panose="02040503050406030204" pitchFamily="18" charset="0"/>
                                      <a:cs typeface="Tahoma" panose="020B0604030504040204" pitchFamily="34" charset="0"/>
                                    </a:rPr>
                                    <m:t>π</m:t>
                                  </m:r>
                                </m:num>
                                <m:den>
                                  <m:r>
                                    <a:rPr lang="fr-FR" b="0" i="0" smtClean="0">
                                      <a:solidFill>
                                        <a:srgbClr val="FF0000"/>
                                      </a:solidFill>
                                      <a:latin typeface="Cambria Math" panose="02040503050406030204" pitchFamily="18" charset="0"/>
                                      <a:cs typeface="Tahoma" panose="020B0604030504040204" pitchFamily="34" charset="0"/>
                                    </a:rPr>
                                    <m:t>4</m:t>
                                  </m:r>
                                </m:den>
                              </m:f>
                              <m:r>
                                <a:rPr lang="fr-FR" b="0" i="0" smtClean="0">
                                  <a:solidFill>
                                    <a:srgbClr val="FF0000"/>
                                  </a:solidFill>
                                  <a:latin typeface="Cambria Math" panose="02040503050406030204" pitchFamily="18" charset="0"/>
                                  <a:cs typeface="Tahoma" panose="020B0604030504040204" pitchFamily="34" charset="0"/>
                                </a:rPr>
                                <m:t>−</m:t>
                              </m:r>
                              <m:f>
                                <m:fPr>
                                  <m:ctrlPr>
                                    <a:rPr lang="fr-FR" b="0" i="1" smtClean="0">
                                      <a:solidFill>
                                        <a:srgbClr val="FF0000"/>
                                      </a:solidFill>
                                      <a:latin typeface="Cambria Math" panose="02040503050406030204" pitchFamily="18" charset="0"/>
                                      <a:cs typeface="Tahoma" panose="020B0604030504040204" pitchFamily="34" charset="0"/>
                                    </a:rPr>
                                  </m:ctrlPr>
                                </m:fPr>
                                <m:num>
                                  <m:r>
                                    <m:rPr>
                                      <m:sty m:val="p"/>
                                    </m:rPr>
                                    <a:rPr lang="fr-FR" b="0" i="0" smtClean="0">
                                      <a:solidFill>
                                        <a:srgbClr val="FF0000"/>
                                      </a:solidFill>
                                      <a:latin typeface="Cambria Math" panose="02040503050406030204" pitchFamily="18" charset="0"/>
                                      <a:ea typeface="Cambria Math" panose="02040503050406030204" pitchFamily="18" charset="0"/>
                                      <a:cs typeface="Tahoma" panose="020B0604030504040204" pitchFamily="34" charset="0"/>
                                    </a:rPr>
                                    <m:t>π</m:t>
                                  </m:r>
                                </m:num>
                                <m:den>
                                  <m:r>
                                    <a:rPr lang="fr-FR" b="0" i="0" smtClean="0">
                                      <a:solidFill>
                                        <a:srgbClr val="FF0000"/>
                                      </a:solidFill>
                                      <a:latin typeface="Cambria Math" panose="02040503050406030204" pitchFamily="18" charset="0"/>
                                      <a:cs typeface="Tahoma" panose="020B0604030504040204" pitchFamily="34" charset="0"/>
                                    </a:rPr>
                                    <m:t>2</m:t>
                                  </m:r>
                                </m:den>
                              </m:f>
                            </m:e>
                          </m:d>
                        </m:e>
                      </m:func>
                      <m:r>
                        <a:rPr lang="fr-FR" b="0" i="0" smtClean="0">
                          <a:solidFill>
                            <a:srgbClr val="FF0000"/>
                          </a:solidFill>
                          <a:latin typeface="Cambria Math" panose="02040503050406030204" pitchFamily="18" charset="0"/>
                          <a:cs typeface="Tahoma" panose="020B0604030504040204" pitchFamily="34" charset="0"/>
                        </a:rPr>
                        <m:t>=6</m:t>
                      </m:r>
                      <m:func>
                        <m:funcPr>
                          <m:ctrlPr>
                            <a:rPr lang="fr-FR" b="0" i="1" smtClean="0">
                              <a:solidFill>
                                <a:srgbClr val="FF0000"/>
                              </a:solidFill>
                              <a:latin typeface="Cambria Math" panose="02040503050406030204" pitchFamily="18" charset="0"/>
                              <a:cs typeface="Tahoma" panose="020B0604030504040204" pitchFamily="34" charset="0"/>
                            </a:rPr>
                          </m:ctrlPr>
                        </m:funcPr>
                        <m:fName>
                          <m:r>
                            <m:rPr>
                              <m:sty m:val="p"/>
                            </m:rPr>
                            <a:rPr lang="fr-FR" b="0" i="0" smtClean="0">
                              <a:solidFill>
                                <a:srgbClr val="FF0000"/>
                              </a:solidFill>
                              <a:latin typeface="Cambria Math" panose="02040503050406030204" pitchFamily="18" charset="0"/>
                              <a:cs typeface="Tahoma" panose="020B0604030504040204" pitchFamily="34" charset="0"/>
                            </a:rPr>
                            <m:t>cos</m:t>
                          </m:r>
                        </m:fName>
                        <m:e>
                          <m:d>
                            <m:dPr>
                              <m:ctrlPr>
                                <a:rPr lang="fr-FR" b="0" i="1" smtClean="0">
                                  <a:solidFill>
                                    <a:srgbClr val="FF0000"/>
                                  </a:solidFill>
                                  <a:latin typeface="Cambria Math" panose="02040503050406030204" pitchFamily="18" charset="0"/>
                                  <a:cs typeface="Tahoma" panose="020B0604030504040204" pitchFamily="34" charset="0"/>
                                </a:rPr>
                              </m:ctrlPr>
                            </m:dPr>
                            <m:e>
                              <m:f>
                                <m:fPr>
                                  <m:ctrlPr>
                                    <a:rPr lang="fr-FR" b="0" i="1" smtClean="0">
                                      <a:solidFill>
                                        <a:srgbClr val="FF0000"/>
                                      </a:solidFill>
                                      <a:latin typeface="Cambria Math" panose="02040503050406030204" pitchFamily="18" charset="0"/>
                                      <a:cs typeface="Tahoma" panose="020B0604030504040204" pitchFamily="34" charset="0"/>
                                    </a:rPr>
                                  </m:ctrlPr>
                                </m:fPr>
                                <m:num>
                                  <m:r>
                                    <m:rPr>
                                      <m:sty m:val="p"/>
                                    </m:rPr>
                                    <a:rPr lang="fr-FR" b="0" i="0" smtClean="0">
                                      <a:solidFill>
                                        <a:srgbClr val="FF0000"/>
                                      </a:solidFill>
                                      <a:latin typeface="Cambria Math" panose="02040503050406030204" pitchFamily="18" charset="0"/>
                                      <a:ea typeface="Cambria Math" panose="02040503050406030204" pitchFamily="18" charset="0"/>
                                      <a:cs typeface="Tahoma" panose="020B0604030504040204" pitchFamily="34" charset="0"/>
                                    </a:rPr>
                                    <m:t>π</m:t>
                                  </m:r>
                                </m:num>
                                <m:den>
                                  <m:r>
                                    <a:rPr lang="fr-FR" b="0" i="0" smtClean="0">
                                      <a:solidFill>
                                        <a:srgbClr val="FF0000"/>
                                      </a:solidFill>
                                      <a:latin typeface="Cambria Math" panose="02040503050406030204" pitchFamily="18" charset="0"/>
                                      <a:cs typeface="Tahoma" panose="020B0604030504040204" pitchFamily="34" charset="0"/>
                                    </a:rPr>
                                    <m:t>2</m:t>
                                  </m:r>
                                </m:den>
                              </m:f>
                              <m:r>
                                <a:rPr lang="fr-FR" b="0" i="0" smtClean="0">
                                  <a:solidFill>
                                    <a:srgbClr val="FF0000"/>
                                  </a:solidFill>
                                  <a:latin typeface="Cambria Math" panose="02040503050406030204" pitchFamily="18" charset="0"/>
                                  <a:cs typeface="Tahoma" panose="020B0604030504040204" pitchFamily="34" charset="0"/>
                                </a:rPr>
                                <m:t>−</m:t>
                              </m:r>
                              <m:f>
                                <m:fPr>
                                  <m:ctrlPr>
                                    <a:rPr lang="fr-FR" b="0" i="1" smtClean="0">
                                      <a:solidFill>
                                        <a:srgbClr val="FF0000"/>
                                      </a:solidFill>
                                      <a:latin typeface="Cambria Math" panose="02040503050406030204" pitchFamily="18" charset="0"/>
                                      <a:cs typeface="Tahoma" panose="020B0604030504040204" pitchFamily="34" charset="0"/>
                                    </a:rPr>
                                  </m:ctrlPr>
                                </m:fPr>
                                <m:num>
                                  <m:r>
                                    <m:rPr>
                                      <m:sty m:val="p"/>
                                    </m:rPr>
                                    <a:rPr lang="fr-FR" b="0" i="0" smtClean="0">
                                      <a:solidFill>
                                        <a:srgbClr val="FF0000"/>
                                      </a:solidFill>
                                      <a:latin typeface="Cambria Math" panose="02040503050406030204" pitchFamily="18" charset="0"/>
                                      <a:ea typeface="Cambria Math" panose="02040503050406030204" pitchFamily="18" charset="0"/>
                                      <a:cs typeface="Tahoma" panose="020B0604030504040204" pitchFamily="34" charset="0"/>
                                    </a:rPr>
                                    <m:t>π</m:t>
                                  </m:r>
                                </m:num>
                                <m:den>
                                  <m:r>
                                    <a:rPr lang="fr-FR" b="0" i="0" smtClean="0">
                                      <a:solidFill>
                                        <a:srgbClr val="FF0000"/>
                                      </a:solidFill>
                                      <a:latin typeface="Cambria Math" panose="02040503050406030204" pitchFamily="18" charset="0"/>
                                      <a:cs typeface="Tahoma" panose="020B0604030504040204" pitchFamily="34" charset="0"/>
                                    </a:rPr>
                                    <m:t>2</m:t>
                                  </m:r>
                                </m:den>
                              </m:f>
                            </m:e>
                          </m:d>
                          <m:r>
                            <a:rPr lang="fr-FR" b="0" i="0" smtClean="0">
                              <a:solidFill>
                                <a:srgbClr val="FF0000"/>
                              </a:solidFill>
                              <a:latin typeface="Cambria Math" panose="02040503050406030204" pitchFamily="18" charset="0"/>
                              <a:cs typeface="Tahoma" panose="020B0604030504040204" pitchFamily="34" charset="0"/>
                            </a:rPr>
                            <m:t>=+6</m:t>
                          </m:r>
                          <m:r>
                            <m:rPr>
                              <m:sty m:val="p"/>
                            </m:rPr>
                            <a:rPr lang="fr-FR" b="0" i="0" smtClean="0">
                              <a:solidFill>
                                <a:srgbClr val="FF0000"/>
                              </a:solidFill>
                              <a:latin typeface="Cambria Math" panose="02040503050406030204" pitchFamily="18" charset="0"/>
                              <a:cs typeface="Tahoma" panose="020B0604030504040204" pitchFamily="34" charset="0"/>
                            </a:rPr>
                            <m:t>V</m:t>
                          </m:r>
                        </m:e>
                      </m:func>
                    </m:oMath>
                  </m:oMathPara>
                </a14:m>
                <a:endParaRPr lang="fr-FR" dirty="0"/>
              </a:p>
            </p:txBody>
          </p:sp>
        </mc:Choice>
        <mc:Fallback>
          <p:sp>
            <p:nvSpPr>
              <p:cNvPr id="17" name="ZoneTexte 16">
                <a:extLst>
                  <a:ext uri="{FF2B5EF4-FFF2-40B4-BE49-F238E27FC236}">
                    <a16:creationId xmlns:a16="http://schemas.microsoft.com/office/drawing/2014/main" id="{66D89B30-799D-45CF-B62F-E802AF2FAF10}"/>
                  </a:ext>
                </a:extLst>
              </p:cNvPr>
              <p:cNvSpPr txBox="1">
                <a:spLocks noRot="1" noChangeAspect="1" noMove="1" noResize="1" noEditPoints="1" noAdjustHandles="1" noChangeArrowheads="1" noChangeShapeType="1" noTextEdit="1"/>
              </p:cNvSpPr>
              <p:nvPr/>
            </p:nvSpPr>
            <p:spPr>
              <a:xfrm>
                <a:off x="5922011" y="5583762"/>
                <a:ext cx="5073508" cy="714683"/>
              </a:xfrm>
              <a:prstGeom prst="rect">
                <a:avLst/>
              </a:prstGeom>
              <a:blipFill>
                <a:blip r:embed="rId10"/>
                <a:stretch>
                  <a:fillRect/>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20" name="ZoneTexte 19">
                <a:extLst>
                  <a:ext uri="{FF2B5EF4-FFF2-40B4-BE49-F238E27FC236}">
                    <a16:creationId xmlns:a16="http://schemas.microsoft.com/office/drawing/2014/main" id="{E45EBE4E-36AC-4419-8590-495993092359}"/>
                  </a:ext>
                </a:extLst>
              </p:cNvPr>
              <p:cNvSpPr txBox="1"/>
              <p:nvPr/>
            </p:nvSpPr>
            <p:spPr>
              <a:xfrm>
                <a:off x="8990752" y="936840"/>
                <a:ext cx="3091992" cy="898964"/>
              </a:xfrm>
              <a:prstGeom prst="rect">
                <a:avLst/>
              </a:prstGeom>
              <a:solidFill>
                <a:schemeClr val="bg1"/>
              </a:solidFill>
            </p:spPr>
            <p:txBody>
              <a:bodyPr wrap="square" rtlCol="0">
                <a:spAutoFit/>
              </a:bodyPr>
              <a:lstStyle/>
              <a:p>
                <a14:m>
                  <m:oMathPara xmlns:m="http://schemas.openxmlformats.org/officeDocument/2006/math">
                    <m:oMathParaPr>
                      <m:jc m:val="centerGroup"/>
                    </m:oMathParaPr>
                    <m:oMath xmlns:m="http://schemas.openxmlformats.org/officeDocument/2006/math">
                      <m:r>
                        <m:rPr>
                          <m:sty m:val="p"/>
                        </m:rPr>
                        <a:rPr lang="fr-FR" sz="2800" b="0" i="0" smtClean="0">
                          <a:solidFill>
                            <a:srgbClr val="FF0000"/>
                          </a:solidFill>
                          <a:latin typeface="Cambria Math" panose="02040503050406030204" pitchFamily="18" charset="0"/>
                          <a:ea typeface="Cambria Math" panose="02040503050406030204" pitchFamily="18" charset="0"/>
                        </a:rPr>
                        <m:t>ω</m:t>
                      </m:r>
                      <m:r>
                        <a:rPr lang="fr-FR" sz="2800" b="0" i="0" smtClean="0">
                          <a:solidFill>
                            <a:srgbClr val="FF0000"/>
                          </a:solidFill>
                          <a:latin typeface="Cambria Math" panose="02040503050406030204" pitchFamily="18" charset="0"/>
                          <a:ea typeface="Cambria Math" panose="02040503050406030204" pitchFamily="18" charset="0"/>
                        </a:rPr>
                        <m:t>=</m:t>
                      </m:r>
                      <m:f>
                        <m:fPr>
                          <m:ctrlPr>
                            <a:rPr lang="fr-FR" sz="2800" i="1">
                              <a:solidFill>
                                <a:srgbClr val="FF0000"/>
                              </a:solidFill>
                              <a:latin typeface="Cambria Math" panose="02040503050406030204" pitchFamily="18" charset="0"/>
                              <a:cs typeface="Times New Roman" panose="02020603050405020304" pitchFamily="18" charset="0"/>
                            </a:rPr>
                          </m:ctrlPr>
                        </m:fPr>
                        <m:num>
                          <m:r>
                            <a:rPr lang="fr-FR" sz="2800" b="0" i="0" smtClean="0">
                              <a:solidFill>
                                <a:srgbClr val="FF0000"/>
                              </a:solidFill>
                              <a:latin typeface="Cambria Math" panose="02040503050406030204" pitchFamily="18" charset="0"/>
                              <a:cs typeface="Times New Roman" panose="02020603050405020304" pitchFamily="18" charset="0"/>
                            </a:rPr>
                            <m:t>2</m:t>
                          </m:r>
                          <m:r>
                            <m:rPr>
                              <m:sty m:val="p"/>
                            </m:rPr>
                            <a:rPr lang="fr-FR" sz="2800" b="0" i="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π</m:t>
                          </m:r>
                        </m:num>
                        <m:den>
                          <m:r>
                            <m:rPr>
                              <m:sty m:val="p"/>
                            </m:rPr>
                            <a:rPr lang="fr-FR" sz="2800" b="0" i="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T</m:t>
                          </m:r>
                        </m:den>
                      </m:f>
                    </m:oMath>
                  </m:oMathPara>
                </a14:m>
                <a:endParaRPr lang="fr-FR" sz="2800" dirty="0"/>
              </a:p>
            </p:txBody>
          </p:sp>
        </mc:Choice>
        <mc:Fallback>
          <p:sp>
            <p:nvSpPr>
              <p:cNvPr id="20" name="ZoneTexte 19">
                <a:extLst>
                  <a:ext uri="{FF2B5EF4-FFF2-40B4-BE49-F238E27FC236}">
                    <a16:creationId xmlns:a16="http://schemas.microsoft.com/office/drawing/2014/main" id="{E45EBE4E-36AC-4419-8590-495993092359}"/>
                  </a:ext>
                </a:extLst>
              </p:cNvPr>
              <p:cNvSpPr txBox="1">
                <a:spLocks noRot="1" noChangeAspect="1" noMove="1" noResize="1" noEditPoints="1" noAdjustHandles="1" noChangeArrowheads="1" noChangeShapeType="1" noTextEdit="1"/>
              </p:cNvSpPr>
              <p:nvPr/>
            </p:nvSpPr>
            <p:spPr>
              <a:xfrm>
                <a:off x="8990752" y="936840"/>
                <a:ext cx="3091992" cy="898964"/>
              </a:xfrm>
              <a:prstGeom prst="rect">
                <a:avLst/>
              </a:prstGeom>
              <a:blipFill>
                <a:blip r:embed="rId11"/>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4096435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anim calcmode="lin" valueType="num">
                                      <p:cBhvr>
                                        <p:cTn id="19" dur="1000" fill="hold"/>
                                        <p:tgtEl>
                                          <p:spTgt spid="5"/>
                                        </p:tgtEl>
                                        <p:attrNameLst>
                                          <p:attrName>ppt_x</p:attrName>
                                        </p:attrNameLst>
                                      </p:cBhvr>
                                      <p:tavLst>
                                        <p:tav tm="0">
                                          <p:val>
                                            <p:strVal val="#ppt_x"/>
                                          </p:val>
                                        </p:tav>
                                        <p:tav tm="100000">
                                          <p:val>
                                            <p:strVal val="#ppt_x"/>
                                          </p:val>
                                        </p:tav>
                                      </p:tavLst>
                                    </p:anim>
                                    <p:anim calcmode="lin" valueType="num">
                                      <p:cBhvr>
                                        <p:cTn id="2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1000"/>
                                        <p:tgtEl>
                                          <p:spTgt spid="14"/>
                                        </p:tgtEl>
                                      </p:cBhvr>
                                    </p:animEffect>
                                    <p:anim calcmode="lin" valueType="num">
                                      <p:cBhvr>
                                        <p:cTn id="26" dur="1000" fill="hold"/>
                                        <p:tgtEl>
                                          <p:spTgt spid="14"/>
                                        </p:tgtEl>
                                        <p:attrNameLst>
                                          <p:attrName>ppt_x</p:attrName>
                                        </p:attrNameLst>
                                      </p:cBhvr>
                                      <p:tavLst>
                                        <p:tav tm="0">
                                          <p:val>
                                            <p:strVal val="#ppt_x"/>
                                          </p:val>
                                        </p:tav>
                                        <p:tav tm="100000">
                                          <p:val>
                                            <p:strVal val="#ppt_x"/>
                                          </p:val>
                                        </p:tav>
                                      </p:tavLst>
                                    </p:anim>
                                    <p:anim calcmode="lin" valueType="num">
                                      <p:cBhvr>
                                        <p:cTn id="27"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1000"/>
                                        <p:tgtEl>
                                          <p:spTgt spid="15"/>
                                        </p:tgtEl>
                                      </p:cBhvr>
                                    </p:animEffect>
                                    <p:anim calcmode="lin" valueType="num">
                                      <p:cBhvr>
                                        <p:cTn id="33" dur="1000" fill="hold"/>
                                        <p:tgtEl>
                                          <p:spTgt spid="15"/>
                                        </p:tgtEl>
                                        <p:attrNameLst>
                                          <p:attrName>ppt_x</p:attrName>
                                        </p:attrNameLst>
                                      </p:cBhvr>
                                      <p:tavLst>
                                        <p:tav tm="0">
                                          <p:val>
                                            <p:strVal val="#ppt_x"/>
                                          </p:val>
                                        </p:tav>
                                        <p:tav tm="100000">
                                          <p:val>
                                            <p:strVal val="#ppt_x"/>
                                          </p:val>
                                        </p:tav>
                                      </p:tavLst>
                                    </p:anim>
                                    <p:anim calcmode="lin" valueType="num">
                                      <p:cBhvr>
                                        <p:cTn id="3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fade">
                                      <p:cBhvr>
                                        <p:cTn id="55" dur="1000"/>
                                        <p:tgtEl>
                                          <p:spTgt spid="6"/>
                                        </p:tgtEl>
                                      </p:cBhvr>
                                    </p:animEffect>
                                    <p:anim calcmode="lin" valueType="num">
                                      <p:cBhvr>
                                        <p:cTn id="56" dur="1000" fill="hold"/>
                                        <p:tgtEl>
                                          <p:spTgt spid="6"/>
                                        </p:tgtEl>
                                        <p:attrNameLst>
                                          <p:attrName>ppt_x</p:attrName>
                                        </p:attrNameLst>
                                      </p:cBhvr>
                                      <p:tavLst>
                                        <p:tav tm="0">
                                          <p:val>
                                            <p:strVal val="#ppt_x"/>
                                          </p:val>
                                        </p:tav>
                                        <p:tav tm="100000">
                                          <p:val>
                                            <p:strVal val="#ppt_x"/>
                                          </p:val>
                                        </p:tav>
                                      </p:tavLst>
                                    </p:anim>
                                    <p:anim calcmode="lin" valueType="num">
                                      <p:cBhvr>
                                        <p:cTn id="5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fade">
                                      <p:cBhvr>
                                        <p:cTn id="62" dur="1000"/>
                                        <p:tgtEl>
                                          <p:spTgt spid="16"/>
                                        </p:tgtEl>
                                      </p:cBhvr>
                                    </p:animEffect>
                                    <p:anim calcmode="lin" valueType="num">
                                      <p:cBhvr>
                                        <p:cTn id="63" dur="1000" fill="hold"/>
                                        <p:tgtEl>
                                          <p:spTgt spid="16"/>
                                        </p:tgtEl>
                                        <p:attrNameLst>
                                          <p:attrName>ppt_x</p:attrName>
                                        </p:attrNameLst>
                                      </p:cBhvr>
                                      <p:tavLst>
                                        <p:tav tm="0">
                                          <p:val>
                                            <p:strVal val="#ppt_x"/>
                                          </p:val>
                                        </p:tav>
                                        <p:tav tm="100000">
                                          <p:val>
                                            <p:strVal val="#ppt_x"/>
                                          </p:val>
                                        </p:tav>
                                      </p:tavLst>
                                    </p:anim>
                                    <p:anim calcmode="lin" valueType="num">
                                      <p:cBhvr>
                                        <p:cTn id="6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grpId="0" nodeType="clickEffect">
                                  <p:stCondLst>
                                    <p:cond delay="0"/>
                                  </p:stCondLst>
                                  <p:childTnLst>
                                    <p:set>
                                      <p:cBhvr>
                                        <p:cTn id="72" dur="1" fill="hold">
                                          <p:stCondLst>
                                            <p:cond delay="0"/>
                                          </p:stCondLst>
                                        </p:cTn>
                                        <p:tgtEl>
                                          <p:spTgt spid="7"/>
                                        </p:tgtEl>
                                        <p:attrNameLst>
                                          <p:attrName>style.visibility</p:attrName>
                                        </p:attrNameLst>
                                      </p:cBhvr>
                                      <p:to>
                                        <p:strVal val="visible"/>
                                      </p:to>
                                    </p:set>
                                    <p:animEffect transition="in" filter="fade">
                                      <p:cBhvr>
                                        <p:cTn id="73" dur="1000"/>
                                        <p:tgtEl>
                                          <p:spTgt spid="7"/>
                                        </p:tgtEl>
                                      </p:cBhvr>
                                    </p:animEffect>
                                    <p:anim calcmode="lin" valueType="num">
                                      <p:cBhvr>
                                        <p:cTn id="74" dur="1000" fill="hold"/>
                                        <p:tgtEl>
                                          <p:spTgt spid="7"/>
                                        </p:tgtEl>
                                        <p:attrNameLst>
                                          <p:attrName>ppt_x</p:attrName>
                                        </p:attrNameLst>
                                      </p:cBhvr>
                                      <p:tavLst>
                                        <p:tav tm="0">
                                          <p:val>
                                            <p:strVal val="#ppt_x"/>
                                          </p:val>
                                        </p:tav>
                                        <p:tav tm="100000">
                                          <p:val>
                                            <p:strVal val="#ppt_x"/>
                                          </p:val>
                                        </p:tav>
                                      </p:tavLst>
                                    </p:anim>
                                    <p:anim calcmode="lin" valueType="num">
                                      <p:cBhvr>
                                        <p:cTn id="7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grpId="0" nodeType="clickEffect">
                                  <p:stCondLst>
                                    <p:cond delay="0"/>
                                  </p:stCondLst>
                                  <p:childTnLst>
                                    <p:set>
                                      <p:cBhvr>
                                        <p:cTn id="79" dur="1" fill="hold">
                                          <p:stCondLst>
                                            <p:cond delay="0"/>
                                          </p:stCondLst>
                                        </p:cTn>
                                        <p:tgtEl>
                                          <p:spTgt spid="17"/>
                                        </p:tgtEl>
                                        <p:attrNameLst>
                                          <p:attrName>style.visibility</p:attrName>
                                        </p:attrNameLst>
                                      </p:cBhvr>
                                      <p:to>
                                        <p:strVal val="visible"/>
                                      </p:to>
                                    </p:set>
                                    <p:animEffect transition="in" filter="fade">
                                      <p:cBhvr>
                                        <p:cTn id="80" dur="1000"/>
                                        <p:tgtEl>
                                          <p:spTgt spid="17"/>
                                        </p:tgtEl>
                                      </p:cBhvr>
                                    </p:animEffect>
                                    <p:anim calcmode="lin" valueType="num">
                                      <p:cBhvr>
                                        <p:cTn id="81" dur="1000" fill="hold"/>
                                        <p:tgtEl>
                                          <p:spTgt spid="17"/>
                                        </p:tgtEl>
                                        <p:attrNameLst>
                                          <p:attrName>ppt_x</p:attrName>
                                        </p:attrNameLst>
                                      </p:cBhvr>
                                      <p:tavLst>
                                        <p:tav tm="0">
                                          <p:val>
                                            <p:strVal val="#ppt_x"/>
                                          </p:val>
                                        </p:tav>
                                        <p:tav tm="100000">
                                          <p:val>
                                            <p:strVal val="#ppt_x"/>
                                          </p:val>
                                        </p:tav>
                                      </p:tavLst>
                                    </p:anim>
                                    <p:anim calcmode="lin" valueType="num">
                                      <p:cBhvr>
                                        <p:cTn id="8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18"/>
                                        </p:tgtEl>
                                        <p:attrNameLst>
                                          <p:attrName>style.visibility</p:attrName>
                                        </p:attrNameLst>
                                      </p:cBhvr>
                                      <p:to>
                                        <p:strVal val="visible"/>
                                      </p:to>
                                    </p:set>
                                    <p:anim calcmode="lin" valueType="num">
                                      <p:cBhvr additive="base">
                                        <p:cTn id="87" dur="500" fill="hold"/>
                                        <p:tgtEl>
                                          <p:spTgt spid="18"/>
                                        </p:tgtEl>
                                        <p:attrNameLst>
                                          <p:attrName>ppt_x</p:attrName>
                                        </p:attrNameLst>
                                      </p:cBhvr>
                                      <p:tavLst>
                                        <p:tav tm="0">
                                          <p:val>
                                            <p:strVal val="#ppt_x"/>
                                          </p:val>
                                        </p:tav>
                                        <p:tav tm="100000">
                                          <p:val>
                                            <p:strVal val="#ppt_x"/>
                                          </p:val>
                                        </p:tav>
                                      </p:tavLst>
                                    </p:anim>
                                    <p:anim calcmode="lin" valueType="num">
                                      <p:cBhvr additive="base">
                                        <p:cTn id="8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19"/>
                                        </p:tgtEl>
                                        <p:attrNameLst>
                                          <p:attrName>style.visibility</p:attrName>
                                        </p:attrNameLst>
                                      </p:cBhvr>
                                      <p:to>
                                        <p:strVal val="visible"/>
                                      </p:to>
                                    </p:set>
                                    <p:anim calcmode="lin" valueType="num">
                                      <p:cBhvr additive="base">
                                        <p:cTn id="93" dur="500" fill="hold"/>
                                        <p:tgtEl>
                                          <p:spTgt spid="19"/>
                                        </p:tgtEl>
                                        <p:attrNameLst>
                                          <p:attrName>ppt_x</p:attrName>
                                        </p:attrNameLst>
                                      </p:cBhvr>
                                      <p:tavLst>
                                        <p:tav tm="0">
                                          <p:val>
                                            <p:strVal val="#ppt_x"/>
                                          </p:val>
                                        </p:tav>
                                        <p:tav tm="100000">
                                          <p:val>
                                            <p:strVal val="#ppt_x"/>
                                          </p:val>
                                        </p:tav>
                                      </p:tavLst>
                                    </p:anim>
                                    <p:anim calcmode="lin" valueType="num">
                                      <p:cBhvr additive="base">
                                        <p:cTn id="9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P spid="8" grpId="0"/>
      <p:bldP spid="9" grpId="0"/>
      <p:bldP spid="10" grpId="0"/>
      <p:bldP spid="11" grpId="0"/>
      <p:bldP spid="12" grpId="0"/>
      <p:bldP spid="13" grpId="0"/>
      <p:bldP spid="4" grpId="0" animBg="1"/>
      <p:bldP spid="14" grpId="0" animBg="1"/>
      <p:bldP spid="5" grpId="0"/>
      <p:bldP spid="15" grpId="0"/>
      <p:bldP spid="6" grpId="0"/>
      <p:bldP spid="7" grpId="0"/>
      <p:bldP spid="16" grpId="0"/>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8036" y="542744"/>
            <a:ext cx="6096000" cy="400110"/>
          </a:xfrm>
          <a:prstGeom prst="rect">
            <a:avLst/>
          </a:prstGeom>
        </p:spPr>
        <p:txBody>
          <a:bodyPr>
            <a:spAutoFit/>
          </a:bodyPr>
          <a:lstStyle/>
          <a:p>
            <a:r>
              <a:rPr lang="fr-FR" sz="2000" dirty="0">
                <a:solidFill>
                  <a:srgbClr val="FF0000"/>
                </a:solidFill>
                <a:ea typeface="Times New Roman" panose="02020603050405020304" pitchFamily="18" charset="0"/>
                <a:cs typeface="Tahoma" panose="020B0604030504040204" pitchFamily="34" charset="0"/>
              </a:rPr>
              <a:t>Vérifions avec le graphe : on observe sur celui-ci que</a:t>
            </a:r>
            <a:endParaRPr lang="fr-FR" sz="2000" dirty="0"/>
          </a:p>
        </p:txBody>
      </p:sp>
      <p:sp>
        <p:nvSpPr>
          <p:cNvPr id="3" name="Rectangle 2"/>
          <p:cNvSpPr/>
          <p:nvPr/>
        </p:nvSpPr>
        <p:spPr>
          <a:xfrm>
            <a:off x="568036" y="1498661"/>
            <a:ext cx="3618939" cy="400110"/>
          </a:xfrm>
          <a:prstGeom prst="rect">
            <a:avLst/>
          </a:prstGeom>
        </p:spPr>
        <p:txBody>
          <a:bodyPr wrap="none">
            <a:spAutoFit/>
          </a:bodyPr>
          <a:lstStyle/>
          <a:p>
            <a:r>
              <a:rPr lang="fr-FR" sz="2000" dirty="0">
                <a:ea typeface="Times New Roman" panose="02020603050405020304" pitchFamily="18" charset="0"/>
                <a:cs typeface="Tahoma" panose="020B0604030504040204" pitchFamily="34" charset="0"/>
              </a:rPr>
              <a:t>La fonction qui convient est donc</a:t>
            </a:r>
            <a:endParaRPr lang="fr-FR" sz="2000" dirty="0"/>
          </a:p>
        </p:txBody>
      </p:sp>
      <mc:AlternateContent xmlns:mc="http://schemas.openxmlformats.org/markup-compatibility/2006" xmlns:a14="http://schemas.microsoft.com/office/drawing/2010/main">
        <mc:Choice Requires="a14">
          <p:sp>
            <p:nvSpPr>
              <p:cNvPr id="4" name="Rectangle 3"/>
              <p:cNvSpPr/>
              <p:nvPr/>
            </p:nvSpPr>
            <p:spPr>
              <a:xfrm>
                <a:off x="6364635" y="326082"/>
                <a:ext cx="1446422" cy="61677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fr-FR" i="1" smtClean="0">
                              <a:solidFill>
                                <a:srgbClr val="FF0000"/>
                              </a:solidFill>
                              <a:latin typeface="Cambria Math" panose="02040503050406030204" pitchFamily="18" charset="0"/>
                              <a:cs typeface="Tahoma" panose="020B0604030504040204" pitchFamily="34" charset="0"/>
                            </a:rPr>
                          </m:ctrlPr>
                        </m:sSubPr>
                        <m:e>
                          <m:r>
                            <m:rPr>
                              <m:sty m:val="p"/>
                            </m:rPr>
                            <a:rPr lang="fr-FR" i="0">
                              <a:solidFill>
                                <a:srgbClr val="FF0000"/>
                              </a:solidFill>
                              <a:latin typeface="Cambria Math" panose="02040503050406030204" pitchFamily="18" charset="0"/>
                              <a:cs typeface="Tahoma" panose="020B0604030504040204" pitchFamily="34" charset="0"/>
                            </a:rPr>
                            <m:t>u</m:t>
                          </m:r>
                        </m:e>
                        <m:sub>
                          <m:r>
                            <a:rPr lang="fr-FR" i="0">
                              <a:solidFill>
                                <a:srgbClr val="FF0000"/>
                              </a:solidFill>
                              <a:latin typeface="Cambria Math" panose="02040503050406030204" pitchFamily="18" charset="0"/>
                              <a:cs typeface="Tahoma" panose="020B0604030504040204" pitchFamily="34" charset="0"/>
                            </a:rPr>
                            <m:t>1</m:t>
                          </m:r>
                        </m:sub>
                      </m:sSub>
                      <m:d>
                        <m:dPr>
                          <m:ctrlPr>
                            <a:rPr lang="fr-FR" i="1">
                              <a:solidFill>
                                <a:srgbClr val="FF0000"/>
                              </a:solidFill>
                              <a:latin typeface="Cambria Math" panose="02040503050406030204" pitchFamily="18" charset="0"/>
                              <a:cs typeface="Tahoma" panose="020B0604030504040204" pitchFamily="34" charset="0"/>
                            </a:rPr>
                          </m:ctrlPr>
                        </m:dPr>
                        <m:e>
                          <m:f>
                            <m:fPr>
                              <m:ctrlPr>
                                <a:rPr lang="fr-FR" i="1" smtClean="0">
                                  <a:solidFill>
                                    <a:srgbClr val="FF0000"/>
                                  </a:solidFill>
                                  <a:latin typeface="Cambria Math" panose="02040503050406030204" pitchFamily="18" charset="0"/>
                                  <a:cs typeface="Tahoma" panose="020B0604030504040204" pitchFamily="34" charset="0"/>
                                </a:rPr>
                              </m:ctrlPr>
                            </m:fPr>
                            <m:num>
                              <m:r>
                                <m:rPr>
                                  <m:sty m:val="p"/>
                                </m:rPr>
                                <a:rPr lang="fr-FR" b="0" i="0" smtClean="0">
                                  <a:solidFill>
                                    <a:srgbClr val="FF0000"/>
                                  </a:solidFill>
                                  <a:latin typeface="Cambria Math" panose="02040503050406030204" pitchFamily="18" charset="0"/>
                                  <a:cs typeface="Tahoma" panose="020B0604030504040204" pitchFamily="34" charset="0"/>
                                </a:rPr>
                                <m:t>T</m:t>
                              </m:r>
                            </m:num>
                            <m:den>
                              <m:r>
                                <a:rPr lang="fr-FR" b="0" i="0" smtClean="0">
                                  <a:solidFill>
                                    <a:srgbClr val="FF0000"/>
                                  </a:solidFill>
                                  <a:latin typeface="Cambria Math" panose="02040503050406030204" pitchFamily="18" charset="0"/>
                                  <a:cs typeface="Tahoma" panose="020B0604030504040204" pitchFamily="34" charset="0"/>
                                </a:rPr>
                                <m:t>4</m:t>
                              </m:r>
                            </m:den>
                          </m:f>
                        </m:e>
                      </m:d>
                      <m:r>
                        <a:rPr lang="fr-FR" i="0">
                          <a:solidFill>
                            <a:srgbClr val="FF0000"/>
                          </a:solidFill>
                          <a:latin typeface="Cambria Math" panose="02040503050406030204" pitchFamily="18" charset="0"/>
                          <a:cs typeface="Tahoma" panose="020B0604030504040204" pitchFamily="34" charset="0"/>
                        </a:rPr>
                        <m:t>=6</m:t>
                      </m:r>
                      <m:r>
                        <m:rPr>
                          <m:sty m:val="p"/>
                        </m:rPr>
                        <a:rPr lang="fr-FR" b="0" i="0" smtClean="0">
                          <a:solidFill>
                            <a:srgbClr val="FF0000"/>
                          </a:solidFill>
                          <a:latin typeface="Cambria Math" panose="02040503050406030204" pitchFamily="18" charset="0"/>
                          <a:cs typeface="Tahoma" panose="020B0604030504040204" pitchFamily="34" charset="0"/>
                        </a:rPr>
                        <m:t>V</m:t>
                      </m:r>
                    </m:oMath>
                  </m:oMathPara>
                </a14:m>
                <a:endParaRPr lang="fr-FR" dirty="0">
                  <a:solidFill>
                    <a:srgbClr val="FF0000"/>
                  </a:solidFill>
                </a:endParaRPr>
              </a:p>
            </p:txBody>
          </p:sp>
        </mc:Choice>
        <mc:Fallback xmlns="">
          <p:sp>
            <p:nvSpPr>
              <p:cNvPr id="4" name="Rectangle 3"/>
              <p:cNvSpPr>
                <a:spLocks noRot="1" noChangeAspect="1" noMove="1" noResize="1" noEditPoints="1" noAdjustHandles="1" noChangeArrowheads="1" noChangeShapeType="1" noTextEdit="1"/>
              </p:cNvSpPr>
              <p:nvPr/>
            </p:nvSpPr>
            <p:spPr>
              <a:xfrm>
                <a:off x="6364635" y="326082"/>
                <a:ext cx="1446422" cy="616772"/>
              </a:xfrm>
              <a:prstGeom prst="rect">
                <a:avLst/>
              </a:prstGeom>
              <a:blipFill>
                <a:blip r:embed="rId2"/>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4558145" y="1281999"/>
                <a:ext cx="2479140" cy="562975"/>
              </a:xfrm>
              <a:prstGeom prst="rect">
                <a:avLst/>
              </a:prstGeom>
              <a:solidFill>
                <a:schemeClr val="bg1">
                  <a:lumMod val="85000"/>
                </a:schemeClr>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fr-FR" i="1" smtClean="0">
                              <a:solidFill>
                                <a:srgbClr val="FF0000"/>
                              </a:solidFill>
                              <a:latin typeface="Cambria Math" panose="02040503050406030204" pitchFamily="18" charset="0"/>
                              <a:cs typeface="Tahoma" panose="020B0604030504040204" pitchFamily="34" charset="0"/>
                            </a:rPr>
                          </m:ctrlPr>
                        </m:sSubPr>
                        <m:e>
                          <m:r>
                            <m:rPr>
                              <m:sty m:val="p"/>
                            </m:rPr>
                            <a:rPr lang="fr-FR" i="0">
                              <a:solidFill>
                                <a:srgbClr val="FF0000"/>
                              </a:solidFill>
                              <a:latin typeface="Cambria Math" panose="02040503050406030204" pitchFamily="18" charset="0"/>
                              <a:cs typeface="Tahoma" panose="020B0604030504040204" pitchFamily="34" charset="0"/>
                            </a:rPr>
                            <m:t>u</m:t>
                          </m:r>
                        </m:e>
                        <m:sub>
                          <m:r>
                            <a:rPr lang="fr-FR" i="0">
                              <a:solidFill>
                                <a:srgbClr val="FF0000"/>
                              </a:solidFill>
                              <a:latin typeface="Cambria Math" panose="02040503050406030204" pitchFamily="18" charset="0"/>
                              <a:cs typeface="Tahoma" panose="020B0604030504040204" pitchFamily="34" charset="0"/>
                            </a:rPr>
                            <m:t>1</m:t>
                          </m:r>
                        </m:sub>
                      </m:sSub>
                      <m:r>
                        <a:rPr lang="fr-FR" i="0" smtClean="0">
                          <a:solidFill>
                            <a:srgbClr val="FF0000"/>
                          </a:solidFill>
                          <a:latin typeface="Cambria Math" panose="02040503050406030204" pitchFamily="18" charset="0"/>
                          <a:cs typeface="Tahoma" panose="020B0604030504040204" pitchFamily="34" charset="0"/>
                        </a:rPr>
                        <m:t>(</m:t>
                      </m:r>
                      <m:r>
                        <m:rPr>
                          <m:sty m:val="p"/>
                        </m:rPr>
                        <a:rPr lang="fr-FR" b="0" i="0" smtClean="0">
                          <a:solidFill>
                            <a:srgbClr val="FF0000"/>
                          </a:solidFill>
                          <a:latin typeface="Cambria Math" panose="02040503050406030204" pitchFamily="18" charset="0"/>
                          <a:cs typeface="Tahoma" panose="020B0604030504040204" pitchFamily="34" charset="0"/>
                        </a:rPr>
                        <m:t>t</m:t>
                      </m:r>
                      <m:r>
                        <a:rPr lang="fr-FR" b="0" i="0" smtClean="0">
                          <a:solidFill>
                            <a:srgbClr val="FF0000"/>
                          </a:solidFill>
                          <a:latin typeface="Cambria Math" panose="02040503050406030204" pitchFamily="18" charset="0"/>
                          <a:cs typeface="Tahoma" panose="020B0604030504040204" pitchFamily="34" charset="0"/>
                        </a:rPr>
                        <m:t>)=6</m:t>
                      </m:r>
                      <m:func>
                        <m:funcPr>
                          <m:ctrlPr>
                            <a:rPr lang="fr-FR" i="1">
                              <a:solidFill>
                                <a:srgbClr val="FF0000"/>
                              </a:solidFill>
                              <a:latin typeface="Cambria Math" panose="02040503050406030204" pitchFamily="18" charset="0"/>
                              <a:cs typeface="Tahoma" panose="020B0604030504040204" pitchFamily="34" charset="0"/>
                            </a:rPr>
                          </m:ctrlPr>
                        </m:funcPr>
                        <m:fName>
                          <m:r>
                            <m:rPr>
                              <m:sty m:val="p"/>
                            </m:rPr>
                            <a:rPr lang="fr-FR" i="0">
                              <a:solidFill>
                                <a:srgbClr val="FF0000"/>
                              </a:solidFill>
                              <a:latin typeface="Cambria Math" panose="02040503050406030204" pitchFamily="18" charset="0"/>
                              <a:cs typeface="Tahoma" panose="020B0604030504040204" pitchFamily="34" charset="0"/>
                            </a:rPr>
                            <m:t>cos</m:t>
                          </m:r>
                        </m:fName>
                        <m:e>
                          <m:d>
                            <m:dPr>
                              <m:ctrlPr>
                                <a:rPr lang="fr-FR" i="1">
                                  <a:solidFill>
                                    <a:srgbClr val="FF0000"/>
                                  </a:solidFill>
                                  <a:latin typeface="Cambria Math" panose="02040503050406030204" pitchFamily="18" charset="0"/>
                                  <a:cs typeface="Tahoma" panose="020B0604030504040204" pitchFamily="34" charset="0"/>
                                </a:rPr>
                              </m:ctrlPr>
                            </m:dPr>
                            <m:e>
                              <m:r>
                                <m:rPr>
                                  <m:sty m:val="p"/>
                                </m:rPr>
                                <a:rPr lang="el-GR" i="0" smtClean="0">
                                  <a:solidFill>
                                    <a:srgbClr val="FF0000"/>
                                  </a:solidFill>
                                  <a:latin typeface="Cambria Math" panose="02040503050406030204" pitchFamily="18" charset="0"/>
                                  <a:ea typeface="Cambria Math" panose="02040503050406030204" pitchFamily="18" charset="0"/>
                                  <a:cs typeface="Tahoma" panose="020B0604030504040204" pitchFamily="34" charset="0"/>
                                </a:rPr>
                                <m:t>ω</m:t>
                              </m:r>
                              <m:r>
                                <m:rPr>
                                  <m:sty m:val="p"/>
                                </m:rPr>
                                <a:rPr lang="fr-FR" b="0" i="0" smtClean="0">
                                  <a:solidFill>
                                    <a:srgbClr val="FF0000"/>
                                  </a:solidFill>
                                  <a:latin typeface="Cambria Math" panose="02040503050406030204" pitchFamily="18" charset="0"/>
                                  <a:ea typeface="Cambria Math" panose="02040503050406030204" pitchFamily="18" charset="0"/>
                                  <a:cs typeface="Tahoma" panose="020B0604030504040204" pitchFamily="34" charset="0"/>
                                </a:rPr>
                                <m:t>t</m:t>
                              </m:r>
                              <m:r>
                                <a:rPr lang="fr-FR" b="0" i="0" smtClean="0">
                                  <a:solidFill>
                                    <a:srgbClr val="FF0000"/>
                                  </a:solidFill>
                                  <a:latin typeface="Cambria Math" panose="02040503050406030204" pitchFamily="18" charset="0"/>
                                  <a:cs typeface="Tahoma" panose="020B0604030504040204" pitchFamily="34" charset="0"/>
                                </a:rPr>
                                <m:t>−</m:t>
                              </m:r>
                              <m:f>
                                <m:fPr>
                                  <m:ctrlPr>
                                    <a:rPr lang="fr-FR" i="1">
                                      <a:solidFill>
                                        <a:srgbClr val="FF0000"/>
                                      </a:solidFill>
                                      <a:latin typeface="Cambria Math" panose="02040503050406030204" pitchFamily="18" charset="0"/>
                                      <a:cs typeface="Tahoma" panose="020B0604030504040204" pitchFamily="34" charset="0"/>
                                    </a:rPr>
                                  </m:ctrlPr>
                                </m:fPr>
                                <m:num>
                                  <m:r>
                                    <m:rPr>
                                      <m:sty m:val="p"/>
                                    </m:rPr>
                                    <a:rPr lang="fr-FR" i="0">
                                      <a:solidFill>
                                        <a:srgbClr val="FF0000"/>
                                      </a:solidFill>
                                      <a:latin typeface="Cambria Math" panose="02040503050406030204" pitchFamily="18" charset="0"/>
                                      <a:ea typeface="Cambria Math" panose="02040503050406030204" pitchFamily="18" charset="0"/>
                                      <a:cs typeface="Tahoma" panose="020B0604030504040204" pitchFamily="34" charset="0"/>
                                    </a:rPr>
                                    <m:t>π</m:t>
                                  </m:r>
                                </m:num>
                                <m:den>
                                  <m:r>
                                    <a:rPr lang="fr-FR" i="0">
                                      <a:solidFill>
                                        <a:srgbClr val="FF0000"/>
                                      </a:solidFill>
                                      <a:latin typeface="Cambria Math" panose="02040503050406030204" pitchFamily="18" charset="0"/>
                                      <a:cs typeface="Tahoma" panose="020B0604030504040204" pitchFamily="34" charset="0"/>
                                    </a:rPr>
                                    <m:t>2</m:t>
                                  </m:r>
                                </m:den>
                              </m:f>
                            </m:e>
                          </m:d>
                        </m:e>
                      </m:func>
                    </m:oMath>
                  </m:oMathPara>
                </a14:m>
                <a:endParaRPr lang="fr-FR" dirty="0">
                  <a:solidFill>
                    <a:srgbClr val="FF0000"/>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4558145" y="1281999"/>
                <a:ext cx="2479140" cy="562975"/>
              </a:xfrm>
              <a:prstGeom prst="rect">
                <a:avLst/>
              </a:prstGeom>
              <a:blipFill>
                <a:blip r:embed="rId3"/>
                <a:stretch>
                  <a:fillRect/>
                </a:stretch>
              </a:blipFill>
            </p:spPr>
            <p:txBody>
              <a:bodyPr/>
              <a:lstStyle/>
              <a:p>
                <a:r>
                  <a:rPr lang="fr-FR">
                    <a:noFill/>
                  </a:rPr>
                  <a:t> </a:t>
                </a:r>
              </a:p>
            </p:txBody>
          </p:sp>
        </mc:Fallback>
      </mc:AlternateContent>
      <p:sp>
        <p:nvSpPr>
          <p:cNvPr id="6" name="Rectangle 5"/>
          <p:cNvSpPr/>
          <p:nvPr/>
        </p:nvSpPr>
        <p:spPr>
          <a:xfrm>
            <a:off x="568035" y="2424931"/>
            <a:ext cx="11097491" cy="1323439"/>
          </a:xfrm>
          <a:prstGeom prst="rect">
            <a:avLst/>
          </a:prstGeom>
        </p:spPr>
        <p:txBody>
          <a:bodyPr wrap="square">
            <a:spAutoFit/>
          </a:bodyPr>
          <a:lstStyle/>
          <a:p>
            <a:pPr>
              <a:spcAft>
                <a:spcPts val="0"/>
              </a:spcAft>
            </a:pPr>
            <a:r>
              <a:rPr lang="fr-FR" sz="2000" dirty="0">
                <a:ea typeface="Times New Roman" panose="02020603050405020304" pitchFamily="18" charset="0"/>
              </a:rPr>
              <a:t>Maintenant, on choisit de représenter la courbe n°1 par la fonction  u</a:t>
            </a:r>
            <a:r>
              <a:rPr lang="fr-FR" sz="2000" baseline="-25000" dirty="0">
                <a:ea typeface="Times New Roman" panose="02020603050405020304" pitchFamily="18" charset="0"/>
              </a:rPr>
              <a:t>1</a:t>
            </a:r>
            <a:r>
              <a:rPr lang="fr-FR" sz="2000" dirty="0">
                <a:ea typeface="Times New Roman" panose="02020603050405020304" pitchFamily="18" charset="0"/>
              </a:rPr>
              <a:t>(t) = U</a:t>
            </a:r>
            <a:r>
              <a:rPr lang="fr-FR" sz="2000" baseline="-25000" dirty="0">
                <a:ea typeface="Times New Roman" panose="02020603050405020304" pitchFamily="18" charset="0"/>
              </a:rPr>
              <a:t>m1</a:t>
            </a:r>
            <a:r>
              <a:rPr lang="fr-FR" sz="2000" dirty="0">
                <a:ea typeface="Times New Roman" panose="02020603050405020304" pitchFamily="18" charset="0"/>
              </a:rPr>
              <a:t> sin (</a:t>
            </a:r>
            <a:r>
              <a:rPr lang="fr-FR" sz="2000" dirty="0" err="1">
                <a:ea typeface="Times New Roman" panose="02020603050405020304" pitchFamily="18" charset="0"/>
              </a:rPr>
              <a:t>ωt</a:t>
            </a:r>
            <a:r>
              <a:rPr lang="fr-FR" sz="2000" dirty="0">
                <a:ea typeface="Times New Roman" panose="02020603050405020304" pitchFamily="18" charset="0"/>
              </a:rPr>
              <a:t>) ; est-ce que cette fonction convient ?</a:t>
            </a:r>
          </a:p>
          <a:p>
            <a:pPr>
              <a:spcAft>
                <a:spcPts val="0"/>
              </a:spcAft>
            </a:pPr>
            <a:r>
              <a:rPr lang="fr-FR" sz="2000" dirty="0">
                <a:ea typeface="Times New Roman" panose="02020603050405020304" pitchFamily="18" charset="0"/>
              </a:rPr>
              <a:t> </a:t>
            </a:r>
          </a:p>
          <a:p>
            <a:pPr>
              <a:spcAft>
                <a:spcPts val="0"/>
              </a:spcAft>
            </a:pPr>
            <a:r>
              <a:rPr lang="fr-FR" sz="2000" dirty="0">
                <a:ea typeface="Times New Roman" panose="02020603050405020304" pitchFamily="18" charset="0"/>
              </a:rPr>
              <a:t>Les grandeurs suivantes ne sont pas modifiées :</a:t>
            </a:r>
            <a:endParaRPr lang="fr-FR" sz="2000" dirty="0">
              <a:effectLst/>
              <a:ea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Rectangle 6"/>
              <p:cNvSpPr/>
              <p:nvPr/>
            </p:nvSpPr>
            <p:spPr>
              <a:xfrm>
                <a:off x="568035" y="3788756"/>
                <a:ext cx="4850302" cy="485774"/>
              </a:xfrm>
              <a:prstGeom prst="rect">
                <a:avLst/>
              </a:prstGeom>
            </p:spPr>
            <p:txBody>
              <a:bodyPr wrap="none">
                <a:spAutoFit/>
              </a:bodyPr>
              <a:lstStyle/>
              <a:p>
                <a:r>
                  <a:rPr lang="fr-FR" dirty="0">
                    <a:solidFill>
                      <a:srgbClr val="FF0000"/>
                    </a:solidFill>
                  </a:rPr>
                  <a:t>La pulsation  </a:t>
                </a:r>
                <a14:m>
                  <m:oMath xmlns:m="http://schemas.openxmlformats.org/officeDocument/2006/math">
                    <m:r>
                      <m:rPr>
                        <m:sty m:val="p"/>
                      </m:rPr>
                      <a:rPr lang="fr-FR" b="0">
                        <a:solidFill>
                          <a:srgbClr val="FF0000"/>
                        </a:solidFill>
                        <a:latin typeface="Cambria Math" panose="02040503050406030204" pitchFamily="18" charset="0"/>
                        <a:ea typeface="Cambria Math" panose="02040503050406030204" pitchFamily="18" charset="0"/>
                      </a:rPr>
                      <m:t>ω</m:t>
                    </m:r>
                    <m:r>
                      <a:rPr lang="fr-FR" b="0">
                        <a:solidFill>
                          <a:srgbClr val="FF0000"/>
                        </a:solidFill>
                        <a:latin typeface="Cambria Math" panose="02040503050406030204" pitchFamily="18" charset="0"/>
                        <a:ea typeface="Cambria Math" panose="02040503050406030204" pitchFamily="18" charset="0"/>
                      </a:rPr>
                      <m:t>=2</m:t>
                    </m:r>
                    <m:r>
                      <m:rPr>
                        <m:sty m:val="p"/>
                      </m:rPr>
                      <a:rPr lang="fr-FR" b="0">
                        <a:solidFill>
                          <a:srgbClr val="FF0000"/>
                        </a:solidFill>
                        <a:latin typeface="Cambria Math" panose="02040503050406030204" pitchFamily="18" charset="0"/>
                        <a:ea typeface="Cambria Math" panose="02040503050406030204" pitchFamily="18" charset="0"/>
                      </a:rPr>
                      <m:t>πf</m:t>
                    </m:r>
                    <m:r>
                      <a:rPr lang="fr-FR" b="0">
                        <a:solidFill>
                          <a:srgbClr val="FF0000"/>
                        </a:solidFill>
                        <a:latin typeface="Cambria Math" panose="02040503050406030204" pitchFamily="18" charset="0"/>
                        <a:ea typeface="Cambria Math" panose="02040503050406030204" pitchFamily="18" charset="0"/>
                      </a:rPr>
                      <m:t>=</m:t>
                    </m:r>
                    <m:f>
                      <m:fPr>
                        <m:ctrlPr>
                          <a:rPr lang="fr-FR" i="1">
                            <a:solidFill>
                              <a:srgbClr val="FF0000"/>
                            </a:solidFill>
                            <a:latin typeface="Cambria Math" panose="02040503050406030204" pitchFamily="18" charset="0"/>
                            <a:cs typeface="Times New Roman" panose="02020603050405020304" pitchFamily="18" charset="0"/>
                          </a:rPr>
                        </m:ctrlPr>
                      </m:fPr>
                      <m:num>
                        <m:r>
                          <a:rPr lang="fr-FR" b="0">
                            <a:solidFill>
                              <a:srgbClr val="FF0000"/>
                            </a:solidFill>
                            <a:latin typeface="Cambria Math" panose="02040503050406030204" pitchFamily="18" charset="0"/>
                            <a:cs typeface="Times New Roman" panose="02020603050405020304" pitchFamily="18" charset="0"/>
                          </a:rPr>
                          <m:t>2</m:t>
                        </m:r>
                        <m:r>
                          <m:rPr>
                            <m:sty m:val="p"/>
                          </m:rPr>
                          <a:rPr lang="fr-FR" b="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π</m:t>
                        </m:r>
                      </m:num>
                      <m:den>
                        <m:r>
                          <a:rPr lang="fr-FR" b="0">
                            <a:solidFill>
                              <a:srgbClr val="FF0000"/>
                            </a:solidFill>
                            <a:latin typeface="Cambria Math" panose="02040503050406030204" pitchFamily="18" charset="0"/>
                            <a:cs typeface="Times New Roman" panose="02020603050405020304" pitchFamily="18" charset="0"/>
                          </a:rPr>
                          <m:t>16.</m:t>
                        </m:r>
                        <m:sSup>
                          <m:sSupPr>
                            <m:ctrlPr>
                              <a:rPr lang="fr-FR" i="1">
                                <a:solidFill>
                                  <a:srgbClr val="FF0000"/>
                                </a:solidFill>
                                <a:latin typeface="Cambria Math" panose="02040503050406030204" pitchFamily="18" charset="0"/>
                                <a:cs typeface="Times New Roman" panose="02020603050405020304" pitchFamily="18" charset="0"/>
                              </a:rPr>
                            </m:ctrlPr>
                          </m:sSupPr>
                          <m:e>
                            <m:r>
                              <a:rPr lang="fr-FR" b="0">
                                <a:solidFill>
                                  <a:srgbClr val="FF0000"/>
                                </a:solidFill>
                                <a:latin typeface="Cambria Math" panose="02040503050406030204" pitchFamily="18" charset="0"/>
                                <a:cs typeface="Times New Roman" panose="02020603050405020304" pitchFamily="18" charset="0"/>
                              </a:rPr>
                              <m:t>10</m:t>
                            </m:r>
                          </m:e>
                          <m:sup>
                            <m:r>
                              <a:rPr lang="fr-FR" b="0">
                                <a:solidFill>
                                  <a:srgbClr val="FF0000"/>
                                </a:solidFill>
                                <a:latin typeface="Cambria Math" panose="02040503050406030204" pitchFamily="18" charset="0"/>
                                <a:cs typeface="Times New Roman" panose="02020603050405020304" pitchFamily="18" charset="0"/>
                              </a:rPr>
                              <m:t>−3</m:t>
                            </m:r>
                          </m:sup>
                        </m:sSup>
                      </m:den>
                    </m:f>
                    <m:r>
                      <a:rPr lang="fr-FR" b="0">
                        <a:solidFill>
                          <a:srgbClr val="FF0000"/>
                        </a:solidFill>
                        <a:latin typeface="Cambria Math" panose="02040503050406030204" pitchFamily="18" charset="0"/>
                        <a:cs typeface="Times New Roman" panose="02020603050405020304" pitchFamily="18" charset="0"/>
                      </a:rPr>
                      <m:t>=392,5 </m:t>
                    </m:r>
                    <m:r>
                      <m:rPr>
                        <m:sty m:val="p"/>
                      </m:rPr>
                      <a:rPr lang="fr-FR" b="0">
                        <a:solidFill>
                          <a:srgbClr val="FF0000"/>
                        </a:solidFill>
                        <a:latin typeface="Cambria Math" panose="02040503050406030204" pitchFamily="18" charset="0"/>
                        <a:cs typeface="Times New Roman" panose="02020603050405020304" pitchFamily="18" charset="0"/>
                      </a:rPr>
                      <m:t>rad</m:t>
                    </m:r>
                    <m:r>
                      <a:rPr lang="fr-FR" b="0">
                        <a:solidFill>
                          <a:srgbClr val="FF0000"/>
                        </a:solidFill>
                        <a:latin typeface="Cambria Math" panose="02040503050406030204" pitchFamily="18" charset="0"/>
                        <a:cs typeface="Times New Roman" panose="02020603050405020304" pitchFamily="18" charset="0"/>
                      </a:rPr>
                      <m:t>.</m:t>
                    </m:r>
                    <m:sSup>
                      <m:sSupPr>
                        <m:ctrlPr>
                          <a:rPr lang="fr-FR" i="1">
                            <a:solidFill>
                              <a:srgbClr val="FF0000"/>
                            </a:solidFill>
                            <a:latin typeface="Cambria Math" panose="02040503050406030204" pitchFamily="18" charset="0"/>
                            <a:cs typeface="Times New Roman" panose="02020603050405020304" pitchFamily="18" charset="0"/>
                          </a:rPr>
                        </m:ctrlPr>
                      </m:sSupPr>
                      <m:e>
                        <m:r>
                          <m:rPr>
                            <m:sty m:val="p"/>
                          </m:rPr>
                          <a:rPr lang="fr-FR" b="0">
                            <a:solidFill>
                              <a:srgbClr val="FF0000"/>
                            </a:solidFill>
                            <a:latin typeface="Cambria Math" panose="02040503050406030204" pitchFamily="18" charset="0"/>
                            <a:cs typeface="Times New Roman" panose="02020603050405020304" pitchFamily="18" charset="0"/>
                          </a:rPr>
                          <m:t>s</m:t>
                        </m:r>
                      </m:e>
                      <m:sup>
                        <m:r>
                          <a:rPr lang="fr-FR" b="0">
                            <a:solidFill>
                              <a:srgbClr val="FF0000"/>
                            </a:solidFill>
                            <a:latin typeface="Cambria Math" panose="02040503050406030204" pitchFamily="18" charset="0"/>
                            <a:cs typeface="Times New Roman" panose="02020603050405020304" pitchFamily="18" charset="0"/>
                          </a:rPr>
                          <m:t>−1</m:t>
                        </m:r>
                      </m:sup>
                    </m:sSup>
                  </m:oMath>
                </a14:m>
                <a:endParaRPr lang="fr-FR" dirty="0">
                  <a:solidFill>
                    <a:srgbClr val="FF0000"/>
                  </a:solidFill>
                </a:endParaRPr>
              </a:p>
            </p:txBody>
          </p:sp>
        </mc:Choice>
        <mc:Fallback xmlns="">
          <p:sp>
            <p:nvSpPr>
              <p:cNvPr id="7" name="Rectangle 6"/>
              <p:cNvSpPr>
                <a:spLocks noRot="1" noChangeAspect="1" noMove="1" noResize="1" noEditPoints="1" noAdjustHandles="1" noChangeArrowheads="1" noChangeShapeType="1" noTextEdit="1"/>
              </p:cNvSpPr>
              <p:nvPr/>
            </p:nvSpPr>
            <p:spPr>
              <a:xfrm>
                <a:off x="568035" y="3788756"/>
                <a:ext cx="4850302" cy="485774"/>
              </a:xfrm>
              <a:prstGeom prst="rect">
                <a:avLst/>
              </a:prstGeom>
              <a:blipFill>
                <a:blip r:embed="rId4"/>
                <a:stretch>
                  <a:fillRect l="-1005" b="-8861"/>
                </a:stretch>
              </a:blipFill>
            </p:spPr>
            <p:txBody>
              <a:bodyPr/>
              <a:lstStyle/>
              <a:p>
                <a:r>
                  <a:rPr lang="fr-FR">
                    <a:noFill/>
                  </a:rPr>
                  <a:t> </a:t>
                </a:r>
              </a:p>
            </p:txBody>
          </p:sp>
        </mc:Fallback>
      </mc:AlternateContent>
      <p:sp>
        <p:nvSpPr>
          <p:cNvPr id="8" name="Rectangle 7"/>
          <p:cNvSpPr/>
          <p:nvPr/>
        </p:nvSpPr>
        <p:spPr>
          <a:xfrm>
            <a:off x="552649" y="4314916"/>
            <a:ext cx="10667999" cy="2554545"/>
          </a:xfrm>
          <a:prstGeom prst="rect">
            <a:avLst/>
          </a:prstGeom>
        </p:spPr>
        <p:txBody>
          <a:bodyPr wrap="square">
            <a:spAutoFit/>
          </a:bodyPr>
          <a:lstStyle/>
          <a:p>
            <a:pPr>
              <a:spcAft>
                <a:spcPts val="0"/>
              </a:spcAft>
            </a:pPr>
            <a:r>
              <a:rPr lang="fr-FR" sz="2000" dirty="0">
                <a:solidFill>
                  <a:srgbClr val="FF0000"/>
                </a:solidFill>
                <a:ea typeface="Times New Roman" panose="02020603050405020304" pitchFamily="18" charset="0"/>
                <a:cs typeface="Tahoma" panose="020B0604030504040204" pitchFamily="34" charset="0"/>
              </a:rPr>
              <a:t>Et la tension maximale U</a:t>
            </a:r>
            <a:r>
              <a:rPr lang="fr-FR" sz="2000" baseline="-25000" dirty="0">
                <a:solidFill>
                  <a:srgbClr val="FF0000"/>
                </a:solidFill>
                <a:ea typeface="Times New Roman" panose="02020603050405020304" pitchFamily="18" charset="0"/>
                <a:cs typeface="Tahoma" panose="020B0604030504040204" pitchFamily="34" charset="0"/>
              </a:rPr>
              <a:t>1m</a:t>
            </a:r>
            <a:r>
              <a:rPr lang="fr-FR" sz="2000" dirty="0">
                <a:solidFill>
                  <a:srgbClr val="FF0000"/>
                </a:solidFill>
                <a:ea typeface="Times New Roman" panose="02020603050405020304" pitchFamily="18" charset="0"/>
                <a:cs typeface="Tahoma" panose="020B0604030504040204" pitchFamily="34" charset="0"/>
              </a:rPr>
              <a:t> = 6 V</a:t>
            </a:r>
            <a:endParaRPr lang="fr-FR" sz="2000" dirty="0">
              <a:ea typeface="Times New Roman" panose="02020603050405020304" pitchFamily="18" charset="0"/>
            </a:endParaRPr>
          </a:p>
          <a:p>
            <a:pPr>
              <a:spcAft>
                <a:spcPts val="0"/>
              </a:spcAft>
            </a:pPr>
            <a:r>
              <a:rPr lang="fr-FR" sz="2000" dirty="0">
                <a:ea typeface="Times New Roman" panose="02020603050405020304" pitchFamily="18" charset="0"/>
              </a:rPr>
              <a:t> </a:t>
            </a:r>
          </a:p>
          <a:p>
            <a:pPr>
              <a:spcAft>
                <a:spcPts val="0"/>
              </a:spcAft>
            </a:pPr>
            <a:r>
              <a:rPr lang="fr-FR" sz="2000" dirty="0">
                <a:ea typeface="Times New Roman" panose="02020603050405020304" pitchFamily="18" charset="0"/>
              </a:rPr>
              <a:t>Donc cela donnerait u</a:t>
            </a:r>
            <a:r>
              <a:rPr lang="fr-FR" sz="2000" baseline="-25000" dirty="0">
                <a:ea typeface="Times New Roman" panose="02020603050405020304" pitchFamily="18" charset="0"/>
              </a:rPr>
              <a:t>1</a:t>
            </a:r>
            <a:r>
              <a:rPr lang="fr-FR" sz="2000" dirty="0">
                <a:ea typeface="Times New Roman" panose="02020603050405020304" pitchFamily="18" charset="0"/>
              </a:rPr>
              <a:t>(t) = 6 sin (392,5.t) </a:t>
            </a:r>
          </a:p>
          <a:p>
            <a:pPr>
              <a:spcAft>
                <a:spcPts val="0"/>
              </a:spcAft>
            </a:pPr>
            <a:r>
              <a:rPr lang="fr-FR" sz="2000" dirty="0">
                <a:ea typeface="Times New Roman" panose="02020603050405020304" pitchFamily="18" charset="0"/>
              </a:rPr>
              <a:t> </a:t>
            </a:r>
          </a:p>
          <a:p>
            <a:pPr>
              <a:spcAft>
                <a:spcPts val="0"/>
              </a:spcAft>
            </a:pPr>
            <a:r>
              <a:rPr lang="fr-FR" sz="2000" dirty="0">
                <a:ea typeface="Times New Roman" panose="02020603050405020304" pitchFamily="18" charset="0"/>
              </a:rPr>
              <a:t>Mais que se passe-t-il en zéro ?</a:t>
            </a:r>
          </a:p>
          <a:p>
            <a:pPr>
              <a:spcAft>
                <a:spcPts val="0"/>
              </a:spcAft>
            </a:pPr>
            <a:r>
              <a:rPr lang="fr-FR" sz="2000" dirty="0">
                <a:ea typeface="Times New Roman" panose="02020603050405020304" pitchFamily="18" charset="0"/>
              </a:rPr>
              <a:t> </a:t>
            </a:r>
          </a:p>
          <a:p>
            <a:pPr>
              <a:spcAft>
                <a:spcPts val="0"/>
              </a:spcAft>
            </a:pPr>
            <a:r>
              <a:rPr lang="fr-FR" sz="2000" dirty="0">
                <a:solidFill>
                  <a:srgbClr val="FF0000"/>
                </a:solidFill>
                <a:ea typeface="Times New Roman" panose="02020603050405020304" pitchFamily="18" charset="0"/>
              </a:rPr>
              <a:t>Si t=0s, sur le graphe on a u (0) =0V or d’après la fonction on obtient</a:t>
            </a:r>
            <a:r>
              <a:rPr lang="fr-FR" sz="2000" dirty="0">
                <a:ea typeface="Times New Roman" panose="02020603050405020304" pitchFamily="18" charset="0"/>
              </a:rPr>
              <a:t>   </a:t>
            </a:r>
            <a:r>
              <a:rPr lang="fr-FR" sz="2000" dirty="0">
                <a:solidFill>
                  <a:srgbClr val="FF0000"/>
                </a:solidFill>
                <a:ea typeface="Times New Roman" panose="02020603050405020304" pitchFamily="18" charset="0"/>
              </a:rPr>
              <a:t>u</a:t>
            </a:r>
            <a:r>
              <a:rPr lang="fr-FR" sz="2000" baseline="-25000" dirty="0">
                <a:solidFill>
                  <a:srgbClr val="FF0000"/>
                </a:solidFill>
                <a:ea typeface="Times New Roman" panose="02020603050405020304" pitchFamily="18" charset="0"/>
              </a:rPr>
              <a:t>1</a:t>
            </a:r>
            <a:r>
              <a:rPr lang="fr-FR" sz="2000" dirty="0">
                <a:solidFill>
                  <a:srgbClr val="FF0000"/>
                </a:solidFill>
                <a:ea typeface="Times New Roman" panose="02020603050405020304" pitchFamily="18" charset="0"/>
              </a:rPr>
              <a:t>(0)= 0V</a:t>
            </a:r>
            <a:endParaRPr lang="fr-FR" sz="2000" dirty="0">
              <a:ea typeface="Times New Roman" panose="02020603050405020304" pitchFamily="18" charset="0"/>
            </a:endParaRPr>
          </a:p>
          <a:p>
            <a:pPr>
              <a:spcAft>
                <a:spcPts val="0"/>
              </a:spcAft>
            </a:pPr>
            <a:r>
              <a:rPr lang="fr-FR" sz="2000" dirty="0">
                <a:ea typeface="Times New Roman" panose="02020603050405020304" pitchFamily="18" charset="0"/>
              </a:rPr>
              <a:t> </a:t>
            </a:r>
          </a:p>
        </p:txBody>
      </p:sp>
    </p:spTree>
    <p:extLst>
      <p:ext uri="{BB962C8B-B14F-4D97-AF65-F5344CB8AC3E}">
        <p14:creationId xmlns:p14="http://schemas.microsoft.com/office/powerpoint/2010/main" val="3873327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6" grpId="0"/>
      <p:bldP spid="7"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t 9"/>
          <p:cNvGraphicFramePr>
            <a:graphicFrameLocks noChangeAspect="1"/>
          </p:cNvGraphicFramePr>
          <p:nvPr>
            <p:extLst>
              <p:ext uri="{D42A27DB-BD31-4B8C-83A1-F6EECF244321}">
                <p14:modId xmlns:p14="http://schemas.microsoft.com/office/powerpoint/2010/main" val="2496670810"/>
              </p:ext>
            </p:extLst>
          </p:nvPr>
        </p:nvGraphicFramePr>
        <p:xfrm>
          <a:off x="7605716" y="3733501"/>
          <a:ext cx="4505325" cy="3362325"/>
        </p:xfrm>
        <a:graphic>
          <a:graphicData uri="http://schemas.openxmlformats.org/presentationml/2006/ole">
            <mc:AlternateContent xmlns:mc="http://schemas.openxmlformats.org/markup-compatibility/2006">
              <mc:Choice xmlns:v="urn:schemas-microsoft-com:vml" Requires="v">
                <p:oleObj spid="_x0000_s10349" name="Diapositive" r:id="rId3" imgW="3687963" imgH="2765916" progId="PowerPoint.Slide.8">
                  <p:embed/>
                </p:oleObj>
              </mc:Choice>
              <mc:Fallback>
                <p:oleObj name="Diapositive" r:id="rId3" imgW="3687963" imgH="2765916" progId="PowerPoint.Slide.8">
                  <p:embed/>
                  <p:pic>
                    <p:nvPicPr>
                      <p:cNvPr id="0" name="Object 1"/>
                      <p:cNvPicPr>
                        <a:picLocks noChangeAspect="1" noChangeArrowheads="1"/>
                      </p:cNvPicPr>
                      <p:nvPr/>
                    </p:nvPicPr>
                    <p:blipFill>
                      <a:blip r:embed="rId4"/>
                      <a:srcRect/>
                      <a:stretch>
                        <a:fillRect/>
                      </a:stretch>
                    </p:blipFill>
                    <p:spPr bwMode="auto">
                      <a:xfrm>
                        <a:off x="7605716" y="3733501"/>
                        <a:ext cx="4505325" cy="3362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2"/>
          <p:cNvSpPr/>
          <p:nvPr/>
        </p:nvSpPr>
        <p:spPr>
          <a:xfrm>
            <a:off x="435607" y="584262"/>
            <a:ext cx="3676648" cy="400110"/>
          </a:xfrm>
          <a:prstGeom prst="rect">
            <a:avLst/>
          </a:prstGeom>
        </p:spPr>
        <p:txBody>
          <a:bodyPr wrap="none">
            <a:spAutoFit/>
          </a:bodyPr>
          <a:lstStyle/>
          <a:p>
            <a:r>
              <a:rPr lang="fr-FR" sz="2000" dirty="0">
                <a:ea typeface="Times New Roman" panose="02020603050405020304" pitchFamily="18" charset="0"/>
                <a:cs typeface="Tahoma" panose="020B0604030504040204" pitchFamily="34" charset="0"/>
              </a:rPr>
              <a:t>La fonction qui convient est donc </a:t>
            </a:r>
            <a:endParaRPr lang="fr-FR" sz="2000" dirty="0"/>
          </a:p>
        </p:txBody>
      </p:sp>
      <mc:AlternateContent xmlns:mc="http://schemas.openxmlformats.org/markup-compatibility/2006" xmlns:a14="http://schemas.microsoft.com/office/drawing/2010/main">
        <mc:Choice Requires="a14">
          <p:sp>
            <p:nvSpPr>
              <p:cNvPr id="5" name="Rectangle 4"/>
              <p:cNvSpPr/>
              <p:nvPr/>
            </p:nvSpPr>
            <p:spPr>
              <a:xfrm>
                <a:off x="4544291" y="502829"/>
                <a:ext cx="2604431" cy="461665"/>
              </a:xfrm>
              <a:prstGeom prst="rect">
                <a:avLst/>
              </a:prstGeom>
              <a:solidFill>
                <a:schemeClr val="bg1">
                  <a:lumMod val="85000"/>
                </a:schemeClr>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fr-FR" sz="2400" i="1" smtClean="0">
                              <a:solidFill>
                                <a:srgbClr val="FF0000"/>
                              </a:solidFill>
                              <a:latin typeface="Cambria Math" panose="02040503050406030204" pitchFamily="18" charset="0"/>
                              <a:cs typeface="Tahoma" panose="020B0604030504040204" pitchFamily="34" charset="0"/>
                            </a:rPr>
                          </m:ctrlPr>
                        </m:sSubPr>
                        <m:e>
                          <m:r>
                            <m:rPr>
                              <m:sty m:val="p"/>
                            </m:rPr>
                            <a:rPr lang="fr-FR" sz="2400" i="0">
                              <a:solidFill>
                                <a:srgbClr val="FF0000"/>
                              </a:solidFill>
                              <a:latin typeface="Cambria Math" panose="02040503050406030204" pitchFamily="18" charset="0"/>
                              <a:cs typeface="Tahoma" panose="020B0604030504040204" pitchFamily="34" charset="0"/>
                            </a:rPr>
                            <m:t>u</m:t>
                          </m:r>
                        </m:e>
                        <m:sub>
                          <m:r>
                            <a:rPr lang="fr-FR" sz="2400" i="0">
                              <a:solidFill>
                                <a:srgbClr val="FF0000"/>
                              </a:solidFill>
                              <a:latin typeface="Cambria Math" panose="02040503050406030204" pitchFamily="18" charset="0"/>
                              <a:cs typeface="Tahoma" panose="020B0604030504040204" pitchFamily="34" charset="0"/>
                            </a:rPr>
                            <m:t>1</m:t>
                          </m:r>
                        </m:sub>
                      </m:sSub>
                      <m:d>
                        <m:dPr>
                          <m:ctrlPr>
                            <a:rPr lang="fr-FR" sz="2400" i="1" smtClean="0">
                              <a:solidFill>
                                <a:srgbClr val="FF0000"/>
                              </a:solidFill>
                              <a:latin typeface="Cambria Math" panose="02040503050406030204" pitchFamily="18" charset="0"/>
                              <a:cs typeface="Tahoma" panose="020B0604030504040204" pitchFamily="34" charset="0"/>
                            </a:rPr>
                          </m:ctrlPr>
                        </m:dPr>
                        <m:e>
                          <m:r>
                            <m:rPr>
                              <m:sty m:val="p"/>
                            </m:rPr>
                            <a:rPr lang="fr-FR" sz="2400" b="0" i="0" smtClean="0">
                              <a:solidFill>
                                <a:srgbClr val="FF0000"/>
                              </a:solidFill>
                              <a:latin typeface="Cambria Math" panose="02040503050406030204" pitchFamily="18" charset="0"/>
                              <a:cs typeface="Tahoma" panose="020B0604030504040204" pitchFamily="34" charset="0"/>
                            </a:rPr>
                            <m:t>t</m:t>
                          </m:r>
                        </m:e>
                      </m:d>
                      <m:r>
                        <a:rPr lang="fr-FR" sz="2400" i="0">
                          <a:solidFill>
                            <a:srgbClr val="FF0000"/>
                          </a:solidFill>
                          <a:latin typeface="Cambria Math" panose="02040503050406030204" pitchFamily="18" charset="0"/>
                          <a:cs typeface="Tahoma" panose="020B0604030504040204" pitchFamily="34" charset="0"/>
                        </a:rPr>
                        <m:t>=6</m:t>
                      </m:r>
                      <m:r>
                        <a:rPr lang="fr-FR" sz="2400" b="0" i="0" smtClean="0">
                          <a:solidFill>
                            <a:srgbClr val="FF0000"/>
                          </a:solidFill>
                          <a:latin typeface="Cambria Math" panose="02040503050406030204" pitchFamily="18" charset="0"/>
                          <a:cs typeface="Tahoma" panose="020B0604030504040204" pitchFamily="34" charset="0"/>
                        </a:rPr>
                        <m:t> </m:t>
                      </m:r>
                      <m:r>
                        <m:rPr>
                          <m:sty m:val="p"/>
                        </m:rPr>
                        <a:rPr lang="fr-FR" sz="2400" b="0" i="0" smtClean="0">
                          <a:solidFill>
                            <a:srgbClr val="FF0000"/>
                          </a:solidFill>
                          <a:latin typeface="Cambria Math" panose="02040503050406030204" pitchFamily="18" charset="0"/>
                          <a:cs typeface="Tahoma" panose="020B0604030504040204" pitchFamily="34" charset="0"/>
                        </a:rPr>
                        <m:t>sin</m:t>
                      </m:r>
                      <m:r>
                        <a:rPr lang="fr-FR" sz="2400" b="0" i="0" smtClean="0">
                          <a:solidFill>
                            <a:srgbClr val="FF0000"/>
                          </a:solidFill>
                          <a:latin typeface="Cambria Math" panose="02040503050406030204" pitchFamily="18" charset="0"/>
                          <a:cs typeface="Tahoma" panose="020B0604030504040204" pitchFamily="34" charset="0"/>
                        </a:rPr>
                        <m:t> (</m:t>
                      </m:r>
                      <m:r>
                        <m:rPr>
                          <m:sty m:val="p"/>
                        </m:rPr>
                        <a:rPr lang="el-GR" sz="2400" b="0" i="0" smtClean="0">
                          <a:solidFill>
                            <a:srgbClr val="FF0000"/>
                          </a:solidFill>
                          <a:latin typeface="Cambria Math" panose="02040503050406030204" pitchFamily="18" charset="0"/>
                          <a:ea typeface="Cambria Math" panose="02040503050406030204" pitchFamily="18" charset="0"/>
                          <a:cs typeface="Tahoma" panose="020B0604030504040204" pitchFamily="34" charset="0"/>
                        </a:rPr>
                        <m:t>ω</m:t>
                      </m:r>
                      <m:r>
                        <m:rPr>
                          <m:sty m:val="p"/>
                        </m:rPr>
                        <a:rPr lang="fr-FR" sz="2400" b="0" i="0" smtClean="0">
                          <a:solidFill>
                            <a:srgbClr val="FF0000"/>
                          </a:solidFill>
                          <a:latin typeface="Cambria Math" panose="02040503050406030204" pitchFamily="18" charset="0"/>
                          <a:ea typeface="Cambria Math" panose="02040503050406030204" pitchFamily="18" charset="0"/>
                          <a:cs typeface="Tahoma" panose="020B0604030504040204" pitchFamily="34" charset="0"/>
                        </a:rPr>
                        <m:t>t</m:t>
                      </m:r>
                      <m:r>
                        <a:rPr lang="fr-FR" sz="2400" b="0" i="0" smtClean="0">
                          <a:solidFill>
                            <a:srgbClr val="FF0000"/>
                          </a:solidFill>
                          <a:latin typeface="Cambria Math" panose="02040503050406030204" pitchFamily="18" charset="0"/>
                          <a:ea typeface="Cambria Math" panose="02040503050406030204" pitchFamily="18" charset="0"/>
                          <a:cs typeface="Tahoma" panose="020B0604030504040204" pitchFamily="34" charset="0"/>
                        </a:rPr>
                        <m:t>)</m:t>
                      </m:r>
                    </m:oMath>
                  </m:oMathPara>
                </a14:m>
                <a:endParaRPr lang="fr-FR" sz="2400" dirty="0">
                  <a:solidFill>
                    <a:srgbClr val="FF0000"/>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4544291" y="502829"/>
                <a:ext cx="2604431" cy="461665"/>
              </a:xfrm>
              <a:prstGeom prst="rect">
                <a:avLst/>
              </a:prstGeom>
              <a:blipFill>
                <a:blip r:embed="rId5"/>
                <a:stretch>
                  <a:fillRect r="-467" b="-17105"/>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6" name="Rectangle 5"/>
              <p:cNvSpPr/>
              <p:nvPr/>
            </p:nvSpPr>
            <p:spPr>
              <a:xfrm>
                <a:off x="332508" y="1443336"/>
                <a:ext cx="8443847" cy="2491708"/>
              </a:xfrm>
              <a:prstGeom prst="rect">
                <a:avLst/>
              </a:prstGeom>
              <a:solidFill>
                <a:schemeClr val="bg1">
                  <a:lumMod val="85000"/>
                </a:schemeClr>
              </a:solidFill>
            </p:spPr>
            <p:txBody>
              <a:bodyPr wrap="square">
                <a:spAutoFit/>
              </a:bodyPr>
              <a:lstStyle/>
              <a:p>
                <a:pPr>
                  <a:spcAft>
                    <a:spcPts val="0"/>
                  </a:spcAft>
                </a:pPr>
                <a:r>
                  <a:rPr lang="fr-FR" sz="2400" b="1" dirty="0">
                    <a:ea typeface="Times New Roman" panose="02020603050405020304" pitchFamily="18" charset="0"/>
                  </a:rPr>
                  <a:t>Conclusion :</a:t>
                </a:r>
                <a:endParaRPr lang="fr-FR" sz="2400" dirty="0">
                  <a:ea typeface="Times New Roman" panose="02020603050405020304" pitchFamily="18" charset="0"/>
                </a:endParaRPr>
              </a:p>
              <a:p>
                <a:pPr>
                  <a:spcAft>
                    <a:spcPts val="0"/>
                  </a:spcAft>
                </a:pPr>
                <a:r>
                  <a:rPr lang="fr-FR" sz="2400" dirty="0">
                    <a:ea typeface="Times New Roman" panose="02020603050405020304" pitchFamily="18" charset="0"/>
                  </a:rPr>
                  <a:t> </a:t>
                </a:r>
              </a:p>
              <a:p>
                <a:r>
                  <a:rPr lang="fr-FR" sz="2400" dirty="0">
                    <a:ea typeface="Times New Roman" panose="02020603050405020304" pitchFamily="18" charset="0"/>
                    <a:cs typeface="Times New Roman" panose="02020603050405020304" pitchFamily="18" charset="0"/>
                  </a:rPr>
                  <a:t>Les fonctions    </a:t>
                </a:r>
                <a14:m>
                  <m:oMath xmlns:m="http://schemas.openxmlformats.org/officeDocument/2006/math">
                    <m:sSub>
                      <m:sSubPr>
                        <m:ctrlPr>
                          <a:rPr lang="fr-FR" sz="2400" i="1" smtClean="0">
                            <a:solidFill>
                              <a:schemeClr val="tx1"/>
                            </a:solidFill>
                            <a:latin typeface="Cambria Math" panose="02040503050406030204" pitchFamily="18" charset="0"/>
                            <a:cs typeface="Tahoma" panose="020B0604030504040204" pitchFamily="34" charset="0"/>
                          </a:rPr>
                        </m:ctrlPr>
                      </m:sSubPr>
                      <m:e>
                        <m:r>
                          <m:rPr>
                            <m:sty m:val="p"/>
                          </m:rPr>
                          <a:rPr lang="fr-FR" sz="2400">
                            <a:solidFill>
                              <a:schemeClr val="tx1"/>
                            </a:solidFill>
                            <a:latin typeface="Cambria Math" panose="02040503050406030204" pitchFamily="18" charset="0"/>
                            <a:cs typeface="Tahoma" panose="020B0604030504040204" pitchFamily="34" charset="0"/>
                          </a:rPr>
                          <m:t>u</m:t>
                        </m:r>
                      </m:e>
                      <m:sub>
                        <m:r>
                          <a:rPr lang="fr-FR" sz="2400">
                            <a:solidFill>
                              <a:schemeClr val="tx1"/>
                            </a:solidFill>
                            <a:latin typeface="Cambria Math" panose="02040503050406030204" pitchFamily="18" charset="0"/>
                            <a:cs typeface="Tahoma" panose="020B0604030504040204" pitchFamily="34" charset="0"/>
                          </a:rPr>
                          <m:t>1</m:t>
                        </m:r>
                      </m:sub>
                    </m:sSub>
                    <m:d>
                      <m:dPr>
                        <m:ctrlPr>
                          <a:rPr lang="fr-FR" sz="2400" i="1">
                            <a:solidFill>
                              <a:schemeClr val="tx1"/>
                            </a:solidFill>
                            <a:latin typeface="Cambria Math" panose="02040503050406030204" pitchFamily="18" charset="0"/>
                            <a:cs typeface="Tahoma" panose="020B0604030504040204" pitchFamily="34" charset="0"/>
                          </a:rPr>
                        </m:ctrlPr>
                      </m:dPr>
                      <m:e>
                        <m:r>
                          <m:rPr>
                            <m:sty m:val="p"/>
                          </m:rPr>
                          <a:rPr lang="fr-FR" sz="2400">
                            <a:solidFill>
                              <a:schemeClr val="tx1"/>
                            </a:solidFill>
                            <a:latin typeface="Cambria Math" panose="02040503050406030204" pitchFamily="18" charset="0"/>
                            <a:cs typeface="Tahoma" panose="020B0604030504040204" pitchFamily="34" charset="0"/>
                          </a:rPr>
                          <m:t>t</m:t>
                        </m:r>
                      </m:e>
                    </m:d>
                    <m:r>
                      <a:rPr lang="fr-FR" sz="2400">
                        <a:solidFill>
                          <a:schemeClr val="tx1"/>
                        </a:solidFill>
                        <a:latin typeface="Cambria Math" panose="02040503050406030204" pitchFamily="18" charset="0"/>
                        <a:cs typeface="Tahoma" panose="020B0604030504040204" pitchFamily="34" charset="0"/>
                      </a:rPr>
                      <m:t>=6</m:t>
                    </m:r>
                    <m:func>
                      <m:funcPr>
                        <m:ctrlPr>
                          <a:rPr lang="fr-FR" sz="2400" i="1">
                            <a:solidFill>
                              <a:schemeClr val="tx1"/>
                            </a:solidFill>
                            <a:latin typeface="Cambria Math" panose="02040503050406030204" pitchFamily="18" charset="0"/>
                            <a:cs typeface="Tahoma" panose="020B0604030504040204" pitchFamily="34" charset="0"/>
                          </a:rPr>
                        </m:ctrlPr>
                      </m:funcPr>
                      <m:fName>
                        <m:r>
                          <m:rPr>
                            <m:sty m:val="p"/>
                          </m:rPr>
                          <a:rPr lang="fr-FR" sz="2400">
                            <a:solidFill>
                              <a:schemeClr val="tx1"/>
                            </a:solidFill>
                            <a:latin typeface="Cambria Math" panose="02040503050406030204" pitchFamily="18" charset="0"/>
                            <a:cs typeface="Tahoma" panose="020B0604030504040204" pitchFamily="34" charset="0"/>
                          </a:rPr>
                          <m:t>cos</m:t>
                        </m:r>
                      </m:fName>
                      <m:e>
                        <m:d>
                          <m:dPr>
                            <m:ctrlPr>
                              <a:rPr lang="fr-FR" sz="2400" i="1">
                                <a:solidFill>
                                  <a:schemeClr val="tx1"/>
                                </a:solidFill>
                                <a:latin typeface="Cambria Math" panose="02040503050406030204" pitchFamily="18" charset="0"/>
                                <a:cs typeface="Tahoma" panose="020B0604030504040204" pitchFamily="34" charset="0"/>
                              </a:rPr>
                            </m:ctrlPr>
                          </m:dPr>
                          <m:e>
                            <m:r>
                              <m:rPr>
                                <m:sty m:val="p"/>
                              </m:rPr>
                              <a:rPr lang="el-GR" sz="2400">
                                <a:solidFill>
                                  <a:schemeClr val="tx1"/>
                                </a:solidFill>
                                <a:latin typeface="Cambria Math" panose="02040503050406030204" pitchFamily="18" charset="0"/>
                                <a:ea typeface="Cambria Math" panose="02040503050406030204" pitchFamily="18" charset="0"/>
                                <a:cs typeface="Tahoma" panose="020B0604030504040204" pitchFamily="34" charset="0"/>
                              </a:rPr>
                              <m:t>ω</m:t>
                            </m:r>
                            <m:r>
                              <m:rPr>
                                <m:sty m:val="p"/>
                              </m:rPr>
                              <a:rPr lang="fr-FR" sz="2400">
                                <a:solidFill>
                                  <a:schemeClr val="tx1"/>
                                </a:solidFill>
                                <a:latin typeface="Cambria Math" panose="02040503050406030204" pitchFamily="18" charset="0"/>
                                <a:ea typeface="Cambria Math" panose="02040503050406030204" pitchFamily="18" charset="0"/>
                                <a:cs typeface="Tahoma" panose="020B0604030504040204" pitchFamily="34" charset="0"/>
                              </a:rPr>
                              <m:t>t</m:t>
                            </m:r>
                            <m:r>
                              <a:rPr lang="fr-FR" sz="2400">
                                <a:solidFill>
                                  <a:schemeClr val="tx1"/>
                                </a:solidFill>
                                <a:latin typeface="Cambria Math" panose="02040503050406030204" pitchFamily="18" charset="0"/>
                                <a:cs typeface="Tahoma" panose="020B0604030504040204" pitchFamily="34" charset="0"/>
                              </a:rPr>
                              <m:t>−</m:t>
                            </m:r>
                            <m:f>
                              <m:fPr>
                                <m:ctrlPr>
                                  <a:rPr lang="fr-FR" sz="2400" i="1">
                                    <a:solidFill>
                                      <a:schemeClr val="tx1"/>
                                    </a:solidFill>
                                    <a:latin typeface="Cambria Math" panose="02040503050406030204" pitchFamily="18" charset="0"/>
                                    <a:cs typeface="Tahoma" panose="020B0604030504040204" pitchFamily="34" charset="0"/>
                                  </a:rPr>
                                </m:ctrlPr>
                              </m:fPr>
                              <m:num>
                                <m:r>
                                  <m:rPr>
                                    <m:sty m:val="p"/>
                                  </m:rPr>
                                  <a:rPr lang="fr-FR" sz="2400">
                                    <a:solidFill>
                                      <a:schemeClr val="tx1"/>
                                    </a:solidFill>
                                    <a:latin typeface="Cambria Math" panose="02040503050406030204" pitchFamily="18" charset="0"/>
                                    <a:ea typeface="Cambria Math" panose="02040503050406030204" pitchFamily="18" charset="0"/>
                                    <a:cs typeface="Tahoma" panose="020B0604030504040204" pitchFamily="34" charset="0"/>
                                  </a:rPr>
                                  <m:t>π</m:t>
                                </m:r>
                              </m:num>
                              <m:den>
                                <m:r>
                                  <a:rPr lang="fr-FR" sz="2400">
                                    <a:solidFill>
                                      <a:schemeClr val="tx1"/>
                                    </a:solidFill>
                                    <a:latin typeface="Cambria Math" panose="02040503050406030204" pitchFamily="18" charset="0"/>
                                    <a:cs typeface="Tahoma" panose="020B0604030504040204" pitchFamily="34" charset="0"/>
                                  </a:rPr>
                                  <m:t>2</m:t>
                                </m:r>
                              </m:den>
                            </m:f>
                          </m:e>
                        </m:d>
                      </m:e>
                    </m:func>
                  </m:oMath>
                </a14:m>
                <a:r>
                  <a:rPr lang="fr-FR" sz="2400" dirty="0">
                    <a:solidFill>
                      <a:schemeClr val="tx1"/>
                    </a:solidFill>
                  </a:rPr>
                  <a:t>     et    </a:t>
                </a:r>
                <a14:m>
                  <m:oMath xmlns:m="http://schemas.openxmlformats.org/officeDocument/2006/math">
                    <m:sSub>
                      <m:sSubPr>
                        <m:ctrlPr>
                          <a:rPr lang="fr-FR" sz="2400" i="1">
                            <a:solidFill>
                              <a:schemeClr val="tx1"/>
                            </a:solidFill>
                            <a:latin typeface="Cambria Math" panose="02040503050406030204" pitchFamily="18" charset="0"/>
                            <a:cs typeface="Tahoma" panose="020B0604030504040204" pitchFamily="34" charset="0"/>
                          </a:rPr>
                        </m:ctrlPr>
                      </m:sSubPr>
                      <m:e>
                        <m:r>
                          <m:rPr>
                            <m:sty m:val="p"/>
                          </m:rPr>
                          <a:rPr lang="fr-FR" sz="2400">
                            <a:solidFill>
                              <a:schemeClr val="tx1"/>
                            </a:solidFill>
                            <a:latin typeface="Cambria Math" panose="02040503050406030204" pitchFamily="18" charset="0"/>
                            <a:cs typeface="Tahoma" panose="020B0604030504040204" pitchFamily="34" charset="0"/>
                          </a:rPr>
                          <m:t>u</m:t>
                        </m:r>
                      </m:e>
                      <m:sub>
                        <m:r>
                          <a:rPr lang="fr-FR" sz="2400">
                            <a:solidFill>
                              <a:schemeClr val="tx1"/>
                            </a:solidFill>
                            <a:latin typeface="Cambria Math" panose="02040503050406030204" pitchFamily="18" charset="0"/>
                            <a:cs typeface="Tahoma" panose="020B0604030504040204" pitchFamily="34" charset="0"/>
                          </a:rPr>
                          <m:t>1</m:t>
                        </m:r>
                      </m:sub>
                    </m:sSub>
                    <m:d>
                      <m:dPr>
                        <m:ctrlPr>
                          <a:rPr lang="fr-FR" sz="2400" i="1">
                            <a:solidFill>
                              <a:schemeClr val="tx1"/>
                            </a:solidFill>
                            <a:latin typeface="Cambria Math" panose="02040503050406030204" pitchFamily="18" charset="0"/>
                            <a:cs typeface="Tahoma" panose="020B0604030504040204" pitchFamily="34" charset="0"/>
                          </a:rPr>
                        </m:ctrlPr>
                      </m:dPr>
                      <m:e>
                        <m:r>
                          <m:rPr>
                            <m:sty m:val="p"/>
                          </m:rPr>
                          <a:rPr lang="fr-FR" sz="2400">
                            <a:solidFill>
                              <a:schemeClr val="tx1"/>
                            </a:solidFill>
                            <a:latin typeface="Cambria Math" panose="02040503050406030204" pitchFamily="18" charset="0"/>
                            <a:cs typeface="Tahoma" panose="020B0604030504040204" pitchFamily="34" charset="0"/>
                          </a:rPr>
                          <m:t>t</m:t>
                        </m:r>
                      </m:e>
                    </m:d>
                    <m:r>
                      <a:rPr lang="fr-FR" sz="2400">
                        <a:solidFill>
                          <a:schemeClr val="tx1"/>
                        </a:solidFill>
                        <a:latin typeface="Cambria Math" panose="02040503050406030204" pitchFamily="18" charset="0"/>
                        <a:cs typeface="Tahoma" panose="020B0604030504040204" pitchFamily="34" charset="0"/>
                      </a:rPr>
                      <m:t>=6 </m:t>
                    </m:r>
                    <m:r>
                      <m:rPr>
                        <m:sty m:val="p"/>
                      </m:rPr>
                      <a:rPr lang="fr-FR" sz="2400">
                        <a:solidFill>
                          <a:schemeClr val="tx1"/>
                        </a:solidFill>
                        <a:latin typeface="Cambria Math" panose="02040503050406030204" pitchFamily="18" charset="0"/>
                        <a:cs typeface="Tahoma" panose="020B0604030504040204" pitchFamily="34" charset="0"/>
                      </a:rPr>
                      <m:t>sin</m:t>
                    </m:r>
                    <m:r>
                      <a:rPr lang="fr-FR" sz="2400">
                        <a:solidFill>
                          <a:schemeClr val="tx1"/>
                        </a:solidFill>
                        <a:latin typeface="Cambria Math" panose="02040503050406030204" pitchFamily="18" charset="0"/>
                        <a:cs typeface="Tahoma" panose="020B0604030504040204" pitchFamily="34" charset="0"/>
                      </a:rPr>
                      <m:t> (</m:t>
                    </m:r>
                    <m:r>
                      <m:rPr>
                        <m:sty m:val="p"/>
                      </m:rPr>
                      <a:rPr lang="el-GR" sz="2400">
                        <a:solidFill>
                          <a:schemeClr val="tx1"/>
                        </a:solidFill>
                        <a:latin typeface="Cambria Math" panose="02040503050406030204" pitchFamily="18" charset="0"/>
                        <a:ea typeface="Cambria Math" panose="02040503050406030204" pitchFamily="18" charset="0"/>
                        <a:cs typeface="Tahoma" panose="020B0604030504040204" pitchFamily="34" charset="0"/>
                      </a:rPr>
                      <m:t>ω</m:t>
                    </m:r>
                    <m:r>
                      <m:rPr>
                        <m:sty m:val="p"/>
                      </m:rPr>
                      <a:rPr lang="fr-FR" sz="2400">
                        <a:solidFill>
                          <a:schemeClr val="tx1"/>
                        </a:solidFill>
                        <a:latin typeface="Cambria Math" panose="02040503050406030204" pitchFamily="18" charset="0"/>
                        <a:ea typeface="Cambria Math" panose="02040503050406030204" pitchFamily="18" charset="0"/>
                        <a:cs typeface="Tahoma" panose="020B0604030504040204" pitchFamily="34" charset="0"/>
                      </a:rPr>
                      <m:t>t</m:t>
                    </m:r>
                    <m:r>
                      <a:rPr lang="fr-FR" sz="2400">
                        <a:solidFill>
                          <a:schemeClr val="tx1"/>
                        </a:solidFill>
                        <a:latin typeface="Cambria Math" panose="02040503050406030204" pitchFamily="18" charset="0"/>
                        <a:ea typeface="Cambria Math" panose="02040503050406030204" pitchFamily="18" charset="0"/>
                        <a:cs typeface="Tahoma" panose="020B0604030504040204" pitchFamily="34" charset="0"/>
                      </a:rPr>
                      <m:t>)</m:t>
                    </m:r>
                  </m:oMath>
                </a14:m>
                <a:r>
                  <a:rPr lang="fr-FR" sz="2400" dirty="0">
                    <a:solidFill>
                      <a:schemeClr val="tx1"/>
                    </a:solidFill>
                  </a:rPr>
                  <a:t> </a:t>
                </a:r>
              </a:p>
              <a:p>
                <a:r>
                  <a:rPr lang="fr-FR" sz="2400" dirty="0">
                    <a:solidFill>
                      <a:srgbClr val="FF0000"/>
                    </a:solidFill>
                  </a:rPr>
                  <a:t> </a:t>
                </a:r>
              </a:p>
              <a:p>
                <a:r>
                  <a:rPr lang="fr-FR" sz="2400" dirty="0">
                    <a:ea typeface="Times New Roman" panose="02020603050405020304" pitchFamily="18" charset="0"/>
                    <a:cs typeface="Tahoma" panose="020B0604030504040204" pitchFamily="34" charset="0"/>
                  </a:rPr>
                  <a:t>représentent le signal n°1.</a:t>
                </a:r>
                <a:endParaRPr lang="fr-FR" sz="2400" dirty="0">
                  <a:ea typeface="Times New Roman" panose="02020603050405020304" pitchFamily="18" charset="0"/>
                </a:endParaRPr>
              </a:p>
              <a:p>
                <a:endParaRPr lang="fr-FR" sz="2400" dirty="0">
                  <a:solidFill>
                    <a:srgbClr val="FF0000"/>
                  </a:solidFill>
                </a:endParaRPr>
              </a:p>
            </p:txBody>
          </p:sp>
        </mc:Choice>
        <mc:Fallback>
          <p:sp>
            <p:nvSpPr>
              <p:cNvPr id="6" name="Rectangle 5"/>
              <p:cNvSpPr>
                <a:spLocks noRot="1" noChangeAspect="1" noMove="1" noResize="1" noEditPoints="1" noAdjustHandles="1" noChangeArrowheads="1" noChangeShapeType="1" noTextEdit="1"/>
              </p:cNvSpPr>
              <p:nvPr/>
            </p:nvSpPr>
            <p:spPr>
              <a:xfrm>
                <a:off x="332508" y="1443336"/>
                <a:ext cx="8443847" cy="2491708"/>
              </a:xfrm>
              <a:prstGeom prst="rect">
                <a:avLst/>
              </a:prstGeom>
              <a:blipFill>
                <a:blip r:embed="rId6"/>
                <a:stretch>
                  <a:fillRect l="-1155" t="-1956"/>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8" name="Rectangle 7"/>
              <p:cNvSpPr/>
              <p:nvPr/>
            </p:nvSpPr>
            <p:spPr>
              <a:xfrm>
                <a:off x="332508" y="4630794"/>
                <a:ext cx="6520952" cy="783869"/>
              </a:xfrm>
              <a:prstGeom prst="rect">
                <a:avLst/>
              </a:prstGeom>
            </p:spPr>
            <p:txBody>
              <a:bodyPr wrap="none">
                <a:spAutoFit/>
              </a:bodyPr>
              <a:lstStyle/>
              <a:p>
                <a:r>
                  <a:rPr lang="fr-FR" u="sng" dirty="0">
                    <a:ea typeface="Times New Roman" panose="02020603050405020304" pitchFamily="18" charset="0"/>
                    <a:cs typeface="Times New Roman" panose="02020603050405020304" pitchFamily="18" charset="0"/>
                  </a:rPr>
                  <a:t>Remarque :</a:t>
                </a:r>
              </a:p>
              <a:p>
                <a:r>
                  <a:rPr lang="fr-FR" dirty="0">
                    <a:ea typeface="Times New Roman" panose="02020603050405020304" pitchFamily="18" charset="0"/>
                    <a:cs typeface="Times New Roman" panose="02020603050405020304" pitchFamily="18" charset="0"/>
                  </a:rPr>
                  <a:t>les fonctions</a:t>
                </a:r>
                <a14:m>
                  <m:oMath xmlns:m="http://schemas.openxmlformats.org/officeDocument/2006/math">
                    <m:func>
                      <m:funcPr>
                        <m:ctrlPr>
                          <a:rPr lang="fr-FR" i="1">
                            <a:latin typeface="Cambria Math" panose="02040503050406030204" pitchFamily="18" charset="0"/>
                            <a:cs typeface="Tahoma" panose="020B0604030504040204" pitchFamily="34" charset="0"/>
                          </a:rPr>
                        </m:ctrlPr>
                      </m:funcPr>
                      <m:fName>
                        <m:r>
                          <a:rPr lang="fr-FR" b="0" i="0" smtClean="0">
                            <a:latin typeface="Cambria Math" panose="02040503050406030204" pitchFamily="18" charset="0"/>
                            <a:cs typeface="Tahoma" panose="020B0604030504040204" pitchFamily="34" charset="0"/>
                          </a:rPr>
                          <m:t>       </m:t>
                        </m:r>
                        <m:r>
                          <m:rPr>
                            <m:sty m:val="p"/>
                          </m:rPr>
                          <a:rPr lang="fr-FR">
                            <a:latin typeface="Cambria Math" panose="02040503050406030204" pitchFamily="18" charset="0"/>
                            <a:cs typeface="Tahoma" panose="020B0604030504040204" pitchFamily="34" charset="0"/>
                          </a:rPr>
                          <m:t>cos</m:t>
                        </m:r>
                      </m:fName>
                      <m:e>
                        <m:d>
                          <m:dPr>
                            <m:ctrlPr>
                              <a:rPr lang="fr-FR" i="1">
                                <a:latin typeface="Cambria Math" panose="02040503050406030204" pitchFamily="18" charset="0"/>
                                <a:cs typeface="Tahoma" panose="020B0604030504040204" pitchFamily="34" charset="0"/>
                              </a:rPr>
                            </m:ctrlPr>
                          </m:dPr>
                          <m:e>
                            <m:r>
                              <m:rPr>
                                <m:sty m:val="p"/>
                              </m:rPr>
                              <a:rPr lang="el-GR">
                                <a:latin typeface="Cambria Math" panose="02040503050406030204" pitchFamily="18" charset="0"/>
                                <a:ea typeface="Cambria Math" panose="02040503050406030204" pitchFamily="18" charset="0"/>
                                <a:cs typeface="Tahoma" panose="020B0604030504040204" pitchFamily="34" charset="0"/>
                              </a:rPr>
                              <m:t>ω</m:t>
                            </m:r>
                            <m:r>
                              <m:rPr>
                                <m:sty m:val="p"/>
                              </m:rPr>
                              <a:rPr lang="fr-FR">
                                <a:latin typeface="Cambria Math" panose="02040503050406030204" pitchFamily="18" charset="0"/>
                                <a:ea typeface="Cambria Math" panose="02040503050406030204" pitchFamily="18" charset="0"/>
                                <a:cs typeface="Tahoma" panose="020B0604030504040204" pitchFamily="34" charset="0"/>
                              </a:rPr>
                              <m:t>t</m:t>
                            </m:r>
                            <m:r>
                              <a:rPr lang="fr-FR">
                                <a:latin typeface="Cambria Math" panose="02040503050406030204" pitchFamily="18" charset="0"/>
                                <a:cs typeface="Tahoma" panose="020B0604030504040204" pitchFamily="34" charset="0"/>
                              </a:rPr>
                              <m:t>−</m:t>
                            </m:r>
                            <m:f>
                              <m:fPr>
                                <m:ctrlPr>
                                  <a:rPr lang="fr-FR" i="1">
                                    <a:latin typeface="Cambria Math" panose="02040503050406030204" pitchFamily="18" charset="0"/>
                                    <a:cs typeface="Tahoma" panose="020B0604030504040204" pitchFamily="34" charset="0"/>
                                  </a:rPr>
                                </m:ctrlPr>
                              </m:fPr>
                              <m:num>
                                <m:r>
                                  <m:rPr>
                                    <m:sty m:val="p"/>
                                  </m:rPr>
                                  <a:rPr lang="fr-FR">
                                    <a:latin typeface="Cambria Math" panose="02040503050406030204" pitchFamily="18" charset="0"/>
                                    <a:ea typeface="Cambria Math" panose="02040503050406030204" pitchFamily="18" charset="0"/>
                                    <a:cs typeface="Tahoma" panose="020B0604030504040204" pitchFamily="34" charset="0"/>
                                  </a:rPr>
                                  <m:t>π</m:t>
                                </m:r>
                              </m:num>
                              <m:den>
                                <m:r>
                                  <a:rPr lang="fr-FR">
                                    <a:latin typeface="Cambria Math" panose="02040503050406030204" pitchFamily="18" charset="0"/>
                                    <a:cs typeface="Tahoma" panose="020B0604030504040204" pitchFamily="34" charset="0"/>
                                  </a:rPr>
                                  <m:t>2</m:t>
                                </m:r>
                              </m:den>
                            </m:f>
                          </m:e>
                        </m:d>
                      </m:e>
                    </m:func>
                  </m:oMath>
                </a14:m>
                <a:r>
                  <a:rPr lang="fr-FR" dirty="0">
                    <a:latin typeface="Verdana" panose="020B0604030504040204" pitchFamily="34" charset="0"/>
                    <a:ea typeface="Times New Roman" panose="02020603050405020304" pitchFamily="18" charset="0"/>
                    <a:cs typeface="Times New Roman" panose="02020603050405020304" pitchFamily="18" charset="0"/>
                  </a:rPr>
                  <a:t>      </a:t>
                </a:r>
                <a:r>
                  <a:rPr lang="fr-FR" dirty="0">
                    <a:ea typeface="Times New Roman" panose="02020603050405020304" pitchFamily="18" charset="0"/>
                    <a:cs typeface="Times New Roman" panose="02020603050405020304" pitchFamily="18" charset="0"/>
                  </a:rPr>
                  <a:t>et</a:t>
                </a:r>
                <a:r>
                  <a:rPr lang="fr-FR" dirty="0">
                    <a:latin typeface="Verdana" panose="020B0604030504040204" pitchFamily="34" charset="0"/>
                    <a:ea typeface="Times New Roman" panose="02020603050405020304" pitchFamily="18" charset="0"/>
                    <a:cs typeface="Times New Roman" panose="02020603050405020304" pitchFamily="18" charset="0"/>
                  </a:rPr>
                  <a:t>    </a:t>
                </a:r>
                <a14:m>
                  <m:oMath xmlns:m="http://schemas.openxmlformats.org/officeDocument/2006/math">
                    <m:r>
                      <m:rPr>
                        <m:sty m:val="p"/>
                      </m:rPr>
                      <a:rPr lang="fr-FR">
                        <a:latin typeface="Cambria Math" panose="02040503050406030204" pitchFamily="18" charset="0"/>
                        <a:cs typeface="Tahoma" panose="020B0604030504040204" pitchFamily="34" charset="0"/>
                      </a:rPr>
                      <m:t>sin</m:t>
                    </m:r>
                    <m:r>
                      <a:rPr lang="fr-FR">
                        <a:latin typeface="Cambria Math" panose="02040503050406030204" pitchFamily="18" charset="0"/>
                        <a:cs typeface="Tahoma" panose="020B0604030504040204" pitchFamily="34" charset="0"/>
                      </a:rPr>
                      <m:t> (</m:t>
                    </m:r>
                    <m:r>
                      <m:rPr>
                        <m:sty m:val="p"/>
                      </m:rPr>
                      <a:rPr lang="el-GR">
                        <a:latin typeface="Cambria Math" panose="02040503050406030204" pitchFamily="18" charset="0"/>
                        <a:ea typeface="Cambria Math" panose="02040503050406030204" pitchFamily="18" charset="0"/>
                        <a:cs typeface="Tahoma" panose="020B0604030504040204" pitchFamily="34" charset="0"/>
                      </a:rPr>
                      <m:t>ω</m:t>
                    </m:r>
                    <m:r>
                      <m:rPr>
                        <m:sty m:val="p"/>
                      </m:rPr>
                      <a:rPr lang="fr-FR">
                        <a:latin typeface="Cambria Math" panose="02040503050406030204" pitchFamily="18" charset="0"/>
                        <a:ea typeface="Cambria Math" panose="02040503050406030204" pitchFamily="18" charset="0"/>
                        <a:cs typeface="Tahoma" panose="020B0604030504040204" pitchFamily="34" charset="0"/>
                      </a:rPr>
                      <m:t>t</m:t>
                    </m:r>
                    <m:r>
                      <a:rPr lang="fr-FR">
                        <a:latin typeface="Cambria Math" panose="02040503050406030204" pitchFamily="18" charset="0"/>
                        <a:ea typeface="Cambria Math" panose="02040503050406030204" pitchFamily="18" charset="0"/>
                        <a:cs typeface="Tahoma" panose="020B0604030504040204" pitchFamily="34" charset="0"/>
                      </a:rPr>
                      <m:t>)</m:t>
                    </m:r>
                  </m:oMath>
                </a14:m>
                <a:r>
                  <a:rPr lang="fr-FR" dirty="0">
                    <a:latin typeface="Verdana" panose="020B0604030504040204" pitchFamily="34" charset="0"/>
                    <a:ea typeface="Times New Roman" panose="02020603050405020304" pitchFamily="18" charset="0"/>
                    <a:cs typeface="Times New Roman" panose="02020603050405020304" pitchFamily="18" charset="0"/>
                  </a:rPr>
                  <a:t>  </a:t>
                </a:r>
                <a:r>
                  <a:rPr lang="fr-FR" dirty="0">
                    <a:ea typeface="Times New Roman" panose="02020603050405020304" pitchFamily="18" charset="0"/>
                    <a:cs typeface="Times New Roman" panose="02020603050405020304" pitchFamily="18" charset="0"/>
                  </a:rPr>
                  <a:t>sont identiques  </a:t>
                </a:r>
                <a:endParaRPr lang="fr-FR" dirty="0"/>
              </a:p>
            </p:txBody>
          </p:sp>
        </mc:Choice>
        <mc:Fallback>
          <p:sp>
            <p:nvSpPr>
              <p:cNvPr id="8" name="Rectangle 7"/>
              <p:cNvSpPr>
                <a:spLocks noRot="1" noChangeAspect="1" noMove="1" noResize="1" noEditPoints="1" noAdjustHandles="1" noChangeArrowheads="1" noChangeShapeType="1" noTextEdit="1"/>
              </p:cNvSpPr>
              <p:nvPr/>
            </p:nvSpPr>
            <p:spPr>
              <a:xfrm>
                <a:off x="332508" y="4630794"/>
                <a:ext cx="6520952" cy="783869"/>
              </a:xfrm>
              <a:prstGeom prst="rect">
                <a:avLst/>
              </a:prstGeom>
              <a:blipFill>
                <a:blip r:embed="rId7"/>
                <a:stretch>
                  <a:fillRect l="-842" t="-4688" b="-3906"/>
                </a:stretch>
              </a:blipFill>
            </p:spPr>
            <p:txBody>
              <a:bodyPr/>
              <a:lstStyle/>
              <a:p>
                <a:r>
                  <a:rPr lang="fr-FR">
                    <a:noFill/>
                  </a:rPr>
                  <a:t> </a:t>
                </a:r>
              </a:p>
            </p:txBody>
          </p:sp>
        </mc:Fallback>
      </mc:AlternateContent>
      <p:sp>
        <p:nvSpPr>
          <p:cNvPr id="9" name="Rectangle 2"/>
          <p:cNvSpPr>
            <a:spLocks noChangeArrowheads="1"/>
          </p:cNvSpPr>
          <p:nvPr/>
        </p:nvSpPr>
        <p:spPr bwMode="auto">
          <a:xfrm>
            <a:off x="6941127" y="34956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Tree>
    <p:extLst>
      <p:ext uri="{BB962C8B-B14F-4D97-AF65-F5344CB8AC3E}">
        <p14:creationId xmlns:p14="http://schemas.microsoft.com/office/powerpoint/2010/main" val="668003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anim calcmode="lin" valueType="num">
                                      <p:cBhvr>
                                        <p:cTn id="12" dur="1000" fill="hold"/>
                                        <p:tgtEl>
                                          <p:spTgt spid="10"/>
                                        </p:tgtEl>
                                        <p:attrNameLst>
                                          <p:attrName>ppt_x</p:attrName>
                                        </p:attrNameLst>
                                      </p:cBhvr>
                                      <p:tavLst>
                                        <p:tav tm="0">
                                          <p:val>
                                            <p:strVal val="#ppt_x"/>
                                          </p:val>
                                        </p:tav>
                                        <p:tav tm="100000">
                                          <p:val>
                                            <p:strVal val="#ppt_x"/>
                                          </p:val>
                                        </p:tav>
                                      </p:tavLst>
                                    </p:anim>
                                    <p:anim calcmode="lin" valueType="num">
                                      <p:cBhvr>
                                        <p:cTn id="1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Rectangle 7"/>
              <p:cNvSpPr/>
              <p:nvPr/>
            </p:nvSpPr>
            <p:spPr>
              <a:xfrm>
                <a:off x="595744" y="313558"/>
                <a:ext cx="10667999" cy="2781915"/>
              </a:xfrm>
              <a:prstGeom prst="rect">
                <a:avLst/>
              </a:prstGeom>
            </p:spPr>
            <p:txBody>
              <a:bodyPr wrap="square">
                <a:spAutoFit/>
              </a:bodyPr>
              <a:lstStyle/>
              <a:p>
                <a:pPr>
                  <a:spcAft>
                    <a:spcPts val="0"/>
                  </a:spcAft>
                </a:pPr>
                <a:r>
                  <a:rPr lang="fr-FR" sz="2000" dirty="0">
                    <a:solidFill>
                      <a:srgbClr val="FF0000"/>
                    </a:solidFill>
                    <a:ea typeface="Times New Roman" panose="02020603050405020304" pitchFamily="18" charset="0"/>
                  </a:rPr>
                  <a:t>Courbe n°2 :</a:t>
                </a:r>
                <a:endParaRPr lang="fr-FR" sz="2000" dirty="0">
                  <a:ea typeface="Times New Roman" panose="02020603050405020304" pitchFamily="18" charset="0"/>
                </a:endParaRPr>
              </a:p>
              <a:p>
                <a:pPr>
                  <a:spcAft>
                    <a:spcPts val="0"/>
                  </a:spcAft>
                </a:pPr>
                <a:r>
                  <a:rPr lang="fr-FR" sz="2000" dirty="0">
                    <a:ea typeface="Times New Roman" panose="02020603050405020304" pitchFamily="18" charset="0"/>
                  </a:rPr>
                  <a:t> </a:t>
                </a:r>
              </a:p>
              <a:p>
                <a:pPr>
                  <a:spcAft>
                    <a:spcPts val="0"/>
                  </a:spcAft>
                </a:pPr>
                <a:r>
                  <a:rPr lang="fr-FR" sz="2000" dirty="0">
                    <a:ea typeface="Times New Roman" panose="02020603050405020304" pitchFamily="18" charset="0"/>
                  </a:rPr>
                  <a:t>On choisit de représenter la courbe n°2 par la fonction u</a:t>
                </a:r>
                <a:r>
                  <a:rPr lang="fr-FR" sz="2000" baseline="-25000" dirty="0">
                    <a:ea typeface="Times New Roman" panose="02020603050405020304" pitchFamily="18" charset="0"/>
                  </a:rPr>
                  <a:t>2</a:t>
                </a:r>
                <a:r>
                  <a:rPr lang="fr-FR" sz="2000" dirty="0">
                    <a:ea typeface="Times New Roman" panose="02020603050405020304" pitchFamily="18" charset="0"/>
                  </a:rPr>
                  <a:t>(t) = U</a:t>
                </a:r>
                <a:r>
                  <a:rPr lang="fr-FR" sz="2000" baseline="-25000" dirty="0">
                    <a:ea typeface="Times New Roman" panose="02020603050405020304" pitchFamily="18" charset="0"/>
                  </a:rPr>
                  <a:t>m2</a:t>
                </a:r>
                <a:r>
                  <a:rPr lang="fr-FR" sz="2000" dirty="0">
                    <a:ea typeface="Times New Roman" panose="02020603050405020304" pitchFamily="18" charset="0"/>
                  </a:rPr>
                  <a:t> cos (</a:t>
                </a:r>
                <a:r>
                  <a:rPr lang="fr-FR" sz="2000" dirty="0" err="1">
                    <a:ea typeface="Times New Roman" panose="02020603050405020304" pitchFamily="18" charset="0"/>
                  </a:rPr>
                  <a:t>ωt</a:t>
                </a:r>
                <a:r>
                  <a:rPr lang="fr-FR" sz="2000" dirty="0">
                    <a:ea typeface="Times New Roman" panose="02020603050405020304" pitchFamily="18" charset="0"/>
                  </a:rPr>
                  <a:t>) ; est-ce que cette fonction convient ?</a:t>
                </a:r>
              </a:p>
              <a:p>
                <a:pPr>
                  <a:spcAft>
                    <a:spcPts val="0"/>
                  </a:spcAft>
                </a:pPr>
                <a:r>
                  <a:rPr lang="fr-FR" sz="2000" dirty="0">
                    <a:ea typeface="Times New Roman" panose="02020603050405020304" pitchFamily="18" charset="0"/>
                  </a:rPr>
                  <a:t> </a:t>
                </a:r>
              </a:p>
              <a:p>
                <a:r>
                  <a:rPr lang="fr-FR" sz="2000" dirty="0">
                    <a:solidFill>
                      <a:srgbClr val="FF0000"/>
                    </a:solidFill>
                    <a:ea typeface="Times New Roman" panose="02020603050405020304" pitchFamily="18" charset="0"/>
                    <a:cs typeface="Times New Roman" panose="02020603050405020304" pitchFamily="18" charset="0"/>
                  </a:rPr>
                  <a:t>La période T = (2x2)x4 = 16 ms donc la fréquence de la tension u</a:t>
                </a:r>
                <a:r>
                  <a:rPr lang="fr-FR" sz="2000" baseline="-25000" dirty="0">
                    <a:solidFill>
                      <a:srgbClr val="FF0000"/>
                    </a:solidFill>
                    <a:ea typeface="Times New Roman" panose="02020603050405020304" pitchFamily="18" charset="0"/>
                    <a:cs typeface="Times New Roman" panose="02020603050405020304" pitchFamily="18" charset="0"/>
                  </a:rPr>
                  <a:t>2</a:t>
                </a:r>
                <a:r>
                  <a:rPr lang="fr-FR" sz="2000" dirty="0">
                    <a:solidFill>
                      <a:srgbClr val="FF0000"/>
                    </a:solidFill>
                    <a:ea typeface="Times New Roman" panose="02020603050405020304" pitchFamily="18" charset="0"/>
                    <a:cs typeface="Times New Roman" panose="02020603050405020304" pitchFamily="18" charset="0"/>
                  </a:rPr>
                  <a:t>(t) est égale à   </a:t>
                </a:r>
                <a14:m>
                  <m:oMath xmlns:m="http://schemas.openxmlformats.org/officeDocument/2006/math">
                    <m:r>
                      <m:rPr>
                        <m:sty m:val="p"/>
                      </m:rPr>
                      <a:rPr lang="fr-FR" sz="2000" b="0" i="0" smtClean="0">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f</m:t>
                    </m:r>
                    <m:r>
                      <a:rPr lang="fr-FR" sz="2000" b="0" i="0" smtClean="0">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m:t>
                    </m:r>
                    <m:f>
                      <m:fPr>
                        <m:ctrlPr>
                          <a:rPr lang="fr-FR" sz="2000" i="1" smtClean="0">
                            <a:solidFill>
                              <a:srgbClr val="FF0000"/>
                            </a:solidFill>
                            <a:latin typeface="Cambria Math" panose="02040503050406030204" pitchFamily="18" charset="0"/>
                            <a:cs typeface="Times New Roman" panose="02020603050405020304" pitchFamily="18" charset="0"/>
                          </a:rPr>
                        </m:ctrlPr>
                      </m:fPr>
                      <m:num>
                        <m:r>
                          <a:rPr lang="fr-FR" sz="2000" b="0" i="0" smtClean="0">
                            <a:solidFill>
                              <a:srgbClr val="FF0000"/>
                            </a:solidFill>
                            <a:latin typeface="Cambria Math" panose="02040503050406030204" pitchFamily="18" charset="0"/>
                            <a:cs typeface="Times New Roman" panose="02020603050405020304" pitchFamily="18" charset="0"/>
                          </a:rPr>
                          <m:t>1</m:t>
                        </m:r>
                      </m:num>
                      <m:den>
                        <m:r>
                          <m:rPr>
                            <m:sty m:val="p"/>
                          </m:rPr>
                          <a:rPr lang="fr-FR" sz="2000" b="0" i="0" smtClean="0">
                            <a:solidFill>
                              <a:srgbClr val="FF0000"/>
                            </a:solidFill>
                            <a:latin typeface="Cambria Math" panose="02040503050406030204" pitchFamily="18" charset="0"/>
                            <a:cs typeface="Times New Roman" panose="02020603050405020304" pitchFamily="18" charset="0"/>
                          </a:rPr>
                          <m:t>T</m:t>
                        </m:r>
                      </m:den>
                    </m:f>
                    <m:r>
                      <a:rPr lang="fr-FR" sz="2000" b="0" i="0" smtClean="0">
                        <a:solidFill>
                          <a:srgbClr val="FF0000"/>
                        </a:solidFill>
                        <a:latin typeface="Cambria Math" panose="02040503050406030204" pitchFamily="18" charset="0"/>
                        <a:cs typeface="Times New Roman" panose="02020603050405020304" pitchFamily="18" charset="0"/>
                      </a:rPr>
                      <m:t>=</m:t>
                    </m:r>
                    <m:f>
                      <m:fPr>
                        <m:ctrlPr>
                          <a:rPr lang="fr-FR" sz="2000" i="1" smtClean="0">
                            <a:solidFill>
                              <a:srgbClr val="FF0000"/>
                            </a:solidFill>
                            <a:latin typeface="Cambria Math" panose="02040503050406030204" pitchFamily="18" charset="0"/>
                            <a:cs typeface="Times New Roman" panose="02020603050405020304" pitchFamily="18" charset="0"/>
                          </a:rPr>
                        </m:ctrlPr>
                      </m:fPr>
                      <m:num>
                        <m:r>
                          <a:rPr lang="fr-FR" sz="2000" b="0" i="1" smtClean="0">
                            <a:solidFill>
                              <a:srgbClr val="FF0000"/>
                            </a:solidFill>
                            <a:latin typeface="Cambria Math" panose="02040503050406030204" pitchFamily="18" charset="0"/>
                            <a:cs typeface="Times New Roman" panose="02020603050405020304" pitchFamily="18" charset="0"/>
                          </a:rPr>
                          <m:t>1</m:t>
                        </m:r>
                      </m:num>
                      <m:den>
                        <m:r>
                          <a:rPr lang="fr-FR" sz="2000" b="0" i="1" smtClean="0">
                            <a:solidFill>
                              <a:srgbClr val="FF0000"/>
                            </a:solidFill>
                            <a:latin typeface="Cambria Math" panose="02040503050406030204" pitchFamily="18" charset="0"/>
                            <a:cs typeface="Times New Roman" panose="02020603050405020304" pitchFamily="18" charset="0"/>
                          </a:rPr>
                          <m:t>16.</m:t>
                        </m:r>
                        <m:sSup>
                          <m:sSupPr>
                            <m:ctrlPr>
                              <a:rPr lang="fr-FR" sz="2000" i="1" smtClean="0">
                                <a:solidFill>
                                  <a:srgbClr val="FF0000"/>
                                </a:solidFill>
                                <a:latin typeface="Cambria Math" panose="02040503050406030204" pitchFamily="18" charset="0"/>
                                <a:cs typeface="Times New Roman" panose="02020603050405020304" pitchFamily="18" charset="0"/>
                              </a:rPr>
                            </m:ctrlPr>
                          </m:sSupPr>
                          <m:e>
                            <m:r>
                              <a:rPr lang="fr-FR" sz="2000" b="0" i="1" smtClean="0">
                                <a:solidFill>
                                  <a:srgbClr val="FF0000"/>
                                </a:solidFill>
                                <a:latin typeface="Cambria Math" panose="02040503050406030204" pitchFamily="18" charset="0"/>
                                <a:cs typeface="Times New Roman" panose="02020603050405020304" pitchFamily="18" charset="0"/>
                              </a:rPr>
                              <m:t>10</m:t>
                            </m:r>
                          </m:e>
                          <m:sup>
                            <m:r>
                              <a:rPr lang="fr-FR" sz="2000" b="0" i="1" smtClean="0">
                                <a:solidFill>
                                  <a:srgbClr val="FF0000"/>
                                </a:solidFill>
                                <a:latin typeface="Cambria Math" panose="02040503050406030204" pitchFamily="18" charset="0"/>
                                <a:cs typeface="Times New Roman" panose="02020603050405020304" pitchFamily="18" charset="0"/>
                              </a:rPr>
                              <m:t>−3</m:t>
                            </m:r>
                          </m:sup>
                        </m:sSup>
                      </m:den>
                    </m:f>
                  </m:oMath>
                </a14:m>
                <a:endParaRPr lang="fr-FR" sz="2000" dirty="0">
                  <a:solidFill>
                    <a:srgbClr val="FF0000"/>
                  </a:solidFill>
                  <a:ea typeface="Times New Roman" panose="02020603050405020304" pitchFamily="18" charset="0"/>
                  <a:cs typeface="Times New Roman" panose="02020603050405020304" pitchFamily="18" charset="0"/>
                </a:endParaRPr>
              </a:p>
              <a:p>
                <a:endParaRPr lang="fr-FR" dirty="0">
                  <a:solidFill>
                    <a:srgbClr val="FF0000"/>
                  </a:solidFill>
                  <a:latin typeface="Verdana" panose="020B0604030504040204" pitchFamily="34" charset="0"/>
                  <a:cs typeface="Times New Roman" panose="02020603050405020304" pitchFamily="18" charset="0"/>
                </a:endParaRPr>
              </a:p>
              <a:p>
                <a:r>
                  <a:rPr lang="fr-FR" sz="2000" dirty="0">
                    <a:solidFill>
                      <a:srgbClr val="FF0000"/>
                    </a:solidFill>
                  </a:rPr>
                  <a:t>La pulsation  </a:t>
                </a:r>
                <a14:m>
                  <m:oMath xmlns:m="http://schemas.openxmlformats.org/officeDocument/2006/math">
                    <m:r>
                      <m:rPr>
                        <m:sty m:val="p"/>
                      </m:rPr>
                      <a:rPr lang="fr-FR" sz="2000" b="0" i="0" smtClean="0">
                        <a:solidFill>
                          <a:srgbClr val="FF0000"/>
                        </a:solidFill>
                        <a:latin typeface="Cambria Math" panose="02040503050406030204" pitchFamily="18" charset="0"/>
                        <a:ea typeface="Cambria Math" panose="02040503050406030204" pitchFamily="18" charset="0"/>
                      </a:rPr>
                      <m:t>ω</m:t>
                    </m:r>
                    <m:r>
                      <a:rPr lang="fr-FR" sz="2000" b="0" i="0" smtClean="0">
                        <a:solidFill>
                          <a:srgbClr val="FF0000"/>
                        </a:solidFill>
                        <a:latin typeface="Cambria Math" panose="02040503050406030204" pitchFamily="18" charset="0"/>
                        <a:ea typeface="Cambria Math" panose="02040503050406030204" pitchFamily="18" charset="0"/>
                      </a:rPr>
                      <m:t>=2</m:t>
                    </m:r>
                    <m:r>
                      <m:rPr>
                        <m:sty m:val="p"/>
                      </m:rPr>
                      <a:rPr lang="fr-FR" sz="2000" b="0" i="0" smtClean="0">
                        <a:solidFill>
                          <a:srgbClr val="FF0000"/>
                        </a:solidFill>
                        <a:latin typeface="Cambria Math" panose="02040503050406030204" pitchFamily="18" charset="0"/>
                        <a:ea typeface="Cambria Math" panose="02040503050406030204" pitchFamily="18" charset="0"/>
                      </a:rPr>
                      <m:t>πf</m:t>
                    </m:r>
                    <m:r>
                      <a:rPr lang="fr-FR" sz="2000" b="0" i="0" smtClean="0">
                        <a:solidFill>
                          <a:srgbClr val="FF0000"/>
                        </a:solidFill>
                        <a:latin typeface="Cambria Math" panose="02040503050406030204" pitchFamily="18" charset="0"/>
                        <a:ea typeface="Cambria Math" panose="02040503050406030204" pitchFamily="18" charset="0"/>
                      </a:rPr>
                      <m:t>=</m:t>
                    </m:r>
                    <m:f>
                      <m:fPr>
                        <m:ctrlPr>
                          <a:rPr lang="fr-FR" sz="2000" i="1">
                            <a:solidFill>
                              <a:srgbClr val="FF0000"/>
                            </a:solidFill>
                            <a:latin typeface="Cambria Math" panose="02040503050406030204" pitchFamily="18" charset="0"/>
                            <a:cs typeface="Times New Roman" panose="02020603050405020304" pitchFamily="18" charset="0"/>
                          </a:rPr>
                        </m:ctrlPr>
                      </m:fPr>
                      <m:num>
                        <m:r>
                          <a:rPr lang="fr-FR" sz="2000" b="0" i="0" smtClean="0">
                            <a:solidFill>
                              <a:srgbClr val="FF0000"/>
                            </a:solidFill>
                            <a:latin typeface="Cambria Math" panose="02040503050406030204" pitchFamily="18" charset="0"/>
                            <a:cs typeface="Times New Roman" panose="02020603050405020304" pitchFamily="18" charset="0"/>
                          </a:rPr>
                          <m:t>2</m:t>
                        </m:r>
                        <m:r>
                          <m:rPr>
                            <m:sty m:val="p"/>
                          </m:rPr>
                          <a:rPr lang="fr-FR" sz="2000" b="0" i="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π</m:t>
                        </m:r>
                      </m:num>
                      <m:den>
                        <m:r>
                          <a:rPr lang="fr-FR" sz="2000" b="0" i="0">
                            <a:solidFill>
                              <a:srgbClr val="FF0000"/>
                            </a:solidFill>
                            <a:latin typeface="Cambria Math" panose="02040503050406030204" pitchFamily="18" charset="0"/>
                            <a:cs typeface="Times New Roman" panose="02020603050405020304" pitchFamily="18" charset="0"/>
                          </a:rPr>
                          <m:t>16.</m:t>
                        </m:r>
                        <m:sSup>
                          <m:sSupPr>
                            <m:ctrlPr>
                              <a:rPr lang="fr-FR" sz="2000" i="1">
                                <a:solidFill>
                                  <a:srgbClr val="FF0000"/>
                                </a:solidFill>
                                <a:latin typeface="Cambria Math" panose="02040503050406030204" pitchFamily="18" charset="0"/>
                                <a:cs typeface="Times New Roman" panose="02020603050405020304" pitchFamily="18" charset="0"/>
                              </a:rPr>
                            </m:ctrlPr>
                          </m:sSupPr>
                          <m:e>
                            <m:r>
                              <a:rPr lang="fr-FR" sz="2000" b="0" i="0">
                                <a:solidFill>
                                  <a:srgbClr val="FF0000"/>
                                </a:solidFill>
                                <a:latin typeface="Cambria Math" panose="02040503050406030204" pitchFamily="18" charset="0"/>
                                <a:cs typeface="Times New Roman" panose="02020603050405020304" pitchFamily="18" charset="0"/>
                              </a:rPr>
                              <m:t>10</m:t>
                            </m:r>
                          </m:e>
                          <m:sup>
                            <m:r>
                              <a:rPr lang="fr-FR" sz="2000" b="0" i="0">
                                <a:solidFill>
                                  <a:srgbClr val="FF0000"/>
                                </a:solidFill>
                                <a:latin typeface="Cambria Math" panose="02040503050406030204" pitchFamily="18" charset="0"/>
                                <a:cs typeface="Times New Roman" panose="02020603050405020304" pitchFamily="18" charset="0"/>
                              </a:rPr>
                              <m:t>−3</m:t>
                            </m:r>
                          </m:sup>
                        </m:sSup>
                      </m:den>
                    </m:f>
                    <m:r>
                      <a:rPr lang="fr-FR" sz="2000" b="0" i="0" smtClean="0">
                        <a:solidFill>
                          <a:srgbClr val="FF0000"/>
                        </a:solidFill>
                        <a:latin typeface="Cambria Math" panose="02040503050406030204" pitchFamily="18" charset="0"/>
                        <a:cs typeface="Times New Roman" panose="02020603050405020304" pitchFamily="18" charset="0"/>
                      </a:rPr>
                      <m:t>=392,5 </m:t>
                    </m:r>
                    <m:r>
                      <m:rPr>
                        <m:sty m:val="p"/>
                      </m:rPr>
                      <a:rPr lang="fr-FR" sz="2000" b="0" i="0" smtClean="0">
                        <a:solidFill>
                          <a:srgbClr val="FF0000"/>
                        </a:solidFill>
                        <a:latin typeface="Cambria Math" panose="02040503050406030204" pitchFamily="18" charset="0"/>
                        <a:cs typeface="Times New Roman" panose="02020603050405020304" pitchFamily="18" charset="0"/>
                      </a:rPr>
                      <m:t>rad</m:t>
                    </m:r>
                    <m:r>
                      <a:rPr lang="fr-FR" sz="2000" b="0" i="0" smtClean="0">
                        <a:solidFill>
                          <a:srgbClr val="FF0000"/>
                        </a:solidFill>
                        <a:latin typeface="Cambria Math" panose="02040503050406030204" pitchFamily="18" charset="0"/>
                        <a:cs typeface="Times New Roman" panose="02020603050405020304" pitchFamily="18" charset="0"/>
                      </a:rPr>
                      <m:t>.</m:t>
                    </m:r>
                    <m:sSup>
                      <m:sSupPr>
                        <m:ctrlPr>
                          <a:rPr lang="fr-FR" sz="2000" i="1" smtClean="0">
                            <a:solidFill>
                              <a:srgbClr val="FF0000"/>
                            </a:solidFill>
                            <a:latin typeface="Cambria Math" panose="02040503050406030204" pitchFamily="18" charset="0"/>
                            <a:cs typeface="Times New Roman" panose="02020603050405020304" pitchFamily="18" charset="0"/>
                          </a:rPr>
                        </m:ctrlPr>
                      </m:sSupPr>
                      <m:e>
                        <m:r>
                          <m:rPr>
                            <m:sty m:val="p"/>
                          </m:rPr>
                          <a:rPr lang="fr-FR" sz="2000" b="0" i="0" smtClean="0">
                            <a:solidFill>
                              <a:srgbClr val="FF0000"/>
                            </a:solidFill>
                            <a:latin typeface="Cambria Math" panose="02040503050406030204" pitchFamily="18" charset="0"/>
                            <a:cs typeface="Times New Roman" panose="02020603050405020304" pitchFamily="18" charset="0"/>
                          </a:rPr>
                          <m:t>s</m:t>
                        </m:r>
                      </m:e>
                      <m:sup>
                        <m:r>
                          <a:rPr lang="fr-FR" sz="2000" b="0" i="0" smtClean="0">
                            <a:solidFill>
                              <a:srgbClr val="FF0000"/>
                            </a:solidFill>
                            <a:latin typeface="Cambria Math" panose="02040503050406030204" pitchFamily="18" charset="0"/>
                            <a:cs typeface="Times New Roman" panose="02020603050405020304" pitchFamily="18" charset="0"/>
                          </a:rPr>
                          <m:t>−1</m:t>
                        </m:r>
                      </m:sup>
                    </m:sSup>
                  </m:oMath>
                </a14:m>
                <a:endParaRPr lang="fr-FR" sz="2000" dirty="0">
                  <a:solidFill>
                    <a:srgbClr val="FF0000"/>
                  </a:solidFill>
                </a:endParaRPr>
              </a:p>
            </p:txBody>
          </p:sp>
        </mc:Choice>
        <mc:Fallback xmlns="">
          <p:sp>
            <p:nvSpPr>
              <p:cNvPr id="8" name="Rectangle 7"/>
              <p:cNvSpPr>
                <a:spLocks noRot="1" noChangeAspect="1" noMove="1" noResize="1" noEditPoints="1" noAdjustHandles="1" noChangeArrowheads="1" noChangeShapeType="1" noTextEdit="1"/>
              </p:cNvSpPr>
              <p:nvPr/>
            </p:nvSpPr>
            <p:spPr>
              <a:xfrm>
                <a:off x="595744" y="313558"/>
                <a:ext cx="10667999" cy="2781915"/>
              </a:xfrm>
              <a:prstGeom prst="rect">
                <a:avLst/>
              </a:prstGeom>
              <a:blipFill>
                <a:blip r:embed="rId2"/>
                <a:stretch>
                  <a:fillRect l="-629" t="-1313" r="-171" b="-656"/>
                </a:stretch>
              </a:blipFill>
            </p:spPr>
            <p:txBody>
              <a:bodyPr/>
              <a:lstStyle/>
              <a:p>
                <a:r>
                  <a:rPr lang="fr-FR">
                    <a:noFill/>
                  </a:rPr>
                  <a:t> </a:t>
                </a:r>
              </a:p>
            </p:txBody>
          </p:sp>
        </mc:Fallback>
      </mc:AlternateContent>
      <p:sp>
        <p:nvSpPr>
          <p:cNvPr id="9" name="Rectangle 8"/>
          <p:cNvSpPr/>
          <p:nvPr/>
        </p:nvSpPr>
        <p:spPr>
          <a:xfrm>
            <a:off x="595744" y="3387989"/>
            <a:ext cx="10667999" cy="2862322"/>
          </a:xfrm>
          <a:prstGeom prst="rect">
            <a:avLst/>
          </a:prstGeom>
        </p:spPr>
        <p:txBody>
          <a:bodyPr wrap="square">
            <a:spAutoFit/>
          </a:bodyPr>
          <a:lstStyle/>
          <a:p>
            <a:pPr>
              <a:spcAft>
                <a:spcPts val="0"/>
              </a:spcAft>
            </a:pPr>
            <a:r>
              <a:rPr lang="fr-FR" sz="2000" dirty="0">
                <a:solidFill>
                  <a:srgbClr val="FF0000"/>
                </a:solidFill>
                <a:ea typeface="Times New Roman" panose="02020603050405020304" pitchFamily="18" charset="0"/>
                <a:cs typeface="Tahoma" panose="020B0604030504040204" pitchFamily="34" charset="0"/>
              </a:rPr>
              <a:t>Et la tension maximale U</a:t>
            </a:r>
            <a:r>
              <a:rPr lang="fr-FR" sz="2000" baseline="-25000" dirty="0">
                <a:solidFill>
                  <a:srgbClr val="FF0000"/>
                </a:solidFill>
                <a:ea typeface="Times New Roman" panose="02020603050405020304" pitchFamily="18" charset="0"/>
                <a:cs typeface="Tahoma" panose="020B0604030504040204" pitchFamily="34" charset="0"/>
              </a:rPr>
              <a:t>m2</a:t>
            </a:r>
            <a:r>
              <a:rPr lang="fr-FR" sz="2000" dirty="0">
                <a:solidFill>
                  <a:srgbClr val="FF0000"/>
                </a:solidFill>
                <a:ea typeface="Times New Roman" panose="02020603050405020304" pitchFamily="18" charset="0"/>
                <a:cs typeface="Tahoma" panose="020B0604030504040204" pitchFamily="34" charset="0"/>
              </a:rPr>
              <a:t> = 3 V</a:t>
            </a:r>
            <a:endParaRPr lang="fr-FR" sz="2000" dirty="0">
              <a:ea typeface="Times New Roman" panose="02020603050405020304" pitchFamily="18" charset="0"/>
            </a:endParaRPr>
          </a:p>
          <a:p>
            <a:pPr>
              <a:spcAft>
                <a:spcPts val="0"/>
              </a:spcAft>
            </a:pPr>
            <a:r>
              <a:rPr lang="fr-FR" sz="2000" dirty="0">
                <a:ea typeface="Times New Roman" panose="02020603050405020304" pitchFamily="18" charset="0"/>
              </a:rPr>
              <a:t> </a:t>
            </a:r>
          </a:p>
          <a:p>
            <a:pPr>
              <a:spcAft>
                <a:spcPts val="0"/>
              </a:spcAft>
            </a:pPr>
            <a:r>
              <a:rPr lang="fr-FR" sz="2000" dirty="0">
                <a:ea typeface="Times New Roman" panose="02020603050405020304" pitchFamily="18" charset="0"/>
              </a:rPr>
              <a:t>Donc cela donnerait u</a:t>
            </a:r>
            <a:r>
              <a:rPr lang="fr-FR" sz="2000" baseline="-25000" dirty="0">
                <a:ea typeface="Times New Roman" panose="02020603050405020304" pitchFamily="18" charset="0"/>
              </a:rPr>
              <a:t>2</a:t>
            </a:r>
            <a:r>
              <a:rPr lang="fr-FR" sz="2000" dirty="0">
                <a:ea typeface="Times New Roman" panose="02020603050405020304" pitchFamily="18" charset="0"/>
              </a:rPr>
              <a:t>(t) = 3 cos (392,5.t) </a:t>
            </a:r>
          </a:p>
          <a:p>
            <a:pPr>
              <a:spcAft>
                <a:spcPts val="0"/>
              </a:spcAft>
            </a:pPr>
            <a:r>
              <a:rPr lang="fr-FR" sz="2000" dirty="0">
                <a:ea typeface="Times New Roman" panose="02020603050405020304" pitchFamily="18" charset="0"/>
              </a:rPr>
              <a:t> </a:t>
            </a:r>
          </a:p>
          <a:p>
            <a:pPr>
              <a:spcAft>
                <a:spcPts val="0"/>
              </a:spcAft>
            </a:pPr>
            <a:r>
              <a:rPr lang="fr-FR" sz="2000" dirty="0">
                <a:ea typeface="Times New Roman" panose="02020603050405020304" pitchFamily="18" charset="0"/>
              </a:rPr>
              <a:t>Mais que se passe-t-il en zéro ?</a:t>
            </a:r>
          </a:p>
          <a:p>
            <a:pPr>
              <a:spcAft>
                <a:spcPts val="0"/>
              </a:spcAft>
            </a:pPr>
            <a:r>
              <a:rPr lang="fr-FR" sz="2000" dirty="0">
                <a:ea typeface="Times New Roman" panose="02020603050405020304" pitchFamily="18" charset="0"/>
              </a:rPr>
              <a:t> </a:t>
            </a:r>
          </a:p>
          <a:p>
            <a:pPr>
              <a:spcAft>
                <a:spcPts val="0"/>
              </a:spcAft>
            </a:pPr>
            <a:r>
              <a:rPr lang="fr-FR" sz="2000" dirty="0">
                <a:solidFill>
                  <a:srgbClr val="FF0000"/>
                </a:solidFill>
                <a:ea typeface="Times New Roman" panose="02020603050405020304" pitchFamily="18" charset="0"/>
              </a:rPr>
              <a:t>Si t=0s, sur le graphe on a u (0) = -3V or d’après la fonction on obtient</a:t>
            </a:r>
            <a:r>
              <a:rPr lang="fr-FR" sz="2000" dirty="0">
                <a:ea typeface="Times New Roman" panose="02020603050405020304" pitchFamily="18" charset="0"/>
              </a:rPr>
              <a:t>   </a:t>
            </a:r>
            <a:r>
              <a:rPr lang="fr-FR" sz="2000" dirty="0">
                <a:solidFill>
                  <a:srgbClr val="FF0000"/>
                </a:solidFill>
                <a:ea typeface="Times New Roman" panose="02020603050405020304" pitchFamily="18" charset="0"/>
              </a:rPr>
              <a:t>u</a:t>
            </a:r>
            <a:r>
              <a:rPr lang="fr-FR" sz="2000" baseline="-25000" dirty="0">
                <a:solidFill>
                  <a:srgbClr val="FF0000"/>
                </a:solidFill>
                <a:ea typeface="Times New Roman" panose="02020603050405020304" pitchFamily="18" charset="0"/>
              </a:rPr>
              <a:t>1</a:t>
            </a:r>
            <a:r>
              <a:rPr lang="fr-FR" sz="2000" dirty="0">
                <a:solidFill>
                  <a:srgbClr val="FF0000"/>
                </a:solidFill>
                <a:ea typeface="Times New Roman" panose="02020603050405020304" pitchFamily="18" charset="0"/>
              </a:rPr>
              <a:t>(0)= 3V</a:t>
            </a:r>
            <a:endParaRPr lang="fr-FR" sz="2000" dirty="0">
              <a:ea typeface="Times New Roman" panose="02020603050405020304" pitchFamily="18" charset="0"/>
            </a:endParaRPr>
          </a:p>
          <a:p>
            <a:pPr>
              <a:spcAft>
                <a:spcPts val="0"/>
              </a:spcAft>
            </a:pPr>
            <a:r>
              <a:rPr lang="fr-FR" sz="2000" dirty="0">
                <a:ea typeface="Times New Roman" panose="02020603050405020304" pitchFamily="18" charset="0"/>
              </a:rPr>
              <a:t> </a:t>
            </a:r>
          </a:p>
          <a:p>
            <a:pPr>
              <a:spcAft>
                <a:spcPts val="0"/>
              </a:spcAft>
            </a:pPr>
            <a:r>
              <a:rPr lang="fr-FR" sz="2000" dirty="0">
                <a:ea typeface="Times New Roman" panose="02020603050405020304" pitchFamily="18" charset="0"/>
              </a:rPr>
              <a:t>On doit donc avoir comme condition particulière </a:t>
            </a:r>
            <a:r>
              <a:rPr lang="fr-FR" sz="2000" dirty="0">
                <a:solidFill>
                  <a:srgbClr val="FF0000"/>
                </a:solidFill>
                <a:ea typeface="Times New Roman" panose="02020603050405020304" pitchFamily="18" charset="0"/>
              </a:rPr>
              <a:t>u</a:t>
            </a:r>
            <a:r>
              <a:rPr lang="fr-FR" sz="2000" baseline="-25000" dirty="0">
                <a:solidFill>
                  <a:srgbClr val="FF0000"/>
                </a:solidFill>
                <a:ea typeface="Times New Roman" panose="02020603050405020304" pitchFamily="18" charset="0"/>
              </a:rPr>
              <a:t>1</a:t>
            </a:r>
            <a:r>
              <a:rPr lang="fr-FR" sz="2000" dirty="0">
                <a:solidFill>
                  <a:srgbClr val="FF0000"/>
                </a:solidFill>
                <a:ea typeface="Times New Roman" panose="02020603050405020304" pitchFamily="18" charset="0"/>
              </a:rPr>
              <a:t>(0) = -3 V</a:t>
            </a:r>
            <a:endParaRPr lang="fr-FR" sz="2000" dirty="0">
              <a:effectLst/>
              <a:ea typeface="Times New Roman" panose="02020603050405020304" pitchFamily="18" charset="0"/>
            </a:endParaRPr>
          </a:p>
        </p:txBody>
      </p:sp>
    </p:spTree>
    <p:extLst>
      <p:ext uri="{BB962C8B-B14F-4D97-AF65-F5344CB8AC3E}">
        <p14:creationId xmlns:p14="http://schemas.microsoft.com/office/powerpoint/2010/main" val="3645003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400595" y="275352"/>
                <a:ext cx="11319164" cy="1631216"/>
              </a:xfrm>
              <a:prstGeom prst="rect">
                <a:avLst/>
              </a:prstGeom>
            </p:spPr>
            <p:txBody>
              <a:bodyPr wrap="square">
                <a:spAutoFit/>
              </a:bodyPr>
              <a:lstStyle/>
              <a:p>
                <a:pPr>
                  <a:spcAft>
                    <a:spcPts val="0"/>
                  </a:spcAft>
                </a:pPr>
                <a:r>
                  <a:rPr lang="fr-FR" sz="2000" dirty="0">
                    <a:ea typeface="Times New Roman" panose="02020603050405020304" pitchFamily="18" charset="0"/>
                  </a:rPr>
                  <a:t>Partons alors de u</a:t>
                </a:r>
                <a:r>
                  <a:rPr lang="fr-FR" sz="2000" baseline="-25000" dirty="0">
                    <a:ea typeface="Times New Roman" panose="02020603050405020304" pitchFamily="18" charset="0"/>
                  </a:rPr>
                  <a:t>2</a:t>
                </a:r>
                <a:r>
                  <a:rPr lang="fr-FR" sz="2000" dirty="0">
                    <a:ea typeface="Times New Roman" panose="02020603050405020304" pitchFamily="18" charset="0"/>
                  </a:rPr>
                  <a:t>(t) = 3 cos (392,5.t+ φ) et plaçons-nous à l’origine :</a:t>
                </a:r>
              </a:p>
              <a:p>
                <a:pPr>
                  <a:spcAft>
                    <a:spcPts val="0"/>
                  </a:spcAft>
                </a:pPr>
                <a:r>
                  <a:rPr lang="fr-FR" sz="2000" dirty="0">
                    <a:ea typeface="Times New Roman" panose="02020603050405020304" pitchFamily="18" charset="0"/>
                  </a:rPr>
                  <a:t> </a:t>
                </a:r>
              </a:p>
              <a:p>
                <a:pPr>
                  <a:spcAft>
                    <a:spcPts val="0"/>
                  </a:spcAft>
                </a:pPr>
                <a:r>
                  <a:rPr lang="fr-FR" sz="2000" dirty="0">
                    <a:solidFill>
                      <a:srgbClr val="FF0000"/>
                    </a:solidFill>
                    <a:ea typeface="Times New Roman" panose="02020603050405020304" pitchFamily="18" charset="0"/>
                  </a:rPr>
                  <a:t>On remplace t par 0 dans la fonction u</a:t>
                </a:r>
                <a:r>
                  <a:rPr lang="fr-FR" sz="2000" baseline="-25000" dirty="0">
                    <a:solidFill>
                      <a:srgbClr val="FF0000"/>
                    </a:solidFill>
                    <a:ea typeface="Times New Roman" panose="02020603050405020304" pitchFamily="18" charset="0"/>
                  </a:rPr>
                  <a:t>2</a:t>
                </a:r>
                <a:r>
                  <a:rPr lang="fr-FR" sz="2000" dirty="0">
                    <a:solidFill>
                      <a:srgbClr val="FF0000"/>
                    </a:solidFill>
                    <a:ea typeface="Times New Roman" panose="02020603050405020304" pitchFamily="18" charset="0"/>
                  </a:rPr>
                  <a:t>(t) :</a:t>
                </a:r>
                <a:endParaRPr lang="fr-FR" sz="2000" dirty="0">
                  <a:ea typeface="Times New Roman" panose="02020603050405020304" pitchFamily="18" charset="0"/>
                </a:endParaRPr>
              </a:p>
              <a:p>
                <a:pPr>
                  <a:spcAft>
                    <a:spcPts val="0"/>
                  </a:spcAft>
                </a:pPr>
                <a:r>
                  <a:rPr lang="fr-FR" sz="2000" dirty="0">
                    <a:solidFill>
                      <a:srgbClr val="FF0000"/>
                    </a:solidFill>
                    <a:ea typeface="Times New Roman" panose="02020603050405020304" pitchFamily="18" charset="0"/>
                  </a:rPr>
                  <a:t>-3 = 3 cos φ ce qui implique cos φ = -1</a:t>
                </a:r>
                <a:endParaRPr lang="fr-FR" sz="2000" dirty="0">
                  <a:ea typeface="Times New Roman" panose="02020603050405020304" pitchFamily="18" charset="0"/>
                </a:endParaRPr>
              </a:p>
              <a:p>
                <a:r>
                  <a:rPr lang="fr-FR" sz="2000" dirty="0">
                    <a:solidFill>
                      <a:srgbClr val="FF0000"/>
                    </a:solidFill>
                    <a:ea typeface="Times New Roman" panose="02020603050405020304" pitchFamily="18" charset="0"/>
                    <a:cs typeface="Times New Roman" panose="02020603050405020304" pitchFamily="18" charset="0"/>
                  </a:rPr>
                  <a:t>Pour obtenir un cos φ  = -1 on a une possibilité : soit  </a:t>
                </a:r>
                <a:r>
                  <a:rPr lang="el-GR" sz="2000"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a:t>ϕ</a:t>
                </a:r>
                <a:r>
                  <a:rPr lang="fr-FR" sz="2000"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a:t> </a:t>
                </a:r>
                <a14:m>
                  <m:oMath xmlns:m="http://schemas.openxmlformats.org/officeDocument/2006/math">
                    <m:r>
                      <a:rPr lang="fr-FR" sz="20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fr-FR" sz="20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𝜋</m:t>
                    </m:r>
                  </m:oMath>
                </a14:m>
                <a:endParaRPr lang="fr-FR" sz="2000" dirty="0"/>
              </a:p>
            </p:txBody>
          </p:sp>
        </mc:Choice>
        <mc:Fallback xmlns="">
          <p:sp>
            <p:nvSpPr>
              <p:cNvPr id="2" name="Rectangle 1"/>
              <p:cNvSpPr>
                <a:spLocks noRot="1" noChangeAspect="1" noMove="1" noResize="1" noEditPoints="1" noAdjustHandles="1" noChangeArrowheads="1" noChangeShapeType="1" noTextEdit="1"/>
              </p:cNvSpPr>
              <p:nvPr/>
            </p:nvSpPr>
            <p:spPr>
              <a:xfrm>
                <a:off x="400595" y="275352"/>
                <a:ext cx="11319164" cy="1631216"/>
              </a:xfrm>
              <a:prstGeom prst="rect">
                <a:avLst/>
              </a:prstGeom>
              <a:blipFill>
                <a:blip r:embed="rId2"/>
                <a:stretch>
                  <a:fillRect l="-592" t="-1866" b="-5597"/>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400595" y="2076042"/>
                <a:ext cx="8492518" cy="461665"/>
              </a:xfrm>
              <a:prstGeom prst="rect">
                <a:avLst/>
              </a:prstGeom>
              <a:solidFill>
                <a:schemeClr val="bg1">
                  <a:lumMod val="85000"/>
                </a:schemeClr>
              </a:solidFill>
            </p:spPr>
            <p:txBody>
              <a:bodyPr wrap="none">
                <a:spAutoFit/>
              </a:bodyPr>
              <a:lstStyle/>
              <a:p>
                <a:r>
                  <a:rPr lang="fr-FR" dirty="0">
                    <a:latin typeface="Verdana" panose="020B0604030504040204" pitchFamily="34" charset="0"/>
                    <a:ea typeface="Times New Roman" panose="02020603050405020304" pitchFamily="18" charset="0"/>
                    <a:cs typeface="Tahoma" panose="020B0604030504040204" pitchFamily="34" charset="0"/>
                  </a:rPr>
                  <a:t>La fonction qui convient est donc : 	</a:t>
                </a:r>
                <a:r>
                  <a:rPr lang="fr-FR" sz="2400" dirty="0">
                    <a:latin typeface="Verdana" panose="020B0604030504040204" pitchFamily="34" charset="0"/>
                    <a:ea typeface="Times New Roman" panose="02020603050405020304" pitchFamily="18" charset="0"/>
                    <a:cs typeface="Tahoma" panose="020B0604030504040204" pitchFamily="34" charset="0"/>
                  </a:rPr>
                  <a:t> </a:t>
                </a:r>
                <a14:m>
                  <m:oMath xmlns:m="http://schemas.openxmlformats.org/officeDocument/2006/math">
                    <m:sSub>
                      <m:sSubPr>
                        <m:ctrlPr>
                          <a:rPr lang="fr-FR" sz="2400" i="1" smtClean="0">
                            <a:latin typeface="Cambria Math" panose="02040503050406030204" pitchFamily="18" charset="0"/>
                            <a:cs typeface="Tahoma" panose="020B0604030504040204" pitchFamily="34" charset="0"/>
                          </a:rPr>
                        </m:ctrlPr>
                      </m:sSubPr>
                      <m:e>
                        <m:r>
                          <m:rPr>
                            <m:sty m:val="p"/>
                          </m:rPr>
                          <a:rPr lang="fr-FR" sz="2400" b="0" i="0" smtClean="0">
                            <a:latin typeface="Cambria Math" panose="02040503050406030204" pitchFamily="18" charset="0"/>
                            <a:cs typeface="Tahoma" panose="020B0604030504040204" pitchFamily="34" charset="0"/>
                          </a:rPr>
                          <m:t>u</m:t>
                        </m:r>
                      </m:e>
                      <m:sub>
                        <m:r>
                          <a:rPr lang="fr-FR" sz="2400" b="0" i="0" smtClean="0">
                            <a:latin typeface="Cambria Math" panose="02040503050406030204" pitchFamily="18" charset="0"/>
                            <a:cs typeface="Tahoma" panose="020B0604030504040204" pitchFamily="34" charset="0"/>
                          </a:rPr>
                          <m:t>2</m:t>
                        </m:r>
                      </m:sub>
                    </m:sSub>
                    <m:d>
                      <m:dPr>
                        <m:ctrlPr>
                          <a:rPr lang="fr-FR" sz="2400" b="0" i="1" smtClean="0">
                            <a:latin typeface="Cambria Math" panose="02040503050406030204" pitchFamily="18" charset="0"/>
                            <a:cs typeface="Tahoma" panose="020B0604030504040204" pitchFamily="34" charset="0"/>
                          </a:rPr>
                        </m:ctrlPr>
                      </m:dPr>
                      <m:e>
                        <m:r>
                          <m:rPr>
                            <m:sty m:val="p"/>
                          </m:rPr>
                          <a:rPr lang="fr-FR" sz="2400" b="0" i="0" smtClean="0">
                            <a:latin typeface="Cambria Math" panose="02040503050406030204" pitchFamily="18" charset="0"/>
                            <a:cs typeface="Tahoma" panose="020B0604030504040204" pitchFamily="34" charset="0"/>
                          </a:rPr>
                          <m:t>t</m:t>
                        </m:r>
                      </m:e>
                    </m:d>
                    <m:r>
                      <a:rPr lang="fr-FR" sz="2400" b="0" i="0" smtClean="0">
                        <a:latin typeface="Cambria Math" panose="02040503050406030204" pitchFamily="18" charset="0"/>
                        <a:cs typeface="Tahoma" panose="020B0604030504040204" pitchFamily="34" charset="0"/>
                      </a:rPr>
                      <m:t>=3</m:t>
                    </m:r>
                    <m:func>
                      <m:funcPr>
                        <m:ctrlPr>
                          <a:rPr lang="fr-FR" sz="2400" b="0" i="1" smtClean="0">
                            <a:latin typeface="Cambria Math" panose="02040503050406030204" pitchFamily="18" charset="0"/>
                            <a:cs typeface="Tahoma" panose="020B0604030504040204" pitchFamily="34" charset="0"/>
                          </a:rPr>
                        </m:ctrlPr>
                      </m:funcPr>
                      <m:fName>
                        <m:r>
                          <m:rPr>
                            <m:sty m:val="p"/>
                          </m:rPr>
                          <a:rPr lang="fr-FR" sz="2400" b="0" i="0" smtClean="0">
                            <a:latin typeface="Cambria Math" panose="02040503050406030204" pitchFamily="18" charset="0"/>
                            <a:cs typeface="Tahoma" panose="020B0604030504040204" pitchFamily="34" charset="0"/>
                          </a:rPr>
                          <m:t>cos</m:t>
                        </m:r>
                      </m:fName>
                      <m:e>
                        <m:d>
                          <m:dPr>
                            <m:ctrlPr>
                              <a:rPr lang="fr-FR" sz="2400" b="0" i="1" smtClean="0">
                                <a:latin typeface="Cambria Math" panose="02040503050406030204" pitchFamily="18" charset="0"/>
                                <a:cs typeface="Tahoma" panose="020B0604030504040204" pitchFamily="34" charset="0"/>
                              </a:rPr>
                            </m:ctrlPr>
                          </m:dPr>
                          <m:e>
                            <m:r>
                              <a:rPr lang="fr-FR" sz="2400" b="0" i="0" smtClean="0">
                                <a:latin typeface="Cambria Math" panose="02040503050406030204" pitchFamily="18" charset="0"/>
                                <a:cs typeface="Tahoma" panose="020B0604030504040204" pitchFamily="34" charset="0"/>
                              </a:rPr>
                              <m:t>392,5 </m:t>
                            </m:r>
                            <m:r>
                              <m:rPr>
                                <m:sty m:val="p"/>
                              </m:rPr>
                              <a:rPr lang="fr-FR" sz="2400" b="0" i="0" smtClean="0">
                                <a:latin typeface="Cambria Math" panose="02040503050406030204" pitchFamily="18" charset="0"/>
                                <a:cs typeface="Tahoma" panose="020B0604030504040204" pitchFamily="34" charset="0"/>
                              </a:rPr>
                              <m:t>t</m:t>
                            </m:r>
                            <m:r>
                              <a:rPr lang="fr-FR" sz="2400" b="0" i="0" smtClean="0">
                                <a:latin typeface="Cambria Math" panose="02040503050406030204" pitchFamily="18" charset="0"/>
                                <a:cs typeface="Tahoma" panose="020B0604030504040204" pitchFamily="34" charset="0"/>
                              </a:rPr>
                              <m:t>+</m:t>
                            </m:r>
                            <m:r>
                              <m:rPr>
                                <m:sty m:val="p"/>
                              </m:rPr>
                              <a:rPr lang="el-GR" sz="2400" b="0" i="1" smtClean="0">
                                <a:latin typeface="Cambria Math" panose="02040503050406030204" pitchFamily="18" charset="0"/>
                                <a:ea typeface="Cambria Math" panose="02040503050406030204" pitchFamily="18" charset="0"/>
                                <a:cs typeface="Tahoma" panose="020B0604030504040204" pitchFamily="34" charset="0"/>
                              </a:rPr>
                              <m:t>π</m:t>
                            </m:r>
                          </m:e>
                        </m:d>
                      </m:e>
                    </m:func>
                    <m:r>
                      <a:rPr lang="fr-FR" sz="2400" b="0" i="0" smtClean="0">
                        <a:latin typeface="Cambria Math" panose="02040503050406030204" pitchFamily="18" charset="0"/>
                        <a:cs typeface="Tahoma" panose="020B0604030504040204" pitchFamily="34" charset="0"/>
                      </a:rPr>
                      <m:t>  </m:t>
                    </m:r>
                  </m:oMath>
                </a14:m>
                <a:endParaRPr lang="fr-FR" sz="2400" dirty="0"/>
              </a:p>
            </p:txBody>
          </p:sp>
        </mc:Choice>
        <mc:Fallback xmlns="">
          <p:sp>
            <p:nvSpPr>
              <p:cNvPr id="8" name="Rectangle 7"/>
              <p:cNvSpPr>
                <a:spLocks noRot="1" noChangeAspect="1" noMove="1" noResize="1" noEditPoints="1" noAdjustHandles="1" noChangeArrowheads="1" noChangeShapeType="1" noTextEdit="1"/>
              </p:cNvSpPr>
              <p:nvPr/>
            </p:nvSpPr>
            <p:spPr>
              <a:xfrm>
                <a:off x="400595" y="2076042"/>
                <a:ext cx="8492518" cy="461665"/>
              </a:xfrm>
              <a:prstGeom prst="rect">
                <a:avLst/>
              </a:prstGeom>
              <a:blipFill>
                <a:blip r:embed="rId3"/>
                <a:stretch>
                  <a:fillRect l="-646" b="-14667"/>
                </a:stretch>
              </a:blipFill>
            </p:spPr>
            <p:txBody>
              <a:bodyPr/>
              <a:lstStyle/>
              <a:p>
                <a:r>
                  <a:rPr lang="fr-FR">
                    <a:noFill/>
                  </a:rPr>
                  <a:t> </a:t>
                </a:r>
              </a:p>
            </p:txBody>
          </p:sp>
        </mc:Fallback>
      </mc:AlternateContent>
      <p:sp>
        <p:nvSpPr>
          <p:cNvPr id="14" name="Rectangle 13"/>
          <p:cNvSpPr/>
          <p:nvPr/>
        </p:nvSpPr>
        <p:spPr>
          <a:xfrm>
            <a:off x="400595" y="3228495"/>
            <a:ext cx="11097491" cy="1323439"/>
          </a:xfrm>
          <a:prstGeom prst="rect">
            <a:avLst/>
          </a:prstGeom>
        </p:spPr>
        <p:txBody>
          <a:bodyPr wrap="square">
            <a:spAutoFit/>
          </a:bodyPr>
          <a:lstStyle/>
          <a:p>
            <a:pPr>
              <a:spcAft>
                <a:spcPts val="0"/>
              </a:spcAft>
            </a:pPr>
            <a:r>
              <a:rPr lang="fr-FR" sz="2000" dirty="0">
                <a:ea typeface="Times New Roman" panose="02020603050405020304" pitchFamily="18" charset="0"/>
              </a:rPr>
              <a:t>Maintenant, on choisit de modéliser la courbe n°2 par la fonction</a:t>
            </a:r>
          </a:p>
          <a:p>
            <a:pPr>
              <a:spcAft>
                <a:spcPts val="0"/>
              </a:spcAft>
            </a:pPr>
            <a:r>
              <a:rPr lang="fr-FR" sz="2000" dirty="0">
                <a:ea typeface="Times New Roman" panose="02020603050405020304" pitchFamily="18" charset="0"/>
              </a:rPr>
              <a:t>u</a:t>
            </a:r>
            <a:r>
              <a:rPr lang="fr-FR" sz="2000" baseline="-25000" dirty="0">
                <a:ea typeface="Times New Roman" panose="02020603050405020304" pitchFamily="18" charset="0"/>
              </a:rPr>
              <a:t>2</a:t>
            </a:r>
            <a:r>
              <a:rPr lang="fr-FR" sz="2000" dirty="0">
                <a:ea typeface="Times New Roman" panose="02020603050405020304" pitchFamily="18" charset="0"/>
              </a:rPr>
              <a:t>(t) = U</a:t>
            </a:r>
            <a:r>
              <a:rPr lang="fr-FR" sz="2000" baseline="-25000" dirty="0">
                <a:ea typeface="Times New Roman" panose="02020603050405020304" pitchFamily="18" charset="0"/>
              </a:rPr>
              <a:t>m2</a:t>
            </a:r>
            <a:r>
              <a:rPr lang="fr-FR" sz="2000" dirty="0">
                <a:ea typeface="Times New Roman" panose="02020603050405020304" pitchFamily="18" charset="0"/>
              </a:rPr>
              <a:t> sin (</a:t>
            </a:r>
            <a:r>
              <a:rPr lang="fr-FR" sz="2000" dirty="0" err="1">
                <a:ea typeface="Times New Roman" panose="02020603050405020304" pitchFamily="18" charset="0"/>
              </a:rPr>
              <a:t>ωt</a:t>
            </a:r>
            <a:r>
              <a:rPr lang="fr-FR" sz="2000" dirty="0">
                <a:ea typeface="Times New Roman" panose="02020603050405020304" pitchFamily="18" charset="0"/>
              </a:rPr>
              <a:t>) ; est-ce que cette fonction convient ?</a:t>
            </a:r>
          </a:p>
          <a:p>
            <a:pPr>
              <a:spcAft>
                <a:spcPts val="0"/>
              </a:spcAft>
            </a:pPr>
            <a:r>
              <a:rPr lang="fr-FR" sz="2000" dirty="0">
                <a:ea typeface="Times New Roman" panose="02020603050405020304" pitchFamily="18" charset="0"/>
              </a:rPr>
              <a:t> </a:t>
            </a:r>
          </a:p>
          <a:p>
            <a:pPr>
              <a:spcAft>
                <a:spcPts val="0"/>
              </a:spcAft>
            </a:pPr>
            <a:r>
              <a:rPr lang="fr-FR" sz="2000" dirty="0">
                <a:ea typeface="Times New Roman" panose="02020603050405020304" pitchFamily="18" charset="0"/>
              </a:rPr>
              <a:t>Les grandeurs suivantes ne sont pas modifiées :</a:t>
            </a:r>
            <a:endParaRPr lang="fr-FR" sz="2000" dirty="0">
              <a:effectLst/>
              <a:ea typeface="Times New Roman" panose="02020603050405020304" pitchFamily="18" charset="0"/>
            </a:endParaRPr>
          </a:p>
        </p:txBody>
      </p:sp>
      <mc:AlternateContent xmlns:mc="http://schemas.openxmlformats.org/markup-compatibility/2006" xmlns:a14="http://schemas.microsoft.com/office/drawing/2010/main">
        <mc:Choice Requires="a14">
          <p:sp>
            <p:nvSpPr>
              <p:cNvPr id="15" name="Rectangle 14"/>
              <p:cNvSpPr/>
              <p:nvPr/>
            </p:nvSpPr>
            <p:spPr>
              <a:xfrm>
                <a:off x="400595" y="4756948"/>
                <a:ext cx="4850302" cy="485774"/>
              </a:xfrm>
              <a:prstGeom prst="rect">
                <a:avLst/>
              </a:prstGeom>
            </p:spPr>
            <p:txBody>
              <a:bodyPr wrap="none">
                <a:spAutoFit/>
              </a:bodyPr>
              <a:lstStyle/>
              <a:p>
                <a:r>
                  <a:rPr lang="fr-FR" dirty="0">
                    <a:solidFill>
                      <a:srgbClr val="FF0000"/>
                    </a:solidFill>
                  </a:rPr>
                  <a:t>La pulsation  </a:t>
                </a:r>
                <a14:m>
                  <m:oMath xmlns:m="http://schemas.openxmlformats.org/officeDocument/2006/math">
                    <m:r>
                      <m:rPr>
                        <m:sty m:val="p"/>
                      </m:rPr>
                      <a:rPr lang="fr-FR">
                        <a:solidFill>
                          <a:srgbClr val="FF0000"/>
                        </a:solidFill>
                        <a:latin typeface="Cambria Math" panose="02040503050406030204" pitchFamily="18" charset="0"/>
                        <a:ea typeface="Cambria Math" panose="02040503050406030204" pitchFamily="18" charset="0"/>
                      </a:rPr>
                      <m:t>ω</m:t>
                    </m:r>
                    <m:r>
                      <a:rPr lang="fr-FR">
                        <a:solidFill>
                          <a:srgbClr val="FF0000"/>
                        </a:solidFill>
                        <a:latin typeface="Cambria Math" panose="02040503050406030204" pitchFamily="18" charset="0"/>
                        <a:ea typeface="Cambria Math" panose="02040503050406030204" pitchFamily="18" charset="0"/>
                      </a:rPr>
                      <m:t>=2</m:t>
                    </m:r>
                    <m:r>
                      <m:rPr>
                        <m:sty m:val="p"/>
                      </m:rPr>
                      <a:rPr lang="fr-FR">
                        <a:solidFill>
                          <a:srgbClr val="FF0000"/>
                        </a:solidFill>
                        <a:latin typeface="Cambria Math" panose="02040503050406030204" pitchFamily="18" charset="0"/>
                        <a:ea typeface="Cambria Math" panose="02040503050406030204" pitchFamily="18" charset="0"/>
                      </a:rPr>
                      <m:t>πf</m:t>
                    </m:r>
                    <m:r>
                      <a:rPr lang="fr-FR">
                        <a:solidFill>
                          <a:srgbClr val="FF0000"/>
                        </a:solidFill>
                        <a:latin typeface="Cambria Math" panose="02040503050406030204" pitchFamily="18" charset="0"/>
                        <a:ea typeface="Cambria Math" panose="02040503050406030204" pitchFamily="18" charset="0"/>
                      </a:rPr>
                      <m:t>=</m:t>
                    </m:r>
                    <m:f>
                      <m:fPr>
                        <m:ctrlPr>
                          <a:rPr lang="fr-FR" i="1">
                            <a:solidFill>
                              <a:srgbClr val="FF0000"/>
                            </a:solidFill>
                            <a:latin typeface="Cambria Math" panose="02040503050406030204" pitchFamily="18" charset="0"/>
                            <a:cs typeface="Times New Roman" panose="02020603050405020304" pitchFamily="18" charset="0"/>
                          </a:rPr>
                        </m:ctrlPr>
                      </m:fPr>
                      <m:num>
                        <m:r>
                          <a:rPr lang="fr-FR">
                            <a:solidFill>
                              <a:srgbClr val="FF0000"/>
                            </a:solidFill>
                            <a:latin typeface="Cambria Math" panose="02040503050406030204" pitchFamily="18" charset="0"/>
                            <a:cs typeface="Times New Roman" panose="02020603050405020304" pitchFamily="18" charset="0"/>
                          </a:rPr>
                          <m:t>2</m:t>
                        </m:r>
                        <m:r>
                          <m:rPr>
                            <m:sty m:val="p"/>
                          </m:rPr>
                          <a:rPr lang="fr-FR">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π</m:t>
                        </m:r>
                      </m:num>
                      <m:den>
                        <m:r>
                          <a:rPr lang="fr-FR">
                            <a:solidFill>
                              <a:srgbClr val="FF0000"/>
                            </a:solidFill>
                            <a:latin typeface="Cambria Math" panose="02040503050406030204" pitchFamily="18" charset="0"/>
                            <a:cs typeface="Times New Roman" panose="02020603050405020304" pitchFamily="18" charset="0"/>
                          </a:rPr>
                          <m:t>16.</m:t>
                        </m:r>
                        <m:sSup>
                          <m:sSupPr>
                            <m:ctrlPr>
                              <a:rPr lang="fr-FR" i="1">
                                <a:solidFill>
                                  <a:srgbClr val="FF0000"/>
                                </a:solidFill>
                                <a:latin typeface="Cambria Math" panose="02040503050406030204" pitchFamily="18" charset="0"/>
                                <a:cs typeface="Times New Roman" panose="02020603050405020304" pitchFamily="18" charset="0"/>
                              </a:rPr>
                            </m:ctrlPr>
                          </m:sSupPr>
                          <m:e>
                            <m:r>
                              <a:rPr lang="fr-FR">
                                <a:solidFill>
                                  <a:srgbClr val="FF0000"/>
                                </a:solidFill>
                                <a:latin typeface="Cambria Math" panose="02040503050406030204" pitchFamily="18" charset="0"/>
                                <a:cs typeface="Times New Roman" panose="02020603050405020304" pitchFamily="18" charset="0"/>
                              </a:rPr>
                              <m:t>10</m:t>
                            </m:r>
                          </m:e>
                          <m:sup>
                            <m:r>
                              <a:rPr lang="fr-FR">
                                <a:solidFill>
                                  <a:srgbClr val="FF0000"/>
                                </a:solidFill>
                                <a:latin typeface="Cambria Math" panose="02040503050406030204" pitchFamily="18" charset="0"/>
                                <a:cs typeface="Times New Roman" panose="02020603050405020304" pitchFamily="18" charset="0"/>
                              </a:rPr>
                              <m:t>−3</m:t>
                            </m:r>
                          </m:sup>
                        </m:sSup>
                      </m:den>
                    </m:f>
                    <m:r>
                      <a:rPr lang="fr-FR">
                        <a:solidFill>
                          <a:srgbClr val="FF0000"/>
                        </a:solidFill>
                        <a:latin typeface="Cambria Math" panose="02040503050406030204" pitchFamily="18" charset="0"/>
                        <a:cs typeface="Times New Roman" panose="02020603050405020304" pitchFamily="18" charset="0"/>
                      </a:rPr>
                      <m:t>=392,5 </m:t>
                    </m:r>
                    <m:r>
                      <m:rPr>
                        <m:sty m:val="p"/>
                      </m:rPr>
                      <a:rPr lang="fr-FR">
                        <a:solidFill>
                          <a:srgbClr val="FF0000"/>
                        </a:solidFill>
                        <a:latin typeface="Cambria Math" panose="02040503050406030204" pitchFamily="18" charset="0"/>
                        <a:cs typeface="Times New Roman" panose="02020603050405020304" pitchFamily="18" charset="0"/>
                      </a:rPr>
                      <m:t>rad</m:t>
                    </m:r>
                    <m:r>
                      <a:rPr lang="fr-FR">
                        <a:solidFill>
                          <a:srgbClr val="FF0000"/>
                        </a:solidFill>
                        <a:latin typeface="Cambria Math" panose="02040503050406030204" pitchFamily="18" charset="0"/>
                        <a:cs typeface="Times New Roman" panose="02020603050405020304" pitchFamily="18" charset="0"/>
                      </a:rPr>
                      <m:t>.</m:t>
                    </m:r>
                    <m:sSup>
                      <m:sSupPr>
                        <m:ctrlPr>
                          <a:rPr lang="fr-FR" i="1">
                            <a:solidFill>
                              <a:srgbClr val="FF0000"/>
                            </a:solidFill>
                            <a:latin typeface="Cambria Math" panose="02040503050406030204" pitchFamily="18" charset="0"/>
                            <a:cs typeface="Times New Roman" panose="02020603050405020304" pitchFamily="18" charset="0"/>
                          </a:rPr>
                        </m:ctrlPr>
                      </m:sSupPr>
                      <m:e>
                        <m:r>
                          <m:rPr>
                            <m:sty m:val="p"/>
                          </m:rPr>
                          <a:rPr lang="fr-FR">
                            <a:solidFill>
                              <a:srgbClr val="FF0000"/>
                            </a:solidFill>
                            <a:latin typeface="Cambria Math" panose="02040503050406030204" pitchFamily="18" charset="0"/>
                            <a:cs typeface="Times New Roman" panose="02020603050405020304" pitchFamily="18" charset="0"/>
                          </a:rPr>
                          <m:t>s</m:t>
                        </m:r>
                      </m:e>
                      <m:sup>
                        <m:r>
                          <a:rPr lang="fr-FR">
                            <a:solidFill>
                              <a:srgbClr val="FF0000"/>
                            </a:solidFill>
                            <a:latin typeface="Cambria Math" panose="02040503050406030204" pitchFamily="18" charset="0"/>
                            <a:cs typeface="Times New Roman" panose="02020603050405020304" pitchFamily="18" charset="0"/>
                          </a:rPr>
                          <m:t>−1</m:t>
                        </m:r>
                      </m:sup>
                    </m:sSup>
                  </m:oMath>
                </a14:m>
                <a:endParaRPr lang="fr-FR" dirty="0">
                  <a:solidFill>
                    <a:srgbClr val="FF0000"/>
                  </a:solidFill>
                </a:endParaRPr>
              </a:p>
            </p:txBody>
          </p:sp>
        </mc:Choice>
        <mc:Fallback xmlns="">
          <p:sp>
            <p:nvSpPr>
              <p:cNvPr id="15" name="Rectangle 14"/>
              <p:cNvSpPr>
                <a:spLocks noRot="1" noChangeAspect="1" noMove="1" noResize="1" noEditPoints="1" noAdjustHandles="1" noChangeArrowheads="1" noChangeShapeType="1" noTextEdit="1"/>
              </p:cNvSpPr>
              <p:nvPr/>
            </p:nvSpPr>
            <p:spPr>
              <a:xfrm>
                <a:off x="400595" y="4756948"/>
                <a:ext cx="4850302" cy="485774"/>
              </a:xfrm>
              <a:prstGeom prst="rect">
                <a:avLst/>
              </a:prstGeom>
              <a:blipFill>
                <a:blip r:embed="rId4"/>
                <a:stretch>
                  <a:fillRect l="-1132" b="-7500"/>
                </a:stretch>
              </a:blipFill>
            </p:spPr>
            <p:txBody>
              <a:bodyPr/>
              <a:lstStyle/>
              <a:p>
                <a:r>
                  <a:rPr lang="fr-FR">
                    <a:noFill/>
                  </a:rPr>
                  <a:t> </a:t>
                </a:r>
              </a:p>
            </p:txBody>
          </p:sp>
        </mc:Fallback>
      </mc:AlternateContent>
      <p:sp>
        <p:nvSpPr>
          <p:cNvPr id="3" name="Rectangle 2"/>
          <p:cNvSpPr/>
          <p:nvPr/>
        </p:nvSpPr>
        <p:spPr>
          <a:xfrm>
            <a:off x="400595" y="5873861"/>
            <a:ext cx="3281348" cy="369332"/>
          </a:xfrm>
          <a:prstGeom prst="rect">
            <a:avLst/>
          </a:prstGeom>
        </p:spPr>
        <p:txBody>
          <a:bodyPr wrap="none">
            <a:spAutoFit/>
          </a:bodyPr>
          <a:lstStyle/>
          <a:p>
            <a:pPr>
              <a:spcAft>
                <a:spcPts val="0"/>
              </a:spcAft>
            </a:pPr>
            <a:r>
              <a:rPr lang="fr-FR" dirty="0">
                <a:solidFill>
                  <a:srgbClr val="FF0000"/>
                </a:solidFill>
                <a:ea typeface="Times New Roman" panose="02020603050405020304" pitchFamily="18" charset="0"/>
                <a:cs typeface="Tahoma" panose="020B0604030504040204" pitchFamily="34" charset="0"/>
              </a:rPr>
              <a:t>Et la tension maximale U</a:t>
            </a:r>
            <a:r>
              <a:rPr lang="fr-FR" baseline="-25000" dirty="0">
                <a:solidFill>
                  <a:srgbClr val="FF0000"/>
                </a:solidFill>
                <a:ea typeface="Times New Roman" panose="02020603050405020304" pitchFamily="18" charset="0"/>
                <a:cs typeface="Tahoma" panose="020B0604030504040204" pitchFamily="34" charset="0"/>
              </a:rPr>
              <a:t>2m</a:t>
            </a:r>
            <a:r>
              <a:rPr lang="fr-FR" dirty="0">
                <a:solidFill>
                  <a:srgbClr val="FF0000"/>
                </a:solidFill>
                <a:ea typeface="Times New Roman" panose="02020603050405020304" pitchFamily="18" charset="0"/>
                <a:cs typeface="Tahoma" panose="020B0604030504040204" pitchFamily="34" charset="0"/>
              </a:rPr>
              <a:t> = 3 V</a:t>
            </a:r>
            <a:endParaRPr lang="fr-FR" dirty="0">
              <a:ea typeface="Times New Roman" panose="02020603050405020304" pitchFamily="18" charset="0"/>
            </a:endParaRPr>
          </a:p>
        </p:txBody>
      </p:sp>
    </p:spTree>
    <p:extLst>
      <p:ext uri="{BB962C8B-B14F-4D97-AF65-F5344CB8AC3E}">
        <p14:creationId xmlns:p14="http://schemas.microsoft.com/office/powerpoint/2010/main" val="1164885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4" grpId="0"/>
      <p:bldP spid="15" grpId="0"/>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41813" y="144698"/>
            <a:ext cx="10667999" cy="2246769"/>
          </a:xfrm>
          <a:prstGeom prst="rect">
            <a:avLst/>
          </a:prstGeom>
        </p:spPr>
        <p:txBody>
          <a:bodyPr wrap="square">
            <a:spAutoFit/>
          </a:bodyPr>
          <a:lstStyle/>
          <a:p>
            <a:pPr>
              <a:spcAft>
                <a:spcPts val="0"/>
              </a:spcAft>
            </a:pPr>
            <a:r>
              <a:rPr lang="fr-FR" sz="2000" dirty="0">
                <a:ea typeface="Times New Roman" panose="02020603050405020304" pitchFamily="18" charset="0"/>
              </a:rPr>
              <a:t> </a:t>
            </a:r>
          </a:p>
          <a:p>
            <a:pPr>
              <a:spcAft>
                <a:spcPts val="0"/>
              </a:spcAft>
            </a:pPr>
            <a:r>
              <a:rPr lang="fr-FR" sz="2000" dirty="0">
                <a:ea typeface="Times New Roman" panose="02020603050405020304" pitchFamily="18" charset="0"/>
              </a:rPr>
              <a:t>Donc cela donnerait u</a:t>
            </a:r>
            <a:r>
              <a:rPr lang="fr-FR" sz="2000" baseline="-25000" dirty="0">
                <a:ea typeface="Times New Roman" panose="02020603050405020304" pitchFamily="18" charset="0"/>
              </a:rPr>
              <a:t>2</a:t>
            </a:r>
            <a:r>
              <a:rPr lang="fr-FR" sz="2000" dirty="0">
                <a:ea typeface="Times New Roman" panose="02020603050405020304" pitchFamily="18" charset="0"/>
              </a:rPr>
              <a:t>(t) = 3 sin (392,5.t) </a:t>
            </a:r>
          </a:p>
          <a:p>
            <a:pPr>
              <a:spcAft>
                <a:spcPts val="0"/>
              </a:spcAft>
            </a:pPr>
            <a:r>
              <a:rPr lang="fr-FR" sz="2000" dirty="0">
                <a:ea typeface="Times New Roman" panose="02020603050405020304" pitchFamily="18" charset="0"/>
              </a:rPr>
              <a:t> </a:t>
            </a:r>
          </a:p>
          <a:p>
            <a:pPr>
              <a:spcAft>
                <a:spcPts val="0"/>
              </a:spcAft>
            </a:pPr>
            <a:r>
              <a:rPr lang="fr-FR" sz="2000" dirty="0">
                <a:ea typeface="Times New Roman" panose="02020603050405020304" pitchFamily="18" charset="0"/>
              </a:rPr>
              <a:t>Mais que se passe-t-il en zéro ?</a:t>
            </a:r>
          </a:p>
          <a:p>
            <a:pPr>
              <a:spcAft>
                <a:spcPts val="0"/>
              </a:spcAft>
            </a:pPr>
            <a:r>
              <a:rPr lang="fr-FR" sz="2000" dirty="0">
                <a:ea typeface="Times New Roman" panose="02020603050405020304" pitchFamily="18" charset="0"/>
              </a:rPr>
              <a:t> </a:t>
            </a:r>
          </a:p>
          <a:p>
            <a:pPr>
              <a:spcAft>
                <a:spcPts val="0"/>
              </a:spcAft>
            </a:pPr>
            <a:r>
              <a:rPr lang="fr-FR" sz="2000" dirty="0">
                <a:solidFill>
                  <a:srgbClr val="FF0000"/>
                </a:solidFill>
                <a:ea typeface="Times New Roman" panose="02020603050405020304" pitchFamily="18" charset="0"/>
              </a:rPr>
              <a:t>Si t=0s, sur le graphe on a u</a:t>
            </a:r>
            <a:r>
              <a:rPr lang="fr-FR" sz="2000" baseline="-25000" dirty="0">
                <a:solidFill>
                  <a:srgbClr val="FF0000"/>
                </a:solidFill>
                <a:ea typeface="Times New Roman" panose="02020603050405020304" pitchFamily="18" charset="0"/>
              </a:rPr>
              <a:t>2</a:t>
            </a:r>
            <a:r>
              <a:rPr lang="fr-FR" sz="2000" dirty="0">
                <a:solidFill>
                  <a:srgbClr val="FF0000"/>
                </a:solidFill>
                <a:ea typeface="Times New Roman" panose="02020603050405020304" pitchFamily="18" charset="0"/>
              </a:rPr>
              <a:t> (0) = -3V or d’après la fonction on obtient</a:t>
            </a:r>
            <a:r>
              <a:rPr lang="fr-FR" sz="2000" dirty="0">
                <a:ea typeface="Times New Roman" panose="02020603050405020304" pitchFamily="18" charset="0"/>
              </a:rPr>
              <a:t>   </a:t>
            </a:r>
            <a:r>
              <a:rPr lang="fr-FR" sz="2000" dirty="0">
                <a:solidFill>
                  <a:srgbClr val="FF0000"/>
                </a:solidFill>
                <a:ea typeface="Times New Roman" panose="02020603050405020304" pitchFamily="18" charset="0"/>
              </a:rPr>
              <a:t>u</a:t>
            </a:r>
            <a:r>
              <a:rPr lang="fr-FR" sz="2000" baseline="-25000" dirty="0">
                <a:solidFill>
                  <a:srgbClr val="FF0000"/>
                </a:solidFill>
                <a:ea typeface="Times New Roman" panose="02020603050405020304" pitchFamily="18" charset="0"/>
              </a:rPr>
              <a:t>2</a:t>
            </a:r>
            <a:r>
              <a:rPr lang="fr-FR" sz="2000" dirty="0">
                <a:solidFill>
                  <a:srgbClr val="FF0000"/>
                </a:solidFill>
                <a:ea typeface="Times New Roman" panose="02020603050405020304" pitchFamily="18" charset="0"/>
              </a:rPr>
              <a:t>(0)= 0V</a:t>
            </a:r>
            <a:endParaRPr lang="fr-FR" sz="2000" dirty="0">
              <a:ea typeface="Times New Roman" panose="02020603050405020304" pitchFamily="18" charset="0"/>
            </a:endParaRPr>
          </a:p>
          <a:p>
            <a:pPr>
              <a:spcAft>
                <a:spcPts val="0"/>
              </a:spcAft>
            </a:pPr>
            <a:r>
              <a:rPr lang="fr-FR" sz="2000" dirty="0">
                <a:ea typeface="Times New Roman" panose="02020603050405020304" pitchFamily="18" charset="0"/>
              </a:rPr>
              <a:t> </a:t>
            </a:r>
          </a:p>
        </p:txBody>
      </p:sp>
      <p:sp>
        <p:nvSpPr>
          <p:cNvPr id="9" name="Rectangle 8"/>
          <p:cNvSpPr/>
          <p:nvPr/>
        </p:nvSpPr>
        <p:spPr>
          <a:xfrm>
            <a:off x="441812" y="2523944"/>
            <a:ext cx="9561169" cy="400110"/>
          </a:xfrm>
          <a:prstGeom prst="rect">
            <a:avLst/>
          </a:prstGeom>
        </p:spPr>
        <p:txBody>
          <a:bodyPr wrap="square">
            <a:spAutoFit/>
          </a:bodyPr>
          <a:lstStyle/>
          <a:p>
            <a:pPr>
              <a:spcAft>
                <a:spcPts val="0"/>
              </a:spcAft>
            </a:pPr>
            <a:r>
              <a:rPr lang="fr-FR" sz="2000" dirty="0">
                <a:ea typeface="Times New Roman" panose="02020603050405020304" pitchFamily="18" charset="0"/>
              </a:rPr>
              <a:t>On doit donc avoir comme condition particulière u</a:t>
            </a:r>
            <a:r>
              <a:rPr lang="fr-FR" sz="2000" baseline="-25000" dirty="0">
                <a:ea typeface="Times New Roman" panose="02020603050405020304" pitchFamily="18" charset="0"/>
              </a:rPr>
              <a:t>2</a:t>
            </a:r>
            <a:r>
              <a:rPr lang="fr-FR" sz="2000" dirty="0">
                <a:ea typeface="Times New Roman" panose="02020603050405020304" pitchFamily="18" charset="0"/>
              </a:rPr>
              <a:t>(0) = - 3V</a:t>
            </a:r>
            <a:r>
              <a:rPr lang="fr-FR" dirty="0">
                <a:latin typeface="Verdana" panose="020B0604030504040204" pitchFamily="34" charset="0"/>
                <a:ea typeface="Times New Roman" panose="02020603050405020304" pitchFamily="18" charset="0"/>
              </a:rPr>
              <a:t>.</a:t>
            </a:r>
            <a:endParaRPr lang="fr-FR" sz="1200" dirty="0">
              <a:effectLst/>
              <a:latin typeface="Times New Roman" panose="02020603050405020304" pitchFamily="18" charset="0"/>
              <a:ea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Rectangle 9"/>
              <p:cNvSpPr/>
              <p:nvPr/>
            </p:nvSpPr>
            <p:spPr>
              <a:xfrm>
                <a:off x="441812" y="3170952"/>
                <a:ext cx="11319164" cy="1731756"/>
              </a:xfrm>
              <a:prstGeom prst="rect">
                <a:avLst/>
              </a:prstGeom>
            </p:spPr>
            <p:txBody>
              <a:bodyPr wrap="square">
                <a:spAutoFit/>
              </a:bodyPr>
              <a:lstStyle/>
              <a:p>
                <a:pPr>
                  <a:spcAft>
                    <a:spcPts val="0"/>
                  </a:spcAft>
                </a:pPr>
                <a:r>
                  <a:rPr lang="fr-FR" sz="2000" dirty="0">
                    <a:ea typeface="Times New Roman" panose="02020603050405020304" pitchFamily="18" charset="0"/>
                  </a:rPr>
                  <a:t>Partons alors de u</a:t>
                </a:r>
                <a:r>
                  <a:rPr lang="fr-FR" sz="2000" baseline="-25000" dirty="0">
                    <a:ea typeface="Times New Roman" panose="02020603050405020304" pitchFamily="18" charset="0"/>
                  </a:rPr>
                  <a:t>2</a:t>
                </a:r>
                <a:r>
                  <a:rPr lang="fr-FR" sz="2000" dirty="0">
                    <a:ea typeface="Times New Roman" panose="02020603050405020304" pitchFamily="18" charset="0"/>
                  </a:rPr>
                  <a:t>(t) = 3 sin (392,5.t+ φ) et plaçons-nous à l’origine :</a:t>
                </a:r>
              </a:p>
              <a:p>
                <a:pPr>
                  <a:spcAft>
                    <a:spcPts val="0"/>
                  </a:spcAft>
                </a:pPr>
                <a:r>
                  <a:rPr lang="fr-FR" sz="2000" dirty="0">
                    <a:ea typeface="Times New Roman" panose="02020603050405020304" pitchFamily="18" charset="0"/>
                  </a:rPr>
                  <a:t> </a:t>
                </a:r>
              </a:p>
              <a:p>
                <a:pPr>
                  <a:spcAft>
                    <a:spcPts val="0"/>
                  </a:spcAft>
                </a:pPr>
                <a:r>
                  <a:rPr lang="fr-FR" sz="2000" dirty="0">
                    <a:solidFill>
                      <a:srgbClr val="FF0000"/>
                    </a:solidFill>
                    <a:ea typeface="Times New Roman" panose="02020603050405020304" pitchFamily="18" charset="0"/>
                  </a:rPr>
                  <a:t>On remplace t par 0 dans la fonction u</a:t>
                </a:r>
                <a:r>
                  <a:rPr lang="fr-FR" sz="2000" baseline="-25000" dirty="0">
                    <a:solidFill>
                      <a:srgbClr val="FF0000"/>
                    </a:solidFill>
                    <a:ea typeface="Times New Roman" panose="02020603050405020304" pitchFamily="18" charset="0"/>
                  </a:rPr>
                  <a:t>2</a:t>
                </a:r>
                <a:r>
                  <a:rPr lang="fr-FR" sz="2000" dirty="0">
                    <a:solidFill>
                      <a:srgbClr val="FF0000"/>
                    </a:solidFill>
                    <a:ea typeface="Times New Roman" panose="02020603050405020304" pitchFamily="18" charset="0"/>
                  </a:rPr>
                  <a:t>(t) :</a:t>
                </a:r>
                <a:endParaRPr lang="fr-FR" sz="2000" dirty="0">
                  <a:ea typeface="Times New Roman" panose="02020603050405020304" pitchFamily="18" charset="0"/>
                </a:endParaRPr>
              </a:p>
              <a:p>
                <a:pPr>
                  <a:spcAft>
                    <a:spcPts val="0"/>
                  </a:spcAft>
                </a:pPr>
                <a:r>
                  <a:rPr lang="fr-FR" sz="2000" dirty="0">
                    <a:solidFill>
                      <a:srgbClr val="FF0000"/>
                    </a:solidFill>
                    <a:ea typeface="Times New Roman" panose="02020603050405020304" pitchFamily="18" charset="0"/>
                  </a:rPr>
                  <a:t>-3 = 3 sin φ ce qui implique sin φ =-1</a:t>
                </a:r>
                <a:endParaRPr lang="fr-FR" sz="2000" dirty="0">
                  <a:ea typeface="Times New Roman" panose="02020603050405020304" pitchFamily="18" charset="0"/>
                </a:endParaRPr>
              </a:p>
              <a:p>
                <a:r>
                  <a:rPr lang="fr-FR" sz="2000" dirty="0">
                    <a:solidFill>
                      <a:srgbClr val="FF0000"/>
                    </a:solidFill>
                    <a:ea typeface="Times New Roman" panose="02020603050405020304" pitchFamily="18" charset="0"/>
                    <a:cs typeface="Times New Roman" panose="02020603050405020304" pitchFamily="18" charset="0"/>
                  </a:rPr>
                  <a:t>Pour obtenir sin φ  = -1 on a une possibilité</a:t>
                </a:r>
                <a14:m>
                  <m:oMath xmlns:m="http://schemas.openxmlformats.org/officeDocument/2006/math">
                    <m:r>
                      <a:rPr lang="fr-FR" sz="20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     </m:t>
                    </m:r>
                    <m:r>
                      <m:rPr>
                        <m:sty m:val="p"/>
                      </m:rPr>
                      <a:rPr lang="fr-FR" sz="20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ϕ</m:t>
                    </m:r>
                    <m:r>
                      <a:rPr lang="fr-FR" sz="2000" b="0" i="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fr-FR"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fr-FR" sz="2000" b="0" i="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π</m:t>
                        </m:r>
                      </m:num>
                      <m:den>
                        <m:r>
                          <a:rPr lang="fr-FR" sz="2000" b="0" i="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2</m:t>
                        </m:r>
                      </m:den>
                    </m:f>
                  </m:oMath>
                </a14:m>
                <a:endParaRPr lang="fr-FR" sz="2000" dirty="0"/>
              </a:p>
            </p:txBody>
          </p:sp>
        </mc:Choice>
        <mc:Fallback xmlns="">
          <p:sp>
            <p:nvSpPr>
              <p:cNvPr id="10" name="Rectangle 9"/>
              <p:cNvSpPr>
                <a:spLocks noRot="1" noChangeAspect="1" noMove="1" noResize="1" noEditPoints="1" noAdjustHandles="1" noChangeArrowheads="1" noChangeShapeType="1" noTextEdit="1"/>
              </p:cNvSpPr>
              <p:nvPr/>
            </p:nvSpPr>
            <p:spPr>
              <a:xfrm>
                <a:off x="441812" y="3170952"/>
                <a:ext cx="11319164" cy="1731756"/>
              </a:xfrm>
              <a:prstGeom prst="rect">
                <a:avLst/>
              </a:prstGeom>
              <a:blipFill>
                <a:blip r:embed="rId2"/>
                <a:stretch>
                  <a:fillRect l="-539" t="-1761" b="-1761"/>
                </a:stretch>
              </a:blipFill>
            </p:spPr>
            <p:txBody>
              <a:bodyPr/>
              <a:lstStyle/>
              <a:p>
                <a:r>
                  <a:rPr lang="fr-FR">
                    <a:noFill/>
                  </a:rPr>
                  <a:t> </a:t>
                </a:r>
              </a:p>
            </p:txBody>
          </p:sp>
        </mc:Fallback>
      </mc:AlternateContent>
      <p:sp>
        <p:nvSpPr>
          <p:cNvPr id="11" name="Rectangle 10"/>
          <p:cNvSpPr/>
          <p:nvPr/>
        </p:nvSpPr>
        <p:spPr>
          <a:xfrm>
            <a:off x="441812" y="5482138"/>
            <a:ext cx="3676648" cy="400110"/>
          </a:xfrm>
          <a:prstGeom prst="rect">
            <a:avLst/>
          </a:prstGeom>
        </p:spPr>
        <p:txBody>
          <a:bodyPr wrap="none">
            <a:spAutoFit/>
          </a:bodyPr>
          <a:lstStyle/>
          <a:p>
            <a:r>
              <a:rPr lang="fr-FR" sz="2000" dirty="0">
                <a:ea typeface="Times New Roman" panose="02020603050405020304" pitchFamily="18" charset="0"/>
                <a:cs typeface="Tahoma" panose="020B0604030504040204" pitchFamily="34" charset="0"/>
              </a:rPr>
              <a:t>La fonction qui convient est donc </a:t>
            </a:r>
            <a:endParaRPr lang="fr-FR" sz="2000" dirty="0"/>
          </a:p>
        </p:txBody>
      </p:sp>
      <mc:AlternateContent xmlns:mc="http://schemas.openxmlformats.org/markup-compatibility/2006" xmlns:a14="http://schemas.microsoft.com/office/drawing/2010/main">
        <mc:Choice Requires="a14">
          <p:sp>
            <p:nvSpPr>
              <p:cNvPr id="12" name="Rectangle 11"/>
              <p:cNvSpPr/>
              <p:nvPr/>
            </p:nvSpPr>
            <p:spPr>
              <a:xfrm>
                <a:off x="4336473" y="5420583"/>
                <a:ext cx="3163558" cy="719941"/>
              </a:xfrm>
              <a:prstGeom prst="rect">
                <a:avLst/>
              </a:prstGeom>
              <a:solidFill>
                <a:schemeClr val="bg1">
                  <a:lumMod val="85000"/>
                </a:schemeClr>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fr-FR" sz="2400" i="1" smtClean="0">
                              <a:solidFill>
                                <a:srgbClr val="FF0000"/>
                              </a:solidFill>
                              <a:latin typeface="Cambria Math" panose="02040503050406030204" pitchFamily="18" charset="0"/>
                              <a:cs typeface="Tahoma" panose="020B0604030504040204" pitchFamily="34" charset="0"/>
                            </a:rPr>
                          </m:ctrlPr>
                        </m:sSubPr>
                        <m:e>
                          <m:r>
                            <m:rPr>
                              <m:sty m:val="p"/>
                            </m:rPr>
                            <a:rPr lang="fr-FR" sz="2400" b="0" i="0">
                              <a:solidFill>
                                <a:srgbClr val="FF0000"/>
                              </a:solidFill>
                              <a:latin typeface="Cambria Math" panose="02040503050406030204" pitchFamily="18" charset="0"/>
                              <a:cs typeface="Tahoma" panose="020B0604030504040204" pitchFamily="34" charset="0"/>
                            </a:rPr>
                            <m:t>u</m:t>
                          </m:r>
                        </m:e>
                        <m:sub>
                          <m:r>
                            <a:rPr lang="fr-FR" sz="2400" b="0" i="0" smtClean="0">
                              <a:solidFill>
                                <a:srgbClr val="FF0000"/>
                              </a:solidFill>
                              <a:latin typeface="Cambria Math" panose="02040503050406030204" pitchFamily="18" charset="0"/>
                              <a:cs typeface="Tahoma" panose="020B0604030504040204" pitchFamily="34" charset="0"/>
                            </a:rPr>
                            <m:t>2</m:t>
                          </m:r>
                        </m:sub>
                      </m:sSub>
                      <m:d>
                        <m:dPr>
                          <m:ctrlPr>
                            <a:rPr lang="fr-FR" sz="2400" i="1" smtClean="0">
                              <a:solidFill>
                                <a:srgbClr val="FF0000"/>
                              </a:solidFill>
                              <a:latin typeface="Cambria Math" panose="02040503050406030204" pitchFamily="18" charset="0"/>
                              <a:cs typeface="Tahoma" panose="020B0604030504040204" pitchFamily="34" charset="0"/>
                            </a:rPr>
                          </m:ctrlPr>
                        </m:dPr>
                        <m:e>
                          <m:r>
                            <m:rPr>
                              <m:sty m:val="p"/>
                            </m:rPr>
                            <a:rPr lang="fr-FR" sz="2400" b="0" i="0" smtClean="0">
                              <a:solidFill>
                                <a:srgbClr val="FF0000"/>
                              </a:solidFill>
                              <a:latin typeface="Cambria Math" panose="02040503050406030204" pitchFamily="18" charset="0"/>
                              <a:cs typeface="Tahoma" panose="020B0604030504040204" pitchFamily="34" charset="0"/>
                            </a:rPr>
                            <m:t>t</m:t>
                          </m:r>
                        </m:e>
                      </m:d>
                      <m:r>
                        <a:rPr lang="fr-FR" sz="2400" b="0" i="0">
                          <a:solidFill>
                            <a:srgbClr val="FF0000"/>
                          </a:solidFill>
                          <a:latin typeface="Cambria Math" panose="02040503050406030204" pitchFamily="18" charset="0"/>
                          <a:cs typeface="Tahoma" panose="020B0604030504040204" pitchFamily="34" charset="0"/>
                        </a:rPr>
                        <m:t>=</m:t>
                      </m:r>
                      <m:r>
                        <a:rPr lang="fr-FR" sz="2400" b="0" i="0" smtClean="0">
                          <a:solidFill>
                            <a:srgbClr val="FF0000"/>
                          </a:solidFill>
                          <a:latin typeface="Cambria Math" panose="02040503050406030204" pitchFamily="18" charset="0"/>
                          <a:cs typeface="Tahoma" panose="020B0604030504040204" pitchFamily="34" charset="0"/>
                        </a:rPr>
                        <m:t>3 </m:t>
                      </m:r>
                      <m:r>
                        <m:rPr>
                          <m:sty m:val="p"/>
                        </m:rPr>
                        <a:rPr lang="fr-FR" sz="2400" b="0" i="0" smtClean="0">
                          <a:solidFill>
                            <a:srgbClr val="FF0000"/>
                          </a:solidFill>
                          <a:latin typeface="Cambria Math" panose="02040503050406030204" pitchFamily="18" charset="0"/>
                          <a:cs typeface="Tahoma" panose="020B0604030504040204" pitchFamily="34" charset="0"/>
                        </a:rPr>
                        <m:t>sin</m:t>
                      </m:r>
                      <m:r>
                        <a:rPr lang="fr-FR" sz="2400" b="0" i="0" smtClean="0">
                          <a:solidFill>
                            <a:srgbClr val="FF0000"/>
                          </a:solidFill>
                          <a:latin typeface="Cambria Math" panose="02040503050406030204" pitchFamily="18" charset="0"/>
                          <a:cs typeface="Tahoma" panose="020B0604030504040204" pitchFamily="34" charset="0"/>
                        </a:rPr>
                        <m:t> (</m:t>
                      </m:r>
                      <m:r>
                        <m:rPr>
                          <m:sty m:val="p"/>
                        </m:rPr>
                        <a:rPr lang="el-GR" sz="2400" b="0" i="0" smtClean="0">
                          <a:solidFill>
                            <a:srgbClr val="FF0000"/>
                          </a:solidFill>
                          <a:latin typeface="Cambria Math" panose="02040503050406030204" pitchFamily="18" charset="0"/>
                          <a:ea typeface="Cambria Math" panose="02040503050406030204" pitchFamily="18" charset="0"/>
                          <a:cs typeface="Tahoma" panose="020B0604030504040204" pitchFamily="34" charset="0"/>
                        </a:rPr>
                        <m:t>ω</m:t>
                      </m:r>
                      <m:r>
                        <m:rPr>
                          <m:sty m:val="p"/>
                        </m:rPr>
                        <a:rPr lang="fr-FR" sz="2400" b="0" i="0" smtClean="0">
                          <a:solidFill>
                            <a:srgbClr val="FF0000"/>
                          </a:solidFill>
                          <a:latin typeface="Cambria Math" panose="02040503050406030204" pitchFamily="18" charset="0"/>
                          <a:ea typeface="Cambria Math" panose="02040503050406030204" pitchFamily="18" charset="0"/>
                          <a:cs typeface="Tahoma" panose="020B0604030504040204" pitchFamily="34" charset="0"/>
                        </a:rPr>
                        <m:t>t</m:t>
                      </m:r>
                      <m:r>
                        <a:rPr lang="fr-FR" sz="2400" b="0" i="0" smtClean="0">
                          <a:solidFill>
                            <a:srgbClr val="FF0000"/>
                          </a:solidFill>
                          <a:latin typeface="Cambria Math" panose="02040503050406030204" pitchFamily="18" charset="0"/>
                          <a:ea typeface="Cambria Math" panose="02040503050406030204" pitchFamily="18" charset="0"/>
                          <a:cs typeface="Tahoma" panose="020B0604030504040204" pitchFamily="34" charset="0"/>
                        </a:rPr>
                        <m:t>−</m:t>
                      </m:r>
                      <m:f>
                        <m:fPr>
                          <m:ctrlPr>
                            <a:rPr lang="fr-FR" sz="2400" i="1" smtClean="0">
                              <a:solidFill>
                                <a:srgbClr val="FF0000"/>
                              </a:solidFill>
                              <a:latin typeface="Cambria Math" panose="02040503050406030204" pitchFamily="18" charset="0"/>
                              <a:ea typeface="Cambria Math" panose="02040503050406030204" pitchFamily="18" charset="0"/>
                              <a:cs typeface="Tahoma" panose="020B0604030504040204" pitchFamily="34" charset="0"/>
                            </a:rPr>
                          </m:ctrlPr>
                        </m:fPr>
                        <m:num>
                          <m:r>
                            <m:rPr>
                              <m:sty m:val="p"/>
                            </m:rPr>
                            <a:rPr lang="fr-FR" sz="2400" b="0" i="0" smtClean="0">
                              <a:solidFill>
                                <a:srgbClr val="FF0000"/>
                              </a:solidFill>
                              <a:latin typeface="Cambria Math" panose="02040503050406030204" pitchFamily="18" charset="0"/>
                              <a:ea typeface="Cambria Math" panose="02040503050406030204" pitchFamily="18" charset="0"/>
                              <a:cs typeface="Tahoma" panose="020B0604030504040204" pitchFamily="34" charset="0"/>
                            </a:rPr>
                            <m:t>π</m:t>
                          </m:r>
                        </m:num>
                        <m:den>
                          <m:r>
                            <a:rPr lang="fr-FR" sz="2400" b="0" i="0" smtClean="0">
                              <a:solidFill>
                                <a:srgbClr val="FF0000"/>
                              </a:solidFill>
                              <a:latin typeface="Cambria Math" panose="02040503050406030204" pitchFamily="18" charset="0"/>
                              <a:ea typeface="Cambria Math" panose="02040503050406030204" pitchFamily="18" charset="0"/>
                              <a:cs typeface="Tahoma" panose="020B0604030504040204" pitchFamily="34" charset="0"/>
                            </a:rPr>
                            <m:t>2</m:t>
                          </m:r>
                        </m:den>
                      </m:f>
                      <m:r>
                        <a:rPr lang="fr-FR" sz="2400" b="0" i="0" smtClean="0">
                          <a:solidFill>
                            <a:srgbClr val="FF0000"/>
                          </a:solidFill>
                          <a:latin typeface="Cambria Math" panose="02040503050406030204" pitchFamily="18" charset="0"/>
                          <a:ea typeface="Cambria Math" panose="02040503050406030204" pitchFamily="18" charset="0"/>
                          <a:cs typeface="Tahoma" panose="020B0604030504040204" pitchFamily="34" charset="0"/>
                        </a:rPr>
                        <m:t>)</m:t>
                      </m:r>
                    </m:oMath>
                  </m:oMathPara>
                </a14:m>
                <a:endParaRPr lang="fr-FR" sz="2400" dirty="0">
                  <a:solidFill>
                    <a:srgbClr val="FF0000"/>
                  </a:solidFill>
                  <a:latin typeface="Calibri" panose="020F0502020204030204" pitchFamily="34" charset="0"/>
                  <a:cs typeface="Calibri" panose="020F0502020204030204" pitchFamily="34" charset="0"/>
                </a:endParaRPr>
              </a:p>
            </p:txBody>
          </p:sp>
        </mc:Choice>
        <mc:Fallback xmlns="">
          <p:sp>
            <p:nvSpPr>
              <p:cNvPr id="12" name="Rectangle 11"/>
              <p:cNvSpPr>
                <a:spLocks noRot="1" noChangeAspect="1" noMove="1" noResize="1" noEditPoints="1" noAdjustHandles="1" noChangeArrowheads="1" noChangeShapeType="1" noTextEdit="1"/>
              </p:cNvSpPr>
              <p:nvPr/>
            </p:nvSpPr>
            <p:spPr>
              <a:xfrm>
                <a:off x="4336473" y="5420583"/>
                <a:ext cx="3163558" cy="719941"/>
              </a:xfrm>
              <a:prstGeom prst="rect">
                <a:avLst/>
              </a:prstGeom>
              <a:blipFill>
                <a:blip r:embed="rId3"/>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1174999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387926" y="598209"/>
                <a:ext cx="10875819" cy="1753044"/>
              </a:xfrm>
              <a:prstGeom prst="rect">
                <a:avLst/>
              </a:prstGeom>
              <a:solidFill>
                <a:schemeClr val="bg1">
                  <a:lumMod val="85000"/>
                </a:schemeClr>
              </a:solidFill>
            </p:spPr>
            <p:txBody>
              <a:bodyPr wrap="square">
                <a:spAutoFit/>
              </a:bodyPr>
              <a:lstStyle/>
              <a:p>
                <a:pPr>
                  <a:spcAft>
                    <a:spcPts val="0"/>
                  </a:spcAft>
                </a:pPr>
                <a:r>
                  <a:rPr lang="fr-FR" sz="2400" b="1" dirty="0">
                    <a:ea typeface="Times New Roman" panose="02020603050405020304" pitchFamily="18" charset="0"/>
                  </a:rPr>
                  <a:t>Conclusion :</a:t>
                </a:r>
                <a:endParaRPr lang="fr-FR" sz="2400" dirty="0">
                  <a:ea typeface="Times New Roman" panose="02020603050405020304" pitchFamily="18" charset="0"/>
                </a:endParaRPr>
              </a:p>
              <a:p>
                <a:pPr>
                  <a:spcAft>
                    <a:spcPts val="0"/>
                  </a:spcAft>
                </a:pPr>
                <a:r>
                  <a:rPr lang="fr-FR" sz="2400" dirty="0">
                    <a:ea typeface="Times New Roman" panose="02020603050405020304" pitchFamily="18" charset="0"/>
                  </a:rPr>
                  <a:t> </a:t>
                </a:r>
              </a:p>
              <a:p>
                <a:r>
                  <a:rPr lang="fr-FR" sz="2400" dirty="0">
                    <a:ea typeface="Times New Roman" panose="02020603050405020304" pitchFamily="18" charset="0"/>
                    <a:cs typeface="Times New Roman" panose="02020603050405020304" pitchFamily="18" charset="0"/>
                  </a:rPr>
                  <a:t>Les fonctions    </a:t>
                </a:r>
                <a14:m>
                  <m:oMath xmlns:m="http://schemas.openxmlformats.org/officeDocument/2006/math">
                    <m:sSub>
                      <m:sSubPr>
                        <m:ctrlPr>
                          <a:rPr lang="fr-FR" sz="2400" i="1" smtClean="0">
                            <a:solidFill>
                              <a:schemeClr val="tx1"/>
                            </a:solidFill>
                            <a:latin typeface="Cambria Math" panose="02040503050406030204" pitchFamily="18" charset="0"/>
                            <a:cs typeface="Tahoma" panose="020B0604030504040204" pitchFamily="34" charset="0"/>
                          </a:rPr>
                        </m:ctrlPr>
                      </m:sSubPr>
                      <m:e>
                        <m:r>
                          <m:rPr>
                            <m:sty m:val="p"/>
                          </m:rPr>
                          <a:rPr lang="fr-FR" sz="2400" i="0">
                            <a:solidFill>
                              <a:schemeClr val="tx1"/>
                            </a:solidFill>
                            <a:latin typeface="Cambria Math" panose="02040503050406030204" pitchFamily="18" charset="0"/>
                            <a:cs typeface="Tahoma" panose="020B0604030504040204" pitchFamily="34" charset="0"/>
                          </a:rPr>
                          <m:t>u</m:t>
                        </m:r>
                      </m:e>
                      <m:sub>
                        <m:r>
                          <a:rPr lang="fr-FR" sz="2400" b="0" i="0" smtClean="0">
                            <a:solidFill>
                              <a:schemeClr val="tx1"/>
                            </a:solidFill>
                            <a:latin typeface="Cambria Math" panose="02040503050406030204" pitchFamily="18" charset="0"/>
                            <a:cs typeface="Tahoma" panose="020B0604030504040204" pitchFamily="34" charset="0"/>
                          </a:rPr>
                          <m:t>2</m:t>
                        </m:r>
                      </m:sub>
                    </m:sSub>
                    <m:d>
                      <m:dPr>
                        <m:ctrlPr>
                          <a:rPr lang="fr-FR" sz="2400" i="1">
                            <a:solidFill>
                              <a:schemeClr val="tx1"/>
                            </a:solidFill>
                            <a:latin typeface="Cambria Math" panose="02040503050406030204" pitchFamily="18" charset="0"/>
                            <a:cs typeface="Tahoma" panose="020B0604030504040204" pitchFamily="34" charset="0"/>
                          </a:rPr>
                        </m:ctrlPr>
                      </m:dPr>
                      <m:e>
                        <m:r>
                          <m:rPr>
                            <m:sty m:val="p"/>
                          </m:rPr>
                          <a:rPr lang="fr-FR" sz="2400" i="0">
                            <a:solidFill>
                              <a:schemeClr val="tx1"/>
                            </a:solidFill>
                            <a:latin typeface="Cambria Math" panose="02040503050406030204" pitchFamily="18" charset="0"/>
                            <a:cs typeface="Tahoma" panose="020B0604030504040204" pitchFamily="34" charset="0"/>
                          </a:rPr>
                          <m:t>t</m:t>
                        </m:r>
                      </m:e>
                    </m:d>
                    <m:r>
                      <a:rPr lang="fr-FR" sz="2400" i="0">
                        <a:solidFill>
                          <a:schemeClr val="tx1"/>
                        </a:solidFill>
                        <a:latin typeface="Cambria Math" panose="02040503050406030204" pitchFamily="18" charset="0"/>
                        <a:cs typeface="Tahoma" panose="020B0604030504040204" pitchFamily="34" charset="0"/>
                      </a:rPr>
                      <m:t>=</m:t>
                    </m:r>
                    <m:r>
                      <a:rPr lang="fr-FR" sz="2400" b="0" i="0" smtClean="0">
                        <a:solidFill>
                          <a:schemeClr val="tx1"/>
                        </a:solidFill>
                        <a:latin typeface="Cambria Math" panose="02040503050406030204" pitchFamily="18" charset="0"/>
                        <a:cs typeface="Tahoma" panose="020B0604030504040204" pitchFamily="34" charset="0"/>
                      </a:rPr>
                      <m:t>3</m:t>
                    </m:r>
                    <m:func>
                      <m:funcPr>
                        <m:ctrlPr>
                          <a:rPr lang="fr-FR" sz="2400" i="1">
                            <a:solidFill>
                              <a:schemeClr val="tx1"/>
                            </a:solidFill>
                            <a:latin typeface="Cambria Math" panose="02040503050406030204" pitchFamily="18" charset="0"/>
                            <a:cs typeface="Tahoma" panose="020B0604030504040204" pitchFamily="34" charset="0"/>
                          </a:rPr>
                        </m:ctrlPr>
                      </m:funcPr>
                      <m:fName>
                        <m:r>
                          <m:rPr>
                            <m:sty m:val="p"/>
                          </m:rPr>
                          <a:rPr lang="fr-FR" sz="2400" i="0">
                            <a:solidFill>
                              <a:schemeClr val="tx1"/>
                            </a:solidFill>
                            <a:latin typeface="Cambria Math" panose="02040503050406030204" pitchFamily="18" charset="0"/>
                            <a:cs typeface="Tahoma" panose="020B0604030504040204" pitchFamily="34" charset="0"/>
                          </a:rPr>
                          <m:t>cos</m:t>
                        </m:r>
                      </m:fName>
                      <m:e>
                        <m:d>
                          <m:dPr>
                            <m:ctrlPr>
                              <a:rPr lang="fr-FR" sz="2400" i="1">
                                <a:solidFill>
                                  <a:schemeClr val="tx1"/>
                                </a:solidFill>
                                <a:latin typeface="Cambria Math" panose="02040503050406030204" pitchFamily="18" charset="0"/>
                                <a:cs typeface="Tahoma" panose="020B0604030504040204" pitchFamily="34" charset="0"/>
                              </a:rPr>
                            </m:ctrlPr>
                          </m:dPr>
                          <m:e>
                            <m:r>
                              <m:rPr>
                                <m:sty m:val="p"/>
                              </m:rPr>
                              <a:rPr lang="el-GR" sz="2400" i="0">
                                <a:solidFill>
                                  <a:schemeClr val="tx1"/>
                                </a:solidFill>
                                <a:latin typeface="Cambria Math" panose="02040503050406030204" pitchFamily="18" charset="0"/>
                                <a:ea typeface="Cambria Math" panose="02040503050406030204" pitchFamily="18" charset="0"/>
                                <a:cs typeface="Tahoma" panose="020B0604030504040204" pitchFamily="34" charset="0"/>
                              </a:rPr>
                              <m:t>ω</m:t>
                            </m:r>
                            <m:r>
                              <m:rPr>
                                <m:sty m:val="p"/>
                              </m:rPr>
                              <a:rPr lang="fr-FR" sz="2400" i="0">
                                <a:solidFill>
                                  <a:schemeClr val="tx1"/>
                                </a:solidFill>
                                <a:latin typeface="Cambria Math" panose="02040503050406030204" pitchFamily="18" charset="0"/>
                                <a:ea typeface="Cambria Math" panose="02040503050406030204" pitchFamily="18" charset="0"/>
                                <a:cs typeface="Tahoma" panose="020B0604030504040204" pitchFamily="34" charset="0"/>
                              </a:rPr>
                              <m:t>t</m:t>
                            </m:r>
                            <m:r>
                              <a:rPr lang="fr-FR" sz="2400" b="0" i="0" smtClean="0">
                                <a:solidFill>
                                  <a:schemeClr val="tx1"/>
                                </a:solidFill>
                                <a:latin typeface="Cambria Math" panose="02040503050406030204" pitchFamily="18" charset="0"/>
                                <a:ea typeface="Cambria Math" panose="02040503050406030204" pitchFamily="18" charset="0"/>
                                <a:cs typeface="Tahoma" panose="020B0604030504040204" pitchFamily="34" charset="0"/>
                              </a:rPr>
                              <m:t>+</m:t>
                            </m:r>
                            <m:r>
                              <m:rPr>
                                <m:sty m:val="p"/>
                              </m:rPr>
                              <a:rPr lang="fr-FR" sz="2400" b="0" i="0" smtClean="0">
                                <a:solidFill>
                                  <a:schemeClr val="tx1"/>
                                </a:solidFill>
                                <a:latin typeface="Cambria Math" panose="02040503050406030204" pitchFamily="18" charset="0"/>
                                <a:ea typeface="Cambria Math" panose="02040503050406030204" pitchFamily="18" charset="0"/>
                                <a:cs typeface="Tahoma" panose="020B0604030504040204" pitchFamily="34" charset="0"/>
                              </a:rPr>
                              <m:t>π</m:t>
                            </m:r>
                          </m:e>
                        </m:d>
                      </m:e>
                    </m:func>
                  </m:oMath>
                </a14:m>
                <a:r>
                  <a:rPr lang="fr-FR" sz="2400" dirty="0">
                    <a:solidFill>
                      <a:schemeClr val="tx1"/>
                    </a:solidFill>
                  </a:rPr>
                  <a:t>     et    </a:t>
                </a:r>
                <a14:m>
                  <m:oMath xmlns:m="http://schemas.openxmlformats.org/officeDocument/2006/math">
                    <m:sSub>
                      <m:sSubPr>
                        <m:ctrlPr>
                          <a:rPr lang="fr-FR" sz="2400" i="1">
                            <a:solidFill>
                              <a:schemeClr val="tx1"/>
                            </a:solidFill>
                            <a:latin typeface="Cambria Math" panose="02040503050406030204" pitchFamily="18" charset="0"/>
                            <a:cs typeface="Tahoma" panose="020B0604030504040204" pitchFamily="34" charset="0"/>
                          </a:rPr>
                        </m:ctrlPr>
                      </m:sSubPr>
                      <m:e>
                        <m:r>
                          <m:rPr>
                            <m:sty m:val="p"/>
                          </m:rPr>
                          <a:rPr lang="fr-FR" sz="2400" i="0">
                            <a:solidFill>
                              <a:schemeClr val="tx1"/>
                            </a:solidFill>
                            <a:latin typeface="Cambria Math" panose="02040503050406030204" pitchFamily="18" charset="0"/>
                            <a:cs typeface="Tahoma" panose="020B0604030504040204" pitchFamily="34" charset="0"/>
                          </a:rPr>
                          <m:t>u</m:t>
                        </m:r>
                      </m:e>
                      <m:sub>
                        <m:r>
                          <a:rPr lang="fr-FR" sz="2400" b="0" i="0" smtClean="0">
                            <a:solidFill>
                              <a:schemeClr val="tx1"/>
                            </a:solidFill>
                            <a:latin typeface="Cambria Math" panose="02040503050406030204" pitchFamily="18" charset="0"/>
                            <a:cs typeface="Tahoma" panose="020B0604030504040204" pitchFamily="34" charset="0"/>
                          </a:rPr>
                          <m:t>2</m:t>
                        </m:r>
                      </m:sub>
                    </m:sSub>
                    <m:d>
                      <m:dPr>
                        <m:ctrlPr>
                          <a:rPr lang="fr-FR" sz="2400" i="1">
                            <a:solidFill>
                              <a:schemeClr val="tx1"/>
                            </a:solidFill>
                            <a:latin typeface="Cambria Math" panose="02040503050406030204" pitchFamily="18" charset="0"/>
                            <a:cs typeface="Tahoma" panose="020B0604030504040204" pitchFamily="34" charset="0"/>
                          </a:rPr>
                        </m:ctrlPr>
                      </m:dPr>
                      <m:e>
                        <m:r>
                          <m:rPr>
                            <m:sty m:val="p"/>
                          </m:rPr>
                          <a:rPr lang="fr-FR" sz="2400" i="0">
                            <a:solidFill>
                              <a:schemeClr val="tx1"/>
                            </a:solidFill>
                            <a:latin typeface="Cambria Math" panose="02040503050406030204" pitchFamily="18" charset="0"/>
                            <a:cs typeface="Tahoma" panose="020B0604030504040204" pitchFamily="34" charset="0"/>
                          </a:rPr>
                          <m:t>t</m:t>
                        </m:r>
                      </m:e>
                    </m:d>
                    <m:r>
                      <a:rPr lang="fr-FR" sz="2400" i="0">
                        <a:solidFill>
                          <a:schemeClr val="tx1"/>
                        </a:solidFill>
                        <a:latin typeface="Cambria Math" panose="02040503050406030204" pitchFamily="18" charset="0"/>
                        <a:cs typeface="Tahoma" panose="020B0604030504040204" pitchFamily="34" charset="0"/>
                      </a:rPr>
                      <m:t>=</m:t>
                    </m:r>
                    <m:r>
                      <a:rPr lang="fr-FR" sz="2400" b="0" i="0" smtClean="0">
                        <a:solidFill>
                          <a:schemeClr val="tx1"/>
                        </a:solidFill>
                        <a:latin typeface="Cambria Math" panose="02040503050406030204" pitchFamily="18" charset="0"/>
                        <a:cs typeface="Tahoma" panose="020B0604030504040204" pitchFamily="34" charset="0"/>
                      </a:rPr>
                      <m:t>3</m:t>
                    </m:r>
                    <m:r>
                      <a:rPr lang="fr-FR" sz="2400" i="0">
                        <a:solidFill>
                          <a:schemeClr val="tx1"/>
                        </a:solidFill>
                        <a:latin typeface="Cambria Math" panose="02040503050406030204" pitchFamily="18" charset="0"/>
                        <a:cs typeface="Tahoma" panose="020B0604030504040204" pitchFamily="34" charset="0"/>
                      </a:rPr>
                      <m:t> </m:t>
                    </m:r>
                    <m:r>
                      <m:rPr>
                        <m:sty m:val="p"/>
                      </m:rPr>
                      <a:rPr lang="fr-FR" sz="2400" i="0">
                        <a:solidFill>
                          <a:schemeClr val="tx1"/>
                        </a:solidFill>
                        <a:latin typeface="Cambria Math" panose="02040503050406030204" pitchFamily="18" charset="0"/>
                        <a:cs typeface="Tahoma" panose="020B0604030504040204" pitchFamily="34" charset="0"/>
                      </a:rPr>
                      <m:t>sin</m:t>
                    </m:r>
                    <m:r>
                      <a:rPr lang="fr-FR" sz="2400" i="0">
                        <a:solidFill>
                          <a:schemeClr val="tx1"/>
                        </a:solidFill>
                        <a:latin typeface="Cambria Math" panose="02040503050406030204" pitchFamily="18" charset="0"/>
                        <a:cs typeface="Tahoma" panose="020B0604030504040204" pitchFamily="34" charset="0"/>
                      </a:rPr>
                      <m:t> (</m:t>
                    </m:r>
                    <m:r>
                      <m:rPr>
                        <m:sty m:val="p"/>
                      </m:rPr>
                      <a:rPr lang="el-GR" sz="2400" i="0">
                        <a:solidFill>
                          <a:schemeClr val="tx1"/>
                        </a:solidFill>
                        <a:latin typeface="Cambria Math" panose="02040503050406030204" pitchFamily="18" charset="0"/>
                        <a:ea typeface="Cambria Math" panose="02040503050406030204" pitchFamily="18" charset="0"/>
                        <a:cs typeface="Tahoma" panose="020B0604030504040204" pitchFamily="34" charset="0"/>
                      </a:rPr>
                      <m:t>ω</m:t>
                    </m:r>
                    <m:r>
                      <m:rPr>
                        <m:sty m:val="p"/>
                      </m:rPr>
                      <a:rPr lang="fr-FR" sz="2400" i="0">
                        <a:solidFill>
                          <a:schemeClr val="tx1"/>
                        </a:solidFill>
                        <a:latin typeface="Cambria Math" panose="02040503050406030204" pitchFamily="18" charset="0"/>
                        <a:ea typeface="Cambria Math" panose="02040503050406030204" pitchFamily="18" charset="0"/>
                        <a:cs typeface="Tahoma" panose="020B0604030504040204" pitchFamily="34" charset="0"/>
                      </a:rPr>
                      <m:t>t</m:t>
                    </m:r>
                    <m:r>
                      <a:rPr lang="fr-FR" sz="2400" b="0" i="0" smtClean="0">
                        <a:solidFill>
                          <a:schemeClr val="tx1"/>
                        </a:solidFill>
                        <a:latin typeface="Cambria Math" panose="02040503050406030204" pitchFamily="18" charset="0"/>
                        <a:ea typeface="Cambria Math" panose="02040503050406030204" pitchFamily="18" charset="0"/>
                        <a:cs typeface="Tahoma" panose="020B0604030504040204" pitchFamily="34" charset="0"/>
                      </a:rPr>
                      <m:t>−</m:t>
                    </m:r>
                    <m:f>
                      <m:fPr>
                        <m:ctrlPr>
                          <a:rPr lang="fr-FR" sz="2400" b="0" i="1" smtClean="0">
                            <a:solidFill>
                              <a:schemeClr val="tx1"/>
                            </a:solidFill>
                            <a:latin typeface="Cambria Math" panose="02040503050406030204" pitchFamily="18" charset="0"/>
                            <a:ea typeface="Cambria Math" panose="02040503050406030204" pitchFamily="18" charset="0"/>
                            <a:cs typeface="Tahoma" panose="020B0604030504040204" pitchFamily="34" charset="0"/>
                          </a:rPr>
                        </m:ctrlPr>
                      </m:fPr>
                      <m:num>
                        <m:r>
                          <m:rPr>
                            <m:sty m:val="p"/>
                          </m:rPr>
                          <a:rPr lang="fr-FR" sz="2400" b="0" i="0" smtClean="0">
                            <a:solidFill>
                              <a:schemeClr val="tx1"/>
                            </a:solidFill>
                            <a:latin typeface="Cambria Math" panose="02040503050406030204" pitchFamily="18" charset="0"/>
                            <a:ea typeface="Cambria Math" panose="02040503050406030204" pitchFamily="18" charset="0"/>
                            <a:cs typeface="Tahoma" panose="020B0604030504040204" pitchFamily="34" charset="0"/>
                          </a:rPr>
                          <m:t>π</m:t>
                        </m:r>
                      </m:num>
                      <m:den>
                        <m:r>
                          <a:rPr lang="fr-FR" sz="2400" b="0" i="0" smtClean="0">
                            <a:solidFill>
                              <a:schemeClr val="tx1"/>
                            </a:solidFill>
                            <a:latin typeface="Cambria Math" panose="02040503050406030204" pitchFamily="18" charset="0"/>
                            <a:ea typeface="Cambria Math" panose="02040503050406030204" pitchFamily="18" charset="0"/>
                            <a:cs typeface="Tahoma" panose="020B0604030504040204" pitchFamily="34" charset="0"/>
                          </a:rPr>
                          <m:t>2</m:t>
                        </m:r>
                      </m:den>
                    </m:f>
                    <m:r>
                      <a:rPr lang="fr-FR" sz="2400" i="0">
                        <a:solidFill>
                          <a:schemeClr val="tx1"/>
                        </a:solidFill>
                        <a:latin typeface="Cambria Math" panose="02040503050406030204" pitchFamily="18" charset="0"/>
                        <a:ea typeface="Cambria Math" panose="02040503050406030204" pitchFamily="18" charset="0"/>
                        <a:cs typeface="Tahoma" panose="020B0604030504040204" pitchFamily="34" charset="0"/>
                      </a:rPr>
                      <m:t>)</m:t>
                    </m:r>
                  </m:oMath>
                </a14:m>
                <a:r>
                  <a:rPr lang="fr-FR" sz="2400" dirty="0">
                    <a:solidFill>
                      <a:schemeClr val="tx1"/>
                    </a:solidFill>
                  </a:rPr>
                  <a:t> </a:t>
                </a:r>
              </a:p>
              <a:p>
                <a:r>
                  <a:rPr lang="fr-FR" sz="2400" dirty="0">
                    <a:solidFill>
                      <a:srgbClr val="FF0000"/>
                    </a:solidFill>
                  </a:rPr>
                  <a:t> </a:t>
                </a:r>
              </a:p>
            </p:txBody>
          </p:sp>
        </mc:Choice>
        <mc:Fallback xmlns="">
          <p:sp>
            <p:nvSpPr>
              <p:cNvPr id="2" name="Rectangle 1"/>
              <p:cNvSpPr>
                <a:spLocks noRot="1" noChangeAspect="1" noMove="1" noResize="1" noEditPoints="1" noAdjustHandles="1" noChangeArrowheads="1" noChangeShapeType="1" noTextEdit="1"/>
              </p:cNvSpPr>
              <p:nvPr/>
            </p:nvSpPr>
            <p:spPr>
              <a:xfrm>
                <a:off x="387926" y="598209"/>
                <a:ext cx="10875819" cy="1753044"/>
              </a:xfrm>
              <a:prstGeom prst="rect">
                <a:avLst/>
              </a:prstGeom>
              <a:blipFill>
                <a:blip r:embed="rId2"/>
                <a:stretch>
                  <a:fillRect l="-897" t="-2778"/>
                </a:stretch>
              </a:blipFill>
            </p:spPr>
            <p:txBody>
              <a:bodyPr/>
              <a:lstStyle/>
              <a:p>
                <a:r>
                  <a:rPr lang="fr-FR">
                    <a:noFill/>
                  </a:rPr>
                  <a:t> </a:t>
                </a:r>
              </a:p>
            </p:txBody>
          </p:sp>
        </mc:Fallback>
      </mc:AlternateContent>
      <p:sp>
        <p:nvSpPr>
          <p:cNvPr id="3" name="Rectangle 2"/>
          <p:cNvSpPr/>
          <p:nvPr/>
        </p:nvSpPr>
        <p:spPr>
          <a:xfrm>
            <a:off x="387925" y="2351253"/>
            <a:ext cx="10875820" cy="461665"/>
          </a:xfrm>
          <a:prstGeom prst="rect">
            <a:avLst/>
          </a:prstGeom>
          <a:solidFill>
            <a:schemeClr val="bg1">
              <a:lumMod val="85000"/>
            </a:schemeClr>
          </a:solidFill>
        </p:spPr>
        <p:txBody>
          <a:bodyPr wrap="square">
            <a:spAutoFit/>
          </a:bodyPr>
          <a:lstStyle/>
          <a:p>
            <a:pPr>
              <a:spcAft>
                <a:spcPts val="0"/>
              </a:spcAft>
            </a:pPr>
            <a:r>
              <a:rPr lang="fr-FR" sz="2400" dirty="0">
                <a:ea typeface="Times New Roman" panose="02020603050405020304" pitchFamily="18" charset="0"/>
                <a:cs typeface="Tahoma" panose="020B0604030504040204" pitchFamily="34" charset="0"/>
              </a:rPr>
              <a:t>représentent le signal n°2.</a:t>
            </a:r>
            <a:endParaRPr lang="fr-FR" sz="2400" dirty="0">
              <a:effectLst/>
              <a:ea typeface="Times New Roman" panose="02020603050405020304" pitchFamily="18" charset="0"/>
            </a:endParaRPr>
          </a:p>
        </p:txBody>
      </p:sp>
    </p:spTree>
    <p:extLst>
      <p:ext uri="{BB962C8B-B14F-4D97-AF65-F5344CB8AC3E}">
        <p14:creationId xmlns:p14="http://schemas.microsoft.com/office/powerpoint/2010/main" val="18432121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415636" y="1052945"/>
            <a:ext cx="10266219" cy="423949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1"/>
          <p:cNvSpPr/>
          <p:nvPr/>
        </p:nvSpPr>
        <p:spPr>
          <a:xfrm>
            <a:off x="523450" y="362588"/>
            <a:ext cx="1327608" cy="461665"/>
          </a:xfrm>
          <a:prstGeom prst="rect">
            <a:avLst/>
          </a:prstGeom>
        </p:spPr>
        <p:txBody>
          <a:bodyPr wrap="none">
            <a:spAutoFit/>
          </a:bodyPr>
          <a:lstStyle/>
          <a:p>
            <a:r>
              <a:rPr lang="fr-FR" sz="2400" u="sng" dirty="0">
                <a:solidFill>
                  <a:srgbClr val="0070C0"/>
                </a:solidFill>
                <a:ea typeface="Times New Roman" panose="02020603050405020304" pitchFamily="18" charset="0"/>
                <a:cs typeface="Times New Roman" panose="02020603050405020304" pitchFamily="18" charset="0"/>
              </a:rPr>
              <a:t>6.2 Bilan </a:t>
            </a:r>
            <a:endParaRPr lang="fr-FR" sz="2400" dirty="0">
              <a:solidFill>
                <a:srgbClr val="0070C0"/>
              </a:solidFill>
            </a:endParaRPr>
          </a:p>
        </p:txBody>
      </p:sp>
      <p:sp>
        <p:nvSpPr>
          <p:cNvPr id="3" name="Rectangle 2"/>
          <p:cNvSpPr/>
          <p:nvPr/>
        </p:nvSpPr>
        <p:spPr>
          <a:xfrm>
            <a:off x="523450" y="1221617"/>
            <a:ext cx="9645786" cy="400110"/>
          </a:xfrm>
          <a:prstGeom prst="rect">
            <a:avLst/>
          </a:prstGeom>
        </p:spPr>
        <p:txBody>
          <a:bodyPr wrap="square">
            <a:spAutoFit/>
          </a:bodyPr>
          <a:lstStyle/>
          <a:p>
            <a:pPr>
              <a:spcAft>
                <a:spcPts val="0"/>
              </a:spcAft>
            </a:pPr>
            <a:r>
              <a:rPr lang="fr-FR" sz="2000" dirty="0">
                <a:ea typeface="Times New Roman" panose="02020603050405020304" pitchFamily="18" charset="0"/>
              </a:rPr>
              <a:t>Un signal sinusoïdal est représenté par une fonction du type :</a:t>
            </a:r>
            <a:endParaRPr lang="fr-FR" sz="2000" dirty="0">
              <a:effectLst/>
              <a:ea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ZoneTexte 7"/>
              <p:cNvSpPr txBox="1"/>
              <p:nvPr/>
            </p:nvSpPr>
            <p:spPr>
              <a:xfrm>
                <a:off x="2479964" y="1988313"/>
                <a:ext cx="641149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fr-FR" sz="2000" b="0" i="0" smtClean="0">
                          <a:latin typeface="Cambria Math" panose="02040503050406030204" pitchFamily="18" charset="0"/>
                        </a:rPr>
                        <m:t>s</m:t>
                      </m:r>
                      <m:d>
                        <m:dPr>
                          <m:ctrlPr>
                            <a:rPr lang="fr-FR" sz="2000" b="0" i="1" smtClean="0">
                              <a:latin typeface="Cambria Math" panose="02040503050406030204" pitchFamily="18" charset="0"/>
                            </a:rPr>
                          </m:ctrlPr>
                        </m:dPr>
                        <m:e>
                          <m:r>
                            <m:rPr>
                              <m:sty m:val="p"/>
                            </m:rPr>
                            <a:rPr lang="fr-FR" sz="2000" b="0" i="0" smtClean="0">
                              <a:latin typeface="Cambria Math" panose="02040503050406030204" pitchFamily="18" charset="0"/>
                            </a:rPr>
                            <m:t>t</m:t>
                          </m:r>
                        </m:e>
                      </m:d>
                      <m:r>
                        <a:rPr lang="fr-FR" sz="2000" b="0" i="0" smtClean="0">
                          <a:latin typeface="Cambria Math" panose="02040503050406030204" pitchFamily="18" charset="0"/>
                        </a:rPr>
                        <m:t>=</m:t>
                      </m:r>
                      <m:sSub>
                        <m:sSubPr>
                          <m:ctrlPr>
                            <a:rPr lang="fr-FR" sz="2000" b="0" i="1" smtClean="0">
                              <a:latin typeface="Cambria Math" panose="02040503050406030204" pitchFamily="18" charset="0"/>
                            </a:rPr>
                          </m:ctrlPr>
                        </m:sSubPr>
                        <m:e>
                          <m:r>
                            <m:rPr>
                              <m:sty m:val="p"/>
                            </m:rPr>
                            <a:rPr lang="fr-FR" sz="2000" b="0" i="0" smtClean="0">
                              <a:latin typeface="Cambria Math" panose="02040503050406030204" pitchFamily="18" charset="0"/>
                            </a:rPr>
                            <m:t>S</m:t>
                          </m:r>
                        </m:e>
                        <m:sub>
                          <m:r>
                            <m:rPr>
                              <m:sty m:val="p"/>
                            </m:rPr>
                            <a:rPr lang="fr-FR" sz="2000" b="0" i="0" smtClean="0">
                              <a:latin typeface="Cambria Math" panose="02040503050406030204" pitchFamily="18" charset="0"/>
                            </a:rPr>
                            <m:t>m</m:t>
                          </m:r>
                        </m:sub>
                      </m:sSub>
                      <m:r>
                        <a:rPr lang="fr-FR" sz="2000" b="0" i="0" smtClean="0">
                          <a:latin typeface="Cambria Math" panose="02040503050406030204" pitchFamily="18" charset="0"/>
                        </a:rPr>
                        <m:t> </m:t>
                      </m:r>
                      <m:r>
                        <m:rPr>
                          <m:sty m:val="p"/>
                        </m:rPr>
                        <a:rPr lang="fr-FR" sz="2000" b="0" i="0" smtClean="0">
                          <a:latin typeface="Cambria Math" panose="02040503050406030204" pitchFamily="18" charset="0"/>
                        </a:rPr>
                        <m:t>sin</m:t>
                      </m:r>
                      <m:d>
                        <m:dPr>
                          <m:ctrlPr>
                            <a:rPr lang="fr-FR" sz="2000" b="0" i="1" smtClean="0">
                              <a:latin typeface="Cambria Math" panose="02040503050406030204" pitchFamily="18" charset="0"/>
                            </a:rPr>
                          </m:ctrlPr>
                        </m:dPr>
                        <m:e>
                          <m:r>
                            <m:rPr>
                              <m:sty m:val="p"/>
                            </m:rPr>
                            <a:rPr lang="el-GR" sz="2000" b="0" i="0" smtClean="0">
                              <a:latin typeface="Cambria Math" panose="02040503050406030204" pitchFamily="18" charset="0"/>
                              <a:ea typeface="Cambria Math" panose="02040503050406030204" pitchFamily="18" charset="0"/>
                            </a:rPr>
                            <m:t>ω</m:t>
                          </m:r>
                          <m:r>
                            <m:rPr>
                              <m:sty m:val="p"/>
                            </m:rPr>
                            <a:rPr lang="fr-FR" sz="2000" b="0" i="0" smtClean="0">
                              <a:latin typeface="Cambria Math" panose="02040503050406030204" pitchFamily="18" charset="0"/>
                              <a:ea typeface="Cambria Math" panose="02040503050406030204" pitchFamily="18" charset="0"/>
                            </a:rPr>
                            <m:t>t</m:t>
                          </m:r>
                          <m:r>
                            <a:rPr lang="fr-FR" sz="2000" b="0" i="0" smtClean="0">
                              <a:latin typeface="Cambria Math" panose="02040503050406030204" pitchFamily="18" charset="0"/>
                              <a:ea typeface="Cambria Math" panose="02040503050406030204" pitchFamily="18" charset="0"/>
                            </a:rPr>
                            <m:t>+ </m:t>
                          </m:r>
                          <m:r>
                            <m:rPr>
                              <m:sty m:val="p"/>
                            </m:rPr>
                            <a:rPr lang="fr-FR" sz="2000" b="0" i="0" smtClean="0">
                              <a:latin typeface="Cambria Math" panose="02040503050406030204" pitchFamily="18" charset="0"/>
                              <a:ea typeface="Cambria Math" panose="02040503050406030204" pitchFamily="18" charset="0"/>
                            </a:rPr>
                            <m:t>φ</m:t>
                          </m:r>
                        </m:e>
                      </m:d>
                      <m:r>
                        <a:rPr lang="fr-FR" sz="2000" b="0" i="0" smtClean="0">
                          <a:latin typeface="Cambria Math" panose="02040503050406030204" pitchFamily="18" charset="0"/>
                          <a:ea typeface="Cambria Math" panose="02040503050406030204" pitchFamily="18" charset="0"/>
                        </a:rPr>
                        <m:t>      </m:t>
                      </m:r>
                      <m:r>
                        <m:rPr>
                          <m:sty m:val="p"/>
                        </m:rPr>
                        <a:rPr lang="fr-FR" sz="2000" b="0" i="0" smtClean="0">
                          <a:latin typeface="Cambria Math" panose="02040503050406030204" pitchFamily="18" charset="0"/>
                          <a:ea typeface="Cambria Math" panose="02040503050406030204" pitchFamily="18" charset="0"/>
                        </a:rPr>
                        <m:t>ou</m:t>
                      </m:r>
                      <m:r>
                        <a:rPr lang="fr-FR" sz="2000" b="0" i="0" smtClean="0">
                          <a:latin typeface="Cambria Math" panose="02040503050406030204" pitchFamily="18" charset="0"/>
                          <a:ea typeface="Cambria Math" panose="02040503050406030204" pitchFamily="18" charset="0"/>
                        </a:rPr>
                        <m:t> </m:t>
                      </m:r>
                      <m:r>
                        <m:rPr>
                          <m:sty m:val="p"/>
                        </m:rPr>
                        <a:rPr lang="fr-FR" sz="2000" b="0" i="0" smtClean="0">
                          <a:latin typeface="Cambria Math" panose="02040503050406030204" pitchFamily="18" charset="0"/>
                          <a:ea typeface="Cambria Math" panose="02040503050406030204" pitchFamily="18" charset="0"/>
                        </a:rPr>
                        <m:t>bien</m:t>
                      </m:r>
                      <m:r>
                        <a:rPr lang="fr-FR" sz="2000" b="0" i="0" smtClean="0">
                          <a:latin typeface="Cambria Math" panose="02040503050406030204" pitchFamily="18" charset="0"/>
                          <a:ea typeface="Cambria Math" panose="02040503050406030204" pitchFamily="18" charset="0"/>
                        </a:rPr>
                        <m:t>     </m:t>
                      </m:r>
                      <m:r>
                        <m:rPr>
                          <m:sty m:val="p"/>
                        </m:rPr>
                        <a:rPr lang="fr-FR" sz="2000" b="0" i="0" smtClean="0">
                          <a:latin typeface="Cambria Math" panose="02040503050406030204" pitchFamily="18" charset="0"/>
                          <a:ea typeface="Cambria Math" panose="02040503050406030204" pitchFamily="18" charset="0"/>
                        </a:rPr>
                        <m:t>s</m:t>
                      </m:r>
                      <m:d>
                        <m:dPr>
                          <m:ctrlPr>
                            <a:rPr lang="fr-FR" sz="2000" b="0" i="1" smtClean="0">
                              <a:latin typeface="Cambria Math" panose="02040503050406030204" pitchFamily="18" charset="0"/>
                              <a:ea typeface="Cambria Math" panose="02040503050406030204" pitchFamily="18" charset="0"/>
                            </a:rPr>
                          </m:ctrlPr>
                        </m:dPr>
                        <m:e>
                          <m:r>
                            <m:rPr>
                              <m:sty m:val="p"/>
                            </m:rPr>
                            <a:rPr lang="fr-FR" sz="2000" b="0" i="0" smtClean="0">
                              <a:latin typeface="Cambria Math" panose="02040503050406030204" pitchFamily="18" charset="0"/>
                              <a:ea typeface="Cambria Math" panose="02040503050406030204" pitchFamily="18" charset="0"/>
                            </a:rPr>
                            <m:t>t</m:t>
                          </m:r>
                        </m:e>
                      </m:d>
                      <m:r>
                        <a:rPr lang="fr-FR" sz="2000" b="0" i="0" smtClean="0">
                          <a:latin typeface="Cambria Math" panose="02040503050406030204" pitchFamily="18" charset="0"/>
                          <a:ea typeface="Cambria Math" panose="02040503050406030204" pitchFamily="18" charset="0"/>
                        </a:rPr>
                        <m:t>= </m:t>
                      </m:r>
                      <m:sSub>
                        <m:sSubPr>
                          <m:ctrlPr>
                            <a:rPr lang="fr-FR" sz="2000" b="0" i="1" smtClean="0">
                              <a:latin typeface="Cambria Math" panose="02040503050406030204" pitchFamily="18" charset="0"/>
                              <a:ea typeface="Cambria Math" panose="02040503050406030204" pitchFamily="18" charset="0"/>
                            </a:rPr>
                          </m:ctrlPr>
                        </m:sSubPr>
                        <m:e>
                          <m:r>
                            <m:rPr>
                              <m:sty m:val="p"/>
                            </m:rPr>
                            <a:rPr lang="fr-FR" sz="2000" b="0" i="0" smtClean="0">
                              <a:latin typeface="Cambria Math" panose="02040503050406030204" pitchFamily="18" charset="0"/>
                              <a:ea typeface="Cambria Math" panose="02040503050406030204" pitchFamily="18" charset="0"/>
                            </a:rPr>
                            <m:t>S</m:t>
                          </m:r>
                        </m:e>
                        <m:sub>
                          <m:r>
                            <m:rPr>
                              <m:sty m:val="p"/>
                            </m:rPr>
                            <a:rPr lang="fr-FR" sz="2000" b="0" i="0" smtClean="0">
                              <a:latin typeface="Cambria Math" panose="02040503050406030204" pitchFamily="18" charset="0"/>
                              <a:ea typeface="Cambria Math" panose="02040503050406030204" pitchFamily="18" charset="0"/>
                            </a:rPr>
                            <m:t>m</m:t>
                          </m:r>
                        </m:sub>
                      </m:sSub>
                      <m:r>
                        <m:rPr>
                          <m:sty m:val="p"/>
                        </m:rPr>
                        <a:rPr lang="fr-FR" sz="2000" b="0" i="0" smtClean="0">
                          <a:latin typeface="Cambria Math" panose="02040503050406030204" pitchFamily="18" charset="0"/>
                          <a:ea typeface="Cambria Math" panose="02040503050406030204" pitchFamily="18" charset="0"/>
                        </a:rPr>
                        <m:t>cos</m:t>
                      </m:r>
                      <m:r>
                        <a:rPr lang="fr-FR" sz="2000" b="0" i="0" smtClean="0">
                          <a:latin typeface="Cambria Math" panose="02040503050406030204" pitchFamily="18" charset="0"/>
                          <a:ea typeface="Cambria Math" panose="02040503050406030204" pitchFamily="18" charset="0"/>
                        </a:rPr>
                        <m:t>⁡(</m:t>
                      </m:r>
                      <m:r>
                        <m:rPr>
                          <m:sty m:val="p"/>
                        </m:rPr>
                        <a:rPr lang="fr-FR" sz="2000" b="0" i="0" smtClean="0">
                          <a:latin typeface="Cambria Math" panose="02040503050406030204" pitchFamily="18" charset="0"/>
                          <a:ea typeface="Cambria Math" panose="02040503050406030204" pitchFamily="18" charset="0"/>
                        </a:rPr>
                        <m:t>ωt</m:t>
                      </m:r>
                      <m:r>
                        <a:rPr lang="fr-FR" sz="2000" b="0" i="0" smtClean="0">
                          <a:latin typeface="Cambria Math" panose="02040503050406030204" pitchFamily="18" charset="0"/>
                          <a:ea typeface="Cambria Math" panose="02040503050406030204" pitchFamily="18" charset="0"/>
                        </a:rPr>
                        <m:t>+ </m:t>
                      </m:r>
                      <m:r>
                        <m:rPr>
                          <m:sty m:val="p"/>
                        </m:rPr>
                        <a:rPr lang="fr-FR" sz="2000" b="0" i="0" smtClean="0">
                          <a:latin typeface="Cambria Math" panose="02040503050406030204" pitchFamily="18" charset="0"/>
                          <a:ea typeface="Cambria Math" panose="02040503050406030204" pitchFamily="18" charset="0"/>
                        </a:rPr>
                        <m:t>φ</m:t>
                      </m:r>
                      <m:r>
                        <a:rPr lang="fr-FR" sz="2000" b="0" i="0" smtClean="0">
                          <a:latin typeface="Cambria Math" panose="02040503050406030204" pitchFamily="18" charset="0"/>
                          <a:ea typeface="Cambria Math" panose="02040503050406030204" pitchFamily="18" charset="0"/>
                        </a:rPr>
                        <m:t>)</m:t>
                      </m:r>
                    </m:oMath>
                  </m:oMathPara>
                </a14:m>
                <a:endParaRPr lang="fr-FR" sz="2000" dirty="0">
                  <a:latin typeface="Calibri" panose="020F0502020204030204" pitchFamily="34" charset="0"/>
                  <a:cs typeface="Calibri" panose="020F0502020204030204" pitchFamily="34" charset="0"/>
                </a:endParaRPr>
              </a:p>
            </p:txBody>
          </p:sp>
        </mc:Choice>
        <mc:Fallback xmlns="">
          <p:sp>
            <p:nvSpPr>
              <p:cNvPr id="8" name="ZoneTexte 7"/>
              <p:cNvSpPr txBox="1">
                <a:spLocks noRot="1" noChangeAspect="1" noMove="1" noResize="1" noEditPoints="1" noAdjustHandles="1" noChangeArrowheads="1" noChangeShapeType="1" noTextEdit="1"/>
              </p:cNvSpPr>
              <p:nvPr/>
            </p:nvSpPr>
            <p:spPr>
              <a:xfrm>
                <a:off x="2479964" y="1988313"/>
                <a:ext cx="6411499" cy="307777"/>
              </a:xfrm>
              <a:prstGeom prst="rect">
                <a:avLst/>
              </a:prstGeom>
              <a:blipFill>
                <a:blip r:embed="rId2"/>
                <a:stretch>
                  <a:fillRect l="-570" t="-1961" r="-1426" b="-33333"/>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523450" y="2662676"/>
                <a:ext cx="4239622" cy="400110"/>
              </a:xfrm>
              <a:prstGeom prst="rect">
                <a:avLst/>
              </a:prstGeom>
            </p:spPr>
            <p:txBody>
              <a:bodyPr wrap="none">
                <a:spAutoFit/>
              </a:bodyPr>
              <a:lstStyle/>
              <a:p>
                <a14:m>
                  <m:oMath xmlns:m="http://schemas.openxmlformats.org/officeDocument/2006/math">
                    <m:r>
                      <m:rPr>
                        <m:sty m:val="p"/>
                      </m:rPr>
                      <a:rPr lang="fr-FR" sz="2000" i="0" smtClean="0">
                        <a:latin typeface="Cambria Math" panose="02040503050406030204" pitchFamily="18" charset="0"/>
                        <a:ea typeface="Cambria Math" panose="02040503050406030204" pitchFamily="18" charset="0"/>
                        <a:cs typeface="Tahoma" panose="020B0604030504040204" pitchFamily="34" charset="0"/>
                      </a:rPr>
                      <m:t>φ</m:t>
                    </m:r>
                    <m:r>
                      <a:rPr lang="fr-FR" sz="2000" b="0" i="1" smtClean="0">
                        <a:latin typeface="Cambria Math" panose="02040503050406030204" pitchFamily="18" charset="0"/>
                        <a:ea typeface="Cambria Math" panose="02040503050406030204" pitchFamily="18" charset="0"/>
                        <a:cs typeface="Tahoma" panose="020B0604030504040204" pitchFamily="34" charset="0"/>
                      </a:rPr>
                      <m:t>    </m:t>
                    </m:r>
                  </m:oMath>
                </a14:m>
                <a:r>
                  <a:rPr lang="fr-FR" sz="2000" dirty="0">
                    <a:ea typeface="Times New Roman" panose="02020603050405020304" pitchFamily="18" charset="0"/>
                    <a:cs typeface="Tahoma" panose="020B0604030504040204" pitchFamily="34" charset="0"/>
                  </a:rPr>
                  <a:t>étant la phase à l’origine du signal ;</a:t>
                </a:r>
                <a:endParaRPr lang="fr-FR" sz="2000" dirty="0"/>
              </a:p>
            </p:txBody>
          </p:sp>
        </mc:Choice>
        <mc:Fallback xmlns="">
          <p:sp>
            <p:nvSpPr>
              <p:cNvPr id="9" name="Rectangle 8"/>
              <p:cNvSpPr>
                <a:spLocks noRot="1" noChangeAspect="1" noMove="1" noResize="1" noEditPoints="1" noAdjustHandles="1" noChangeArrowheads="1" noChangeShapeType="1" noTextEdit="1"/>
              </p:cNvSpPr>
              <p:nvPr/>
            </p:nvSpPr>
            <p:spPr>
              <a:xfrm>
                <a:off x="523450" y="2662676"/>
                <a:ext cx="4239622" cy="400110"/>
              </a:xfrm>
              <a:prstGeom prst="rect">
                <a:avLst/>
              </a:prstGeom>
              <a:blipFill>
                <a:blip r:embed="rId3"/>
                <a:stretch>
                  <a:fillRect t="-9231" r="-576" b="-27692"/>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523450" y="3346242"/>
                <a:ext cx="11225205" cy="1758687"/>
              </a:xfrm>
              <a:prstGeom prst="rect">
                <a:avLst/>
              </a:prstGeom>
            </p:spPr>
            <p:txBody>
              <a:bodyPr wrap="square">
                <a:spAutoFit/>
              </a:bodyPr>
              <a:lstStyle/>
              <a:p>
                <a:pPr>
                  <a:spcAft>
                    <a:spcPts val="0"/>
                  </a:spcAft>
                </a:pPr>
                <a14:m>
                  <m:oMath xmlns:m="http://schemas.openxmlformats.org/officeDocument/2006/math">
                    <m:r>
                      <m:rPr>
                        <m:sty m:val="p"/>
                      </m:rPr>
                      <a:rPr lang="fr-FR" sz="2000" b="0" i="0" smtClean="0">
                        <a:latin typeface="Cambria Math" panose="02040503050406030204" pitchFamily="18" charset="0"/>
                        <a:ea typeface="Cambria Math" panose="02040503050406030204" pitchFamily="18" charset="0"/>
                        <a:cs typeface="Tahoma" panose="020B0604030504040204" pitchFamily="34" charset="0"/>
                      </a:rPr>
                      <m:t>ω</m:t>
                    </m:r>
                    <m:r>
                      <a:rPr lang="fr-FR" sz="2000" b="0" i="0" smtClean="0">
                        <a:latin typeface="Cambria Math" panose="02040503050406030204" pitchFamily="18" charset="0"/>
                        <a:ea typeface="Cambria Math" panose="02040503050406030204" pitchFamily="18" charset="0"/>
                        <a:cs typeface="Tahoma" panose="020B0604030504040204" pitchFamily="34" charset="0"/>
                      </a:rPr>
                      <m:t>=</m:t>
                    </m:r>
                    <m:f>
                      <m:fPr>
                        <m:ctrlPr>
                          <a:rPr lang="fr-FR" sz="2000" b="0" i="1" smtClean="0">
                            <a:latin typeface="Cambria Math" panose="02040503050406030204" pitchFamily="18" charset="0"/>
                            <a:ea typeface="Cambria Math" panose="02040503050406030204" pitchFamily="18" charset="0"/>
                            <a:cs typeface="Tahoma" panose="020B0604030504040204" pitchFamily="34" charset="0"/>
                          </a:rPr>
                        </m:ctrlPr>
                      </m:fPr>
                      <m:num>
                        <m:r>
                          <a:rPr lang="fr-FR" sz="2000" b="0" i="0" smtClean="0">
                            <a:latin typeface="Cambria Math" panose="02040503050406030204" pitchFamily="18" charset="0"/>
                            <a:ea typeface="Cambria Math" panose="02040503050406030204" pitchFamily="18" charset="0"/>
                            <a:cs typeface="Tahoma" panose="020B0604030504040204" pitchFamily="34" charset="0"/>
                          </a:rPr>
                          <m:t>2</m:t>
                        </m:r>
                        <m:r>
                          <m:rPr>
                            <m:sty m:val="p"/>
                          </m:rPr>
                          <a:rPr lang="fr-FR" sz="2000" b="0" i="0" smtClean="0">
                            <a:latin typeface="Cambria Math" panose="02040503050406030204" pitchFamily="18" charset="0"/>
                            <a:ea typeface="Cambria Math" panose="02040503050406030204" pitchFamily="18" charset="0"/>
                            <a:cs typeface="Tahoma" panose="020B0604030504040204" pitchFamily="34" charset="0"/>
                          </a:rPr>
                          <m:t>π</m:t>
                        </m:r>
                      </m:num>
                      <m:den>
                        <m:r>
                          <m:rPr>
                            <m:sty m:val="p"/>
                          </m:rPr>
                          <a:rPr lang="fr-FR" sz="2000" b="0" i="0" smtClean="0">
                            <a:latin typeface="Cambria Math" panose="02040503050406030204" pitchFamily="18" charset="0"/>
                            <a:ea typeface="Cambria Math" panose="02040503050406030204" pitchFamily="18" charset="0"/>
                            <a:cs typeface="Tahoma" panose="020B0604030504040204" pitchFamily="34" charset="0"/>
                          </a:rPr>
                          <m:t>T</m:t>
                        </m:r>
                      </m:den>
                    </m:f>
                    <m:r>
                      <a:rPr lang="fr-FR" sz="2000" b="0" i="0" smtClean="0">
                        <a:latin typeface="Cambria Math" panose="02040503050406030204" pitchFamily="18" charset="0"/>
                        <a:ea typeface="Cambria Math" panose="02040503050406030204" pitchFamily="18" charset="0"/>
                        <a:cs typeface="Tahoma" panose="020B0604030504040204" pitchFamily="34" charset="0"/>
                      </a:rPr>
                      <m:t>=2</m:t>
                    </m:r>
                    <m:r>
                      <m:rPr>
                        <m:sty m:val="p"/>
                      </m:rPr>
                      <a:rPr lang="fr-FR" sz="2000" b="0" i="0" smtClean="0">
                        <a:latin typeface="Cambria Math" panose="02040503050406030204" pitchFamily="18" charset="0"/>
                        <a:ea typeface="Cambria Math" panose="02040503050406030204" pitchFamily="18" charset="0"/>
                        <a:cs typeface="Tahoma" panose="020B0604030504040204" pitchFamily="34" charset="0"/>
                      </a:rPr>
                      <m:t>πf</m:t>
                    </m:r>
                  </m:oMath>
                </a14:m>
                <a:r>
                  <a:rPr lang="fr-FR" sz="2000" b="0" dirty="0">
                    <a:latin typeface="Calibri" panose="020F0502020204030204" pitchFamily="34" charset="0"/>
                    <a:ea typeface="Cambria Math" panose="02040503050406030204" pitchFamily="18" charset="0"/>
                    <a:cs typeface="Calibri" panose="020F0502020204030204" pitchFamily="34" charset="0"/>
                  </a:rPr>
                  <a:t>    avec  </a:t>
                </a:r>
                <a:r>
                  <a:rPr lang="fr-FR" sz="2000" dirty="0">
                    <a:latin typeface="Calibri" panose="020F0502020204030204" pitchFamily="34" charset="0"/>
                    <a:ea typeface="Cambria Math" panose="02040503050406030204" pitchFamily="18" charset="0"/>
                    <a:cs typeface="Calibri" panose="020F0502020204030204" pitchFamily="34" charset="0"/>
                  </a:rPr>
                  <a:t>  </a:t>
                </a:r>
                <a14:m>
                  <m:oMath xmlns:m="http://schemas.openxmlformats.org/officeDocument/2006/math">
                    <m:r>
                      <m:rPr>
                        <m:sty m:val="p"/>
                      </m:rPr>
                      <a:rPr lang="fr-FR" sz="2000" i="0" smtClean="0">
                        <a:latin typeface="Cambria Math" panose="02040503050406030204" pitchFamily="18" charset="0"/>
                        <a:ea typeface="Cambria Math" panose="02040503050406030204" pitchFamily="18" charset="0"/>
                        <a:cs typeface="Tahoma" panose="020B0604030504040204" pitchFamily="34" charset="0"/>
                      </a:rPr>
                      <m:t>ω</m:t>
                    </m:r>
                  </m:oMath>
                </a14:m>
                <a:r>
                  <a:rPr lang="fr-FR" sz="2000" dirty="0">
                    <a:ea typeface="Times New Roman" panose="02020603050405020304" pitchFamily="18" charset="0"/>
                    <a:cs typeface="Tahoma" panose="020B0604030504040204" pitchFamily="34" charset="0"/>
                  </a:rPr>
                  <a:t>  la pulsation en rad.s</a:t>
                </a:r>
                <a:r>
                  <a:rPr lang="fr-FR" sz="2000" baseline="30000" dirty="0">
                    <a:ea typeface="Times New Roman" panose="02020603050405020304" pitchFamily="18" charset="0"/>
                    <a:cs typeface="Tahoma" panose="020B0604030504040204" pitchFamily="34" charset="0"/>
                  </a:rPr>
                  <a:t>-1</a:t>
                </a:r>
                <a:r>
                  <a:rPr lang="fr-FR" sz="2000" dirty="0">
                    <a:ea typeface="Times New Roman" panose="02020603050405020304" pitchFamily="18" charset="0"/>
                    <a:cs typeface="Tahoma" panose="020B0604030504040204" pitchFamily="34" charset="0"/>
                  </a:rPr>
                  <a:t> ;  T la période en s ;    et f   la fréquence en Hz.</a:t>
                </a:r>
                <a:endParaRPr lang="fr-FR" sz="2000" dirty="0">
                  <a:ea typeface="Times New Roman" panose="02020603050405020304" pitchFamily="18" charset="0"/>
                </a:endParaRPr>
              </a:p>
              <a:p>
                <a:pPr>
                  <a:spcAft>
                    <a:spcPts val="0"/>
                  </a:spcAft>
                </a:pPr>
                <a:r>
                  <a:rPr lang="fr-FR" sz="2000" dirty="0">
                    <a:ea typeface="Times New Roman" panose="02020603050405020304" pitchFamily="18" charset="0"/>
                    <a:cs typeface="Tahoma" panose="020B0604030504040204" pitchFamily="34" charset="0"/>
                  </a:rPr>
                  <a:t> </a:t>
                </a:r>
                <a:endParaRPr lang="fr-FR" sz="2000" dirty="0">
                  <a:ea typeface="Times New Roman" panose="02020603050405020304" pitchFamily="18" charset="0"/>
                </a:endParaRPr>
              </a:p>
              <a:p>
                <a:pPr>
                  <a:spcAft>
                    <a:spcPts val="0"/>
                  </a:spcAft>
                </a:pPr>
                <a:r>
                  <a:rPr lang="fr-FR" sz="2000" dirty="0">
                    <a:ea typeface="Times New Roman" panose="02020603050405020304" pitchFamily="18" charset="0"/>
                    <a:cs typeface="Tahoma" panose="020B0604030504040204" pitchFamily="34" charset="0"/>
                  </a:rPr>
                  <a:t>s(t)   la valeur à l’instant t</a:t>
                </a:r>
                <a:endParaRPr lang="fr-FR" sz="2000" dirty="0">
                  <a:ea typeface="Times New Roman" panose="02020603050405020304" pitchFamily="18" charset="0"/>
                </a:endParaRPr>
              </a:p>
              <a:p>
                <a:pPr>
                  <a:spcAft>
                    <a:spcPts val="0"/>
                  </a:spcAft>
                </a:pPr>
                <a:r>
                  <a:rPr lang="fr-FR" sz="2000" dirty="0">
                    <a:ea typeface="Times New Roman" panose="02020603050405020304" pitchFamily="18" charset="0"/>
                    <a:cs typeface="Tahoma" panose="020B0604030504040204" pitchFamily="34" charset="0"/>
                  </a:rPr>
                  <a:t> </a:t>
                </a:r>
                <a:endParaRPr lang="fr-FR" sz="2000" dirty="0">
                  <a:ea typeface="Times New Roman" panose="02020603050405020304" pitchFamily="18" charset="0"/>
                </a:endParaRPr>
              </a:p>
              <a:p>
                <a:pPr>
                  <a:spcAft>
                    <a:spcPts val="0"/>
                  </a:spcAft>
                </a:pPr>
                <a:r>
                  <a:rPr lang="fr-FR" sz="2000" dirty="0" err="1">
                    <a:ea typeface="Times New Roman" panose="02020603050405020304" pitchFamily="18" charset="0"/>
                    <a:cs typeface="Tahoma" panose="020B0604030504040204" pitchFamily="34" charset="0"/>
                  </a:rPr>
                  <a:t>S</a:t>
                </a:r>
                <a:r>
                  <a:rPr lang="fr-FR" sz="2000" baseline="-25000" dirty="0" err="1">
                    <a:ea typeface="Times New Roman" panose="02020603050405020304" pitchFamily="18" charset="0"/>
                    <a:cs typeface="Tahoma" panose="020B0604030504040204" pitchFamily="34" charset="0"/>
                  </a:rPr>
                  <a:t>m</a:t>
                </a:r>
                <a:r>
                  <a:rPr lang="fr-FR" sz="2000" dirty="0">
                    <a:ea typeface="Times New Roman" panose="02020603050405020304" pitchFamily="18" charset="0"/>
                    <a:cs typeface="Tahoma" panose="020B0604030504040204" pitchFamily="34" charset="0"/>
                  </a:rPr>
                  <a:t> est l’amplitude du signal.</a:t>
                </a:r>
                <a:endParaRPr lang="fr-FR" sz="2000" dirty="0">
                  <a:ea typeface="Times New Roman" panose="02020603050405020304" pitchFamily="18" charset="0"/>
                </a:endParaRPr>
              </a:p>
            </p:txBody>
          </p:sp>
        </mc:Choice>
        <mc:Fallback xmlns="">
          <p:sp>
            <p:nvSpPr>
              <p:cNvPr id="13" name="Rectangle 12"/>
              <p:cNvSpPr>
                <a:spLocks noRot="1" noChangeAspect="1" noMove="1" noResize="1" noEditPoints="1" noAdjustHandles="1" noChangeArrowheads="1" noChangeShapeType="1" noTextEdit="1"/>
              </p:cNvSpPr>
              <p:nvPr/>
            </p:nvSpPr>
            <p:spPr>
              <a:xfrm>
                <a:off x="523450" y="3346242"/>
                <a:ext cx="11225205" cy="1758687"/>
              </a:xfrm>
              <a:prstGeom prst="rect">
                <a:avLst/>
              </a:prstGeom>
              <a:blipFill>
                <a:blip r:embed="rId4"/>
                <a:stretch>
                  <a:fillRect l="-598" b="-5556"/>
                </a:stretch>
              </a:blipFill>
            </p:spPr>
            <p:txBody>
              <a:bodyPr/>
              <a:lstStyle/>
              <a:p>
                <a:r>
                  <a:rPr lang="fr-FR">
                    <a:noFill/>
                  </a:rPr>
                  <a:t> </a:t>
                </a:r>
              </a:p>
            </p:txBody>
          </p:sp>
        </mc:Fallback>
      </mc:AlternateContent>
      <p:pic>
        <p:nvPicPr>
          <p:cNvPr id="14" name="Image 13" descr="&amp;Kcy;&amp;rcy;&amp;acy;&amp;scy;&amp;ncy;&amp;ycy;&amp;jcy; &amp;vcy;&amp;ncy;&amp;icy;&amp;mcy;&amp;acy;&amp;ncy;&amp;icy;&amp;iecy; &amp;ocy;&amp;pcy;&amp;acy;&amp;scy;&amp;ncy;&amp;ocy;&amp;scy;&amp;tcy;&amp;icy; &amp;pcy;&amp;rcy;&amp;iecy;&amp;dcy;&amp;ucy;&amp;pcy;&amp;rcy;&amp;iecy;&amp;zhcy;&amp;dcy;&amp;acy;&amp;yucy;&amp;shchcy;&amp;icy;&amp;jcy; &amp;zcy;&amp;ncy;&amp;acy;&amp;kcy; &amp;scy; &amp;scy;&amp;icy;&amp;mcy;&amp;vcy;&amp;ocy;&amp;lcy;&amp;ocy;&amp;mcy; &amp;scy;&amp;iecy;&amp;rcy;&amp;dcy;&amp;tscy;&amp;acy; &amp;scy; &amp;ocy;&amp;tcy;&amp;rcy;&amp;acy;&amp;zhcy;&amp;iecy;&amp;ncy;&amp;icy;&amp;iecy;&amp;mcy; &amp;ncy;&amp;acy; &amp;bcy;&amp;iecy;&amp;lcy;&amp;ocy;&amp;mcy; &amp;fcy;&amp;ocy;&amp;ncy;&amp;iecy; — &amp;scy;&amp;tcy;&amp;ocy;&amp;kcy;&amp;ocy;&amp;vcy;&amp;ycy;&amp;jcy; &amp;vcy;&amp;iecy;&amp;kcy;&amp;tcy;&amp;ocy;&amp;rcy;"/>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80649" y="68722"/>
            <a:ext cx="925223" cy="807460"/>
          </a:xfrm>
          <a:prstGeom prst="rect">
            <a:avLst/>
          </a:prstGeom>
          <a:noFill/>
          <a:ln>
            <a:noFill/>
          </a:ln>
        </p:spPr>
      </p:pic>
    </p:spTree>
    <p:extLst>
      <p:ext uri="{BB962C8B-B14F-4D97-AF65-F5344CB8AC3E}">
        <p14:creationId xmlns:p14="http://schemas.microsoft.com/office/powerpoint/2010/main" val="38559277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0644" y="404152"/>
            <a:ext cx="5920339" cy="461665"/>
          </a:xfrm>
          <a:prstGeom prst="rect">
            <a:avLst/>
          </a:prstGeom>
        </p:spPr>
        <p:txBody>
          <a:bodyPr wrap="none">
            <a:spAutoFit/>
          </a:bodyPr>
          <a:lstStyle/>
          <a:p>
            <a:pPr>
              <a:spcAft>
                <a:spcPts val="0"/>
              </a:spcAft>
            </a:pPr>
            <a:r>
              <a:rPr lang="fr-FR" sz="2400" u="sng" dirty="0">
                <a:solidFill>
                  <a:srgbClr val="0070C0"/>
                </a:solidFill>
                <a:ea typeface="Times New Roman" panose="02020603050405020304" pitchFamily="18" charset="0"/>
              </a:rPr>
              <a:t>VII-  Notion de déphasage entre deux signaux</a:t>
            </a:r>
            <a:r>
              <a:rPr lang="fr-FR" u="sng" dirty="0">
                <a:latin typeface="Verdana" panose="020B0604030504040204" pitchFamily="34" charset="0"/>
                <a:ea typeface="Times New Roman" panose="02020603050405020304" pitchFamily="18" charset="0"/>
              </a:rPr>
              <a:t>.</a:t>
            </a:r>
            <a:endParaRPr lang="fr-FR" sz="1200" dirty="0">
              <a:effectLst/>
              <a:latin typeface="Times New Roman" panose="02020603050405020304" pitchFamily="18" charset="0"/>
              <a:ea typeface="Times New Roman" panose="02020603050405020304" pitchFamily="18" charset="0"/>
            </a:endParaRPr>
          </a:p>
        </p:txBody>
      </p:sp>
      <p:sp>
        <p:nvSpPr>
          <p:cNvPr id="3" name="Rectangle 2"/>
          <p:cNvSpPr/>
          <p:nvPr/>
        </p:nvSpPr>
        <p:spPr>
          <a:xfrm>
            <a:off x="691566" y="1249371"/>
            <a:ext cx="7635016" cy="646331"/>
          </a:xfrm>
          <a:prstGeom prst="rect">
            <a:avLst/>
          </a:prstGeom>
        </p:spPr>
        <p:txBody>
          <a:bodyPr wrap="square">
            <a:spAutoFit/>
          </a:bodyPr>
          <a:lstStyle/>
          <a:p>
            <a:pPr>
              <a:spcAft>
                <a:spcPts val="0"/>
              </a:spcAft>
            </a:pPr>
            <a:r>
              <a:rPr lang="fr-FR" dirty="0">
                <a:latin typeface="Verdana" panose="020B0604030504040204" pitchFamily="34" charset="0"/>
                <a:ea typeface="Times New Roman" panose="02020603050405020304" pitchFamily="18" charset="0"/>
              </a:rPr>
              <a:t>On considère les deux signaux précédents courbes 1 et 2.</a:t>
            </a:r>
            <a:endParaRPr lang="fr-FR" sz="1200" dirty="0">
              <a:latin typeface="Times New Roman" panose="02020603050405020304" pitchFamily="18" charset="0"/>
              <a:ea typeface="Times New Roman" panose="02020603050405020304" pitchFamily="18" charset="0"/>
            </a:endParaRPr>
          </a:p>
          <a:p>
            <a:pPr>
              <a:spcAft>
                <a:spcPts val="0"/>
              </a:spcAft>
            </a:pPr>
            <a:r>
              <a:rPr lang="fr-FR" dirty="0">
                <a:latin typeface="Verdana" panose="020B0604030504040204" pitchFamily="34" charset="0"/>
                <a:ea typeface="Times New Roman" panose="02020603050405020304" pitchFamily="18" charset="0"/>
              </a:rPr>
              <a:t> </a:t>
            </a:r>
            <a:endParaRPr lang="fr-FR" sz="1200" dirty="0">
              <a:effectLst/>
              <a:latin typeface="Times New Roman" panose="02020603050405020304" pitchFamily="18" charset="0"/>
              <a:ea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Rectangle 3"/>
              <p:cNvSpPr/>
              <p:nvPr/>
            </p:nvSpPr>
            <p:spPr>
              <a:xfrm>
                <a:off x="765742" y="1909924"/>
                <a:ext cx="10927494" cy="400110"/>
              </a:xfrm>
              <a:prstGeom prst="rect">
                <a:avLst/>
              </a:prstGeom>
            </p:spPr>
            <p:txBody>
              <a:bodyPr wrap="square">
                <a:spAutoFit/>
              </a:bodyPr>
              <a:lstStyle/>
              <a:p>
                <a:r>
                  <a:rPr lang="fr-FR" sz="2000" dirty="0">
                    <a:ea typeface="Times New Roman" panose="02020603050405020304" pitchFamily="18" charset="0"/>
                    <a:cs typeface="Times New Roman" panose="02020603050405020304" pitchFamily="18" charset="0"/>
                  </a:rPr>
                  <a:t>Le signal 1 est représenté par</a:t>
                </a:r>
                <a:r>
                  <a:rPr lang="fr-FR" sz="2000" dirty="0"/>
                  <a:t>   </a:t>
                </a:r>
                <a14:m>
                  <m:oMath xmlns:m="http://schemas.openxmlformats.org/officeDocument/2006/math">
                    <m:sSub>
                      <m:sSubPr>
                        <m:ctrlPr>
                          <a:rPr lang="fr-FR" sz="2000" i="1" smtClean="0">
                            <a:latin typeface="Cambria Math" panose="02040503050406030204" pitchFamily="18" charset="0"/>
                          </a:rPr>
                        </m:ctrlPr>
                      </m:sSubPr>
                      <m:e>
                        <m:r>
                          <m:rPr>
                            <m:sty m:val="p"/>
                          </m:rPr>
                          <a:rPr lang="fr-FR" sz="2000" b="0" i="0" smtClean="0">
                            <a:latin typeface="Cambria Math" panose="02040503050406030204" pitchFamily="18" charset="0"/>
                          </a:rPr>
                          <m:t>s</m:t>
                        </m:r>
                      </m:e>
                      <m:sub>
                        <m:r>
                          <a:rPr lang="fr-FR" sz="2000" b="0" i="0" smtClean="0">
                            <a:latin typeface="Cambria Math" panose="02040503050406030204" pitchFamily="18" charset="0"/>
                          </a:rPr>
                          <m:t>1</m:t>
                        </m:r>
                      </m:sub>
                    </m:sSub>
                    <m:d>
                      <m:dPr>
                        <m:ctrlPr>
                          <a:rPr lang="fr-FR" sz="2000" i="1">
                            <a:latin typeface="Cambria Math" panose="02040503050406030204" pitchFamily="18" charset="0"/>
                          </a:rPr>
                        </m:ctrlPr>
                      </m:dPr>
                      <m:e>
                        <m:r>
                          <m:rPr>
                            <m:sty m:val="p"/>
                          </m:rPr>
                          <a:rPr lang="fr-FR" sz="2000" i="0">
                            <a:latin typeface="Cambria Math" panose="02040503050406030204" pitchFamily="18" charset="0"/>
                          </a:rPr>
                          <m:t>t</m:t>
                        </m:r>
                      </m:e>
                    </m:d>
                    <m:r>
                      <a:rPr lang="fr-FR" sz="2000" i="0">
                        <a:latin typeface="Cambria Math" panose="02040503050406030204" pitchFamily="18" charset="0"/>
                      </a:rPr>
                      <m:t>=</m:t>
                    </m:r>
                    <m:sSub>
                      <m:sSubPr>
                        <m:ctrlPr>
                          <a:rPr lang="fr-FR" sz="2000" i="1">
                            <a:latin typeface="Cambria Math" panose="02040503050406030204" pitchFamily="18" charset="0"/>
                          </a:rPr>
                        </m:ctrlPr>
                      </m:sSubPr>
                      <m:e>
                        <m:r>
                          <m:rPr>
                            <m:sty m:val="p"/>
                          </m:rPr>
                          <a:rPr lang="fr-FR" sz="2000" i="0">
                            <a:latin typeface="Cambria Math" panose="02040503050406030204" pitchFamily="18" charset="0"/>
                          </a:rPr>
                          <m:t>S</m:t>
                        </m:r>
                      </m:e>
                      <m:sub>
                        <m:r>
                          <a:rPr lang="fr-FR" sz="2000" b="0" i="0" smtClean="0">
                            <a:latin typeface="Cambria Math" panose="02040503050406030204" pitchFamily="18" charset="0"/>
                          </a:rPr>
                          <m:t>1</m:t>
                        </m:r>
                      </m:sub>
                    </m:sSub>
                    <m:r>
                      <a:rPr lang="fr-FR" sz="2000" i="0">
                        <a:latin typeface="Cambria Math" panose="02040503050406030204" pitchFamily="18" charset="0"/>
                      </a:rPr>
                      <m:t> </m:t>
                    </m:r>
                    <m:r>
                      <m:rPr>
                        <m:sty m:val="p"/>
                      </m:rPr>
                      <a:rPr lang="fr-FR" sz="2000" i="0">
                        <a:latin typeface="Cambria Math" panose="02040503050406030204" pitchFamily="18" charset="0"/>
                      </a:rPr>
                      <m:t>sin</m:t>
                    </m:r>
                    <m:d>
                      <m:dPr>
                        <m:ctrlPr>
                          <a:rPr lang="fr-FR" sz="2000" i="1">
                            <a:latin typeface="Cambria Math" panose="02040503050406030204" pitchFamily="18" charset="0"/>
                          </a:rPr>
                        </m:ctrlPr>
                      </m:dPr>
                      <m:e>
                        <m:r>
                          <m:rPr>
                            <m:sty m:val="p"/>
                          </m:rPr>
                          <a:rPr lang="el-GR" sz="2000" i="0">
                            <a:latin typeface="Cambria Math" panose="02040503050406030204" pitchFamily="18" charset="0"/>
                            <a:ea typeface="Cambria Math" panose="02040503050406030204" pitchFamily="18" charset="0"/>
                          </a:rPr>
                          <m:t>ω</m:t>
                        </m:r>
                        <m:r>
                          <m:rPr>
                            <m:sty m:val="p"/>
                          </m:rPr>
                          <a:rPr lang="fr-FR" sz="2000" i="0">
                            <a:latin typeface="Cambria Math" panose="02040503050406030204" pitchFamily="18" charset="0"/>
                            <a:ea typeface="Cambria Math" panose="02040503050406030204" pitchFamily="18" charset="0"/>
                          </a:rPr>
                          <m:t>t</m:t>
                        </m:r>
                        <m:r>
                          <a:rPr lang="fr-FR" sz="2000" i="0">
                            <a:latin typeface="Cambria Math" panose="02040503050406030204" pitchFamily="18" charset="0"/>
                            <a:ea typeface="Cambria Math" panose="02040503050406030204" pitchFamily="18" charset="0"/>
                          </a:rPr>
                          <m:t>+ </m:t>
                        </m:r>
                        <m:sSub>
                          <m:sSubPr>
                            <m:ctrlPr>
                              <a:rPr lang="fr-FR" sz="2000" i="1" smtClean="0">
                                <a:latin typeface="Cambria Math" panose="02040503050406030204" pitchFamily="18" charset="0"/>
                                <a:ea typeface="Cambria Math" panose="02040503050406030204" pitchFamily="18" charset="0"/>
                              </a:rPr>
                            </m:ctrlPr>
                          </m:sSubPr>
                          <m:e>
                            <m:r>
                              <m:rPr>
                                <m:sty m:val="p"/>
                              </m:rPr>
                              <a:rPr lang="fr-FR" sz="2000" i="0" smtClean="0">
                                <a:latin typeface="Cambria Math" panose="02040503050406030204" pitchFamily="18" charset="0"/>
                                <a:ea typeface="Cambria Math" panose="02040503050406030204" pitchFamily="18" charset="0"/>
                              </a:rPr>
                              <m:t>φ</m:t>
                            </m:r>
                          </m:e>
                          <m:sub>
                            <m:r>
                              <a:rPr lang="fr-FR" sz="2000" b="0" i="0" smtClean="0">
                                <a:latin typeface="Cambria Math" panose="02040503050406030204" pitchFamily="18" charset="0"/>
                                <a:ea typeface="Cambria Math" panose="02040503050406030204" pitchFamily="18" charset="0"/>
                              </a:rPr>
                              <m:t>1</m:t>
                            </m:r>
                          </m:sub>
                        </m:sSub>
                      </m:e>
                    </m:d>
                  </m:oMath>
                </a14:m>
                <a:r>
                  <a:rPr lang="fr-FR" sz="2000" dirty="0">
                    <a:ea typeface="Times New Roman" panose="02020603050405020304" pitchFamily="18" charset="0"/>
                    <a:cs typeface="Times New Roman" panose="02020603050405020304" pitchFamily="18" charset="0"/>
                  </a:rPr>
                  <a:t>   </a:t>
                </a:r>
                <a:r>
                  <a:rPr lang="fr-FR" sz="2000" dirty="0"/>
                  <a:t>et le second par</a:t>
                </a:r>
                <a14:m>
                  <m:oMath xmlns:m="http://schemas.openxmlformats.org/officeDocument/2006/math">
                    <m:sSub>
                      <m:sSubPr>
                        <m:ctrlPr>
                          <a:rPr lang="fr-FR" sz="2000" i="1">
                            <a:latin typeface="Cambria Math" panose="02040503050406030204" pitchFamily="18" charset="0"/>
                          </a:rPr>
                        </m:ctrlPr>
                      </m:sSubPr>
                      <m:e>
                        <m:r>
                          <a:rPr lang="fr-FR" sz="2000" b="0" i="0" smtClean="0">
                            <a:latin typeface="Cambria Math" panose="02040503050406030204" pitchFamily="18" charset="0"/>
                          </a:rPr>
                          <m:t>    </m:t>
                        </m:r>
                        <m:r>
                          <m:rPr>
                            <m:sty m:val="p"/>
                          </m:rPr>
                          <a:rPr lang="fr-FR" sz="2000">
                            <a:latin typeface="Cambria Math" panose="02040503050406030204" pitchFamily="18" charset="0"/>
                          </a:rPr>
                          <m:t>s</m:t>
                        </m:r>
                      </m:e>
                      <m:sub>
                        <m:r>
                          <a:rPr lang="fr-FR" sz="2000" b="0" i="0" smtClean="0">
                            <a:latin typeface="Cambria Math" panose="02040503050406030204" pitchFamily="18" charset="0"/>
                          </a:rPr>
                          <m:t>2</m:t>
                        </m:r>
                      </m:sub>
                    </m:sSub>
                    <m:d>
                      <m:dPr>
                        <m:ctrlPr>
                          <a:rPr lang="fr-FR" sz="2000" i="1">
                            <a:latin typeface="Cambria Math" panose="02040503050406030204" pitchFamily="18" charset="0"/>
                          </a:rPr>
                        </m:ctrlPr>
                      </m:dPr>
                      <m:e>
                        <m:r>
                          <m:rPr>
                            <m:sty m:val="p"/>
                          </m:rPr>
                          <a:rPr lang="fr-FR" sz="2000">
                            <a:latin typeface="Cambria Math" panose="02040503050406030204" pitchFamily="18" charset="0"/>
                          </a:rPr>
                          <m:t>t</m:t>
                        </m:r>
                      </m:e>
                    </m:d>
                    <m:r>
                      <a:rPr lang="fr-FR" sz="2000">
                        <a:latin typeface="Cambria Math" panose="02040503050406030204" pitchFamily="18" charset="0"/>
                      </a:rPr>
                      <m:t>=</m:t>
                    </m:r>
                    <m:sSub>
                      <m:sSubPr>
                        <m:ctrlPr>
                          <a:rPr lang="fr-FR" sz="2000" i="1">
                            <a:latin typeface="Cambria Math" panose="02040503050406030204" pitchFamily="18" charset="0"/>
                          </a:rPr>
                        </m:ctrlPr>
                      </m:sSubPr>
                      <m:e>
                        <m:r>
                          <m:rPr>
                            <m:sty m:val="p"/>
                          </m:rPr>
                          <a:rPr lang="fr-FR" sz="2000">
                            <a:latin typeface="Cambria Math" panose="02040503050406030204" pitchFamily="18" charset="0"/>
                          </a:rPr>
                          <m:t>S</m:t>
                        </m:r>
                      </m:e>
                      <m:sub>
                        <m:r>
                          <a:rPr lang="fr-FR" sz="2000" b="0" i="0" smtClean="0">
                            <a:latin typeface="Cambria Math" panose="02040503050406030204" pitchFamily="18" charset="0"/>
                          </a:rPr>
                          <m:t>2</m:t>
                        </m:r>
                      </m:sub>
                    </m:sSub>
                    <m:r>
                      <a:rPr lang="fr-FR" sz="2000">
                        <a:latin typeface="Cambria Math" panose="02040503050406030204" pitchFamily="18" charset="0"/>
                      </a:rPr>
                      <m:t> </m:t>
                    </m:r>
                    <m:r>
                      <m:rPr>
                        <m:sty m:val="p"/>
                      </m:rPr>
                      <a:rPr lang="fr-FR" sz="2000">
                        <a:latin typeface="Cambria Math" panose="02040503050406030204" pitchFamily="18" charset="0"/>
                      </a:rPr>
                      <m:t>sin</m:t>
                    </m:r>
                    <m:d>
                      <m:dPr>
                        <m:ctrlPr>
                          <a:rPr lang="fr-FR" sz="2000" i="1">
                            <a:latin typeface="Cambria Math" panose="02040503050406030204" pitchFamily="18" charset="0"/>
                          </a:rPr>
                        </m:ctrlPr>
                      </m:dPr>
                      <m:e>
                        <m:r>
                          <m:rPr>
                            <m:sty m:val="p"/>
                          </m:rPr>
                          <a:rPr lang="el-GR" sz="2000">
                            <a:latin typeface="Cambria Math" panose="02040503050406030204" pitchFamily="18" charset="0"/>
                            <a:ea typeface="Cambria Math" panose="02040503050406030204" pitchFamily="18" charset="0"/>
                          </a:rPr>
                          <m:t>ω</m:t>
                        </m:r>
                        <m:r>
                          <m:rPr>
                            <m:sty m:val="p"/>
                          </m:rPr>
                          <a:rPr lang="fr-FR" sz="2000">
                            <a:latin typeface="Cambria Math" panose="02040503050406030204" pitchFamily="18" charset="0"/>
                            <a:ea typeface="Cambria Math" panose="02040503050406030204" pitchFamily="18" charset="0"/>
                          </a:rPr>
                          <m:t>t</m:t>
                        </m:r>
                        <m:r>
                          <a:rPr lang="fr-FR" sz="2000">
                            <a:latin typeface="Cambria Math" panose="02040503050406030204" pitchFamily="18" charset="0"/>
                            <a:ea typeface="Cambria Math" panose="02040503050406030204" pitchFamily="18" charset="0"/>
                          </a:rPr>
                          <m:t>+ </m:t>
                        </m:r>
                        <m:sSub>
                          <m:sSubPr>
                            <m:ctrlPr>
                              <a:rPr lang="fr-FR" sz="2000" i="1">
                                <a:latin typeface="Cambria Math" panose="02040503050406030204" pitchFamily="18" charset="0"/>
                                <a:ea typeface="Cambria Math" panose="02040503050406030204" pitchFamily="18" charset="0"/>
                              </a:rPr>
                            </m:ctrlPr>
                          </m:sSubPr>
                          <m:e>
                            <m:r>
                              <m:rPr>
                                <m:sty m:val="p"/>
                              </m:rPr>
                              <a:rPr lang="fr-FR" sz="2000">
                                <a:latin typeface="Cambria Math" panose="02040503050406030204" pitchFamily="18" charset="0"/>
                                <a:ea typeface="Cambria Math" panose="02040503050406030204" pitchFamily="18" charset="0"/>
                              </a:rPr>
                              <m:t>φ</m:t>
                            </m:r>
                          </m:e>
                          <m:sub>
                            <m:r>
                              <a:rPr lang="fr-FR" sz="2000" b="0" i="0" smtClean="0">
                                <a:latin typeface="Cambria Math" panose="02040503050406030204" pitchFamily="18" charset="0"/>
                                <a:ea typeface="Cambria Math" panose="02040503050406030204" pitchFamily="18" charset="0"/>
                              </a:rPr>
                              <m:t>2</m:t>
                            </m:r>
                          </m:sub>
                        </m:sSub>
                      </m:e>
                    </m:d>
                  </m:oMath>
                </a14:m>
                <a:r>
                  <a:rPr lang="fr-FR" sz="2000" dirty="0"/>
                  <a:t>  </a:t>
                </a:r>
                <a:r>
                  <a:rPr lang="fr-FR" sz="2000" dirty="0">
                    <a:ea typeface="Times New Roman" panose="02020603050405020304" pitchFamily="18" charset="0"/>
                    <a:cs typeface="Times New Roman" panose="02020603050405020304" pitchFamily="18" charset="0"/>
                  </a:rPr>
                  <a:t>  </a:t>
                </a:r>
                <a:endParaRPr lang="fr-FR" sz="2000" dirty="0"/>
              </a:p>
            </p:txBody>
          </p:sp>
        </mc:Choice>
        <mc:Fallback xmlns="">
          <p:sp>
            <p:nvSpPr>
              <p:cNvPr id="4" name="Rectangle 3"/>
              <p:cNvSpPr>
                <a:spLocks noRot="1" noChangeAspect="1" noMove="1" noResize="1" noEditPoints="1" noAdjustHandles="1" noChangeArrowheads="1" noChangeShapeType="1" noTextEdit="1"/>
              </p:cNvSpPr>
              <p:nvPr/>
            </p:nvSpPr>
            <p:spPr>
              <a:xfrm>
                <a:off x="765742" y="1909924"/>
                <a:ext cx="10927494" cy="400110"/>
              </a:xfrm>
              <a:prstGeom prst="rect">
                <a:avLst/>
              </a:prstGeom>
              <a:blipFill>
                <a:blip r:embed="rId2"/>
                <a:stretch>
                  <a:fillRect l="-614" t="-7576" b="-25758"/>
                </a:stretch>
              </a:blipFill>
            </p:spPr>
            <p:txBody>
              <a:bodyPr/>
              <a:lstStyle/>
              <a:p>
                <a:r>
                  <a:rPr lang="fr-FR">
                    <a:noFill/>
                  </a:rPr>
                  <a:t> </a:t>
                </a:r>
              </a:p>
            </p:txBody>
          </p:sp>
        </mc:Fallback>
      </mc:AlternateContent>
      <p:sp>
        <p:nvSpPr>
          <p:cNvPr id="5" name="Rectangle 4"/>
          <p:cNvSpPr/>
          <p:nvPr/>
        </p:nvSpPr>
        <p:spPr>
          <a:xfrm>
            <a:off x="1851936" y="2565461"/>
            <a:ext cx="4698659" cy="400110"/>
          </a:xfrm>
          <a:prstGeom prst="rect">
            <a:avLst/>
          </a:prstGeom>
        </p:spPr>
        <p:txBody>
          <a:bodyPr wrap="none">
            <a:spAutoFit/>
          </a:bodyPr>
          <a:lstStyle/>
          <a:p>
            <a:pPr>
              <a:spcAft>
                <a:spcPts val="0"/>
              </a:spcAft>
            </a:pPr>
            <a:r>
              <a:rPr lang="fr-FR" sz="2000" dirty="0">
                <a:ea typeface="Times New Roman" panose="02020603050405020304" pitchFamily="18" charset="0"/>
                <a:cs typeface="Tahoma" panose="020B0604030504040204" pitchFamily="34" charset="0"/>
              </a:rPr>
              <a:t>sont les phases à l’origine de chaque signal.</a:t>
            </a:r>
            <a:endParaRPr lang="fr-FR" sz="2000" dirty="0">
              <a:effectLst/>
              <a:ea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ZoneTexte 5"/>
              <p:cNvSpPr txBox="1"/>
              <p:nvPr/>
            </p:nvSpPr>
            <p:spPr>
              <a:xfrm>
                <a:off x="765742" y="2565461"/>
                <a:ext cx="980333"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sz="2000" i="1" smtClean="0">
                              <a:latin typeface="Cambria Math" panose="02040503050406030204" pitchFamily="18" charset="0"/>
                            </a:rPr>
                          </m:ctrlPr>
                        </m:sSubPr>
                        <m:e>
                          <m:r>
                            <m:rPr>
                              <m:sty m:val="p"/>
                            </m:rPr>
                            <a:rPr lang="fr-FR" sz="2000" i="0" smtClean="0">
                              <a:latin typeface="Cambria Math" panose="02040503050406030204" pitchFamily="18" charset="0"/>
                              <a:ea typeface="Cambria Math" panose="02040503050406030204" pitchFamily="18" charset="0"/>
                            </a:rPr>
                            <m:t>φ</m:t>
                          </m:r>
                        </m:e>
                        <m:sub>
                          <m:r>
                            <a:rPr lang="fr-FR" sz="2000" b="0" i="0" smtClean="0">
                              <a:latin typeface="Cambria Math" panose="02040503050406030204" pitchFamily="18" charset="0"/>
                            </a:rPr>
                            <m:t>1</m:t>
                          </m:r>
                        </m:sub>
                      </m:sSub>
                      <m:r>
                        <a:rPr lang="fr-FR" sz="2000" b="0" i="0" smtClean="0">
                          <a:latin typeface="Cambria Math" panose="02040503050406030204" pitchFamily="18" charset="0"/>
                        </a:rPr>
                        <m:t> </m:t>
                      </m:r>
                      <m:r>
                        <m:rPr>
                          <m:sty m:val="p"/>
                        </m:rPr>
                        <a:rPr lang="fr-FR" sz="2000" b="0" i="0" smtClean="0">
                          <a:latin typeface="Cambria Math" panose="02040503050406030204" pitchFamily="18" charset="0"/>
                        </a:rPr>
                        <m:t>et</m:t>
                      </m:r>
                      <m:r>
                        <a:rPr lang="fr-FR" sz="2000" b="0" i="0" smtClean="0">
                          <a:latin typeface="Cambria Math" panose="02040503050406030204" pitchFamily="18" charset="0"/>
                        </a:rPr>
                        <m:t> </m:t>
                      </m:r>
                      <m:sSub>
                        <m:sSubPr>
                          <m:ctrlPr>
                            <a:rPr lang="fr-FR" sz="2000" b="0" i="1" smtClean="0">
                              <a:latin typeface="Cambria Math" panose="02040503050406030204" pitchFamily="18" charset="0"/>
                            </a:rPr>
                          </m:ctrlPr>
                        </m:sSubPr>
                        <m:e>
                          <m:r>
                            <m:rPr>
                              <m:sty m:val="p"/>
                            </m:rPr>
                            <a:rPr lang="fr-FR" sz="2000" b="0" i="0" smtClean="0">
                              <a:latin typeface="Cambria Math" panose="02040503050406030204" pitchFamily="18" charset="0"/>
                              <a:ea typeface="Cambria Math" panose="02040503050406030204" pitchFamily="18" charset="0"/>
                            </a:rPr>
                            <m:t>φ</m:t>
                          </m:r>
                        </m:e>
                        <m:sub>
                          <m:r>
                            <a:rPr lang="fr-FR" sz="2000" b="0" i="0" smtClean="0">
                              <a:latin typeface="Cambria Math" panose="02040503050406030204" pitchFamily="18" charset="0"/>
                            </a:rPr>
                            <m:t>2</m:t>
                          </m:r>
                        </m:sub>
                      </m:sSub>
                    </m:oMath>
                  </m:oMathPara>
                </a14:m>
                <a:endParaRPr lang="fr-FR" sz="2000" dirty="0"/>
              </a:p>
            </p:txBody>
          </p:sp>
        </mc:Choice>
        <mc:Fallback xmlns="">
          <p:sp>
            <p:nvSpPr>
              <p:cNvPr id="6" name="ZoneTexte 5"/>
              <p:cNvSpPr txBox="1">
                <a:spLocks noRot="1" noChangeAspect="1" noMove="1" noResize="1" noEditPoints="1" noAdjustHandles="1" noChangeArrowheads="1" noChangeShapeType="1" noTextEdit="1"/>
              </p:cNvSpPr>
              <p:nvPr/>
            </p:nvSpPr>
            <p:spPr>
              <a:xfrm>
                <a:off x="765742" y="2565461"/>
                <a:ext cx="980333" cy="307777"/>
              </a:xfrm>
              <a:prstGeom prst="rect">
                <a:avLst/>
              </a:prstGeom>
              <a:blipFill>
                <a:blip r:embed="rId3"/>
                <a:stretch>
                  <a:fillRect l="-6250" r="-2500" b="-26000"/>
                </a:stretch>
              </a:blipFill>
            </p:spPr>
            <p:txBody>
              <a:bodyPr/>
              <a:lstStyle/>
              <a:p>
                <a:r>
                  <a:rPr lang="fr-FR">
                    <a:noFill/>
                  </a:rPr>
                  <a:t> </a:t>
                </a:r>
              </a:p>
            </p:txBody>
          </p:sp>
        </mc:Fallback>
      </mc:AlternateContent>
      <p:sp>
        <p:nvSpPr>
          <p:cNvPr id="10" name="Rectangle 9"/>
          <p:cNvSpPr/>
          <p:nvPr/>
        </p:nvSpPr>
        <p:spPr>
          <a:xfrm>
            <a:off x="680644" y="3396780"/>
            <a:ext cx="10110076" cy="369332"/>
          </a:xfrm>
          <a:prstGeom prst="rect">
            <a:avLst/>
          </a:prstGeom>
        </p:spPr>
        <p:txBody>
          <a:bodyPr wrap="square">
            <a:spAutoFit/>
          </a:bodyPr>
          <a:lstStyle/>
          <a:p>
            <a:r>
              <a:rPr lang="fr-FR" dirty="0">
                <a:solidFill>
                  <a:srgbClr val="FF0000"/>
                </a:solidFill>
                <a:latin typeface="Verdana" panose="020B0604030504040204" pitchFamily="34" charset="0"/>
                <a:ea typeface="Times New Roman" panose="02020603050405020304" pitchFamily="18" charset="0"/>
                <a:cs typeface="Times New Roman" panose="02020603050405020304" pitchFamily="18" charset="0"/>
              </a:rPr>
              <a:t>Sur l’oscillogramme, ces deux courbes sont décalées d’une durée  t</a:t>
            </a:r>
            <a:r>
              <a:rPr lang="fr-FR" baseline="-25000" dirty="0">
                <a:solidFill>
                  <a:srgbClr val="FF0000"/>
                </a:solidFill>
                <a:latin typeface="Verdana" panose="020B0604030504040204" pitchFamily="34" charset="0"/>
                <a:ea typeface="Times New Roman" panose="02020603050405020304" pitchFamily="18" charset="0"/>
                <a:cs typeface="Times New Roman" panose="02020603050405020304" pitchFamily="18" charset="0"/>
              </a:rPr>
              <a:t>0 </a:t>
            </a:r>
            <a:r>
              <a:rPr lang="fr-FR" dirty="0">
                <a:solidFill>
                  <a:srgbClr val="FF0000"/>
                </a:solidFill>
                <a:latin typeface="Verdana" panose="020B0604030504040204" pitchFamily="34" charset="0"/>
                <a:ea typeface="Times New Roman" panose="02020603050405020304" pitchFamily="18" charset="0"/>
                <a:cs typeface="Times New Roman" panose="02020603050405020304" pitchFamily="18" charset="0"/>
              </a:rPr>
              <a:t> </a:t>
            </a:r>
            <a:endParaRPr lang="fr-FR" dirty="0"/>
          </a:p>
        </p:txBody>
      </p:sp>
      <p:sp>
        <p:nvSpPr>
          <p:cNvPr id="11" name="Rectangle 10"/>
          <p:cNvSpPr/>
          <p:nvPr/>
        </p:nvSpPr>
        <p:spPr>
          <a:xfrm>
            <a:off x="8849003" y="3396780"/>
            <a:ext cx="3222357" cy="369332"/>
          </a:xfrm>
          <a:prstGeom prst="rect">
            <a:avLst/>
          </a:prstGeom>
        </p:spPr>
        <p:txBody>
          <a:bodyPr wrap="none">
            <a:spAutoFit/>
          </a:bodyPr>
          <a:lstStyle/>
          <a:p>
            <a:pPr>
              <a:spcAft>
                <a:spcPts val="0"/>
              </a:spcAft>
            </a:pPr>
            <a:r>
              <a:rPr lang="fr-FR" dirty="0">
                <a:solidFill>
                  <a:srgbClr val="FF0000"/>
                </a:solidFill>
                <a:latin typeface="Verdana" panose="020B0604030504040204" pitchFamily="34" charset="0"/>
                <a:ea typeface="Times New Roman" panose="02020603050405020304" pitchFamily="18" charset="0"/>
                <a:cs typeface="Tahoma" panose="020B0604030504040204" pitchFamily="34" charset="0"/>
              </a:rPr>
              <a:t>qui s’exprime en seconde.</a:t>
            </a:r>
            <a:endParaRPr lang="fr-FR" sz="1200" dirty="0">
              <a:effectLst/>
              <a:latin typeface="Times New Roman" panose="02020603050405020304" pitchFamily="18" charset="0"/>
              <a:ea typeface="Times New Roman" panose="02020603050405020304" pitchFamily="18" charset="0"/>
            </a:endParaRPr>
          </a:p>
        </p:txBody>
      </p:sp>
      <p:sp>
        <p:nvSpPr>
          <p:cNvPr id="12" name="Rectangle 11"/>
          <p:cNvSpPr/>
          <p:nvPr/>
        </p:nvSpPr>
        <p:spPr>
          <a:xfrm>
            <a:off x="691566" y="4204064"/>
            <a:ext cx="5121082" cy="369332"/>
          </a:xfrm>
          <a:prstGeom prst="rect">
            <a:avLst/>
          </a:prstGeom>
        </p:spPr>
        <p:txBody>
          <a:bodyPr wrap="none">
            <a:spAutoFit/>
          </a:bodyPr>
          <a:lstStyle/>
          <a:p>
            <a:pPr>
              <a:spcAft>
                <a:spcPts val="0"/>
              </a:spcAft>
            </a:pPr>
            <a:r>
              <a:rPr lang="fr-FR" dirty="0">
                <a:solidFill>
                  <a:srgbClr val="FF0000"/>
                </a:solidFill>
                <a:latin typeface="Verdana" panose="020B0604030504040204" pitchFamily="34" charset="0"/>
                <a:ea typeface="Times New Roman" panose="02020603050405020304" pitchFamily="18" charset="0"/>
                <a:cs typeface="Tahoma" panose="020B0604030504040204" pitchFamily="34" charset="0"/>
              </a:rPr>
              <a:t>Graphiquement, on peut lire    </a:t>
            </a:r>
            <a:r>
              <a:rPr lang="fr-FR" b="1" dirty="0">
                <a:solidFill>
                  <a:srgbClr val="FF0000"/>
                </a:solidFill>
                <a:latin typeface="Verdana" panose="020B0604030504040204" pitchFamily="34" charset="0"/>
                <a:ea typeface="Times New Roman" panose="02020603050405020304" pitchFamily="18" charset="0"/>
                <a:cs typeface="Times New Roman" panose="02020603050405020304" pitchFamily="18" charset="0"/>
              </a:rPr>
              <a:t>t</a:t>
            </a:r>
            <a:r>
              <a:rPr lang="fr-FR" b="1" baseline="-25000" dirty="0">
                <a:solidFill>
                  <a:srgbClr val="FF0000"/>
                </a:solidFill>
                <a:latin typeface="Verdana" panose="020B0604030504040204" pitchFamily="34" charset="0"/>
                <a:ea typeface="Times New Roman" panose="02020603050405020304" pitchFamily="18" charset="0"/>
                <a:cs typeface="Times New Roman" panose="02020603050405020304" pitchFamily="18" charset="0"/>
              </a:rPr>
              <a:t>0</a:t>
            </a:r>
            <a:r>
              <a:rPr lang="fr-FR" b="1" dirty="0">
                <a:solidFill>
                  <a:srgbClr val="FF0000"/>
                </a:solidFill>
                <a:latin typeface="Verdana" panose="020B0604030504040204" pitchFamily="34" charset="0"/>
                <a:ea typeface="Times New Roman" panose="02020603050405020304" pitchFamily="18" charset="0"/>
                <a:cs typeface="Times New Roman" panose="02020603050405020304" pitchFamily="18" charset="0"/>
              </a:rPr>
              <a:t> =</a:t>
            </a:r>
            <a:r>
              <a:rPr lang="fr-FR" b="1" baseline="-25000" dirty="0">
                <a:solidFill>
                  <a:srgbClr val="FF0000"/>
                </a:solidFill>
                <a:latin typeface="Verdana" panose="020B0604030504040204" pitchFamily="34" charset="0"/>
                <a:ea typeface="Times New Roman" panose="02020603050405020304" pitchFamily="18" charset="0"/>
                <a:cs typeface="Times New Roman" panose="02020603050405020304" pitchFamily="18" charset="0"/>
              </a:rPr>
              <a:t> </a:t>
            </a:r>
            <a:r>
              <a:rPr lang="fr-FR" b="1" dirty="0">
                <a:solidFill>
                  <a:srgbClr val="FF0000"/>
                </a:solidFill>
                <a:latin typeface="Tahoma" panose="020B0604030504040204" pitchFamily="34" charset="0"/>
                <a:ea typeface="Times New Roman" panose="02020603050405020304" pitchFamily="18" charset="0"/>
              </a:rPr>
              <a:t>2,5 ms</a:t>
            </a:r>
            <a:endParaRPr lang="fr-FR" sz="1200" b="1" dirty="0">
              <a:effectLst/>
              <a:latin typeface="Times New Roman" panose="02020603050405020304" pitchFamily="18" charset="0"/>
              <a:ea typeface="Times New Roman" panose="02020603050405020304" pitchFamily="18" charset="0"/>
            </a:endParaRPr>
          </a:p>
        </p:txBody>
      </p:sp>
      <mc:AlternateContent xmlns:mc="http://schemas.openxmlformats.org/markup-compatibility/2006" xmlns:a14="http://schemas.microsoft.com/office/drawing/2010/main">
        <mc:Choice Requires="a14">
          <p:sp>
            <p:nvSpPr>
              <p:cNvPr id="13" name="Rectangle 12"/>
              <p:cNvSpPr/>
              <p:nvPr/>
            </p:nvSpPr>
            <p:spPr>
              <a:xfrm>
                <a:off x="592813" y="5081035"/>
                <a:ext cx="8371078" cy="369332"/>
              </a:xfrm>
              <a:prstGeom prst="rect">
                <a:avLst/>
              </a:prstGeom>
            </p:spPr>
            <p:txBody>
              <a:bodyPr wrap="square">
                <a:spAutoFit/>
              </a:bodyPr>
              <a:lstStyle/>
              <a:p>
                <a:r>
                  <a:rPr lang="fr-FR" dirty="0">
                    <a:latin typeface="Verdana" panose="020B0604030504040204" pitchFamily="34" charset="0"/>
                    <a:ea typeface="Times New Roman" panose="02020603050405020304" pitchFamily="18" charset="0"/>
                    <a:cs typeface="Times New Roman" panose="02020603050405020304" pitchFamily="18" charset="0"/>
                  </a:rPr>
                  <a:t>Ces deux courbes sont donc déphasées, d’une grandeur </a:t>
                </a:r>
                <a14:m>
                  <m:oMath xmlns:m="http://schemas.openxmlformats.org/officeDocument/2006/math">
                    <m:r>
                      <m:rPr>
                        <m:sty m:val="p"/>
                      </m:rPr>
                      <a:rPr lang="el-GR" i="1" smtClean="0">
                        <a:latin typeface="Cambria Math" panose="02040503050406030204" pitchFamily="18" charset="0"/>
                        <a:ea typeface="Times New Roman" panose="02020603050405020304" pitchFamily="18" charset="0"/>
                        <a:cs typeface="Times New Roman" panose="02020603050405020304" pitchFamily="18" charset="0"/>
                      </a:rPr>
                      <m:t>ϕ</m:t>
                    </m:r>
                  </m:oMath>
                </a14:m>
                <a:r>
                  <a:rPr lang="fr-FR" dirty="0">
                    <a:latin typeface="Verdana" panose="020B0604030504040204" pitchFamily="34" charset="0"/>
                    <a:ea typeface="Times New Roman" panose="02020603050405020304" pitchFamily="18" charset="0"/>
                    <a:cs typeface="Times New Roman" panose="02020603050405020304" pitchFamily="18" charset="0"/>
                  </a:rPr>
                  <a:t> </a:t>
                </a:r>
                <a:endParaRPr lang="fr-FR" dirty="0"/>
              </a:p>
            </p:txBody>
          </p:sp>
        </mc:Choice>
        <mc:Fallback xmlns="">
          <p:sp>
            <p:nvSpPr>
              <p:cNvPr id="13" name="Rectangle 12"/>
              <p:cNvSpPr>
                <a:spLocks noRot="1" noChangeAspect="1" noMove="1" noResize="1" noEditPoints="1" noAdjustHandles="1" noChangeArrowheads="1" noChangeShapeType="1" noTextEdit="1"/>
              </p:cNvSpPr>
              <p:nvPr/>
            </p:nvSpPr>
            <p:spPr>
              <a:xfrm>
                <a:off x="592813" y="5081035"/>
                <a:ext cx="8371078" cy="369332"/>
              </a:xfrm>
              <a:prstGeom prst="rect">
                <a:avLst/>
              </a:prstGeom>
              <a:blipFill>
                <a:blip r:embed="rId4"/>
                <a:stretch>
                  <a:fillRect l="-583" t="-11667" b="-25000"/>
                </a:stretch>
              </a:blipFill>
            </p:spPr>
            <p:txBody>
              <a:bodyPr/>
              <a:lstStyle/>
              <a:p>
                <a:r>
                  <a:rPr lang="fr-FR">
                    <a:noFill/>
                  </a:rPr>
                  <a:t> </a:t>
                </a:r>
              </a:p>
            </p:txBody>
          </p:sp>
        </mc:Fallback>
      </mc:AlternateContent>
      <p:sp>
        <p:nvSpPr>
          <p:cNvPr id="14" name="Rectangle 13"/>
          <p:cNvSpPr/>
          <p:nvPr/>
        </p:nvSpPr>
        <p:spPr>
          <a:xfrm>
            <a:off x="7576561" y="5081035"/>
            <a:ext cx="3384260" cy="369332"/>
          </a:xfrm>
          <a:prstGeom prst="rect">
            <a:avLst/>
          </a:prstGeom>
        </p:spPr>
        <p:txBody>
          <a:bodyPr wrap="none">
            <a:spAutoFit/>
          </a:bodyPr>
          <a:lstStyle/>
          <a:p>
            <a:r>
              <a:rPr lang="fr-FR" dirty="0">
                <a:latin typeface="Verdana" panose="020B0604030504040204" pitchFamily="34" charset="0"/>
                <a:ea typeface="Times New Roman" panose="02020603050405020304" pitchFamily="18" charset="0"/>
                <a:cs typeface="Tahoma" panose="020B0604030504040204" pitchFamily="34" charset="0"/>
              </a:rPr>
              <a:t>qui représente la différence</a:t>
            </a:r>
            <a:endParaRPr lang="fr-FR" dirty="0"/>
          </a:p>
        </p:txBody>
      </p:sp>
      <mc:AlternateContent xmlns:mc="http://schemas.openxmlformats.org/markup-compatibility/2006" xmlns:a14="http://schemas.microsoft.com/office/drawing/2010/main">
        <mc:Choice Requires="a14">
          <p:sp>
            <p:nvSpPr>
              <p:cNvPr id="15" name="ZoneTexte 14"/>
              <p:cNvSpPr txBox="1"/>
              <p:nvPr/>
            </p:nvSpPr>
            <p:spPr>
              <a:xfrm>
                <a:off x="691566" y="5749819"/>
                <a:ext cx="96289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sz="2000" i="1" smtClean="0">
                              <a:latin typeface="Cambria Math" panose="02040503050406030204" pitchFamily="18" charset="0"/>
                            </a:rPr>
                          </m:ctrlPr>
                        </m:sSubPr>
                        <m:e>
                          <m:r>
                            <m:rPr>
                              <m:sty m:val="p"/>
                            </m:rPr>
                            <a:rPr lang="fr-FR" sz="2000" i="0" smtClean="0">
                              <a:latin typeface="Cambria Math" panose="02040503050406030204" pitchFamily="18" charset="0"/>
                              <a:ea typeface="Cambria Math" panose="02040503050406030204" pitchFamily="18" charset="0"/>
                            </a:rPr>
                            <m:t>φ</m:t>
                          </m:r>
                        </m:e>
                        <m:sub>
                          <m:r>
                            <a:rPr lang="fr-FR" sz="2000" b="0" i="0" smtClean="0">
                              <a:latin typeface="Cambria Math" panose="02040503050406030204" pitchFamily="18" charset="0"/>
                            </a:rPr>
                            <m:t>2</m:t>
                          </m:r>
                        </m:sub>
                      </m:sSub>
                      <m:r>
                        <a:rPr lang="fr-FR" sz="2000" b="0" i="0" smtClean="0">
                          <a:latin typeface="Cambria Math" panose="02040503050406030204" pitchFamily="18" charset="0"/>
                        </a:rPr>
                        <m:t>−</m:t>
                      </m:r>
                      <m:sSub>
                        <m:sSubPr>
                          <m:ctrlPr>
                            <a:rPr lang="fr-FR" sz="2000" b="0" i="1" smtClean="0">
                              <a:latin typeface="Cambria Math" panose="02040503050406030204" pitchFamily="18" charset="0"/>
                            </a:rPr>
                          </m:ctrlPr>
                        </m:sSubPr>
                        <m:e>
                          <m:r>
                            <m:rPr>
                              <m:sty m:val="p"/>
                            </m:rPr>
                            <a:rPr lang="fr-FR" sz="2000" b="0" i="0" smtClean="0">
                              <a:latin typeface="Cambria Math" panose="02040503050406030204" pitchFamily="18" charset="0"/>
                              <a:ea typeface="Cambria Math" panose="02040503050406030204" pitchFamily="18" charset="0"/>
                            </a:rPr>
                            <m:t>φ</m:t>
                          </m:r>
                        </m:e>
                        <m:sub>
                          <m:r>
                            <a:rPr lang="fr-FR" sz="2000" b="0" i="0" smtClean="0">
                              <a:latin typeface="Cambria Math" panose="02040503050406030204" pitchFamily="18" charset="0"/>
                            </a:rPr>
                            <m:t>1</m:t>
                          </m:r>
                        </m:sub>
                      </m:sSub>
                    </m:oMath>
                  </m:oMathPara>
                </a14:m>
                <a:endParaRPr lang="fr-FR" sz="2000" dirty="0"/>
              </a:p>
            </p:txBody>
          </p:sp>
        </mc:Choice>
        <mc:Fallback xmlns="">
          <p:sp>
            <p:nvSpPr>
              <p:cNvPr id="15" name="ZoneTexte 14"/>
              <p:cNvSpPr txBox="1">
                <a:spLocks noRot="1" noChangeAspect="1" noMove="1" noResize="1" noEditPoints="1" noAdjustHandles="1" noChangeArrowheads="1" noChangeShapeType="1" noTextEdit="1"/>
              </p:cNvSpPr>
              <p:nvPr/>
            </p:nvSpPr>
            <p:spPr>
              <a:xfrm>
                <a:off x="691566" y="5749819"/>
                <a:ext cx="962892" cy="307777"/>
              </a:xfrm>
              <a:prstGeom prst="rect">
                <a:avLst/>
              </a:prstGeom>
              <a:blipFill>
                <a:blip r:embed="rId5"/>
                <a:stretch>
                  <a:fillRect l="-6329" r="-1899" b="-23529"/>
                </a:stretch>
              </a:blipFill>
            </p:spPr>
            <p:txBody>
              <a:bodyPr/>
              <a:lstStyle/>
              <a:p>
                <a:r>
                  <a:rPr lang="fr-FR">
                    <a:noFill/>
                  </a:rPr>
                  <a:t> </a:t>
                </a:r>
              </a:p>
            </p:txBody>
          </p:sp>
        </mc:Fallback>
      </mc:AlternateContent>
      <p:sp>
        <p:nvSpPr>
          <p:cNvPr id="16" name="ZoneTexte 15"/>
          <p:cNvSpPr txBox="1"/>
          <p:nvPr/>
        </p:nvSpPr>
        <p:spPr>
          <a:xfrm>
            <a:off x="2175164" y="5773340"/>
            <a:ext cx="893193" cy="369332"/>
          </a:xfrm>
          <a:prstGeom prst="rect">
            <a:avLst/>
          </a:prstGeom>
          <a:noFill/>
        </p:spPr>
        <p:txBody>
          <a:bodyPr wrap="none" rtlCol="0">
            <a:spAutoFit/>
          </a:bodyPr>
          <a:lstStyle/>
          <a:p>
            <a:r>
              <a:rPr lang="fr-FR" dirty="0"/>
              <a:t>ou bien</a:t>
            </a:r>
          </a:p>
        </p:txBody>
      </p:sp>
      <mc:AlternateContent xmlns:mc="http://schemas.openxmlformats.org/markup-compatibility/2006" xmlns:a14="http://schemas.microsoft.com/office/drawing/2010/main">
        <mc:Choice Requires="a14">
          <p:sp>
            <p:nvSpPr>
              <p:cNvPr id="17" name="ZoneTexte 16"/>
              <p:cNvSpPr txBox="1"/>
              <p:nvPr/>
            </p:nvSpPr>
            <p:spPr>
              <a:xfrm>
                <a:off x="3640813" y="5734430"/>
                <a:ext cx="96289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sz="2000" i="1" smtClean="0">
                              <a:latin typeface="Cambria Math" panose="02040503050406030204" pitchFamily="18" charset="0"/>
                            </a:rPr>
                          </m:ctrlPr>
                        </m:sSubPr>
                        <m:e>
                          <m:r>
                            <m:rPr>
                              <m:sty m:val="p"/>
                            </m:rPr>
                            <a:rPr lang="fr-FR" sz="2000" i="0" smtClean="0">
                              <a:latin typeface="Cambria Math" panose="02040503050406030204" pitchFamily="18" charset="0"/>
                              <a:ea typeface="Cambria Math" panose="02040503050406030204" pitchFamily="18" charset="0"/>
                            </a:rPr>
                            <m:t>φ</m:t>
                          </m:r>
                        </m:e>
                        <m:sub>
                          <m:r>
                            <a:rPr lang="fr-FR" sz="2000" b="0" i="0" smtClean="0">
                              <a:latin typeface="Cambria Math" panose="02040503050406030204" pitchFamily="18" charset="0"/>
                            </a:rPr>
                            <m:t>1</m:t>
                          </m:r>
                        </m:sub>
                      </m:sSub>
                      <m:r>
                        <a:rPr lang="fr-FR" sz="2000" b="0" i="0" smtClean="0">
                          <a:latin typeface="Cambria Math" panose="02040503050406030204" pitchFamily="18" charset="0"/>
                        </a:rPr>
                        <m:t>−</m:t>
                      </m:r>
                      <m:sSub>
                        <m:sSubPr>
                          <m:ctrlPr>
                            <a:rPr lang="fr-FR" sz="2000" b="0" i="1" smtClean="0">
                              <a:latin typeface="Cambria Math" panose="02040503050406030204" pitchFamily="18" charset="0"/>
                            </a:rPr>
                          </m:ctrlPr>
                        </m:sSubPr>
                        <m:e>
                          <m:r>
                            <m:rPr>
                              <m:sty m:val="p"/>
                            </m:rPr>
                            <a:rPr lang="fr-FR" sz="2000" b="0" i="0" smtClean="0">
                              <a:latin typeface="Cambria Math" panose="02040503050406030204" pitchFamily="18" charset="0"/>
                              <a:ea typeface="Cambria Math" panose="02040503050406030204" pitchFamily="18" charset="0"/>
                            </a:rPr>
                            <m:t>φ</m:t>
                          </m:r>
                        </m:e>
                        <m:sub>
                          <m:r>
                            <a:rPr lang="fr-FR" sz="2000" b="0" i="0" smtClean="0">
                              <a:latin typeface="Cambria Math" panose="02040503050406030204" pitchFamily="18" charset="0"/>
                            </a:rPr>
                            <m:t>2</m:t>
                          </m:r>
                        </m:sub>
                      </m:sSub>
                    </m:oMath>
                  </m:oMathPara>
                </a14:m>
                <a:endParaRPr lang="fr-FR" sz="2000" dirty="0"/>
              </a:p>
            </p:txBody>
          </p:sp>
        </mc:Choice>
        <mc:Fallback xmlns="">
          <p:sp>
            <p:nvSpPr>
              <p:cNvPr id="17" name="ZoneTexte 16"/>
              <p:cNvSpPr txBox="1">
                <a:spLocks noRot="1" noChangeAspect="1" noMove="1" noResize="1" noEditPoints="1" noAdjustHandles="1" noChangeArrowheads="1" noChangeShapeType="1" noTextEdit="1"/>
              </p:cNvSpPr>
              <p:nvPr/>
            </p:nvSpPr>
            <p:spPr>
              <a:xfrm>
                <a:off x="3640813" y="5734430"/>
                <a:ext cx="962892" cy="307777"/>
              </a:xfrm>
              <a:prstGeom prst="rect">
                <a:avLst/>
              </a:prstGeom>
              <a:blipFill>
                <a:blip r:embed="rId6"/>
                <a:stretch>
                  <a:fillRect l="-6329" r="-2532" b="-26000"/>
                </a:stretch>
              </a:blipFill>
            </p:spPr>
            <p:txBody>
              <a:bodyPr/>
              <a:lstStyle/>
              <a:p>
                <a:r>
                  <a:rPr lang="fr-FR">
                    <a:noFill/>
                  </a:rPr>
                  <a:t> </a:t>
                </a:r>
              </a:p>
            </p:txBody>
          </p:sp>
        </mc:Fallback>
      </mc:AlternateContent>
      <p:sp>
        <p:nvSpPr>
          <p:cNvPr id="18" name="Rectangle 17"/>
          <p:cNvSpPr/>
          <p:nvPr/>
        </p:nvSpPr>
        <p:spPr>
          <a:xfrm>
            <a:off x="5020764" y="5771438"/>
            <a:ext cx="6096000" cy="646331"/>
          </a:xfrm>
          <a:prstGeom prst="rect">
            <a:avLst/>
          </a:prstGeom>
        </p:spPr>
        <p:txBody>
          <a:bodyPr>
            <a:spAutoFit/>
          </a:bodyPr>
          <a:lstStyle/>
          <a:p>
            <a:pPr>
              <a:spcAft>
                <a:spcPts val="0"/>
              </a:spcAft>
            </a:pPr>
            <a:r>
              <a:rPr lang="fr-FR" dirty="0">
                <a:latin typeface="Verdana" panose="020B0604030504040204" pitchFamily="34" charset="0"/>
                <a:ea typeface="Times New Roman" panose="02020603050405020304" pitchFamily="18" charset="0"/>
                <a:cs typeface="Tahoma" panose="020B0604030504040204" pitchFamily="34" charset="0"/>
              </a:rPr>
              <a:t>selon ce que l’on définit au départ.</a:t>
            </a:r>
            <a:endParaRPr lang="fr-FR" sz="1200" dirty="0">
              <a:latin typeface="Times New Roman" panose="02020603050405020304" pitchFamily="18" charset="0"/>
              <a:ea typeface="Times New Roman" panose="02020603050405020304" pitchFamily="18" charset="0"/>
            </a:endParaRPr>
          </a:p>
          <a:p>
            <a:pPr>
              <a:spcAft>
                <a:spcPts val="0"/>
              </a:spcAft>
            </a:pPr>
            <a:r>
              <a:rPr lang="fr-FR" dirty="0">
                <a:latin typeface="Verdana" panose="020B0604030504040204" pitchFamily="34" charset="0"/>
                <a:ea typeface="Times New Roman" panose="02020603050405020304" pitchFamily="18" charset="0"/>
              </a:rPr>
              <a:t> </a:t>
            </a:r>
            <a:endParaRPr lang="fr-FR"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11219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P spid="16" grpId="0"/>
      <p:bldP spid="17" grpId="0"/>
      <p:bldP spid="1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3299" y="473424"/>
            <a:ext cx="3303340" cy="400110"/>
          </a:xfrm>
          <a:prstGeom prst="rect">
            <a:avLst/>
          </a:prstGeom>
        </p:spPr>
        <p:txBody>
          <a:bodyPr wrap="none">
            <a:spAutoFit/>
          </a:bodyPr>
          <a:lstStyle/>
          <a:p>
            <a:r>
              <a:rPr lang="fr-FR" sz="2000" dirty="0">
                <a:solidFill>
                  <a:srgbClr val="FF0000"/>
                </a:solidFill>
                <a:ea typeface="Times New Roman" panose="02020603050405020304" pitchFamily="18" charset="0"/>
                <a:cs typeface="Times New Roman" panose="02020603050405020304" pitchFamily="18" charset="0"/>
              </a:rPr>
              <a:t>Recherchons le déphasage  </a:t>
            </a:r>
            <a:r>
              <a:rPr lang="el-GR" sz="2000"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a:t>ϕ</a:t>
            </a:r>
            <a:r>
              <a:rPr lang="fr-FR" sz="2000" dirty="0">
                <a:solidFill>
                  <a:srgbClr val="FF0000"/>
                </a:solidFill>
                <a:ea typeface="Times New Roman" panose="02020603050405020304" pitchFamily="18" charset="0"/>
                <a:cs typeface="Times New Roman" panose="02020603050405020304" pitchFamily="18" charset="0"/>
              </a:rPr>
              <a:t> </a:t>
            </a:r>
            <a:endParaRPr lang="fr-FR" sz="2000" dirty="0"/>
          </a:p>
        </p:txBody>
      </p:sp>
      <p:sp>
        <p:nvSpPr>
          <p:cNvPr id="3" name="Rectangle 2"/>
          <p:cNvSpPr/>
          <p:nvPr/>
        </p:nvSpPr>
        <p:spPr>
          <a:xfrm>
            <a:off x="3729234" y="473424"/>
            <a:ext cx="3457100" cy="400110"/>
          </a:xfrm>
          <a:prstGeom prst="rect">
            <a:avLst/>
          </a:prstGeom>
        </p:spPr>
        <p:txBody>
          <a:bodyPr wrap="none">
            <a:spAutoFit/>
          </a:bodyPr>
          <a:lstStyle/>
          <a:p>
            <a:r>
              <a:rPr lang="fr-FR" sz="2000" dirty="0">
                <a:solidFill>
                  <a:srgbClr val="FF0000"/>
                </a:solidFill>
                <a:latin typeface="Calibri" panose="020F0502020204030204" pitchFamily="34" charset="0"/>
                <a:ea typeface="Times New Roman" panose="02020603050405020304" pitchFamily="18" charset="0"/>
                <a:cs typeface="Calibri" panose="020F0502020204030204" pitchFamily="34" charset="0"/>
              </a:rPr>
              <a:t>correspondant à ce décalage t</a:t>
            </a:r>
            <a:r>
              <a:rPr lang="fr-FR" sz="2000" baseline="-25000" dirty="0">
                <a:solidFill>
                  <a:srgbClr val="FF0000"/>
                </a:solidFill>
                <a:latin typeface="Calibri" panose="020F0502020204030204" pitchFamily="34" charset="0"/>
                <a:ea typeface="Times New Roman" panose="02020603050405020304" pitchFamily="18" charset="0"/>
                <a:cs typeface="Calibri" panose="020F0502020204030204" pitchFamily="34" charset="0"/>
              </a:rPr>
              <a:t>0</a:t>
            </a:r>
            <a:r>
              <a:rPr lang="fr-FR" sz="2000" dirty="0">
                <a:solidFill>
                  <a:srgbClr val="FF0000"/>
                </a:solidFill>
                <a:latin typeface="Calibri" panose="020F0502020204030204" pitchFamily="34" charset="0"/>
                <a:ea typeface="Times New Roman" panose="02020603050405020304" pitchFamily="18" charset="0"/>
                <a:cs typeface="Calibri" panose="020F0502020204030204" pitchFamily="34" charset="0"/>
              </a:rPr>
              <a:t> </a:t>
            </a:r>
            <a:endParaRPr lang="fr-FR" sz="2000"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4" name="Text Box 119"/>
              <p:cNvSpPr txBox="1">
                <a:spLocks noChangeArrowheads="1"/>
              </p:cNvSpPr>
              <p:nvPr/>
            </p:nvSpPr>
            <p:spPr bwMode="auto">
              <a:xfrm>
                <a:off x="5995400" y="1178935"/>
                <a:ext cx="5403273" cy="1892217"/>
              </a:xfrm>
              <a:prstGeom prst="rect">
                <a:avLst/>
              </a:prstGeom>
              <a:solidFill>
                <a:srgbClr val="FFFFFF"/>
              </a:solidFill>
              <a:ln w="9525">
                <a:solidFill>
                  <a:srgbClr val="FFFFFF"/>
                </a:solidFill>
                <a:miter lim="800000"/>
                <a:headEnd/>
                <a:tailEnd/>
              </a:ln>
            </p:spPr>
            <p:txBody>
              <a:bodyPr rot="0" vert="horz" wrap="square" lIns="91440" tIns="45720" rIns="91440" bIns="45720" anchor="t" anchorCtr="0" upright="1">
                <a:noAutofit/>
              </a:bodyPr>
              <a:lstStyle/>
              <a:p>
                <a:pPr>
                  <a:spcAft>
                    <a:spcPts val="0"/>
                  </a:spcAft>
                </a:pPr>
                <a:r>
                  <a:rPr lang="fr-FR" sz="200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Pour un décalage de temps égal à une </a:t>
                </a:r>
                <a:endParaRPr lang="fr-FR" sz="2000" dirty="0">
                  <a:effectLst/>
                  <a:latin typeface="Calibri" panose="020F0502020204030204" pitchFamily="34" charset="0"/>
                  <a:ea typeface="Times New Roman" panose="02020603050405020304" pitchFamily="18" charset="0"/>
                  <a:cs typeface="Calibri" panose="020F0502020204030204" pitchFamily="34" charset="0"/>
                </a:endParaRPr>
              </a:p>
              <a:p>
                <a:pPr>
                  <a:spcAft>
                    <a:spcPts val="0"/>
                  </a:spcAft>
                </a:pPr>
                <a:r>
                  <a:rPr lang="fr-FR" sz="200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 </a:t>
                </a:r>
                <a:endParaRPr lang="fr-FR" sz="2000" dirty="0">
                  <a:effectLst/>
                  <a:latin typeface="Calibri" panose="020F0502020204030204" pitchFamily="34" charset="0"/>
                  <a:ea typeface="Times New Roman" panose="02020603050405020304" pitchFamily="18" charset="0"/>
                  <a:cs typeface="Calibri" panose="020F0502020204030204" pitchFamily="34" charset="0"/>
                </a:endParaRPr>
              </a:p>
              <a:p>
                <a:pPr>
                  <a:spcAft>
                    <a:spcPts val="0"/>
                  </a:spcAft>
                </a:pPr>
                <a:r>
                  <a:rPr lang="fr-FR" sz="200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période T   on a un déphasage de 2 </a:t>
                </a:r>
                <a14:m>
                  <m:oMath xmlns:m="http://schemas.openxmlformats.org/officeDocument/2006/math">
                    <m:r>
                      <a:rPr lang="fr-FR" sz="2000" i="1" smtClean="0">
                        <a:solidFill>
                          <a:srgbClr val="FF0000"/>
                        </a:solidFill>
                        <a:effectLst/>
                        <a:latin typeface="Cambria Math" panose="02040503050406030204" pitchFamily="18" charset="0"/>
                        <a:ea typeface="Cambria Math" panose="02040503050406030204" pitchFamily="18" charset="0"/>
                        <a:cs typeface="Calibri" panose="020F0502020204030204" pitchFamily="34" charset="0"/>
                      </a:rPr>
                      <m:t>𝜋</m:t>
                    </m:r>
                  </m:oMath>
                </a14:m>
                <a:r>
                  <a:rPr lang="fr-FR" sz="200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 rad</a:t>
                </a:r>
                <a:endParaRPr lang="fr-FR" sz="2000" dirty="0">
                  <a:effectLst/>
                  <a:latin typeface="Calibri" panose="020F0502020204030204" pitchFamily="34" charset="0"/>
                  <a:ea typeface="Times New Roman" panose="02020603050405020304" pitchFamily="18" charset="0"/>
                  <a:cs typeface="Calibri" panose="020F0502020204030204" pitchFamily="34" charset="0"/>
                </a:endParaRPr>
              </a:p>
              <a:p>
                <a:pPr>
                  <a:spcAft>
                    <a:spcPts val="0"/>
                  </a:spcAft>
                </a:pPr>
                <a:r>
                  <a:rPr lang="fr-FR" sz="200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 </a:t>
                </a:r>
                <a:endParaRPr lang="fr-FR" sz="2000" dirty="0">
                  <a:effectLst/>
                  <a:latin typeface="Calibri" panose="020F0502020204030204" pitchFamily="34" charset="0"/>
                  <a:ea typeface="Times New Roman" panose="02020603050405020304" pitchFamily="18" charset="0"/>
                  <a:cs typeface="Calibri" panose="020F0502020204030204" pitchFamily="34" charset="0"/>
                </a:endParaRPr>
              </a:p>
              <a:p>
                <a:pPr>
                  <a:spcAft>
                    <a:spcPts val="0"/>
                  </a:spcAft>
                </a:pPr>
                <a:r>
                  <a:rPr lang="fr-FR" sz="2000" b="1"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          </a:t>
                </a:r>
                <a:r>
                  <a:rPr lang="fr-FR" sz="200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T </a:t>
                </a:r>
                <a:r>
                  <a:rPr lang="fr-FR" sz="2000" b="1"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                       </a:t>
                </a:r>
                <a:r>
                  <a:rPr lang="fr-FR" sz="200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2</a:t>
                </a:r>
                <a14:m>
                  <m:oMath xmlns:m="http://schemas.openxmlformats.org/officeDocument/2006/math">
                    <m:r>
                      <m:rPr>
                        <m:sty m:val="p"/>
                      </m:rPr>
                      <a:rPr lang="fr-FR" sz="2000" b="0" i="0" smtClean="0">
                        <a:solidFill>
                          <a:srgbClr val="FF0000"/>
                        </a:solidFill>
                        <a:effectLst/>
                        <a:latin typeface="Cambria Math" panose="02040503050406030204" pitchFamily="18" charset="0"/>
                        <a:ea typeface="Cambria Math" panose="02040503050406030204" pitchFamily="18" charset="0"/>
                        <a:cs typeface="Calibri" panose="020F0502020204030204" pitchFamily="34" charset="0"/>
                      </a:rPr>
                      <m:t>π</m:t>
                    </m:r>
                  </m:oMath>
                </a14:m>
                <a:r>
                  <a:rPr lang="fr-FR" sz="200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     rad</a:t>
                </a:r>
                <a:endParaRPr lang="fr-FR" sz="2000" dirty="0">
                  <a:effectLst/>
                  <a:latin typeface="Calibri" panose="020F0502020204030204" pitchFamily="34" charset="0"/>
                  <a:ea typeface="Times New Roman" panose="02020603050405020304" pitchFamily="18" charset="0"/>
                  <a:cs typeface="Calibri" panose="020F0502020204030204" pitchFamily="34" charset="0"/>
                </a:endParaRPr>
              </a:p>
              <a:p>
                <a:pPr>
                  <a:spcAft>
                    <a:spcPts val="0"/>
                  </a:spcAft>
                </a:pPr>
                <a:r>
                  <a:rPr lang="fr-FR" sz="200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 </a:t>
                </a:r>
                <a:endParaRPr lang="fr-FR" sz="2000" dirty="0">
                  <a:effectLst/>
                  <a:latin typeface="Calibri" panose="020F0502020204030204" pitchFamily="34" charset="0"/>
                  <a:ea typeface="Times New Roman" panose="02020603050405020304" pitchFamily="18" charset="0"/>
                  <a:cs typeface="Calibri" panose="020F0502020204030204" pitchFamily="34" charset="0"/>
                </a:endParaRPr>
              </a:p>
              <a:p>
                <a:pPr>
                  <a:spcAft>
                    <a:spcPts val="0"/>
                  </a:spcAft>
                </a:pPr>
                <a:endParaRPr lang="fr-FR" sz="2000" dirty="0">
                  <a:effectLst/>
                  <a:latin typeface="Calibri" panose="020F0502020204030204" pitchFamily="34" charset="0"/>
                  <a:ea typeface="Times New Roman" panose="02020603050405020304" pitchFamily="18" charset="0"/>
                  <a:cs typeface="Calibri" panose="020F0502020204030204" pitchFamily="34" charset="0"/>
                </a:endParaRPr>
              </a:p>
              <a:p>
                <a:pPr indent="449580">
                  <a:spcAft>
                    <a:spcPts val="0"/>
                  </a:spcAft>
                </a:pPr>
                <a:r>
                  <a:rPr lang="fr-FR" sz="200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                         	</a:t>
                </a:r>
                <a:endParaRPr lang="fr-FR" sz="2000" dirty="0">
                  <a:effectLst/>
                  <a:latin typeface="Calibri" panose="020F0502020204030204" pitchFamily="34" charset="0"/>
                  <a:ea typeface="Times New Roman" panose="02020603050405020304" pitchFamily="18" charset="0"/>
                  <a:cs typeface="Calibri" panose="020F0502020204030204" pitchFamily="34" charset="0"/>
                </a:endParaRPr>
              </a:p>
            </p:txBody>
          </p:sp>
        </mc:Choice>
        <mc:Fallback>
          <p:sp>
            <p:nvSpPr>
              <p:cNvPr id="4" name="Text Box 119"/>
              <p:cNvSpPr txBox="1">
                <a:spLocks noRot="1" noChangeAspect="1" noMove="1" noResize="1" noEditPoints="1" noAdjustHandles="1" noChangeArrowheads="1" noChangeShapeType="1" noTextEdit="1"/>
              </p:cNvSpPr>
              <p:nvPr/>
            </p:nvSpPr>
            <p:spPr bwMode="auto">
              <a:xfrm>
                <a:off x="5995400" y="1178935"/>
                <a:ext cx="5403273" cy="1892217"/>
              </a:xfrm>
              <a:prstGeom prst="rect">
                <a:avLst/>
              </a:prstGeom>
              <a:blipFill>
                <a:blip r:embed="rId2"/>
                <a:stretch>
                  <a:fillRect l="-1012" t="-1278"/>
                </a:stretch>
              </a:blipFill>
              <a:ln w="9525">
                <a:solidFill>
                  <a:srgbClr val="FFFFFF"/>
                </a:solidFill>
                <a:miter lim="800000"/>
                <a:headEnd/>
                <a:tailEnd/>
              </a:ln>
            </p:spPr>
            <p:txBody>
              <a:bodyPr/>
              <a:lstStyle/>
              <a:p>
                <a:r>
                  <a:rPr lang="fr-FR">
                    <a:noFill/>
                  </a:rPr>
                  <a:t> </a:t>
                </a:r>
              </a:p>
            </p:txBody>
          </p:sp>
        </mc:Fallback>
      </mc:AlternateContent>
      <p:sp>
        <p:nvSpPr>
          <p:cNvPr id="5" name="Double flèche horizontale 4"/>
          <p:cNvSpPr/>
          <p:nvPr/>
        </p:nvSpPr>
        <p:spPr>
          <a:xfrm>
            <a:off x="7186334" y="2535382"/>
            <a:ext cx="655339" cy="18010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Double flèche horizontale 5"/>
          <p:cNvSpPr/>
          <p:nvPr/>
        </p:nvSpPr>
        <p:spPr>
          <a:xfrm>
            <a:off x="7324879" y="4437207"/>
            <a:ext cx="655339" cy="18010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7" name="Image 6" descr="http://www.chimix.com/Images/fesic98P/f98p8.gif"/>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793327" y="1548360"/>
            <a:ext cx="4083473" cy="3176039"/>
          </a:xfrm>
          <a:prstGeom prst="rect">
            <a:avLst/>
          </a:prstGeom>
          <a:noFill/>
          <a:ln>
            <a:noFill/>
          </a:ln>
        </p:spPr>
      </p:pic>
      <p:cxnSp>
        <p:nvCxnSpPr>
          <p:cNvPr id="8" name="Connecteur droit avec flèche 7"/>
          <p:cNvCxnSpPr/>
          <p:nvPr/>
        </p:nvCxnSpPr>
        <p:spPr>
          <a:xfrm flipV="1">
            <a:off x="3729234" y="3352800"/>
            <a:ext cx="482548" cy="13855"/>
          </a:xfrm>
          <a:prstGeom prst="straightConnector1">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970508" y="2886486"/>
            <a:ext cx="340158" cy="369332"/>
          </a:xfrm>
          <a:prstGeom prst="rect">
            <a:avLst/>
          </a:prstGeom>
        </p:spPr>
        <p:txBody>
          <a:bodyPr wrap="none">
            <a:spAutoFit/>
          </a:bodyPr>
          <a:lstStyle/>
          <a:p>
            <a:r>
              <a:rPr lang="fr-FR" b="1" dirty="0">
                <a:solidFill>
                  <a:srgbClr val="00B050"/>
                </a:solidFill>
                <a:latin typeface="Calibri" panose="020F0502020204030204" pitchFamily="34" charset="0"/>
                <a:ea typeface="Times New Roman" panose="02020603050405020304" pitchFamily="18" charset="0"/>
                <a:cs typeface="Calibri" panose="020F0502020204030204" pitchFamily="34" charset="0"/>
              </a:rPr>
              <a:t>t</a:t>
            </a:r>
            <a:r>
              <a:rPr lang="fr-FR" b="1" baseline="-25000" dirty="0">
                <a:solidFill>
                  <a:srgbClr val="00B050"/>
                </a:solidFill>
                <a:latin typeface="Calibri" panose="020F0502020204030204" pitchFamily="34" charset="0"/>
                <a:ea typeface="Times New Roman" panose="02020603050405020304" pitchFamily="18" charset="0"/>
                <a:cs typeface="Calibri" panose="020F0502020204030204" pitchFamily="34" charset="0"/>
              </a:rPr>
              <a:t>0</a:t>
            </a:r>
            <a:endParaRPr lang="fr-FR" b="1" dirty="0">
              <a:solidFill>
                <a:srgbClr val="00B050"/>
              </a:solidFill>
            </a:endParaRPr>
          </a:p>
        </p:txBody>
      </p:sp>
      <p:cxnSp>
        <p:nvCxnSpPr>
          <p:cNvPr id="13" name="Connecteur droit avec flèche 12"/>
          <p:cNvCxnSpPr/>
          <p:nvPr/>
        </p:nvCxnSpPr>
        <p:spPr>
          <a:xfrm flipV="1">
            <a:off x="793327" y="5015345"/>
            <a:ext cx="3517339" cy="27710"/>
          </a:xfrm>
          <a:prstGeom prst="straightConnector1">
            <a:avLst/>
          </a:prstGeom>
          <a:ln w="38100">
            <a:solidFill>
              <a:srgbClr val="7030A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ZoneTexte 13"/>
          <p:cNvSpPr txBox="1"/>
          <p:nvPr/>
        </p:nvSpPr>
        <p:spPr>
          <a:xfrm>
            <a:off x="1918093" y="4619686"/>
            <a:ext cx="296876" cy="369332"/>
          </a:xfrm>
          <a:prstGeom prst="rect">
            <a:avLst/>
          </a:prstGeom>
          <a:noFill/>
          <a:ln>
            <a:solidFill>
              <a:schemeClr val="bg1"/>
            </a:solidFill>
          </a:ln>
        </p:spPr>
        <p:txBody>
          <a:bodyPr wrap="none" rtlCol="0">
            <a:spAutoFit/>
          </a:bodyPr>
          <a:lstStyle/>
          <a:p>
            <a:r>
              <a:rPr lang="fr-FR" b="1" dirty="0">
                <a:solidFill>
                  <a:srgbClr val="7030A0"/>
                </a:solidFill>
              </a:rPr>
              <a:t>T</a:t>
            </a:r>
          </a:p>
        </p:txBody>
      </p:sp>
      <p:sp>
        <p:nvSpPr>
          <p:cNvPr id="15" name="Rectangle 14"/>
          <p:cNvSpPr/>
          <p:nvPr/>
        </p:nvSpPr>
        <p:spPr>
          <a:xfrm>
            <a:off x="793326" y="5813697"/>
            <a:ext cx="10789073" cy="400110"/>
          </a:xfrm>
          <a:prstGeom prst="rect">
            <a:avLst/>
          </a:prstGeom>
        </p:spPr>
        <p:txBody>
          <a:bodyPr wrap="square">
            <a:spAutoFit/>
          </a:bodyPr>
          <a:lstStyle/>
          <a:p>
            <a:pPr>
              <a:spcAft>
                <a:spcPts val="0"/>
              </a:spcAft>
            </a:pPr>
            <a:r>
              <a:rPr lang="fr-FR" sz="2000" dirty="0">
                <a:solidFill>
                  <a:srgbClr val="FF0000"/>
                </a:solidFill>
                <a:latin typeface="Calibri" panose="020F0502020204030204" pitchFamily="34" charset="0"/>
                <a:ea typeface="Times New Roman" panose="02020603050405020304" pitchFamily="18" charset="0"/>
                <a:cs typeface="Calibri" panose="020F0502020204030204" pitchFamily="34" charset="0"/>
              </a:rPr>
              <a:t> t</a:t>
            </a:r>
            <a:r>
              <a:rPr lang="fr-FR" sz="2000" baseline="-25000" dirty="0">
                <a:solidFill>
                  <a:srgbClr val="FF0000"/>
                </a:solidFill>
                <a:latin typeface="Calibri" panose="020F0502020204030204" pitchFamily="34" charset="0"/>
                <a:ea typeface="Times New Roman" panose="02020603050405020304" pitchFamily="18" charset="0"/>
                <a:cs typeface="Calibri" panose="020F0502020204030204" pitchFamily="34" charset="0"/>
              </a:rPr>
              <a:t>0</a:t>
            </a:r>
            <a:r>
              <a:rPr lang="fr-FR" sz="2000" dirty="0">
                <a:solidFill>
                  <a:srgbClr val="FF0000"/>
                </a:solidFill>
                <a:ea typeface="Times New Roman" panose="02020603050405020304" pitchFamily="18" charset="0"/>
              </a:rPr>
              <a:t>  est l’intervalle de temps séparant deux fronts montants (ou descendants) sur l’axe des temps.</a:t>
            </a:r>
            <a:endParaRPr lang="fr-FR" sz="2000" dirty="0">
              <a:effectLst/>
              <a:ea typeface="Times New Roman" panose="02020603050405020304" pitchFamily="18" charset="0"/>
            </a:endParaRPr>
          </a:p>
        </p:txBody>
      </p:sp>
      <p:sp>
        <p:nvSpPr>
          <p:cNvPr id="9" name="ZoneTexte 8">
            <a:extLst>
              <a:ext uri="{FF2B5EF4-FFF2-40B4-BE49-F238E27FC236}">
                <a16:creationId xmlns:a16="http://schemas.microsoft.com/office/drawing/2014/main" id="{DDEDC2AF-0873-4101-9023-826163EF46EA}"/>
              </a:ext>
            </a:extLst>
          </p:cNvPr>
          <p:cNvSpPr txBox="1"/>
          <p:nvPr/>
        </p:nvSpPr>
        <p:spPr>
          <a:xfrm>
            <a:off x="6096000" y="3115867"/>
            <a:ext cx="4386606" cy="1631216"/>
          </a:xfrm>
          <a:prstGeom prst="rect">
            <a:avLst/>
          </a:prstGeom>
          <a:noFill/>
        </p:spPr>
        <p:txBody>
          <a:bodyPr wrap="square" rtlCol="0">
            <a:spAutoFit/>
          </a:bodyPr>
          <a:lstStyle/>
          <a:p>
            <a:pPr>
              <a:spcAft>
                <a:spcPts val="0"/>
              </a:spcAft>
            </a:pPr>
            <a:r>
              <a:rPr lang="fr-FR" sz="200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Pour un décalage de temps égal à une </a:t>
            </a:r>
            <a:endParaRPr lang="fr-FR" sz="2000" dirty="0">
              <a:effectLst/>
              <a:latin typeface="Calibri" panose="020F0502020204030204" pitchFamily="34" charset="0"/>
              <a:ea typeface="Times New Roman" panose="02020603050405020304" pitchFamily="18" charset="0"/>
              <a:cs typeface="Calibri" panose="020F0502020204030204" pitchFamily="34" charset="0"/>
            </a:endParaRPr>
          </a:p>
          <a:p>
            <a:pPr>
              <a:spcAft>
                <a:spcPts val="0"/>
              </a:spcAft>
            </a:pPr>
            <a:r>
              <a:rPr lang="fr-FR" sz="200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 </a:t>
            </a:r>
            <a:endParaRPr lang="fr-FR" sz="2000" dirty="0">
              <a:effectLst/>
              <a:latin typeface="Calibri" panose="020F0502020204030204" pitchFamily="34" charset="0"/>
              <a:ea typeface="Times New Roman" panose="02020603050405020304" pitchFamily="18" charset="0"/>
              <a:cs typeface="Calibri" panose="020F0502020204030204" pitchFamily="34" charset="0"/>
            </a:endParaRPr>
          </a:p>
          <a:p>
            <a:pPr>
              <a:spcAft>
                <a:spcPts val="0"/>
              </a:spcAft>
            </a:pPr>
            <a:r>
              <a:rPr lang="fr-FR" sz="200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durée  t</a:t>
            </a:r>
            <a:r>
              <a:rPr lang="fr-FR" sz="2000" baseline="-2500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0</a:t>
            </a:r>
            <a:r>
              <a:rPr lang="fr-FR" sz="200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  on a un déphasage de </a:t>
            </a:r>
            <a:r>
              <a:rPr lang="el-GR" sz="2000" dirty="0">
                <a:solidFill>
                  <a:srgbClr val="FF0000"/>
                </a:solidFill>
                <a:effectLst/>
                <a:latin typeface="Cambria Math" panose="02040503050406030204" pitchFamily="18" charset="0"/>
                <a:ea typeface="Cambria Math" panose="02040503050406030204" pitchFamily="18" charset="0"/>
                <a:cs typeface="Calibri" panose="020F0502020204030204" pitchFamily="34" charset="0"/>
              </a:rPr>
              <a:t>ϕ</a:t>
            </a:r>
            <a:r>
              <a:rPr lang="fr-FR" sz="2000" dirty="0">
                <a:solidFill>
                  <a:srgbClr val="FF0000"/>
                </a:solidFill>
                <a:effectLst/>
                <a:latin typeface="Cambria Math" panose="02040503050406030204" pitchFamily="18" charset="0"/>
                <a:ea typeface="Cambria Math" panose="02040503050406030204" pitchFamily="18" charset="0"/>
                <a:cs typeface="Calibri" panose="020F0502020204030204" pitchFamily="34" charset="0"/>
              </a:rPr>
              <a:t> </a:t>
            </a:r>
            <a:r>
              <a:rPr lang="fr-FR" sz="200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 rad</a:t>
            </a:r>
          </a:p>
          <a:p>
            <a:pPr>
              <a:spcAft>
                <a:spcPts val="0"/>
              </a:spcAft>
            </a:pPr>
            <a:endParaRPr lang="fr-FR" sz="2000" dirty="0">
              <a:effectLst/>
              <a:latin typeface="Calibri" panose="020F0502020204030204" pitchFamily="34" charset="0"/>
              <a:ea typeface="Times New Roman" panose="02020603050405020304" pitchFamily="18" charset="0"/>
              <a:cs typeface="Calibri" panose="020F0502020204030204" pitchFamily="34" charset="0"/>
            </a:endParaRPr>
          </a:p>
          <a:p>
            <a:r>
              <a:rPr lang="fr-FR" sz="200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          </a:t>
            </a:r>
            <a:r>
              <a:rPr lang="fr-FR" sz="2000" dirty="0">
                <a:solidFill>
                  <a:srgbClr val="FF0000"/>
                </a:solidFill>
                <a:latin typeface="Calibri" panose="020F0502020204030204" pitchFamily="34" charset="0"/>
                <a:ea typeface="Times New Roman" panose="02020603050405020304" pitchFamily="18" charset="0"/>
                <a:cs typeface="Calibri" panose="020F0502020204030204" pitchFamily="34" charset="0"/>
              </a:rPr>
              <a:t> t</a:t>
            </a:r>
            <a:r>
              <a:rPr lang="fr-FR" sz="2000" baseline="-25000" dirty="0">
                <a:solidFill>
                  <a:srgbClr val="FF0000"/>
                </a:solidFill>
                <a:latin typeface="Calibri" panose="020F0502020204030204" pitchFamily="34" charset="0"/>
                <a:ea typeface="Times New Roman" panose="02020603050405020304" pitchFamily="18" charset="0"/>
                <a:cs typeface="Calibri" panose="020F0502020204030204" pitchFamily="34" charset="0"/>
              </a:rPr>
              <a:t>0	                             </a:t>
            </a:r>
            <a:r>
              <a:rPr lang="el-GR" sz="2000" dirty="0">
                <a:solidFill>
                  <a:srgbClr val="FF0000"/>
                </a:solidFill>
                <a:latin typeface="Cambria Math" panose="02040503050406030204" pitchFamily="18" charset="0"/>
                <a:ea typeface="Cambria Math" panose="02040503050406030204" pitchFamily="18" charset="0"/>
                <a:cs typeface="Calibri" panose="020F0502020204030204" pitchFamily="34" charset="0"/>
              </a:rPr>
              <a:t>ϕ</a:t>
            </a:r>
            <a:r>
              <a:rPr lang="fr-FR" sz="2000" dirty="0">
                <a:solidFill>
                  <a:srgbClr val="FF0000"/>
                </a:solidFill>
                <a:latin typeface="Cambria Math" panose="02040503050406030204" pitchFamily="18" charset="0"/>
                <a:ea typeface="Cambria Math" panose="02040503050406030204" pitchFamily="18" charset="0"/>
                <a:cs typeface="Calibri" panose="020F0502020204030204" pitchFamily="34" charset="0"/>
              </a:rPr>
              <a:t>    </a:t>
            </a:r>
            <a:r>
              <a:rPr lang="fr-FR" sz="2000" dirty="0">
                <a:solidFill>
                  <a:srgbClr val="FF0000"/>
                </a:solidFill>
                <a:latin typeface="Calibri" panose="020F0502020204030204" pitchFamily="34" charset="0"/>
                <a:ea typeface="Times New Roman" panose="02020603050405020304" pitchFamily="18" charset="0"/>
                <a:cs typeface="Calibri" panose="020F0502020204030204" pitchFamily="34" charset="0"/>
              </a:rPr>
              <a:t> rad</a:t>
            </a:r>
          </a:p>
        </p:txBody>
      </p:sp>
    </p:spTree>
    <p:extLst>
      <p:ext uri="{BB962C8B-B14F-4D97-AF65-F5344CB8AC3E}">
        <p14:creationId xmlns:p14="http://schemas.microsoft.com/office/powerpoint/2010/main" val="1548035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00"/>
                                        <p:tgtEl>
                                          <p:spTgt spid="9"/>
                                        </p:tgtEl>
                                      </p:cBhvr>
                                    </p:animEffect>
                                    <p:anim calcmode="lin" valueType="num">
                                      <p:cBhvr>
                                        <p:cTn id="19" dur="1000" fill="hold"/>
                                        <p:tgtEl>
                                          <p:spTgt spid="9"/>
                                        </p:tgtEl>
                                        <p:attrNameLst>
                                          <p:attrName>ppt_x</p:attrName>
                                        </p:attrNameLst>
                                      </p:cBhvr>
                                      <p:tavLst>
                                        <p:tav tm="0">
                                          <p:val>
                                            <p:strVal val="#ppt_x"/>
                                          </p:val>
                                        </p:tav>
                                        <p:tav tm="100000">
                                          <p:val>
                                            <p:strVal val="#ppt_x"/>
                                          </p:val>
                                        </p:tav>
                                      </p:tavLst>
                                    </p:anim>
                                    <p:anim calcmode="lin" valueType="num">
                                      <p:cBhvr>
                                        <p:cTn id="2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anim calcmode="lin" valueType="num">
                                      <p:cBhvr>
                                        <p:cTn id="26" dur="1000" fill="hold"/>
                                        <p:tgtEl>
                                          <p:spTgt spid="6"/>
                                        </p:tgtEl>
                                        <p:attrNameLst>
                                          <p:attrName>ppt_x</p:attrName>
                                        </p:attrNameLst>
                                      </p:cBhvr>
                                      <p:tavLst>
                                        <p:tav tm="0">
                                          <p:val>
                                            <p:strVal val="#ppt_x"/>
                                          </p:val>
                                        </p:tav>
                                        <p:tav tm="100000">
                                          <p:val>
                                            <p:strVal val="#ppt_x"/>
                                          </p:val>
                                        </p:tav>
                                      </p:tavLst>
                                    </p:anim>
                                    <p:anim calcmode="lin" valueType="num">
                                      <p:cBhvr>
                                        <p:cTn id="2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5"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8036" y="473471"/>
            <a:ext cx="9033163" cy="400110"/>
          </a:xfrm>
          <a:prstGeom prst="rect">
            <a:avLst/>
          </a:prstGeom>
        </p:spPr>
        <p:txBody>
          <a:bodyPr wrap="square">
            <a:spAutoFit/>
          </a:bodyPr>
          <a:lstStyle/>
          <a:p>
            <a:pPr indent="7620">
              <a:spcAft>
                <a:spcPts val="0"/>
              </a:spcAft>
            </a:pPr>
            <a:r>
              <a:rPr lang="fr-FR" sz="2000" u="sng" dirty="0">
                <a:solidFill>
                  <a:srgbClr val="0070C0"/>
                </a:solidFill>
                <a:ea typeface="Times New Roman" panose="02020603050405020304" pitchFamily="18" charset="0"/>
                <a:cs typeface="Tahoma" panose="020B0604030504040204" pitchFamily="34" charset="0"/>
              </a:rPr>
              <a:t>II-   Caractérisation du signal électrique à l’aide d’un oscilloscope.</a:t>
            </a:r>
            <a:endParaRPr lang="fr-FR" sz="2000" dirty="0">
              <a:solidFill>
                <a:srgbClr val="0070C0"/>
              </a:solidFill>
              <a:effectLst/>
              <a:ea typeface="Times New Roman" panose="02020603050405020304" pitchFamily="18" charset="0"/>
            </a:endParaRPr>
          </a:p>
        </p:txBody>
      </p:sp>
      <p:sp>
        <p:nvSpPr>
          <p:cNvPr id="3" name="Rectangle 2"/>
          <p:cNvSpPr/>
          <p:nvPr/>
        </p:nvSpPr>
        <p:spPr>
          <a:xfrm>
            <a:off x="392777" y="1050555"/>
            <a:ext cx="11014364" cy="1938992"/>
          </a:xfrm>
          <a:prstGeom prst="rect">
            <a:avLst/>
          </a:prstGeom>
          <a:ln>
            <a:noFill/>
          </a:ln>
        </p:spPr>
        <p:txBody>
          <a:bodyPr wrap="square">
            <a:spAutoFit/>
          </a:bodyPr>
          <a:lstStyle/>
          <a:p>
            <a:pPr indent="449580" algn="just">
              <a:spcAft>
                <a:spcPts val="0"/>
              </a:spcAft>
            </a:pPr>
            <a:r>
              <a:rPr lang="fr-FR" sz="2000" dirty="0">
                <a:ea typeface="Times New Roman" panose="02020603050405020304" pitchFamily="18" charset="0"/>
                <a:cs typeface="Tahoma" panose="020B0604030504040204" pitchFamily="34" charset="0"/>
              </a:rPr>
              <a:t>En régime continu, </a:t>
            </a:r>
            <a:r>
              <a:rPr lang="fr-FR" sz="2000" dirty="0">
                <a:solidFill>
                  <a:srgbClr val="FF0000"/>
                </a:solidFill>
                <a:ea typeface="Times New Roman" panose="02020603050405020304" pitchFamily="18" charset="0"/>
                <a:cs typeface="Tahoma" panose="020B0604030504040204" pitchFamily="34" charset="0"/>
              </a:rPr>
              <a:t>les mesures de tensions et courants ont été faites avec des appareils donnant les valeurs efficaces de ces grandeurs. </a:t>
            </a:r>
            <a:r>
              <a:rPr lang="fr-FR" sz="2000" dirty="0">
                <a:ea typeface="Times New Roman" panose="02020603050405020304" pitchFamily="18" charset="0"/>
                <a:cs typeface="Tahoma" panose="020B0604030504040204" pitchFamily="34" charset="0"/>
              </a:rPr>
              <a:t>(Ampèremètre en série pour obtenir l’intensité et voltmètre en dérivation pour obtenir la tension). Nous allons maintenant </a:t>
            </a:r>
            <a:r>
              <a:rPr lang="fr-FR" sz="2000" dirty="0">
                <a:solidFill>
                  <a:srgbClr val="FF0000"/>
                </a:solidFill>
                <a:ea typeface="Times New Roman" panose="02020603050405020304" pitchFamily="18" charset="0"/>
                <a:cs typeface="Tahoma" panose="020B0604030504040204" pitchFamily="34" charset="0"/>
              </a:rPr>
              <a:t>étudier l’évolution temporelle de ces grandeurs.</a:t>
            </a:r>
            <a:r>
              <a:rPr lang="fr-FR" sz="2000" dirty="0">
                <a:ea typeface="Times New Roman" panose="02020603050405020304" pitchFamily="18" charset="0"/>
              </a:rPr>
              <a:t> N</a:t>
            </a:r>
            <a:r>
              <a:rPr lang="fr-FR" sz="2000" dirty="0">
                <a:ea typeface="Times New Roman" panose="02020603050405020304" pitchFamily="18" charset="0"/>
                <a:cs typeface="Tahoma" panose="020B0604030504040204" pitchFamily="34" charset="0"/>
              </a:rPr>
              <a:t>ous allons observer à l’oscilloscope l’évolution dans le temps de la force électromotrice, ou tension à vide, délivrée aux bornes de l’ensemble {bobine + aimant en rotation} et dont la valeur efficace est notée e</a:t>
            </a:r>
            <a:r>
              <a:rPr lang="fr-FR" sz="2000" baseline="-25000" dirty="0">
                <a:ea typeface="Times New Roman" panose="02020603050405020304" pitchFamily="18" charset="0"/>
                <a:cs typeface="Tahoma" panose="020B0604030504040204" pitchFamily="34" charset="0"/>
              </a:rPr>
              <a:t>0</a:t>
            </a:r>
            <a:r>
              <a:rPr lang="fr-FR" sz="2000" dirty="0">
                <a:ea typeface="Times New Roman" panose="02020603050405020304" pitchFamily="18" charset="0"/>
                <a:cs typeface="Tahoma" panose="020B0604030504040204" pitchFamily="34" charset="0"/>
              </a:rPr>
              <a:t>. On réalise le montage suivant :</a:t>
            </a:r>
            <a:endParaRPr lang="fr-FR" sz="2000" dirty="0">
              <a:effectLst/>
              <a:ea typeface="Times New Roman" panose="02020603050405020304" pitchFamily="18" charset="0"/>
            </a:endParaRPr>
          </a:p>
        </p:txBody>
      </p:sp>
      <p:pic>
        <p:nvPicPr>
          <p:cNvPr id="4" name="Image 3">
            <a:extLst>
              <a:ext uri="{FF2B5EF4-FFF2-40B4-BE49-F238E27FC236}">
                <a16:creationId xmlns:a16="http://schemas.microsoft.com/office/drawing/2014/main" id="{D50716E1-CBB7-4B9F-944A-E57DB261E96A}"/>
              </a:ext>
            </a:extLst>
          </p:cNvPr>
          <p:cNvPicPr>
            <a:picLocks noChangeAspect="1"/>
          </p:cNvPicPr>
          <p:nvPr/>
        </p:nvPicPr>
        <p:blipFill>
          <a:blip r:embed="rId3"/>
          <a:stretch>
            <a:fillRect/>
          </a:stretch>
        </p:blipFill>
        <p:spPr>
          <a:xfrm>
            <a:off x="831941" y="3128811"/>
            <a:ext cx="3189470" cy="2237389"/>
          </a:xfrm>
          <a:prstGeom prst="rect">
            <a:avLst/>
          </a:prstGeom>
        </p:spPr>
      </p:pic>
      <p:sp>
        <p:nvSpPr>
          <p:cNvPr id="5" name="Rectangle 4">
            <a:extLst>
              <a:ext uri="{FF2B5EF4-FFF2-40B4-BE49-F238E27FC236}">
                <a16:creationId xmlns:a16="http://schemas.microsoft.com/office/drawing/2014/main" id="{DDF39215-E732-49F3-A5C4-5B86B7D75CA7}"/>
              </a:ext>
            </a:extLst>
          </p:cNvPr>
          <p:cNvSpPr/>
          <p:nvPr/>
        </p:nvSpPr>
        <p:spPr>
          <a:xfrm>
            <a:off x="1716257" y="4803938"/>
            <a:ext cx="1420837" cy="5686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a:extLst>
              <a:ext uri="{FF2B5EF4-FFF2-40B4-BE49-F238E27FC236}">
                <a16:creationId xmlns:a16="http://schemas.microsoft.com/office/drawing/2014/main" id="{9E91C0D0-6DA7-493B-B7C4-8B63FF4A6D29}"/>
              </a:ext>
            </a:extLst>
          </p:cNvPr>
          <p:cNvSpPr txBox="1"/>
          <p:nvPr/>
        </p:nvSpPr>
        <p:spPr>
          <a:xfrm>
            <a:off x="392777" y="5366200"/>
            <a:ext cx="5724644" cy="1200329"/>
          </a:xfrm>
          <a:prstGeom prst="rect">
            <a:avLst/>
          </a:prstGeom>
          <a:noFill/>
        </p:spPr>
        <p:txBody>
          <a:bodyPr wrap="none" rtlCol="0">
            <a:spAutoFit/>
          </a:bodyPr>
          <a:lstStyle/>
          <a:p>
            <a:r>
              <a:rPr lang="fr-FR" dirty="0"/>
              <a:t>Pour déplacer l’aimant par rapport à la bobine, </a:t>
            </a:r>
          </a:p>
          <a:p>
            <a:r>
              <a:rPr lang="fr-FR" dirty="0"/>
              <a:t>On relie celui-ci à un moteur </a:t>
            </a:r>
            <a:r>
              <a:rPr lang="fr-FR" dirty="0">
                <a:ea typeface="Times New Roman" panose="02020603050405020304" pitchFamily="18" charset="0"/>
                <a:cs typeface="Tahoma" panose="020B0604030504040204" pitchFamily="34" charset="0"/>
              </a:rPr>
              <a:t>dont la vitesse </a:t>
            </a:r>
          </a:p>
          <a:p>
            <a:r>
              <a:rPr lang="fr-FR" dirty="0">
                <a:ea typeface="Times New Roman" panose="02020603050405020304" pitchFamily="18" charset="0"/>
                <a:cs typeface="Tahoma" panose="020B0604030504040204" pitchFamily="34" charset="0"/>
              </a:rPr>
              <a:t>augmente doucement jusqu’à la position maximale.</a:t>
            </a:r>
            <a:r>
              <a:rPr lang="fr-FR" dirty="0"/>
              <a:t> (</a:t>
            </a:r>
            <a:r>
              <a:rPr lang="fr-FR" dirty="0" err="1"/>
              <a:t>cf</a:t>
            </a:r>
            <a:r>
              <a:rPr lang="fr-FR" dirty="0"/>
              <a:t> TP)</a:t>
            </a:r>
            <a:r>
              <a:rPr lang="fr-FR" dirty="0">
                <a:ea typeface="Times New Roman" panose="02020603050405020304" pitchFamily="18" charset="0"/>
                <a:cs typeface="Tahoma" panose="020B0604030504040204" pitchFamily="34" charset="0"/>
              </a:rPr>
              <a:t> </a:t>
            </a:r>
            <a:endParaRPr lang="fr-FR" dirty="0">
              <a:ea typeface="Times New Roman" panose="02020603050405020304" pitchFamily="18" charset="0"/>
            </a:endParaRPr>
          </a:p>
          <a:p>
            <a:endParaRPr lang="fr-FR" dirty="0"/>
          </a:p>
        </p:txBody>
      </p:sp>
      <p:graphicFrame>
        <p:nvGraphicFramePr>
          <p:cNvPr id="7" name="Objet 6">
            <a:extLst>
              <a:ext uri="{FF2B5EF4-FFF2-40B4-BE49-F238E27FC236}">
                <a16:creationId xmlns:a16="http://schemas.microsoft.com/office/drawing/2014/main" id="{FC9CC901-7DA0-4887-B8DF-8D345F949873}"/>
              </a:ext>
            </a:extLst>
          </p:cNvPr>
          <p:cNvGraphicFramePr>
            <a:graphicFrameLocks noChangeAspect="1"/>
          </p:cNvGraphicFramePr>
          <p:nvPr>
            <p:extLst>
              <p:ext uri="{D42A27DB-BD31-4B8C-83A1-F6EECF244321}">
                <p14:modId xmlns:p14="http://schemas.microsoft.com/office/powerpoint/2010/main" val="634575475"/>
              </p:ext>
            </p:extLst>
          </p:nvPr>
        </p:nvGraphicFramePr>
        <p:xfrm>
          <a:off x="6447523" y="3274854"/>
          <a:ext cx="3888437" cy="2914298"/>
        </p:xfrm>
        <a:graphic>
          <a:graphicData uri="http://schemas.openxmlformats.org/presentationml/2006/ole">
            <mc:AlternateContent xmlns:mc="http://schemas.openxmlformats.org/markup-compatibility/2006">
              <mc:Choice xmlns:v="urn:schemas-microsoft-com:vml" Requires="v">
                <p:oleObj spid="_x0000_s12346" name="Diapositive" r:id="rId4" imgW="4562811" imgH="3421467" progId="PowerPoint.Slide.8">
                  <p:embed/>
                </p:oleObj>
              </mc:Choice>
              <mc:Fallback>
                <p:oleObj name="Diapositive" r:id="rId4" imgW="4562811" imgH="3421467" progId="PowerPoint.Slide.8">
                  <p:embed/>
                  <p:pic>
                    <p:nvPicPr>
                      <p:cNvPr id="3" name="Obje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47523" y="3274854"/>
                        <a:ext cx="3888437" cy="2914298"/>
                      </a:xfrm>
                      <a:prstGeom prst="rect">
                        <a:avLst/>
                      </a:prstGeom>
                      <a:noFill/>
                    </p:spPr>
                  </p:pic>
                </p:oleObj>
              </mc:Fallback>
            </mc:AlternateContent>
          </a:graphicData>
        </a:graphic>
      </p:graphicFrame>
      <p:sp>
        <p:nvSpPr>
          <p:cNvPr id="8" name="ZoneTexte 7">
            <a:extLst>
              <a:ext uri="{FF2B5EF4-FFF2-40B4-BE49-F238E27FC236}">
                <a16:creationId xmlns:a16="http://schemas.microsoft.com/office/drawing/2014/main" id="{8BFB3D23-20EF-44B2-AC76-F5A18A6F8952}"/>
              </a:ext>
            </a:extLst>
          </p:cNvPr>
          <p:cNvSpPr txBox="1"/>
          <p:nvPr/>
        </p:nvSpPr>
        <p:spPr>
          <a:xfrm>
            <a:off x="7652824" y="6261420"/>
            <a:ext cx="2103012" cy="369332"/>
          </a:xfrm>
          <a:prstGeom prst="rect">
            <a:avLst/>
          </a:prstGeom>
          <a:noFill/>
        </p:spPr>
        <p:txBody>
          <a:bodyPr wrap="none" rtlCol="0">
            <a:spAutoFit/>
          </a:bodyPr>
          <a:lstStyle/>
          <a:p>
            <a:r>
              <a:rPr lang="fr-FR" dirty="0"/>
              <a:t>Schéma du montage</a:t>
            </a:r>
          </a:p>
        </p:txBody>
      </p:sp>
      <p:sp>
        <p:nvSpPr>
          <p:cNvPr id="9" name="Forme libre : forme 8">
            <a:extLst>
              <a:ext uri="{FF2B5EF4-FFF2-40B4-BE49-F238E27FC236}">
                <a16:creationId xmlns:a16="http://schemas.microsoft.com/office/drawing/2014/main" id="{CC334EC7-BDB5-4AE1-A768-8F166C723029}"/>
              </a:ext>
            </a:extLst>
          </p:cNvPr>
          <p:cNvSpPr/>
          <p:nvPr/>
        </p:nvSpPr>
        <p:spPr>
          <a:xfrm>
            <a:off x="8595360" y="5458265"/>
            <a:ext cx="1983545" cy="346236"/>
          </a:xfrm>
          <a:custGeom>
            <a:avLst/>
            <a:gdLst>
              <a:gd name="connsiteX0" fmla="*/ 0 w 1716259"/>
              <a:gd name="connsiteY0" fmla="*/ 0 h 346236"/>
              <a:gd name="connsiteX1" fmla="*/ 886265 w 1716259"/>
              <a:gd name="connsiteY1" fmla="*/ 337624 h 346236"/>
              <a:gd name="connsiteX2" fmla="*/ 1716259 w 1716259"/>
              <a:gd name="connsiteY2" fmla="*/ 253218 h 346236"/>
              <a:gd name="connsiteX3" fmla="*/ 1716259 w 1716259"/>
              <a:gd name="connsiteY3" fmla="*/ 253218 h 346236"/>
            </a:gdLst>
            <a:ahLst/>
            <a:cxnLst>
              <a:cxn ang="0">
                <a:pos x="connsiteX0" y="connsiteY0"/>
              </a:cxn>
              <a:cxn ang="0">
                <a:pos x="connsiteX1" y="connsiteY1"/>
              </a:cxn>
              <a:cxn ang="0">
                <a:pos x="connsiteX2" y="connsiteY2"/>
              </a:cxn>
              <a:cxn ang="0">
                <a:pos x="connsiteX3" y="connsiteY3"/>
              </a:cxn>
            </a:cxnLst>
            <a:rect l="l" t="t" r="r" b="b"/>
            <a:pathLst>
              <a:path w="1716259" h="346236">
                <a:moveTo>
                  <a:pt x="0" y="0"/>
                </a:moveTo>
                <a:cubicBezTo>
                  <a:pt x="300111" y="147710"/>
                  <a:pt x="600222" y="295421"/>
                  <a:pt x="886265" y="337624"/>
                </a:cubicBezTo>
                <a:cubicBezTo>
                  <a:pt x="1172308" y="379827"/>
                  <a:pt x="1716259" y="253218"/>
                  <a:pt x="1716259" y="253218"/>
                </a:cubicBezTo>
                <a:lnTo>
                  <a:pt x="1716259" y="253218"/>
                </a:lnTo>
              </a:path>
            </a:pathLst>
          </a:custGeom>
          <a:noFill/>
          <a:ln>
            <a:solidFill>
              <a:srgbClr val="FF0000"/>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a:extLst>
              <a:ext uri="{FF2B5EF4-FFF2-40B4-BE49-F238E27FC236}">
                <a16:creationId xmlns:a16="http://schemas.microsoft.com/office/drawing/2014/main" id="{5FD8617E-661A-4DF9-B3E4-92BFA890CB24}"/>
              </a:ext>
            </a:extLst>
          </p:cNvPr>
          <p:cNvSpPr txBox="1"/>
          <p:nvPr/>
        </p:nvSpPr>
        <p:spPr>
          <a:xfrm>
            <a:off x="10686348" y="5545652"/>
            <a:ext cx="839782" cy="369332"/>
          </a:xfrm>
          <a:prstGeom prst="rect">
            <a:avLst/>
          </a:prstGeom>
          <a:noFill/>
        </p:spPr>
        <p:txBody>
          <a:bodyPr wrap="none" rtlCol="0">
            <a:spAutoFit/>
          </a:bodyPr>
          <a:lstStyle/>
          <a:p>
            <a:r>
              <a:rPr lang="fr-FR" dirty="0">
                <a:solidFill>
                  <a:srgbClr val="FF0000"/>
                </a:solidFill>
              </a:rPr>
              <a:t>aimant</a:t>
            </a:r>
          </a:p>
        </p:txBody>
      </p:sp>
      <p:sp>
        <p:nvSpPr>
          <p:cNvPr id="12" name="Forme libre : forme 11">
            <a:extLst>
              <a:ext uri="{FF2B5EF4-FFF2-40B4-BE49-F238E27FC236}">
                <a16:creationId xmlns:a16="http://schemas.microsoft.com/office/drawing/2014/main" id="{776C06B3-BA01-4A64-A1C3-BDDD5D754567}"/>
              </a:ext>
            </a:extLst>
          </p:cNvPr>
          <p:cNvSpPr/>
          <p:nvPr/>
        </p:nvSpPr>
        <p:spPr>
          <a:xfrm>
            <a:off x="8913606" y="4543865"/>
            <a:ext cx="1350498" cy="505885"/>
          </a:xfrm>
          <a:custGeom>
            <a:avLst/>
            <a:gdLst>
              <a:gd name="connsiteX0" fmla="*/ 0 w 1350498"/>
              <a:gd name="connsiteY0" fmla="*/ 576775 h 576775"/>
              <a:gd name="connsiteX1" fmla="*/ 520504 w 1350498"/>
              <a:gd name="connsiteY1" fmla="*/ 98474 h 576775"/>
              <a:gd name="connsiteX2" fmla="*/ 1350498 w 1350498"/>
              <a:gd name="connsiteY2" fmla="*/ 0 h 576775"/>
              <a:gd name="connsiteX3" fmla="*/ 1350498 w 1350498"/>
              <a:gd name="connsiteY3" fmla="*/ 0 h 576775"/>
            </a:gdLst>
            <a:ahLst/>
            <a:cxnLst>
              <a:cxn ang="0">
                <a:pos x="connsiteX0" y="connsiteY0"/>
              </a:cxn>
              <a:cxn ang="0">
                <a:pos x="connsiteX1" y="connsiteY1"/>
              </a:cxn>
              <a:cxn ang="0">
                <a:pos x="connsiteX2" y="connsiteY2"/>
              </a:cxn>
              <a:cxn ang="0">
                <a:pos x="connsiteX3" y="connsiteY3"/>
              </a:cxn>
            </a:cxnLst>
            <a:rect l="l" t="t" r="r" b="b"/>
            <a:pathLst>
              <a:path w="1350498" h="576775">
                <a:moveTo>
                  <a:pt x="0" y="576775"/>
                </a:moveTo>
                <a:cubicBezTo>
                  <a:pt x="147710" y="385689"/>
                  <a:pt x="295421" y="194603"/>
                  <a:pt x="520504" y="98474"/>
                </a:cubicBezTo>
                <a:cubicBezTo>
                  <a:pt x="745587" y="2345"/>
                  <a:pt x="1350498" y="0"/>
                  <a:pt x="1350498" y="0"/>
                </a:cubicBezTo>
                <a:lnTo>
                  <a:pt x="1350498" y="0"/>
                </a:lnTo>
              </a:path>
            </a:pathLst>
          </a:custGeom>
          <a:noFill/>
          <a:ln>
            <a:solidFill>
              <a:srgbClr val="FF0000"/>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a:extLst>
              <a:ext uri="{FF2B5EF4-FFF2-40B4-BE49-F238E27FC236}">
                <a16:creationId xmlns:a16="http://schemas.microsoft.com/office/drawing/2014/main" id="{5BC479A1-6C66-4745-95CF-547986ABE049}"/>
              </a:ext>
            </a:extLst>
          </p:cNvPr>
          <p:cNvSpPr txBox="1"/>
          <p:nvPr/>
        </p:nvSpPr>
        <p:spPr>
          <a:xfrm>
            <a:off x="10411780" y="4335673"/>
            <a:ext cx="840295" cy="369332"/>
          </a:xfrm>
          <a:prstGeom prst="rect">
            <a:avLst/>
          </a:prstGeom>
          <a:noFill/>
        </p:spPr>
        <p:txBody>
          <a:bodyPr wrap="none" rtlCol="0">
            <a:spAutoFit/>
          </a:bodyPr>
          <a:lstStyle/>
          <a:p>
            <a:r>
              <a:rPr lang="fr-FR" dirty="0">
                <a:solidFill>
                  <a:srgbClr val="FF0000"/>
                </a:solidFill>
              </a:rPr>
              <a:t>bobine</a:t>
            </a:r>
          </a:p>
        </p:txBody>
      </p:sp>
    </p:spTree>
    <p:extLst>
      <p:ext uri="{BB962C8B-B14F-4D97-AF65-F5344CB8AC3E}">
        <p14:creationId xmlns:p14="http://schemas.microsoft.com/office/powerpoint/2010/main" val="20014197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50182" y="501180"/>
            <a:ext cx="1634836" cy="763112"/>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xmlns:a14="http://schemas.microsoft.com/office/drawing/2010/main">
        <mc:Choice Requires="a14">
          <p:sp>
            <p:nvSpPr>
              <p:cNvPr id="2" name="Rectangle 1"/>
              <p:cNvSpPr/>
              <p:nvPr/>
            </p:nvSpPr>
            <p:spPr>
              <a:xfrm>
                <a:off x="651163" y="501180"/>
                <a:ext cx="7800110" cy="712631"/>
              </a:xfrm>
              <a:prstGeom prst="rect">
                <a:avLst/>
              </a:prstGeom>
            </p:spPr>
            <p:txBody>
              <a:bodyPr wrap="square">
                <a:spAutoFit/>
              </a:bodyPr>
              <a:lstStyle/>
              <a:p>
                <a:r>
                  <a:rPr lang="fr-FR" sz="2000" dirty="0">
                    <a:latin typeface="Calibri" panose="020F0502020204030204" pitchFamily="34" charset="0"/>
                    <a:ea typeface="Times New Roman" panose="02020603050405020304" pitchFamily="18" charset="0"/>
                    <a:cs typeface="Calibri" panose="020F0502020204030204" pitchFamily="34" charset="0"/>
                  </a:rPr>
                  <a:t>Donc le déphasage angulaire entre les deux signaux est :    </a:t>
                </a:r>
                <a14:m>
                  <m:oMath xmlns:m="http://schemas.openxmlformats.org/officeDocument/2006/math">
                    <m:r>
                      <m:rPr>
                        <m:sty m:val="p"/>
                      </m:rPr>
                      <a:rPr lang="el-GR" sz="2800" i="0" smtClean="0">
                        <a:latin typeface="Cambria Math" panose="02040503050406030204" pitchFamily="18" charset="0"/>
                        <a:ea typeface="Cambria Math" panose="02040503050406030204" pitchFamily="18" charset="0"/>
                        <a:cs typeface="Calibri" panose="020F0502020204030204" pitchFamily="34" charset="0"/>
                      </a:rPr>
                      <m:t>ϕ</m:t>
                    </m:r>
                    <m:r>
                      <a:rPr lang="fr-FR" sz="2800" b="0" i="0" smtClean="0">
                        <a:latin typeface="Cambria Math" panose="02040503050406030204" pitchFamily="18" charset="0"/>
                        <a:ea typeface="Cambria Math" panose="02040503050406030204" pitchFamily="18" charset="0"/>
                        <a:cs typeface="Calibri" panose="020F0502020204030204" pitchFamily="34" charset="0"/>
                      </a:rPr>
                      <m:t>=</m:t>
                    </m:r>
                    <m:f>
                      <m:fPr>
                        <m:ctrlPr>
                          <a:rPr lang="fr-FR" sz="2800" b="0" i="1" smtClean="0">
                            <a:latin typeface="Cambria Math" panose="02040503050406030204" pitchFamily="18" charset="0"/>
                            <a:ea typeface="Cambria Math" panose="02040503050406030204" pitchFamily="18" charset="0"/>
                            <a:cs typeface="Calibri" panose="020F0502020204030204" pitchFamily="34" charset="0"/>
                          </a:rPr>
                        </m:ctrlPr>
                      </m:fPr>
                      <m:num>
                        <m:r>
                          <a:rPr lang="fr-FR" sz="2800" b="0" i="0" smtClean="0">
                            <a:latin typeface="Cambria Math" panose="02040503050406030204" pitchFamily="18" charset="0"/>
                            <a:ea typeface="Cambria Math" panose="02040503050406030204" pitchFamily="18" charset="0"/>
                            <a:cs typeface="Calibri" panose="020F0502020204030204" pitchFamily="34" charset="0"/>
                          </a:rPr>
                          <m:t>2</m:t>
                        </m:r>
                        <m:r>
                          <m:rPr>
                            <m:sty m:val="p"/>
                          </m:rPr>
                          <a:rPr lang="fr-FR" sz="2800" b="0" i="0" smtClean="0">
                            <a:latin typeface="Cambria Math" panose="02040503050406030204" pitchFamily="18" charset="0"/>
                            <a:ea typeface="Cambria Math" panose="02040503050406030204" pitchFamily="18" charset="0"/>
                            <a:cs typeface="Calibri" panose="020F0502020204030204" pitchFamily="34" charset="0"/>
                          </a:rPr>
                          <m:t>π</m:t>
                        </m:r>
                        <m:r>
                          <a:rPr lang="fr-FR" sz="2800" b="0" i="0" smtClean="0">
                            <a:latin typeface="Cambria Math" panose="02040503050406030204" pitchFamily="18" charset="0"/>
                            <a:ea typeface="Cambria Math" panose="02040503050406030204" pitchFamily="18" charset="0"/>
                            <a:cs typeface="Calibri" panose="020F0502020204030204" pitchFamily="34" charset="0"/>
                          </a:rPr>
                          <m:t> </m:t>
                        </m:r>
                        <m:sSub>
                          <m:sSubPr>
                            <m:ctrlPr>
                              <a:rPr lang="fr-FR" sz="2800" b="0" i="1" smtClean="0">
                                <a:latin typeface="Cambria Math" panose="02040503050406030204" pitchFamily="18" charset="0"/>
                                <a:ea typeface="Cambria Math" panose="02040503050406030204" pitchFamily="18" charset="0"/>
                                <a:cs typeface="Calibri" panose="020F0502020204030204" pitchFamily="34" charset="0"/>
                              </a:rPr>
                            </m:ctrlPr>
                          </m:sSubPr>
                          <m:e>
                            <m:r>
                              <m:rPr>
                                <m:sty m:val="p"/>
                              </m:rPr>
                              <a:rPr lang="fr-FR" sz="2800" b="0" i="0" smtClean="0">
                                <a:latin typeface="Cambria Math" panose="02040503050406030204" pitchFamily="18" charset="0"/>
                                <a:ea typeface="Cambria Math" panose="02040503050406030204" pitchFamily="18" charset="0"/>
                                <a:cs typeface="Calibri" panose="020F0502020204030204" pitchFamily="34" charset="0"/>
                              </a:rPr>
                              <m:t>t</m:t>
                            </m:r>
                          </m:e>
                          <m:sub>
                            <m:r>
                              <a:rPr lang="fr-FR" sz="2800" b="0" i="0" smtClean="0">
                                <a:latin typeface="Cambria Math" panose="02040503050406030204" pitchFamily="18" charset="0"/>
                                <a:ea typeface="Cambria Math" panose="02040503050406030204" pitchFamily="18" charset="0"/>
                                <a:cs typeface="Calibri" panose="020F0502020204030204" pitchFamily="34" charset="0"/>
                              </a:rPr>
                              <m:t>0</m:t>
                            </m:r>
                          </m:sub>
                        </m:sSub>
                      </m:num>
                      <m:den>
                        <m:r>
                          <m:rPr>
                            <m:sty m:val="p"/>
                          </m:rPr>
                          <a:rPr lang="fr-FR" sz="2800" b="0" i="0" smtClean="0">
                            <a:latin typeface="Cambria Math" panose="02040503050406030204" pitchFamily="18" charset="0"/>
                            <a:ea typeface="Cambria Math" panose="02040503050406030204" pitchFamily="18" charset="0"/>
                            <a:cs typeface="Calibri" panose="020F0502020204030204" pitchFamily="34" charset="0"/>
                          </a:rPr>
                          <m:t>T</m:t>
                        </m:r>
                      </m:den>
                    </m:f>
                  </m:oMath>
                </a14:m>
                <a:r>
                  <a:rPr lang="fr-FR" sz="2800" dirty="0">
                    <a:ea typeface="Times New Roman" panose="02020603050405020304" pitchFamily="18" charset="0"/>
                    <a:cs typeface="Calibri" panose="020F0502020204030204" pitchFamily="34" charset="0"/>
                  </a:rPr>
                  <a:t> </a:t>
                </a:r>
                <a:endParaRPr lang="fr-FR" sz="2800" dirty="0">
                  <a:cs typeface="Calibri" panose="020F0502020204030204" pitchFamily="34"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651163" y="501180"/>
                <a:ext cx="7800110" cy="712631"/>
              </a:xfrm>
              <a:prstGeom prst="rect">
                <a:avLst/>
              </a:prstGeom>
              <a:blipFill>
                <a:blip r:embed="rId2"/>
                <a:stretch>
                  <a:fillRect l="-860"/>
                </a:stretch>
              </a:blipFill>
            </p:spPr>
            <p:txBody>
              <a:bodyPr/>
              <a:lstStyle/>
              <a:p>
                <a:r>
                  <a:rPr lang="fr-FR">
                    <a:noFill/>
                  </a:rPr>
                  <a:t> </a:t>
                </a:r>
              </a:p>
            </p:txBody>
          </p:sp>
        </mc:Fallback>
      </mc:AlternateContent>
      <p:pic>
        <p:nvPicPr>
          <p:cNvPr id="3" name="Image 2" descr="&amp;Kcy;&amp;rcy;&amp;acy;&amp;scy;&amp;ncy;&amp;ycy;&amp;jcy; &amp;vcy;&amp;ncy;&amp;icy;&amp;mcy;&amp;acy;&amp;ncy;&amp;icy;&amp;iecy; &amp;ocy;&amp;pcy;&amp;acy;&amp;scy;&amp;ncy;&amp;ocy;&amp;scy;&amp;tcy;&amp;icy; &amp;pcy;&amp;rcy;&amp;iecy;&amp;dcy;&amp;ucy;&amp;pcy;&amp;rcy;&amp;iecy;&amp;zhcy;&amp;dcy;&amp;acy;&amp;yucy;&amp;shchcy;&amp;icy;&amp;jcy; &amp;zcy;&amp;ncy;&amp;acy;&amp;kcy; &amp;scy; &amp;scy;&amp;icy;&amp;mcy;&amp;vcy;&amp;ocy;&amp;lcy;&amp;ocy;&amp;mcy; &amp;scy;&amp;iecy;&amp;rcy;&amp;dcy;&amp;tscy;&amp;acy; &amp;scy; &amp;ocy;&amp;tcy;&amp;rcy;&amp;acy;&amp;zhcy;&amp;iecy;&amp;ncy;&amp;icy;&amp;iecy;&amp;mcy; &amp;ncy;&amp;acy; &amp;bcy;&amp;iecy;&amp;lcy;&amp;ocy;&amp;mcy; &amp;fcy;&amp;ocy;&amp;ncy;&amp;iecy; — &amp;scy;&amp;tcy;&amp;ocy;&amp;kcy;&amp;ocy;&amp;vcy;&amp;ycy;&amp;jcy; &amp;vcy;&amp;iecy;&amp;kcy;&amp;tcy;&amp;ocy;&amp;rcy;"/>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99975" y="138178"/>
            <a:ext cx="1119188" cy="1126114"/>
          </a:xfrm>
          <a:prstGeom prst="rect">
            <a:avLst/>
          </a:prstGeom>
          <a:noFill/>
          <a:ln>
            <a:noFill/>
          </a:ln>
        </p:spPr>
      </p:pic>
      <mc:AlternateContent xmlns:mc="http://schemas.openxmlformats.org/markup-compatibility/2006" xmlns:a14="http://schemas.microsoft.com/office/drawing/2010/main">
        <mc:Choice Requires="a14">
          <p:sp>
            <p:nvSpPr>
              <p:cNvPr id="5" name="Rectangle 4"/>
              <p:cNvSpPr/>
              <p:nvPr/>
            </p:nvSpPr>
            <p:spPr>
              <a:xfrm>
                <a:off x="651163" y="1623352"/>
                <a:ext cx="4780026" cy="400110"/>
              </a:xfrm>
              <a:prstGeom prst="rect">
                <a:avLst/>
              </a:prstGeom>
            </p:spPr>
            <p:txBody>
              <a:bodyPr wrap="none">
                <a:spAutoFit/>
              </a:bodyPr>
              <a:lstStyle/>
              <a:p>
                <a:r>
                  <a:rPr lang="fr-FR" sz="2000" dirty="0">
                    <a:ea typeface="Times New Roman" panose="02020603050405020304" pitchFamily="18" charset="0"/>
                    <a:cs typeface="Tahoma" panose="020B0604030504040204" pitchFamily="34" charset="0"/>
                  </a:rPr>
                  <a:t>Si on définit </a:t>
                </a:r>
                <a:r>
                  <a:rPr lang="fr-FR" sz="2000" dirty="0">
                    <a:ea typeface="Cambria Math" panose="02040503050406030204" pitchFamily="18" charset="0"/>
                    <a:cs typeface="Tahoma" panose="020B0604030504040204" pitchFamily="34" charset="0"/>
                  </a:rPr>
                  <a:t> </a:t>
                </a:r>
                <a:r>
                  <a:rPr lang="el-GR" sz="2000" dirty="0">
                    <a:latin typeface="Cambria Math" panose="02040503050406030204" pitchFamily="18" charset="0"/>
                    <a:ea typeface="Cambria Math" panose="02040503050406030204" pitchFamily="18" charset="0"/>
                    <a:cs typeface="Tahoma" panose="020B0604030504040204" pitchFamily="34" charset="0"/>
                  </a:rPr>
                  <a:t>ϕ</a:t>
                </a:r>
                <a:r>
                  <a:rPr lang="fr-FR" sz="2000" dirty="0">
                    <a:ea typeface="Cambria Math" panose="02040503050406030204" pitchFamily="18" charset="0"/>
                    <a:cs typeface="Tahoma" panose="020B0604030504040204" pitchFamily="34" charset="0"/>
                  </a:rPr>
                  <a:t>  par    </a:t>
                </a:r>
                <a:r>
                  <a:rPr lang="el-GR" sz="2000" dirty="0">
                    <a:latin typeface="Cambria Math" panose="02040503050406030204" pitchFamily="18" charset="0"/>
                    <a:ea typeface="Cambria Math" panose="02040503050406030204" pitchFamily="18" charset="0"/>
                    <a:cs typeface="Tahoma" panose="020B0604030504040204" pitchFamily="34" charset="0"/>
                  </a:rPr>
                  <a:t>ϕ</a:t>
                </a:r>
                <a:r>
                  <a:rPr lang="fr-FR" sz="2000" dirty="0">
                    <a:latin typeface="Cambria Math" panose="02040503050406030204" pitchFamily="18" charset="0"/>
                    <a:ea typeface="Cambria Math" panose="02040503050406030204" pitchFamily="18" charset="0"/>
                    <a:cs typeface="Tahoma" panose="020B0604030504040204" pitchFamily="34" charset="0"/>
                  </a:rPr>
                  <a:t> </a:t>
                </a:r>
                <a:r>
                  <a:rPr lang="fr-FR" sz="2000" dirty="0">
                    <a:ea typeface="Cambria Math" panose="02040503050406030204" pitchFamily="18" charset="0"/>
                    <a:cs typeface="Tahoma" panose="020B0604030504040204" pitchFamily="34" charset="0"/>
                  </a:rPr>
                  <a:t> = </a:t>
                </a:r>
                <a14:m>
                  <m:oMath xmlns:m="http://schemas.openxmlformats.org/officeDocument/2006/math">
                    <m:sSub>
                      <m:sSubPr>
                        <m:ctrlPr>
                          <a:rPr lang="fr-FR" sz="2000" i="1" smtClean="0">
                            <a:latin typeface="Cambria Math" panose="02040503050406030204" pitchFamily="18" charset="0"/>
                            <a:ea typeface="Cambria Math" panose="02040503050406030204" pitchFamily="18" charset="0"/>
                            <a:cs typeface="Tahoma" panose="020B0604030504040204" pitchFamily="34" charset="0"/>
                          </a:rPr>
                        </m:ctrlPr>
                      </m:sSubPr>
                      <m:e>
                        <m:r>
                          <m:rPr>
                            <m:sty m:val="p"/>
                          </m:rPr>
                          <a:rPr lang="fr-FR" sz="2000" i="0" smtClean="0">
                            <a:latin typeface="Cambria Math" panose="02040503050406030204" pitchFamily="18" charset="0"/>
                            <a:ea typeface="Cambria Math" panose="02040503050406030204" pitchFamily="18" charset="0"/>
                            <a:cs typeface="Tahoma" panose="020B0604030504040204" pitchFamily="34" charset="0"/>
                          </a:rPr>
                          <m:t>φ</m:t>
                        </m:r>
                      </m:e>
                      <m:sub>
                        <m:r>
                          <a:rPr lang="fr-FR" sz="2000" b="0" i="0" smtClean="0">
                            <a:latin typeface="Cambria Math" panose="02040503050406030204" pitchFamily="18" charset="0"/>
                            <a:ea typeface="Cambria Math" panose="02040503050406030204" pitchFamily="18" charset="0"/>
                            <a:cs typeface="Tahoma" panose="020B0604030504040204" pitchFamily="34" charset="0"/>
                          </a:rPr>
                          <m:t>1</m:t>
                        </m:r>
                      </m:sub>
                    </m:sSub>
                    <m:r>
                      <a:rPr lang="fr-FR" sz="2000" b="0" i="0" smtClean="0">
                        <a:latin typeface="Cambria Math" panose="02040503050406030204" pitchFamily="18" charset="0"/>
                        <a:ea typeface="Cambria Math" panose="02040503050406030204" pitchFamily="18" charset="0"/>
                        <a:cs typeface="Tahoma" panose="020B0604030504040204" pitchFamily="34" charset="0"/>
                      </a:rPr>
                      <m:t>−</m:t>
                    </m:r>
                    <m:sSub>
                      <m:sSubPr>
                        <m:ctrlPr>
                          <a:rPr lang="fr-FR" sz="2000" b="0" i="1" smtClean="0">
                            <a:latin typeface="Cambria Math" panose="02040503050406030204" pitchFamily="18" charset="0"/>
                            <a:ea typeface="Cambria Math" panose="02040503050406030204" pitchFamily="18" charset="0"/>
                            <a:cs typeface="Tahoma" panose="020B0604030504040204" pitchFamily="34" charset="0"/>
                          </a:rPr>
                        </m:ctrlPr>
                      </m:sSubPr>
                      <m:e>
                        <m:r>
                          <m:rPr>
                            <m:sty m:val="p"/>
                          </m:rPr>
                          <a:rPr lang="fr-FR" sz="2000" b="0" i="0" smtClean="0">
                            <a:latin typeface="Cambria Math" panose="02040503050406030204" pitchFamily="18" charset="0"/>
                            <a:ea typeface="Cambria Math" panose="02040503050406030204" pitchFamily="18" charset="0"/>
                            <a:cs typeface="Tahoma" panose="020B0604030504040204" pitchFamily="34" charset="0"/>
                          </a:rPr>
                          <m:t>φ</m:t>
                        </m:r>
                      </m:e>
                      <m:sub>
                        <m:r>
                          <a:rPr lang="fr-FR" sz="2000" b="0" i="0" smtClean="0">
                            <a:latin typeface="Cambria Math" panose="02040503050406030204" pitchFamily="18" charset="0"/>
                            <a:ea typeface="Cambria Math" panose="02040503050406030204" pitchFamily="18" charset="0"/>
                            <a:cs typeface="Tahoma" panose="020B0604030504040204" pitchFamily="34" charset="0"/>
                          </a:rPr>
                          <m:t>2</m:t>
                        </m:r>
                      </m:sub>
                    </m:sSub>
                    <m:r>
                      <a:rPr lang="fr-FR" sz="2000" b="0" i="0" smtClean="0">
                        <a:latin typeface="Cambria Math" panose="02040503050406030204" pitchFamily="18" charset="0"/>
                        <a:ea typeface="Cambria Math" panose="02040503050406030204" pitchFamily="18" charset="0"/>
                        <a:cs typeface="Tahoma" panose="020B0604030504040204" pitchFamily="34" charset="0"/>
                      </a:rPr>
                      <m:t>     </m:t>
                    </m:r>
                    <m:r>
                      <m:rPr>
                        <m:sty m:val="p"/>
                      </m:rPr>
                      <a:rPr lang="fr-FR" sz="2000" b="0" i="0" smtClean="0">
                        <a:latin typeface="Cambria Math" panose="02040503050406030204" pitchFamily="18" charset="0"/>
                        <a:ea typeface="Cambria Math" panose="02040503050406030204" pitchFamily="18" charset="0"/>
                        <a:cs typeface="Tahoma" panose="020B0604030504040204" pitchFamily="34" charset="0"/>
                      </a:rPr>
                      <m:t>alors</m:t>
                    </m:r>
                    <m:r>
                      <a:rPr lang="fr-FR" sz="2000" b="0" i="0" smtClean="0">
                        <a:latin typeface="Cambria Math" panose="02040503050406030204" pitchFamily="18" charset="0"/>
                        <a:ea typeface="Cambria Math" panose="02040503050406030204" pitchFamily="18" charset="0"/>
                        <a:cs typeface="Tahoma" panose="020B0604030504040204" pitchFamily="34" charset="0"/>
                      </a:rPr>
                      <m:t> :</m:t>
                    </m:r>
                  </m:oMath>
                </a14:m>
                <a:endParaRPr lang="fr-FR" sz="2000" dirty="0"/>
              </a:p>
            </p:txBody>
          </p:sp>
        </mc:Choice>
        <mc:Fallback xmlns="">
          <p:sp>
            <p:nvSpPr>
              <p:cNvPr id="5" name="Rectangle 4"/>
              <p:cNvSpPr>
                <a:spLocks noRot="1" noChangeAspect="1" noMove="1" noResize="1" noEditPoints="1" noAdjustHandles="1" noChangeArrowheads="1" noChangeShapeType="1" noTextEdit="1"/>
              </p:cNvSpPr>
              <p:nvPr/>
            </p:nvSpPr>
            <p:spPr>
              <a:xfrm>
                <a:off x="651163" y="1623352"/>
                <a:ext cx="4780026" cy="400110"/>
              </a:xfrm>
              <a:prstGeom prst="rect">
                <a:avLst/>
              </a:prstGeom>
              <a:blipFill>
                <a:blip r:embed="rId4"/>
                <a:stretch>
                  <a:fillRect l="-1403" t="-10606" b="-25758"/>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651163" y="2433003"/>
                <a:ext cx="9208739" cy="461665"/>
              </a:xfrm>
              <a:prstGeom prst="rect">
                <a:avLst/>
              </a:prstGeom>
            </p:spPr>
            <p:txBody>
              <a:bodyPr wrap="none">
                <a:spAutoFit/>
              </a:bodyPr>
              <a:lstStyle/>
              <a:p>
                <a:r>
                  <a:rPr lang="el-GR" sz="2400" dirty="0">
                    <a:solidFill>
                      <a:srgbClr val="FF0000"/>
                    </a:solidFill>
                    <a:latin typeface="Cambria Math" panose="02040503050406030204" pitchFamily="18" charset="0"/>
                    <a:ea typeface="Cambria Math" panose="02040503050406030204" pitchFamily="18" charset="0"/>
                    <a:cs typeface="Tahoma" panose="020B0604030504040204" pitchFamily="34" charset="0"/>
                  </a:rPr>
                  <a:t>Φ</a:t>
                </a:r>
                <a:r>
                  <a:rPr lang="fr-FR" sz="2400" dirty="0">
                    <a:solidFill>
                      <a:srgbClr val="FF0000"/>
                    </a:solidFill>
                    <a:latin typeface="Cambria Math" panose="02040503050406030204" pitchFamily="18" charset="0"/>
                    <a:ea typeface="Cambria Math" panose="02040503050406030204" pitchFamily="18" charset="0"/>
                    <a:cs typeface="Tahoma" panose="020B0604030504040204" pitchFamily="34" charset="0"/>
                  </a:rPr>
                  <a:t> &gt; 0     signifie  </a:t>
                </a:r>
                <a:r>
                  <a:rPr lang="fr-FR" sz="2400" dirty="0">
                    <a:solidFill>
                      <a:srgbClr val="FF0000"/>
                    </a:solidFill>
                    <a:ea typeface="Cambria Math" panose="02040503050406030204" pitchFamily="18" charset="0"/>
                    <a:cs typeface="Tahoma" panose="020B0604030504040204" pitchFamily="34" charset="0"/>
                  </a:rPr>
                  <a:t> </a:t>
                </a:r>
                <a14:m>
                  <m:oMath xmlns:m="http://schemas.openxmlformats.org/officeDocument/2006/math">
                    <m:sSub>
                      <m:sSubPr>
                        <m:ctrlPr>
                          <a:rPr lang="fr-FR" sz="2400" i="1" smtClean="0">
                            <a:solidFill>
                              <a:srgbClr val="FF0000"/>
                            </a:solidFill>
                            <a:latin typeface="Cambria Math" panose="02040503050406030204" pitchFamily="18" charset="0"/>
                            <a:ea typeface="Cambria Math" panose="02040503050406030204" pitchFamily="18" charset="0"/>
                            <a:cs typeface="Tahoma" panose="020B0604030504040204" pitchFamily="34" charset="0"/>
                          </a:rPr>
                        </m:ctrlPr>
                      </m:sSubPr>
                      <m:e>
                        <m:r>
                          <m:rPr>
                            <m:sty m:val="p"/>
                          </m:rPr>
                          <a:rPr lang="fr-FR" sz="2400" i="0" smtClean="0">
                            <a:solidFill>
                              <a:srgbClr val="FF0000"/>
                            </a:solidFill>
                            <a:latin typeface="Cambria Math" panose="02040503050406030204" pitchFamily="18" charset="0"/>
                            <a:ea typeface="Cambria Math" panose="02040503050406030204" pitchFamily="18" charset="0"/>
                            <a:cs typeface="Tahoma" panose="020B0604030504040204" pitchFamily="34" charset="0"/>
                          </a:rPr>
                          <m:t>φ</m:t>
                        </m:r>
                      </m:e>
                      <m:sub>
                        <m:r>
                          <a:rPr lang="fr-FR" sz="2400" b="0" i="0" smtClean="0">
                            <a:solidFill>
                              <a:srgbClr val="FF0000"/>
                            </a:solidFill>
                            <a:latin typeface="Cambria Math" panose="02040503050406030204" pitchFamily="18" charset="0"/>
                            <a:ea typeface="Cambria Math" panose="02040503050406030204" pitchFamily="18" charset="0"/>
                            <a:cs typeface="Tahoma" panose="020B0604030504040204" pitchFamily="34" charset="0"/>
                          </a:rPr>
                          <m:t>1</m:t>
                        </m:r>
                      </m:sub>
                    </m:sSub>
                    <m:r>
                      <a:rPr lang="fr-FR" sz="2400" b="0" i="0" smtClean="0">
                        <a:solidFill>
                          <a:srgbClr val="FF0000"/>
                        </a:solidFill>
                        <a:latin typeface="Cambria Math" panose="02040503050406030204" pitchFamily="18" charset="0"/>
                        <a:ea typeface="Cambria Math" panose="02040503050406030204" pitchFamily="18" charset="0"/>
                        <a:cs typeface="Tahoma" panose="020B0604030504040204" pitchFamily="34" charset="0"/>
                      </a:rPr>
                      <m:t>−</m:t>
                    </m:r>
                    <m:sSub>
                      <m:sSubPr>
                        <m:ctrlPr>
                          <a:rPr lang="fr-FR" sz="2400" b="0" i="1" smtClean="0">
                            <a:solidFill>
                              <a:srgbClr val="FF0000"/>
                            </a:solidFill>
                            <a:latin typeface="Cambria Math" panose="02040503050406030204" pitchFamily="18" charset="0"/>
                            <a:ea typeface="Cambria Math" panose="02040503050406030204" pitchFamily="18" charset="0"/>
                            <a:cs typeface="Tahoma" panose="020B0604030504040204" pitchFamily="34" charset="0"/>
                          </a:rPr>
                        </m:ctrlPr>
                      </m:sSubPr>
                      <m:e>
                        <m:r>
                          <m:rPr>
                            <m:sty m:val="p"/>
                          </m:rPr>
                          <a:rPr lang="fr-FR" sz="2400" b="0" i="0" smtClean="0">
                            <a:solidFill>
                              <a:srgbClr val="FF0000"/>
                            </a:solidFill>
                            <a:latin typeface="Cambria Math" panose="02040503050406030204" pitchFamily="18" charset="0"/>
                            <a:ea typeface="Cambria Math" panose="02040503050406030204" pitchFamily="18" charset="0"/>
                            <a:cs typeface="Tahoma" panose="020B0604030504040204" pitchFamily="34" charset="0"/>
                          </a:rPr>
                          <m:t>φ</m:t>
                        </m:r>
                      </m:e>
                      <m:sub>
                        <m:r>
                          <a:rPr lang="fr-FR" sz="2400" b="0" i="0" smtClean="0">
                            <a:solidFill>
                              <a:srgbClr val="FF0000"/>
                            </a:solidFill>
                            <a:latin typeface="Cambria Math" panose="02040503050406030204" pitchFamily="18" charset="0"/>
                            <a:ea typeface="Cambria Math" panose="02040503050406030204" pitchFamily="18" charset="0"/>
                            <a:cs typeface="Tahoma" panose="020B0604030504040204" pitchFamily="34" charset="0"/>
                          </a:rPr>
                          <m:t>2</m:t>
                        </m:r>
                      </m:sub>
                    </m:sSub>
                    <m:r>
                      <a:rPr lang="fr-FR" sz="2400" b="0" i="0" smtClean="0">
                        <a:solidFill>
                          <a:srgbClr val="FF0000"/>
                        </a:solidFill>
                        <a:latin typeface="Cambria Math" panose="02040503050406030204" pitchFamily="18" charset="0"/>
                        <a:ea typeface="Cambria Math" panose="02040503050406030204" pitchFamily="18" charset="0"/>
                        <a:cs typeface="Tahoma" panose="020B0604030504040204" pitchFamily="34" charset="0"/>
                      </a:rPr>
                      <m:t>&gt;0     </m:t>
                    </m:r>
                    <m:r>
                      <m:rPr>
                        <m:nor/>
                      </m:rPr>
                      <a:rPr lang="fr-FR" sz="2400">
                        <a:solidFill>
                          <a:srgbClr val="FF0000"/>
                        </a:solidFill>
                      </a:rPr>
                      <m:t>le</m:t>
                    </m:r>
                    <m:r>
                      <m:rPr>
                        <m:nor/>
                      </m:rPr>
                      <a:rPr lang="fr-FR" sz="2400">
                        <a:solidFill>
                          <a:srgbClr val="FF0000"/>
                        </a:solidFill>
                      </a:rPr>
                      <m:t> </m:t>
                    </m:r>
                    <m:r>
                      <m:rPr>
                        <m:nor/>
                      </m:rPr>
                      <a:rPr lang="fr-FR" sz="2400">
                        <a:solidFill>
                          <a:srgbClr val="FF0000"/>
                        </a:solidFill>
                      </a:rPr>
                      <m:t>signal</m:t>
                    </m:r>
                    <m:r>
                      <m:rPr>
                        <m:nor/>
                      </m:rPr>
                      <a:rPr lang="fr-FR" sz="2400">
                        <a:solidFill>
                          <a:srgbClr val="FF0000"/>
                        </a:solidFill>
                      </a:rPr>
                      <m:t> 1 </m:t>
                    </m:r>
                    <m:r>
                      <m:rPr>
                        <m:nor/>
                      </m:rPr>
                      <a:rPr lang="fr-FR" sz="2400">
                        <a:solidFill>
                          <a:srgbClr val="FF0000"/>
                        </a:solidFill>
                      </a:rPr>
                      <m:t>est</m:t>
                    </m:r>
                    <m:r>
                      <m:rPr>
                        <m:nor/>
                      </m:rPr>
                      <a:rPr lang="fr-FR" sz="2400">
                        <a:solidFill>
                          <a:srgbClr val="FF0000"/>
                        </a:solidFill>
                      </a:rPr>
                      <m:t> </m:t>
                    </m:r>
                    <m:r>
                      <m:rPr>
                        <m:nor/>
                      </m:rPr>
                      <a:rPr lang="fr-FR" sz="2400">
                        <a:solidFill>
                          <a:srgbClr val="FF0000"/>
                        </a:solidFill>
                      </a:rPr>
                      <m:t>en</m:t>
                    </m:r>
                    <m:r>
                      <m:rPr>
                        <m:nor/>
                      </m:rPr>
                      <a:rPr lang="fr-FR" sz="2400">
                        <a:solidFill>
                          <a:srgbClr val="FF0000"/>
                        </a:solidFill>
                      </a:rPr>
                      <m:t> </m:t>
                    </m:r>
                    <m:r>
                      <m:rPr>
                        <m:nor/>
                      </m:rPr>
                      <a:rPr lang="fr-FR" sz="2400">
                        <a:solidFill>
                          <a:srgbClr val="FF0000"/>
                        </a:solidFill>
                      </a:rPr>
                      <m:t>avance</m:t>
                    </m:r>
                    <m:r>
                      <m:rPr>
                        <m:nor/>
                      </m:rPr>
                      <a:rPr lang="fr-FR" sz="2400">
                        <a:solidFill>
                          <a:srgbClr val="FF0000"/>
                        </a:solidFill>
                      </a:rPr>
                      <m:t> </m:t>
                    </m:r>
                    <m:r>
                      <m:rPr>
                        <m:nor/>
                      </m:rPr>
                      <a:rPr lang="fr-FR" sz="2400">
                        <a:solidFill>
                          <a:srgbClr val="FF0000"/>
                        </a:solidFill>
                      </a:rPr>
                      <m:t>sur</m:t>
                    </m:r>
                    <m:r>
                      <m:rPr>
                        <m:nor/>
                      </m:rPr>
                      <a:rPr lang="fr-FR" sz="2400">
                        <a:solidFill>
                          <a:srgbClr val="FF0000"/>
                        </a:solidFill>
                      </a:rPr>
                      <m:t> </m:t>
                    </m:r>
                    <m:r>
                      <m:rPr>
                        <m:nor/>
                      </m:rPr>
                      <a:rPr lang="fr-FR" sz="2400">
                        <a:solidFill>
                          <a:srgbClr val="FF0000"/>
                        </a:solidFill>
                      </a:rPr>
                      <m:t>le</m:t>
                    </m:r>
                    <m:r>
                      <m:rPr>
                        <m:nor/>
                      </m:rPr>
                      <a:rPr lang="fr-FR" sz="2400">
                        <a:solidFill>
                          <a:srgbClr val="FF0000"/>
                        </a:solidFill>
                      </a:rPr>
                      <m:t> </m:t>
                    </m:r>
                    <m:r>
                      <m:rPr>
                        <m:nor/>
                      </m:rPr>
                      <a:rPr lang="fr-FR" sz="2400">
                        <a:solidFill>
                          <a:srgbClr val="FF0000"/>
                        </a:solidFill>
                      </a:rPr>
                      <m:t>signal</m:t>
                    </m:r>
                    <m:r>
                      <m:rPr>
                        <m:nor/>
                      </m:rPr>
                      <a:rPr lang="fr-FR" sz="2400">
                        <a:solidFill>
                          <a:srgbClr val="FF0000"/>
                        </a:solidFill>
                      </a:rPr>
                      <m:t> 2</m:t>
                    </m:r>
                  </m:oMath>
                </a14:m>
                <a:endParaRPr lang="fr-FR" sz="2400" dirty="0">
                  <a:solidFill>
                    <a:srgbClr val="FF0000"/>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651163" y="2433003"/>
                <a:ext cx="9208739" cy="461665"/>
              </a:xfrm>
              <a:prstGeom prst="rect">
                <a:avLst/>
              </a:prstGeom>
              <a:blipFill>
                <a:blip r:embed="rId5"/>
                <a:stretch>
                  <a:fillRect l="-1060" t="-13158" b="-26316"/>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651163" y="3304209"/>
                <a:ext cx="9104544" cy="461665"/>
              </a:xfrm>
              <a:prstGeom prst="rect">
                <a:avLst/>
              </a:prstGeom>
            </p:spPr>
            <p:txBody>
              <a:bodyPr wrap="none">
                <a:spAutoFit/>
              </a:bodyPr>
              <a:lstStyle/>
              <a:p>
                <a:r>
                  <a:rPr lang="el-GR" sz="2400" dirty="0">
                    <a:solidFill>
                      <a:srgbClr val="FF0000"/>
                    </a:solidFill>
                    <a:latin typeface="Cambria Math" panose="02040503050406030204" pitchFamily="18" charset="0"/>
                    <a:ea typeface="Cambria Math" panose="02040503050406030204" pitchFamily="18" charset="0"/>
                    <a:cs typeface="Tahoma" panose="020B0604030504040204" pitchFamily="34" charset="0"/>
                  </a:rPr>
                  <a:t>Φ</a:t>
                </a:r>
                <a:r>
                  <a:rPr lang="fr-FR" sz="2400" dirty="0">
                    <a:solidFill>
                      <a:srgbClr val="FF0000"/>
                    </a:solidFill>
                    <a:latin typeface="Cambria Math" panose="02040503050406030204" pitchFamily="18" charset="0"/>
                    <a:ea typeface="Cambria Math" panose="02040503050406030204" pitchFamily="18" charset="0"/>
                    <a:cs typeface="Tahoma" panose="020B0604030504040204" pitchFamily="34" charset="0"/>
                  </a:rPr>
                  <a:t> &lt; 0     signifie  </a:t>
                </a:r>
                <a:r>
                  <a:rPr lang="fr-FR" sz="2400" dirty="0">
                    <a:solidFill>
                      <a:srgbClr val="FF0000"/>
                    </a:solidFill>
                    <a:ea typeface="Cambria Math" panose="02040503050406030204" pitchFamily="18" charset="0"/>
                    <a:cs typeface="Tahoma" panose="020B0604030504040204" pitchFamily="34" charset="0"/>
                  </a:rPr>
                  <a:t> </a:t>
                </a:r>
                <a14:m>
                  <m:oMath xmlns:m="http://schemas.openxmlformats.org/officeDocument/2006/math">
                    <m:sSub>
                      <m:sSubPr>
                        <m:ctrlPr>
                          <a:rPr lang="fr-FR" sz="2400" i="1" smtClean="0">
                            <a:solidFill>
                              <a:srgbClr val="FF0000"/>
                            </a:solidFill>
                            <a:latin typeface="Cambria Math" panose="02040503050406030204" pitchFamily="18" charset="0"/>
                            <a:ea typeface="Cambria Math" panose="02040503050406030204" pitchFamily="18" charset="0"/>
                            <a:cs typeface="Tahoma" panose="020B0604030504040204" pitchFamily="34" charset="0"/>
                          </a:rPr>
                        </m:ctrlPr>
                      </m:sSubPr>
                      <m:e>
                        <m:r>
                          <m:rPr>
                            <m:sty m:val="p"/>
                          </m:rPr>
                          <a:rPr lang="fr-FR" sz="2400" i="0" smtClean="0">
                            <a:solidFill>
                              <a:srgbClr val="FF0000"/>
                            </a:solidFill>
                            <a:latin typeface="Cambria Math" panose="02040503050406030204" pitchFamily="18" charset="0"/>
                            <a:ea typeface="Cambria Math" panose="02040503050406030204" pitchFamily="18" charset="0"/>
                            <a:cs typeface="Tahoma" panose="020B0604030504040204" pitchFamily="34" charset="0"/>
                          </a:rPr>
                          <m:t>φ</m:t>
                        </m:r>
                      </m:e>
                      <m:sub>
                        <m:r>
                          <a:rPr lang="fr-FR" sz="2400" b="0" i="0" smtClean="0">
                            <a:solidFill>
                              <a:srgbClr val="FF0000"/>
                            </a:solidFill>
                            <a:latin typeface="Cambria Math" panose="02040503050406030204" pitchFamily="18" charset="0"/>
                            <a:ea typeface="Cambria Math" panose="02040503050406030204" pitchFamily="18" charset="0"/>
                            <a:cs typeface="Tahoma" panose="020B0604030504040204" pitchFamily="34" charset="0"/>
                          </a:rPr>
                          <m:t>1</m:t>
                        </m:r>
                      </m:sub>
                    </m:sSub>
                    <m:r>
                      <a:rPr lang="fr-FR" sz="2400" b="0" i="0" smtClean="0">
                        <a:solidFill>
                          <a:srgbClr val="FF0000"/>
                        </a:solidFill>
                        <a:latin typeface="Cambria Math" panose="02040503050406030204" pitchFamily="18" charset="0"/>
                        <a:ea typeface="Cambria Math" panose="02040503050406030204" pitchFamily="18" charset="0"/>
                        <a:cs typeface="Tahoma" panose="020B0604030504040204" pitchFamily="34" charset="0"/>
                      </a:rPr>
                      <m:t>−</m:t>
                    </m:r>
                    <m:sSub>
                      <m:sSubPr>
                        <m:ctrlPr>
                          <a:rPr lang="fr-FR" sz="2400" b="0" i="1" smtClean="0">
                            <a:solidFill>
                              <a:srgbClr val="FF0000"/>
                            </a:solidFill>
                            <a:latin typeface="Cambria Math" panose="02040503050406030204" pitchFamily="18" charset="0"/>
                            <a:ea typeface="Cambria Math" panose="02040503050406030204" pitchFamily="18" charset="0"/>
                            <a:cs typeface="Tahoma" panose="020B0604030504040204" pitchFamily="34" charset="0"/>
                          </a:rPr>
                        </m:ctrlPr>
                      </m:sSubPr>
                      <m:e>
                        <m:r>
                          <m:rPr>
                            <m:sty m:val="p"/>
                          </m:rPr>
                          <a:rPr lang="fr-FR" sz="2400" b="0" i="0" smtClean="0">
                            <a:solidFill>
                              <a:srgbClr val="FF0000"/>
                            </a:solidFill>
                            <a:latin typeface="Cambria Math" panose="02040503050406030204" pitchFamily="18" charset="0"/>
                            <a:ea typeface="Cambria Math" panose="02040503050406030204" pitchFamily="18" charset="0"/>
                            <a:cs typeface="Tahoma" panose="020B0604030504040204" pitchFamily="34" charset="0"/>
                          </a:rPr>
                          <m:t>φ</m:t>
                        </m:r>
                      </m:e>
                      <m:sub>
                        <m:r>
                          <a:rPr lang="fr-FR" sz="2400" b="0" i="0" smtClean="0">
                            <a:solidFill>
                              <a:srgbClr val="FF0000"/>
                            </a:solidFill>
                            <a:latin typeface="Cambria Math" panose="02040503050406030204" pitchFamily="18" charset="0"/>
                            <a:ea typeface="Cambria Math" panose="02040503050406030204" pitchFamily="18" charset="0"/>
                            <a:cs typeface="Tahoma" panose="020B0604030504040204" pitchFamily="34" charset="0"/>
                          </a:rPr>
                          <m:t>2</m:t>
                        </m:r>
                      </m:sub>
                    </m:sSub>
                    <m:r>
                      <a:rPr lang="fr-FR" sz="2400" b="0" i="0" smtClean="0">
                        <a:solidFill>
                          <a:srgbClr val="FF0000"/>
                        </a:solidFill>
                        <a:latin typeface="Cambria Math" panose="02040503050406030204" pitchFamily="18" charset="0"/>
                        <a:ea typeface="Cambria Math" panose="02040503050406030204" pitchFamily="18" charset="0"/>
                        <a:cs typeface="Tahoma" panose="020B0604030504040204" pitchFamily="34" charset="0"/>
                      </a:rPr>
                      <m:t>&lt;0     </m:t>
                    </m:r>
                    <m:r>
                      <m:rPr>
                        <m:nor/>
                      </m:rPr>
                      <a:rPr lang="fr-FR" sz="2400">
                        <a:solidFill>
                          <a:srgbClr val="FF0000"/>
                        </a:solidFill>
                      </a:rPr>
                      <m:t>le</m:t>
                    </m:r>
                    <m:r>
                      <m:rPr>
                        <m:nor/>
                      </m:rPr>
                      <a:rPr lang="fr-FR" sz="2400">
                        <a:solidFill>
                          <a:srgbClr val="FF0000"/>
                        </a:solidFill>
                      </a:rPr>
                      <m:t> </m:t>
                    </m:r>
                    <m:r>
                      <m:rPr>
                        <m:nor/>
                      </m:rPr>
                      <a:rPr lang="fr-FR" sz="2400">
                        <a:solidFill>
                          <a:srgbClr val="FF0000"/>
                        </a:solidFill>
                      </a:rPr>
                      <m:t>signal</m:t>
                    </m:r>
                    <m:r>
                      <m:rPr>
                        <m:nor/>
                      </m:rPr>
                      <a:rPr lang="fr-FR" sz="2400">
                        <a:solidFill>
                          <a:srgbClr val="FF0000"/>
                        </a:solidFill>
                      </a:rPr>
                      <m:t> 1 </m:t>
                    </m:r>
                    <m:r>
                      <m:rPr>
                        <m:nor/>
                      </m:rPr>
                      <a:rPr lang="fr-FR" sz="2400">
                        <a:solidFill>
                          <a:srgbClr val="FF0000"/>
                        </a:solidFill>
                      </a:rPr>
                      <m:t>est</m:t>
                    </m:r>
                    <m:r>
                      <m:rPr>
                        <m:nor/>
                      </m:rPr>
                      <a:rPr lang="fr-FR" sz="2400">
                        <a:solidFill>
                          <a:srgbClr val="FF0000"/>
                        </a:solidFill>
                      </a:rPr>
                      <m:t> </m:t>
                    </m:r>
                    <m:r>
                      <m:rPr>
                        <m:nor/>
                      </m:rPr>
                      <a:rPr lang="fr-FR" sz="2400">
                        <a:solidFill>
                          <a:srgbClr val="FF0000"/>
                        </a:solidFill>
                      </a:rPr>
                      <m:t>en</m:t>
                    </m:r>
                    <m:r>
                      <m:rPr>
                        <m:nor/>
                      </m:rPr>
                      <a:rPr lang="fr-FR" sz="2400">
                        <a:solidFill>
                          <a:srgbClr val="FF0000"/>
                        </a:solidFill>
                      </a:rPr>
                      <m:t> </m:t>
                    </m:r>
                    <m:r>
                      <m:rPr>
                        <m:nor/>
                      </m:rPr>
                      <a:rPr lang="fr-FR" sz="2400" b="0" i="0" smtClean="0">
                        <a:solidFill>
                          <a:srgbClr val="FF0000"/>
                        </a:solidFill>
                      </a:rPr>
                      <m:t>retard</m:t>
                    </m:r>
                    <m:r>
                      <m:rPr>
                        <m:nor/>
                      </m:rPr>
                      <a:rPr lang="fr-FR" sz="2400">
                        <a:solidFill>
                          <a:srgbClr val="FF0000"/>
                        </a:solidFill>
                      </a:rPr>
                      <m:t> </m:t>
                    </m:r>
                    <m:r>
                      <m:rPr>
                        <m:nor/>
                      </m:rPr>
                      <a:rPr lang="fr-FR" sz="2400">
                        <a:solidFill>
                          <a:srgbClr val="FF0000"/>
                        </a:solidFill>
                      </a:rPr>
                      <m:t>sur</m:t>
                    </m:r>
                    <m:r>
                      <m:rPr>
                        <m:nor/>
                      </m:rPr>
                      <a:rPr lang="fr-FR" sz="2400">
                        <a:solidFill>
                          <a:srgbClr val="FF0000"/>
                        </a:solidFill>
                      </a:rPr>
                      <m:t> </m:t>
                    </m:r>
                    <m:r>
                      <m:rPr>
                        <m:nor/>
                      </m:rPr>
                      <a:rPr lang="fr-FR" sz="2400">
                        <a:solidFill>
                          <a:srgbClr val="FF0000"/>
                        </a:solidFill>
                      </a:rPr>
                      <m:t>le</m:t>
                    </m:r>
                    <m:r>
                      <m:rPr>
                        <m:nor/>
                      </m:rPr>
                      <a:rPr lang="fr-FR" sz="2400">
                        <a:solidFill>
                          <a:srgbClr val="FF0000"/>
                        </a:solidFill>
                      </a:rPr>
                      <m:t> </m:t>
                    </m:r>
                    <m:r>
                      <m:rPr>
                        <m:nor/>
                      </m:rPr>
                      <a:rPr lang="fr-FR" sz="2400">
                        <a:solidFill>
                          <a:srgbClr val="FF0000"/>
                        </a:solidFill>
                      </a:rPr>
                      <m:t>signal</m:t>
                    </m:r>
                    <m:r>
                      <m:rPr>
                        <m:nor/>
                      </m:rPr>
                      <a:rPr lang="fr-FR" sz="2400">
                        <a:solidFill>
                          <a:srgbClr val="FF0000"/>
                        </a:solidFill>
                      </a:rPr>
                      <m:t> 2</m:t>
                    </m:r>
                  </m:oMath>
                </a14:m>
                <a:endParaRPr lang="fr-FR" sz="2400" dirty="0">
                  <a:solidFill>
                    <a:srgbClr val="FF0000"/>
                  </a:solidFill>
                </a:endParaRPr>
              </a:p>
            </p:txBody>
          </p:sp>
        </mc:Choice>
        <mc:Fallback xmlns="">
          <p:sp>
            <p:nvSpPr>
              <p:cNvPr id="7" name="Rectangle 6"/>
              <p:cNvSpPr>
                <a:spLocks noRot="1" noChangeAspect="1" noMove="1" noResize="1" noEditPoints="1" noAdjustHandles="1" noChangeArrowheads="1" noChangeShapeType="1" noTextEdit="1"/>
              </p:cNvSpPr>
              <p:nvPr/>
            </p:nvSpPr>
            <p:spPr>
              <a:xfrm>
                <a:off x="651163" y="3304209"/>
                <a:ext cx="9104544" cy="461665"/>
              </a:xfrm>
              <a:prstGeom prst="rect">
                <a:avLst/>
              </a:prstGeom>
              <a:blipFill>
                <a:blip r:embed="rId6"/>
                <a:stretch>
                  <a:fillRect l="-1072" t="-13158" b="-26316"/>
                </a:stretch>
              </a:blipFill>
            </p:spPr>
            <p:txBody>
              <a:bodyPr/>
              <a:lstStyle/>
              <a:p>
                <a:r>
                  <a:rPr lang="fr-FR">
                    <a:noFill/>
                  </a:rPr>
                  <a:t> </a:t>
                </a:r>
              </a:p>
            </p:txBody>
          </p:sp>
        </mc:Fallback>
      </mc:AlternateContent>
      <p:sp>
        <p:nvSpPr>
          <p:cNvPr id="6" name="Rectangle 5"/>
          <p:cNvSpPr/>
          <p:nvPr/>
        </p:nvSpPr>
        <p:spPr>
          <a:xfrm>
            <a:off x="2276804" y="4350603"/>
            <a:ext cx="9222468" cy="830997"/>
          </a:xfrm>
          <a:prstGeom prst="rect">
            <a:avLst/>
          </a:prstGeom>
        </p:spPr>
        <p:txBody>
          <a:bodyPr wrap="square">
            <a:spAutoFit/>
          </a:bodyPr>
          <a:lstStyle/>
          <a:p>
            <a:pPr>
              <a:spcAft>
                <a:spcPts val="0"/>
              </a:spcAft>
            </a:pPr>
            <a:r>
              <a:rPr lang="fr-FR" sz="2400" dirty="0">
                <a:solidFill>
                  <a:srgbClr val="FF0000"/>
                </a:solidFill>
                <a:ea typeface="Times New Roman" panose="02020603050405020304" pitchFamily="18" charset="0"/>
                <a:cs typeface="Tahoma" panose="020B0604030504040204" pitchFamily="34" charset="0"/>
              </a:rPr>
              <a:t>Graphiquement, le signal en avance sur l’autre est celui qui atteint son maximum en premier. </a:t>
            </a:r>
            <a:endParaRPr lang="fr-FR" sz="2400" dirty="0">
              <a:effectLst/>
              <a:ea typeface="Times New Roman" panose="02020603050405020304" pitchFamily="18" charset="0"/>
            </a:endParaRPr>
          </a:p>
        </p:txBody>
      </p:sp>
      <p:pic>
        <p:nvPicPr>
          <p:cNvPr id="9" name="Image 8" descr="&amp;Kcy;&amp;rcy;&amp;acy;&amp;scy;&amp;ncy;&amp;ycy;&amp;jcy; &amp;vcy;&amp;ncy;&amp;icy;&amp;mcy;&amp;acy;&amp;ncy;&amp;icy;&amp;iecy; &amp;ocy;&amp;pcy;&amp;acy;&amp;scy;&amp;ncy;&amp;ocy;&amp;scy;&amp;tcy;&amp;icy; &amp;pcy;&amp;rcy;&amp;iecy;&amp;dcy;&amp;ucy;&amp;pcy;&amp;rcy;&amp;iecy;&amp;zhcy;&amp;dcy;&amp;acy;&amp;yucy;&amp;shchcy;&amp;icy;&amp;jcy; &amp;zcy;&amp;ncy;&amp;acy;&amp;kcy; &amp;scy; &amp;scy;&amp;icy;&amp;mcy;&amp;vcy;&amp;ocy;&amp;lcy;&amp;ocy;&amp;mcy; &amp;scy;&amp;iecy;&amp;rcy;&amp;dcy;&amp;tscy;&amp;acy; &amp;scy; &amp;ocy;&amp;tcy;&amp;rcy;&amp;acy;&amp;zhcy;&amp;iecy;&amp;ncy;&amp;icy;&amp;iecy;&amp;mcy; &amp;ncy;&amp;acy; &amp;bcy;&amp;iecy;&amp;lcy;&amp;ocy;&amp;mcy; &amp;fcy;&amp;ocy;&amp;ncy;&amp;iecy; — &amp;scy;&amp;tcy;&amp;ocy;&amp;kcy;&amp;ocy;&amp;vcy;&amp;ycy;&amp;jcy; &amp;vcy;&amp;iecy;&amp;kcy;&amp;tcy;&amp;ocy;&amp;rcy;"/>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4117857"/>
            <a:ext cx="1063768" cy="1063743"/>
          </a:xfrm>
          <a:prstGeom prst="rect">
            <a:avLst/>
          </a:prstGeom>
          <a:noFill/>
          <a:ln>
            <a:noFill/>
          </a:ln>
        </p:spPr>
      </p:pic>
      <p:sp>
        <p:nvSpPr>
          <p:cNvPr id="8" name="Rectangle 7"/>
          <p:cNvSpPr/>
          <p:nvPr/>
        </p:nvSpPr>
        <p:spPr>
          <a:xfrm>
            <a:off x="672998" y="5767768"/>
            <a:ext cx="7245125" cy="707886"/>
          </a:xfrm>
          <a:prstGeom prst="rect">
            <a:avLst/>
          </a:prstGeom>
        </p:spPr>
        <p:txBody>
          <a:bodyPr wrap="none">
            <a:spAutoFit/>
          </a:bodyPr>
          <a:lstStyle/>
          <a:p>
            <a:pPr>
              <a:spcAft>
                <a:spcPts val="0"/>
              </a:spcAft>
            </a:pPr>
            <a:r>
              <a:rPr lang="fr-FR" sz="2000" dirty="0">
                <a:ea typeface="Times New Roman" panose="02020603050405020304" pitchFamily="18" charset="0"/>
                <a:cs typeface="Tahoma" panose="020B0604030504040204" pitchFamily="34" charset="0"/>
              </a:rPr>
              <a:t>Si   </a:t>
            </a:r>
            <a:r>
              <a:rPr lang="el-GR" sz="2000" dirty="0">
                <a:latin typeface="Cambria Math" panose="02040503050406030204" pitchFamily="18" charset="0"/>
                <a:ea typeface="Cambria Math" panose="02040503050406030204" pitchFamily="18" charset="0"/>
                <a:cs typeface="Tahoma" panose="020B0604030504040204" pitchFamily="34" charset="0"/>
              </a:rPr>
              <a:t>ϕ</a:t>
            </a:r>
            <a:r>
              <a:rPr lang="fr-FR" sz="2000" dirty="0">
                <a:ea typeface="Cambria Math" panose="02040503050406030204" pitchFamily="18" charset="0"/>
                <a:cs typeface="Tahoma" panose="020B0604030504040204" pitchFamily="34" charset="0"/>
              </a:rPr>
              <a:t> = 0 rad         alors </a:t>
            </a:r>
            <a:r>
              <a:rPr lang="fr-FR" sz="2000" dirty="0">
                <a:ea typeface="Times New Roman" panose="02020603050405020304" pitchFamily="18" charset="0"/>
                <a:cs typeface="Tahoma" panose="020B0604030504040204" pitchFamily="34" charset="0"/>
              </a:rPr>
              <a:t>les deux signaux sont en phase.</a:t>
            </a:r>
          </a:p>
          <a:p>
            <a:pPr>
              <a:spcAft>
                <a:spcPts val="0"/>
              </a:spcAft>
            </a:pPr>
            <a:r>
              <a:rPr lang="fr-FR" sz="2000" dirty="0">
                <a:ea typeface="Times New Roman" panose="02020603050405020304" pitchFamily="18" charset="0"/>
                <a:cs typeface="Tahoma" panose="020B0604030504040204" pitchFamily="34" charset="0"/>
              </a:rPr>
              <a:t>Si   </a:t>
            </a:r>
            <a:r>
              <a:rPr lang="el-GR" sz="2000" dirty="0">
                <a:latin typeface="Cambria Math" panose="02040503050406030204" pitchFamily="18" charset="0"/>
                <a:ea typeface="Cambria Math" panose="02040503050406030204" pitchFamily="18" charset="0"/>
                <a:cs typeface="Tahoma" panose="020B0604030504040204" pitchFamily="34" charset="0"/>
              </a:rPr>
              <a:t>ϕ</a:t>
            </a:r>
            <a:r>
              <a:rPr lang="fr-FR" sz="2000" dirty="0">
                <a:ea typeface="Cambria Math" panose="02040503050406030204" pitchFamily="18" charset="0"/>
                <a:cs typeface="Tahoma" panose="020B0604030504040204" pitchFamily="34" charset="0"/>
              </a:rPr>
              <a:t> = ± </a:t>
            </a:r>
            <a:r>
              <a:rPr lang="el-GR" sz="2000" dirty="0">
                <a:ea typeface="Cambria Math" panose="02040503050406030204" pitchFamily="18" charset="0"/>
                <a:cs typeface="Tahoma" panose="020B0604030504040204" pitchFamily="34" charset="0"/>
              </a:rPr>
              <a:t>π</a:t>
            </a:r>
            <a:r>
              <a:rPr lang="fr-FR" sz="2000" dirty="0">
                <a:ea typeface="Cambria Math" panose="02040503050406030204" pitchFamily="18" charset="0"/>
                <a:cs typeface="Tahoma" panose="020B0604030504040204" pitchFamily="34" charset="0"/>
              </a:rPr>
              <a:t> rad   alors  </a:t>
            </a:r>
            <a:r>
              <a:rPr lang="fr-FR" sz="2000" dirty="0"/>
              <a:t>les deux signaux sont en opposition de phase</a:t>
            </a:r>
            <a:endParaRPr lang="fr-FR" sz="2000" dirty="0">
              <a:effectLst/>
              <a:ea typeface="Times New Roman" panose="02020603050405020304" pitchFamily="18" charset="0"/>
            </a:endParaRPr>
          </a:p>
        </p:txBody>
      </p:sp>
    </p:spTree>
    <p:extLst>
      <p:ext uri="{BB962C8B-B14F-4D97-AF65-F5344CB8AC3E}">
        <p14:creationId xmlns:p14="http://schemas.microsoft.com/office/powerpoint/2010/main" val="1198657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7" grpId="0"/>
      <p:bldP spid="6" grpId="0"/>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bigpic" descr="Panneau ou autocollant danger travaux"/>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3564" y="255876"/>
            <a:ext cx="1178069" cy="1157288"/>
          </a:xfrm>
          <a:prstGeom prst="rect">
            <a:avLst/>
          </a:prstGeom>
          <a:noFill/>
          <a:ln>
            <a:noFill/>
          </a:ln>
        </p:spPr>
      </p:pic>
      <p:sp>
        <p:nvSpPr>
          <p:cNvPr id="3" name="Rectangle 2"/>
          <p:cNvSpPr/>
          <p:nvPr/>
        </p:nvSpPr>
        <p:spPr>
          <a:xfrm>
            <a:off x="2176809" y="834520"/>
            <a:ext cx="2767617" cy="369332"/>
          </a:xfrm>
          <a:prstGeom prst="rect">
            <a:avLst/>
          </a:prstGeom>
        </p:spPr>
        <p:txBody>
          <a:bodyPr wrap="none">
            <a:spAutoFit/>
          </a:bodyPr>
          <a:lstStyle/>
          <a:p>
            <a:r>
              <a:rPr lang="fr-FR" u="sng" dirty="0">
                <a:latin typeface="Verdana" panose="020B0604030504040204" pitchFamily="34" charset="0"/>
                <a:ea typeface="Times New Roman" panose="02020603050405020304" pitchFamily="18" charset="0"/>
                <a:cs typeface="Times New Roman" panose="02020603050405020304" pitchFamily="18" charset="0"/>
              </a:rPr>
              <a:t>Exercice d’application.</a:t>
            </a:r>
            <a:endParaRPr lang="fr-FR" dirty="0"/>
          </a:p>
        </p:txBody>
      </p:sp>
      <p:sp>
        <p:nvSpPr>
          <p:cNvPr id="4" name="Rectangle 3"/>
          <p:cNvSpPr/>
          <p:nvPr/>
        </p:nvSpPr>
        <p:spPr>
          <a:xfrm>
            <a:off x="803563" y="1581927"/>
            <a:ext cx="10654145" cy="1569660"/>
          </a:xfrm>
          <a:prstGeom prst="rect">
            <a:avLst/>
          </a:prstGeom>
        </p:spPr>
        <p:txBody>
          <a:bodyPr wrap="square">
            <a:spAutoFit/>
          </a:bodyPr>
          <a:lstStyle/>
          <a:p>
            <a:pPr lvl="0">
              <a:spcAft>
                <a:spcPts val="0"/>
              </a:spcAft>
            </a:pPr>
            <a:r>
              <a:rPr lang="fr-FR" sz="2000" dirty="0">
                <a:ea typeface="Times New Roman" panose="02020603050405020304" pitchFamily="18" charset="0"/>
              </a:rPr>
              <a:t>1- Déterminer les fonctions sinusoïdales qui représentent les tensions 1 et 2 ci-dessous.</a:t>
            </a:r>
          </a:p>
          <a:p>
            <a:pPr marL="457200">
              <a:spcAft>
                <a:spcPts val="0"/>
              </a:spcAft>
            </a:pPr>
            <a:r>
              <a:rPr lang="fr-FR" sz="2000" dirty="0">
                <a:ea typeface="Times New Roman" panose="02020603050405020304" pitchFamily="18" charset="0"/>
              </a:rPr>
              <a:t> </a:t>
            </a:r>
          </a:p>
          <a:p>
            <a:pPr lvl="0"/>
            <a:r>
              <a:rPr lang="fr-FR" sz="2000" dirty="0">
                <a:ea typeface="Times New Roman" panose="02020603050405020304" pitchFamily="18" charset="0"/>
                <a:cs typeface="Times New Roman" panose="02020603050405020304" pitchFamily="18" charset="0"/>
              </a:rPr>
              <a:t>2- Déterminer le déphasage </a:t>
            </a:r>
            <a:r>
              <a:rPr lang="el-GR" sz="2000" dirty="0">
                <a:latin typeface="Cambria Math" panose="02040503050406030204" pitchFamily="18" charset="0"/>
                <a:ea typeface="Cambria Math" panose="02040503050406030204" pitchFamily="18" charset="0"/>
                <a:cs typeface="Times New Roman" panose="02020603050405020304" pitchFamily="18" charset="0"/>
              </a:rPr>
              <a:t>ϕ</a:t>
            </a:r>
            <a:r>
              <a:rPr lang="fr-FR" sz="2000" dirty="0">
                <a:ea typeface="Cambria Math" panose="02040503050406030204" pitchFamily="18" charset="0"/>
                <a:cs typeface="Times New Roman" panose="02020603050405020304" pitchFamily="18" charset="0"/>
              </a:rPr>
              <a:t> </a:t>
            </a:r>
            <a:r>
              <a:rPr lang="fr-FR" sz="2000" dirty="0"/>
              <a:t>entre les deux courbes, quelle est celle en avance sur l’autre ?</a:t>
            </a:r>
          </a:p>
          <a:p>
            <a:r>
              <a:rPr lang="fr-FR" dirty="0"/>
              <a:t> </a:t>
            </a:r>
          </a:p>
          <a:p>
            <a:endParaRPr lang="fr-FR" dirty="0"/>
          </a:p>
        </p:txBody>
      </p:sp>
      <p:pic>
        <p:nvPicPr>
          <p:cNvPr id="5" name="Image 4" descr="http://www.chimix.com/an7/bac7/image/stl709.gif"/>
          <p:cNvPicPr/>
          <p:nvPr/>
        </p:nvPicPr>
        <p:blipFill>
          <a:blip r:embed="rId3">
            <a:extLst>
              <a:ext uri="{28A0092B-C50C-407E-A947-70E740481C1C}">
                <a14:useLocalDpi xmlns:a14="http://schemas.microsoft.com/office/drawing/2010/main" val="0"/>
              </a:ext>
            </a:extLst>
          </a:blip>
          <a:srcRect/>
          <a:stretch>
            <a:fillRect/>
          </a:stretch>
        </p:blipFill>
        <p:spPr bwMode="auto">
          <a:xfrm>
            <a:off x="1731817" y="2954020"/>
            <a:ext cx="8210579" cy="3599180"/>
          </a:xfrm>
          <a:prstGeom prst="rect">
            <a:avLst/>
          </a:prstGeom>
          <a:noFill/>
          <a:ln>
            <a:noFill/>
          </a:ln>
        </p:spPr>
      </p:pic>
      <p:sp>
        <p:nvSpPr>
          <p:cNvPr id="6" name="ZoneTexte 5">
            <a:extLst>
              <a:ext uri="{FF2B5EF4-FFF2-40B4-BE49-F238E27FC236}">
                <a16:creationId xmlns:a16="http://schemas.microsoft.com/office/drawing/2014/main" id="{7B82F4E2-F236-4CC9-98C9-4D3FE2A359D9}"/>
              </a:ext>
            </a:extLst>
          </p:cNvPr>
          <p:cNvSpPr txBox="1"/>
          <p:nvPr/>
        </p:nvSpPr>
        <p:spPr>
          <a:xfrm>
            <a:off x="9965594" y="2954020"/>
            <a:ext cx="1810111" cy="830997"/>
          </a:xfrm>
          <a:prstGeom prst="rect">
            <a:avLst/>
          </a:prstGeom>
          <a:noFill/>
        </p:spPr>
        <p:txBody>
          <a:bodyPr wrap="none" rtlCol="0">
            <a:spAutoFit/>
          </a:bodyPr>
          <a:lstStyle/>
          <a:p>
            <a:r>
              <a:rPr lang="fr-FR" sz="2400" dirty="0">
                <a:solidFill>
                  <a:srgbClr val="FF0000"/>
                </a:solidFill>
              </a:rPr>
              <a:t>u</a:t>
            </a:r>
            <a:r>
              <a:rPr lang="fr-FR" sz="2400" baseline="-25000" dirty="0">
                <a:solidFill>
                  <a:srgbClr val="FF0000"/>
                </a:solidFill>
              </a:rPr>
              <a:t>1</a:t>
            </a:r>
            <a:r>
              <a:rPr lang="fr-FR" sz="2400" dirty="0">
                <a:solidFill>
                  <a:srgbClr val="FF0000"/>
                </a:solidFill>
              </a:rPr>
              <a:t>(0) = 0 V</a:t>
            </a:r>
          </a:p>
          <a:p>
            <a:r>
              <a:rPr lang="fr-FR" sz="2400" dirty="0">
                <a:solidFill>
                  <a:srgbClr val="FF0000"/>
                </a:solidFill>
              </a:rPr>
              <a:t>u</a:t>
            </a:r>
            <a:r>
              <a:rPr lang="fr-FR" sz="2400" baseline="-25000" dirty="0">
                <a:solidFill>
                  <a:srgbClr val="FF0000"/>
                </a:solidFill>
              </a:rPr>
              <a:t>2</a:t>
            </a:r>
            <a:r>
              <a:rPr lang="fr-FR" sz="2400" dirty="0">
                <a:solidFill>
                  <a:srgbClr val="FF0000"/>
                </a:solidFill>
              </a:rPr>
              <a:t>(0) = -2,1 V</a:t>
            </a:r>
          </a:p>
        </p:txBody>
      </p:sp>
      <p:sp>
        <p:nvSpPr>
          <p:cNvPr id="7" name="ZoneTexte 6">
            <a:extLst>
              <a:ext uri="{FF2B5EF4-FFF2-40B4-BE49-F238E27FC236}">
                <a16:creationId xmlns:a16="http://schemas.microsoft.com/office/drawing/2014/main" id="{5B915A89-9223-4023-88B6-EC52A2FADF09}"/>
              </a:ext>
            </a:extLst>
          </p:cNvPr>
          <p:cNvSpPr txBox="1"/>
          <p:nvPr/>
        </p:nvSpPr>
        <p:spPr>
          <a:xfrm>
            <a:off x="9965594" y="4326113"/>
            <a:ext cx="1756891" cy="830997"/>
          </a:xfrm>
          <a:prstGeom prst="rect">
            <a:avLst/>
          </a:prstGeom>
          <a:noFill/>
        </p:spPr>
        <p:txBody>
          <a:bodyPr wrap="none" rtlCol="0">
            <a:spAutoFit/>
          </a:bodyPr>
          <a:lstStyle/>
          <a:p>
            <a:r>
              <a:rPr lang="fr-FR" sz="2400" dirty="0">
                <a:solidFill>
                  <a:srgbClr val="FF0000"/>
                </a:solidFill>
              </a:rPr>
              <a:t>U</a:t>
            </a:r>
            <a:r>
              <a:rPr lang="fr-FR" sz="2400" baseline="-25000" dirty="0">
                <a:solidFill>
                  <a:srgbClr val="FF0000"/>
                </a:solidFill>
              </a:rPr>
              <a:t>1max</a:t>
            </a:r>
            <a:r>
              <a:rPr lang="fr-FR" sz="2400" dirty="0">
                <a:solidFill>
                  <a:srgbClr val="FF0000"/>
                </a:solidFill>
              </a:rPr>
              <a:t> = 7 V</a:t>
            </a:r>
          </a:p>
          <a:p>
            <a:r>
              <a:rPr lang="fr-FR" sz="2400" dirty="0">
                <a:solidFill>
                  <a:srgbClr val="FF0000"/>
                </a:solidFill>
              </a:rPr>
              <a:t>U</a:t>
            </a:r>
            <a:r>
              <a:rPr lang="fr-FR" sz="2400" baseline="-25000" dirty="0">
                <a:solidFill>
                  <a:srgbClr val="FF0000"/>
                </a:solidFill>
              </a:rPr>
              <a:t>2max</a:t>
            </a:r>
            <a:r>
              <a:rPr lang="fr-FR" sz="2400" dirty="0">
                <a:solidFill>
                  <a:srgbClr val="FF0000"/>
                </a:solidFill>
              </a:rPr>
              <a:t> = 2,2 V</a:t>
            </a:r>
          </a:p>
        </p:txBody>
      </p:sp>
      <p:sp>
        <p:nvSpPr>
          <p:cNvPr id="8" name="Ellipse 7">
            <a:extLst>
              <a:ext uri="{FF2B5EF4-FFF2-40B4-BE49-F238E27FC236}">
                <a16:creationId xmlns:a16="http://schemas.microsoft.com/office/drawing/2014/main" id="{47431B45-37B9-4B70-9E0E-70D5666E942F}"/>
              </a:ext>
            </a:extLst>
          </p:cNvPr>
          <p:cNvSpPr/>
          <p:nvPr/>
        </p:nvSpPr>
        <p:spPr>
          <a:xfrm>
            <a:off x="3582185" y="5439265"/>
            <a:ext cx="669303" cy="45248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lèche : droite 8">
            <a:extLst>
              <a:ext uri="{FF2B5EF4-FFF2-40B4-BE49-F238E27FC236}">
                <a16:creationId xmlns:a16="http://schemas.microsoft.com/office/drawing/2014/main" id="{4092B257-9DE2-4334-8915-23A355ECC53D}"/>
              </a:ext>
            </a:extLst>
          </p:cNvPr>
          <p:cNvSpPr/>
          <p:nvPr/>
        </p:nvSpPr>
        <p:spPr>
          <a:xfrm rot="19101580">
            <a:off x="2555930" y="6033904"/>
            <a:ext cx="1084082" cy="16835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FF0000"/>
              </a:solidFill>
            </a:endParaRPr>
          </a:p>
        </p:txBody>
      </p:sp>
      <p:pic>
        <p:nvPicPr>
          <p:cNvPr id="11" name="Graphique 10" descr="Œil avec un remplissage uni">
            <a:extLst>
              <a:ext uri="{FF2B5EF4-FFF2-40B4-BE49-F238E27FC236}">
                <a16:creationId xmlns:a16="http://schemas.microsoft.com/office/drawing/2014/main" id="{EDCD786B-25BB-46AC-BFDE-DA5E6A3E454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14009" y="6189921"/>
            <a:ext cx="914400" cy="914400"/>
          </a:xfrm>
          <a:prstGeom prst="rect">
            <a:avLst/>
          </a:prstGeom>
        </p:spPr>
      </p:pic>
    </p:spTree>
    <p:extLst>
      <p:ext uri="{BB962C8B-B14F-4D97-AF65-F5344CB8AC3E}">
        <p14:creationId xmlns:p14="http://schemas.microsoft.com/office/powerpoint/2010/main" val="707334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8614" y="120361"/>
            <a:ext cx="11458574" cy="2681287"/>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fr-FR" sz="2400" i="1" dirty="0"/>
              <a:t>Fiche résumé du chapitre 4</a:t>
            </a:r>
            <a:endParaRPr lang="fr-FR" sz="2400" dirty="0"/>
          </a:p>
          <a:p>
            <a:r>
              <a:rPr lang="fr-FR" sz="2400" i="1" dirty="0"/>
              <a:t> </a:t>
            </a:r>
            <a:endParaRPr lang="fr-FR" sz="2400" dirty="0"/>
          </a:p>
          <a:p>
            <a:pPr algn="just"/>
            <a:r>
              <a:rPr lang="fr-FR" sz="2400" i="1" dirty="0"/>
              <a:t>Faites votre résumé du chapitre 4 sur cette page. Vous rappellerez les concepts importants et les formules vues. Cette synthèse vous servira pour la mémorisation du cours. Posez ensuite toutes vos questions par écrit pour en discuter en cours.</a:t>
            </a:r>
            <a:endParaRPr lang="fr-FR" sz="2400" dirty="0"/>
          </a:p>
        </p:txBody>
      </p:sp>
    </p:spTree>
    <p:extLst>
      <p:ext uri="{BB962C8B-B14F-4D97-AF65-F5344CB8AC3E}">
        <p14:creationId xmlns:p14="http://schemas.microsoft.com/office/powerpoint/2010/main" val="3801807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1"/>
            <a:ext cx="1565911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p:graphicFrame>
        <p:nvGraphicFramePr>
          <p:cNvPr id="3" name="Objet 2"/>
          <p:cNvGraphicFramePr>
            <a:graphicFrameLocks noChangeAspect="1"/>
          </p:cNvGraphicFramePr>
          <p:nvPr>
            <p:extLst>
              <p:ext uri="{D42A27DB-BD31-4B8C-83A1-F6EECF244321}">
                <p14:modId xmlns:p14="http://schemas.microsoft.com/office/powerpoint/2010/main" val="2899716283"/>
              </p:ext>
            </p:extLst>
          </p:nvPr>
        </p:nvGraphicFramePr>
        <p:xfrm>
          <a:off x="485775" y="228600"/>
          <a:ext cx="4992410" cy="3713018"/>
        </p:xfrm>
        <a:graphic>
          <a:graphicData uri="http://schemas.openxmlformats.org/presentationml/2006/ole">
            <mc:AlternateContent xmlns:mc="http://schemas.openxmlformats.org/markup-compatibility/2006">
              <mc:Choice xmlns:v="urn:schemas-microsoft-com:vml" Requires="v">
                <p:oleObj spid="_x0000_s2182" name="Diapositive" r:id="rId3" imgW="4488292" imgH="3364878" progId="PowerPoint.Slide.8">
                  <p:embed/>
                </p:oleObj>
              </mc:Choice>
              <mc:Fallback>
                <p:oleObj name="Diapositive" r:id="rId3" imgW="4488292" imgH="3364878" progId="PowerPoint.Slide.8">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775" y="228600"/>
                        <a:ext cx="4992410" cy="3713018"/>
                      </a:xfrm>
                      <a:prstGeom prst="rect">
                        <a:avLst/>
                      </a:prstGeom>
                      <a:noFill/>
                    </p:spPr>
                  </p:pic>
                </p:oleObj>
              </mc:Fallback>
            </mc:AlternateContent>
          </a:graphicData>
        </a:graphic>
      </p:graphicFrame>
      <p:sp>
        <p:nvSpPr>
          <p:cNvPr id="4" name="Text Box 90"/>
          <p:cNvSpPr txBox="1">
            <a:spLocks noChangeArrowheads="1"/>
          </p:cNvSpPr>
          <p:nvPr/>
        </p:nvSpPr>
        <p:spPr bwMode="auto">
          <a:xfrm>
            <a:off x="6176967" y="1937814"/>
            <a:ext cx="3305175" cy="2171700"/>
          </a:xfrm>
          <a:prstGeom prst="rect">
            <a:avLst/>
          </a:prstGeom>
          <a:solidFill>
            <a:srgbClr val="FFFFFF"/>
          </a:solidFill>
          <a:ln w="9525">
            <a:solidFill>
              <a:srgbClr val="FFFFFF"/>
            </a:solidFill>
            <a:miter lim="800000"/>
            <a:headEnd/>
            <a:tailEnd/>
          </a:ln>
        </p:spPr>
        <p:txBody>
          <a:bodyPr rot="0" vert="horz" wrap="square" lIns="91440" tIns="45720" rIns="91440" bIns="45720" anchor="t" anchorCtr="0" upright="1">
            <a:noAutofit/>
          </a:bodyPr>
          <a:lstStyle/>
          <a:p>
            <a:pPr>
              <a:spcAft>
                <a:spcPts val="0"/>
              </a:spcAft>
            </a:pPr>
            <a:r>
              <a:rPr lang="es-ES" u="sng" dirty="0">
                <a:effectLst/>
                <a:ea typeface="Times New Roman" panose="02020603050405020304" pitchFamily="18" charset="0"/>
              </a:rPr>
              <a:t>Calibres:</a:t>
            </a:r>
            <a:endParaRPr lang="fr-FR" dirty="0">
              <a:effectLst/>
              <a:ea typeface="Times New Roman" panose="02020603050405020304" pitchFamily="18" charset="0"/>
            </a:endParaRPr>
          </a:p>
          <a:p>
            <a:pPr>
              <a:spcAft>
                <a:spcPts val="0"/>
              </a:spcAft>
            </a:pPr>
            <a:r>
              <a:rPr lang="es-ES" u="none" strike="noStrike" dirty="0">
                <a:effectLst/>
                <a:ea typeface="Times New Roman" panose="02020603050405020304" pitchFamily="18" charset="0"/>
              </a:rPr>
              <a:t> </a:t>
            </a:r>
            <a:endParaRPr lang="fr-FR" dirty="0">
              <a:effectLst/>
              <a:ea typeface="Times New Roman" panose="02020603050405020304" pitchFamily="18" charset="0"/>
            </a:endParaRPr>
          </a:p>
          <a:p>
            <a:pPr>
              <a:spcAft>
                <a:spcPts val="0"/>
              </a:spcAft>
            </a:pPr>
            <a:r>
              <a:rPr lang="es-ES" dirty="0">
                <a:effectLst/>
                <a:ea typeface="Times New Roman" panose="02020603050405020304" pitchFamily="18" charset="0"/>
              </a:rPr>
              <a:t>Vertical : 1div </a:t>
            </a:r>
            <a:r>
              <a:rPr lang="fr-FR" dirty="0">
                <a:effectLst/>
                <a:ea typeface="Times New Roman" panose="02020603050405020304" pitchFamily="18" charset="0"/>
                <a:sym typeface="Wingdings" panose="05000000000000000000" pitchFamily="2" charset="2"/>
              </a:rPr>
              <a:t></a:t>
            </a:r>
            <a:r>
              <a:rPr lang="es-ES" dirty="0">
                <a:effectLst/>
                <a:ea typeface="Times New Roman" panose="02020603050405020304" pitchFamily="18" charset="0"/>
              </a:rPr>
              <a:t> 2V</a:t>
            </a:r>
            <a:endParaRPr lang="fr-FR" dirty="0">
              <a:effectLst/>
              <a:ea typeface="Times New Roman" panose="02020603050405020304" pitchFamily="18" charset="0"/>
            </a:endParaRPr>
          </a:p>
          <a:p>
            <a:pPr>
              <a:spcAft>
                <a:spcPts val="0"/>
              </a:spcAft>
            </a:pPr>
            <a:r>
              <a:rPr lang="es-ES" dirty="0">
                <a:effectLst/>
                <a:ea typeface="Times New Roman" panose="02020603050405020304" pitchFamily="18" charset="0"/>
              </a:rPr>
              <a:t> </a:t>
            </a:r>
            <a:endParaRPr lang="fr-FR" dirty="0">
              <a:effectLst/>
              <a:ea typeface="Times New Roman" panose="02020603050405020304" pitchFamily="18" charset="0"/>
            </a:endParaRPr>
          </a:p>
          <a:p>
            <a:pPr>
              <a:spcAft>
                <a:spcPts val="0"/>
              </a:spcAft>
            </a:pPr>
            <a:r>
              <a:rPr lang="es-ES" dirty="0">
                <a:effectLst/>
                <a:ea typeface="Times New Roman" panose="02020603050405020304" pitchFamily="18" charset="0"/>
              </a:rPr>
              <a:t>Horizontal : 1div </a:t>
            </a:r>
            <a:r>
              <a:rPr lang="fr-FR" dirty="0">
                <a:effectLst/>
                <a:ea typeface="Times New Roman" panose="02020603050405020304" pitchFamily="18" charset="0"/>
                <a:sym typeface="Wingdings" panose="05000000000000000000" pitchFamily="2" charset="2"/>
              </a:rPr>
              <a:t></a:t>
            </a:r>
            <a:r>
              <a:rPr lang="es-ES" dirty="0">
                <a:effectLst/>
                <a:ea typeface="Times New Roman" panose="02020603050405020304" pitchFamily="18" charset="0"/>
              </a:rPr>
              <a:t> 5ms</a:t>
            </a:r>
            <a:endParaRPr lang="fr-FR" dirty="0">
              <a:effectLst/>
              <a:ea typeface="Times New Roman" panose="02020603050405020304" pitchFamily="18" charset="0"/>
            </a:endParaRPr>
          </a:p>
        </p:txBody>
      </p:sp>
      <p:sp>
        <p:nvSpPr>
          <p:cNvPr id="5" name="Rectangle 4"/>
          <p:cNvSpPr/>
          <p:nvPr/>
        </p:nvSpPr>
        <p:spPr>
          <a:xfrm>
            <a:off x="704850" y="4277410"/>
            <a:ext cx="9082088" cy="400110"/>
          </a:xfrm>
          <a:prstGeom prst="rect">
            <a:avLst/>
          </a:prstGeom>
        </p:spPr>
        <p:txBody>
          <a:bodyPr wrap="square">
            <a:spAutoFit/>
          </a:bodyPr>
          <a:lstStyle/>
          <a:p>
            <a:pPr>
              <a:spcAft>
                <a:spcPts val="0"/>
              </a:spcAft>
            </a:pPr>
            <a:r>
              <a:rPr lang="fr-FR" sz="2000" dirty="0">
                <a:solidFill>
                  <a:srgbClr val="FF0000"/>
                </a:solidFill>
                <a:ea typeface="Times New Roman" panose="02020603050405020304" pitchFamily="18" charset="0"/>
                <a:cs typeface="Tahoma" panose="020B0604030504040204" pitchFamily="34" charset="0"/>
              </a:rPr>
              <a:t>On observe que e varie au cours du temps, on note : e = e (t)</a:t>
            </a:r>
            <a:endParaRPr lang="fr-FR" sz="2000" dirty="0">
              <a:effectLst/>
              <a:ea typeface="Times New Roman" panose="02020603050405020304" pitchFamily="18" charset="0"/>
            </a:endParaRPr>
          </a:p>
        </p:txBody>
      </p:sp>
      <p:sp>
        <p:nvSpPr>
          <p:cNvPr id="6" name="Rectangle 5">
            <a:extLst>
              <a:ext uri="{FF2B5EF4-FFF2-40B4-BE49-F238E27FC236}">
                <a16:creationId xmlns:a16="http://schemas.microsoft.com/office/drawing/2014/main" id="{A8B6BBE1-D0A0-4494-905C-28A88ACE5B21}"/>
              </a:ext>
            </a:extLst>
          </p:cNvPr>
          <p:cNvSpPr/>
          <p:nvPr/>
        </p:nvSpPr>
        <p:spPr>
          <a:xfrm>
            <a:off x="6096000" y="360133"/>
            <a:ext cx="6096000" cy="1015663"/>
          </a:xfrm>
          <a:prstGeom prst="rect">
            <a:avLst/>
          </a:prstGeom>
        </p:spPr>
        <p:txBody>
          <a:bodyPr>
            <a:spAutoFit/>
          </a:bodyPr>
          <a:lstStyle/>
          <a:p>
            <a:pPr>
              <a:spcAft>
                <a:spcPts val="0"/>
              </a:spcAft>
            </a:pPr>
            <a:r>
              <a:rPr lang="fr-FR" sz="2000" dirty="0">
                <a:solidFill>
                  <a:srgbClr val="FF0000"/>
                </a:solidFill>
                <a:ea typeface="Times New Roman" panose="02020603050405020304" pitchFamily="18" charset="0"/>
                <a:cs typeface="Tahoma" panose="020B0604030504040204" pitchFamily="34" charset="0"/>
              </a:rPr>
              <a:t>Sur l’oscilloscope, régler les calibres :</a:t>
            </a:r>
            <a:endParaRPr lang="fr-FR" sz="2000" dirty="0">
              <a:solidFill>
                <a:srgbClr val="FF0000"/>
              </a:solidFill>
              <a:ea typeface="Times New Roman" panose="02020603050405020304" pitchFamily="18" charset="0"/>
            </a:endParaRPr>
          </a:p>
          <a:p>
            <a:pPr>
              <a:spcAft>
                <a:spcPts val="0"/>
              </a:spcAft>
            </a:pPr>
            <a:r>
              <a:rPr lang="fr-FR" sz="2000" dirty="0">
                <a:solidFill>
                  <a:srgbClr val="FF0000"/>
                </a:solidFill>
                <a:ea typeface="Times New Roman" panose="02020603050405020304" pitchFamily="18" charset="0"/>
                <a:cs typeface="Tahoma" panose="020B0604030504040204" pitchFamily="34" charset="0"/>
              </a:rPr>
              <a:t>Le calibre de la tension : vertical</a:t>
            </a:r>
            <a:endParaRPr lang="fr-FR" sz="2000" dirty="0">
              <a:solidFill>
                <a:srgbClr val="FF0000"/>
              </a:solidFill>
              <a:ea typeface="Times New Roman" panose="02020603050405020304" pitchFamily="18" charset="0"/>
            </a:endParaRPr>
          </a:p>
          <a:p>
            <a:pPr>
              <a:spcAft>
                <a:spcPts val="0"/>
              </a:spcAft>
            </a:pPr>
            <a:r>
              <a:rPr lang="fr-FR" sz="2000" dirty="0">
                <a:solidFill>
                  <a:srgbClr val="FF0000"/>
                </a:solidFill>
                <a:ea typeface="Times New Roman" panose="02020603050405020304" pitchFamily="18" charset="0"/>
                <a:cs typeface="Tahoma" panose="020B0604030504040204" pitchFamily="34" charset="0"/>
              </a:rPr>
              <a:t>Le calibre de la période : horizontal</a:t>
            </a:r>
            <a:endParaRPr lang="fr-FR" sz="2000" dirty="0">
              <a:solidFill>
                <a:srgbClr val="FF0000"/>
              </a:solidFill>
              <a:ea typeface="Times New Roman" panose="02020603050405020304" pitchFamily="18" charset="0"/>
            </a:endParaRPr>
          </a:p>
        </p:txBody>
      </p:sp>
      <p:sp>
        <p:nvSpPr>
          <p:cNvPr id="7" name="ZoneTexte 6">
            <a:extLst>
              <a:ext uri="{FF2B5EF4-FFF2-40B4-BE49-F238E27FC236}">
                <a16:creationId xmlns:a16="http://schemas.microsoft.com/office/drawing/2014/main" id="{A9242B0F-7803-4B51-848C-C56085054249}"/>
              </a:ext>
            </a:extLst>
          </p:cNvPr>
          <p:cNvSpPr txBox="1"/>
          <p:nvPr/>
        </p:nvSpPr>
        <p:spPr>
          <a:xfrm>
            <a:off x="787940" y="4941651"/>
            <a:ext cx="10836613" cy="1200329"/>
          </a:xfrm>
          <a:prstGeom prst="rect">
            <a:avLst/>
          </a:prstGeom>
          <a:noFill/>
        </p:spPr>
        <p:txBody>
          <a:bodyPr wrap="square" rtlCol="0">
            <a:spAutoFit/>
          </a:bodyPr>
          <a:lstStyle/>
          <a:p>
            <a:r>
              <a:rPr lang="fr-FR" dirty="0">
                <a:solidFill>
                  <a:srgbClr val="FF0000"/>
                </a:solidFill>
              </a:rPr>
              <a:t>Valeur maximale de e(t)  : </a:t>
            </a:r>
            <a:r>
              <a:rPr lang="fr-FR" dirty="0" err="1">
                <a:solidFill>
                  <a:srgbClr val="FF0000"/>
                </a:solidFill>
              </a:rPr>
              <a:t>e</a:t>
            </a:r>
            <a:r>
              <a:rPr lang="fr-FR" baseline="-25000" dirty="0" err="1">
                <a:solidFill>
                  <a:srgbClr val="FF0000"/>
                </a:solidFill>
              </a:rPr>
              <a:t>max</a:t>
            </a:r>
            <a:r>
              <a:rPr lang="fr-FR" dirty="0">
                <a:solidFill>
                  <a:srgbClr val="FF0000"/>
                </a:solidFill>
              </a:rPr>
              <a:t> = 4V </a:t>
            </a:r>
          </a:p>
          <a:p>
            <a:r>
              <a:rPr lang="fr-FR" dirty="0">
                <a:solidFill>
                  <a:srgbClr val="FF0000"/>
                </a:solidFill>
              </a:rPr>
              <a:t>Valeur crête à crête de e(t)  :  </a:t>
            </a:r>
            <a:r>
              <a:rPr lang="fr-FR" dirty="0" err="1">
                <a:solidFill>
                  <a:srgbClr val="FF0000"/>
                </a:solidFill>
              </a:rPr>
              <a:t>e</a:t>
            </a:r>
            <a:r>
              <a:rPr lang="fr-FR" baseline="-25000" dirty="0" err="1">
                <a:solidFill>
                  <a:srgbClr val="FF0000"/>
                </a:solidFill>
              </a:rPr>
              <a:t>càc</a:t>
            </a:r>
            <a:r>
              <a:rPr lang="fr-FR" dirty="0">
                <a:solidFill>
                  <a:srgbClr val="FF0000"/>
                </a:solidFill>
              </a:rPr>
              <a:t> = 8V</a:t>
            </a:r>
          </a:p>
          <a:p>
            <a:r>
              <a:rPr lang="fr-FR" dirty="0">
                <a:solidFill>
                  <a:srgbClr val="FF0000"/>
                </a:solidFill>
              </a:rPr>
              <a:t>Période du signal : T = 15ms</a:t>
            </a:r>
          </a:p>
          <a:p>
            <a:r>
              <a:rPr lang="fr-FR" dirty="0">
                <a:solidFill>
                  <a:srgbClr val="FF0000"/>
                </a:solidFill>
              </a:rPr>
              <a:t>Fréquence du signal : f = 67 Hz</a:t>
            </a:r>
          </a:p>
        </p:txBody>
      </p:sp>
    </p:spTree>
    <p:extLst>
      <p:ext uri="{BB962C8B-B14F-4D97-AF65-F5344CB8AC3E}">
        <p14:creationId xmlns:p14="http://schemas.microsoft.com/office/powerpoint/2010/main" val="2829966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4824" y="319773"/>
            <a:ext cx="8982075" cy="400110"/>
          </a:xfrm>
          <a:prstGeom prst="rect">
            <a:avLst/>
          </a:prstGeom>
        </p:spPr>
        <p:txBody>
          <a:bodyPr wrap="square">
            <a:spAutoFit/>
          </a:bodyPr>
          <a:lstStyle/>
          <a:p>
            <a:r>
              <a:rPr lang="fr-FR" sz="2000" u="sng" dirty="0">
                <a:solidFill>
                  <a:srgbClr val="0070C0"/>
                </a:solidFill>
                <a:ea typeface="Times New Roman" panose="02020603050405020304" pitchFamily="18" charset="0"/>
                <a:cs typeface="Tahoma" panose="020B0604030504040204" pitchFamily="34" charset="0"/>
              </a:rPr>
              <a:t>III-  Les grandeurs caractéristiques des signaux variables.</a:t>
            </a:r>
            <a:endParaRPr lang="fr-FR" sz="2000" dirty="0">
              <a:solidFill>
                <a:srgbClr val="0070C0"/>
              </a:solidFill>
            </a:endParaRPr>
          </a:p>
        </p:txBody>
      </p:sp>
      <p:sp>
        <p:nvSpPr>
          <p:cNvPr id="3" name="Rectangle 2"/>
          <p:cNvSpPr/>
          <p:nvPr/>
        </p:nvSpPr>
        <p:spPr>
          <a:xfrm>
            <a:off x="347662" y="983017"/>
            <a:ext cx="11253788" cy="1323439"/>
          </a:xfrm>
          <a:prstGeom prst="rect">
            <a:avLst/>
          </a:prstGeom>
        </p:spPr>
        <p:txBody>
          <a:bodyPr wrap="square">
            <a:spAutoFit/>
          </a:bodyPr>
          <a:lstStyle/>
          <a:p>
            <a:pPr lvl="1">
              <a:spcAft>
                <a:spcPts val="0"/>
              </a:spcAft>
              <a:tabLst>
                <a:tab pos="685800" algn="l"/>
              </a:tabLst>
            </a:pPr>
            <a:r>
              <a:rPr lang="fr-FR" sz="2000" b="1" dirty="0">
                <a:ea typeface="Times New Roman" panose="02020603050405020304" pitchFamily="18" charset="0"/>
                <a:cs typeface="Tahoma" panose="020B0604030504040204" pitchFamily="34" charset="0"/>
              </a:rPr>
              <a:t>a- Période :</a:t>
            </a:r>
            <a:endParaRPr lang="fr-FR" sz="2000" dirty="0">
              <a:ea typeface="Times New Roman" panose="02020603050405020304" pitchFamily="18" charset="0"/>
            </a:endParaRPr>
          </a:p>
          <a:p>
            <a:pPr marL="228600">
              <a:spcAft>
                <a:spcPts val="0"/>
              </a:spcAft>
            </a:pPr>
            <a:r>
              <a:rPr lang="fr-FR" sz="2000" b="1" dirty="0">
                <a:ea typeface="Times New Roman" panose="02020603050405020304" pitchFamily="18" charset="0"/>
                <a:cs typeface="Tahoma" panose="020B0604030504040204" pitchFamily="34" charset="0"/>
              </a:rPr>
              <a:t> </a:t>
            </a:r>
            <a:endParaRPr lang="fr-FR" sz="2000" dirty="0">
              <a:ea typeface="Times New Roman" panose="02020603050405020304" pitchFamily="18" charset="0"/>
            </a:endParaRPr>
          </a:p>
          <a:p>
            <a:pPr marL="228600">
              <a:spcAft>
                <a:spcPts val="0"/>
              </a:spcAft>
            </a:pPr>
            <a:r>
              <a:rPr lang="fr-FR" sz="2000" dirty="0">
                <a:ea typeface="Times New Roman" panose="02020603050405020304" pitchFamily="18" charset="0"/>
                <a:cs typeface="Tahoma" panose="020B0604030504040204" pitchFamily="34" charset="0"/>
              </a:rPr>
              <a:t>La période T est le plus petit intervalle de temps au bout duquel la tension se reproduit identique à elle-même.</a:t>
            </a:r>
            <a:r>
              <a:rPr lang="fr-FR" sz="2000" dirty="0">
                <a:ea typeface="Times New Roman" panose="02020603050405020304" pitchFamily="18" charset="0"/>
              </a:rPr>
              <a:t>  </a:t>
            </a:r>
            <a:r>
              <a:rPr lang="fr-FR" sz="2000" dirty="0">
                <a:ea typeface="Times New Roman" panose="02020603050405020304" pitchFamily="18" charset="0"/>
                <a:cs typeface="Tahoma" panose="020B0604030504040204" pitchFamily="34" charset="0"/>
              </a:rPr>
              <a:t>Unité SI = la seconde (s)</a:t>
            </a:r>
            <a:endParaRPr lang="fr-FR" sz="2000" dirty="0">
              <a:effectLst/>
              <a:ea typeface="Times New Roman" panose="02020603050405020304" pitchFamily="18" charset="0"/>
            </a:endParaRPr>
          </a:p>
        </p:txBody>
      </p:sp>
      <p:sp>
        <p:nvSpPr>
          <p:cNvPr id="4" name="Rectangle 3"/>
          <p:cNvSpPr/>
          <p:nvPr/>
        </p:nvSpPr>
        <p:spPr>
          <a:xfrm>
            <a:off x="347662" y="2569590"/>
            <a:ext cx="11096626" cy="1015663"/>
          </a:xfrm>
          <a:prstGeom prst="rect">
            <a:avLst/>
          </a:prstGeom>
        </p:spPr>
        <p:txBody>
          <a:bodyPr wrap="square">
            <a:spAutoFit/>
          </a:bodyPr>
          <a:lstStyle/>
          <a:p>
            <a:pPr lvl="1">
              <a:spcAft>
                <a:spcPts val="0"/>
              </a:spcAft>
              <a:tabLst>
                <a:tab pos="685800" algn="l"/>
              </a:tabLst>
            </a:pPr>
            <a:r>
              <a:rPr lang="fr-FR" sz="2000" b="1" dirty="0">
                <a:ea typeface="Times New Roman" panose="02020603050405020304" pitchFamily="18" charset="0"/>
                <a:cs typeface="Tahoma" panose="020B0604030504040204" pitchFamily="34" charset="0"/>
              </a:rPr>
              <a:t>b- Fréquence :</a:t>
            </a:r>
            <a:endParaRPr lang="fr-FR" sz="2000" dirty="0">
              <a:ea typeface="Times New Roman" panose="02020603050405020304" pitchFamily="18" charset="0"/>
            </a:endParaRPr>
          </a:p>
          <a:p>
            <a:pPr marL="228600">
              <a:spcAft>
                <a:spcPts val="0"/>
              </a:spcAft>
            </a:pPr>
            <a:r>
              <a:rPr lang="fr-FR" sz="2000" dirty="0">
                <a:ea typeface="Times New Roman" panose="02020603050405020304" pitchFamily="18" charset="0"/>
                <a:cs typeface="Tahoma" panose="020B0604030504040204" pitchFamily="34" charset="0"/>
              </a:rPr>
              <a:t> </a:t>
            </a:r>
            <a:endParaRPr lang="fr-FR" sz="2000" dirty="0">
              <a:ea typeface="Times New Roman" panose="02020603050405020304" pitchFamily="18" charset="0"/>
            </a:endParaRPr>
          </a:p>
          <a:p>
            <a:pPr marL="228600">
              <a:spcAft>
                <a:spcPts val="0"/>
              </a:spcAft>
            </a:pPr>
            <a:r>
              <a:rPr lang="fr-FR" sz="2000" b="1" dirty="0">
                <a:solidFill>
                  <a:srgbClr val="FF0000"/>
                </a:solidFill>
                <a:ea typeface="Times New Roman" panose="02020603050405020304" pitchFamily="18" charset="0"/>
                <a:cs typeface="Tahoma" panose="020B0604030504040204" pitchFamily="34" charset="0"/>
              </a:rPr>
              <a:t>La fréquence correspond au nombre de périodes par seconde</a:t>
            </a:r>
            <a:r>
              <a:rPr lang="fr-FR" sz="2000" dirty="0">
                <a:ea typeface="Times New Roman" panose="02020603050405020304" pitchFamily="18" charset="0"/>
                <a:cs typeface="Tahoma" panose="020B0604030504040204" pitchFamily="34" charset="0"/>
              </a:rPr>
              <a:t>.</a:t>
            </a:r>
            <a:r>
              <a:rPr lang="fr-FR" sz="2000" dirty="0">
                <a:ea typeface="Times New Roman" panose="02020603050405020304" pitchFamily="18" charset="0"/>
              </a:rPr>
              <a:t> </a:t>
            </a:r>
            <a:r>
              <a:rPr lang="fr-FR" sz="2000" dirty="0">
                <a:ea typeface="Times New Roman" panose="02020603050405020304" pitchFamily="18" charset="0"/>
                <a:cs typeface="Tahoma" panose="020B0604030504040204" pitchFamily="34" charset="0"/>
              </a:rPr>
              <a:t>Unité SI = s</a:t>
            </a:r>
            <a:r>
              <a:rPr lang="fr-FR" sz="2000" baseline="30000" dirty="0">
                <a:ea typeface="Times New Roman" panose="02020603050405020304" pitchFamily="18" charset="0"/>
                <a:cs typeface="Tahoma" panose="020B0604030504040204" pitchFamily="34" charset="0"/>
              </a:rPr>
              <a:t>-1</a:t>
            </a:r>
            <a:r>
              <a:rPr lang="fr-FR" sz="2000" dirty="0">
                <a:ea typeface="Times New Roman" panose="02020603050405020304" pitchFamily="18" charset="0"/>
                <a:cs typeface="Tahoma" panose="020B0604030504040204" pitchFamily="34" charset="0"/>
              </a:rPr>
              <a:t>   ou bien le Hertz (Hz)</a:t>
            </a:r>
            <a:endParaRPr lang="fr-FR" sz="2000" dirty="0">
              <a:effectLst/>
              <a:ea typeface="Times New Roman" panose="02020603050405020304" pitchFamily="18" charset="0"/>
            </a:endParaRPr>
          </a:p>
        </p:txBody>
      </p:sp>
      <p:sp>
        <p:nvSpPr>
          <p:cNvPr id="6" name="Rectangle 5"/>
          <p:cNvSpPr/>
          <p:nvPr/>
        </p:nvSpPr>
        <p:spPr>
          <a:xfrm>
            <a:off x="4826330" y="3778463"/>
            <a:ext cx="1223962" cy="64384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xmlns:a14="http://schemas.microsoft.com/office/drawing/2010/main">
        <mc:Choice Requires="a14">
          <p:sp>
            <p:nvSpPr>
              <p:cNvPr id="5" name="ZoneTexte 4"/>
              <p:cNvSpPr txBox="1"/>
              <p:nvPr/>
            </p:nvSpPr>
            <p:spPr>
              <a:xfrm>
                <a:off x="5157785" y="3820416"/>
                <a:ext cx="561051"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fr-FR" smtClean="0">
                          <a:solidFill>
                            <a:srgbClr val="FF0000"/>
                          </a:solidFill>
                          <a:latin typeface="Cambria Math" panose="02040503050406030204" pitchFamily="18" charset="0"/>
                        </a:rPr>
                        <m:t>f</m:t>
                      </m:r>
                      <m:r>
                        <a:rPr lang="fr-FR" smtClean="0">
                          <a:solidFill>
                            <a:srgbClr val="FF0000"/>
                          </a:solidFill>
                          <a:latin typeface="Cambria Math" panose="02040503050406030204" pitchFamily="18" charset="0"/>
                        </a:rPr>
                        <m:t>=</m:t>
                      </m:r>
                      <m:f>
                        <m:fPr>
                          <m:ctrlPr>
                            <a:rPr lang="fr-FR" i="1">
                              <a:solidFill>
                                <a:srgbClr val="FF0000"/>
                              </a:solidFill>
                              <a:latin typeface="Cambria Math" panose="02040503050406030204" pitchFamily="18" charset="0"/>
                            </a:rPr>
                          </m:ctrlPr>
                        </m:fPr>
                        <m:num>
                          <m:r>
                            <a:rPr lang="fr-FR">
                              <a:solidFill>
                                <a:srgbClr val="FF0000"/>
                              </a:solidFill>
                              <a:latin typeface="Cambria Math" panose="02040503050406030204" pitchFamily="18" charset="0"/>
                            </a:rPr>
                            <m:t>1</m:t>
                          </m:r>
                        </m:num>
                        <m:den>
                          <m:r>
                            <m:rPr>
                              <m:sty m:val="p"/>
                            </m:rPr>
                            <a:rPr lang="fr-FR">
                              <a:solidFill>
                                <a:srgbClr val="FF0000"/>
                              </a:solidFill>
                              <a:latin typeface="Cambria Math" panose="02040503050406030204" pitchFamily="18" charset="0"/>
                            </a:rPr>
                            <m:t>T</m:t>
                          </m:r>
                        </m:den>
                      </m:f>
                    </m:oMath>
                  </m:oMathPara>
                </a14:m>
                <a:endParaRPr lang="fr-FR" dirty="0"/>
              </a:p>
            </p:txBody>
          </p:sp>
        </mc:Choice>
        <mc:Fallback xmlns="">
          <p:sp>
            <p:nvSpPr>
              <p:cNvPr id="5" name="ZoneTexte 4"/>
              <p:cNvSpPr txBox="1">
                <a:spLocks noRot="1" noChangeAspect="1" noMove="1" noResize="1" noEditPoints="1" noAdjustHandles="1" noChangeArrowheads="1" noChangeShapeType="1" noTextEdit="1"/>
              </p:cNvSpPr>
              <p:nvPr/>
            </p:nvSpPr>
            <p:spPr>
              <a:xfrm>
                <a:off x="5157785" y="3820416"/>
                <a:ext cx="561051" cy="518604"/>
              </a:xfrm>
              <a:prstGeom prst="rect">
                <a:avLst/>
              </a:prstGeom>
              <a:blipFill>
                <a:blip r:embed="rId2"/>
                <a:stretch>
                  <a:fillRect/>
                </a:stretch>
              </a:blipFill>
            </p:spPr>
            <p:txBody>
              <a:bodyPr/>
              <a:lstStyle/>
              <a:p>
                <a:r>
                  <a:rPr lang="fr-FR">
                    <a:noFill/>
                  </a:rPr>
                  <a:t> </a:t>
                </a:r>
              </a:p>
            </p:txBody>
          </p:sp>
        </mc:Fallback>
      </mc:AlternateContent>
      <p:sp>
        <p:nvSpPr>
          <p:cNvPr id="7" name="Rectangle 6"/>
          <p:cNvSpPr/>
          <p:nvPr/>
        </p:nvSpPr>
        <p:spPr>
          <a:xfrm>
            <a:off x="347662" y="4736931"/>
            <a:ext cx="11096626" cy="1015663"/>
          </a:xfrm>
          <a:prstGeom prst="rect">
            <a:avLst/>
          </a:prstGeom>
        </p:spPr>
        <p:txBody>
          <a:bodyPr wrap="square">
            <a:spAutoFit/>
          </a:bodyPr>
          <a:lstStyle/>
          <a:p>
            <a:pPr lvl="1">
              <a:spcAft>
                <a:spcPts val="0"/>
              </a:spcAft>
              <a:tabLst>
                <a:tab pos="685800" algn="l"/>
              </a:tabLst>
            </a:pPr>
            <a:r>
              <a:rPr lang="fr-FR" sz="2000" b="1" dirty="0">
                <a:ea typeface="Times New Roman" panose="02020603050405020304" pitchFamily="18" charset="0"/>
                <a:cs typeface="Tahoma" panose="020B0604030504040204" pitchFamily="34" charset="0"/>
              </a:rPr>
              <a:t>c- Tension maximale :</a:t>
            </a:r>
            <a:endParaRPr lang="fr-FR" sz="2000" dirty="0">
              <a:ea typeface="Times New Roman" panose="02020603050405020304" pitchFamily="18" charset="0"/>
            </a:endParaRPr>
          </a:p>
          <a:p>
            <a:pPr marL="228600">
              <a:spcAft>
                <a:spcPts val="0"/>
              </a:spcAft>
            </a:pPr>
            <a:r>
              <a:rPr lang="fr-FR" sz="2000" dirty="0">
                <a:ea typeface="Times New Roman" panose="02020603050405020304" pitchFamily="18" charset="0"/>
                <a:cs typeface="Tahoma" panose="020B0604030504040204" pitchFamily="34" charset="0"/>
              </a:rPr>
              <a:t> </a:t>
            </a:r>
            <a:endParaRPr lang="fr-FR" sz="2000" dirty="0">
              <a:ea typeface="Times New Roman" panose="02020603050405020304" pitchFamily="18" charset="0"/>
            </a:endParaRPr>
          </a:p>
          <a:p>
            <a:pPr marL="228600">
              <a:spcAft>
                <a:spcPts val="0"/>
              </a:spcAft>
            </a:pPr>
            <a:r>
              <a:rPr lang="fr-FR" sz="2000" dirty="0">
                <a:ea typeface="Times New Roman" panose="02020603050405020304" pitchFamily="18" charset="0"/>
                <a:cs typeface="Tahoma" panose="020B0604030504040204" pitchFamily="34" charset="0"/>
              </a:rPr>
              <a:t>Elle est notée U </a:t>
            </a:r>
            <a:r>
              <a:rPr lang="fr-FR" sz="2000" baseline="-25000" dirty="0">
                <a:ea typeface="Times New Roman" panose="02020603050405020304" pitchFamily="18" charset="0"/>
                <a:cs typeface="Tahoma" panose="020B0604030504040204" pitchFamily="34" charset="0"/>
              </a:rPr>
              <a:t>max  </a:t>
            </a:r>
            <a:r>
              <a:rPr lang="fr-FR" sz="2000" dirty="0">
                <a:ea typeface="Times New Roman" panose="02020603050405020304" pitchFamily="18" charset="0"/>
                <a:cs typeface="Tahoma" panose="020B0604030504040204" pitchFamily="34" charset="0"/>
              </a:rPr>
              <a:t> et correspond à la valeur de la tension entre l’origine et le maximum du signal.</a:t>
            </a:r>
            <a:endParaRPr lang="fr-FR" sz="2000" dirty="0">
              <a:effectLst/>
              <a:ea typeface="Times New Roman" panose="02020603050405020304" pitchFamily="18" charset="0"/>
            </a:endParaRPr>
          </a:p>
        </p:txBody>
      </p:sp>
      <p:cxnSp>
        <p:nvCxnSpPr>
          <p:cNvPr id="9" name="Connecteur droit avec flèche 8">
            <a:extLst>
              <a:ext uri="{FF2B5EF4-FFF2-40B4-BE49-F238E27FC236}">
                <a16:creationId xmlns:a16="http://schemas.microsoft.com/office/drawing/2014/main" id="{EB6C5835-EB17-4724-BF91-C8FAC1AC0CBF}"/>
              </a:ext>
            </a:extLst>
          </p:cNvPr>
          <p:cNvCxnSpPr/>
          <p:nvPr/>
        </p:nvCxnSpPr>
        <p:spPr>
          <a:xfrm>
            <a:off x="5718836" y="4339020"/>
            <a:ext cx="681964" cy="19077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CE61FEF3-4247-4061-8E35-4D99E92B113C}"/>
              </a:ext>
            </a:extLst>
          </p:cNvPr>
          <p:cNvSpPr txBox="1"/>
          <p:nvPr/>
        </p:nvSpPr>
        <p:spPr>
          <a:xfrm>
            <a:off x="6474126" y="4381667"/>
            <a:ext cx="274434" cy="369332"/>
          </a:xfrm>
          <a:prstGeom prst="rect">
            <a:avLst/>
          </a:prstGeom>
          <a:noFill/>
        </p:spPr>
        <p:txBody>
          <a:bodyPr wrap="none" rtlCol="0">
            <a:spAutoFit/>
          </a:bodyPr>
          <a:lstStyle/>
          <a:p>
            <a:r>
              <a:rPr lang="fr-FR" dirty="0">
                <a:solidFill>
                  <a:srgbClr val="FF0000"/>
                </a:solidFill>
              </a:rPr>
              <a:t>s</a:t>
            </a:r>
          </a:p>
        </p:txBody>
      </p:sp>
      <p:cxnSp>
        <p:nvCxnSpPr>
          <p:cNvPr id="12" name="Connecteur droit avec flèche 11">
            <a:extLst>
              <a:ext uri="{FF2B5EF4-FFF2-40B4-BE49-F238E27FC236}">
                <a16:creationId xmlns:a16="http://schemas.microsoft.com/office/drawing/2014/main" id="{FCE5B5A8-EAB7-4B5D-A0E7-B8EE8BEF721F}"/>
              </a:ext>
            </a:extLst>
          </p:cNvPr>
          <p:cNvCxnSpPr>
            <a:cxnSpLocks/>
          </p:cNvCxnSpPr>
          <p:nvPr/>
        </p:nvCxnSpPr>
        <p:spPr>
          <a:xfrm flipH="1">
            <a:off x="4408589" y="4219703"/>
            <a:ext cx="570358" cy="11931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ZoneTexte 12">
            <a:extLst>
              <a:ext uri="{FF2B5EF4-FFF2-40B4-BE49-F238E27FC236}">
                <a16:creationId xmlns:a16="http://schemas.microsoft.com/office/drawing/2014/main" id="{B1293B2E-86CC-4016-A5CE-44D1457FF013}"/>
              </a:ext>
            </a:extLst>
          </p:cNvPr>
          <p:cNvSpPr txBox="1"/>
          <p:nvPr/>
        </p:nvSpPr>
        <p:spPr>
          <a:xfrm>
            <a:off x="3951617" y="4219703"/>
            <a:ext cx="420308" cy="369332"/>
          </a:xfrm>
          <a:prstGeom prst="rect">
            <a:avLst/>
          </a:prstGeom>
          <a:noFill/>
        </p:spPr>
        <p:txBody>
          <a:bodyPr wrap="none" rtlCol="0">
            <a:spAutoFit/>
          </a:bodyPr>
          <a:lstStyle/>
          <a:p>
            <a:r>
              <a:rPr lang="fr-FR" dirty="0">
                <a:solidFill>
                  <a:srgbClr val="FF0000"/>
                </a:solidFill>
              </a:rPr>
              <a:t>Hz</a:t>
            </a:r>
          </a:p>
        </p:txBody>
      </p:sp>
    </p:spTree>
    <p:extLst>
      <p:ext uri="{BB962C8B-B14F-4D97-AF65-F5344CB8AC3E}">
        <p14:creationId xmlns:p14="http://schemas.microsoft.com/office/powerpoint/2010/main" val="628999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5D96CEA-78E2-425A-8908-E556109ADAEF}"/>
              </a:ext>
            </a:extLst>
          </p:cNvPr>
          <p:cNvSpPr/>
          <p:nvPr/>
        </p:nvSpPr>
        <p:spPr>
          <a:xfrm>
            <a:off x="3374796" y="5067102"/>
            <a:ext cx="2008909" cy="6924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6248400" y="969818"/>
            <a:ext cx="2008909" cy="6924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xmlns:a14="http://schemas.microsoft.com/office/drawing/2010/main">
        <mc:Choice Requires="a14">
          <p:sp>
            <p:nvSpPr>
              <p:cNvPr id="5" name="Rectangle 4"/>
              <p:cNvSpPr/>
              <p:nvPr/>
            </p:nvSpPr>
            <p:spPr>
              <a:xfrm>
                <a:off x="706582" y="401885"/>
                <a:ext cx="9864436" cy="1260345"/>
              </a:xfrm>
              <a:prstGeom prst="rect">
                <a:avLst/>
              </a:prstGeom>
            </p:spPr>
            <p:txBody>
              <a:bodyPr wrap="square">
                <a:spAutoFit/>
              </a:bodyPr>
              <a:lstStyle/>
              <a:p>
                <a:pPr lvl="1">
                  <a:spcAft>
                    <a:spcPts val="0"/>
                  </a:spcAft>
                  <a:tabLst>
                    <a:tab pos="685800" algn="l"/>
                  </a:tabLst>
                </a:pPr>
                <a:r>
                  <a:rPr lang="fr-FR" sz="2000" b="1" dirty="0">
                    <a:ea typeface="Times New Roman" panose="02020603050405020304" pitchFamily="18" charset="0"/>
                    <a:cs typeface="Tahoma" panose="020B0604030504040204" pitchFamily="34" charset="0"/>
                  </a:rPr>
                  <a:t>d- Tension efficace :</a:t>
                </a:r>
                <a:endParaRPr lang="fr-FR" sz="2000" dirty="0">
                  <a:ea typeface="Times New Roman" panose="02020603050405020304" pitchFamily="18" charset="0"/>
                </a:endParaRPr>
              </a:p>
              <a:p>
                <a:pPr marL="228600">
                  <a:spcAft>
                    <a:spcPts val="0"/>
                  </a:spcAft>
                </a:pPr>
                <a:r>
                  <a:rPr lang="fr-FR" sz="2000" b="1" dirty="0">
                    <a:ea typeface="Times New Roman" panose="02020603050405020304" pitchFamily="18" charset="0"/>
                    <a:cs typeface="Tahoma" panose="020B0604030504040204" pitchFamily="34" charset="0"/>
                  </a:rPr>
                  <a:t> </a:t>
                </a:r>
                <a:endParaRPr lang="fr-FR" sz="2000" dirty="0">
                  <a:ea typeface="Times New Roman" panose="02020603050405020304" pitchFamily="18" charset="0"/>
                </a:endParaRPr>
              </a:p>
              <a:p>
                <a:r>
                  <a:rPr lang="fr-FR" sz="2000" dirty="0">
                    <a:ea typeface="Times New Roman" panose="02020603050405020304" pitchFamily="18" charset="0"/>
                    <a:cs typeface="Tahoma" panose="020B0604030504040204" pitchFamily="34" charset="0"/>
                  </a:rPr>
                  <a:t>La tension efficace est liée à la tension maximale par     </a:t>
                </a:r>
                <a14:m>
                  <m:oMath xmlns:m="http://schemas.openxmlformats.org/officeDocument/2006/math">
                    <m:sSub>
                      <m:sSubPr>
                        <m:ctrlPr>
                          <a:rPr lang="fr-FR" sz="2400" i="1" smtClean="0">
                            <a:solidFill>
                              <a:srgbClr val="FF0000"/>
                            </a:solidFill>
                            <a:latin typeface="Cambria Math" panose="02040503050406030204" pitchFamily="18" charset="0"/>
                            <a:cs typeface="Tahoma" panose="020B0604030504040204" pitchFamily="34" charset="0"/>
                          </a:rPr>
                        </m:ctrlPr>
                      </m:sSubPr>
                      <m:e>
                        <m:r>
                          <m:rPr>
                            <m:sty m:val="p"/>
                          </m:rPr>
                          <a:rPr lang="fr-FR" sz="2400" b="0" i="0" smtClean="0">
                            <a:solidFill>
                              <a:srgbClr val="FF0000"/>
                            </a:solidFill>
                            <a:latin typeface="Cambria Math" panose="02040503050406030204" pitchFamily="18" charset="0"/>
                            <a:cs typeface="Tahoma" panose="020B0604030504040204" pitchFamily="34" charset="0"/>
                          </a:rPr>
                          <m:t>U</m:t>
                        </m:r>
                      </m:e>
                      <m:sub>
                        <m:r>
                          <m:rPr>
                            <m:sty m:val="p"/>
                          </m:rPr>
                          <a:rPr lang="fr-FR" sz="2400" b="0" i="0" smtClean="0">
                            <a:solidFill>
                              <a:srgbClr val="FF0000"/>
                            </a:solidFill>
                            <a:latin typeface="Cambria Math" panose="02040503050406030204" pitchFamily="18" charset="0"/>
                            <a:cs typeface="Tahoma" panose="020B0604030504040204" pitchFamily="34" charset="0"/>
                          </a:rPr>
                          <m:t>eff</m:t>
                        </m:r>
                      </m:sub>
                    </m:sSub>
                    <m:r>
                      <a:rPr lang="fr-FR" sz="2400" b="0" i="0" smtClean="0">
                        <a:solidFill>
                          <a:srgbClr val="FF0000"/>
                        </a:solidFill>
                        <a:latin typeface="Cambria Math" panose="02040503050406030204" pitchFamily="18" charset="0"/>
                        <a:cs typeface="Tahoma" panose="020B0604030504040204" pitchFamily="34" charset="0"/>
                      </a:rPr>
                      <m:t>=</m:t>
                    </m:r>
                    <m:f>
                      <m:fPr>
                        <m:ctrlPr>
                          <a:rPr lang="fr-FR" sz="2400" b="0" i="1" smtClean="0">
                            <a:solidFill>
                              <a:srgbClr val="FF0000"/>
                            </a:solidFill>
                            <a:latin typeface="Cambria Math" panose="02040503050406030204" pitchFamily="18" charset="0"/>
                            <a:cs typeface="Tahoma" panose="020B0604030504040204" pitchFamily="34" charset="0"/>
                          </a:rPr>
                        </m:ctrlPr>
                      </m:fPr>
                      <m:num>
                        <m:sSub>
                          <m:sSubPr>
                            <m:ctrlPr>
                              <a:rPr lang="fr-FR" sz="2400" b="0" i="1" smtClean="0">
                                <a:solidFill>
                                  <a:srgbClr val="FF0000"/>
                                </a:solidFill>
                                <a:latin typeface="Cambria Math" panose="02040503050406030204" pitchFamily="18" charset="0"/>
                                <a:cs typeface="Tahoma" panose="020B0604030504040204" pitchFamily="34" charset="0"/>
                              </a:rPr>
                            </m:ctrlPr>
                          </m:sSubPr>
                          <m:e>
                            <m:r>
                              <m:rPr>
                                <m:sty m:val="p"/>
                              </m:rPr>
                              <a:rPr lang="fr-FR" sz="2400" b="0" i="0" smtClean="0">
                                <a:solidFill>
                                  <a:srgbClr val="FF0000"/>
                                </a:solidFill>
                                <a:latin typeface="Cambria Math" panose="02040503050406030204" pitchFamily="18" charset="0"/>
                                <a:cs typeface="Tahoma" panose="020B0604030504040204" pitchFamily="34" charset="0"/>
                              </a:rPr>
                              <m:t>U</m:t>
                            </m:r>
                          </m:e>
                          <m:sub>
                            <m:r>
                              <m:rPr>
                                <m:sty m:val="p"/>
                              </m:rPr>
                              <a:rPr lang="fr-FR" sz="2400" b="0" i="0" smtClean="0">
                                <a:solidFill>
                                  <a:srgbClr val="FF0000"/>
                                </a:solidFill>
                                <a:latin typeface="Cambria Math" panose="02040503050406030204" pitchFamily="18" charset="0"/>
                                <a:cs typeface="Tahoma" panose="020B0604030504040204" pitchFamily="34" charset="0"/>
                              </a:rPr>
                              <m:t>max</m:t>
                            </m:r>
                          </m:sub>
                        </m:sSub>
                      </m:num>
                      <m:den>
                        <m:rad>
                          <m:radPr>
                            <m:degHide m:val="on"/>
                            <m:ctrlPr>
                              <a:rPr lang="fr-FR" sz="2400" b="0" i="1" smtClean="0">
                                <a:solidFill>
                                  <a:srgbClr val="FF0000"/>
                                </a:solidFill>
                                <a:latin typeface="Cambria Math" panose="02040503050406030204" pitchFamily="18" charset="0"/>
                                <a:cs typeface="Tahoma" panose="020B0604030504040204" pitchFamily="34" charset="0"/>
                              </a:rPr>
                            </m:ctrlPr>
                          </m:radPr>
                          <m:deg/>
                          <m:e>
                            <m:r>
                              <a:rPr lang="fr-FR" sz="2400" b="0" i="0" smtClean="0">
                                <a:solidFill>
                                  <a:srgbClr val="FF0000"/>
                                </a:solidFill>
                                <a:latin typeface="Cambria Math" panose="02040503050406030204" pitchFamily="18" charset="0"/>
                                <a:cs typeface="Tahoma" panose="020B0604030504040204" pitchFamily="34" charset="0"/>
                              </a:rPr>
                              <m:t>2</m:t>
                            </m:r>
                          </m:e>
                        </m:rad>
                      </m:den>
                    </m:f>
                  </m:oMath>
                </a14:m>
                <a:r>
                  <a:rPr lang="fr-FR" sz="2400" dirty="0">
                    <a:latin typeface="Verdana" panose="020B0604030504040204" pitchFamily="34" charset="0"/>
                    <a:ea typeface="Times New Roman" panose="02020603050405020304" pitchFamily="18" charset="0"/>
                    <a:cs typeface="Tahoma" panose="020B0604030504040204" pitchFamily="34" charset="0"/>
                  </a:rPr>
                  <a:t> </a:t>
                </a:r>
                <a:endParaRPr lang="fr-FR" sz="2400" dirty="0"/>
              </a:p>
            </p:txBody>
          </p:sp>
        </mc:Choice>
        <mc:Fallback xmlns="">
          <p:sp>
            <p:nvSpPr>
              <p:cNvPr id="5" name="Rectangle 4"/>
              <p:cNvSpPr>
                <a:spLocks noRot="1" noChangeAspect="1" noMove="1" noResize="1" noEditPoints="1" noAdjustHandles="1" noChangeArrowheads="1" noChangeShapeType="1" noTextEdit="1"/>
              </p:cNvSpPr>
              <p:nvPr/>
            </p:nvSpPr>
            <p:spPr>
              <a:xfrm>
                <a:off x="706582" y="401885"/>
                <a:ext cx="9864436" cy="1260345"/>
              </a:xfrm>
              <a:prstGeom prst="rect">
                <a:avLst/>
              </a:prstGeom>
              <a:blipFill>
                <a:blip r:embed="rId2"/>
                <a:stretch>
                  <a:fillRect l="-680" t="-2899"/>
                </a:stretch>
              </a:blipFill>
            </p:spPr>
            <p:txBody>
              <a:bodyPr/>
              <a:lstStyle/>
              <a:p>
                <a:r>
                  <a:rPr lang="fr-FR">
                    <a:noFill/>
                  </a:rPr>
                  <a:t> </a:t>
                </a:r>
              </a:p>
            </p:txBody>
          </p:sp>
        </mc:Fallback>
      </mc:AlternateContent>
      <p:sp>
        <p:nvSpPr>
          <p:cNvPr id="6" name="Rectangle 5"/>
          <p:cNvSpPr/>
          <p:nvPr/>
        </p:nvSpPr>
        <p:spPr>
          <a:xfrm>
            <a:off x="498763" y="2030108"/>
            <a:ext cx="10487891" cy="400110"/>
          </a:xfrm>
          <a:prstGeom prst="rect">
            <a:avLst/>
          </a:prstGeom>
        </p:spPr>
        <p:txBody>
          <a:bodyPr wrap="square">
            <a:spAutoFit/>
          </a:bodyPr>
          <a:lstStyle/>
          <a:p>
            <a:pPr marL="228600">
              <a:spcAft>
                <a:spcPts val="0"/>
              </a:spcAft>
            </a:pPr>
            <a:r>
              <a:rPr lang="fr-FR" sz="2000" dirty="0">
                <a:ea typeface="Times New Roman" panose="02020603050405020304" pitchFamily="18" charset="0"/>
                <a:cs typeface="Tahoma" panose="020B0604030504040204" pitchFamily="34" charset="0"/>
              </a:rPr>
              <a:t>Elle correspond à la valeur obtenue au voltmètre, s’il était branché à la place de l’oscilloscope.</a:t>
            </a:r>
            <a:endParaRPr lang="fr-FR" sz="2000" dirty="0">
              <a:effectLst/>
              <a:ea typeface="Times New Roman" panose="02020603050405020304" pitchFamily="18" charset="0"/>
            </a:endParaRPr>
          </a:p>
        </p:txBody>
      </p:sp>
      <p:sp>
        <p:nvSpPr>
          <p:cNvPr id="2" name="Rectangle 1"/>
          <p:cNvSpPr/>
          <p:nvPr/>
        </p:nvSpPr>
        <p:spPr>
          <a:xfrm>
            <a:off x="706581" y="2897238"/>
            <a:ext cx="10432473" cy="1015663"/>
          </a:xfrm>
          <a:prstGeom prst="rect">
            <a:avLst/>
          </a:prstGeom>
        </p:spPr>
        <p:txBody>
          <a:bodyPr wrap="square">
            <a:spAutoFit/>
          </a:bodyPr>
          <a:lstStyle/>
          <a:p>
            <a:pPr lvl="1">
              <a:spcAft>
                <a:spcPts val="0"/>
              </a:spcAft>
              <a:tabLst>
                <a:tab pos="685800" algn="l"/>
              </a:tabLst>
            </a:pPr>
            <a:r>
              <a:rPr lang="fr-FR" sz="2000" b="1" dirty="0">
                <a:ea typeface="Times New Roman" panose="02020603050405020304" pitchFamily="18" charset="0"/>
                <a:cs typeface="Tahoma" panose="020B0604030504040204" pitchFamily="34" charset="0"/>
              </a:rPr>
              <a:t>e- Tension crête à crête :</a:t>
            </a:r>
            <a:endParaRPr lang="fr-FR" sz="2000" dirty="0">
              <a:ea typeface="Times New Roman" panose="02020603050405020304" pitchFamily="18" charset="0"/>
            </a:endParaRPr>
          </a:p>
          <a:p>
            <a:pPr marL="228600">
              <a:spcAft>
                <a:spcPts val="0"/>
              </a:spcAft>
            </a:pPr>
            <a:r>
              <a:rPr lang="fr-FR" sz="2000" dirty="0">
                <a:ea typeface="Times New Roman" panose="02020603050405020304" pitchFamily="18" charset="0"/>
                <a:cs typeface="Tahoma" panose="020B0604030504040204" pitchFamily="34" charset="0"/>
              </a:rPr>
              <a:t> </a:t>
            </a:r>
            <a:endParaRPr lang="fr-FR" sz="2000" dirty="0">
              <a:ea typeface="Times New Roman" panose="02020603050405020304" pitchFamily="18" charset="0"/>
            </a:endParaRPr>
          </a:p>
          <a:p>
            <a:pPr marL="228600">
              <a:spcAft>
                <a:spcPts val="0"/>
              </a:spcAft>
            </a:pPr>
            <a:r>
              <a:rPr lang="fr-FR" sz="2000" dirty="0">
                <a:ea typeface="Times New Roman" panose="02020603050405020304" pitchFamily="18" charset="0"/>
                <a:cs typeface="Tahoma" panose="020B0604030504040204" pitchFamily="34" charset="0"/>
              </a:rPr>
              <a:t>C’est la tension mesurée entre la valeur minimale et maximale du signal.</a:t>
            </a:r>
            <a:endParaRPr lang="fr-FR" sz="2000" dirty="0">
              <a:effectLst/>
              <a:ea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ZoneTexte 2">
                <a:extLst>
                  <a:ext uri="{FF2B5EF4-FFF2-40B4-BE49-F238E27FC236}">
                    <a16:creationId xmlns:a16="http://schemas.microsoft.com/office/drawing/2014/main" id="{2F66CADC-44BC-44C9-A044-367150BB40CF}"/>
                  </a:ext>
                </a:extLst>
              </p:cNvPr>
              <p:cNvSpPr txBox="1"/>
              <p:nvPr/>
            </p:nvSpPr>
            <p:spPr>
              <a:xfrm>
                <a:off x="8870623" y="969818"/>
                <a:ext cx="2828041" cy="478401"/>
              </a:xfrm>
              <a:prstGeom prst="rect">
                <a:avLst/>
              </a:prstGeom>
              <a:noFill/>
            </p:spPr>
            <p:txBody>
              <a:bodyPr wrap="square" rtlCol="0">
                <a:spAutoFit/>
              </a:bodyPr>
              <a:lstStyle/>
              <a:p>
                <a:r>
                  <a:rPr lang="fr-FR" dirty="0">
                    <a:solidFill>
                      <a:srgbClr val="FF0000"/>
                    </a:solidFill>
                  </a:rPr>
                  <a:t>Ici    </a:t>
                </a:r>
                <a:r>
                  <a:rPr lang="fr-FR" dirty="0" err="1">
                    <a:solidFill>
                      <a:srgbClr val="FF0000"/>
                    </a:solidFill>
                  </a:rPr>
                  <a:t>e</a:t>
                </a:r>
                <a:r>
                  <a:rPr lang="fr-FR" baseline="-25000" dirty="0" err="1">
                    <a:solidFill>
                      <a:srgbClr val="FF0000"/>
                    </a:solidFill>
                  </a:rPr>
                  <a:t>eff</a:t>
                </a:r>
                <a:r>
                  <a:rPr lang="fr-FR" dirty="0">
                    <a:solidFill>
                      <a:srgbClr val="FF0000"/>
                    </a:solidFill>
                  </a:rPr>
                  <a:t> =</a:t>
                </a:r>
                <a:r>
                  <a:rPr lang="fr-FR" sz="1800" b="0" dirty="0">
                    <a:solidFill>
                      <a:srgbClr val="FF0000"/>
                    </a:solidFill>
                    <a:cs typeface="Tahoma" panose="020B0604030504040204" pitchFamily="34" charset="0"/>
                  </a:rPr>
                  <a:t> </a:t>
                </a:r>
                <a14:m>
                  <m:oMath xmlns:m="http://schemas.openxmlformats.org/officeDocument/2006/math">
                    <m:f>
                      <m:fPr>
                        <m:ctrlPr>
                          <a:rPr lang="fr-FR" sz="1800" b="0" i="1" smtClean="0">
                            <a:solidFill>
                              <a:srgbClr val="FF0000"/>
                            </a:solidFill>
                            <a:latin typeface="Cambria Math" panose="02040503050406030204" pitchFamily="18" charset="0"/>
                            <a:cs typeface="Tahoma" panose="020B0604030504040204" pitchFamily="34" charset="0"/>
                          </a:rPr>
                        </m:ctrlPr>
                      </m:fPr>
                      <m:num>
                        <m:sSub>
                          <m:sSubPr>
                            <m:ctrlPr>
                              <a:rPr lang="fr-FR" sz="1800" b="0" i="1" smtClean="0">
                                <a:solidFill>
                                  <a:srgbClr val="FF0000"/>
                                </a:solidFill>
                                <a:latin typeface="Cambria Math" panose="02040503050406030204" pitchFamily="18" charset="0"/>
                                <a:cs typeface="Tahoma" panose="020B0604030504040204" pitchFamily="34" charset="0"/>
                              </a:rPr>
                            </m:ctrlPr>
                          </m:sSubPr>
                          <m:e>
                            <m:r>
                              <m:rPr>
                                <m:sty m:val="p"/>
                              </m:rPr>
                              <a:rPr lang="fr-FR" sz="1800" b="0" i="0" smtClean="0">
                                <a:solidFill>
                                  <a:srgbClr val="FF0000"/>
                                </a:solidFill>
                                <a:latin typeface="Cambria Math" panose="02040503050406030204" pitchFamily="18" charset="0"/>
                                <a:cs typeface="Tahoma" panose="020B0604030504040204" pitchFamily="34" charset="0"/>
                              </a:rPr>
                              <m:t>e</m:t>
                            </m:r>
                          </m:e>
                          <m:sub>
                            <m:r>
                              <m:rPr>
                                <m:sty m:val="p"/>
                              </m:rPr>
                              <a:rPr lang="fr-FR" sz="1800" b="0" i="0" smtClean="0">
                                <a:solidFill>
                                  <a:srgbClr val="FF0000"/>
                                </a:solidFill>
                                <a:latin typeface="Cambria Math" panose="02040503050406030204" pitchFamily="18" charset="0"/>
                                <a:cs typeface="Tahoma" panose="020B0604030504040204" pitchFamily="34" charset="0"/>
                              </a:rPr>
                              <m:t>max</m:t>
                            </m:r>
                          </m:sub>
                        </m:sSub>
                      </m:num>
                      <m:den>
                        <m:rad>
                          <m:radPr>
                            <m:degHide m:val="on"/>
                            <m:ctrlPr>
                              <a:rPr lang="fr-FR" sz="1800" b="0" i="1" smtClean="0">
                                <a:solidFill>
                                  <a:srgbClr val="FF0000"/>
                                </a:solidFill>
                                <a:latin typeface="Cambria Math" panose="02040503050406030204" pitchFamily="18" charset="0"/>
                                <a:cs typeface="Tahoma" panose="020B0604030504040204" pitchFamily="34" charset="0"/>
                              </a:rPr>
                            </m:ctrlPr>
                          </m:radPr>
                          <m:deg/>
                          <m:e>
                            <m:r>
                              <a:rPr lang="fr-FR" sz="1800" b="0" i="0" smtClean="0">
                                <a:solidFill>
                                  <a:srgbClr val="FF0000"/>
                                </a:solidFill>
                                <a:latin typeface="Cambria Math" panose="02040503050406030204" pitchFamily="18" charset="0"/>
                                <a:cs typeface="Tahoma" panose="020B0604030504040204" pitchFamily="34" charset="0"/>
                              </a:rPr>
                              <m:t>2</m:t>
                            </m:r>
                          </m:e>
                        </m:rad>
                      </m:den>
                    </m:f>
                    <m:r>
                      <a:rPr lang="fr-FR" sz="1800" b="0" i="1" smtClean="0">
                        <a:solidFill>
                          <a:srgbClr val="FF0000"/>
                        </a:solidFill>
                        <a:latin typeface="Cambria Math" panose="02040503050406030204" pitchFamily="18" charset="0"/>
                        <a:cs typeface="Tahoma" panose="020B0604030504040204" pitchFamily="34" charset="0"/>
                      </a:rPr>
                      <m:t>=</m:t>
                    </m:r>
                    <m:r>
                      <a:rPr lang="fr-FR" sz="1800" b="0" i="0" smtClean="0">
                        <a:solidFill>
                          <a:srgbClr val="FF0000"/>
                        </a:solidFill>
                        <a:latin typeface="Cambria Math" panose="02040503050406030204" pitchFamily="18" charset="0"/>
                        <a:cs typeface="Tahoma" panose="020B0604030504040204" pitchFamily="34" charset="0"/>
                      </a:rPr>
                      <m:t>2,8 </m:t>
                    </m:r>
                    <m:r>
                      <m:rPr>
                        <m:sty m:val="p"/>
                      </m:rPr>
                      <a:rPr lang="fr-FR" sz="1800" b="0" i="0" smtClean="0">
                        <a:solidFill>
                          <a:srgbClr val="FF0000"/>
                        </a:solidFill>
                        <a:latin typeface="Cambria Math" panose="02040503050406030204" pitchFamily="18" charset="0"/>
                        <a:cs typeface="Tahoma" panose="020B0604030504040204" pitchFamily="34" charset="0"/>
                      </a:rPr>
                      <m:t>V</m:t>
                    </m:r>
                  </m:oMath>
                </a14:m>
                <a:r>
                  <a:rPr lang="fr-FR" dirty="0"/>
                  <a:t> </a:t>
                </a:r>
              </a:p>
            </p:txBody>
          </p:sp>
        </mc:Choice>
        <mc:Fallback>
          <p:sp>
            <p:nvSpPr>
              <p:cNvPr id="3" name="ZoneTexte 2">
                <a:extLst>
                  <a:ext uri="{FF2B5EF4-FFF2-40B4-BE49-F238E27FC236}">
                    <a16:creationId xmlns:a16="http://schemas.microsoft.com/office/drawing/2014/main" id="{2F66CADC-44BC-44C9-A044-367150BB40CF}"/>
                  </a:ext>
                </a:extLst>
              </p:cNvPr>
              <p:cNvSpPr txBox="1">
                <a:spLocks noRot="1" noChangeAspect="1" noMove="1" noResize="1" noEditPoints="1" noAdjustHandles="1" noChangeArrowheads="1" noChangeShapeType="1" noTextEdit="1"/>
              </p:cNvSpPr>
              <p:nvPr/>
            </p:nvSpPr>
            <p:spPr>
              <a:xfrm>
                <a:off x="8870623" y="969818"/>
                <a:ext cx="2828041" cy="478401"/>
              </a:xfrm>
              <a:prstGeom prst="rect">
                <a:avLst/>
              </a:prstGeom>
              <a:blipFill>
                <a:blip r:embed="rId3"/>
                <a:stretch>
                  <a:fillRect l="-1724" b="-3797"/>
                </a:stretch>
              </a:blipFill>
            </p:spPr>
            <p:txBody>
              <a:bodyPr/>
              <a:lstStyle/>
              <a:p>
                <a:r>
                  <a:rPr lang="fr-FR">
                    <a:noFill/>
                  </a:rPr>
                  <a:t> </a:t>
                </a:r>
              </a:p>
            </p:txBody>
          </p:sp>
        </mc:Fallback>
      </mc:AlternateContent>
      <p:sp>
        <p:nvSpPr>
          <p:cNvPr id="4" name="ZoneTexte 3">
            <a:extLst>
              <a:ext uri="{FF2B5EF4-FFF2-40B4-BE49-F238E27FC236}">
                <a16:creationId xmlns:a16="http://schemas.microsoft.com/office/drawing/2014/main" id="{A1A442E7-F4BF-416F-90F1-513CDABAF9CF}"/>
              </a:ext>
            </a:extLst>
          </p:cNvPr>
          <p:cNvSpPr txBox="1"/>
          <p:nvPr/>
        </p:nvSpPr>
        <p:spPr>
          <a:xfrm>
            <a:off x="942681" y="4195255"/>
            <a:ext cx="4012317" cy="369332"/>
          </a:xfrm>
          <a:prstGeom prst="rect">
            <a:avLst/>
          </a:prstGeom>
          <a:noFill/>
        </p:spPr>
        <p:txBody>
          <a:bodyPr wrap="none" rtlCol="0">
            <a:spAutoFit/>
          </a:bodyPr>
          <a:lstStyle/>
          <a:p>
            <a:r>
              <a:rPr lang="fr-FR" dirty="0">
                <a:solidFill>
                  <a:srgbClr val="FF0000"/>
                </a:solidFill>
              </a:rPr>
              <a:t>Ici valeur crête à crête de e(t)  :  </a:t>
            </a:r>
            <a:r>
              <a:rPr lang="fr-FR" dirty="0" err="1">
                <a:solidFill>
                  <a:srgbClr val="FF0000"/>
                </a:solidFill>
              </a:rPr>
              <a:t>e</a:t>
            </a:r>
            <a:r>
              <a:rPr lang="fr-FR" baseline="-25000" dirty="0" err="1">
                <a:solidFill>
                  <a:srgbClr val="FF0000"/>
                </a:solidFill>
              </a:rPr>
              <a:t>càc</a:t>
            </a:r>
            <a:r>
              <a:rPr lang="fr-FR" dirty="0">
                <a:solidFill>
                  <a:srgbClr val="FF0000"/>
                </a:solidFill>
              </a:rPr>
              <a:t> = 8V</a:t>
            </a:r>
          </a:p>
        </p:txBody>
      </p:sp>
      <mc:AlternateContent xmlns:mc="http://schemas.openxmlformats.org/markup-compatibility/2006">
        <mc:Choice xmlns:a14="http://schemas.microsoft.com/office/drawing/2010/main" Requires="a14">
          <p:sp>
            <p:nvSpPr>
              <p:cNvPr id="8" name="Rectangle 7">
                <a:extLst>
                  <a:ext uri="{FF2B5EF4-FFF2-40B4-BE49-F238E27FC236}">
                    <a16:creationId xmlns:a16="http://schemas.microsoft.com/office/drawing/2014/main" id="{486C57B4-9425-40AD-A156-CE08CE8FA8D8}"/>
                  </a:ext>
                </a:extLst>
              </p:cNvPr>
              <p:cNvSpPr/>
              <p:nvPr/>
            </p:nvSpPr>
            <p:spPr>
              <a:xfrm>
                <a:off x="706580" y="4872519"/>
                <a:ext cx="10432473" cy="1450910"/>
              </a:xfrm>
              <a:prstGeom prst="rect">
                <a:avLst/>
              </a:prstGeom>
            </p:spPr>
            <p:txBody>
              <a:bodyPr wrap="square">
                <a:spAutoFit/>
              </a:bodyPr>
              <a:lstStyle/>
              <a:p>
                <a:pPr lvl="1">
                  <a:spcAft>
                    <a:spcPts val="0"/>
                  </a:spcAft>
                  <a:tabLst>
                    <a:tab pos="685800" algn="l"/>
                  </a:tabLst>
                </a:pPr>
                <a:r>
                  <a:rPr lang="fr-FR" sz="2000" b="1" dirty="0">
                    <a:ea typeface="Times New Roman" panose="02020603050405020304" pitchFamily="18" charset="0"/>
                    <a:cs typeface="Tahoma" panose="020B0604030504040204" pitchFamily="34" charset="0"/>
                  </a:rPr>
                  <a:t>f- pulsation :</a:t>
                </a:r>
                <a:endParaRPr lang="fr-FR" sz="2000" dirty="0">
                  <a:ea typeface="Times New Roman" panose="02020603050405020304" pitchFamily="18" charset="0"/>
                </a:endParaRPr>
              </a:p>
              <a:p>
                <a:pPr marL="228600"/>
                <a:r>
                  <a:rPr lang="fr-FR" sz="2000" dirty="0">
                    <a:ea typeface="Times New Roman" panose="02020603050405020304" pitchFamily="18" charset="0"/>
                    <a:cs typeface="Tahoma" panose="020B0604030504040204" pitchFamily="34" charset="0"/>
                  </a:rPr>
                  <a:t>			 </a:t>
                </a:r>
                <a14:m>
                  <m:oMath xmlns:m="http://schemas.openxmlformats.org/officeDocument/2006/math">
                    <m:r>
                      <m:rPr>
                        <m:sty m:val="p"/>
                      </m:rPr>
                      <a:rPr lang="fr-FR" sz="2000" b="0" i="0" smtClean="0">
                        <a:solidFill>
                          <a:srgbClr val="FF0000"/>
                        </a:solidFill>
                        <a:latin typeface="Cambria Math" panose="02040503050406030204" pitchFamily="18" charset="0"/>
                        <a:ea typeface="Cambria Math" panose="02040503050406030204" pitchFamily="18" charset="0"/>
                      </a:rPr>
                      <m:t>ω</m:t>
                    </m:r>
                    <m:r>
                      <a:rPr lang="fr-FR" sz="2000" b="0" i="0" smtClean="0">
                        <a:solidFill>
                          <a:srgbClr val="FF0000"/>
                        </a:solidFill>
                        <a:latin typeface="Cambria Math" panose="02040503050406030204" pitchFamily="18" charset="0"/>
                        <a:ea typeface="Cambria Math" panose="02040503050406030204" pitchFamily="18" charset="0"/>
                      </a:rPr>
                      <m:t>=2</m:t>
                    </m:r>
                    <m:r>
                      <m:rPr>
                        <m:sty m:val="p"/>
                      </m:rPr>
                      <a:rPr lang="fr-FR" sz="2000" b="0" i="0" smtClean="0">
                        <a:solidFill>
                          <a:srgbClr val="FF0000"/>
                        </a:solidFill>
                        <a:latin typeface="Cambria Math" panose="02040503050406030204" pitchFamily="18" charset="0"/>
                        <a:ea typeface="Cambria Math" panose="02040503050406030204" pitchFamily="18" charset="0"/>
                      </a:rPr>
                      <m:t>πf</m:t>
                    </m:r>
                    <m:r>
                      <a:rPr lang="fr-FR" sz="2000" b="0" i="0" smtClean="0">
                        <a:solidFill>
                          <a:srgbClr val="FF0000"/>
                        </a:solidFill>
                        <a:latin typeface="Cambria Math" panose="02040503050406030204" pitchFamily="18" charset="0"/>
                        <a:ea typeface="Cambria Math" panose="02040503050406030204" pitchFamily="18" charset="0"/>
                      </a:rPr>
                      <m:t>=</m:t>
                    </m:r>
                    <m:f>
                      <m:fPr>
                        <m:ctrlPr>
                          <a:rPr lang="fr-FR" sz="2000" i="1">
                            <a:solidFill>
                              <a:srgbClr val="FF0000"/>
                            </a:solidFill>
                            <a:latin typeface="Cambria Math" panose="02040503050406030204" pitchFamily="18" charset="0"/>
                            <a:cs typeface="Times New Roman" panose="02020603050405020304" pitchFamily="18" charset="0"/>
                          </a:rPr>
                        </m:ctrlPr>
                      </m:fPr>
                      <m:num>
                        <m:r>
                          <a:rPr lang="fr-FR" sz="2000" b="0" i="0" smtClean="0">
                            <a:solidFill>
                              <a:srgbClr val="FF0000"/>
                            </a:solidFill>
                            <a:latin typeface="Cambria Math" panose="02040503050406030204" pitchFamily="18" charset="0"/>
                            <a:cs typeface="Times New Roman" panose="02020603050405020304" pitchFamily="18" charset="0"/>
                          </a:rPr>
                          <m:t>2</m:t>
                        </m:r>
                        <m:r>
                          <m:rPr>
                            <m:sty m:val="p"/>
                          </m:rPr>
                          <a:rPr lang="fr-FR" sz="2000" b="0" i="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π</m:t>
                        </m:r>
                      </m:num>
                      <m:den>
                        <m:r>
                          <m:rPr>
                            <m:sty m:val="p"/>
                          </m:rPr>
                          <a:rPr lang="fr-FR" sz="2000" b="0" i="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T</m:t>
                        </m:r>
                      </m:den>
                    </m:f>
                  </m:oMath>
                </a14:m>
                <a:endParaRPr lang="fr-FR" sz="2000" dirty="0"/>
              </a:p>
              <a:p>
                <a:pPr marL="228600">
                  <a:spcAft>
                    <a:spcPts val="0"/>
                  </a:spcAft>
                </a:pPr>
                <a:endParaRPr lang="fr-FR" sz="2000" dirty="0">
                  <a:latin typeface="Cambria Math" panose="02040503050406030204" pitchFamily="18" charset="0"/>
                  <a:ea typeface="Cambria Math" panose="02040503050406030204" pitchFamily="18" charset="0"/>
                </a:endParaRPr>
              </a:p>
              <a:p>
                <a:pPr marL="228600">
                  <a:spcAft>
                    <a:spcPts val="0"/>
                  </a:spcAft>
                </a:pPr>
                <a:r>
                  <a:rPr lang="fr-FR" sz="2000" dirty="0">
                    <a:latin typeface="Calibri" panose="020F0502020204030204" pitchFamily="34" charset="0"/>
                    <a:ea typeface="Cambria Math" panose="02040503050406030204" pitchFamily="18" charset="0"/>
                    <a:cs typeface="Calibri" panose="020F0502020204030204" pitchFamily="34" charset="0"/>
                  </a:rPr>
                  <a:t>𝜔 est exprimée en rad.s</a:t>
                </a:r>
                <a:r>
                  <a:rPr lang="fr-FR" sz="2000" baseline="30000" dirty="0">
                    <a:latin typeface="Calibri" panose="020F0502020204030204" pitchFamily="34" charset="0"/>
                    <a:ea typeface="Cambria Math" panose="02040503050406030204" pitchFamily="18" charset="0"/>
                    <a:cs typeface="Calibri" panose="020F0502020204030204" pitchFamily="34" charset="0"/>
                  </a:rPr>
                  <a:t>-1</a:t>
                </a:r>
                <a:endParaRPr lang="fr-FR" sz="2000" baseline="30000" dirty="0">
                  <a:latin typeface="Calibri" panose="020F0502020204030204" pitchFamily="34" charset="0"/>
                  <a:ea typeface="Times New Roman" panose="02020603050405020304" pitchFamily="18" charset="0"/>
                  <a:cs typeface="Calibri" panose="020F0502020204030204" pitchFamily="34" charset="0"/>
                </a:endParaRPr>
              </a:p>
            </p:txBody>
          </p:sp>
        </mc:Choice>
        <mc:Fallback>
          <p:sp>
            <p:nvSpPr>
              <p:cNvPr id="8" name="Rectangle 7">
                <a:extLst>
                  <a:ext uri="{FF2B5EF4-FFF2-40B4-BE49-F238E27FC236}">
                    <a16:creationId xmlns:a16="http://schemas.microsoft.com/office/drawing/2014/main" id="{486C57B4-9425-40AD-A156-CE08CE8FA8D8}"/>
                  </a:ext>
                </a:extLst>
              </p:cNvPr>
              <p:cNvSpPr>
                <a:spLocks noRot="1" noChangeAspect="1" noMove="1" noResize="1" noEditPoints="1" noAdjustHandles="1" noChangeArrowheads="1" noChangeShapeType="1" noTextEdit="1"/>
              </p:cNvSpPr>
              <p:nvPr/>
            </p:nvSpPr>
            <p:spPr>
              <a:xfrm>
                <a:off x="706580" y="4872519"/>
                <a:ext cx="10432473" cy="1450910"/>
              </a:xfrm>
              <a:prstGeom prst="rect">
                <a:avLst/>
              </a:prstGeom>
              <a:blipFill>
                <a:blip r:embed="rId4"/>
                <a:stretch>
                  <a:fillRect t="-2101" b="-6723"/>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9" name="ZoneTexte 8">
                <a:extLst>
                  <a:ext uri="{FF2B5EF4-FFF2-40B4-BE49-F238E27FC236}">
                    <a16:creationId xmlns:a16="http://schemas.microsoft.com/office/drawing/2014/main" id="{E4AC6AE6-A2F7-4238-9AD7-4FBFB75C343B}"/>
                  </a:ext>
                </a:extLst>
              </p:cNvPr>
              <p:cNvSpPr txBox="1"/>
              <p:nvPr/>
            </p:nvSpPr>
            <p:spPr>
              <a:xfrm>
                <a:off x="7328268" y="5228642"/>
                <a:ext cx="2828041" cy="369332"/>
              </a:xfrm>
              <a:prstGeom prst="rect">
                <a:avLst/>
              </a:prstGeom>
              <a:noFill/>
            </p:spPr>
            <p:txBody>
              <a:bodyPr wrap="square" rtlCol="0">
                <a:spAutoFit/>
              </a:bodyPr>
              <a:lstStyle/>
              <a:p>
                <a:r>
                  <a:rPr lang="fr-FR" dirty="0">
                    <a:solidFill>
                      <a:srgbClr val="FF0000"/>
                    </a:solidFill>
                  </a:rPr>
                  <a:t>Ici </a:t>
                </a:r>
                <a14:m>
                  <m:oMath xmlns:m="http://schemas.openxmlformats.org/officeDocument/2006/math">
                    <m:r>
                      <m:rPr>
                        <m:sty m:val="p"/>
                      </m:rPr>
                      <a:rPr lang="fr-FR">
                        <a:solidFill>
                          <a:srgbClr val="FF0000"/>
                        </a:solidFill>
                        <a:latin typeface="Cambria Math" panose="02040503050406030204" pitchFamily="18" charset="0"/>
                        <a:ea typeface="Cambria Math" panose="02040503050406030204" pitchFamily="18" charset="0"/>
                      </a:rPr>
                      <m:t>ω</m:t>
                    </m:r>
                  </m:oMath>
                </a14:m>
                <a:r>
                  <a:rPr lang="fr-FR" dirty="0">
                    <a:solidFill>
                      <a:srgbClr val="FF0000"/>
                    </a:solidFill>
                  </a:rPr>
                  <a:t> = 421 rad.s</a:t>
                </a:r>
                <a:r>
                  <a:rPr lang="fr-FR" baseline="30000" dirty="0">
                    <a:solidFill>
                      <a:srgbClr val="FF0000"/>
                    </a:solidFill>
                  </a:rPr>
                  <a:t>-1</a:t>
                </a:r>
                <a:r>
                  <a:rPr lang="fr-FR" dirty="0">
                    <a:solidFill>
                      <a:srgbClr val="FF0000"/>
                    </a:solidFill>
                  </a:rPr>
                  <a:t> </a:t>
                </a:r>
                <a:endParaRPr lang="fr-FR" dirty="0"/>
              </a:p>
            </p:txBody>
          </p:sp>
        </mc:Choice>
        <mc:Fallback>
          <p:sp>
            <p:nvSpPr>
              <p:cNvPr id="9" name="ZoneTexte 8">
                <a:extLst>
                  <a:ext uri="{FF2B5EF4-FFF2-40B4-BE49-F238E27FC236}">
                    <a16:creationId xmlns:a16="http://schemas.microsoft.com/office/drawing/2014/main" id="{E4AC6AE6-A2F7-4238-9AD7-4FBFB75C343B}"/>
                  </a:ext>
                </a:extLst>
              </p:cNvPr>
              <p:cNvSpPr txBox="1">
                <a:spLocks noRot="1" noChangeAspect="1" noMove="1" noResize="1" noEditPoints="1" noAdjustHandles="1" noChangeArrowheads="1" noChangeShapeType="1" noTextEdit="1"/>
              </p:cNvSpPr>
              <p:nvPr/>
            </p:nvSpPr>
            <p:spPr>
              <a:xfrm>
                <a:off x="7328268" y="5228642"/>
                <a:ext cx="2828041" cy="369332"/>
              </a:xfrm>
              <a:prstGeom prst="rect">
                <a:avLst/>
              </a:prstGeom>
              <a:blipFill>
                <a:blip r:embed="rId5"/>
                <a:stretch>
                  <a:fillRect l="-1724" t="-10000" b="-26667"/>
                </a:stretch>
              </a:blipFill>
            </p:spPr>
            <p:txBody>
              <a:bodyPr/>
              <a:lstStyle/>
              <a:p>
                <a:r>
                  <a:rPr lang="fr-FR">
                    <a:noFill/>
                  </a:rPr>
                  <a:t> </a:t>
                </a:r>
              </a:p>
            </p:txBody>
          </p:sp>
        </mc:Fallback>
      </mc:AlternateContent>
    </p:spTree>
    <p:extLst>
      <p:ext uri="{BB962C8B-B14F-4D97-AF65-F5344CB8AC3E}">
        <p14:creationId xmlns:p14="http://schemas.microsoft.com/office/powerpoint/2010/main" val="4059399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1000"/>
                                        <p:tgtEl>
                                          <p:spTgt spid="10"/>
                                        </p:tgtEl>
                                      </p:cBhvr>
                                    </p:animEffect>
                                    <p:anim calcmode="lin" valueType="num">
                                      <p:cBhvr>
                                        <p:cTn id="34" dur="1000" fill="hold"/>
                                        <p:tgtEl>
                                          <p:spTgt spid="10"/>
                                        </p:tgtEl>
                                        <p:attrNameLst>
                                          <p:attrName>ppt_x</p:attrName>
                                        </p:attrNameLst>
                                      </p:cBhvr>
                                      <p:tavLst>
                                        <p:tav tm="0">
                                          <p:val>
                                            <p:strVal val="#ppt_x"/>
                                          </p:val>
                                        </p:tav>
                                        <p:tav tm="100000">
                                          <p:val>
                                            <p:strVal val="#ppt_x"/>
                                          </p:val>
                                        </p:tav>
                                      </p:tavLst>
                                    </p:anim>
                                    <p:anim calcmode="lin" valueType="num">
                                      <p:cBhvr>
                                        <p:cTn id="3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 calcmode="lin" valueType="num">
                                      <p:cBhvr additive="base">
                                        <p:cTn id="40" dur="500" fill="hold"/>
                                        <p:tgtEl>
                                          <p:spTgt spid="9"/>
                                        </p:tgtEl>
                                        <p:attrNameLst>
                                          <p:attrName>ppt_x</p:attrName>
                                        </p:attrNameLst>
                                      </p:cBhvr>
                                      <p:tavLst>
                                        <p:tav tm="0">
                                          <p:val>
                                            <p:strVal val="#ppt_x"/>
                                          </p:val>
                                        </p:tav>
                                        <p:tav tm="100000">
                                          <p:val>
                                            <p:strVal val="#ppt_x"/>
                                          </p:val>
                                        </p:tav>
                                      </p:tavLst>
                                    </p:anim>
                                    <p:anim calcmode="lin" valueType="num">
                                      <p:cBhvr additive="base">
                                        <p:cTn id="4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 grpId="0"/>
      <p:bldP spid="3" grpId="0"/>
      <p:bldP spid="4" grpId="0"/>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Objet 16"/>
          <p:cNvGraphicFramePr>
            <a:graphicFrameLocks noChangeAspect="1"/>
          </p:cNvGraphicFramePr>
          <p:nvPr>
            <p:extLst>
              <p:ext uri="{D42A27DB-BD31-4B8C-83A1-F6EECF244321}">
                <p14:modId xmlns:p14="http://schemas.microsoft.com/office/powerpoint/2010/main" val="3080200034"/>
              </p:ext>
            </p:extLst>
          </p:nvPr>
        </p:nvGraphicFramePr>
        <p:xfrm>
          <a:off x="6720830" y="2465227"/>
          <a:ext cx="3805854" cy="2977890"/>
        </p:xfrm>
        <a:graphic>
          <a:graphicData uri="http://schemas.openxmlformats.org/presentationml/2006/ole">
            <mc:AlternateContent xmlns:mc="http://schemas.openxmlformats.org/markup-compatibility/2006">
              <mc:Choice xmlns:v="urn:schemas-microsoft-com:vml" Requires="v">
                <p:oleObj spid="_x0000_s3203" name="Diapositive" r:id="rId3" imgW="4211163" imgH="3157292" progId="PowerPoint.Slide.8">
                  <p:embed/>
                </p:oleObj>
              </mc:Choice>
              <mc:Fallback>
                <p:oleObj name="Diapositive" r:id="rId3" imgW="4211163" imgH="3157292" progId="PowerPoint.Slide.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0830" y="2465227"/>
                        <a:ext cx="3805854" cy="2977890"/>
                      </a:xfrm>
                      <a:prstGeom prst="rect">
                        <a:avLst/>
                      </a:prstGeom>
                      <a:noFill/>
                    </p:spPr>
                  </p:pic>
                </p:oleObj>
              </mc:Fallback>
            </mc:AlternateContent>
          </a:graphicData>
        </a:graphic>
      </p:graphicFrame>
      <p:sp>
        <p:nvSpPr>
          <p:cNvPr id="2" name="Rectangle 1"/>
          <p:cNvSpPr/>
          <p:nvPr/>
        </p:nvSpPr>
        <p:spPr>
          <a:xfrm>
            <a:off x="385155" y="-56120"/>
            <a:ext cx="11139055" cy="2616101"/>
          </a:xfrm>
          <a:prstGeom prst="rect">
            <a:avLst/>
          </a:prstGeom>
        </p:spPr>
        <p:txBody>
          <a:bodyPr wrap="square">
            <a:spAutoFit/>
          </a:bodyPr>
          <a:lstStyle/>
          <a:p>
            <a:pPr marL="228600">
              <a:spcAft>
                <a:spcPts val="0"/>
              </a:spcAft>
            </a:pPr>
            <a:r>
              <a:rPr lang="fr-FR" sz="1200" dirty="0">
                <a:latin typeface="Verdana" panose="020B0604030504040204" pitchFamily="34" charset="0"/>
                <a:ea typeface="Times New Roman" panose="02020603050405020304" pitchFamily="18" charset="0"/>
                <a:cs typeface="Tahoma" panose="020B0604030504040204" pitchFamily="34" charset="0"/>
              </a:rPr>
              <a:t> </a:t>
            </a:r>
            <a:endParaRPr lang="fr-FR" sz="1200" dirty="0">
              <a:latin typeface="Times New Roman" panose="02020603050405020304" pitchFamily="18" charset="0"/>
              <a:ea typeface="Times New Roman" panose="02020603050405020304" pitchFamily="18" charset="0"/>
            </a:endParaRPr>
          </a:p>
          <a:p>
            <a:pPr>
              <a:spcAft>
                <a:spcPts val="0"/>
              </a:spcAft>
            </a:pPr>
            <a:r>
              <a:rPr lang="fr-FR" sz="2400" u="sng" dirty="0">
                <a:ea typeface="Times New Roman" panose="02020603050405020304" pitchFamily="18" charset="0"/>
                <a:cs typeface="Tahoma" panose="020B0604030504040204" pitchFamily="34" charset="0"/>
              </a:rPr>
              <a:t>Conclusion.</a:t>
            </a:r>
            <a:endParaRPr lang="fr-FR" sz="2400" dirty="0">
              <a:ea typeface="Times New Roman" panose="02020603050405020304" pitchFamily="18" charset="0"/>
            </a:endParaRPr>
          </a:p>
          <a:p>
            <a:pPr>
              <a:spcAft>
                <a:spcPts val="0"/>
              </a:spcAft>
            </a:pPr>
            <a:r>
              <a:rPr lang="fr-FR" sz="2400" dirty="0">
                <a:ea typeface="Times New Roman" panose="02020603050405020304" pitchFamily="18" charset="0"/>
                <a:cs typeface="Tahoma" panose="020B0604030504040204" pitchFamily="34" charset="0"/>
              </a:rPr>
              <a:t> </a:t>
            </a:r>
            <a:endParaRPr lang="fr-FR" sz="2400" dirty="0">
              <a:ea typeface="Times New Roman" panose="02020603050405020304" pitchFamily="18" charset="0"/>
            </a:endParaRPr>
          </a:p>
          <a:p>
            <a:pPr>
              <a:spcAft>
                <a:spcPts val="0"/>
              </a:spcAft>
            </a:pPr>
            <a:r>
              <a:rPr lang="fr-FR" sz="2400" dirty="0">
                <a:ea typeface="Times New Roman" panose="02020603050405020304" pitchFamily="18" charset="0"/>
                <a:cs typeface="Tahoma" panose="020B0604030504040204" pitchFamily="34" charset="0"/>
              </a:rPr>
              <a:t> </a:t>
            </a:r>
            <a:r>
              <a:rPr lang="fr-FR" sz="2000" dirty="0">
                <a:ea typeface="Times New Roman" panose="02020603050405020304" pitchFamily="18" charset="0"/>
                <a:cs typeface="Tahoma" panose="020B0604030504040204" pitchFamily="34" charset="0"/>
              </a:rPr>
              <a:t>L’association {bobine + aimant en rotation} constitue un générateur qui est à l’origine de la production du courant électrique dans le circuit.</a:t>
            </a:r>
            <a:endParaRPr lang="fr-FR" sz="2000" dirty="0">
              <a:ea typeface="Times New Roman" panose="02020603050405020304" pitchFamily="18" charset="0"/>
            </a:endParaRPr>
          </a:p>
          <a:p>
            <a:pPr>
              <a:spcAft>
                <a:spcPts val="0"/>
              </a:spcAft>
              <a:tabLst>
                <a:tab pos="342900" algn="l"/>
              </a:tabLst>
            </a:pPr>
            <a:r>
              <a:rPr lang="fr-FR" sz="2000" dirty="0">
                <a:ea typeface="Times New Roman" panose="02020603050405020304" pitchFamily="18" charset="0"/>
                <a:cs typeface="Tahoma" panose="020B0604030504040204" pitchFamily="34" charset="0"/>
              </a:rPr>
              <a:t> </a:t>
            </a:r>
            <a:endParaRPr lang="fr-FR" sz="2000" dirty="0">
              <a:ea typeface="Times New Roman" panose="02020603050405020304" pitchFamily="18" charset="0"/>
            </a:endParaRPr>
          </a:p>
          <a:p>
            <a:pPr>
              <a:spcAft>
                <a:spcPts val="0"/>
              </a:spcAft>
              <a:tabLst>
                <a:tab pos="342900" algn="l"/>
              </a:tabLst>
            </a:pPr>
            <a:r>
              <a:rPr lang="fr-FR" sz="2000" dirty="0">
                <a:ea typeface="Times New Roman" panose="02020603050405020304" pitchFamily="18" charset="0"/>
                <a:cs typeface="Tahoma" panose="020B0604030504040204" pitchFamily="34" charset="0"/>
              </a:rPr>
              <a:t>La tension aux bornes de ce générateur ainsi que le courant qu’il débite dans le circuit sont des grandeurs variables dans le temps, le schéma le plus général équivalent à ce générateur est donc le suivant :</a:t>
            </a:r>
            <a:endParaRPr lang="fr-FR" sz="2000" dirty="0">
              <a:effectLst/>
              <a:ea typeface="Times New Roman" panose="02020603050405020304" pitchFamily="18" charset="0"/>
            </a:endParaRPr>
          </a:p>
        </p:txBody>
      </p:sp>
      <p:grpSp>
        <p:nvGrpSpPr>
          <p:cNvPr id="3" name="Zone de dessin 73"/>
          <p:cNvGrpSpPr/>
          <p:nvPr/>
        </p:nvGrpSpPr>
        <p:grpSpPr>
          <a:xfrm>
            <a:off x="971150" y="2870822"/>
            <a:ext cx="3460173" cy="2670463"/>
            <a:chOff x="0" y="0"/>
            <a:chExt cx="2514600" cy="2057400"/>
          </a:xfrm>
        </p:grpSpPr>
        <p:sp>
          <p:nvSpPr>
            <p:cNvPr id="4" name="Rectangle 3"/>
            <p:cNvSpPr/>
            <p:nvPr/>
          </p:nvSpPr>
          <p:spPr>
            <a:xfrm>
              <a:off x="0" y="0"/>
              <a:ext cx="2514600" cy="2057400"/>
            </a:xfrm>
            <a:prstGeom prst="rect">
              <a:avLst/>
            </a:prstGeom>
            <a:noFill/>
            <a:ln>
              <a:noFill/>
            </a:ln>
          </p:spPr>
        </p:sp>
        <p:grpSp>
          <p:nvGrpSpPr>
            <p:cNvPr id="5" name="Group 75"/>
            <p:cNvGrpSpPr>
              <a:grpSpLocks/>
            </p:cNvGrpSpPr>
            <p:nvPr/>
          </p:nvGrpSpPr>
          <p:grpSpPr bwMode="auto">
            <a:xfrm>
              <a:off x="176552" y="228609"/>
              <a:ext cx="2223200" cy="1485903"/>
              <a:chOff x="3027" y="5404"/>
              <a:chExt cx="2594" cy="1755"/>
            </a:xfrm>
          </p:grpSpPr>
          <p:sp>
            <p:nvSpPr>
              <p:cNvPr id="6" name="Rectangle 5"/>
              <p:cNvSpPr>
                <a:spLocks noChangeArrowheads="1"/>
              </p:cNvSpPr>
              <p:nvPr/>
            </p:nvSpPr>
            <p:spPr bwMode="auto">
              <a:xfrm>
                <a:off x="3027" y="6430"/>
                <a:ext cx="933" cy="48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BBE0E3"/>
                    </a:solidFill>
                  </a14:hiddenFill>
                </a:ext>
              </a:extLst>
            </p:spPr>
            <p:txBody>
              <a:bodyPr rot="0" vert="horz" wrap="square" lIns="91440" tIns="45720" rIns="91440" bIns="45720" anchor="ctr" anchorCtr="0" upright="1">
                <a:noAutofit/>
              </a:bodyPr>
              <a:lstStyle/>
              <a:p>
                <a:endParaRPr lang="fr-FR"/>
              </a:p>
            </p:txBody>
          </p:sp>
          <p:sp>
            <p:nvSpPr>
              <p:cNvPr id="7" name="Rectangle 6"/>
              <p:cNvSpPr>
                <a:spLocks noChangeArrowheads="1"/>
              </p:cNvSpPr>
              <p:nvPr/>
            </p:nvSpPr>
            <p:spPr bwMode="auto">
              <a:xfrm>
                <a:off x="3960" y="6642"/>
                <a:ext cx="623" cy="6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BBE0E3"/>
                    </a:solidFill>
                  </a14:hiddenFill>
                </a:ext>
              </a:extLst>
            </p:spPr>
            <p:txBody>
              <a:bodyPr rot="0" vert="horz" wrap="square" lIns="91440" tIns="45720" rIns="91440" bIns="45720" anchor="ctr" anchorCtr="0" upright="1">
                <a:noAutofit/>
              </a:bodyPr>
              <a:lstStyle/>
              <a:p>
                <a:endParaRPr lang="fr-FR"/>
              </a:p>
            </p:txBody>
          </p:sp>
          <p:sp>
            <p:nvSpPr>
              <p:cNvPr id="8" name="Rectangle 7"/>
              <p:cNvSpPr>
                <a:spLocks noChangeArrowheads="1"/>
              </p:cNvSpPr>
              <p:nvPr/>
            </p:nvSpPr>
            <p:spPr bwMode="auto">
              <a:xfrm>
                <a:off x="4583" y="6582"/>
                <a:ext cx="250" cy="150"/>
              </a:xfrm>
              <a:prstGeom prst="rect">
                <a:avLst/>
              </a:prstGeom>
              <a:solidFill>
                <a:srgbClr val="808080"/>
              </a:solidFill>
              <a:ln w="9525">
                <a:solidFill>
                  <a:srgbClr val="000000"/>
                </a:solidFill>
                <a:miter lim="800000"/>
                <a:headEnd/>
                <a:tailEnd/>
              </a:ln>
            </p:spPr>
            <p:txBody>
              <a:bodyPr rot="0" vert="horz" wrap="square" lIns="91440" tIns="45720" rIns="91440" bIns="45720" anchor="ctr" anchorCtr="0" upright="1">
                <a:noAutofit/>
              </a:bodyPr>
              <a:lstStyle/>
              <a:p>
                <a:endParaRPr lang="fr-FR"/>
              </a:p>
            </p:txBody>
          </p:sp>
          <p:sp>
            <p:nvSpPr>
              <p:cNvPr id="9" name="Rectangle 8" descr="blanc)"/>
              <p:cNvSpPr>
                <a:spLocks noChangeArrowheads="1"/>
              </p:cNvSpPr>
              <p:nvPr/>
            </p:nvSpPr>
            <p:spPr bwMode="auto">
              <a:xfrm>
                <a:off x="4240" y="6188"/>
                <a:ext cx="966" cy="364"/>
              </a:xfrm>
              <a:prstGeom prst="rect">
                <a:avLst/>
              </a:prstGeom>
              <a:pattFill prst="dkHorz">
                <a:fgClr>
                  <a:srgbClr val="C0C0C0"/>
                </a:fgClr>
                <a:bgClr>
                  <a:srgbClr val="000000"/>
                </a:bgClr>
              </a:pattFill>
              <a:ln w="9525">
                <a:solidFill>
                  <a:srgbClr val="000000"/>
                </a:solidFill>
                <a:miter lim="800000"/>
                <a:headEnd/>
                <a:tailEnd/>
              </a:ln>
            </p:spPr>
            <p:txBody>
              <a:bodyPr rot="0" vert="horz" wrap="square" lIns="91440" tIns="45720" rIns="91440" bIns="45720" anchor="ctr" anchorCtr="0" upright="1">
                <a:noAutofit/>
              </a:bodyPr>
              <a:lstStyle/>
              <a:p>
                <a:endParaRPr lang="fr-FR"/>
              </a:p>
            </p:txBody>
          </p:sp>
          <p:cxnSp>
            <p:nvCxnSpPr>
              <p:cNvPr id="10" name="Line 80"/>
              <p:cNvCxnSpPr>
                <a:cxnSpLocks noChangeShapeType="1"/>
              </p:cNvCxnSpPr>
              <p:nvPr/>
            </p:nvCxnSpPr>
            <p:spPr bwMode="auto">
              <a:xfrm>
                <a:off x="4240" y="6339"/>
                <a:ext cx="96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1" name="Rectangle 10"/>
              <p:cNvSpPr>
                <a:spLocks noChangeArrowheads="1"/>
              </p:cNvSpPr>
              <p:nvPr/>
            </p:nvSpPr>
            <p:spPr bwMode="auto">
              <a:xfrm>
                <a:off x="4295" y="6127"/>
                <a:ext cx="133" cy="6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BBE0E3"/>
                    </a:solidFill>
                  </a14:hiddenFill>
                </a:ext>
              </a:extLst>
            </p:spPr>
            <p:txBody>
              <a:bodyPr rot="0" vert="horz" wrap="square" lIns="91440" tIns="45720" rIns="91440" bIns="45720" anchor="ctr" anchorCtr="0" upright="1">
                <a:noAutofit/>
              </a:bodyPr>
              <a:lstStyle/>
              <a:p>
                <a:endParaRPr lang="fr-FR"/>
              </a:p>
            </p:txBody>
          </p:sp>
          <p:sp>
            <p:nvSpPr>
              <p:cNvPr id="12" name="Rectangle 11"/>
              <p:cNvSpPr>
                <a:spLocks noChangeArrowheads="1"/>
              </p:cNvSpPr>
              <p:nvPr/>
            </p:nvSpPr>
            <p:spPr bwMode="auto">
              <a:xfrm>
                <a:off x="4980" y="6127"/>
                <a:ext cx="133" cy="6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BBE0E3"/>
                    </a:solidFill>
                  </a14:hiddenFill>
                </a:ext>
              </a:extLst>
            </p:spPr>
            <p:txBody>
              <a:bodyPr rot="0" vert="horz" wrap="square" lIns="91440" tIns="45720" rIns="91440" bIns="45720" anchor="ctr" anchorCtr="0" upright="1">
                <a:noAutofit/>
              </a:bodyPr>
              <a:lstStyle/>
              <a:p>
                <a:endParaRPr lang="fr-FR"/>
              </a:p>
            </p:txBody>
          </p:sp>
          <p:sp>
            <p:nvSpPr>
              <p:cNvPr id="13" name="Text Box 83"/>
              <p:cNvSpPr txBox="1">
                <a:spLocks noChangeArrowheads="1"/>
              </p:cNvSpPr>
              <p:nvPr/>
            </p:nvSpPr>
            <p:spPr bwMode="auto">
              <a:xfrm>
                <a:off x="3027" y="6501"/>
                <a:ext cx="789" cy="269"/>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upright="1">
                <a:noAutofit/>
              </a:bodyPr>
              <a:lstStyle/>
              <a:p>
                <a:pPr>
                  <a:spcAft>
                    <a:spcPts val="0"/>
                  </a:spcAft>
                </a:pPr>
                <a:r>
                  <a:rPr lang="fr-FR" sz="1050">
                    <a:solidFill>
                      <a:srgbClr val="000000"/>
                    </a:solidFill>
                    <a:effectLst/>
                    <a:latin typeface="Arial" panose="020B0604020202020204" pitchFamily="34" charset="0"/>
                    <a:ea typeface="Times New Roman" panose="02020603050405020304" pitchFamily="18" charset="0"/>
                  </a:rPr>
                  <a:t>moteur</a:t>
                </a:r>
                <a:endParaRPr lang="fr-FR" sz="1000">
                  <a:effectLst/>
                  <a:latin typeface="Times New Roman" panose="02020603050405020304" pitchFamily="18" charset="0"/>
                  <a:ea typeface="Times New Roman" panose="02020603050405020304" pitchFamily="18" charset="0"/>
                </a:endParaRPr>
              </a:p>
            </p:txBody>
          </p:sp>
          <p:cxnSp>
            <p:nvCxnSpPr>
              <p:cNvPr id="14" name="Line 84"/>
              <p:cNvCxnSpPr>
                <a:cxnSpLocks noChangeShapeType="1"/>
              </p:cNvCxnSpPr>
              <p:nvPr/>
            </p:nvCxnSpPr>
            <p:spPr bwMode="auto">
              <a:xfrm flipV="1">
                <a:off x="4380" y="5404"/>
                <a:ext cx="1" cy="768"/>
              </a:xfrm>
              <a:prstGeom prst="line">
                <a:avLst/>
              </a:prstGeom>
              <a:noFill/>
              <a:ln w="9525">
                <a:solidFill>
                  <a:srgbClr val="0000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5" name="Line 85"/>
              <p:cNvCxnSpPr>
                <a:cxnSpLocks noChangeShapeType="1"/>
              </p:cNvCxnSpPr>
              <p:nvPr/>
            </p:nvCxnSpPr>
            <p:spPr bwMode="auto">
              <a:xfrm flipV="1">
                <a:off x="5056" y="5404"/>
                <a:ext cx="1" cy="768"/>
              </a:xfrm>
              <a:prstGeom prst="line">
                <a:avLst/>
              </a:prstGeom>
              <a:noFill/>
              <a:ln w="9525">
                <a:solidFill>
                  <a:srgbClr val="0000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6" name="Rectangle 15"/>
              <p:cNvSpPr>
                <a:spLocks noChangeArrowheads="1"/>
              </p:cNvSpPr>
              <p:nvPr/>
            </p:nvSpPr>
            <p:spPr bwMode="auto">
              <a:xfrm>
                <a:off x="4021" y="5514"/>
                <a:ext cx="1600" cy="1645"/>
              </a:xfrm>
              <a:prstGeom prst="rect">
                <a:avLst/>
              </a:prstGeom>
              <a:noFill/>
              <a:ln w="9525" algn="ctr">
                <a:solidFill>
                  <a:srgbClr val="000000"/>
                </a:solid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fr-FR"/>
              </a:p>
            </p:txBody>
          </p:sp>
        </p:grpSp>
      </p:grpSp>
      <p:sp>
        <p:nvSpPr>
          <p:cNvPr id="18" name="Rectangle 17"/>
          <p:cNvSpPr/>
          <p:nvPr/>
        </p:nvSpPr>
        <p:spPr>
          <a:xfrm>
            <a:off x="433578" y="5676097"/>
            <a:ext cx="11090632" cy="830997"/>
          </a:xfrm>
          <a:prstGeom prst="rect">
            <a:avLst/>
          </a:prstGeom>
        </p:spPr>
        <p:txBody>
          <a:bodyPr wrap="square">
            <a:spAutoFit/>
          </a:bodyPr>
          <a:lstStyle/>
          <a:p>
            <a:pPr>
              <a:spcAft>
                <a:spcPts val="0"/>
              </a:spcAft>
              <a:tabLst>
                <a:tab pos="342900" algn="l"/>
              </a:tabLst>
            </a:pPr>
            <a:r>
              <a:rPr lang="fr-FR" sz="2400" dirty="0">
                <a:solidFill>
                  <a:srgbClr val="FF0000"/>
                </a:solidFill>
                <a:ea typeface="Times New Roman" panose="02020603050405020304" pitchFamily="18" charset="0"/>
              </a:rPr>
              <a:t>La tension aux bornes de ce générateur ainsi que le courant qu’il débite dans le circuit sont des grandeurs alternatives : ce générateur est un </a:t>
            </a:r>
            <a:r>
              <a:rPr lang="fr-FR" sz="2400" b="1" u="sng" dirty="0">
                <a:solidFill>
                  <a:srgbClr val="FF0000"/>
                </a:solidFill>
                <a:ea typeface="Times New Roman" panose="02020603050405020304" pitchFamily="18" charset="0"/>
              </a:rPr>
              <a:t>alternateur</a:t>
            </a:r>
            <a:r>
              <a:rPr lang="fr-FR" sz="2400" dirty="0">
                <a:solidFill>
                  <a:srgbClr val="FF0000"/>
                </a:solidFill>
                <a:ea typeface="Times New Roman" panose="02020603050405020304" pitchFamily="18" charset="0"/>
              </a:rPr>
              <a:t>.</a:t>
            </a:r>
            <a:endParaRPr lang="fr-FR" sz="2400" dirty="0">
              <a:solidFill>
                <a:srgbClr val="FF0000"/>
              </a:solidFill>
              <a:effectLst/>
              <a:ea typeface="Times New Roman" panose="02020603050405020304" pitchFamily="18" charset="0"/>
            </a:endParaRPr>
          </a:p>
        </p:txBody>
      </p:sp>
    </p:spTree>
    <p:extLst>
      <p:ext uri="{BB962C8B-B14F-4D97-AF65-F5344CB8AC3E}">
        <p14:creationId xmlns:p14="http://schemas.microsoft.com/office/powerpoint/2010/main" val="3442271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199" y="473472"/>
            <a:ext cx="10681855" cy="400110"/>
          </a:xfrm>
          <a:prstGeom prst="rect">
            <a:avLst/>
          </a:prstGeom>
        </p:spPr>
        <p:txBody>
          <a:bodyPr wrap="square">
            <a:spAutoFit/>
          </a:bodyPr>
          <a:lstStyle/>
          <a:p>
            <a:pPr>
              <a:spcAft>
                <a:spcPts val="0"/>
              </a:spcAft>
            </a:pPr>
            <a:r>
              <a:rPr lang="fr-FR" sz="2000" u="sng" dirty="0">
                <a:solidFill>
                  <a:srgbClr val="0070C0"/>
                </a:solidFill>
                <a:ea typeface="Times New Roman" panose="02020603050405020304" pitchFamily="18" charset="0"/>
              </a:rPr>
              <a:t>IV-  Intensité dans un circuit alimenté par une tension sinusoïdale.</a:t>
            </a:r>
            <a:endParaRPr lang="fr-FR" sz="2000" dirty="0">
              <a:solidFill>
                <a:srgbClr val="0070C0"/>
              </a:solidFill>
              <a:effectLst/>
              <a:ea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Rectangle 2"/>
              <p:cNvSpPr/>
              <p:nvPr/>
            </p:nvSpPr>
            <p:spPr>
              <a:xfrm>
                <a:off x="457198" y="876597"/>
                <a:ext cx="11513128" cy="3011274"/>
              </a:xfrm>
              <a:prstGeom prst="rect">
                <a:avLst/>
              </a:prstGeom>
            </p:spPr>
            <p:txBody>
              <a:bodyPr wrap="square">
                <a:spAutoFit/>
              </a:bodyPr>
              <a:lstStyle/>
              <a:p>
                <a:pPr>
                  <a:spcAft>
                    <a:spcPts val="0"/>
                  </a:spcAft>
                </a:pPr>
                <a:r>
                  <a:rPr lang="fr-FR" sz="2000" dirty="0">
                    <a:ea typeface="Times New Roman" panose="02020603050405020304" pitchFamily="18" charset="0"/>
                  </a:rPr>
                  <a:t>Une lampe branchée sur le réseau est parcourue par un courant alternatif sinusoïdal de même fréquence que la tension.</a:t>
                </a:r>
              </a:p>
              <a:p>
                <a:pPr>
                  <a:spcAft>
                    <a:spcPts val="0"/>
                  </a:spcAft>
                </a:pPr>
                <a:r>
                  <a:rPr lang="fr-FR" sz="2000" dirty="0">
                    <a:ea typeface="Times New Roman" panose="02020603050405020304" pitchFamily="18" charset="0"/>
                  </a:rPr>
                  <a:t>Un tel courant est un déplacement d’électrons alternativement dans un sens (pendant une demi-période) puis pendant le sens opposé (pendant la demi-période suivante).</a:t>
                </a:r>
              </a:p>
              <a:p>
                <a:pPr>
                  <a:spcAft>
                    <a:spcPts val="0"/>
                  </a:spcAft>
                </a:pPr>
                <a:r>
                  <a:rPr lang="fr-FR" sz="2000" dirty="0">
                    <a:ea typeface="Times New Roman" panose="02020603050405020304" pitchFamily="18" charset="0"/>
                  </a:rPr>
                  <a:t>Les électrons oscillent ainsi autour de leur position moyenne.</a:t>
                </a:r>
              </a:p>
              <a:p>
                <a:pPr>
                  <a:spcAft>
                    <a:spcPts val="0"/>
                  </a:spcAft>
                </a:pPr>
                <a:r>
                  <a:rPr lang="fr-FR" sz="2000" dirty="0">
                    <a:ea typeface="Times New Roman" panose="02020603050405020304" pitchFamily="18" charset="0"/>
                  </a:rPr>
                  <a:t> </a:t>
                </a:r>
              </a:p>
              <a:p>
                <a:pPr>
                  <a:spcAft>
                    <a:spcPts val="0"/>
                  </a:spcAft>
                </a:pPr>
                <a:r>
                  <a:rPr lang="fr-FR" sz="2000" dirty="0">
                    <a:ea typeface="Times New Roman" panose="02020603050405020304" pitchFamily="18" charset="0"/>
                  </a:rPr>
                  <a:t>L’intensité varie entre deux valeurs maximales :  </a:t>
                </a:r>
                <a:r>
                  <a:rPr lang="fr-FR" sz="2000" b="1" dirty="0">
                    <a:solidFill>
                      <a:srgbClr val="FF0000"/>
                    </a:solidFill>
                    <a:ea typeface="Times New Roman" panose="02020603050405020304" pitchFamily="18" charset="0"/>
                  </a:rPr>
                  <a:t>-Im et + Im </a:t>
                </a:r>
                <a:endParaRPr lang="fr-FR" sz="2000" dirty="0">
                  <a:ea typeface="Times New Roman" panose="02020603050405020304" pitchFamily="18" charset="0"/>
                </a:endParaRPr>
              </a:p>
              <a:p>
                <a:pPr>
                  <a:spcAft>
                    <a:spcPts val="0"/>
                  </a:spcAft>
                </a:pPr>
                <a:r>
                  <a:rPr lang="fr-FR" sz="2000" dirty="0">
                    <a:ea typeface="Times New Roman" panose="02020603050405020304" pitchFamily="18" charset="0"/>
                  </a:rPr>
                  <a:t> </a:t>
                </a:r>
              </a:p>
              <a:p>
                <a:r>
                  <a:rPr lang="fr-FR" sz="2000" dirty="0">
                    <a:ea typeface="Times New Roman" panose="02020603050405020304" pitchFamily="18" charset="0"/>
                    <a:cs typeface="Times New Roman" panose="02020603050405020304" pitchFamily="18" charset="0"/>
                  </a:rPr>
                  <a:t>L’intensité efficace est également dépendante de I</a:t>
                </a:r>
                <a:r>
                  <a:rPr lang="fr-FR" sz="2000" baseline="-25000" dirty="0">
                    <a:ea typeface="Times New Roman" panose="02020603050405020304" pitchFamily="18" charset="0"/>
                    <a:cs typeface="Times New Roman" panose="02020603050405020304" pitchFamily="18" charset="0"/>
                  </a:rPr>
                  <a:t>max</a:t>
                </a:r>
                <a:r>
                  <a:rPr lang="fr-FR" sz="2000" dirty="0">
                    <a:ea typeface="Times New Roman" panose="02020603050405020304" pitchFamily="18" charset="0"/>
                    <a:cs typeface="Times New Roman" panose="02020603050405020304" pitchFamily="18" charset="0"/>
                  </a:rPr>
                  <a:t> :   </a:t>
                </a:r>
                <a14:m>
                  <m:oMath xmlns:m="http://schemas.openxmlformats.org/officeDocument/2006/math">
                    <m:sSub>
                      <m:sSubPr>
                        <m:ctrlPr>
                          <a:rPr lang="fr-FR" sz="2000" i="1" smtClean="0">
                            <a:latin typeface="Cambria Math" panose="02040503050406030204" pitchFamily="18" charset="0"/>
                            <a:cs typeface="Times New Roman" panose="02020603050405020304" pitchFamily="18" charset="0"/>
                          </a:rPr>
                        </m:ctrlPr>
                      </m:sSubPr>
                      <m:e>
                        <m:r>
                          <m:rPr>
                            <m:sty m:val="p"/>
                          </m:rPr>
                          <a:rPr lang="fr-FR" sz="2000" b="0" i="0" smtClean="0">
                            <a:latin typeface="Cambria Math" panose="02040503050406030204" pitchFamily="18" charset="0"/>
                            <a:cs typeface="Times New Roman" panose="02020603050405020304" pitchFamily="18" charset="0"/>
                          </a:rPr>
                          <m:t>I</m:t>
                        </m:r>
                      </m:e>
                      <m:sub>
                        <m:r>
                          <m:rPr>
                            <m:sty m:val="p"/>
                          </m:rPr>
                          <a:rPr lang="fr-FR" sz="2000" b="0" i="0" smtClean="0">
                            <a:latin typeface="Cambria Math" panose="02040503050406030204" pitchFamily="18" charset="0"/>
                            <a:cs typeface="Times New Roman" panose="02020603050405020304" pitchFamily="18" charset="0"/>
                          </a:rPr>
                          <m:t>eff</m:t>
                        </m:r>
                      </m:sub>
                    </m:sSub>
                    <m:r>
                      <a:rPr lang="fr-FR" sz="2000" b="0" i="0" smtClean="0">
                        <a:latin typeface="Cambria Math" panose="02040503050406030204" pitchFamily="18" charset="0"/>
                        <a:cs typeface="Times New Roman" panose="02020603050405020304" pitchFamily="18" charset="0"/>
                      </a:rPr>
                      <m:t>=</m:t>
                    </m:r>
                    <m:f>
                      <m:fPr>
                        <m:ctrlPr>
                          <a:rPr lang="fr-FR" sz="2000" b="0" i="1" smtClean="0">
                            <a:latin typeface="Cambria Math" panose="02040503050406030204" pitchFamily="18" charset="0"/>
                            <a:cs typeface="Times New Roman" panose="02020603050405020304" pitchFamily="18" charset="0"/>
                          </a:rPr>
                        </m:ctrlPr>
                      </m:fPr>
                      <m:num>
                        <m:sSub>
                          <m:sSubPr>
                            <m:ctrlPr>
                              <a:rPr lang="fr-FR" sz="2000" b="0" i="1" smtClean="0">
                                <a:latin typeface="Cambria Math" panose="02040503050406030204" pitchFamily="18" charset="0"/>
                                <a:cs typeface="Times New Roman" panose="02020603050405020304" pitchFamily="18" charset="0"/>
                              </a:rPr>
                            </m:ctrlPr>
                          </m:sSubPr>
                          <m:e>
                            <m:r>
                              <m:rPr>
                                <m:sty m:val="p"/>
                              </m:rPr>
                              <a:rPr lang="fr-FR" sz="2000" b="0" i="0" smtClean="0">
                                <a:latin typeface="Cambria Math" panose="02040503050406030204" pitchFamily="18" charset="0"/>
                                <a:cs typeface="Times New Roman" panose="02020603050405020304" pitchFamily="18" charset="0"/>
                              </a:rPr>
                              <m:t>I</m:t>
                            </m:r>
                          </m:e>
                          <m:sub>
                            <m:r>
                              <m:rPr>
                                <m:sty m:val="p"/>
                              </m:rPr>
                              <a:rPr lang="fr-FR" sz="2000" b="0" i="0" smtClean="0">
                                <a:latin typeface="Cambria Math" panose="02040503050406030204" pitchFamily="18" charset="0"/>
                                <a:cs typeface="Times New Roman" panose="02020603050405020304" pitchFamily="18" charset="0"/>
                              </a:rPr>
                              <m:t>max</m:t>
                            </m:r>
                          </m:sub>
                        </m:sSub>
                      </m:num>
                      <m:den>
                        <m:rad>
                          <m:radPr>
                            <m:degHide m:val="on"/>
                            <m:ctrlPr>
                              <a:rPr lang="fr-FR" sz="2000" b="0" i="1" smtClean="0">
                                <a:latin typeface="Cambria Math" panose="02040503050406030204" pitchFamily="18" charset="0"/>
                                <a:cs typeface="Times New Roman" panose="02020603050405020304" pitchFamily="18" charset="0"/>
                              </a:rPr>
                            </m:ctrlPr>
                          </m:radPr>
                          <m:deg/>
                          <m:e>
                            <m:r>
                              <a:rPr lang="fr-FR" sz="2000" b="0" i="0" smtClean="0">
                                <a:latin typeface="Cambria Math" panose="02040503050406030204" pitchFamily="18" charset="0"/>
                                <a:cs typeface="Times New Roman" panose="02020603050405020304" pitchFamily="18" charset="0"/>
                              </a:rPr>
                              <m:t>2</m:t>
                            </m:r>
                          </m:e>
                        </m:rad>
                      </m:den>
                    </m:f>
                  </m:oMath>
                </a14:m>
                <a:endParaRPr lang="fr-FR" sz="2000" dirty="0"/>
              </a:p>
            </p:txBody>
          </p:sp>
        </mc:Choice>
        <mc:Fallback xmlns="">
          <p:sp>
            <p:nvSpPr>
              <p:cNvPr id="3" name="Rectangle 2"/>
              <p:cNvSpPr>
                <a:spLocks noRot="1" noChangeAspect="1" noMove="1" noResize="1" noEditPoints="1" noAdjustHandles="1" noChangeArrowheads="1" noChangeShapeType="1" noTextEdit="1"/>
              </p:cNvSpPr>
              <p:nvPr/>
            </p:nvSpPr>
            <p:spPr>
              <a:xfrm>
                <a:off x="457198" y="876597"/>
                <a:ext cx="11513128" cy="3011274"/>
              </a:xfrm>
              <a:prstGeom prst="rect">
                <a:avLst/>
              </a:prstGeom>
              <a:blipFill>
                <a:blip r:embed="rId2"/>
                <a:stretch>
                  <a:fillRect l="-529" t="-1215" r="-635" b="-202"/>
                </a:stretch>
              </a:blipFill>
            </p:spPr>
            <p:txBody>
              <a:bodyPr/>
              <a:lstStyle/>
              <a:p>
                <a:r>
                  <a:rPr lang="fr-FR">
                    <a:noFill/>
                  </a:rPr>
                  <a:t> </a:t>
                </a:r>
              </a:p>
            </p:txBody>
          </p:sp>
        </mc:Fallback>
      </mc:AlternateContent>
      <p:sp>
        <p:nvSpPr>
          <p:cNvPr id="4" name="Rectangle 3"/>
          <p:cNvSpPr/>
          <p:nvPr/>
        </p:nvSpPr>
        <p:spPr>
          <a:xfrm>
            <a:off x="457197" y="3887871"/>
            <a:ext cx="8589819" cy="400110"/>
          </a:xfrm>
          <a:prstGeom prst="rect">
            <a:avLst/>
          </a:prstGeom>
        </p:spPr>
        <p:txBody>
          <a:bodyPr wrap="square">
            <a:spAutoFit/>
          </a:bodyPr>
          <a:lstStyle/>
          <a:p>
            <a:pPr>
              <a:spcAft>
                <a:spcPts val="0"/>
              </a:spcAft>
            </a:pPr>
            <a:r>
              <a:rPr lang="fr-FR" sz="2000" dirty="0">
                <a:ea typeface="Times New Roman" panose="02020603050405020304" pitchFamily="18" charset="0"/>
              </a:rPr>
              <a:t>On  mesure </a:t>
            </a:r>
            <a:r>
              <a:rPr lang="fr-FR" sz="2000" dirty="0" err="1">
                <a:ea typeface="Times New Roman" panose="02020603050405020304" pitchFamily="18" charset="0"/>
              </a:rPr>
              <a:t>I</a:t>
            </a:r>
            <a:r>
              <a:rPr lang="fr-FR" sz="2000" baseline="-25000" dirty="0" err="1">
                <a:ea typeface="Times New Roman" panose="02020603050405020304" pitchFamily="18" charset="0"/>
              </a:rPr>
              <a:t>eff</a:t>
            </a:r>
            <a:r>
              <a:rPr lang="fr-FR" sz="2000" dirty="0">
                <a:ea typeface="Times New Roman" panose="02020603050405020304" pitchFamily="18" charset="0"/>
              </a:rPr>
              <a:t> avec un ampèremètre sur la position   ~</a:t>
            </a:r>
            <a:endParaRPr lang="fr-FR" sz="2000" dirty="0">
              <a:effectLst/>
              <a:ea typeface="Times New Roman" panose="02020603050405020304" pitchFamily="18" charset="0"/>
            </a:endParaRPr>
          </a:p>
        </p:txBody>
      </p:sp>
      <p:sp>
        <p:nvSpPr>
          <p:cNvPr id="5" name="Rectangle 4"/>
          <p:cNvSpPr/>
          <p:nvPr/>
        </p:nvSpPr>
        <p:spPr>
          <a:xfrm>
            <a:off x="457197" y="4642009"/>
            <a:ext cx="11263747" cy="2215991"/>
          </a:xfrm>
          <a:prstGeom prst="rect">
            <a:avLst/>
          </a:prstGeom>
        </p:spPr>
        <p:txBody>
          <a:bodyPr wrap="square">
            <a:spAutoFit/>
          </a:bodyPr>
          <a:lstStyle/>
          <a:p>
            <a:pPr>
              <a:spcAft>
                <a:spcPts val="0"/>
              </a:spcAft>
            </a:pPr>
            <a:r>
              <a:rPr lang="fr-FR" sz="2000" dirty="0">
                <a:ea typeface="Times New Roman" panose="02020603050405020304" pitchFamily="18" charset="0"/>
              </a:rPr>
              <a:t>La puissance absorbée par un récepteur purement thermique (lampe, radiateur ,….) est donnée par la même relation qu’en régime continu : </a:t>
            </a:r>
            <a:r>
              <a:rPr lang="fr-FR" sz="2000" b="1" dirty="0">
                <a:solidFill>
                  <a:srgbClr val="FF0000"/>
                </a:solidFill>
                <a:ea typeface="Times New Roman" panose="02020603050405020304" pitchFamily="18" charset="0"/>
              </a:rPr>
              <a:t>P = U x I</a:t>
            </a:r>
            <a:r>
              <a:rPr lang="fr-FR" sz="2000" dirty="0">
                <a:ea typeface="Times New Roman" panose="02020603050405020304" pitchFamily="18" charset="0"/>
              </a:rPr>
              <a:t>                Avec    P en Watts (W)</a:t>
            </a:r>
          </a:p>
          <a:p>
            <a:pPr>
              <a:spcAft>
                <a:spcPts val="0"/>
              </a:spcAft>
            </a:pPr>
            <a:r>
              <a:rPr lang="fr-FR" sz="2000" dirty="0">
                <a:ea typeface="Times New Roman" panose="02020603050405020304" pitchFamily="18" charset="0"/>
              </a:rPr>
              <a:t>				  		   U en Volt (V)</a:t>
            </a:r>
          </a:p>
          <a:p>
            <a:pPr>
              <a:spcAft>
                <a:spcPts val="0"/>
              </a:spcAft>
            </a:pPr>
            <a:r>
              <a:rPr lang="fr-FR" sz="2000" dirty="0">
                <a:ea typeface="Times New Roman" panose="02020603050405020304" pitchFamily="18" charset="0"/>
              </a:rPr>
              <a:t>						   I en Ampère (A)</a:t>
            </a:r>
          </a:p>
          <a:p>
            <a:pPr>
              <a:spcAft>
                <a:spcPts val="0"/>
              </a:spcAft>
            </a:pPr>
            <a:r>
              <a:rPr lang="fr-FR" sz="2000" dirty="0">
                <a:ea typeface="Times New Roman" panose="02020603050405020304" pitchFamily="18" charset="0"/>
              </a:rPr>
              <a:t> </a:t>
            </a:r>
          </a:p>
          <a:p>
            <a:pPr>
              <a:spcAft>
                <a:spcPts val="0"/>
              </a:spcAft>
            </a:pPr>
            <a:r>
              <a:rPr lang="fr-FR" sz="2000" dirty="0">
                <a:ea typeface="Times New Roman" panose="02020603050405020304" pitchFamily="18" charset="0"/>
              </a:rPr>
              <a:t>Où U et I représentent les valeurs efficaces de la tension et de l’intensité.</a:t>
            </a:r>
          </a:p>
          <a:p>
            <a:pPr>
              <a:spcAft>
                <a:spcPts val="0"/>
              </a:spcAft>
            </a:pPr>
            <a:r>
              <a:rPr lang="fr-FR" dirty="0">
                <a:latin typeface="Verdana" panose="020B0604030504040204" pitchFamily="34" charset="0"/>
                <a:ea typeface="Times New Roman" panose="02020603050405020304" pitchFamily="18" charset="0"/>
              </a:rPr>
              <a:t> </a:t>
            </a:r>
            <a:endParaRPr lang="fr-FR"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99794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7090" y="459662"/>
            <a:ext cx="9684327" cy="738664"/>
          </a:xfrm>
          <a:prstGeom prst="rect">
            <a:avLst/>
          </a:prstGeom>
        </p:spPr>
        <p:txBody>
          <a:bodyPr wrap="square">
            <a:spAutoFit/>
          </a:bodyPr>
          <a:lstStyle/>
          <a:p>
            <a:pPr marL="228600">
              <a:spcAft>
                <a:spcPts val="0"/>
              </a:spcAft>
            </a:pPr>
            <a:r>
              <a:rPr lang="fr-FR" sz="2400" u="sng" dirty="0">
                <a:solidFill>
                  <a:srgbClr val="0070C0"/>
                </a:solidFill>
                <a:ea typeface="Times New Roman" panose="02020603050405020304" pitchFamily="18" charset="0"/>
              </a:rPr>
              <a:t>V-  Deux nouveaux dipôles : Le condensateur et la bobine.</a:t>
            </a:r>
            <a:endParaRPr lang="fr-FR" sz="2400" dirty="0">
              <a:solidFill>
                <a:srgbClr val="0070C0"/>
              </a:solidFill>
              <a:ea typeface="Times New Roman" panose="02020603050405020304" pitchFamily="18" charset="0"/>
            </a:endParaRPr>
          </a:p>
          <a:p>
            <a:pPr marL="228600">
              <a:spcAft>
                <a:spcPts val="0"/>
              </a:spcAft>
            </a:pPr>
            <a:r>
              <a:rPr lang="fr-FR" dirty="0">
                <a:latin typeface="Verdana" panose="020B0604030504040204" pitchFamily="34" charset="0"/>
                <a:ea typeface="Times New Roman" panose="02020603050405020304" pitchFamily="18" charset="0"/>
              </a:rPr>
              <a:t> </a:t>
            </a:r>
            <a:endParaRPr lang="fr-FR" sz="1200" dirty="0">
              <a:effectLst/>
              <a:latin typeface="Times New Roman" panose="02020603050405020304" pitchFamily="18" charset="0"/>
              <a:ea typeface="Times New Roman" panose="02020603050405020304" pitchFamily="18" charset="0"/>
            </a:endParaRPr>
          </a:p>
        </p:txBody>
      </p:sp>
      <p:sp>
        <p:nvSpPr>
          <p:cNvPr id="3" name="Rectangle 2"/>
          <p:cNvSpPr/>
          <p:nvPr/>
        </p:nvSpPr>
        <p:spPr>
          <a:xfrm>
            <a:off x="471053" y="1013660"/>
            <a:ext cx="10487891" cy="400110"/>
          </a:xfrm>
          <a:prstGeom prst="rect">
            <a:avLst/>
          </a:prstGeom>
        </p:spPr>
        <p:txBody>
          <a:bodyPr wrap="square">
            <a:spAutoFit/>
          </a:bodyPr>
          <a:lstStyle/>
          <a:p>
            <a:pPr>
              <a:spcAft>
                <a:spcPts val="0"/>
              </a:spcAft>
            </a:pPr>
            <a:r>
              <a:rPr lang="fr-FR" sz="2000" dirty="0">
                <a:ea typeface="Times New Roman" panose="02020603050405020304" pitchFamily="18" charset="0"/>
              </a:rPr>
              <a:t>Ce sont des dipôles passifs linéaires couramment utilisés en électricité et électronique. </a:t>
            </a:r>
            <a:endParaRPr lang="fr-FR" sz="2000" dirty="0">
              <a:effectLst/>
              <a:ea typeface="Times New Roman" panose="02020603050405020304" pitchFamily="18" charset="0"/>
            </a:endParaRPr>
          </a:p>
        </p:txBody>
      </p:sp>
      <p:sp>
        <p:nvSpPr>
          <p:cNvPr id="4" name="Rectangle 3"/>
          <p:cNvSpPr/>
          <p:nvPr/>
        </p:nvSpPr>
        <p:spPr>
          <a:xfrm>
            <a:off x="0" y="1736935"/>
            <a:ext cx="2855462" cy="461665"/>
          </a:xfrm>
          <a:prstGeom prst="rect">
            <a:avLst/>
          </a:prstGeom>
        </p:spPr>
        <p:txBody>
          <a:bodyPr wrap="none">
            <a:spAutoFit/>
          </a:bodyPr>
          <a:lstStyle/>
          <a:p>
            <a:pPr lvl="1">
              <a:spcAft>
                <a:spcPts val="0"/>
              </a:spcAft>
            </a:pPr>
            <a:r>
              <a:rPr lang="fr-FR" sz="2400" dirty="0">
                <a:solidFill>
                  <a:srgbClr val="0070C0"/>
                </a:solidFill>
                <a:ea typeface="Times New Roman" panose="02020603050405020304" pitchFamily="18" charset="0"/>
              </a:rPr>
              <a:t>5.1 Condensateur</a:t>
            </a:r>
            <a:endParaRPr lang="fr-FR" sz="2400" dirty="0">
              <a:solidFill>
                <a:srgbClr val="0070C0"/>
              </a:solidFill>
              <a:effectLst/>
              <a:ea typeface="Times New Roman" panose="02020603050405020304" pitchFamily="18" charset="0"/>
            </a:endParaRPr>
          </a:p>
        </p:txBody>
      </p:sp>
      <p:sp>
        <p:nvSpPr>
          <p:cNvPr id="5" name="Rectangle 4"/>
          <p:cNvSpPr/>
          <p:nvPr/>
        </p:nvSpPr>
        <p:spPr>
          <a:xfrm>
            <a:off x="471052" y="2261214"/>
            <a:ext cx="11222183" cy="2862322"/>
          </a:xfrm>
          <a:prstGeom prst="rect">
            <a:avLst/>
          </a:prstGeom>
        </p:spPr>
        <p:txBody>
          <a:bodyPr wrap="square">
            <a:spAutoFit/>
          </a:bodyPr>
          <a:lstStyle/>
          <a:p>
            <a:pPr>
              <a:spcAft>
                <a:spcPts val="0"/>
              </a:spcAft>
            </a:pPr>
            <a:r>
              <a:rPr lang="fr-FR" sz="2000" dirty="0">
                <a:solidFill>
                  <a:srgbClr val="FF0000"/>
                </a:solidFill>
                <a:ea typeface="Times New Roman" panose="02020603050405020304" pitchFamily="18" charset="0"/>
              </a:rPr>
              <a:t>Le condensateur est constitué de deux armatures métalliques en regard  avec un isolant entre les deux , ces armatures peuvent stocker des charges électriques q de signes opposés.</a:t>
            </a:r>
          </a:p>
          <a:p>
            <a:pPr>
              <a:spcAft>
                <a:spcPts val="0"/>
              </a:spcAft>
            </a:pPr>
            <a:r>
              <a:rPr lang="fr-FR" sz="2000" dirty="0">
                <a:ea typeface="Times New Roman" panose="02020603050405020304" pitchFamily="18" charset="0"/>
              </a:rPr>
              <a:t> </a:t>
            </a:r>
          </a:p>
          <a:p>
            <a:pPr>
              <a:spcAft>
                <a:spcPts val="0"/>
              </a:spcAft>
            </a:pPr>
            <a:r>
              <a:rPr lang="fr-FR" sz="2000" dirty="0">
                <a:ea typeface="Times New Roman" panose="02020603050405020304" pitchFamily="18" charset="0"/>
              </a:rPr>
              <a:t>Il est caractérisé par sa capacité notée C exprimée en Farad (F)	.</a:t>
            </a:r>
          </a:p>
          <a:p>
            <a:pPr>
              <a:spcAft>
                <a:spcPts val="0"/>
              </a:spcAft>
            </a:pPr>
            <a:r>
              <a:rPr lang="fr-FR" sz="2000" dirty="0">
                <a:ea typeface="Times New Roman" panose="02020603050405020304" pitchFamily="18" charset="0"/>
              </a:rPr>
              <a:t> </a:t>
            </a:r>
          </a:p>
          <a:p>
            <a:pPr>
              <a:spcAft>
                <a:spcPts val="0"/>
              </a:spcAft>
            </a:pPr>
            <a:r>
              <a:rPr lang="fr-FR" sz="2000" i="1" dirty="0">
                <a:ea typeface="Times New Roman" panose="02020603050405020304" pitchFamily="18" charset="0"/>
              </a:rPr>
              <a:t>* Michaël Faraday, (1791-1867) physicien et chimiste anglais.	</a:t>
            </a:r>
            <a:endParaRPr lang="fr-FR" sz="2000" dirty="0">
              <a:ea typeface="Times New Roman" panose="02020603050405020304" pitchFamily="18" charset="0"/>
            </a:endParaRPr>
          </a:p>
          <a:p>
            <a:pPr>
              <a:spcAft>
                <a:spcPts val="0"/>
              </a:spcAft>
            </a:pPr>
            <a:r>
              <a:rPr lang="fr-FR" sz="2000" dirty="0">
                <a:ea typeface="Times New Roman" panose="02020603050405020304" pitchFamily="18" charset="0"/>
              </a:rPr>
              <a:t> </a:t>
            </a:r>
          </a:p>
          <a:p>
            <a:r>
              <a:rPr lang="fr-FR" sz="2000" dirty="0">
                <a:ea typeface="Times New Roman" panose="02020603050405020304" pitchFamily="18" charset="0"/>
                <a:cs typeface="Times New Roman" panose="02020603050405020304" pitchFamily="18" charset="0"/>
              </a:rPr>
              <a:t>Le rapport entre la charge stockée q et la tension u entre ses deux armatures est, par définition,</a:t>
            </a:r>
          </a:p>
          <a:p>
            <a:r>
              <a:rPr lang="fr-FR" sz="2000" dirty="0">
                <a:solidFill>
                  <a:srgbClr val="FF0000"/>
                </a:solidFill>
                <a:ea typeface="Times New Roman" panose="02020603050405020304" pitchFamily="18" charset="0"/>
                <a:cs typeface="Times New Roman" panose="02020603050405020304" pitchFamily="18" charset="0"/>
              </a:rPr>
              <a:t>la capacité C du condensateur : </a:t>
            </a:r>
            <a:endParaRPr lang="fr-FR" sz="2000" dirty="0">
              <a:solidFill>
                <a:srgbClr val="FF0000"/>
              </a:solidFill>
            </a:endParaRPr>
          </a:p>
        </p:txBody>
      </p:sp>
      <mc:AlternateContent xmlns:mc="http://schemas.openxmlformats.org/markup-compatibility/2006" xmlns:a14="http://schemas.microsoft.com/office/drawing/2010/main">
        <mc:Choice Requires="a14">
          <p:sp>
            <p:nvSpPr>
              <p:cNvPr id="6" name="Rectangle 5"/>
              <p:cNvSpPr/>
              <p:nvPr/>
            </p:nvSpPr>
            <p:spPr>
              <a:xfrm>
                <a:off x="6747162" y="5471734"/>
                <a:ext cx="2479964" cy="945836"/>
              </a:xfrm>
              <a:prstGeom prst="rect">
                <a:avLst/>
              </a:prstGeom>
            </p:spPr>
            <p:txBody>
              <a:bodyPr wrap="square">
                <a:spAutoFit/>
              </a:bodyPr>
              <a:lstStyle/>
              <a:p>
                <a:pPr>
                  <a:spcAft>
                    <a:spcPts val="0"/>
                  </a:spcAft>
                </a:pPr>
                <a:r>
                  <a:rPr lang="fr-FR" dirty="0">
                    <a:latin typeface="Verdana" panose="020B0604030504040204" pitchFamily="34" charset="0"/>
                    <a:ea typeface="Times New Roman" panose="02020603050405020304" pitchFamily="18" charset="0"/>
                  </a:rPr>
                  <a:t>	</a:t>
                </a:r>
                <a14:m>
                  <m:oMath xmlns:m="http://schemas.openxmlformats.org/officeDocument/2006/math">
                    <m:r>
                      <m:rPr>
                        <m:sty m:val="p"/>
                      </m:rPr>
                      <a:rPr lang="fr-FR" sz="2800" smtClean="0">
                        <a:solidFill>
                          <a:srgbClr val="FF0000"/>
                        </a:solidFill>
                        <a:effectLst/>
                        <a:latin typeface="Cambria Math" panose="02040503050406030204" pitchFamily="18" charset="0"/>
                        <a:ea typeface="Times New Roman" panose="02020603050405020304" pitchFamily="18" charset="0"/>
                      </a:rPr>
                      <m:t>C</m:t>
                    </m:r>
                    <m:r>
                      <a:rPr lang="fr-FR" sz="2800" smtClean="0">
                        <a:solidFill>
                          <a:srgbClr val="FF0000"/>
                        </a:solidFill>
                        <a:effectLst/>
                        <a:latin typeface="Cambria Math" panose="02040503050406030204" pitchFamily="18" charset="0"/>
                        <a:ea typeface="Times New Roman" panose="02020603050405020304" pitchFamily="18" charset="0"/>
                      </a:rPr>
                      <m:t>=</m:t>
                    </m:r>
                    <m:f>
                      <m:fPr>
                        <m:ctrlPr>
                          <a:rPr lang="fr-FR" sz="2800" i="1">
                            <a:solidFill>
                              <a:srgbClr val="FF0000"/>
                            </a:solidFill>
                            <a:effectLst/>
                            <a:latin typeface="Cambria Math" panose="02040503050406030204" pitchFamily="18" charset="0"/>
                            <a:ea typeface="Times New Roman" panose="02020603050405020304" pitchFamily="18" charset="0"/>
                          </a:rPr>
                        </m:ctrlPr>
                      </m:fPr>
                      <m:num>
                        <m:r>
                          <m:rPr>
                            <m:sty m:val="p"/>
                          </m:rPr>
                          <a:rPr lang="fr-FR" sz="2800">
                            <a:solidFill>
                              <a:srgbClr val="FF0000"/>
                            </a:solidFill>
                            <a:effectLst/>
                            <a:latin typeface="Cambria Math" panose="02040503050406030204" pitchFamily="18" charset="0"/>
                            <a:ea typeface="Times New Roman" panose="02020603050405020304" pitchFamily="18" charset="0"/>
                          </a:rPr>
                          <m:t>q</m:t>
                        </m:r>
                      </m:num>
                      <m:den>
                        <m:r>
                          <m:rPr>
                            <m:sty m:val="p"/>
                          </m:rPr>
                          <a:rPr lang="fr-FR" sz="2800">
                            <a:solidFill>
                              <a:srgbClr val="FF0000"/>
                            </a:solidFill>
                            <a:effectLst/>
                            <a:latin typeface="Cambria Math" panose="02040503050406030204" pitchFamily="18" charset="0"/>
                            <a:ea typeface="Times New Roman" panose="02020603050405020304" pitchFamily="18" charset="0"/>
                          </a:rPr>
                          <m:t>u</m:t>
                        </m:r>
                      </m:den>
                    </m:f>
                  </m:oMath>
                </a14:m>
                <a:r>
                  <a:rPr lang="fr-FR" dirty="0">
                    <a:latin typeface="Verdana" panose="020B0604030504040204" pitchFamily="34" charset="0"/>
                    <a:ea typeface="Times New Roman" panose="02020603050405020304" pitchFamily="18" charset="0"/>
                  </a:rPr>
                  <a:t>	</a:t>
                </a:r>
                <a:endParaRPr lang="fr-FR" sz="1200" dirty="0">
                  <a:effectLst/>
                  <a:latin typeface="Times New Roman" panose="02020603050405020304" pitchFamily="18" charset="0"/>
                  <a:ea typeface="Times New Roman" panose="02020603050405020304" pitchFamily="18" charset="0"/>
                </a:endParaRPr>
              </a:p>
              <a:p>
                <a:pPr>
                  <a:spcAft>
                    <a:spcPts val="0"/>
                  </a:spcAft>
                </a:pPr>
                <a:r>
                  <a:rPr lang="fr-FR" dirty="0">
                    <a:latin typeface="Verdana" panose="020B0604030504040204" pitchFamily="34" charset="0"/>
                    <a:ea typeface="Times New Roman" panose="02020603050405020304" pitchFamily="18" charset="0"/>
                  </a:rPr>
                  <a:t> </a:t>
                </a:r>
                <a:endParaRPr lang="fr-FR" sz="1200" dirty="0">
                  <a:effectLst/>
                  <a:latin typeface="Times New Roman" panose="02020603050405020304" pitchFamily="18" charset="0"/>
                  <a:ea typeface="Times New Roman" panose="02020603050405020304" pitchFamily="18"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6747162" y="5471734"/>
                <a:ext cx="2479964" cy="945836"/>
              </a:xfrm>
              <a:prstGeom prst="rect">
                <a:avLst/>
              </a:prstGeom>
              <a:blipFill>
                <a:blip r:embed="rId3"/>
                <a:stretch>
                  <a:fillRect/>
                </a:stretch>
              </a:blipFill>
            </p:spPr>
            <p:txBody>
              <a:bodyPr/>
              <a:lstStyle/>
              <a:p>
                <a:r>
                  <a:rPr lang="fr-FR">
                    <a:noFill/>
                  </a:rPr>
                  <a:t> </a:t>
                </a:r>
              </a:p>
            </p:txBody>
          </p:sp>
        </mc:Fallback>
      </mc:AlternateContent>
      <p:graphicFrame>
        <p:nvGraphicFramePr>
          <p:cNvPr id="7" name="Objet 6"/>
          <p:cNvGraphicFramePr>
            <a:graphicFrameLocks noChangeAspect="1"/>
          </p:cNvGraphicFramePr>
          <p:nvPr>
            <p:extLst>
              <p:ext uri="{D42A27DB-BD31-4B8C-83A1-F6EECF244321}">
                <p14:modId xmlns:p14="http://schemas.microsoft.com/office/powerpoint/2010/main" val="3223793766"/>
              </p:ext>
            </p:extLst>
          </p:nvPr>
        </p:nvGraphicFramePr>
        <p:xfrm>
          <a:off x="3311236" y="5031304"/>
          <a:ext cx="3255817" cy="1826696"/>
        </p:xfrm>
        <a:graphic>
          <a:graphicData uri="http://schemas.openxmlformats.org/presentationml/2006/ole">
            <mc:AlternateContent xmlns:mc="http://schemas.openxmlformats.org/markup-compatibility/2006">
              <mc:Choice xmlns:v="urn:schemas-microsoft-com:vml" Requires="v">
                <p:oleObj spid="_x0000_s11334" name="Diapositive" r:id="rId4" imgW="6093314" imgH="3426611" progId="PowerPoint.Slide.12">
                  <p:embed/>
                </p:oleObj>
              </mc:Choice>
              <mc:Fallback>
                <p:oleObj name="Diapositive" r:id="rId4" imgW="6093314" imgH="3426611" progId="PowerPoint.Slide.12">
                  <p:embed/>
                  <p:pic>
                    <p:nvPicPr>
                      <p:cNvPr id="3" name="Obje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1236" y="5031304"/>
                        <a:ext cx="3255817" cy="1826696"/>
                      </a:xfrm>
                      <a:prstGeom prst="rect">
                        <a:avLst/>
                      </a:prstGeom>
                      <a:noFill/>
                    </p:spPr>
                  </p:pic>
                </p:oleObj>
              </mc:Fallback>
            </mc:AlternateContent>
          </a:graphicData>
        </a:graphic>
      </p:graphicFrame>
    </p:spTree>
    <p:extLst>
      <p:ext uri="{BB962C8B-B14F-4D97-AF65-F5344CB8AC3E}">
        <p14:creationId xmlns:p14="http://schemas.microsoft.com/office/powerpoint/2010/main" val="207893155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2917</Words>
  <Application>Microsoft Office PowerPoint</Application>
  <PresentationFormat>Grand écran</PresentationFormat>
  <Paragraphs>342</Paragraphs>
  <Slides>32</Slides>
  <Notes>0</Notes>
  <HiddenSlides>0</HiddenSlides>
  <MMClips>0</MMClips>
  <ScaleCrop>false</ScaleCrop>
  <HeadingPairs>
    <vt:vector size="8" baseType="variant">
      <vt:variant>
        <vt:lpstr>Polices utilisées</vt:lpstr>
      </vt:variant>
      <vt:variant>
        <vt:i4>7</vt:i4>
      </vt:variant>
      <vt:variant>
        <vt:lpstr>Thème</vt:lpstr>
      </vt:variant>
      <vt:variant>
        <vt:i4>1</vt:i4>
      </vt:variant>
      <vt:variant>
        <vt:lpstr>Serveurs OLE incorporés</vt:lpstr>
      </vt:variant>
      <vt:variant>
        <vt:i4>1</vt:i4>
      </vt:variant>
      <vt:variant>
        <vt:lpstr>Titres des diapositives</vt:lpstr>
      </vt:variant>
      <vt:variant>
        <vt:i4>32</vt:i4>
      </vt:variant>
    </vt:vector>
  </HeadingPairs>
  <TitlesOfParts>
    <vt:vector size="41" baseType="lpstr">
      <vt:lpstr>Arial</vt:lpstr>
      <vt:lpstr>Calibri</vt:lpstr>
      <vt:lpstr>Calibri Light</vt:lpstr>
      <vt:lpstr>Cambria Math</vt:lpstr>
      <vt:lpstr>Tahoma</vt:lpstr>
      <vt:lpstr>Times New Roman</vt:lpstr>
      <vt:lpstr>Verdana</vt:lpstr>
      <vt:lpstr>Thème Office</vt:lpstr>
      <vt:lpstr>Diapositive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Université Bretagne Sud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Isabelle Bebin</dc:creator>
  <cp:lastModifiedBy>Isabelle Bebin</cp:lastModifiedBy>
  <cp:revision>128</cp:revision>
  <dcterms:created xsi:type="dcterms:W3CDTF">2018-09-22T14:25:00Z</dcterms:created>
  <dcterms:modified xsi:type="dcterms:W3CDTF">2024-09-25T07:54:03Z</dcterms:modified>
</cp:coreProperties>
</file>