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0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C9BD9-FEFB-46F9-8515-FD5BC62245B3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D23F36-DD68-491F-A870-60B13C398E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65863" y="1193074"/>
            <a:ext cx="4693920" cy="6792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¿CÓMO FUNCIONA EXACTAMENTE EL CÓDIGO BINARIO?</a:t>
            </a:r>
            <a:endParaRPr lang="en-US" dirty="0"/>
          </a:p>
        </p:txBody>
      </p:sp>
      <p:sp>
        <p:nvSpPr>
          <p:cNvPr id="5" name="Redondear rectángulo de esquina diagonal 4"/>
          <p:cNvSpPr/>
          <p:nvPr/>
        </p:nvSpPr>
        <p:spPr>
          <a:xfrm>
            <a:off x="3875314" y="95793"/>
            <a:ext cx="3675017" cy="696686"/>
          </a:xfrm>
          <a:prstGeom prst="round2Diag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IMAGINA DESCRIBIR CADA ESCENA DE UNA PELÍCULA, CADA NOTA DE UNA CANCIÓN O CADA CALLE DE TU BARRIO SÓLO CON LOS NÚMEROS 1 Y 0</a:t>
            </a:r>
            <a:endParaRPr lang="en-US" sz="1200" dirty="0"/>
          </a:p>
        </p:txBody>
      </p:sp>
      <p:sp>
        <p:nvSpPr>
          <p:cNvPr id="6" name="Proceso alternativo 5"/>
          <p:cNvSpPr/>
          <p:nvPr/>
        </p:nvSpPr>
        <p:spPr>
          <a:xfrm>
            <a:off x="1615440" y="2373084"/>
            <a:ext cx="1750423" cy="770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CADA TIPO DE DATO SE CODIFICA DE MANERA DIFERENTE</a:t>
            </a:r>
            <a:endParaRPr lang="en-US" sz="1200" dirty="0"/>
          </a:p>
        </p:txBody>
      </p:sp>
      <p:sp>
        <p:nvSpPr>
          <p:cNvPr id="8" name="Terminador 7"/>
          <p:cNvSpPr/>
          <p:nvPr/>
        </p:nvSpPr>
        <p:spPr>
          <a:xfrm>
            <a:off x="552992" y="3574862"/>
            <a:ext cx="1628503" cy="391885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NÚMERO</a:t>
            </a:r>
            <a:endParaRPr lang="en-US" dirty="0"/>
          </a:p>
        </p:txBody>
      </p:sp>
      <p:sp>
        <p:nvSpPr>
          <p:cNvPr id="9" name="Terminador 8"/>
          <p:cNvSpPr/>
          <p:nvPr/>
        </p:nvSpPr>
        <p:spPr>
          <a:xfrm>
            <a:off x="3298371" y="3574862"/>
            <a:ext cx="1628503" cy="391885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LETRA</a:t>
            </a:r>
            <a:endParaRPr lang="en-US" dirty="0"/>
          </a:p>
        </p:txBody>
      </p:sp>
      <p:sp>
        <p:nvSpPr>
          <p:cNvPr id="10" name="Proceso alternativo 9"/>
          <p:cNvSpPr/>
          <p:nvPr/>
        </p:nvSpPr>
        <p:spPr>
          <a:xfrm>
            <a:off x="8059783" y="2373085"/>
            <a:ext cx="1754778" cy="7707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TAMBIÉN SE UTILIZA PARA CODIFICAR DIFERENTES TIPOS DE DATOS COMPLEJOS</a:t>
            </a:r>
            <a:endParaRPr lang="en-US" sz="1200" dirty="0"/>
          </a:p>
        </p:txBody>
      </p:sp>
      <p:sp>
        <p:nvSpPr>
          <p:cNvPr id="11" name="Terminador 10"/>
          <p:cNvSpPr/>
          <p:nvPr/>
        </p:nvSpPr>
        <p:spPr>
          <a:xfrm>
            <a:off x="6635930" y="3448594"/>
            <a:ext cx="1628503" cy="391885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AUDIO</a:t>
            </a:r>
            <a:endParaRPr lang="en-US" dirty="0"/>
          </a:p>
        </p:txBody>
      </p:sp>
      <p:sp>
        <p:nvSpPr>
          <p:cNvPr id="12" name="Terminador 11"/>
          <p:cNvSpPr/>
          <p:nvPr/>
        </p:nvSpPr>
        <p:spPr>
          <a:xfrm>
            <a:off x="9444445" y="3448593"/>
            <a:ext cx="1628503" cy="391885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VIDEO</a:t>
            </a:r>
            <a:endParaRPr lang="en-US" dirty="0"/>
          </a:p>
        </p:txBody>
      </p:sp>
      <p:sp>
        <p:nvSpPr>
          <p:cNvPr id="13" name="Preparación 12"/>
          <p:cNvSpPr/>
          <p:nvPr/>
        </p:nvSpPr>
        <p:spPr>
          <a:xfrm>
            <a:off x="95791" y="4265016"/>
            <a:ext cx="2542903" cy="679269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84= 10101000</a:t>
            </a:r>
            <a:endParaRPr lang="en-US" dirty="0"/>
          </a:p>
        </p:txBody>
      </p:sp>
      <p:sp>
        <p:nvSpPr>
          <p:cNvPr id="14" name="Preparación 13"/>
          <p:cNvSpPr/>
          <p:nvPr/>
        </p:nvSpPr>
        <p:spPr>
          <a:xfrm>
            <a:off x="2852058" y="4265016"/>
            <a:ext cx="2534196" cy="679269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T= 010101000</a:t>
            </a:r>
            <a:endParaRPr lang="en-US" dirty="0"/>
          </a:p>
        </p:txBody>
      </p:sp>
      <p:sp>
        <p:nvSpPr>
          <p:cNvPr id="15" name="Preparación 14"/>
          <p:cNvSpPr/>
          <p:nvPr/>
        </p:nvSpPr>
        <p:spPr>
          <a:xfrm>
            <a:off x="9157061" y="4167045"/>
            <a:ext cx="2203269" cy="875212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ROJO: 11000011</a:t>
            </a:r>
          </a:p>
          <a:p>
            <a:pPr algn="ctr"/>
            <a:r>
              <a:rPr lang="es-ES" sz="1200" dirty="0" smtClean="0"/>
              <a:t>VERDE: 11000000</a:t>
            </a:r>
          </a:p>
          <a:p>
            <a:pPr algn="ctr"/>
            <a:r>
              <a:rPr lang="es-ES" sz="1200" dirty="0" smtClean="0"/>
              <a:t>AZUL: 10101000</a:t>
            </a:r>
            <a:endParaRPr lang="en-US" sz="1200" dirty="0"/>
          </a:p>
        </p:txBody>
      </p:sp>
      <p:sp>
        <p:nvSpPr>
          <p:cNvPr id="16" name="Preparación 15"/>
          <p:cNvSpPr/>
          <p:nvPr/>
        </p:nvSpPr>
        <p:spPr>
          <a:xfrm>
            <a:off x="6200501" y="4167045"/>
            <a:ext cx="2499359" cy="875212"/>
          </a:xfrm>
          <a:prstGeom prst="flowChartPreparat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44000 SECUENCIAS DE CÓDIGO BINARIO POR SEGUNDO DE SONIDO</a:t>
            </a:r>
            <a:endParaRPr lang="en-US" sz="1200" dirty="0"/>
          </a:p>
        </p:txBody>
      </p:sp>
      <p:sp>
        <p:nvSpPr>
          <p:cNvPr id="17" name="Elipse 16"/>
          <p:cNvSpPr/>
          <p:nvPr/>
        </p:nvSpPr>
        <p:spPr>
          <a:xfrm>
            <a:off x="1146930" y="5267450"/>
            <a:ext cx="3091547" cy="142821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DEPENDE DEL CONTEXTO SI LA COMPUTADORA INTERPRETA LA SECUENCIA DE CÓDIGO COMO LETRA O COMO NÚMERO</a:t>
            </a:r>
            <a:endParaRPr lang="en-US" sz="1200" dirty="0"/>
          </a:p>
        </p:txBody>
      </p:sp>
      <p:sp>
        <p:nvSpPr>
          <p:cNvPr id="18" name="Elipse 17"/>
          <p:cNvSpPr/>
          <p:nvPr/>
        </p:nvSpPr>
        <p:spPr>
          <a:xfrm>
            <a:off x="7355208" y="5227963"/>
            <a:ext cx="3335382" cy="14891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LA COMPUTADORA INTERPRETA LAS SECUENCIAS DE CÓDIGO SEGÚN LAS ÓRDENES DEL SOFTWARE PARA REPRESENTAR LOS SONIDOS DE CADA NOTA Y LOS PÍXELES DE CADA IMAGEN</a:t>
            </a:r>
            <a:endParaRPr lang="en-US" sz="1200" dirty="0"/>
          </a:p>
        </p:txBody>
      </p:sp>
      <p:sp>
        <p:nvSpPr>
          <p:cNvPr id="19" name="Cubo 18"/>
          <p:cNvSpPr/>
          <p:nvPr/>
        </p:nvSpPr>
        <p:spPr>
          <a:xfrm>
            <a:off x="9157061" y="370117"/>
            <a:ext cx="2934788" cy="1354179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TODO LO QUE HACEN NUESTROS DISPOSITIVOS ES UNA ELECCIÓN ENTRE VERDADERO (1) O FALSO (0) BILLONES DE VECES SIGUIENDO LAS INSTRUCCIONES DEL SOFTWARE</a:t>
            </a:r>
            <a:endParaRPr lang="en-US" sz="1200" dirty="0"/>
          </a:p>
        </p:txBody>
      </p:sp>
      <p:cxnSp>
        <p:nvCxnSpPr>
          <p:cNvPr id="21" name="Conector recto de flecha 20"/>
          <p:cNvCxnSpPr>
            <a:stCxn id="4" idx="0"/>
            <a:endCxn id="5" idx="1"/>
          </p:cNvCxnSpPr>
          <p:nvPr/>
        </p:nvCxnSpPr>
        <p:spPr>
          <a:xfrm flipV="1">
            <a:off x="5712823" y="792479"/>
            <a:ext cx="0" cy="400595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2"/>
            <a:endCxn id="11" idx="0"/>
          </p:cNvCxnSpPr>
          <p:nvPr/>
        </p:nvCxnSpPr>
        <p:spPr>
          <a:xfrm flipH="1">
            <a:off x="7450182" y="3143794"/>
            <a:ext cx="1486990" cy="304800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19" idx="2"/>
          </p:cNvCxnSpPr>
          <p:nvPr/>
        </p:nvCxnSpPr>
        <p:spPr>
          <a:xfrm flipV="1">
            <a:off x="8059783" y="1216479"/>
            <a:ext cx="1097278" cy="31622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2"/>
            <a:endCxn id="8" idx="0"/>
          </p:cNvCxnSpPr>
          <p:nvPr/>
        </p:nvCxnSpPr>
        <p:spPr>
          <a:xfrm flipH="1">
            <a:off x="1367244" y="3143793"/>
            <a:ext cx="1123408" cy="43106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8" idx="0"/>
          </p:cNvCxnSpPr>
          <p:nvPr/>
        </p:nvCxnSpPr>
        <p:spPr>
          <a:xfrm>
            <a:off x="9022899" y="4711992"/>
            <a:ext cx="0" cy="515971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6" idx="2"/>
            <a:endCxn id="9" idx="0"/>
          </p:cNvCxnSpPr>
          <p:nvPr/>
        </p:nvCxnSpPr>
        <p:spPr>
          <a:xfrm>
            <a:off x="2490652" y="3143793"/>
            <a:ext cx="1621971" cy="43106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2"/>
            <a:endCxn id="14" idx="0"/>
          </p:cNvCxnSpPr>
          <p:nvPr/>
        </p:nvCxnSpPr>
        <p:spPr>
          <a:xfrm>
            <a:off x="4112623" y="3966747"/>
            <a:ext cx="6533" cy="29826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8" idx="2"/>
            <a:endCxn id="13" idx="0"/>
          </p:cNvCxnSpPr>
          <p:nvPr/>
        </p:nvCxnSpPr>
        <p:spPr>
          <a:xfrm flipH="1">
            <a:off x="1367243" y="3966747"/>
            <a:ext cx="1" cy="29826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endCxn id="15" idx="0"/>
          </p:cNvCxnSpPr>
          <p:nvPr/>
        </p:nvCxnSpPr>
        <p:spPr>
          <a:xfrm>
            <a:off x="10258695" y="3914503"/>
            <a:ext cx="1" cy="252542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1" idx="2"/>
            <a:endCxn id="16" idx="0"/>
          </p:cNvCxnSpPr>
          <p:nvPr/>
        </p:nvCxnSpPr>
        <p:spPr>
          <a:xfrm flipH="1">
            <a:off x="7450181" y="3840479"/>
            <a:ext cx="1" cy="326566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0" idx="2"/>
            <a:endCxn id="12" idx="0"/>
          </p:cNvCxnSpPr>
          <p:nvPr/>
        </p:nvCxnSpPr>
        <p:spPr>
          <a:xfrm>
            <a:off x="8937172" y="3143794"/>
            <a:ext cx="1321525" cy="304799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4" idx="2"/>
            <a:endCxn id="10" idx="0"/>
          </p:cNvCxnSpPr>
          <p:nvPr/>
        </p:nvCxnSpPr>
        <p:spPr>
          <a:xfrm>
            <a:off x="5712823" y="1872342"/>
            <a:ext cx="3224349" cy="500743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6" idx="0"/>
          </p:cNvCxnSpPr>
          <p:nvPr/>
        </p:nvCxnSpPr>
        <p:spPr>
          <a:xfrm flipH="1">
            <a:off x="2490652" y="1872342"/>
            <a:ext cx="3222171" cy="500742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17" idx="0"/>
          </p:cNvCxnSpPr>
          <p:nvPr/>
        </p:nvCxnSpPr>
        <p:spPr>
          <a:xfrm>
            <a:off x="2692703" y="4828544"/>
            <a:ext cx="1" cy="438906"/>
          </a:xfrm>
          <a:prstGeom prst="straightConnector1">
            <a:avLst/>
          </a:prstGeom>
          <a:ln w="47625">
            <a:solidFill>
              <a:schemeClr val="accent3">
                <a:alpha val="99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Para principiantes: Cómo entender lo que es el código binario | Blogs |  BioBioCh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78" y="5109477"/>
            <a:ext cx="2667889" cy="149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uadroTexto 66"/>
          <p:cNvSpPr txBox="1"/>
          <p:nvPr/>
        </p:nvSpPr>
        <p:spPr>
          <a:xfrm>
            <a:off x="-120359" y="6609450"/>
            <a:ext cx="767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Fuente: https://www.ted.com/talks/jose_americano_n_l_f_de_freitas_how_exactly_does_binary_code_work#t-265168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71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336</TotalTime>
  <Words>154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2021-09-06T22:48:26Z</dcterms:created>
  <dcterms:modified xsi:type="dcterms:W3CDTF">2021-09-07T04:25:25Z</dcterms:modified>
</cp:coreProperties>
</file>