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2" r:id="rId5"/>
  </p:sldMasterIdLst>
  <p:notesMasterIdLst>
    <p:notesMasterId r:id="rId12"/>
  </p:notesMasterIdLst>
  <p:handoutMasterIdLst>
    <p:handoutMasterId r:id="rId13"/>
  </p:handoutMasterIdLst>
  <p:sldIdLst>
    <p:sldId id="289" r:id="rId6"/>
    <p:sldId id="285" r:id="rId7"/>
    <p:sldId id="286" r:id="rId8"/>
    <p:sldId id="287" r:id="rId9"/>
    <p:sldId id="288" r:id="rId10"/>
    <p:sldId id="290" r:id="rId11"/>
  </p:sldIdLst>
  <p:sldSz cx="9906000" cy="6858000" type="A4"/>
  <p:notesSz cx="6797675" cy="9874250"/>
  <p:custDataLst>
    <p:tags r:id="rId1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530" kern="1200">
        <a:solidFill>
          <a:schemeClr val="tx1"/>
        </a:solidFill>
        <a:latin typeface="Trebuchet MS" pitchFamily="34" charset="0"/>
        <a:ea typeface="+mn-ea"/>
        <a:cs typeface="Arial" charset="0"/>
      </a:defRPr>
    </a:lvl1pPr>
    <a:lvl2pPr marL="437266" algn="l" rtl="0" fontAlgn="base">
      <a:spcBef>
        <a:spcPct val="0"/>
      </a:spcBef>
      <a:spcAft>
        <a:spcPct val="0"/>
      </a:spcAft>
      <a:defRPr sz="1530" kern="1200">
        <a:solidFill>
          <a:schemeClr val="tx1"/>
        </a:solidFill>
        <a:latin typeface="Trebuchet MS" pitchFamily="34" charset="0"/>
        <a:ea typeface="+mn-ea"/>
        <a:cs typeface="Arial" charset="0"/>
      </a:defRPr>
    </a:lvl2pPr>
    <a:lvl3pPr marL="874532" algn="l" rtl="0" fontAlgn="base">
      <a:spcBef>
        <a:spcPct val="0"/>
      </a:spcBef>
      <a:spcAft>
        <a:spcPct val="0"/>
      </a:spcAft>
      <a:defRPr sz="1530" kern="1200">
        <a:solidFill>
          <a:schemeClr val="tx1"/>
        </a:solidFill>
        <a:latin typeface="Trebuchet MS" pitchFamily="34" charset="0"/>
        <a:ea typeface="+mn-ea"/>
        <a:cs typeface="Arial" charset="0"/>
      </a:defRPr>
    </a:lvl3pPr>
    <a:lvl4pPr marL="1311798" algn="l" rtl="0" fontAlgn="base">
      <a:spcBef>
        <a:spcPct val="0"/>
      </a:spcBef>
      <a:spcAft>
        <a:spcPct val="0"/>
      </a:spcAft>
      <a:defRPr sz="1530" kern="1200">
        <a:solidFill>
          <a:schemeClr val="tx1"/>
        </a:solidFill>
        <a:latin typeface="Trebuchet MS" pitchFamily="34" charset="0"/>
        <a:ea typeface="+mn-ea"/>
        <a:cs typeface="Arial" charset="0"/>
      </a:defRPr>
    </a:lvl4pPr>
    <a:lvl5pPr marL="1749064" algn="l" rtl="0" fontAlgn="base">
      <a:spcBef>
        <a:spcPct val="0"/>
      </a:spcBef>
      <a:spcAft>
        <a:spcPct val="0"/>
      </a:spcAft>
      <a:defRPr sz="1530" kern="1200">
        <a:solidFill>
          <a:schemeClr val="tx1"/>
        </a:solidFill>
        <a:latin typeface="Trebuchet MS" pitchFamily="34" charset="0"/>
        <a:ea typeface="+mn-ea"/>
        <a:cs typeface="Arial" charset="0"/>
      </a:defRPr>
    </a:lvl5pPr>
    <a:lvl6pPr marL="2186330" algn="l" defTabSz="874532" rtl="0" eaLnBrk="1" latinLnBrk="0" hangingPunct="1">
      <a:defRPr sz="1530" kern="1200">
        <a:solidFill>
          <a:schemeClr val="tx1"/>
        </a:solidFill>
        <a:latin typeface="Trebuchet MS" pitchFamily="34" charset="0"/>
        <a:ea typeface="+mn-ea"/>
        <a:cs typeface="Arial" charset="0"/>
      </a:defRPr>
    </a:lvl6pPr>
    <a:lvl7pPr marL="2623596" algn="l" defTabSz="874532" rtl="0" eaLnBrk="1" latinLnBrk="0" hangingPunct="1">
      <a:defRPr sz="1530" kern="1200">
        <a:solidFill>
          <a:schemeClr val="tx1"/>
        </a:solidFill>
        <a:latin typeface="Trebuchet MS" pitchFamily="34" charset="0"/>
        <a:ea typeface="+mn-ea"/>
        <a:cs typeface="Arial" charset="0"/>
      </a:defRPr>
    </a:lvl7pPr>
    <a:lvl8pPr marL="3060863" algn="l" defTabSz="874532" rtl="0" eaLnBrk="1" latinLnBrk="0" hangingPunct="1">
      <a:defRPr sz="1530" kern="1200">
        <a:solidFill>
          <a:schemeClr val="tx1"/>
        </a:solidFill>
        <a:latin typeface="Trebuchet MS" pitchFamily="34" charset="0"/>
        <a:ea typeface="+mn-ea"/>
        <a:cs typeface="Arial" charset="0"/>
      </a:defRPr>
    </a:lvl8pPr>
    <a:lvl9pPr marL="3498129" algn="l" defTabSz="874532" rtl="0" eaLnBrk="1" latinLnBrk="0" hangingPunct="1">
      <a:defRPr sz="1530" kern="1200">
        <a:solidFill>
          <a:schemeClr val="tx1"/>
        </a:solidFill>
        <a:latin typeface="Trebuchet MS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026" userDrawn="1">
          <p15:clr>
            <a:srgbClr val="A4A3A4"/>
          </p15:clr>
        </p15:guide>
        <p15:guide id="4" pos="6159" userDrawn="1">
          <p15:clr>
            <a:srgbClr val="A4A3A4"/>
          </p15:clr>
        </p15:guide>
        <p15:guide id="5" pos="81" userDrawn="1">
          <p15:clr>
            <a:srgbClr val="A4A3A4"/>
          </p15:clr>
        </p15:guide>
        <p15:guide id="6" pos="3211" userDrawn="1">
          <p15:clr>
            <a:srgbClr val="A4A3A4"/>
          </p15:clr>
        </p15:guide>
        <p15:guide id="7" pos="30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B"/>
    <a:srgbClr val="B10034"/>
    <a:srgbClr val="646464"/>
    <a:srgbClr val="00222E"/>
    <a:srgbClr val="999900"/>
    <a:srgbClr val="CCCC99"/>
    <a:srgbClr val="CC9900"/>
    <a:srgbClr val="C94A2C"/>
    <a:srgbClr val="CC66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634" autoAdjust="0"/>
  </p:normalViewPr>
  <p:slideViewPr>
    <p:cSldViewPr showGuides="1">
      <p:cViewPr>
        <p:scale>
          <a:sx n="100" d="100"/>
          <a:sy n="100" d="100"/>
        </p:scale>
        <p:origin x="936" y="396"/>
      </p:cViewPr>
      <p:guideLst>
        <p:guide orient="horz" pos="2160"/>
        <p:guide pos="3120"/>
        <p:guide orient="horz" pos="1026"/>
        <p:guide pos="6159"/>
        <p:guide pos="81"/>
        <p:guide pos="3211"/>
        <p:guide pos="30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8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7"/>
          <p:cNvSpPr txBox="1">
            <a:spLocks noChangeArrowheads="1"/>
          </p:cNvSpPr>
          <p:nvPr/>
        </p:nvSpPr>
        <p:spPr bwMode="auto">
          <a:xfrm>
            <a:off x="3327396" y="399749"/>
            <a:ext cx="2581049" cy="27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defTabSz="1041400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1041400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1041400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1041400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1041400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sz="1200"/>
              <a:t>FIM Kernkompetenzzentrum</a:t>
            </a:r>
          </a:p>
        </p:txBody>
      </p:sp>
      <p:sp>
        <p:nvSpPr>
          <p:cNvPr id="6147" name="Text Box 8"/>
          <p:cNvSpPr txBox="1">
            <a:spLocks noChangeArrowheads="1"/>
          </p:cNvSpPr>
          <p:nvPr/>
        </p:nvSpPr>
        <p:spPr bwMode="auto">
          <a:xfrm>
            <a:off x="5418891" y="9270798"/>
            <a:ext cx="489554" cy="2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defTabSz="1041400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1041400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1041400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1041400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1041400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r" eaLnBrk="1" hangingPunct="1">
              <a:defRPr/>
            </a:pPr>
            <a:fld id="{2A7E5708-ABD0-4AAF-A00D-8CC4427C9858}" type="slidenum">
              <a:rPr lang="de-DE" sz="1200"/>
              <a:pPr algn="r" eaLnBrk="1" hangingPunct="1">
                <a:defRPr/>
              </a:pPr>
              <a:t>‹Nr.›</a:t>
            </a:fld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260469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39775"/>
            <a:ext cx="5348287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691303"/>
            <a:ext cx="5438748" cy="44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50484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48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37266" algn="l" rtl="0" eaLnBrk="0" fontAlgn="base" hangingPunct="0">
      <a:spcBef>
        <a:spcPct val="30000"/>
      </a:spcBef>
      <a:spcAft>
        <a:spcPct val="0"/>
      </a:spcAft>
      <a:defRPr sz="1148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874532" algn="l" rtl="0" eaLnBrk="0" fontAlgn="base" hangingPunct="0">
      <a:spcBef>
        <a:spcPct val="30000"/>
      </a:spcBef>
      <a:spcAft>
        <a:spcPct val="0"/>
      </a:spcAft>
      <a:defRPr sz="1148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11798" algn="l" rtl="0" eaLnBrk="0" fontAlgn="base" hangingPunct="0">
      <a:spcBef>
        <a:spcPct val="30000"/>
      </a:spcBef>
      <a:spcAft>
        <a:spcPct val="0"/>
      </a:spcAft>
      <a:defRPr sz="1148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749064" algn="l" rtl="0" eaLnBrk="0" fontAlgn="base" hangingPunct="0">
      <a:spcBef>
        <a:spcPct val="30000"/>
      </a:spcBef>
      <a:spcAft>
        <a:spcPct val="0"/>
      </a:spcAft>
      <a:defRPr sz="1148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186330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6pPr>
    <a:lvl7pPr marL="2623596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7pPr>
    <a:lvl8pPr marL="3060863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8pPr>
    <a:lvl9pPr marL="3498129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9.jpeg"/><Relationship Id="rId12" Type="http://schemas.openxmlformats.org/officeDocument/2006/relationships/image" Target="../media/image7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jpeg"/><Relationship Id="rId11" Type="http://schemas.openxmlformats.org/officeDocument/2006/relationships/image" Target="../media/image6.jpeg"/><Relationship Id="rId5" Type="http://schemas.openxmlformats.org/officeDocument/2006/relationships/image" Target="../media/image1.emf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1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2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1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2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1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2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1.png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2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1.png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2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9.jpeg"/><Relationship Id="rId12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jpeg"/><Relationship Id="rId11" Type="http://schemas.openxmlformats.org/officeDocument/2006/relationships/image" Target="../media/image6.jpeg"/><Relationship Id="rId5" Type="http://schemas.openxmlformats.org/officeDocument/2006/relationships/image" Target="../media/image1.emf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1.png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2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9.jpeg"/><Relationship Id="rId12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jpeg"/><Relationship Id="rId11" Type="http://schemas.openxmlformats.org/officeDocument/2006/relationships/image" Target="../media/image6.jpeg"/><Relationship Id="rId5" Type="http://schemas.openxmlformats.org/officeDocument/2006/relationships/image" Target="../media/image1.emf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4.bin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9.jpeg"/><Relationship Id="rId12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jpeg"/><Relationship Id="rId11" Type="http://schemas.openxmlformats.org/officeDocument/2006/relationships/image" Target="../media/image6.jpeg"/><Relationship Id="rId5" Type="http://schemas.openxmlformats.org/officeDocument/2006/relationships/image" Target="../media/image1.emf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5.bin"/><Relationship Id="rId9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9.jpeg"/><Relationship Id="rId12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jpeg"/><Relationship Id="rId11" Type="http://schemas.openxmlformats.org/officeDocument/2006/relationships/image" Target="../media/image6.jpeg"/><Relationship Id="rId5" Type="http://schemas.openxmlformats.org/officeDocument/2006/relationships/image" Target="../media/image1.emf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6.bin"/><Relationship Id="rId9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9.jpeg"/><Relationship Id="rId12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jpeg"/><Relationship Id="rId11" Type="http://schemas.openxmlformats.org/officeDocument/2006/relationships/image" Target="../media/image6.jpeg"/><Relationship Id="rId5" Type="http://schemas.openxmlformats.org/officeDocument/2006/relationships/image" Target="../media/image1.emf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7.bin"/><Relationship Id="rId9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9.jpeg"/><Relationship Id="rId12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jpeg"/><Relationship Id="rId11" Type="http://schemas.openxmlformats.org/officeDocument/2006/relationships/image" Target="../media/image6.jpeg"/><Relationship Id="rId5" Type="http://schemas.openxmlformats.org/officeDocument/2006/relationships/image" Target="../media/image1.emf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8.bin"/><Relationship Id="rId9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9.jpeg"/><Relationship Id="rId12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jpeg"/><Relationship Id="rId11" Type="http://schemas.openxmlformats.org/officeDocument/2006/relationships/image" Target="../media/image6.jpeg"/><Relationship Id="rId5" Type="http://schemas.openxmlformats.org/officeDocument/2006/relationships/image" Target="../media/image1.emf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9.bin"/><Relationship Id="rId9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9.jpeg"/><Relationship Id="rId12" Type="http://schemas.openxmlformats.org/officeDocument/2006/relationships/image" Target="../media/image7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jpeg"/><Relationship Id="rId11" Type="http://schemas.openxmlformats.org/officeDocument/2006/relationships/image" Target="../media/image6.jpeg"/><Relationship Id="rId5" Type="http://schemas.openxmlformats.org/officeDocument/2006/relationships/image" Target="../media/image1.emf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_A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96641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1529" y="1927638"/>
            <a:ext cx="9902943" cy="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endParaRPr lang="de-DE" altLang="de-DE" sz="1516"/>
          </a:p>
        </p:txBody>
      </p:sp>
      <p:sp>
        <p:nvSpPr>
          <p:cNvPr id="5147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34526" y="2268538"/>
            <a:ext cx="5459001" cy="229301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148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28588" y="5151668"/>
            <a:ext cx="5478874" cy="1475048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grpSp>
        <p:nvGrpSpPr>
          <p:cNvPr id="14" name="Gruppieren 13"/>
          <p:cNvGrpSpPr/>
          <p:nvPr userDrawn="1"/>
        </p:nvGrpSpPr>
        <p:grpSpPr>
          <a:xfrm>
            <a:off x="5774207" y="6258071"/>
            <a:ext cx="3735105" cy="376477"/>
            <a:chOff x="4303295" y="3840901"/>
            <a:chExt cx="3559160" cy="364728"/>
          </a:xfrm>
        </p:grpSpPr>
        <p:pic>
          <p:nvPicPr>
            <p:cNvPr id="15" name="Picture 2"/>
            <p:cNvPicPr/>
            <p:nvPr/>
          </p:nvPicPr>
          <p:blipFill rotWithShape="1"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67" r="5373" b="9793"/>
            <a:stretch/>
          </p:blipFill>
          <p:spPr bwMode="auto">
            <a:xfrm>
              <a:off x="4303295" y="3840901"/>
              <a:ext cx="1120964" cy="3589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6" name="Picture 4"/>
            <p:cNvPicPr/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1218" y="3853877"/>
              <a:ext cx="1005658" cy="33233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Grafik 16" descr="logozeile_deutsch.jpg"/>
            <p:cNvPicPr/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484" b="3191"/>
            <a:stretch/>
          </p:blipFill>
          <p:spPr bwMode="auto">
            <a:xfrm>
              <a:off x="7037893" y="3853877"/>
              <a:ext cx="309202" cy="339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rafik 17" descr="logozeile_deutsch.jpg"/>
            <p:cNvPicPr/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2" r="72907"/>
            <a:stretch/>
          </p:blipFill>
          <p:spPr bwMode="auto">
            <a:xfrm>
              <a:off x="7454056" y="3858359"/>
              <a:ext cx="408399" cy="3472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rafik 18" descr="V:\Sekreta\CI\01 Releases\2014_II\Release_alterSharePoint\Final-FRöhrich\TUM_Schwarz [Konvertiert].png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835" y="3853877"/>
              <a:ext cx="287099" cy="3323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Text Box 38"/>
          <p:cNvSpPr txBox="1">
            <a:spLocks noChangeArrowheads="1"/>
          </p:cNvSpPr>
          <p:nvPr userDrawn="1"/>
        </p:nvSpPr>
        <p:spPr bwMode="auto">
          <a:xfrm>
            <a:off x="5869019" y="2068979"/>
            <a:ext cx="3679597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Universität Augsburg, Universität Bayreuth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Prof. Dr. Hans Ulrich Buhl</a:t>
            </a:r>
            <a:br>
              <a:rPr lang="de-DE" sz="1400" b="1" dirty="0">
                <a:solidFill>
                  <a:schemeClr val="accent2"/>
                </a:solidFill>
              </a:rPr>
            </a:br>
            <a:r>
              <a:rPr lang="de-DE" sz="1400" b="1" dirty="0">
                <a:solidFill>
                  <a:schemeClr val="accent2"/>
                </a:solidFill>
              </a:rPr>
              <a:t>Prof. Dr. Torsten </a:t>
            </a:r>
            <a:r>
              <a:rPr lang="de-DE" sz="1400" b="1" dirty="0" err="1">
                <a:solidFill>
                  <a:schemeClr val="accent2"/>
                </a:solidFill>
              </a:rPr>
              <a:t>Eymann</a:t>
            </a:r>
            <a:br>
              <a:rPr lang="de-DE" sz="1400" b="1" dirty="0">
                <a:solidFill>
                  <a:schemeClr val="accent2"/>
                </a:solidFill>
              </a:rPr>
            </a:br>
            <a:r>
              <a:rPr lang="de-DE" sz="1400" b="1" dirty="0">
                <a:solidFill>
                  <a:schemeClr val="accent2"/>
                </a:solidFill>
              </a:rPr>
              <a:t>Prof. Dr. Gilbert Fridgen</a:t>
            </a:r>
            <a:br>
              <a:rPr lang="de-DE" sz="1400" b="1" dirty="0">
                <a:solidFill>
                  <a:schemeClr val="accent2"/>
                </a:solidFill>
              </a:rPr>
            </a:br>
            <a:r>
              <a:rPr lang="de-DE" sz="1400" b="1" dirty="0">
                <a:solidFill>
                  <a:schemeClr val="accent2"/>
                </a:solidFill>
              </a:rPr>
              <a:t>Prof. Dr. Henner Gimpel</a:t>
            </a:r>
            <a:br>
              <a:rPr lang="de-DE" sz="1400" b="1" dirty="0">
                <a:solidFill>
                  <a:schemeClr val="accent2"/>
                </a:solidFill>
              </a:rPr>
            </a:br>
            <a:r>
              <a:rPr lang="de-DE" sz="1400" b="1" dirty="0">
                <a:solidFill>
                  <a:schemeClr val="accent2"/>
                </a:solidFill>
              </a:rPr>
              <a:t>Prof. Dr. Björn Häckel</a:t>
            </a:r>
            <a:br>
              <a:rPr lang="de-DE" sz="1400" b="1" dirty="0">
                <a:solidFill>
                  <a:schemeClr val="accent2"/>
                </a:solidFill>
              </a:rPr>
            </a:br>
            <a:r>
              <a:rPr lang="de-DE" sz="1400" b="1" dirty="0">
                <a:solidFill>
                  <a:schemeClr val="accent2"/>
                </a:solidFill>
              </a:rPr>
              <a:t>Prof. Dr. Maximilian Röglinger</a:t>
            </a:r>
            <a:br>
              <a:rPr lang="de-DE" sz="1400" b="1" dirty="0">
                <a:solidFill>
                  <a:schemeClr val="accent2"/>
                </a:solidFill>
              </a:rPr>
            </a:br>
            <a:r>
              <a:rPr lang="de-DE" sz="1400" b="1" dirty="0">
                <a:solidFill>
                  <a:schemeClr val="accent2"/>
                </a:solidFill>
              </a:rPr>
              <a:t>Prof. Dr. Nils Urbach</a:t>
            </a:r>
          </a:p>
          <a:p>
            <a:pPr marL="0" marR="0" indent="0" algn="l" defTabSz="94882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accent2"/>
                </a:solidFill>
              </a:rPr>
              <a:t>Kernkompetenzzentrum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Finanz- &amp; Informationsmanagement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Projektgruppe Wirtschaftsinformatik 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des Fraunhofer FIT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www.fim-rc.de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www.fit.fraunhofer.de/wi</a:t>
            </a:r>
          </a:p>
        </p:txBody>
      </p:sp>
    </p:spTree>
    <p:extLst>
      <p:ext uri="{BB962C8B-B14F-4D97-AF65-F5344CB8AC3E}">
        <p14:creationId xmlns:p14="http://schemas.microsoft.com/office/powerpoint/2010/main" val="2755842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9" userDrawn="1">
          <p15:clr>
            <a:srgbClr val="FBAE40"/>
          </p15:clr>
        </p15:guide>
        <p15:guide id="2" pos="3688" userDrawn="1">
          <p15:clr>
            <a:srgbClr val="FBAE40"/>
          </p15:clr>
        </p15:guide>
        <p15:guide id="3" pos="81" userDrawn="1">
          <p15:clr>
            <a:srgbClr val="FBAE40"/>
          </p15:clr>
        </p15:guide>
        <p15:guide id="4" orient="horz" pos="41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83020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0" descr="prod_ro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5854433" y="354854"/>
            <a:ext cx="3707107" cy="143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1529" y="1927638"/>
            <a:ext cx="9902943" cy="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endParaRPr lang="de-DE" altLang="de-DE" sz="1516"/>
          </a:p>
        </p:txBody>
      </p:sp>
      <p:pic>
        <p:nvPicPr>
          <p:cNvPr id="9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6" y="318767"/>
            <a:ext cx="2461213" cy="146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8"/>
          <p:cNvSpPr txBox="1">
            <a:spLocks noChangeArrowheads="1"/>
          </p:cNvSpPr>
          <p:nvPr userDrawn="1"/>
        </p:nvSpPr>
        <p:spPr bwMode="auto">
          <a:xfrm>
            <a:off x="5868121" y="2068979"/>
            <a:ext cx="307750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  <a:latin typeface="+mj-lt"/>
              </a:rPr>
              <a:t>Universität </a:t>
            </a:r>
          </a:p>
          <a:p>
            <a:pPr marL="0" marR="0" indent="0" algn="l" defTabSz="94882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400" dirty="0">
              <a:solidFill>
                <a:schemeClr val="accent2"/>
              </a:solidFill>
              <a:latin typeface="+mj-lt"/>
            </a:endParaRPr>
          </a:p>
          <a:p>
            <a:pPr marL="0" marR="0" indent="0" algn="l" defTabSz="94882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accent2"/>
                </a:solidFill>
                <a:latin typeface="+mj-lt"/>
              </a:rPr>
              <a:t>Kernkompetenzzentrum</a:t>
            </a:r>
            <a:br>
              <a:rPr lang="de-DE" sz="1400" dirty="0">
                <a:solidFill>
                  <a:schemeClr val="accent2"/>
                </a:solidFill>
                <a:latin typeface="+mj-lt"/>
              </a:rPr>
            </a:br>
            <a:r>
              <a:rPr lang="de-DE" sz="1400" dirty="0">
                <a:solidFill>
                  <a:schemeClr val="accent2"/>
                </a:solidFill>
                <a:latin typeface="+mj-lt"/>
              </a:rPr>
              <a:t>Finanz- &amp; Informationsmanagement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  <a:latin typeface="+mj-lt"/>
              </a:rPr>
              <a:t>Projektgruppe Wirtschaftsinformatik </a:t>
            </a:r>
            <a:br>
              <a:rPr lang="de-DE" sz="1400" dirty="0">
                <a:solidFill>
                  <a:schemeClr val="accent2"/>
                </a:solidFill>
                <a:latin typeface="+mj-lt"/>
              </a:rPr>
            </a:br>
            <a:r>
              <a:rPr lang="de-DE" sz="1400" dirty="0">
                <a:solidFill>
                  <a:schemeClr val="accent2"/>
                </a:solidFill>
                <a:latin typeface="+mj-lt"/>
              </a:rPr>
              <a:t>des Fraunhofer FIT</a:t>
            </a:r>
          </a:p>
          <a:p>
            <a:pPr eaLnBrk="1" hangingPunct="1">
              <a:spcBef>
                <a:spcPct val="50000"/>
              </a:spcBef>
              <a:defRPr/>
            </a:pPr>
            <a:endParaRPr lang="de-DE" sz="1400" b="1" dirty="0">
              <a:solidFill>
                <a:schemeClr val="accent2"/>
              </a:solidFill>
              <a:latin typeface="+mj-lt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  <a:latin typeface="+mj-lt"/>
              </a:rPr>
              <a:t>www.fim-rc.de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  <a:latin typeface="+mj-lt"/>
              </a:rPr>
              <a:t>www.fit.fraunhofer.de/wi</a:t>
            </a:r>
          </a:p>
        </p:txBody>
      </p:sp>
      <p:grpSp>
        <p:nvGrpSpPr>
          <p:cNvPr id="14" name="Gruppieren 13"/>
          <p:cNvGrpSpPr/>
          <p:nvPr userDrawn="1"/>
        </p:nvGrpSpPr>
        <p:grpSpPr>
          <a:xfrm>
            <a:off x="5774207" y="6258071"/>
            <a:ext cx="3735105" cy="376477"/>
            <a:chOff x="4303295" y="3840901"/>
            <a:chExt cx="3559160" cy="364728"/>
          </a:xfrm>
        </p:grpSpPr>
        <p:pic>
          <p:nvPicPr>
            <p:cNvPr id="15" name="Picture 2"/>
            <p:cNvPicPr/>
            <p:nvPr/>
          </p:nvPicPr>
          <p:blipFill rotWithShape="1"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67" r="5373" b="9793"/>
            <a:stretch/>
          </p:blipFill>
          <p:spPr bwMode="auto">
            <a:xfrm>
              <a:off x="4303295" y="3840901"/>
              <a:ext cx="1120964" cy="3589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6" name="Picture 4"/>
            <p:cNvPicPr/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1218" y="3853877"/>
              <a:ext cx="1005658" cy="33233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Grafik 16" descr="logozeile_deutsch.jpg"/>
            <p:cNvPicPr/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484" b="3191"/>
            <a:stretch/>
          </p:blipFill>
          <p:spPr bwMode="auto">
            <a:xfrm>
              <a:off x="7037893" y="3853877"/>
              <a:ext cx="309202" cy="339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rafik 17" descr="logozeile_deutsch.jpg"/>
            <p:cNvPicPr/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2" r="72907"/>
            <a:stretch/>
          </p:blipFill>
          <p:spPr bwMode="auto">
            <a:xfrm>
              <a:off x="7454056" y="3858359"/>
              <a:ext cx="408399" cy="3472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rafik 18" descr="V:\Sekreta\CI\01 Releases\2014_II\Release_alterSharePoint\Final-FRöhrich\TUM_Schwarz [Konvertiert].png"/>
            <p:cNvPicPr/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835" y="3853877"/>
              <a:ext cx="287099" cy="3323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873779" y="2386422"/>
            <a:ext cx="3421239" cy="292344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6799833" y="2059954"/>
            <a:ext cx="2539150" cy="325839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5873779" y="3784728"/>
            <a:ext cx="3421239" cy="292344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34526" y="2268538"/>
            <a:ext cx="5459001" cy="229301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3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28588" y="5151668"/>
            <a:ext cx="5478874" cy="1475048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167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688" userDrawn="1">
          <p15:clr>
            <a:srgbClr val="FBAE40"/>
          </p15:clr>
        </p15:guide>
        <p15:guide id="3" pos="6003" userDrawn="1">
          <p15:clr>
            <a:srgbClr val="FBAE40"/>
          </p15:clr>
        </p15:guide>
        <p15:guide id="4" orient="horz" pos="417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69824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442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74935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8158" y="1297623"/>
            <a:ext cx="4641144" cy="505816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705"/>
            </a:lvl6pPr>
            <a:lvl7pPr>
              <a:defRPr sz="1705"/>
            </a:lvl7pPr>
            <a:lvl8pPr>
              <a:defRPr sz="1705"/>
            </a:lvl8pPr>
            <a:lvl9pPr>
              <a:defRPr sz="170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6057" y="1297623"/>
            <a:ext cx="4642674" cy="505816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705"/>
            </a:lvl6pPr>
            <a:lvl7pPr>
              <a:defRPr sz="1705"/>
            </a:lvl7pPr>
            <a:lvl8pPr>
              <a:defRPr sz="1705"/>
            </a:lvl8pPr>
            <a:lvl9pPr>
              <a:defRPr sz="170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1183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27784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408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27698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984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T_Ba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8490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1529" y="1927638"/>
            <a:ext cx="9902943" cy="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449"/>
          </a:p>
        </p:txBody>
      </p:sp>
      <p:sp>
        <p:nvSpPr>
          <p:cNvPr id="5147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68158" y="2268960"/>
            <a:ext cx="5459001" cy="2293016"/>
          </a:xfrm>
          <a:prstGeom prst="rect">
            <a:avLst/>
          </a:prstGeom>
        </p:spPr>
        <p:txBody>
          <a:bodyPr lIns="0"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148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68157" y="5158913"/>
            <a:ext cx="5478874" cy="1475048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151" y="564468"/>
            <a:ext cx="3714137" cy="112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ieren 4"/>
          <p:cNvGrpSpPr/>
          <p:nvPr userDrawn="1"/>
        </p:nvGrpSpPr>
        <p:grpSpPr>
          <a:xfrm>
            <a:off x="5848150" y="5923095"/>
            <a:ext cx="3712278" cy="682627"/>
            <a:chOff x="6073079" y="6253527"/>
            <a:chExt cx="3855058" cy="72070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3079" y="6253527"/>
              <a:ext cx="1220400" cy="720709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035" y="6253527"/>
              <a:ext cx="1832102" cy="720000"/>
            </a:xfrm>
            <a:prstGeom prst="rect">
              <a:avLst/>
            </a:prstGeom>
          </p:spPr>
        </p:pic>
      </p:grpSp>
      <p:sp>
        <p:nvSpPr>
          <p:cNvPr id="10" name="Text Box 38"/>
          <p:cNvSpPr txBox="1">
            <a:spLocks noChangeArrowheads="1"/>
          </p:cNvSpPr>
          <p:nvPr userDrawn="1"/>
        </p:nvSpPr>
        <p:spPr bwMode="auto">
          <a:xfrm>
            <a:off x="5842705" y="2068979"/>
            <a:ext cx="387221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Universität Bayreuth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Prof. Dr. Daniel Baier</a:t>
            </a:r>
          </a:p>
          <a:p>
            <a:pPr marL="0" marR="0" indent="0" algn="l" defTabSz="94882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accent2"/>
                </a:solidFill>
              </a:rPr>
              <a:t>Kernkompetenzzentrum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Finanz- &amp; Informationsmanagement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Projektgruppe Wirtschaftsinformatik 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des Fraunhofer FIT</a:t>
            </a:r>
          </a:p>
          <a:p>
            <a:pPr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Lehrstuhl für Innovations- und Dialogmarketing</a:t>
            </a:r>
          </a:p>
          <a:p>
            <a:pPr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www.innodialog.uni-bayreuth.de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www.fim-rc.de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www.fit.fraunhofer.de/wi</a:t>
            </a:r>
          </a:p>
        </p:txBody>
      </p:sp>
    </p:spTree>
    <p:extLst>
      <p:ext uri="{BB962C8B-B14F-4D97-AF65-F5344CB8AC3E}">
        <p14:creationId xmlns:p14="http://schemas.microsoft.com/office/powerpoint/2010/main" val="2353432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pos="36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T_Eym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30240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1529" y="1927638"/>
            <a:ext cx="9902943" cy="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449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151" y="564468"/>
            <a:ext cx="3714137" cy="112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ieren 4"/>
          <p:cNvGrpSpPr/>
          <p:nvPr userDrawn="1"/>
        </p:nvGrpSpPr>
        <p:grpSpPr>
          <a:xfrm>
            <a:off x="5848150" y="5923095"/>
            <a:ext cx="3712278" cy="682627"/>
            <a:chOff x="6073079" y="6253527"/>
            <a:chExt cx="3855058" cy="72070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3079" y="6253527"/>
              <a:ext cx="1220400" cy="720709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035" y="6253527"/>
              <a:ext cx="1832102" cy="720000"/>
            </a:xfrm>
            <a:prstGeom prst="rect">
              <a:avLst/>
            </a:prstGeom>
          </p:spPr>
        </p:pic>
      </p:grpSp>
      <p:sp>
        <p:nvSpPr>
          <p:cNvPr id="12" name="Text Box 38"/>
          <p:cNvSpPr txBox="1">
            <a:spLocks noChangeArrowheads="1"/>
          </p:cNvSpPr>
          <p:nvPr userDrawn="1"/>
        </p:nvSpPr>
        <p:spPr bwMode="auto">
          <a:xfrm>
            <a:off x="5866594" y="2060848"/>
            <a:ext cx="398295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Universität Bayreuth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Prof. Dr. Torsten </a:t>
            </a:r>
            <a:r>
              <a:rPr lang="de-DE" sz="1400" b="1" dirty="0" err="1">
                <a:solidFill>
                  <a:schemeClr val="accent2"/>
                </a:solidFill>
              </a:rPr>
              <a:t>Eymann</a:t>
            </a:r>
            <a:endParaRPr lang="de-DE" sz="1400" b="1" dirty="0">
              <a:solidFill>
                <a:schemeClr val="accent2"/>
              </a:solidFill>
            </a:endParaRPr>
          </a:p>
          <a:p>
            <a:pPr marL="0" marR="0" indent="0" algn="l" defTabSz="10017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accent2"/>
                </a:solidFill>
              </a:rPr>
              <a:t>Kernkompetenzzentrum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Finanz- &amp; Informationsmanagement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Projektgruppe Wirtschaftsinformatik 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des Fraunhofer FIT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Lehrstuhl für Betriebswirtschaft</a:t>
            </a:r>
            <a:r>
              <a:rPr lang="de-DE" sz="1400" baseline="0" dirty="0">
                <a:solidFill>
                  <a:schemeClr val="accent2"/>
                </a:solidFill>
              </a:rPr>
              <a:t> VII -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Wirtschaftsinformatik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Betriebswirtschaftliches Forschungszentrum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für Fragen der mittelständischen Wirtschaft e.V.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www.bwl7.uni-bayreuth.de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www.fim-rc.de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www.fit.fraunhofer.de/wi</a:t>
            </a:r>
          </a:p>
        </p:txBody>
      </p:sp>
      <p:sp>
        <p:nvSpPr>
          <p:cNvPr id="13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68158" y="2268960"/>
            <a:ext cx="5459001" cy="2293016"/>
          </a:xfrm>
          <a:prstGeom prst="rect">
            <a:avLst/>
          </a:prstGeom>
        </p:spPr>
        <p:txBody>
          <a:bodyPr lIns="0"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68157" y="5158913"/>
            <a:ext cx="5478874" cy="1475048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30683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368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T_Frid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266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1529" y="1927638"/>
            <a:ext cx="9902943" cy="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449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151" y="564468"/>
            <a:ext cx="3714137" cy="112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ieren 4"/>
          <p:cNvGrpSpPr/>
          <p:nvPr userDrawn="1"/>
        </p:nvGrpSpPr>
        <p:grpSpPr>
          <a:xfrm>
            <a:off x="5848150" y="5923095"/>
            <a:ext cx="3712278" cy="682627"/>
            <a:chOff x="6073079" y="6253527"/>
            <a:chExt cx="3855058" cy="72070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3079" y="6253527"/>
              <a:ext cx="1220400" cy="720709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035" y="6253527"/>
              <a:ext cx="1832102" cy="720000"/>
            </a:xfrm>
            <a:prstGeom prst="rect">
              <a:avLst/>
            </a:prstGeom>
          </p:spPr>
        </p:pic>
      </p:grpSp>
      <p:sp>
        <p:nvSpPr>
          <p:cNvPr id="12" name="Text Box 38"/>
          <p:cNvSpPr txBox="1">
            <a:spLocks noChangeArrowheads="1"/>
          </p:cNvSpPr>
          <p:nvPr userDrawn="1"/>
        </p:nvSpPr>
        <p:spPr bwMode="auto">
          <a:xfrm>
            <a:off x="5842705" y="2068979"/>
            <a:ext cx="3077509" cy="321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Universität Bayreuth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Prof. Dr. Gilbert Fridgen</a:t>
            </a:r>
          </a:p>
          <a:p>
            <a:pPr marL="0" marR="0" indent="0" algn="l" defTabSz="94882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accent2"/>
                </a:solidFill>
              </a:rPr>
              <a:t>Kernkompetenzzentrum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Finanz- &amp; Informationsmanagement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Projektgruppe Wirtschaftsinformatik 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des Fraunhofer FIT</a:t>
            </a:r>
          </a:p>
          <a:p>
            <a:pPr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Professur für Wirtschaftsinformatik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und Nachhaltiges IT-Management</a:t>
            </a:r>
          </a:p>
          <a:p>
            <a:pPr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www.nim.uni-bayreuth.de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www.fim-rc.de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www.fit.fraunhofer.de/wi</a:t>
            </a:r>
          </a:p>
        </p:txBody>
      </p:sp>
      <p:sp>
        <p:nvSpPr>
          <p:cNvPr id="13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68158" y="2268960"/>
            <a:ext cx="5459001" cy="2293016"/>
          </a:xfrm>
          <a:prstGeom prst="rect">
            <a:avLst/>
          </a:prstGeom>
        </p:spPr>
        <p:txBody>
          <a:bodyPr lIns="0"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68157" y="5158913"/>
            <a:ext cx="5478874" cy="1475048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0268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pos="368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T_Röglin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79053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1529" y="1927638"/>
            <a:ext cx="9902943" cy="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449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151" y="564468"/>
            <a:ext cx="3714137" cy="112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ieren 4"/>
          <p:cNvGrpSpPr/>
          <p:nvPr userDrawn="1"/>
        </p:nvGrpSpPr>
        <p:grpSpPr>
          <a:xfrm>
            <a:off x="5848150" y="5923095"/>
            <a:ext cx="3712278" cy="682627"/>
            <a:chOff x="6073079" y="6253527"/>
            <a:chExt cx="3855058" cy="72070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3079" y="6253527"/>
              <a:ext cx="1220400" cy="720709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035" y="6253527"/>
              <a:ext cx="1832102" cy="720000"/>
            </a:xfrm>
            <a:prstGeom prst="rect">
              <a:avLst/>
            </a:prstGeom>
          </p:spPr>
        </p:pic>
      </p:grpSp>
      <p:sp>
        <p:nvSpPr>
          <p:cNvPr id="12" name="Text Box 38"/>
          <p:cNvSpPr txBox="1">
            <a:spLocks noChangeArrowheads="1"/>
          </p:cNvSpPr>
          <p:nvPr userDrawn="1"/>
        </p:nvSpPr>
        <p:spPr bwMode="auto">
          <a:xfrm>
            <a:off x="5854936" y="2068979"/>
            <a:ext cx="3446777" cy="321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Universität Bayreuth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Prof. Dr. Maximilian Röglinger</a:t>
            </a:r>
          </a:p>
          <a:p>
            <a:pPr marL="0" marR="0" indent="0" algn="l" defTabSz="94882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accent2"/>
                </a:solidFill>
              </a:rPr>
              <a:t>Professur für Wirtschaftsinformatik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und Wertorientiertes Prozessmanagement</a:t>
            </a:r>
          </a:p>
          <a:p>
            <a:pPr marL="0" marR="0" indent="0" algn="l" defTabSz="94882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accent2"/>
                </a:solidFill>
              </a:rPr>
              <a:t>Kernkompetenzzentrum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Finanz- &amp; Informationsmanagement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Projektgruppe Wirtschaftsinformatik 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des Fraunhofer FIT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www.wpm.uni-bayreuth.de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www.fim-rc.de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www.fit.fraunhofer.de/wi</a:t>
            </a:r>
          </a:p>
        </p:txBody>
      </p:sp>
      <p:sp>
        <p:nvSpPr>
          <p:cNvPr id="13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68158" y="2268960"/>
            <a:ext cx="5459001" cy="2293016"/>
          </a:xfrm>
          <a:prstGeom prst="rect">
            <a:avLst/>
          </a:prstGeom>
        </p:spPr>
        <p:txBody>
          <a:bodyPr lIns="0"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68157" y="5158913"/>
            <a:ext cx="5478874" cy="1475048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33165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pos="368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T_Urb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5071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1529" y="1927638"/>
            <a:ext cx="9902943" cy="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449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151" y="564468"/>
            <a:ext cx="3714137" cy="112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ieren 4"/>
          <p:cNvGrpSpPr/>
          <p:nvPr userDrawn="1"/>
        </p:nvGrpSpPr>
        <p:grpSpPr>
          <a:xfrm>
            <a:off x="5848150" y="5923095"/>
            <a:ext cx="3712278" cy="682627"/>
            <a:chOff x="6073079" y="6253527"/>
            <a:chExt cx="3855058" cy="72070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3079" y="6253527"/>
              <a:ext cx="1220400" cy="720709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035" y="6253527"/>
              <a:ext cx="1832102" cy="720000"/>
            </a:xfrm>
            <a:prstGeom prst="rect">
              <a:avLst/>
            </a:prstGeom>
          </p:spPr>
        </p:pic>
      </p:grpSp>
      <p:sp>
        <p:nvSpPr>
          <p:cNvPr id="12" name="Text Box 38"/>
          <p:cNvSpPr txBox="1">
            <a:spLocks noChangeArrowheads="1"/>
          </p:cNvSpPr>
          <p:nvPr userDrawn="1"/>
        </p:nvSpPr>
        <p:spPr bwMode="auto">
          <a:xfrm>
            <a:off x="5842705" y="2064246"/>
            <a:ext cx="3077509" cy="321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Universität Bayreuth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Prof. Dr. Nils Urbach</a:t>
            </a:r>
          </a:p>
          <a:p>
            <a:pPr marL="0" marR="0" indent="0" algn="l" defTabSz="94882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accent2"/>
                </a:solidFill>
              </a:rPr>
              <a:t>Kernkompetenzzentrum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Finanz- &amp; Informationsmanagement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Projektgruppe Wirtschaftsinformatik 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des Fraunhofer FIT</a:t>
            </a:r>
          </a:p>
          <a:p>
            <a:pPr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Professur für Wirtschaftsinformatik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und Strategisches IT-Management</a:t>
            </a:r>
          </a:p>
          <a:p>
            <a:pPr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www.sim.uni-bayreuth.de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www.fim-rc.de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www.fit.fraunhofer.de/wi</a:t>
            </a:r>
          </a:p>
        </p:txBody>
      </p:sp>
      <p:sp>
        <p:nvSpPr>
          <p:cNvPr id="13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68158" y="2268960"/>
            <a:ext cx="5459001" cy="2293016"/>
          </a:xfrm>
          <a:prstGeom prst="rect">
            <a:avLst/>
          </a:prstGeom>
        </p:spPr>
        <p:txBody>
          <a:bodyPr lIns="0"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68157" y="5158913"/>
            <a:ext cx="5478874" cy="1475048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46301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pos="36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Ba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73271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0" descr="prod_ro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5854433" y="354854"/>
            <a:ext cx="3707107" cy="143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1529" y="1927638"/>
            <a:ext cx="9902943" cy="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endParaRPr lang="de-DE" altLang="de-DE" sz="1516"/>
          </a:p>
        </p:txBody>
      </p:sp>
      <p:pic>
        <p:nvPicPr>
          <p:cNvPr id="9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6" y="318767"/>
            <a:ext cx="2461213" cy="146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uppieren 13"/>
          <p:cNvGrpSpPr/>
          <p:nvPr userDrawn="1"/>
        </p:nvGrpSpPr>
        <p:grpSpPr>
          <a:xfrm>
            <a:off x="5774207" y="6258071"/>
            <a:ext cx="3735105" cy="376477"/>
            <a:chOff x="4303295" y="3840901"/>
            <a:chExt cx="3559160" cy="364728"/>
          </a:xfrm>
        </p:grpSpPr>
        <p:pic>
          <p:nvPicPr>
            <p:cNvPr id="15" name="Picture 2"/>
            <p:cNvPicPr/>
            <p:nvPr/>
          </p:nvPicPr>
          <p:blipFill rotWithShape="1"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67" r="5373" b="9793"/>
            <a:stretch/>
          </p:blipFill>
          <p:spPr bwMode="auto">
            <a:xfrm>
              <a:off x="4303295" y="3840901"/>
              <a:ext cx="1120964" cy="3589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6" name="Picture 4"/>
            <p:cNvPicPr/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1218" y="3853877"/>
              <a:ext cx="1005658" cy="33233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Grafik 16" descr="logozeile_deutsch.jpg"/>
            <p:cNvPicPr/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484" b="3191"/>
            <a:stretch/>
          </p:blipFill>
          <p:spPr bwMode="auto">
            <a:xfrm>
              <a:off x="7037893" y="3853877"/>
              <a:ext cx="309202" cy="339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rafik 17" descr="logozeile_deutsch.jpg"/>
            <p:cNvPicPr/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2" r="72907"/>
            <a:stretch/>
          </p:blipFill>
          <p:spPr bwMode="auto">
            <a:xfrm>
              <a:off x="7454056" y="3858359"/>
              <a:ext cx="408399" cy="3472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rafik 18" descr="V:\Sekreta\CI\01 Releases\2014_II\Release_alterSharePoint\Final-FRöhrich\TUM_Schwarz [Konvertiert].png"/>
            <p:cNvPicPr/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835" y="3853877"/>
              <a:ext cx="287099" cy="3323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Text Box 38"/>
          <p:cNvSpPr txBox="1">
            <a:spLocks noChangeArrowheads="1"/>
          </p:cNvSpPr>
          <p:nvPr userDrawn="1"/>
        </p:nvSpPr>
        <p:spPr bwMode="auto">
          <a:xfrm>
            <a:off x="5842705" y="2068979"/>
            <a:ext cx="387221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Universität Bayreuth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Prof. Dr. Daniel Baier</a:t>
            </a:r>
          </a:p>
          <a:p>
            <a:pPr marL="0" marR="0" indent="0" algn="l" defTabSz="94882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accent2"/>
                </a:solidFill>
              </a:rPr>
              <a:t>Kernkompetenzzentrum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Finanz- &amp; Informationsmanagement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Projektgruppe Wirtschaftsinformatik 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des Fraunhofer FIT</a:t>
            </a:r>
          </a:p>
          <a:p>
            <a:pPr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Lehrstuhl für Innovations- und Dialogmarketing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www.fim-rc.de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www.fit.fraunhofer.de/wi</a:t>
            </a:r>
          </a:p>
        </p:txBody>
      </p:sp>
      <p:sp>
        <p:nvSpPr>
          <p:cNvPr id="2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34526" y="2268538"/>
            <a:ext cx="5459001" cy="229301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2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28588" y="5151668"/>
            <a:ext cx="5478874" cy="1475048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0714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81" userDrawn="1">
          <p15:clr>
            <a:srgbClr val="FBAE40"/>
          </p15:clr>
        </p15:guide>
        <p15:guide id="3" pos="6003" userDrawn="1">
          <p15:clr>
            <a:srgbClr val="FBAE40"/>
          </p15:clr>
        </p15:guide>
        <p15:guide id="4" orient="horz" pos="4179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T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51802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1529" y="1927638"/>
            <a:ext cx="9902943" cy="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449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151" y="564468"/>
            <a:ext cx="3714137" cy="112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ieren 4"/>
          <p:cNvGrpSpPr/>
          <p:nvPr userDrawn="1"/>
        </p:nvGrpSpPr>
        <p:grpSpPr>
          <a:xfrm>
            <a:off x="5848150" y="5923095"/>
            <a:ext cx="3712278" cy="682627"/>
            <a:chOff x="6073079" y="6253527"/>
            <a:chExt cx="3855058" cy="72070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3079" y="6253527"/>
              <a:ext cx="1220400" cy="720709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035" y="6253527"/>
              <a:ext cx="1832102" cy="720000"/>
            </a:xfrm>
            <a:prstGeom prst="rect">
              <a:avLst/>
            </a:prstGeom>
          </p:spPr>
        </p:pic>
      </p:grpSp>
      <p:sp>
        <p:nvSpPr>
          <p:cNvPr id="13" name="Text Box 38"/>
          <p:cNvSpPr txBox="1">
            <a:spLocks noChangeArrowheads="1"/>
          </p:cNvSpPr>
          <p:nvPr userDrawn="1"/>
        </p:nvSpPr>
        <p:spPr bwMode="auto">
          <a:xfrm>
            <a:off x="5868121" y="2068979"/>
            <a:ext cx="307750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  <a:latin typeface="+mj-lt"/>
              </a:rPr>
              <a:t>Universität Bayreuth</a:t>
            </a:r>
          </a:p>
          <a:p>
            <a:pPr marL="0" marR="0" indent="0" algn="l" defTabSz="94882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400" dirty="0">
              <a:solidFill>
                <a:schemeClr val="accent2"/>
              </a:solidFill>
              <a:latin typeface="+mj-lt"/>
            </a:endParaRPr>
          </a:p>
          <a:p>
            <a:pPr marL="0" marR="0" indent="0" algn="l" defTabSz="94882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accent2"/>
                </a:solidFill>
                <a:latin typeface="+mj-lt"/>
              </a:rPr>
              <a:t>Kernkompetenzzentrum</a:t>
            </a:r>
            <a:br>
              <a:rPr lang="de-DE" sz="1400" dirty="0">
                <a:solidFill>
                  <a:schemeClr val="accent2"/>
                </a:solidFill>
                <a:latin typeface="+mj-lt"/>
              </a:rPr>
            </a:br>
            <a:r>
              <a:rPr lang="de-DE" sz="1400" dirty="0">
                <a:solidFill>
                  <a:schemeClr val="accent2"/>
                </a:solidFill>
                <a:latin typeface="+mj-lt"/>
              </a:rPr>
              <a:t>Finanz- &amp; Informationsmanagement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  <a:latin typeface="+mj-lt"/>
              </a:rPr>
              <a:t>Projektgruppe Wirtschaftsinformatik </a:t>
            </a:r>
            <a:br>
              <a:rPr lang="de-DE" sz="1400" dirty="0">
                <a:solidFill>
                  <a:schemeClr val="accent2"/>
                </a:solidFill>
                <a:latin typeface="+mj-lt"/>
              </a:rPr>
            </a:br>
            <a:r>
              <a:rPr lang="de-DE" sz="1400" dirty="0">
                <a:solidFill>
                  <a:schemeClr val="accent2"/>
                </a:solidFill>
                <a:latin typeface="+mj-lt"/>
              </a:rPr>
              <a:t>des Fraunhofer FIT</a:t>
            </a:r>
          </a:p>
          <a:p>
            <a:pPr eaLnBrk="1" hangingPunct="1">
              <a:spcBef>
                <a:spcPct val="50000"/>
              </a:spcBef>
              <a:defRPr/>
            </a:pPr>
            <a:endParaRPr lang="de-DE" sz="1400" b="1" dirty="0">
              <a:solidFill>
                <a:schemeClr val="accent2"/>
              </a:solidFill>
              <a:latin typeface="+mj-lt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  <a:latin typeface="+mj-lt"/>
              </a:rPr>
              <a:t>www.fim-rc.de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  <a:latin typeface="+mj-lt"/>
              </a:rPr>
              <a:t>www.fit.fraunhofer.de/wi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873779" y="2386422"/>
            <a:ext cx="3421239" cy="292344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5873779" y="3784728"/>
            <a:ext cx="3421239" cy="292344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68158" y="2268960"/>
            <a:ext cx="5459001" cy="2293016"/>
          </a:xfrm>
          <a:prstGeom prst="rect">
            <a:avLst/>
          </a:prstGeom>
        </p:spPr>
        <p:txBody>
          <a:bodyPr lIns="0"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7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68157" y="5158913"/>
            <a:ext cx="5478874" cy="1475048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486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pos="368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36025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68159" y="138757"/>
            <a:ext cx="8385242" cy="97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0077" rIns="100154" bIns="5007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68157" y="1297623"/>
            <a:ext cx="9596175" cy="5058169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91608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580467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159" y="138757"/>
            <a:ext cx="8385242" cy="971337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168157" y="1297623"/>
            <a:ext cx="4640827" cy="505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0077" rIns="0" bIns="50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  <a:p>
            <a:pPr lvl="3"/>
            <a:endParaRPr lang="de-DE" altLang="de-DE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0"/>
          </p:nvPr>
        </p:nvSpPr>
        <p:spPr bwMode="black">
          <a:xfrm>
            <a:off x="5064701" y="1297623"/>
            <a:ext cx="4640827" cy="505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0077" rIns="0" bIns="50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  <a:p>
            <a:pPr lvl="3"/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075090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416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159" y="138757"/>
            <a:ext cx="8457250" cy="9713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8425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5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Bu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88676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0" descr="prod_ro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5854433" y="354854"/>
            <a:ext cx="3707107" cy="143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1529" y="1927638"/>
            <a:ext cx="9902943" cy="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endParaRPr lang="de-DE" altLang="de-DE" sz="1516"/>
          </a:p>
        </p:txBody>
      </p:sp>
      <p:pic>
        <p:nvPicPr>
          <p:cNvPr id="9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6" y="318767"/>
            <a:ext cx="2461213" cy="146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8"/>
          <p:cNvSpPr txBox="1">
            <a:spLocks noChangeArrowheads="1"/>
          </p:cNvSpPr>
          <p:nvPr userDrawn="1"/>
        </p:nvSpPr>
        <p:spPr bwMode="auto">
          <a:xfrm>
            <a:off x="5868120" y="2068979"/>
            <a:ext cx="3454600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Universität Augsburg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Prof. Dr. Hans Ulrich Buhl</a:t>
            </a:r>
          </a:p>
          <a:p>
            <a:pPr marL="0" marR="0" indent="0" algn="l" defTabSz="94882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accent2"/>
                </a:solidFill>
              </a:rPr>
              <a:t>Kernkompetenzzentrum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Finanz- &amp; Informationsmanagement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Projektgruppe Wirtschaftsinformatik 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des Fraunhofer FIT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Lehrstuhl für BWL, Wirtschaftsinformatik,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Informations- &amp; Finanzmanagement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Elitenetzwerk-Studiengang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Finanz- &amp; Informationsmanagement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www.fim-rc.de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www.fit.fraunhofer.de/wi</a:t>
            </a:r>
          </a:p>
        </p:txBody>
      </p:sp>
      <p:grpSp>
        <p:nvGrpSpPr>
          <p:cNvPr id="14" name="Gruppieren 13"/>
          <p:cNvGrpSpPr/>
          <p:nvPr userDrawn="1"/>
        </p:nvGrpSpPr>
        <p:grpSpPr>
          <a:xfrm>
            <a:off x="5774207" y="6258071"/>
            <a:ext cx="3735105" cy="376477"/>
            <a:chOff x="4303295" y="3840901"/>
            <a:chExt cx="3559160" cy="364728"/>
          </a:xfrm>
        </p:grpSpPr>
        <p:pic>
          <p:nvPicPr>
            <p:cNvPr id="15" name="Picture 2"/>
            <p:cNvPicPr/>
            <p:nvPr/>
          </p:nvPicPr>
          <p:blipFill rotWithShape="1"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67" r="5373" b="9793"/>
            <a:stretch/>
          </p:blipFill>
          <p:spPr bwMode="auto">
            <a:xfrm>
              <a:off x="4303295" y="3840901"/>
              <a:ext cx="1120964" cy="3589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6" name="Picture 4"/>
            <p:cNvPicPr/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1218" y="3853877"/>
              <a:ext cx="1005658" cy="33233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Grafik 16" descr="logozeile_deutsch.jpg"/>
            <p:cNvPicPr/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484" b="3191"/>
            <a:stretch/>
          </p:blipFill>
          <p:spPr bwMode="auto">
            <a:xfrm>
              <a:off x="7037893" y="3853877"/>
              <a:ext cx="309202" cy="339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rafik 17" descr="logozeile_deutsch.jpg"/>
            <p:cNvPicPr/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2" r="72907"/>
            <a:stretch/>
          </p:blipFill>
          <p:spPr bwMode="auto">
            <a:xfrm>
              <a:off x="7454056" y="3858359"/>
              <a:ext cx="408399" cy="3472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rafik 18" descr="V:\Sekreta\CI\01 Releases\2014_II\Release_alterSharePoint\Final-FRöhrich\TUM_Schwarz [Konvertiert].png"/>
            <p:cNvPicPr/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835" y="3853877"/>
              <a:ext cx="287099" cy="3323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34526" y="2268538"/>
            <a:ext cx="5459001" cy="229301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1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28588" y="5151668"/>
            <a:ext cx="5478874" cy="1475048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2262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9" userDrawn="1">
          <p15:clr>
            <a:srgbClr val="FBAE40"/>
          </p15:clr>
        </p15:guide>
        <p15:guide id="2" pos="3688" userDrawn="1">
          <p15:clr>
            <a:srgbClr val="FBAE40"/>
          </p15:clr>
        </p15:guide>
        <p15:guide id="3" pos="6003" userDrawn="1">
          <p15:clr>
            <a:srgbClr val="FBAE40"/>
          </p15:clr>
        </p15:guide>
        <p15:guide id="4" orient="horz" pos="417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Eym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87178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0" descr="prod_ro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5854433" y="354854"/>
            <a:ext cx="3707107" cy="143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1529" y="1927638"/>
            <a:ext cx="9902943" cy="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endParaRPr lang="de-DE" altLang="de-DE" sz="1516"/>
          </a:p>
        </p:txBody>
      </p:sp>
      <p:pic>
        <p:nvPicPr>
          <p:cNvPr id="9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6" y="318767"/>
            <a:ext cx="2461213" cy="146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uppieren 13"/>
          <p:cNvGrpSpPr/>
          <p:nvPr userDrawn="1"/>
        </p:nvGrpSpPr>
        <p:grpSpPr>
          <a:xfrm>
            <a:off x="5774207" y="6258071"/>
            <a:ext cx="3735105" cy="376477"/>
            <a:chOff x="4303295" y="3840901"/>
            <a:chExt cx="3559160" cy="364728"/>
          </a:xfrm>
        </p:grpSpPr>
        <p:pic>
          <p:nvPicPr>
            <p:cNvPr id="15" name="Picture 2"/>
            <p:cNvPicPr/>
            <p:nvPr/>
          </p:nvPicPr>
          <p:blipFill rotWithShape="1"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67" r="5373" b="9793"/>
            <a:stretch/>
          </p:blipFill>
          <p:spPr bwMode="auto">
            <a:xfrm>
              <a:off x="4303295" y="3840901"/>
              <a:ext cx="1120964" cy="3589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6" name="Picture 4"/>
            <p:cNvPicPr/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1218" y="3853877"/>
              <a:ext cx="1005658" cy="33233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Grafik 16" descr="logozeile_deutsch.jpg"/>
            <p:cNvPicPr/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484" b="3191"/>
            <a:stretch/>
          </p:blipFill>
          <p:spPr bwMode="auto">
            <a:xfrm>
              <a:off x="7037893" y="3853877"/>
              <a:ext cx="309202" cy="339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rafik 17" descr="logozeile_deutsch.jpg"/>
            <p:cNvPicPr/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2" r="72907"/>
            <a:stretch/>
          </p:blipFill>
          <p:spPr bwMode="auto">
            <a:xfrm>
              <a:off x="7454056" y="3858359"/>
              <a:ext cx="408399" cy="3472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rafik 18" descr="V:\Sekreta\CI\01 Releases\2014_II\Release_alterSharePoint\Final-FRöhrich\TUM_Schwarz [Konvertiert].png"/>
            <p:cNvPicPr/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835" y="3853877"/>
              <a:ext cx="287099" cy="3323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Text Box 38"/>
          <p:cNvSpPr txBox="1">
            <a:spLocks noChangeArrowheads="1"/>
          </p:cNvSpPr>
          <p:nvPr userDrawn="1"/>
        </p:nvSpPr>
        <p:spPr bwMode="auto">
          <a:xfrm>
            <a:off x="5854935" y="2068979"/>
            <a:ext cx="3982950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Universität Bayreuth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Prof. Dr. Torsten </a:t>
            </a:r>
            <a:r>
              <a:rPr lang="de-DE" sz="1400" b="1" dirty="0" err="1">
                <a:solidFill>
                  <a:schemeClr val="accent2"/>
                </a:solidFill>
              </a:rPr>
              <a:t>Eymann</a:t>
            </a:r>
            <a:endParaRPr lang="de-DE" sz="1400" b="1" dirty="0">
              <a:solidFill>
                <a:schemeClr val="accent2"/>
              </a:solidFill>
            </a:endParaRPr>
          </a:p>
          <a:p>
            <a:pPr marL="0" marR="0" indent="0" algn="l" defTabSz="94882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accent2"/>
                </a:solidFill>
              </a:rPr>
              <a:t>Kernkompetenzzentrum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Finanz- &amp; Informationsmanagement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Projektgruppe Wirtschaftsinformatik 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des Fraunhofer FIT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Lehrstuhl für Betriebswirtschaft</a:t>
            </a:r>
            <a:r>
              <a:rPr lang="de-DE" sz="1400" baseline="0" dirty="0">
                <a:solidFill>
                  <a:schemeClr val="accent2"/>
                </a:solidFill>
              </a:rPr>
              <a:t> VII -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Wirtschaftsinformatik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Betriebswirtschaftliches Forschungszentrum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für Fragen der mittelständischen Wirtschaft e.V.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www.fim-rc.de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www.fit.fraunhofer.de/wi</a:t>
            </a:r>
          </a:p>
        </p:txBody>
      </p:sp>
      <p:sp>
        <p:nvSpPr>
          <p:cNvPr id="2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34526" y="2268538"/>
            <a:ext cx="5459001" cy="229301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2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28588" y="5151668"/>
            <a:ext cx="5478874" cy="1475048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7853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9" userDrawn="1">
          <p15:clr>
            <a:srgbClr val="FBAE40"/>
          </p15:clr>
        </p15:guide>
        <p15:guide id="2" pos="3688" userDrawn="1">
          <p15:clr>
            <a:srgbClr val="FBAE40"/>
          </p15:clr>
        </p15:guide>
        <p15:guide id="3" pos="6003" userDrawn="1">
          <p15:clr>
            <a:srgbClr val="FBAE40"/>
          </p15:clr>
        </p15:guide>
        <p15:guide id="4" orient="horz" pos="417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Frid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57403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0" descr="prod_ro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5854433" y="354854"/>
            <a:ext cx="3707107" cy="143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1529" y="1927638"/>
            <a:ext cx="9902943" cy="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endParaRPr lang="de-DE" altLang="de-DE" sz="1516"/>
          </a:p>
        </p:txBody>
      </p:sp>
      <p:pic>
        <p:nvPicPr>
          <p:cNvPr id="9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6" y="318767"/>
            <a:ext cx="2461213" cy="146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uppieren 13"/>
          <p:cNvGrpSpPr/>
          <p:nvPr userDrawn="1"/>
        </p:nvGrpSpPr>
        <p:grpSpPr>
          <a:xfrm>
            <a:off x="5774207" y="6258071"/>
            <a:ext cx="3735105" cy="376477"/>
            <a:chOff x="4303295" y="3840901"/>
            <a:chExt cx="3559160" cy="364728"/>
          </a:xfrm>
        </p:grpSpPr>
        <p:pic>
          <p:nvPicPr>
            <p:cNvPr id="15" name="Picture 2"/>
            <p:cNvPicPr/>
            <p:nvPr/>
          </p:nvPicPr>
          <p:blipFill rotWithShape="1"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67" r="5373" b="9793"/>
            <a:stretch/>
          </p:blipFill>
          <p:spPr bwMode="auto">
            <a:xfrm>
              <a:off x="4303295" y="3840901"/>
              <a:ext cx="1120964" cy="3589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6" name="Picture 4"/>
            <p:cNvPicPr/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1218" y="3853877"/>
              <a:ext cx="1005658" cy="33233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Grafik 16" descr="logozeile_deutsch.jpg"/>
            <p:cNvPicPr/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484" b="3191"/>
            <a:stretch/>
          </p:blipFill>
          <p:spPr bwMode="auto">
            <a:xfrm>
              <a:off x="7037893" y="3853877"/>
              <a:ext cx="309202" cy="339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rafik 17" descr="logozeile_deutsch.jpg"/>
            <p:cNvPicPr/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2" r="72907"/>
            <a:stretch/>
          </p:blipFill>
          <p:spPr bwMode="auto">
            <a:xfrm>
              <a:off x="7454056" y="3858359"/>
              <a:ext cx="408399" cy="3472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rafik 18" descr="V:\Sekreta\CI\01 Releases\2014_II\Release_alterSharePoint\Final-FRöhrich\TUM_Schwarz [Konvertiert].png"/>
            <p:cNvPicPr/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835" y="3853877"/>
              <a:ext cx="287099" cy="3323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Text Box 38"/>
          <p:cNvSpPr txBox="1">
            <a:spLocks noChangeArrowheads="1"/>
          </p:cNvSpPr>
          <p:nvPr userDrawn="1"/>
        </p:nvSpPr>
        <p:spPr bwMode="auto">
          <a:xfrm>
            <a:off x="5842705" y="2068979"/>
            <a:ext cx="3077509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Universität Bayreuth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Prof. Dr. Gilbert Fridgen</a:t>
            </a:r>
          </a:p>
          <a:p>
            <a:pPr marL="0" marR="0" indent="0" algn="l" defTabSz="94882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accent2"/>
                </a:solidFill>
              </a:rPr>
              <a:t>Kernkompetenzzentrum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Finanz- &amp; Informationsmanagement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Projektgruppe Wirtschaftsinformatik 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des Fraunhofer FIT</a:t>
            </a:r>
          </a:p>
          <a:p>
            <a:pPr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Professur für Wirtschaftsinformatik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und Nachhaltiges IT-Management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www.fim-rc.de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www.fit.fraunhofer.de/wi</a:t>
            </a:r>
          </a:p>
        </p:txBody>
      </p:sp>
      <p:sp>
        <p:nvSpPr>
          <p:cNvPr id="2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34526" y="2268538"/>
            <a:ext cx="5459001" cy="229301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2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28588" y="5151668"/>
            <a:ext cx="5478874" cy="1475048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8109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9" userDrawn="1">
          <p15:clr>
            <a:srgbClr val="FBAE40"/>
          </p15:clr>
        </p15:guide>
        <p15:guide id="2" pos="3688" userDrawn="1">
          <p15:clr>
            <a:srgbClr val="FBAE40"/>
          </p15:clr>
        </p15:guide>
        <p15:guide id="3" pos="6003" userDrawn="1">
          <p15:clr>
            <a:srgbClr val="FBAE40"/>
          </p15:clr>
        </p15:guide>
        <p15:guide id="4" orient="horz" pos="417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Gim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4886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0" descr="prod_ro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5854433" y="354854"/>
            <a:ext cx="3707107" cy="143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1529" y="1927638"/>
            <a:ext cx="9902943" cy="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endParaRPr lang="de-DE" altLang="de-DE" sz="1516"/>
          </a:p>
        </p:txBody>
      </p:sp>
      <p:pic>
        <p:nvPicPr>
          <p:cNvPr id="9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6" y="318767"/>
            <a:ext cx="2461213" cy="146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uppieren 13"/>
          <p:cNvGrpSpPr/>
          <p:nvPr userDrawn="1"/>
        </p:nvGrpSpPr>
        <p:grpSpPr>
          <a:xfrm>
            <a:off x="5774207" y="6258071"/>
            <a:ext cx="3735105" cy="376477"/>
            <a:chOff x="4303295" y="3840901"/>
            <a:chExt cx="3559160" cy="364728"/>
          </a:xfrm>
        </p:grpSpPr>
        <p:pic>
          <p:nvPicPr>
            <p:cNvPr id="15" name="Picture 2"/>
            <p:cNvPicPr/>
            <p:nvPr/>
          </p:nvPicPr>
          <p:blipFill rotWithShape="1"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67" r="5373" b="9793"/>
            <a:stretch/>
          </p:blipFill>
          <p:spPr bwMode="auto">
            <a:xfrm>
              <a:off x="4303295" y="3840901"/>
              <a:ext cx="1120964" cy="3589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6" name="Picture 4"/>
            <p:cNvPicPr/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1218" y="3853877"/>
              <a:ext cx="1005658" cy="33233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Grafik 16" descr="logozeile_deutsch.jpg"/>
            <p:cNvPicPr/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484" b="3191"/>
            <a:stretch/>
          </p:blipFill>
          <p:spPr bwMode="auto">
            <a:xfrm>
              <a:off x="7037893" y="3853877"/>
              <a:ext cx="309202" cy="339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rafik 17" descr="logozeile_deutsch.jpg"/>
            <p:cNvPicPr/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2" r="72907"/>
            <a:stretch/>
          </p:blipFill>
          <p:spPr bwMode="auto">
            <a:xfrm>
              <a:off x="7454056" y="3858359"/>
              <a:ext cx="408399" cy="3472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rafik 18" descr="V:\Sekreta\CI\01 Releases\2014_II\Release_alterSharePoint\Final-FRöhrich\TUM_Schwarz [Konvertiert].png"/>
            <p:cNvPicPr/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835" y="3853877"/>
              <a:ext cx="287099" cy="3323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Text Box 38"/>
          <p:cNvSpPr txBox="1">
            <a:spLocks noChangeArrowheads="1"/>
          </p:cNvSpPr>
          <p:nvPr userDrawn="1"/>
        </p:nvSpPr>
        <p:spPr bwMode="auto">
          <a:xfrm>
            <a:off x="5854936" y="2068979"/>
            <a:ext cx="3322769" cy="321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Universität Augsburg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Prof. Dr. Henner Gimpel</a:t>
            </a:r>
          </a:p>
          <a:p>
            <a:pPr marL="0" marR="0" indent="0" algn="l" defTabSz="94882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accent2"/>
                </a:solidFill>
              </a:rPr>
              <a:t>Kernkompetenzzentrum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Finanz- &amp; Informationsmanagement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Projektgruppe Wirtschaftsinformatik 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des Fraunhofer FIT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Professur für Wirtschaftsingenieurwesen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Elitenetzwerk-Studiengang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Finanz- &amp; Informationsmanagement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www.fim-rc.de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www.fit.fraunhofer.de/wi</a:t>
            </a:r>
          </a:p>
        </p:txBody>
      </p:sp>
      <p:sp>
        <p:nvSpPr>
          <p:cNvPr id="2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34526" y="2268538"/>
            <a:ext cx="5459001" cy="229301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2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28588" y="5151668"/>
            <a:ext cx="5478874" cy="1475048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5333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9" userDrawn="1">
          <p15:clr>
            <a:srgbClr val="FBAE40"/>
          </p15:clr>
        </p15:guide>
        <p15:guide id="2" pos="3688" userDrawn="1">
          <p15:clr>
            <a:srgbClr val="FBAE40"/>
          </p15:clr>
        </p15:guide>
        <p15:guide id="3" pos="6003" userDrawn="1">
          <p15:clr>
            <a:srgbClr val="FBAE40"/>
          </p15:clr>
        </p15:guide>
        <p15:guide id="4" orient="horz" pos="417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Häc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00974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0" descr="prod_ro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5854433" y="354854"/>
            <a:ext cx="3707107" cy="143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1529" y="1927638"/>
            <a:ext cx="9902943" cy="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endParaRPr lang="de-DE" altLang="de-DE" sz="1516"/>
          </a:p>
        </p:txBody>
      </p:sp>
      <p:pic>
        <p:nvPicPr>
          <p:cNvPr id="9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6" y="318767"/>
            <a:ext cx="2461213" cy="146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uppieren 13"/>
          <p:cNvGrpSpPr/>
          <p:nvPr userDrawn="1"/>
        </p:nvGrpSpPr>
        <p:grpSpPr>
          <a:xfrm>
            <a:off x="5774207" y="6258071"/>
            <a:ext cx="3735105" cy="376477"/>
            <a:chOff x="4303295" y="3840901"/>
            <a:chExt cx="3559160" cy="364728"/>
          </a:xfrm>
        </p:grpSpPr>
        <p:pic>
          <p:nvPicPr>
            <p:cNvPr id="15" name="Picture 2"/>
            <p:cNvPicPr/>
            <p:nvPr/>
          </p:nvPicPr>
          <p:blipFill rotWithShape="1"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67" r="5373" b="9793"/>
            <a:stretch/>
          </p:blipFill>
          <p:spPr bwMode="auto">
            <a:xfrm>
              <a:off x="4303295" y="3840901"/>
              <a:ext cx="1120964" cy="3589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6" name="Picture 4"/>
            <p:cNvPicPr/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1218" y="3853877"/>
              <a:ext cx="1005658" cy="33233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Grafik 16" descr="logozeile_deutsch.jpg"/>
            <p:cNvPicPr/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484" b="3191"/>
            <a:stretch/>
          </p:blipFill>
          <p:spPr bwMode="auto">
            <a:xfrm>
              <a:off x="7037893" y="3853877"/>
              <a:ext cx="309202" cy="339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rafik 17" descr="logozeile_deutsch.jpg"/>
            <p:cNvPicPr/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2" r="72907"/>
            <a:stretch/>
          </p:blipFill>
          <p:spPr bwMode="auto">
            <a:xfrm>
              <a:off x="7454056" y="3858359"/>
              <a:ext cx="408399" cy="3472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rafik 18" descr="V:\Sekreta\CI\01 Releases\2014_II\Release_alterSharePoint\Final-FRöhrich\TUM_Schwarz [Konvertiert].png"/>
            <p:cNvPicPr/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835" y="3853877"/>
              <a:ext cx="287099" cy="3323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Text Box 38"/>
          <p:cNvSpPr txBox="1">
            <a:spLocks noChangeArrowheads="1"/>
          </p:cNvSpPr>
          <p:nvPr userDrawn="1"/>
        </p:nvSpPr>
        <p:spPr bwMode="auto">
          <a:xfrm>
            <a:off x="5854936" y="2068979"/>
            <a:ext cx="3322769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10017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Universität Augsburg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Prof. Dr. Björn Häckel</a:t>
            </a:r>
          </a:p>
          <a:p>
            <a:pPr marL="0" marR="0" indent="0" algn="l" defTabSz="94882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accent2"/>
                </a:solidFill>
              </a:rPr>
              <a:t>Kernkompetenzzentrum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Finanz- &amp; Informationsmanagement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Projektgruppe Wirtschaftsinformatik 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des Fraunhofer FIT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Professur für Wirtschaftsingenieurwesen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mit Schwerpunkt Finance, Operations 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und Information 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Elitenetzwerk-Studiengang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Finanz- &amp; Informationsmanagement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www.fim-rc.de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www.fit.fraunhofer.de/wi</a:t>
            </a:r>
          </a:p>
        </p:txBody>
      </p:sp>
      <p:sp>
        <p:nvSpPr>
          <p:cNvPr id="2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34526" y="2268538"/>
            <a:ext cx="5459001" cy="229301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2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28588" y="5151668"/>
            <a:ext cx="5478874" cy="1475048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115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9">
          <p15:clr>
            <a:srgbClr val="FBAE40"/>
          </p15:clr>
        </p15:guide>
        <p15:guide id="2" pos="3688">
          <p15:clr>
            <a:srgbClr val="FBAE40"/>
          </p15:clr>
        </p15:guide>
        <p15:guide id="3" pos="6003">
          <p15:clr>
            <a:srgbClr val="FBAE40"/>
          </p15:clr>
        </p15:guide>
        <p15:guide id="4" orient="horz" pos="417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Röglin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33843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0" descr="prod_ro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5854433" y="354854"/>
            <a:ext cx="3707107" cy="143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1529" y="1927638"/>
            <a:ext cx="9902943" cy="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endParaRPr lang="de-DE" altLang="de-DE" sz="1516"/>
          </a:p>
        </p:txBody>
      </p:sp>
      <p:pic>
        <p:nvPicPr>
          <p:cNvPr id="9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6" y="318767"/>
            <a:ext cx="2461213" cy="146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uppieren 13"/>
          <p:cNvGrpSpPr/>
          <p:nvPr userDrawn="1"/>
        </p:nvGrpSpPr>
        <p:grpSpPr>
          <a:xfrm>
            <a:off x="5774207" y="6258071"/>
            <a:ext cx="3735105" cy="376477"/>
            <a:chOff x="4303295" y="3840901"/>
            <a:chExt cx="3559160" cy="364728"/>
          </a:xfrm>
        </p:grpSpPr>
        <p:pic>
          <p:nvPicPr>
            <p:cNvPr id="15" name="Picture 2"/>
            <p:cNvPicPr/>
            <p:nvPr/>
          </p:nvPicPr>
          <p:blipFill rotWithShape="1"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67" r="5373" b="9793"/>
            <a:stretch/>
          </p:blipFill>
          <p:spPr bwMode="auto">
            <a:xfrm>
              <a:off x="4303295" y="3840901"/>
              <a:ext cx="1120964" cy="3589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6" name="Picture 4"/>
            <p:cNvPicPr/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1218" y="3853877"/>
              <a:ext cx="1005658" cy="33233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Grafik 16" descr="logozeile_deutsch.jpg"/>
            <p:cNvPicPr/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484" b="3191"/>
            <a:stretch/>
          </p:blipFill>
          <p:spPr bwMode="auto">
            <a:xfrm>
              <a:off x="7037893" y="3853877"/>
              <a:ext cx="309202" cy="339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rafik 17" descr="logozeile_deutsch.jpg"/>
            <p:cNvPicPr/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2" r="72907"/>
            <a:stretch/>
          </p:blipFill>
          <p:spPr bwMode="auto">
            <a:xfrm>
              <a:off x="7454056" y="3858359"/>
              <a:ext cx="408399" cy="3472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rafik 18" descr="V:\Sekreta\CI\01 Releases\2014_II\Release_alterSharePoint\Final-FRöhrich\TUM_Schwarz [Konvertiert].png"/>
            <p:cNvPicPr/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835" y="3853877"/>
              <a:ext cx="287099" cy="3323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Text Box 38"/>
          <p:cNvSpPr txBox="1">
            <a:spLocks noChangeArrowheads="1"/>
          </p:cNvSpPr>
          <p:nvPr userDrawn="1"/>
        </p:nvSpPr>
        <p:spPr bwMode="auto">
          <a:xfrm>
            <a:off x="5854936" y="2068979"/>
            <a:ext cx="3446777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Universität Bayreuth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Prof. Dr. Maximilian Röglinger</a:t>
            </a:r>
          </a:p>
          <a:p>
            <a:pPr marL="0" marR="0" indent="0" algn="l" defTabSz="94882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accent2"/>
                </a:solidFill>
              </a:rPr>
              <a:t>Professur für Wirtschaftsinformatik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und Wertorientiertes Prozessmanagement</a:t>
            </a:r>
          </a:p>
          <a:p>
            <a:pPr marL="0" marR="0" indent="0" algn="l" defTabSz="94882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accent2"/>
                </a:solidFill>
              </a:rPr>
              <a:t>Kernkompetenzzentrum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Finanz- &amp; Informationsmanagement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Projektgruppe Wirtschaftsinformatik 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des Fraunhofer FIT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www.fim-rc.de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www.fit.fraunhofer.de/wi</a:t>
            </a:r>
          </a:p>
        </p:txBody>
      </p:sp>
      <p:sp>
        <p:nvSpPr>
          <p:cNvPr id="2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34526" y="2268538"/>
            <a:ext cx="5459001" cy="229301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2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28588" y="5151668"/>
            <a:ext cx="5478874" cy="1475048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361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9" userDrawn="1">
          <p15:clr>
            <a:srgbClr val="FBAE40"/>
          </p15:clr>
        </p15:guide>
        <p15:guide id="2" pos="3688" userDrawn="1">
          <p15:clr>
            <a:srgbClr val="FBAE40"/>
          </p15:clr>
        </p15:guide>
        <p15:guide id="3" pos="6003" userDrawn="1">
          <p15:clr>
            <a:srgbClr val="FBAE40"/>
          </p15:clr>
        </p15:guide>
        <p15:guide id="4" orient="horz" pos="417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Urb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73017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0" descr="prod_ro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5854433" y="354854"/>
            <a:ext cx="3707107" cy="143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1529" y="1927638"/>
            <a:ext cx="9902943" cy="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endParaRPr lang="de-DE" altLang="de-DE" sz="1516"/>
          </a:p>
        </p:txBody>
      </p:sp>
      <p:pic>
        <p:nvPicPr>
          <p:cNvPr id="9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6" y="318767"/>
            <a:ext cx="2461213" cy="146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uppieren 13"/>
          <p:cNvGrpSpPr/>
          <p:nvPr userDrawn="1"/>
        </p:nvGrpSpPr>
        <p:grpSpPr>
          <a:xfrm>
            <a:off x="5774207" y="6258071"/>
            <a:ext cx="3735105" cy="376477"/>
            <a:chOff x="4303295" y="3840901"/>
            <a:chExt cx="3559160" cy="364728"/>
          </a:xfrm>
        </p:grpSpPr>
        <p:pic>
          <p:nvPicPr>
            <p:cNvPr id="15" name="Picture 2"/>
            <p:cNvPicPr/>
            <p:nvPr/>
          </p:nvPicPr>
          <p:blipFill rotWithShape="1"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67" r="5373" b="9793"/>
            <a:stretch/>
          </p:blipFill>
          <p:spPr bwMode="auto">
            <a:xfrm>
              <a:off x="4303295" y="3840901"/>
              <a:ext cx="1120964" cy="3589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6" name="Picture 4"/>
            <p:cNvPicPr/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1218" y="3853877"/>
              <a:ext cx="1005658" cy="33233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Grafik 16" descr="logozeile_deutsch.jpg"/>
            <p:cNvPicPr/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484" b="3191"/>
            <a:stretch/>
          </p:blipFill>
          <p:spPr bwMode="auto">
            <a:xfrm>
              <a:off x="7037893" y="3853877"/>
              <a:ext cx="309202" cy="339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rafik 17" descr="logozeile_deutsch.jpg"/>
            <p:cNvPicPr/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2" r="72907"/>
            <a:stretch/>
          </p:blipFill>
          <p:spPr bwMode="auto">
            <a:xfrm>
              <a:off x="7454056" y="3858359"/>
              <a:ext cx="408399" cy="3472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rafik 18" descr="V:\Sekreta\CI\01 Releases\2014_II\Release_alterSharePoint\Final-FRöhrich\TUM_Schwarz [Konvertiert].png"/>
            <p:cNvPicPr/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835" y="3853877"/>
              <a:ext cx="287099" cy="3323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Text Box 38"/>
          <p:cNvSpPr txBox="1">
            <a:spLocks noChangeArrowheads="1"/>
          </p:cNvSpPr>
          <p:nvPr userDrawn="1"/>
        </p:nvSpPr>
        <p:spPr bwMode="auto">
          <a:xfrm>
            <a:off x="5842705" y="2064246"/>
            <a:ext cx="3077509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Universität Bayreuth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Prof. Dr. Nils Urbach</a:t>
            </a:r>
          </a:p>
          <a:p>
            <a:pPr marL="0" marR="0" indent="0" algn="l" defTabSz="94882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accent2"/>
                </a:solidFill>
              </a:rPr>
              <a:t>Kernkompetenzzentrum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Finanz- &amp; Informationsmanagement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Projektgruppe Wirtschaftsinformatik 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des Fraunhofer FIT</a:t>
            </a:r>
          </a:p>
          <a:p>
            <a:pPr>
              <a:spcBef>
                <a:spcPct val="50000"/>
              </a:spcBef>
              <a:defRPr/>
            </a:pPr>
            <a:r>
              <a:rPr lang="de-DE" sz="1400" dirty="0">
                <a:solidFill>
                  <a:schemeClr val="accent2"/>
                </a:solidFill>
              </a:rPr>
              <a:t>Professur für Wirtschaftsinformatik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</a:rPr>
              <a:t>und Strategisches IT-Management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www.fim-rc.de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1400" b="1" dirty="0">
                <a:solidFill>
                  <a:schemeClr val="accent2"/>
                </a:solidFill>
              </a:rPr>
              <a:t>www.fit.fraunhofer.de/wi</a:t>
            </a:r>
          </a:p>
        </p:txBody>
      </p:sp>
      <p:sp>
        <p:nvSpPr>
          <p:cNvPr id="2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34526" y="2268538"/>
            <a:ext cx="5459001" cy="229301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2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28588" y="5151668"/>
            <a:ext cx="5478874" cy="1475048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385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9" userDrawn="1">
          <p15:clr>
            <a:srgbClr val="FBAE40"/>
          </p15:clr>
        </p15:guide>
        <p15:guide id="2" pos="3688" userDrawn="1">
          <p15:clr>
            <a:srgbClr val="FBAE40"/>
          </p15:clr>
        </p15:guide>
        <p15:guide id="3" pos="6003" userDrawn="1">
          <p15:clr>
            <a:srgbClr val="FBAE40"/>
          </p15:clr>
        </p15:guide>
        <p15:guide id="4" orient="horz" pos="417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ags" Target="../tags/tag1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vmlDrawing" Target="../drawings/vmlDrawing16.v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oleObject" Target="../embeddings/oleObject16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B897023-2506-4264-A9A8-726E23990838}"/>
              </a:ext>
            </a:extLst>
          </p:cNvPr>
          <p:cNvSpPr/>
          <p:nvPr userDrawn="1"/>
        </p:nvSpPr>
        <p:spPr bwMode="auto">
          <a:xfrm>
            <a:off x="0" y="5877272"/>
            <a:ext cx="9906000" cy="980727"/>
          </a:xfrm>
          <a:prstGeom prst="rect">
            <a:avLst/>
          </a:prstGeom>
          <a:solidFill>
            <a:srgbClr val="00539B"/>
          </a:solidFill>
          <a:ln w="12700" cap="flat" cmpd="sng" algn="ctr">
            <a:solidFill>
              <a:srgbClr val="0053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1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1776928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8" imgW="307" imgH="307" progId="TCLayout.ActiveDocument.1">
                  <p:embed/>
                </p:oleObj>
              </mc:Choice>
              <mc:Fallback>
                <p:oleObj name="think-cell Slide" r:id="rId18" imgW="307" imgH="307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68157" y="138334"/>
            <a:ext cx="8043871" cy="97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0077" rIns="100154" bIns="5007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168157" y="1297623"/>
            <a:ext cx="9596175" cy="505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0077" rIns="0" bIns="50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  <a:p>
            <a:pPr lvl="3"/>
            <a:endParaRPr lang="de-DE" altLang="de-DE" dirty="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gray">
          <a:xfrm flipH="1" flipV="1">
            <a:off x="0" y="1196752"/>
            <a:ext cx="9914667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de-DE" sz="1449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gray">
          <a:xfrm flipH="1">
            <a:off x="0" y="6497132"/>
            <a:ext cx="990141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de-DE" sz="1449"/>
          </a:p>
        </p:txBody>
      </p:sp>
      <p:sp>
        <p:nvSpPr>
          <p:cNvPr id="1030" name="Text Box 23"/>
          <p:cNvSpPr txBox="1">
            <a:spLocks noChangeArrowheads="1"/>
          </p:cNvSpPr>
          <p:nvPr/>
        </p:nvSpPr>
        <p:spPr bwMode="black">
          <a:xfrm>
            <a:off x="168158" y="6554270"/>
            <a:ext cx="6535209" cy="266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254" rIns="92506" bIns="46254">
            <a:spAutoFit/>
          </a:bodyPr>
          <a:lstStyle>
            <a:lvl1pPr defTabSz="9763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9763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9763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9763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9763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6CBC88AB-9F4B-415A-9763-71111831B3D3}" type="slidenum">
              <a:rPr lang="en-US" sz="1137" smtClean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defRPr/>
              </a:pPr>
              <a:t>‹Nr.›</a:t>
            </a:fld>
            <a:r>
              <a:rPr lang="en-US" sz="1137" dirty="0">
                <a:solidFill>
                  <a:schemeClr val="bg1"/>
                </a:solidFill>
              </a:rPr>
              <a:t> </a:t>
            </a:r>
            <a:r>
              <a:rPr lang="en-US" sz="1137" dirty="0">
                <a:solidFill>
                  <a:schemeClr val="bg1"/>
                </a:solidFill>
                <a:sym typeface="Wingdings" pitchFamily="2" charset="2"/>
              </a:rPr>
              <a:t>•</a:t>
            </a:r>
            <a:r>
              <a:rPr lang="en-US" sz="1137" baseline="0" dirty="0">
                <a:solidFill>
                  <a:schemeClr val="bg1"/>
                </a:solidFill>
                <a:sym typeface="Wingdings" pitchFamily="2" charset="2"/>
              </a:rPr>
              <a:t>  </a:t>
            </a:r>
            <a:r>
              <a:rPr lang="en-US" sz="1137" dirty="0">
                <a:solidFill>
                  <a:schemeClr val="bg1"/>
                </a:solidFill>
                <a:sym typeface="Wingdings" pitchFamily="2" charset="2"/>
              </a:rPr>
              <a:t>Lukas Scheibl 210002990</a:t>
            </a:r>
            <a:r>
              <a:rPr lang="en-US" sz="1137" baseline="0" dirty="0">
                <a:solidFill>
                  <a:schemeClr val="bg1"/>
                </a:solidFill>
                <a:sym typeface="Wingdings" pitchFamily="2" charset="2"/>
              </a:rPr>
              <a:t>  </a:t>
            </a:r>
            <a:r>
              <a:rPr lang="en-US" sz="1137" dirty="0">
                <a:solidFill>
                  <a:schemeClr val="bg1"/>
                </a:solidFill>
                <a:sym typeface="Wingdings" pitchFamily="2" charset="2"/>
              </a:rPr>
              <a:t>•</a:t>
            </a:r>
            <a:r>
              <a:rPr lang="en-US" sz="1137" baseline="0" dirty="0">
                <a:solidFill>
                  <a:schemeClr val="bg1"/>
                </a:solidFill>
                <a:sym typeface="Wingdings" pitchFamily="2" charset="2"/>
              </a:rPr>
              <a:t>  </a:t>
            </a:r>
            <a:r>
              <a:rPr lang="en-US" sz="1137" dirty="0">
                <a:solidFill>
                  <a:schemeClr val="bg1"/>
                </a:solidFill>
                <a:sym typeface="Wingdings" pitchFamily="2" charset="2"/>
              </a:rPr>
              <a:t>Flat Mate – Your shared flat managing buddy</a:t>
            </a:r>
          </a:p>
        </p:txBody>
      </p:sp>
      <p:sp>
        <p:nvSpPr>
          <p:cNvPr id="1031" name="Text Box 24"/>
          <p:cNvSpPr txBox="1">
            <a:spLocks noChangeArrowheads="1"/>
          </p:cNvSpPr>
          <p:nvPr/>
        </p:nvSpPr>
        <p:spPr bwMode="black">
          <a:xfrm>
            <a:off x="7566056" y="6552766"/>
            <a:ext cx="2198276" cy="26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06" tIns="46254" rIns="0" bIns="46254">
            <a:spAutoFit/>
          </a:bodyPr>
          <a:lstStyle>
            <a:lvl1pPr defTabSz="9763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9763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9763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9763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9763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sz="1137" dirty="0">
                <a:solidFill>
                  <a:schemeClr val="bg1"/>
                </a:solidFill>
              </a:rPr>
              <a:t>© University </a:t>
            </a:r>
            <a:r>
              <a:rPr lang="de-DE" sz="1137" dirty="0" err="1">
                <a:solidFill>
                  <a:schemeClr val="bg1"/>
                </a:solidFill>
              </a:rPr>
              <a:t>of</a:t>
            </a:r>
            <a:r>
              <a:rPr lang="de-DE" sz="1137" dirty="0">
                <a:solidFill>
                  <a:schemeClr val="bg1"/>
                </a:solidFill>
              </a:rPr>
              <a:t> St Andrews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74BAF0-3270-4C7D-A0DF-7EBAB7FEECC6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94" y="102307"/>
            <a:ext cx="683717" cy="10539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8" r:id="rId2"/>
    <p:sldLayoutId id="2147483751" r:id="rId3"/>
    <p:sldLayoutId id="2147483760" r:id="rId4"/>
    <p:sldLayoutId id="2147483759" r:id="rId5"/>
    <p:sldLayoutId id="2147483761" r:id="rId6"/>
    <p:sldLayoutId id="2147483772" r:id="rId7"/>
    <p:sldLayoutId id="2147483764" r:id="rId8"/>
    <p:sldLayoutId id="2147483762" r:id="rId9"/>
    <p:sldLayoutId id="2147483766" r:id="rId10"/>
    <p:sldLayoutId id="2147483747" r:id="rId11"/>
    <p:sldLayoutId id="2147483748" r:id="rId12"/>
    <p:sldLayoutId id="2147483749" r:id="rId13"/>
    <p:sldLayoutId id="2147483750" r:id="rId14"/>
  </p:sldLayoutIdLst>
  <p:txStyles>
    <p:titleStyle>
      <a:lvl1pPr algn="l" defTabSz="94882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48823" rtl="0" eaLnBrk="1" fontAlgn="base" hangingPunct="1">
        <a:spcBef>
          <a:spcPct val="0"/>
        </a:spcBef>
        <a:spcAft>
          <a:spcPct val="0"/>
        </a:spcAft>
        <a:defRPr sz="2463" b="1">
          <a:solidFill>
            <a:srgbClr val="B10034"/>
          </a:solidFill>
          <a:latin typeface="Trebuchet MS" pitchFamily="34" charset="0"/>
        </a:defRPr>
      </a:lvl2pPr>
      <a:lvl3pPr algn="l" defTabSz="948823" rtl="0" eaLnBrk="1" fontAlgn="base" hangingPunct="1">
        <a:spcBef>
          <a:spcPct val="0"/>
        </a:spcBef>
        <a:spcAft>
          <a:spcPct val="0"/>
        </a:spcAft>
        <a:defRPr sz="2463" b="1">
          <a:solidFill>
            <a:srgbClr val="B10034"/>
          </a:solidFill>
          <a:latin typeface="Trebuchet MS" pitchFamily="34" charset="0"/>
        </a:defRPr>
      </a:lvl3pPr>
      <a:lvl4pPr algn="l" defTabSz="948823" rtl="0" eaLnBrk="1" fontAlgn="base" hangingPunct="1">
        <a:spcBef>
          <a:spcPct val="0"/>
        </a:spcBef>
        <a:spcAft>
          <a:spcPct val="0"/>
        </a:spcAft>
        <a:defRPr sz="2463" b="1">
          <a:solidFill>
            <a:srgbClr val="B10034"/>
          </a:solidFill>
          <a:latin typeface="Trebuchet MS" pitchFamily="34" charset="0"/>
        </a:defRPr>
      </a:lvl4pPr>
      <a:lvl5pPr algn="l" defTabSz="948823" rtl="0" eaLnBrk="1" fontAlgn="base" hangingPunct="1">
        <a:spcBef>
          <a:spcPct val="0"/>
        </a:spcBef>
        <a:spcAft>
          <a:spcPct val="0"/>
        </a:spcAft>
        <a:defRPr sz="2463" b="1">
          <a:solidFill>
            <a:srgbClr val="B10034"/>
          </a:solidFill>
          <a:latin typeface="Trebuchet MS" pitchFamily="34" charset="0"/>
        </a:defRPr>
      </a:lvl5pPr>
      <a:lvl6pPr marL="433060" algn="l" defTabSz="948823" rtl="0" eaLnBrk="1" fontAlgn="base" hangingPunct="1">
        <a:spcBef>
          <a:spcPct val="0"/>
        </a:spcBef>
        <a:spcAft>
          <a:spcPct val="0"/>
        </a:spcAft>
        <a:defRPr sz="2463" b="1">
          <a:solidFill>
            <a:srgbClr val="B10034"/>
          </a:solidFill>
          <a:latin typeface="Trebuchet MS" pitchFamily="34" charset="0"/>
        </a:defRPr>
      </a:lvl6pPr>
      <a:lvl7pPr marL="866120" algn="l" defTabSz="948823" rtl="0" eaLnBrk="1" fontAlgn="base" hangingPunct="1">
        <a:spcBef>
          <a:spcPct val="0"/>
        </a:spcBef>
        <a:spcAft>
          <a:spcPct val="0"/>
        </a:spcAft>
        <a:defRPr sz="2463" b="1">
          <a:solidFill>
            <a:srgbClr val="B10034"/>
          </a:solidFill>
          <a:latin typeface="Trebuchet MS" pitchFamily="34" charset="0"/>
        </a:defRPr>
      </a:lvl7pPr>
      <a:lvl8pPr marL="1299180" algn="l" defTabSz="948823" rtl="0" eaLnBrk="1" fontAlgn="base" hangingPunct="1">
        <a:spcBef>
          <a:spcPct val="0"/>
        </a:spcBef>
        <a:spcAft>
          <a:spcPct val="0"/>
        </a:spcAft>
        <a:defRPr sz="2463" b="1">
          <a:solidFill>
            <a:srgbClr val="B10034"/>
          </a:solidFill>
          <a:latin typeface="Trebuchet MS" pitchFamily="34" charset="0"/>
        </a:defRPr>
      </a:lvl8pPr>
      <a:lvl9pPr marL="1732239" algn="l" defTabSz="948823" rtl="0" eaLnBrk="1" fontAlgn="base" hangingPunct="1">
        <a:spcBef>
          <a:spcPct val="0"/>
        </a:spcBef>
        <a:spcAft>
          <a:spcPct val="0"/>
        </a:spcAft>
        <a:defRPr sz="2463" b="1">
          <a:solidFill>
            <a:srgbClr val="B10034"/>
          </a:solidFill>
          <a:latin typeface="Trebuchet MS" pitchFamily="34" charset="0"/>
        </a:defRPr>
      </a:lvl9pPr>
    </p:titleStyle>
    <p:bodyStyle>
      <a:lvl1pPr marL="258633" indent="-258633" algn="l" defTabSz="948823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06741" indent="-248108" algn="l" defTabSz="948823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765374" indent="-258633" algn="l" defTabSz="948823" rtl="0" eaLnBrk="1" fontAlgn="base" hangingPunct="1">
        <a:spcBef>
          <a:spcPct val="20000"/>
        </a:spcBef>
        <a:spcAft>
          <a:spcPct val="0"/>
        </a:spcAft>
        <a:buSzPct val="80000"/>
        <a:buFont typeface="Courier New" panose="02070309020205020404" pitchFamily="49" charset="0"/>
        <a:buChar char="o"/>
        <a:defRPr sz="1800">
          <a:solidFill>
            <a:schemeClr val="tx1"/>
          </a:solidFill>
          <a:latin typeface="+mn-lt"/>
        </a:defRPr>
      </a:lvl3pPr>
      <a:lvl4pPr marL="1022502" indent="-257130" algn="l" defTabSz="948823" rtl="0" eaLnBrk="1" fontAlgn="base" hangingPunct="1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q"/>
        <a:defRPr sz="1800">
          <a:solidFill>
            <a:schemeClr val="tx1"/>
          </a:solidFill>
          <a:latin typeface="+mn-lt"/>
        </a:defRPr>
      </a:lvl4pPr>
      <a:lvl5pPr marL="1272113" indent="-249611" algn="l" defTabSz="948823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5pPr>
      <a:lvl6pPr marL="2568285" indent="-237581" algn="l" defTabSz="948823" rtl="0" eaLnBrk="1" fontAlgn="base" hangingPunct="1">
        <a:spcBef>
          <a:spcPct val="20000"/>
        </a:spcBef>
        <a:spcAft>
          <a:spcPct val="0"/>
        </a:spcAft>
        <a:buChar char="•"/>
        <a:defRPr sz="2463">
          <a:solidFill>
            <a:schemeClr val="tx1"/>
          </a:solidFill>
          <a:latin typeface="+mn-lt"/>
        </a:defRPr>
      </a:lvl6pPr>
      <a:lvl7pPr marL="3001345" indent="-237581" algn="l" defTabSz="948823" rtl="0" eaLnBrk="1" fontAlgn="base" hangingPunct="1">
        <a:spcBef>
          <a:spcPct val="20000"/>
        </a:spcBef>
        <a:spcAft>
          <a:spcPct val="0"/>
        </a:spcAft>
        <a:buChar char="•"/>
        <a:defRPr sz="2463">
          <a:solidFill>
            <a:schemeClr val="tx1"/>
          </a:solidFill>
          <a:latin typeface="+mn-lt"/>
        </a:defRPr>
      </a:lvl7pPr>
      <a:lvl8pPr marL="3434405" indent="-237581" algn="l" defTabSz="948823" rtl="0" eaLnBrk="1" fontAlgn="base" hangingPunct="1">
        <a:spcBef>
          <a:spcPct val="20000"/>
        </a:spcBef>
        <a:spcAft>
          <a:spcPct val="0"/>
        </a:spcAft>
        <a:buChar char="•"/>
        <a:defRPr sz="2463">
          <a:solidFill>
            <a:schemeClr val="tx1"/>
          </a:solidFill>
          <a:latin typeface="+mn-lt"/>
        </a:defRPr>
      </a:lvl8pPr>
      <a:lvl9pPr marL="3867465" indent="-237581" algn="l" defTabSz="948823" rtl="0" eaLnBrk="1" fontAlgn="base" hangingPunct="1">
        <a:spcBef>
          <a:spcPct val="20000"/>
        </a:spcBef>
        <a:spcAft>
          <a:spcPct val="0"/>
        </a:spcAft>
        <a:buChar char="•"/>
        <a:defRPr sz="2463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6612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060" algn="l" defTabSz="86612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120" algn="l" defTabSz="86612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299180" algn="l" defTabSz="86612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2239" algn="l" defTabSz="86612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5299" algn="l" defTabSz="86612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598359" algn="l" defTabSz="86612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1419" algn="l" defTabSz="86612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4479" algn="l" defTabSz="86612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51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0679231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think-cell Slide" r:id="rId14" imgW="307" imgH="307" progId="TCLayout.ActiveDocument.1">
                  <p:embed/>
                </p:oleObj>
              </mc:Choice>
              <mc:Fallback>
                <p:oleObj name="think-cell Slide" r:id="rId14" imgW="307" imgH="307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Line 7"/>
          <p:cNvSpPr>
            <a:spLocks noChangeShapeType="1"/>
          </p:cNvSpPr>
          <p:nvPr/>
        </p:nvSpPr>
        <p:spPr bwMode="gray">
          <a:xfrm flipH="1" flipV="1">
            <a:off x="0" y="1195249"/>
            <a:ext cx="9906000" cy="1503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>
              <a:defRPr/>
            </a:pPr>
            <a:endParaRPr lang="de-DE" sz="1449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gray">
          <a:xfrm flipH="1">
            <a:off x="0" y="6497132"/>
            <a:ext cx="9901414" cy="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>
              <a:defRPr/>
            </a:pPr>
            <a:endParaRPr lang="de-DE" sz="1449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48" name="Text Box 24"/>
          <p:cNvSpPr txBox="1">
            <a:spLocks noChangeArrowheads="1"/>
          </p:cNvSpPr>
          <p:nvPr/>
        </p:nvSpPr>
        <p:spPr bwMode="black">
          <a:xfrm>
            <a:off x="7539255" y="6554270"/>
            <a:ext cx="2198276" cy="26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506" tIns="46254" rIns="0" bIns="46254">
            <a:spAutoFit/>
          </a:bodyPr>
          <a:lstStyle/>
          <a:p>
            <a:pPr algn="r" defTabSz="924764">
              <a:spcBef>
                <a:spcPct val="50000"/>
              </a:spcBef>
              <a:defRPr/>
            </a:pPr>
            <a:r>
              <a:rPr lang="de-DE" sz="1137" dirty="0"/>
              <a:t>© Universität</a:t>
            </a:r>
            <a:r>
              <a:rPr lang="de-DE" sz="1137" baseline="0" dirty="0"/>
              <a:t> Bayreuth</a:t>
            </a:r>
            <a:endParaRPr lang="de-DE" sz="1137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168157" y="1297623"/>
            <a:ext cx="9596175" cy="505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0077" rIns="0" bIns="50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  <a:p>
            <a:pPr lvl="3"/>
            <a:endParaRPr lang="de-DE" altLang="de-DE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68157" y="135770"/>
            <a:ext cx="8457251" cy="97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0077" rIns="100154" bIns="5007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6"/>
          <a:stretch/>
        </p:blipFill>
        <p:spPr bwMode="auto">
          <a:xfrm>
            <a:off x="8769424" y="153406"/>
            <a:ext cx="1059180" cy="98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3"/>
          <p:cNvSpPr txBox="1">
            <a:spLocks noChangeArrowheads="1"/>
          </p:cNvSpPr>
          <p:nvPr userDrawn="1"/>
        </p:nvSpPr>
        <p:spPr bwMode="black">
          <a:xfrm>
            <a:off x="168158" y="6554270"/>
            <a:ext cx="6535209" cy="266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254" rIns="92506" bIns="46254">
            <a:spAutoFit/>
          </a:bodyPr>
          <a:lstStyle>
            <a:lvl1pPr defTabSz="9763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9763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9763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9763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976313" eaLnBrk="0" hangingPunct="0">
              <a:defRPr sz="16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6CBC88AB-9F4B-415A-9763-71111831B3D3}" type="slidenum">
              <a:rPr lang="en-US" sz="1137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r>
              <a:rPr lang="en-US" sz="1137" dirty="0"/>
              <a:t> </a:t>
            </a:r>
            <a:r>
              <a:rPr lang="en-US" sz="1137" dirty="0">
                <a:sym typeface="Wingdings" pitchFamily="2" charset="2"/>
              </a:rPr>
              <a:t>•</a:t>
            </a:r>
            <a:r>
              <a:rPr lang="en-US" sz="1137" baseline="0" dirty="0">
                <a:sym typeface="Wingdings" pitchFamily="2" charset="2"/>
              </a:rPr>
              <a:t>  </a:t>
            </a:r>
            <a:r>
              <a:rPr lang="en-US" sz="1137" dirty="0" err="1">
                <a:sym typeface="Wingdings" pitchFamily="2" charset="2"/>
              </a:rPr>
              <a:t>Vortragender</a:t>
            </a:r>
            <a:r>
              <a:rPr lang="en-US" sz="1137" baseline="0" dirty="0">
                <a:sym typeface="Wingdings" pitchFamily="2" charset="2"/>
              </a:rPr>
              <a:t>  </a:t>
            </a:r>
            <a:r>
              <a:rPr lang="en-US" sz="1137" dirty="0">
                <a:sym typeface="Wingdings" pitchFamily="2" charset="2"/>
              </a:rPr>
              <a:t>•</a:t>
            </a:r>
            <a:r>
              <a:rPr lang="en-US" sz="1137" baseline="0" dirty="0">
                <a:sym typeface="Wingdings" pitchFamily="2" charset="2"/>
              </a:rPr>
              <a:t>  </a:t>
            </a:r>
            <a:r>
              <a:rPr lang="en-US" sz="1137" dirty="0" err="1">
                <a:sym typeface="Wingdings" pitchFamily="2" charset="2"/>
              </a:rPr>
              <a:t>Vortragstitel</a:t>
            </a:r>
            <a:endParaRPr lang="en-US" sz="1137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004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53" r:id="rId2"/>
    <p:sldLayoutId id="2147483767" r:id="rId3"/>
    <p:sldLayoutId id="2147483769" r:id="rId4"/>
    <p:sldLayoutId id="2147483768" r:id="rId5"/>
    <p:sldLayoutId id="2147483770" r:id="rId6"/>
    <p:sldLayoutId id="2147483754" r:id="rId7"/>
    <p:sldLayoutId id="2147483755" r:id="rId8"/>
    <p:sldLayoutId id="2147483756" r:id="rId9"/>
    <p:sldLayoutId id="2147483757" r:id="rId10"/>
  </p:sldLayoutIdLst>
  <p:txStyles>
    <p:titleStyle>
      <a:lvl1pPr algn="l" defTabSz="948823" rtl="0" eaLnBrk="1" fontAlgn="base" hangingPunct="1">
        <a:spcBef>
          <a:spcPct val="0"/>
        </a:spcBef>
        <a:spcAft>
          <a:spcPct val="0"/>
        </a:spcAft>
        <a:defRPr sz="24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48823" rtl="0" eaLnBrk="1" fontAlgn="base" hangingPunct="1">
        <a:spcBef>
          <a:spcPct val="0"/>
        </a:spcBef>
        <a:spcAft>
          <a:spcPct val="0"/>
        </a:spcAft>
        <a:defRPr sz="2463" b="1">
          <a:solidFill>
            <a:srgbClr val="B10034"/>
          </a:solidFill>
          <a:latin typeface="Trebuchet MS" pitchFamily="34" charset="0"/>
        </a:defRPr>
      </a:lvl2pPr>
      <a:lvl3pPr algn="l" defTabSz="948823" rtl="0" eaLnBrk="1" fontAlgn="base" hangingPunct="1">
        <a:spcBef>
          <a:spcPct val="0"/>
        </a:spcBef>
        <a:spcAft>
          <a:spcPct val="0"/>
        </a:spcAft>
        <a:defRPr sz="2463" b="1">
          <a:solidFill>
            <a:srgbClr val="B10034"/>
          </a:solidFill>
          <a:latin typeface="Trebuchet MS" pitchFamily="34" charset="0"/>
        </a:defRPr>
      </a:lvl3pPr>
      <a:lvl4pPr algn="l" defTabSz="948823" rtl="0" eaLnBrk="1" fontAlgn="base" hangingPunct="1">
        <a:spcBef>
          <a:spcPct val="0"/>
        </a:spcBef>
        <a:spcAft>
          <a:spcPct val="0"/>
        </a:spcAft>
        <a:defRPr sz="2463" b="1">
          <a:solidFill>
            <a:srgbClr val="B10034"/>
          </a:solidFill>
          <a:latin typeface="Trebuchet MS" pitchFamily="34" charset="0"/>
        </a:defRPr>
      </a:lvl4pPr>
      <a:lvl5pPr algn="l" defTabSz="948823" rtl="0" eaLnBrk="1" fontAlgn="base" hangingPunct="1">
        <a:spcBef>
          <a:spcPct val="0"/>
        </a:spcBef>
        <a:spcAft>
          <a:spcPct val="0"/>
        </a:spcAft>
        <a:defRPr sz="2463" b="1">
          <a:solidFill>
            <a:srgbClr val="B10034"/>
          </a:solidFill>
          <a:latin typeface="Trebuchet MS" pitchFamily="34" charset="0"/>
        </a:defRPr>
      </a:lvl5pPr>
      <a:lvl6pPr marL="433060" algn="l" defTabSz="948823" rtl="0" eaLnBrk="1" fontAlgn="base" hangingPunct="1">
        <a:spcBef>
          <a:spcPct val="0"/>
        </a:spcBef>
        <a:spcAft>
          <a:spcPct val="0"/>
        </a:spcAft>
        <a:defRPr sz="2463" b="1">
          <a:solidFill>
            <a:srgbClr val="B10034"/>
          </a:solidFill>
          <a:latin typeface="Trebuchet MS" pitchFamily="34" charset="0"/>
        </a:defRPr>
      </a:lvl6pPr>
      <a:lvl7pPr marL="866120" algn="l" defTabSz="948823" rtl="0" eaLnBrk="1" fontAlgn="base" hangingPunct="1">
        <a:spcBef>
          <a:spcPct val="0"/>
        </a:spcBef>
        <a:spcAft>
          <a:spcPct val="0"/>
        </a:spcAft>
        <a:defRPr sz="2463" b="1">
          <a:solidFill>
            <a:srgbClr val="B10034"/>
          </a:solidFill>
          <a:latin typeface="Trebuchet MS" pitchFamily="34" charset="0"/>
        </a:defRPr>
      </a:lvl7pPr>
      <a:lvl8pPr marL="1299180" algn="l" defTabSz="948823" rtl="0" eaLnBrk="1" fontAlgn="base" hangingPunct="1">
        <a:spcBef>
          <a:spcPct val="0"/>
        </a:spcBef>
        <a:spcAft>
          <a:spcPct val="0"/>
        </a:spcAft>
        <a:defRPr sz="2463" b="1">
          <a:solidFill>
            <a:srgbClr val="B10034"/>
          </a:solidFill>
          <a:latin typeface="Trebuchet MS" pitchFamily="34" charset="0"/>
        </a:defRPr>
      </a:lvl8pPr>
      <a:lvl9pPr marL="1732239" algn="l" defTabSz="948823" rtl="0" eaLnBrk="1" fontAlgn="base" hangingPunct="1">
        <a:spcBef>
          <a:spcPct val="0"/>
        </a:spcBef>
        <a:spcAft>
          <a:spcPct val="0"/>
        </a:spcAft>
        <a:defRPr sz="2463" b="1">
          <a:solidFill>
            <a:srgbClr val="B10034"/>
          </a:solidFill>
          <a:latin typeface="Trebuchet MS" pitchFamily="34" charset="0"/>
        </a:defRPr>
      </a:lvl9pPr>
    </p:titleStyle>
    <p:bodyStyle>
      <a:lvl1pPr marL="258633" marR="0" indent="-258633" algn="l" defTabSz="948823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06741" marR="0" indent="-248108" algn="l" defTabSz="948823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§"/>
        <a:tabLst/>
        <a:defRPr sz="2000">
          <a:solidFill>
            <a:schemeClr val="tx1"/>
          </a:solidFill>
          <a:latin typeface="+mn-lt"/>
        </a:defRPr>
      </a:lvl2pPr>
      <a:lvl3pPr marL="765374" marR="0" indent="-258633" algn="l" defTabSz="948823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Courier New" panose="02070309020205020404" pitchFamily="49" charset="0"/>
        <a:buChar char="o"/>
        <a:tabLst/>
        <a:defRPr sz="1800">
          <a:solidFill>
            <a:schemeClr val="tx1"/>
          </a:solidFill>
          <a:latin typeface="+mn-lt"/>
        </a:defRPr>
      </a:lvl3pPr>
      <a:lvl4pPr marL="1051123" marR="0" indent="-285750" algn="l" defTabSz="948823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60000"/>
        <a:buFont typeface="Wingdings" panose="05000000000000000000" pitchFamily="2" charset="2"/>
        <a:buChar char="q"/>
        <a:tabLst/>
        <a:defRPr sz="1800">
          <a:solidFill>
            <a:schemeClr val="tx1"/>
          </a:solidFill>
          <a:latin typeface="+mn-lt"/>
        </a:defRPr>
      </a:lvl4pPr>
      <a:lvl5pPr marL="1272113" marR="0" indent="-249611" algn="l" defTabSz="948823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800">
          <a:solidFill>
            <a:schemeClr val="tx1"/>
          </a:solidFill>
          <a:latin typeface="+mn-lt"/>
        </a:defRPr>
      </a:lvl5pPr>
      <a:lvl6pPr marL="2568285" indent="-237581" algn="l" defTabSz="948823" rtl="0" eaLnBrk="1" fontAlgn="base" hangingPunct="1">
        <a:spcBef>
          <a:spcPct val="20000"/>
        </a:spcBef>
        <a:spcAft>
          <a:spcPct val="0"/>
        </a:spcAft>
        <a:buChar char="•"/>
        <a:defRPr sz="1705">
          <a:solidFill>
            <a:schemeClr val="tx1"/>
          </a:solidFill>
          <a:latin typeface="+mn-lt"/>
        </a:defRPr>
      </a:lvl6pPr>
      <a:lvl7pPr marL="3001345" indent="-237581" algn="l" defTabSz="948823" rtl="0" eaLnBrk="1" fontAlgn="base" hangingPunct="1">
        <a:spcBef>
          <a:spcPct val="20000"/>
        </a:spcBef>
        <a:spcAft>
          <a:spcPct val="0"/>
        </a:spcAft>
        <a:buChar char="•"/>
        <a:defRPr sz="1705">
          <a:solidFill>
            <a:schemeClr val="tx1"/>
          </a:solidFill>
          <a:latin typeface="+mn-lt"/>
        </a:defRPr>
      </a:lvl7pPr>
      <a:lvl8pPr marL="3184794" indent="0" algn="l" defTabSz="948823" rtl="0" eaLnBrk="1" fontAlgn="base" hangingPunct="1">
        <a:spcBef>
          <a:spcPct val="20000"/>
        </a:spcBef>
        <a:spcAft>
          <a:spcPct val="0"/>
        </a:spcAft>
        <a:buNone/>
        <a:defRPr sz="2463">
          <a:solidFill>
            <a:schemeClr val="tx1"/>
          </a:solidFill>
          <a:latin typeface="+mn-lt"/>
        </a:defRPr>
      </a:lvl8pPr>
      <a:lvl9pPr marL="3867465" indent="-237581" algn="l" defTabSz="948823" rtl="0" eaLnBrk="1" fontAlgn="base" hangingPunct="1">
        <a:spcBef>
          <a:spcPct val="20000"/>
        </a:spcBef>
        <a:spcAft>
          <a:spcPct val="0"/>
        </a:spcAft>
        <a:buChar char="•"/>
        <a:defRPr sz="2463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6612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060" algn="l" defTabSz="86612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120" algn="l" defTabSz="86612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299180" algn="l" defTabSz="86612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2239" algn="l" defTabSz="86612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5299" algn="l" defTabSz="86612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598359" algn="l" defTabSz="86612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1419" algn="l" defTabSz="86612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4479" algn="l" defTabSz="86612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61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svg"/><Relationship Id="rId7" Type="http://schemas.openxmlformats.org/officeDocument/2006/relationships/image" Target="../media/image1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26.svg"/><Relationship Id="rId5" Type="http://schemas.openxmlformats.org/officeDocument/2006/relationships/image" Target="../media/image16.svg"/><Relationship Id="rId10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2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30.svg"/><Relationship Id="rId5" Type="http://schemas.openxmlformats.org/officeDocument/2006/relationships/image" Target="../media/image28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24.sv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36.svg"/><Relationship Id="rId12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11" Type="http://schemas.openxmlformats.org/officeDocument/2006/relationships/image" Target="../media/image38.svg"/><Relationship Id="rId5" Type="http://schemas.openxmlformats.org/officeDocument/2006/relationships/image" Target="../media/image16.svg"/><Relationship Id="rId10" Type="http://schemas.openxmlformats.org/officeDocument/2006/relationships/image" Target="../media/image37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0D9D4-C43E-4F02-899C-3197D9D4A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4400" b="1" dirty="0">
                <a:solidFill>
                  <a:srgbClr val="00539B"/>
                </a:solidFill>
              </a:rPr>
              <a:t>Flat Mate </a:t>
            </a:r>
          </a:p>
          <a:p>
            <a:pPr marL="0" indent="0">
              <a:buNone/>
            </a:pPr>
            <a:r>
              <a:rPr lang="en-GB" sz="2800" dirty="0"/>
              <a:t>Your shared flat managing buddy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1600" dirty="0"/>
              <a:t>Developed by Leo, Lucas, Jonathan and Lukas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Presented by Lukas</a:t>
            </a:r>
          </a:p>
        </p:txBody>
      </p:sp>
    </p:spTree>
    <p:extLst>
      <p:ext uri="{BB962C8B-B14F-4D97-AF65-F5344CB8AC3E}">
        <p14:creationId xmlns:p14="http://schemas.microsoft.com/office/powerpoint/2010/main" val="5512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B48A9-A497-4084-B3C2-666155D7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539B"/>
                </a:solidFill>
              </a:rPr>
              <a:t>Flat Mate – your shared flat managing buddy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80B85D4-5532-4E28-B8AA-6C3402C4D1E7}"/>
              </a:ext>
            </a:extLst>
          </p:cNvPr>
          <p:cNvGrpSpPr/>
          <p:nvPr/>
        </p:nvGrpSpPr>
        <p:grpSpPr>
          <a:xfrm>
            <a:off x="1496616" y="2079376"/>
            <a:ext cx="1944216" cy="2679978"/>
            <a:chOff x="920552" y="2276872"/>
            <a:chExt cx="1944216" cy="267997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90E0E45-666A-4297-9443-3EE97CD0A06E}"/>
                </a:ext>
              </a:extLst>
            </p:cNvPr>
            <p:cNvSpPr/>
            <p:nvPr/>
          </p:nvSpPr>
          <p:spPr bwMode="auto">
            <a:xfrm>
              <a:off x="920552" y="2276872"/>
              <a:ext cx="1944216" cy="2376264"/>
            </a:xfrm>
            <a:prstGeom prst="rect">
              <a:avLst/>
            </a:prstGeom>
            <a:noFill/>
            <a:ln w="19050" cap="flat" cmpd="sng" algn="ctr">
              <a:solidFill>
                <a:srgbClr val="00539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1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endParaRP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A48839F5-C5AE-4D97-92A8-5CCC649760F5}"/>
                </a:ext>
              </a:extLst>
            </p:cNvPr>
            <p:cNvSpPr txBox="1"/>
            <p:nvPr/>
          </p:nvSpPr>
          <p:spPr>
            <a:xfrm>
              <a:off x="1053327" y="2433082"/>
              <a:ext cx="16786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>
                  <a:solidFill>
                    <a:srgbClr val="00539B"/>
                  </a:solidFill>
                </a:rPr>
                <a:t>Share Bills</a:t>
              </a:r>
            </a:p>
            <a:p>
              <a:endParaRPr lang="de-DE" sz="1600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40727B9-E2FE-4B72-B7B4-0FACFE75FB4E}"/>
                </a:ext>
              </a:extLst>
            </p:cNvPr>
            <p:cNvSpPr txBox="1"/>
            <p:nvPr/>
          </p:nvSpPr>
          <p:spPr>
            <a:xfrm>
              <a:off x="1036811" y="3140968"/>
              <a:ext cx="168579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en-GB" sz="1600" dirty="0"/>
                <a:t>Split common bills between you and your flatmates</a:t>
              </a:r>
            </a:p>
            <a:p>
              <a:pPr marL="0" indent="0">
                <a:buNone/>
              </a:pPr>
              <a:endParaRPr lang="en-GB" sz="1600" dirty="0"/>
            </a:p>
            <a:p>
              <a:pPr marL="0" indent="0">
                <a:buNone/>
              </a:pPr>
              <a:endParaRPr lang="en-GB" sz="1600" dirty="0"/>
            </a:p>
            <a:p>
              <a:endParaRPr lang="de-DE" sz="1600" dirty="0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E56062B-CD0C-41FF-BD5E-22C78F5C1BEA}"/>
              </a:ext>
            </a:extLst>
          </p:cNvPr>
          <p:cNvGrpSpPr/>
          <p:nvPr/>
        </p:nvGrpSpPr>
        <p:grpSpPr>
          <a:xfrm>
            <a:off x="3980892" y="2089011"/>
            <a:ext cx="1944216" cy="2679978"/>
            <a:chOff x="920552" y="2276872"/>
            <a:chExt cx="1944216" cy="2679978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0C7900D-407F-4DED-9CB7-58EEEFB63EE8}"/>
                </a:ext>
              </a:extLst>
            </p:cNvPr>
            <p:cNvSpPr/>
            <p:nvPr/>
          </p:nvSpPr>
          <p:spPr bwMode="auto">
            <a:xfrm>
              <a:off x="920552" y="2276872"/>
              <a:ext cx="1944216" cy="2376264"/>
            </a:xfrm>
            <a:prstGeom prst="rect">
              <a:avLst/>
            </a:prstGeom>
            <a:noFill/>
            <a:ln w="19050" cap="flat" cmpd="sng" algn="ctr">
              <a:solidFill>
                <a:srgbClr val="00539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1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F55755D-D777-44A3-A185-4C90DA35EA54}"/>
                </a:ext>
              </a:extLst>
            </p:cNvPr>
            <p:cNvSpPr txBox="1"/>
            <p:nvPr/>
          </p:nvSpPr>
          <p:spPr>
            <a:xfrm>
              <a:off x="1053327" y="2433082"/>
              <a:ext cx="16786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GB" sz="2400" b="1" dirty="0">
                  <a:solidFill>
                    <a:srgbClr val="00539B"/>
                  </a:solidFill>
                </a:rPr>
                <a:t>Make Lists</a:t>
              </a:r>
            </a:p>
            <a:p>
              <a:endParaRPr lang="de-DE" sz="1600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EBF0E70-247E-41A1-BEE9-1C3CD3A38AF4}"/>
                </a:ext>
              </a:extLst>
            </p:cNvPr>
            <p:cNvSpPr txBox="1"/>
            <p:nvPr/>
          </p:nvSpPr>
          <p:spPr>
            <a:xfrm>
              <a:off x="1036811" y="3140968"/>
              <a:ext cx="168579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en-GB" sz="1600" dirty="0"/>
                <a:t>Create shopping lists together and manage their payment</a:t>
              </a:r>
            </a:p>
            <a:p>
              <a:pPr marL="0" indent="0">
                <a:buNone/>
              </a:pPr>
              <a:endParaRPr lang="en-GB" sz="1600" dirty="0"/>
            </a:p>
            <a:p>
              <a:pPr marL="0" indent="0">
                <a:buNone/>
              </a:pPr>
              <a:endParaRPr lang="en-GB" sz="1600" dirty="0"/>
            </a:p>
            <a:p>
              <a:endParaRPr lang="de-DE" sz="1600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298EF39-981F-4728-8E01-51DE3650C97E}"/>
              </a:ext>
            </a:extLst>
          </p:cNvPr>
          <p:cNvGrpSpPr/>
          <p:nvPr/>
        </p:nvGrpSpPr>
        <p:grpSpPr>
          <a:xfrm>
            <a:off x="6465168" y="2079376"/>
            <a:ext cx="1944216" cy="2722008"/>
            <a:chOff x="920552" y="2276872"/>
            <a:chExt cx="1944216" cy="2722008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9F63354-AED9-43F5-A493-FC38DEF6BF64}"/>
                </a:ext>
              </a:extLst>
            </p:cNvPr>
            <p:cNvSpPr/>
            <p:nvPr/>
          </p:nvSpPr>
          <p:spPr bwMode="auto">
            <a:xfrm>
              <a:off x="920552" y="2276872"/>
              <a:ext cx="1944216" cy="2376264"/>
            </a:xfrm>
            <a:prstGeom prst="rect">
              <a:avLst/>
            </a:prstGeom>
            <a:noFill/>
            <a:ln w="19050" cap="flat" cmpd="sng" algn="ctr">
              <a:solidFill>
                <a:srgbClr val="00539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1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AF4AD8BB-30CE-4226-A301-7FEEAEE41DE5}"/>
                </a:ext>
              </a:extLst>
            </p:cNvPr>
            <p:cNvSpPr txBox="1"/>
            <p:nvPr/>
          </p:nvSpPr>
          <p:spPr>
            <a:xfrm>
              <a:off x="1053327" y="2433082"/>
              <a:ext cx="1669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en-GB" sz="2000" b="1" dirty="0">
                  <a:solidFill>
                    <a:srgbClr val="00539B"/>
                  </a:solidFill>
                </a:rPr>
                <a:t>Manage Flat Members</a:t>
              </a:r>
              <a:endParaRPr lang="en-GB" sz="1800" b="1" dirty="0">
                <a:solidFill>
                  <a:srgbClr val="00539B"/>
                </a:solidFill>
              </a:endParaRPr>
            </a:p>
            <a:p>
              <a:endParaRPr lang="de-DE" sz="1600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7C2677B-204C-4185-BDBD-F65D2E6BAFE2}"/>
                </a:ext>
              </a:extLst>
            </p:cNvPr>
            <p:cNvSpPr txBox="1"/>
            <p:nvPr/>
          </p:nvSpPr>
          <p:spPr>
            <a:xfrm>
              <a:off x="1036811" y="3182998"/>
              <a:ext cx="168579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en-GB" sz="1600" dirty="0"/>
                <a:t>Easily adjust the app to your current flat composition</a:t>
              </a:r>
            </a:p>
            <a:p>
              <a:pPr marL="0" indent="0">
                <a:buNone/>
              </a:pPr>
              <a:endParaRPr lang="en-GB" sz="1600" dirty="0"/>
            </a:p>
            <a:p>
              <a:pPr marL="0" indent="0">
                <a:buNone/>
              </a:pPr>
              <a:endParaRPr lang="en-GB" sz="1600" dirty="0"/>
            </a:p>
            <a:p>
              <a:endParaRPr lang="de-DE" sz="1600" dirty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7CEA401-4F35-4F57-8B02-317948E40B53}"/>
              </a:ext>
            </a:extLst>
          </p:cNvPr>
          <p:cNvGrpSpPr/>
          <p:nvPr/>
        </p:nvGrpSpPr>
        <p:grpSpPr>
          <a:xfrm>
            <a:off x="2719162" y="5790867"/>
            <a:ext cx="4467675" cy="752877"/>
            <a:chOff x="2148668" y="5741445"/>
            <a:chExt cx="4467675" cy="752877"/>
          </a:xfrm>
        </p:grpSpPr>
        <p:pic>
          <p:nvPicPr>
            <p:cNvPr id="20" name="Grafik 19" descr="Gruppe Silhouette">
              <a:extLst>
                <a:ext uri="{FF2B5EF4-FFF2-40B4-BE49-F238E27FC236}">
                  <a16:creationId xmlns:a16="http://schemas.microsoft.com/office/drawing/2014/main" id="{5A40C0E5-23CD-4223-818C-E2D246C24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4061" y="5846250"/>
              <a:ext cx="648072" cy="648072"/>
            </a:xfrm>
            <a:prstGeom prst="rect">
              <a:avLst/>
            </a:prstGeom>
          </p:spPr>
        </p:pic>
        <p:pic>
          <p:nvPicPr>
            <p:cNvPr id="21" name="Grafik 20" descr="Prüfliste mit einfarbiger Füllung">
              <a:extLst>
                <a:ext uri="{FF2B5EF4-FFF2-40B4-BE49-F238E27FC236}">
                  <a16:creationId xmlns:a16="http://schemas.microsoft.com/office/drawing/2014/main" id="{3D211322-7A44-49FB-BE37-C4B53FC3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592" y="5903634"/>
              <a:ext cx="526816" cy="526816"/>
            </a:xfrm>
            <a:prstGeom prst="rect">
              <a:avLst/>
            </a:prstGeom>
          </p:spPr>
        </p:pic>
        <p:pic>
          <p:nvPicPr>
            <p:cNvPr id="22" name="Grafik 21" descr="Geld Silhouette">
              <a:extLst>
                <a:ext uri="{FF2B5EF4-FFF2-40B4-BE49-F238E27FC236}">
                  <a16:creationId xmlns:a16="http://schemas.microsoft.com/office/drawing/2014/main" id="{77C9C2D0-A12F-4246-9128-E916972B6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68271" y="5843006"/>
              <a:ext cx="648072" cy="648072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B314ECB-974D-41A7-AD43-304DF42126E6}"/>
                </a:ext>
              </a:extLst>
            </p:cNvPr>
            <p:cNvSpPr txBox="1"/>
            <p:nvPr/>
          </p:nvSpPr>
          <p:spPr>
            <a:xfrm>
              <a:off x="3995171" y="5746790"/>
              <a:ext cx="694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...</a:t>
              </a:r>
              <a:endParaRPr lang="de-DE" sz="16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5B478BD7-4CAC-4307-AFFA-F927AA76D08F}"/>
                </a:ext>
              </a:extLst>
            </p:cNvPr>
            <p:cNvSpPr txBox="1"/>
            <p:nvPr/>
          </p:nvSpPr>
          <p:spPr>
            <a:xfrm>
              <a:off x="5216408" y="5741446"/>
              <a:ext cx="694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...</a:t>
              </a:r>
              <a:endParaRPr lang="de-DE" sz="1600" dirty="0"/>
            </a:p>
          </p:txBody>
        </p:sp>
        <p:pic>
          <p:nvPicPr>
            <p:cNvPr id="25" name="Grafik 24" descr="Entscheidungsdiagramm mit einfarbiger Füllung">
              <a:extLst>
                <a:ext uri="{FF2B5EF4-FFF2-40B4-BE49-F238E27FC236}">
                  <a16:creationId xmlns:a16="http://schemas.microsoft.com/office/drawing/2014/main" id="{F0AFF313-78A4-493B-BA86-FABBB8C31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48668" y="5915513"/>
              <a:ext cx="525536" cy="525536"/>
            </a:xfrm>
            <a:prstGeom prst="rect">
              <a:avLst/>
            </a:prstGeom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7AB8A78-7883-4329-8E8D-7A134D4C5B60}"/>
                </a:ext>
              </a:extLst>
            </p:cNvPr>
            <p:cNvSpPr txBox="1"/>
            <p:nvPr/>
          </p:nvSpPr>
          <p:spPr>
            <a:xfrm>
              <a:off x="2627855" y="5741445"/>
              <a:ext cx="694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...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918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06696-8AB0-4104-B20D-D45445C3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539B"/>
                </a:solidFill>
              </a:rPr>
              <a:t>Mange Flat Members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43EC9E-8463-4778-9F78-8805A979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					Flat members are either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539B"/>
                </a:solidFill>
              </a:rPr>
              <a:t>						users</a:t>
            </a:r>
            <a:r>
              <a:rPr lang="en-GB" dirty="0"/>
              <a:t> or the </a:t>
            </a:r>
            <a:r>
              <a:rPr lang="en-GB" b="1" dirty="0">
                <a:solidFill>
                  <a:srgbClr val="00539B"/>
                </a:solidFill>
              </a:rPr>
              <a:t>admin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						Every flat member can 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						set up </a:t>
            </a:r>
            <a:r>
              <a:rPr lang="en-GB" b="1" dirty="0">
                <a:solidFill>
                  <a:srgbClr val="00539B"/>
                </a:solidFill>
                <a:sym typeface="Wingdings" panose="05000000000000000000" pitchFamily="2" charset="2"/>
              </a:rPr>
              <a:t>lists</a:t>
            </a:r>
            <a:r>
              <a:rPr lang="en-GB" dirty="0">
                <a:sym typeface="Wingdings" panose="05000000000000000000" pitchFamily="2" charset="2"/>
              </a:rPr>
              <a:t> and </a:t>
            </a:r>
            <a:r>
              <a:rPr lang="en-GB" b="1" dirty="0">
                <a:solidFill>
                  <a:srgbClr val="00539B"/>
                </a:solidFill>
                <a:sym typeface="Wingdings" panose="05000000000000000000" pitchFamily="2" charset="2"/>
              </a:rPr>
              <a:t>bills</a:t>
            </a:r>
            <a:endParaRPr lang="en-GB" b="1" dirty="0">
              <a:solidFill>
                <a:srgbClr val="00539B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			Every user can </a:t>
            </a:r>
            <a:r>
              <a:rPr lang="en-GB" b="1" dirty="0">
                <a:solidFill>
                  <a:srgbClr val="00539B"/>
                </a:solidFill>
              </a:rPr>
              <a:t>create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					their own flat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			Every user can only be </a:t>
            </a:r>
          </a:p>
          <a:p>
            <a:pPr marL="0" indent="0">
              <a:buNone/>
            </a:pPr>
            <a:r>
              <a:rPr lang="en-GB" dirty="0"/>
              <a:t>						part of </a:t>
            </a:r>
            <a:r>
              <a:rPr lang="en-GB" b="1" dirty="0">
                <a:solidFill>
                  <a:srgbClr val="00539B"/>
                </a:solidFill>
              </a:rPr>
              <a:t>one</a:t>
            </a:r>
            <a:r>
              <a:rPr lang="en-GB" dirty="0"/>
              <a:t> flat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267EE83-9AE3-4347-9999-AEDBCF6404CF}"/>
              </a:ext>
            </a:extLst>
          </p:cNvPr>
          <p:cNvGrpSpPr/>
          <p:nvPr/>
        </p:nvGrpSpPr>
        <p:grpSpPr>
          <a:xfrm>
            <a:off x="2719162" y="5790867"/>
            <a:ext cx="4467675" cy="752877"/>
            <a:chOff x="2148668" y="5741445"/>
            <a:chExt cx="4467675" cy="752877"/>
          </a:xfrm>
        </p:grpSpPr>
        <p:pic>
          <p:nvPicPr>
            <p:cNvPr id="5" name="Grafik 4" descr="Gruppe Silhouette">
              <a:extLst>
                <a:ext uri="{FF2B5EF4-FFF2-40B4-BE49-F238E27FC236}">
                  <a16:creationId xmlns:a16="http://schemas.microsoft.com/office/drawing/2014/main" id="{506AC52A-374A-467D-B8F7-60A4818E1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4061" y="5846250"/>
              <a:ext cx="648072" cy="648072"/>
            </a:xfrm>
            <a:prstGeom prst="rect">
              <a:avLst/>
            </a:prstGeom>
          </p:spPr>
        </p:pic>
        <p:pic>
          <p:nvPicPr>
            <p:cNvPr id="7" name="Grafik 6" descr="Prüfliste mit einfarbiger Füllung">
              <a:extLst>
                <a:ext uri="{FF2B5EF4-FFF2-40B4-BE49-F238E27FC236}">
                  <a16:creationId xmlns:a16="http://schemas.microsoft.com/office/drawing/2014/main" id="{58A71281-87DE-4317-AFA8-95E12E317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592" y="5903634"/>
              <a:ext cx="526816" cy="526816"/>
            </a:xfrm>
            <a:prstGeom prst="rect">
              <a:avLst/>
            </a:prstGeom>
          </p:spPr>
        </p:pic>
        <p:pic>
          <p:nvPicPr>
            <p:cNvPr id="9" name="Grafik 8" descr="Geld Silhouette">
              <a:extLst>
                <a:ext uri="{FF2B5EF4-FFF2-40B4-BE49-F238E27FC236}">
                  <a16:creationId xmlns:a16="http://schemas.microsoft.com/office/drawing/2014/main" id="{84450C87-1869-4816-A1D7-85A1D4BA0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68271" y="5843006"/>
              <a:ext cx="648072" cy="648072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9D58735-2091-4BCD-A14E-8EB7459C14C0}"/>
                </a:ext>
              </a:extLst>
            </p:cNvPr>
            <p:cNvSpPr txBox="1"/>
            <p:nvPr/>
          </p:nvSpPr>
          <p:spPr>
            <a:xfrm>
              <a:off x="3995171" y="5746790"/>
              <a:ext cx="694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...</a:t>
              </a:r>
              <a:endParaRPr lang="de-DE" sz="1600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3BCA0DD-34F2-46AA-8572-B57C09960251}"/>
                </a:ext>
              </a:extLst>
            </p:cNvPr>
            <p:cNvSpPr txBox="1"/>
            <p:nvPr/>
          </p:nvSpPr>
          <p:spPr>
            <a:xfrm>
              <a:off x="5216408" y="5741446"/>
              <a:ext cx="694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...</a:t>
              </a:r>
              <a:endParaRPr lang="de-DE" sz="1600" dirty="0"/>
            </a:p>
          </p:txBody>
        </p:sp>
        <p:pic>
          <p:nvPicPr>
            <p:cNvPr id="13" name="Grafik 12" descr="Entscheidungsdiagramm mit einfarbiger Füllung">
              <a:extLst>
                <a:ext uri="{FF2B5EF4-FFF2-40B4-BE49-F238E27FC236}">
                  <a16:creationId xmlns:a16="http://schemas.microsoft.com/office/drawing/2014/main" id="{0B11DF42-614F-4911-8991-6ACE2751D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48668" y="5915513"/>
              <a:ext cx="525536" cy="525536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23B43F9-C6FD-41C2-989C-66B16B6C7154}"/>
                </a:ext>
              </a:extLst>
            </p:cNvPr>
            <p:cNvSpPr txBox="1"/>
            <p:nvPr/>
          </p:nvSpPr>
          <p:spPr>
            <a:xfrm>
              <a:off x="2627855" y="5741445"/>
              <a:ext cx="694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...</a:t>
              </a:r>
              <a:endParaRPr lang="de-DE" sz="1600" dirty="0"/>
            </a:p>
          </p:txBody>
        </p:sp>
      </p:grpSp>
      <p:pic>
        <p:nvPicPr>
          <p:cNvPr id="27" name="Grafik 26" descr="Eine gemütliche, schneebedeckte Waldhütte">
            <a:extLst>
              <a:ext uri="{FF2B5EF4-FFF2-40B4-BE49-F238E27FC236}">
                <a16:creationId xmlns:a16="http://schemas.microsoft.com/office/drawing/2014/main" id="{4A387706-9D40-4490-8FDF-3984D17F6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8383" y="1095794"/>
            <a:ext cx="5341404" cy="534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4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2461D-FF37-4025-B6AD-9C9403E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539B"/>
                </a:solidFill>
              </a:rPr>
              <a:t>Make</a:t>
            </a:r>
            <a:r>
              <a:rPr lang="de-DE" dirty="0">
                <a:solidFill>
                  <a:srgbClr val="00539B"/>
                </a:solidFill>
              </a:rPr>
              <a:t> Lists </a:t>
            </a:r>
            <a:r>
              <a:rPr lang="de-DE" dirty="0" err="1">
                <a:solidFill>
                  <a:srgbClr val="00539B"/>
                </a:solidFill>
              </a:rPr>
              <a:t>Together</a:t>
            </a:r>
            <a:endParaRPr lang="de-DE" dirty="0">
              <a:solidFill>
                <a:srgbClr val="00539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DE47A-0E0C-4351-AAAA-4E024EFA4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Lists can have </a:t>
            </a:r>
            <a:br>
              <a:rPr lang="en-GB" dirty="0"/>
            </a:br>
            <a:r>
              <a:rPr lang="en-GB" b="1" dirty="0">
                <a:solidFill>
                  <a:srgbClr val="00539B"/>
                </a:solidFill>
              </a:rPr>
              <a:t>multiple</a:t>
            </a:r>
            <a:r>
              <a:rPr lang="en-GB" dirty="0"/>
              <a:t> applications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Every list has an </a:t>
            </a:r>
            <a:r>
              <a:rPr lang="en-GB" b="1" dirty="0">
                <a:solidFill>
                  <a:srgbClr val="00539B"/>
                </a:solidFill>
              </a:rPr>
              <a:t>owner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Lists can have</a:t>
            </a:r>
            <a:br>
              <a:rPr lang="en-GB" dirty="0"/>
            </a:br>
            <a:r>
              <a:rPr lang="en-GB" b="1" dirty="0">
                <a:solidFill>
                  <a:srgbClr val="00539B"/>
                </a:solidFill>
              </a:rPr>
              <a:t>multiple</a:t>
            </a:r>
            <a:r>
              <a:rPr lang="en-GB" dirty="0"/>
              <a:t> list items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539B"/>
                </a:solidFill>
              </a:rPr>
              <a:t>bill</a:t>
            </a:r>
            <a:r>
              <a:rPr lang="en-GB" dirty="0"/>
              <a:t> can be attached to</a:t>
            </a:r>
            <a:br>
              <a:rPr lang="en-GB" dirty="0"/>
            </a:br>
            <a:r>
              <a:rPr lang="en-GB" dirty="0"/>
              <a:t>every list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50440AC-4D66-48D2-8316-2D220D49DA3C}"/>
              </a:ext>
            </a:extLst>
          </p:cNvPr>
          <p:cNvGrpSpPr/>
          <p:nvPr/>
        </p:nvGrpSpPr>
        <p:grpSpPr>
          <a:xfrm>
            <a:off x="2719162" y="5790867"/>
            <a:ext cx="4467675" cy="752877"/>
            <a:chOff x="2148668" y="5741445"/>
            <a:chExt cx="4467675" cy="752877"/>
          </a:xfrm>
        </p:grpSpPr>
        <p:pic>
          <p:nvPicPr>
            <p:cNvPr id="11" name="Grafik 10" descr="Gruppe Silhouette">
              <a:extLst>
                <a:ext uri="{FF2B5EF4-FFF2-40B4-BE49-F238E27FC236}">
                  <a16:creationId xmlns:a16="http://schemas.microsoft.com/office/drawing/2014/main" id="{5149DD5F-4530-4555-AF98-F9A0F2A5E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4061" y="5846250"/>
              <a:ext cx="648072" cy="648072"/>
            </a:xfrm>
            <a:prstGeom prst="rect">
              <a:avLst/>
            </a:prstGeom>
          </p:spPr>
        </p:pic>
        <p:pic>
          <p:nvPicPr>
            <p:cNvPr id="12" name="Grafik 11" descr="Prüfliste mit einfarbiger Füllung">
              <a:extLst>
                <a:ext uri="{FF2B5EF4-FFF2-40B4-BE49-F238E27FC236}">
                  <a16:creationId xmlns:a16="http://schemas.microsoft.com/office/drawing/2014/main" id="{2DDFC831-F98C-4A67-B8A0-178593D90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592" y="5903634"/>
              <a:ext cx="526816" cy="526816"/>
            </a:xfrm>
            <a:prstGeom prst="rect">
              <a:avLst/>
            </a:prstGeom>
          </p:spPr>
        </p:pic>
        <p:pic>
          <p:nvPicPr>
            <p:cNvPr id="13" name="Grafik 12" descr="Geld Silhouette">
              <a:extLst>
                <a:ext uri="{FF2B5EF4-FFF2-40B4-BE49-F238E27FC236}">
                  <a16:creationId xmlns:a16="http://schemas.microsoft.com/office/drawing/2014/main" id="{4833C137-CB4D-4747-9D5C-311B58CBC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68271" y="5843006"/>
              <a:ext cx="648072" cy="648072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3B7A6EB-5E42-4C68-B0FA-5F14CF801A19}"/>
                </a:ext>
              </a:extLst>
            </p:cNvPr>
            <p:cNvSpPr txBox="1"/>
            <p:nvPr/>
          </p:nvSpPr>
          <p:spPr>
            <a:xfrm>
              <a:off x="3995171" y="5746790"/>
              <a:ext cx="694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...</a:t>
              </a:r>
              <a:endParaRPr lang="de-DE" sz="1600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788F2F3-CF51-43A1-93D4-2778C4D74FAA}"/>
                </a:ext>
              </a:extLst>
            </p:cNvPr>
            <p:cNvSpPr txBox="1"/>
            <p:nvPr/>
          </p:nvSpPr>
          <p:spPr>
            <a:xfrm>
              <a:off x="5216408" y="5741446"/>
              <a:ext cx="694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...</a:t>
              </a:r>
              <a:endParaRPr lang="de-DE" sz="1600" dirty="0"/>
            </a:p>
          </p:txBody>
        </p:sp>
        <p:pic>
          <p:nvPicPr>
            <p:cNvPr id="16" name="Grafik 15" descr="Entscheidungsdiagramm mit einfarbiger Füllung">
              <a:extLst>
                <a:ext uri="{FF2B5EF4-FFF2-40B4-BE49-F238E27FC236}">
                  <a16:creationId xmlns:a16="http://schemas.microsoft.com/office/drawing/2014/main" id="{5C366BFF-DEB0-46E9-A9D4-8924BCF7F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48668" y="5915513"/>
              <a:ext cx="525536" cy="525536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BECEA23B-E31E-426A-9A80-62102440675F}"/>
                </a:ext>
              </a:extLst>
            </p:cNvPr>
            <p:cNvSpPr txBox="1"/>
            <p:nvPr/>
          </p:nvSpPr>
          <p:spPr>
            <a:xfrm>
              <a:off x="2627855" y="5741445"/>
              <a:ext cx="694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...</a:t>
              </a:r>
              <a:endParaRPr lang="de-DE" sz="1600" dirty="0"/>
            </a:p>
          </p:txBody>
        </p:sp>
      </p:grpSp>
      <p:pic>
        <p:nvPicPr>
          <p:cNvPr id="19" name="Grafik 18" descr="Klemmbrett abgehakt mit einfarbiger Füllung">
            <a:extLst>
              <a:ext uri="{FF2B5EF4-FFF2-40B4-BE49-F238E27FC236}">
                <a16:creationId xmlns:a16="http://schemas.microsoft.com/office/drawing/2014/main" id="{1A414F3D-E232-4214-87E0-5D89B8EB4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45198" y="2253368"/>
            <a:ext cx="914400" cy="914400"/>
          </a:xfrm>
          <a:prstGeom prst="rect">
            <a:avLst/>
          </a:prstGeom>
        </p:spPr>
      </p:pic>
      <p:pic>
        <p:nvPicPr>
          <p:cNvPr id="20" name="Grafik 19" descr="Benutzer mit einfarbiger Füllung">
            <a:extLst>
              <a:ext uri="{FF2B5EF4-FFF2-40B4-BE49-F238E27FC236}">
                <a16:creationId xmlns:a16="http://schemas.microsoft.com/office/drawing/2014/main" id="{FF934523-F1AB-45D1-B914-1BD0C2C934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38765" y="2631366"/>
            <a:ext cx="914400" cy="914400"/>
          </a:xfrm>
          <a:prstGeom prst="rect">
            <a:avLst/>
          </a:prstGeom>
        </p:spPr>
      </p:pic>
      <p:pic>
        <p:nvPicPr>
          <p:cNvPr id="22" name="Grafik 21" descr="Skizzenbücher mit Malfarben und Büromaterial">
            <a:extLst>
              <a:ext uri="{FF2B5EF4-FFF2-40B4-BE49-F238E27FC236}">
                <a16:creationId xmlns:a16="http://schemas.microsoft.com/office/drawing/2014/main" id="{D280303D-35CB-4AFF-87B2-379E777AEE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13275" y="1279832"/>
            <a:ext cx="4630551" cy="463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9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191F7-22BD-4AD8-AFB5-599635C0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539B"/>
                </a:solidFill>
              </a:rPr>
              <a:t>Share Bills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548028-8BAC-4E5C-94BC-81DEC0DC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					Each bill has an </a:t>
            </a:r>
            <a:r>
              <a:rPr lang="en-GB" b="1" dirty="0">
                <a:solidFill>
                  <a:srgbClr val="00539B"/>
                </a:solidFill>
              </a:rPr>
              <a:t>owner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			Each bill has an </a:t>
            </a:r>
            <a:r>
              <a:rPr lang="en-GB" b="1" dirty="0">
                <a:solidFill>
                  <a:srgbClr val="00539B"/>
                </a:solidFill>
              </a:rPr>
              <a:t>amount</a:t>
            </a:r>
            <a:r>
              <a:rPr lang="en-GB" dirty="0"/>
              <a:t> due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			Each bill can have </a:t>
            </a:r>
            <a:r>
              <a:rPr lang="en-GB" b="1" dirty="0">
                <a:solidFill>
                  <a:srgbClr val="00539B"/>
                </a:solidFill>
              </a:rPr>
              <a:t>multiple</a:t>
            </a:r>
            <a:br>
              <a:rPr lang="en-GB" b="1" dirty="0">
                <a:solidFill>
                  <a:srgbClr val="00539B"/>
                </a:solidFill>
              </a:rPr>
            </a:br>
            <a:r>
              <a:rPr lang="en-GB" b="1" dirty="0">
                <a:solidFill>
                  <a:srgbClr val="00539B"/>
                </a:solidFill>
              </a:rPr>
              <a:t>						</a:t>
            </a:r>
            <a:r>
              <a:rPr lang="en-GB" dirty="0"/>
              <a:t>contributors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			The bill can be split </a:t>
            </a:r>
            <a:r>
              <a:rPr lang="en-GB" b="1" dirty="0">
                <a:solidFill>
                  <a:srgbClr val="00539B"/>
                </a:solidFill>
              </a:rPr>
              <a:t>unevenly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			Each bill has their </a:t>
            </a:r>
            <a:r>
              <a:rPr lang="en-GB" b="1" dirty="0">
                <a:solidFill>
                  <a:srgbClr val="00539B"/>
                </a:solidFill>
              </a:rPr>
              <a:t>specified</a:t>
            </a:r>
            <a:br>
              <a:rPr lang="en-GB" b="1" dirty="0">
                <a:solidFill>
                  <a:srgbClr val="00539B"/>
                </a:solidFill>
              </a:rPr>
            </a:br>
            <a:r>
              <a:rPr lang="en-GB" b="1" dirty="0">
                <a:solidFill>
                  <a:srgbClr val="00539B"/>
                </a:solidFill>
              </a:rPr>
              <a:t>						payment method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C0656D5-A938-47FB-9A85-62C714DA33C7}"/>
              </a:ext>
            </a:extLst>
          </p:cNvPr>
          <p:cNvGrpSpPr/>
          <p:nvPr/>
        </p:nvGrpSpPr>
        <p:grpSpPr>
          <a:xfrm>
            <a:off x="2719162" y="5790867"/>
            <a:ext cx="4467675" cy="752877"/>
            <a:chOff x="2148668" y="5741445"/>
            <a:chExt cx="4467675" cy="752877"/>
          </a:xfrm>
        </p:grpSpPr>
        <p:pic>
          <p:nvPicPr>
            <p:cNvPr id="11" name="Grafik 10" descr="Gruppe Silhouette">
              <a:extLst>
                <a:ext uri="{FF2B5EF4-FFF2-40B4-BE49-F238E27FC236}">
                  <a16:creationId xmlns:a16="http://schemas.microsoft.com/office/drawing/2014/main" id="{054E33F9-EBCD-46B8-ACAD-183FC64BD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4061" y="5846250"/>
              <a:ext cx="648072" cy="648072"/>
            </a:xfrm>
            <a:prstGeom prst="rect">
              <a:avLst/>
            </a:prstGeom>
          </p:spPr>
        </p:pic>
        <p:pic>
          <p:nvPicPr>
            <p:cNvPr id="12" name="Grafik 11" descr="Prüfliste mit einfarbiger Füllung">
              <a:extLst>
                <a:ext uri="{FF2B5EF4-FFF2-40B4-BE49-F238E27FC236}">
                  <a16:creationId xmlns:a16="http://schemas.microsoft.com/office/drawing/2014/main" id="{98E685E2-5B13-4BB4-87F6-B13E6C590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592" y="5903634"/>
              <a:ext cx="526816" cy="526816"/>
            </a:xfrm>
            <a:prstGeom prst="rect">
              <a:avLst/>
            </a:prstGeom>
          </p:spPr>
        </p:pic>
        <p:pic>
          <p:nvPicPr>
            <p:cNvPr id="13" name="Grafik 12" descr="Geld Silhouette">
              <a:extLst>
                <a:ext uri="{FF2B5EF4-FFF2-40B4-BE49-F238E27FC236}">
                  <a16:creationId xmlns:a16="http://schemas.microsoft.com/office/drawing/2014/main" id="{6585B001-72CA-4D33-BD93-ABC418379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68271" y="5843006"/>
              <a:ext cx="648072" cy="648072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98376486-2246-4892-AC8E-8F8E2BA20FDF}"/>
                </a:ext>
              </a:extLst>
            </p:cNvPr>
            <p:cNvSpPr txBox="1"/>
            <p:nvPr/>
          </p:nvSpPr>
          <p:spPr>
            <a:xfrm>
              <a:off x="3995171" y="5746790"/>
              <a:ext cx="694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...</a:t>
              </a:r>
              <a:endParaRPr lang="de-DE" sz="1600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B428EB2-1205-403D-91B9-78BC95B47FDB}"/>
                </a:ext>
              </a:extLst>
            </p:cNvPr>
            <p:cNvSpPr txBox="1"/>
            <p:nvPr/>
          </p:nvSpPr>
          <p:spPr>
            <a:xfrm>
              <a:off x="5216408" y="5741446"/>
              <a:ext cx="694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...</a:t>
              </a:r>
              <a:endParaRPr lang="de-DE" sz="1600" dirty="0"/>
            </a:p>
          </p:txBody>
        </p:sp>
        <p:pic>
          <p:nvPicPr>
            <p:cNvPr id="16" name="Grafik 15" descr="Entscheidungsdiagramm mit einfarbiger Füllung">
              <a:extLst>
                <a:ext uri="{FF2B5EF4-FFF2-40B4-BE49-F238E27FC236}">
                  <a16:creationId xmlns:a16="http://schemas.microsoft.com/office/drawing/2014/main" id="{942320C4-1F07-4A2A-BD7F-C26391B33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48668" y="5915513"/>
              <a:ext cx="525536" cy="525536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0EBA559-D8B3-4F18-95CB-219F1D17D12A}"/>
                </a:ext>
              </a:extLst>
            </p:cNvPr>
            <p:cNvSpPr txBox="1"/>
            <p:nvPr/>
          </p:nvSpPr>
          <p:spPr>
            <a:xfrm>
              <a:off x="2627855" y="5741445"/>
              <a:ext cx="694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...</a:t>
              </a:r>
              <a:endParaRPr lang="de-DE" sz="1600" dirty="0"/>
            </a:p>
          </p:txBody>
        </p:sp>
      </p:grpSp>
      <p:pic>
        <p:nvPicPr>
          <p:cNvPr id="19" name="Grafik 18" descr="Drei Quadrate, eines mit horizontaler Schraffur">
            <a:extLst>
              <a:ext uri="{FF2B5EF4-FFF2-40B4-BE49-F238E27FC236}">
                <a16:creationId xmlns:a16="http://schemas.microsoft.com/office/drawing/2014/main" id="{862DD231-1A7D-4BEE-AFB2-ECC18F2C2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2918" y="1368505"/>
            <a:ext cx="4392488" cy="4392488"/>
          </a:xfrm>
          <a:prstGeom prst="rect">
            <a:avLst/>
          </a:prstGeom>
        </p:spPr>
      </p:pic>
      <p:pic>
        <p:nvPicPr>
          <p:cNvPr id="21" name="Grafik 20" descr="Pfund mit einfarbiger Füllung">
            <a:extLst>
              <a:ext uri="{FF2B5EF4-FFF2-40B4-BE49-F238E27FC236}">
                <a16:creationId xmlns:a16="http://schemas.microsoft.com/office/drawing/2014/main" id="{F3E15E60-088B-438F-9638-4AAA66C159D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3803" y="4509120"/>
            <a:ext cx="313184" cy="31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C03FA-4076-4DE2-A775-1887D5C6B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4400" dirty="0"/>
              <a:t>This is </a:t>
            </a:r>
            <a:r>
              <a:rPr lang="en-GB" sz="4400" b="1" dirty="0">
                <a:solidFill>
                  <a:srgbClr val="00539B"/>
                </a:solidFill>
              </a:rPr>
              <a:t>Flat Mate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 hope you like it!</a:t>
            </a:r>
          </a:p>
        </p:txBody>
      </p:sp>
    </p:spTree>
    <p:extLst>
      <p:ext uri="{BB962C8B-B14F-4D97-AF65-F5344CB8AC3E}">
        <p14:creationId xmlns:p14="http://schemas.microsoft.com/office/powerpoint/2010/main" val="4429287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EMPLATECREATED" val="2019-06-04 06:23 "/>
  <p:tag name="TEMPLATELASTEDITED" val="2019-06-04 06:28 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olien_Lehre_FIM-FhG">
  <a:themeElements>
    <a:clrScheme name="Benutzerdefiniert 14">
      <a:dk1>
        <a:srgbClr val="000000"/>
      </a:dk1>
      <a:lt1>
        <a:srgbClr val="FFFFFF"/>
      </a:lt1>
      <a:dk2>
        <a:srgbClr val="B10034"/>
      </a:dk2>
      <a:lt2>
        <a:srgbClr val="D9D9D9"/>
      </a:lt2>
      <a:accent1>
        <a:srgbClr val="8C8C8C"/>
      </a:accent1>
      <a:accent2>
        <a:srgbClr val="646464"/>
      </a:accent2>
      <a:accent3>
        <a:srgbClr val="F0AF00"/>
      </a:accent3>
      <a:accent4>
        <a:srgbClr val="D0A760"/>
      </a:accent4>
      <a:accent5>
        <a:srgbClr val="B10034"/>
      </a:accent5>
      <a:accent6>
        <a:srgbClr val="038A5E"/>
      </a:accent6>
      <a:hlink>
        <a:srgbClr val="0070C0"/>
      </a:hlink>
      <a:folHlink>
        <a:srgbClr val="7030A0"/>
      </a:folHlink>
    </a:clrScheme>
    <a:fontScheme name="Standard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01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01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B10034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4">
        <a:dk1>
          <a:srgbClr val="000000"/>
        </a:dk1>
        <a:lt1>
          <a:srgbClr val="FFFFFF"/>
        </a:lt1>
        <a:dk2>
          <a:srgbClr val="000000"/>
        </a:dk2>
        <a:lt2>
          <a:srgbClr val="B10034"/>
        </a:lt2>
        <a:accent1>
          <a:srgbClr val="646464"/>
        </a:accent1>
        <a:accent2>
          <a:srgbClr val="FFAF40"/>
        </a:accent2>
        <a:accent3>
          <a:srgbClr val="FFFFFF"/>
        </a:accent3>
        <a:accent4>
          <a:srgbClr val="000000"/>
        </a:accent4>
        <a:accent5>
          <a:srgbClr val="B8B8B8"/>
        </a:accent5>
        <a:accent6>
          <a:srgbClr val="E79E39"/>
        </a:accent6>
        <a:hlink>
          <a:srgbClr val="E8583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5">
        <a:dk1>
          <a:srgbClr val="000000"/>
        </a:dk1>
        <a:lt1>
          <a:srgbClr val="FFFFFF"/>
        </a:lt1>
        <a:dk2>
          <a:srgbClr val="000000"/>
        </a:dk2>
        <a:lt2>
          <a:srgbClr val="B10034"/>
        </a:lt2>
        <a:accent1>
          <a:srgbClr val="646464"/>
        </a:accent1>
        <a:accent2>
          <a:srgbClr val="FFAF40"/>
        </a:accent2>
        <a:accent3>
          <a:srgbClr val="FFFFFF"/>
        </a:accent3>
        <a:accent4>
          <a:srgbClr val="000000"/>
        </a:accent4>
        <a:accent5>
          <a:srgbClr val="B8B8B8"/>
        </a:accent5>
        <a:accent6>
          <a:srgbClr val="E79E39"/>
        </a:accent6>
        <a:hlink>
          <a:srgbClr val="E85831"/>
        </a:hlink>
        <a:folHlink>
          <a:srgbClr val="306E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6">
        <a:dk1>
          <a:srgbClr val="000000"/>
        </a:dk1>
        <a:lt1>
          <a:srgbClr val="FFFFFF"/>
        </a:lt1>
        <a:dk2>
          <a:srgbClr val="000000"/>
        </a:dk2>
        <a:lt2>
          <a:srgbClr val="9B0000"/>
        </a:lt2>
        <a:accent1>
          <a:srgbClr val="646464"/>
        </a:accent1>
        <a:accent2>
          <a:srgbClr val="FFAF40"/>
        </a:accent2>
        <a:accent3>
          <a:srgbClr val="FFFFFF"/>
        </a:accent3>
        <a:accent4>
          <a:srgbClr val="000000"/>
        </a:accent4>
        <a:accent5>
          <a:srgbClr val="B8B8B8"/>
        </a:accent5>
        <a:accent6>
          <a:srgbClr val="E79E39"/>
        </a:accent6>
        <a:hlink>
          <a:srgbClr val="E85831"/>
        </a:hlink>
        <a:folHlink>
          <a:srgbClr val="306E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1214-Vorlage_Projekt_One_Pager" id="{854F124D-9F8F-42E5-BCAE-711E7A21132C}" vid="{660E30C9-AC21-480D-B845-92F7A5C8FD83}"/>
    </a:ext>
  </a:extLst>
</a:theme>
</file>

<file path=ppt/theme/theme2.xml><?xml version="1.0" encoding="utf-8"?>
<a:theme xmlns:a="http://schemas.openxmlformats.org/drawingml/2006/main" name="Folien_Lehre_UBT">
  <a:themeElements>
    <a:clrScheme name="Benutzerdefiniert 13">
      <a:dk1>
        <a:srgbClr val="000000"/>
      </a:dk1>
      <a:lt1>
        <a:srgbClr val="FFFFFF"/>
      </a:lt1>
      <a:dk2>
        <a:srgbClr val="038A5E"/>
      </a:dk2>
      <a:lt2>
        <a:srgbClr val="D9D9D9"/>
      </a:lt2>
      <a:accent1>
        <a:srgbClr val="8C8C8C"/>
      </a:accent1>
      <a:accent2>
        <a:srgbClr val="646464"/>
      </a:accent2>
      <a:accent3>
        <a:srgbClr val="F0AF00"/>
      </a:accent3>
      <a:accent4>
        <a:srgbClr val="D0A760"/>
      </a:accent4>
      <a:accent5>
        <a:srgbClr val="038A5E"/>
      </a:accent5>
      <a:accent6>
        <a:srgbClr val="B10034"/>
      </a:accent6>
      <a:hlink>
        <a:srgbClr val="4472C4"/>
      </a:hlink>
      <a:folHlink>
        <a:srgbClr val="7030A0"/>
      </a:folHlink>
    </a:clrScheme>
    <a:fontScheme name="Standard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01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01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B10034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4">
        <a:dk1>
          <a:srgbClr val="000000"/>
        </a:dk1>
        <a:lt1>
          <a:srgbClr val="FFFFFF"/>
        </a:lt1>
        <a:dk2>
          <a:srgbClr val="000000"/>
        </a:dk2>
        <a:lt2>
          <a:srgbClr val="B10034"/>
        </a:lt2>
        <a:accent1>
          <a:srgbClr val="646464"/>
        </a:accent1>
        <a:accent2>
          <a:srgbClr val="FFAF40"/>
        </a:accent2>
        <a:accent3>
          <a:srgbClr val="FFFFFF"/>
        </a:accent3>
        <a:accent4>
          <a:srgbClr val="000000"/>
        </a:accent4>
        <a:accent5>
          <a:srgbClr val="B8B8B8"/>
        </a:accent5>
        <a:accent6>
          <a:srgbClr val="E79E39"/>
        </a:accent6>
        <a:hlink>
          <a:srgbClr val="E8583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5">
        <a:dk1>
          <a:srgbClr val="000000"/>
        </a:dk1>
        <a:lt1>
          <a:srgbClr val="FFFFFF"/>
        </a:lt1>
        <a:dk2>
          <a:srgbClr val="000000"/>
        </a:dk2>
        <a:lt2>
          <a:srgbClr val="B10034"/>
        </a:lt2>
        <a:accent1>
          <a:srgbClr val="646464"/>
        </a:accent1>
        <a:accent2>
          <a:srgbClr val="FFAF40"/>
        </a:accent2>
        <a:accent3>
          <a:srgbClr val="FFFFFF"/>
        </a:accent3>
        <a:accent4>
          <a:srgbClr val="000000"/>
        </a:accent4>
        <a:accent5>
          <a:srgbClr val="B8B8B8"/>
        </a:accent5>
        <a:accent6>
          <a:srgbClr val="E79E39"/>
        </a:accent6>
        <a:hlink>
          <a:srgbClr val="E85831"/>
        </a:hlink>
        <a:folHlink>
          <a:srgbClr val="306E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6">
        <a:dk1>
          <a:srgbClr val="000000"/>
        </a:dk1>
        <a:lt1>
          <a:srgbClr val="FFFFFF"/>
        </a:lt1>
        <a:dk2>
          <a:srgbClr val="000000"/>
        </a:dk2>
        <a:lt2>
          <a:srgbClr val="9B0000"/>
        </a:lt2>
        <a:accent1>
          <a:srgbClr val="646464"/>
        </a:accent1>
        <a:accent2>
          <a:srgbClr val="FFAF40"/>
        </a:accent2>
        <a:accent3>
          <a:srgbClr val="FFFFFF"/>
        </a:accent3>
        <a:accent4>
          <a:srgbClr val="000000"/>
        </a:accent4>
        <a:accent5>
          <a:srgbClr val="B8B8B8"/>
        </a:accent5>
        <a:accent6>
          <a:srgbClr val="E79E39"/>
        </a:accent6>
        <a:hlink>
          <a:srgbClr val="E85831"/>
        </a:hlink>
        <a:folHlink>
          <a:srgbClr val="306E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1214-Vorlage_Projekt_One_Pager" id="{854F124D-9F8F-42E5-BCAE-711E7A21132C}" vid="{05F07F68-7F29-4CF7-89C0-04656A42D840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ad68bb2-239f-44d7-b313-7cd9dad21dc0">
      <UserInfo>
        <DisplayName>Klarner, Leoni</DisplayName>
        <AccountId>424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5C5E55BD40494C89F63D78C53D7A09" ma:contentTypeVersion="14" ma:contentTypeDescription="Ein neues Dokument erstellen." ma:contentTypeScope="" ma:versionID="ea1b65c1035b6773c110aa43bff97d3c">
  <xsd:schema xmlns:xsd="http://www.w3.org/2001/XMLSchema" xmlns:xs="http://www.w3.org/2001/XMLSchema" xmlns:p="http://schemas.microsoft.com/office/2006/metadata/properties" xmlns:ns3="e8f6fbff-198c-4ced-9f64-b783fe93c159" xmlns:ns4="fad68bb2-239f-44d7-b313-7cd9dad21dc0" targetNamespace="http://schemas.microsoft.com/office/2006/metadata/properties" ma:root="true" ma:fieldsID="3f0bd982c736a65d62b604b815303c99" ns3:_="" ns4:_="">
    <xsd:import namespace="e8f6fbff-198c-4ced-9f64-b783fe93c159"/>
    <xsd:import namespace="fad68bb2-239f-44d7-b313-7cd9dad21d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f6fbff-198c-4ced-9f64-b783fe93c1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68bb2-239f-44d7-b313-7cd9dad21dc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969B13-B49F-4626-A69F-7CD7E4012E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9E61B3-2C4C-4047-B5AF-F0AD362032F7}">
  <ds:schemaRefs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e8f6fbff-198c-4ced-9f64-b783fe93c159"/>
    <ds:schemaRef ds:uri="fad68bb2-239f-44d7-b313-7cd9dad21dc0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B8545B6-65C4-42FE-9A00-8532B2EC7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f6fbff-198c-4ced-9f64-b783fe93c159"/>
    <ds:schemaRef ds:uri="fad68bb2-239f-44d7-b313-7cd9dad21d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SEP_Practical_3_presentation</Template>
  <TotalTime>0</TotalTime>
  <Words>271</Words>
  <Application>Microsoft Office PowerPoint</Application>
  <PresentationFormat>A4-Papier (210 x 297 mm)</PresentationFormat>
  <Paragraphs>66</Paragraphs>
  <Slides>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Courier New</vt:lpstr>
      <vt:lpstr>Trebuchet MS</vt:lpstr>
      <vt:lpstr>Wingdings</vt:lpstr>
      <vt:lpstr>Folien_Lehre_FIM-FhG</vt:lpstr>
      <vt:lpstr>Folien_Lehre_UBT</vt:lpstr>
      <vt:lpstr>think-cell Slide</vt:lpstr>
      <vt:lpstr>PowerPoint-Präsentation</vt:lpstr>
      <vt:lpstr>Flat Mate – your shared flat managing buddy</vt:lpstr>
      <vt:lpstr>Mange Flat Members</vt:lpstr>
      <vt:lpstr>Make Lists Together</vt:lpstr>
      <vt:lpstr>Share Bills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Scheibl, Lukas</dc:creator>
  <cp:lastModifiedBy>Lukas Scheibl</cp:lastModifiedBy>
  <cp:revision>1</cp:revision>
  <cp:lastPrinted>2014-03-17T14:29:54Z</cp:lastPrinted>
  <dcterms:created xsi:type="dcterms:W3CDTF">2022-03-29T07:54:58Z</dcterms:created>
  <dcterms:modified xsi:type="dcterms:W3CDTF">2022-03-29T09:20:35Z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0x0101005F5C5E55BD40494C89F63D78C53D7A09</vt:lpwstr>
  </property>
  <property fmtid="{D5CDD505-2E9C-101B-9397-08002B2CF9AE}" pid="3" name="IsMyDocuments">
    <vt:bool>true</vt:bool>
  </property>
  <property fmtid="{D5CDD505-2E9C-101B-9397-08002B2CF9AE}" pid="4" name="_dlc_DocIdItemGuid">
    <vt:lpwstr>02cf6846-85f7-4a75-9b7b-ea60af0d37de</vt:lpwstr>
  </property>
  <property fmtid="{D5CDD505-2E9C-101B-9397-08002B2CF9AE}" pid="5" name="TemplateCreated">
    <vt:lpwstr>2019-06-04 06:23 </vt:lpwstr>
  </property>
  <property fmtid="{D5CDD505-2E9C-101B-9397-08002B2CF9AE}" pid="6" name="TemplateLastEdited">
    <vt:lpwstr>2019-06-04 06:28 </vt:lpwstr>
  </property>
</Properties>
</file>