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62" r:id="rId2"/>
    <p:sldId id="259" r:id="rId3"/>
    <p:sldId id="295" r:id="rId4"/>
    <p:sldId id="294" r:id="rId5"/>
    <p:sldId id="263" r:id="rId6"/>
    <p:sldId id="264" r:id="rId7"/>
    <p:sldId id="265" r:id="rId8"/>
    <p:sldId id="266" r:id="rId9"/>
    <p:sldId id="267" r:id="rId10"/>
    <p:sldId id="290" r:id="rId11"/>
    <p:sldId id="291" r:id="rId12"/>
    <p:sldId id="287" r:id="rId13"/>
    <p:sldId id="288" r:id="rId14"/>
    <p:sldId id="268" r:id="rId15"/>
    <p:sldId id="289" r:id="rId16"/>
    <p:sldId id="261" r:id="rId17"/>
    <p:sldId id="269" r:id="rId18"/>
    <p:sldId id="270" r:id="rId19"/>
    <p:sldId id="271" r:id="rId20"/>
    <p:sldId id="272" r:id="rId21"/>
    <p:sldId id="273" r:id="rId22"/>
    <p:sldId id="277" r:id="rId23"/>
    <p:sldId id="293" r:id="rId24"/>
    <p:sldId id="292" r:id="rId25"/>
    <p:sldId id="278" r:id="rId26"/>
    <p:sldId id="279" r:id="rId27"/>
    <p:sldId id="280" r:id="rId28"/>
    <p:sldId id="284" r:id="rId29"/>
    <p:sldId id="282" r:id="rId30"/>
    <p:sldId id="283" r:id="rId31"/>
    <p:sldId id="285" r:id="rId32"/>
    <p:sldId id="281" r:id="rId33"/>
    <p:sldId id="286" r:id="rId34"/>
    <p:sldId id="256" r:id="rId35"/>
    <p:sldId id="260" r:id="rId3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4957F-CF6D-466F-B520-55C05F815216}" v="39" dt="2023-04-23T23:13:0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O Proxy nada mais é do que um objeto que “finge” ser outro objeto real que é acessado pelo cliente.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17A8E41C-EFD4-49CA-8931-4C94067E3F8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Ele atua como um substituto de outro objeto para controlar o acesso este mesmo objeto.</a:t>
          </a:r>
          <a:endParaRPr lang="pt-BR" dirty="0"/>
        </a:p>
      </dgm:t>
    </dgm:pt>
    <dgm:pt modelId="{374CD7C5-F876-4F9C-932B-48D813FC7F27}" type="parTrans" cxnId="{042F19B8-1CD7-4D57-8E64-598831B04933}">
      <dgm:prSet/>
      <dgm:spPr/>
      <dgm:t>
        <a:bodyPr/>
        <a:lstStyle/>
        <a:p>
          <a:endParaRPr lang="pt-BR"/>
        </a:p>
      </dgm:t>
    </dgm:pt>
    <dgm:pt modelId="{CA324831-C91E-483A-8D34-13A108857C5B}" type="sibTrans" cxnId="{042F19B8-1CD7-4D57-8E64-598831B04933}">
      <dgm:prSet/>
      <dgm:spPr/>
      <dgm:t>
        <a:bodyPr/>
        <a:lstStyle/>
        <a:p>
          <a:endParaRPr lang="pt-BR"/>
        </a:p>
      </dgm:t>
    </dgm:pt>
    <dgm:pt modelId="{388D0210-1A4A-445F-8417-B1EE8F8F51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 recebe os pedidos do cliente, faz alguma atividade além do pedido e repassa a solicitação para o objeto real.</a:t>
          </a:r>
          <a:endParaRPr lang="pt-BR" dirty="0"/>
        </a:p>
      </dgm:t>
    </dgm:pt>
    <dgm:pt modelId="{5C3A0750-DF64-4C0F-96D3-A85CD1475D3F}" type="parTrans" cxnId="{070809AF-0B47-47A1-BF3C-4E42CCF2D051}">
      <dgm:prSet/>
      <dgm:spPr/>
      <dgm:t>
        <a:bodyPr/>
        <a:lstStyle/>
        <a:p>
          <a:endParaRPr lang="pt-BR"/>
        </a:p>
      </dgm:t>
    </dgm:pt>
    <dgm:pt modelId="{F711DA95-0512-49E6-A2EE-D6B75EBFA261}" type="sibTrans" cxnId="{070809AF-0B47-47A1-BF3C-4E42CCF2D051}">
      <dgm:prSet/>
      <dgm:spPr/>
      <dgm:t>
        <a:bodyPr/>
        <a:lstStyle/>
        <a:p>
          <a:endParaRPr lang="pt-BR"/>
        </a:p>
      </dgm:t>
    </dgm:pt>
    <dgm:pt modelId="{FED76456-4B66-42C6-8BF5-6AEC73400FC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Ele tem as mesmas interfaces do objeto real, por isso ele pode se passar por este objeto.</a:t>
          </a:r>
          <a:endParaRPr lang="pt-BR" dirty="0"/>
        </a:p>
      </dgm:t>
    </dgm:pt>
    <dgm:pt modelId="{C3A3B436-BB11-4E02-82D9-106F9EEF4E70}" type="parTrans" cxnId="{3CFB4AE3-144C-4B68-9264-22CB77D7AED7}">
      <dgm:prSet/>
      <dgm:spPr/>
      <dgm:t>
        <a:bodyPr/>
        <a:lstStyle/>
        <a:p>
          <a:endParaRPr lang="pt-BR"/>
        </a:p>
      </dgm:t>
    </dgm:pt>
    <dgm:pt modelId="{B9124E41-9F29-4B31-88D2-AD253C535DCE}" type="sibTrans" cxnId="{3CFB4AE3-144C-4B68-9264-22CB77D7AED7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AC15737-E316-4A48-95A6-FA0F684F167D}" type="pres">
      <dgm:prSet presAssocID="{17A8E41C-EFD4-49CA-8931-4C94067E3F85}" presName="text_2" presStyleLbl="node1" presStyleIdx="1" presStyleCnt="4">
        <dgm:presLayoutVars>
          <dgm:bulletEnabled val="1"/>
        </dgm:presLayoutVars>
      </dgm:prSet>
      <dgm:spPr/>
    </dgm:pt>
    <dgm:pt modelId="{8019DFBE-0F05-4C7E-89A5-A37B49B3AA00}" type="pres">
      <dgm:prSet presAssocID="{17A8E41C-EFD4-49CA-8931-4C94067E3F85}" presName="accent_2" presStyleCnt="0"/>
      <dgm:spPr/>
    </dgm:pt>
    <dgm:pt modelId="{3568962B-AC6E-4CFC-A173-B4A2A70B8BCE}" type="pres">
      <dgm:prSet presAssocID="{17A8E41C-EFD4-49CA-8931-4C94067E3F85}" presName="accentRepeatNode" presStyleLbl="solidFgAcc1" presStyleIdx="1" presStyleCnt="4"/>
      <dgm:spPr/>
    </dgm:pt>
    <dgm:pt modelId="{E05A5570-9341-4108-B74A-F090295BE6A3}" type="pres">
      <dgm:prSet presAssocID="{388D0210-1A4A-445F-8417-B1EE8F8F515E}" presName="text_3" presStyleLbl="node1" presStyleIdx="2" presStyleCnt="4">
        <dgm:presLayoutVars>
          <dgm:bulletEnabled val="1"/>
        </dgm:presLayoutVars>
      </dgm:prSet>
      <dgm:spPr/>
    </dgm:pt>
    <dgm:pt modelId="{3927AF91-5020-4885-AC89-0EBB034D179F}" type="pres">
      <dgm:prSet presAssocID="{388D0210-1A4A-445F-8417-B1EE8F8F515E}" presName="accent_3" presStyleCnt="0"/>
      <dgm:spPr/>
    </dgm:pt>
    <dgm:pt modelId="{3702B75A-1D00-48A2-980C-3464411E02D2}" type="pres">
      <dgm:prSet presAssocID="{388D0210-1A4A-445F-8417-B1EE8F8F515E}" presName="accentRepeatNode" presStyleLbl="solidFgAcc1" presStyleIdx="2" presStyleCnt="4"/>
      <dgm:spPr/>
    </dgm:pt>
    <dgm:pt modelId="{01E066B1-1C59-44A0-AB2E-C6E413D07C93}" type="pres">
      <dgm:prSet presAssocID="{FED76456-4B66-42C6-8BF5-6AEC73400FCA}" presName="text_4" presStyleLbl="node1" presStyleIdx="3" presStyleCnt="4">
        <dgm:presLayoutVars>
          <dgm:bulletEnabled val="1"/>
        </dgm:presLayoutVars>
      </dgm:prSet>
      <dgm:spPr/>
    </dgm:pt>
    <dgm:pt modelId="{F0CF03DB-5EA8-4237-B9A8-EA7DB5D63E9A}" type="pres">
      <dgm:prSet presAssocID="{FED76456-4B66-42C6-8BF5-6AEC73400FCA}" presName="accent_4" presStyleCnt="0"/>
      <dgm:spPr/>
    </dgm:pt>
    <dgm:pt modelId="{6753D8BF-BD7C-4110-B8F1-F50FDBE2B03C}" type="pres">
      <dgm:prSet presAssocID="{FED76456-4B66-42C6-8BF5-6AEC73400FCA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82C0C124-0481-4324-BDAA-980E24A09A5B}" type="presOf" srcId="{FED76456-4B66-42C6-8BF5-6AEC73400FCA}" destId="{01E066B1-1C59-44A0-AB2E-C6E413D07C9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D2CA4F7F-E605-416E-A92E-619272B9E0EB}" type="presOf" srcId="{388D0210-1A4A-445F-8417-B1EE8F8F515E}" destId="{E05A5570-9341-4108-B74A-F090295BE6A3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70809AF-0B47-47A1-BF3C-4E42CCF2D051}" srcId="{7E5AA53B-3EEE-4DE4-BB81-9044890C2946}" destId="{388D0210-1A4A-445F-8417-B1EE8F8F515E}" srcOrd="2" destOrd="0" parTransId="{5C3A0750-DF64-4C0F-96D3-A85CD1475D3F}" sibTransId="{F711DA95-0512-49E6-A2EE-D6B75EBFA261}"/>
    <dgm:cxn modelId="{042F19B8-1CD7-4D57-8E64-598831B04933}" srcId="{7E5AA53B-3EEE-4DE4-BB81-9044890C2946}" destId="{17A8E41C-EFD4-49CA-8931-4C94067E3F85}" srcOrd="1" destOrd="0" parTransId="{374CD7C5-F876-4F9C-932B-48D813FC7F27}" sibTransId="{CA324831-C91E-483A-8D34-13A108857C5B}"/>
    <dgm:cxn modelId="{3CFB4AE3-144C-4B68-9264-22CB77D7AED7}" srcId="{7E5AA53B-3EEE-4DE4-BB81-9044890C2946}" destId="{FED76456-4B66-42C6-8BF5-6AEC73400FCA}" srcOrd="3" destOrd="0" parTransId="{C3A3B436-BB11-4E02-82D9-106F9EEF4E70}" sibTransId="{B9124E41-9F29-4B31-88D2-AD253C535DCE}"/>
    <dgm:cxn modelId="{3463F4E4-0274-4179-B861-8299E10F49F3}" type="presOf" srcId="{17A8E41C-EFD4-49CA-8931-4C94067E3F85}" destId="{9AC15737-E316-4A48-95A6-FA0F684F167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1D507939-9C02-4373-906B-42B530FB8A09}" type="presParOf" srcId="{90561C55-3C6E-4D53-85E1-2C50BCDDA392}" destId="{9AC15737-E316-4A48-95A6-FA0F684F167D}" srcOrd="3" destOrd="0" presId="urn:microsoft.com/office/officeart/2008/layout/VerticalCurvedList"/>
    <dgm:cxn modelId="{F13E9082-0C35-4922-8F42-36C491DCC0A7}" type="presParOf" srcId="{90561C55-3C6E-4D53-85E1-2C50BCDDA392}" destId="{8019DFBE-0F05-4C7E-89A5-A37B49B3AA00}" srcOrd="4" destOrd="0" presId="urn:microsoft.com/office/officeart/2008/layout/VerticalCurvedList"/>
    <dgm:cxn modelId="{94CA5A8F-2ADB-48F8-9096-85F0FCC3A5E6}" type="presParOf" srcId="{8019DFBE-0F05-4C7E-89A5-A37B49B3AA00}" destId="{3568962B-AC6E-4CFC-A173-B4A2A70B8BCE}" srcOrd="0" destOrd="0" presId="urn:microsoft.com/office/officeart/2008/layout/VerticalCurvedList"/>
    <dgm:cxn modelId="{B2FE3AE3-D374-4C08-A847-84E0D63F97A3}" type="presParOf" srcId="{90561C55-3C6E-4D53-85E1-2C50BCDDA392}" destId="{E05A5570-9341-4108-B74A-F090295BE6A3}" srcOrd="5" destOrd="0" presId="urn:microsoft.com/office/officeart/2008/layout/VerticalCurvedList"/>
    <dgm:cxn modelId="{7739B0E5-51DB-4CAE-A251-0241DAA62DD7}" type="presParOf" srcId="{90561C55-3C6E-4D53-85E1-2C50BCDDA392}" destId="{3927AF91-5020-4885-AC89-0EBB034D179F}" srcOrd="6" destOrd="0" presId="urn:microsoft.com/office/officeart/2008/layout/VerticalCurvedList"/>
    <dgm:cxn modelId="{4F0D1CA3-B639-4385-A6DF-9D8C0A10B247}" type="presParOf" srcId="{3927AF91-5020-4885-AC89-0EBB034D179F}" destId="{3702B75A-1D00-48A2-980C-3464411E02D2}" srcOrd="0" destOrd="0" presId="urn:microsoft.com/office/officeart/2008/layout/VerticalCurvedList"/>
    <dgm:cxn modelId="{0849E6AC-EAF0-4C84-B641-8186EEA6010C}" type="presParOf" srcId="{90561C55-3C6E-4D53-85E1-2C50BCDDA392}" destId="{01E066B1-1C59-44A0-AB2E-C6E413D07C93}" srcOrd="7" destOrd="0" presId="urn:microsoft.com/office/officeart/2008/layout/VerticalCurvedList"/>
    <dgm:cxn modelId="{7B1D1596-9491-44E0-A26F-627419AA76ED}" type="presParOf" srcId="{90561C55-3C6E-4D53-85E1-2C50BCDDA392}" destId="{F0CF03DB-5EA8-4237-B9A8-EA7DB5D63E9A}" srcOrd="8" destOrd="0" presId="urn:microsoft.com/office/officeart/2008/layout/VerticalCurvedList"/>
    <dgm:cxn modelId="{898D2B75-1D21-4F44-8493-7FA80F26669F}" type="presParOf" srcId="{F0CF03DB-5EA8-4237-B9A8-EA7DB5D63E9A}" destId="{6753D8BF-BD7C-4110-B8F1-F50FDBE2B0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Gerenciamento de Cache: Evita que o objeto real seja acessado caso a resposta já esteja armazenada na memória do computado.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8366FC9D-E924-48D6-9FCA-632121562818}">
      <dgm:prSet/>
      <dgm:spPr/>
      <dgm:t>
        <a:bodyPr/>
        <a:lstStyle/>
        <a:p>
          <a:pPr rtl="0">
            <a:lnSpc>
              <a:spcPct val="100000"/>
            </a:lnSpc>
          </a:pPr>
          <a:endParaRPr lang="pt-BR" dirty="0"/>
        </a:p>
      </dgm:t>
    </dgm:pt>
    <dgm:pt modelId="{5EF24189-C84E-4E18-B947-F5CDC4FDB554}" type="parTrans" cxnId="{C9BA86DB-AACA-4A5B-BF24-9CC59F1A0775}">
      <dgm:prSet/>
      <dgm:spPr/>
      <dgm:t>
        <a:bodyPr/>
        <a:lstStyle/>
        <a:p>
          <a:endParaRPr lang="pt-BR"/>
        </a:p>
      </dgm:t>
    </dgm:pt>
    <dgm:pt modelId="{4985869F-EFF8-47CA-831B-241A4CD30345}" type="sibTrans" cxnId="{C9BA86DB-AACA-4A5B-BF24-9CC59F1A0775}">
      <dgm:prSet/>
      <dgm:spPr/>
      <dgm:t>
        <a:bodyPr/>
        <a:lstStyle/>
        <a:p>
          <a:endParaRPr lang="pt-BR"/>
        </a:p>
      </dgm:t>
    </dgm:pt>
    <dgm:pt modelId="{784F0403-B99C-4006-9BF9-7AF6BB2384A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Controle de acesso: Verifica se o cliente que está acessando o método tem autenticação / permissão.</a:t>
          </a:r>
          <a:endParaRPr lang="pt-BR" dirty="0"/>
        </a:p>
      </dgm:t>
    </dgm:pt>
    <dgm:pt modelId="{2B3156D7-0556-4C5A-BE55-3DDA2D4F86B9}" type="parTrans" cxnId="{2A28A346-1A8E-42F3-BBFC-32DB41D9966B}">
      <dgm:prSet/>
      <dgm:spPr/>
      <dgm:t>
        <a:bodyPr/>
        <a:lstStyle/>
        <a:p>
          <a:endParaRPr lang="pt-BR"/>
        </a:p>
      </dgm:t>
    </dgm:pt>
    <dgm:pt modelId="{B399ABED-46F6-4085-ABE1-2FE34093C0BE}" type="sibTrans" cxnId="{2A28A346-1A8E-42F3-BBFC-32DB41D9966B}">
      <dgm:prSet/>
      <dgm:spPr/>
      <dgm:t>
        <a:bodyPr/>
        <a:lstStyle/>
        <a:p>
          <a:endParaRPr lang="pt-BR"/>
        </a:p>
      </dgm:t>
    </dgm:pt>
    <dgm:pt modelId="{1D8D0BF3-10BF-4199-ACEF-9EB55750B2DC}">
      <dgm:prSet/>
      <dgm:spPr/>
      <dgm:t>
        <a:bodyPr/>
        <a:lstStyle/>
        <a:p>
          <a:pPr rtl="0">
            <a:lnSpc>
              <a:spcPct val="100000"/>
            </a:lnSpc>
          </a:pPr>
          <a:endParaRPr lang="pt-BR" dirty="0"/>
        </a:p>
      </dgm:t>
    </dgm:pt>
    <dgm:pt modelId="{A566D801-CDE9-47BC-8291-0B2B39454620}" type="parTrans" cxnId="{3B092C2C-5307-4B75-A8CC-85E005E65EBB}">
      <dgm:prSet/>
      <dgm:spPr/>
      <dgm:t>
        <a:bodyPr/>
        <a:lstStyle/>
        <a:p>
          <a:endParaRPr lang="pt-BR"/>
        </a:p>
      </dgm:t>
    </dgm:pt>
    <dgm:pt modelId="{731098B6-036D-46E5-9F23-05E9DC22D0D9}" type="sibTrans" cxnId="{3B092C2C-5307-4B75-A8CC-85E005E65EBB}">
      <dgm:prSet/>
      <dgm:spPr/>
      <dgm:t>
        <a:bodyPr/>
        <a:lstStyle/>
        <a:p>
          <a:endParaRPr lang="pt-BR"/>
        </a:p>
      </dgm:t>
    </dgm:pt>
    <dgm:pt modelId="{B67AC819-8D62-4B4E-B7B9-086A46C0907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Geração de Logs: Cria Logs sobre o acesso do objeto real, armazenando dados sobre a requisição.</a:t>
          </a:r>
          <a:endParaRPr lang="pt-BR" dirty="0"/>
        </a:p>
      </dgm:t>
    </dgm:pt>
    <dgm:pt modelId="{B8D56E93-43E3-4DA9-9FB0-B38E3F6B2DA8}" type="parTrans" cxnId="{F3D8EAC9-1B50-4B78-89BB-5BC500DB729C}">
      <dgm:prSet/>
      <dgm:spPr/>
      <dgm:t>
        <a:bodyPr/>
        <a:lstStyle/>
        <a:p>
          <a:endParaRPr lang="pt-BR"/>
        </a:p>
      </dgm:t>
    </dgm:pt>
    <dgm:pt modelId="{9E61E498-1319-4BB0-B063-B2A741B08E6A}" type="sibTrans" cxnId="{F3D8EAC9-1B50-4B78-89BB-5BC500DB729C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4E261389-C11D-4C46-9A5B-5725927C270A}" type="pres">
      <dgm:prSet presAssocID="{784F0403-B99C-4006-9BF9-7AF6BB2384A5}" presName="text_2" presStyleLbl="node1" presStyleIdx="1" presStyleCnt="3">
        <dgm:presLayoutVars>
          <dgm:bulletEnabled val="1"/>
        </dgm:presLayoutVars>
      </dgm:prSet>
      <dgm:spPr/>
    </dgm:pt>
    <dgm:pt modelId="{A8E531FD-6AA7-4859-B284-9C2D7F125760}" type="pres">
      <dgm:prSet presAssocID="{784F0403-B99C-4006-9BF9-7AF6BB2384A5}" presName="accent_2" presStyleCnt="0"/>
      <dgm:spPr/>
    </dgm:pt>
    <dgm:pt modelId="{13817D17-31F3-4DAF-B9EB-6DF093C1FD36}" type="pres">
      <dgm:prSet presAssocID="{784F0403-B99C-4006-9BF9-7AF6BB2384A5}" presName="accentRepeatNode" presStyleLbl="solidFgAcc1" presStyleIdx="1" presStyleCnt="3"/>
      <dgm:spPr/>
    </dgm:pt>
    <dgm:pt modelId="{54EA8DDB-A628-4D38-833E-76BD5FAB94C9}" type="pres">
      <dgm:prSet presAssocID="{B67AC819-8D62-4B4E-B7B9-086A46C09071}" presName="text_3" presStyleLbl="node1" presStyleIdx="2" presStyleCnt="3">
        <dgm:presLayoutVars>
          <dgm:bulletEnabled val="1"/>
        </dgm:presLayoutVars>
      </dgm:prSet>
      <dgm:spPr/>
    </dgm:pt>
    <dgm:pt modelId="{2E0E34E3-44CA-460C-8B13-6076A4F1B533}" type="pres">
      <dgm:prSet presAssocID="{B67AC819-8D62-4B4E-B7B9-086A46C09071}" presName="accent_3" presStyleCnt="0"/>
      <dgm:spPr/>
    </dgm:pt>
    <dgm:pt modelId="{6148830B-EC65-4C64-9EA9-ADC6C9CAE09D}" type="pres">
      <dgm:prSet presAssocID="{B67AC819-8D62-4B4E-B7B9-086A46C09071}" presName="accentRepeatNode" presStyleLbl="solidFgAcc1" presStyleIdx="2" presStyleCnt="3"/>
      <dgm:spPr/>
    </dgm:pt>
  </dgm:ptLst>
  <dgm:cxnLst>
    <dgm:cxn modelId="{3B092C2C-5307-4B75-A8CC-85E005E65EBB}" srcId="{784F0403-B99C-4006-9BF9-7AF6BB2384A5}" destId="{1D8D0BF3-10BF-4199-ACEF-9EB55750B2DC}" srcOrd="0" destOrd="0" parTransId="{A566D801-CDE9-47BC-8291-0B2B39454620}" sibTransId="{731098B6-036D-46E5-9F23-05E9DC22D0D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28A346-1A8E-42F3-BBFC-32DB41D9966B}" srcId="{7E5AA53B-3EEE-4DE4-BB81-9044890C2946}" destId="{784F0403-B99C-4006-9BF9-7AF6BB2384A5}" srcOrd="1" destOrd="0" parTransId="{2B3156D7-0556-4C5A-BE55-3DDA2D4F86B9}" sibTransId="{B399ABED-46F6-4085-ABE1-2FE34093C0BE}"/>
    <dgm:cxn modelId="{93E27C69-B9D6-4E03-80FB-4052F41CA638}" type="presOf" srcId="{1D8D0BF3-10BF-4199-ACEF-9EB55750B2DC}" destId="{4E261389-C11D-4C46-9A5B-5725927C270A}" srcOrd="0" destOrd="1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2216577-8D4C-4BE5-9175-014B1AC987EA}" type="presOf" srcId="{B67AC819-8D62-4B4E-B7B9-086A46C09071}" destId="{54EA8DDB-A628-4D38-833E-76BD5FAB94C9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945AA295-81DE-428A-933E-F6D8890A3F3E}" type="presOf" srcId="{4985869F-EFF8-47CA-831B-241A4CD30345}" destId="{D79B43FC-100B-4A0D-A4D5-0D2D04B99064}" srcOrd="0" destOrd="0" presId="urn:microsoft.com/office/officeart/2008/layout/VerticalCurvedList"/>
    <dgm:cxn modelId="{6ED565B4-96E2-40C6-A501-BC882F683206}" type="presOf" srcId="{8366FC9D-E924-48D6-9FCA-632121562818}" destId="{58319267-C71E-43C9-94E1-827D0616C7A7}" srcOrd="0" destOrd="1" presId="urn:microsoft.com/office/officeart/2008/layout/VerticalCurvedList"/>
    <dgm:cxn modelId="{F3D8EAC9-1B50-4B78-89BB-5BC500DB729C}" srcId="{7E5AA53B-3EEE-4DE4-BB81-9044890C2946}" destId="{B67AC819-8D62-4B4E-B7B9-086A46C09071}" srcOrd="2" destOrd="0" parTransId="{B8D56E93-43E3-4DA9-9FB0-B38E3F6B2DA8}" sibTransId="{9E61E498-1319-4BB0-B063-B2A741B08E6A}"/>
    <dgm:cxn modelId="{C9BA86DB-AACA-4A5B-BF24-9CC59F1A0775}" srcId="{6750AC01-D39D-4F3A-9DC8-2A211EE986A2}" destId="{8366FC9D-E924-48D6-9FCA-632121562818}" srcOrd="0" destOrd="0" parTransId="{5EF24189-C84E-4E18-B947-F5CDC4FDB554}" sibTransId="{4985869F-EFF8-47CA-831B-241A4CD30345}"/>
    <dgm:cxn modelId="{648C5EE6-D995-423C-A5B8-2C0531A19A81}" type="presOf" srcId="{784F0403-B99C-4006-9BF9-7AF6BB2384A5}" destId="{4E261389-C11D-4C46-9A5B-5725927C270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3DD36F3D-B534-4DB4-B053-FCFF89826886}" type="presParOf" srcId="{90561C55-3C6E-4D53-85E1-2C50BCDDA392}" destId="{4E261389-C11D-4C46-9A5B-5725927C270A}" srcOrd="3" destOrd="0" presId="urn:microsoft.com/office/officeart/2008/layout/VerticalCurvedList"/>
    <dgm:cxn modelId="{0F1ECAED-8A6E-46FF-B270-6B55D1ACC388}" type="presParOf" srcId="{90561C55-3C6E-4D53-85E1-2C50BCDDA392}" destId="{A8E531FD-6AA7-4859-B284-9C2D7F125760}" srcOrd="4" destOrd="0" presId="urn:microsoft.com/office/officeart/2008/layout/VerticalCurvedList"/>
    <dgm:cxn modelId="{FCCE14DB-7D15-4526-AA6A-C6DD5F9552B9}" type="presParOf" srcId="{A8E531FD-6AA7-4859-B284-9C2D7F125760}" destId="{13817D17-31F3-4DAF-B9EB-6DF093C1FD36}" srcOrd="0" destOrd="0" presId="urn:microsoft.com/office/officeart/2008/layout/VerticalCurvedList"/>
    <dgm:cxn modelId="{1376FD29-09F4-4AB4-A924-FF0379DF4598}" type="presParOf" srcId="{90561C55-3C6E-4D53-85E1-2C50BCDDA392}" destId="{54EA8DDB-A628-4D38-833E-76BD5FAB94C9}" srcOrd="5" destOrd="0" presId="urn:microsoft.com/office/officeart/2008/layout/VerticalCurvedList"/>
    <dgm:cxn modelId="{03DB97F6-4302-4B20-A9DD-B7793CC6873E}" type="presParOf" srcId="{90561C55-3C6E-4D53-85E1-2C50BCDDA392}" destId="{2E0E34E3-44CA-460C-8B13-6076A4F1B533}" srcOrd="6" destOrd="0" presId="urn:microsoft.com/office/officeart/2008/layout/VerticalCurvedList"/>
    <dgm:cxn modelId="{E4DC841F-A64A-4C85-A602-3B5061254B89}" type="presParOf" srcId="{2E0E34E3-44CA-460C-8B13-6076A4F1B533}" destId="{6148830B-EC65-4C64-9EA9-ADC6C9CAE0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Lazy Instantiation: Faz algum objeto ser instanciado apenas na sua 1ª vez de uso.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B5EF76F2-98B1-490B-8C96-32175A17352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Distribuição de serviços: Pode distribuir a requisição para vários outro.</a:t>
          </a:r>
          <a:endParaRPr lang="pt-BR" dirty="0"/>
        </a:p>
      </dgm:t>
    </dgm:pt>
    <dgm:pt modelId="{F94AB343-5A72-4A7B-8F22-83B008F7C619}" type="parTrans" cxnId="{BDF8070D-371C-46BD-9C44-4B7AEA726D53}">
      <dgm:prSet/>
      <dgm:spPr/>
      <dgm:t>
        <a:bodyPr/>
        <a:lstStyle/>
        <a:p>
          <a:endParaRPr lang="pt-BR"/>
        </a:p>
      </dgm:t>
    </dgm:pt>
    <dgm:pt modelId="{759B751D-6C4F-44CC-9EFF-A392BBD629B7}" type="sibTrans" cxnId="{BDF8070D-371C-46BD-9C44-4B7AEA726D53}">
      <dgm:prSet/>
      <dgm:spPr/>
      <dgm:t>
        <a:bodyPr/>
        <a:lstStyle/>
        <a:p>
          <a:endParaRPr lang="pt-BR"/>
        </a:p>
      </dgm:t>
    </dgm:pt>
    <dgm:pt modelId="{D7250458-D300-410A-BF99-D7BCDD6F359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Outros: Interceptar o pedido do servidor e realizar outras atividades.</a:t>
          </a:r>
          <a:endParaRPr lang="pt-BR" dirty="0"/>
        </a:p>
      </dgm:t>
    </dgm:pt>
    <dgm:pt modelId="{20101310-82CA-481B-AFCB-358FD06A1D56}" type="parTrans" cxnId="{469B3D5C-A035-40BF-8F8F-4C02458C026A}">
      <dgm:prSet/>
      <dgm:spPr/>
      <dgm:t>
        <a:bodyPr/>
        <a:lstStyle/>
        <a:p>
          <a:endParaRPr lang="pt-BR"/>
        </a:p>
      </dgm:t>
    </dgm:pt>
    <dgm:pt modelId="{255CB602-D299-4D34-B0CC-04F91BA59B1D}" type="sibTrans" cxnId="{469B3D5C-A035-40BF-8F8F-4C02458C026A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AB191912-424E-4B79-AC42-6D890F6E0147}" type="pres">
      <dgm:prSet presAssocID="{B5EF76F2-98B1-490B-8C96-32175A173520}" presName="text_2" presStyleLbl="node1" presStyleIdx="1" presStyleCnt="3">
        <dgm:presLayoutVars>
          <dgm:bulletEnabled val="1"/>
        </dgm:presLayoutVars>
      </dgm:prSet>
      <dgm:spPr/>
    </dgm:pt>
    <dgm:pt modelId="{B7D7556C-9761-4EA6-9EDF-1AAA5F5F1FA6}" type="pres">
      <dgm:prSet presAssocID="{B5EF76F2-98B1-490B-8C96-32175A173520}" presName="accent_2" presStyleCnt="0"/>
      <dgm:spPr/>
    </dgm:pt>
    <dgm:pt modelId="{D5376FE2-03A3-4A3D-8C45-37509D71EA35}" type="pres">
      <dgm:prSet presAssocID="{B5EF76F2-98B1-490B-8C96-32175A173520}" presName="accentRepeatNode" presStyleLbl="solidFgAcc1" presStyleIdx="1" presStyleCnt="3"/>
      <dgm:spPr/>
    </dgm:pt>
    <dgm:pt modelId="{7EB3B8D6-B474-4275-B5AE-0CA11192E5FB}" type="pres">
      <dgm:prSet presAssocID="{D7250458-D300-410A-BF99-D7BCDD6F3590}" presName="text_3" presStyleLbl="node1" presStyleIdx="2" presStyleCnt="3">
        <dgm:presLayoutVars>
          <dgm:bulletEnabled val="1"/>
        </dgm:presLayoutVars>
      </dgm:prSet>
      <dgm:spPr/>
    </dgm:pt>
    <dgm:pt modelId="{9646B8FA-0F68-410C-B410-3ABDDB87CB43}" type="pres">
      <dgm:prSet presAssocID="{D7250458-D300-410A-BF99-D7BCDD6F3590}" presName="accent_3" presStyleCnt="0"/>
      <dgm:spPr/>
    </dgm:pt>
    <dgm:pt modelId="{EA45ECDE-3011-4A50-846E-CCE2EB3D2773}" type="pres">
      <dgm:prSet presAssocID="{D7250458-D300-410A-BF99-D7BCDD6F3590}" presName="accentRepeatNode" presStyleLbl="solidFgAcc1" presStyleIdx="2" presStyleCnt="3"/>
      <dgm:spPr/>
    </dgm:pt>
  </dgm:ptLst>
  <dgm:cxnLst>
    <dgm:cxn modelId="{BDF8070D-371C-46BD-9C44-4B7AEA726D53}" srcId="{7E5AA53B-3EEE-4DE4-BB81-9044890C2946}" destId="{B5EF76F2-98B1-490B-8C96-32175A173520}" srcOrd="1" destOrd="0" parTransId="{F94AB343-5A72-4A7B-8F22-83B008F7C619}" sibTransId="{759B751D-6C4F-44CC-9EFF-A392BBD629B7}"/>
    <dgm:cxn modelId="{2C933A13-D38A-4944-B849-3350AA6CC4EF}" type="presOf" srcId="{D7250458-D300-410A-BF99-D7BCDD6F3590}" destId="{7EB3B8D6-B474-4275-B5AE-0CA11192E5FB}" srcOrd="0" destOrd="0" presId="urn:microsoft.com/office/officeart/2008/layout/VerticalCurvedList"/>
    <dgm:cxn modelId="{469B3D5C-A035-40BF-8F8F-4C02458C026A}" srcId="{7E5AA53B-3EEE-4DE4-BB81-9044890C2946}" destId="{D7250458-D300-410A-BF99-D7BCDD6F3590}" srcOrd="2" destOrd="0" parTransId="{20101310-82CA-481B-AFCB-358FD06A1D56}" sibTransId="{255CB602-D299-4D34-B0CC-04F91BA59B1D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A0322BF-AD69-43F6-9361-4F541C63164D}" type="presOf" srcId="{B5EF76F2-98B1-490B-8C96-32175A173520}" destId="{AB191912-424E-4B79-AC42-6D890F6E0147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D6A988EC-A8AA-41CB-93AB-8E51D45930E2}" type="presParOf" srcId="{90561C55-3C6E-4D53-85E1-2C50BCDDA392}" destId="{AB191912-424E-4B79-AC42-6D890F6E0147}" srcOrd="3" destOrd="0" presId="urn:microsoft.com/office/officeart/2008/layout/VerticalCurvedList"/>
    <dgm:cxn modelId="{43CB8D2B-0E92-4832-A5BA-D0D8D13CE4C7}" type="presParOf" srcId="{90561C55-3C6E-4D53-85E1-2C50BCDDA392}" destId="{B7D7556C-9761-4EA6-9EDF-1AAA5F5F1FA6}" srcOrd="4" destOrd="0" presId="urn:microsoft.com/office/officeart/2008/layout/VerticalCurvedList"/>
    <dgm:cxn modelId="{5F762D4A-9F80-4A36-9DFB-0B206C8F438E}" type="presParOf" srcId="{B7D7556C-9761-4EA6-9EDF-1AAA5F5F1FA6}" destId="{D5376FE2-03A3-4A3D-8C45-37509D71EA35}" srcOrd="0" destOrd="0" presId="urn:microsoft.com/office/officeart/2008/layout/VerticalCurvedList"/>
    <dgm:cxn modelId="{338059EE-D3EB-4367-BDE8-F3321965C2D3}" type="presParOf" srcId="{90561C55-3C6E-4D53-85E1-2C50BCDDA392}" destId="{7EB3B8D6-B474-4275-B5AE-0CA11192E5FB}" srcOrd="5" destOrd="0" presId="urn:microsoft.com/office/officeart/2008/layout/VerticalCurvedList"/>
    <dgm:cxn modelId="{ECCE9596-C3FF-420F-B695-F1CA53D6202C}" type="presParOf" srcId="{90561C55-3C6E-4D53-85E1-2C50BCDDA392}" destId="{9646B8FA-0F68-410C-B410-3ABDDB87CB43}" srcOrd="6" destOrd="0" presId="urn:microsoft.com/office/officeart/2008/layout/VerticalCurvedList"/>
    <dgm:cxn modelId="{554F8230-8C85-4CB8-90DC-3C5663457F57}" type="presParOf" srcId="{9646B8FA-0F68-410C-B410-3ABDDB87CB43}" destId="{EA45ECDE-3011-4A50-846E-CCE2EB3D27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dirty="0"/>
            <a:t>Proxy Virtual – Controla o acesso de recursos de alto custo ao ser acessado ou instanciado;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202FBC2-3CD6-4E63-A767-10DB4A4DE7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Remoto – Controla o acesso de outro sistemas (subsistemas no mesmo computador ou em servidores remotos);</a:t>
          </a:r>
          <a:endParaRPr lang="pt-BR" dirty="0"/>
        </a:p>
      </dgm:t>
    </dgm:pt>
    <dgm:pt modelId="{23B3297C-9C01-42B7-ADBE-E2B98C3CBE98}" type="parTrans" cxnId="{4D5BFAC7-E0B1-4FE7-A4AE-B8CD6F2F8B41}">
      <dgm:prSet/>
      <dgm:spPr/>
      <dgm:t>
        <a:bodyPr/>
        <a:lstStyle/>
        <a:p>
          <a:endParaRPr lang="pt-BR"/>
        </a:p>
      </dgm:t>
    </dgm:pt>
    <dgm:pt modelId="{68D29A9A-9A60-4C86-8669-D05921773D1B}" type="sibTrans" cxnId="{4D5BFAC7-E0B1-4FE7-A4AE-B8CD6F2F8B41}">
      <dgm:prSet/>
      <dgm:spPr/>
      <dgm:t>
        <a:bodyPr/>
        <a:lstStyle/>
        <a:p>
          <a:endParaRPr lang="pt-BR"/>
        </a:p>
      </dgm:t>
    </dgm:pt>
    <dgm:pt modelId="{838669AC-AF68-4075-A01A-1302651F99F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Acesso (Proteção) – Controla os acessos que precisão de autenticação;</a:t>
          </a:r>
          <a:endParaRPr lang="pt-BR" dirty="0"/>
        </a:p>
      </dgm:t>
    </dgm:pt>
    <dgm:pt modelId="{EC2E8797-0384-451F-8A05-FB7C097BB9E4}" type="parTrans" cxnId="{B6B220E1-3325-48DB-AC5D-33FB4A0A52ED}">
      <dgm:prSet/>
      <dgm:spPr/>
      <dgm:t>
        <a:bodyPr/>
        <a:lstStyle/>
        <a:p>
          <a:endParaRPr lang="pt-BR"/>
        </a:p>
      </dgm:t>
    </dgm:pt>
    <dgm:pt modelId="{8546B774-B351-448E-9BDB-6B6C86AD1B6F}" type="sibTrans" cxnId="{B6B220E1-3325-48DB-AC5D-33FB4A0A52ED}">
      <dgm:prSet/>
      <dgm:spPr/>
      <dgm:t>
        <a:bodyPr/>
        <a:lstStyle/>
        <a:p>
          <a:endParaRPr lang="pt-BR"/>
        </a:p>
      </dgm:t>
    </dgm:pt>
    <dgm:pt modelId="{A12E51F7-6BFF-4169-B6FA-2E5CF178EC2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Proxy Inteligente (Mais usado) – Controla o objeto real mas também faz outras tarefas em conjunto.</a:t>
          </a:r>
          <a:endParaRPr lang="pt-BR" dirty="0"/>
        </a:p>
      </dgm:t>
    </dgm:pt>
    <dgm:pt modelId="{9DF100A3-CCA7-4FBB-B5F7-44341E2D8BD8}" type="parTrans" cxnId="{46E5D9FD-A213-4B6E-9D83-6FC2F10F7C33}">
      <dgm:prSet/>
      <dgm:spPr/>
      <dgm:t>
        <a:bodyPr/>
        <a:lstStyle/>
        <a:p>
          <a:endParaRPr lang="pt-BR"/>
        </a:p>
      </dgm:t>
    </dgm:pt>
    <dgm:pt modelId="{0CB9BDDA-92D4-4900-AB3B-9465B29E82FF}" type="sibTrans" cxnId="{46E5D9FD-A213-4B6E-9D83-6FC2F10F7C33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F8C1725E-8214-401D-9242-9F15D4D93E4C}" type="pres">
      <dgm:prSet presAssocID="{0202FBC2-3CD6-4E63-A767-10DB4A4DE75E}" presName="text_2" presStyleLbl="node1" presStyleIdx="1" presStyleCnt="4">
        <dgm:presLayoutVars>
          <dgm:bulletEnabled val="1"/>
        </dgm:presLayoutVars>
      </dgm:prSet>
      <dgm:spPr/>
    </dgm:pt>
    <dgm:pt modelId="{15E8669B-E5D5-4040-AF81-09FEE176113D}" type="pres">
      <dgm:prSet presAssocID="{0202FBC2-3CD6-4E63-A767-10DB4A4DE75E}" presName="accent_2" presStyleCnt="0"/>
      <dgm:spPr/>
    </dgm:pt>
    <dgm:pt modelId="{4EF898BA-1FE2-4537-986C-40D6BBA2E969}" type="pres">
      <dgm:prSet presAssocID="{0202FBC2-3CD6-4E63-A767-10DB4A4DE75E}" presName="accentRepeatNode" presStyleLbl="solidFgAcc1" presStyleIdx="1" presStyleCnt="4"/>
      <dgm:spPr/>
    </dgm:pt>
    <dgm:pt modelId="{03E1E247-C650-4F4F-8B06-FC65826A5E0A}" type="pres">
      <dgm:prSet presAssocID="{838669AC-AF68-4075-A01A-1302651F99F3}" presName="text_3" presStyleLbl="node1" presStyleIdx="2" presStyleCnt="4">
        <dgm:presLayoutVars>
          <dgm:bulletEnabled val="1"/>
        </dgm:presLayoutVars>
      </dgm:prSet>
      <dgm:spPr/>
    </dgm:pt>
    <dgm:pt modelId="{94A8AFA4-29FB-4E3C-AF09-DC177C28ACB8}" type="pres">
      <dgm:prSet presAssocID="{838669AC-AF68-4075-A01A-1302651F99F3}" presName="accent_3" presStyleCnt="0"/>
      <dgm:spPr/>
    </dgm:pt>
    <dgm:pt modelId="{4D47E9C1-CCA0-435E-A642-9719F31321FF}" type="pres">
      <dgm:prSet presAssocID="{838669AC-AF68-4075-A01A-1302651F99F3}" presName="accentRepeatNode" presStyleLbl="solidFgAcc1" presStyleIdx="2" presStyleCnt="4"/>
      <dgm:spPr/>
    </dgm:pt>
    <dgm:pt modelId="{1312C2AE-2CEE-4934-972D-CF72A157F256}" type="pres">
      <dgm:prSet presAssocID="{A12E51F7-6BFF-4169-B6FA-2E5CF178EC24}" presName="text_4" presStyleLbl="node1" presStyleIdx="3" presStyleCnt="4">
        <dgm:presLayoutVars>
          <dgm:bulletEnabled val="1"/>
        </dgm:presLayoutVars>
      </dgm:prSet>
      <dgm:spPr/>
    </dgm:pt>
    <dgm:pt modelId="{5F4C6F9B-8979-4070-BAC2-77D61B9026E2}" type="pres">
      <dgm:prSet presAssocID="{A12E51F7-6BFF-4169-B6FA-2E5CF178EC24}" presName="accent_4" presStyleCnt="0"/>
      <dgm:spPr/>
    </dgm:pt>
    <dgm:pt modelId="{14E312B9-4C08-4DE1-8433-A99E1E0E9421}" type="pres">
      <dgm:prSet presAssocID="{A12E51F7-6BFF-4169-B6FA-2E5CF178EC24}" presName="accentRepeatNode" presStyleLbl="solidFgAcc1" presStyleIdx="3" presStyleCnt="4"/>
      <dgm:spPr/>
    </dgm:pt>
  </dgm:ptLst>
  <dgm:cxnLst>
    <dgm:cxn modelId="{7E214705-FCA6-46B8-BE19-D45ED96AB734}" type="presOf" srcId="{838669AC-AF68-4075-A01A-1302651F99F3}" destId="{03E1E247-C650-4F4F-8B06-FC65826A5E0A}" srcOrd="0" destOrd="0" presId="urn:microsoft.com/office/officeart/2008/layout/VerticalCurvedList"/>
    <dgm:cxn modelId="{96714B0C-1DEB-4B11-AFA1-BC4133A9537E}" type="presOf" srcId="{0202FBC2-3CD6-4E63-A767-10DB4A4DE75E}" destId="{F8C1725E-8214-401D-9242-9F15D4D93E4C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D5BFAC7-E0B1-4FE7-A4AE-B8CD6F2F8B41}" srcId="{7E5AA53B-3EEE-4DE4-BB81-9044890C2946}" destId="{0202FBC2-3CD6-4E63-A767-10DB4A4DE75E}" srcOrd="1" destOrd="0" parTransId="{23B3297C-9C01-42B7-ADBE-E2B98C3CBE98}" sibTransId="{68D29A9A-9A60-4C86-8669-D05921773D1B}"/>
    <dgm:cxn modelId="{5CF43CCE-8774-4852-8151-5DD126756432}" type="presOf" srcId="{A12E51F7-6BFF-4169-B6FA-2E5CF178EC24}" destId="{1312C2AE-2CEE-4934-972D-CF72A157F256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B6B220E1-3325-48DB-AC5D-33FB4A0A52ED}" srcId="{7E5AA53B-3EEE-4DE4-BB81-9044890C2946}" destId="{838669AC-AF68-4075-A01A-1302651F99F3}" srcOrd="2" destOrd="0" parTransId="{EC2E8797-0384-451F-8A05-FB7C097BB9E4}" sibTransId="{8546B774-B351-448E-9BDB-6B6C86AD1B6F}"/>
    <dgm:cxn modelId="{46E5D9FD-A213-4B6E-9D83-6FC2F10F7C33}" srcId="{7E5AA53B-3EEE-4DE4-BB81-9044890C2946}" destId="{A12E51F7-6BFF-4169-B6FA-2E5CF178EC24}" srcOrd="3" destOrd="0" parTransId="{9DF100A3-CCA7-4FBB-B5F7-44341E2D8BD8}" sibTransId="{0CB9BDDA-92D4-4900-AB3B-9465B29E82FF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0888D279-BCB1-4EEC-89ED-445EBDD0FE31}" type="presParOf" srcId="{90561C55-3C6E-4D53-85E1-2C50BCDDA392}" destId="{F8C1725E-8214-401D-9242-9F15D4D93E4C}" srcOrd="3" destOrd="0" presId="urn:microsoft.com/office/officeart/2008/layout/VerticalCurvedList"/>
    <dgm:cxn modelId="{D7AFE822-3048-45C3-B073-1C6387A393AE}" type="presParOf" srcId="{90561C55-3C6E-4D53-85E1-2C50BCDDA392}" destId="{15E8669B-E5D5-4040-AF81-09FEE176113D}" srcOrd="4" destOrd="0" presId="urn:microsoft.com/office/officeart/2008/layout/VerticalCurvedList"/>
    <dgm:cxn modelId="{3C341BD8-30F2-4566-99C7-1E6BEAEBD8CE}" type="presParOf" srcId="{15E8669B-E5D5-4040-AF81-09FEE176113D}" destId="{4EF898BA-1FE2-4537-986C-40D6BBA2E969}" srcOrd="0" destOrd="0" presId="urn:microsoft.com/office/officeart/2008/layout/VerticalCurvedList"/>
    <dgm:cxn modelId="{AE299F42-A82B-4A3F-8E87-1B92D350D848}" type="presParOf" srcId="{90561C55-3C6E-4D53-85E1-2C50BCDDA392}" destId="{03E1E247-C650-4F4F-8B06-FC65826A5E0A}" srcOrd="5" destOrd="0" presId="urn:microsoft.com/office/officeart/2008/layout/VerticalCurvedList"/>
    <dgm:cxn modelId="{3D0E21E0-8434-4132-81AA-F43C4F6F9392}" type="presParOf" srcId="{90561C55-3C6E-4D53-85E1-2C50BCDDA392}" destId="{94A8AFA4-29FB-4E3C-AF09-DC177C28ACB8}" srcOrd="6" destOrd="0" presId="urn:microsoft.com/office/officeart/2008/layout/VerticalCurvedList"/>
    <dgm:cxn modelId="{5BE47F21-4636-4BFE-A2BF-AE1798CB4977}" type="presParOf" srcId="{94A8AFA4-29FB-4E3C-AF09-DC177C28ACB8}" destId="{4D47E9C1-CCA0-435E-A642-9719F31321FF}" srcOrd="0" destOrd="0" presId="urn:microsoft.com/office/officeart/2008/layout/VerticalCurvedList"/>
    <dgm:cxn modelId="{F712F636-7044-4A19-83DA-625289AE887C}" type="presParOf" srcId="{90561C55-3C6E-4D53-85E1-2C50BCDDA392}" destId="{1312C2AE-2CEE-4934-972D-CF72A157F256}" srcOrd="7" destOrd="0" presId="urn:microsoft.com/office/officeart/2008/layout/VerticalCurvedList"/>
    <dgm:cxn modelId="{760225F0-33BA-4B59-B0BD-D252D0B87104}" type="presParOf" srcId="{90561C55-3C6E-4D53-85E1-2C50BCDDA392}" destId="{5F4C6F9B-8979-4070-BAC2-77D61B9026E2}" srcOrd="8" destOrd="0" presId="urn:microsoft.com/office/officeart/2008/layout/VerticalCurvedList"/>
    <dgm:cxn modelId="{4D838BCE-9FC2-4A70-B2BE-836F44DE1211}" type="presParOf" srcId="{5F4C6F9B-8979-4070-BAC2-77D61B9026E2}" destId="{14E312B9-4C08-4DE1-8433-A99E1E0E94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O cliente não precisa ter conhecimento se está usando proxy ou não;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33A870DD-80CC-4E98-92D9-8762EBAA561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 respeita o princípio SOLID, podendo ser substituído por outro Proxy;</a:t>
          </a:r>
          <a:endParaRPr lang="pt-BR" dirty="0"/>
        </a:p>
      </dgm:t>
    </dgm:pt>
    <dgm:pt modelId="{CCB17899-E751-4A5B-A72C-F1B4CDC387FD}" type="parTrans" cxnId="{5DD0D400-9ACB-4DF2-B56C-B6DD1433D43D}">
      <dgm:prSet/>
      <dgm:spPr/>
      <dgm:t>
        <a:bodyPr/>
        <a:lstStyle/>
        <a:p>
          <a:endParaRPr lang="pt-BR"/>
        </a:p>
      </dgm:t>
    </dgm:pt>
    <dgm:pt modelId="{7FEB21F8-044D-4204-8E57-64D4A3E8C6AA}" type="sibTrans" cxnId="{5DD0D400-9ACB-4DF2-B56C-B6DD1433D43D}">
      <dgm:prSet/>
      <dgm:spPr/>
      <dgm:t>
        <a:bodyPr/>
        <a:lstStyle/>
        <a:p>
          <a:endParaRPr lang="pt-BR"/>
        </a:p>
      </dgm:t>
    </dgm:pt>
    <dgm:pt modelId="{A43AC821-A3BB-41A3-A9A1-649863193A9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O Proxy, em alguns casos, funciona mesmo que o objeto real esteja indisponível.;</a:t>
          </a:r>
          <a:endParaRPr lang="pt-BR" dirty="0"/>
        </a:p>
      </dgm:t>
    </dgm:pt>
    <dgm:pt modelId="{178A31B3-1301-4032-9FAF-839CD3DAA717}" type="parTrans" cxnId="{FC010E14-495A-432B-9318-867B30E9B4E3}">
      <dgm:prSet/>
      <dgm:spPr/>
      <dgm:t>
        <a:bodyPr/>
        <a:lstStyle/>
        <a:p>
          <a:endParaRPr lang="pt-BR"/>
        </a:p>
      </dgm:t>
    </dgm:pt>
    <dgm:pt modelId="{F3978395-3466-45B5-897C-C74247EE6146}" type="sibTrans" cxnId="{FC010E14-495A-432B-9318-867B30E9B4E3}">
      <dgm:prSet/>
      <dgm:spPr/>
      <dgm:t>
        <a:bodyPr/>
        <a:lstStyle/>
        <a:p>
          <a:endParaRPr lang="pt-BR"/>
        </a:p>
      </dgm:t>
    </dgm:pt>
    <dgm:pt modelId="{4AEDB641-7050-4963-81BA-53562725F67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/>
            <a:t>É possível controlar o tempo de vida dos objetos reais dentro do Proxy;</a:t>
          </a:r>
          <a:endParaRPr lang="pt-BR" dirty="0"/>
        </a:p>
      </dgm:t>
    </dgm:pt>
    <dgm:pt modelId="{16331360-C82F-4EE8-9F43-FBA5A8555285}" type="parTrans" cxnId="{91B19010-EDE8-4462-B92B-5CABF01C0494}">
      <dgm:prSet/>
      <dgm:spPr/>
      <dgm:t>
        <a:bodyPr/>
        <a:lstStyle/>
        <a:p>
          <a:endParaRPr lang="pt-BR"/>
        </a:p>
      </dgm:t>
    </dgm:pt>
    <dgm:pt modelId="{6B695CDF-8ECB-41A8-ACFE-57AA4B1C5C7A}" type="sibTrans" cxnId="{91B19010-EDE8-4462-B92B-5CABF01C0494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2DBD4CA6-0C95-460D-9034-07DCDECAD65C}" type="pres">
      <dgm:prSet presAssocID="{33A870DD-80CC-4E98-92D9-8762EBAA5614}" presName="text_2" presStyleLbl="node1" presStyleIdx="1" presStyleCnt="4">
        <dgm:presLayoutVars>
          <dgm:bulletEnabled val="1"/>
        </dgm:presLayoutVars>
      </dgm:prSet>
      <dgm:spPr/>
    </dgm:pt>
    <dgm:pt modelId="{19C6B04A-10A9-4DD6-B002-F3B485944D5A}" type="pres">
      <dgm:prSet presAssocID="{33A870DD-80CC-4E98-92D9-8762EBAA5614}" presName="accent_2" presStyleCnt="0"/>
      <dgm:spPr/>
    </dgm:pt>
    <dgm:pt modelId="{E5798F7D-44DF-437F-9EF8-281FCF3F8D89}" type="pres">
      <dgm:prSet presAssocID="{33A870DD-80CC-4E98-92D9-8762EBAA5614}" presName="accentRepeatNode" presStyleLbl="solidFgAcc1" presStyleIdx="1" presStyleCnt="4"/>
      <dgm:spPr/>
    </dgm:pt>
    <dgm:pt modelId="{B37B7F2E-4D45-41DA-8050-44C24D1E70E8}" type="pres">
      <dgm:prSet presAssocID="{A43AC821-A3BB-41A3-A9A1-649863193A9D}" presName="text_3" presStyleLbl="node1" presStyleIdx="2" presStyleCnt="4">
        <dgm:presLayoutVars>
          <dgm:bulletEnabled val="1"/>
        </dgm:presLayoutVars>
      </dgm:prSet>
      <dgm:spPr/>
    </dgm:pt>
    <dgm:pt modelId="{9A44FB87-9C39-4006-902C-F02C0062517D}" type="pres">
      <dgm:prSet presAssocID="{A43AC821-A3BB-41A3-A9A1-649863193A9D}" presName="accent_3" presStyleCnt="0"/>
      <dgm:spPr/>
    </dgm:pt>
    <dgm:pt modelId="{86502F7B-572E-4272-8F66-A6D5C33B9462}" type="pres">
      <dgm:prSet presAssocID="{A43AC821-A3BB-41A3-A9A1-649863193A9D}" presName="accentRepeatNode" presStyleLbl="solidFgAcc1" presStyleIdx="2" presStyleCnt="4"/>
      <dgm:spPr/>
    </dgm:pt>
    <dgm:pt modelId="{3852E1C8-9315-47F4-8334-5B012867C9C3}" type="pres">
      <dgm:prSet presAssocID="{4AEDB641-7050-4963-81BA-53562725F671}" presName="text_4" presStyleLbl="node1" presStyleIdx="3" presStyleCnt="4">
        <dgm:presLayoutVars>
          <dgm:bulletEnabled val="1"/>
        </dgm:presLayoutVars>
      </dgm:prSet>
      <dgm:spPr/>
    </dgm:pt>
    <dgm:pt modelId="{0BFE328C-544C-4349-A23F-ADF01B4431F2}" type="pres">
      <dgm:prSet presAssocID="{4AEDB641-7050-4963-81BA-53562725F671}" presName="accent_4" presStyleCnt="0"/>
      <dgm:spPr/>
    </dgm:pt>
    <dgm:pt modelId="{C45EA185-E58D-427A-98C1-4CA6AF115968}" type="pres">
      <dgm:prSet presAssocID="{4AEDB641-7050-4963-81BA-53562725F671}" presName="accentRepeatNode" presStyleLbl="solidFgAcc1" presStyleIdx="3" presStyleCnt="4"/>
      <dgm:spPr/>
    </dgm:pt>
  </dgm:ptLst>
  <dgm:cxnLst>
    <dgm:cxn modelId="{5DD0D400-9ACB-4DF2-B56C-B6DD1433D43D}" srcId="{7E5AA53B-3EEE-4DE4-BB81-9044890C2946}" destId="{33A870DD-80CC-4E98-92D9-8762EBAA5614}" srcOrd="1" destOrd="0" parTransId="{CCB17899-E751-4A5B-A72C-F1B4CDC387FD}" sibTransId="{7FEB21F8-044D-4204-8E57-64D4A3E8C6AA}"/>
    <dgm:cxn modelId="{91B19010-EDE8-4462-B92B-5CABF01C0494}" srcId="{7E5AA53B-3EEE-4DE4-BB81-9044890C2946}" destId="{4AEDB641-7050-4963-81BA-53562725F671}" srcOrd="3" destOrd="0" parTransId="{16331360-C82F-4EE8-9F43-FBA5A8555285}" sibTransId="{6B695CDF-8ECB-41A8-ACFE-57AA4B1C5C7A}"/>
    <dgm:cxn modelId="{FC010E14-495A-432B-9318-867B30E9B4E3}" srcId="{7E5AA53B-3EEE-4DE4-BB81-9044890C2946}" destId="{A43AC821-A3BB-41A3-A9A1-649863193A9D}" srcOrd="2" destOrd="0" parTransId="{178A31B3-1301-4032-9FAF-839CD3DAA717}" sibTransId="{F3978395-3466-45B5-897C-C74247EE6146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DD7B1791-C8E6-4B79-86A3-B1D9E8051470}" type="presOf" srcId="{4AEDB641-7050-4963-81BA-53562725F671}" destId="{3852E1C8-9315-47F4-8334-5B012867C9C3}" srcOrd="0" destOrd="0" presId="urn:microsoft.com/office/officeart/2008/layout/VerticalCurvedList"/>
    <dgm:cxn modelId="{C2564296-B663-4483-A267-B9F571986331}" type="presOf" srcId="{33A870DD-80CC-4E98-92D9-8762EBAA5614}" destId="{2DBD4CA6-0C95-460D-9034-07DCDECAD65C}" srcOrd="0" destOrd="0" presId="urn:microsoft.com/office/officeart/2008/layout/VerticalCurvedList"/>
    <dgm:cxn modelId="{004C6AC2-6DC9-4DAC-8C31-38F88F8BC699}" type="presOf" srcId="{A43AC821-A3BB-41A3-A9A1-649863193A9D}" destId="{B37B7F2E-4D45-41DA-8050-44C24D1E70E8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742C1AAA-60A7-4E4B-8FA0-DB91D62E5341}" type="presParOf" srcId="{90561C55-3C6E-4D53-85E1-2C50BCDDA392}" destId="{2DBD4CA6-0C95-460D-9034-07DCDECAD65C}" srcOrd="3" destOrd="0" presId="urn:microsoft.com/office/officeart/2008/layout/VerticalCurvedList"/>
    <dgm:cxn modelId="{617528B2-28D3-4853-BA64-9F5A2072C392}" type="presParOf" srcId="{90561C55-3C6E-4D53-85E1-2C50BCDDA392}" destId="{19C6B04A-10A9-4DD6-B002-F3B485944D5A}" srcOrd="4" destOrd="0" presId="urn:microsoft.com/office/officeart/2008/layout/VerticalCurvedList"/>
    <dgm:cxn modelId="{849D00BA-377A-4C69-891C-519DC3B4B27B}" type="presParOf" srcId="{19C6B04A-10A9-4DD6-B002-F3B485944D5A}" destId="{E5798F7D-44DF-437F-9EF8-281FCF3F8D89}" srcOrd="0" destOrd="0" presId="urn:microsoft.com/office/officeart/2008/layout/VerticalCurvedList"/>
    <dgm:cxn modelId="{A39A1DB0-EE43-4BF9-9CD3-16C587D1B15D}" type="presParOf" srcId="{90561C55-3C6E-4D53-85E1-2C50BCDDA392}" destId="{B37B7F2E-4D45-41DA-8050-44C24D1E70E8}" srcOrd="5" destOrd="0" presId="urn:microsoft.com/office/officeart/2008/layout/VerticalCurvedList"/>
    <dgm:cxn modelId="{D5DFE411-DB87-471D-95E7-C27D6FD0611F}" type="presParOf" srcId="{90561C55-3C6E-4D53-85E1-2C50BCDDA392}" destId="{9A44FB87-9C39-4006-902C-F02C0062517D}" srcOrd="6" destOrd="0" presId="urn:microsoft.com/office/officeart/2008/layout/VerticalCurvedList"/>
    <dgm:cxn modelId="{08A5413E-101C-4D90-8566-B6102AD2AA30}" type="presParOf" srcId="{9A44FB87-9C39-4006-902C-F02C0062517D}" destId="{86502F7B-572E-4272-8F66-A6D5C33B9462}" srcOrd="0" destOrd="0" presId="urn:microsoft.com/office/officeart/2008/layout/VerticalCurvedList"/>
    <dgm:cxn modelId="{ACB30405-65C6-44E7-859A-7E06E2CAC3BE}" type="presParOf" srcId="{90561C55-3C6E-4D53-85E1-2C50BCDDA392}" destId="{3852E1C8-9315-47F4-8334-5B012867C9C3}" srcOrd="7" destOrd="0" presId="urn:microsoft.com/office/officeart/2008/layout/VerticalCurvedList"/>
    <dgm:cxn modelId="{83039E08-02CF-440C-9F37-1BD63637EAEA}" type="presParOf" srcId="{90561C55-3C6E-4D53-85E1-2C50BCDDA392}" destId="{0BFE328C-544C-4349-A23F-ADF01B4431F2}" srcOrd="8" destOrd="0" presId="urn:microsoft.com/office/officeart/2008/layout/VerticalCurvedList"/>
    <dgm:cxn modelId="{8EBF41B8-DE90-4625-99EE-58378EC4A25D}" type="presParOf" srcId="{0BFE328C-544C-4349-A23F-ADF01B4431F2}" destId="{C45EA185-E58D-427A-98C1-4CA6AF115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/>
            <a:t>Cria mais classes dentro do sistema, aumentando a complexidade do mesmo.</a:t>
          </a:r>
          <a:endParaRPr lang="pt-BR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34613D7-40B2-4C9C-9B96-E76F5A069C25}" type="presOf" srcId="{CA077D98-8478-47EA-B6A9-99ACE60C64D4}" destId="{D79B43FC-100B-4A0D-A4D5-0D2D04B99064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 Proxy nada mais é do que um objeto que “finge” ser outro objeto real que é acessado pelo cliente.</a:t>
          </a:r>
          <a:endParaRPr lang="pt-BR" sz="19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15737-E316-4A48-95A6-FA0F684F167D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Ele atua como um substituto de outro objeto para controlar o acesso este mesmo objeto.</a:t>
          </a:r>
          <a:endParaRPr lang="pt-BR" sz="1900" kern="1200" dirty="0"/>
        </a:p>
      </dsp:txBody>
      <dsp:txXfrm>
        <a:off x="860401" y="1315015"/>
        <a:ext cx="6584760" cy="657507"/>
      </dsp:txXfrm>
    </dsp:sp>
    <dsp:sp modelId="{3568962B-AC6E-4CFC-A173-B4A2A70B8BCE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A5570-9341-4108-B74A-F090295BE6A3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 recebe os pedidos do cliente, faz alguma atividade além do pedido e repassa a solicitação para o objeto real.</a:t>
          </a:r>
          <a:endParaRPr lang="pt-BR" sz="1900" kern="1200" dirty="0"/>
        </a:p>
      </dsp:txBody>
      <dsp:txXfrm>
        <a:off x="860401" y="2301448"/>
        <a:ext cx="6584760" cy="657507"/>
      </dsp:txXfrm>
    </dsp:sp>
    <dsp:sp modelId="{3702B75A-1D00-48A2-980C-3464411E02D2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066B1-1C59-44A0-AB2E-C6E413D07C93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Ele tem as mesmas interfaces do objeto real, por isso ele pode se passar por este objeto.</a:t>
          </a:r>
          <a:endParaRPr lang="pt-BR" sz="1900" kern="1200" dirty="0"/>
        </a:p>
      </dsp:txBody>
      <dsp:txXfrm>
        <a:off x="483436" y="3287881"/>
        <a:ext cx="6961724" cy="657507"/>
      </dsp:txXfrm>
    </dsp:sp>
    <dsp:sp modelId="{6753D8BF-BD7C-4110-B8F1-F50FDBE2B03C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93705" y="427397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rtlCol="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Gerenciamento de Cache: Evita que o objeto real seja acessado caso a resposta já esteja armazenada na memória do computado.</a:t>
          </a:r>
          <a:endParaRPr lang="pt-BR" sz="1600" kern="1200" noProof="0" dirty="0"/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93705" y="427397"/>
        <a:ext cx="6851455" cy="854794"/>
      </dsp:txXfrm>
    </dsp:sp>
    <dsp:sp modelId="{07CB3071-D555-47DA-A36A-69EB91531FD8}">
      <dsp:nvSpPr>
        <dsp:cNvPr id="0" name=""/>
        <dsp:cNvSpPr/>
      </dsp:nvSpPr>
      <dsp:spPr>
        <a:xfrm>
          <a:off x="59458" y="320547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61389-C11D-4C46-9A5B-5725927C270A}">
      <dsp:nvSpPr>
        <dsp:cNvPr id="0" name=""/>
        <dsp:cNvSpPr/>
      </dsp:nvSpPr>
      <dsp:spPr>
        <a:xfrm>
          <a:off x="904423" y="1709588"/>
          <a:ext cx="6540738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anchor="t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Controle de acesso: Verifica se o cliente que está acessando o método tem autenticação / permissão.</a:t>
          </a:r>
          <a:endParaRPr lang="pt-BR" sz="1600" kern="1200" dirty="0"/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904423" y="1709588"/>
        <a:ext cx="6540738" cy="854794"/>
      </dsp:txXfrm>
    </dsp:sp>
    <dsp:sp modelId="{13817D17-31F3-4DAF-B9EB-6DF093C1FD36}">
      <dsp:nvSpPr>
        <dsp:cNvPr id="0" name=""/>
        <dsp:cNvSpPr/>
      </dsp:nvSpPr>
      <dsp:spPr>
        <a:xfrm>
          <a:off x="370176" y="1602739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A8DDB-A628-4D38-833E-76BD5FAB94C9}">
      <dsp:nvSpPr>
        <dsp:cNvPr id="0" name=""/>
        <dsp:cNvSpPr/>
      </dsp:nvSpPr>
      <dsp:spPr>
        <a:xfrm>
          <a:off x="593705" y="2991780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Geração de Logs: Cria Logs sobre o acesso do objeto real, armazenando dados sobre a requisição.</a:t>
          </a:r>
          <a:endParaRPr lang="pt-BR" sz="1600" kern="1200" dirty="0"/>
        </a:p>
      </dsp:txBody>
      <dsp:txXfrm>
        <a:off x="593705" y="2991780"/>
        <a:ext cx="6851455" cy="854794"/>
      </dsp:txXfrm>
    </dsp:sp>
    <dsp:sp modelId="{6148830B-EC65-4C64-9EA9-ADC6C9CAE09D}">
      <dsp:nvSpPr>
        <dsp:cNvPr id="0" name=""/>
        <dsp:cNvSpPr/>
      </dsp:nvSpPr>
      <dsp:spPr>
        <a:xfrm>
          <a:off x="59458" y="2884931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93705" y="427397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Lazy Instantiation: Faz algum objeto ser instanciado apenas na sua 1ª vez de uso.</a:t>
          </a:r>
          <a:endParaRPr lang="pt-BR" sz="2400" kern="1200" noProof="0" dirty="0"/>
        </a:p>
      </dsp:txBody>
      <dsp:txXfrm>
        <a:off x="593705" y="427397"/>
        <a:ext cx="6851455" cy="854794"/>
      </dsp:txXfrm>
    </dsp:sp>
    <dsp:sp modelId="{07CB3071-D555-47DA-A36A-69EB91531FD8}">
      <dsp:nvSpPr>
        <dsp:cNvPr id="0" name=""/>
        <dsp:cNvSpPr/>
      </dsp:nvSpPr>
      <dsp:spPr>
        <a:xfrm>
          <a:off x="59458" y="320547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91912-424E-4B79-AC42-6D890F6E0147}">
      <dsp:nvSpPr>
        <dsp:cNvPr id="0" name=""/>
        <dsp:cNvSpPr/>
      </dsp:nvSpPr>
      <dsp:spPr>
        <a:xfrm>
          <a:off x="904423" y="1709588"/>
          <a:ext cx="6540738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Distribuição de serviços: Pode distribuir a requisição para vários outro.</a:t>
          </a:r>
          <a:endParaRPr lang="pt-BR" sz="2400" kern="1200" dirty="0"/>
        </a:p>
      </dsp:txBody>
      <dsp:txXfrm>
        <a:off x="904423" y="1709588"/>
        <a:ext cx="6540738" cy="854794"/>
      </dsp:txXfrm>
    </dsp:sp>
    <dsp:sp modelId="{D5376FE2-03A3-4A3D-8C45-37509D71EA35}">
      <dsp:nvSpPr>
        <dsp:cNvPr id="0" name=""/>
        <dsp:cNvSpPr/>
      </dsp:nvSpPr>
      <dsp:spPr>
        <a:xfrm>
          <a:off x="370176" y="1602739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3B8D6-B474-4275-B5AE-0CA11192E5FB}">
      <dsp:nvSpPr>
        <dsp:cNvPr id="0" name=""/>
        <dsp:cNvSpPr/>
      </dsp:nvSpPr>
      <dsp:spPr>
        <a:xfrm>
          <a:off x="593705" y="2991780"/>
          <a:ext cx="6851455" cy="854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8493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Outros: Interceptar o pedido do servidor e realizar outras atividades.</a:t>
          </a:r>
          <a:endParaRPr lang="pt-BR" sz="2400" kern="1200" dirty="0"/>
        </a:p>
      </dsp:txBody>
      <dsp:txXfrm>
        <a:off x="593705" y="2991780"/>
        <a:ext cx="6851455" cy="854794"/>
      </dsp:txXfrm>
    </dsp:sp>
    <dsp:sp modelId="{EA45ECDE-3011-4A50-846E-CCE2EB3D2773}">
      <dsp:nvSpPr>
        <dsp:cNvPr id="0" name=""/>
        <dsp:cNvSpPr/>
      </dsp:nvSpPr>
      <dsp:spPr>
        <a:xfrm>
          <a:off x="59458" y="2884931"/>
          <a:ext cx="1068493" cy="1068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Proxy Virtual – Controla o acesso de recursos de alto custo ao ser acessado ou instanciado;</a:t>
          </a:r>
          <a:endParaRPr lang="pt-BR" sz="17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1725E-8214-401D-9242-9F15D4D93E4C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Remoto – Controla o acesso de outro sistemas (subsistemas no mesmo computador ou em servidores remotos);</a:t>
          </a:r>
          <a:endParaRPr lang="pt-BR" sz="1700" kern="1200" dirty="0"/>
        </a:p>
      </dsp:txBody>
      <dsp:txXfrm>
        <a:off x="860401" y="1315015"/>
        <a:ext cx="6584760" cy="657507"/>
      </dsp:txXfrm>
    </dsp:sp>
    <dsp:sp modelId="{4EF898BA-1FE2-4537-986C-40D6BBA2E969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E247-C650-4F4F-8B06-FC65826A5E0A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Acesso (Proteção) – Controla os acessos que precisão de autenticação;</a:t>
          </a:r>
          <a:endParaRPr lang="pt-BR" sz="1700" kern="1200" dirty="0"/>
        </a:p>
      </dsp:txBody>
      <dsp:txXfrm>
        <a:off x="860401" y="2301448"/>
        <a:ext cx="6584760" cy="657507"/>
      </dsp:txXfrm>
    </dsp:sp>
    <dsp:sp modelId="{4D47E9C1-CCA0-435E-A642-9719F31321FF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2C2AE-2CEE-4934-972D-CF72A157F256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3180" rIns="43180" bIns="4318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Proxy Inteligente (Mais usado) – Controla o objeto real mas também faz outras tarefas em conjunto.</a:t>
          </a:r>
          <a:endParaRPr lang="pt-BR" sz="1700" kern="1200" dirty="0"/>
        </a:p>
      </dsp:txBody>
      <dsp:txXfrm>
        <a:off x="483436" y="3287881"/>
        <a:ext cx="6961724" cy="657507"/>
      </dsp:txXfrm>
    </dsp:sp>
    <dsp:sp modelId="{14E312B9-4C08-4DE1-8433-A99E1E0E9421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831894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3436" y="328582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cliente não precisa ter conhecimento se está usando proxy ou não;</a:t>
          </a:r>
          <a:endParaRPr lang="pt-BR" sz="1900" kern="1200" noProof="0" dirty="0"/>
        </a:p>
      </dsp:txBody>
      <dsp:txXfrm>
        <a:off x="483436" y="328582"/>
        <a:ext cx="6961724" cy="657507"/>
      </dsp:txXfrm>
    </dsp:sp>
    <dsp:sp modelId="{07CB3071-D555-47DA-A36A-69EB91531FD8}">
      <dsp:nvSpPr>
        <dsp:cNvPr id="0" name=""/>
        <dsp:cNvSpPr/>
      </dsp:nvSpPr>
      <dsp:spPr>
        <a:xfrm>
          <a:off x="72494" y="246394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D4CA6-0C95-460D-9034-07DCDECAD65C}">
      <dsp:nvSpPr>
        <dsp:cNvPr id="0" name=""/>
        <dsp:cNvSpPr/>
      </dsp:nvSpPr>
      <dsp:spPr>
        <a:xfrm>
          <a:off x="860401" y="1315015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 respeita o princípio SOLID, podendo ser substituído por outro Proxy;</a:t>
          </a:r>
          <a:endParaRPr lang="pt-BR" sz="1900" kern="1200" dirty="0"/>
        </a:p>
      </dsp:txBody>
      <dsp:txXfrm>
        <a:off x="860401" y="1315015"/>
        <a:ext cx="6584760" cy="657507"/>
      </dsp:txXfrm>
    </dsp:sp>
    <dsp:sp modelId="{E5798F7D-44DF-437F-9EF8-281FCF3F8D89}">
      <dsp:nvSpPr>
        <dsp:cNvPr id="0" name=""/>
        <dsp:cNvSpPr/>
      </dsp:nvSpPr>
      <dsp:spPr>
        <a:xfrm>
          <a:off x="449458" y="1232827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B7F2E-4D45-41DA-8050-44C24D1E70E8}">
      <dsp:nvSpPr>
        <dsp:cNvPr id="0" name=""/>
        <dsp:cNvSpPr/>
      </dsp:nvSpPr>
      <dsp:spPr>
        <a:xfrm>
          <a:off x="860401" y="2301448"/>
          <a:ext cx="6584760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Proxy, em alguns casos, funciona mesmo que o objeto real esteja indisponível.;</a:t>
          </a:r>
          <a:endParaRPr lang="pt-BR" sz="1900" kern="1200" dirty="0"/>
        </a:p>
      </dsp:txBody>
      <dsp:txXfrm>
        <a:off x="860401" y="2301448"/>
        <a:ext cx="6584760" cy="657507"/>
      </dsp:txXfrm>
    </dsp:sp>
    <dsp:sp modelId="{86502F7B-572E-4272-8F66-A6D5C33B9462}">
      <dsp:nvSpPr>
        <dsp:cNvPr id="0" name=""/>
        <dsp:cNvSpPr/>
      </dsp:nvSpPr>
      <dsp:spPr>
        <a:xfrm>
          <a:off x="449458" y="2219259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2E1C8-9315-47F4-8334-5B012867C9C3}">
      <dsp:nvSpPr>
        <dsp:cNvPr id="0" name=""/>
        <dsp:cNvSpPr/>
      </dsp:nvSpPr>
      <dsp:spPr>
        <a:xfrm>
          <a:off x="483436" y="3287881"/>
          <a:ext cx="6961724" cy="657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897" tIns="48260" rIns="48260" bIns="4826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É possível controlar o tempo de vida dos objetos reais dentro do Proxy;</a:t>
          </a:r>
          <a:endParaRPr lang="pt-BR" sz="1900" kern="1200" dirty="0"/>
        </a:p>
      </dsp:txBody>
      <dsp:txXfrm>
        <a:off x="483436" y="3287881"/>
        <a:ext cx="6961724" cy="657507"/>
      </dsp:txXfrm>
    </dsp:sp>
    <dsp:sp modelId="{C45EA185-E58D-427A-98C1-4CA6AF115968}">
      <dsp:nvSpPr>
        <dsp:cNvPr id="0" name=""/>
        <dsp:cNvSpPr/>
      </dsp:nvSpPr>
      <dsp:spPr>
        <a:xfrm>
          <a:off x="72494" y="3205692"/>
          <a:ext cx="821884" cy="821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444626" y="-740523"/>
          <a:ext cx="5755018" cy="5755018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272418" y="1119051"/>
          <a:ext cx="6231245" cy="20358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623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Cria mais classes dentro do sistema, aumentando a complexidade do mesmo.</a:t>
          </a:r>
          <a:endParaRPr lang="pt-BR" sz="3300" kern="1200" noProof="0" dirty="0"/>
        </a:p>
      </dsp:txBody>
      <dsp:txXfrm>
        <a:off x="1272418" y="1119051"/>
        <a:ext cx="6231245" cy="2035868"/>
      </dsp:txXfrm>
    </dsp:sp>
    <dsp:sp modelId="{07CB3071-D555-47DA-A36A-69EB91531FD8}">
      <dsp:nvSpPr>
        <dsp:cNvPr id="0" name=""/>
        <dsp:cNvSpPr/>
      </dsp:nvSpPr>
      <dsp:spPr>
        <a:xfrm>
          <a:off x="0" y="864567"/>
          <a:ext cx="2544836" cy="25448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25/04/2023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25/04/2023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3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43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4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1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10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4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5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88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74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196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2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4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3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1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2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7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9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0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99202"/>
            <a:ext cx="11029616" cy="566738"/>
          </a:xfrm>
        </p:spPr>
        <p:txBody>
          <a:bodyPr rtlCol="0" anchor="b">
            <a:noAutofit/>
          </a:bodyPr>
          <a:lstStyle/>
          <a:p>
            <a:pPr rtl="0"/>
            <a:r>
              <a:rPr lang="pt-BR" sz="3600" dirty="0">
                <a:solidFill>
                  <a:schemeClr val="bg1"/>
                </a:solidFill>
              </a:rPr>
              <a:t>PADRÃO DE PROJETO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A29B39D-2EC3-2729-4613-4EE0846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2428336"/>
            <a:ext cx="2541569" cy="20013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Proxy</a:t>
            </a:r>
          </a:p>
          <a:p>
            <a:r>
              <a:rPr lang="en-US" sz="2800" dirty="0">
                <a:solidFill>
                  <a:schemeClr val="bg1"/>
                </a:solidFill>
              </a:rPr>
              <a:t>Façade</a:t>
            </a:r>
          </a:p>
          <a:p>
            <a:r>
              <a:rPr lang="en-US" sz="2800" dirty="0">
                <a:solidFill>
                  <a:schemeClr val="bg1"/>
                </a:solidFill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1299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PROJETO “iniciar </a:t>
            </a:r>
            <a:r>
              <a:rPr lang="pt-BR" dirty="0" err="1">
                <a:solidFill>
                  <a:srgbClr val="FFFEFF"/>
                </a:solidFill>
              </a:rPr>
              <a:t>cpu</a:t>
            </a:r>
            <a:r>
              <a:rPr lang="pt-BR" dirty="0">
                <a:solidFill>
                  <a:srgbClr val="FFFEFF"/>
                </a:solidFill>
              </a:rPr>
              <a:t>” – diagrama de classe sem 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endParaRPr lang="pt-BR" dirty="0">
              <a:solidFill>
                <a:srgbClr val="FFFEFF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4738B4-CDB7-521F-5166-203C0747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7817" y="536712"/>
            <a:ext cx="11290859" cy="4605261"/>
          </a:xfrm>
        </p:spPr>
      </p:pic>
    </p:spTree>
    <p:extLst>
      <p:ext uri="{BB962C8B-B14F-4D97-AF65-F5344CB8AC3E}">
        <p14:creationId xmlns:p14="http://schemas.microsoft.com/office/powerpoint/2010/main" val="17736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PROJETO “iniciar </a:t>
            </a:r>
            <a:r>
              <a:rPr lang="pt-BR" dirty="0" err="1">
                <a:solidFill>
                  <a:srgbClr val="FFFEFF"/>
                </a:solidFill>
              </a:rPr>
              <a:t>cpu</a:t>
            </a:r>
            <a:r>
              <a:rPr lang="pt-BR" dirty="0">
                <a:solidFill>
                  <a:srgbClr val="FFFEFF"/>
                </a:solidFill>
              </a:rPr>
              <a:t>” – diagrama de classe com 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endParaRPr lang="pt-BR" dirty="0">
              <a:solidFill>
                <a:srgbClr val="FFFEFF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1DA1BF3-1AE3-1EFE-F566-456BB2D5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7817" y="536713"/>
            <a:ext cx="11290860" cy="4605262"/>
          </a:xfrm>
        </p:spPr>
      </p:pic>
    </p:spTree>
    <p:extLst>
      <p:ext uri="{BB962C8B-B14F-4D97-AF65-F5344CB8AC3E}">
        <p14:creationId xmlns:p14="http://schemas.microsoft.com/office/powerpoint/2010/main" val="359649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FUNCIONAMENTO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298533-5717-6B25-6DBD-D3CB3687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712"/>
            <a:ext cx="12192000" cy="46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6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FUNCIONAMENTO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F3A8A6-6BD6-85D1-3616-2A8321FF7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7" y="539750"/>
            <a:ext cx="11290860" cy="4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1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estrutural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pt-BR" sz="2800" dirty="0"/>
              <a:t>Fornece uma interface simplificada para um conjunto complexo de classes ou subsistemas.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Encapsula um conjunto de interfaces mais complexas em </a:t>
            </a:r>
            <a:r>
              <a:rPr lang="pt-BR" sz="2800" b="1" dirty="0"/>
              <a:t>uma interface única</a:t>
            </a:r>
            <a:r>
              <a:rPr lang="pt-BR" sz="2800" dirty="0"/>
              <a:t> e simplificada. 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Essa camada de abstração oculta a complexidade subjacente dos subsistemas ou classes, permitindo que os clientes interajam de forma mais simples e direta, sem precisar conhecer os detalhes internos do subsistema.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dirty="0"/>
              <a:t>Torna mais fácil o uso das funcionalidades pelos clientes.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27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- CURIOSIDADE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dirty="0"/>
              <a:t>A "lei de Deméter" é um princípio de programação que busca promover a modularidade e a manutenibilidade do código. Ela preconiza que um objeto deve interagir apenas com objetos próximos a ele e não com objetos mais distantes, reduzindo assim o acoplamento entre os módulos do sistema. Esse princípio foi formulado por “Karl </a:t>
            </a:r>
            <a:r>
              <a:rPr lang="pt-BR" sz="2800" dirty="0" err="1"/>
              <a:t>Lieberherr</a:t>
            </a:r>
            <a:r>
              <a:rPr lang="pt-BR" sz="2800" dirty="0"/>
              <a:t>” e “Ian </a:t>
            </a:r>
            <a:r>
              <a:rPr lang="pt-BR" sz="2800" dirty="0" err="1"/>
              <a:t>Holland</a:t>
            </a:r>
            <a:r>
              <a:rPr lang="pt-BR" sz="2800" dirty="0"/>
              <a:t>” na “Universidade </a:t>
            </a:r>
            <a:r>
              <a:rPr lang="pt-BR" sz="2800" dirty="0" err="1"/>
              <a:t>Northeastern</a:t>
            </a:r>
            <a:r>
              <a:rPr lang="pt-BR" sz="2800" dirty="0"/>
              <a:t>” em 1987, e recebeu o nome em homenagem à deusa grega da agricultura, Deméter.</a:t>
            </a:r>
          </a:p>
        </p:txBody>
      </p:sp>
    </p:spTree>
    <p:extLst>
      <p:ext uri="{BB962C8B-B14F-4D97-AF65-F5344CB8AC3E}">
        <p14:creationId xmlns:p14="http://schemas.microsoft.com/office/powerpoint/2010/main" val="111871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Simplificação de interfaces complexas</a:t>
            </a:r>
            <a:r>
              <a:rPr lang="pt-BR" sz="2800" dirty="0"/>
              <a:t>: Quando um subsistema ou conjunto de classes possui uma interface complexa ou difícil de usar, o padrão "</a:t>
            </a:r>
            <a:r>
              <a:rPr lang="pt-BR" sz="2800" dirty="0" err="1"/>
              <a:t>Façade</a:t>
            </a:r>
            <a:r>
              <a:rPr lang="pt-BR" sz="2800" dirty="0"/>
              <a:t>" pode ser usado para criar uma interface simplificada e mais amigável para os clientes interagirem.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Redução de acoplamento</a:t>
            </a:r>
            <a:r>
              <a:rPr lang="pt-BR" sz="2800" dirty="0"/>
              <a:t>: Quando os clientes estão diretamente acoplados a um subsistema complexo, qualquer mudança nesse subsistema pode afetar diretamente os clientes. O uso do padrão "</a:t>
            </a:r>
            <a:r>
              <a:rPr lang="pt-BR" sz="2800" dirty="0" err="1"/>
              <a:t>Façade</a:t>
            </a:r>
            <a:r>
              <a:rPr lang="pt-BR" sz="2800" dirty="0"/>
              <a:t>" pode ajudar a reduzir o acoplamento entre os clientes e o subsistema, fornecendo uma camada de abstração que encapsula a complexidade do subsistema.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Melhoria da modularidade e manutenção: </a:t>
            </a:r>
            <a:r>
              <a:rPr lang="pt-BR" sz="2800" dirty="0"/>
              <a:t>Ajudar a melhorar a modularidade e a manutenção do código, uma vez que os clientes interagem apenas com a interface simplificada fornecida pela fachada, em vez de terem que lidar diretamente com a complexidade do subsistema.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Separação de responsabilidades (clientes e o subsistema): </a:t>
            </a:r>
            <a:r>
              <a:rPr lang="pt-BR" sz="2800" dirty="0"/>
              <a:t>A fachada pode ser responsável por coordenar as interações com o subsistema e fornecer uma interface coesa e consistente para os clientes, enquanto o subsistema pode se concentrar em suas tarefas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352892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QUANDO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Melhoria na legibilidade e compreensão do código: </a:t>
            </a:r>
            <a:r>
              <a:rPr lang="pt-BR" sz="2800" dirty="0"/>
              <a:t>É possível criar uma interface mais clara e simplificada para os clientes, o que pode tornar o código mais legível e compreensível, especialmente em situações em que o subsistema é complexo e difícil de entender.</a:t>
            </a:r>
          </a:p>
        </p:txBody>
      </p:sp>
    </p:spTree>
    <p:extLst>
      <p:ext uri="{BB962C8B-B14F-4D97-AF65-F5344CB8AC3E}">
        <p14:creationId xmlns:p14="http://schemas.microsoft.com/office/powerpoint/2010/main" val="390962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Acrescentar novas funcionalidades: </a:t>
            </a:r>
            <a:r>
              <a:rPr lang="pt-BR" sz="2800" dirty="0"/>
              <a:t>Alterar a “</a:t>
            </a:r>
            <a:r>
              <a:rPr lang="pt-BR" sz="2800" dirty="0" err="1"/>
              <a:t>Façade</a:t>
            </a:r>
            <a:r>
              <a:rPr lang="pt-BR" sz="2800" dirty="0"/>
              <a:t>” ao invés de alterar diversos pontos do sistema.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Simplificação da complexidade: </a:t>
            </a:r>
            <a:r>
              <a:rPr lang="pt-BR" sz="2800" dirty="0"/>
              <a:t>O principal objetivo do padrão "</a:t>
            </a:r>
            <a:r>
              <a:rPr lang="pt-BR" sz="2800" dirty="0" err="1"/>
              <a:t>Façade</a:t>
            </a:r>
            <a:r>
              <a:rPr lang="pt-BR" sz="2800" dirty="0"/>
              <a:t>" é simplificar a complexidade de subsistemas complexos.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Abstração do subsistema</a:t>
            </a:r>
            <a:r>
              <a:rPr lang="pt-BR" sz="2800" dirty="0"/>
              <a:t>: O "</a:t>
            </a:r>
            <a:r>
              <a:rPr lang="pt-BR" sz="2800" dirty="0" err="1"/>
              <a:t>Façade</a:t>
            </a:r>
            <a:r>
              <a:rPr lang="pt-BR" sz="2800" dirty="0"/>
              <a:t>" atua como uma camada de abstração que encapsula a complexidade dos subsistemas.</a:t>
            </a:r>
          </a:p>
        </p:txBody>
      </p:sp>
    </p:spTree>
    <p:extLst>
      <p:ext uri="{BB962C8B-B14F-4D97-AF65-F5344CB8AC3E}">
        <p14:creationId xmlns:p14="http://schemas.microsoft.com/office/powerpoint/2010/main" val="35126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56D6B706-00DC-3043-0698-9CC0E08AE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0650"/>
            <a:ext cx="12192000" cy="491980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0B32C3-8CD7-7769-9A5C-6774193B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PROBLEMA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F62F4A-4CD9-48FE-BCD1-00AD3832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287" y="4147481"/>
            <a:ext cx="2900752" cy="6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Redução do acoplamento: </a:t>
            </a:r>
            <a:r>
              <a:rPr lang="pt-BR" sz="2800" dirty="0"/>
              <a:t>Reduz o acoplamento entre os clientes e os subsistemas, uma vez que os clientes se comunicam apenas com a fachada em vez de interagir diretamente com os subsistemas.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Melhoria da manutenibilidade:</a:t>
            </a:r>
            <a:r>
              <a:rPr lang="pt-BR" sz="2800" dirty="0"/>
              <a:t> Facilita a manutenção do código, uma vez que as mudanças nos subsistemas podem ser isoladas na fachada sem afetar os clientes.</a:t>
            </a:r>
          </a:p>
        </p:txBody>
      </p:sp>
    </p:spTree>
    <p:extLst>
      <p:ext uri="{BB962C8B-B14F-4D97-AF65-F5344CB8AC3E}">
        <p14:creationId xmlns:p14="http://schemas.microsoft.com/office/powerpoint/2010/main" val="325501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PADRÃO DE PROJETO “</a:t>
            </a:r>
            <a:r>
              <a:rPr lang="pt-BR" dirty="0" err="1">
                <a:solidFill>
                  <a:srgbClr val="FFFEFF"/>
                </a:solidFill>
              </a:rPr>
              <a:t>Façade</a:t>
            </a:r>
            <a:r>
              <a:rPr lang="pt-BR" dirty="0">
                <a:solidFill>
                  <a:srgbClr val="FFFEFF"/>
                </a:solidFill>
              </a:rPr>
              <a:t>” – (FACHADA) – </a:t>
            </a:r>
            <a:r>
              <a:rPr lang="pt-BR" dirty="0" err="1">
                <a:solidFill>
                  <a:srgbClr val="FFFEFF"/>
                </a:solidFill>
              </a:rPr>
              <a:t>desVANTAGENS</a:t>
            </a:r>
            <a:endParaRPr lang="pt-BR" dirty="0">
              <a:solidFill>
                <a:srgbClr val="FFFE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B27E7-80D9-41DC-4B12-95C74F7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540000"/>
            <a:ext cx="11290860" cy="4310332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pt-BR" sz="2800" b="1" dirty="0"/>
              <a:t>Restrição à personalização:</a:t>
            </a:r>
            <a:r>
              <a:rPr lang="pt-BR" sz="2800" dirty="0"/>
              <a:t> Em alguns casos, o encapsulamento da complexidade dos subsistemas pode restringir a capacidade dos clientes de personalizar ou estender as funcionalidades dos subsistemas. Isso pode limitar a flexibilidade do sistema e pode não ser adequado em algumas situações em que a personalização é um requisito importante.</a:t>
            </a:r>
          </a:p>
          <a:p>
            <a:pPr lvl="0" algn="just">
              <a:lnSpc>
                <a:spcPct val="100000"/>
              </a:lnSpc>
            </a:pPr>
            <a:r>
              <a:rPr lang="pt-BR" sz="2800" b="1" dirty="0"/>
              <a:t>A </a:t>
            </a:r>
            <a:r>
              <a:rPr lang="pt-BR" sz="2800" b="1" dirty="0" err="1"/>
              <a:t>façada</a:t>
            </a:r>
            <a:r>
              <a:rPr lang="pt-BR" sz="2800" b="1" dirty="0"/>
              <a:t> quebra o SRP (princípio da responsabilidade única)</a:t>
            </a:r>
            <a:r>
              <a:rPr lang="pt-BR" sz="2800" dirty="0"/>
              <a:t>: Uma única </a:t>
            </a:r>
            <a:r>
              <a:rPr lang="pt-BR" sz="2800" dirty="0" err="1"/>
              <a:t>façada</a:t>
            </a:r>
            <a:r>
              <a:rPr lang="pt-BR" sz="2800" dirty="0"/>
              <a:t> será uma classe que faz tudo. Para minimizar o problema pode-se criar várias fachadas.</a:t>
            </a:r>
          </a:p>
        </p:txBody>
      </p:sp>
    </p:spTree>
    <p:extLst>
      <p:ext uri="{BB962C8B-B14F-4D97-AF65-F5344CB8AC3E}">
        <p14:creationId xmlns:p14="http://schemas.microsoft.com/office/powerpoint/2010/main" val="318329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PADRÃO DE PROJETO – sem GATEWAY - ”pagamento cartão"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FDA165-FAD8-2D0C-D087-F761B98C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43300" y="1965444"/>
            <a:ext cx="6534149" cy="4789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95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PADRÃO DE PROJETO – com GATEWAY - ”pagamento cartão"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0C7EA-CF4F-93BC-1B58-DB06E0D2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25379" y="1846053"/>
            <a:ext cx="7731741" cy="50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2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”adaptador de Dados"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Abstrai a comunicação entre diferentes sistemas ou tecnologias heterogêneas, oferecendo uma interface unificada para acesso a esses sistemas.</a:t>
            </a:r>
          </a:p>
          <a:p>
            <a:pPr algn="just"/>
            <a:r>
              <a:rPr lang="pt-BR" sz="2800" dirty="0"/>
              <a:t>Encapsula a lógica de acesso a dados e fornecer uma camada de abstração.</a:t>
            </a:r>
          </a:p>
          <a:p>
            <a:pPr algn="just"/>
            <a:r>
              <a:rPr lang="pt-BR" sz="2800" dirty="0"/>
              <a:t>Facilita a integração de sistemas com diferentes interfaces e formatos de dados.</a:t>
            </a:r>
          </a:p>
          <a:p>
            <a:pPr algn="just"/>
            <a:r>
              <a:rPr lang="pt-BR" sz="2800" dirty="0"/>
              <a:t>Utilizado em situações em que há a necessidade de integração com sistemas ou serviços de dados externos.</a:t>
            </a:r>
          </a:p>
        </p:txBody>
      </p:sp>
    </p:spTree>
    <p:extLst>
      <p:ext uri="{BB962C8B-B14F-4D97-AF65-F5344CB8AC3E}">
        <p14:creationId xmlns:p14="http://schemas.microsoft.com/office/powerpoint/2010/main" val="342518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– “REPOSITÓRIO” -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Integração com bancos de dados: </a:t>
            </a:r>
            <a:r>
              <a:rPr lang="pt-BR" sz="2800" dirty="0"/>
              <a:t>Usado para encapsular a lógica de acesso a um banco de dados, fornecendo uma interface única para acesso a dados, independentemente do tipo de banco de dados utilizado (SQL, </a:t>
            </a:r>
            <a:r>
              <a:rPr lang="pt-BR" sz="2800" dirty="0" err="1"/>
              <a:t>NoSQL</a:t>
            </a:r>
            <a:r>
              <a:rPr lang="pt-BR" sz="2800" dirty="0"/>
              <a:t>, etc.), ou mesmo para fornecer uma camada de abstração para acesso a diferentes bancos de dados.</a:t>
            </a:r>
          </a:p>
          <a:p>
            <a:pPr algn="just"/>
            <a:r>
              <a:rPr lang="pt-BR" sz="2800" b="1" dirty="0"/>
              <a:t>Integração com serviços web ou APIs externas:</a:t>
            </a:r>
            <a:r>
              <a:rPr lang="pt-BR" sz="2800" dirty="0"/>
              <a:t> Usado para encapsular a lógica de acesso a serviços web ou APIs externas, fornecendo uma interface única para acesso a esses serviços, independentemente do fornecedor ou tecnologia utilizada.</a:t>
            </a:r>
          </a:p>
        </p:txBody>
      </p:sp>
    </p:spTree>
    <p:extLst>
      <p:ext uri="{BB962C8B-B14F-4D97-AF65-F5344CB8AC3E}">
        <p14:creationId xmlns:p14="http://schemas.microsoft.com/office/powerpoint/2010/main" val="364328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– “REPOSITÓRIO” -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Integração com sistemas legados: </a:t>
            </a:r>
            <a:r>
              <a:rPr lang="pt-BR" sz="2800" dirty="0"/>
              <a:t>Usado para encapsular a lógica de acesso a sistemas legados, que podem ter interfaces de comunicação obsoletas ou complexas, permitindo uma integração mais simplificada com sistemas modernos.</a:t>
            </a:r>
          </a:p>
          <a:p>
            <a:pPr algn="just"/>
            <a:r>
              <a:rPr lang="pt-BR" sz="2800" b="1" dirty="0"/>
              <a:t>Integração com sistemas externos diversos: </a:t>
            </a:r>
            <a:r>
              <a:rPr lang="pt-BR" sz="2800" dirty="0"/>
              <a:t>Usado para encapsular a lógica de acesso a diferentes sistemas externos, como sistemas de terceiros, sistemas de pagamento, sistemas de mensageria, entre outros, fornecendo uma interface única para acesso a esses sistemas e simplificando a integração.</a:t>
            </a:r>
          </a:p>
        </p:txBody>
      </p:sp>
    </p:spTree>
    <p:extLst>
      <p:ext uri="{BB962C8B-B14F-4D97-AF65-F5344CB8AC3E}">
        <p14:creationId xmlns:p14="http://schemas.microsoft.com/office/powerpoint/2010/main" val="4193333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Data Gateway: </a:t>
            </a:r>
            <a:r>
              <a:rPr lang="pt-BR" sz="2800" dirty="0"/>
              <a:t>Também conhecido como "Data Access Gateway", esse tipo de "Gateway" é usado para encapsular a lógica de acesso a dados, como bancos de dados, serviços de armazenamento, APIs de dados, entre outros. Ele fornece uma interface única para acesso a diferentes fontes de dados, abstraindo detalhes de implementação e permitindo a troca de fontes de dados sem afetar o restante do sistema.</a:t>
            </a:r>
          </a:p>
          <a:p>
            <a:pPr algn="just"/>
            <a:r>
              <a:rPr lang="pt-BR" sz="2800" b="1" dirty="0" err="1"/>
              <a:t>Integration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integração com sistemas externos, como serviços web, APIs externas, sistemas legados, entre outros. Ele fornece uma interface única para integração com diferentes sistemas, abstraindo a complexidade das interfaces de comunicação e simplificando a integração com o restante do sistema.</a:t>
            </a:r>
          </a:p>
        </p:txBody>
      </p:sp>
    </p:spTree>
    <p:extLst>
      <p:ext uri="{BB962C8B-B14F-4D97-AF65-F5344CB8AC3E}">
        <p14:creationId xmlns:p14="http://schemas.microsoft.com/office/powerpoint/2010/main" val="412684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 err="1"/>
              <a:t>Protocol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conversão de protocolos de comunicação, permitindo a interoperabilidade entre diferentes protocolos de comunicação, como HTTP, TCP/IP, SOAP, REST, MQTT, entre outros. Ele pode ser usado, por exemplo, para adaptar a comunicação entre sistemas com protocolos diferentes.</a:t>
            </a:r>
          </a:p>
          <a:p>
            <a:pPr algn="just"/>
            <a:r>
              <a:rPr lang="pt-BR" sz="2800" b="1" dirty="0"/>
              <a:t>API Gateway: </a:t>
            </a:r>
            <a:r>
              <a:rPr lang="pt-BR" sz="2800" dirty="0"/>
              <a:t>Esse tipo de "Gateway" é usado para encapsular a lógica de exposição e gerenciamento de APIs (</a:t>
            </a:r>
            <a:r>
              <a:rPr lang="pt-BR" sz="2800" dirty="0" err="1"/>
              <a:t>Application</a:t>
            </a:r>
            <a:r>
              <a:rPr lang="pt-BR" sz="2800" dirty="0"/>
              <a:t> </a:t>
            </a:r>
            <a:r>
              <a:rPr lang="pt-BR" sz="2800" dirty="0" err="1"/>
              <a:t>Programming</a:t>
            </a:r>
            <a:r>
              <a:rPr lang="pt-BR" sz="2800" dirty="0"/>
              <a:t> Interfaces), fornecendo uma interface única para acesso a diferentes APIs, controlando o acesso, autenticação, autorização, cache, entre outros. Ele é comumente utilizado em arquiteturas de </a:t>
            </a:r>
            <a:r>
              <a:rPr lang="pt-BR" sz="2800" dirty="0" err="1"/>
              <a:t>microsserviços</a:t>
            </a:r>
            <a:r>
              <a:rPr lang="pt-BR" sz="2800" dirty="0"/>
              <a:t> para simplificar a exposição e gerenciamento de APIs.</a:t>
            </a:r>
          </a:p>
        </p:txBody>
      </p:sp>
    </p:spTree>
    <p:extLst>
      <p:ext uri="{BB962C8B-B14F-4D97-AF65-F5344CB8AC3E}">
        <p14:creationId xmlns:p14="http://schemas.microsoft.com/office/powerpoint/2010/main" val="159544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 err="1"/>
              <a:t>Message</a:t>
            </a:r>
            <a:r>
              <a:rPr lang="pt-BR" sz="2800" b="1" dirty="0"/>
              <a:t> Gateway: </a:t>
            </a:r>
            <a:r>
              <a:rPr lang="pt-BR" sz="2800" dirty="0"/>
              <a:t>Esse tipo de "Gateway" é usado para encapsular a lógica de comunicação assíncrona entre sistemas, como troca de mensagens em sistemas de filas, eventos, ou outros mecanismos de mensageria. Ele pode ser usado para abstrair a complexidade da comunicação assíncrona e fornecer uma interface mais simplificada para a troca de mensagens entre sistemas.</a:t>
            </a:r>
          </a:p>
        </p:txBody>
      </p:sp>
    </p:spTree>
    <p:extLst>
      <p:ext uri="{BB962C8B-B14F-4D97-AF65-F5344CB8AC3E}">
        <p14:creationId xmlns:p14="http://schemas.microsoft.com/office/powerpoint/2010/main" val="38863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1F0B32C3-8CD7-7769-9A5C-6774193B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SOLUÇÃO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F3CB4F1D-641F-7D11-E263-6EBF2EDB7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0881"/>
            <a:ext cx="12192000" cy="465651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D3E07D2-E9DE-4105-A191-0EE3A15E0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605" y="3677613"/>
            <a:ext cx="2317415" cy="5335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376377-954F-4D84-9DE8-53BB117C7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81" y="3877549"/>
            <a:ext cx="2317412" cy="5335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07260D-E8A0-4324-9DD5-F3848ADAF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317" y="5281301"/>
            <a:ext cx="1239961" cy="38148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A00C2E-97E2-4DF7-BBAD-E2FA6B460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335" y="5344769"/>
            <a:ext cx="162235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7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Abstração de detalhes de implementação: </a:t>
            </a:r>
            <a:r>
              <a:rPr lang="pt-BR" sz="2800" dirty="0"/>
              <a:t>O "Gateway" encapsula a lógica de acesso a dados, integração com sistemas externos ou conversão de protocolos, abstraindo os detalhes de implementação e permitindo que o restante do sistema interaja com ele de forma simplificada. Isso pode reduzir a complexidade do código e melhorar a manutenibilidade.</a:t>
            </a:r>
          </a:p>
          <a:p>
            <a:pPr algn="just"/>
            <a:r>
              <a:rPr lang="pt-BR" sz="2800" b="1" dirty="0"/>
              <a:t>Reutilização de código: </a:t>
            </a:r>
            <a:r>
              <a:rPr lang="pt-BR" sz="2800" dirty="0"/>
              <a:t>Ao utilizar um "Gateway", a lógica específica de acesso a dados, integração ou conversão de protocolos pode ser centralizada em um único componente, facilitando a reutilização desse código em diferentes partes do sistema. Isso pode levar a uma maior eficiência de desenvolvimento e redução de duplicação de código.</a:t>
            </a:r>
          </a:p>
        </p:txBody>
      </p:sp>
    </p:spTree>
    <p:extLst>
      <p:ext uri="{BB962C8B-B14F-4D97-AF65-F5344CB8AC3E}">
        <p14:creationId xmlns:p14="http://schemas.microsoft.com/office/powerpoint/2010/main" val="1893517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- GATEWAY -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Flexibilidade e escalabilidade: </a:t>
            </a:r>
            <a:r>
              <a:rPr lang="pt-BR" sz="2800" dirty="0"/>
              <a:t>O "Gateway" pode ser projetado para ser flexível e adaptável a diferentes fontes de dados, sistemas externos ou protocolos de comunicação. Isso permite que o sistema seja facilmente escalável e adaptável a mudanças nos requisitos ou tecnologias utilizadas, sem afetar o restante do sistema.</a:t>
            </a:r>
          </a:p>
          <a:p>
            <a:pPr algn="just"/>
            <a:r>
              <a:rPr lang="pt-BR" sz="2800" b="1" dirty="0"/>
              <a:t>Gerenciamento centralizado: </a:t>
            </a:r>
            <a:r>
              <a:rPr lang="pt-BR" sz="2800" dirty="0"/>
              <a:t>O "Gateway" pode atuar como um ponto central de gerenciamento e controle para acesso a dados, integração ou comunicação entre sistemas. Isso pode simplificar a administração do sistema, permitindo um melhor monitoramento, controle e gerenciamento das operações relacionadas.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568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Complexidade adicional: </a:t>
            </a:r>
            <a:r>
              <a:rPr lang="pt-BR" sz="2800" dirty="0"/>
              <a:t>A introdução de um componente adicional, como o "Gateway", pode adicionar complexidade ao sistema, especialmente em sistemas menores ou mais simples. A criação e manutenção do "Gateway" pode exigir esforço adicional de desenvolvimento e testes.</a:t>
            </a:r>
          </a:p>
          <a:p>
            <a:pPr algn="just"/>
            <a:r>
              <a:rPr lang="pt-BR" sz="2800" b="1" dirty="0"/>
              <a:t>Sobrecarga de desempenho: </a:t>
            </a:r>
            <a:r>
              <a:rPr lang="pt-BR" sz="2800" dirty="0"/>
              <a:t>Dependendo da implementação específica, o uso do "Gateway" pode introduzir uma sobrecarga de desempenho, uma vez que a comunicação com sistemas externos, acesso a dados ou conversão de protocolos pode introduzir latência ou consumo de recursos adicionais.</a:t>
            </a:r>
          </a:p>
        </p:txBody>
      </p:sp>
    </p:spTree>
    <p:extLst>
      <p:ext uri="{BB962C8B-B14F-4D97-AF65-F5344CB8AC3E}">
        <p14:creationId xmlns:p14="http://schemas.microsoft.com/office/powerpoint/2010/main" val="3389481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176F-2024-9227-F88D-7F6989A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PROJETO – GATEWAY -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235DF-D3AB-45D9-CD87-C3E1C9BECC9D}"/>
              </a:ext>
            </a:extLst>
          </p:cNvPr>
          <p:cNvSpPr txBox="1">
            <a:spLocks/>
          </p:cNvSpPr>
          <p:nvPr/>
        </p:nvSpPr>
        <p:spPr>
          <a:xfrm>
            <a:off x="445272" y="1998097"/>
            <a:ext cx="11290860" cy="431033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Acoplamento: </a:t>
            </a:r>
            <a:r>
              <a:rPr lang="pt-BR" sz="2800" dirty="0"/>
              <a:t>A introdução de um "Gateway" pode aumentar o acoplamento entre componentes do sistema, uma vez que a comunicação ou integração passa a ser feita através dele. Isso pode dificultar a substituição ou extensão de componentes relacionados.</a:t>
            </a:r>
          </a:p>
          <a:p>
            <a:pPr algn="just"/>
            <a:r>
              <a:rPr lang="pt-BR" sz="2800" b="1" dirty="0"/>
              <a:t>Complexidade de configuração: </a:t>
            </a:r>
            <a:r>
              <a:rPr lang="pt-BR" sz="2800" dirty="0"/>
              <a:t>Em alguns casos, a configuração e gerenciamento do "Gateway" pode exigir esforço adicional, especialmente quando envolve a configuração de múltiplas fontes de dados, sistemas externos ou protocolos de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540125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70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5543" y="3088210"/>
            <a:ext cx="2676525" cy="68158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954" y="4926495"/>
            <a:ext cx="3335704" cy="101514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ALESSANDRO FRANCISCO LEITE</a:t>
            </a:r>
          </a:p>
          <a:p>
            <a:pPr rtl="0"/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LEONARDO VALADÃO OLIVEIRA</a:t>
            </a:r>
            <a:endParaRPr lang="pt-BR" dirty="0">
              <a:solidFill>
                <a:schemeClr val="bg1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82125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Proxy – o que é?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727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88267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07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215533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42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Tipos: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437355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777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Vantagens: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10042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98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effectLst/>
                <a:latin typeface="Arial" panose="020B0604020202020204" pitchFamily="34" charset="0"/>
              </a:rPr>
              <a:t>Proxy – desvantagens:</a:t>
            </a:r>
            <a:endParaRPr lang="pt-BR" dirty="0"/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616579"/>
              </p:ext>
            </p:extLst>
          </p:nvPr>
        </p:nvGraphicFramePr>
        <p:xfrm>
          <a:off x="438068" y="1965961"/>
          <a:ext cx="7503664" cy="427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91895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mbra Superior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{DFB4A619-2ED9-45F3-9D28-2B82574D5275}tf56390039_win32</Template>
  <TotalTime>520</TotalTime>
  <Words>2208</Words>
  <Application>Microsoft Office PowerPoint</Application>
  <PresentationFormat>Widescreen</PresentationFormat>
  <Paragraphs>119</Paragraphs>
  <Slides>35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Gill Sans MT</vt:lpstr>
      <vt:lpstr>Times New Roman</vt:lpstr>
      <vt:lpstr>Wingdings 2</vt:lpstr>
      <vt:lpstr>Dividendo</vt:lpstr>
      <vt:lpstr>PADRÃO DE PROJETO</vt:lpstr>
      <vt:lpstr>Proxy – PROBLEMA</vt:lpstr>
      <vt:lpstr>Proxy – SOLUÇÃO</vt:lpstr>
      <vt:lpstr>Proxy – o que é?</vt:lpstr>
      <vt:lpstr>Proxy – Quando é usado?</vt:lpstr>
      <vt:lpstr>Proxy – Quando é usado?</vt:lpstr>
      <vt:lpstr>Proxy – Tipos:</vt:lpstr>
      <vt:lpstr>Proxy – Vantagens:</vt:lpstr>
      <vt:lpstr>Proxy – desvantagens:</vt:lpstr>
      <vt:lpstr>PROJETO “iniciar cpu” – diagrama de classe sem façade</vt:lpstr>
      <vt:lpstr>PROJETO “iniciar cpu” – diagrama de classe com façade</vt:lpstr>
      <vt:lpstr>PADRÃO DE PROJETO “Façade” – (FACHADA) - FUNCIONAMENTO</vt:lpstr>
      <vt:lpstr>PADRÃO DE PROJETO “Façade” – (FACHADA) - FUNCIONAMENTO</vt:lpstr>
      <vt:lpstr>PADRÃO DE PROJETO estrutural “Façade” – (FACHADA)</vt:lpstr>
      <vt:lpstr>PADRÃO DE PROJETO “Façade” – (FACHADA) - CURIOSIDADE</vt:lpstr>
      <vt:lpstr>PADRÃO DE PROJETO “Façade” – (FACHADA) – QUANDO USAR?</vt:lpstr>
      <vt:lpstr>PADRÃO DE PROJETO “Façade” – (FACHADA) – QUANDO USAR?</vt:lpstr>
      <vt:lpstr>PADRÃO DE PROJETO “Façade” – (FACHADA) – QUANDO USAR?</vt:lpstr>
      <vt:lpstr>PADRÃO DE PROJETO “Façade” – (FACHADA) – VANTAGENS</vt:lpstr>
      <vt:lpstr>PADRÃO DE PROJETO “Façade” – (FACHADA) – VANTAGENS</vt:lpstr>
      <vt:lpstr>PADRÃO DE PROJETO “Façade” – (FACHADA) – desVANTAGENS</vt:lpstr>
      <vt:lpstr>PADRÃO DE PROJETO – sem GATEWAY - ”pagamento cartão"</vt:lpstr>
      <vt:lpstr>PADRÃO DE PROJETO – com GATEWAY - ”pagamento cartão"</vt:lpstr>
      <vt:lpstr>PADRÃO DE PROJETO – GATEWAY - ”adaptador de Dados"</vt:lpstr>
      <vt:lpstr>PADRÃO DE PROJETO – GATEWAY – “REPOSITÓRIO” - USO</vt:lpstr>
      <vt:lpstr>PADRÃO DE PROJETO - GATEWAY – “REPOSITÓRIO” - USO</vt:lpstr>
      <vt:lpstr>PADRÃO DE PROJETO – GATEWAY - tipos</vt:lpstr>
      <vt:lpstr>PADRÃO DE PROJETO - GATEWAY - tipos</vt:lpstr>
      <vt:lpstr>PADRÃO DE PROJETO - GATEWAY - tipos</vt:lpstr>
      <vt:lpstr>PADRÃO DE PROJETO – GATEWAY - vantagens</vt:lpstr>
      <vt:lpstr>PADRÃO DE PROJETO - GATEWAY - vantagens</vt:lpstr>
      <vt:lpstr>PADRÃO DE PROJETO – GATEWAY - desvantagens</vt:lpstr>
      <vt:lpstr>PADRÃO DE PROJETO – GATEWAY - desvantagens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PROJETO</dc:title>
  <dc:creator>Alessandro Leite</dc:creator>
  <cp:lastModifiedBy>Aluno</cp:lastModifiedBy>
  <cp:revision>44</cp:revision>
  <dcterms:created xsi:type="dcterms:W3CDTF">2023-04-18T20:13:05Z</dcterms:created>
  <dcterms:modified xsi:type="dcterms:W3CDTF">2023-04-25T22:03:01Z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2023-04-18T20:35:34Z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2372d9f1-ff8e-4405-bf45-2020c29149d9</vt:lpwstr>
  </property>
  <property fmtid="{D5CDD505-2E9C-101B-9397-08002B2CF9AE}" pid="7" name="MSIP_Label_defa4170-0d19-0005-0004-bc88714345d2_ActionId">
    <vt:lpwstr>1438e8e8-bb73-4ec6-a14b-ce5264c956a1</vt:lpwstr>
  </property>
  <property fmtid="{D5CDD505-2E9C-101B-9397-08002B2CF9AE}" pid="8" name="MSIP_Label_defa4170-0d19-0005-0004-bc88714345d2_ContentBits">
    <vt:lpwstr>0</vt:lpwstr>
  </property>
</Properties>
</file>