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
  </p:notesMasterIdLst>
  <p:sldIdLst>
    <p:sldId id="259" r:id="rId2"/>
    <p:sldId id="261" r:id="rId3"/>
    <p:sldId id="260" r:id="rId4"/>
    <p:sldId id="256" r:id="rId5"/>
    <p:sldId id="257" r:id="rId6"/>
    <p:sldId id="258" r:id="rId7"/>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5"/>
    <p:restoredTop sz="94648"/>
  </p:normalViewPr>
  <p:slideViewPr>
    <p:cSldViewPr snapToGrid="0">
      <p:cViewPr>
        <p:scale>
          <a:sx n="49" d="100"/>
          <a:sy n="49" d="100"/>
        </p:scale>
        <p:origin x="14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904AC-053D-414E-8CF7-1E5EE25AE52F}" type="datetimeFigureOut">
              <a:rPr lang="en-US" smtClean="0"/>
              <a:t>8/17/22</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9BD3-432F-864C-832B-770A01FF35E1}" type="slidenum">
              <a:rPr lang="en-US" smtClean="0"/>
              <a:t>‹#›</a:t>
            </a:fld>
            <a:endParaRPr lang="en-US"/>
          </a:p>
        </p:txBody>
      </p:sp>
    </p:spTree>
    <p:extLst>
      <p:ext uri="{BB962C8B-B14F-4D97-AF65-F5344CB8AC3E}">
        <p14:creationId xmlns:p14="http://schemas.microsoft.com/office/powerpoint/2010/main" val="142113470"/>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1</a:t>
            </a:fld>
            <a:endParaRPr lang="en-US"/>
          </a:p>
        </p:txBody>
      </p:sp>
    </p:spTree>
    <p:extLst>
      <p:ext uri="{BB962C8B-B14F-4D97-AF65-F5344CB8AC3E}">
        <p14:creationId xmlns:p14="http://schemas.microsoft.com/office/powerpoint/2010/main" val="151795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2</a:t>
            </a:fld>
            <a:endParaRPr lang="en-US"/>
          </a:p>
        </p:txBody>
      </p:sp>
    </p:spTree>
    <p:extLst>
      <p:ext uri="{BB962C8B-B14F-4D97-AF65-F5344CB8AC3E}">
        <p14:creationId xmlns:p14="http://schemas.microsoft.com/office/powerpoint/2010/main" val="151795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3</a:t>
            </a:fld>
            <a:endParaRPr lang="en-US"/>
          </a:p>
        </p:txBody>
      </p:sp>
    </p:spTree>
    <p:extLst>
      <p:ext uri="{BB962C8B-B14F-4D97-AF65-F5344CB8AC3E}">
        <p14:creationId xmlns:p14="http://schemas.microsoft.com/office/powerpoint/2010/main" val="2785721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4</a:t>
            </a:fld>
            <a:endParaRPr lang="en-US"/>
          </a:p>
        </p:txBody>
      </p:sp>
    </p:spTree>
    <p:extLst>
      <p:ext uri="{BB962C8B-B14F-4D97-AF65-F5344CB8AC3E}">
        <p14:creationId xmlns:p14="http://schemas.microsoft.com/office/powerpoint/2010/main" val="87098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5</a:t>
            </a:fld>
            <a:endParaRPr lang="en-US"/>
          </a:p>
        </p:txBody>
      </p:sp>
    </p:spTree>
    <p:extLst>
      <p:ext uri="{BB962C8B-B14F-4D97-AF65-F5344CB8AC3E}">
        <p14:creationId xmlns:p14="http://schemas.microsoft.com/office/powerpoint/2010/main" val="159712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6</a:t>
            </a:fld>
            <a:endParaRPr lang="en-US"/>
          </a:p>
        </p:txBody>
      </p:sp>
    </p:spTree>
    <p:extLst>
      <p:ext uri="{BB962C8B-B14F-4D97-AF65-F5344CB8AC3E}">
        <p14:creationId xmlns:p14="http://schemas.microsoft.com/office/powerpoint/2010/main" val="78935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1"/>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3"/>
            <a:ext cx="24688800" cy="3973829"/>
          </a:xfrm>
        </p:spPr>
        <p:txBody>
          <a:bodyPr/>
          <a:lstStyle>
            <a:lvl1pPr marL="0" indent="0" algn="ctr">
              <a:buNone/>
              <a:defRPr sz="5760"/>
            </a:lvl1pPr>
            <a:lvl2pPr marL="1097336" indent="0" algn="ctr">
              <a:buNone/>
              <a:defRPr sz="4800"/>
            </a:lvl2pPr>
            <a:lvl3pPr marL="2194670" indent="0" algn="ctr">
              <a:buNone/>
              <a:defRPr sz="4320"/>
            </a:lvl3pPr>
            <a:lvl4pPr marL="3292005" indent="0" algn="ctr">
              <a:buNone/>
              <a:defRPr sz="3840"/>
            </a:lvl4pPr>
            <a:lvl5pPr marL="4389339" indent="0" algn="ctr">
              <a:buNone/>
              <a:defRPr sz="3840"/>
            </a:lvl5pPr>
            <a:lvl6pPr marL="5486675" indent="0" algn="ctr">
              <a:buNone/>
              <a:defRPr sz="3840"/>
            </a:lvl6pPr>
            <a:lvl7pPr marL="6584009" indent="0" algn="ctr">
              <a:buNone/>
              <a:defRPr sz="3840"/>
            </a:lvl7pPr>
            <a:lvl8pPr marL="7681344" indent="0" algn="ctr">
              <a:buNone/>
              <a:defRPr sz="3840"/>
            </a:lvl8pPr>
            <a:lvl9pPr marL="877868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4095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35410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2"/>
            <a:ext cx="709803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2"/>
            <a:ext cx="2088261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9941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773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4"/>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4"/>
            <a:ext cx="28392120" cy="3600449"/>
          </a:xfrm>
        </p:spPr>
        <p:txBody>
          <a:bodyPr/>
          <a:lstStyle>
            <a:lvl1pPr marL="0" indent="0">
              <a:buNone/>
              <a:defRPr sz="5760">
                <a:solidFill>
                  <a:schemeClr val="tx1">
                    <a:tint val="75000"/>
                  </a:schemeClr>
                </a:solidFill>
              </a:defRPr>
            </a:lvl1pPr>
            <a:lvl2pPr marL="1097336" indent="0">
              <a:buNone/>
              <a:defRPr sz="4800">
                <a:solidFill>
                  <a:schemeClr val="tx1">
                    <a:tint val="75000"/>
                  </a:schemeClr>
                </a:solidFill>
              </a:defRPr>
            </a:lvl2pPr>
            <a:lvl3pPr marL="2194670" indent="0">
              <a:buNone/>
              <a:defRPr sz="4320">
                <a:solidFill>
                  <a:schemeClr val="tx1">
                    <a:tint val="75000"/>
                  </a:schemeClr>
                </a:solidFill>
              </a:defRPr>
            </a:lvl3pPr>
            <a:lvl4pPr marL="3292005" indent="0">
              <a:buNone/>
              <a:defRPr sz="3840">
                <a:solidFill>
                  <a:schemeClr val="tx1">
                    <a:tint val="75000"/>
                  </a:schemeClr>
                </a:solidFill>
              </a:defRPr>
            </a:lvl4pPr>
            <a:lvl5pPr marL="4389339" indent="0">
              <a:buNone/>
              <a:defRPr sz="3840">
                <a:solidFill>
                  <a:schemeClr val="tx1">
                    <a:tint val="75000"/>
                  </a:schemeClr>
                </a:solidFill>
              </a:defRPr>
            </a:lvl5pPr>
            <a:lvl6pPr marL="5486675" indent="0">
              <a:buNone/>
              <a:defRPr sz="3840">
                <a:solidFill>
                  <a:schemeClr val="tx1">
                    <a:tint val="75000"/>
                  </a:schemeClr>
                </a:solidFill>
              </a:defRPr>
            </a:lvl6pPr>
            <a:lvl7pPr marL="6584009" indent="0">
              <a:buNone/>
              <a:defRPr sz="3840">
                <a:solidFill>
                  <a:schemeClr val="tx1">
                    <a:tint val="75000"/>
                  </a:schemeClr>
                </a:solidFill>
              </a:defRPr>
            </a:lvl7pPr>
            <a:lvl8pPr marL="7681344" indent="0">
              <a:buNone/>
              <a:defRPr sz="3840">
                <a:solidFill>
                  <a:schemeClr val="tx1">
                    <a:tint val="75000"/>
                  </a:schemeClr>
                </a:solidFill>
              </a:defRPr>
            </a:lvl8pPr>
            <a:lvl9pPr marL="877868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58517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2"/>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2"/>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DE5F2-815D-AA46-A42C-BC02079399B9}"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56961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3"/>
            <a:ext cx="2839212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4034793"/>
            <a:ext cx="13926026" cy="1977389"/>
          </a:xfrm>
        </p:spPr>
        <p:txBody>
          <a:bodyPr anchor="b"/>
          <a:lstStyle>
            <a:lvl1pPr marL="0" indent="0">
              <a:buNone/>
              <a:defRPr sz="5760" b="1"/>
            </a:lvl1pPr>
            <a:lvl2pPr marL="1097336" indent="0">
              <a:buNone/>
              <a:defRPr sz="4800" b="1"/>
            </a:lvl2pPr>
            <a:lvl3pPr marL="2194670" indent="0">
              <a:buNone/>
              <a:defRPr sz="4320" b="1"/>
            </a:lvl3pPr>
            <a:lvl4pPr marL="3292005" indent="0">
              <a:buNone/>
              <a:defRPr sz="3840" b="1"/>
            </a:lvl4pPr>
            <a:lvl5pPr marL="4389339" indent="0">
              <a:buNone/>
              <a:defRPr sz="3840" b="1"/>
            </a:lvl5pPr>
            <a:lvl6pPr marL="5486675" indent="0">
              <a:buNone/>
              <a:defRPr sz="3840" b="1"/>
            </a:lvl6pPr>
            <a:lvl7pPr marL="6584009" indent="0">
              <a:buNone/>
              <a:defRPr sz="3840" b="1"/>
            </a:lvl7pPr>
            <a:lvl8pPr marL="7681344" indent="0">
              <a:buNone/>
              <a:defRPr sz="3840" b="1"/>
            </a:lvl8pPr>
            <a:lvl9pPr marL="8778680" indent="0">
              <a:buNone/>
              <a:defRPr sz="3840" b="1"/>
            </a:lvl9pPr>
          </a:lstStyle>
          <a:p>
            <a:pPr lvl="0"/>
            <a:r>
              <a:rPr lang="en-US"/>
              <a:t>Click to edit Master text styles</a:t>
            </a:r>
          </a:p>
        </p:txBody>
      </p:sp>
      <p:sp>
        <p:nvSpPr>
          <p:cNvPr id="4" name="Content Placeholder 3"/>
          <p:cNvSpPr>
            <a:spLocks noGrp="1"/>
          </p:cNvSpPr>
          <p:nvPr>
            <p:ph sz="half" idx="2"/>
          </p:nvPr>
        </p:nvSpPr>
        <p:spPr>
          <a:xfrm>
            <a:off x="2267431" y="6012182"/>
            <a:ext cx="1392602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1" y="4034793"/>
            <a:ext cx="13994609" cy="1977389"/>
          </a:xfrm>
        </p:spPr>
        <p:txBody>
          <a:bodyPr anchor="b"/>
          <a:lstStyle>
            <a:lvl1pPr marL="0" indent="0">
              <a:buNone/>
              <a:defRPr sz="5760" b="1"/>
            </a:lvl1pPr>
            <a:lvl2pPr marL="1097336" indent="0">
              <a:buNone/>
              <a:defRPr sz="4800" b="1"/>
            </a:lvl2pPr>
            <a:lvl3pPr marL="2194670" indent="0">
              <a:buNone/>
              <a:defRPr sz="4320" b="1"/>
            </a:lvl3pPr>
            <a:lvl4pPr marL="3292005" indent="0">
              <a:buNone/>
              <a:defRPr sz="3840" b="1"/>
            </a:lvl4pPr>
            <a:lvl5pPr marL="4389339" indent="0">
              <a:buNone/>
              <a:defRPr sz="3840" b="1"/>
            </a:lvl5pPr>
            <a:lvl6pPr marL="5486675" indent="0">
              <a:buNone/>
              <a:defRPr sz="3840" b="1"/>
            </a:lvl6pPr>
            <a:lvl7pPr marL="6584009" indent="0">
              <a:buNone/>
              <a:defRPr sz="3840" b="1"/>
            </a:lvl7pPr>
            <a:lvl8pPr marL="7681344" indent="0">
              <a:buNone/>
              <a:defRPr sz="3840" b="1"/>
            </a:lvl8pPr>
            <a:lvl9pPr marL="877868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6664941" y="6012182"/>
            <a:ext cx="13994609"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DE5F2-815D-AA46-A42C-BC02079399B9}" type="datetimeFigureOut">
              <a:rPr lang="en-US" smtClean="0"/>
              <a:t>8/17/22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5802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DE5F2-815D-AA46-A42C-BC02079399B9}" type="datetimeFigureOut">
              <a:rPr lang="en-US" smtClean="0"/>
              <a:t>8/17/22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05532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E5F2-815D-AA46-A42C-BC02079399B9}" type="datetimeFigureOut">
              <a:rPr lang="en-US" smtClean="0"/>
              <a:t>8/17/22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65261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1"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9"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2"/>
            <a:ext cx="10617041" cy="9147811"/>
          </a:xfrm>
        </p:spPr>
        <p:txBody>
          <a:bodyPr/>
          <a:lstStyle>
            <a:lvl1pPr marL="0" indent="0">
              <a:buNone/>
              <a:defRPr sz="3840"/>
            </a:lvl1pPr>
            <a:lvl2pPr marL="1097336" indent="0">
              <a:buNone/>
              <a:defRPr sz="3360"/>
            </a:lvl2pPr>
            <a:lvl3pPr marL="2194670" indent="0">
              <a:buNone/>
              <a:defRPr sz="2880"/>
            </a:lvl3pPr>
            <a:lvl4pPr marL="3292005" indent="0">
              <a:buNone/>
              <a:defRPr sz="2400"/>
            </a:lvl4pPr>
            <a:lvl5pPr marL="4389339" indent="0">
              <a:buNone/>
              <a:defRPr sz="2400"/>
            </a:lvl5pPr>
            <a:lvl6pPr marL="5486675" indent="0">
              <a:buNone/>
              <a:defRPr sz="2400"/>
            </a:lvl6pPr>
            <a:lvl7pPr marL="6584009" indent="0">
              <a:buNone/>
              <a:defRPr sz="2400"/>
            </a:lvl7pPr>
            <a:lvl8pPr marL="7681344" indent="0">
              <a:buNone/>
              <a:defRPr sz="2400"/>
            </a:lvl8pPr>
            <a:lvl9pPr marL="877868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31640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1"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9" y="2369821"/>
            <a:ext cx="16664940" cy="11696700"/>
          </a:xfrm>
        </p:spPr>
        <p:txBody>
          <a:bodyPr anchor="t"/>
          <a:lstStyle>
            <a:lvl1pPr marL="0" indent="0">
              <a:buNone/>
              <a:defRPr sz="7680"/>
            </a:lvl1pPr>
            <a:lvl2pPr marL="1097336" indent="0">
              <a:buNone/>
              <a:defRPr sz="6720"/>
            </a:lvl2pPr>
            <a:lvl3pPr marL="2194670" indent="0">
              <a:buNone/>
              <a:defRPr sz="5760"/>
            </a:lvl3pPr>
            <a:lvl4pPr marL="3292005" indent="0">
              <a:buNone/>
              <a:defRPr sz="4800"/>
            </a:lvl4pPr>
            <a:lvl5pPr marL="4389339" indent="0">
              <a:buNone/>
              <a:defRPr sz="4800"/>
            </a:lvl5pPr>
            <a:lvl6pPr marL="5486675" indent="0">
              <a:buNone/>
              <a:defRPr sz="4800"/>
            </a:lvl6pPr>
            <a:lvl7pPr marL="6584009" indent="0">
              <a:buNone/>
              <a:defRPr sz="4800"/>
            </a:lvl7pPr>
            <a:lvl8pPr marL="7681344" indent="0">
              <a:buNone/>
              <a:defRPr sz="4800"/>
            </a:lvl8pPr>
            <a:lvl9pPr marL="877868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267429" y="4937762"/>
            <a:ext cx="10617041" cy="9147811"/>
          </a:xfrm>
        </p:spPr>
        <p:txBody>
          <a:bodyPr/>
          <a:lstStyle>
            <a:lvl1pPr marL="0" indent="0">
              <a:buNone/>
              <a:defRPr sz="3840"/>
            </a:lvl1pPr>
            <a:lvl2pPr marL="1097336" indent="0">
              <a:buNone/>
              <a:defRPr sz="3360"/>
            </a:lvl2pPr>
            <a:lvl3pPr marL="2194670" indent="0">
              <a:buNone/>
              <a:defRPr sz="2880"/>
            </a:lvl3pPr>
            <a:lvl4pPr marL="3292005" indent="0">
              <a:buNone/>
              <a:defRPr sz="2400"/>
            </a:lvl4pPr>
            <a:lvl5pPr marL="4389339" indent="0">
              <a:buNone/>
              <a:defRPr sz="2400"/>
            </a:lvl5pPr>
            <a:lvl6pPr marL="5486675" indent="0">
              <a:buNone/>
              <a:defRPr sz="2400"/>
            </a:lvl6pPr>
            <a:lvl7pPr marL="6584009" indent="0">
              <a:buNone/>
              <a:defRPr sz="2400"/>
            </a:lvl7pPr>
            <a:lvl8pPr marL="7681344" indent="0">
              <a:buNone/>
              <a:defRPr sz="2400"/>
            </a:lvl8pPr>
            <a:lvl9pPr marL="877868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8533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3"/>
            <a:ext cx="2839212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2"/>
            <a:ext cx="2839212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073DE5F2-815D-AA46-A42C-BC02079399B9}" type="datetimeFigureOut">
              <a:rPr lang="en-US" smtClean="0"/>
              <a:t>8/17/22</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C37EAFDA-B827-CA49-A0B3-972801638D58}" type="slidenum">
              <a:rPr lang="en-US" smtClean="0"/>
              <a:t>‹#›</a:t>
            </a:fld>
            <a:endParaRPr lang="en-US"/>
          </a:p>
        </p:txBody>
      </p:sp>
    </p:spTree>
    <p:extLst>
      <p:ext uri="{BB962C8B-B14F-4D97-AF65-F5344CB8AC3E}">
        <p14:creationId xmlns:p14="http://schemas.microsoft.com/office/powerpoint/2010/main" val="16089170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19467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67" indent="-548667" algn="l" defTabSz="219467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6003" indent="-548667" algn="l" defTabSz="219467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337" indent="-548667" algn="l" defTabSz="219467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672"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8008"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342"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677"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30011"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7347"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670" rtl="0" eaLnBrk="1" latinLnBrk="0" hangingPunct="1">
        <a:defRPr sz="4320" kern="1200">
          <a:solidFill>
            <a:schemeClr val="tx1"/>
          </a:solidFill>
          <a:latin typeface="+mn-lt"/>
          <a:ea typeface="+mn-ea"/>
          <a:cs typeface="+mn-cs"/>
        </a:defRPr>
      </a:lvl1pPr>
      <a:lvl2pPr marL="1097336" algn="l" defTabSz="2194670" rtl="0" eaLnBrk="1" latinLnBrk="0" hangingPunct="1">
        <a:defRPr sz="4320" kern="1200">
          <a:solidFill>
            <a:schemeClr val="tx1"/>
          </a:solidFill>
          <a:latin typeface="+mn-lt"/>
          <a:ea typeface="+mn-ea"/>
          <a:cs typeface="+mn-cs"/>
        </a:defRPr>
      </a:lvl2pPr>
      <a:lvl3pPr marL="2194670" algn="l" defTabSz="2194670" rtl="0" eaLnBrk="1" latinLnBrk="0" hangingPunct="1">
        <a:defRPr sz="4320" kern="1200">
          <a:solidFill>
            <a:schemeClr val="tx1"/>
          </a:solidFill>
          <a:latin typeface="+mn-lt"/>
          <a:ea typeface="+mn-ea"/>
          <a:cs typeface="+mn-cs"/>
        </a:defRPr>
      </a:lvl3pPr>
      <a:lvl4pPr marL="3292005" algn="l" defTabSz="2194670" rtl="0" eaLnBrk="1" latinLnBrk="0" hangingPunct="1">
        <a:defRPr sz="4320" kern="1200">
          <a:solidFill>
            <a:schemeClr val="tx1"/>
          </a:solidFill>
          <a:latin typeface="+mn-lt"/>
          <a:ea typeface="+mn-ea"/>
          <a:cs typeface="+mn-cs"/>
        </a:defRPr>
      </a:lvl4pPr>
      <a:lvl5pPr marL="4389339" algn="l" defTabSz="2194670" rtl="0" eaLnBrk="1" latinLnBrk="0" hangingPunct="1">
        <a:defRPr sz="4320" kern="1200">
          <a:solidFill>
            <a:schemeClr val="tx1"/>
          </a:solidFill>
          <a:latin typeface="+mn-lt"/>
          <a:ea typeface="+mn-ea"/>
          <a:cs typeface="+mn-cs"/>
        </a:defRPr>
      </a:lvl5pPr>
      <a:lvl6pPr marL="5486675" algn="l" defTabSz="2194670" rtl="0" eaLnBrk="1" latinLnBrk="0" hangingPunct="1">
        <a:defRPr sz="4320" kern="1200">
          <a:solidFill>
            <a:schemeClr val="tx1"/>
          </a:solidFill>
          <a:latin typeface="+mn-lt"/>
          <a:ea typeface="+mn-ea"/>
          <a:cs typeface="+mn-cs"/>
        </a:defRPr>
      </a:lvl6pPr>
      <a:lvl7pPr marL="6584009" algn="l" defTabSz="2194670" rtl="0" eaLnBrk="1" latinLnBrk="0" hangingPunct="1">
        <a:defRPr sz="4320" kern="1200">
          <a:solidFill>
            <a:schemeClr val="tx1"/>
          </a:solidFill>
          <a:latin typeface="+mn-lt"/>
          <a:ea typeface="+mn-ea"/>
          <a:cs typeface="+mn-cs"/>
        </a:defRPr>
      </a:lvl7pPr>
      <a:lvl8pPr marL="7681344" algn="l" defTabSz="2194670" rtl="0" eaLnBrk="1" latinLnBrk="0" hangingPunct="1">
        <a:defRPr sz="4320" kern="1200">
          <a:solidFill>
            <a:schemeClr val="tx1"/>
          </a:solidFill>
          <a:latin typeface="+mn-lt"/>
          <a:ea typeface="+mn-ea"/>
          <a:cs typeface="+mn-cs"/>
        </a:defRPr>
      </a:lvl8pPr>
      <a:lvl9pPr marL="8778680" algn="l" defTabSz="219467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3.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Rectangle 834">
            <a:extLst>
              <a:ext uri="{FF2B5EF4-FFF2-40B4-BE49-F238E27FC236}">
                <a16:creationId xmlns:a16="http://schemas.microsoft.com/office/drawing/2014/main" id="{AA1018B1-BC15-8AE3-51BB-0F8E7A2F2F3B}"/>
              </a:ext>
            </a:extLst>
          </p:cNvPr>
          <p:cNvSpPr/>
          <p:nvPr/>
        </p:nvSpPr>
        <p:spPr>
          <a:xfrm flipV="1">
            <a:off x="10811460" y="6118645"/>
            <a:ext cx="4947081" cy="1649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4" name="Rectangle 833">
            <a:extLst>
              <a:ext uri="{FF2B5EF4-FFF2-40B4-BE49-F238E27FC236}">
                <a16:creationId xmlns:a16="http://schemas.microsoft.com/office/drawing/2014/main" id="{F2DEF6E0-39CC-8E28-D0C0-DE0F52F6ABF2}"/>
              </a:ext>
            </a:extLst>
          </p:cNvPr>
          <p:cNvSpPr/>
          <p:nvPr/>
        </p:nvSpPr>
        <p:spPr>
          <a:xfrm>
            <a:off x="10816833" y="6762086"/>
            <a:ext cx="4947081" cy="16753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3" name="Rectangle 832">
            <a:extLst>
              <a:ext uri="{FF2B5EF4-FFF2-40B4-BE49-F238E27FC236}">
                <a16:creationId xmlns:a16="http://schemas.microsoft.com/office/drawing/2014/main" id="{3C0AF493-9DD9-CBE1-C20A-A0BB72597B1C}"/>
              </a:ext>
            </a:extLst>
          </p:cNvPr>
          <p:cNvSpPr/>
          <p:nvPr/>
        </p:nvSpPr>
        <p:spPr>
          <a:xfrm>
            <a:off x="10790580" y="7336899"/>
            <a:ext cx="4947081" cy="3228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2" name="Rectangle 831">
            <a:extLst>
              <a:ext uri="{FF2B5EF4-FFF2-40B4-BE49-F238E27FC236}">
                <a16:creationId xmlns:a16="http://schemas.microsoft.com/office/drawing/2014/main" id="{E70BF5E8-051C-2419-9EB7-952D992781BE}"/>
              </a:ext>
            </a:extLst>
          </p:cNvPr>
          <p:cNvSpPr/>
          <p:nvPr/>
        </p:nvSpPr>
        <p:spPr>
          <a:xfrm>
            <a:off x="10760122" y="10634336"/>
            <a:ext cx="5132663" cy="71232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0" name="Rectangle 829">
            <a:extLst>
              <a:ext uri="{FF2B5EF4-FFF2-40B4-BE49-F238E27FC236}">
                <a16:creationId xmlns:a16="http://schemas.microsoft.com/office/drawing/2014/main" id="{868E7436-8805-EC44-D3C2-91605E47DD4D}"/>
              </a:ext>
            </a:extLst>
          </p:cNvPr>
          <p:cNvSpPr/>
          <p:nvPr/>
        </p:nvSpPr>
        <p:spPr>
          <a:xfrm>
            <a:off x="10725994" y="8804555"/>
            <a:ext cx="4728182" cy="2114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5" name="Rectangle 814">
            <a:extLst>
              <a:ext uri="{FF2B5EF4-FFF2-40B4-BE49-F238E27FC236}">
                <a16:creationId xmlns:a16="http://schemas.microsoft.com/office/drawing/2014/main" id="{CA18274C-FD21-E4FB-66DC-74A8BE0E299E}"/>
              </a:ext>
            </a:extLst>
          </p:cNvPr>
          <p:cNvSpPr/>
          <p:nvPr/>
        </p:nvSpPr>
        <p:spPr>
          <a:xfrm>
            <a:off x="16832667" y="13514614"/>
            <a:ext cx="5444163" cy="168179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4" name="Rectangle 813">
            <a:extLst>
              <a:ext uri="{FF2B5EF4-FFF2-40B4-BE49-F238E27FC236}">
                <a16:creationId xmlns:a16="http://schemas.microsoft.com/office/drawing/2014/main" id="{01890A89-245E-CB9B-D504-446AF425A037}"/>
              </a:ext>
            </a:extLst>
          </p:cNvPr>
          <p:cNvSpPr/>
          <p:nvPr/>
        </p:nvSpPr>
        <p:spPr>
          <a:xfrm>
            <a:off x="16811550" y="10854144"/>
            <a:ext cx="5444163" cy="241821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3" name="Rectangle 812">
            <a:extLst>
              <a:ext uri="{FF2B5EF4-FFF2-40B4-BE49-F238E27FC236}">
                <a16:creationId xmlns:a16="http://schemas.microsoft.com/office/drawing/2014/main" id="{7CA28974-3673-D5E4-FE41-087773055D13}"/>
              </a:ext>
            </a:extLst>
          </p:cNvPr>
          <p:cNvSpPr/>
          <p:nvPr/>
        </p:nvSpPr>
        <p:spPr>
          <a:xfrm>
            <a:off x="16832667" y="8517270"/>
            <a:ext cx="5444163" cy="21129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70" name="TextBox 769">
            <a:extLst>
              <a:ext uri="{FF2B5EF4-FFF2-40B4-BE49-F238E27FC236}">
                <a16:creationId xmlns:a16="http://schemas.microsoft.com/office/drawing/2014/main" id="{938DA395-CBCF-EE45-5154-7BD952451EDA}"/>
              </a:ext>
            </a:extLst>
          </p:cNvPr>
          <p:cNvSpPr txBox="1"/>
          <p:nvPr/>
        </p:nvSpPr>
        <p:spPr>
          <a:xfrm>
            <a:off x="10694430" y="65273"/>
            <a:ext cx="8839200" cy="1200329"/>
          </a:xfrm>
          <a:prstGeom prst="rect">
            <a:avLst/>
          </a:prstGeom>
          <a:noFill/>
        </p:spPr>
        <p:txBody>
          <a:bodyPr wrap="square">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473568" y="1375549"/>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19662962" y="136911"/>
            <a:ext cx="2254476" cy="166971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10508867" y="2121077"/>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a:t>
            </a:r>
            <a:r>
              <a:rPr lang="en-US" altLang="ja-JP" sz="1650" b="1" dirty="0">
                <a:solidFill>
                  <a:schemeClr val="bg1"/>
                </a:solidFill>
                <a:latin typeface="Helvetica Neue" charset="0"/>
                <a:ea typeface="Helvetica Neue" charset="0"/>
                <a:cs typeface="Helvetica Neue" charset="0"/>
              </a:rPr>
              <a:t>BSTRACT</a:t>
            </a:r>
            <a:endParaRPr kumimoji="1" lang="ja-JP" altLang="en-US" sz="165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10527030" y="2512150"/>
            <a:ext cx="5486400" cy="146560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76" name="TextBox 775">
            <a:extLst>
              <a:ext uri="{FF2B5EF4-FFF2-40B4-BE49-F238E27FC236}">
                <a16:creationId xmlns:a16="http://schemas.microsoft.com/office/drawing/2014/main" id="{6E092D70-4633-21D5-9EA1-E1D21572DF57}"/>
              </a:ext>
            </a:extLst>
          </p:cNvPr>
          <p:cNvSpPr txBox="1"/>
          <p:nvPr/>
        </p:nvSpPr>
        <p:spPr>
          <a:xfrm>
            <a:off x="10635176" y="2639282"/>
            <a:ext cx="5155170" cy="1777538"/>
          </a:xfrm>
          <a:prstGeom prst="rect">
            <a:avLst/>
          </a:prstGeom>
          <a:noFill/>
        </p:spPr>
        <p:txBody>
          <a:bodyPr wrap="square">
            <a:spAutoFit/>
          </a:bodyPr>
          <a:lstStyle/>
          <a:p>
            <a:pPr fontAlgn="base"/>
            <a:r>
              <a:rPr lang="en-US" sz="2025" dirty="0">
                <a:solidFill>
                  <a:srgbClr val="333333"/>
                </a:solidFill>
                <a:latin typeface="Times New Roman" panose="02020603050405020304" pitchFamily="18" charset="0"/>
                <a:cs typeface="Times New Roman" panose="02020603050405020304" pitchFamily="18" charset="0"/>
              </a:rPr>
              <a:t>Analysis of </a:t>
            </a:r>
            <a:r>
              <a:rPr lang="en-US" sz="2025" b="1" dirty="0">
                <a:solidFill>
                  <a:srgbClr val="333333"/>
                </a:solidFill>
                <a:latin typeface="Times New Roman" panose="02020603050405020304" pitchFamily="18" charset="0"/>
                <a:cs typeface="Times New Roman" panose="02020603050405020304" pitchFamily="18" charset="0"/>
              </a:rPr>
              <a:t>missing data mechanisms </a:t>
            </a:r>
            <a:r>
              <a:rPr lang="en-US" sz="2025" dirty="0">
                <a:solidFill>
                  <a:srgbClr val="333333"/>
                </a:solidFill>
                <a:latin typeface="Times New Roman" panose="02020603050405020304" pitchFamily="18" charset="0"/>
                <a:cs typeface="Times New Roman" panose="02020603050405020304" pitchFamily="18" charset="0"/>
              </a:rPr>
              <a:t>and </a:t>
            </a:r>
            <a:r>
              <a:rPr lang="en-US" sz="2025"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Designing</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R simulations </a:t>
            </a:r>
            <a:r>
              <a:rPr lang="en-US" sz="2025"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2025" dirty="0">
                <a:solidFill>
                  <a:srgbClr val="333333"/>
                </a:solidFill>
                <a:latin typeface="Times New Roman" panose="02020603050405020304" pitchFamily="18" charset="0"/>
                <a:cs typeface="Times New Roman" panose="02020603050405020304" pitchFamily="18" charset="0"/>
              </a:rPr>
            </a:br>
            <a:endParaRPr lang="en-US" sz="2025" dirty="0">
              <a:solidFill>
                <a:srgbClr val="000000"/>
              </a:solidFill>
              <a:latin typeface="Times New Roman" panose="02020603050405020304" pitchFamily="18" charset="0"/>
              <a:cs typeface="Times New Roman" panose="02020603050405020304" pitchFamily="18" charset="0"/>
            </a:endParaRPr>
          </a:p>
          <a:p>
            <a:br>
              <a:rPr lang="en-US" sz="413" dirty="0"/>
            </a:br>
            <a:endParaRPr lang="en-US" sz="413"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10520918" y="4184000"/>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I</a:t>
            </a:r>
            <a:r>
              <a:rPr lang="en-US" altLang="ja-JP" sz="1650" b="1" dirty="0">
                <a:solidFill>
                  <a:schemeClr val="bg1"/>
                </a:solidFill>
                <a:latin typeface="Helvetica Neue" charset="0"/>
                <a:ea typeface="Helvetica Neue" charset="0"/>
                <a:cs typeface="Helvetica Neue" charset="0"/>
              </a:rPr>
              <a:t>NTRODUCTION</a:t>
            </a:r>
            <a:endParaRPr kumimoji="1" lang="ja-JP" altLang="en-US" sz="165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10520918" y="4564873"/>
            <a:ext cx="5486400" cy="8707157"/>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6790430" y="2513043"/>
            <a:ext cx="5486400" cy="1380924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rgbClr val="FF0000"/>
              </a:solidFill>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10604263" y="4622824"/>
            <a:ext cx="956865" cy="276999"/>
          </a:xfrm>
          <a:prstGeom prst="rect">
            <a:avLst/>
          </a:prstGeom>
          <a:noFill/>
        </p:spPr>
        <p:txBody>
          <a:bodyPr wrap="none" rtlCol="0">
            <a:spAutoFit/>
          </a:bodyPr>
          <a:lstStyle/>
          <a:p>
            <a:r>
              <a:rPr lang="en-US" sz="1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10623076" y="5521673"/>
            <a:ext cx="885627" cy="276999"/>
          </a:xfrm>
          <a:prstGeom prst="rect">
            <a:avLst/>
          </a:prstGeom>
          <a:noFill/>
        </p:spPr>
        <p:txBody>
          <a:bodyPr wrap="none" rtlCol="0">
            <a:spAutoFit/>
          </a:bodyPr>
          <a:lstStyle/>
          <a:p>
            <a:r>
              <a:rPr lang="en-US" sz="1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0843268" y="6134318"/>
            <a:ext cx="5039186" cy="784830"/>
          </a:xfrm>
          <a:prstGeom prst="rect">
            <a:avLst/>
          </a:prstGeom>
          <a:noFill/>
        </p:spPr>
        <p:txBody>
          <a:bodyPr wrap="square" rtlCol="0">
            <a:spAutoFit/>
          </a:bodyPr>
          <a:lstStyle/>
          <a:p>
            <a:r>
              <a:rPr lang="en-US" sz="900" b="1" dirty="0"/>
              <a:t>MCAR</a:t>
            </a:r>
            <a:r>
              <a:rPr lang="en-US" sz="900" dirty="0"/>
              <a:t>: When probability of missingness for data points in a dataset is constant.</a:t>
            </a:r>
          </a:p>
          <a:p>
            <a:pPr marL="385793" lvl="1" indent="-214329">
              <a:buFont typeface="Arial" panose="020B0604020202020204" pitchFamily="34" charset="0"/>
              <a:buChar char="•"/>
            </a:pPr>
            <a:r>
              <a:rPr lang="en-US" sz="900" dirty="0"/>
              <a:t>Each student’s mark is stored in a spreadsheet by the instructor but following a computer update 10% of the data is deleted at random. </a:t>
            </a:r>
          </a:p>
          <a:p>
            <a:pPr marL="385793" lvl="1" indent="-214329">
              <a:buFont typeface="Arial" panose="020B0604020202020204" pitchFamily="34" charset="0"/>
              <a:buChar char="•"/>
            </a:pPr>
            <a:endParaRPr lang="en-US" sz="900" dirty="0"/>
          </a:p>
          <a:p>
            <a:pPr marL="385793" lvl="1" indent="-214329">
              <a:buFont typeface="Arial" panose="020B0604020202020204" pitchFamily="34" charset="0"/>
              <a:buChar char="•"/>
            </a:pPr>
            <a:endParaRPr lang="en-US" sz="9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0843265" y="6766957"/>
            <a:ext cx="4947083" cy="784830"/>
          </a:xfrm>
          <a:prstGeom prst="rect">
            <a:avLst/>
          </a:prstGeom>
          <a:noFill/>
        </p:spPr>
        <p:txBody>
          <a:bodyPr wrap="square" rtlCol="0">
            <a:spAutoFit/>
          </a:bodyPr>
          <a:lstStyle/>
          <a:p>
            <a:r>
              <a:rPr lang="en-US" sz="900" b="1" dirty="0"/>
              <a:t>MAR</a:t>
            </a:r>
            <a:r>
              <a:rPr lang="en-US" sz="900" dirty="0"/>
              <a:t>: When probability of missingness is dependent on some observed variable of the dataset.</a:t>
            </a:r>
          </a:p>
          <a:p>
            <a:pPr marL="300062" lvl="1" indent="-128598">
              <a:buFont typeface="Arial" panose="020B0604020202020204" pitchFamily="34" charset="0"/>
              <a:buChar char="•"/>
            </a:pPr>
            <a:r>
              <a:rPr lang="en-US" sz="9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300062" lvl="1" indent="-128598">
              <a:buFont typeface="Arial" panose="020B0604020202020204" pitchFamily="34" charset="0"/>
              <a:buChar char="•"/>
            </a:pPr>
            <a:endParaRPr lang="en-US" sz="9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0811462" y="7345794"/>
            <a:ext cx="4947083" cy="1477328"/>
          </a:xfrm>
          <a:prstGeom prst="rect">
            <a:avLst/>
          </a:prstGeom>
          <a:noFill/>
        </p:spPr>
        <p:txBody>
          <a:bodyPr wrap="square" rtlCol="0">
            <a:spAutoFit/>
          </a:bodyPr>
          <a:lstStyle/>
          <a:p>
            <a:r>
              <a:rPr lang="en-US" sz="900" b="1" dirty="0"/>
              <a:t>MNAR</a:t>
            </a:r>
            <a:r>
              <a:rPr lang="en-US" sz="900" dirty="0"/>
              <a:t>: When probability of missingness is dependent on the true value of the data point which we don’t</a:t>
            </a:r>
          </a:p>
          <a:p>
            <a:r>
              <a:rPr lang="en-US" sz="900" dirty="0"/>
              <a:t>know for all subjects.</a:t>
            </a:r>
          </a:p>
          <a:p>
            <a:r>
              <a:rPr lang="en-US" sz="9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900" b="1" dirty="0"/>
              <a:t>		– </a:t>
            </a:r>
            <a:r>
              <a:rPr lang="en-US" sz="900" dirty="0"/>
              <a:t>If a student’s true mark is an A, they are 90% likely to state their true mark. </a:t>
            </a:r>
            <a:r>
              <a:rPr lang="en-US" sz="900" b="1" dirty="0"/>
              <a:t>– </a:t>
            </a:r>
            <a:r>
              <a:rPr lang="en-US" sz="900" dirty="0"/>
              <a:t>If a student’s true mark is a B, they are 70% likely to state their true mark. </a:t>
            </a:r>
            <a:r>
              <a:rPr lang="en-US" sz="900" b="1" dirty="0"/>
              <a:t>– </a:t>
            </a:r>
            <a:r>
              <a:rPr lang="en-US" sz="900" dirty="0"/>
              <a:t>If a student’s true mark is a C, they are 50% likely to state their true mark. </a:t>
            </a:r>
          </a:p>
          <a:p>
            <a:pPr marL="128598" indent="-128598">
              <a:buFont typeface="Arial" panose="020B0604020202020204" pitchFamily="34" charset="0"/>
              <a:buChar char="•"/>
            </a:pPr>
            <a:endParaRPr lang="en-US" sz="9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0737612" y="8825063"/>
            <a:ext cx="4828566" cy="369332"/>
          </a:xfrm>
          <a:prstGeom prst="rect">
            <a:avLst/>
          </a:prstGeom>
          <a:noFill/>
        </p:spPr>
        <p:txBody>
          <a:bodyPr wrap="none" rtlCol="0">
            <a:spAutoFit/>
          </a:bodyPr>
          <a:lstStyle/>
          <a:p>
            <a:r>
              <a:rPr lang="en-US" sz="900" b="1" dirty="0"/>
              <a:t>Listwise Deletion</a:t>
            </a:r>
            <a:r>
              <a:rPr lang="en-US" sz="900" dirty="0"/>
              <a:t>: Eliminates all observations containing ANY missing values in variables of interest</a:t>
            </a:r>
          </a:p>
          <a:p>
            <a:r>
              <a:rPr lang="en-US" sz="9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0737611" y="10612331"/>
            <a:ext cx="5370381" cy="784830"/>
          </a:xfrm>
          <a:prstGeom prst="rect">
            <a:avLst/>
          </a:prstGeom>
          <a:noFill/>
        </p:spPr>
        <p:txBody>
          <a:bodyPr wrap="none" rtlCol="0">
            <a:spAutoFit/>
          </a:bodyPr>
          <a:lstStyle/>
          <a:p>
            <a:r>
              <a:rPr lang="en-US" sz="900" b="1" dirty="0"/>
              <a:t>Multiple Imputation</a:t>
            </a:r>
            <a:r>
              <a:rPr lang="en-US" sz="900" dirty="0"/>
              <a:t>:</a:t>
            </a:r>
          </a:p>
          <a:p>
            <a:pPr marL="342926" lvl="1" indent="-171462">
              <a:buFont typeface="+mj-lt"/>
              <a:buAutoNum type="arabicPeriod"/>
            </a:pPr>
            <a:r>
              <a:rPr lang="en-US" sz="900" dirty="0"/>
              <a:t>Takes incomplete dataset and creates multiple copies of it.</a:t>
            </a:r>
          </a:p>
          <a:p>
            <a:pPr marL="342926" lvl="1" indent="-171462">
              <a:buFont typeface="+mj-lt"/>
              <a:buAutoNum type="arabicPeriod"/>
            </a:pPr>
            <a:r>
              <a:rPr lang="en-US" sz="900" dirty="0"/>
              <a:t>Impute incomplete columns with plausible values through an iterative predictive method for each copy</a:t>
            </a:r>
          </a:p>
          <a:p>
            <a:pPr marL="342926" lvl="1" indent="-171462">
              <a:buFont typeface="+mj-lt"/>
              <a:buAutoNum type="arabicPeriod"/>
            </a:pPr>
            <a:r>
              <a:rPr lang="en-US" sz="900" dirty="0"/>
              <a:t>Obtain estimate for parameter of interest for each copy</a:t>
            </a:r>
          </a:p>
          <a:p>
            <a:pPr marL="342926" lvl="1" indent="-171462">
              <a:buFont typeface="+mj-lt"/>
              <a:buAutoNum type="arabicPeriod"/>
            </a:pPr>
            <a:r>
              <a:rPr lang="en-US" sz="9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0737611" y="5798992"/>
            <a:ext cx="1810047" cy="276999"/>
          </a:xfrm>
          <a:prstGeom prst="rect">
            <a:avLst/>
          </a:prstGeom>
          <a:noFill/>
        </p:spPr>
        <p:txBody>
          <a:bodyPr wrap="none" rtlCol="0">
            <a:spAutoFit/>
          </a:bodyPr>
          <a:lstStyle/>
          <a:p>
            <a:r>
              <a:rPr lang="en-US" sz="1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0737613" y="8517272"/>
            <a:ext cx="1610441" cy="276999"/>
          </a:xfrm>
          <a:prstGeom prst="rect">
            <a:avLst/>
          </a:prstGeom>
          <a:noFill/>
        </p:spPr>
        <p:txBody>
          <a:bodyPr wrap="none" rtlCol="0">
            <a:spAutoFit/>
          </a:bodyPr>
          <a:lstStyle/>
          <a:p>
            <a:r>
              <a:rPr lang="en-US" sz="1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0737614" y="4979030"/>
            <a:ext cx="5155169" cy="646331"/>
          </a:xfrm>
          <a:prstGeom prst="rect">
            <a:avLst/>
          </a:prstGeom>
          <a:noFill/>
        </p:spPr>
        <p:txBody>
          <a:bodyPr wrap="square" rtlCol="0">
            <a:spAutoFit/>
          </a:bodyPr>
          <a:lstStyle/>
          <a:p>
            <a:pPr marL="214323" indent="-214323">
              <a:buFont typeface="Arial" panose="020B0604020202020204" pitchFamily="34" charset="0"/>
              <a:buChar char="•"/>
            </a:pPr>
            <a:r>
              <a:rPr lang="en-US" sz="900" dirty="0"/>
              <a:t>Interested in what scenarios different imputation techniques should be used to reduce runtime without sacrificing bias, error, and other performance measures.</a:t>
            </a:r>
          </a:p>
          <a:p>
            <a:pPr marL="214323" indent="-214323">
              <a:buFont typeface="Arial" panose="020B0604020202020204" pitchFamily="34" charset="0"/>
              <a:buChar char="•"/>
            </a:pPr>
            <a:r>
              <a:rPr lang="en-US" sz="900" dirty="0"/>
              <a:t>Determine the types of missing data in the real world</a:t>
            </a:r>
          </a:p>
          <a:p>
            <a:pPr marL="214323" indent="-214323">
              <a:buFont typeface="Arial" panose="020B0604020202020204" pitchFamily="34" charset="0"/>
              <a:buChar char="•"/>
            </a:pPr>
            <a:endParaRPr lang="en-US" sz="9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6790430" y="2126312"/>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t>
            </a:r>
            <a:r>
              <a:rPr lang="en-US" altLang="ja-JP" sz="1650" b="1" dirty="0">
                <a:solidFill>
                  <a:schemeClr val="bg1"/>
                </a:solidFill>
                <a:latin typeface="Helvetica Neue" charset="0"/>
                <a:ea typeface="Helvetica Neue" charset="0"/>
                <a:cs typeface="Helvetica Neue" charset="0"/>
              </a:rPr>
              <a:t>INVESTIGATIONS</a:t>
            </a:r>
            <a:endParaRPr kumimoji="1" lang="ja-JP" altLang="en-US" sz="165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6796545" y="2600438"/>
            <a:ext cx="5878946" cy="329001"/>
          </a:xfrm>
          <a:prstGeom prst="rect">
            <a:avLst/>
          </a:prstGeom>
          <a:noFill/>
        </p:spPr>
        <p:txBody>
          <a:bodyPr wrap="square" rtlCol="0">
            <a:spAutoFit/>
          </a:bodyPr>
          <a:lstStyle/>
          <a:p>
            <a:r>
              <a:rPr lang="en-US" sz="1538" b="1" dirty="0">
                <a:solidFill>
                  <a:schemeClr val="accent2"/>
                </a:solidFill>
              </a:rPr>
              <a:t>(1) Multiple imputation under varying levels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6875817" y="8018705"/>
            <a:ext cx="5543633" cy="346249"/>
          </a:xfrm>
          <a:prstGeom prst="rect">
            <a:avLst/>
          </a:prstGeom>
          <a:noFill/>
        </p:spPr>
        <p:txBody>
          <a:bodyPr wrap="none" rtlCol="0">
            <a:spAutoFit/>
          </a:bodyPr>
          <a:lstStyle/>
          <a:p>
            <a:r>
              <a:rPr lang="en-US" sz="1650" b="1" dirty="0">
                <a:solidFill>
                  <a:schemeClr val="accent2"/>
                </a:solidFill>
              </a:rPr>
              <a:t>(2) When Listwise Deletion Outperforms Multiple Imputation</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6903754" y="8297900"/>
            <a:ext cx="3168431" cy="323165"/>
          </a:xfrm>
          <a:prstGeom prst="rect">
            <a:avLst/>
          </a:prstGeom>
          <a:noFill/>
        </p:spPr>
        <p:txBody>
          <a:bodyPr wrap="none" rtlCol="0">
            <a:spAutoFit/>
          </a:bodyPr>
          <a:lstStyle/>
          <a:p>
            <a:r>
              <a:rPr lang="en-US" sz="1500" b="1" dirty="0">
                <a:solidFill>
                  <a:schemeClr val="accent2">
                    <a:lumMod val="75000"/>
                  </a:schemeClr>
                </a:solidFill>
              </a:rPr>
              <a:t>Case 1: </a:t>
            </a:r>
            <a:r>
              <a:rPr lang="en-US" sz="1350" b="1" dirty="0">
                <a:solidFill>
                  <a:schemeClr val="accent2">
                    <a:lumMod val="75000"/>
                  </a:schemeClr>
                </a:solidFill>
              </a:rPr>
              <a:t>Missing Data only in Response </a:t>
            </a:r>
            <a:r>
              <a:rPr lang="en-US" sz="1350" b="1" i="1" dirty="0">
                <a:solidFill>
                  <a:schemeClr val="accent2">
                    <a:lumMod val="75000"/>
                  </a:schemeClr>
                </a:solidFill>
              </a:rPr>
              <a:t>Y</a:t>
            </a:r>
            <a:r>
              <a:rPr lang="en-US" sz="1350" b="1" dirty="0">
                <a:solidFill>
                  <a:schemeClr val="accent2">
                    <a:lumMod val="75000"/>
                  </a:schemeClr>
                </a:solidFill>
              </a:rPr>
              <a:t>  </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6902982" y="4978229"/>
            <a:ext cx="2519360" cy="134705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6894164" y="4296585"/>
            <a:ext cx="2501055" cy="739413"/>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6902979" y="3738814"/>
            <a:ext cx="2170382" cy="665264"/>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6902982" y="2991347"/>
            <a:ext cx="2513510" cy="84856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19698965" y="2900120"/>
                <a:ext cx="2056127" cy="1136721"/>
              </a:xfrm>
              <a:prstGeom prst="rect">
                <a:avLst/>
              </a:prstGeom>
              <a:noFill/>
            </p:spPr>
            <p:txBody>
              <a:bodyPr wrap="square" rtlCol="0">
                <a:spAutoFit/>
              </a:bodyPr>
              <a:lstStyle/>
              <a:p>
                <a:pPr>
                  <a:lnSpc>
                    <a:spcPct val="150000"/>
                  </a:lnSpc>
                </a:pPr>
                <a:r>
                  <a:rPr lang="en-US" sz="900" b="1" dirty="0"/>
                  <a:t>Simulate determining </a:t>
                </a:r>
                <a14:m>
                  <m:oMath xmlns:m="http://schemas.openxmlformats.org/officeDocument/2006/math">
                    <m:sSub>
                      <m:sSubPr>
                        <m:ctrlPr>
                          <a:rPr lang="en-US" sz="900" b="1" i="1">
                            <a:latin typeface="Cambria Math" panose="02040503050406030204" pitchFamily="18" charset="0"/>
                          </a:rPr>
                        </m:ctrlPr>
                      </m:sSubPr>
                      <m:e>
                        <m:r>
                          <a:rPr lang="en-US" sz="900" b="1" i="1">
                            <a:latin typeface="Cambria Math" panose="02040503050406030204" pitchFamily="18" charset="0"/>
                          </a:rPr>
                          <m:t>𝜷</m:t>
                        </m:r>
                      </m:e>
                      <m:sub>
                        <m:r>
                          <a:rPr lang="en-US" sz="900" b="1" i="1">
                            <a:latin typeface="Cambria Math" panose="02040503050406030204" pitchFamily="18" charset="0"/>
                          </a:rPr>
                          <m:t>𝟏</m:t>
                        </m:r>
                      </m:sub>
                    </m:sSub>
                    <m:r>
                      <a:rPr lang="en-US" sz="900" b="1" i="1">
                        <a:latin typeface="Cambria Math" panose="02040503050406030204" pitchFamily="18" charset="0"/>
                      </a:rPr>
                      <m:t>=</m:t>
                    </m:r>
                    <m:r>
                      <a:rPr lang="en-US" sz="900" b="1" i="1">
                        <a:latin typeface="Cambria Math" panose="02040503050406030204" pitchFamily="18" charset="0"/>
                      </a:rPr>
                      <m:t>𝟏</m:t>
                    </m:r>
                  </m:oMath>
                </a14:m>
                <a:endParaRPr lang="en-US" sz="900" b="1" dirty="0"/>
              </a:p>
              <a:p>
                <a:pPr marL="300062" lvl="1" indent="-128598">
                  <a:lnSpc>
                    <a:spcPct val="150000"/>
                  </a:lnSpc>
                  <a:buFont typeface="+mj-lt"/>
                  <a:buAutoNum type="arabicPeriod"/>
                </a:pPr>
                <a:r>
                  <a:rPr lang="en-US" sz="900" dirty="0"/>
                  <a:t>MCAR: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1,</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2,</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2</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MNAR: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128598" indent="-128598">
                  <a:lnSpc>
                    <a:spcPct val="150000"/>
                  </a:lnSpc>
                  <a:buFont typeface="+mj-lt"/>
                  <a:buAutoNum type="arabicPeriod"/>
                </a:pPr>
                <a:endParaRPr lang="en-US" sz="9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19698965" y="2900120"/>
                <a:ext cx="2056127" cy="1136721"/>
              </a:xfrm>
              <a:prstGeom prst="rect">
                <a:avLst/>
              </a:prstGeom>
              <a:blipFill>
                <a:blip r:embed="rId8"/>
                <a:stretch>
                  <a:fillRect/>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19672949" y="4145906"/>
            <a:ext cx="2108156" cy="84856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19646934" y="5044361"/>
            <a:ext cx="2519358" cy="1271532"/>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19672949" y="4001196"/>
            <a:ext cx="2390922" cy="161967"/>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6863289" y="2902371"/>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6" name="正方形/長方形 17">
            <a:extLst>
              <a:ext uri="{FF2B5EF4-FFF2-40B4-BE49-F238E27FC236}">
                <a16:creationId xmlns:a16="http://schemas.microsoft.com/office/drawing/2014/main" id="{54358222-7D5A-30CE-5B9C-AE624AAB2A59}"/>
              </a:ext>
            </a:extLst>
          </p:cNvPr>
          <p:cNvSpPr/>
          <p:nvPr/>
        </p:nvSpPr>
        <p:spPr>
          <a:xfrm>
            <a:off x="19569854" y="2897448"/>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3709606505"/>
              </p:ext>
            </p:extLst>
          </p:nvPr>
        </p:nvGraphicFramePr>
        <p:xfrm>
          <a:off x="17288289" y="6476444"/>
          <a:ext cx="4461690" cy="1480462"/>
        </p:xfrm>
        <a:graphic>
          <a:graphicData uri="http://schemas.openxmlformats.org/drawingml/2006/table">
            <a:tbl>
              <a:tblPr firstRow="1" bandRow="1">
                <a:tableStyleId>{5C22544A-7EE6-4342-B048-85BDC9FD1C3A}</a:tableStyleId>
              </a:tblPr>
              <a:tblGrid>
                <a:gridCol w="892338">
                  <a:extLst>
                    <a:ext uri="{9D8B030D-6E8A-4147-A177-3AD203B41FA5}">
                      <a16:colId xmlns:a16="http://schemas.microsoft.com/office/drawing/2014/main" val="2639204986"/>
                    </a:ext>
                  </a:extLst>
                </a:gridCol>
                <a:gridCol w="892338">
                  <a:extLst>
                    <a:ext uri="{9D8B030D-6E8A-4147-A177-3AD203B41FA5}">
                      <a16:colId xmlns:a16="http://schemas.microsoft.com/office/drawing/2014/main" val="2690891796"/>
                    </a:ext>
                  </a:extLst>
                </a:gridCol>
                <a:gridCol w="892338">
                  <a:extLst>
                    <a:ext uri="{9D8B030D-6E8A-4147-A177-3AD203B41FA5}">
                      <a16:colId xmlns:a16="http://schemas.microsoft.com/office/drawing/2014/main" val="3723378948"/>
                    </a:ext>
                  </a:extLst>
                </a:gridCol>
                <a:gridCol w="892338">
                  <a:extLst>
                    <a:ext uri="{9D8B030D-6E8A-4147-A177-3AD203B41FA5}">
                      <a16:colId xmlns:a16="http://schemas.microsoft.com/office/drawing/2014/main" val="1498371569"/>
                    </a:ext>
                  </a:extLst>
                </a:gridCol>
                <a:gridCol w="892338">
                  <a:extLst>
                    <a:ext uri="{9D8B030D-6E8A-4147-A177-3AD203B41FA5}">
                      <a16:colId xmlns:a16="http://schemas.microsoft.com/office/drawing/2014/main" val="889807820"/>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1450">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1450">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25881">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1450">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1450">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25881">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1450">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6877052" y="6447426"/>
            <a:ext cx="5353476" cy="154226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0926286" y="9043099"/>
            <a:ext cx="4728182" cy="1525961"/>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11421780" y="11365562"/>
            <a:ext cx="3048000" cy="1824038"/>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14000153" y="11575455"/>
            <a:ext cx="282450" cy="196208"/>
          </a:xfrm>
          <a:prstGeom prst="rect">
            <a:avLst/>
          </a:prstGeom>
          <a:noFill/>
        </p:spPr>
        <p:txBody>
          <a:bodyPr wrap="none" rtlCol="0">
            <a:spAutoFit/>
          </a:bodyPr>
          <a:lstStyle/>
          <a:p>
            <a:r>
              <a:rPr lang="en-US" sz="675" dirty="0"/>
              <a:t>[1]</a:t>
            </a:r>
          </a:p>
        </p:txBody>
      </p:sp>
      <p:sp>
        <p:nvSpPr>
          <p:cNvPr id="5" name="TextBox 4">
            <a:extLst>
              <a:ext uri="{FF2B5EF4-FFF2-40B4-BE49-F238E27FC236}">
                <a16:creationId xmlns:a16="http://schemas.microsoft.com/office/drawing/2014/main" id="{B326DCEF-4B94-AB82-FC9E-CBA273E0786E}"/>
              </a:ext>
            </a:extLst>
          </p:cNvPr>
          <p:cNvSpPr txBox="1"/>
          <p:nvPr/>
        </p:nvSpPr>
        <p:spPr>
          <a:xfrm>
            <a:off x="17549116" y="9524208"/>
            <a:ext cx="1282723" cy="253916"/>
          </a:xfrm>
          <a:prstGeom prst="rect">
            <a:avLst/>
          </a:prstGeom>
          <a:noFill/>
        </p:spPr>
        <p:txBody>
          <a:bodyPr wrap="none" rtlCol="0">
            <a:spAutoFit/>
          </a:bodyPr>
          <a:lstStyle/>
          <a:p>
            <a:r>
              <a:rPr lang="en-US" sz="1050" dirty="0"/>
              <a:t>Multiple Imputation</a:t>
            </a:r>
          </a:p>
        </p:txBody>
      </p:sp>
      <p:sp>
        <p:nvSpPr>
          <p:cNvPr id="6" name="TextBox 5">
            <a:extLst>
              <a:ext uri="{FF2B5EF4-FFF2-40B4-BE49-F238E27FC236}">
                <a16:creationId xmlns:a16="http://schemas.microsoft.com/office/drawing/2014/main" id="{706D0613-83C6-0341-361A-CDF73C808BBC}"/>
              </a:ext>
            </a:extLst>
          </p:cNvPr>
          <p:cNvSpPr txBox="1"/>
          <p:nvPr/>
        </p:nvSpPr>
        <p:spPr>
          <a:xfrm>
            <a:off x="20422551" y="9580692"/>
            <a:ext cx="1111202" cy="253916"/>
          </a:xfrm>
          <a:prstGeom prst="rect">
            <a:avLst/>
          </a:prstGeom>
          <a:noFill/>
        </p:spPr>
        <p:txBody>
          <a:bodyPr wrap="none" rtlCol="0">
            <a:spAutoFit/>
          </a:bodyPr>
          <a:lstStyle/>
          <a:p>
            <a:r>
              <a:rPr lang="en-US" sz="1050" dirty="0"/>
              <a:t>Listwise Deletion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6C54A0-AE6D-8B4B-F749-CDE4A5BDF1B0}"/>
                  </a:ext>
                </a:extLst>
              </p:cNvPr>
              <p:cNvSpPr txBox="1"/>
              <p:nvPr/>
            </p:nvSpPr>
            <p:spPr>
              <a:xfrm>
                <a:off x="16832667" y="8522966"/>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 name="TextBox 7">
                <a:extLst>
                  <a:ext uri="{FF2B5EF4-FFF2-40B4-BE49-F238E27FC236}">
                    <a16:creationId xmlns:a16="http://schemas.microsoft.com/office/drawing/2014/main" id="{526C54A0-AE6D-8B4B-F749-CDE4A5BDF1B0}"/>
                  </a:ext>
                </a:extLst>
              </p:cNvPr>
              <p:cNvSpPr txBox="1">
                <a:spLocks noRot="1" noChangeAspect="1" noMove="1" noResize="1" noEditPoints="1" noAdjustHandles="1" noChangeArrowheads="1" noChangeShapeType="1" noTextEdit="1"/>
              </p:cNvSpPr>
              <p:nvPr/>
            </p:nvSpPr>
            <p:spPr>
              <a:xfrm>
                <a:off x="16832667" y="8522966"/>
                <a:ext cx="5723295" cy="331629"/>
              </a:xfrm>
              <a:prstGeom prst="rect">
                <a:avLst/>
              </a:prstGeom>
              <a:blipFill>
                <a:blip r:embed="rId14"/>
                <a:stretch>
                  <a:fillRect b="-7407"/>
                </a:stretch>
              </a:blipFill>
            </p:spPr>
            <p:txBody>
              <a:bodyPr/>
              <a:lstStyle/>
              <a:p>
                <a:r>
                  <a:rPr lang="en-US">
                    <a:noFill/>
                  </a:rPr>
                  <a:t> </a:t>
                </a:r>
              </a:p>
            </p:txBody>
          </p:sp>
        </mc:Fallback>
      </mc:AlternateContent>
      <p:grpSp>
        <p:nvGrpSpPr>
          <p:cNvPr id="788" name="Group 787">
            <a:extLst>
              <a:ext uri="{FF2B5EF4-FFF2-40B4-BE49-F238E27FC236}">
                <a16:creationId xmlns:a16="http://schemas.microsoft.com/office/drawing/2014/main" id="{FD314A39-4611-B653-6252-E7E25A2A618C}"/>
              </a:ext>
            </a:extLst>
          </p:cNvPr>
          <p:cNvGrpSpPr/>
          <p:nvPr/>
        </p:nvGrpSpPr>
        <p:grpSpPr>
          <a:xfrm>
            <a:off x="17136205" y="9774152"/>
            <a:ext cx="1994054" cy="777590"/>
            <a:chOff x="18224780" y="26484288"/>
            <a:chExt cx="5317477" cy="2073570"/>
          </a:xfrm>
        </p:grpSpPr>
        <p:pic>
          <p:nvPicPr>
            <p:cNvPr id="3" name="Picture 2" descr="A picture containing application&#10;&#10;Description automatically generated">
              <a:extLst>
                <a:ext uri="{FF2B5EF4-FFF2-40B4-BE49-F238E27FC236}">
                  <a16:creationId xmlns:a16="http://schemas.microsoft.com/office/drawing/2014/main" id="{B5A7F671-7711-A9CB-AF04-F559DCF356C7}"/>
                </a:ext>
              </a:extLst>
            </p:cNvPr>
            <p:cNvPicPr>
              <a:picLocks noChangeAspect="1"/>
            </p:cNvPicPr>
            <p:nvPr/>
          </p:nvPicPr>
          <p:blipFill rotWithShape="1">
            <a:blip r:embed="rId15"/>
            <a:srcRect l="-1" t="19156" r="44693" b="1309"/>
            <a:stretch/>
          </p:blipFill>
          <p:spPr>
            <a:xfrm>
              <a:off x="18224780" y="27780092"/>
              <a:ext cx="4165277" cy="777766"/>
            </a:xfrm>
            <a:prstGeom prst="rect">
              <a:avLst/>
            </a:prstGeom>
          </p:spPr>
        </p:pic>
        <p:pic>
          <p:nvPicPr>
            <p:cNvPr id="9" name="Picture 8" descr="Text&#10;&#10;Description automatically generated">
              <a:extLst>
                <a:ext uri="{FF2B5EF4-FFF2-40B4-BE49-F238E27FC236}">
                  <a16:creationId xmlns:a16="http://schemas.microsoft.com/office/drawing/2014/main" id="{51FE6048-6BA8-8439-49CE-AC0E66887CA7}"/>
                </a:ext>
              </a:extLst>
            </p:cNvPr>
            <p:cNvPicPr>
              <a:picLocks noChangeAspect="1"/>
            </p:cNvPicPr>
            <p:nvPr/>
          </p:nvPicPr>
          <p:blipFill rotWithShape="1">
            <a:blip r:embed="rId16"/>
            <a:srcRect t="62430" r="29154"/>
            <a:stretch/>
          </p:blipFill>
          <p:spPr>
            <a:xfrm>
              <a:off x="18224780" y="26484288"/>
              <a:ext cx="5317477" cy="1202385"/>
            </a:xfrm>
            <a:prstGeom prst="rect">
              <a:avLst/>
            </a:prstGeom>
          </p:spPr>
        </p:pic>
      </p:grpSp>
      <p:grpSp>
        <p:nvGrpSpPr>
          <p:cNvPr id="789" name="Group 788">
            <a:extLst>
              <a:ext uri="{FF2B5EF4-FFF2-40B4-BE49-F238E27FC236}">
                <a16:creationId xmlns:a16="http://schemas.microsoft.com/office/drawing/2014/main" id="{02FC3991-3399-0B00-4CCC-5AC51FF87CA7}"/>
              </a:ext>
            </a:extLst>
          </p:cNvPr>
          <p:cNvGrpSpPr/>
          <p:nvPr/>
        </p:nvGrpSpPr>
        <p:grpSpPr>
          <a:xfrm>
            <a:off x="20046151" y="9886758"/>
            <a:ext cx="1900238" cy="743433"/>
            <a:chOff x="26020502" y="26590542"/>
            <a:chExt cx="5067300" cy="1982489"/>
          </a:xfrm>
        </p:grpSpPr>
        <p:pic>
          <p:nvPicPr>
            <p:cNvPr id="4" name="Picture 3" descr="Text&#10;&#10;Description automatically generated with medium confidence">
              <a:extLst>
                <a:ext uri="{FF2B5EF4-FFF2-40B4-BE49-F238E27FC236}">
                  <a16:creationId xmlns:a16="http://schemas.microsoft.com/office/drawing/2014/main" id="{B2C30E52-D361-1018-9A57-B6A80144EE1A}"/>
                </a:ext>
              </a:extLst>
            </p:cNvPr>
            <p:cNvPicPr>
              <a:picLocks noChangeAspect="1"/>
            </p:cNvPicPr>
            <p:nvPr/>
          </p:nvPicPr>
          <p:blipFill rotWithShape="1">
            <a:blip r:embed="rId17"/>
            <a:srcRect l="-1" t="45804" r="44785"/>
            <a:stretch/>
          </p:blipFill>
          <p:spPr>
            <a:xfrm>
              <a:off x="26020502" y="27795265"/>
              <a:ext cx="5067299" cy="777766"/>
            </a:xfrm>
            <a:prstGeom prst="rect">
              <a:avLst/>
            </a:prstGeom>
          </p:spPr>
        </p:pic>
        <p:pic>
          <p:nvPicPr>
            <p:cNvPr id="11" name="Picture 10" descr="Text, letter&#10;&#10;Description automatically generated">
              <a:extLst>
                <a:ext uri="{FF2B5EF4-FFF2-40B4-BE49-F238E27FC236}">
                  <a16:creationId xmlns:a16="http://schemas.microsoft.com/office/drawing/2014/main" id="{3ECA9C1E-1F24-9F1D-C331-72821C9C77AE}"/>
                </a:ext>
              </a:extLst>
            </p:cNvPr>
            <p:cNvPicPr>
              <a:picLocks noChangeAspect="1"/>
            </p:cNvPicPr>
            <p:nvPr/>
          </p:nvPicPr>
          <p:blipFill>
            <a:blip r:embed="rId18"/>
            <a:stretch>
              <a:fillRect/>
            </a:stretch>
          </p:blipFill>
          <p:spPr>
            <a:xfrm>
              <a:off x="26020502" y="26590542"/>
              <a:ext cx="5067300" cy="762000"/>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C8EC54EE-004B-1E3F-5964-901DB2778CB1}"/>
                </a:ext>
              </a:extLst>
            </p:cNvPr>
            <p:cNvPicPr>
              <a:picLocks noChangeAspect="1"/>
            </p:cNvPicPr>
            <p:nvPr/>
          </p:nvPicPr>
          <p:blipFill rotWithShape="1">
            <a:blip r:embed="rId17"/>
            <a:srcRect r="32828" b="73319"/>
            <a:stretch/>
          </p:blipFill>
          <p:spPr>
            <a:xfrm>
              <a:off x="26020502" y="27322729"/>
              <a:ext cx="5067300" cy="382894"/>
            </a:xfrm>
            <a:prstGeom prst="rect">
              <a:avLst/>
            </a:prstGeom>
          </p:spPr>
        </p:pic>
      </p:grpSp>
      <p:sp>
        <p:nvSpPr>
          <p:cNvPr id="19" name="TextBox 18">
            <a:extLst>
              <a:ext uri="{FF2B5EF4-FFF2-40B4-BE49-F238E27FC236}">
                <a16:creationId xmlns:a16="http://schemas.microsoft.com/office/drawing/2014/main" id="{E7F75914-9DB7-76BA-FA5A-46E8B1ACE923}"/>
              </a:ext>
            </a:extLst>
          </p:cNvPr>
          <p:cNvSpPr txBox="1"/>
          <p:nvPr/>
        </p:nvSpPr>
        <p:spPr>
          <a:xfrm>
            <a:off x="16932062" y="10607321"/>
            <a:ext cx="3674019" cy="323165"/>
          </a:xfrm>
          <a:prstGeom prst="rect">
            <a:avLst/>
          </a:prstGeom>
          <a:noFill/>
        </p:spPr>
        <p:txBody>
          <a:bodyPr wrap="none" rtlCol="0">
            <a:spAutoFit/>
          </a:bodyPr>
          <a:lstStyle/>
          <a:p>
            <a:r>
              <a:rPr lang="en-US" sz="1500" b="1" dirty="0">
                <a:solidFill>
                  <a:schemeClr val="accent2">
                    <a:lumMod val="75000"/>
                  </a:schemeClr>
                </a:solidFill>
              </a:rPr>
              <a:t>Case 2: </a:t>
            </a:r>
            <a:r>
              <a:rPr lang="en-US" sz="1350" b="1" dirty="0">
                <a:solidFill>
                  <a:schemeClr val="accent2">
                    <a:lumMod val="75000"/>
                  </a:schemeClr>
                </a:solidFill>
              </a:rPr>
              <a:t>Missing Data independent of response </a:t>
            </a:r>
            <a:r>
              <a:rPr lang="en-US" sz="1350" b="1" i="1" dirty="0">
                <a:solidFill>
                  <a:schemeClr val="accent2">
                    <a:lumMod val="75000"/>
                  </a:schemeClr>
                </a:solidFill>
              </a:rPr>
              <a:t>Y</a:t>
            </a:r>
            <a:endParaRPr lang="en-US" sz="1350" b="1" dirty="0">
              <a:solidFill>
                <a:schemeClr val="accent2">
                  <a:lumMod val="75000"/>
                </a:schemeClr>
              </a:solidFill>
            </a:endParaRPr>
          </a:p>
        </p:txBody>
      </p:sp>
      <p:sp>
        <p:nvSpPr>
          <p:cNvPr id="22" name="TextBox 21">
            <a:extLst>
              <a:ext uri="{FF2B5EF4-FFF2-40B4-BE49-F238E27FC236}">
                <a16:creationId xmlns:a16="http://schemas.microsoft.com/office/drawing/2014/main" id="{1836D78E-2845-258E-E973-F4AEDE564C11}"/>
              </a:ext>
            </a:extLst>
          </p:cNvPr>
          <p:cNvSpPr txBox="1"/>
          <p:nvPr/>
        </p:nvSpPr>
        <p:spPr>
          <a:xfrm>
            <a:off x="17452331" y="12192398"/>
            <a:ext cx="1282723" cy="253916"/>
          </a:xfrm>
          <a:prstGeom prst="rect">
            <a:avLst/>
          </a:prstGeom>
          <a:noFill/>
        </p:spPr>
        <p:txBody>
          <a:bodyPr wrap="none" rtlCol="0">
            <a:spAutoFit/>
          </a:bodyPr>
          <a:lstStyle/>
          <a:p>
            <a:r>
              <a:rPr lang="en-US" sz="1050" dirty="0"/>
              <a:t>Multiple Imputation</a:t>
            </a:r>
          </a:p>
        </p:txBody>
      </p:sp>
      <p:sp>
        <p:nvSpPr>
          <p:cNvPr id="23" name="TextBox 22">
            <a:extLst>
              <a:ext uri="{FF2B5EF4-FFF2-40B4-BE49-F238E27FC236}">
                <a16:creationId xmlns:a16="http://schemas.microsoft.com/office/drawing/2014/main" id="{28A2FF04-18B4-66F1-C08D-080D2371AC04}"/>
              </a:ext>
            </a:extLst>
          </p:cNvPr>
          <p:cNvSpPr txBox="1"/>
          <p:nvPr/>
        </p:nvSpPr>
        <p:spPr>
          <a:xfrm>
            <a:off x="20444234" y="12229421"/>
            <a:ext cx="1111202" cy="253916"/>
          </a:xfrm>
          <a:prstGeom prst="rect">
            <a:avLst/>
          </a:prstGeom>
          <a:noFill/>
        </p:spPr>
        <p:txBody>
          <a:bodyPr wrap="none" rtlCol="0">
            <a:spAutoFit/>
          </a:bodyPr>
          <a:lstStyle/>
          <a:p>
            <a:r>
              <a:rPr lang="en-US" sz="1050" dirty="0"/>
              <a:t>Listwise Deletion</a:t>
            </a:r>
          </a:p>
        </p:txBody>
      </p:sp>
      <p:grpSp>
        <p:nvGrpSpPr>
          <p:cNvPr id="793" name="Group 792">
            <a:extLst>
              <a:ext uri="{FF2B5EF4-FFF2-40B4-BE49-F238E27FC236}">
                <a16:creationId xmlns:a16="http://schemas.microsoft.com/office/drawing/2014/main" id="{68DAA845-0528-3E88-DDF3-2D99569D4174}"/>
              </a:ext>
            </a:extLst>
          </p:cNvPr>
          <p:cNvGrpSpPr/>
          <p:nvPr/>
        </p:nvGrpSpPr>
        <p:grpSpPr>
          <a:xfrm>
            <a:off x="17079547" y="12496219"/>
            <a:ext cx="1919498" cy="722276"/>
            <a:chOff x="17536766" y="32258557"/>
            <a:chExt cx="5118661" cy="1926066"/>
          </a:xfrm>
        </p:grpSpPr>
        <p:pic>
          <p:nvPicPr>
            <p:cNvPr id="33" name="Picture 32">
              <a:extLst>
                <a:ext uri="{FF2B5EF4-FFF2-40B4-BE49-F238E27FC236}">
                  <a16:creationId xmlns:a16="http://schemas.microsoft.com/office/drawing/2014/main" id="{CC32499B-571F-4953-7911-4AB6CFE92595}"/>
                </a:ext>
              </a:extLst>
            </p:cNvPr>
            <p:cNvPicPr>
              <a:picLocks noChangeAspect="1"/>
            </p:cNvPicPr>
            <p:nvPr/>
          </p:nvPicPr>
          <p:blipFill>
            <a:blip r:embed="rId19"/>
            <a:stretch>
              <a:fillRect/>
            </a:stretch>
          </p:blipFill>
          <p:spPr>
            <a:xfrm>
              <a:off x="17536766" y="33435323"/>
              <a:ext cx="4343400" cy="749300"/>
            </a:xfrm>
            <a:prstGeom prst="rect">
              <a:avLst/>
            </a:prstGeom>
          </p:spPr>
        </p:pic>
        <p:pic>
          <p:nvPicPr>
            <p:cNvPr id="35" name="Picture 34">
              <a:extLst>
                <a:ext uri="{FF2B5EF4-FFF2-40B4-BE49-F238E27FC236}">
                  <a16:creationId xmlns:a16="http://schemas.microsoft.com/office/drawing/2014/main" id="{36C64111-F475-93DE-F762-6A7494D0BEC2}"/>
                </a:ext>
              </a:extLst>
            </p:cNvPr>
            <p:cNvPicPr>
              <a:picLocks noChangeAspect="1"/>
            </p:cNvPicPr>
            <p:nvPr/>
          </p:nvPicPr>
          <p:blipFill>
            <a:blip r:embed="rId20"/>
            <a:stretch>
              <a:fillRect/>
            </a:stretch>
          </p:blipFill>
          <p:spPr>
            <a:xfrm>
              <a:off x="17575427" y="32258557"/>
              <a:ext cx="5080000" cy="1206500"/>
            </a:xfrm>
            <a:prstGeom prst="rect">
              <a:avLst/>
            </a:prstGeom>
          </p:spPr>
        </p:pic>
      </p:grpSp>
      <p:grpSp>
        <p:nvGrpSpPr>
          <p:cNvPr id="792" name="Group 791">
            <a:extLst>
              <a:ext uri="{FF2B5EF4-FFF2-40B4-BE49-F238E27FC236}">
                <a16:creationId xmlns:a16="http://schemas.microsoft.com/office/drawing/2014/main" id="{5F8BF13A-11A2-B87C-46BB-22711D138061}"/>
              </a:ext>
            </a:extLst>
          </p:cNvPr>
          <p:cNvGrpSpPr/>
          <p:nvPr/>
        </p:nvGrpSpPr>
        <p:grpSpPr>
          <a:xfrm>
            <a:off x="20025935" y="12489355"/>
            <a:ext cx="1939133" cy="742247"/>
            <a:chOff x="25704891" y="32399530"/>
            <a:chExt cx="5171022" cy="1979322"/>
          </a:xfrm>
        </p:grpSpPr>
        <p:pic>
          <p:nvPicPr>
            <p:cNvPr id="37" name="Picture 36" descr="Graphical user interface, application, Teams&#10;&#10;Description automatically generated">
              <a:extLst>
                <a:ext uri="{FF2B5EF4-FFF2-40B4-BE49-F238E27FC236}">
                  <a16:creationId xmlns:a16="http://schemas.microsoft.com/office/drawing/2014/main" id="{2D85D9A6-EAEE-DCD8-212C-1745E45BD7DF}"/>
                </a:ext>
              </a:extLst>
            </p:cNvPr>
            <p:cNvPicPr>
              <a:picLocks noChangeAspect="1"/>
            </p:cNvPicPr>
            <p:nvPr/>
          </p:nvPicPr>
          <p:blipFill>
            <a:blip r:embed="rId21"/>
            <a:stretch>
              <a:fillRect/>
            </a:stretch>
          </p:blipFill>
          <p:spPr>
            <a:xfrm>
              <a:off x="25704891" y="33566052"/>
              <a:ext cx="3975100" cy="812800"/>
            </a:xfrm>
            <a:prstGeom prst="rect">
              <a:avLst/>
            </a:prstGeom>
          </p:spPr>
        </p:pic>
        <p:pic>
          <p:nvPicPr>
            <p:cNvPr id="39" name="Picture 38" descr="Text&#10;&#10;Description automatically generated">
              <a:extLst>
                <a:ext uri="{FF2B5EF4-FFF2-40B4-BE49-F238E27FC236}">
                  <a16:creationId xmlns:a16="http://schemas.microsoft.com/office/drawing/2014/main" id="{FFC7029C-34C4-CF73-AD34-3B5C33E8FF1C}"/>
                </a:ext>
              </a:extLst>
            </p:cNvPr>
            <p:cNvPicPr>
              <a:picLocks noChangeAspect="1"/>
            </p:cNvPicPr>
            <p:nvPr/>
          </p:nvPicPr>
          <p:blipFill>
            <a:blip r:embed="rId22"/>
            <a:stretch>
              <a:fillRect/>
            </a:stretch>
          </p:blipFill>
          <p:spPr>
            <a:xfrm>
              <a:off x="25757813" y="32399530"/>
              <a:ext cx="5118100" cy="1206500"/>
            </a:xfrm>
            <a:prstGeom prst="rect">
              <a:avLst/>
            </a:prstGeom>
          </p:spPr>
        </p:pic>
      </p:grpSp>
      <p:grpSp>
        <p:nvGrpSpPr>
          <p:cNvPr id="785" name="Group 784">
            <a:extLst>
              <a:ext uri="{FF2B5EF4-FFF2-40B4-BE49-F238E27FC236}">
                <a16:creationId xmlns:a16="http://schemas.microsoft.com/office/drawing/2014/main" id="{6B71BE9D-F035-D509-39A3-FDA8A4D45AEB}"/>
              </a:ext>
            </a:extLst>
          </p:cNvPr>
          <p:cNvGrpSpPr/>
          <p:nvPr/>
        </p:nvGrpSpPr>
        <p:grpSpPr>
          <a:xfrm>
            <a:off x="18506948" y="11127957"/>
            <a:ext cx="1830780" cy="1055415"/>
            <a:chOff x="17773348" y="34683234"/>
            <a:chExt cx="4882079" cy="2520676"/>
          </a:xfrm>
        </p:grpSpPr>
        <p:pic>
          <p:nvPicPr>
            <p:cNvPr id="41" name="Picture 40" descr="Table, Excel&#10;&#10;Description automatically generated">
              <a:extLst>
                <a:ext uri="{FF2B5EF4-FFF2-40B4-BE49-F238E27FC236}">
                  <a16:creationId xmlns:a16="http://schemas.microsoft.com/office/drawing/2014/main" id="{5496E6E0-A293-C174-B8A8-3D4F3ACA493B}"/>
                </a:ext>
              </a:extLst>
            </p:cNvPr>
            <p:cNvPicPr>
              <a:picLocks noChangeAspect="1"/>
            </p:cNvPicPr>
            <p:nvPr/>
          </p:nvPicPr>
          <p:blipFill rotWithShape="1">
            <a:blip r:embed="rId23"/>
            <a:srcRect l="149" t="34122" r="-1" b="24949"/>
            <a:stretch/>
          </p:blipFill>
          <p:spPr>
            <a:xfrm>
              <a:off x="17773349" y="34961822"/>
              <a:ext cx="4882078" cy="2242088"/>
            </a:xfrm>
            <a:prstGeom prst="rect">
              <a:avLst/>
            </a:prstGeom>
          </p:spPr>
        </p:pic>
        <p:pic>
          <p:nvPicPr>
            <p:cNvPr id="43" name="Picture 42">
              <a:extLst>
                <a:ext uri="{FF2B5EF4-FFF2-40B4-BE49-F238E27FC236}">
                  <a16:creationId xmlns:a16="http://schemas.microsoft.com/office/drawing/2014/main" id="{EE6D6CBE-F947-C366-5196-921A4595AC13}"/>
                </a:ext>
              </a:extLst>
            </p:cNvPr>
            <p:cNvPicPr>
              <a:picLocks noChangeAspect="1"/>
            </p:cNvPicPr>
            <p:nvPr/>
          </p:nvPicPr>
          <p:blipFill>
            <a:blip r:embed="rId24"/>
            <a:stretch>
              <a:fillRect/>
            </a:stretch>
          </p:blipFill>
          <p:spPr>
            <a:xfrm>
              <a:off x="17773348" y="34683234"/>
              <a:ext cx="4882079" cy="272022"/>
            </a:xfrm>
            <a:prstGeom prst="rect">
              <a:avLst/>
            </a:prstGeom>
          </p:spPr>
        </p:pic>
      </p:grpSp>
      <p:sp>
        <p:nvSpPr>
          <p:cNvPr id="44" name="TextBox 43">
            <a:extLst>
              <a:ext uri="{FF2B5EF4-FFF2-40B4-BE49-F238E27FC236}">
                <a16:creationId xmlns:a16="http://schemas.microsoft.com/office/drawing/2014/main" id="{396E90D3-1081-E998-E512-43464DD67270}"/>
              </a:ext>
            </a:extLst>
          </p:cNvPr>
          <p:cNvSpPr txBox="1"/>
          <p:nvPr/>
        </p:nvSpPr>
        <p:spPr>
          <a:xfrm>
            <a:off x="16843880" y="13272361"/>
            <a:ext cx="5553572" cy="288541"/>
          </a:xfrm>
          <a:prstGeom prst="rect">
            <a:avLst/>
          </a:prstGeom>
          <a:noFill/>
        </p:spPr>
        <p:txBody>
          <a:bodyPr wrap="none" rtlCol="0">
            <a:spAutoFit/>
          </a:bodyPr>
          <a:lstStyle/>
          <a:p>
            <a:r>
              <a:rPr lang="en-US" sz="1275" b="1" dirty="0">
                <a:solidFill>
                  <a:schemeClr val="accent2">
                    <a:lumMod val="75000"/>
                  </a:schemeClr>
                </a:solidFill>
              </a:rPr>
              <a:t>Case 3: Logistic regression model &amp; probability to be missing depends </a:t>
            </a:r>
            <a:r>
              <a:rPr lang="en-US" sz="1275" b="1" i="1" dirty="0">
                <a:solidFill>
                  <a:schemeClr val="accent2">
                    <a:lumMod val="75000"/>
                  </a:schemeClr>
                </a:solidFill>
              </a:rPr>
              <a:t>only</a:t>
            </a:r>
            <a:r>
              <a:rPr lang="en-US" sz="1275" b="1" dirty="0">
                <a:solidFill>
                  <a:schemeClr val="accent2">
                    <a:lumMod val="75000"/>
                  </a:schemeClr>
                </a:solidFill>
              </a:rPr>
              <a:t> on </a:t>
            </a:r>
            <a:r>
              <a:rPr lang="en-US" sz="1275" b="1" i="1" dirty="0">
                <a:solidFill>
                  <a:schemeClr val="accent2">
                    <a:lumMod val="75000"/>
                  </a:schemeClr>
                </a:solidFill>
              </a:rPr>
              <a:t>Y</a:t>
            </a:r>
            <a:endParaRPr lang="en-US" sz="1275"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6E6EDD7-0C2D-AD2A-6C73-A37E5CBC0549}"/>
                  </a:ext>
                </a:extLst>
              </p:cNvPr>
              <p:cNvSpPr txBox="1"/>
              <p:nvPr/>
            </p:nvSpPr>
            <p:spPr>
              <a:xfrm>
                <a:off x="16863289" y="13502655"/>
                <a:ext cx="5392424" cy="584904"/>
              </a:xfrm>
              <a:prstGeom prst="rect">
                <a:avLst/>
              </a:prstGeom>
              <a:noFill/>
            </p:spPr>
            <p:txBody>
              <a:bodyPr wrap="square">
                <a:spAutoFit/>
              </a:bodyPr>
              <a:lstStyle/>
              <a:p>
                <a:pPr>
                  <a:lnSpc>
                    <a:spcPct val="150000"/>
                  </a:lnSpc>
                </a:pPr>
                <a:r>
                  <a:rPr lang="en-US" sz="1125" b="1" dirty="0"/>
                  <a:t>Determining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𝟏</m:t>
                        </m:r>
                      </m:sub>
                    </m:sSub>
                    <m:r>
                      <a:rPr lang="en-US" sz="1125" b="1" i="1">
                        <a:latin typeface="Cambria Math" panose="02040503050406030204" pitchFamily="18" charset="0"/>
                      </a:rPr>
                      <m:t>=</m:t>
                    </m:r>
                    <m:r>
                      <a:rPr lang="en-US" sz="1125" b="1" i="1">
                        <a:latin typeface="Cambria Math" panose="02040503050406030204" pitchFamily="18" charset="0"/>
                      </a:rPr>
                      <m:t>𝟏</m:t>
                    </m:r>
                  </m:oMath>
                </a14:m>
                <a:r>
                  <a:rPr lang="en-US" sz="1125" b="1" dirty="0"/>
                  <a:t>,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𝟐</m:t>
                        </m:r>
                      </m:sub>
                    </m:sSub>
                  </m:oMath>
                </a14:m>
                <a:r>
                  <a:rPr lang="en-US" sz="1125" b="1" dirty="0"/>
                  <a:t> = 2  </a:t>
                </a:r>
                <a:r>
                  <a:rPr lang="en-US" sz="1125" dirty="0"/>
                  <a:t>in logistic regression model. MNAR missingness where </a:t>
                </a:r>
                <a:r>
                  <a:rPr lang="en-US" sz="1125" i="1" dirty="0"/>
                  <a:t>Y = 0 </a:t>
                </a:r>
                <a:r>
                  <a:rPr lang="en-US" sz="1125" dirty="0"/>
                  <a:t>observations have greater missingness probability for predictors than </a:t>
                </a:r>
                <a:r>
                  <a:rPr lang="en-US" sz="1125" i="1" dirty="0"/>
                  <a:t>Y = 1 </a:t>
                </a:r>
                <a:r>
                  <a:rPr lang="en-US" sz="1125" dirty="0"/>
                  <a:t>cases</a:t>
                </a:r>
              </a:p>
            </p:txBody>
          </p:sp>
        </mc:Choice>
        <mc:Fallback>
          <p:sp>
            <p:nvSpPr>
              <p:cNvPr id="46" name="TextBox 45">
                <a:extLst>
                  <a:ext uri="{FF2B5EF4-FFF2-40B4-BE49-F238E27FC236}">
                    <a16:creationId xmlns:a16="http://schemas.microsoft.com/office/drawing/2014/main" id="{56E6EDD7-0C2D-AD2A-6C73-A37E5CBC0549}"/>
                  </a:ext>
                </a:extLst>
              </p:cNvPr>
              <p:cNvSpPr txBox="1">
                <a:spLocks noRot="1" noChangeAspect="1" noMove="1" noResize="1" noEditPoints="1" noAdjustHandles="1" noChangeArrowheads="1" noChangeShapeType="1" noTextEdit="1"/>
              </p:cNvSpPr>
              <p:nvPr/>
            </p:nvSpPr>
            <p:spPr>
              <a:xfrm>
                <a:off x="16863289" y="13502655"/>
                <a:ext cx="5392424" cy="584904"/>
              </a:xfrm>
              <a:prstGeom prst="rect">
                <a:avLst/>
              </a:prstGeom>
              <a:blipFill>
                <a:blip r:embed="rId25"/>
                <a:stretch>
                  <a:fillRect b="-6383"/>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6FC8CAA4-CE09-55D8-12A8-FBDB3911F4AA}"/>
              </a:ext>
            </a:extLst>
          </p:cNvPr>
          <p:cNvSpPr txBox="1"/>
          <p:nvPr/>
        </p:nvSpPr>
        <p:spPr>
          <a:xfrm>
            <a:off x="17067514" y="14110458"/>
            <a:ext cx="1282723" cy="253916"/>
          </a:xfrm>
          <a:prstGeom prst="rect">
            <a:avLst/>
          </a:prstGeom>
          <a:noFill/>
        </p:spPr>
        <p:txBody>
          <a:bodyPr wrap="none" rtlCol="0">
            <a:spAutoFit/>
          </a:bodyPr>
          <a:lstStyle/>
          <a:p>
            <a:r>
              <a:rPr lang="en-US" sz="1050" dirty="0"/>
              <a:t>Multiple Imputation</a:t>
            </a:r>
          </a:p>
        </p:txBody>
      </p:sp>
      <p:sp>
        <p:nvSpPr>
          <p:cNvPr id="50" name="TextBox 49">
            <a:extLst>
              <a:ext uri="{FF2B5EF4-FFF2-40B4-BE49-F238E27FC236}">
                <a16:creationId xmlns:a16="http://schemas.microsoft.com/office/drawing/2014/main" id="{25834D4B-9FF0-DB62-2678-19D41A873C1A}"/>
              </a:ext>
            </a:extLst>
          </p:cNvPr>
          <p:cNvSpPr txBox="1"/>
          <p:nvPr/>
        </p:nvSpPr>
        <p:spPr>
          <a:xfrm>
            <a:off x="20666322" y="14136684"/>
            <a:ext cx="1111202" cy="253916"/>
          </a:xfrm>
          <a:prstGeom prst="rect">
            <a:avLst/>
          </a:prstGeom>
          <a:noFill/>
        </p:spPr>
        <p:txBody>
          <a:bodyPr wrap="none" rtlCol="0">
            <a:spAutoFit/>
          </a:bodyPr>
          <a:lstStyle/>
          <a:p>
            <a:r>
              <a:rPr lang="en-US" sz="1050" dirty="0"/>
              <a:t>Listwise Deletion</a:t>
            </a:r>
          </a:p>
        </p:txBody>
      </p:sp>
      <p:grpSp>
        <p:nvGrpSpPr>
          <p:cNvPr id="806" name="Group 805">
            <a:extLst>
              <a:ext uri="{FF2B5EF4-FFF2-40B4-BE49-F238E27FC236}">
                <a16:creationId xmlns:a16="http://schemas.microsoft.com/office/drawing/2014/main" id="{D1FB0381-5FC3-DA68-6123-86A3C581B8A2}"/>
              </a:ext>
            </a:extLst>
          </p:cNvPr>
          <p:cNvGrpSpPr/>
          <p:nvPr/>
        </p:nvGrpSpPr>
        <p:grpSpPr>
          <a:xfrm>
            <a:off x="16870638" y="14454632"/>
            <a:ext cx="1839903" cy="610187"/>
            <a:chOff x="18113454" y="40595173"/>
            <a:chExt cx="4906407" cy="1627164"/>
          </a:xfrm>
        </p:grpSpPr>
        <p:pic>
          <p:nvPicPr>
            <p:cNvPr id="52" name="Picture 51">
              <a:extLst>
                <a:ext uri="{FF2B5EF4-FFF2-40B4-BE49-F238E27FC236}">
                  <a16:creationId xmlns:a16="http://schemas.microsoft.com/office/drawing/2014/main" id="{1872EDE3-C4A8-0B5D-29E0-6A481E69F574}"/>
                </a:ext>
              </a:extLst>
            </p:cNvPr>
            <p:cNvPicPr>
              <a:picLocks noChangeAspect="1"/>
            </p:cNvPicPr>
            <p:nvPr/>
          </p:nvPicPr>
          <p:blipFill>
            <a:blip r:embed="rId26"/>
            <a:stretch>
              <a:fillRect/>
            </a:stretch>
          </p:blipFill>
          <p:spPr>
            <a:xfrm>
              <a:off x="18130361" y="40595173"/>
              <a:ext cx="4889500" cy="812800"/>
            </a:xfrm>
            <a:prstGeom prst="rect">
              <a:avLst/>
            </a:prstGeom>
          </p:spPr>
        </p:pic>
        <p:pic>
          <p:nvPicPr>
            <p:cNvPr id="54" name="Picture 53">
              <a:extLst>
                <a:ext uri="{FF2B5EF4-FFF2-40B4-BE49-F238E27FC236}">
                  <a16:creationId xmlns:a16="http://schemas.microsoft.com/office/drawing/2014/main" id="{C94A2182-F9C6-8F3F-7366-072790E1FB7D}"/>
                </a:ext>
              </a:extLst>
            </p:cNvPr>
            <p:cNvPicPr>
              <a:picLocks noChangeAspect="1"/>
            </p:cNvPicPr>
            <p:nvPr/>
          </p:nvPicPr>
          <p:blipFill>
            <a:blip r:embed="rId27"/>
            <a:stretch>
              <a:fillRect/>
            </a:stretch>
          </p:blipFill>
          <p:spPr>
            <a:xfrm>
              <a:off x="18113454" y="41473037"/>
              <a:ext cx="3098800" cy="749300"/>
            </a:xfrm>
            <a:prstGeom prst="rect">
              <a:avLst/>
            </a:prstGeom>
          </p:spPr>
        </p:pic>
      </p:grpSp>
      <p:grpSp>
        <p:nvGrpSpPr>
          <p:cNvPr id="805" name="Group 804">
            <a:extLst>
              <a:ext uri="{FF2B5EF4-FFF2-40B4-BE49-F238E27FC236}">
                <a16:creationId xmlns:a16="http://schemas.microsoft.com/office/drawing/2014/main" id="{1ABF5FC5-ED6B-49AA-2100-42803BF6853A}"/>
              </a:ext>
            </a:extLst>
          </p:cNvPr>
          <p:cNvGrpSpPr/>
          <p:nvPr/>
        </p:nvGrpSpPr>
        <p:grpSpPr>
          <a:xfrm>
            <a:off x="20225795" y="14439601"/>
            <a:ext cx="1877621" cy="629366"/>
            <a:chOff x="25499346" y="40544027"/>
            <a:chExt cx="5006990" cy="1678310"/>
          </a:xfrm>
        </p:grpSpPr>
        <p:pic>
          <p:nvPicPr>
            <p:cNvPr id="56" name="Picture 55" descr="Graphical user interface, text, application&#10;&#10;Description automatically generated">
              <a:extLst>
                <a:ext uri="{FF2B5EF4-FFF2-40B4-BE49-F238E27FC236}">
                  <a16:creationId xmlns:a16="http://schemas.microsoft.com/office/drawing/2014/main" id="{D1E91D8F-6F65-65B5-C969-06675D4DBD88}"/>
                </a:ext>
              </a:extLst>
            </p:cNvPr>
            <p:cNvPicPr>
              <a:picLocks noChangeAspect="1"/>
            </p:cNvPicPr>
            <p:nvPr/>
          </p:nvPicPr>
          <p:blipFill>
            <a:blip r:embed="rId28"/>
            <a:stretch>
              <a:fillRect/>
            </a:stretch>
          </p:blipFill>
          <p:spPr>
            <a:xfrm>
              <a:off x="25499346" y="41460337"/>
              <a:ext cx="4953000" cy="762000"/>
            </a:xfrm>
            <a:prstGeom prst="rect">
              <a:avLst/>
            </a:prstGeom>
          </p:spPr>
        </p:pic>
        <p:pic>
          <p:nvPicPr>
            <p:cNvPr id="58" name="Picture 57" descr="Text, letter&#10;&#10;Description automatically generated">
              <a:extLst>
                <a:ext uri="{FF2B5EF4-FFF2-40B4-BE49-F238E27FC236}">
                  <a16:creationId xmlns:a16="http://schemas.microsoft.com/office/drawing/2014/main" id="{FD9D6BA2-C1E7-DD9F-66AD-B993C337F4EE}"/>
                </a:ext>
              </a:extLst>
            </p:cNvPr>
            <p:cNvPicPr>
              <a:picLocks noChangeAspect="1"/>
            </p:cNvPicPr>
            <p:nvPr/>
          </p:nvPicPr>
          <p:blipFill>
            <a:blip r:embed="rId29"/>
            <a:stretch>
              <a:fillRect/>
            </a:stretch>
          </p:blipFill>
          <p:spPr>
            <a:xfrm>
              <a:off x="25553336" y="40544027"/>
              <a:ext cx="4953000" cy="825500"/>
            </a:xfrm>
            <a:prstGeom prst="rect">
              <a:avLst/>
            </a:prstGeom>
          </p:spPr>
        </p:pic>
      </p:grpSp>
      <p:pic>
        <p:nvPicPr>
          <p:cNvPr id="61" name="Picture 60" descr="Table&#10;&#10;Description automatically generated">
            <a:extLst>
              <a:ext uri="{FF2B5EF4-FFF2-40B4-BE49-F238E27FC236}">
                <a16:creationId xmlns:a16="http://schemas.microsoft.com/office/drawing/2014/main" id="{A4787385-C858-EB20-3D96-4D11D4C06394}"/>
              </a:ext>
            </a:extLst>
          </p:cNvPr>
          <p:cNvPicPr>
            <a:picLocks noChangeAspect="1"/>
          </p:cNvPicPr>
          <p:nvPr/>
        </p:nvPicPr>
        <p:blipFill>
          <a:blip r:embed="rId30"/>
          <a:stretch>
            <a:fillRect/>
          </a:stretch>
        </p:blipFill>
        <p:spPr>
          <a:xfrm>
            <a:off x="18582605" y="8881970"/>
            <a:ext cx="2066780" cy="628494"/>
          </a:xfrm>
          <a:prstGeom prst="rect">
            <a:avLst/>
          </a:prstGeom>
        </p:spPr>
      </p:pic>
      <p:grpSp>
        <p:nvGrpSpPr>
          <p:cNvPr id="783" name="Group 782">
            <a:extLst>
              <a:ext uri="{FF2B5EF4-FFF2-40B4-BE49-F238E27FC236}">
                <a16:creationId xmlns:a16="http://schemas.microsoft.com/office/drawing/2014/main" id="{896FAA4B-CE3F-10FC-0E86-FC5F6B8BD7EE}"/>
              </a:ext>
            </a:extLst>
          </p:cNvPr>
          <p:cNvGrpSpPr/>
          <p:nvPr/>
        </p:nvGrpSpPr>
        <p:grpSpPr>
          <a:xfrm>
            <a:off x="18757732" y="14059728"/>
            <a:ext cx="1292036" cy="1064322"/>
            <a:chOff x="13218615" y="37638583"/>
            <a:chExt cx="3930380" cy="3546387"/>
          </a:xfrm>
        </p:grpSpPr>
        <p:pic>
          <p:nvPicPr>
            <p:cNvPr id="63" name="Picture 62" descr="Table&#10;&#10;Description automatically generated">
              <a:extLst>
                <a:ext uri="{FF2B5EF4-FFF2-40B4-BE49-F238E27FC236}">
                  <a16:creationId xmlns:a16="http://schemas.microsoft.com/office/drawing/2014/main" id="{936D241A-4020-63CA-7B6A-C4D8528B6987}"/>
                </a:ext>
              </a:extLst>
            </p:cNvPr>
            <p:cNvPicPr>
              <a:picLocks noChangeAspect="1"/>
            </p:cNvPicPr>
            <p:nvPr/>
          </p:nvPicPr>
          <p:blipFill>
            <a:blip r:embed="rId31"/>
            <a:stretch>
              <a:fillRect/>
            </a:stretch>
          </p:blipFill>
          <p:spPr>
            <a:xfrm>
              <a:off x="13224695" y="37984570"/>
              <a:ext cx="3924300" cy="3200400"/>
            </a:xfrm>
            <a:prstGeom prst="rect">
              <a:avLst/>
            </a:prstGeom>
          </p:spPr>
        </p:pic>
        <p:pic>
          <p:nvPicPr>
            <p:cNvPr id="779" name="Picture 778">
              <a:extLst>
                <a:ext uri="{FF2B5EF4-FFF2-40B4-BE49-F238E27FC236}">
                  <a16:creationId xmlns:a16="http://schemas.microsoft.com/office/drawing/2014/main" id="{78009B8A-F557-C6AD-7BE3-8DAC4BC7BECA}"/>
                </a:ext>
              </a:extLst>
            </p:cNvPr>
            <p:cNvPicPr>
              <a:picLocks noChangeAspect="1"/>
            </p:cNvPicPr>
            <p:nvPr/>
          </p:nvPicPr>
          <p:blipFill>
            <a:blip r:embed="rId32"/>
            <a:stretch>
              <a:fillRect/>
            </a:stretch>
          </p:blipFill>
          <p:spPr>
            <a:xfrm>
              <a:off x="13218615" y="37638583"/>
              <a:ext cx="3898900" cy="393700"/>
            </a:xfrm>
            <a:prstGeom prst="rect">
              <a:avLst/>
            </a:prstGeom>
          </p:spPr>
        </p:pic>
      </p:grpSp>
      <mc:AlternateContent xmlns:mc="http://schemas.openxmlformats.org/markup-compatibility/2006">
        <mc:Choice xmlns:a14="http://schemas.microsoft.com/office/drawing/2010/main" Requires="a14">
          <p:sp>
            <p:nvSpPr>
              <p:cNvPr id="804" name="TextBox 803">
                <a:extLst>
                  <a:ext uri="{FF2B5EF4-FFF2-40B4-BE49-F238E27FC236}">
                    <a16:creationId xmlns:a16="http://schemas.microsoft.com/office/drawing/2014/main" id="{8E114C11-4943-8107-A836-31F4C2FAA6E3}"/>
                  </a:ext>
                </a:extLst>
              </p:cNvPr>
              <p:cNvSpPr txBox="1"/>
              <p:nvPr/>
            </p:nvSpPr>
            <p:spPr>
              <a:xfrm>
                <a:off x="16832667" y="10785114"/>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04" name="TextBox 803">
                <a:extLst>
                  <a:ext uri="{FF2B5EF4-FFF2-40B4-BE49-F238E27FC236}">
                    <a16:creationId xmlns:a16="http://schemas.microsoft.com/office/drawing/2014/main" id="{8E114C11-4943-8107-A836-31F4C2FAA6E3}"/>
                  </a:ext>
                </a:extLst>
              </p:cNvPr>
              <p:cNvSpPr txBox="1">
                <a:spLocks noRot="1" noChangeAspect="1" noMove="1" noResize="1" noEditPoints="1" noAdjustHandles="1" noChangeArrowheads="1" noChangeShapeType="1" noTextEdit="1"/>
              </p:cNvSpPr>
              <p:nvPr/>
            </p:nvSpPr>
            <p:spPr>
              <a:xfrm>
                <a:off x="16832667" y="10785114"/>
                <a:ext cx="5723295" cy="331629"/>
              </a:xfrm>
              <a:prstGeom prst="rect">
                <a:avLst/>
              </a:prstGeom>
              <a:blipFill>
                <a:blip r:embed="rId14"/>
                <a:stretch>
                  <a:fillRect b="-7407"/>
                </a:stretch>
              </a:blipFill>
            </p:spPr>
            <p:txBody>
              <a:bodyPr/>
              <a:lstStyle/>
              <a:p>
                <a:r>
                  <a:rPr lang="en-US">
                    <a:noFill/>
                  </a:rPr>
                  <a:t> </a:t>
                </a:r>
              </a:p>
            </p:txBody>
          </p:sp>
        </mc:Fallback>
      </mc:AlternateContent>
      <p:graphicFrame>
        <p:nvGraphicFramePr>
          <p:cNvPr id="807" name="Table 808">
            <a:extLst>
              <a:ext uri="{FF2B5EF4-FFF2-40B4-BE49-F238E27FC236}">
                <a16:creationId xmlns:a16="http://schemas.microsoft.com/office/drawing/2014/main" id="{0FA59198-B3A6-8831-3708-93BB74A7E459}"/>
              </a:ext>
            </a:extLst>
          </p:cNvPr>
          <p:cNvGraphicFramePr>
            <a:graphicFrameLocks noGrp="1"/>
          </p:cNvGraphicFramePr>
          <p:nvPr>
            <p:extLst>
              <p:ext uri="{D42A27DB-BD31-4B8C-83A1-F6EECF244321}">
                <p14:modId xmlns:p14="http://schemas.microsoft.com/office/powerpoint/2010/main" val="1889416194"/>
              </p:ext>
            </p:extLst>
          </p:nvPr>
        </p:nvGraphicFramePr>
        <p:xfrm>
          <a:off x="17208744" y="15484952"/>
          <a:ext cx="4722224" cy="822960"/>
        </p:xfrm>
        <a:graphic>
          <a:graphicData uri="http://schemas.openxmlformats.org/drawingml/2006/table">
            <a:tbl>
              <a:tblPr firstRow="1" bandRow="1">
                <a:tableStyleId>{5C22544A-7EE6-4342-B048-85BDC9FD1C3A}</a:tableStyleId>
              </a:tblPr>
              <a:tblGrid>
                <a:gridCol w="1180556">
                  <a:extLst>
                    <a:ext uri="{9D8B030D-6E8A-4147-A177-3AD203B41FA5}">
                      <a16:colId xmlns:a16="http://schemas.microsoft.com/office/drawing/2014/main" val="3795066645"/>
                    </a:ext>
                  </a:extLst>
                </a:gridCol>
                <a:gridCol w="1180556">
                  <a:extLst>
                    <a:ext uri="{9D8B030D-6E8A-4147-A177-3AD203B41FA5}">
                      <a16:colId xmlns:a16="http://schemas.microsoft.com/office/drawing/2014/main" val="2864703554"/>
                    </a:ext>
                  </a:extLst>
                </a:gridCol>
                <a:gridCol w="1180556">
                  <a:extLst>
                    <a:ext uri="{9D8B030D-6E8A-4147-A177-3AD203B41FA5}">
                      <a16:colId xmlns:a16="http://schemas.microsoft.com/office/drawing/2014/main" val="944471903"/>
                    </a:ext>
                  </a:extLst>
                </a:gridCol>
                <a:gridCol w="1180556">
                  <a:extLst>
                    <a:ext uri="{9D8B030D-6E8A-4147-A177-3AD203B41FA5}">
                      <a16:colId xmlns:a16="http://schemas.microsoft.com/office/drawing/2014/main" val="25610501"/>
                    </a:ext>
                  </a:extLst>
                </a:gridCol>
              </a:tblGrid>
              <a:tr h="30861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tcPr>
                </a:tc>
                <a:tc>
                  <a:txBody>
                    <a:bodyPr/>
                    <a:lstStyle/>
                    <a:p>
                      <a:r>
                        <a:rPr lang="en-US" sz="900" dirty="0"/>
                        <a:t>Listwise Del runtime (s)</a:t>
                      </a:r>
                    </a:p>
                  </a:txBody>
                  <a:tcPr marL="34290" marR="34290" marT="17145" marB="17145"/>
                </a:tc>
                <a:tc>
                  <a:txBody>
                    <a:bodyPr/>
                    <a:lstStyle/>
                    <a:p>
                      <a:r>
                        <a:rPr lang="en-US" sz="900" dirty="0"/>
                        <a:t> Multiple Imp (s)</a:t>
                      </a:r>
                    </a:p>
                  </a:txBody>
                  <a:tcPr marL="34290" marR="34290" marT="17145" marB="17145"/>
                </a:tc>
                <a:tc>
                  <a:txBody>
                    <a:bodyPr/>
                    <a:lstStyle/>
                    <a:p>
                      <a:r>
                        <a:rPr lang="en-US" sz="900" dirty="0"/>
                        <a:t>Rate</a:t>
                      </a:r>
                    </a:p>
                  </a:txBody>
                  <a:tcPr marL="34290" marR="34290" marT="17145" marB="17145"/>
                </a:tc>
                <a:extLst>
                  <a:ext uri="{0D108BD9-81ED-4DB2-BD59-A6C34878D82A}">
                    <a16:rowId xmlns:a16="http://schemas.microsoft.com/office/drawing/2014/main" val="47882385"/>
                  </a:ext>
                </a:extLst>
              </a:tr>
              <a:tr h="171450">
                <a:tc>
                  <a:txBody>
                    <a:bodyPr/>
                    <a:lstStyle/>
                    <a:p>
                      <a:r>
                        <a:rPr lang="en-US" sz="900" dirty="0"/>
                        <a:t>Case 1</a:t>
                      </a:r>
                    </a:p>
                  </a:txBody>
                  <a:tcPr marL="34290" marR="34290" marT="17145" marB="17145">
                    <a:solidFill>
                      <a:schemeClr val="accent2"/>
                    </a:solidFill>
                  </a:tcPr>
                </a:tc>
                <a:tc>
                  <a:txBody>
                    <a:bodyPr/>
                    <a:lstStyle/>
                    <a:p>
                      <a:r>
                        <a:rPr lang="en-US" sz="900" dirty="0"/>
                        <a:t>0.00731</a:t>
                      </a:r>
                    </a:p>
                  </a:txBody>
                  <a:tcPr marL="34290" marR="34290" marT="17145" marB="17145"/>
                </a:tc>
                <a:tc>
                  <a:txBody>
                    <a:bodyPr/>
                    <a:lstStyle/>
                    <a:p>
                      <a:r>
                        <a:rPr lang="en-US" sz="900" dirty="0"/>
                        <a:t>0.07354</a:t>
                      </a:r>
                    </a:p>
                  </a:txBody>
                  <a:tcPr marL="34290" marR="34290" marT="17145" marB="17145"/>
                </a:tc>
                <a:tc>
                  <a:txBody>
                    <a:bodyPr/>
                    <a:lstStyle/>
                    <a:p>
                      <a:r>
                        <a:rPr lang="en-US" sz="900" dirty="0"/>
                        <a:t>10x faster</a:t>
                      </a:r>
                    </a:p>
                  </a:txBody>
                  <a:tcPr marL="34290" marR="34290" marT="17145" marB="17145"/>
                </a:tc>
                <a:extLst>
                  <a:ext uri="{0D108BD9-81ED-4DB2-BD59-A6C34878D82A}">
                    <a16:rowId xmlns:a16="http://schemas.microsoft.com/office/drawing/2014/main" val="1029343939"/>
                  </a:ext>
                </a:extLst>
              </a:tr>
              <a:tr h="171450">
                <a:tc>
                  <a:txBody>
                    <a:bodyPr/>
                    <a:lstStyle/>
                    <a:p>
                      <a:r>
                        <a:rPr lang="en-US" sz="900" dirty="0"/>
                        <a:t>Case 2</a:t>
                      </a:r>
                    </a:p>
                  </a:txBody>
                  <a:tcPr marL="34290" marR="34290" marT="17145" marB="17145">
                    <a:solidFill>
                      <a:schemeClr val="accent2"/>
                    </a:solidFill>
                  </a:tcPr>
                </a:tc>
                <a:tc>
                  <a:txBody>
                    <a:bodyPr/>
                    <a:lstStyle/>
                    <a:p>
                      <a:r>
                        <a:rPr lang="en-US" sz="900" dirty="0"/>
                        <a:t>0.00770</a:t>
                      </a:r>
                    </a:p>
                  </a:txBody>
                  <a:tcPr marL="34290" marR="34290" marT="17145" marB="17145"/>
                </a:tc>
                <a:tc>
                  <a:txBody>
                    <a:bodyPr/>
                    <a:lstStyle/>
                    <a:p>
                      <a:r>
                        <a:rPr lang="en-US" sz="900" dirty="0"/>
                        <a:t>0.19124</a:t>
                      </a:r>
                    </a:p>
                  </a:txBody>
                  <a:tcPr marL="34290" marR="34290" marT="17145" marB="17145"/>
                </a:tc>
                <a:tc>
                  <a:txBody>
                    <a:bodyPr/>
                    <a:lstStyle/>
                    <a:p>
                      <a:r>
                        <a:rPr lang="en-US" sz="900" dirty="0"/>
                        <a:t>~25x faster</a:t>
                      </a:r>
                    </a:p>
                  </a:txBody>
                  <a:tcPr marL="34290" marR="34290" marT="17145" marB="17145"/>
                </a:tc>
                <a:extLst>
                  <a:ext uri="{0D108BD9-81ED-4DB2-BD59-A6C34878D82A}">
                    <a16:rowId xmlns:a16="http://schemas.microsoft.com/office/drawing/2014/main" val="81840052"/>
                  </a:ext>
                </a:extLst>
              </a:tr>
              <a:tr h="171450">
                <a:tc>
                  <a:txBody>
                    <a:bodyPr/>
                    <a:lstStyle/>
                    <a:p>
                      <a:r>
                        <a:rPr lang="en-US" sz="900" dirty="0"/>
                        <a:t>Case 3</a:t>
                      </a:r>
                    </a:p>
                  </a:txBody>
                  <a:tcPr marL="34290" marR="34290" marT="17145" marB="17145">
                    <a:solidFill>
                      <a:schemeClr val="accent2"/>
                    </a:solidFill>
                  </a:tcPr>
                </a:tc>
                <a:tc>
                  <a:txBody>
                    <a:bodyPr/>
                    <a:lstStyle/>
                    <a:p>
                      <a:r>
                        <a:rPr lang="en-US" sz="900" dirty="0"/>
                        <a:t>0.00705</a:t>
                      </a:r>
                    </a:p>
                  </a:txBody>
                  <a:tcPr marL="34290" marR="34290" marT="17145" marB="17145"/>
                </a:tc>
                <a:tc>
                  <a:txBody>
                    <a:bodyPr/>
                    <a:lstStyle/>
                    <a:p>
                      <a:r>
                        <a:rPr lang="en-US" sz="900" dirty="0"/>
                        <a:t>0.21237</a:t>
                      </a:r>
                    </a:p>
                  </a:txBody>
                  <a:tcPr marL="34290" marR="34290" marT="17145" marB="17145"/>
                </a:tc>
                <a:tc>
                  <a:txBody>
                    <a:bodyPr/>
                    <a:lstStyle/>
                    <a:p>
                      <a:r>
                        <a:rPr lang="en-US" sz="900" dirty="0"/>
                        <a:t>~30x faster</a:t>
                      </a:r>
                    </a:p>
                  </a:txBody>
                  <a:tcPr marL="34290" marR="34290" marT="17145" marB="17145"/>
                </a:tc>
                <a:extLst>
                  <a:ext uri="{0D108BD9-81ED-4DB2-BD59-A6C34878D82A}">
                    <a16:rowId xmlns:a16="http://schemas.microsoft.com/office/drawing/2014/main" val="239775130"/>
                  </a:ext>
                </a:extLst>
              </a:tr>
            </a:tbl>
          </a:graphicData>
        </a:graphic>
      </p:graphicFrame>
      <p:sp>
        <p:nvSpPr>
          <p:cNvPr id="809" name="TextBox 808">
            <a:extLst>
              <a:ext uri="{FF2B5EF4-FFF2-40B4-BE49-F238E27FC236}">
                <a16:creationId xmlns:a16="http://schemas.microsoft.com/office/drawing/2014/main" id="{F0ACFF52-DF2F-92D9-2629-BC7734E2CE7A}"/>
              </a:ext>
            </a:extLst>
          </p:cNvPr>
          <p:cNvSpPr txBox="1"/>
          <p:nvPr/>
        </p:nvSpPr>
        <p:spPr>
          <a:xfrm>
            <a:off x="16835081" y="15228974"/>
            <a:ext cx="2816220" cy="300082"/>
          </a:xfrm>
          <a:prstGeom prst="rect">
            <a:avLst/>
          </a:prstGeom>
          <a:noFill/>
        </p:spPr>
        <p:txBody>
          <a:bodyPr wrap="none" rtlCol="0">
            <a:spAutoFit/>
          </a:bodyPr>
          <a:lstStyle/>
          <a:p>
            <a:r>
              <a:rPr lang="en-US" sz="1350" dirty="0">
                <a:solidFill>
                  <a:schemeClr val="accent2">
                    <a:lumMod val="75000"/>
                  </a:schemeClr>
                </a:solidFill>
              </a:rPr>
              <a:t>Investigation (2) Summarized Results:</a:t>
            </a:r>
          </a:p>
        </p:txBody>
      </p:sp>
      <p:sp>
        <p:nvSpPr>
          <p:cNvPr id="822" name="テキスト ボックス 16">
            <a:extLst>
              <a:ext uri="{FF2B5EF4-FFF2-40B4-BE49-F238E27FC236}">
                <a16:creationId xmlns:a16="http://schemas.microsoft.com/office/drawing/2014/main" id="{103AB8C7-7BD2-92B8-5C2F-B233600A37D8}"/>
              </a:ext>
            </a:extLst>
          </p:cNvPr>
          <p:cNvSpPr txBox="1"/>
          <p:nvPr/>
        </p:nvSpPr>
        <p:spPr>
          <a:xfrm>
            <a:off x="10520918" y="13299142"/>
            <a:ext cx="5486400" cy="346249"/>
          </a:xfrm>
          <a:prstGeom prst="rect">
            <a:avLst/>
          </a:prstGeom>
          <a:solidFill>
            <a:schemeClr val="accent2"/>
          </a:solidFill>
          <a:ln>
            <a:solidFill>
              <a:schemeClr val="accent2"/>
            </a:solidFill>
          </a:ln>
        </p:spPr>
        <p:txBody>
          <a:bodyPr wrap="square" rtlCol="0">
            <a:spAutoFit/>
          </a:bodyPr>
          <a:lstStyle/>
          <a:p>
            <a:r>
              <a:rPr lang="en-US" altLang="ja-JP" sz="1650" b="1" dirty="0">
                <a:solidFill>
                  <a:schemeClr val="bg1"/>
                </a:solidFill>
                <a:latin typeface="Helvetica Neue" charset="0"/>
                <a:ea typeface="Helvetica Neue" charset="0"/>
                <a:cs typeface="Helvetica Neue" charset="0"/>
              </a:rPr>
              <a:t> CONCLUSION</a:t>
            </a:r>
            <a:endParaRPr kumimoji="1" lang="ja-JP" altLang="en-US" sz="1650" b="1" dirty="0">
              <a:solidFill>
                <a:schemeClr val="bg1"/>
              </a:solidFill>
              <a:latin typeface="Helvetica Neue" charset="0"/>
              <a:ea typeface="Helvetica Neue" charset="0"/>
              <a:cs typeface="Helvetica Neue" charset="0"/>
            </a:endParaRPr>
          </a:p>
        </p:txBody>
      </p:sp>
      <p:sp>
        <p:nvSpPr>
          <p:cNvPr id="823" name="正方形/長方形 12">
            <a:extLst>
              <a:ext uri="{FF2B5EF4-FFF2-40B4-BE49-F238E27FC236}">
                <a16:creationId xmlns:a16="http://schemas.microsoft.com/office/drawing/2014/main" id="{38F113E3-FD88-C90D-DCD7-A37FD26972DE}"/>
              </a:ext>
            </a:extLst>
          </p:cNvPr>
          <p:cNvSpPr/>
          <p:nvPr/>
        </p:nvSpPr>
        <p:spPr>
          <a:xfrm>
            <a:off x="10520918" y="13603357"/>
            <a:ext cx="5486400" cy="140661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6" name="TextBox 825">
            <a:extLst>
              <a:ext uri="{FF2B5EF4-FFF2-40B4-BE49-F238E27FC236}">
                <a16:creationId xmlns:a16="http://schemas.microsoft.com/office/drawing/2014/main" id="{9958E47E-428F-E177-0AC7-DDCF4C3CA7A0}"/>
              </a:ext>
            </a:extLst>
          </p:cNvPr>
          <p:cNvSpPr txBox="1"/>
          <p:nvPr/>
        </p:nvSpPr>
        <p:spPr>
          <a:xfrm>
            <a:off x="10611355" y="13655575"/>
            <a:ext cx="5281427" cy="1384995"/>
          </a:xfrm>
          <a:prstGeom prst="rect">
            <a:avLst/>
          </a:prstGeom>
          <a:noFill/>
        </p:spPr>
        <p:txBody>
          <a:bodyPr wrap="square" rtlCol="0">
            <a:spAutoFit/>
          </a:bodyPr>
          <a:lstStyle/>
          <a:p>
            <a:r>
              <a:rPr lang="en-US" sz="1050" dirty="0"/>
              <a:t>If in doubt, choosing multiple imputation for your dataset is generally safest approach. </a:t>
            </a:r>
          </a:p>
          <a:p>
            <a:pPr marL="107165" indent="-107165">
              <a:buFont typeface="Arial" panose="020B0604020202020204" pitchFamily="34" charset="0"/>
              <a:buChar char="•"/>
            </a:pPr>
            <a:r>
              <a:rPr lang="en-US" sz="1050" dirty="0"/>
              <a:t>Depending on the </a:t>
            </a:r>
            <a:r>
              <a:rPr lang="en-US" sz="1050" dirty="0" err="1"/>
              <a:t>missinginess</a:t>
            </a:r>
            <a:r>
              <a:rPr lang="en-US" sz="1050" dirty="0"/>
              <a:t> mechanism underlying your data, the quality of your imputations will vary significantly (</a:t>
            </a:r>
            <a:r>
              <a:rPr lang="en-US" sz="1050" i="1" dirty="0"/>
              <a:t>investigation 1</a:t>
            </a:r>
            <a:r>
              <a:rPr lang="en-US" sz="1050" dirty="0"/>
              <a:t>).</a:t>
            </a:r>
          </a:p>
          <a:p>
            <a:pPr marL="107165" indent="-107165">
              <a:buFont typeface="Arial" panose="020B0604020202020204" pitchFamily="34" charset="0"/>
              <a:buChar char="•"/>
            </a:pPr>
            <a:r>
              <a:rPr lang="en-US" sz="1050" dirty="0"/>
              <a:t>Moreover, there are situations where listwise deletion is orders of magnitude faster and provides unbiased regression coefficients (</a:t>
            </a:r>
            <a:r>
              <a:rPr lang="en-US" sz="1050" i="1" dirty="0"/>
              <a:t>investigation 2</a:t>
            </a:r>
            <a:r>
              <a:rPr lang="en-US" sz="1050" dirty="0"/>
              <a:t>).</a:t>
            </a:r>
          </a:p>
          <a:p>
            <a:r>
              <a:rPr lang="en-US" sz="1050" dirty="0"/>
              <a:t>There are far more imputation methods than just the two discussed here; it is vital to deliberately consider which imputation method is best for your dataset when performing statistical analyses.</a:t>
            </a:r>
          </a:p>
        </p:txBody>
      </p:sp>
      <p:sp>
        <p:nvSpPr>
          <p:cNvPr id="827" name="正方形/長方形 12">
            <a:extLst>
              <a:ext uri="{FF2B5EF4-FFF2-40B4-BE49-F238E27FC236}">
                <a16:creationId xmlns:a16="http://schemas.microsoft.com/office/drawing/2014/main" id="{C3EDFE89-4D6B-DCF8-ECE5-0ED32FDAA058}"/>
              </a:ext>
            </a:extLst>
          </p:cNvPr>
          <p:cNvSpPr/>
          <p:nvPr/>
        </p:nvSpPr>
        <p:spPr>
          <a:xfrm>
            <a:off x="10520918" y="15238775"/>
            <a:ext cx="5486400" cy="108351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8" name="TextBox 827">
            <a:extLst>
              <a:ext uri="{FF2B5EF4-FFF2-40B4-BE49-F238E27FC236}">
                <a16:creationId xmlns:a16="http://schemas.microsoft.com/office/drawing/2014/main" id="{83A6B8ED-AF2F-CE04-86FD-52CD5503A18F}"/>
              </a:ext>
            </a:extLst>
          </p:cNvPr>
          <p:cNvSpPr txBox="1"/>
          <p:nvPr/>
        </p:nvSpPr>
        <p:spPr>
          <a:xfrm>
            <a:off x="10520918" y="15228973"/>
            <a:ext cx="6172200" cy="1477328"/>
          </a:xfrm>
          <a:prstGeom prst="rect">
            <a:avLst/>
          </a:prstGeom>
          <a:noFill/>
        </p:spPr>
        <p:txBody>
          <a:bodyPr wrap="square">
            <a:spAutoFit/>
          </a:bodyPr>
          <a:lstStyle/>
          <a:p>
            <a:r>
              <a:rPr kumimoji="1" lang="en-US" altLang="ja-JP" sz="1650" b="1" dirty="0">
                <a:solidFill>
                  <a:schemeClr val="accent2"/>
                </a:solidFill>
                <a:latin typeface="Times New Roman" panose="02020603050405020304" pitchFamily="18" charset="0"/>
                <a:ea typeface="Helvetica Neue" charset="0"/>
                <a:cs typeface="Times New Roman" panose="02020603050405020304" pitchFamily="18" charset="0"/>
              </a:rPr>
              <a:t> References &amp; Acknowledgment</a:t>
            </a:r>
          </a:p>
          <a:p>
            <a:pPr marL="214329" indent="-214329">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Textbook, paper (TODO)</a:t>
            </a:r>
          </a:p>
          <a:p>
            <a:pPr marL="214329" indent="-214329">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Thank you to Professor Nathalie Moon for her expertise and guidance</a:t>
            </a:r>
          </a:p>
          <a:p>
            <a:pPr marL="214329" indent="-214329">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Add </a:t>
            </a:r>
            <a:r>
              <a:rPr kumimoji="1" lang="en-US" altLang="ja-JP" sz="1350" b="1" dirty="0" err="1">
                <a:latin typeface="Times New Roman" panose="02020603050405020304" pitchFamily="18" charset="0"/>
                <a:ea typeface="Helvetica Neue" charset="0"/>
                <a:cs typeface="Times New Roman" panose="02020603050405020304" pitchFamily="18" charset="0"/>
              </a:rPr>
              <a:t>Github</a:t>
            </a:r>
            <a:r>
              <a:rPr kumimoji="1" lang="en-US" altLang="ja-JP" sz="1350" b="1" dirty="0">
                <a:latin typeface="Times New Roman" panose="02020603050405020304" pitchFamily="18" charset="0"/>
                <a:ea typeface="Helvetica Neue" charset="0"/>
                <a:cs typeface="Times New Roman" panose="02020603050405020304" pitchFamily="18" charset="0"/>
              </a:rPr>
              <a:t> link for full code</a:t>
            </a:r>
            <a:endParaRPr kumimoji="1" lang="en-US" altLang="ja-JP" sz="1200" b="1" dirty="0">
              <a:latin typeface="Times New Roman" panose="02020603050405020304" pitchFamily="18" charset="0"/>
              <a:ea typeface="Helvetica Neue" charset="0"/>
              <a:cs typeface="Times New Roman" panose="02020603050405020304" pitchFamily="18" charset="0"/>
            </a:endParaRPr>
          </a:p>
          <a:p>
            <a:endParaRPr kumimoji="1" lang="en-US" altLang="ja-JP" sz="1650" b="1" dirty="0">
              <a:latin typeface="Times New Roman" panose="02020603050405020304" pitchFamily="18" charset="0"/>
              <a:ea typeface="Helvetica Neue" charset="0"/>
              <a:cs typeface="Times New Roman" panose="02020603050405020304" pitchFamily="18" charset="0"/>
            </a:endParaRPr>
          </a:p>
          <a:p>
            <a:endParaRPr kumimoji="1" lang="ja-JP" altLang="en-US" sz="165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829" name="正方形/長方形 17">
            <a:extLst>
              <a:ext uri="{FF2B5EF4-FFF2-40B4-BE49-F238E27FC236}">
                <a16:creationId xmlns:a16="http://schemas.microsoft.com/office/drawing/2014/main" id="{4D9D219E-10D9-E676-DFF6-E505B42D18E8}"/>
              </a:ext>
            </a:extLst>
          </p:cNvPr>
          <p:cNvSpPr/>
          <p:nvPr/>
        </p:nvSpPr>
        <p:spPr>
          <a:xfrm>
            <a:off x="10596441" y="8510366"/>
            <a:ext cx="5353476" cy="468756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6" name="正方形/長方形 17">
            <a:extLst>
              <a:ext uri="{FF2B5EF4-FFF2-40B4-BE49-F238E27FC236}">
                <a16:creationId xmlns:a16="http://schemas.microsoft.com/office/drawing/2014/main" id="{D4779C7F-BD6B-73EB-72DA-2227FF073B5B}"/>
              </a:ext>
            </a:extLst>
          </p:cNvPr>
          <p:cNvSpPr/>
          <p:nvPr/>
        </p:nvSpPr>
        <p:spPr>
          <a:xfrm>
            <a:off x="10594488" y="5764693"/>
            <a:ext cx="5353476" cy="272999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7" name="正方形/長方形 17">
            <a:extLst>
              <a:ext uri="{FF2B5EF4-FFF2-40B4-BE49-F238E27FC236}">
                <a16:creationId xmlns:a16="http://schemas.microsoft.com/office/drawing/2014/main" id="{7D729F1A-CF1D-72FE-83C0-B3E05695E945}"/>
              </a:ext>
            </a:extLst>
          </p:cNvPr>
          <p:cNvSpPr/>
          <p:nvPr/>
        </p:nvSpPr>
        <p:spPr>
          <a:xfrm>
            <a:off x="10585373" y="4864116"/>
            <a:ext cx="5353476" cy="65755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Tree>
    <p:extLst>
      <p:ext uri="{BB962C8B-B14F-4D97-AF65-F5344CB8AC3E}">
        <p14:creationId xmlns:p14="http://schemas.microsoft.com/office/powerpoint/2010/main" val="30973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Rectangle 834">
            <a:extLst>
              <a:ext uri="{FF2B5EF4-FFF2-40B4-BE49-F238E27FC236}">
                <a16:creationId xmlns:a16="http://schemas.microsoft.com/office/drawing/2014/main" id="{AA1018B1-BC15-8AE3-51BB-0F8E7A2F2F3B}"/>
              </a:ext>
            </a:extLst>
          </p:cNvPr>
          <p:cNvSpPr/>
          <p:nvPr/>
        </p:nvSpPr>
        <p:spPr>
          <a:xfrm flipV="1">
            <a:off x="10811460" y="6118640"/>
            <a:ext cx="4947081" cy="1649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4" name="Rectangle 833">
            <a:extLst>
              <a:ext uri="{FF2B5EF4-FFF2-40B4-BE49-F238E27FC236}">
                <a16:creationId xmlns:a16="http://schemas.microsoft.com/office/drawing/2014/main" id="{F2DEF6E0-39CC-8E28-D0C0-DE0F52F6ABF2}"/>
              </a:ext>
            </a:extLst>
          </p:cNvPr>
          <p:cNvSpPr/>
          <p:nvPr/>
        </p:nvSpPr>
        <p:spPr>
          <a:xfrm>
            <a:off x="10816833" y="6762084"/>
            <a:ext cx="4947081" cy="16753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3" name="Rectangle 832">
            <a:extLst>
              <a:ext uri="{FF2B5EF4-FFF2-40B4-BE49-F238E27FC236}">
                <a16:creationId xmlns:a16="http://schemas.microsoft.com/office/drawing/2014/main" id="{3C0AF493-9DD9-CBE1-C20A-A0BB72597B1C}"/>
              </a:ext>
            </a:extLst>
          </p:cNvPr>
          <p:cNvSpPr/>
          <p:nvPr/>
        </p:nvSpPr>
        <p:spPr>
          <a:xfrm>
            <a:off x="10790578" y="7336898"/>
            <a:ext cx="4947081" cy="3228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2" name="Rectangle 831">
            <a:extLst>
              <a:ext uri="{FF2B5EF4-FFF2-40B4-BE49-F238E27FC236}">
                <a16:creationId xmlns:a16="http://schemas.microsoft.com/office/drawing/2014/main" id="{E70BF5E8-051C-2419-9EB7-952D992781BE}"/>
              </a:ext>
            </a:extLst>
          </p:cNvPr>
          <p:cNvSpPr/>
          <p:nvPr/>
        </p:nvSpPr>
        <p:spPr>
          <a:xfrm>
            <a:off x="10760117" y="10634333"/>
            <a:ext cx="5132663" cy="7123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0" name="Rectangle 829">
            <a:extLst>
              <a:ext uri="{FF2B5EF4-FFF2-40B4-BE49-F238E27FC236}">
                <a16:creationId xmlns:a16="http://schemas.microsoft.com/office/drawing/2014/main" id="{868E7436-8805-EC44-D3C2-91605E47DD4D}"/>
              </a:ext>
            </a:extLst>
          </p:cNvPr>
          <p:cNvSpPr/>
          <p:nvPr/>
        </p:nvSpPr>
        <p:spPr>
          <a:xfrm>
            <a:off x="10725991" y="8804554"/>
            <a:ext cx="4728182" cy="2114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5" name="Rectangle 814">
            <a:extLst>
              <a:ext uri="{FF2B5EF4-FFF2-40B4-BE49-F238E27FC236}">
                <a16:creationId xmlns:a16="http://schemas.microsoft.com/office/drawing/2014/main" id="{CA18274C-FD21-E4FB-66DC-74A8BE0E299E}"/>
              </a:ext>
            </a:extLst>
          </p:cNvPr>
          <p:cNvSpPr/>
          <p:nvPr/>
        </p:nvSpPr>
        <p:spPr>
          <a:xfrm>
            <a:off x="16832667" y="13514613"/>
            <a:ext cx="5444163" cy="168179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4" name="Rectangle 813">
            <a:extLst>
              <a:ext uri="{FF2B5EF4-FFF2-40B4-BE49-F238E27FC236}">
                <a16:creationId xmlns:a16="http://schemas.microsoft.com/office/drawing/2014/main" id="{01890A89-245E-CB9B-D504-446AF425A037}"/>
              </a:ext>
            </a:extLst>
          </p:cNvPr>
          <p:cNvSpPr/>
          <p:nvPr/>
        </p:nvSpPr>
        <p:spPr>
          <a:xfrm>
            <a:off x="16811549" y="10854144"/>
            <a:ext cx="5444163" cy="241821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3" name="Rectangle 812">
            <a:extLst>
              <a:ext uri="{FF2B5EF4-FFF2-40B4-BE49-F238E27FC236}">
                <a16:creationId xmlns:a16="http://schemas.microsoft.com/office/drawing/2014/main" id="{7CA28974-3673-D5E4-FE41-087773055D13}"/>
              </a:ext>
            </a:extLst>
          </p:cNvPr>
          <p:cNvSpPr/>
          <p:nvPr/>
        </p:nvSpPr>
        <p:spPr>
          <a:xfrm>
            <a:off x="16832667" y="8517269"/>
            <a:ext cx="5444163" cy="21129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70" name="TextBox 769">
            <a:extLst>
              <a:ext uri="{FF2B5EF4-FFF2-40B4-BE49-F238E27FC236}">
                <a16:creationId xmlns:a16="http://schemas.microsoft.com/office/drawing/2014/main" id="{938DA395-CBCF-EE45-5154-7BD952451EDA}"/>
              </a:ext>
            </a:extLst>
          </p:cNvPr>
          <p:cNvSpPr txBox="1"/>
          <p:nvPr/>
        </p:nvSpPr>
        <p:spPr>
          <a:xfrm>
            <a:off x="10694430" y="65272"/>
            <a:ext cx="8839200" cy="1200329"/>
          </a:xfrm>
          <a:prstGeom prst="rect">
            <a:avLst/>
          </a:prstGeom>
          <a:noFill/>
        </p:spPr>
        <p:txBody>
          <a:bodyPr wrap="square">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473567" y="1375547"/>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19662961" y="136911"/>
            <a:ext cx="2254476" cy="166971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10527030" y="2119564"/>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a:t>
            </a:r>
            <a:r>
              <a:rPr lang="en-US" altLang="ja-JP" sz="1650" b="1" dirty="0">
                <a:solidFill>
                  <a:schemeClr val="bg1"/>
                </a:solidFill>
                <a:latin typeface="Helvetica Neue" charset="0"/>
                <a:ea typeface="Helvetica Neue" charset="0"/>
                <a:cs typeface="Helvetica Neue" charset="0"/>
              </a:rPr>
              <a:t>BSTRACT</a:t>
            </a:r>
            <a:endParaRPr kumimoji="1" lang="ja-JP" altLang="en-US" sz="165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10527030" y="2512146"/>
            <a:ext cx="5486400" cy="1465603"/>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76" name="TextBox 775">
            <a:extLst>
              <a:ext uri="{FF2B5EF4-FFF2-40B4-BE49-F238E27FC236}">
                <a16:creationId xmlns:a16="http://schemas.microsoft.com/office/drawing/2014/main" id="{6E092D70-4633-21D5-9EA1-E1D21572DF57}"/>
              </a:ext>
            </a:extLst>
          </p:cNvPr>
          <p:cNvSpPr txBox="1"/>
          <p:nvPr/>
        </p:nvSpPr>
        <p:spPr>
          <a:xfrm>
            <a:off x="10635176" y="2639281"/>
            <a:ext cx="5155170" cy="1777538"/>
          </a:xfrm>
          <a:prstGeom prst="rect">
            <a:avLst/>
          </a:prstGeom>
          <a:noFill/>
        </p:spPr>
        <p:txBody>
          <a:bodyPr wrap="square">
            <a:spAutoFit/>
          </a:bodyPr>
          <a:lstStyle/>
          <a:p>
            <a:pPr fontAlgn="base"/>
            <a:r>
              <a:rPr lang="en-US" sz="2025" dirty="0">
                <a:solidFill>
                  <a:srgbClr val="333333"/>
                </a:solidFill>
                <a:latin typeface="Times New Roman" panose="02020603050405020304" pitchFamily="18" charset="0"/>
                <a:cs typeface="Times New Roman" panose="02020603050405020304" pitchFamily="18" charset="0"/>
              </a:rPr>
              <a:t>Analysis of </a:t>
            </a:r>
            <a:r>
              <a:rPr lang="en-US" sz="2025" b="1" dirty="0">
                <a:solidFill>
                  <a:srgbClr val="333333"/>
                </a:solidFill>
                <a:latin typeface="Times New Roman" panose="02020603050405020304" pitchFamily="18" charset="0"/>
                <a:cs typeface="Times New Roman" panose="02020603050405020304" pitchFamily="18" charset="0"/>
              </a:rPr>
              <a:t>missing data mechanisms </a:t>
            </a:r>
            <a:r>
              <a:rPr lang="en-US" sz="2025" dirty="0">
                <a:solidFill>
                  <a:srgbClr val="333333"/>
                </a:solidFill>
                <a:latin typeface="Times New Roman" panose="02020603050405020304" pitchFamily="18" charset="0"/>
                <a:cs typeface="Times New Roman" panose="02020603050405020304" pitchFamily="18" charset="0"/>
              </a:rPr>
              <a:t>and </a:t>
            </a:r>
            <a:r>
              <a:rPr lang="en-US" sz="2025"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Designing</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R simulations </a:t>
            </a:r>
            <a:r>
              <a:rPr lang="en-US" sz="2025"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2025" dirty="0">
                <a:solidFill>
                  <a:srgbClr val="333333"/>
                </a:solidFill>
                <a:latin typeface="Times New Roman" panose="02020603050405020304" pitchFamily="18" charset="0"/>
                <a:cs typeface="Times New Roman" panose="02020603050405020304" pitchFamily="18" charset="0"/>
              </a:rPr>
            </a:br>
            <a:endParaRPr lang="en-US" sz="2025" dirty="0">
              <a:solidFill>
                <a:srgbClr val="000000"/>
              </a:solidFill>
              <a:latin typeface="Times New Roman" panose="02020603050405020304" pitchFamily="18" charset="0"/>
              <a:cs typeface="Times New Roman" panose="02020603050405020304" pitchFamily="18" charset="0"/>
            </a:endParaRPr>
          </a:p>
          <a:p>
            <a:br>
              <a:rPr lang="en-US" sz="413" dirty="0"/>
            </a:br>
            <a:endParaRPr lang="en-US" sz="413"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10520918" y="4183996"/>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I</a:t>
            </a:r>
            <a:r>
              <a:rPr lang="en-US" altLang="ja-JP" sz="1650" b="1" dirty="0">
                <a:solidFill>
                  <a:schemeClr val="bg1"/>
                </a:solidFill>
                <a:latin typeface="Helvetica Neue" charset="0"/>
                <a:ea typeface="Helvetica Neue" charset="0"/>
                <a:cs typeface="Helvetica Neue" charset="0"/>
              </a:rPr>
              <a:t>NTRODUCTION</a:t>
            </a:r>
            <a:endParaRPr kumimoji="1" lang="ja-JP" altLang="en-US" sz="165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10520918" y="4564869"/>
            <a:ext cx="5486400" cy="8707157"/>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6790430" y="2513041"/>
            <a:ext cx="5486400" cy="1380924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rgbClr val="FF0000"/>
              </a:solidFill>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10604260" y="4622822"/>
            <a:ext cx="956865" cy="276999"/>
          </a:xfrm>
          <a:prstGeom prst="rect">
            <a:avLst/>
          </a:prstGeom>
          <a:noFill/>
        </p:spPr>
        <p:txBody>
          <a:bodyPr wrap="none" rtlCol="0">
            <a:spAutoFit/>
          </a:bodyPr>
          <a:lstStyle/>
          <a:p>
            <a:r>
              <a:rPr lang="en-US" sz="1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10623072" y="5521671"/>
            <a:ext cx="885627" cy="276999"/>
          </a:xfrm>
          <a:prstGeom prst="rect">
            <a:avLst/>
          </a:prstGeom>
          <a:noFill/>
        </p:spPr>
        <p:txBody>
          <a:bodyPr wrap="none" rtlCol="0">
            <a:spAutoFit/>
          </a:bodyPr>
          <a:lstStyle/>
          <a:p>
            <a:r>
              <a:rPr lang="en-US" sz="1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0843264" y="6134317"/>
            <a:ext cx="5039185" cy="784830"/>
          </a:xfrm>
          <a:prstGeom prst="rect">
            <a:avLst/>
          </a:prstGeom>
          <a:noFill/>
        </p:spPr>
        <p:txBody>
          <a:bodyPr wrap="square" rtlCol="0">
            <a:spAutoFit/>
          </a:bodyPr>
          <a:lstStyle/>
          <a:p>
            <a:r>
              <a:rPr lang="en-US" sz="900" b="1" dirty="0"/>
              <a:t>MCAR</a:t>
            </a:r>
            <a:r>
              <a:rPr lang="en-US" sz="900" dirty="0"/>
              <a:t>: When probability of missingness for data points in a dataset is constant.</a:t>
            </a:r>
          </a:p>
          <a:p>
            <a:pPr marL="385763" lvl="1" indent="-214313">
              <a:buFont typeface="Arial" panose="020B0604020202020204" pitchFamily="34" charset="0"/>
              <a:buChar char="•"/>
            </a:pPr>
            <a:r>
              <a:rPr lang="en-US" sz="900" dirty="0"/>
              <a:t>Each student’s mark is stored in a spreadsheet by the instructor but following a computer update 10% of the data is deleted at random. </a:t>
            </a:r>
          </a:p>
          <a:p>
            <a:pPr marL="385763" lvl="1" indent="-214313">
              <a:buFont typeface="Arial" panose="020B0604020202020204" pitchFamily="34" charset="0"/>
              <a:buChar char="•"/>
            </a:pPr>
            <a:endParaRPr lang="en-US" sz="900" dirty="0"/>
          </a:p>
          <a:p>
            <a:pPr marL="385763" lvl="1" indent="-214313">
              <a:buFont typeface="Arial" panose="020B0604020202020204" pitchFamily="34" charset="0"/>
              <a:buChar char="•"/>
            </a:pPr>
            <a:endParaRPr lang="en-US" sz="9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0843264" y="6766953"/>
            <a:ext cx="4947082" cy="784830"/>
          </a:xfrm>
          <a:prstGeom prst="rect">
            <a:avLst/>
          </a:prstGeom>
          <a:noFill/>
        </p:spPr>
        <p:txBody>
          <a:bodyPr wrap="square" rtlCol="0">
            <a:spAutoFit/>
          </a:bodyPr>
          <a:lstStyle/>
          <a:p>
            <a:r>
              <a:rPr lang="en-US" sz="900" b="1" dirty="0"/>
              <a:t>MAR</a:t>
            </a:r>
            <a:r>
              <a:rPr lang="en-US" sz="900" dirty="0"/>
              <a:t>: When probability of missingness is dependent on some observed variable of the dataset.</a:t>
            </a:r>
          </a:p>
          <a:p>
            <a:pPr marL="300038" lvl="1" indent="-128588">
              <a:buFont typeface="Arial" panose="020B0604020202020204" pitchFamily="34" charset="0"/>
              <a:buChar char="•"/>
            </a:pPr>
            <a:r>
              <a:rPr lang="en-US" sz="9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300038" lvl="1" indent="-128588">
              <a:buFont typeface="Arial" panose="020B0604020202020204" pitchFamily="34" charset="0"/>
              <a:buChar char="•"/>
            </a:pPr>
            <a:endParaRPr lang="en-US" sz="9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0811460" y="7345794"/>
            <a:ext cx="4947082" cy="1477328"/>
          </a:xfrm>
          <a:prstGeom prst="rect">
            <a:avLst/>
          </a:prstGeom>
          <a:noFill/>
        </p:spPr>
        <p:txBody>
          <a:bodyPr wrap="square" rtlCol="0">
            <a:spAutoFit/>
          </a:bodyPr>
          <a:lstStyle/>
          <a:p>
            <a:r>
              <a:rPr lang="en-US" sz="900" b="1" dirty="0"/>
              <a:t>MNAR</a:t>
            </a:r>
            <a:r>
              <a:rPr lang="en-US" sz="900" dirty="0"/>
              <a:t>: When probability of missingness is dependent on the true value of the data point which we don’t</a:t>
            </a:r>
          </a:p>
          <a:p>
            <a:r>
              <a:rPr lang="en-US" sz="900" dirty="0"/>
              <a:t>know for all subjects.</a:t>
            </a:r>
          </a:p>
          <a:p>
            <a:r>
              <a:rPr lang="en-US" sz="9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900" b="1" dirty="0"/>
              <a:t>		– </a:t>
            </a:r>
            <a:r>
              <a:rPr lang="en-US" sz="900" dirty="0"/>
              <a:t>If a student’s true mark is an A, they are 90% likely to state their true mark. </a:t>
            </a:r>
            <a:r>
              <a:rPr lang="en-US" sz="900" b="1" dirty="0"/>
              <a:t>– </a:t>
            </a:r>
            <a:r>
              <a:rPr lang="en-US" sz="900" dirty="0"/>
              <a:t>If a student’s true mark is a B, they are 70% likely to state their true mark. </a:t>
            </a:r>
            <a:r>
              <a:rPr lang="en-US" sz="900" b="1" dirty="0"/>
              <a:t>– </a:t>
            </a:r>
            <a:r>
              <a:rPr lang="en-US" sz="900" dirty="0"/>
              <a:t>If a student’s true mark is a C, they are 50% likely to state their true mark. </a:t>
            </a:r>
          </a:p>
          <a:p>
            <a:pPr marL="128588" indent="-128588">
              <a:buFont typeface="Arial" panose="020B0604020202020204" pitchFamily="34" charset="0"/>
              <a:buChar char="•"/>
            </a:pPr>
            <a:endParaRPr lang="en-US" sz="9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0737611" y="8825061"/>
            <a:ext cx="4828566" cy="369332"/>
          </a:xfrm>
          <a:prstGeom prst="rect">
            <a:avLst/>
          </a:prstGeom>
          <a:noFill/>
        </p:spPr>
        <p:txBody>
          <a:bodyPr wrap="none" rtlCol="0">
            <a:spAutoFit/>
          </a:bodyPr>
          <a:lstStyle/>
          <a:p>
            <a:r>
              <a:rPr lang="en-US" sz="900" b="1" dirty="0"/>
              <a:t>Listwise Deletion</a:t>
            </a:r>
            <a:r>
              <a:rPr lang="en-US" sz="900" dirty="0"/>
              <a:t>: Eliminates all observations containing ANY missing values in variables of interest</a:t>
            </a:r>
          </a:p>
          <a:p>
            <a:r>
              <a:rPr lang="en-US" sz="9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0737611" y="10612331"/>
            <a:ext cx="5370381" cy="784830"/>
          </a:xfrm>
          <a:prstGeom prst="rect">
            <a:avLst/>
          </a:prstGeom>
          <a:noFill/>
        </p:spPr>
        <p:txBody>
          <a:bodyPr wrap="none" rtlCol="0">
            <a:spAutoFit/>
          </a:bodyPr>
          <a:lstStyle/>
          <a:p>
            <a:r>
              <a:rPr lang="en-US" sz="900" b="1" dirty="0"/>
              <a:t>Multiple Imputation</a:t>
            </a:r>
            <a:r>
              <a:rPr lang="en-US" sz="900" dirty="0"/>
              <a:t>:</a:t>
            </a:r>
          </a:p>
          <a:p>
            <a:pPr marL="342900" lvl="1" indent="-171450">
              <a:buFont typeface="+mj-lt"/>
              <a:buAutoNum type="arabicPeriod"/>
            </a:pPr>
            <a:r>
              <a:rPr lang="en-US" sz="900" dirty="0"/>
              <a:t>Takes incomplete dataset and creates multiple copies of it.</a:t>
            </a:r>
          </a:p>
          <a:p>
            <a:pPr marL="342900" lvl="1" indent="-171450">
              <a:buFont typeface="+mj-lt"/>
              <a:buAutoNum type="arabicPeriod"/>
            </a:pPr>
            <a:r>
              <a:rPr lang="en-US" sz="900" dirty="0"/>
              <a:t>Impute incomplete columns with plausible values through an iterative predictive method for each copy</a:t>
            </a:r>
          </a:p>
          <a:p>
            <a:pPr marL="342900" lvl="1" indent="-171450">
              <a:buFont typeface="+mj-lt"/>
              <a:buAutoNum type="arabicPeriod"/>
            </a:pPr>
            <a:r>
              <a:rPr lang="en-US" sz="900" dirty="0"/>
              <a:t>Obtain estimate for parameter of interest for each copy</a:t>
            </a:r>
          </a:p>
          <a:p>
            <a:pPr marL="342900" lvl="1" indent="-171450">
              <a:buFont typeface="+mj-lt"/>
              <a:buAutoNum type="arabicPeriod"/>
            </a:pPr>
            <a:r>
              <a:rPr lang="en-US" sz="9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0737611" y="5798989"/>
            <a:ext cx="1810047" cy="276999"/>
          </a:xfrm>
          <a:prstGeom prst="rect">
            <a:avLst/>
          </a:prstGeom>
          <a:noFill/>
        </p:spPr>
        <p:txBody>
          <a:bodyPr wrap="none" rtlCol="0">
            <a:spAutoFit/>
          </a:bodyPr>
          <a:lstStyle/>
          <a:p>
            <a:r>
              <a:rPr lang="en-US" sz="1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0737611" y="8517269"/>
            <a:ext cx="1610441" cy="276999"/>
          </a:xfrm>
          <a:prstGeom prst="rect">
            <a:avLst/>
          </a:prstGeom>
          <a:noFill/>
        </p:spPr>
        <p:txBody>
          <a:bodyPr wrap="none" rtlCol="0">
            <a:spAutoFit/>
          </a:bodyPr>
          <a:lstStyle/>
          <a:p>
            <a:r>
              <a:rPr lang="en-US" sz="1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0737611" y="4979029"/>
            <a:ext cx="5155169" cy="646331"/>
          </a:xfrm>
          <a:prstGeom prst="rect">
            <a:avLst/>
          </a:prstGeom>
          <a:noFill/>
        </p:spPr>
        <p:txBody>
          <a:bodyPr wrap="square" rtlCol="0">
            <a:spAutoFit/>
          </a:bodyPr>
          <a:lstStyle/>
          <a:p>
            <a:pPr marL="214307" indent="-214307">
              <a:buFont typeface="Arial" panose="020B0604020202020204" pitchFamily="34" charset="0"/>
              <a:buChar char="•"/>
            </a:pPr>
            <a:r>
              <a:rPr lang="en-US" sz="900" dirty="0"/>
              <a:t>Interested in what scenarios different imputation techniques should be used to reduce runtime without sacrificing bias, error, and other performance measures.</a:t>
            </a:r>
          </a:p>
          <a:p>
            <a:pPr marL="214307" indent="-214307">
              <a:buFont typeface="Arial" panose="020B0604020202020204" pitchFamily="34" charset="0"/>
              <a:buChar char="•"/>
            </a:pPr>
            <a:r>
              <a:rPr lang="en-US" sz="900" dirty="0"/>
              <a:t>Determine the types of missing data in the real world</a:t>
            </a:r>
          </a:p>
          <a:p>
            <a:pPr marL="214307" indent="-214307">
              <a:buFont typeface="Arial" panose="020B0604020202020204" pitchFamily="34" charset="0"/>
              <a:buChar char="•"/>
            </a:pPr>
            <a:endParaRPr lang="en-US" sz="9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6790430" y="2126309"/>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t>
            </a:r>
            <a:r>
              <a:rPr lang="en-US" altLang="ja-JP" sz="1650" b="1" dirty="0">
                <a:solidFill>
                  <a:schemeClr val="bg1"/>
                </a:solidFill>
                <a:latin typeface="Helvetica Neue" charset="0"/>
                <a:ea typeface="Helvetica Neue" charset="0"/>
                <a:cs typeface="Helvetica Neue" charset="0"/>
              </a:rPr>
              <a:t>INVESTIGATIONS</a:t>
            </a:r>
            <a:endParaRPr kumimoji="1" lang="ja-JP" altLang="en-US" sz="165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6796542" y="2600437"/>
            <a:ext cx="5878945" cy="329001"/>
          </a:xfrm>
          <a:prstGeom prst="rect">
            <a:avLst/>
          </a:prstGeom>
          <a:noFill/>
        </p:spPr>
        <p:txBody>
          <a:bodyPr wrap="square" rtlCol="0">
            <a:spAutoFit/>
          </a:bodyPr>
          <a:lstStyle/>
          <a:p>
            <a:r>
              <a:rPr lang="en-US" sz="1538" b="1" dirty="0">
                <a:solidFill>
                  <a:schemeClr val="accent2"/>
                </a:solidFill>
              </a:rPr>
              <a:t>(1) Multiple imputation under varying levels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6875812" y="8018702"/>
            <a:ext cx="5543633" cy="346249"/>
          </a:xfrm>
          <a:prstGeom prst="rect">
            <a:avLst/>
          </a:prstGeom>
          <a:noFill/>
        </p:spPr>
        <p:txBody>
          <a:bodyPr wrap="none" rtlCol="0">
            <a:spAutoFit/>
          </a:bodyPr>
          <a:lstStyle/>
          <a:p>
            <a:r>
              <a:rPr lang="en-US" sz="1650" b="1" dirty="0">
                <a:solidFill>
                  <a:schemeClr val="accent2"/>
                </a:solidFill>
              </a:rPr>
              <a:t>(2) When Listwise Deletion Outperforms Multiple Imputation</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6903751" y="8297898"/>
            <a:ext cx="3168431" cy="323165"/>
          </a:xfrm>
          <a:prstGeom prst="rect">
            <a:avLst/>
          </a:prstGeom>
          <a:noFill/>
        </p:spPr>
        <p:txBody>
          <a:bodyPr wrap="none" rtlCol="0">
            <a:spAutoFit/>
          </a:bodyPr>
          <a:lstStyle/>
          <a:p>
            <a:r>
              <a:rPr lang="en-US" sz="1500" b="1" dirty="0">
                <a:solidFill>
                  <a:schemeClr val="accent2">
                    <a:lumMod val="75000"/>
                  </a:schemeClr>
                </a:solidFill>
              </a:rPr>
              <a:t>Case 1: </a:t>
            </a:r>
            <a:r>
              <a:rPr lang="en-US" sz="1350" b="1" dirty="0">
                <a:solidFill>
                  <a:schemeClr val="accent2">
                    <a:lumMod val="75000"/>
                  </a:schemeClr>
                </a:solidFill>
              </a:rPr>
              <a:t>Missing Data only in Response </a:t>
            </a:r>
            <a:r>
              <a:rPr lang="en-US" sz="1350" b="1" i="1" dirty="0">
                <a:solidFill>
                  <a:schemeClr val="accent2">
                    <a:lumMod val="75000"/>
                  </a:schemeClr>
                </a:solidFill>
              </a:rPr>
              <a:t>Y</a:t>
            </a:r>
            <a:r>
              <a:rPr lang="en-US" sz="1350" b="1" dirty="0">
                <a:solidFill>
                  <a:schemeClr val="accent2">
                    <a:lumMod val="75000"/>
                  </a:schemeClr>
                </a:solidFill>
              </a:rPr>
              <a:t>  </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6902978" y="4978226"/>
            <a:ext cx="2519359" cy="1347049"/>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6894164" y="4296583"/>
            <a:ext cx="2501055" cy="739413"/>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6902978" y="3738812"/>
            <a:ext cx="2170382" cy="665264"/>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6902978" y="2991347"/>
            <a:ext cx="2513509" cy="84856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19698962" y="2900118"/>
                <a:ext cx="2056127" cy="1136721"/>
              </a:xfrm>
              <a:prstGeom prst="rect">
                <a:avLst/>
              </a:prstGeom>
              <a:noFill/>
            </p:spPr>
            <p:txBody>
              <a:bodyPr wrap="square" rtlCol="0">
                <a:spAutoFit/>
              </a:bodyPr>
              <a:lstStyle/>
              <a:p>
                <a:pPr>
                  <a:lnSpc>
                    <a:spcPct val="150000"/>
                  </a:lnSpc>
                </a:pPr>
                <a:r>
                  <a:rPr lang="en-US" sz="900" b="1" dirty="0"/>
                  <a:t>Simulate determining </a:t>
                </a:r>
                <a14:m>
                  <m:oMath xmlns:m="http://schemas.openxmlformats.org/officeDocument/2006/math">
                    <m:sSub>
                      <m:sSubPr>
                        <m:ctrlPr>
                          <a:rPr lang="en-US" sz="900" b="1" i="1">
                            <a:latin typeface="Cambria Math" panose="02040503050406030204" pitchFamily="18" charset="0"/>
                          </a:rPr>
                        </m:ctrlPr>
                      </m:sSubPr>
                      <m:e>
                        <m:r>
                          <a:rPr lang="en-US" sz="900" b="1" i="1">
                            <a:latin typeface="Cambria Math" panose="02040503050406030204" pitchFamily="18" charset="0"/>
                          </a:rPr>
                          <m:t>𝜷</m:t>
                        </m:r>
                      </m:e>
                      <m:sub>
                        <m:r>
                          <a:rPr lang="en-US" sz="900" b="1" i="1">
                            <a:latin typeface="Cambria Math" panose="02040503050406030204" pitchFamily="18" charset="0"/>
                          </a:rPr>
                          <m:t>𝟏</m:t>
                        </m:r>
                      </m:sub>
                    </m:sSub>
                    <m:r>
                      <a:rPr lang="en-US" sz="900" b="1" i="1">
                        <a:latin typeface="Cambria Math" panose="02040503050406030204" pitchFamily="18" charset="0"/>
                      </a:rPr>
                      <m:t>=</m:t>
                    </m:r>
                    <m:r>
                      <a:rPr lang="en-US" sz="900" b="1" i="1">
                        <a:latin typeface="Cambria Math" panose="02040503050406030204" pitchFamily="18" charset="0"/>
                      </a:rPr>
                      <m:t>𝟏</m:t>
                    </m:r>
                  </m:oMath>
                </a14:m>
                <a:endParaRPr lang="en-US" sz="900" b="1" dirty="0"/>
              </a:p>
              <a:p>
                <a:pPr marL="300038" lvl="1" indent="-128588">
                  <a:lnSpc>
                    <a:spcPct val="150000"/>
                  </a:lnSpc>
                  <a:buFont typeface="+mj-lt"/>
                  <a:buAutoNum type="arabicPeriod"/>
                </a:pPr>
                <a:r>
                  <a:rPr lang="en-US" sz="900" dirty="0"/>
                  <a:t>MCAR: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38" lvl="1" indent="-128588">
                  <a:lnSpc>
                    <a:spcPct val="150000"/>
                  </a:lnSpc>
                  <a:buFont typeface="+mj-lt"/>
                  <a:buAutoNum type="arabicPeriod"/>
                </a:pPr>
                <a:r>
                  <a:rPr lang="en-US" sz="900" dirty="0"/>
                  <a:t>MAR: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1,</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2,</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2</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38" lvl="1" indent="-128588">
                  <a:lnSpc>
                    <a:spcPct val="150000"/>
                  </a:lnSpc>
                  <a:buFont typeface="+mj-lt"/>
                  <a:buAutoNum type="arabicPeriod"/>
                </a:pPr>
                <a:r>
                  <a:rPr lang="en-US" sz="900" dirty="0"/>
                  <a:t>MNAR: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128588" indent="-128588">
                  <a:lnSpc>
                    <a:spcPct val="150000"/>
                  </a:lnSpc>
                  <a:buFont typeface="+mj-lt"/>
                  <a:buAutoNum type="arabicPeriod"/>
                </a:pPr>
                <a:endParaRPr lang="en-US" sz="9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19698962" y="2900118"/>
                <a:ext cx="2056127" cy="1136721"/>
              </a:xfrm>
              <a:prstGeom prst="rect">
                <a:avLst/>
              </a:prstGeom>
              <a:blipFill>
                <a:blip r:embed="rId8"/>
                <a:stretch>
                  <a:fillRect/>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19672948" y="4145905"/>
            <a:ext cx="2108156" cy="84856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19646934" y="5044361"/>
            <a:ext cx="2519358" cy="1271532"/>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19672948" y="4001195"/>
            <a:ext cx="2390922" cy="161967"/>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6863288" y="2902370"/>
            <a:ext cx="2660674"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6" name="正方形/長方形 17">
            <a:extLst>
              <a:ext uri="{FF2B5EF4-FFF2-40B4-BE49-F238E27FC236}">
                <a16:creationId xmlns:a16="http://schemas.microsoft.com/office/drawing/2014/main" id="{54358222-7D5A-30CE-5B9C-AE624AAB2A59}"/>
              </a:ext>
            </a:extLst>
          </p:cNvPr>
          <p:cNvSpPr/>
          <p:nvPr/>
        </p:nvSpPr>
        <p:spPr>
          <a:xfrm>
            <a:off x="19569854" y="2897447"/>
            <a:ext cx="2660674"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nvGraphicFramePr>
        <p:xfrm>
          <a:off x="17288288" y="6476440"/>
          <a:ext cx="4461690" cy="1480462"/>
        </p:xfrm>
        <a:graphic>
          <a:graphicData uri="http://schemas.openxmlformats.org/drawingml/2006/table">
            <a:tbl>
              <a:tblPr firstRow="1" bandRow="1">
                <a:tableStyleId>{5C22544A-7EE6-4342-B048-85BDC9FD1C3A}</a:tableStyleId>
              </a:tblPr>
              <a:tblGrid>
                <a:gridCol w="892338">
                  <a:extLst>
                    <a:ext uri="{9D8B030D-6E8A-4147-A177-3AD203B41FA5}">
                      <a16:colId xmlns:a16="http://schemas.microsoft.com/office/drawing/2014/main" val="2639204986"/>
                    </a:ext>
                  </a:extLst>
                </a:gridCol>
                <a:gridCol w="892338">
                  <a:extLst>
                    <a:ext uri="{9D8B030D-6E8A-4147-A177-3AD203B41FA5}">
                      <a16:colId xmlns:a16="http://schemas.microsoft.com/office/drawing/2014/main" val="2690891796"/>
                    </a:ext>
                  </a:extLst>
                </a:gridCol>
                <a:gridCol w="892338">
                  <a:extLst>
                    <a:ext uri="{9D8B030D-6E8A-4147-A177-3AD203B41FA5}">
                      <a16:colId xmlns:a16="http://schemas.microsoft.com/office/drawing/2014/main" val="3723378948"/>
                    </a:ext>
                  </a:extLst>
                </a:gridCol>
                <a:gridCol w="892338">
                  <a:extLst>
                    <a:ext uri="{9D8B030D-6E8A-4147-A177-3AD203B41FA5}">
                      <a16:colId xmlns:a16="http://schemas.microsoft.com/office/drawing/2014/main" val="1498371569"/>
                    </a:ext>
                  </a:extLst>
                </a:gridCol>
                <a:gridCol w="892338">
                  <a:extLst>
                    <a:ext uri="{9D8B030D-6E8A-4147-A177-3AD203B41FA5}">
                      <a16:colId xmlns:a16="http://schemas.microsoft.com/office/drawing/2014/main" val="889807820"/>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1450">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1450">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25881">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1450">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1450">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25881">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1450">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6877052" y="6447424"/>
            <a:ext cx="5353476" cy="154226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0926283" y="9043095"/>
            <a:ext cx="4728182" cy="1525961"/>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11421780" y="11365561"/>
            <a:ext cx="3048000" cy="1824038"/>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14000152" y="11575454"/>
            <a:ext cx="282450" cy="196208"/>
          </a:xfrm>
          <a:prstGeom prst="rect">
            <a:avLst/>
          </a:prstGeom>
          <a:noFill/>
        </p:spPr>
        <p:txBody>
          <a:bodyPr wrap="none" rtlCol="0">
            <a:spAutoFit/>
          </a:bodyPr>
          <a:lstStyle/>
          <a:p>
            <a:r>
              <a:rPr lang="en-US" sz="675" dirty="0"/>
              <a:t>[1]</a:t>
            </a:r>
          </a:p>
        </p:txBody>
      </p:sp>
      <p:sp>
        <p:nvSpPr>
          <p:cNvPr id="5" name="TextBox 4">
            <a:extLst>
              <a:ext uri="{FF2B5EF4-FFF2-40B4-BE49-F238E27FC236}">
                <a16:creationId xmlns:a16="http://schemas.microsoft.com/office/drawing/2014/main" id="{B326DCEF-4B94-AB82-FC9E-CBA273E0786E}"/>
              </a:ext>
            </a:extLst>
          </p:cNvPr>
          <p:cNvSpPr txBox="1"/>
          <p:nvPr/>
        </p:nvSpPr>
        <p:spPr>
          <a:xfrm>
            <a:off x="17549114" y="9524208"/>
            <a:ext cx="1282723" cy="253916"/>
          </a:xfrm>
          <a:prstGeom prst="rect">
            <a:avLst/>
          </a:prstGeom>
          <a:noFill/>
        </p:spPr>
        <p:txBody>
          <a:bodyPr wrap="none" rtlCol="0">
            <a:spAutoFit/>
          </a:bodyPr>
          <a:lstStyle/>
          <a:p>
            <a:r>
              <a:rPr lang="en-US" sz="1050" dirty="0"/>
              <a:t>Multiple Imputation</a:t>
            </a:r>
          </a:p>
        </p:txBody>
      </p:sp>
      <p:sp>
        <p:nvSpPr>
          <p:cNvPr id="6" name="TextBox 5">
            <a:extLst>
              <a:ext uri="{FF2B5EF4-FFF2-40B4-BE49-F238E27FC236}">
                <a16:creationId xmlns:a16="http://schemas.microsoft.com/office/drawing/2014/main" id="{706D0613-83C6-0341-361A-CDF73C808BBC}"/>
              </a:ext>
            </a:extLst>
          </p:cNvPr>
          <p:cNvSpPr txBox="1"/>
          <p:nvPr/>
        </p:nvSpPr>
        <p:spPr>
          <a:xfrm>
            <a:off x="20422551" y="9580691"/>
            <a:ext cx="1111202" cy="253916"/>
          </a:xfrm>
          <a:prstGeom prst="rect">
            <a:avLst/>
          </a:prstGeom>
          <a:noFill/>
        </p:spPr>
        <p:txBody>
          <a:bodyPr wrap="none" rtlCol="0">
            <a:spAutoFit/>
          </a:bodyPr>
          <a:lstStyle/>
          <a:p>
            <a:r>
              <a:rPr lang="en-US" sz="1050" dirty="0"/>
              <a:t>Listwise Deletion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6C54A0-AE6D-8B4B-F749-CDE4A5BDF1B0}"/>
                  </a:ext>
                </a:extLst>
              </p:cNvPr>
              <p:cNvSpPr txBox="1"/>
              <p:nvPr/>
            </p:nvSpPr>
            <p:spPr>
              <a:xfrm>
                <a:off x="16832667" y="8522962"/>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 name="TextBox 7">
                <a:extLst>
                  <a:ext uri="{FF2B5EF4-FFF2-40B4-BE49-F238E27FC236}">
                    <a16:creationId xmlns:a16="http://schemas.microsoft.com/office/drawing/2014/main" id="{526C54A0-AE6D-8B4B-F749-CDE4A5BDF1B0}"/>
                  </a:ext>
                </a:extLst>
              </p:cNvPr>
              <p:cNvSpPr txBox="1">
                <a:spLocks noRot="1" noChangeAspect="1" noMove="1" noResize="1" noEditPoints="1" noAdjustHandles="1" noChangeArrowheads="1" noChangeShapeType="1" noTextEdit="1"/>
              </p:cNvSpPr>
              <p:nvPr/>
            </p:nvSpPr>
            <p:spPr>
              <a:xfrm>
                <a:off x="16832667" y="8522962"/>
                <a:ext cx="5723295" cy="331629"/>
              </a:xfrm>
              <a:prstGeom prst="rect">
                <a:avLst/>
              </a:prstGeom>
              <a:blipFill>
                <a:blip r:embed="rId14"/>
                <a:stretch>
                  <a:fillRect b="-7407"/>
                </a:stretch>
              </a:blipFill>
            </p:spPr>
            <p:txBody>
              <a:bodyPr/>
              <a:lstStyle/>
              <a:p>
                <a:r>
                  <a:rPr lang="en-US">
                    <a:noFill/>
                  </a:rPr>
                  <a:t> </a:t>
                </a:r>
              </a:p>
            </p:txBody>
          </p:sp>
        </mc:Fallback>
      </mc:AlternateContent>
      <p:grpSp>
        <p:nvGrpSpPr>
          <p:cNvPr id="788" name="Group 787">
            <a:extLst>
              <a:ext uri="{FF2B5EF4-FFF2-40B4-BE49-F238E27FC236}">
                <a16:creationId xmlns:a16="http://schemas.microsoft.com/office/drawing/2014/main" id="{FD314A39-4611-B653-6252-E7E25A2A618C}"/>
              </a:ext>
            </a:extLst>
          </p:cNvPr>
          <p:cNvGrpSpPr/>
          <p:nvPr/>
        </p:nvGrpSpPr>
        <p:grpSpPr>
          <a:xfrm>
            <a:off x="17136202" y="9774148"/>
            <a:ext cx="1994054" cy="777589"/>
            <a:chOff x="18224780" y="26484288"/>
            <a:chExt cx="5317477" cy="2073570"/>
          </a:xfrm>
        </p:grpSpPr>
        <p:pic>
          <p:nvPicPr>
            <p:cNvPr id="3" name="Picture 2" descr="A picture containing application&#10;&#10;Description automatically generated">
              <a:extLst>
                <a:ext uri="{FF2B5EF4-FFF2-40B4-BE49-F238E27FC236}">
                  <a16:creationId xmlns:a16="http://schemas.microsoft.com/office/drawing/2014/main" id="{B5A7F671-7711-A9CB-AF04-F559DCF356C7}"/>
                </a:ext>
              </a:extLst>
            </p:cNvPr>
            <p:cNvPicPr>
              <a:picLocks noChangeAspect="1"/>
            </p:cNvPicPr>
            <p:nvPr/>
          </p:nvPicPr>
          <p:blipFill rotWithShape="1">
            <a:blip r:embed="rId15"/>
            <a:srcRect l="-1" t="19156" r="44693" b="1309"/>
            <a:stretch/>
          </p:blipFill>
          <p:spPr>
            <a:xfrm>
              <a:off x="18224780" y="27780092"/>
              <a:ext cx="4165277" cy="777766"/>
            </a:xfrm>
            <a:prstGeom prst="rect">
              <a:avLst/>
            </a:prstGeom>
          </p:spPr>
        </p:pic>
        <p:pic>
          <p:nvPicPr>
            <p:cNvPr id="9" name="Picture 8" descr="Text&#10;&#10;Description automatically generated">
              <a:extLst>
                <a:ext uri="{FF2B5EF4-FFF2-40B4-BE49-F238E27FC236}">
                  <a16:creationId xmlns:a16="http://schemas.microsoft.com/office/drawing/2014/main" id="{51FE6048-6BA8-8439-49CE-AC0E66887CA7}"/>
                </a:ext>
              </a:extLst>
            </p:cNvPr>
            <p:cNvPicPr>
              <a:picLocks noChangeAspect="1"/>
            </p:cNvPicPr>
            <p:nvPr/>
          </p:nvPicPr>
          <p:blipFill rotWithShape="1">
            <a:blip r:embed="rId16"/>
            <a:srcRect t="62430" r="29154"/>
            <a:stretch/>
          </p:blipFill>
          <p:spPr>
            <a:xfrm>
              <a:off x="18224780" y="26484288"/>
              <a:ext cx="5317477" cy="1202385"/>
            </a:xfrm>
            <a:prstGeom prst="rect">
              <a:avLst/>
            </a:prstGeom>
          </p:spPr>
        </p:pic>
      </p:grpSp>
      <p:grpSp>
        <p:nvGrpSpPr>
          <p:cNvPr id="789" name="Group 788">
            <a:extLst>
              <a:ext uri="{FF2B5EF4-FFF2-40B4-BE49-F238E27FC236}">
                <a16:creationId xmlns:a16="http://schemas.microsoft.com/office/drawing/2014/main" id="{02FC3991-3399-0B00-4CCC-5AC51FF87CA7}"/>
              </a:ext>
            </a:extLst>
          </p:cNvPr>
          <p:cNvGrpSpPr/>
          <p:nvPr/>
        </p:nvGrpSpPr>
        <p:grpSpPr>
          <a:xfrm>
            <a:off x="20046148" y="9886757"/>
            <a:ext cx="1900238" cy="743433"/>
            <a:chOff x="26020502" y="26590542"/>
            <a:chExt cx="5067300" cy="1982489"/>
          </a:xfrm>
        </p:grpSpPr>
        <p:pic>
          <p:nvPicPr>
            <p:cNvPr id="4" name="Picture 3" descr="Text&#10;&#10;Description automatically generated with medium confidence">
              <a:extLst>
                <a:ext uri="{FF2B5EF4-FFF2-40B4-BE49-F238E27FC236}">
                  <a16:creationId xmlns:a16="http://schemas.microsoft.com/office/drawing/2014/main" id="{B2C30E52-D361-1018-9A57-B6A80144EE1A}"/>
                </a:ext>
              </a:extLst>
            </p:cNvPr>
            <p:cNvPicPr>
              <a:picLocks noChangeAspect="1"/>
            </p:cNvPicPr>
            <p:nvPr/>
          </p:nvPicPr>
          <p:blipFill rotWithShape="1">
            <a:blip r:embed="rId17"/>
            <a:srcRect l="-1" t="45804" r="44785"/>
            <a:stretch/>
          </p:blipFill>
          <p:spPr>
            <a:xfrm>
              <a:off x="26020502" y="27795265"/>
              <a:ext cx="5067299" cy="777766"/>
            </a:xfrm>
            <a:prstGeom prst="rect">
              <a:avLst/>
            </a:prstGeom>
          </p:spPr>
        </p:pic>
        <p:pic>
          <p:nvPicPr>
            <p:cNvPr id="11" name="Picture 10" descr="Text, letter&#10;&#10;Description automatically generated">
              <a:extLst>
                <a:ext uri="{FF2B5EF4-FFF2-40B4-BE49-F238E27FC236}">
                  <a16:creationId xmlns:a16="http://schemas.microsoft.com/office/drawing/2014/main" id="{3ECA9C1E-1F24-9F1D-C331-72821C9C77AE}"/>
                </a:ext>
              </a:extLst>
            </p:cNvPr>
            <p:cNvPicPr>
              <a:picLocks noChangeAspect="1"/>
            </p:cNvPicPr>
            <p:nvPr/>
          </p:nvPicPr>
          <p:blipFill>
            <a:blip r:embed="rId18"/>
            <a:stretch>
              <a:fillRect/>
            </a:stretch>
          </p:blipFill>
          <p:spPr>
            <a:xfrm>
              <a:off x="26020502" y="26590542"/>
              <a:ext cx="5067300" cy="762000"/>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C8EC54EE-004B-1E3F-5964-901DB2778CB1}"/>
                </a:ext>
              </a:extLst>
            </p:cNvPr>
            <p:cNvPicPr>
              <a:picLocks noChangeAspect="1"/>
            </p:cNvPicPr>
            <p:nvPr/>
          </p:nvPicPr>
          <p:blipFill rotWithShape="1">
            <a:blip r:embed="rId17"/>
            <a:srcRect r="32828" b="73319"/>
            <a:stretch/>
          </p:blipFill>
          <p:spPr>
            <a:xfrm>
              <a:off x="26020502" y="27322729"/>
              <a:ext cx="5067300" cy="382894"/>
            </a:xfrm>
            <a:prstGeom prst="rect">
              <a:avLst/>
            </a:prstGeom>
          </p:spPr>
        </p:pic>
      </p:grpSp>
      <p:sp>
        <p:nvSpPr>
          <p:cNvPr id="19" name="TextBox 18">
            <a:extLst>
              <a:ext uri="{FF2B5EF4-FFF2-40B4-BE49-F238E27FC236}">
                <a16:creationId xmlns:a16="http://schemas.microsoft.com/office/drawing/2014/main" id="{E7F75914-9DB7-76BA-FA5A-46E8B1ACE923}"/>
              </a:ext>
            </a:extLst>
          </p:cNvPr>
          <p:cNvSpPr txBox="1"/>
          <p:nvPr/>
        </p:nvSpPr>
        <p:spPr>
          <a:xfrm>
            <a:off x="16932058" y="10607319"/>
            <a:ext cx="3674019" cy="323165"/>
          </a:xfrm>
          <a:prstGeom prst="rect">
            <a:avLst/>
          </a:prstGeom>
          <a:noFill/>
        </p:spPr>
        <p:txBody>
          <a:bodyPr wrap="none" rtlCol="0">
            <a:spAutoFit/>
          </a:bodyPr>
          <a:lstStyle/>
          <a:p>
            <a:r>
              <a:rPr lang="en-US" sz="1500" b="1" dirty="0">
                <a:solidFill>
                  <a:schemeClr val="accent2">
                    <a:lumMod val="75000"/>
                  </a:schemeClr>
                </a:solidFill>
              </a:rPr>
              <a:t>Case 2: </a:t>
            </a:r>
            <a:r>
              <a:rPr lang="en-US" sz="1350" b="1" dirty="0">
                <a:solidFill>
                  <a:schemeClr val="accent2">
                    <a:lumMod val="75000"/>
                  </a:schemeClr>
                </a:solidFill>
              </a:rPr>
              <a:t>Missing Data independent of response </a:t>
            </a:r>
            <a:r>
              <a:rPr lang="en-US" sz="1350" b="1" i="1" dirty="0">
                <a:solidFill>
                  <a:schemeClr val="accent2">
                    <a:lumMod val="75000"/>
                  </a:schemeClr>
                </a:solidFill>
              </a:rPr>
              <a:t>Y</a:t>
            </a:r>
            <a:endParaRPr lang="en-US" sz="1350" b="1" dirty="0">
              <a:solidFill>
                <a:schemeClr val="accent2">
                  <a:lumMod val="75000"/>
                </a:schemeClr>
              </a:solidFill>
            </a:endParaRPr>
          </a:p>
        </p:txBody>
      </p:sp>
      <p:sp>
        <p:nvSpPr>
          <p:cNvPr id="22" name="TextBox 21">
            <a:extLst>
              <a:ext uri="{FF2B5EF4-FFF2-40B4-BE49-F238E27FC236}">
                <a16:creationId xmlns:a16="http://schemas.microsoft.com/office/drawing/2014/main" id="{1836D78E-2845-258E-E973-F4AEDE564C11}"/>
              </a:ext>
            </a:extLst>
          </p:cNvPr>
          <p:cNvSpPr txBox="1"/>
          <p:nvPr/>
        </p:nvSpPr>
        <p:spPr>
          <a:xfrm>
            <a:off x="17452330" y="12192397"/>
            <a:ext cx="1282723" cy="253916"/>
          </a:xfrm>
          <a:prstGeom prst="rect">
            <a:avLst/>
          </a:prstGeom>
          <a:noFill/>
        </p:spPr>
        <p:txBody>
          <a:bodyPr wrap="none" rtlCol="0">
            <a:spAutoFit/>
          </a:bodyPr>
          <a:lstStyle/>
          <a:p>
            <a:r>
              <a:rPr lang="en-US" sz="1050" dirty="0"/>
              <a:t>Multiple Imputation</a:t>
            </a:r>
          </a:p>
        </p:txBody>
      </p:sp>
      <p:sp>
        <p:nvSpPr>
          <p:cNvPr id="23" name="TextBox 22">
            <a:extLst>
              <a:ext uri="{FF2B5EF4-FFF2-40B4-BE49-F238E27FC236}">
                <a16:creationId xmlns:a16="http://schemas.microsoft.com/office/drawing/2014/main" id="{28A2FF04-18B4-66F1-C08D-080D2371AC04}"/>
              </a:ext>
            </a:extLst>
          </p:cNvPr>
          <p:cNvSpPr txBox="1"/>
          <p:nvPr/>
        </p:nvSpPr>
        <p:spPr>
          <a:xfrm>
            <a:off x="20444233" y="12229420"/>
            <a:ext cx="1111202" cy="253916"/>
          </a:xfrm>
          <a:prstGeom prst="rect">
            <a:avLst/>
          </a:prstGeom>
          <a:noFill/>
        </p:spPr>
        <p:txBody>
          <a:bodyPr wrap="none" rtlCol="0">
            <a:spAutoFit/>
          </a:bodyPr>
          <a:lstStyle/>
          <a:p>
            <a:r>
              <a:rPr lang="en-US" sz="1050" dirty="0"/>
              <a:t>Listwise Deletion</a:t>
            </a:r>
          </a:p>
        </p:txBody>
      </p:sp>
      <p:grpSp>
        <p:nvGrpSpPr>
          <p:cNvPr id="793" name="Group 792">
            <a:extLst>
              <a:ext uri="{FF2B5EF4-FFF2-40B4-BE49-F238E27FC236}">
                <a16:creationId xmlns:a16="http://schemas.microsoft.com/office/drawing/2014/main" id="{68DAA845-0528-3E88-DDF3-2D99569D4174}"/>
              </a:ext>
            </a:extLst>
          </p:cNvPr>
          <p:cNvGrpSpPr/>
          <p:nvPr/>
        </p:nvGrpSpPr>
        <p:grpSpPr>
          <a:xfrm>
            <a:off x="17079545" y="12496216"/>
            <a:ext cx="1919498" cy="722275"/>
            <a:chOff x="17536766" y="32258557"/>
            <a:chExt cx="5118661" cy="1926066"/>
          </a:xfrm>
        </p:grpSpPr>
        <p:pic>
          <p:nvPicPr>
            <p:cNvPr id="33" name="Picture 32">
              <a:extLst>
                <a:ext uri="{FF2B5EF4-FFF2-40B4-BE49-F238E27FC236}">
                  <a16:creationId xmlns:a16="http://schemas.microsoft.com/office/drawing/2014/main" id="{CC32499B-571F-4953-7911-4AB6CFE92595}"/>
                </a:ext>
              </a:extLst>
            </p:cNvPr>
            <p:cNvPicPr>
              <a:picLocks noChangeAspect="1"/>
            </p:cNvPicPr>
            <p:nvPr/>
          </p:nvPicPr>
          <p:blipFill>
            <a:blip r:embed="rId19"/>
            <a:stretch>
              <a:fillRect/>
            </a:stretch>
          </p:blipFill>
          <p:spPr>
            <a:xfrm>
              <a:off x="17536766" y="33435323"/>
              <a:ext cx="4343400" cy="749300"/>
            </a:xfrm>
            <a:prstGeom prst="rect">
              <a:avLst/>
            </a:prstGeom>
          </p:spPr>
        </p:pic>
        <p:pic>
          <p:nvPicPr>
            <p:cNvPr id="35" name="Picture 34">
              <a:extLst>
                <a:ext uri="{FF2B5EF4-FFF2-40B4-BE49-F238E27FC236}">
                  <a16:creationId xmlns:a16="http://schemas.microsoft.com/office/drawing/2014/main" id="{36C64111-F475-93DE-F762-6A7494D0BEC2}"/>
                </a:ext>
              </a:extLst>
            </p:cNvPr>
            <p:cNvPicPr>
              <a:picLocks noChangeAspect="1"/>
            </p:cNvPicPr>
            <p:nvPr/>
          </p:nvPicPr>
          <p:blipFill>
            <a:blip r:embed="rId20"/>
            <a:stretch>
              <a:fillRect/>
            </a:stretch>
          </p:blipFill>
          <p:spPr>
            <a:xfrm>
              <a:off x="17575427" y="32258557"/>
              <a:ext cx="5080000" cy="1206500"/>
            </a:xfrm>
            <a:prstGeom prst="rect">
              <a:avLst/>
            </a:prstGeom>
          </p:spPr>
        </p:pic>
      </p:grpSp>
      <p:grpSp>
        <p:nvGrpSpPr>
          <p:cNvPr id="792" name="Group 791">
            <a:extLst>
              <a:ext uri="{FF2B5EF4-FFF2-40B4-BE49-F238E27FC236}">
                <a16:creationId xmlns:a16="http://schemas.microsoft.com/office/drawing/2014/main" id="{5F8BF13A-11A2-B87C-46BB-22711D138061}"/>
              </a:ext>
            </a:extLst>
          </p:cNvPr>
          <p:cNvGrpSpPr/>
          <p:nvPr/>
        </p:nvGrpSpPr>
        <p:grpSpPr>
          <a:xfrm>
            <a:off x="20025932" y="12489354"/>
            <a:ext cx="1939133" cy="742246"/>
            <a:chOff x="25704891" y="32399530"/>
            <a:chExt cx="5171022" cy="1979322"/>
          </a:xfrm>
        </p:grpSpPr>
        <p:pic>
          <p:nvPicPr>
            <p:cNvPr id="37" name="Picture 36" descr="Graphical user interface, application, Teams&#10;&#10;Description automatically generated">
              <a:extLst>
                <a:ext uri="{FF2B5EF4-FFF2-40B4-BE49-F238E27FC236}">
                  <a16:creationId xmlns:a16="http://schemas.microsoft.com/office/drawing/2014/main" id="{2D85D9A6-EAEE-DCD8-212C-1745E45BD7DF}"/>
                </a:ext>
              </a:extLst>
            </p:cNvPr>
            <p:cNvPicPr>
              <a:picLocks noChangeAspect="1"/>
            </p:cNvPicPr>
            <p:nvPr/>
          </p:nvPicPr>
          <p:blipFill>
            <a:blip r:embed="rId21"/>
            <a:stretch>
              <a:fillRect/>
            </a:stretch>
          </p:blipFill>
          <p:spPr>
            <a:xfrm>
              <a:off x="25704891" y="33566052"/>
              <a:ext cx="3975100" cy="812800"/>
            </a:xfrm>
            <a:prstGeom prst="rect">
              <a:avLst/>
            </a:prstGeom>
          </p:spPr>
        </p:pic>
        <p:pic>
          <p:nvPicPr>
            <p:cNvPr id="39" name="Picture 38" descr="Text&#10;&#10;Description automatically generated">
              <a:extLst>
                <a:ext uri="{FF2B5EF4-FFF2-40B4-BE49-F238E27FC236}">
                  <a16:creationId xmlns:a16="http://schemas.microsoft.com/office/drawing/2014/main" id="{FFC7029C-34C4-CF73-AD34-3B5C33E8FF1C}"/>
                </a:ext>
              </a:extLst>
            </p:cNvPr>
            <p:cNvPicPr>
              <a:picLocks noChangeAspect="1"/>
            </p:cNvPicPr>
            <p:nvPr/>
          </p:nvPicPr>
          <p:blipFill>
            <a:blip r:embed="rId22"/>
            <a:stretch>
              <a:fillRect/>
            </a:stretch>
          </p:blipFill>
          <p:spPr>
            <a:xfrm>
              <a:off x="25757813" y="32399530"/>
              <a:ext cx="5118100" cy="1206500"/>
            </a:xfrm>
            <a:prstGeom prst="rect">
              <a:avLst/>
            </a:prstGeom>
          </p:spPr>
        </p:pic>
      </p:grpSp>
      <p:grpSp>
        <p:nvGrpSpPr>
          <p:cNvPr id="785" name="Group 784">
            <a:extLst>
              <a:ext uri="{FF2B5EF4-FFF2-40B4-BE49-F238E27FC236}">
                <a16:creationId xmlns:a16="http://schemas.microsoft.com/office/drawing/2014/main" id="{6B71BE9D-F035-D509-39A3-FDA8A4D45AEB}"/>
              </a:ext>
            </a:extLst>
          </p:cNvPr>
          <p:cNvGrpSpPr/>
          <p:nvPr/>
        </p:nvGrpSpPr>
        <p:grpSpPr>
          <a:xfrm>
            <a:off x="18506947" y="11127957"/>
            <a:ext cx="1830780" cy="1055415"/>
            <a:chOff x="17773348" y="34683234"/>
            <a:chExt cx="4882079" cy="2520676"/>
          </a:xfrm>
        </p:grpSpPr>
        <p:pic>
          <p:nvPicPr>
            <p:cNvPr id="41" name="Picture 40" descr="Table, Excel&#10;&#10;Description automatically generated">
              <a:extLst>
                <a:ext uri="{FF2B5EF4-FFF2-40B4-BE49-F238E27FC236}">
                  <a16:creationId xmlns:a16="http://schemas.microsoft.com/office/drawing/2014/main" id="{5496E6E0-A293-C174-B8A8-3D4F3ACA493B}"/>
                </a:ext>
              </a:extLst>
            </p:cNvPr>
            <p:cNvPicPr>
              <a:picLocks noChangeAspect="1"/>
            </p:cNvPicPr>
            <p:nvPr/>
          </p:nvPicPr>
          <p:blipFill rotWithShape="1">
            <a:blip r:embed="rId23"/>
            <a:srcRect l="149" t="34122" r="-1" b="24949"/>
            <a:stretch/>
          </p:blipFill>
          <p:spPr>
            <a:xfrm>
              <a:off x="17773349" y="34961822"/>
              <a:ext cx="4882078" cy="2242088"/>
            </a:xfrm>
            <a:prstGeom prst="rect">
              <a:avLst/>
            </a:prstGeom>
          </p:spPr>
        </p:pic>
        <p:pic>
          <p:nvPicPr>
            <p:cNvPr id="43" name="Picture 42">
              <a:extLst>
                <a:ext uri="{FF2B5EF4-FFF2-40B4-BE49-F238E27FC236}">
                  <a16:creationId xmlns:a16="http://schemas.microsoft.com/office/drawing/2014/main" id="{EE6D6CBE-F947-C366-5196-921A4595AC13}"/>
                </a:ext>
              </a:extLst>
            </p:cNvPr>
            <p:cNvPicPr>
              <a:picLocks noChangeAspect="1"/>
            </p:cNvPicPr>
            <p:nvPr/>
          </p:nvPicPr>
          <p:blipFill>
            <a:blip r:embed="rId24"/>
            <a:stretch>
              <a:fillRect/>
            </a:stretch>
          </p:blipFill>
          <p:spPr>
            <a:xfrm>
              <a:off x="17773348" y="34683234"/>
              <a:ext cx="4882079" cy="272022"/>
            </a:xfrm>
            <a:prstGeom prst="rect">
              <a:avLst/>
            </a:prstGeom>
          </p:spPr>
        </p:pic>
      </p:grpSp>
      <p:sp>
        <p:nvSpPr>
          <p:cNvPr id="44" name="TextBox 43">
            <a:extLst>
              <a:ext uri="{FF2B5EF4-FFF2-40B4-BE49-F238E27FC236}">
                <a16:creationId xmlns:a16="http://schemas.microsoft.com/office/drawing/2014/main" id="{396E90D3-1081-E998-E512-43464DD67270}"/>
              </a:ext>
            </a:extLst>
          </p:cNvPr>
          <p:cNvSpPr txBox="1"/>
          <p:nvPr/>
        </p:nvSpPr>
        <p:spPr>
          <a:xfrm>
            <a:off x="16843879" y="13272358"/>
            <a:ext cx="5553572" cy="288541"/>
          </a:xfrm>
          <a:prstGeom prst="rect">
            <a:avLst/>
          </a:prstGeom>
          <a:noFill/>
        </p:spPr>
        <p:txBody>
          <a:bodyPr wrap="none" rtlCol="0">
            <a:spAutoFit/>
          </a:bodyPr>
          <a:lstStyle/>
          <a:p>
            <a:r>
              <a:rPr lang="en-US" sz="1275" b="1" dirty="0">
                <a:solidFill>
                  <a:schemeClr val="accent2">
                    <a:lumMod val="75000"/>
                  </a:schemeClr>
                </a:solidFill>
              </a:rPr>
              <a:t>Case 3: Logistic regression model &amp; probability to be missing depends </a:t>
            </a:r>
            <a:r>
              <a:rPr lang="en-US" sz="1275" b="1" i="1" dirty="0">
                <a:solidFill>
                  <a:schemeClr val="accent2">
                    <a:lumMod val="75000"/>
                  </a:schemeClr>
                </a:solidFill>
              </a:rPr>
              <a:t>only</a:t>
            </a:r>
            <a:r>
              <a:rPr lang="en-US" sz="1275" b="1" dirty="0">
                <a:solidFill>
                  <a:schemeClr val="accent2">
                    <a:lumMod val="75000"/>
                  </a:schemeClr>
                </a:solidFill>
              </a:rPr>
              <a:t> on </a:t>
            </a:r>
            <a:r>
              <a:rPr lang="en-US" sz="1275" b="1" i="1" dirty="0">
                <a:solidFill>
                  <a:schemeClr val="accent2">
                    <a:lumMod val="75000"/>
                  </a:schemeClr>
                </a:solidFill>
              </a:rPr>
              <a:t>Y</a:t>
            </a:r>
            <a:endParaRPr lang="en-US" sz="1275"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6E6EDD7-0C2D-AD2A-6C73-A37E5CBC0549}"/>
                  </a:ext>
                </a:extLst>
              </p:cNvPr>
              <p:cNvSpPr txBox="1"/>
              <p:nvPr/>
            </p:nvSpPr>
            <p:spPr>
              <a:xfrm>
                <a:off x="16863287" y="13502652"/>
                <a:ext cx="5392424" cy="584904"/>
              </a:xfrm>
              <a:prstGeom prst="rect">
                <a:avLst/>
              </a:prstGeom>
              <a:noFill/>
            </p:spPr>
            <p:txBody>
              <a:bodyPr wrap="square">
                <a:spAutoFit/>
              </a:bodyPr>
              <a:lstStyle/>
              <a:p>
                <a:pPr>
                  <a:lnSpc>
                    <a:spcPct val="150000"/>
                  </a:lnSpc>
                </a:pPr>
                <a:r>
                  <a:rPr lang="en-US" sz="1125" b="1" dirty="0"/>
                  <a:t>Determining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𝟏</m:t>
                        </m:r>
                      </m:sub>
                    </m:sSub>
                    <m:r>
                      <a:rPr lang="en-US" sz="1125" b="1" i="1">
                        <a:latin typeface="Cambria Math" panose="02040503050406030204" pitchFamily="18" charset="0"/>
                      </a:rPr>
                      <m:t>=</m:t>
                    </m:r>
                    <m:r>
                      <a:rPr lang="en-US" sz="1125" b="1" i="1">
                        <a:latin typeface="Cambria Math" panose="02040503050406030204" pitchFamily="18" charset="0"/>
                      </a:rPr>
                      <m:t>𝟏</m:t>
                    </m:r>
                  </m:oMath>
                </a14:m>
                <a:r>
                  <a:rPr lang="en-US" sz="1125" b="1" dirty="0"/>
                  <a:t>,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𝟐</m:t>
                        </m:r>
                      </m:sub>
                    </m:sSub>
                  </m:oMath>
                </a14:m>
                <a:r>
                  <a:rPr lang="en-US" sz="1125" b="1" dirty="0"/>
                  <a:t> = 2  </a:t>
                </a:r>
                <a:r>
                  <a:rPr lang="en-US" sz="1125" dirty="0"/>
                  <a:t>in logistic regression model. MNAR missingness where </a:t>
                </a:r>
                <a:r>
                  <a:rPr lang="en-US" sz="1125" i="1" dirty="0"/>
                  <a:t>Y = 0 </a:t>
                </a:r>
                <a:r>
                  <a:rPr lang="en-US" sz="1125" dirty="0"/>
                  <a:t>observations have greater missingness probability for predictors than </a:t>
                </a:r>
                <a:r>
                  <a:rPr lang="en-US" sz="1125" i="1" dirty="0"/>
                  <a:t>Y = 1 </a:t>
                </a:r>
                <a:r>
                  <a:rPr lang="en-US" sz="1125" dirty="0"/>
                  <a:t>cases</a:t>
                </a:r>
              </a:p>
            </p:txBody>
          </p:sp>
        </mc:Choice>
        <mc:Fallback>
          <p:sp>
            <p:nvSpPr>
              <p:cNvPr id="46" name="TextBox 45">
                <a:extLst>
                  <a:ext uri="{FF2B5EF4-FFF2-40B4-BE49-F238E27FC236}">
                    <a16:creationId xmlns:a16="http://schemas.microsoft.com/office/drawing/2014/main" id="{56E6EDD7-0C2D-AD2A-6C73-A37E5CBC0549}"/>
                  </a:ext>
                </a:extLst>
              </p:cNvPr>
              <p:cNvSpPr txBox="1">
                <a:spLocks noRot="1" noChangeAspect="1" noMove="1" noResize="1" noEditPoints="1" noAdjustHandles="1" noChangeArrowheads="1" noChangeShapeType="1" noTextEdit="1"/>
              </p:cNvSpPr>
              <p:nvPr/>
            </p:nvSpPr>
            <p:spPr>
              <a:xfrm>
                <a:off x="16863287" y="13502652"/>
                <a:ext cx="5392424" cy="584904"/>
              </a:xfrm>
              <a:prstGeom prst="rect">
                <a:avLst/>
              </a:prstGeom>
              <a:blipFill>
                <a:blip r:embed="rId25"/>
                <a:stretch>
                  <a:fillRect b="-6383"/>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6FC8CAA4-CE09-55D8-12A8-FBDB3911F4AA}"/>
              </a:ext>
            </a:extLst>
          </p:cNvPr>
          <p:cNvSpPr txBox="1"/>
          <p:nvPr/>
        </p:nvSpPr>
        <p:spPr>
          <a:xfrm>
            <a:off x="17067512" y="14110457"/>
            <a:ext cx="1282723" cy="253916"/>
          </a:xfrm>
          <a:prstGeom prst="rect">
            <a:avLst/>
          </a:prstGeom>
          <a:noFill/>
        </p:spPr>
        <p:txBody>
          <a:bodyPr wrap="none" rtlCol="0">
            <a:spAutoFit/>
          </a:bodyPr>
          <a:lstStyle/>
          <a:p>
            <a:r>
              <a:rPr lang="en-US" sz="1050" dirty="0"/>
              <a:t>Multiple Imputation</a:t>
            </a:r>
          </a:p>
        </p:txBody>
      </p:sp>
      <p:sp>
        <p:nvSpPr>
          <p:cNvPr id="50" name="TextBox 49">
            <a:extLst>
              <a:ext uri="{FF2B5EF4-FFF2-40B4-BE49-F238E27FC236}">
                <a16:creationId xmlns:a16="http://schemas.microsoft.com/office/drawing/2014/main" id="{25834D4B-9FF0-DB62-2678-19D41A873C1A}"/>
              </a:ext>
            </a:extLst>
          </p:cNvPr>
          <p:cNvSpPr txBox="1"/>
          <p:nvPr/>
        </p:nvSpPr>
        <p:spPr>
          <a:xfrm>
            <a:off x="20666322" y="14136683"/>
            <a:ext cx="1111202" cy="253916"/>
          </a:xfrm>
          <a:prstGeom prst="rect">
            <a:avLst/>
          </a:prstGeom>
          <a:noFill/>
        </p:spPr>
        <p:txBody>
          <a:bodyPr wrap="none" rtlCol="0">
            <a:spAutoFit/>
          </a:bodyPr>
          <a:lstStyle/>
          <a:p>
            <a:r>
              <a:rPr lang="en-US" sz="1050" dirty="0"/>
              <a:t>Listwise Deletion</a:t>
            </a:r>
          </a:p>
        </p:txBody>
      </p:sp>
      <p:grpSp>
        <p:nvGrpSpPr>
          <p:cNvPr id="806" name="Group 805">
            <a:extLst>
              <a:ext uri="{FF2B5EF4-FFF2-40B4-BE49-F238E27FC236}">
                <a16:creationId xmlns:a16="http://schemas.microsoft.com/office/drawing/2014/main" id="{D1FB0381-5FC3-DA68-6123-86A3C581B8A2}"/>
              </a:ext>
            </a:extLst>
          </p:cNvPr>
          <p:cNvGrpSpPr/>
          <p:nvPr/>
        </p:nvGrpSpPr>
        <p:grpSpPr>
          <a:xfrm>
            <a:off x="16870637" y="14454628"/>
            <a:ext cx="1839903" cy="610187"/>
            <a:chOff x="18113454" y="40595173"/>
            <a:chExt cx="4906407" cy="1627164"/>
          </a:xfrm>
        </p:grpSpPr>
        <p:pic>
          <p:nvPicPr>
            <p:cNvPr id="52" name="Picture 51">
              <a:extLst>
                <a:ext uri="{FF2B5EF4-FFF2-40B4-BE49-F238E27FC236}">
                  <a16:creationId xmlns:a16="http://schemas.microsoft.com/office/drawing/2014/main" id="{1872EDE3-C4A8-0B5D-29E0-6A481E69F574}"/>
                </a:ext>
              </a:extLst>
            </p:cNvPr>
            <p:cNvPicPr>
              <a:picLocks noChangeAspect="1"/>
            </p:cNvPicPr>
            <p:nvPr/>
          </p:nvPicPr>
          <p:blipFill>
            <a:blip r:embed="rId26"/>
            <a:stretch>
              <a:fillRect/>
            </a:stretch>
          </p:blipFill>
          <p:spPr>
            <a:xfrm>
              <a:off x="18130361" y="40595173"/>
              <a:ext cx="4889500" cy="812800"/>
            </a:xfrm>
            <a:prstGeom prst="rect">
              <a:avLst/>
            </a:prstGeom>
          </p:spPr>
        </p:pic>
        <p:pic>
          <p:nvPicPr>
            <p:cNvPr id="54" name="Picture 53">
              <a:extLst>
                <a:ext uri="{FF2B5EF4-FFF2-40B4-BE49-F238E27FC236}">
                  <a16:creationId xmlns:a16="http://schemas.microsoft.com/office/drawing/2014/main" id="{C94A2182-F9C6-8F3F-7366-072790E1FB7D}"/>
                </a:ext>
              </a:extLst>
            </p:cNvPr>
            <p:cNvPicPr>
              <a:picLocks noChangeAspect="1"/>
            </p:cNvPicPr>
            <p:nvPr/>
          </p:nvPicPr>
          <p:blipFill>
            <a:blip r:embed="rId27"/>
            <a:stretch>
              <a:fillRect/>
            </a:stretch>
          </p:blipFill>
          <p:spPr>
            <a:xfrm>
              <a:off x="18113454" y="41473037"/>
              <a:ext cx="3098800" cy="749300"/>
            </a:xfrm>
            <a:prstGeom prst="rect">
              <a:avLst/>
            </a:prstGeom>
          </p:spPr>
        </p:pic>
      </p:grpSp>
      <p:grpSp>
        <p:nvGrpSpPr>
          <p:cNvPr id="805" name="Group 804">
            <a:extLst>
              <a:ext uri="{FF2B5EF4-FFF2-40B4-BE49-F238E27FC236}">
                <a16:creationId xmlns:a16="http://schemas.microsoft.com/office/drawing/2014/main" id="{1ABF5FC5-ED6B-49AA-2100-42803BF6853A}"/>
              </a:ext>
            </a:extLst>
          </p:cNvPr>
          <p:cNvGrpSpPr/>
          <p:nvPr/>
        </p:nvGrpSpPr>
        <p:grpSpPr>
          <a:xfrm>
            <a:off x="20225792" y="14439599"/>
            <a:ext cx="1877621" cy="629366"/>
            <a:chOff x="25499346" y="40544027"/>
            <a:chExt cx="5006990" cy="1678310"/>
          </a:xfrm>
        </p:grpSpPr>
        <p:pic>
          <p:nvPicPr>
            <p:cNvPr id="56" name="Picture 55" descr="Graphical user interface, text, application&#10;&#10;Description automatically generated">
              <a:extLst>
                <a:ext uri="{FF2B5EF4-FFF2-40B4-BE49-F238E27FC236}">
                  <a16:creationId xmlns:a16="http://schemas.microsoft.com/office/drawing/2014/main" id="{D1E91D8F-6F65-65B5-C969-06675D4DBD88}"/>
                </a:ext>
              </a:extLst>
            </p:cNvPr>
            <p:cNvPicPr>
              <a:picLocks noChangeAspect="1"/>
            </p:cNvPicPr>
            <p:nvPr/>
          </p:nvPicPr>
          <p:blipFill>
            <a:blip r:embed="rId28"/>
            <a:stretch>
              <a:fillRect/>
            </a:stretch>
          </p:blipFill>
          <p:spPr>
            <a:xfrm>
              <a:off x="25499346" y="41460337"/>
              <a:ext cx="4953000" cy="762000"/>
            </a:xfrm>
            <a:prstGeom prst="rect">
              <a:avLst/>
            </a:prstGeom>
          </p:spPr>
        </p:pic>
        <p:pic>
          <p:nvPicPr>
            <p:cNvPr id="58" name="Picture 57" descr="Text, letter&#10;&#10;Description automatically generated">
              <a:extLst>
                <a:ext uri="{FF2B5EF4-FFF2-40B4-BE49-F238E27FC236}">
                  <a16:creationId xmlns:a16="http://schemas.microsoft.com/office/drawing/2014/main" id="{FD9D6BA2-C1E7-DD9F-66AD-B993C337F4EE}"/>
                </a:ext>
              </a:extLst>
            </p:cNvPr>
            <p:cNvPicPr>
              <a:picLocks noChangeAspect="1"/>
            </p:cNvPicPr>
            <p:nvPr/>
          </p:nvPicPr>
          <p:blipFill>
            <a:blip r:embed="rId29"/>
            <a:stretch>
              <a:fillRect/>
            </a:stretch>
          </p:blipFill>
          <p:spPr>
            <a:xfrm>
              <a:off x="25553336" y="40544027"/>
              <a:ext cx="4953000" cy="825500"/>
            </a:xfrm>
            <a:prstGeom prst="rect">
              <a:avLst/>
            </a:prstGeom>
          </p:spPr>
        </p:pic>
      </p:grpSp>
      <p:pic>
        <p:nvPicPr>
          <p:cNvPr id="61" name="Picture 60" descr="Table&#10;&#10;Description automatically generated">
            <a:extLst>
              <a:ext uri="{FF2B5EF4-FFF2-40B4-BE49-F238E27FC236}">
                <a16:creationId xmlns:a16="http://schemas.microsoft.com/office/drawing/2014/main" id="{A4787385-C858-EB20-3D96-4D11D4C06394}"/>
              </a:ext>
            </a:extLst>
          </p:cNvPr>
          <p:cNvPicPr>
            <a:picLocks noChangeAspect="1"/>
          </p:cNvPicPr>
          <p:nvPr/>
        </p:nvPicPr>
        <p:blipFill>
          <a:blip r:embed="rId30"/>
          <a:stretch>
            <a:fillRect/>
          </a:stretch>
        </p:blipFill>
        <p:spPr>
          <a:xfrm>
            <a:off x="18582601" y="8881969"/>
            <a:ext cx="2066779" cy="628494"/>
          </a:xfrm>
          <a:prstGeom prst="rect">
            <a:avLst/>
          </a:prstGeom>
        </p:spPr>
      </p:pic>
      <p:grpSp>
        <p:nvGrpSpPr>
          <p:cNvPr id="783" name="Group 782">
            <a:extLst>
              <a:ext uri="{FF2B5EF4-FFF2-40B4-BE49-F238E27FC236}">
                <a16:creationId xmlns:a16="http://schemas.microsoft.com/office/drawing/2014/main" id="{896FAA4B-CE3F-10FC-0E86-FC5F6B8BD7EE}"/>
              </a:ext>
            </a:extLst>
          </p:cNvPr>
          <p:cNvGrpSpPr/>
          <p:nvPr/>
        </p:nvGrpSpPr>
        <p:grpSpPr>
          <a:xfrm>
            <a:off x="18757729" y="14059728"/>
            <a:ext cx="1292035" cy="1064322"/>
            <a:chOff x="13218615" y="37638583"/>
            <a:chExt cx="3930380" cy="3546387"/>
          </a:xfrm>
        </p:grpSpPr>
        <p:pic>
          <p:nvPicPr>
            <p:cNvPr id="63" name="Picture 62" descr="Table&#10;&#10;Description automatically generated">
              <a:extLst>
                <a:ext uri="{FF2B5EF4-FFF2-40B4-BE49-F238E27FC236}">
                  <a16:creationId xmlns:a16="http://schemas.microsoft.com/office/drawing/2014/main" id="{936D241A-4020-63CA-7B6A-C4D8528B6987}"/>
                </a:ext>
              </a:extLst>
            </p:cNvPr>
            <p:cNvPicPr>
              <a:picLocks noChangeAspect="1"/>
            </p:cNvPicPr>
            <p:nvPr/>
          </p:nvPicPr>
          <p:blipFill>
            <a:blip r:embed="rId31"/>
            <a:stretch>
              <a:fillRect/>
            </a:stretch>
          </p:blipFill>
          <p:spPr>
            <a:xfrm>
              <a:off x="13224695" y="37984570"/>
              <a:ext cx="3924300" cy="3200400"/>
            </a:xfrm>
            <a:prstGeom prst="rect">
              <a:avLst/>
            </a:prstGeom>
          </p:spPr>
        </p:pic>
        <p:pic>
          <p:nvPicPr>
            <p:cNvPr id="779" name="Picture 778">
              <a:extLst>
                <a:ext uri="{FF2B5EF4-FFF2-40B4-BE49-F238E27FC236}">
                  <a16:creationId xmlns:a16="http://schemas.microsoft.com/office/drawing/2014/main" id="{78009B8A-F557-C6AD-7BE3-8DAC4BC7BECA}"/>
                </a:ext>
              </a:extLst>
            </p:cNvPr>
            <p:cNvPicPr>
              <a:picLocks noChangeAspect="1"/>
            </p:cNvPicPr>
            <p:nvPr/>
          </p:nvPicPr>
          <p:blipFill>
            <a:blip r:embed="rId32"/>
            <a:stretch>
              <a:fillRect/>
            </a:stretch>
          </p:blipFill>
          <p:spPr>
            <a:xfrm>
              <a:off x="13218615" y="37638583"/>
              <a:ext cx="3898900" cy="393700"/>
            </a:xfrm>
            <a:prstGeom prst="rect">
              <a:avLst/>
            </a:prstGeom>
          </p:spPr>
        </p:pic>
      </p:grpSp>
      <mc:AlternateContent xmlns:mc="http://schemas.openxmlformats.org/markup-compatibility/2006">
        <mc:Choice xmlns:a14="http://schemas.microsoft.com/office/drawing/2010/main" Requires="a14">
          <p:sp>
            <p:nvSpPr>
              <p:cNvPr id="804" name="TextBox 803">
                <a:extLst>
                  <a:ext uri="{FF2B5EF4-FFF2-40B4-BE49-F238E27FC236}">
                    <a16:creationId xmlns:a16="http://schemas.microsoft.com/office/drawing/2014/main" id="{8E114C11-4943-8107-A836-31F4C2FAA6E3}"/>
                  </a:ext>
                </a:extLst>
              </p:cNvPr>
              <p:cNvSpPr txBox="1"/>
              <p:nvPr/>
            </p:nvSpPr>
            <p:spPr>
              <a:xfrm>
                <a:off x="16832667" y="10785110"/>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04" name="TextBox 803">
                <a:extLst>
                  <a:ext uri="{FF2B5EF4-FFF2-40B4-BE49-F238E27FC236}">
                    <a16:creationId xmlns:a16="http://schemas.microsoft.com/office/drawing/2014/main" id="{8E114C11-4943-8107-A836-31F4C2FAA6E3}"/>
                  </a:ext>
                </a:extLst>
              </p:cNvPr>
              <p:cNvSpPr txBox="1">
                <a:spLocks noRot="1" noChangeAspect="1" noMove="1" noResize="1" noEditPoints="1" noAdjustHandles="1" noChangeArrowheads="1" noChangeShapeType="1" noTextEdit="1"/>
              </p:cNvSpPr>
              <p:nvPr/>
            </p:nvSpPr>
            <p:spPr>
              <a:xfrm>
                <a:off x="16832667" y="10785110"/>
                <a:ext cx="5723295" cy="331629"/>
              </a:xfrm>
              <a:prstGeom prst="rect">
                <a:avLst/>
              </a:prstGeom>
              <a:blipFill>
                <a:blip r:embed="rId14"/>
                <a:stretch>
                  <a:fillRect b="-7407"/>
                </a:stretch>
              </a:blipFill>
            </p:spPr>
            <p:txBody>
              <a:bodyPr/>
              <a:lstStyle/>
              <a:p>
                <a:r>
                  <a:rPr lang="en-US">
                    <a:noFill/>
                  </a:rPr>
                  <a:t> </a:t>
                </a:r>
              </a:p>
            </p:txBody>
          </p:sp>
        </mc:Fallback>
      </mc:AlternateContent>
      <p:graphicFrame>
        <p:nvGraphicFramePr>
          <p:cNvPr id="807" name="Table 808">
            <a:extLst>
              <a:ext uri="{FF2B5EF4-FFF2-40B4-BE49-F238E27FC236}">
                <a16:creationId xmlns:a16="http://schemas.microsoft.com/office/drawing/2014/main" id="{0FA59198-B3A6-8831-3708-93BB74A7E459}"/>
              </a:ext>
            </a:extLst>
          </p:cNvPr>
          <p:cNvGraphicFramePr>
            <a:graphicFrameLocks noGrp="1"/>
          </p:cNvGraphicFramePr>
          <p:nvPr/>
        </p:nvGraphicFramePr>
        <p:xfrm>
          <a:off x="17208743" y="15484951"/>
          <a:ext cx="4722224" cy="822960"/>
        </p:xfrm>
        <a:graphic>
          <a:graphicData uri="http://schemas.openxmlformats.org/drawingml/2006/table">
            <a:tbl>
              <a:tblPr firstRow="1" bandRow="1">
                <a:tableStyleId>{5C22544A-7EE6-4342-B048-85BDC9FD1C3A}</a:tableStyleId>
              </a:tblPr>
              <a:tblGrid>
                <a:gridCol w="1180556">
                  <a:extLst>
                    <a:ext uri="{9D8B030D-6E8A-4147-A177-3AD203B41FA5}">
                      <a16:colId xmlns:a16="http://schemas.microsoft.com/office/drawing/2014/main" val="3795066645"/>
                    </a:ext>
                  </a:extLst>
                </a:gridCol>
                <a:gridCol w="1180556">
                  <a:extLst>
                    <a:ext uri="{9D8B030D-6E8A-4147-A177-3AD203B41FA5}">
                      <a16:colId xmlns:a16="http://schemas.microsoft.com/office/drawing/2014/main" val="2864703554"/>
                    </a:ext>
                  </a:extLst>
                </a:gridCol>
                <a:gridCol w="1180556">
                  <a:extLst>
                    <a:ext uri="{9D8B030D-6E8A-4147-A177-3AD203B41FA5}">
                      <a16:colId xmlns:a16="http://schemas.microsoft.com/office/drawing/2014/main" val="944471903"/>
                    </a:ext>
                  </a:extLst>
                </a:gridCol>
                <a:gridCol w="1180556">
                  <a:extLst>
                    <a:ext uri="{9D8B030D-6E8A-4147-A177-3AD203B41FA5}">
                      <a16:colId xmlns:a16="http://schemas.microsoft.com/office/drawing/2014/main" val="25610501"/>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tcPr>
                </a:tc>
                <a:tc>
                  <a:txBody>
                    <a:bodyPr/>
                    <a:lstStyle/>
                    <a:p>
                      <a:r>
                        <a:rPr lang="en-US" sz="900" dirty="0"/>
                        <a:t>Listwise Del runtime (s)</a:t>
                      </a:r>
                    </a:p>
                  </a:txBody>
                  <a:tcPr marL="34290" marR="34290" marT="17145" marB="17145"/>
                </a:tc>
                <a:tc>
                  <a:txBody>
                    <a:bodyPr/>
                    <a:lstStyle/>
                    <a:p>
                      <a:r>
                        <a:rPr lang="en-US" sz="900" dirty="0"/>
                        <a:t> Multiple Imp (s)</a:t>
                      </a:r>
                    </a:p>
                  </a:txBody>
                  <a:tcPr marL="34290" marR="34290" marT="17145" marB="17145"/>
                </a:tc>
                <a:tc>
                  <a:txBody>
                    <a:bodyPr/>
                    <a:lstStyle/>
                    <a:p>
                      <a:r>
                        <a:rPr lang="en-US" sz="900" dirty="0"/>
                        <a:t>Rate</a:t>
                      </a:r>
                    </a:p>
                  </a:txBody>
                  <a:tcPr marL="34290" marR="34290" marT="17145" marB="17145"/>
                </a:tc>
                <a:extLst>
                  <a:ext uri="{0D108BD9-81ED-4DB2-BD59-A6C34878D82A}">
                    <a16:rowId xmlns:a16="http://schemas.microsoft.com/office/drawing/2014/main" val="47882385"/>
                  </a:ext>
                </a:extLst>
              </a:tr>
              <a:tr h="171450">
                <a:tc>
                  <a:txBody>
                    <a:bodyPr/>
                    <a:lstStyle/>
                    <a:p>
                      <a:r>
                        <a:rPr lang="en-US" sz="900" dirty="0"/>
                        <a:t>Case 1</a:t>
                      </a:r>
                    </a:p>
                  </a:txBody>
                  <a:tcPr marL="34290" marR="34290" marT="17145" marB="17145">
                    <a:solidFill>
                      <a:schemeClr val="accent2"/>
                    </a:solidFill>
                  </a:tcPr>
                </a:tc>
                <a:tc>
                  <a:txBody>
                    <a:bodyPr/>
                    <a:lstStyle/>
                    <a:p>
                      <a:r>
                        <a:rPr lang="en-US" sz="900" dirty="0"/>
                        <a:t>0.00731</a:t>
                      </a:r>
                    </a:p>
                  </a:txBody>
                  <a:tcPr marL="34290" marR="34290" marT="17145" marB="17145"/>
                </a:tc>
                <a:tc>
                  <a:txBody>
                    <a:bodyPr/>
                    <a:lstStyle/>
                    <a:p>
                      <a:r>
                        <a:rPr lang="en-US" sz="900" dirty="0"/>
                        <a:t>0.07354</a:t>
                      </a:r>
                    </a:p>
                  </a:txBody>
                  <a:tcPr marL="34290" marR="34290" marT="17145" marB="17145"/>
                </a:tc>
                <a:tc>
                  <a:txBody>
                    <a:bodyPr/>
                    <a:lstStyle/>
                    <a:p>
                      <a:r>
                        <a:rPr lang="en-US" sz="900" dirty="0"/>
                        <a:t>10x faster</a:t>
                      </a:r>
                    </a:p>
                  </a:txBody>
                  <a:tcPr marL="34290" marR="34290" marT="17145" marB="17145"/>
                </a:tc>
                <a:extLst>
                  <a:ext uri="{0D108BD9-81ED-4DB2-BD59-A6C34878D82A}">
                    <a16:rowId xmlns:a16="http://schemas.microsoft.com/office/drawing/2014/main" val="1029343939"/>
                  </a:ext>
                </a:extLst>
              </a:tr>
              <a:tr h="171450">
                <a:tc>
                  <a:txBody>
                    <a:bodyPr/>
                    <a:lstStyle/>
                    <a:p>
                      <a:r>
                        <a:rPr lang="en-US" sz="900" dirty="0"/>
                        <a:t>Case 2</a:t>
                      </a:r>
                    </a:p>
                  </a:txBody>
                  <a:tcPr marL="34290" marR="34290" marT="17145" marB="17145">
                    <a:solidFill>
                      <a:schemeClr val="accent2"/>
                    </a:solidFill>
                  </a:tcPr>
                </a:tc>
                <a:tc>
                  <a:txBody>
                    <a:bodyPr/>
                    <a:lstStyle/>
                    <a:p>
                      <a:r>
                        <a:rPr lang="en-US" sz="900" dirty="0"/>
                        <a:t>0.00770</a:t>
                      </a:r>
                    </a:p>
                  </a:txBody>
                  <a:tcPr marL="34290" marR="34290" marT="17145" marB="17145"/>
                </a:tc>
                <a:tc>
                  <a:txBody>
                    <a:bodyPr/>
                    <a:lstStyle/>
                    <a:p>
                      <a:r>
                        <a:rPr lang="en-US" sz="900" dirty="0"/>
                        <a:t>0.19124</a:t>
                      </a:r>
                    </a:p>
                  </a:txBody>
                  <a:tcPr marL="34290" marR="34290" marT="17145" marB="17145"/>
                </a:tc>
                <a:tc>
                  <a:txBody>
                    <a:bodyPr/>
                    <a:lstStyle/>
                    <a:p>
                      <a:r>
                        <a:rPr lang="en-US" sz="900" dirty="0"/>
                        <a:t>~25x faster</a:t>
                      </a:r>
                    </a:p>
                  </a:txBody>
                  <a:tcPr marL="34290" marR="34290" marT="17145" marB="17145"/>
                </a:tc>
                <a:extLst>
                  <a:ext uri="{0D108BD9-81ED-4DB2-BD59-A6C34878D82A}">
                    <a16:rowId xmlns:a16="http://schemas.microsoft.com/office/drawing/2014/main" val="81840052"/>
                  </a:ext>
                </a:extLst>
              </a:tr>
              <a:tr h="171450">
                <a:tc>
                  <a:txBody>
                    <a:bodyPr/>
                    <a:lstStyle/>
                    <a:p>
                      <a:r>
                        <a:rPr lang="en-US" sz="900" dirty="0"/>
                        <a:t>Case 3</a:t>
                      </a:r>
                    </a:p>
                  </a:txBody>
                  <a:tcPr marL="34290" marR="34290" marT="17145" marB="17145">
                    <a:solidFill>
                      <a:schemeClr val="accent2"/>
                    </a:solidFill>
                  </a:tcPr>
                </a:tc>
                <a:tc>
                  <a:txBody>
                    <a:bodyPr/>
                    <a:lstStyle/>
                    <a:p>
                      <a:r>
                        <a:rPr lang="en-US" sz="900" dirty="0"/>
                        <a:t>0.00705</a:t>
                      </a:r>
                    </a:p>
                  </a:txBody>
                  <a:tcPr marL="34290" marR="34290" marT="17145" marB="17145"/>
                </a:tc>
                <a:tc>
                  <a:txBody>
                    <a:bodyPr/>
                    <a:lstStyle/>
                    <a:p>
                      <a:r>
                        <a:rPr lang="en-US" sz="900" dirty="0"/>
                        <a:t>0.21237</a:t>
                      </a:r>
                    </a:p>
                  </a:txBody>
                  <a:tcPr marL="34290" marR="34290" marT="17145" marB="17145"/>
                </a:tc>
                <a:tc>
                  <a:txBody>
                    <a:bodyPr/>
                    <a:lstStyle/>
                    <a:p>
                      <a:r>
                        <a:rPr lang="en-US" sz="900" dirty="0"/>
                        <a:t>~30x faster</a:t>
                      </a:r>
                    </a:p>
                  </a:txBody>
                  <a:tcPr marL="34290" marR="34290" marT="17145" marB="17145"/>
                </a:tc>
                <a:extLst>
                  <a:ext uri="{0D108BD9-81ED-4DB2-BD59-A6C34878D82A}">
                    <a16:rowId xmlns:a16="http://schemas.microsoft.com/office/drawing/2014/main" val="239775130"/>
                  </a:ext>
                </a:extLst>
              </a:tr>
            </a:tbl>
          </a:graphicData>
        </a:graphic>
      </p:graphicFrame>
      <p:sp>
        <p:nvSpPr>
          <p:cNvPr id="809" name="TextBox 808">
            <a:extLst>
              <a:ext uri="{FF2B5EF4-FFF2-40B4-BE49-F238E27FC236}">
                <a16:creationId xmlns:a16="http://schemas.microsoft.com/office/drawing/2014/main" id="{F0ACFF52-DF2F-92D9-2629-BC7734E2CE7A}"/>
              </a:ext>
            </a:extLst>
          </p:cNvPr>
          <p:cNvSpPr txBox="1"/>
          <p:nvPr/>
        </p:nvSpPr>
        <p:spPr>
          <a:xfrm>
            <a:off x="16835080" y="15228972"/>
            <a:ext cx="2816220" cy="300082"/>
          </a:xfrm>
          <a:prstGeom prst="rect">
            <a:avLst/>
          </a:prstGeom>
          <a:noFill/>
        </p:spPr>
        <p:txBody>
          <a:bodyPr wrap="none" rtlCol="0">
            <a:spAutoFit/>
          </a:bodyPr>
          <a:lstStyle/>
          <a:p>
            <a:r>
              <a:rPr lang="en-US" sz="1350" dirty="0">
                <a:solidFill>
                  <a:schemeClr val="accent2">
                    <a:lumMod val="75000"/>
                  </a:schemeClr>
                </a:solidFill>
              </a:rPr>
              <a:t>Investigation (2) Summarized Results:</a:t>
            </a:r>
          </a:p>
        </p:txBody>
      </p:sp>
      <p:sp>
        <p:nvSpPr>
          <p:cNvPr id="822" name="テキスト ボックス 16">
            <a:extLst>
              <a:ext uri="{FF2B5EF4-FFF2-40B4-BE49-F238E27FC236}">
                <a16:creationId xmlns:a16="http://schemas.microsoft.com/office/drawing/2014/main" id="{103AB8C7-7BD2-92B8-5C2F-B233600A37D8}"/>
              </a:ext>
            </a:extLst>
          </p:cNvPr>
          <p:cNvSpPr txBox="1"/>
          <p:nvPr/>
        </p:nvSpPr>
        <p:spPr>
          <a:xfrm>
            <a:off x="10520918" y="13299139"/>
            <a:ext cx="5486400" cy="346249"/>
          </a:xfrm>
          <a:prstGeom prst="rect">
            <a:avLst/>
          </a:prstGeom>
          <a:solidFill>
            <a:schemeClr val="accent2"/>
          </a:solidFill>
          <a:ln>
            <a:solidFill>
              <a:schemeClr val="accent2"/>
            </a:solidFill>
          </a:ln>
        </p:spPr>
        <p:txBody>
          <a:bodyPr wrap="square" rtlCol="0">
            <a:spAutoFit/>
          </a:bodyPr>
          <a:lstStyle/>
          <a:p>
            <a:r>
              <a:rPr lang="en-US" altLang="ja-JP" sz="1650" b="1" dirty="0">
                <a:solidFill>
                  <a:schemeClr val="bg1"/>
                </a:solidFill>
                <a:latin typeface="Helvetica Neue" charset="0"/>
                <a:ea typeface="Helvetica Neue" charset="0"/>
                <a:cs typeface="Helvetica Neue" charset="0"/>
              </a:rPr>
              <a:t> CONCLUSION</a:t>
            </a:r>
            <a:endParaRPr kumimoji="1" lang="ja-JP" altLang="en-US" sz="1650" b="1" dirty="0">
              <a:solidFill>
                <a:schemeClr val="bg1"/>
              </a:solidFill>
              <a:latin typeface="Helvetica Neue" charset="0"/>
              <a:ea typeface="Helvetica Neue" charset="0"/>
              <a:cs typeface="Helvetica Neue" charset="0"/>
            </a:endParaRPr>
          </a:p>
        </p:txBody>
      </p:sp>
      <p:sp>
        <p:nvSpPr>
          <p:cNvPr id="823" name="正方形/長方形 12">
            <a:extLst>
              <a:ext uri="{FF2B5EF4-FFF2-40B4-BE49-F238E27FC236}">
                <a16:creationId xmlns:a16="http://schemas.microsoft.com/office/drawing/2014/main" id="{38F113E3-FD88-C90D-DCD7-A37FD26972DE}"/>
              </a:ext>
            </a:extLst>
          </p:cNvPr>
          <p:cNvSpPr/>
          <p:nvPr/>
        </p:nvSpPr>
        <p:spPr>
          <a:xfrm>
            <a:off x="10520918" y="13603356"/>
            <a:ext cx="5486400" cy="140661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6" name="TextBox 825">
            <a:extLst>
              <a:ext uri="{FF2B5EF4-FFF2-40B4-BE49-F238E27FC236}">
                <a16:creationId xmlns:a16="http://schemas.microsoft.com/office/drawing/2014/main" id="{9958E47E-428F-E177-0AC7-DDCF4C3CA7A0}"/>
              </a:ext>
            </a:extLst>
          </p:cNvPr>
          <p:cNvSpPr txBox="1"/>
          <p:nvPr/>
        </p:nvSpPr>
        <p:spPr>
          <a:xfrm>
            <a:off x="10611354" y="13655574"/>
            <a:ext cx="5281426" cy="1384995"/>
          </a:xfrm>
          <a:prstGeom prst="rect">
            <a:avLst/>
          </a:prstGeom>
          <a:noFill/>
        </p:spPr>
        <p:txBody>
          <a:bodyPr wrap="square" rtlCol="0">
            <a:spAutoFit/>
          </a:bodyPr>
          <a:lstStyle/>
          <a:p>
            <a:r>
              <a:rPr lang="en-US" sz="1050" dirty="0"/>
              <a:t>If in doubt, choosing multiple imputation for your dataset is generally safest approach. </a:t>
            </a:r>
          </a:p>
          <a:p>
            <a:pPr marL="107156" indent="-107156">
              <a:buFont typeface="Arial" panose="020B0604020202020204" pitchFamily="34" charset="0"/>
              <a:buChar char="•"/>
            </a:pPr>
            <a:r>
              <a:rPr lang="en-US" sz="1050" dirty="0"/>
              <a:t>Depending on the </a:t>
            </a:r>
            <a:r>
              <a:rPr lang="en-US" sz="1050" dirty="0" err="1"/>
              <a:t>missinginess</a:t>
            </a:r>
            <a:r>
              <a:rPr lang="en-US" sz="1050" dirty="0"/>
              <a:t> mechanism underlying your data, the quality of your imputations will vary significantly (</a:t>
            </a:r>
            <a:r>
              <a:rPr lang="en-US" sz="1050" i="1" dirty="0"/>
              <a:t>investigation 1</a:t>
            </a:r>
            <a:r>
              <a:rPr lang="en-US" sz="1050" dirty="0"/>
              <a:t>).</a:t>
            </a:r>
          </a:p>
          <a:p>
            <a:pPr marL="107156" indent="-107156">
              <a:buFont typeface="Arial" panose="020B0604020202020204" pitchFamily="34" charset="0"/>
              <a:buChar char="•"/>
            </a:pPr>
            <a:r>
              <a:rPr lang="en-US" sz="1050" dirty="0"/>
              <a:t>Moreover, there are situations where listwise deletion is orders of magnitude faster and provides unbiased regression coefficients (</a:t>
            </a:r>
            <a:r>
              <a:rPr lang="en-US" sz="1050" i="1" dirty="0"/>
              <a:t>investigation 2</a:t>
            </a:r>
            <a:r>
              <a:rPr lang="en-US" sz="1050" dirty="0"/>
              <a:t>).</a:t>
            </a:r>
          </a:p>
          <a:p>
            <a:r>
              <a:rPr lang="en-US" sz="1050" dirty="0"/>
              <a:t>There are far more imputation methods than just the two discussed here; it is vital to deliberately consider which imputation method is best for your dataset when performing statistical analyses.</a:t>
            </a:r>
          </a:p>
        </p:txBody>
      </p:sp>
      <p:sp>
        <p:nvSpPr>
          <p:cNvPr id="827" name="正方形/長方形 12">
            <a:extLst>
              <a:ext uri="{FF2B5EF4-FFF2-40B4-BE49-F238E27FC236}">
                <a16:creationId xmlns:a16="http://schemas.microsoft.com/office/drawing/2014/main" id="{C3EDFE89-4D6B-DCF8-ECE5-0ED32FDAA058}"/>
              </a:ext>
            </a:extLst>
          </p:cNvPr>
          <p:cNvSpPr/>
          <p:nvPr/>
        </p:nvSpPr>
        <p:spPr>
          <a:xfrm>
            <a:off x="10520918" y="15238774"/>
            <a:ext cx="5486400" cy="108351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8" name="TextBox 827">
            <a:extLst>
              <a:ext uri="{FF2B5EF4-FFF2-40B4-BE49-F238E27FC236}">
                <a16:creationId xmlns:a16="http://schemas.microsoft.com/office/drawing/2014/main" id="{83A6B8ED-AF2F-CE04-86FD-52CD5503A18F}"/>
              </a:ext>
            </a:extLst>
          </p:cNvPr>
          <p:cNvSpPr txBox="1"/>
          <p:nvPr/>
        </p:nvSpPr>
        <p:spPr>
          <a:xfrm>
            <a:off x="10520918" y="15228972"/>
            <a:ext cx="6172200" cy="1477328"/>
          </a:xfrm>
          <a:prstGeom prst="rect">
            <a:avLst/>
          </a:prstGeom>
          <a:noFill/>
        </p:spPr>
        <p:txBody>
          <a:bodyPr wrap="square">
            <a:spAutoFit/>
          </a:bodyPr>
          <a:lstStyle/>
          <a:p>
            <a:r>
              <a:rPr kumimoji="1" lang="en-US" altLang="ja-JP" sz="1650" b="1" dirty="0">
                <a:solidFill>
                  <a:schemeClr val="accent2"/>
                </a:solidFill>
                <a:latin typeface="Times New Roman" panose="02020603050405020304" pitchFamily="18" charset="0"/>
                <a:ea typeface="Helvetica Neue" charset="0"/>
                <a:cs typeface="Times New Roman" panose="02020603050405020304" pitchFamily="18" charset="0"/>
              </a:rPr>
              <a:t> References &amp; Acknowledgment</a:t>
            </a:r>
          </a:p>
          <a:p>
            <a:pPr marL="214313" indent="-214313">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Textbook, paper (TODO)</a:t>
            </a:r>
          </a:p>
          <a:p>
            <a:pPr marL="214313" indent="-214313">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Thank you to Professor Nathalie Moon for her expertise and guidance</a:t>
            </a:r>
          </a:p>
          <a:p>
            <a:pPr marL="214313" indent="-214313">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Add </a:t>
            </a:r>
            <a:r>
              <a:rPr kumimoji="1" lang="en-US" altLang="ja-JP" sz="1350" b="1" dirty="0" err="1">
                <a:latin typeface="Times New Roman" panose="02020603050405020304" pitchFamily="18" charset="0"/>
                <a:ea typeface="Helvetica Neue" charset="0"/>
                <a:cs typeface="Times New Roman" panose="02020603050405020304" pitchFamily="18" charset="0"/>
              </a:rPr>
              <a:t>Github</a:t>
            </a:r>
            <a:r>
              <a:rPr kumimoji="1" lang="en-US" altLang="ja-JP" sz="1350" b="1" dirty="0">
                <a:latin typeface="Times New Roman" panose="02020603050405020304" pitchFamily="18" charset="0"/>
                <a:ea typeface="Helvetica Neue" charset="0"/>
                <a:cs typeface="Times New Roman" panose="02020603050405020304" pitchFamily="18" charset="0"/>
              </a:rPr>
              <a:t> link for full code</a:t>
            </a:r>
            <a:endParaRPr kumimoji="1" lang="en-US" altLang="ja-JP" sz="1200" b="1" dirty="0">
              <a:latin typeface="Times New Roman" panose="02020603050405020304" pitchFamily="18" charset="0"/>
              <a:ea typeface="Helvetica Neue" charset="0"/>
              <a:cs typeface="Times New Roman" panose="02020603050405020304" pitchFamily="18" charset="0"/>
            </a:endParaRPr>
          </a:p>
          <a:p>
            <a:endParaRPr kumimoji="1" lang="en-US" altLang="ja-JP" sz="1650" b="1" dirty="0">
              <a:latin typeface="Times New Roman" panose="02020603050405020304" pitchFamily="18" charset="0"/>
              <a:ea typeface="Helvetica Neue" charset="0"/>
              <a:cs typeface="Times New Roman" panose="02020603050405020304" pitchFamily="18" charset="0"/>
            </a:endParaRPr>
          </a:p>
          <a:p>
            <a:endParaRPr kumimoji="1" lang="ja-JP" altLang="en-US" sz="165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829" name="正方形/長方形 17">
            <a:extLst>
              <a:ext uri="{FF2B5EF4-FFF2-40B4-BE49-F238E27FC236}">
                <a16:creationId xmlns:a16="http://schemas.microsoft.com/office/drawing/2014/main" id="{4D9D219E-10D9-E676-DFF6-E505B42D18E8}"/>
              </a:ext>
            </a:extLst>
          </p:cNvPr>
          <p:cNvSpPr/>
          <p:nvPr/>
        </p:nvSpPr>
        <p:spPr>
          <a:xfrm>
            <a:off x="10596441" y="8510362"/>
            <a:ext cx="5353476" cy="468756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6" name="正方形/長方形 17">
            <a:extLst>
              <a:ext uri="{FF2B5EF4-FFF2-40B4-BE49-F238E27FC236}">
                <a16:creationId xmlns:a16="http://schemas.microsoft.com/office/drawing/2014/main" id="{D4779C7F-BD6B-73EB-72DA-2227FF073B5B}"/>
              </a:ext>
            </a:extLst>
          </p:cNvPr>
          <p:cNvSpPr/>
          <p:nvPr/>
        </p:nvSpPr>
        <p:spPr>
          <a:xfrm>
            <a:off x="10594488" y="5764690"/>
            <a:ext cx="5353476" cy="272999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7" name="正方形/長方形 17">
            <a:extLst>
              <a:ext uri="{FF2B5EF4-FFF2-40B4-BE49-F238E27FC236}">
                <a16:creationId xmlns:a16="http://schemas.microsoft.com/office/drawing/2014/main" id="{7D729F1A-CF1D-72FE-83C0-B3E05695E945}"/>
              </a:ext>
            </a:extLst>
          </p:cNvPr>
          <p:cNvSpPr/>
          <p:nvPr/>
        </p:nvSpPr>
        <p:spPr>
          <a:xfrm>
            <a:off x="10585373" y="4864116"/>
            <a:ext cx="5353476" cy="65755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Tree>
    <p:extLst>
      <p:ext uri="{BB962C8B-B14F-4D97-AF65-F5344CB8AC3E}">
        <p14:creationId xmlns:p14="http://schemas.microsoft.com/office/powerpoint/2010/main" val="32544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Box 769">
            <a:extLst>
              <a:ext uri="{FF2B5EF4-FFF2-40B4-BE49-F238E27FC236}">
                <a16:creationId xmlns:a16="http://schemas.microsoft.com/office/drawing/2014/main" id="{938DA395-CBCF-EE45-5154-7BD952451EDA}"/>
              </a:ext>
            </a:extLst>
          </p:cNvPr>
          <p:cNvSpPr txBox="1"/>
          <p:nvPr/>
        </p:nvSpPr>
        <p:spPr>
          <a:xfrm>
            <a:off x="5468113" y="19874"/>
            <a:ext cx="26504126" cy="1446678"/>
          </a:xfrm>
          <a:prstGeom prst="rect">
            <a:avLst/>
          </a:prstGeom>
          <a:noFill/>
        </p:spPr>
        <p:txBody>
          <a:bodyPr wrap="square">
            <a:spAutoFit/>
          </a:bodyPr>
          <a:lstStyle/>
          <a:p>
            <a:r>
              <a:rPr lang="en-US" sz="8801" dirty="0">
                <a:solidFill>
                  <a:schemeClr val="accent2">
                    <a:lumMod val="75000"/>
                  </a:schemeClr>
                </a:solidFill>
                <a:latin typeface="Times New Roman" panose="02020603050405020304" pitchFamily="18" charset="0"/>
                <a:cs typeface="Times New Roman" panose="02020603050405020304" pitchFamily="18" charset="0"/>
              </a:rPr>
              <a:t>Effects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644499" y="1591603"/>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9517976" y="334905"/>
            <a:ext cx="2454263" cy="1817676"/>
          </a:xfrm>
          <a:prstGeom prst="rect">
            <a:avLst/>
          </a:prstGeom>
        </p:spPr>
      </p:pic>
      <p:sp>
        <p:nvSpPr>
          <p:cNvPr id="28" name="Rectangle 27">
            <a:extLst>
              <a:ext uri="{FF2B5EF4-FFF2-40B4-BE49-F238E27FC236}">
                <a16:creationId xmlns:a16="http://schemas.microsoft.com/office/drawing/2014/main" id="{009FDB95-9D43-ACB4-D339-F77839759C70}"/>
              </a:ext>
            </a:extLst>
          </p:cNvPr>
          <p:cNvSpPr/>
          <p:nvPr/>
        </p:nvSpPr>
        <p:spPr>
          <a:xfrm>
            <a:off x="467487" y="6627946"/>
            <a:ext cx="10058400" cy="9496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03368D-E585-3A07-B4E4-ACC4BAF4C62E}"/>
              </a:ext>
            </a:extLst>
          </p:cNvPr>
          <p:cNvSpPr/>
          <p:nvPr/>
        </p:nvSpPr>
        <p:spPr>
          <a:xfrm>
            <a:off x="11172959"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729CC2-67FC-3219-2C9B-961E2B1358C5}"/>
              </a:ext>
            </a:extLst>
          </p:cNvPr>
          <p:cNvSpPr/>
          <p:nvPr/>
        </p:nvSpPr>
        <p:spPr>
          <a:xfrm>
            <a:off x="22449663"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1307BA7-E164-3AA0-EBCC-46A81AD53AD7}"/>
              </a:ext>
            </a:extLst>
          </p:cNvPr>
          <p:cNvSpPr txBox="1"/>
          <p:nvPr/>
        </p:nvSpPr>
        <p:spPr>
          <a:xfrm>
            <a:off x="22718427" y="11506759"/>
            <a:ext cx="3158237" cy="830997"/>
          </a:xfrm>
          <a:prstGeom prst="rect">
            <a:avLst/>
          </a:prstGeom>
          <a:noFill/>
        </p:spPr>
        <p:txBody>
          <a:bodyPr wrap="none" rtlCol="0">
            <a:spAutoFit/>
          </a:bodyPr>
          <a:lstStyle/>
          <a:p>
            <a:r>
              <a:rPr lang="en-US" sz="4800" dirty="0"/>
              <a:t>Conclusions</a:t>
            </a:r>
          </a:p>
        </p:txBody>
      </p:sp>
      <p:sp>
        <p:nvSpPr>
          <p:cNvPr id="40" name="TextBox 39">
            <a:extLst>
              <a:ext uri="{FF2B5EF4-FFF2-40B4-BE49-F238E27FC236}">
                <a16:creationId xmlns:a16="http://schemas.microsoft.com/office/drawing/2014/main" id="{18D9E7AB-4689-6F53-0AE0-AF964B52D6C1}"/>
              </a:ext>
            </a:extLst>
          </p:cNvPr>
          <p:cNvSpPr txBox="1"/>
          <p:nvPr/>
        </p:nvSpPr>
        <p:spPr>
          <a:xfrm>
            <a:off x="23480078" y="12847919"/>
            <a:ext cx="4793172" cy="830997"/>
          </a:xfrm>
          <a:prstGeom prst="rect">
            <a:avLst/>
          </a:prstGeom>
          <a:noFill/>
        </p:spPr>
        <p:txBody>
          <a:bodyPr wrap="none" rtlCol="0">
            <a:spAutoFit/>
          </a:bodyPr>
          <a:lstStyle/>
          <a:p>
            <a:r>
              <a:rPr lang="en-US" sz="4800" dirty="0"/>
              <a:t>Acknowledgments</a:t>
            </a:r>
          </a:p>
        </p:txBody>
      </p:sp>
      <p:sp>
        <p:nvSpPr>
          <p:cNvPr id="42" name="TextBox 41">
            <a:extLst>
              <a:ext uri="{FF2B5EF4-FFF2-40B4-BE49-F238E27FC236}">
                <a16:creationId xmlns:a16="http://schemas.microsoft.com/office/drawing/2014/main" id="{DBF23FAD-757C-84E0-C2E9-E3611844CD54}"/>
              </a:ext>
            </a:extLst>
          </p:cNvPr>
          <p:cNvSpPr txBox="1"/>
          <p:nvPr/>
        </p:nvSpPr>
        <p:spPr>
          <a:xfrm>
            <a:off x="908189" y="3586805"/>
            <a:ext cx="9434762" cy="3970318"/>
          </a:xfrm>
          <a:prstGeom prst="rect">
            <a:avLst/>
          </a:prstGeom>
          <a:noFill/>
        </p:spPr>
        <p:txBody>
          <a:bodyPr wrap="square">
            <a:spAutoFit/>
          </a:bodyPr>
          <a:lstStyle/>
          <a:p>
            <a:pPr fontAlgn="base"/>
            <a:r>
              <a:rPr lang="en-US" sz="3600" dirty="0">
                <a:solidFill>
                  <a:srgbClr val="333333"/>
                </a:solidFill>
                <a:latin typeface="Times New Roman" panose="02020603050405020304" pitchFamily="18" charset="0"/>
                <a:cs typeface="Times New Roman" panose="02020603050405020304" pitchFamily="18" charset="0"/>
              </a:rPr>
              <a:t>Analysis of </a:t>
            </a:r>
            <a:r>
              <a:rPr lang="en-US" sz="3600" b="1" dirty="0">
                <a:solidFill>
                  <a:srgbClr val="333333"/>
                </a:solidFill>
                <a:latin typeface="Times New Roman" panose="02020603050405020304" pitchFamily="18" charset="0"/>
                <a:cs typeface="Times New Roman" panose="02020603050405020304" pitchFamily="18" charset="0"/>
              </a:rPr>
              <a:t>missing data mechanisms </a:t>
            </a:r>
            <a:r>
              <a:rPr lang="en-US" sz="3600" dirty="0">
                <a:solidFill>
                  <a:srgbClr val="333333"/>
                </a:solidFill>
                <a:latin typeface="Times New Roman" panose="02020603050405020304" pitchFamily="18" charset="0"/>
                <a:cs typeface="Times New Roman" panose="02020603050405020304" pitchFamily="18" charset="0"/>
              </a:rPr>
              <a:t>and </a:t>
            </a:r>
            <a:r>
              <a:rPr lang="en-US" sz="3600"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3600" dirty="0">
                <a:solidFill>
                  <a:srgbClr val="333333"/>
                </a:solidFill>
                <a:latin typeface="Times New Roman" panose="02020603050405020304" pitchFamily="18" charset="0"/>
                <a:cs typeface="Times New Roman" panose="02020603050405020304" pitchFamily="18" charset="0"/>
              </a:rPr>
              <a:t>. </a:t>
            </a:r>
            <a:r>
              <a:rPr lang="en-US" sz="3600" b="1" dirty="0">
                <a:solidFill>
                  <a:srgbClr val="333333"/>
                </a:solidFill>
                <a:latin typeface="Times New Roman" panose="02020603050405020304" pitchFamily="18" charset="0"/>
                <a:cs typeface="Times New Roman" panose="02020603050405020304" pitchFamily="18" charset="0"/>
              </a:rPr>
              <a:t>Designing</a:t>
            </a:r>
            <a:r>
              <a:rPr lang="en-US" sz="3600" dirty="0">
                <a:solidFill>
                  <a:srgbClr val="333333"/>
                </a:solidFill>
                <a:latin typeface="Times New Roman" panose="02020603050405020304" pitchFamily="18" charset="0"/>
                <a:cs typeface="Times New Roman" panose="02020603050405020304" pitchFamily="18" charset="0"/>
              </a:rPr>
              <a:t> </a:t>
            </a:r>
            <a:r>
              <a:rPr lang="en-US" sz="3600" b="1" dirty="0">
                <a:solidFill>
                  <a:srgbClr val="333333"/>
                </a:solidFill>
                <a:latin typeface="Times New Roman" panose="02020603050405020304" pitchFamily="18" charset="0"/>
                <a:cs typeface="Times New Roman" panose="02020603050405020304" pitchFamily="18" charset="0"/>
              </a:rPr>
              <a:t>R simulations </a:t>
            </a:r>
            <a:r>
              <a:rPr lang="en-US" sz="3600"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3600" dirty="0">
                <a:solidFill>
                  <a:srgbClr val="333333"/>
                </a:solidFill>
                <a:latin typeface="Times New Roman" panose="02020603050405020304" pitchFamily="18" charset="0"/>
                <a:cs typeface="Times New Roman" panose="02020603050405020304" pitchFamily="18" charset="0"/>
              </a:rPr>
            </a:br>
            <a:endParaRPr lang="en-US" sz="3600" dirty="0">
              <a:solidFill>
                <a:srgbClr val="000000"/>
              </a:solidFill>
              <a:latin typeface="Times New Roman" panose="02020603050405020304" pitchFamily="18" charset="0"/>
              <a:cs typeface="Times New Roman" panose="02020603050405020304" pitchFamily="18" charset="0"/>
            </a:endParaRPr>
          </a:p>
          <a:p>
            <a:br>
              <a:rPr lang="en-US" sz="3600" dirty="0"/>
            </a:br>
            <a:endParaRPr lang="en-US" sz="3600" dirty="0"/>
          </a:p>
        </p:txBody>
      </p:sp>
      <p:sp>
        <p:nvSpPr>
          <p:cNvPr id="45" name="テキスト ボックス 7">
            <a:extLst>
              <a:ext uri="{FF2B5EF4-FFF2-40B4-BE49-F238E27FC236}">
                <a16:creationId xmlns:a16="http://schemas.microsoft.com/office/drawing/2014/main" id="{EF729A7A-CE13-6F97-11DF-80055F2FD596}"/>
              </a:ext>
            </a:extLst>
          </p:cNvPr>
          <p:cNvSpPr txBox="1"/>
          <p:nvPr/>
        </p:nvSpPr>
        <p:spPr>
          <a:xfrm>
            <a:off x="467487" y="2364787"/>
            <a:ext cx="10058400"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 Abstract</a:t>
            </a:r>
            <a:endParaRPr kumimoji="1" lang="ja-JP" altLang="en-US" sz="4800" b="1" dirty="0">
              <a:solidFill>
                <a:schemeClr val="bg1"/>
              </a:solidFill>
              <a:latin typeface="Helvetica Neue" charset="0"/>
              <a:ea typeface="Helvetica Neue" charset="0"/>
              <a:cs typeface="Helvetica Neue" charset="0"/>
            </a:endParaRPr>
          </a:p>
        </p:txBody>
      </p:sp>
      <p:sp>
        <p:nvSpPr>
          <p:cNvPr id="47" name="テキスト ボックス 16">
            <a:extLst>
              <a:ext uri="{FF2B5EF4-FFF2-40B4-BE49-F238E27FC236}">
                <a16:creationId xmlns:a16="http://schemas.microsoft.com/office/drawing/2014/main" id="{DDF3BC76-851A-739D-0A2E-6D0F5D25B6CB}"/>
              </a:ext>
            </a:extLst>
          </p:cNvPr>
          <p:cNvSpPr txBox="1"/>
          <p:nvPr/>
        </p:nvSpPr>
        <p:spPr>
          <a:xfrm>
            <a:off x="467487" y="6627946"/>
            <a:ext cx="10058400"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 INTRODUCTION</a:t>
            </a:r>
            <a:endParaRPr kumimoji="1" lang="ja-JP" altLang="en-US" sz="4800" b="1" dirty="0">
              <a:solidFill>
                <a:schemeClr val="bg1"/>
              </a:solidFill>
              <a:latin typeface="Helvetica Neue" charset="0"/>
              <a:ea typeface="Helvetica Neue" charset="0"/>
              <a:cs typeface="Helvetica Neue" charset="0"/>
            </a:endParaRPr>
          </a:p>
        </p:txBody>
      </p:sp>
      <p:sp>
        <p:nvSpPr>
          <p:cNvPr id="48" name="Rectangle 47">
            <a:extLst>
              <a:ext uri="{FF2B5EF4-FFF2-40B4-BE49-F238E27FC236}">
                <a16:creationId xmlns:a16="http://schemas.microsoft.com/office/drawing/2014/main" id="{20289BB8-333C-B1D4-C039-93BEE4575539}"/>
              </a:ext>
            </a:extLst>
          </p:cNvPr>
          <p:cNvSpPr/>
          <p:nvPr/>
        </p:nvSpPr>
        <p:spPr>
          <a:xfrm>
            <a:off x="438913" y="2341912"/>
            <a:ext cx="10058400" cy="3940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テキスト ボックス 7">
            <a:extLst>
              <a:ext uri="{FF2B5EF4-FFF2-40B4-BE49-F238E27FC236}">
                <a16:creationId xmlns:a16="http://schemas.microsoft.com/office/drawing/2014/main" id="{587DD216-E9A4-ACCF-3325-9FE88E18EB33}"/>
              </a:ext>
            </a:extLst>
          </p:cNvPr>
          <p:cNvSpPr txBox="1"/>
          <p:nvPr/>
        </p:nvSpPr>
        <p:spPr>
          <a:xfrm>
            <a:off x="11182455" y="2364787"/>
            <a:ext cx="10048904"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Investigation 1</a:t>
            </a:r>
            <a:endParaRPr kumimoji="1" lang="ja-JP" altLang="en-US" sz="4800" b="1" dirty="0">
              <a:solidFill>
                <a:schemeClr val="bg1"/>
              </a:solidFill>
              <a:latin typeface="Helvetica Neue" charset="0"/>
              <a:ea typeface="Helvetica Neue" charset="0"/>
              <a:cs typeface="Helvetica Neue" charset="0"/>
            </a:endParaRPr>
          </a:p>
        </p:txBody>
      </p:sp>
      <p:sp>
        <p:nvSpPr>
          <p:cNvPr id="57" name="テキスト ボックス 7">
            <a:extLst>
              <a:ext uri="{FF2B5EF4-FFF2-40B4-BE49-F238E27FC236}">
                <a16:creationId xmlns:a16="http://schemas.microsoft.com/office/drawing/2014/main" id="{FD2B723D-6B33-3E12-0830-D729A9A7587D}"/>
              </a:ext>
            </a:extLst>
          </p:cNvPr>
          <p:cNvSpPr txBox="1"/>
          <p:nvPr/>
        </p:nvSpPr>
        <p:spPr>
          <a:xfrm>
            <a:off x="22454411" y="2341911"/>
            <a:ext cx="10048904"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Investigation 2</a:t>
            </a:r>
            <a:endParaRPr kumimoji="1" lang="ja-JP" altLang="en-US" sz="4800" b="1" dirty="0">
              <a:solidFill>
                <a:schemeClr val="bg1"/>
              </a:solidFill>
              <a:latin typeface="Helvetica Neue" charset="0"/>
              <a:ea typeface="Helvetica Neue" charset="0"/>
              <a:cs typeface="Helvetica Neue" charset="0"/>
            </a:endParaRPr>
          </a:p>
        </p:txBody>
      </p:sp>
      <p:pic>
        <p:nvPicPr>
          <p:cNvPr id="60" name="Picture 59" descr="Background pattern&#10;&#10;Description automatically generated">
            <a:extLst>
              <a:ext uri="{FF2B5EF4-FFF2-40B4-BE49-F238E27FC236}">
                <a16:creationId xmlns:a16="http://schemas.microsoft.com/office/drawing/2014/main" id="{E5EC2968-63C2-5502-2594-602368C7D6AB}"/>
              </a:ext>
            </a:extLst>
          </p:cNvPr>
          <p:cNvPicPr>
            <a:picLocks noChangeAspect="1"/>
          </p:cNvPicPr>
          <p:nvPr/>
        </p:nvPicPr>
        <p:blipFill>
          <a:blip r:embed="rId4"/>
          <a:stretch>
            <a:fillRect/>
          </a:stretch>
        </p:blipFill>
        <p:spPr>
          <a:xfrm>
            <a:off x="467486" y="179104"/>
            <a:ext cx="1936079" cy="1936079"/>
          </a:xfrm>
          <a:prstGeom prst="rect">
            <a:avLst/>
          </a:prstGeom>
        </p:spPr>
      </p:pic>
    </p:spTree>
    <p:extLst>
      <p:ext uri="{BB962C8B-B14F-4D97-AF65-F5344CB8AC3E}">
        <p14:creationId xmlns:p14="http://schemas.microsoft.com/office/powerpoint/2010/main" val="323128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Box 769">
            <a:extLst>
              <a:ext uri="{FF2B5EF4-FFF2-40B4-BE49-F238E27FC236}">
                <a16:creationId xmlns:a16="http://schemas.microsoft.com/office/drawing/2014/main" id="{938DA395-CBCF-EE45-5154-7BD952451EDA}"/>
              </a:ext>
            </a:extLst>
          </p:cNvPr>
          <p:cNvSpPr txBox="1"/>
          <p:nvPr/>
        </p:nvSpPr>
        <p:spPr>
          <a:xfrm>
            <a:off x="10694430" y="65273"/>
            <a:ext cx="8839200" cy="1200329"/>
          </a:xfrm>
          <a:prstGeom prst="rect">
            <a:avLst/>
          </a:prstGeom>
          <a:noFill/>
        </p:spPr>
        <p:txBody>
          <a:bodyPr wrap="square">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473568" y="1375549"/>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19662962" y="136911"/>
            <a:ext cx="2254476" cy="166971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10527030" y="2119568"/>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a:t>
            </a:r>
            <a:r>
              <a:rPr lang="en-US" altLang="ja-JP" sz="1650" b="1" dirty="0">
                <a:solidFill>
                  <a:schemeClr val="bg1"/>
                </a:solidFill>
                <a:latin typeface="Helvetica Neue" charset="0"/>
                <a:ea typeface="Helvetica Neue" charset="0"/>
                <a:cs typeface="Helvetica Neue" charset="0"/>
              </a:rPr>
              <a:t>BSTRACT</a:t>
            </a:r>
            <a:endParaRPr kumimoji="1" lang="ja-JP" altLang="en-US" sz="165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10527030" y="2512150"/>
            <a:ext cx="5486400" cy="146560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76" name="TextBox 775">
            <a:extLst>
              <a:ext uri="{FF2B5EF4-FFF2-40B4-BE49-F238E27FC236}">
                <a16:creationId xmlns:a16="http://schemas.microsoft.com/office/drawing/2014/main" id="{6E092D70-4633-21D5-9EA1-E1D21572DF57}"/>
              </a:ext>
            </a:extLst>
          </p:cNvPr>
          <p:cNvSpPr txBox="1"/>
          <p:nvPr/>
        </p:nvSpPr>
        <p:spPr>
          <a:xfrm>
            <a:off x="10635176" y="2639282"/>
            <a:ext cx="5155170" cy="1777538"/>
          </a:xfrm>
          <a:prstGeom prst="rect">
            <a:avLst/>
          </a:prstGeom>
          <a:noFill/>
        </p:spPr>
        <p:txBody>
          <a:bodyPr wrap="square">
            <a:spAutoFit/>
          </a:bodyPr>
          <a:lstStyle/>
          <a:p>
            <a:pPr fontAlgn="base"/>
            <a:r>
              <a:rPr lang="en-US" sz="2025" dirty="0">
                <a:solidFill>
                  <a:srgbClr val="333333"/>
                </a:solidFill>
                <a:latin typeface="Times New Roman" panose="02020603050405020304" pitchFamily="18" charset="0"/>
                <a:cs typeface="Times New Roman" panose="02020603050405020304" pitchFamily="18" charset="0"/>
              </a:rPr>
              <a:t>Analysis of </a:t>
            </a:r>
            <a:r>
              <a:rPr lang="en-US" sz="2025" b="1" dirty="0">
                <a:solidFill>
                  <a:srgbClr val="333333"/>
                </a:solidFill>
                <a:latin typeface="Times New Roman" panose="02020603050405020304" pitchFamily="18" charset="0"/>
                <a:cs typeface="Times New Roman" panose="02020603050405020304" pitchFamily="18" charset="0"/>
              </a:rPr>
              <a:t>missing data mechanisms </a:t>
            </a:r>
            <a:r>
              <a:rPr lang="en-US" sz="2025" dirty="0">
                <a:solidFill>
                  <a:srgbClr val="333333"/>
                </a:solidFill>
                <a:latin typeface="Times New Roman" panose="02020603050405020304" pitchFamily="18" charset="0"/>
                <a:cs typeface="Times New Roman" panose="02020603050405020304" pitchFamily="18" charset="0"/>
              </a:rPr>
              <a:t>and </a:t>
            </a:r>
            <a:r>
              <a:rPr lang="en-US" sz="2025"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Designing</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R simulations </a:t>
            </a:r>
            <a:r>
              <a:rPr lang="en-US" sz="2025"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2025" dirty="0">
                <a:solidFill>
                  <a:srgbClr val="333333"/>
                </a:solidFill>
                <a:latin typeface="Times New Roman" panose="02020603050405020304" pitchFamily="18" charset="0"/>
                <a:cs typeface="Times New Roman" panose="02020603050405020304" pitchFamily="18" charset="0"/>
              </a:rPr>
            </a:br>
            <a:endParaRPr lang="en-US" sz="2025" dirty="0">
              <a:solidFill>
                <a:srgbClr val="000000"/>
              </a:solidFill>
              <a:latin typeface="Times New Roman" panose="02020603050405020304" pitchFamily="18" charset="0"/>
              <a:cs typeface="Times New Roman" panose="02020603050405020304" pitchFamily="18" charset="0"/>
            </a:endParaRPr>
          </a:p>
          <a:p>
            <a:br>
              <a:rPr lang="en-US" sz="413" dirty="0"/>
            </a:br>
            <a:endParaRPr lang="en-US" sz="413"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10520918" y="4184000"/>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I</a:t>
            </a:r>
            <a:r>
              <a:rPr lang="en-US" altLang="ja-JP" sz="1650" b="1" dirty="0">
                <a:solidFill>
                  <a:schemeClr val="bg1"/>
                </a:solidFill>
                <a:latin typeface="Helvetica Neue" charset="0"/>
                <a:ea typeface="Helvetica Neue" charset="0"/>
                <a:cs typeface="Helvetica Neue" charset="0"/>
              </a:rPr>
              <a:t>NTRODUCTION</a:t>
            </a:r>
            <a:endParaRPr kumimoji="1" lang="ja-JP" altLang="en-US" sz="165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10520918" y="4564869"/>
            <a:ext cx="5486400" cy="8624730"/>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6790430" y="2513044"/>
            <a:ext cx="5486400" cy="821425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rgbClr val="FF0000"/>
              </a:solidFill>
            </a:endParaRPr>
          </a:p>
        </p:txBody>
      </p:sp>
      <p:sp>
        <p:nvSpPr>
          <p:cNvPr id="781" name="テキスト ボックス 16">
            <a:extLst>
              <a:ext uri="{FF2B5EF4-FFF2-40B4-BE49-F238E27FC236}">
                <a16:creationId xmlns:a16="http://schemas.microsoft.com/office/drawing/2014/main" id="{386854D3-7D08-0879-73AA-04A4F17B3B0F}"/>
              </a:ext>
            </a:extLst>
          </p:cNvPr>
          <p:cNvSpPr txBox="1"/>
          <p:nvPr/>
        </p:nvSpPr>
        <p:spPr>
          <a:xfrm>
            <a:off x="16790430" y="11295664"/>
            <a:ext cx="5486400" cy="346249"/>
          </a:xfrm>
          <a:prstGeom prst="rect">
            <a:avLst/>
          </a:prstGeom>
          <a:solidFill>
            <a:schemeClr val="accent2"/>
          </a:solidFill>
          <a:ln>
            <a:solidFill>
              <a:schemeClr val="accent2"/>
            </a:solidFill>
          </a:ln>
        </p:spPr>
        <p:txBody>
          <a:bodyPr wrap="square" rtlCol="0">
            <a:spAutoFit/>
          </a:bodyPr>
          <a:lstStyle/>
          <a:p>
            <a:r>
              <a:rPr lang="en-US" altLang="ja-JP" sz="1650" b="1" dirty="0">
                <a:solidFill>
                  <a:schemeClr val="bg1"/>
                </a:solidFill>
                <a:latin typeface="Helvetica Neue" charset="0"/>
                <a:ea typeface="Helvetica Neue" charset="0"/>
                <a:cs typeface="Helvetica Neue" charset="0"/>
              </a:rPr>
              <a:t> CONCLUSION</a:t>
            </a:r>
            <a:endParaRPr kumimoji="1" lang="ja-JP" altLang="en-US" sz="1650" b="1" dirty="0">
              <a:solidFill>
                <a:schemeClr val="bg1"/>
              </a:solidFill>
              <a:latin typeface="Helvetica Neue" charset="0"/>
              <a:ea typeface="Helvetica Neue" charset="0"/>
              <a:cs typeface="Helvetica Neue" charset="0"/>
            </a:endParaRPr>
          </a:p>
        </p:txBody>
      </p:sp>
      <p:sp>
        <p:nvSpPr>
          <p:cNvPr id="782" name="正方形/長方形 12">
            <a:extLst>
              <a:ext uri="{FF2B5EF4-FFF2-40B4-BE49-F238E27FC236}">
                <a16:creationId xmlns:a16="http://schemas.microsoft.com/office/drawing/2014/main" id="{73528823-0EFF-2DD4-51F4-FE423F78CD13}"/>
              </a:ext>
            </a:extLst>
          </p:cNvPr>
          <p:cNvSpPr/>
          <p:nvPr/>
        </p:nvSpPr>
        <p:spPr>
          <a:xfrm>
            <a:off x="16790430" y="11713954"/>
            <a:ext cx="5486400" cy="202480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4" name="正方形/長方形 12">
            <a:extLst>
              <a:ext uri="{FF2B5EF4-FFF2-40B4-BE49-F238E27FC236}">
                <a16:creationId xmlns:a16="http://schemas.microsoft.com/office/drawing/2014/main" id="{FEF80A88-0A4F-DE1A-29B4-77535877ED58}"/>
              </a:ext>
            </a:extLst>
          </p:cNvPr>
          <p:cNvSpPr/>
          <p:nvPr/>
        </p:nvSpPr>
        <p:spPr>
          <a:xfrm>
            <a:off x="16790430" y="14312903"/>
            <a:ext cx="5486400" cy="137784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6" name="TextBox 785">
            <a:extLst>
              <a:ext uri="{FF2B5EF4-FFF2-40B4-BE49-F238E27FC236}">
                <a16:creationId xmlns:a16="http://schemas.microsoft.com/office/drawing/2014/main" id="{398780FF-D02B-D4C5-83F2-92417677B6CA}"/>
              </a:ext>
            </a:extLst>
          </p:cNvPr>
          <p:cNvSpPr txBox="1"/>
          <p:nvPr/>
        </p:nvSpPr>
        <p:spPr>
          <a:xfrm>
            <a:off x="16790430" y="14312904"/>
            <a:ext cx="6172200" cy="600164"/>
          </a:xfrm>
          <a:prstGeom prst="rect">
            <a:avLst/>
          </a:prstGeom>
          <a:noFill/>
        </p:spPr>
        <p:txBody>
          <a:bodyPr wrap="square">
            <a:spAutoFit/>
          </a:bodyPr>
          <a:lstStyle/>
          <a:p>
            <a:r>
              <a:rPr kumimoji="1" lang="en-US" altLang="ja-JP" sz="1650" b="1" dirty="0">
                <a:solidFill>
                  <a:schemeClr val="accent2"/>
                </a:solidFill>
                <a:latin typeface="Times New Roman" panose="02020603050405020304" pitchFamily="18" charset="0"/>
                <a:ea typeface="Helvetica Neue" charset="0"/>
                <a:cs typeface="Times New Roman" panose="02020603050405020304" pitchFamily="18" charset="0"/>
              </a:rPr>
              <a:t> References</a:t>
            </a:r>
          </a:p>
          <a:p>
            <a:endParaRPr kumimoji="1" lang="ja-JP" altLang="en-US" sz="165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10604263" y="4622824"/>
            <a:ext cx="956865" cy="276999"/>
          </a:xfrm>
          <a:prstGeom prst="rect">
            <a:avLst/>
          </a:prstGeom>
          <a:noFill/>
        </p:spPr>
        <p:txBody>
          <a:bodyPr wrap="none" rtlCol="0">
            <a:spAutoFit/>
          </a:bodyPr>
          <a:lstStyle/>
          <a:p>
            <a:r>
              <a:rPr lang="en-US" sz="1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10623076" y="5521673"/>
            <a:ext cx="885627" cy="276999"/>
          </a:xfrm>
          <a:prstGeom prst="rect">
            <a:avLst/>
          </a:prstGeom>
          <a:noFill/>
        </p:spPr>
        <p:txBody>
          <a:bodyPr wrap="none" rtlCol="0">
            <a:spAutoFit/>
          </a:bodyPr>
          <a:lstStyle/>
          <a:p>
            <a:r>
              <a:rPr lang="en-US" sz="1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0843268" y="6134318"/>
            <a:ext cx="5039186" cy="923330"/>
          </a:xfrm>
          <a:prstGeom prst="rect">
            <a:avLst/>
          </a:prstGeom>
          <a:noFill/>
        </p:spPr>
        <p:txBody>
          <a:bodyPr wrap="square" rtlCol="0">
            <a:spAutoFit/>
          </a:bodyPr>
          <a:lstStyle/>
          <a:p>
            <a:r>
              <a:rPr lang="en-US" sz="900" b="1" dirty="0"/>
              <a:t>MCAR</a:t>
            </a:r>
            <a:r>
              <a:rPr lang="en-US" sz="900" dirty="0"/>
              <a:t>: When probability of missingness for data points </a:t>
            </a:r>
          </a:p>
          <a:p>
            <a:r>
              <a:rPr lang="en-US" sz="900" dirty="0"/>
              <a:t>in a dataset is constant.</a:t>
            </a:r>
          </a:p>
          <a:p>
            <a:pPr marL="385793" lvl="1" indent="-214329">
              <a:buFont typeface="Arial" panose="020B0604020202020204" pitchFamily="34" charset="0"/>
              <a:buChar char="•"/>
            </a:pPr>
            <a:r>
              <a:rPr lang="en-US" sz="900" dirty="0"/>
              <a:t>Each student’s mark is stored in a spreadsheet by the instructor but following a computer update 10% of the data is deleted at random. </a:t>
            </a:r>
          </a:p>
          <a:p>
            <a:pPr marL="385793" lvl="1" indent="-214329">
              <a:buFont typeface="Arial" panose="020B0604020202020204" pitchFamily="34" charset="0"/>
              <a:buChar char="•"/>
            </a:pPr>
            <a:endParaRPr lang="en-US" sz="900" dirty="0"/>
          </a:p>
          <a:p>
            <a:pPr marL="385793" lvl="1" indent="-214329">
              <a:buFont typeface="Arial" panose="020B0604020202020204" pitchFamily="34" charset="0"/>
              <a:buChar char="•"/>
            </a:pPr>
            <a:endParaRPr lang="en-US" sz="9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0843265" y="6766957"/>
            <a:ext cx="4947083" cy="784830"/>
          </a:xfrm>
          <a:prstGeom prst="rect">
            <a:avLst/>
          </a:prstGeom>
          <a:noFill/>
        </p:spPr>
        <p:txBody>
          <a:bodyPr wrap="square" rtlCol="0">
            <a:spAutoFit/>
          </a:bodyPr>
          <a:lstStyle/>
          <a:p>
            <a:r>
              <a:rPr lang="en-US" sz="900" b="1" dirty="0"/>
              <a:t>MAR</a:t>
            </a:r>
            <a:r>
              <a:rPr lang="en-US" sz="900" dirty="0"/>
              <a:t>: When probability of missingness is dependent on some observed variable of the dataset.</a:t>
            </a:r>
          </a:p>
          <a:p>
            <a:pPr marL="300062" lvl="1" indent="-128598">
              <a:buFont typeface="Arial" panose="020B0604020202020204" pitchFamily="34" charset="0"/>
              <a:buChar char="•"/>
            </a:pPr>
            <a:r>
              <a:rPr lang="en-US" sz="9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300062" lvl="1" indent="-128598">
              <a:buFont typeface="Arial" panose="020B0604020202020204" pitchFamily="34" charset="0"/>
              <a:buChar char="•"/>
            </a:pPr>
            <a:endParaRPr lang="en-US" sz="9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0811462" y="7345794"/>
            <a:ext cx="4947083" cy="1477328"/>
          </a:xfrm>
          <a:prstGeom prst="rect">
            <a:avLst/>
          </a:prstGeom>
          <a:noFill/>
        </p:spPr>
        <p:txBody>
          <a:bodyPr wrap="square" rtlCol="0">
            <a:spAutoFit/>
          </a:bodyPr>
          <a:lstStyle/>
          <a:p>
            <a:r>
              <a:rPr lang="en-US" sz="900" b="1" dirty="0"/>
              <a:t>MNAR</a:t>
            </a:r>
            <a:r>
              <a:rPr lang="en-US" sz="900" dirty="0"/>
              <a:t>: When probability of missingness is dependent on the true value of the data point which we don’t</a:t>
            </a:r>
          </a:p>
          <a:p>
            <a:r>
              <a:rPr lang="en-US" sz="900" dirty="0"/>
              <a:t>know for all subjects.</a:t>
            </a:r>
          </a:p>
          <a:p>
            <a:r>
              <a:rPr lang="en-US" sz="9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900" b="1" dirty="0"/>
              <a:t>		– </a:t>
            </a:r>
            <a:r>
              <a:rPr lang="en-US" sz="900" dirty="0"/>
              <a:t>If a student’s true mark is an A, they are 90% likely to state their true mark. </a:t>
            </a:r>
            <a:r>
              <a:rPr lang="en-US" sz="900" b="1" dirty="0"/>
              <a:t>– </a:t>
            </a:r>
            <a:r>
              <a:rPr lang="en-US" sz="900" dirty="0"/>
              <a:t>If a student’s true mark is a B, they are 70% likely to state their true mark. </a:t>
            </a:r>
            <a:r>
              <a:rPr lang="en-US" sz="900" b="1" dirty="0"/>
              <a:t>– </a:t>
            </a:r>
            <a:r>
              <a:rPr lang="en-US" sz="900" dirty="0"/>
              <a:t>If a student’s true mark is a C, they are 50% likely to state their true mark. </a:t>
            </a:r>
          </a:p>
          <a:p>
            <a:pPr marL="128598" indent="-128598">
              <a:buFont typeface="Arial" panose="020B0604020202020204" pitchFamily="34" charset="0"/>
              <a:buChar char="•"/>
            </a:pPr>
            <a:endParaRPr lang="en-US" sz="9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0843265" y="8806625"/>
            <a:ext cx="4828566" cy="369332"/>
          </a:xfrm>
          <a:prstGeom prst="rect">
            <a:avLst/>
          </a:prstGeom>
          <a:noFill/>
        </p:spPr>
        <p:txBody>
          <a:bodyPr wrap="none" rtlCol="0">
            <a:spAutoFit/>
          </a:bodyPr>
          <a:lstStyle/>
          <a:p>
            <a:r>
              <a:rPr lang="en-US" sz="900" b="1" dirty="0"/>
              <a:t>Listwise Deletion</a:t>
            </a:r>
            <a:r>
              <a:rPr lang="en-US" sz="900" dirty="0"/>
              <a:t>: Eliminates all observations containing ANY missing values in variables of interest</a:t>
            </a:r>
          </a:p>
          <a:p>
            <a:r>
              <a:rPr lang="en-US" sz="9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0843265" y="10640732"/>
            <a:ext cx="5370381" cy="784830"/>
          </a:xfrm>
          <a:prstGeom prst="rect">
            <a:avLst/>
          </a:prstGeom>
          <a:noFill/>
        </p:spPr>
        <p:txBody>
          <a:bodyPr wrap="none" rtlCol="0">
            <a:spAutoFit/>
          </a:bodyPr>
          <a:lstStyle/>
          <a:p>
            <a:r>
              <a:rPr lang="en-US" sz="900" b="1" dirty="0"/>
              <a:t>Multiple Imputation</a:t>
            </a:r>
            <a:r>
              <a:rPr lang="en-US" sz="900" dirty="0"/>
              <a:t>:</a:t>
            </a:r>
          </a:p>
          <a:p>
            <a:pPr marL="342926" lvl="1" indent="-171462">
              <a:buFont typeface="+mj-lt"/>
              <a:buAutoNum type="arabicPeriod"/>
            </a:pPr>
            <a:r>
              <a:rPr lang="en-US" sz="900" dirty="0"/>
              <a:t>Takes incomplete dataset and creates multiple copies of it.</a:t>
            </a:r>
          </a:p>
          <a:p>
            <a:pPr marL="342926" lvl="1" indent="-171462">
              <a:buFont typeface="+mj-lt"/>
              <a:buAutoNum type="arabicPeriod"/>
            </a:pPr>
            <a:r>
              <a:rPr lang="en-US" sz="900" dirty="0"/>
              <a:t>Impute incomplete columns with plausible values through an iterative predictive method for each copy</a:t>
            </a:r>
          </a:p>
          <a:p>
            <a:pPr marL="342926" lvl="1" indent="-171462">
              <a:buFont typeface="+mj-lt"/>
              <a:buAutoNum type="arabicPeriod"/>
            </a:pPr>
            <a:r>
              <a:rPr lang="en-US" sz="900" dirty="0"/>
              <a:t>Obtain estimate for parameter of interest for each copy</a:t>
            </a:r>
          </a:p>
          <a:p>
            <a:pPr marL="342926" lvl="1" indent="-171462">
              <a:buFont typeface="+mj-lt"/>
              <a:buAutoNum type="arabicPeriod"/>
            </a:pPr>
            <a:r>
              <a:rPr lang="en-US" sz="9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0737611" y="5798992"/>
            <a:ext cx="1810047" cy="276999"/>
          </a:xfrm>
          <a:prstGeom prst="rect">
            <a:avLst/>
          </a:prstGeom>
          <a:noFill/>
        </p:spPr>
        <p:txBody>
          <a:bodyPr wrap="none" rtlCol="0">
            <a:spAutoFit/>
          </a:bodyPr>
          <a:lstStyle/>
          <a:p>
            <a:r>
              <a:rPr lang="en-US" sz="1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0737613" y="8517272"/>
            <a:ext cx="1610441" cy="276999"/>
          </a:xfrm>
          <a:prstGeom prst="rect">
            <a:avLst/>
          </a:prstGeom>
          <a:noFill/>
        </p:spPr>
        <p:txBody>
          <a:bodyPr wrap="none" rtlCol="0">
            <a:spAutoFit/>
          </a:bodyPr>
          <a:lstStyle/>
          <a:p>
            <a:r>
              <a:rPr lang="en-US" sz="1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0737614" y="4979030"/>
            <a:ext cx="5155169" cy="646331"/>
          </a:xfrm>
          <a:prstGeom prst="rect">
            <a:avLst/>
          </a:prstGeom>
          <a:noFill/>
        </p:spPr>
        <p:txBody>
          <a:bodyPr wrap="square" rtlCol="0">
            <a:spAutoFit/>
          </a:bodyPr>
          <a:lstStyle/>
          <a:p>
            <a:pPr marL="214323" indent="-214323">
              <a:buFont typeface="Arial" panose="020B0604020202020204" pitchFamily="34" charset="0"/>
              <a:buChar char="•"/>
            </a:pPr>
            <a:r>
              <a:rPr lang="en-US" sz="900" dirty="0"/>
              <a:t>Interested in what scenarios different imputation techniques should be used to reduce runtime without sacrificing bias, error, and other performance measures.</a:t>
            </a:r>
          </a:p>
          <a:p>
            <a:pPr marL="214323" indent="-214323">
              <a:buFont typeface="Arial" panose="020B0604020202020204" pitchFamily="34" charset="0"/>
              <a:buChar char="•"/>
            </a:pPr>
            <a:r>
              <a:rPr lang="en-US" sz="900" dirty="0"/>
              <a:t>Determine the types of missing data in the real world</a:t>
            </a:r>
          </a:p>
          <a:p>
            <a:pPr marL="214323" indent="-214323">
              <a:buFont typeface="Arial" panose="020B0604020202020204" pitchFamily="34" charset="0"/>
              <a:buChar char="•"/>
            </a:pPr>
            <a:endParaRPr lang="en-US" sz="9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6790430" y="2126312"/>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t>
            </a:r>
            <a:r>
              <a:rPr lang="en-US" altLang="ja-JP" sz="1650" b="1" dirty="0">
                <a:solidFill>
                  <a:schemeClr val="bg1"/>
                </a:solidFill>
                <a:latin typeface="Helvetica Neue" charset="0"/>
                <a:ea typeface="Helvetica Neue" charset="0"/>
                <a:cs typeface="Helvetica Neue" charset="0"/>
              </a:rPr>
              <a:t>INVESTIGATIONS</a:t>
            </a:r>
            <a:endParaRPr kumimoji="1" lang="ja-JP" altLang="en-US" sz="165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6853943" y="2600439"/>
            <a:ext cx="5359374" cy="600164"/>
          </a:xfrm>
          <a:prstGeom prst="rect">
            <a:avLst/>
          </a:prstGeom>
          <a:noFill/>
        </p:spPr>
        <p:txBody>
          <a:bodyPr wrap="square" rtlCol="0">
            <a:spAutoFit/>
          </a:bodyPr>
          <a:lstStyle/>
          <a:p>
            <a:r>
              <a:rPr lang="en-US" sz="1650" b="1" dirty="0"/>
              <a:t>1) Comparing multiple imputation under varying degrees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6917479" y="8640388"/>
            <a:ext cx="5477910" cy="346249"/>
          </a:xfrm>
          <a:prstGeom prst="rect">
            <a:avLst/>
          </a:prstGeom>
          <a:noFill/>
        </p:spPr>
        <p:txBody>
          <a:bodyPr wrap="none" rtlCol="0">
            <a:spAutoFit/>
          </a:bodyPr>
          <a:lstStyle/>
          <a:p>
            <a:r>
              <a:rPr lang="en-US" sz="1650" b="1" dirty="0"/>
              <a:t>2) When Listwise Deletion Outperforms Multiple Imputation</a:t>
            </a:r>
          </a:p>
        </p:txBody>
      </p:sp>
      <p:sp>
        <p:nvSpPr>
          <p:cNvPr id="808" name="TextBox 807">
            <a:extLst>
              <a:ext uri="{FF2B5EF4-FFF2-40B4-BE49-F238E27FC236}">
                <a16:creationId xmlns:a16="http://schemas.microsoft.com/office/drawing/2014/main" id="{EE1388A2-0965-0538-5567-77409D1F0DA6}"/>
              </a:ext>
            </a:extLst>
          </p:cNvPr>
          <p:cNvSpPr txBox="1"/>
          <p:nvPr/>
        </p:nvSpPr>
        <p:spPr>
          <a:xfrm>
            <a:off x="16853944" y="3112076"/>
            <a:ext cx="1174937" cy="346249"/>
          </a:xfrm>
          <a:prstGeom prst="rect">
            <a:avLst/>
          </a:prstGeom>
          <a:noFill/>
        </p:spPr>
        <p:txBody>
          <a:bodyPr wrap="none" rtlCol="0">
            <a:spAutoFit/>
          </a:bodyPr>
          <a:lstStyle/>
          <a:p>
            <a:r>
              <a:rPr lang="en-US" sz="1650" b="1" dirty="0"/>
              <a:t>Simulation </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7103533" y="9035531"/>
            <a:ext cx="1737976" cy="392415"/>
          </a:xfrm>
          <a:prstGeom prst="rect">
            <a:avLst/>
          </a:prstGeom>
          <a:noFill/>
        </p:spPr>
        <p:txBody>
          <a:bodyPr wrap="none" rtlCol="0">
            <a:spAutoFit/>
          </a:bodyPr>
          <a:lstStyle/>
          <a:p>
            <a:r>
              <a:rPr lang="en-US" sz="1050" dirty="0"/>
              <a:t>Hypothesis 2a:</a:t>
            </a:r>
          </a:p>
          <a:p>
            <a:r>
              <a:rPr lang="en-US" sz="900" dirty="0"/>
              <a:t>Missing Data only in Response </a:t>
            </a:r>
            <a:r>
              <a:rPr lang="en-US" sz="900" i="1" dirty="0"/>
              <a:t>Y</a:t>
            </a:r>
            <a:r>
              <a:rPr lang="en-US" sz="900" dirty="0"/>
              <a:t>  </a:t>
            </a:r>
          </a:p>
        </p:txBody>
      </p:sp>
      <p:sp>
        <p:nvSpPr>
          <p:cNvPr id="811" name="TextBox 810">
            <a:extLst>
              <a:ext uri="{FF2B5EF4-FFF2-40B4-BE49-F238E27FC236}">
                <a16:creationId xmlns:a16="http://schemas.microsoft.com/office/drawing/2014/main" id="{1489ECAF-9B43-6FF4-B041-C06A564EDDB8}"/>
              </a:ext>
            </a:extLst>
          </p:cNvPr>
          <p:cNvSpPr txBox="1"/>
          <p:nvPr/>
        </p:nvSpPr>
        <p:spPr>
          <a:xfrm>
            <a:off x="17164523" y="9719201"/>
            <a:ext cx="797013" cy="253916"/>
          </a:xfrm>
          <a:prstGeom prst="rect">
            <a:avLst/>
          </a:prstGeom>
          <a:noFill/>
        </p:spPr>
        <p:txBody>
          <a:bodyPr wrap="none" rtlCol="0">
            <a:spAutoFit/>
          </a:bodyPr>
          <a:lstStyle/>
          <a:p>
            <a:r>
              <a:rPr lang="en-US" sz="1050" dirty="0"/>
              <a:t>Simulation </a:t>
            </a:r>
          </a:p>
        </p:txBody>
      </p:sp>
      <p:sp>
        <p:nvSpPr>
          <p:cNvPr id="812" name="TextBox 811">
            <a:extLst>
              <a:ext uri="{FF2B5EF4-FFF2-40B4-BE49-F238E27FC236}">
                <a16:creationId xmlns:a16="http://schemas.microsoft.com/office/drawing/2014/main" id="{90E3C054-9EDA-3CF8-E759-770A7E741DB7}"/>
              </a:ext>
            </a:extLst>
          </p:cNvPr>
          <p:cNvSpPr txBox="1"/>
          <p:nvPr/>
        </p:nvSpPr>
        <p:spPr>
          <a:xfrm>
            <a:off x="17175593" y="10486527"/>
            <a:ext cx="577402" cy="253916"/>
          </a:xfrm>
          <a:prstGeom prst="rect">
            <a:avLst/>
          </a:prstGeom>
          <a:noFill/>
        </p:spPr>
        <p:txBody>
          <a:bodyPr wrap="none" rtlCol="0">
            <a:spAutoFit/>
          </a:bodyPr>
          <a:lstStyle/>
          <a:p>
            <a:r>
              <a:rPr lang="en-US" sz="1050" dirty="0"/>
              <a:t>Results</a:t>
            </a:r>
          </a:p>
        </p:txBody>
      </p:sp>
      <p:sp>
        <p:nvSpPr>
          <p:cNvPr id="816" name="TextBox 815">
            <a:extLst>
              <a:ext uri="{FF2B5EF4-FFF2-40B4-BE49-F238E27FC236}">
                <a16:creationId xmlns:a16="http://schemas.microsoft.com/office/drawing/2014/main" id="{96398419-5594-B174-144C-44EC89DA800D}"/>
              </a:ext>
            </a:extLst>
          </p:cNvPr>
          <p:cNvSpPr txBox="1"/>
          <p:nvPr/>
        </p:nvSpPr>
        <p:spPr>
          <a:xfrm>
            <a:off x="18735935" y="9019382"/>
            <a:ext cx="1273985" cy="669414"/>
          </a:xfrm>
          <a:prstGeom prst="rect">
            <a:avLst/>
          </a:prstGeom>
          <a:noFill/>
        </p:spPr>
        <p:txBody>
          <a:bodyPr wrap="square" rtlCol="0">
            <a:spAutoFit/>
          </a:bodyPr>
          <a:lstStyle/>
          <a:p>
            <a:r>
              <a:rPr lang="en-US" sz="1050" dirty="0"/>
              <a:t>Hypothesis 2b:</a:t>
            </a:r>
          </a:p>
          <a:p>
            <a:r>
              <a:rPr lang="en-US" sz="900" dirty="0"/>
              <a:t>Probability of missingness doesn’t depend on </a:t>
            </a:r>
            <a:r>
              <a:rPr lang="en-US" sz="900" i="1" dirty="0"/>
              <a:t>Y</a:t>
            </a:r>
            <a:endParaRPr lang="en-US" sz="900" dirty="0"/>
          </a:p>
        </p:txBody>
      </p:sp>
      <p:sp>
        <p:nvSpPr>
          <p:cNvPr id="817" name="TextBox 816">
            <a:extLst>
              <a:ext uri="{FF2B5EF4-FFF2-40B4-BE49-F238E27FC236}">
                <a16:creationId xmlns:a16="http://schemas.microsoft.com/office/drawing/2014/main" id="{14A194AF-E87C-7B3E-625D-6CF57A4E793F}"/>
              </a:ext>
            </a:extLst>
          </p:cNvPr>
          <p:cNvSpPr txBox="1"/>
          <p:nvPr/>
        </p:nvSpPr>
        <p:spPr>
          <a:xfrm>
            <a:off x="18735938" y="9719201"/>
            <a:ext cx="797013" cy="253916"/>
          </a:xfrm>
          <a:prstGeom prst="rect">
            <a:avLst/>
          </a:prstGeom>
          <a:noFill/>
        </p:spPr>
        <p:txBody>
          <a:bodyPr wrap="none" rtlCol="0">
            <a:spAutoFit/>
          </a:bodyPr>
          <a:lstStyle/>
          <a:p>
            <a:r>
              <a:rPr lang="en-US" sz="1050" dirty="0"/>
              <a:t>Simulation </a:t>
            </a:r>
          </a:p>
        </p:txBody>
      </p:sp>
      <p:sp>
        <p:nvSpPr>
          <p:cNvPr id="818" name="TextBox 817">
            <a:extLst>
              <a:ext uri="{FF2B5EF4-FFF2-40B4-BE49-F238E27FC236}">
                <a16:creationId xmlns:a16="http://schemas.microsoft.com/office/drawing/2014/main" id="{C3D0DB7F-2543-780A-EBFB-2F8B9B8C0BF8}"/>
              </a:ext>
            </a:extLst>
          </p:cNvPr>
          <p:cNvSpPr txBox="1"/>
          <p:nvPr/>
        </p:nvSpPr>
        <p:spPr>
          <a:xfrm>
            <a:off x="18735933" y="10486527"/>
            <a:ext cx="577402" cy="253916"/>
          </a:xfrm>
          <a:prstGeom prst="rect">
            <a:avLst/>
          </a:prstGeom>
          <a:noFill/>
        </p:spPr>
        <p:txBody>
          <a:bodyPr wrap="none" rtlCol="0">
            <a:spAutoFit/>
          </a:bodyPr>
          <a:lstStyle/>
          <a:p>
            <a:r>
              <a:rPr lang="en-US" sz="1050" dirty="0"/>
              <a:t>Results</a:t>
            </a:r>
          </a:p>
        </p:txBody>
      </p:sp>
      <p:sp>
        <p:nvSpPr>
          <p:cNvPr id="819" name="TextBox 818">
            <a:extLst>
              <a:ext uri="{FF2B5EF4-FFF2-40B4-BE49-F238E27FC236}">
                <a16:creationId xmlns:a16="http://schemas.microsoft.com/office/drawing/2014/main" id="{76E9FAF0-3517-19EC-7E20-13D0B3235882}"/>
              </a:ext>
            </a:extLst>
          </p:cNvPr>
          <p:cNvSpPr txBox="1"/>
          <p:nvPr/>
        </p:nvSpPr>
        <p:spPr>
          <a:xfrm>
            <a:off x="20573855" y="8984592"/>
            <a:ext cx="1616843" cy="669414"/>
          </a:xfrm>
          <a:prstGeom prst="rect">
            <a:avLst/>
          </a:prstGeom>
          <a:noFill/>
        </p:spPr>
        <p:txBody>
          <a:bodyPr wrap="square" rtlCol="0">
            <a:spAutoFit/>
          </a:bodyPr>
          <a:lstStyle/>
          <a:p>
            <a:r>
              <a:rPr lang="en-US" sz="1050" dirty="0"/>
              <a:t>Hypothesis 2c:</a:t>
            </a:r>
          </a:p>
          <a:p>
            <a:r>
              <a:rPr lang="en-US" sz="900" dirty="0"/>
              <a:t>Data follows Logistic Regression, probability of missingness depends only on </a:t>
            </a:r>
            <a:r>
              <a:rPr lang="en-US" sz="900" i="1" dirty="0"/>
              <a:t>Y</a:t>
            </a:r>
            <a:endParaRPr lang="en-US" sz="900" dirty="0"/>
          </a:p>
        </p:txBody>
      </p:sp>
      <p:sp>
        <p:nvSpPr>
          <p:cNvPr id="820" name="TextBox 819">
            <a:extLst>
              <a:ext uri="{FF2B5EF4-FFF2-40B4-BE49-F238E27FC236}">
                <a16:creationId xmlns:a16="http://schemas.microsoft.com/office/drawing/2014/main" id="{2A8A54B7-5121-364F-8A16-1EE52FFD5764}"/>
              </a:ext>
            </a:extLst>
          </p:cNvPr>
          <p:cNvSpPr txBox="1"/>
          <p:nvPr/>
        </p:nvSpPr>
        <p:spPr>
          <a:xfrm>
            <a:off x="20573855" y="9684413"/>
            <a:ext cx="797013" cy="253916"/>
          </a:xfrm>
          <a:prstGeom prst="rect">
            <a:avLst/>
          </a:prstGeom>
          <a:noFill/>
        </p:spPr>
        <p:txBody>
          <a:bodyPr wrap="none" rtlCol="0">
            <a:spAutoFit/>
          </a:bodyPr>
          <a:lstStyle/>
          <a:p>
            <a:r>
              <a:rPr lang="en-US" sz="1050" dirty="0"/>
              <a:t>Simulation </a:t>
            </a:r>
          </a:p>
        </p:txBody>
      </p:sp>
      <p:sp>
        <p:nvSpPr>
          <p:cNvPr id="821" name="TextBox 820">
            <a:extLst>
              <a:ext uri="{FF2B5EF4-FFF2-40B4-BE49-F238E27FC236}">
                <a16:creationId xmlns:a16="http://schemas.microsoft.com/office/drawing/2014/main" id="{5526B75B-4DDF-716A-DF34-FD478A61B9E2}"/>
              </a:ext>
            </a:extLst>
          </p:cNvPr>
          <p:cNvSpPr txBox="1"/>
          <p:nvPr/>
        </p:nvSpPr>
        <p:spPr>
          <a:xfrm>
            <a:off x="20573850" y="10451738"/>
            <a:ext cx="577402" cy="253916"/>
          </a:xfrm>
          <a:prstGeom prst="rect">
            <a:avLst/>
          </a:prstGeom>
          <a:noFill/>
        </p:spPr>
        <p:txBody>
          <a:bodyPr wrap="none" rtlCol="0">
            <a:spAutoFit/>
          </a:bodyPr>
          <a:lstStyle/>
          <a:p>
            <a:r>
              <a:rPr lang="en-US" sz="1050" dirty="0"/>
              <a:t>Results</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6917479" y="5491991"/>
            <a:ext cx="2519360" cy="134705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6908663" y="4810344"/>
            <a:ext cx="2501055" cy="739413"/>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6917478" y="4252574"/>
            <a:ext cx="2170382" cy="665264"/>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6917479" y="3505109"/>
            <a:ext cx="2513510" cy="84856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19713464" y="3413882"/>
                <a:ext cx="2056127" cy="1136721"/>
              </a:xfrm>
              <a:prstGeom prst="rect">
                <a:avLst/>
              </a:prstGeom>
              <a:noFill/>
            </p:spPr>
            <p:txBody>
              <a:bodyPr wrap="square" rtlCol="0">
                <a:spAutoFit/>
              </a:bodyPr>
              <a:lstStyle/>
              <a:p>
                <a:pPr>
                  <a:lnSpc>
                    <a:spcPct val="150000"/>
                  </a:lnSpc>
                </a:pPr>
                <a:r>
                  <a:rPr lang="en-US" sz="900" b="1" dirty="0"/>
                  <a:t>Simulate determining </a:t>
                </a:r>
                <a14:m>
                  <m:oMath xmlns:m="http://schemas.openxmlformats.org/officeDocument/2006/math">
                    <m:sSub>
                      <m:sSubPr>
                        <m:ctrlPr>
                          <a:rPr lang="en-US" sz="900" b="1" i="1">
                            <a:latin typeface="Cambria Math" panose="02040503050406030204" pitchFamily="18" charset="0"/>
                          </a:rPr>
                        </m:ctrlPr>
                      </m:sSubPr>
                      <m:e>
                        <m:r>
                          <a:rPr lang="en-US" sz="900" b="1" i="1">
                            <a:latin typeface="Cambria Math" panose="02040503050406030204" pitchFamily="18" charset="0"/>
                          </a:rPr>
                          <m:t>𝜷</m:t>
                        </m:r>
                      </m:e>
                      <m:sub>
                        <m:r>
                          <a:rPr lang="en-US" sz="900" b="1" i="1">
                            <a:latin typeface="Cambria Math" panose="02040503050406030204" pitchFamily="18" charset="0"/>
                          </a:rPr>
                          <m:t>𝟏</m:t>
                        </m:r>
                      </m:sub>
                    </m:sSub>
                    <m:r>
                      <a:rPr lang="en-US" sz="900" b="1" i="1">
                        <a:latin typeface="Cambria Math" panose="02040503050406030204" pitchFamily="18" charset="0"/>
                      </a:rPr>
                      <m:t>=</m:t>
                    </m:r>
                    <m:r>
                      <a:rPr lang="en-US" sz="900" b="1" i="1">
                        <a:latin typeface="Cambria Math" panose="02040503050406030204" pitchFamily="18" charset="0"/>
                      </a:rPr>
                      <m:t>𝟏</m:t>
                    </m:r>
                  </m:oMath>
                </a14:m>
                <a:endParaRPr lang="en-US" sz="900" b="1" dirty="0"/>
              </a:p>
              <a:p>
                <a:pPr marL="300062" lvl="1" indent="-128598">
                  <a:lnSpc>
                    <a:spcPct val="150000"/>
                  </a:lnSpc>
                  <a:buFont typeface="+mj-lt"/>
                  <a:buAutoNum type="arabicPeriod"/>
                </a:pPr>
                <a:r>
                  <a:rPr lang="en-US" sz="900" dirty="0"/>
                  <a:t>MCAR: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1,</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2,</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2</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MNAR: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128598" indent="-128598">
                  <a:lnSpc>
                    <a:spcPct val="150000"/>
                  </a:lnSpc>
                  <a:buFont typeface="+mj-lt"/>
                  <a:buAutoNum type="arabicPeriod"/>
                </a:pPr>
                <a:endParaRPr lang="en-US" sz="9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19713464" y="3413882"/>
                <a:ext cx="2056127" cy="1136721"/>
              </a:xfrm>
              <a:prstGeom prst="rect">
                <a:avLst/>
              </a:prstGeom>
              <a:blipFill>
                <a:blip r:embed="rId8"/>
                <a:stretch>
                  <a:fillRect/>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19661432" y="4572314"/>
            <a:ext cx="2108156" cy="84856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19661432" y="5558121"/>
            <a:ext cx="2519358" cy="1271532"/>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19654503" y="4438524"/>
            <a:ext cx="2390922" cy="161967"/>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6877786" y="3416130"/>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6" name="正方形/長方形 17">
            <a:extLst>
              <a:ext uri="{FF2B5EF4-FFF2-40B4-BE49-F238E27FC236}">
                <a16:creationId xmlns:a16="http://schemas.microsoft.com/office/drawing/2014/main" id="{54358222-7D5A-30CE-5B9C-AE624AAB2A59}"/>
              </a:ext>
            </a:extLst>
          </p:cNvPr>
          <p:cNvSpPr/>
          <p:nvPr/>
        </p:nvSpPr>
        <p:spPr>
          <a:xfrm>
            <a:off x="19584353" y="3411210"/>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2293829492"/>
              </p:ext>
            </p:extLst>
          </p:nvPr>
        </p:nvGraphicFramePr>
        <p:xfrm>
          <a:off x="17302787" y="6990203"/>
          <a:ext cx="4461690" cy="1480462"/>
        </p:xfrm>
        <a:graphic>
          <a:graphicData uri="http://schemas.openxmlformats.org/drawingml/2006/table">
            <a:tbl>
              <a:tblPr firstRow="1" bandRow="1">
                <a:tableStyleId>{5C22544A-7EE6-4342-B048-85BDC9FD1C3A}</a:tableStyleId>
              </a:tblPr>
              <a:tblGrid>
                <a:gridCol w="892338">
                  <a:extLst>
                    <a:ext uri="{9D8B030D-6E8A-4147-A177-3AD203B41FA5}">
                      <a16:colId xmlns:a16="http://schemas.microsoft.com/office/drawing/2014/main" val="2639204986"/>
                    </a:ext>
                  </a:extLst>
                </a:gridCol>
                <a:gridCol w="892338">
                  <a:extLst>
                    <a:ext uri="{9D8B030D-6E8A-4147-A177-3AD203B41FA5}">
                      <a16:colId xmlns:a16="http://schemas.microsoft.com/office/drawing/2014/main" val="2690891796"/>
                    </a:ext>
                  </a:extLst>
                </a:gridCol>
                <a:gridCol w="892338">
                  <a:extLst>
                    <a:ext uri="{9D8B030D-6E8A-4147-A177-3AD203B41FA5}">
                      <a16:colId xmlns:a16="http://schemas.microsoft.com/office/drawing/2014/main" val="3723378948"/>
                    </a:ext>
                  </a:extLst>
                </a:gridCol>
                <a:gridCol w="892338">
                  <a:extLst>
                    <a:ext uri="{9D8B030D-6E8A-4147-A177-3AD203B41FA5}">
                      <a16:colId xmlns:a16="http://schemas.microsoft.com/office/drawing/2014/main" val="1498371569"/>
                    </a:ext>
                  </a:extLst>
                </a:gridCol>
                <a:gridCol w="892338">
                  <a:extLst>
                    <a:ext uri="{9D8B030D-6E8A-4147-A177-3AD203B41FA5}">
                      <a16:colId xmlns:a16="http://schemas.microsoft.com/office/drawing/2014/main" val="889807820"/>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1450">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1450">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25881">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1450">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1450">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25881">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1450">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6891550" y="6961185"/>
            <a:ext cx="5353476" cy="154226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0926286" y="9043099"/>
            <a:ext cx="4728182" cy="1525961"/>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11421780" y="11365562"/>
            <a:ext cx="3048000" cy="1824038"/>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14000153" y="11575455"/>
            <a:ext cx="282450" cy="196208"/>
          </a:xfrm>
          <a:prstGeom prst="rect">
            <a:avLst/>
          </a:prstGeom>
          <a:noFill/>
        </p:spPr>
        <p:txBody>
          <a:bodyPr wrap="none" rtlCol="0">
            <a:spAutoFit/>
          </a:bodyPr>
          <a:lstStyle/>
          <a:p>
            <a:r>
              <a:rPr lang="en-US" sz="675" dirty="0"/>
              <a:t>[1]</a:t>
            </a:r>
          </a:p>
        </p:txBody>
      </p:sp>
    </p:spTree>
    <p:extLst>
      <p:ext uri="{BB962C8B-B14F-4D97-AF65-F5344CB8AC3E}">
        <p14:creationId xmlns:p14="http://schemas.microsoft.com/office/powerpoint/2010/main" val="140307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C037-4E54-CDD0-A47F-848D9EC091E2}"/>
              </a:ext>
            </a:extLst>
          </p:cNvPr>
          <p:cNvSpPr>
            <a:spLocks noGrp="1"/>
          </p:cNvSpPr>
          <p:nvPr>
            <p:ph type="title"/>
          </p:nvPr>
        </p:nvSpPr>
        <p:spPr/>
        <p:txBody>
          <a:bodyPr/>
          <a:lstStyle/>
          <a:p>
            <a:endParaRPr lang="en-US"/>
          </a:p>
        </p:txBody>
      </p:sp>
      <p:graphicFrame>
        <p:nvGraphicFramePr>
          <p:cNvPr id="4" name="Table 2">
            <a:extLst>
              <a:ext uri="{FF2B5EF4-FFF2-40B4-BE49-F238E27FC236}">
                <a16:creationId xmlns:a16="http://schemas.microsoft.com/office/drawing/2014/main" id="{629D417F-46F1-03AB-EACD-F28E949E6A9B}"/>
              </a:ext>
            </a:extLst>
          </p:cNvPr>
          <p:cNvGraphicFramePr>
            <a:graphicFrameLocks noGrp="1"/>
          </p:cNvGraphicFramePr>
          <p:nvPr>
            <p:ph idx="1"/>
            <p:extLst>
              <p:ext uri="{D42A27DB-BD31-4B8C-83A1-F6EECF244321}">
                <p14:modId xmlns:p14="http://schemas.microsoft.com/office/powerpoint/2010/main" val="1316901754"/>
              </p:ext>
            </p:extLst>
          </p:nvPr>
        </p:nvGraphicFramePr>
        <p:xfrm>
          <a:off x="16757689" y="8566969"/>
          <a:ext cx="5244780" cy="3684862"/>
        </p:xfrm>
        <a:graphic>
          <a:graphicData uri="http://schemas.openxmlformats.org/drawingml/2006/table">
            <a:tbl>
              <a:tblPr firstRow="1" bandRow="1">
                <a:tableStyleId>{5C22544A-7EE6-4342-B048-85BDC9FD1C3A}</a:tableStyleId>
              </a:tblPr>
              <a:tblGrid>
                <a:gridCol w="1048956">
                  <a:extLst>
                    <a:ext uri="{9D8B030D-6E8A-4147-A177-3AD203B41FA5}">
                      <a16:colId xmlns:a16="http://schemas.microsoft.com/office/drawing/2014/main" val="2639204986"/>
                    </a:ext>
                  </a:extLst>
                </a:gridCol>
                <a:gridCol w="1048956">
                  <a:extLst>
                    <a:ext uri="{9D8B030D-6E8A-4147-A177-3AD203B41FA5}">
                      <a16:colId xmlns:a16="http://schemas.microsoft.com/office/drawing/2014/main" val="2690891796"/>
                    </a:ext>
                  </a:extLst>
                </a:gridCol>
                <a:gridCol w="1048956">
                  <a:extLst>
                    <a:ext uri="{9D8B030D-6E8A-4147-A177-3AD203B41FA5}">
                      <a16:colId xmlns:a16="http://schemas.microsoft.com/office/drawing/2014/main" val="3723378948"/>
                    </a:ext>
                  </a:extLst>
                </a:gridCol>
                <a:gridCol w="1048956">
                  <a:extLst>
                    <a:ext uri="{9D8B030D-6E8A-4147-A177-3AD203B41FA5}">
                      <a16:colId xmlns:a16="http://schemas.microsoft.com/office/drawing/2014/main" val="1498371569"/>
                    </a:ext>
                  </a:extLst>
                </a:gridCol>
                <a:gridCol w="1048956">
                  <a:extLst>
                    <a:ext uri="{9D8B030D-6E8A-4147-A177-3AD203B41FA5}">
                      <a16:colId xmlns:a16="http://schemas.microsoft.com/office/drawing/2014/main" val="889807820"/>
                    </a:ext>
                  </a:extLst>
                </a:gridCol>
              </a:tblGrid>
              <a:tr h="314621">
                <a:tc>
                  <a:txBody>
                    <a:bodyPr/>
                    <a:lstStyle/>
                    <a:p>
                      <a:endParaRPr lang="en-US" sz="17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1700" dirty="0"/>
                        <a:t>Estimate</a:t>
                      </a:r>
                    </a:p>
                  </a:txBody>
                  <a:tcPr marL="34290" marR="34290" marT="17145" marB="17145"/>
                </a:tc>
                <a:tc>
                  <a:txBody>
                    <a:bodyPr/>
                    <a:lstStyle/>
                    <a:p>
                      <a:r>
                        <a:rPr lang="en-US" sz="1700" dirty="0"/>
                        <a:t>PB</a:t>
                      </a:r>
                    </a:p>
                  </a:txBody>
                  <a:tcPr marL="34290" marR="34290" marT="17145" marB="17145"/>
                </a:tc>
                <a:tc>
                  <a:txBody>
                    <a:bodyPr/>
                    <a:lstStyle/>
                    <a:p>
                      <a:r>
                        <a:rPr lang="en-US" sz="1700" dirty="0"/>
                        <a:t>CR</a:t>
                      </a:r>
                    </a:p>
                  </a:txBody>
                  <a:tcPr marL="34290" marR="34290" marT="17145" marB="17145"/>
                </a:tc>
                <a:tc>
                  <a:txBody>
                    <a:bodyPr/>
                    <a:lstStyle/>
                    <a:p>
                      <a:r>
                        <a:rPr lang="en-US" sz="1700" dirty="0"/>
                        <a:t>AW</a:t>
                      </a:r>
                    </a:p>
                  </a:txBody>
                  <a:tcPr marL="34290" marR="34290" marT="17145" marB="17145"/>
                </a:tc>
                <a:extLst>
                  <a:ext uri="{0D108BD9-81ED-4DB2-BD59-A6C34878D82A}">
                    <a16:rowId xmlns:a16="http://schemas.microsoft.com/office/drawing/2014/main" val="1025636070"/>
                  </a:ext>
                </a:extLst>
              </a:tr>
              <a:tr h="293370">
                <a:tc>
                  <a:txBody>
                    <a:bodyPr/>
                    <a:lstStyle/>
                    <a:p>
                      <a:r>
                        <a:rPr lang="en-US" sz="1700" dirty="0"/>
                        <a:t>MCAR</a:t>
                      </a:r>
                    </a:p>
                  </a:txBody>
                  <a:tcPr marL="34290" marR="34290" marT="17145" marB="17145">
                    <a:solidFill>
                      <a:schemeClr val="accent2"/>
                    </a:solidFill>
                  </a:tcPr>
                </a:tc>
                <a:tc>
                  <a:txBody>
                    <a:bodyPr/>
                    <a:lstStyle/>
                    <a:p>
                      <a:r>
                        <a:rPr lang="en-US" sz="1700" dirty="0"/>
                        <a:t>0.9779</a:t>
                      </a:r>
                    </a:p>
                  </a:txBody>
                  <a:tcPr marL="34290" marR="34290" marT="17145" marB="17145"/>
                </a:tc>
                <a:tc>
                  <a:txBody>
                    <a:bodyPr/>
                    <a:lstStyle/>
                    <a:p>
                      <a:r>
                        <a:rPr lang="en-US" sz="1700" dirty="0"/>
                        <a:t>2.209</a:t>
                      </a:r>
                    </a:p>
                  </a:txBody>
                  <a:tcPr marL="34290" marR="34290" marT="17145" marB="17145"/>
                </a:tc>
                <a:tc>
                  <a:txBody>
                    <a:bodyPr/>
                    <a:lstStyle/>
                    <a:p>
                      <a:r>
                        <a:rPr lang="en-US" sz="1700" dirty="0"/>
                        <a:t>0.97</a:t>
                      </a:r>
                    </a:p>
                  </a:txBody>
                  <a:tcPr marL="34290" marR="34290" marT="17145" marB="17145"/>
                </a:tc>
                <a:tc>
                  <a:txBody>
                    <a:bodyPr/>
                    <a:lstStyle/>
                    <a:p>
                      <a:r>
                        <a:rPr lang="en-US" sz="1700" dirty="0"/>
                        <a:t>0.102</a:t>
                      </a:r>
                    </a:p>
                  </a:txBody>
                  <a:tcPr marL="34290" marR="34290" marT="17145" marB="17145"/>
                </a:tc>
                <a:extLst>
                  <a:ext uri="{0D108BD9-81ED-4DB2-BD59-A6C34878D82A}">
                    <a16:rowId xmlns:a16="http://schemas.microsoft.com/office/drawing/2014/main" val="2450062889"/>
                  </a:ext>
                </a:extLst>
              </a:tr>
              <a:tr h="314621">
                <a:tc>
                  <a:txBody>
                    <a:bodyPr/>
                    <a:lstStyle/>
                    <a:p>
                      <a:r>
                        <a:rPr lang="en-US" sz="1700" dirty="0"/>
                        <a:t>MAR-light</a:t>
                      </a:r>
                    </a:p>
                  </a:txBody>
                  <a:tcPr marL="34290" marR="34290" marT="17145" marB="17145">
                    <a:solidFill>
                      <a:schemeClr val="accent2"/>
                    </a:solidFill>
                  </a:tcPr>
                </a:tc>
                <a:tc>
                  <a:txBody>
                    <a:bodyPr/>
                    <a:lstStyle/>
                    <a:p>
                      <a:r>
                        <a:rPr lang="en-US" sz="1700" dirty="0"/>
                        <a:t>0.9768</a:t>
                      </a:r>
                    </a:p>
                  </a:txBody>
                  <a:tcPr marL="34290" marR="34290" marT="17145" marB="17145"/>
                </a:tc>
                <a:tc>
                  <a:txBody>
                    <a:bodyPr/>
                    <a:lstStyle/>
                    <a:p>
                      <a:r>
                        <a:rPr lang="en-US" sz="1700" dirty="0"/>
                        <a:t>2.315</a:t>
                      </a:r>
                    </a:p>
                  </a:txBody>
                  <a:tcPr marL="34290" marR="34290" marT="17145" marB="17145"/>
                </a:tc>
                <a:tc>
                  <a:txBody>
                    <a:bodyPr/>
                    <a:lstStyle/>
                    <a:p>
                      <a:r>
                        <a:rPr lang="en-US" sz="1700" dirty="0"/>
                        <a:t>0.91</a:t>
                      </a:r>
                    </a:p>
                  </a:txBody>
                  <a:tcPr marL="34290" marR="34290" marT="17145" marB="17145"/>
                </a:tc>
                <a:tc>
                  <a:txBody>
                    <a:bodyPr/>
                    <a:lstStyle/>
                    <a:p>
                      <a:r>
                        <a:rPr lang="en-US" sz="1700" dirty="0"/>
                        <a:t>0.108</a:t>
                      </a:r>
                    </a:p>
                  </a:txBody>
                  <a:tcPr marL="34290" marR="34290" marT="17145" marB="17145"/>
                </a:tc>
                <a:extLst>
                  <a:ext uri="{0D108BD9-81ED-4DB2-BD59-A6C34878D82A}">
                    <a16:rowId xmlns:a16="http://schemas.microsoft.com/office/drawing/2014/main" val="106183214"/>
                  </a:ext>
                </a:extLst>
              </a:tr>
              <a:tr h="552450">
                <a:tc>
                  <a:txBody>
                    <a:bodyPr/>
                    <a:lstStyle/>
                    <a:p>
                      <a:r>
                        <a:rPr lang="en-US" sz="1700" dirty="0"/>
                        <a:t>MAR-moderate</a:t>
                      </a:r>
                    </a:p>
                  </a:txBody>
                  <a:tcPr marL="34290" marR="34290" marT="17145" marB="17145">
                    <a:solidFill>
                      <a:schemeClr val="accent2"/>
                    </a:solidFill>
                  </a:tcPr>
                </a:tc>
                <a:tc>
                  <a:txBody>
                    <a:bodyPr/>
                    <a:lstStyle/>
                    <a:p>
                      <a:r>
                        <a:rPr lang="en-US" sz="1700" dirty="0"/>
                        <a:t>0.9799</a:t>
                      </a:r>
                    </a:p>
                  </a:txBody>
                  <a:tcPr marL="34290" marR="34290" marT="17145" marB="17145"/>
                </a:tc>
                <a:tc>
                  <a:txBody>
                    <a:bodyPr/>
                    <a:lstStyle/>
                    <a:p>
                      <a:r>
                        <a:rPr lang="en-US" sz="1700" dirty="0"/>
                        <a:t>2.011</a:t>
                      </a:r>
                    </a:p>
                  </a:txBody>
                  <a:tcPr marL="34290" marR="34290" marT="17145" marB="17145"/>
                </a:tc>
                <a:tc>
                  <a:txBody>
                    <a:bodyPr/>
                    <a:lstStyle/>
                    <a:p>
                      <a:r>
                        <a:rPr lang="en-US" sz="1700" dirty="0"/>
                        <a:t>0.91</a:t>
                      </a:r>
                    </a:p>
                  </a:txBody>
                  <a:tcPr marL="34290" marR="34290" marT="17145" marB="17145"/>
                </a:tc>
                <a:tc>
                  <a:txBody>
                    <a:bodyPr/>
                    <a:lstStyle/>
                    <a:p>
                      <a:r>
                        <a:rPr lang="en-US" sz="1700" dirty="0"/>
                        <a:t>0.095</a:t>
                      </a:r>
                    </a:p>
                  </a:txBody>
                  <a:tcPr marL="34290" marR="34290" marT="17145" marB="17145"/>
                </a:tc>
                <a:extLst>
                  <a:ext uri="{0D108BD9-81ED-4DB2-BD59-A6C34878D82A}">
                    <a16:rowId xmlns:a16="http://schemas.microsoft.com/office/drawing/2014/main" val="2167119470"/>
                  </a:ext>
                </a:extLst>
              </a:tr>
              <a:tr h="552450">
                <a:tc>
                  <a:txBody>
                    <a:bodyPr/>
                    <a:lstStyle/>
                    <a:p>
                      <a:r>
                        <a:rPr lang="en-US" sz="1700" dirty="0"/>
                        <a:t>MAR-heavy</a:t>
                      </a:r>
                    </a:p>
                  </a:txBody>
                  <a:tcPr marL="34290" marR="34290" marT="17145" marB="17145">
                    <a:solidFill>
                      <a:schemeClr val="accent2"/>
                    </a:solidFill>
                  </a:tcPr>
                </a:tc>
                <a:tc>
                  <a:txBody>
                    <a:bodyPr/>
                    <a:lstStyle/>
                    <a:p>
                      <a:r>
                        <a:rPr lang="en-US" sz="1700" dirty="0"/>
                        <a:t>0.9841</a:t>
                      </a:r>
                    </a:p>
                  </a:txBody>
                  <a:tcPr marL="34290" marR="34290" marT="17145" marB="17145"/>
                </a:tc>
                <a:tc>
                  <a:txBody>
                    <a:bodyPr/>
                    <a:lstStyle/>
                    <a:p>
                      <a:r>
                        <a:rPr lang="en-US" sz="1700" dirty="0"/>
                        <a:t>1.588</a:t>
                      </a:r>
                    </a:p>
                  </a:txBody>
                  <a:tcPr marL="34290" marR="34290" marT="17145" marB="17145"/>
                </a:tc>
                <a:tc>
                  <a:txBody>
                    <a:bodyPr/>
                    <a:lstStyle/>
                    <a:p>
                      <a:r>
                        <a:rPr lang="en-US" sz="1700" dirty="0"/>
                        <a:t>0.90</a:t>
                      </a:r>
                    </a:p>
                  </a:txBody>
                  <a:tcPr marL="34290" marR="34290" marT="17145" marB="17145"/>
                </a:tc>
                <a:tc>
                  <a:txBody>
                    <a:bodyPr/>
                    <a:lstStyle/>
                    <a:p>
                      <a:r>
                        <a:rPr lang="en-US" sz="1700" dirty="0"/>
                        <a:t>0.082</a:t>
                      </a:r>
                    </a:p>
                  </a:txBody>
                  <a:tcPr marL="34290" marR="34290" marT="17145" marB="17145"/>
                </a:tc>
                <a:extLst>
                  <a:ext uri="{0D108BD9-81ED-4DB2-BD59-A6C34878D82A}">
                    <a16:rowId xmlns:a16="http://schemas.microsoft.com/office/drawing/2014/main" val="4197118472"/>
                  </a:ext>
                </a:extLst>
              </a:tr>
              <a:tr h="552450">
                <a:tc>
                  <a:txBody>
                    <a:bodyPr/>
                    <a:lstStyle/>
                    <a:p>
                      <a:r>
                        <a:rPr lang="en-US" sz="1700" dirty="0"/>
                        <a:t>MNAR-light</a:t>
                      </a:r>
                    </a:p>
                  </a:txBody>
                  <a:tcPr marL="34290" marR="34290" marT="17145" marB="17145">
                    <a:solidFill>
                      <a:schemeClr val="accent2"/>
                    </a:solidFill>
                  </a:tcPr>
                </a:tc>
                <a:tc>
                  <a:txBody>
                    <a:bodyPr/>
                    <a:lstStyle/>
                    <a:p>
                      <a:r>
                        <a:rPr lang="en-US" sz="1700" dirty="0"/>
                        <a:t>1.0174</a:t>
                      </a:r>
                    </a:p>
                  </a:txBody>
                  <a:tcPr marL="34290" marR="34290" marT="17145" marB="17145"/>
                </a:tc>
                <a:tc>
                  <a:txBody>
                    <a:bodyPr/>
                    <a:lstStyle/>
                    <a:p>
                      <a:r>
                        <a:rPr lang="en-US" sz="1700" dirty="0"/>
                        <a:t>1.740</a:t>
                      </a:r>
                    </a:p>
                  </a:txBody>
                  <a:tcPr marL="34290" marR="34290" marT="17145" marB="17145"/>
                </a:tc>
                <a:tc>
                  <a:txBody>
                    <a:bodyPr/>
                    <a:lstStyle/>
                    <a:p>
                      <a:r>
                        <a:rPr lang="en-US" sz="1700" dirty="0"/>
                        <a:t>0.96</a:t>
                      </a:r>
                    </a:p>
                  </a:txBody>
                  <a:tcPr marL="34290" marR="34290" marT="17145" marB="17145"/>
                </a:tc>
                <a:tc>
                  <a:txBody>
                    <a:bodyPr/>
                    <a:lstStyle/>
                    <a:p>
                      <a:r>
                        <a:rPr lang="en-US" sz="1700" dirty="0"/>
                        <a:t>0.306</a:t>
                      </a:r>
                    </a:p>
                  </a:txBody>
                  <a:tcPr marL="34290" marR="34290" marT="17145" marB="17145"/>
                </a:tc>
                <a:extLst>
                  <a:ext uri="{0D108BD9-81ED-4DB2-BD59-A6C34878D82A}">
                    <a16:rowId xmlns:a16="http://schemas.microsoft.com/office/drawing/2014/main" val="4122388607"/>
                  </a:ext>
                </a:extLst>
              </a:tr>
              <a:tr h="552450">
                <a:tc>
                  <a:txBody>
                    <a:bodyPr/>
                    <a:lstStyle/>
                    <a:p>
                      <a:r>
                        <a:rPr lang="en-US" sz="1700" dirty="0"/>
                        <a:t>MNAR-moderate</a:t>
                      </a:r>
                    </a:p>
                  </a:txBody>
                  <a:tcPr marL="34290" marR="34290" marT="17145" marB="17145">
                    <a:solidFill>
                      <a:schemeClr val="accent2"/>
                    </a:solidFill>
                  </a:tcPr>
                </a:tc>
                <a:tc>
                  <a:txBody>
                    <a:bodyPr/>
                    <a:lstStyle/>
                    <a:p>
                      <a:r>
                        <a:rPr lang="en-US" sz="1700" dirty="0"/>
                        <a:t>1.0262</a:t>
                      </a:r>
                    </a:p>
                  </a:txBody>
                  <a:tcPr marL="34290" marR="34290" marT="17145" marB="17145"/>
                </a:tc>
                <a:tc>
                  <a:txBody>
                    <a:bodyPr/>
                    <a:lstStyle/>
                    <a:p>
                      <a:r>
                        <a:rPr lang="en-US" sz="1700" dirty="0"/>
                        <a:t>2.615</a:t>
                      </a:r>
                    </a:p>
                  </a:txBody>
                  <a:tcPr marL="34290" marR="34290" marT="17145" marB="17145"/>
                </a:tc>
                <a:tc>
                  <a:txBody>
                    <a:bodyPr/>
                    <a:lstStyle/>
                    <a:p>
                      <a:r>
                        <a:rPr lang="en-US" sz="1700" dirty="0"/>
                        <a:t>0.95</a:t>
                      </a:r>
                    </a:p>
                  </a:txBody>
                  <a:tcPr marL="34290" marR="34290" marT="17145" marB="17145"/>
                </a:tc>
                <a:tc>
                  <a:txBody>
                    <a:bodyPr/>
                    <a:lstStyle/>
                    <a:p>
                      <a:r>
                        <a:rPr lang="en-US" sz="1700" dirty="0"/>
                        <a:t>0.331</a:t>
                      </a:r>
                    </a:p>
                  </a:txBody>
                  <a:tcPr marL="34290" marR="34290" marT="17145" marB="17145"/>
                </a:tc>
                <a:extLst>
                  <a:ext uri="{0D108BD9-81ED-4DB2-BD59-A6C34878D82A}">
                    <a16:rowId xmlns:a16="http://schemas.microsoft.com/office/drawing/2014/main" val="1306177704"/>
                  </a:ext>
                </a:extLst>
              </a:tr>
              <a:tr h="552450">
                <a:tc>
                  <a:txBody>
                    <a:bodyPr/>
                    <a:lstStyle/>
                    <a:p>
                      <a:r>
                        <a:rPr lang="en-US" sz="1700" dirty="0"/>
                        <a:t>MNAR-heavy</a:t>
                      </a:r>
                    </a:p>
                  </a:txBody>
                  <a:tcPr marL="34290" marR="34290" marT="17145" marB="17145">
                    <a:solidFill>
                      <a:schemeClr val="accent2"/>
                    </a:solidFill>
                  </a:tcPr>
                </a:tc>
                <a:tc>
                  <a:txBody>
                    <a:bodyPr/>
                    <a:lstStyle/>
                    <a:p>
                      <a:r>
                        <a:rPr lang="en-US" sz="1700" dirty="0"/>
                        <a:t>1.0485</a:t>
                      </a:r>
                    </a:p>
                  </a:txBody>
                  <a:tcPr marL="34290" marR="34290" marT="17145" marB="17145"/>
                </a:tc>
                <a:tc>
                  <a:txBody>
                    <a:bodyPr/>
                    <a:lstStyle/>
                    <a:p>
                      <a:r>
                        <a:rPr lang="en-US" sz="1700" dirty="0"/>
                        <a:t>4.853</a:t>
                      </a:r>
                    </a:p>
                  </a:txBody>
                  <a:tcPr marL="34290" marR="34290" marT="17145" marB="17145"/>
                </a:tc>
                <a:tc>
                  <a:txBody>
                    <a:bodyPr/>
                    <a:lstStyle/>
                    <a:p>
                      <a:r>
                        <a:rPr lang="en-US" sz="1700" dirty="0"/>
                        <a:t>0.88</a:t>
                      </a:r>
                    </a:p>
                  </a:txBody>
                  <a:tcPr marL="34290" marR="34290" marT="17145" marB="17145"/>
                </a:tc>
                <a:tc>
                  <a:txBody>
                    <a:bodyPr/>
                    <a:lstStyle/>
                    <a:p>
                      <a:r>
                        <a:rPr lang="en-US" sz="1700" dirty="0"/>
                        <a:t>0.388</a:t>
                      </a:r>
                    </a:p>
                  </a:txBody>
                  <a:tcPr marL="34290" marR="34290" marT="17145" marB="17145"/>
                </a:tc>
                <a:extLst>
                  <a:ext uri="{0D108BD9-81ED-4DB2-BD59-A6C34878D82A}">
                    <a16:rowId xmlns:a16="http://schemas.microsoft.com/office/drawing/2014/main" val="4228847266"/>
                  </a:ext>
                </a:extLst>
              </a:tr>
            </a:tbl>
          </a:graphicData>
        </a:graphic>
      </p:graphicFrame>
      <p:pic>
        <p:nvPicPr>
          <p:cNvPr id="5" name="Picture 4" descr="Graphical user interface, text, application, chat or text message&#10;&#10;Description automatically generated">
            <a:extLst>
              <a:ext uri="{FF2B5EF4-FFF2-40B4-BE49-F238E27FC236}">
                <a16:creationId xmlns:a16="http://schemas.microsoft.com/office/drawing/2014/main" id="{B9E3DE57-C4A9-E53F-8FA5-0499A3FF3A81}"/>
              </a:ext>
            </a:extLst>
          </p:cNvPr>
          <p:cNvPicPr>
            <a:picLocks noChangeAspect="1"/>
          </p:cNvPicPr>
          <p:nvPr/>
        </p:nvPicPr>
        <p:blipFill>
          <a:blip r:embed="rId3"/>
          <a:stretch>
            <a:fillRect/>
          </a:stretch>
        </p:blipFill>
        <p:spPr>
          <a:xfrm>
            <a:off x="10287002" y="6602119"/>
            <a:ext cx="7749779" cy="1733666"/>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03A867F0-2E04-209C-7260-4A17A848503C}"/>
              </a:ext>
            </a:extLst>
          </p:cNvPr>
          <p:cNvPicPr>
            <a:picLocks noChangeAspect="1"/>
          </p:cNvPicPr>
          <p:nvPr/>
        </p:nvPicPr>
        <p:blipFill>
          <a:blip r:embed="rId4"/>
          <a:stretch>
            <a:fillRect/>
          </a:stretch>
        </p:blipFill>
        <p:spPr>
          <a:xfrm>
            <a:off x="10287002" y="5212906"/>
            <a:ext cx="7831379" cy="1466222"/>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A602417-29DB-4293-FE14-556289215CFE}"/>
              </a:ext>
            </a:extLst>
          </p:cNvPr>
          <p:cNvPicPr>
            <a:picLocks noChangeAspect="1"/>
          </p:cNvPicPr>
          <p:nvPr/>
        </p:nvPicPr>
        <p:blipFill>
          <a:blip r:embed="rId5"/>
          <a:stretch>
            <a:fillRect/>
          </a:stretch>
        </p:blipFill>
        <p:spPr>
          <a:xfrm>
            <a:off x="10287002" y="3915629"/>
            <a:ext cx="7831379" cy="1376363"/>
          </a:xfrm>
          <a:prstGeom prst="rect">
            <a:avLst/>
          </a:prstGeom>
        </p:spPr>
      </p:pic>
      <p:pic>
        <p:nvPicPr>
          <p:cNvPr id="8" name="Picture 7" descr="Text&#10;&#10;Description automatically generated">
            <a:extLst>
              <a:ext uri="{FF2B5EF4-FFF2-40B4-BE49-F238E27FC236}">
                <a16:creationId xmlns:a16="http://schemas.microsoft.com/office/drawing/2014/main" id="{A710C99F-F45A-674C-3164-62F5F9F64A37}"/>
              </a:ext>
            </a:extLst>
          </p:cNvPr>
          <p:cNvPicPr>
            <a:picLocks noChangeAspect="1"/>
          </p:cNvPicPr>
          <p:nvPr/>
        </p:nvPicPr>
        <p:blipFill>
          <a:blip r:embed="rId6"/>
          <a:stretch>
            <a:fillRect/>
          </a:stretch>
        </p:blipFill>
        <p:spPr>
          <a:xfrm>
            <a:off x="10287002" y="2368235"/>
            <a:ext cx="7831379" cy="1609434"/>
          </a:xfrm>
          <a:prstGeom prst="rect">
            <a:avLst/>
          </a:prstGeom>
        </p:spPr>
      </p:pic>
    </p:spTree>
    <p:extLst>
      <p:ext uri="{BB962C8B-B14F-4D97-AF65-F5344CB8AC3E}">
        <p14:creationId xmlns:p14="http://schemas.microsoft.com/office/powerpoint/2010/main" val="351277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application&#10;&#10;Description automatically generated">
            <a:extLst>
              <a:ext uri="{FF2B5EF4-FFF2-40B4-BE49-F238E27FC236}">
                <a16:creationId xmlns:a16="http://schemas.microsoft.com/office/drawing/2014/main" id="{0174E7D0-C71C-1083-8F33-891FE547E635}"/>
              </a:ext>
            </a:extLst>
          </p:cNvPr>
          <p:cNvPicPr>
            <a:picLocks noChangeAspect="1"/>
          </p:cNvPicPr>
          <p:nvPr/>
        </p:nvPicPr>
        <p:blipFill>
          <a:blip r:embed="rId3"/>
          <a:stretch>
            <a:fillRect/>
          </a:stretch>
        </p:blipFill>
        <p:spPr>
          <a:xfrm>
            <a:off x="14167300" y="11296645"/>
            <a:ext cx="2824163" cy="366713"/>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696CD472-2DDC-9810-01C7-D6C8BCEECF31}"/>
              </a:ext>
            </a:extLst>
          </p:cNvPr>
          <p:cNvPicPr>
            <a:picLocks noChangeAspect="1"/>
          </p:cNvPicPr>
          <p:nvPr/>
        </p:nvPicPr>
        <p:blipFill>
          <a:blip r:embed="rId4"/>
          <a:stretch>
            <a:fillRect/>
          </a:stretch>
        </p:blipFill>
        <p:spPr>
          <a:xfrm>
            <a:off x="14162535" y="10639477"/>
            <a:ext cx="2828925" cy="538163"/>
          </a:xfrm>
          <a:prstGeom prst="rect">
            <a:avLst/>
          </a:prstGeom>
        </p:spPr>
      </p:pic>
      <p:pic>
        <p:nvPicPr>
          <p:cNvPr id="9" name="Picture 8" descr="Text&#10;&#10;Description automatically generated">
            <a:extLst>
              <a:ext uri="{FF2B5EF4-FFF2-40B4-BE49-F238E27FC236}">
                <a16:creationId xmlns:a16="http://schemas.microsoft.com/office/drawing/2014/main" id="{ED6CAF2E-3C52-43AC-77CF-9CB98AF5B7B6}"/>
              </a:ext>
            </a:extLst>
          </p:cNvPr>
          <p:cNvPicPr>
            <a:picLocks noChangeAspect="1"/>
          </p:cNvPicPr>
          <p:nvPr/>
        </p:nvPicPr>
        <p:blipFill>
          <a:blip r:embed="rId5"/>
          <a:stretch>
            <a:fillRect/>
          </a:stretch>
        </p:blipFill>
        <p:spPr>
          <a:xfrm>
            <a:off x="15044738" y="7272400"/>
            <a:ext cx="2057400" cy="576263"/>
          </a:xfrm>
          <a:prstGeom prst="rect">
            <a:avLst/>
          </a:prstGeom>
        </p:spPr>
      </p:pic>
      <p:pic>
        <p:nvPicPr>
          <p:cNvPr id="11" name="Picture 10" descr="A picture containing application&#10;&#10;Description automatically generated">
            <a:extLst>
              <a:ext uri="{FF2B5EF4-FFF2-40B4-BE49-F238E27FC236}">
                <a16:creationId xmlns:a16="http://schemas.microsoft.com/office/drawing/2014/main" id="{A1BC5BD6-D3EC-F478-E418-A6C81B17250F}"/>
              </a:ext>
            </a:extLst>
          </p:cNvPr>
          <p:cNvPicPr>
            <a:picLocks noChangeAspect="1"/>
          </p:cNvPicPr>
          <p:nvPr/>
        </p:nvPicPr>
        <p:blipFill>
          <a:blip r:embed="rId6"/>
          <a:stretch>
            <a:fillRect/>
          </a:stretch>
        </p:blipFill>
        <p:spPr>
          <a:xfrm>
            <a:off x="15039979" y="7854519"/>
            <a:ext cx="2062163" cy="276225"/>
          </a:xfrm>
          <a:prstGeom prst="rect">
            <a:avLst/>
          </a:prstGeom>
        </p:spPr>
      </p:pic>
      <p:pic>
        <p:nvPicPr>
          <p:cNvPr id="13" name="Picture 12" descr="Text&#10;&#10;Description automatically generated">
            <a:extLst>
              <a:ext uri="{FF2B5EF4-FFF2-40B4-BE49-F238E27FC236}">
                <a16:creationId xmlns:a16="http://schemas.microsoft.com/office/drawing/2014/main" id="{5E404927-6C35-BE8C-DBD5-613842F73ADA}"/>
              </a:ext>
            </a:extLst>
          </p:cNvPr>
          <p:cNvPicPr>
            <a:picLocks noChangeAspect="1"/>
          </p:cNvPicPr>
          <p:nvPr/>
        </p:nvPicPr>
        <p:blipFill>
          <a:blip r:embed="rId7"/>
          <a:stretch>
            <a:fillRect/>
          </a:stretch>
        </p:blipFill>
        <p:spPr>
          <a:xfrm>
            <a:off x="13482432" y="8222153"/>
            <a:ext cx="2838450" cy="871538"/>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486744DE-096D-CFEA-010A-7F62D9A79556}"/>
              </a:ext>
            </a:extLst>
          </p:cNvPr>
          <p:cNvPicPr>
            <a:picLocks noChangeAspect="1"/>
          </p:cNvPicPr>
          <p:nvPr/>
        </p:nvPicPr>
        <p:blipFill>
          <a:blip r:embed="rId8"/>
          <a:stretch>
            <a:fillRect/>
          </a:stretch>
        </p:blipFill>
        <p:spPr>
          <a:xfrm>
            <a:off x="17919719" y="7149309"/>
            <a:ext cx="2824163" cy="962025"/>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C1100384-898B-F6D9-1AD7-3C10BF3723A5}"/>
              </a:ext>
            </a:extLst>
          </p:cNvPr>
          <p:cNvPicPr>
            <a:picLocks noChangeAspect="1"/>
          </p:cNvPicPr>
          <p:nvPr/>
        </p:nvPicPr>
        <p:blipFill>
          <a:blip r:embed="rId9"/>
          <a:stretch>
            <a:fillRect/>
          </a:stretch>
        </p:blipFill>
        <p:spPr>
          <a:xfrm>
            <a:off x="12995534" y="9404651"/>
            <a:ext cx="2824163" cy="804863"/>
          </a:xfrm>
          <a:prstGeom prst="rect">
            <a:avLst/>
          </a:prstGeom>
        </p:spPr>
      </p:pic>
      <p:pic>
        <p:nvPicPr>
          <p:cNvPr id="19" name="Picture 18" descr="Text&#10;&#10;Description automatically generated">
            <a:extLst>
              <a:ext uri="{FF2B5EF4-FFF2-40B4-BE49-F238E27FC236}">
                <a16:creationId xmlns:a16="http://schemas.microsoft.com/office/drawing/2014/main" id="{23C7E1D4-6116-74D3-DC9E-2E1D88BB3BCA}"/>
              </a:ext>
            </a:extLst>
          </p:cNvPr>
          <p:cNvPicPr>
            <a:picLocks noChangeAspect="1"/>
          </p:cNvPicPr>
          <p:nvPr/>
        </p:nvPicPr>
        <p:blipFill>
          <a:blip r:embed="rId10"/>
          <a:stretch>
            <a:fillRect/>
          </a:stretch>
        </p:blipFill>
        <p:spPr>
          <a:xfrm>
            <a:off x="16393738" y="9666527"/>
            <a:ext cx="2814638" cy="1200150"/>
          </a:xfrm>
          <a:prstGeom prst="rect">
            <a:avLst/>
          </a:prstGeom>
        </p:spPr>
      </p:pic>
    </p:spTree>
    <p:extLst>
      <p:ext uri="{BB962C8B-B14F-4D97-AF65-F5344CB8AC3E}">
        <p14:creationId xmlns:p14="http://schemas.microsoft.com/office/powerpoint/2010/main" val="3352566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2021</TotalTime>
  <Words>2235</Words>
  <Application>Microsoft Macintosh PowerPoint</Application>
  <PresentationFormat>Custom</PresentationFormat>
  <Paragraphs>370</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Watson</dc:creator>
  <cp:lastModifiedBy>Leo Watson</cp:lastModifiedBy>
  <cp:revision>30</cp:revision>
  <dcterms:created xsi:type="dcterms:W3CDTF">2022-08-02T15:14:18Z</dcterms:created>
  <dcterms:modified xsi:type="dcterms:W3CDTF">2022-08-17T15:13:18Z</dcterms:modified>
</cp:coreProperties>
</file>