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/>
    <p:restoredTop sz="94641"/>
  </p:normalViewPr>
  <p:slideViewPr>
    <p:cSldViewPr snapToGrid="0">
      <p:cViewPr>
        <p:scale>
          <a:sx n="28" d="100"/>
          <a:sy n="28" d="100"/>
        </p:scale>
        <p:origin x="24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904AC-053D-414E-8CF7-1E5EE25AE5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9BD3-432F-864C-832B-770A01FF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99BD3-432F-864C-832B-770A01FF3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99BD3-432F-864C-832B-770A01FF35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4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879" indent="0" algn="ctr">
              <a:buNone/>
              <a:defRPr sz="7200"/>
            </a:lvl2pPr>
            <a:lvl3pPr marL="3291758" indent="0" algn="ctr">
              <a:buNone/>
              <a:defRPr sz="6480"/>
            </a:lvl3pPr>
            <a:lvl4pPr marL="4937636" indent="0" algn="ctr">
              <a:buNone/>
              <a:defRPr sz="5760"/>
            </a:lvl4pPr>
            <a:lvl5pPr marL="6583516" indent="0" algn="ctr">
              <a:buNone/>
              <a:defRPr sz="5760"/>
            </a:lvl5pPr>
            <a:lvl6pPr marL="8229395" indent="0" algn="ctr">
              <a:buNone/>
              <a:defRPr sz="5760"/>
            </a:lvl6pPr>
            <a:lvl7pPr marL="9875273" indent="0" algn="ctr">
              <a:buNone/>
              <a:defRPr sz="5760"/>
            </a:lvl7pPr>
            <a:lvl8pPr marL="11521152" indent="0" algn="ctr">
              <a:buNone/>
              <a:defRPr sz="5760"/>
            </a:lvl8pPr>
            <a:lvl9pPr marL="13167031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1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1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1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4"/>
            <a:ext cx="28392120" cy="18257517"/>
          </a:xfrm>
        </p:spPr>
        <p:txBody>
          <a:bodyPr anchor="b"/>
          <a:lstStyle>
            <a:lvl1pPr>
              <a:defRPr sz="21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4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87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58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36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16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39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273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1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031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1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1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1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4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879" indent="0">
              <a:buNone/>
              <a:defRPr sz="7200" b="1"/>
            </a:lvl2pPr>
            <a:lvl3pPr marL="3291758" indent="0">
              <a:buNone/>
              <a:defRPr sz="6480" b="1"/>
            </a:lvl3pPr>
            <a:lvl4pPr marL="4937636" indent="0">
              <a:buNone/>
              <a:defRPr sz="5760" b="1"/>
            </a:lvl4pPr>
            <a:lvl5pPr marL="6583516" indent="0">
              <a:buNone/>
              <a:defRPr sz="5760" b="1"/>
            </a:lvl5pPr>
            <a:lvl6pPr marL="8229395" indent="0">
              <a:buNone/>
              <a:defRPr sz="5760" b="1"/>
            </a:lvl6pPr>
            <a:lvl7pPr marL="9875273" indent="0">
              <a:buNone/>
              <a:defRPr sz="5760" b="1"/>
            </a:lvl7pPr>
            <a:lvl8pPr marL="11521152" indent="0">
              <a:buNone/>
              <a:defRPr sz="5760" b="1"/>
            </a:lvl8pPr>
            <a:lvl9pPr marL="13167031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1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3" y="10759444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879" indent="0">
              <a:buNone/>
              <a:defRPr sz="7200" b="1"/>
            </a:lvl2pPr>
            <a:lvl3pPr marL="3291758" indent="0">
              <a:buNone/>
              <a:defRPr sz="6480" b="1"/>
            </a:lvl3pPr>
            <a:lvl4pPr marL="4937636" indent="0">
              <a:buNone/>
              <a:defRPr sz="5760" b="1"/>
            </a:lvl4pPr>
            <a:lvl5pPr marL="6583516" indent="0">
              <a:buNone/>
              <a:defRPr sz="5760" b="1"/>
            </a:lvl5pPr>
            <a:lvl6pPr marL="8229395" indent="0">
              <a:buNone/>
              <a:defRPr sz="5760" b="1"/>
            </a:lvl6pPr>
            <a:lvl7pPr marL="9875273" indent="0">
              <a:buNone/>
              <a:defRPr sz="5760" b="1"/>
            </a:lvl7pPr>
            <a:lvl8pPr marL="11521152" indent="0">
              <a:buNone/>
              <a:defRPr sz="5760" b="1"/>
            </a:lvl8pPr>
            <a:lvl9pPr marL="13167031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3" y="16032481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1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13167361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879" indent="0">
              <a:buNone/>
              <a:defRPr sz="5040"/>
            </a:lvl2pPr>
            <a:lvl3pPr marL="3291758" indent="0">
              <a:buNone/>
              <a:defRPr sz="4320"/>
            </a:lvl3pPr>
            <a:lvl4pPr marL="4937636" indent="0">
              <a:buNone/>
              <a:defRPr sz="3600"/>
            </a:lvl4pPr>
            <a:lvl5pPr marL="6583516" indent="0">
              <a:buNone/>
              <a:defRPr sz="3600"/>
            </a:lvl5pPr>
            <a:lvl6pPr marL="8229395" indent="0">
              <a:buNone/>
              <a:defRPr sz="3600"/>
            </a:lvl6pPr>
            <a:lvl7pPr marL="9875273" indent="0">
              <a:buNone/>
              <a:defRPr sz="3600"/>
            </a:lvl7pPr>
            <a:lvl8pPr marL="11521152" indent="0">
              <a:buNone/>
              <a:defRPr sz="3600"/>
            </a:lvl8pPr>
            <a:lvl9pPr marL="13167031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1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879" indent="0">
              <a:buNone/>
              <a:defRPr sz="10080"/>
            </a:lvl2pPr>
            <a:lvl3pPr marL="3291758" indent="0">
              <a:buNone/>
              <a:defRPr sz="8640"/>
            </a:lvl3pPr>
            <a:lvl4pPr marL="4937636" indent="0">
              <a:buNone/>
              <a:defRPr sz="7200"/>
            </a:lvl4pPr>
            <a:lvl5pPr marL="6583516" indent="0">
              <a:buNone/>
              <a:defRPr sz="7200"/>
            </a:lvl5pPr>
            <a:lvl6pPr marL="8229395" indent="0">
              <a:buNone/>
              <a:defRPr sz="7200"/>
            </a:lvl6pPr>
            <a:lvl7pPr marL="9875273" indent="0">
              <a:buNone/>
              <a:defRPr sz="7200"/>
            </a:lvl7pPr>
            <a:lvl8pPr marL="11521152" indent="0">
              <a:buNone/>
              <a:defRPr sz="7200"/>
            </a:lvl8pPr>
            <a:lvl9pPr marL="13167031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13167361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879" indent="0">
              <a:buNone/>
              <a:defRPr sz="5040"/>
            </a:lvl2pPr>
            <a:lvl3pPr marL="3291758" indent="0">
              <a:buNone/>
              <a:defRPr sz="4320"/>
            </a:lvl3pPr>
            <a:lvl4pPr marL="4937636" indent="0">
              <a:buNone/>
              <a:defRPr sz="3600"/>
            </a:lvl4pPr>
            <a:lvl5pPr marL="6583516" indent="0">
              <a:buNone/>
              <a:defRPr sz="3600"/>
            </a:lvl5pPr>
            <a:lvl6pPr marL="8229395" indent="0">
              <a:buNone/>
              <a:defRPr sz="3600"/>
            </a:lvl6pPr>
            <a:lvl7pPr marL="9875273" indent="0">
              <a:buNone/>
              <a:defRPr sz="3600"/>
            </a:lvl7pPr>
            <a:lvl8pPr marL="11521152" indent="0">
              <a:buNone/>
              <a:defRPr sz="3600"/>
            </a:lvl8pPr>
            <a:lvl9pPr marL="13167031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4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1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1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1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E5F2-815D-AA46-A42C-BC02079399B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1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1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91758" rtl="0" eaLnBrk="1" latinLnBrk="0" hangingPunct="1">
        <a:lnSpc>
          <a:spcPct val="90000"/>
        </a:lnSpc>
        <a:spcBef>
          <a:spcPct val="0"/>
        </a:spcBef>
        <a:buNone/>
        <a:defRPr sz="158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40" indent="-822940" algn="l" defTabSz="3291758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19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697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76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455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334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212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092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89971" indent="-822940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879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758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636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516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395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273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152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031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Box 769">
            <a:extLst>
              <a:ext uri="{FF2B5EF4-FFF2-40B4-BE49-F238E27FC236}">
                <a16:creationId xmlns:a16="http://schemas.microsoft.com/office/drawing/2014/main" id="{938DA395-CBCF-EE45-5154-7BD952451EDA}"/>
              </a:ext>
            </a:extLst>
          </p:cNvPr>
          <p:cNvSpPr txBox="1"/>
          <p:nvPr/>
        </p:nvSpPr>
        <p:spPr>
          <a:xfrm>
            <a:off x="1086480" y="174057"/>
            <a:ext cx="23571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the effect of missing data on statistical analysis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EA9B3F00-C122-DCD0-8A19-03DCB8912605}"/>
              </a:ext>
            </a:extLst>
          </p:cNvPr>
          <p:cNvSpPr txBox="1"/>
          <p:nvPr/>
        </p:nvSpPr>
        <p:spPr>
          <a:xfrm>
            <a:off x="3164179" y="3668125"/>
            <a:ext cx="141277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Leo Watson, Nathalie Moon</a:t>
            </a:r>
          </a:p>
        </p:txBody>
      </p:sp>
      <p:pic>
        <p:nvPicPr>
          <p:cNvPr id="772" name="Picture 771">
            <a:extLst>
              <a:ext uri="{FF2B5EF4-FFF2-40B4-BE49-F238E27FC236}">
                <a16:creationId xmlns:a16="http://schemas.microsoft.com/office/drawing/2014/main" id="{0FC03FE9-1126-DCCD-DA9F-A804DFD4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561" y="365095"/>
            <a:ext cx="6011937" cy="4452560"/>
          </a:xfrm>
          <a:prstGeom prst="rect">
            <a:avLst/>
          </a:prstGeom>
        </p:spPr>
      </p:pic>
      <p:sp>
        <p:nvSpPr>
          <p:cNvPr id="773" name="テキスト ボックス 7">
            <a:extLst>
              <a:ext uri="{FF2B5EF4-FFF2-40B4-BE49-F238E27FC236}">
                <a16:creationId xmlns:a16="http://schemas.microsoft.com/office/drawing/2014/main" id="{F83BA4FB-DA00-DCEC-16F1-896604EC2767}"/>
              </a:ext>
            </a:extLst>
          </p:cNvPr>
          <p:cNvSpPr txBox="1"/>
          <p:nvPr/>
        </p:nvSpPr>
        <p:spPr>
          <a:xfrm>
            <a:off x="640081" y="5652169"/>
            <a:ext cx="14630400" cy="10156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A</a:t>
            </a:r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BSTRACT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74" name="正方形/長方形 12">
            <a:extLst>
              <a:ext uri="{FF2B5EF4-FFF2-40B4-BE49-F238E27FC236}">
                <a16:creationId xmlns:a16="http://schemas.microsoft.com/office/drawing/2014/main" id="{FD65D7EB-5359-0E6D-B282-3313092912E0}"/>
              </a:ext>
            </a:extLst>
          </p:cNvPr>
          <p:cNvSpPr/>
          <p:nvPr/>
        </p:nvSpPr>
        <p:spPr>
          <a:xfrm>
            <a:off x="640081" y="6699055"/>
            <a:ext cx="14308665" cy="3908383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6E092D70-4633-21D5-9EA1-E1D21572DF57}"/>
              </a:ext>
            </a:extLst>
          </p:cNvPr>
          <p:cNvSpPr txBox="1"/>
          <p:nvPr/>
        </p:nvSpPr>
        <p:spPr>
          <a:xfrm>
            <a:off x="928470" y="7038082"/>
            <a:ext cx="13747119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5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mechanisms </a:t>
            </a:r>
            <a:r>
              <a:rPr lang="en-US" sz="5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approaches to handling missing data</a:t>
            </a:r>
            <a:r>
              <a:rPr lang="en-US" sz="5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en-US" sz="5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simulations </a:t>
            </a:r>
            <a:r>
              <a:rPr lang="en-US" sz="5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investigate hypotheses about imputation technique.</a:t>
            </a:r>
            <a:br>
              <a:rPr lang="en-US" sz="5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777" name="テキスト ボックス 16">
            <a:extLst>
              <a:ext uri="{FF2B5EF4-FFF2-40B4-BE49-F238E27FC236}">
                <a16:creationId xmlns:a16="http://schemas.microsoft.com/office/drawing/2014/main" id="{DE3BFD10-1A8C-92B8-ED52-7D25AA92E4C9}"/>
              </a:ext>
            </a:extLst>
          </p:cNvPr>
          <p:cNvSpPr txBox="1"/>
          <p:nvPr/>
        </p:nvSpPr>
        <p:spPr>
          <a:xfrm>
            <a:off x="623782" y="11157322"/>
            <a:ext cx="14630400" cy="10156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I</a:t>
            </a:r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NTRODUCTION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78" name="正方形/長方形 17">
            <a:extLst>
              <a:ext uri="{FF2B5EF4-FFF2-40B4-BE49-F238E27FC236}">
                <a16:creationId xmlns:a16="http://schemas.microsoft.com/office/drawing/2014/main" id="{F75CC8C1-4F2A-8C82-CB89-6CF0774EEB96}"/>
              </a:ext>
            </a:extLst>
          </p:cNvPr>
          <p:cNvSpPr/>
          <p:nvPr/>
        </p:nvSpPr>
        <p:spPr>
          <a:xfrm>
            <a:off x="623782" y="12172985"/>
            <a:ext cx="14630400" cy="2563449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0" name="正方形/長方形 13">
            <a:extLst>
              <a:ext uri="{FF2B5EF4-FFF2-40B4-BE49-F238E27FC236}">
                <a16:creationId xmlns:a16="http://schemas.microsoft.com/office/drawing/2014/main" id="{7F537126-6314-E948-3A0A-286138B17171}"/>
              </a:ext>
            </a:extLst>
          </p:cNvPr>
          <p:cNvSpPr/>
          <p:nvPr/>
        </p:nvSpPr>
        <p:spPr>
          <a:xfrm>
            <a:off x="17342480" y="6701442"/>
            <a:ext cx="14630400" cy="2190467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81" name="テキスト ボックス 16">
            <a:extLst>
              <a:ext uri="{FF2B5EF4-FFF2-40B4-BE49-F238E27FC236}">
                <a16:creationId xmlns:a16="http://schemas.microsoft.com/office/drawing/2014/main" id="{386854D3-7D08-0879-73AA-04A4F17B3B0F}"/>
              </a:ext>
            </a:extLst>
          </p:cNvPr>
          <p:cNvSpPr txBox="1"/>
          <p:nvPr/>
        </p:nvSpPr>
        <p:spPr>
          <a:xfrm>
            <a:off x="17342480" y="30121759"/>
            <a:ext cx="14630400" cy="76944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CONCLUSION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82" name="正方形/長方形 12">
            <a:extLst>
              <a:ext uri="{FF2B5EF4-FFF2-40B4-BE49-F238E27FC236}">
                <a16:creationId xmlns:a16="http://schemas.microsoft.com/office/drawing/2014/main" id="{73528823-0EFF-2DD4-51F4-FE423F78CD13}"/>
              </a:ext>
            </a:extLst>
          </p:cNvPr>
          <p:cNvSpPr/>
          <p:nvPr/>
        </p:nvSpPr>
        <p:spPr>
          <a:xfrm>
            <a:off x="17342480" y="31237209"/>
            <a:ext cx="14630400" cy="539946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4" name="正方形/長方形 12">
            <a:extLst>
              <a:ext uri="{FF2B5EF4-FFF2-40B4-BE49-F238E27FC236}">
                <a16:creationId xmlns:a16="http://schemas.microsoft.com/office/drawing/2014/main" id="{FEF80A88-0A4F-DE1A-29B4-77535877ED58}"/>
              </a:ext>
            </a:extLst>
          </p:cNvPr>
          <p:cNvSpPr/>
          <p:nvPr/>
        </p:nvSpPr>
        <p:spPr>
          <a:xfrm>
            <a:off x="17342480" y="38167741"/>
            <a:ext cx="14630400" cy="3674257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398780FF-D02B-D4C5-83F2-92417677B6CA}"/>
              </a:ext>
            </a:extLst>
          </p:cNvPr>
          <p:cNvSpPr txBox="1"/>
          <p:nvPr/>
        </p:nvSpPr>
        <p:spPr>
          <a:xfrm>
            <a:off x="17342480" y="38167741"/>
            <a:ext cx="16459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4400" b="1" dirty="0">
                <a:solidFill>
                  <a:schemeClr val="accent2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 References</a:t>
            </a:r>
          </a:p>
          <a:p>
            <a:endParaRPr kumimoji="1" lang="ja-JP" altLang="en-US" sz="4400" b="1" dirty="0">
              <a:solidFill>
                <a:schemeClr val="accent2"/>
              </a:solidFill>
              <a:latin typeface="Times New Roman" panose="02020603050405020304" pitchFamily="18" charset="0"/>
              <a:ea typeface="Helvetica Neue" charset="0"/>
              <a:cs typeface="Times New Roman" panose="02020603050405020304" pitchFamily="18" charset="0"/>
            </a:endParaRP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E8047528-365D-53BA-D151-B90991961BA2}"/>
              </a:ext>
            </a:extLst>
          </p:cNvPr>
          <p:cNvSpPr txBox="1"/>
          <p:nvPr/>
        </p:nvSpPr>
        <p:spPr>
          <a:xfrm>
            <a:off x="846026" y="12838504"/>
            <a:ext cx="2931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Motivations</a:t>
            </a: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7179581E-192C-3276-4884-358E5E1E34D0}"/>
              </a:ext>
            </a:extLst>
          </p:cNvPr>
          <p:cNvSpPr txBox="1"/>
          <p:nvPr/>
        </p:nvSpPr>
        <p:spPr>
          <a:xfrm>
            <a:off x="1036976" y="16924999"/>
            <a:ext cx="2740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Definitions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1D919DB4-88E8-664C-1E4B-D166103600D7}"/>
              </a:ext>
            </a:extLst>
          </p:cNvPr>
          <p:cNvSpPr txBox="1"/>
          <p:nvPr/>
        </p:nvSpPr>
        <p:spPr>
          <a:xfrm>
            <a:off x="2106052" y="18934545"/>
            <a:ext cx="1601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MCAR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84202D82-670A-2AFF-494D-88995F4E2CFB}"/>
              </a:ext>
            </a:extLst>
          </p:cNvPr>
          <p:cNvSpPr txBox="1"/>
          <p:nvPr/>
        </p:nvSpPr>
        <p:spPr>
          <a:xfrm>
            <a:off x="2106052" y="21575182"/>
            <a:ext cx="1300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MAR</a:t>
            </a: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EEEDBD89-ED10-133F-9C45-72114FDCEBFE}"/>
              </a:ext>
            </a:extLst>
          </p:cNvPr>
          <p:cNvSpPr txBox="1"/>
          <p:nvPr/>
        </p:nvSpPr>
        <p:spPr>
          <a:xfrm>
            <a:off x="2166568" y="25095263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MNAR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35A875C4-04CD-A699-A38C-BFFE94B24C83}"/>
              </a:ext>
            </a:extLst>
          </p:cNvPr>
          <p:cNvSpPr txBox="1"/>
          <p:nvPr/>
        </p:nvSpPr>
        <p:spPr>
          <a:xfrm>
            <a:off x="2407417" y="29992808"/>
            <a:ext cx="406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Listwise Deletion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0D41AAC3-DEF9-5010-5E06-AC3FD4EBC8F0}"/>
              </a:ext>
            </a:extLst>
          </p:cNvPr>
          <p:cNvSpPr txBox="1"/>
          <p:nvPr/>
        </p:nvSpPr>
        <p:spPr>
          <a:xfrm>
            <a:off x="2407416" y="33265526"/>
            <a:ext cx="4795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Multiple Imputation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616DBA72-DCA1-A6FA-1A0C-C844BA2355B5}"/>
              </a:ext>
            </a:extLst>
          </p:cNvPr>
          <p:cNvSpPr txBox="1"/>
          <p:nvPr/>
        </p:nvSpPr>
        <p:spPr>
          <a:xfrm>
            <a:off x="1086023" y="17859713"/>
            <a:ext cx="61437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Missing Data Mechanisms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9D0E13C0-54A6-7611-B337-50B35A412616}"/>
              </a:ext>
            </a:extLst>
          </p:cNvPr>
          <p:cNvSpPr txBox="1"/>
          <p:nvPr/>
        </p:nvSpPr>
        <p:spPr>
          <a:xfrm>
            <a:off x="1065766" y="28679048"/>
            <a:ext cx="5423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Imputation Techniques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FF15EC8D-D253-3FF0-A260-0D219A8E4FBC}"/>
              </a:ext>
            </a:extLst>
          </p:cNvPr>
          <p:cNvSpPr txBox="1"/>
          <p:nvPr/>
        </p:nvSpPr>
        <p:spPr>
          <a:xfrm>
            <a:off x="1201628" y="13831845"/>
            <a:ext cx="137471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indent="-571486">
              <a:buFont typeface="Arial" panose="020B0604020202020204" pitchFamily="34" charset="0"/>
              <a:buChar char="•"/>
            </a:pPr>
            <a:r>
              <a:rPr lang="en-US" sz="4400" dirty="0"/>
              <a:t>Interested in what scenarios different imputation techniques should be used to reduce runtime without sacrificing bias, error, and other performance measures.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US" sz="4400" dirty="0"/>
              <a:t>Determine the types of missing data in the real world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801" name="テキスト ボックス 7">
            <a:extLst>
              <a:ext uri="{FF2B5EF4-FFF2-40B4-BE49-F238E27FC236}">
                <a16:creationId xmlns:a16="http://schemas.microsoft.com/office/drawing/2014/main" id="{23900E85-E1A8-BC09-FF9A-F74955CE2323}"/>
              </a:ext>
            </a:extLst>
          </p:cNvPr>
          <p:cNvSpPr txBox="1"/>
          <p:nvPr/>
        </p:nvSpPr>
        <p:spPr>
          <a:xfrm>
            <a:off x="17342480" y="5670158"/>
            <a:ext cx="14630400" cy="10156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INVESTIGATIONS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A6EB571F-E94E-3A89-EE7E-5869A43C9A78}"/>
              </a:ext>
            </a:extLst>
          </p:cNvPr>
          <p:cNvSpPr txBox="1"/>
          <p:nvPr/>
        </p:nvSpPr>
        <p:spPr>
          <a:xfrm>
            <a:off x="17511848" y="6934497"/>
            <a:ext cx="142916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1) Comparing multiple imputation under varying degrees of MCAR, MAR, MNAR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4A395611-EB76-7BEE-6B1C-F33839C780DD}"/>
              </a:ext>
            </a:extLst>
          </p:cNvPr>
          <p:cNvSpPr txBox="1"/>
          <p:nvPr/>
        </p:nvSpPr>
        <p:spPr>
          <a:xfrm>
            <a:off x="17681269" y="23041024"/>
            <a:ext cx="14175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2) When Listwise Deletion Outperforms Multiple Imputation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EE1388A2-0965-0538-5567-77409D1F0DA6}"/>
              </a:ext>
            </a:extLst>
          </p:cNvPr>
          <p:cNvSpPr txBox="1"/>
          <p:nvPr/>
        </p:nvSpPr>
        <p:spPr>
          <a:xfrm>
            <a:off x="17511848" y="8298859"/>
            <a:ext cx="283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Simulation 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9B31872C-273F-5881-DD30-8739E2D6C968}"/>
              </a:ext>
            </a:extLst>
          </p:cNvPr>
          <p:cNvSpPr txBox="1"/>
          <p:nvPr/>
        </p:nvSpPr>
        <p:spPr>
          <a:xfrm>
            <a:off x="18177415" y="24094747"/>
            <a:ext cx="43099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Hypothesis 2a:</a:t>
            </a:r>
          </a:p>
          <a:p>
            <a:r>
              <a:rPr lang="en-US" sz="2400" dirty="0"/>
              <a:t>Missing Data only in Response </a:t>
            </a:r>
            <a:r>
              <a:rPr lang="en-US" sz="2400" i="1" dirty="0"/>
              <a:t>Y</a:t>
            </a:r>
            <a:r>
              <a:rPr lang="en-US" sz="2400" dirty="0"/>
              <a:t>  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1489ECAF-9B43-6FF4-B041-C06A564EDDB8}"/>
              </a:ext>
            </a:extLst>
          </p:cNvPr>
          <p:cNvSpPr txBox="1"/>
          <p:nvPr/>
        </p:nvSpPr>
        <p:spPr>
          <a:xfrm>
            <a:off x="18340054" y="25917868"/>
            <a:ext cx="181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Simulation </a:t>
            </a:r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90E3C054-9EDA-3CF8-E759-770A7E741DB7}"/>
              </a:ext>
            </a:extLst>
          </p:cNvPr>
          <p:cNvSpPr txBox="1"/>
          <p:nvPr/>
        </p:nvSpPr>
        <p:spPr>
          <a:xfrm>
            <a:off x="18369580" y="27964070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816" name="TextBox 815">
            <a:extLst>
              <a:ext uri="{FF2B5EF4-FFF2-40B4-BE49-F238E27FC236}">
                <a16:creationId xmlns:a16="http://schemas.microsoft.com/office/drawing/2014/main" id="{96398419-5594-B174-144C-44EC89DA800D}"/>
              </a:ext>
            </a:extLst>
          </p:cNvPr>
          <p:cNvSpPr txBox="1"/>
          <p:nvPr/>
        </p:nvSpPr>
        <p:spPr>
          <a:xfrm>
            <a:off x="22530488" y="24051683"/>
            <a:ext cx="33972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Hypothesis 2b:</a:t>
            </a:r>
          </a:p>
          <a:p>
            <a:r>
              <a:rPr lang="en-US" sz="2400" dirty="0"/>
              <a:t>Probability of missingness doesn’t depend on </a:t>
            </a:r>
            <a:r>
              <a:rPr lang="en-US" sz="2400" i="1" dirty="0"/>
              <a:t>Y</a:t>
            </a:r>
            <a:endParaRPr lang="en-US" sz="2400" dirty="0"/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14A194AF-E87C-7B3E-625D-6CF57A4E793F}"/>
              </a:ext>
            </a:extLst>
          </p:cNvPr>
          <p:cNvSpPr txBox="1"/>
          <p:nvPr/>
        </p:nvSpPr>
        <p:spPr>
          <a:xfrm>
            <a:off x="22530489" y="25917868"/>
            <a:ext cx="181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Simulation 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C3D0DB7F-2543-780A-EBFB-2F8B9B8C0BF8}"/>
              </a:ext>
            </a:extLst>
          </p:cNvPr>
          <p:cNvSpPr txBox="1"/>
          <p:nvPr/>
        </p:nvSpPr>
        <p:spPr>
          <a:xfrm>
            <a:off x="22530488" y="27964070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76E9FAF0-3517-19EC-7E20-13D0B3235882}"/>
              </a:ext>
            </a:extLst>
          </p:cNvPr>
          <p:cNvSpPr txBox="1"/>
          <p:nvPr/>
        </p:nvSpPr>
        <p:spPr>
          <a:xfrm>
            <a:off x="27431602" y="23958913"/>
            <a:ext cx="43115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Hypothesis 2c:</a:t>
            </a:r>
          </a:p>
          <a:p>
            <a:r>
              <a:rPr lang="en-US" sz="2400" dirty="0"/>
              <a:t>Data follows Logistic Regression, probability of missingness depends only on </a:t>
            </a:r>
            <a:r>
              <a:rPr lang="en-US" sz="2400" i="1" dirty="0"/>
              <a:t>Y</a:t>
            </a:r>
            <a:endParaRPr lang="en-US" sz="2400" dirty="0"/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2A8A54B7-5121-364F-8A16-1EE52FFD5764}"/>
              </a:ext>
            </a:extLst>
          </p:cNvPr>
          <p:cNvSpPr txBox="1"/>
          <p:nvPr/>
        </p:nvSpPr>
        <p:spPr>
          <a:xfrm>
            <a:off x="27431602" y="25825098"/>
            <a:ext cx="181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Simulation 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5526B75B-4DDF-716A-DF34-FD478A61B9E2}"/>
              </a:ext>
            </a:extLst>
          </p:cNvPr>
          <p:cNvSpPr txBox="1"/>
          <p:nvPr/>
        </p:nvSpPr>
        <p:spPr>
          <a:xfrm>
            <a:off x="27431601" y="27871300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70E05A9-31AC-4F22-72EF-99CB3DD8B6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57" t="-577" r="35842" b="2707"/>
          <a:stretch/>
        </p:blipFill>
        <p:spPr>
          <a:xfrm>
            <a:off x="17681270" y="14645298"/>
            <a:ext cx="6718290" cy="3592130"/>
          </a:xfrm>
          <a:prstGeom prst="rect">
            <a:avLst/>
          </a:prstGeom>
        </p:spPr>
      </p:pic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70C8A810-8018-0639-CF02-D662ADA2FC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707" b="1110"/>
          <a:stretch/>
        </p:blipFill>
        <p:spPr>
          <a:xfrm>
            <a:off x="17657766" y="12827583"/>
            <a:ext cx="6669479" cy="1971767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C97C3CE-9AC8-720B-263B-981FBD829B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678" b="-494"/>
          <a:stretch/>
        </p:blipFill>
        <p:spPr>
          <a:xfrm>
            <a:off x="17681269" y="11340196"/>
            <a:ext cx="5787684" cy="1774036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60EFDC8F-43FC-5D71-5C86-029BEBACEC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33869" b="460"/>
          <a:stretch/>
        </p:blipFill>
        <p:spPr>
          <a:xfrm>
            <a:off x="17681269" y="9346954"/>
            <a:ext cx="6702691" cy="22628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2BD24A-5F20-40AA-AA65-78EA2CD793C3}"/>
                  </a:ext>
                </a:extLst>
              </p:cNvPr>
              <p:cNvSpPr txBox="1"/>
              <p:nvPr/>
            </p:nvSpPr>
            <p:spPr>
              <a:xfrm>
                <a:off x="25137228" y="9103677"/>
                <a:ext cx="5483004" cy="287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/>
                  <a:t>Simulate determining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MCAR: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MAR: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MNAR: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2BD24A-5F20-40AA-AA65-78EA2CD7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7228" y="9103677"/>
                <a:ext cx="5483004" cy="2878160"/>
              </a:xfrm>
              <a:prstGeom prst="rect">
                <a:avLst/>
              </a:prstGeom>
              <a:blipFill>
                <a:blip r:embed="rId8"/>
                <a:stretch>
                  <a:fillRect l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1A29C890-5086-B6E3-B778-1466F6A17CC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8588" b="1014"/>
          <a:stretch/>
        </p:blipFill>
        <p:spPr>
          <a:xfrm>
            <a:off x="24998483" y="12192835"/>
            <a:ext cx="5621749" cy="2262832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5B72AE04-515B-AED2-B0E0-8156E8AEFCD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8638" b="3007"/>
          <a:stretch/>
        </p:blipFill>
        <p:spPr>
          <a:xfrm>
            <a:off x="24998483" y="14821657"/>
            <a:ext cx="6718289" cy="33907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414047-8115-F7E9-8607-83E2E9DC640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9705" r="42362" b="-1"/>
          <a:stretch/>
        </p:blipFill>
        <p:spPr>
          <a:xfrm>
            <a:off x="24980006" y="11836059"/>
            <a:ext cx="6375793" cy="431911"/>
          </a:xfrm>
          <a:prstGeom prst="rect">
            <a:avLst/>
          </a:prstGeom>
        </p:spPr>
      </p:pic>
      <p:sp>
        <p:nvSpPr>
          <p:cNvPr id="25" name="正方形/長方形 17">
            <a:extLst>
              <a:ext uri="{FF2B5EF4-FFF2-40B4-BE49-F238E27FC236}">
                <a16:creationId xmlns:a16="http://schemas.microsoft.com/office/drawing/2014/main" id="{7963D427-87F0-0A08-78A3-1A7E33D109EA}"/>
              </a:ext>
            </a:extLst>
          </p:cNvPr>
          <p:cNvSpPr/>
          <p:nvPr/>
        </p:nvSpPr>
        <p:spPr>
          <a:xfrm>
            <a:off x="17575427" y="9109681"/>
            <a:ext cx="7095131" cy="9335335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17">
            <a:extLst>
              <a:ext uri="{FF2B5EF4-FFF2-40B4-BE49-F238E27FC236}">
                <a16:creationId xmlns:a16="http://schemas.microsoft.com/office/drawing/2014/main" id="{54358222-7D5A-30CE-5B9C-AE624AAB2A59}"/>
              </a:ext>
            </a:extLst>
          </p:cNvPr>
          <p:cNvSpPr/>
          <p:nvPr/>
        </p:nvSpPr>
        <p:spPr>
          <a:xfrm>
            <a:off x="24792937" y="9096555"/>
            <a:ext cx="7095131" cy="9335335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AF15BAC0-FC08-2DCC-2B72-FA6E2A289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829492"/>
              </p:ext>
            </p:extLst>
          </p:nvPr>
        </p:nvGraphicFramePr>
        <p:xfrm>
          <a:off x="18708761" y="18640536"/>
          <a:ext cx="11897835" cy="394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567">
                  <a:extLst>
                    <a:ext uri="{9D8B030D-6E8A-4147-A177-3AD203B41FA5}">
                      <a16:colId xmlns:a16="http://schemas.microsoft.com/office/drawing/2014/main" val="2639204986"/>
                    </a:ext>
                  </a:extLst>
                </a:gridCol>
                <a:gridCol w="2379567">
                  <a:extLst>
                    <a:ext uri="{9D8B030D-6E8A-4147-A177-3AD203B41FA5}">
                      <a16:colId xmlns:a16="http://schemas.microsoft.com/office/drawing/2014/main" val="2690891796"/>
                    </a:ext>
                  </a:extLst>
                </a:gridCol>
                <a:gridCol w="2379567">
                  <a:extLst>
                    <a:ext uri="{9D8B030D-6E8A-4147-A177-3AD203B41FA5}">
                      <a16:colId xmlns:a16="http://schemas.microsoft.com/office/drawing/2014/main" val="3723378948"/>
                    </a:ext>
                  </a:extLst>
                </a:gridCol>
                <a:gridCol w="2379567">
                  <a:extLst>
                    <a:ext uri="{9D8B030D-6E8A-4147-A177-3AD203B41FA5}">
                      <a16:colId xmlns:a16="http://schemas.microsoft.com/office/drawing/2014/main" val="1498371569"/>
                    </a:ext>
                  </a:extLst>
                </a:gridCol>
                <a:gridCol w="2379567">
                  <a:extLst>
                    <a:ext uri="{9D8B030D-6E8A-4147-A177-3AD203B41FA5}">
                      <a16:colId xmlns:a16="http://schemas.microsoft.com/office/drawing/2014/main" val="889807820"/>
                    </a:ext>
                  </a:extLst>
                </a:gridCol>
              </a:tblGrid>
              <a:tr h="41029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36070"/>
                  </a:ext>
                </a:extLst>
              </a:tr>
              <a:tr h="302595">
                <a:tc>
                  <a:txBody>
                    <a:bodyPr/>
                    <a:lstStyle/>
                    <a:p>
                      <a:r>
                        <a:rPr lang="en-US" sz="2400" dirty="0"/>
                        <a:t>MCAR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62889"/>
                  </a:ext>
                </a:extLst>
              </a:tr>
              <a:tr h="410296">
                <a:tc>
                  <a:txBody>
                    <a:bodyPr/>
                    <a:lstStyle/>
                    <a:p>
                      <a:r>
                        <a:rPr lang="en-US" sz="2400" dirty="0"/>
                        <a:t>MAR-light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14"/>
                  </a:ext>
                </a:extLst>
              </a:tr>
              <a:tr h="602350">
                <a:tc>
                  <a:txBody>
                    <a:bodyPr/>
                    <a:lstStyle/>
                    <a:p>
                      <a:r>
                        <a:rPr lang="en-US" sz="2400" dirty="0"/>
                        <a:t>MAR-moderate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19470"/>
                  </a:ext>
                </a:extLst>
              </a:tr>
              <a:tr h="414239">
                <a:tc>
                  <a:txBody>
                    <a:bodyPr/>
                    <a:lstStyle/>
                    <a:p>
                      <a:r>
                        <a:rPr lang="en-US" sz="2400" dirty="0"/>
                        <a:t>MAR-heavy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18472"/>
                  </a:ext>
                </a:extLst>
              </a:tr>
              <a:tr h="414239">
                <a:tc>
                  <a:txBody>
                    <a:bodyPr/>
                    <a:lstStyle/>
                    <a:p>
                      <a:r>
                        <a:rPr lang="en-US" sz="2400" dirty="0"/>
                        <a:t>MNAR-light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8607"/>
                  </a:ext>
                </a:extLst>
              </a:tr>
              <a:tr h="602350">
                <a:tc>
                  <a:txBody>
                    <a:bodyPr/>
                    <a:lstStyle/>
                    <a:p>
                      <a:r>
                        <a:rPr lang="en-US" sz="2400" dirty="0"/>
                        <a:t>MNAR-moderate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77704"/>
                  </a:ext>
                </a:extLst>
              </a:tr>
              <a:tr h="414239">
                <a:tc>
                  <a:txBody>
                    <a:bodyPr/>
                    <a:lstStyle/>
                    <a:p>
                      <a:r>
                        <a:rPr lang="en-US" sz="2400" dirty="0"/>
                        <a:t>MNAR-heavy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47266"/>
                  </a:ext>
                </a:extLst>
              </a:tr>
            </a:tbl>
          </a:graphicData>
        </a:graphic>
      </p:graphicFrame>
      <p:sp>
        <p:nvSpPr>
          <p:cNvPr id="29" name="正方形/長方形 17">
            <a:extLst>
              <a:ext uri="{FF2B5EF4-FFF2-40B4-BE49-F238E27FC236}">
                <a16:creationId xmlns:a16="http://schemas.microsoft.com/office/drawing/2014/main" id="{3FB023C2-9525-8AE2-37A3-16B9BAC2F6A1}"/>
              </a:ext>
            </a:extLst>
          </p:cNvPr>
          <p:cNvSpPr/>
          <p:nvPr/>
        </p:nvSpPr>
        <p:spPr>
          <a:xfrm>
            <a:off x="17612133" y="18563159"/>
            <a:ext cx="14275935" cy="4112697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7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C037-4E54-CDD0-A47F-848D9EC0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29D417F-46F1-03AB-EACD-F28E949E6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901754"/>
              </p:ext>
            </p:extLst>
          </p:nvPr>
        </p:nvGraphicFramePr>
        <p:xfrm>
          <a:off x="17255165" y="22845246"/>
          <a:ext cx="13986075" cy="960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215">
                  <a:extLst>
                    <a:ext uri="{9D8B030D-6E8A-4147-A177-3AD203B41FA5}">
                      <a16:colId xmlns:a16="http://schemas.microsoft.com/office/drawing/2014/main" val="2639204986"/>
                    </a:ext>
                  </a:extLst>
                </a:gridCol>
                <a:gridCol w="2797215">
                  <a:extLst>
                    <a:ext uri="{9D8B030D-6E8A-4147-A177-3AD203B41FA5}">
                      <a16:colId xmlns:a16="http://schemas.microsoft.com/office/drawing/2014/main" val="2690891796"/>
                    </a:ext>
                  </a:extLst>
                </a:gridCol>
                <a:gridCol w="2797215">
                  <a:extLst>
                    <a:ext uri="{9D8B030D-6E8A-4147-A177-3AD203B41FA5}">
                      <a16:colId xmlns:a16="http://schemas.microsoft.com/office/drawing/2014/main" val="3723378948"/>
                    </a:ext>
                  </a:extLst>
                </a:gridCol>
                <a:gridCol w="2797215">
                  <a:extLst>
                    <a:ext uri="{9D8B030D-6E8A-4147-A177-3AD203B41FA5}">
                      <a16:colId xmlns:a16="http://schemas.microsoft.com/office/drawing/2014/main" val="1498371569"/>
                    </a:ext>
                  </a:extLst>
                </a:gridCol>
                <a:gridCol w="2797215">
                  <a:extLst>
                    <a:ext uri="{9D8B030D-6E8A-4147-A177-3AD203B41FA5}">
                      <a16:colId xmlns:a16="http://schemas.microsoft.com/office/drawing/2014/main" val="889807820"/>
                    </a:ext>
                  </a:extLst>
                </a:gridCol>
              </a:tblGrid>
              <a:tr h="838986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36070"/>
                  </a:ext>
                </a:extLst>
              </a:tr>
              <a:tr h="446269">
                <a:tc>
                  <a:txBody>
                    <a:bodyPr/>
                    <a:lstStyle/>
                    <a:p>
                      <a:r>
                        <a:rPr lang="en-US" sz="4400" dirty="0"/>
                        <a:t>MCAR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0.9779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62889"/>
                  </a:ext>
                </a:extLst>
              </a:tr>
              <a:tr h="838986">
                <a:tc>
                  <a:txBody>
                    <a:bodyPr/>
                    <a:lstStyle/>
                    <a:p>
                      <a:r>
                        <a:rPr lang="en-US" sz="4400" dirty="0"/>
                        <a:t>MAR-light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0.9768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2.315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14"/>
                  </a:ext>
                </a:extLst>
              </a:tr>
              <a:tr h="1231702">
                <a:tc>
                  <a:txBody>
                    <a:bodyPr/>
                    <a:lstStyle/>
                    <a:p>
                      <a:r>
                        <a:rPr lang="en-US" sz="4400" dirty="0"/>
                        <a:t>MAR-moderate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0.9799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19470"/>
                  </a:ext>
                </a:extLst>
              </a:tr>
              <a:tr h="838986">
                <a:tc>
                  <a:txBody>
                    <a:bodyPr/>
                    <a:lstStyle/>
                    <a:p>
                      <a:r>
                        <a:rPr lang="en-US" sz="4400" dirty="0"/>
                        <a:t>MAR-heavy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0.9841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1.588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18472"/>
                  </a:ext>
                </a:extLst>
              </a:tr>
              <a:tr h="838986">
                <a:tc>
                  <a:txBody>
                    <a:bodyPr/>
                    <a:lstStyle/>
                    <a:p>
                      <a:r>
                        <a:rPr lang="en-US" sz="4400" dirty="0"/>
                        <a:t>MNAR-light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1.0174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1.740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88607"/>
                  </a:ext>
                </a:extLst>
              </a:tr>
              <a:tr h="1231702">
                <a:tc>
                  <a:txBody>
                    <a:bodyPr/>
                    <a:lstStyle/>
                    <a:p>
                      <a:r>
                        <a:rPr lang="en-US" sz="4400" dirty="0"/>
                        <a:t>MNAR-moderate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1.0262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2.615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77704"/>
                  </a:ext>
                </a:extLst>
              </a:tr>
              <a:tr h="838986">
                <a:tc>
                  <a:txBody>
                    <a:bodyPr/>
                    <a:lstStyle/>
                    <a:p>
                      <a:r>
                        <a:rPr lang="en-US" sz="4400" dirty="0"/>
                        <a:t>MNAR-heavy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1.0485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4.853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47266"/>
                  </a:ext>
                </a:extLst>
              </a:tr>
            </a:tbl>
          </a:graphicData>
        </a:graphic>
      </p:graphicFrame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9E3DE57-C4A9-E53F-8FA5-0499A3FF3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05642"/>
            <a:ext cx="20666074" cy="4623108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03A867F0-2E04-209C-7260-4A17A8485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3901071"/>
            <a:ext cx="20883675" cy="3909923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602417-29DB-4293-FE14-556289215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" y="10441669"/>
            <a:ext cx="20883675" cy="36703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710C99F-F45A-674C-3164-62F5F9F64A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" y="6315291"/>
            <a:ext cx="20883675" cy="429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7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</TotalTime>
  <Words>273</Words>
  <Application>Microsoft Macintosh PowerPoint</Application>
  <PresentationFormat>Custom</PresentationFormat>
  <Paragraphs>119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 Neue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Watson</dc:creator>
  <cp:lastModifiedBy>Leo Watson</cp:lastModifiedBy>
  <cp:revision>12</cp:revision>
  <dcterms:created xsi:type="dcterms:W3CDTF">2022-08-02T15:14:18Z</dcterms:created>
  <dcterms:modified xsi:type="dcterms:W3CDTF">2022-08-15T12:50:25Z</dcterms:modified>
</cp:coreProperties>
</file>