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9"/>
    <p:restoredTop sz="94655"/>
  </p:normalViewPr>
  <p:slideViewPr>
    <p:cSldViewPr snapToGrid="0">
      <p:cViewPr>
        <p:scale>
          <a:sx n="41" d="100"/>
          <a:sy n="41" d="100"/>
        </p:scale>
        <p:origin x="13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904AC-053D-414E-8CF7-1E5EE25AE52F}" type="datetimeFigureOut">
              <a:rPr lang="en-US" smtClean="0"/>
              <a:t>8/3/22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99BD3-432F-864C-832B-770A01FF3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99BD3-432F-864C-832B-770A01FF35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80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5F2-815D-AA46-A42C-BC02079399B9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AFDA-B827-CA49-A0B3-972801638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3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5F2-815D-AA46-A42C-BC02079399B9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AFDA-B827-CA49-A0B3-972801638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15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5F2-815D-AA46-A42C-BC02079399B9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AFDA-B827-CA49-A0B3-972801638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28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5F2-815D-AA46-A42C-BC02079399B9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AFDA-B827-CA49-A0B3-972801638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1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5F2-815D-AA46-A42C-BC02079399B9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AFDA-B827-CA49-A0B3-972801638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9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5F2-815D-AA46-A42C-BC02079399B9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AFDA-B827-CA49-A0B3-972801638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60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5F2-815D-AA46-A42C-BC02079399B9}" type="datetimeFigureOut">
              <a:rPr lang="en-US" smtClean="0"/>
              <a:t>8/3/22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AFDA-B827-CA49-A0B3-972801638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3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5F2-815D-AA46-A42C-BC02079399B9}" type="datetimeFigureOut">
              <a:rPr lang="en-US" smtClean="0"/>
              <a:t>8/3/22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AFDA-B827-CA49-A0B3-972801638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2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5F2-815D-AA46-A42C-BC02079399B9}" type="datetimeFigureOut">
              <a:rPr lang="en-US" smtClean="0"/>
              <a:t>8/3/22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AFDA-B827-CA49-A0B3-972801638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6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5F2-815D-AA46-A42C-BC02079399B9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AFDA-B827-CA49-A0B3-972801638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4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E5F2-815D-AA46-A42C-BC02079399B9}" type="datetimeFigureOut">
              <a:rPr lang="en-US" smtClean="0"/>
              <a:t>8/3/22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EAFDA-B827-CA49-A0B3-972801638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4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DE5F2-815D-AA46-A42C-BC02079399B9}" type="datetimeFigureOut">
              <a:rPr lang="en-US" smtClean="0"/>
              <a:t>8/3/22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EAFDA-B827-CA49-A0B3-972801638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9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TextBox 769">
            <a:extLst>
              <a:ext uri="{FF2B5EF4-FFF2-40B4-BE49-F238E27FC236}">
                <a16:creationId xmlns:a16="http://schemas.microsoft.com/office/drawing/2014/main" id="{938DA395-CBCF-EE45-5154-7BD952451EDA}"/>
              </a:ext>
            </a:extLst>
          </p:cNvPr>
          <p:cNvSpPr txBox="1"/>
          <p:nvPr/>
        </p:nvSpPr>
        <p:spPr>
          <a:xfrm>
            <a:off x="1167762" y="577334"/>
            <a:ext cx="235712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Exploration of the effect of missing data on statistical analysis</a:t>
            </a:r>
          </a:p>
        </p:txBody>
      </p:sp>
      <p:sp>
        <p:nvSpPr>
          <p:cNvPr id="771" name="TextBox 770">
            <a:extLst>
              <a:ext uri="{FF2B5EF4-FFF2-40B4-BE49-F238E27FC236}">
                <a16:creationId xmlns:a16="http://schemas.microsoft.com/office/drawing/2014/main" id="{EA9B3F00-C122-DCD0-8A19-03DCB8912605}"/>
              </a:ext>
            </a:extLst>
          </p:cNvPr>
          <p:cNvSpPr txBox="1"/>
          <p:nvPr/>
        </p:nvSpPr>
        <p:spPr>
          <a:xfrm>
            <a:off x="3403600" y="4114800"/>
            <a:ext cx="190995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accent2">
                    <a:lumMod val="75000"/>
                  </a:schemeClr>
                </a:solidFill>
              </a:rPr>
              <a:t>Professor Nathalie Moon, Leo Watson</a:t>
            </a:r>
          </a:p>
        </p:txBody>
      </p:sp>
      <p:pic>
        <p:nvPicPr>
          <p:cNvPr id="772" name="Picture 771">
            <a:extLst>
              <a:ext uri="{FF2B5EF4-FFF2-40B4-BE49-F238E27FC236}">
                <a16:creationId xmlns:a16="http://schemas.microsoft.com/office/drawing/2014/main" id="{0FC03FE9-1126-DCCD-DA9F-A804DFD43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3762" y="898567"/>
            <a:ext cx="6011937" cy="4452560"/>
          </a:xfrm>
          <a:prstGeom prst="rect">
            <a:avLst/>
          </a:prstGeom>
        </p:spPr>
      </p:pic>
      <p:sp>
        <p:nvSpPr>
          <p:cNvPr id="773" name="テキスト ボックス 7">
            <a:extLst>
              <a:ext uri="{FF2B5EF4-FFF2-40B4-BE49-F238E27FC236}">
                <a16:creationId xmlns:a16="http://schemas.microsoft.com/office/drawing/2014/main" id="{F83BA4FB-DA00-DCEC-16F1-896604EC2767}"/>
              </a:ext>
            </a:extLst>
          </p:cNvPr>
          <p:cNvSpPr txBox="1"/>
          <p:nvPr/>
        </p:nvSpPr>
        <p:spPr>
          <a:xfrm>
            <a:off x="945520" y="6160235"/>
            <a:ext cx="14630400" cy="1143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60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 A</a:t>
            </a:r>
            <a:r>
              <a:rPr lang="en-US" altLang="ja-JP" sz="44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BSTRACT</a:t>
            </a:r>
            <a:endParaRPr kumimoji="1" lang="ja-JP" altLang="en-US" sz="4400" b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74" name="正方形/長方形 12">
            <a:extLst>
              <a:ext uri="{FF2B5EF4-FFF2-40B4-BE49-F238E27FC236}">
                <a16:creationId xmlns:a16="http://schemas.microsoft.com/office/drawing/2014/main" id="{FD65D7EB-5359-0E6D-B282-3313092912E0}"/>
              </a:ext>
            </a:extLst>
          </p:cNvPr>
          <p:cNvSpPr/>
          <p:nvPr/>
        </p:nvSpPr>
        <p:spPr>
          <a:xfrm>
            <a:off x="945520" y="7175899"/>
            <a:ext cx="14630400" cy="6971466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6" name="TextBox 775">
            <a:extLst>
              <a:ext uri="{FF2B5EF4-FFF2-40B4-BE49-F238E27FC236}">
                <a16:creationId xmlns:a16="http://schemas.microsoft.com/office/drawing/2014/main" id="{6E092D70-4633-21D5-9EA1-E1D21572DF57}"/>
              </a:ext>
            </a:extLst>
          </p:cNvPr>
          <p:cNvSpPr txBox="1"/>
          <p:nvPr/>
        </p:nvSpPr>
        <p:spPr>
          <a:xfrm>
            <a:off x="1523362" y="8220374"/>
            <a:ext cx="13747119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5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 </a:t>
            </a:r>
            <a:r>
              <a:rPr lang="en-US" sz="54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missing data mechanisms </a:t>
            </a:r>
            <a:r>
              <a:rPr lang="en-US" sz="5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54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modern approaches to handling missing data</a:t>
            </a:r>
            <a:r>
              <a:rPr lang="en-US" sz="5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Investigating hypotheses about imputation techniques using </a:t>
            </a:r>
            <a:r>
              <a:rPr lang="en-US" sz="5400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simulations</a:t>
            </a:r>
            <a:r>
              <a:rPr lang="en-US" sz="5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5400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54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1100" dirty="0"/>
            </a:br>
            <a:endParaRPr lang="en-US" sz="1100" dirty="0"/>
          </a:p>
        </p:txBody>
      </p:sp>
      <p:sp>
        <p:nvSpPr>
          <p:cNvPr id="777" name="テキスト ボックス 16">
            <a:extLst>
              <a:ext uri="{FF2B5EF4-FFF2-40B4-BE49-F238E27FC236}">
                <a16:creationId xmlns:a16="http://schemas.microsoft.com/office/drawing/2014/main" id="{DE3BFD10-1A8C-92B8-ED52-7D25AA92E4C9}"/>
              </a:ext>
            </a:extLst>
          </p:cNvPr>
          <p:cNvSpPr txBox="1"/>
          <p:nvPr/>
        </p:nvSpPr>
        <p:spPr>
          <a:xfrm>
            <a:off x="945518" y="15191839"/>
            <a:ext cx="14630400" cy="1143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60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 I</a:t>
            </a:r>
            <a:r>
              <a:rPr lang="en-US" altLang="ja-JP" sz="44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NTRODUCTION</a:t>
            </a:r>
            <a:endParaRPr kumimoji="1" lang="ja-JP" altLang="en-US" sz="4400" b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78" name="正方形/長方形 17">
            <a:extLst>
              <a:ext uri="{FF2B5EF4-FFF2-40B4-BE49-F238E27FC236}">
                <a16:creationId xmlns:a16="http://schemas.microsoft.com/office/drawing/2014/main" id="{F75CC8C1-4F2A-8C82-CB89-6CF0774EEB96}"/>
              </a:ext>
            </a:extLst>
          </p:cNvPr>
          <p:cNvSpPr/>
          <p:nvPr/>
        </p:nvSpPr>
        <p:spPr>
          <a:xfrm>
            <a:off x="945518" y="16207502"/>
            <a:ext cx="14630400" cy="25634496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0" name="正方形/長方形 13">
            <a:extLst>
              <a:ext uri="{FF2B5EF4-FFF2-40B4-BE49-F238E27FC236}">
                <a16:creationId xmlns:a16="http://schemas.microsoft.com/office/drawing/2014/main" id="{7F537126-6314-E948-3A0A-286138B17171}"/>
              </a:ext>
            </a:extLst>
          </p:cNvPr>
          <p:cNvSpPr/>
          <p:nvPr/>
        </p:nvSpPr>
        <p:spPr>
          <a:xfrm>
            <a:off x="17342480" y="7254525"/>
            <a:ext cx="14630400" cy="21904675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1" name="テキスト ボックス 16">
            <a:extLst>
              <a:ext uri="{FF2B5EF4-FFF2-40B4-BE49-F238E27FC236}">
                <a16:creationId xmlns:a16="http://schemas.microsoft.com/office/drawing/2014/main" id="{386854D3-7D08-0879-73AA-04A4F17B3B0F}"/>
              </a:ext>
            </a:extLst>
          </p:cNvPr>
          <p:cNvSpPr txBox="1"/>
          <p:nvPr/>
        </p:nvSpPr>
        <p:spPr>
          <a:xfrm>
            <a:off x="17342480" y="30121759"/>
            <a:ext cx="14630400" cy="101498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 CONCLUSION</a:t>
            </a:r>
            <a:endParaRPr kumimoji="1" lang="ja-JP" altLang="en-US" sz="4400" b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82" name="正方形/長方形 12">
            <a:extLst>
              <a:ext uri="{FF2B5EF4-FFF2-40B4-BE49-F238E27FC236}">
                <a16:creationId xmlns:a16="http://schemas.microsoft.com/office/drawing/2014/main" id="{73528823-0EFF-2DD4-51F4-FE423F78CD13}"/>
              </a:ext>
            </a:extLst>
          </p:cNvPr>
          <p:cNvSpPr/>
          <p:nvPr/>
        </p:nvSpPr>
        <p:spPr>
          <a:xfrm>
            <a:off x="17342480" y="31237209"/>
            <a:ext cx="14630400" cy="5399466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4" name="正方形/長方形 12">
            <a:extLst>
              <a:ext uri="{FF2B5EF4-FFF2-40B4-BE49-F238E27FC236}">
                <a16:creationId xmlns:a16="http://schemas.microsoft.com/office/drawing/2014/main" id="{FEF80A88-0A4F-DE1A-29B4-77535877ED58}"/>
              </a:ext>
            </a:extLst>
          </p:cNvPr>
          <p:cNvSpPr/>
          <p:nvPr/>
        </p:nvSpPr>
        <p:spPr>
          <a:xfrm>
            <a:off x="17342480" y="38167741"/>
            <a:ext cx="14630400" cy="3674257"/>
          </a:xfrm>
          <a:prstGeom prst="rect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6" name="TextBox 785">
            <a:extLst>
              <a:ext uri="{FF2B5EF4-FFF2-40B4-BE49-F238E27FC236}">
                <a16:creationId xmlns:a16="http://schemas.microsoft.com/office/drawing/2014/main" id="{398780FF-D02B-D4C5-83F2-92417677B6CA}"/>
              </a:ext>
            </a:extLst>
          </p:cNvPr>
          <p:cNvSpPr txBox="1"/>
          <p:nvPr/>
        </p:nvSpPr>
        <p:spPr>
          <a:xfrm>
            <a:off x="17342480" y="38167741"/>
            <a:ext cx="164592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4400" b="1" dirty="0">
                <a:solidFill>
                  <a:schemeClr val="accent2"/>
                </a:solidFill>
                <a:latin typeface="Times New Roman" panose="02020603050405020304" pitchFamily="18" charset="0"/>
                <a:ea typeface="Helvetica Neue" charset="0"/>
                <a:cs typeface="Times New Roman" panose="02020603050405020304" pitchFamily="18" charset="0"/>
              </a:rPr>
              <a:t> References</a:t>
            </a:r>
          </a:p>
          <a:p>
            <a:endParaRPr kumimoji="1" lang="ja-JP" altLang="en-US" sz="4400" b="1" dirty="0">
              <a:solidFill>
                <a:schemeClr val="accent2"/>
              </a:solidFill>
              <a:latin typeface="Times New Roman" panose="02020603050405020304" pitchFamily="18" charset="0"/>
              <a:ea typeface="Helvetica Neue" charset="0"/>
              <a:cs typeface="Times New Roman" panose="02020603050405020304" pitchFamily="18" charset="0"/>
            </a:endParaRPr>
          </a:p>
        </p:txBody>
      </p:sp>
      <p:sp>
        <p:nvSpPr>
          <p:cNvPr id="787" name="TextBox 786">
            <a:extLst>
              <a:ext uri="{FF2B5EF4-FFF2-40B4-BE49-F238E27FC236}">
                <a16:creationId xmlns:a16="http://schemas.microsoft.com/office/drawing/2014/main" id="{E8047528-365D-53BA-D151-B90991961BA2}"/>
              </a:ext>
            </a:extLst>
          </p:cNvPr>
          <p:cNvSpPr txBox="1"/>
          <p:nvPr/>
        </p:nvSpPr>
        <p:spPr>
          <a:xfrm>
            <a:off x="1167762" y="16748948"/>
            <a:ext cx="29315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</a:rPr>
              <a:t>Motivations</a:t>
            </a:r>
          </a:p>
        </p:txBody>
      </p:sp>
      <p:sp>
        <p:nvSpPr>
          <p:cNvPr id="790" name="TextBox 789">
            <a:extLst>
              <a:ext uri="{FF2B5EF4-FFF2-40B4-BE49-F238E27FC236}">
                <a16:creationId xmlns:a16="http://schemas.microsoft.com/office/drawing/2014/main" id="{7179581E-192C-3276-4884-358E5E1E34D0}"/>
              </a:ext>
            </a:extLst>
          </p:cNvPr>
          <p:cNvSpPr txBox="1"/>
          <p:nvPr/>
        </p:nvSpPr>
        <p:spPr>
          <a:xfrm>
            <a:off x="1358712" y="20835443"/>
            <a:ext cx="27405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accent2"/>
                </a:solidFill>
              </a:rPr>
              <a:t>Definitions</a:t>
            </a:r>
          </a:p>
        </p:txBody>
      </p:sp>
      <p:sp>
        <p:nvSpPr>
          <p:cNvPr id="791" name="TextBox 790">
            <a:extLst>
              <a:ext uri="{FF2B5EF4-FFF2-40B4-BE49-F238E27FC236}">
                <a16:creationId xmlns:a16="http://schemas.microsoft.com/office/drawing/2014/main" id="{1D919DB4-88E8-664C-1E4B-D166103600D7}"/>
              </a:ext>
            </a:extLst>
          </p:cNvPr>
          <p:cNvSpPr txBox="1"/>
          <p:nvPr/>
        </p:nvSpPr>
        <p:spPr>
          <a:xfrm>
            <a:off x="2427787" y="22844989"/>
            <a:ext cx="16017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MCAR</a:t>
            </a:r>
          </a:p>
        </p:txBody>
      </p:sp>
      <p:sp>
        <p:nvSpPr>
          <p:cNvPr id="794" name="TextBox 793">
            <a:extLst>
              <a:ext uri="{FF2B5EF4-FFF2-40B4-BE49-F238E27FC236}">
                <a16:creationId xmlns:a16="http://schemas.microsoft.com/office/drawing/2014/main" id="{84202D82-670A-2AFF-494D-88995F4E2CFB}"/>
              </a:ext>
            </a:extLst>
          </p:cNvPr>
          <p:cNvSpPr txBox="1"/>
          <p:nvPr/>
        </p:nvSpPr>
        <p:spPr>
          <a:xfrm>
            <a:off x="2427787" y="25485626"/>
            <a:ext cx="13003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MAR</a:t>
            </a:r>
          </a:p>
        </p:txBody>
      </p:sp>
      <p:sp>
        <p:nvSpPr>
          <p:cNvPr id="795" name="TextBox 794">
            <a:extLst>
              <a:ext uri="{FF2B5EF4-FFF2-40B4-BE49-F238E27FC236}">
                <a16:creationId xmlns:a16="http://schemas.microsoft.com/office/drawing/2014/main" id="{EEEDBD89-ED10-133F-9C45-72114FDCEBFE}"/>
              </a:ext>
            </a:extLst>
          </p:cNvPr>
          <p:cNvSpPr txBox="1"/>
          <p:nvPr/>
        </p:nvSpPr>
        <p:spPr>
          <a:xfrm>
            <a:off x="2488304" y="29005707"/>
            <a:ext cx="1664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MNAR</a:t>
            </a:r>
          </a:p>
        </p:txBody>
      </p:sp>
      <p:sp>
        <p:nvSpPr>
          <p:cNvPr id="796" name="TextBox 795">
            <a:extLst>
              <a:ext uri="{FF2B5EF4-FFF2-40B4-BE49-F238E27FC236}">
                <a16:creationId xmlns:a16="http://schemas.microsoft.com/office/drawing/2014/main" id="{35A875C4-04CD-A699-A38C-BFFE94B24C83}"/>
              </a:ext>
            </a:extLst>
          </p:cNvPr>
          <p:cNvSpPr txBox="1"/>
          <p:nvPr/>
        </p:nvSpPr>
        <p:spPr>
          <a:xfrm>
            <a:off x="2729152" y="33903252"/>
            <a:ext cx="40689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Listwise Deletion</a:t>
            </a:r>
          </a:p>
        </p:txBody>
      </p:sp>
      <p:sp>
        <p:nvSpPr>
          <p:cNvPr id="797" name="TextBox 796">
            <a:extLst>
              <a:ext uri="{FF2B5EF4-FFF2-40B4-BE49-F238E27FC236}">
                <a16:creationId xmlns:a16="http://schemas.microsoft.com/office/drawing/2014/main" id="{0D41AAC3-DEF9-5010-5E06-AC3FD4EBC8F0}"/>
              </a:ext>
            </a:extLst>
          </p:cNvPr>
          <p:cNvSpPr txBox="1"/>
          <p:nvPr/>
        </p:nvSpPr>
        <p:spPr>
          <a:xfrm>
            <a:off x="2729152" y="37175971"/>
            <a:ext cx="47956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Multiple Imputation</a:t>
            </a:r>
          </a:p>
        </p:txBody>
      </p:sp>
      <p:sp>
        <p:nvSpPr>
          <p:cNvPr id="798" name="TextBox 797">
            <a:extLst>
              <a:ext uri="{FF2B5EF4-FFF2-40B4-BE49-F238E27FC236}">
                <a16:creationId xmlns:a16="http://schemas.microsoft.com/office/drawing/2014/main" id="{616DBA72-DCA1-A6FA-1A0C-C844BA2355B5}"/>
              </a:ext>
            </a:extLst>
          </p:cNvPr>
          <p:cNvSpPr txBox="1"/>
          <p:nvPr/>
        </p:nvSpPr>
        <p:spPr>
          <a:xfrm>
            <a:off x="1407758" y="21770157"/>
            <a:ext cx="61437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Missing Data Mechanisms</a:t>
            </a:r>
          </a:p>
        </p:txBody>
      </p:sp>
      <p:sp>
        <p:nvSpPr>
          <p:cNvPr id="799" name="TextBox 798">
            <a:extLst>
              <a:ext uri="{FF2B5EF4-FFF2-40B4-BE49-F238E27FC236}">
                <a16:creationId xmlns:a16="http://schemas.microsoft.com/office/drawing/2014/main" id="{9D0E13C0-54A6-7611-B337-50B35A412616}"/>
              </a:ext>
            </a:extLst>
          </p:cNvPr>
          <p:cNvSpPr txBox="1"/>
          <p:nvPr/>
        </p:nvSpPr>
        <p:spPr>
          <a:xfrm>
            <a:off x="1387502" y="32589492"/>
            <a:ext cx="54235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Imputation Techniques</a:t>
            </a:r>
          </a:p>
        </p:txBody>
      </p:sp>
      <p:sp>
        <p:nvSpPr>
          <p:cNvPr id="800" name="TextBox 799">
            <a:extLst>
              <a:ext uri="{FF2B5EF4-FFF2-40B4-BE49-F238E27FC236}">
                <a16:creationId xmlns:a16="http://schemas.microsoft.com/office/drawing/2014/main" id="{FF15EC8D-D253-3FF0-A260-0D219A8E4FBC}"/>
              </a:ext>
            </a:extLst>
          </p:cNvPr>
          <p:cNvSpPr txBox="1"/>
          <p:nvPr/>
        </p:nvSpPr>
        <p:spPr>
          <a:xfrm>
            <a:off x="1523363" y="17742289"/>
            <a:ext cx="1374711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Interested in what scenarios different imputation techniques should be used to reduce runtime without sacrificing bias, error, and other performance measures.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Determine the types of missing data in the real world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</p:txBody>
      </p:sp>
      <p:sp>
        <p:nvSpPr>
          <p:cNvPr id="801" name="テキスト ボックス 7">
            <a:extLst>
              <a:ext uri="{FF2B5EF4-FFF2-40B4-BE49-F238E27FC236}">
                <a16:creationId xmlns:a16="http://schemas.microsoft.com/office/drawing/2014/main" id="{23900E85-E1A8-BC09-FF9A-F74955CE2323}"/>
              </a:ext>
            </a:extLst>
          </p:cNvPr>
          <p:cNvSpPr txBox="1"/>
          <p:nvPr/>
        </p:nvSpPr>
        <p:spPr>
          <a:xfrm>
            <a:off x="17342480" y="6116659"/>
            <a:ext cx="14630400" cy="1143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60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altLang="ja-JP" sz="4400" b="1" dirty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rPr>
              <a:t>INVESTIGATIONS</a:t>
            </a:r>
            <a:endParaRPr kumimoji="1" lang="ja-JP" altLang="en-US" sz="4400" b="1" dirty="0">
              <a:solidFill>
                <a:schemeClr val="bg1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802" name="TextBox 801">
            <a:extLst>
              <a:ext uri="{FF2B5EF4-FFF2-40B4-BE49-F238E27FC236}">
                <a16:creationId xmlns:a16="http://schemas.microsoft.com/office/drawing/2014/main" id="{A6EB571F-E94E-3A89-EE7E-5869A43C9A78}"/>
              </a:ext>
            </a:extLst>
          </p:cNvPr>
          <p:cNvSpPr txBox="1"/>
          <p:nvPr/>
        </p:nvSpPr>
        <p:spPr>
          <a:xfrm>
            <a:off x="17698267" y="7661806"/>
            <a:ext cx="1398607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Simulation 1:  Comparing Multiple Imputation under varying</a:t>
            </a:r>
          </a:p>
          <a:p>
            <a:r>
              <a:rPr lang="en-US" sz="4400" dirty="0"/>
              <a:t>Degrees of MCAR, MAR, MNAR</a:t>
            </a:r>
          </a:p>
        </p:txBody>
      </p:sp>
      <p:sp>
        <p:nvSpPr>
          <p:cNvPr id="803" name="TextBox 802">
            <a:extLst>
              <a:ext uri="{FF2B5EF4-FFF2-40B4-BE49-F238E27FC236}">
                <a16:creationId xmlns:a16="http://schemas.microsoft.com/office/drawing/2014/main" id="{4A395611-EB76-7BEE-6B1C-F33839C780DD}"/>
              </a:ext>
            </a:extLst>
          </p:cNvPr>
          <p:cNvSpPr txBox="1"/>
          <p:nvPr/>
        </p:nvSpPr>
        <p:spPr>
          <a:xfrm>
            <a:off x="17459804" y="15013727"/>
            <a:ext cx="147305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Sim 2: When Listwise Deletion </a:t>
            </a:r>
            <a:r>
              <a:rPr lang="en-US" sz="4400" dirty="0" err="1"/>
              <a:t>Outpeforms</a:t>
            </a:r>
            <a:r>
              <a:rPr lang="en-US" sz="4400" dirty="0"/>
              <a:t> Multiple Imputation</a:t>
            </a:r>
          </a:p>
        </p:txBody>
      </p:sp>
      <p:sp>
        <p:nvSpPr>
          <p:cNvPr id="804" name="TextBox 803">
            <a:extLst>
              <a:ext uri="{FF2B5EF4-FFF2-40B4-BE49-F238E27FC236}">
                <a16:creationId xmlns:a16="http://schemas.microsoft.com/office/drawing/2014/main" id="{9840C514-20E6-2A1B-CBA7-F3115E281A12}"/>
              </a:ext>
            </a:extLst>
          </p:cNvPr>
          <p:cNvSpPr txBox="1"/>
          <p:nvPr/>
        </p:nvSpPr>
        <p:spPr>
          <a:xfrm>
            <a:off x="17698267" y="21093048"/>
            <a:ext cx="141132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Simulation 3: Dealing with non-normally distributed variables</a:t>
            </a:r>
            <a:endParaRPr lang="en-US" sz="4400" i="1" dirty="0"/>
          </a:p>
        </p:txBody>
      </p:sp>
      <p:sp>
        <p:nvSpPr>
          <p:cNvPr id="805" name="TextBox 804">
            <a:extLst>
              <a:ext uri="{FF2B5EF4-FFF2-40B4-BE49-F238E27FC236}">
                <a16:creationId xmlns:a16="http://schemas.microsoft.com/office/drawing/2014/main" id="{F5336AD5-25B2-A743-7C08-50302E9DD653}"/>
              </a:ext>
            </a:extLst>
          </p:cNvPr>
          <p:cNvSpPr txBox="1"/>
          <p:nvPr/>
        </p:nvSpPr>
        <p:spPr>
          <a:xfrm>
            <a:off x="17721822" y="9378727"/>
            <a:ext cx="28520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Hypothesis </a:t>
            </a:r>
          </a:p>
        </p:txBody>
      </p:sp>
      <p:sp>
        <p:nvSpPr>
          <p:cNvPr id="808" name="TextBox 807">
            <a:extLst>
              <a:ext uri="{FF2B5EF4-FFF2-40B4-BE49-F238E27FC236}">
                <a16:creationId xmlns:a16="http://schemas.microsoft.com/office/drawing/2014/main" id="{EE1388A2-0965-0538-5567-77409D1F0DA6}"/>
              </a:ext>
            </a:extLst>
          </p:cNvPr>
          <p:cNvSpPr txBox="1"/>
          <p:nvPr/>
        </p:nvSpPr>
        <p:spPr>
          <a:xfrm>
            <a:off x="17768533" y="10940963"/>
            <a:ext cx="27586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Simulation </a:t>
            </a:r>
          </a:p>
        </p:txBody>
      </p:sp>
      <p:sp>
        <p:nvSpPr>
          <p:cNvPr id="809" name="TextBox 808">
            <a:extLst>
              <a:ext uri="{FF2B5EF4-FFF2-40B4-BE49-F238E27FC236}">
                <a16:creationId xmlns:a16="http://schemas.microsoft.com/office/drawing/2014/main" id="{69DE3A94-B933-2210-3BA0-2CC96D7A2701}"/>
              </a:ext>
            </a:extLst>
          </p:cNvPr>
          <p:cNvSpPr txBox="1"/>
          <p:nvPr/>
        </p:nvSpPr>
        <p:spPr>
          <a:xfrm>
            <a:off x="17790250" y="12689756"/>
            <a:ext cx="18194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Results</a:t>
            </a:r>
          </a:p>
        </p:txBody>
      </p:sp>
      <p:sp>
        <p:nvSpPr>
          <p:cNvPr id="810" name="TextBox 809">
            <a:extLst>
              <a:ext uri="{FF2B5EF4-FFF2-40B4-BE49-F238E27FC236}">
                <a16:creationId xmlns:a16="http://schemas.microsoft.com/office/drawing/2014/main" id="{9B31872C-273F-5881-DD30-8739E2D6C968}"/>
              </a:ext>
            </a:extLst>
          </p:cNvPr>
          <p:cNvSpPr txBox="1"/>
          <p:nvPr/>
        </p:nvSpPr>
        <p:spPr>
          <a:xfrm>
            <a:off x="17838626" y="15851093"/>
            <a:ext cx="430996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Hypothesis 2a:</a:t>
            </a:r>
          </a:p>
          <a:p>
            <a:r>
              <a:rPr lang="en-US" sz="2400" dirty="0"/>
              <a:t>Missing Data only in Response </a:t>
            </a:r>
            <a:r>
              <a:rPr lang="en-US" sz="2400" i="1" dirty="0"/>
              <a:t>Y</a:t>
            </a:r>
            <a:r>
              <a:rPr lang="en-US" sz="2400" dirty="0"/>
              <a:t>  </a:t>
            </a:r>
          </a:p>
        </p:txBody>
      </p:sp>
      <p:sp>
        <p:nvSpPr>
          <p:cNvPr id="811" name="TextBox 810">
            <a:extLst>
              <a:ext uri="{FF2B5EF4-FFF2-40B4-BE49-F238E27FC236}">
                <a16:creationId xmlns:a16="http://schemas.microsoft.com/office/drawing/2014/main" id="{1489ECAF-9B43-6FF4-B041-C06A564EDDB8}"/>
              </a:ext>
            </a:extLst>
          </p:cNvPr>
          <p:cNvSpPr txBox="1"/>
          <p:nvPr/>
        </p:nvSpPr>
        <p:spPr>
          <a:xfrm>
            <a:off x="18001264" y="17674214"/>
            <a:ext cx="1819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Simulation </a:t>
            </a:r>
          </a:p>
        </p:txBody>
      </p:sp>
      <p:sp>
        <p:nvSpPr>
          <p:cNvPr id="812" name="TextBox 811">
            <a:extLst>
              <a:ext uri="{FF2B5EF4-FFF2-40B4-BE49-F238E27FC236}">
                <a16:creationId xmlns:a16="http://schemas.microsoft.com/office/drawing/2014/main" id="{90E3C054-9EDA-3CF8-E759-770A7E741DB7}"/>
              </a:ext>
            </a:extLst>
          </p:cNvPr>
          <p:cNvSpPr txBox="1"/>
          <p:nvPr/>
        </p:nvSpPr>
        <p:spPr>
          <a:xfrm>
            <a:off x="18030791" y="19720416"/>
            <a:ext cx="1225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Results</a:t>
            </a:r>
          </a:p>
        </p:txBody>
      </p:sp>
      <p:sp>
        <p:nvSpPr>
          <p:cNvPr id="813" name="TextBox 812">
            <a:extLst>
              <a:ext uri="{FF2B5EF4-FFF2-40B4-BE49-F238E27FC236}">
                <a16:creationId xmlns:a16="http://schemas.microsoft.com/office/drawing/2014/main" id="{724E91A7-8CF7-0AC6-1EBB-ABF16C17AFF1}"/>
              </a:ext>
            </a:extLst>
          </p:cNvPr>
          <p:cNvSpPr txBox="1"/>
          <p:nvPr/>
        </p:nvSpPr>
        <p:spPr>
          <a:xfrm>
            <a:off x="17892161" y="22737873"/>
            <a:ext cx="28520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Hypothesis </a:t>
            </a:r>
          </a:p>
        </p:txBody>
      </p:sp>
      <p:sp>
        <p:nvSpPr>
          <p:cNvPr id="814" name="TextBox 813">
            <a:extLst>
              <a:ext uri="{FF2B5EF4-FFF2-40B4-BE49-F238E27FC236}">
                <a16:creationId xmlns:a16="http://schemas.microsoft.com/office/drawing/2014/main" id="{59457DF3-FD40-41F7-A03F-A5652FB7F6AA}"/>
              </a:ext>
            </a:extLst>
          </p:cNvPr>
          <p:cNvSpPr txBox="1"/>
          <p:nvPr/>
        </p:nvSpPr>
        <p:spPr>
          <a:xfrm>
            <a:off x="17892161" y="24604058"/>
            <a:ext cx="27586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Simulation </a:t>
            </a:r>
          </a:p>
        </p:txBody>
      </p:sp>
      <p:sp>
        <p:nvSpPr>
          <p:cNvPr id="815" name="TextBox 814">
            <a:extLst>
              <a:ext uri="{FF2B5EF4-FFF2-40B4-BE49-F238E27FC236}">
                <a16:creationId xmlns:a16="http://schemas.microsoft.com/office/drawing/2014/main" id="{8707FD38-50B1-64F5-0F14-853A7E3095C5}"/>
              </a:ext>
            </a:extLst>
          </p:cNvPr>
          <p:cNvSpPr txBox="1"/>
          <p:nvPr/>
        </p:nvSpPr>
        <p:spPr>
          <a:xfrm>
            <a:off x="17892161" y="26650260"/>
            <a:ext cx="18194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Results</a:t>
            </a:r>
          </a:p>
        </p:txBody>
      </p:sp>
      <p:sp>
        <p:nvSpPr>
          <p:cNvPr id="816" name="TextBox 815">
            <a:extLst>
              <a:ext uri="{FF2B5EF4-FFF2-40B4-BE49-F238E27FC236}">
                <a16:creationId xmlns:a16="http://schemas.microsoft.com/office/drawing/2014/main" id="{96398419-5594-B174-144C-44EC89DA800D}"/>
              </a:ext>
            </a:extLst>
          </p:cNvPr>
          <p:cNvSpPr txBox="1"/>
          <p:nvPr/>
        </p:nvSpPr>
        <p:spPr>
          <a:xfrm>
            <a:off x="22191699" y="15808029"/>
            <a:ext cx="339729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Hypothesis 2b:</a:t>
            </a:r>
          </a:p>
          <a:p>
            <a:r>
              <a:rPr lang="en-US" sz="2400" dirty="0"/>
              <a:t>Probability of missingness doesn’t depend on </a:t>
            </a:r>
            <a:r>
              <a:rPr lang="en-US" sz="2400" i="1" dirty="0"/>
              <a:t>Y</a:t>
            </a:r>
            <a:endParaRPr lang="en-US" sz="2400" dirty="0"/>
          </a:p>
        </p:txBody>
      </p:sp>
      <p:sp>
        <p:nvSpPr>
          <p:cNvPr id="817" name="TextBox 816">
            <a:extLst>
              <a:ext uri="{FF2B5EF4-FFF2-40B4-BE49-F238E27FC236}">
                <a16:creationId xmlns:a16="http://schemas.microsoft.com/office/drawing/2014/main" id="{14A194AF-E87C-7B3E-625D-6CF57A4E793F}"/>
              </a:ext>
            </a:extLst>
          </p:cNvPr>
          <p:cNvSpPr txBox="1"/>
          <p:nvPr/>
        </p:nvSpPr>
        <p:spPr>
          <a:xfrm>
            <a:off x="22191699" y="17674214"/>
            <a:ext cx="1819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Simulation </a:t>
            </a:r>
          </a:p>
        </p:txBody>
      </p:sp>
      <p:sp>
        <p:nvSpPr>
          <p:cNvPr id="818" name="TextBox 817">
            <a:extLst>
              <a:ext uri="{FF2B5EF4-FFF2-40B4-BE49-F238E27FC236}">
                <a16:creationId xmlns:a16="http://schemas.microsoft.com/office/drawing/2014/main" id="{C3D0DB7F-2543-780A-EBFB-2F8B9B8C0BF8}"/>
              </a:ext>
            </a:extLst>
          </p:cNvPr>
          <p:cNvSpPr txBox="1"/>
          <p:nvPr/>
        </p:nvSpPr>
        <p:spPr>
          <a:xfrm>
            <a:off x="22191699" y="19720416"/>
            <a:ext cx="1225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Results</a:t>
            </a:r>
          </a:p>
        </p:txBody>
      </p:sp>
      <p:sp>
        <p:nvSpPr>
          <p:cNvPr id="819" name="TextBox 818">
            <a:extLst>
              <a:ext uri="{FF2B5EF4-FFF2-40B4-BE49-F238E27FC236}">
                <a16:creationId xmlns:a16="http://schemas.microsoft.com/office/drawing/2014/main" id="{76E9FAF0-3517-19EC-7E20-13D0B3235882}"/>
              </a:ext>
            </a:extLst>
          </p:cNvPr>
          <p:cNvSpPr txBox="1"/>
          <p:nvPr/>
        </p:nvSpPr>
        <p:spPr>
          <a:xfrm>
            <a:off x="27092812" y="15715259"/>
            <a:ext cx="43115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Hypothesis 2c:</a:t>
            </a:r>
          </a:p>
          <a:p>
            <a:r>
              <a:rPr lang="en-US" sz="2400" dirty="0"/>
              <a:t>Data follows Logistic Regression, probability of missingness depends only on </a:t>
            </a:r>
            <a:r>
              <a:rPr lang="en-US" sz="2400" i="1" dirty="0"/>
              <a:t>Y</a:t>
            </a:r>
            <a:endParaRPr lang="en-US" sz="2400" dirty="0"/>
          </a:p>
        </p:txBody>
      </p:sp>
      <p:sp>
        <p:nvSpPr>
          <p:cNvPr id="820" name="TextBox 819">
            <a:extLst>
              <a:ext uri="{FF2B5EF4-FFF2-40B4-BE49-F238E27FC236}">
                <a16:creationId xmlns:a16="http://schemas.microsoft.com/office/drawing/2014/main" id="{2A8A54B7-5121-364F-8A16-1EE52FFD5764}"/>
              </a:ext>
            </a:extLst>
          </p:cNvPr>
          <p:cNvSpPr txBox="1"/>
          <p:nvPr/>
        </p:nvSpPr>
        <p:spPr>
          <a:xfrm>
            <a:off x="27092812" y="17581444"/>
            <a:ext cx="1819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Simulation </a:t>
            </a:r>
          </a:p>
        </p:txBody>
      </p:sp>
      <p:sp>
        <p:nvSpPr>
          <p:cNvPr id="821" name="TextBox 820">
            <a:extLst>
              <a:ext uri="{FF2B5EF4-FFF2-40B4-BE49-F238E27FC236}">
                <a16:creationId xmlns:a16="http://schemas.microsoft.com/office/drawing/2014/main" id="{5526B75B-4DDF-716A-DF34-FD478A61B9E2}"/>
              </a:ext>
            </a:extLst>
          </p:cNvPr>
          <p:cNvSpPr txBox="1"/>
          <p:nvPr/>
        </p:nvSpPr>
        <p:spPr>
          <a:xfrm>
            <a:off x="27092812" y="19627646"/>
            <a:ext cx="1225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403076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177</Words>
  <Application>Microsoft Macintosh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Leo Watson</dc:creator>
  <cp:lastModifiedBy>Leo Watson</cp:lastModifiedBy>
  <cp:revision>7</cp:revision>
  <dcterms:created xsi:type="dcterms:W3CDTF">2022-08-02T15:14:18Z</dcterms:created>
  <dcterms:modified xsi:type="dcterms:W3CDTF">2022-08-02T16:25:12Z</dcterms:modified>
</cp:coreProperties>
</file>