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55"/>
  </p:normalViewPr>
  <p:slideViewPr>
    <p:cSldViewPr snapToGrid="0">
      <p:cViewPr>
        <p:scale>
          <a:sx n="43" d="100"/>
          <a:sy n="43" d="100"/>
        </p:scale>
        <p:origin x="1240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904AC-053D-414E-8CF7-1E5EE25AE52F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9BD3-432F-864C-832B-770A01FF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99BD3-432F-864C-832B-770A01FF35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1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1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6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3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2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6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4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4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TextBox 769">
            <a:extLst>
              <a:ext uri="{FF2B5EF4-FFF2-40B4-BE49-F238E27FC236}">
                <a16:creationId xmlns:a16="http://schemas.microsoft.com/office/drawing/2014/main" id="{938DA395-CBCF-EE45-5154-7BD952451EDA}"/>
              </a:ext>
            </a:extLst>
          </p:cNvPr>
          <p:cNvSpPr txBox="1"/>
          <p:nvPr/>
        </p:nvSpPr>
        <p:spPr>
          <a:xfrm>
            <a:off x="1167762" y="577334"/>
            <a:ext cx="23571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the effect of missing data on statistical analysis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EA9B3F00-C122-DCD0-8A19-03DCB8912605}"/>
              </a:ext>
            </a:extLst>
          </p:cNvPr>
          <p:cNvSpPr txBox="1"/>
          <p:nvPr/>
        </p:nvSpPr>
        <p:spPr>
          <a:xfrm>
            <a:off x="3403600" y="4114800"/>
            <a:ext cx="19099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Professor Nathalie Moon, Leo Watson</a:t>
            </a:r>
          </a:p>
        </p:txBody>
      </p:sp>
      <p:pic>
        <p:nvPicPr>
          <p:cNvPr id="772" name="Picture 771">
            <a:extLst>
              <a:ext uri="{FF2B5EF4-FFF2-40B4-BE49-F238E27FC236}">
                <a16:creationId xmlns:a16="http://schemas.microsoft.com/office/drawing/2014/main" id="{0FC03FE9-1126-DCCD-DA9F-A804DFD43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3762" y="898567"/>
            <a:ext cx="6011937" cy="4452560"/>
          </a:xfrm>
          <a:prstGeom prst="rect">
            <a:avLst/>
          </a:prstGeom>
        </p:spPr>
      </p:pic>
      <p:sp>
        <p:nvSpPr>
          <p:cNvPr id="773" name="テキスト ボックス 7">
            <a:extLst>
              <a:ext uri="{FF2B5EF4-FFF2-40B4-BE49-F238E27FC236}">
                <a16:creationId xmlns:a16="http://schemas.microsoft.com/office/drawing/2014/main" id="{F83BA4FB-DA00-DCEC-16F1-896604EC2767}"/>
              </a:ext>
            </a:extLst>
          </p:cNvPr>
          <p:cNvSpPr txBox="1"/>
          <p:nvPr/>
        </p:nvSpPr>
        <p:spPr>
          <a:xfrm>
            <a:off x="945520" y="6160235"/>
            <a:ext cx="14630400" cy="1143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A</a:t>
            </a:r>
            <a:r>
              <a:rPr lang="en-US" altLang="ja-JP" sz="44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BSTRACT</a:t>
            </a:r>
            <a:endParaRPr kumimoji="1" lang="ja-JP" altLang="en-US" sz="44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74" name="正方形/長方形 12">
            <a:extLst>
              <a:ext uri="{FF2B5EF4-FFF2-40B4-BE49-F238E27FC236}">
                <a16:creationId xmlns:a16="http://schemas.microsoft.com/office/drawing/2014/main" id="{FD65D7EB-5359-0E6D-B282-3313092912E0}"/>
              </a:ext>
            </a:extLst>
          </p:cNvPr>
          <p:cNvSpPr/>
          <p:nvPr/>
        </p:nvSpPr>
        <p:spPr>
          <a:xfrm>
            <a:off x="945520" y="7175899"/>
            <a:ext cx="14630400" cy="6971466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6E092D70-4633-21D5-9EA1-E1D21572DF57}"/>
              </a:ext>
            </a:extLst>
          </p:cNvPr>
          <p:cNvSpPr txBox="1"/>
          <p:nvPr/>
        </p:nvSpPr>
        <p:spPr>
          <a:xfrm>
            <a:off x="1523362" y="8220374"/>
            <a:ext cx="13747119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5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sz="5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mechanisms </a:t>
            </a:r>
            <a:r>
              <a:rPr lang="en-US" sz="5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5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modern approaches to handling missing data</a:t>
            </a:r>
            <a:r>
              <a:rPr lang="en-US" sz="5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Investigating hypotheses about imputation techniques using </a:t>
            </a:r>
            <a:r>
              <a:rPr lang="en-US" sz="5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simulations</a:t>
            </a:r>
            <a:r>
              <a:rPr lang="en-US" sz="5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5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100" dirty="0"/>
            </a:br>
            <a:endParaRPr lang="en-US" sz="1100" dirty="0"/>
          </a:p>
        </p:txBody>
      </p:sp>
      <p:sp>
        <p:nvSpPr>
          <p:cNvPr id="777" name="テキスト ボックス 16">
            <a:extLst>
              <a:ext uri="{FF2B5EF4-FFF2-40B4-BE49-F238E27FC236}">
                <a16:creationId xmlns:a16="http://schemas.microsoft.com/office/drawing/2014/main" id="{DE3BFD10-1A8C-92B8-ED52-7D25AA92E4C9}"/>
              </a:ext>
            </a:extLst>
          </p:cNvPr>
          <p:cNvSpPr txBox="1"/>
          <p:nvPr/>
        </p:nvSpPr>
        <p:spPr>
          <a:xfrm>
            <a:off x="945518" y="15191839"/>
            <a:ext cx="14630400" cy="1143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I</a:t>
            </a:r>
            <a:r>
              <a:rPr lang="en-US" altLang="ja-JP" sz="44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NTRODUCTION</a:t>
            </a:r>
            <a:endParaRPr kumimoji="1" lang="ja-JP" altLang="en-US" sz="44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78" name="正方形/長方形 17">
            <a:extLst>
              <a:ext uri="{FF2B5EF4-FFF2-40B4-BE49-F238E27FC236}">
                <a16:creationId xmlns:a16="http://schemas.microsoft.com/office/drawing/2014/main" id="{F75CC8C1-4F2A-8C82-CB89-6CF0774EEB96}"/>
              </a:ext>
            </a:extLst>
          </p:cNvPr>
          <p:cNvSpPr/>
          <p:nvPr/>
        </p:nvSpPr>
        <p:spPr>
          <a:xfrm>
            <a:off x="945518" y="16207502"/>
            <a:ext cx="14630400" cy="25634496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0" name="正方形/長方形 13">
            <a:extLst>
              <a:ext uri="{FF2B5EF4-FFF2-40B4-BE49-F238E27FC236}">
                <a16:creationId xmlns:a16="http://schemas.microsoft.com/office/drawing/2014/main" id="{7F537126-6314-E948-3A0A-286138B17171}"/>
              </a:ext>
            </a:extLst>
          </p:cNvPr>
          <p:cNvSpPr/>
          <p:nvPr/>
        </p:nvSpPr>
        <p:spPr>
          <a:xfrm>
            <a:off x="17342480" y="7254525"/>
            <a:ext cx="14630400" cy="21904675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1" name="テキスト ボックス 16">
            <a:extLst>
              <a:ext uri="{FF2B5EF4-FFF2-40B4-BE49-F238E27FC236}">
                <a16:creationId xmlns:a16="http://schemas.microsoft.com/office/drawing/2014/main" id="{386854D3-7D08-0879-73AA-04A4F17B3B0F}"/>
              </a:ext>
            </a:extLst>
          </p:cNvPr>
          <p:cNvSpPr txBox="1"/>
          <p:nvPr/>
        </p:nvSpPr>
        <p:spPr>
          <a:xfrm>
            <a:off x="17342480" y="30121759"/>
            <a:ext cx="14630400" cy="10149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CONCLUSION</a:t>
            </a:r>
            <a:endParaRPr kumimoji="1" lang="ja-JP" altLang="en-US" sz="44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82" name="正方形/長方形 12">
            <a:extLst>
              <a:ext uri="{FF2B5EF4-FFF2-40B4-BE49-F238E27FC236}">
                <a16:creationId xmlns:a16="http://schemas.microsoft.com/office/drawing/2014/main" id="{73528823-0EFF-2DD4-51F4-FE423F78CD13}"/>
              </a:ext>
            </a:extLst>
          </p:cNvPr>
          <p:cNvSpPr/>
          <p:nvPr/>
        </p:nvSpPr>
        <p:spPr>
          <a:xfrm>
            <a:off x="17342480" y="31237209"/>
            <a:ext cx="14630400" cy="5399466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4" name="正方形/長方形 12">
            <a:extLst>
              <a:ext uri="{FF2B5EF4-FFF2-40B4-BE49-F238E27FC236}">
                <a16:creationId xmlns:a16="http://schemas.microsoft.com/office/drawing/2014/main" id="{FEF80A88-0A4F-DE1A-29B4-77535877ED58}"/>
              </a:ext>
            </a:extLst>
          </p:cNvPr>
          <p:cNvSpPr/>
          <p:nvPr/>
        </p:nvSpPr>
        <p:spPr>
          <a:xfrm>
            <a:off x="17342480" y="38167741"/>
            <a:ext cx="14630400" cy="3674257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398780FF-D02B-D4C5-83F2-92417677B6CA}"/>
              </a:ext>
            </a:extLst>
          </p:cNvPr>
          <p:cNvSpPr txBox="1"/>
          <p:nvPr/>
        </p:nvSpPr>
        <p:spPr>
          <a:xfrm>
            <a:off x="17342480" y="38167741"/>
            <a:ext cx="16459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4400" b="1" dirty="0">
                <a:solidFill>
                  <a:schemeClr val="accent2"/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 References</a:t>
            </a:r>
          </a:p>
          <a:p>
            <a:endParaRPr kumimoji="1" lang="ja-JP" altLang="en-US" sz="4400" b="1" dirty="0">
              <a:solidFill>
                <a:schemeClr val="accent2"/>
              </a:solidFill>
              <a:latin typeface="Times New Roman" panose="02020603050405020304" pitchFamily="18" charset="0"/>
              <a:ea typeface="Helvetica Neue" charset="0"/>
              <a:cs typeface="Times New Roman" panose="02020603050405020304" pitchFamily="18" charset="0"/>
            </a:endParaRP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E8047528-365D-53BA-D151-B90991961BA2}"/>
              </a:ext>
            </a:extLst>
          </p:cNvPr>
          <p:cNvSpPr txBox="1"/>
          <p:nvPr/>
        </p:nvSpPr>
        <p:spPr>
          <a:xfrm>
            <a:off x="1167762" y="16748948"/>
            <a:ext cx="2931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Motivations</a:t>
            </a:r>
          </a:p>
        </p:txBody>
      </p:sp>
      <p:sp>
        <p:nvSpPr>
          <p:cNvPr id="790" name="TextBox 789">
            <a:extLst>
              <a:ext uri="{FF2B5EF4-FFF2-40B4-BE49-F238E27FC236}">
                <a16:creationId xmlns:a16="http://schemas.microsoft.com/office/drawing/2014/main" id="{7179581E-192C-3276-4884-358E5E1E34D0}"/>
              </a:ext>
            </a:extLst>
          </p:cNvPr>
          <p:cNvSpPr txBox="1"/>
          <p:nvPr/>
        </p:nvSpPr>
        <p:spPr>
          <a:xfrm>
            <a:off x="1358712" y="20835443"/>
            <a:ext cx="2740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Definitions</a:t>
            </a:r>
          </a:p>
        </p:txBody>
      </p:sp>
      <p:sp>
        <p:nvSpPr>
          <p:cNvPr id="791" name="TextBox 790">
            <a:extLst>
              <a:ext uri="{FF2B5EF4-FFF2-40B4-BE49-F238E27FC236}">
                <a16:creationId xmlns:a16="http://schemas.microsoft.com/office/drawing/2014/main" id="{1D919DB4-88E8-664C-1E4B-D166103600D7}"/>
              </a:ext>
            </a:extLst>
          </p:cNvPr>
          <p:cNvSpPr txBox="1"/>
          <p:nvPr/>
        </p:nvSpPr>
        <p:spPr>
          <a:xfrm>
            <a:off x="2427787" y="22844989"/>
            <a:ext cx="16017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MCAR</a:t>
            </a:r>
          </a:p>
        </p:txBody>
      </p:sp>
      <p:sp>
        <p:nvSpPr>
          <p:cNvPr id="794" name="TextBox 793">
            <a:extLst>
              <a:ext uri="{FF2B5EF4-FFF2-40B4-BE49-F238E27FC236}">
                <a16:creationId xmlns:a16="http://schemas.microsoft.com/office/drawing/2014/main" id="{84202D82-670A-2AFF-494D-88995F4E2CFB}"/>
              </a:ext>
            </a:extLst>
          </p:cNvPr>
          <p:cNvSpPr txBox="1"/>
          <p:nvPr/>
        </p:nvSpPr>
        <p:spPr>
          <a:xfrm>
            <a:off x="2427787" y="25485626"/>
            <a:ext cx="1300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MAR</a:t>
            </a:r>
          </a:p>
        </p:txBody>
      </p:sp>
      <p:sp>
        <p:nvSpPr>
          <p:cNvPr id="795" name="TextBox 794">
            <a:extLst>
              <a:ext uri="{FF2B5EF4-FFF2-40B4-BE49-F238E27FC236}">
                <a16:creationId xmlns:a16="http://schemas.microsoft.com/office/drawing/2014/main" id="{EEEDBD89-ED10-133F-9C45-72114FDCEBFE}"/>
              </a:ext>
            </a:extLst>
          </p:cNvPr>
          <p:cNvSpPr txBox="1"/>
          <p:nvPr/>
        </p:nvSpPr>
        <p:spPr>
          <a:xfrm>
            <a:off x="2488304" y="2900570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MNAR</a:t>
            </a:r>
          </a:p>
        </p:txBody>
      </p:sp>
      <p:sp>
        <p:nvSpPr>
          <p:cNvPr id="796" name="TextBox 795">
            <a:extLst>
              <a:ext uri="{FF2B5EF4-FFF2-40B4-BE49-F238E27FC236}">
                <a16:creationId xmlns:a16="http://schemas.microsoft.com/office/drawing/2014/main" id="{35A875C4-04CD-A699-A38C-BFFE94B24C83}"/>
              </a:ext>
            </a:extLst>
          </p:cNvPr>
          <p:cNvSpPr txBox="1"/>
          <p:nvPr/>
        </p:nvSpPr>
        <p:spPr>
          <a:xfrm>
            <a:off x="2729152" y="33903252"/>
            <a:ext cx="4068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Listwise Deletion</a:t>
            </a: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0D41AAC3-DEF9-5010-5E06-AC3FD4EBC8F0}"/>
              </a:ext>
            </a:extLst>
          </p:cNvPr>
          <p:cNvSpPr txBox="1"/>
          <p:nvPr/>
        </p:nvSpPr>
        <p:spPr>
          <a:xfrm>
            <a:off x="2729152" y="37175971"/>
            <a:ext cx="4795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Multiple Imputation</a:t>
            </a:r>
          </a:p>
        </p:txBody>
      </p:sp>
      <p:sp>
        <p:nvSpPr>
          <p:cNvPr id="798" name="TextBox 797">
            <a:extLst>
              <a:ext uri="{FF2B5EF4-FFF2-40B4-BE49-F238E27FC236}">
                <a16:creationId xmlns:a16="http://schemas.microsoft.com/office/drawing/2014/main" id="{616DBA72-DCA1-A6FA-1A0C-C844BA2355B5}"/>
              </a:ext>
            </a:extLst>
          </p:cNvPr>
          <p:cNvSpPr txBox="1"/>
          <p:nvPr/>
        </p:nvSpPr>
        <p:spPr>
          <a:xfrm>
            <a:off x="1407758" y="21770157"/>
            <a:ext cx="61437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Missing Data Mechanisms</a:t>
            </a:r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9D0E13C0-54A6-7611-B337-50B35A412616}"/>
              </a:ext>
            </a:extLst>
          </p:cNvPr>
          <p:cNvSpPr txBox="1"/>
          <p:nvPr/>
        </p:nvSpPr>
        <p:spPr>
          <a:xfrm>
            <a:off x="1387502" y="32589492"/>
            <a:ext cx="54235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Imputation Techniques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FF15EC8D-D253-3FF0-A260-0D219A8E4FBC}"/>
              </a:ext>
            </a:extLst>
          </p:cNvPr>
          <p:cNvSpPr txBox="1"/>
          <p:nvPr/>
        </p:nvSpPr>
        <p:spPr>
          <a:xfrm>
            <a:off x="1523363" y="17742289"/>
            <a:ext cx="137471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Interested in what scenarios different imputation techniques should be used to reduce runtime without sacrificing bias, error, and other performance measures.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Determine the types of missing data in the real world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sp>
        <p:nvSpPr>
          <p:cNvPr id="801" name="テキスト ボックス 7">
            <a:extLst>
              <a:ext uri="{FF2B5EF4-FFF2-40B4-BE49-F238E27FC236}">
                <a16:creationId xmlns:a16="http://schemas.microsoft.com/office/drawing/2014/main" id="{23900E85-E1A8-BC09-FF9A-F74955CE2323}"/>
              </a:ext>
            </a:extLst>
          </p:cNvPr>
          <p:cNvSpPr txBox="1"/>
          <p:nvPr/>
        </p:nvSpPr>
        <p:spPr>
          <a:xfrm>
            <a:off x="17342480" y="6116659"/>
            <a:ext cx="14630400" cy="1143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ja-JP" sz="44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INVESTIGATIONS</a:t>
            </a:r>
            <a:endParaRPr kumimoji="1" lang="ja-JP" altLang="en-US" sz="44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02" name="TextBox 801">
            <a:extLst>
              <a:ext uri="{FF2B5EF4-FFF2-40B4-BE49-F238E27FC236}">
                <a16:creationId xmlns:a16="http://schemas.microsoft.com/office/drawing/2014/main" id="{A6EB571F-E94E-3A89-EE7E-5869A43C9A78}"/>
              </a:ext>
            </a:extLst>
          </p:cNvPr>
          <p:cNvSpPr txBox="1"/>
          <p:nvPr/>
        </p:nvSpPr>
        <p:spPr>
          <a:xfrm>
            <a:off x="17698267" y="7661806"/>
            <a:ext cx="10778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Simulation 1:  Missing Data only in Response </a:t>
            </a:r>
            <a:r>
              <a:rPr lang="en-US" sz="4400" i="1" dirty="0"/>
              <a:t>Y</a:t>
            </a:r>
            <a:endParaRPr lang="en-US" sz="4400" dirty="0"/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4A395611-EB76-7BEE-6B1C-F33839C780DD}"/>
              </a:ext>
            </a:extLst>
          </p:cNvPr>
          <p:cNvSpPr txBox="1"/>
          <p:nvPr/>
        </p:nvSpPr>
        <p:spPr>
          <a:xfrm>
            <a:off x="17698267" y="14993898"/>
            <a:ext cx="14113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Simulation 2: Probability of missingness doesn’t depend on </a:t>
            </a:r>
            <a:r>
              <a:rPr lang="en-US" sz="4400" i="1" dirty="0"/>
              <a:t>Y</a:t>
            </a:r>
            <a:endParaRPr lang="en-US" sz="4400" dirty="0"/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9840C514-20E6-2A1B-CBA7-F3115E281A12}"/>
              </a:ext>
            </a:extLst>
          </p:cNvPr>
          <p:cNvSpPr txBox="1"/>
          <p:nvPr/>
        </p:nvSpPr>
        <p:spPr>
          <a:xfrm>
            <a:off x="17838626" y="21093048"/>
            <a:ext cx="139728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Simulation 3: Data follows Logistic Regression, probability of missingness depends only on </a:t>
            </a:r>
            <a:r>
              <a:rPr lang="en-US" sz="4400" i="1" dirty="0"/>
              <a:t>Y</a:t>
            </a:r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F5336AD5-25B2-A743-7C08-50302E9DD653}"/>
              </a:ext>
            </a:extLst>
          </p:cNvPr>
          <p:cNvSpPr txBox="1"/>
          <p:nvPr/>
        </p:nvSpPr>
        <p:spPr>
          <a:xfrm>
            <a:off x="18470880" y="8763263"/>
            <a:ext cx="2852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Hypothesis </a:t>
            </a:r>
          </a:p>
        </p:txBody>
      </p:sp>
      <p:sp>
        <p:nvSpPr>
          <p:cNvPr id="808" name="TextBox 807">
            <a:extLst>
              <a:ext uri="{FF2B5EF4-FFF2-40B4-BE49-F238E27FC236}">
                <a16:creationId xmlns:a16="http://schemas.microsoft.com/office/drawing/2014/main" id="{EE1388A2-0965-0538-5567-77409D1F0DA6}"/>
              </a:ext>
            </a:extLst>
          </p:cNvPr>
          <p:cNvSpPr txBox="1"/>
          <p:nvPr/>
        </p:nvSpPr>
        <p:spPr>
          <a:xfrm>
            <a:off x="18470880" y="10629448"/>
            <a:ext cx="2758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Simulation </a:t>
            </a:r>
          </a:p>
        </p:txBody>
      </p:sp>
      <p:sp>
        <p:nvSpPr>
          <p:cNvPr id="809" name="TextBox 808">
            <a:extLst>
              <a:ext uri="{FF2B5EF4-FFF2-40B4-BE49-F238E27FC236}">
                <a16:creationId xmlns:a16="http://schemas.microsoft.com/office/drawing/2014/main" id="{69DE3A94-B933-2210-3BA0-2CC96D7A2701}"/>
              </a:ext>
            </a:extLst>
          </p:cNvPr>
          <p:cNvSpPr txBox="1"/>
          <p:nvPr/>
        </p:nvSpPr>
        <p:spPr>
          <a:xfrm>
            <a:off x="18470880" y="12675650"/>
            <a:ext cx="1819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Results</a:t>
            </a:r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9B31872C-273F-5881-DD30-8739E2D6C968}"/>
              </a:ext>
            </a:extLst>
          </p:cNvPr>
          <p:cNvSpPr txBox="1"/>
          <p:nvPr/>
        </p:nvSpPr>
        <p:spPr>
          <a:xfrm>
            <a:off x="18470880" y="15794261"/>
            <a:ext cx="2852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Hypothesis 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1489ECAF-9B43-6FF4-B041-C06A564EDDB8}"/>
              </a:ext>
            </a:extLst>
          </p:cNvPr>
          <p:cNvSpPr txBox="1"/>
          <p:nvPr/>
        </p:nvSpPr>
        <p:spPr>
          <a:xfrm>
            <a:off x="18470880" y="17660446"/>
            <a:ext cx="2758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Simulation </a:t>
            </a:r>
          </a:p>
        </p:txBody>
      </p:sp>
      <p:sp>
        <p:nvSpPr>
          <p:cNvPr id="812" name="TextBox 811">
            <a:extLst>
              <a:ext uri="{FF2B5EF4-FFF2-40B4-BE49-F238E27FC236}">
                <a16:creationId xmlns:a16="http://schemas.microsoft.com/office/drawing/2014/main" id="{90E3C054-9EDA-3CF8-E759-770A7E741DB7}"/>
              </a:ext>
            </a:extLst>
          </p:cNvPr>
          <p:cNvSpPr txBox="1"/>
          <p:nvPr/>
        </p:nvSpPr>
        <p:spPr>
          <a:xfrm>
            <a:off x="18470880" y="19706648"/>
            <a:ext cx="1819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Results</a:t>
            </a:r>
          </a:p>
        </p:txBody>
      </p:sp>
      <p:sp>
        <p:nvSpPr>
          <p:cNvPr id="813" name="TextBox 812">
            <a:extLst>
              <a:ext uri="{FF2B5EF4-FFF2-40B4-BE49-F238E27FC236}">
                <a16:creationId xmlns:a16="http://schemas.microsoft.com/office/drawing/2014/main" id="{724E91A7-8CF7-0AC6-1EBB-ABF16C17AFF1}"/>
              </a:ext>
            </a:extLst>
          </p:cNvPr>
          <p:cNvSpPr txBox="1"/>
          <p:nvPr/>
        </p:nvSpPr>
        <p:spPr>
          <a:xfrm>
            <a:off x="18470880" y="23235559"/>
            <a:ext cx="2852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Hypothesis </a:t>
            </a:r>
          </a:p>
        </p:txBody>
      </p:sp>
      <p:sp>
        <p:nvSpPr>
          <p:cNvPr id="814" name="TextBox 813">
            <a:extLst>
              <a:ext uri="{FF2B5EF4-FFF2-40B4-BE49-F238E27FC236}">
                <a16:creationId xmlns:a16="http://schemas.microsoft.com/office/drawing/2014/main" id="{59457DF3-FD40-41F7-A03F-A5652FB7F6AA}"/>
              </a:ext>
            </a:extLst>
          </p:cNvPr>
          <p:cNvSpPr txBox="1"/>
          <p:nvPr/>
        </p:nvSpPr>
        <p:spPr>
          <a:xfrm>
            <a:off x="18470880" y="25101744"/>
            <a:ext cx="2758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Simulation </a:t>
            </a:r>
          </a:p>
        </p:txBody>
      </p:sp>
      <p:sp>
        <p:nvSpPr>
          <p:cNvPr id="815" name="TextBox 814">
            <a:extLst>
              <a:ext uri="{FF2B5EF4-FFF2-40B4-BE49-F238E27FC236}">
                <a16:creationId xmlns:a16="http://schemas.microsoft.com/office/drawing/2014/main" id="{8707FD38-50B1-64F5-0F14-853A7E3095C5}"/>
              </a:ext>
            </a:extLst>
          </p:cNvPr>
          <p:cNvSpPr txBox="1"/>
          <p:nvPr/>
        </p:nvSpPr>
        <p:spPr>
          <a:xfrm>
            <a:off x="18470880" y="27147946"/>
            <a:ext cx="1819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0307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142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Watson</dc:creator>
  <cp:lastModifiedBy>Leo Watson</cp:lastModifiedBy>
  <cp:revision>5</cp:revision>
  <dcterms:created xsi:type="dcterms:W3CDTF">2022-08-02T15:14:18Z</dcterms:created>
  <dcterms:modified xsi:type="dcterms:W3CDTF">2022-08-02T16:20:30Z</dcterms:modified>
</cp:coreProperties>
</file>