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
  </p:notesMasterIdLst>
  <p:sldIdLst>
    <p:sldId id="263" r:id="rId2"/>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4648"/>
  </p:normalViewPr>
  <p:slideViewPr>
    <p:cSldViewPr snapToGrid="0">
      <p:cViewPr varScale="1">
        <p:scale>
          <a:sx n="42" d="100"/>
          <a:sy n="42" d="100"/>
        </p:scale>
        <p:origin x="28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9/9/22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17477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3"/>
            <a:ext cx="24688800" cy="3973829"/>
          </a:xfrm>
        </p:spPr>
        <p:txBody>
          <a:bodyPr/>
          <a:lstStyle>
            <a:lvl1pPr marL="0" indent="0" algn="ctr">
              <a:buNone/>
              <a:defRPr sz="5760"/>
            </a:lvl1pPr>
            <a:lvl2pPr marL="1097336" indent="0" algn="ctr">
              <a:buNone/>
              <a:defRPr sz="4800"/>
            </a:lvl2pPr>
            <a:lvl3pPr marL="2194670" indent="0" algn="ctr">
              <a:buNone/>
              <a:defRPr sz="4320"/>
            </a:lvl3pPr>
            <a:lvl4pPr marL="3292005" indent="0" algn="ctr">
              <a:buNone/>
              <a:defRPr sz="3840"/>
            </a:lvl4pPr>
            <a:lvl5pPr marL="4389339" indent="0" algn="ctr">
              <a:buNone/>
              <a:defRPr sz="3840"/>
            </a:lvl5pPr>
            <a:lvl6pPr marL="5486675" indent="0" algn="ctr">
              <a:buNone/>
              <a:defRPr sz="3840"/>
            </a:lvl6pPr>
            <a:lvl7pPr marL="6584009" indent="0" algn="ctr">
              <a:buNone/>
              <a:defRPr sz="3840"/>
            </a:lvl7pPr>
            <a:lvl8pPr marL="7681344" indent="0" algn="ctr">
              <a:buNone/>
              <a:defRPr sz="3840"/>
            </a:lvl8pPr>
            <a:lvl9pPr marL="877868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4095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35410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2"/>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2"/>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9941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77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4"/>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336" indent="0">
              <a:buNone/>
              <a:defRPr sz="4800">
                <a:solidFill>
                  <a:schemeClr val="tx1">
                    <a:tint val="75000"/>
                  </a:schemeClr>
                </a:solidFill>
              </a:defRPr>
            </a:lvl2pPr>
            <a:lvl3pPr marL="2194670" indent="0">
              <a:buNone/>
              <a:defRPr sz="4320">
                <a:solidFill>
                  <a:schemeClr val="tx1">
                    <a:tint val="75000"/>
                  </a:schemeClr>
                </a:solidFill>
              </a:defRPr>
            </a:lvl3pPr>
            <a:lvl4pPr marL="3292005" indent="0">
              <a:buNone/>
              <a:defRPr sz="3840">
                <a:solidFill>
                  <a:schemeClr val="tx1">
                    <a:tint val="75000"/>
                  </a:schemeClr>
                </a:solidFill>
              </a:defRPr>
            </a:lvl4pPr>
            <a:lvl5pPr marL="4389339" indent="0">
              <a:buNone/>
              <a:defRPr sz="3840">
                <a:solidFill>
                  <a:schemeClr val="tx1">
                    <a:tint val="75000"/>
                  </a:schemeClr>
                </a:solidFill>
              </a:defRPr>
            </a:lvl5pPr>
            <a:lvl6pPr marL="5486675" indent="0">
              <a:buNone/>
              <a:defRPr sz="3840">
                <a:solidFill>
                  <a:schemeClr val="tx1">
                    <a:tint val="75000"/>
                  </a:schemeClr>
                </a:solidFill>
              </a:defRPr>
            </a:lvl6pPr>
            <a:lvl7pPr marL="6584009" indent="0">
              <a:buNone/>
              <a:defRPr sz="3840">
                <a:solidFill>
                  <a:schemeClr val="tx1">
                    <a:tint val="75000"/>
                  </a:schemeClr>
                </a:solidFill>
              </a:defRPr>
            </a:lvl7pPr>
            <a:lvl8pPr marL="7681344" indent="0">
              <a:buNone/>
              <a:defRPr sz="3840">
                <a:solidFill>
                  <a:schemeClr val="tx1">
                    <a:tint val="75000"/>
                  </a:schemeClr>
                </a:solidFill>
              </a:defRPr>
            </a:lvl8pPr>
            <a:lvl9pPr marL="877868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851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696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3"/>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3"/>
            <a:ext cx="13926026"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31" y="6012182"/>
            <a:ext cx="1392602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1" y="4034793"/>
            <a:ext cx="13994609"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1" y="6012182"/>
            <a:ext cx="13994609"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9/9/22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5802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9/9/22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05532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9/9/22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6526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9"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3164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2369821"/>
            <a:ext cx="16664940" cy="11696700"/>
          </a:xfrm>
        </p:spPr>
        <p:txBody>
          <a:bodyPr anchor="t"/>
          <a:lstStyle>
            <a:lvl1pPr marL="0" indent="0">
              <a:buNone/>
              <a:defRPr sz="7680"/>
            </a:lvl1pPr>
            <a:lvl2pPr marL="1097336" indent="0">
              <a:buNone/>
              <a:defRPr sz="6720"/>
            </a:lvl2pPr>
            <a:lvl3pPr marL="2194670" indent="0">
              <a:buNone/>
              <a:defRPr sz="5760"/>
            </a:lvl3pPr>
            <a:lvl4pPr marL="3292005" indent="0">
              <a:buNone/>
              <a:defRPr sz="4800"/>
            </a:lvl4pPr>
            <a:lvl5pPr marL="4389339" indent="0">
              <a:buNone/>
              <a:defRPr sz="4800"/>
            </a:lvl5pPr>
            <a:lvl6pPr marL="5486675" indent="0">
              <a:buNone/>
              <a:defRPr sz="4800"/>
            </a:lvl6pPr>
            <a:lvl7pPr marL="6584009" indent="0">
              <a:buNone/>
              <a:defRPr sz="4800"/>
            </a:lvl7pPr>
            <a:lvl8pPr marL="7681344" indent="0">
              <a:buNone/>
              <a:defRPr sz="4800"/>
            </a:lvl8pPr>
            <a:lvl9pPr marL="877868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8533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3"/>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2"/>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073DE5F2-815D-AA46-A42C-BC02079399B9}" type="datetimeFigureOut">
              <a:rPr lang="en-US" smtClean="0"/>
              <a:t>9/9/22</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16089170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9467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67" indent="-548667" algn="l" defTabSz="219467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6003" indent="-548667" algn="l" defTabSz="219467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337" indent="-548667" algn="l" defTabSz="219467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67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8008"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34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67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30011"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734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670" rtl="0" eaLnBrk="1" latinLnBrk="0" hangingPunct="1">
        <a:defRPr sz="4320" kern="1200">
          <a:solidFill>
            <a:schemeClr val="tx1"/>
          </a:solidFill>
          <a:latin typeface="+mn-lt"/>
          <a:ea typeface="+mn-ea"/>
          <a:cs typeface="+mn-cs"/>
        </a:defRPr>
      </a:lvl1pPr>
      <a:lvl2pPr marL="1097336" algn="l" defTabSz="2194670" rtl="0" eaLnBrk="1" latinLnBrk="0" hangingPunct="1">
        <a:defRPr sz="4320" kern="1200">
          <a:solidFill>
            <a:schemeClr val="tx1"/>
          </a:solidFill>
          <a:latin typeface="+mn-lt"/>
          <a:ea typeface="+mn-ea"/>
          <a:cs typeface="+mn-cs"/>
        </a:defRPr>
      </a:lvl2pPr>
      <a:lvl3pPr marL="2194670" algn="l" defTabSz="2194670" rtl="0" eaLnBrk="1" latinLnBrk="0" hangingPunct="1">
        <a:defRPr sz="4320" kern="1200">
          <a:solidFill>
            <a:schemeClr val="tx1"/>
          </a:solidFill>
          <a:latin typeface="+mn-lt"/>
          <a:ea typeface="+mn-ea"/>
          <a:cs typeface="+mn-cs"/>
        </a:defRPr>
      </a:lvl3pPr>
      <a:lvl4pPr marL="3292005" algn="l" defTabSz="2194670" rtl="0" eaLnBrk="1" latinLnBrk="0" hangingPunct="1">
        <a:defRPr sz="4320" kern="1200">
          <a:solidFill>
            <a:schemeClr val="tx1"/>
          </a:solidFill>
          <a:latin typeface="+mn-lt"/>
          <a:ea typeface="+mn-ea"/>
          <a:cs typeface="+mn-cs"/>
        </a:defRPr>
      </a:lvl4pPr>
      <a:lvl5pPr marL="4389339" algn="l" defTabSz="2194670" rtl="0" eaLnBrk="1" latinLnBrk="0" hangingPunct="1">
        <a:defRPr sz="4320" kern="1200">
          <a:solidFill>
            <a:schemeClr val="tx1"/>
          </a:solidFill>
          <a:latin typeface="+mn-lt"/>
          <a:ea typeface="+mn-ea"/>
          <a:cs typeface="+mn-cs"/>
        </a:defRPr>
      </a:lvl5pPr>
      <a:lvl6pPr marL="5486675" algn="l" defTabSz="2194670" rtl="0" eaLnBrk="1" latinLnBrk="0" hangingPunct="1">
        <a:defRPr sz="4320" kern="1200">
          <a:solidFill>
            <a:schemeClr val="tx1"/>
          </a:solidFill>
          <a:latin typeface="+mn-lt"/>
          <a:ea typeface="+mn-ea"/>
          <a:cs typeface="+mn-cs"/>
        </a:defRPr>
      </a:lvl6pPr>
      <a:lvl7pPr marL="6584009" algn="l" defTabSz="2194670" rtl="0" eaLnBrk="1" latinLnBrk="0" hangingPunct="1">
        <a:defRPr sz="4320" kern="1200">
          <a:solidFill>
            <a:schemeClr val="tx1"/>
          </a:solidFill>
          <a:latin typeface="+mn-lt"/>
          <a:ea typeface="+mn-ea"/>
          <a:cs typeface="+mn-cs"/>
        </a:defRPr>
      </a:lvl7pPr>
      <a:lvl8pPr marL="7681344" algn="l" defTabSz="2194670" rtl="0" eaLnBrk="1" latinLnBrk="0" hangingPunct="1">
        <a:defRPr sz="4320" kern="1200">
          <a:solidFill>
            <a:schemeClr val="tx1"/>
          </a:solidFill>
          <a:latin typeface="+mn-lt"/>
          <a:ea typeface="+mn-ea"/>
          <a:cs typeface="+mn-cs"/>
        </a:defRPr>
      </a:lvl8pPr>
      <a:lvl9pPr marL="8778680" algn="l" defTabSz="219467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2.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Rectangle 900">
            <a:extLst>
              <a:ext uri="{FF2B5EF4-FFF2-40B4-BE49-F238E27FC236}">
                <a16:creationId xmlns:a16="http://schemas.microsoft.com/office/drawing/2014/main" id="{53841FBA-BC0B-A804-52FE-16CCAABD5D41}"/>
              </a:ext>
            </a:extLst>
          </p:cNvPr>
          <p:cNvSpPr/>
          <p:nvPr/>
        </p:nvSpPr>
        <p:spPr>
          <a:xfrm>
            <a:off x="795319" y="8413746"/>
            <a:ext cx="5651202" cy="27905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99" name="Rectangle 898">
            <a:extLst>
              <a:ext uri="{FF2B5EF4-FFF2-40B4-BE49-F238E27FC236}">
                <a16:creationId xmlns:a16="http://schemas.microsoft.com/office/drawing/2014/main" id="{513F7D4B-C52B-42DE-7DDD-AD722516F31F}"/>
              </a:ext>
            </a:extLst>
          </p:cNvPr>
          <p:cNvSpPr/>
          <p:nvPr/>
        </p:nvSpPr>
        <p:spPr>
          <a:xfrm>
            <a:off x="797814" y="7604901"/>
            <a:ext cx="6456425" cy="2999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98" name="Rectangle 897">
            <a:extLst>
              <a:ext uri="{FF2B5EF4-FFF2-40B4-BE49-F238E27FC236}">
                <a16:creationId xmlns:a16="http://schemas.microsoft.com/office/drawing/2014/main" id="{CA14AA6B-4FFE-063F-14DC-4593AF275B15}"/>
              </a:ext>
            </a:extLst>
          </p:cNvPr>
          <p:cNvSpPr/>
          <p:nvPr/>
        </p:nvSpPr>
        <p:spPr>
          <a:xfrm>
            <a:off x="795318" y="7056236"/>
            <a:ext cx="5323542" cy="2999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8" name="Rectangle 837">
            <a:extLst>
              <a:ext uri="{FF2B5EF4-FFF2-40B4-BE49-F238E27FC236}">
                <a16:creationId xmlns:a16="http://schemas.microsoft.com/office/drawing/2014/main" id="{FD5638E0-9574-F57B-15DC-4DD8A44F3B12}"/>
              </a:ext>
            </a:extLst>
          </p:cNvPr>
          <p:cNvSpPr/>
          <p:nvPr/>
        </p:nvSpPr>
        <p:spPr>
          <a:xfrm>
            <a:off x="846915" y="12932052"/>
            <a:ext cx="2689261" cy="2961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1" name="Rectangle 830">
            <a:extLst>
              <a:ext uri="{FF2B5EF4-FFF2-40B4-BE49-F238E27FC236}">
                <a16:creationId xmlns:a16="http://schemas.microsoft.com/office/drawing/2014/main" id="{375A8B21-6712-591A-6365-A08E7517B14D}"/>
              </a:ext>
            </a:extLst>
          </p:cNvPr>
          <p:cNvSpPr/>
          <p:nvPr/>
        </p:nvSpPr>
        <p:spPr>
          <a:xfrm>
            <a:off x="846916" y="10668553"/>
            <a:ext cx="1521468" cy="20576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5885632" y="1363700"/>
            <a:ext cx="12202571" cy="646331"/>
          </a:xfrm>
          <a:prstGeom prst="rect">
            <a:avLst/>
          </a:prstGeom>
          <a:noFill/>
        </p:spPr>
        <p:txBody>
          <a:bodyPr wrap="none" rtlCol="0">
            <a:spAutoFit/>
          </a:bodyPr>
          <a:lstStyle/>
          <a:p>
            <a:r>
              <a:rPr lang="en-US" sz="3600" dirty="0">
                <a:solidFill>
                  <a:schemeClr val="accent2">
                    <a:lumMod val="75000"/>
                  </a:schemeClr>
                </a:solidFill>
              </a:rPr>
              <a:t>Leo Watson, Nathalie Moon ;  Department of Statistical Sciences</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434583" y="4470515"/>
            <a:ext cx="10058400" cy="11653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BF23FAD-757C-84E0-C2E9-E3611844CD54}"/>
              </a:ext>
            </a:extLst>
          </p:cNvPr>
          <p:cNvSpPr txBox="1"/>
          <p:nvPr/>
        </p:nvSpPr>
        <p:spPr>
          <a:xfrm>
            <a:off x="482736" y="2929609"/>
            <a:ext cx="10098272" cy="707886"/>
          </a:xfrm>
          <a:prstGeom prst="rect">
            <a:avLst/>
          </a:prstGeom>
          <a:noFill/>
        </p:spPr>
        <p:txBody>
          <a:bodyPr wrap="square">
            <a:spAutoFit/>
          </a:bodyPr>
          <a:lstStyle/>
          <a:p>
            <a:pPr fontAlgn="base"/>
            <a:r>
              <a:rPr lang="en-US" sz="2000" dirty="0">
                <a:solidFill>
                  <a:srgbClr val="333333"/>
                </a:solidFill>
                <a:latin typeface="Times New Roman" panose="02020603050405020304" pitchFamily="18" charset="0"/>
                <a:cs typeface="Times New Roman" panose="02020603050405020304" pitchFamily="18" charset="0"/>
              </a:rPr>
              <a:t>Analyzing </a:t>
            </a:r>
            <a:r>
              <a:rPr lang="en-US" sz="2000" b="1" dirty="0">
                <a:solidFill>
                  <a:srgbClr val="333333"/>
                </a:solidFill>
                <a:latin typeface="Times New Roman" panose="02020603050405020304" pitchFamily="18" charset="0"/>
                <a:cs typeface="Times New Roman" panose="02020603050405020304" pitchFamily="18" charset="0"/>
              </a:rPr>
              <a:t>missing data mechanisms, modern approaches to handling missing data</a:t>
            </a:r>
            <a:r>
              <a:rPr lang="en-US" sz="2000" dirty="0">
                <a:solidFill>
                  <a:srgbClr val="333333"/>
                </a:solidFill>
                <a:latin typeface="Times New Roman" panose="02020603050405020304" pitchFamily="18" charset="0"/>
                <a:cs typeface="Times New Roman" panose="02020603050405020304" pitchFamily="18" charset="0"/>
              </a:rPr>
              <a:t>. </a:t>
            </a:r>
            <a:r>
              <a:rPr lang="en-US" sz="2000" b="1" dirty="0">
                <a:solidFill>
                  <a:srgbClr val="333333"/>
                </a:solidFill>
                <a:latin typeface="Times New Roman" panose="02020603050405020304" pitchFamily="18" charset="0"/>
                <a:cs typeface="Times New Roman" panose="02020603050405020304" pitchFamily="18" charset="0"/>
              </a:rPr>
              <a:t>Designing</a:t>
            </a:r>
            <a:r>
              <a:rPr lang="en-US" sz="2000" dirty="0">
                <a:solidFill>
                  <a:srgbClr val="333333"/>
                </a:solidFill>
                <a:latin typeface="Times New Roman" panose="02020603050405020304" pitchFamily="18" charset="0"/>
                <a:cs typeface="Times New Roman" panose="02020603050405020304" pitchFamily="18" charset="0"/>
              </a:rPr>
              <a:t> </a:t>
            </a:r>
            <a:r>
              <a:rPr lang="en-US" sz="2000" b="1" dirty="0">
                <a:solidFill>
                  <a:srgbClr val="333333"/>
                </a:solidFill>
                <a:latin typeface="Times New Roman" panose="02020603050405020304" pitchFamily="18" charset="0"/>
                <a:cs typeface="Times New Roman" panose="02020603050405020304" pitchFamily="18" charset="0"/>
              </a:rPr>
              <a:t>R simulations </a:t>
            </a:r>
            <a:r>
              <a:rPr lang="en-US" sz="2000" dirty="0">
                <a:solidFill>
                  <a:srgbClr val="333333"/>
                </a:solidFill>
                <a:latin typeface="Times New Roman" panose="02020603050405020304" pitchFamily="18" charset="0"/>
                <a:cs typeface="Times New Roman" panose="02020603050405020304" pitchFamily="18" charset="0"/>
              </a:rPr>
              <a:t>to investigate hypotheses about imputation techniques.</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Abstract</a:t>
            </a:r>
            <a:endParaRPr kumimoji="1" lang="ja-JP" altLang="en-US" sz="24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438913" y="4008851"/>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Introduction</a:t>
            </a:r>
            <a:endParaRPr kumimoji="1" lang="ja-JP" altLang="en-US" sz="24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3"/>
            <a:ext cx="10058400" cy="1269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Investigation (1): </a:t>
            </a:r>
          </a:p>
          <a:p>
            <a:r>
              <a:rPr lang="en-US" sz="2400" b="1"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Multiple Imputation under varying degrees of MCAR, MAR, MNAR</a:t>
            </a:r>
            <a:endParaRPr kumimoji="1" lang="ja-JP" altLang="en-US" sz="2400" b="1" i="1" dirty="0">
              <a:solidFill>
                <a:schemeClr val="bg1"/>
              </a:solidFill>
              <a:latin typeface="Helvetica Neue" panose="02000503000000020004" pitchFamily="2" charset="0"/>
              <a:ea typeface="Helvetica Neue" charset="0"/>
              <a:cs typeface="Helvetica Neue" panose="02000503000000020004" pitchFamily="2"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830997"/>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Investigation (2):</a:t>
            </a:r>
          </a:p>
          <a:p>
            <a:r>
              <a:rPr kumimoji="1" lang="en-US" altLang="ja-JP" sz="2400" b="1" i="1" dirty="0">
                <a:solidFill>
                  <a:schemeClr val="bg1"/>
                </a:solidFill>
                <a:latin typeface="Helvetica Neue" charset="0"/>
                <a:ea typeface="Helvetica Neue" charset="0"/>
                <a:cs typeface="Helvetica Neue" charset="0"/>
              </a:rPr>
              <a:t>When Listwise Deletion Outperforms Multiple Imputation</a:t>
            </a:r>
            <a:endParaRPr kumimoji="1" lang="ja-JP" altLang="en-US" sz="2400" b="1" i="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
        <p:nvSpPr>
          <p:cNvPr id="62" name="TextBox 61">
            <a:extLst>
              <a:ext uri="{FF2B5EF4-FFF2-40B4-BE49-F238E27FC236}">
                <a16:creationId xmlns:a16="http://schemas.microsoft.com/office/drawing/2014/main" id="{3BF09BE0-64DC-B462-E3B0-D0727CB13B5A}"/>
              </a:ext>
            </a:extLst>
          </p:cNvPr>
          <p:cNvSpPr txBox="1"/>
          <p:nvPr/>
        </p:nvSpPr>
        <p:spPr>
          <a:xfrm>
            <a:off x="482736" y="4625485"/>
            <a:ext cx="1548694" cy="369332"/>
          </a:xfrm>
          <a:prstGeom prst="rect">
            <a:avLst/>
          </a:prstGeom>
          <a:noFill/>
        </p:spPr>
        <p:txBody>
          <a:bodyPr wrap="none" rtlCol="0">
            <a:spAutoFit/>
          </a:bodyPr>
          <a:lstStyle/>
          <a:p>
            <a:r>
              <a:rPr lang="en-US" b="1" u="sng" dirty="0">
                <a:solidFill>
                  <a:schemeClr val="accent2"/>
                </a:solidFill>
              </a:rPr>
              <a:t>MOTIVATIONS</a:t>
            </a:r>
          </a:p>
        </p:txBody>
      </p:sp>
      <p:sp>
        <p:nvSpPr>
          <p:cNvPr id="768" name="TextBox 767">
            <a:extLst>
              <a:ext uri="{FF2B5EF4-FFF2-40B4-BE49-F238E27FC236}">
                <a16:creationId xmlns:a16="http://schemas.microsoft.com/office/drawing/2014/main" id="{29C532AC-5E15-3B7E-A363-B91A8D273872}"/>
              </a:ext>
            </a:extLst>
          </p:cNvPr>
          <p:cNvSpPr txBox="1"/>
          <p:nvPr/>
        </p:nvSpPr>
        <p:spPr>
          <a:xfrm rot="10800000" flipV="1">
            <a:off x="482736" y="6168794"/>
            <a:ext cx="4681243" cy="369332"/>
          </a:xfrm>
          <a:prstGeom prst="rect">
            <a:avLst/>
          </a:prstGeom>
          <a:noFill/>
        </p:spPr>
        <p:txBody>
          <a:bodyPr wrap="square" rtlCol="0">
            <a:spAutoFit/>
          </a:bodyPr>
          <a:lstStyle/>
          <a:p>
            <a:r>
              <a:rPr lang="en-US" b="1" u="sng" dirty="0">
                <a:solidFill>
                  <a:schemeClr val="accent2"/>
                </a:solidFill>
              </a:rPr>
              <a:t>DEFINITIONS</a:t>
            </a:r>
          </a:p>
        </p:txBody>
      </p:sp>
      <p:sp>
        <p:nvSpPr>
          <p:cNvPr id="769" name="TextBox 768">
            <a:extLst>
              <a:ext uri="{FF2B5EF4-FFF2-40B4-BE49-F238E27FC236}">
                <a16:creationId xmlns:a16="http://schemas.microsoft.com/office/drawing/2014/main" id="{57712033-79B4-D12E-E743-1ED066014C7C}"/>
              </a:ext>
            </a:extLst>
          </p:cNvPr>
          <p:cNvSpPr txBox="1"/>
          <p:nvPr/>
        </p:nvSpPr>
        <p:spPr>
          <a:xfrm>
            <a:off x="795318" y="5083929"/>
            <a:ext cx="9888428" cy="1077218"/>
          </a:xfrm>
          <a:prstGeom prst="rect">
            <a:avLst/>
          </a:prstGeom>
          <a:noFill/>
        </p:spPr>
        <p:txBody>
          <a:bodyPr wrap="square" rtlCol="0">
            <a:spAutoFit/>
          </a:bodyPr>
          <a:lstStyle/>
          <a:p>
            <a:pPr marL="214307" indent="-214307">
              <a:buFont typeface="Arial" panose="020B0604020202020204" pitchFamily="34" charset="0"/>
              <a:buChar char="•"/>
            </a:pPr>
            <a:r>
              <a:rPr lang="en-US" sz="1600" dirty="0"/>
              <a:t>Missing data arises everywhere in the real world but often troublesome &amp; swept under the rug.</a:t>
            </a:r>
          </a:p>
          <a:p>
            <a:pPr marL="214307" indent="-214307">
              <a:buFont typeface="Arial" panose="020B0604020202020204" pitchFamily="34" charset="0"/>
              <a:buChar char="•"/>
            </a:pPr>
            <a:r>
              <a:rPr lang="en-US" sz="1600" dirty="0"/>
              <a:t>Standard statistical analysis methods usually assume no missing data — gap between reality &amp; common practice</a:t>
            </a:r>
          </a:p>
          <a:p>
            <a:pPr marL="214307" indent="-214307">
              <a:buFont typeface="Arial" panose="020B0604020202020204" pitchFamily="34" charset="0"/>
              <a:buChar char="•"/>
            </a:pPr>
            <a:r>
              <a:rPr lang="en-US" sz="1600" dirty="0"/>
              <a:t>Look into modern imputation techniques &amp; their pros/cons</a:t>
            </a:r>
          </a:p>
          <a:p>
            <a:pPr marL="671507" lvl="1" indent="-214307">
              <a:buFont typeface="Arial" panose="020B0604020202020204" pitchFamily="34" charset="0"/>
              <a:buChar char="•"/>
            </a:pPr>
            <a:r>
              <a:rPr lang="en-US" sz="1600" dirty="0"/>
              <a:t>Specifically, runtime and how to optimize it without sacrificing bias, error, and other performance measures.</a:t>
            </a:r>
          </a:p>
        </p:txBody>
      </p:sp>
      <p:sp>
        <p:nvSpPr>
          <p:cNvPr id="781" name="TextBox 780">
            <a:extLst>
              <a:ext uri="{FF2B5EF4-FFF2-40B4-BE49-F238E27FC236}">
                <a16:creationId xmlns:a16="http://schemas.microsoft.com/office/drawing/2014/main" id="{4F68CF3B-14CD-844D-1D3D-C384DAB5629E}"/>
              </a:ext>
            </a:extLst>
          </p:cNvPr>
          <p:cNvSpPr txBox="1"/>
          <p:nvPr/>
        </p:nvSpPr>
        <p:spPr>
          <a:xfrm>
            <a:off x="795318" y="6622765"/>
            <a:ext cx="2621102" cy="369332"/>
          </a:xfrm>
          <a:prstGeom prst="rect">
            <a:avLst/>
          </a:prstGeom>
          <a:noFill/>
        </p:spPr>
        <p:txBody>
          <a:bodyPr wrap="none" rtlCol="0">
            <a:spAutoFit/>
          </a:bodyPr>
          <a:lstStyle/>
          <a:p>
            <a:r>
              <a:rPr lang="en-US" u="sng" dirty="0">
                <a:solidFill>
                  <a:schemeClr val="accent2">
                    <a:lumMod val="75000"/>
                  </a:schemeClr>
                </a:solidFill>
              </a:rPr>
              <a:t>Missing Data Mechanisms</a:t>
            </a:r>
          </a:p>
        </p:txBody>
      </p:sp>
      <p:sp>
        <p:nvSpPr>
          <p:cNvPr id="782" name="TextBox 781">
            <a:extLst>
              <a:ext uri="{FF2B5EF4-FFF2-40B4-BE49-F238E27FC236}">
                <a16:creationId xmlns:a16="http://schemas.microsoft.com/office/drawing/2014/main" id="{55061B7E-2956-03FD-A530-AEAEC6B8DACC}"/>
              </a:ext>
            </a:extLst>
          </p:cNvPr>
          <p:cNvSpPr txBox="1"/>
          <p:nvPr/>
        </p:nvSpPr>
        <p:spPr>
          <a:xfrm>
            <a:off x="808334" y="9999311"/>
            <a:ext cx="3053721" cy="369332"/>
          </a:xfrm>
          <a:prstGeom prst="rect">
            <a:avLst/>
          </a:prstGeom>
          <a:noFill/>
        </p:spPr>
        <p:txBody>
          <a:bodyPr wrap="none" rtlCol="0">
            <a:spAutoFit/>
          </a:bodyPr>
          <a:lstStyle/>
          <a:p>
            <a:r>
              <a:rPr lang="en-US" u="sng" dirty="0">
                <a:solidFill>
                  <a:schemeClr val="accent2">
                    <a:lumMod val="75000"/>
                  </a:schemeClr>
                </a:solidFill>
              </a:rPr>
              <a:t>(A few) Imputation Techniques</a:t>
            </a:r>
          </a:p>
        </p:txBody>
      </p:sp>
      <p:sp>
        <p:nvSpPr>
          <p:cNvPr id="784" name="TextBox 783">
            <a:extLst>
              <a:ext uri="{FF2B5EF4-FFF2-40B4-BE49-F238E27FC236}">
                <a16:creationId xmlns:a16="http://schemas.microsoft.com/office/drawing/2014/main" id="{FEEC3823-FFA9-1D60-5F75-86E754FC2310}"/>
              </a:ext>
            </a:extLst>
          </p:cNvPr>
          <p:cNvSpPr txBox="1"/>
          <p:nvPr/>
        </p:nvSpPr>
        <p:spPr>
          <a:xfrm>
            <a:off x="745266" y="7069042"/>
            <a:ext cx="9631373" cy="523220"/>
          </a:xfrm>
          <a:prstGeom prst="rect">
            <a:avLst/>
          </a:prstGeom>
          <a:noFill/>
        </p:spPr>
        <p:txBody>
          <a:bodyPr wrap="square" rtlCol="0">
            <a:spAutoFit/>
          </a:bodyPr>
          <a:lstStyle/>
          <a:p>
            <a:r>
              <a:rPr lang="en-US" sz="1400" b="1" dirty="0"/>
              <a:t>MCAR</a:t>
            </a:r>
            <a:r>
              <a:rPr lang="en-US" sz="1400" dirty="0"/>
              <a:t>: Probability of missingness for data points in a dataset is constant.</a:t>
            </a:r>
          </a:p>
          <a:p>
            <a:pPr marL="385763" lvl="1" indent="-214313">
              <a:buFont typeface="Arial" panose="020B0604020202020204" pitchFamily="34" charset="0"/>
              <a:buChar char="•"/>
            </a:pPr>
            <a:r>
              <a:rPr lang="en-US" sz="1400" dirty="0"/>
              <a:t>Each student’s mark is stored in a spreadsheet but following a computer update 10% of the data is deleted at random. </a:t>
            </a:r>
          </a:p>
        </p:txBody>
      </p:sp>
      <p:sp>
        <p:nvSpPr>
          <p:cNvPr id="786" name="TextBox 785">
            <a:extLst>
              <a:ext uri="{FF2B5EF4-FFF2-40B4-BE49-F238E27FC236}">
                <a16:creationId xmlns:a16="http://schemas.microsoft.com/office/drawing/2014/main" id="{6BEC09DC-2167-DB11-8847-E6164E951DDB}"/>
              </a:ext>
            </a:extLst>
          </p:cNvPr>
          <p:cNvSpPr txBox="1"/>
          <p:nvPr/>
        </p:nvSpPr>
        <p:spPr>
          <a:xfrm>
            <a:off x="731180" y="7626022"/>
            <a:ext cx="10003405" cy="954107"/>
          </a:xfrm>
          <a:prstGeom prst="rect">
            <a:avLst/>
          </a:prstGeom>
          <a:noFill/>
        </p:spPr>
        <p:txBody>
          <a:bodyPr wrap="square" rtlCol="0">
            <a:spAutoFit/>
          </a:bodyPr>
          <a:lstStyle/>
          <a:p>
            <a:r>
              <a:rPr lang="en-US" sz="1400" b="1" dirty="0"/>
              <a:t>MAR</a:t>
            </a:r>
            <a:r>
              <a:rPr lang="en-US" sz="1400" dirty="0"/>
              <a:t>: Probability of missingness is dependent on some observed variable of the dataset.</a:t>
            </a:r>
          </a:p>
          <a:p>
            <a:pPr marL="300038" lvl="1" indent="-128588">
              <a:buFont typeface="Arial" panose="020B0604020202020204" pitchFamily="34" charset="0"/>
              <a:buChar char="•"/>
            </a:pPr>
            <a:r>
              <a:rPr lang="en-US" sz="1400" dirty="0"/>
              <a:t> Most students joined a class from day 1, but some students joined late from the waitlist. 10% of students who joined on time missed submitting the first problem set, while 30% of late students missed the first problem set. </a:t>
            </a:r>
          </a:p>
          <a:p>
            <a:pPr marL="300038" lvl="1" indent="-128588">
              <a:buFont typeface="Arial" panose="020B0604020202020204" pitchFamily="34" charset="0"/>
              <a:buChar char="•"/>
            </a:pPr>
            <a:endParaRPr lang="en-US" sz="1400" dirty="0"/>
          </a:p>
        </p:txBody>
      </p:sp>
      <p:sp>
        <p:nvSpPr>
          <p:cNvPr id="808" name="TextBox 807">
            <a:extLst>
              <a:ext uri="{FF2B5EF4-FFF2-40B4-BE49-F238E27FC236}">
                <a16:creationId xmlns:a16="http://schemas.microsoft.com/office/drawing/2014/main" id="{21AF47E1-32BF-2A27-09B4-6F544BAA453F}"/>
              </a:ext>
            </a:extLst>
          </p:cNvPr>
          <p:cNvSpPr txBox="1"/>
          <p:nvPr/>
        </p:nvSpPr>
        <p:spPr>
          <a:xfrm>
            <a:off x="716185" y="8413957"/>
            <a:ext cx="9631373" cy="1384995"/>
          </a:xfrm>
          <a:prstGeom prst="rect">
            <a:avLst/>
          </a:prstGeom>
          <a:noFill/>
        </p:spPr>
        <p:txBody>
          <a:bodyPr wrap="square" rtlCol="0">
            <a:spAutoFit/>
          </a:bodyPr>
          <a:lstStyle/>
          <a:p>
            <a:r>
              <a:rPr lang="en-US" sz="1400" b="1" dirty="0"/>
              <a:t>MNAR</a:t>
            </a:r>
            <a:r>
              <a:rPr lang="en-US" sz="1400" dirty="0"/>
              <a:t>: Probability of missingness dependent on true value of the data point.</a:t>
            </a:r>
          </a:p>
          <a:p>
            <a:r>
              <a:rPr lang="en-US" sz="1400" dirty="0"/>
              <a:t>	• Due to a system failure, the instructor loses all the students’ marks. The instructor requests the students to calculate and share their final marks to the instructor. If they don’t, the instructor will input that they got a B. </a:t>
            </a:r>
          </a:p>
          <a:p>
            <a:r>
              <a:rPr lang="en-US" sz="1400" b="1" dirty="0"/>
              <a:t>		– </a:t>
            </a:r>
            <a:r>
              <a:rPr lang="en-US" sz="1400" dirty="0"/>
              <a:t>If a student’s true mark is an A, they are 90% likely to state their true mark. </a:t>
            </a:r>
          </a:p>
          <a:p>
            <a:r>
              <a:rPr lang="en-US" sz="1400" b="1" dirty="0"/>
              <a:t>		– </a:t>
            </a:r>
            <a:r>
              <a:rPr lang="en-US" sz="1400" dirty="0"/>
              <a:t>If a student’s true mark is a C, they are 50% likely to state their true mark. </a:t>
            </a:r>
          </a:p>
          <a:p>
            <a:pPr marL="128588" indent="-128588">
              <a:buFont typeface="Arial" panose="020B0604020202020204" pitchFamily="34" charset="0"/>
              <a:buChar char="•"/>
            </a:pPr>
            <a:endParaRPr lang="en-US" sz="1400" dirty="0"/>
          </a:p>
        </p:txBody>
      </p:sp>
      <p:sp>
        <p:nvSpPr>
          <p:cNvPr id="816" name="TextBox 815">
            <a:extLst>
              <a:ext uri="{FF2B5EF4-FFF2-40B4-BE49-F238E27FC236}">
                <a16:creationId xmlns:a16="http://schemas.microsoft.com/office/drawing/2014/main" id="{F5480F97-296F-881D-D489-C84CF733F7CA}"/>
              </a:ext>
            </a:extLst>
          </p:cNvPr>
          <p:cNvSpPr txBox="1"/>
          <p:nvPr/>
        </p:nvSpPr>
        <p:spPr>
          <a:xfrm>
            <a:off x="846915" y="10681192"/>
            <a:ext cx="1529920" cy="2031325"/>
          </a:xfrm>
          <a:prstGeom prst="rect">
            <a:avLst/>
          </a:prstGeom>
          <a:noFill/>
        </p:spPr>
        <p:txBody>
          <a:bodyPr wrap="square" rtlCol="0">
            <a:spAutoFit/>
          </a:bodyPr>
          <a:lstStyle/>
          <a:p>
            <a:r>
              <a:rPr lang="en-US" sz="1400" b="1" dirty="0"/>
              <a:t>Listwise Deletion: </a:t>
            </a:r>
            <a:r>
              <a:rPr lang="en-US" sz="1000" b="1" i="1" dirty="0"/>
              <a:t>(Complete Case Analysis)</a:t>
            </a:r>
            <a:r>
              <a:rPr lang="en-US" sz="1000" i="1" dirty="0"/>
              <a:t> </a:t>
            </a:r>
            <a:r>
              <a:rPr lang="en-US" sz="1400" dirty="0"/>
              <a:t>Eliminates all observations containing ANY missing values in variables of interest</a:t>
            </a:r>
          </a:p>
          <a:p>
            <a:r>
              <a:rPr lang="en-US" sz="1400" dirty="0"/>
              <a:t> </a:t>
            </a:r>
          </a:p>
        </p:txBody>
      </p:sp>
      <p:sp>
        <p:nvSpPr>
          <p:cNvPr id="817" name="TextBox 816">
            <a:extLst>
              <a:ext uri="{FF2B5EF4-FFF2-40B4-BE49-F238E27FC236}">
                <a16:creationId xmlns:a16="http://schemas.microsoft.com/office/drawing/2014/main" id="{F1BC8F01-AC3B-D3FB-B510-E9241D26B3A9}"/>
              </a:ext>
            </a:extLst>
          </p:cNvPr>
          <p:cNvSpPr txBox="1"/>
          <p:nvPr/>
        </p:nvSpPr>
        <p:spPr>
          <a:xfrm>
            <a:off x="862972" y="13000742"/>
            <a:ext cx="2689261" cy="2893100"/>
          </a:xfrm>
          <a:prstGeom prst="rect">
            <a:avLst/>
          </a:prstGeom>
          <a:noFill/>
        </p:spPr>
        <p:txBody>
          <a:bodyPr wrap="square" rtlCol="0">
            <a:spAutoFit/>
          </a:bodyPr>
          <a:lstStyle/>
          <a:p>
            <a:r>
              <a:rPr lang="en-US" sz="1400" b="1" dirty="0"/>
              <a:t>Multiple Imputation</a:t>
            </a:r>
            <a:r>
              <a:rPr lang="en-US" sz="1400" dirty="0"/>
              <a:t>:</a:t>
            </a:r>
          </a:p>
          <a:p>
            <a:pPr marL="342900" lvl="1" indent="-171450">
              <a:buFont typeface="+mj-lt"/>
              <a:buAutoNum type="arabicPeriod"/>
            </a:pPr>
            <a:r>
              <a:rPr lang="en-US" sz="1400" dirty="0"/>
              <a:t>Takes incomplete dataset and creates multiple copies of it.</a:t>
            </a:r>
          </a:p>
          <a:p>
            <a:pPr marL="342900" lvl="1" indent="-171450">
              <a:buFont typeface="+mj-lt"/>
              <a:buAutoNum type="arabicPeriod"/>
            </a:pPr>
            <a:r>
              <a:rPr lang="en-US" sz="1400" dirty="0"/>
              <a:t>Impute incomplete columns with plausible values through an iterative predictive method for each copy</a:t>
            </a:r>
          </a:p>
          <a:p>
            <a:pPr marL="342900" lvl="1" indent="-171450">
              <a:buFont typeface="+mj-lt"/>
              <a:buAutoNum type="arabicPeriod"/>
            </a:pPr>
            <a:r>
              <a:rPr lang="en-US" sz="1400" dirty="0"/>
              <a:t>Obtain estimate for parameter of interest for each copy</a:t>
            </a:r>
          </a:p>
          <a:p>
            <a:pPr marL="342900" lvl="1" indent="-171450">
              <a:buFont typeface="+mj-lt"/>
              <a:buAutoNum type="arabicPeriod"/>
            </a:pPr>
            <a:r>
              <a:rPr lang="en-US" sz="1400" dirty="0"/>
              <a:t>Pool estimators together to create a single pooled estimate.</a:t>
            </a:r>
          </a:p>
        </p:txBody>
      </p:sp>
      <p:pic>
        <p:nvPicPr>
          <p:cNvPr id="818" name="Picture 817">
            <a:extLst>
              <a:ext uri="{FF2B5EF4-FFF2-40B4-BE49-F238E27FC236}">
                <a16:creationId xmlns:a16="http://schemas.microsoft.com/office/drawing/2014/main" id="{CC14EB81-0EF0-2560-B837-A8A46291B9D8}"/>
              </a:ext>
            </a:extLst>
          </p:cNvPr>
          <p:cNvPicPr>
            <a:picLocks noChangeAspect="1"/>
          </p:cNvPicPr>
          <p:nvPr/>
        </p:nvPicPr>
        <p:blipFill>
          <a:blip r:embed="rId5"/>
          <a:stretch>
            <a:fillRect/>
          </a:stretch>
        </p:blipFill>
        <p:spPr>
          <a:xfrm>
            <a:off x="2480740" y="10494857"/>
            <a:ext cx="7780880" cy="2212269"/>
          </a:xfrm>
          <a:prstGeom prst="rect">
            <a:avLst/>
          </a:prstGeom>
        </p:spPr>
      </p:pic>
      <p:pic>
        <p:nvPicPr>
          <p:cNvPr id="819" name="Picture 818">
            <a:extLst>
              <a:ext uri="{FF2B5EF4-FFF2-40B4-BE49-F238E27FC236}">
                <a16:creationId xmlns:a16="http://schemas.microsoft.com/office/drawing/2014/main" id="{468DC013-D21F-BE92-934D-F5C1DF3CC168}"/>
              </a:ext>
            </a:extLst>
          </p:cNvPr>
          <p:cNvPicPr>
            <a:picLocks noChangeAspect="1"/>
          </p:cNvPicPr>
          <p:nvPr/>
        </p:nvPicPr>
        <p:blipFill>
          <a:blip r:embed="rId6"/>
          <a:stretch>
            <a:fillRect/>
          </a:stretch>
        </p:blipFill>
        <p:spPr>
          <a:xfrm>
            <a:off x="4288219" y="13062299"/>
            <a:ext cx="5434081" cy="2730453"/>
          </a:xfrm>
          <a:prstGeom prst="rect">
            <a:avLst/>
          </a:prstGeom>
        </p:spPr>
      </p:pic>
      <p:sp>
        <p:nvSpPr>
          <p:cNvPr id="820" name="正方形/長方形 17">
            <a:extLst>
              <a:ext uri="{FF2B5EF4-FFF2-40B4-BE49-F238E27FC236}">
                <a16:creationId xmlns:a16="http://schemas.microsoft.com/office/drawing/2014/main" id="{D237B2C3-4D98-988E-A393-267BDBBB8FF0}"/>
              </a:ext>
            </a:extLst>
          </p:cNvPr>
          <p:cNvSpPr/>
          <p:nvPr/>
        </p:nvSpPr>
        <p:spPr>
          <a:xfrm>
            <a:off x="648263" y="5016361"/>
            <a:ext cx="9810023" cy="109730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4" name="正方形/長方形 17">
            <a:extLst>
              <a:ext uri="{FF2B5EF4-FFF2-40B4-BE49-F238E27FC236}">
                <a16:creationId xmlns:a16="http://schemas.microsoft.com/office/drawing/2014/main" id="{C08AFA42-7BEF-5A0A-7E52-FD34B65960D5}"/>
              </a:ext>
            </a:extLst>
          </p:cNvPr>
          <p:cNvSpPr/>
          <p:nvPr/>
        </p:nvSpPr>
        <p:spPr>
          <a:xfrm>
            <a:off x="648264" y="6591987"/>
            <a:ext cx="9775733" cy="31149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5" name="正方形/長方形 17">
            <a:extLst>
              <a:ext uri="{FF2B5EF4-FFF2-40B4-BE49-F238E27FC236}">
                <a16:creationId xmlns:a16="http://schemas.microsoft.com/office/drawing/2014/main" id="{74F39CCD-8AF2-39A6-9BBF-483D53F238E2}"/>
              </a:ext>
            </a:extLst>
          </p:cNvPr>
          <p:cNvSpPr/>
          <p:nvPr/>
        </p:nvSpPr>
        <p:spPr>
          <a:xfrm>
            <a:off x="648263" y="9976748"/>
            <a:ext cx="9810023" cy="607828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840" name="Straight Connector 839">
            <a:extLst>
              <a:ext uri="{FF2B5EF4-FFF2-40B4-BE49-F238E27FC236}">
                <a16:creationId xmlns:a16="http://schemas.microsoft.com/office/drawing/2014/main" id="{BE115A7B-2FAD-4003-A521-94C3108ECFF0}"/>
              </a:ext>
            </a:extLst>
          </p:cNvPr>
          <p:cNvCxnSpPr/>
          <p:nvPr/>
        </p:nvCxnSpPr>
        <p:spPr>
          <a:xfrm>
            <a:off x="648263" y="12847919"/>
            <a:ext cx="9844720" cy="0"/>
          </a:xfrm>
          <a:prstGeom prst="line">
            <a:avLst/>
          </a:prstGeom>
          <a:ln w="38100">
            <a:solidFill>
              <a:schemeClr val="accent2">
                <a:alpha val="16386"/>
              </a:schemeClr>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842" name="TextBox 841">
                <a:extLst>
                  <a:ext uri="{FF2B5EF4-FFF2-40B4-BE49-F238E27FC236}">
                    <a16:creationId xmlns:a16="http://schemas.microsoft.com/office/drawing/2014/main" id="{4C3D72B9-7407-86D5-C8B5-324031B4EAF5}"/>
                  </a:ext>
                </a:extLst>
              </p:cNvPr>
              <p:cNvSpPr txBox="1"/>
              <p:nvPr/>
            </p:nvSpPr>
            <p:spPr>
              <a:xfrm>
                <a:off x="18246380" y="4788747"/>
                <a:ext cx="2799251" cy="1717201"/>
              </a:xfrm>
              <a:prstGeom prst="rect">
                <a:avLst/>
              </a:prstGeom>
              <a:noFill/>
            </p:spPr>
            <p:txBody>
              <a:bodyPr wrap="square" rtlCol="0">
                <a:spAutoFit/>
              </a:bodyPr>
              <a:lstStyle/>
              <a:p>
                <a:pPr>
                  <a:lnSpc>
                    <a:spcPct val="150000"/>
                  </a:lnSpc>
                </a:pPr>
                <a:r>
                  <a:rPr lang="en-US" sz="1400" b="1" dirty="0"/>
                  <a:t>Complete Data Model</a:t>
                </a:r>
                <a:r>
                  <a:rPr lang="en-US" sz="1400" b="1" dirty="0">
                    <a:sym typeface="Wingdings" pitchFamily="2" charset="2"/>
                  </a:rPr>
                  <a:t>s:</a:t>
                </a:r>
                <a:endParaRPr lang="en-US" sz="1400" b="1" dirty="0"/>
              </a:p>
              <a:p>
                <a:pPr marL="300038" lvl="1" indent="-128588">
                  <a:lnSpc>
                    <a:spcPct val="150000"/>
                  </a:lnSpc>
                  <a:buFont typeface="+mj-lt"/>
                  <a:buAutoNum type="arabicPeriod"/>
                </a:pPr>
                <a:r>
                  <a:rPr lang="en-US" sz="1400" dirty="0"/>
                  <a:t> MCAR: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MNAR: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128588" indent="-128588">
                  <a:lnSpc>
                    <a:spcPct val="150000"/>
                  </a:lnSpc>
                  <a:buFont typeface="+mj-lt"/>
                  <a:buAutoNum type="arabicPeriod"/>
                </a:pPr>
                <a:endParaRPr lang="en-US" sz="1400" dirty="0"/>
              </a:p>
            </p:txBody>
          </p:sp>
        </mc:Choice>
        <mc:Fallback xmlns="">
          <p:sp>
            <p:nvSpPr>
              <p:cNvPr id="842" name="TextBox 841">
                <a:extLst>
                  <a:ext uri="{FF2B5EF4-FFF2-40B4-BE49-F238E27FC236}">
                    <a16:creationId xmlns:a16="http://schemas.microsoft.com/office/drawing/2014/main" id="{4C3D72B9-7407-86D5-C8B5-324031B4EAF5}"/>
                  </a:ext>
                </a:extLst>
              </p:cNvPr>
              <p:cNvSpPr txBox="1">
                <a:spLocks noRot="1" noChangeAspect="1" noMove="1" noResize="1" noEditPoints="1" noAdjustHandles="1" noChangeArrowheads="1" noChangeShapeType="1" noTextEdit="1"/>
              </p:cNvSpPr>
              <p:nvPr/>
            </p:nvSpPr>
            <p:spPr>
              <a:xfrm>
                <a:off x="18246380" y="4788747"/>
                <a:ext cx="2799251" cy="1717201"/>
              </a:xfrm>
              <a:prstGeom prst="rect">
                <a:avLst/>
              </a:prstGeom>
              <a:blipFill>
                <a:blip r:embed="rId7"/>
                <a:stretch>
                  <a:fillRect l="-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4" name="TextBox 853">
                <a:extLst>
                  <a:ext uri="{FF2B5EF4-FFF2-40B4-BE49-F238E27FC236}">
                    <a16:creationId xmlns:a16="http://schemas.microsoft.com/office/drawing/2014/main" id="{97A984DD-4B66-C8D6-60F6-7B1D8683C2B9}"/>
                  </a:ext>
                </a:extLst>
              </p:cNvPr>
              <p:cNvSpPr txBox="1"/>
              <p:nvPr/>
            </p:nvSpPr>
            <p:spPr>
              <a:xfrm>
                <a:off x="11379784" y="4794436"/>
                <a:ext cx="685546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Designed R simulations for each of MCAR, MAR, MNAR. Each simulation consists of</a:t>
                </a:r>
              </a:p>
              <a:p>
                <a:pPr marL="800100" lvl="1" indent="-342900">
                  <a:buFont typeface="+mj-lt"/>
                  <a:buAutoNum type="arabicPeriod"/>
                </a:pPr>
                <a:r>
                  <a:rPr lang="en-US" sz="1400" dirty="0"/>
                  <a:t>Creating data from a complete data model (specified to the right)</a:t>
                </a:r>
              </a:p>
              <a:p>
                <a:pPr marL="800100" lvl="1" indent="-342900">
                  <a:buFont typeface="+mj-lt"/>
                  <a:buAutoNum type="arabicPeriod"/>
                </a:pPr>
                <a:r>
                  <a:rPr lang="en-US" sz="1400" dirty="0"/>
                  <a:t>Removing some of it (</a:t>
                </a:r>
                <a:r>
                  <a:rPr lang="en-US" sz="1400" i="1" dirty="0"/>
                  <a:t>how </a:t>
                </a:r>
                <a:r>
                  <a:rPr lang="en-US" sz="1400" dirty="0"/>
                  <a:t>it’s removed depends on the mechanism), </a:t>
                </a:r>
              </a:p>
              <a:p>
                <a:pPr marL="800100" lvl="1" indent="-342900">
                  <a:buFont typeface="+mj-lt"/>
                  <a:buAutoNum type="arabicPeriod"/>
                </a:pPr>
                <a:r>
                  <a:rPr lang="en-US" sz="1400" dirty="0"/>
                  <a:t>Create multiple ‘copies’ of the data, imputing plausible values in each to make them complete</a:t>
                </a:r>
              </a:p>
              <a:p>
                <a:pPr marL="800100" lvl="1" indent="-342900">
                  <a:buFont typeface="+mj-lt"/>
                  <a:buAutoNum type="arabicPeriod"/>
                </a:pPr>
                <a:r>
                  <a:rPr lang="en-US" sz="1400" dirty="0"/>
                  <a:t>For each copy in (3.):</a:t>
                </a:r>
              </a:p>
              <a:p>
                <a:pPr marL="1257300" lvl="2" indent="-342900">
                  <a:buFont typeface="+mj-lt"/>
                  <a:buAutoNum type="alphaLcParenR"/>
                </a:pPr>
                <a:r>
                  <a:rPr lang="en-US" sz="1400" dirty="0"/>
                  <a:t>Obtain estimate and 95% confidence interval for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=1</m:t>
                    </m:r>
                  </m:oMath>
                </a14:m>
                <a:endParaRPr lang="en-US" sz="1400" dirty="0"/>
              </a:p>
              <a:p>
                <a:pPr marL="1257300" lvl="2" indent="-342900">
                  <a:buFont typeface="+mj-lt"/>
                  <a:buAutoNum type="alphaLcParenR"/>
                </a:pPr>
                <a:r>
                  <a:rPr lang="en-US" sz="1400" dirty="0"/>
                  <a:t>Measure the performance and statistical validity of the newly minted dataset</a:t>
                </a:r>
              </a:p>
              <a:p>
                <a:pPr marL="800100" lvl="1" indent="-342900">
                  <a:buFont typeface="+mj-lt"/>
                  <a:buAutoNum type="arabicPeriod"/>
                </a:pPr>
                <a:r>
                  <a:rPr lang="en-US" sz="1400" dirty="0"/>
                  <a:t>Pool estimates from step 4b</a:t>
                </a:r>
              </a:p>
              <a:p>
                <a:pPr marL="800100" lvl="1" indent="-342900">
                  <a:buFont typeface="+mj-lt"/>
                  <a:buAutoNum type="arabicPeriod"/>
                </a:pPr>
                <a:r>
                  <a:rPr lang="en-US" sz="1400" dirty="0"/>
                  <a:t>Repeat steps 1-5 many times (e.g. n = 1000) and calculate estimate, bias, etc.</a:t>
                </a:r>
              </a:p>
            </p:txBody>
          </p:sp>
        </mc:Choice>
        <mc:Fallback xmlns="">
          <p:sp>
            <p:nvSpPr>
              <p:cNvPr id="854" name="TextBox 853">
                <a:extLst>
                  <a:ext uri="{FF2B5EF4-FFF2-40B4-BE49-F238E27FC236}">
                    <a16:creationId xmlns:a16="http://schemas.microsoft.com/office/drawing/2014/main" id="{97A984DD-4B66-C8D6-60F6-7B1D8683C2B9}"/>
                  </a:ext>
                </a:extLst>
              </p:cNvPr>
              <p:cNvSpPr txBox="1">
                <a:spLocks noRot="1" noChangeAspect="1" noMove="1" noResize="1" noEditPoints="1" noAdjustHandles="1" noChangeArrowheads="1" noChangeShapeType="1" noTextEdit="1"/>
              </p:cNvSpPr>
              <p:nvPr/>
            </p:nvSpPr>
            <p:spPr>
              <a:xfrm>
                <a:off x="11379784" y="4794436"/>
                <a:ext cx="6855463" cy="2462213"/>
              </a:xfrm>
              <a:prstGeom prst="rect">
                <a:avLst/>
              </a:prstGeom>
              <a:blipFill>
                <a:blip r:embed="rId8"/>
                <a:stretch>
                  <a:fillRect l="-185" t="-513" b="-2051"/>
                </a:stretch>
              </a:blipFill>
            </p:spPr>
            <p:txBody>
              <a:bodyPr/>
              <a:lstStyle/>
              <a:p>
                <a:r>
                  <a:rPr lang="en-US">
                    <a:noFill/>
                  </a:rPr>
                  <a:t> </a:t>
                </a:r>
              </a:p>
            </p:txBody>
          </p:sp>
        </mc:Fallback>
      </mc:AlternateContent>
      <p:sp>
        <p:nvSpPr>
          <p:cNvPr id="855" name="TextBox 854">
            <a:extLst>
              <a:ext uri="{FF2B5EF4-FFF2-40B4-BE49-F238E27FC236}">
                <a16:creationId xmlns:a16="http://schemas.microsoft.com/office/drawing/2014/main" id="{57BEA5AA-2BE0-8061-F642-61A6C8C0BC7C}"/>
              </a:ext>
            </a:extLst>
          </p:cNvPr>
          <p:cNvSpPr txBox="1"/>
          <p:nvPr/>
        </p:nvSpPr>
        <p:spPr>
          <a:xfrm>
            <a:off x="11228832" y="4268824"/>
            <a:ext cx="1168910" cy="369332"/>
          </a:xfrm>
          <a:prstGeom prst="rect">
            <a:avLst/>
          </a:prstGeom>
          <a:noFill/>
        </p:spPr>
        <p:txBody>
          <a:bodyPr wrap="none" rtlCol="0">
            <a:spAutoFit/>
          </a:bodyPr>
          <a:lstStyle/>
          <a:p>
            <a:r>
              <a:rPr lang="en-US" b="1" u="sng" dirty="0">
                <a:solidFill>
                  <a:schemeClr val="accent2"/>
                </a:solidFill>
              </a:rPr>
              <a:t>METHODS</a:t>
            </a:r>
          </a:p>
        </p:txBody>
      </p:sp>
      <p:sp>
        <p:nvSpPr>
          <p:cNvPr id="856" name="TextBox 855">
            <a:extLst>
              <a:ext uri="{FF2B5EF4-FFF2-40B4-BE49-F238E27FC236}">
                <a16:creationId xmlns:a16="http://schemas.microsoft.com/office/drawing/2014/main" id="{E927DBD2-097E-14C3-ED26-BCA9C6ECE4F4}"/>
              </a:ext>
            </a:extLst>
          </p:cNvPr>
          <p:cNvSpPr txBox="1"/>
          <p:nvPr/>
        </p:nvSpPr>
        <p:spPr>
          <a:xfrm>
            <a:off x="11210484" y="3401333"/>
            <a:ext cx="1254831" cy="369332"/>
          </a:xfrm>
          <a:prstGeom prst="rect">
            <a:avLst/>
          </a:prstGeom>
          <a:noFill/>
        </p:spPr>
        <p:txBody>
          <a:bodyPr wrap="none" rtlCol="0">
            <a:spAutoFit/>
          </a:bodyPr>
          <a:lstStyle/>
          <a:p>
            <a:r>
              <a:rPr lang="en-US" b="1" u="sng" dirty="0">
                <a:solidFill>
                  <a:schemeClr val="accent2"/>
                </a:solidFill>
              </a:rPr>
              <a:t>OBJECTIVE </a:t>
            </a:r>
          </a:p>
        </p:txBody>
      </p:sp>
      <p:sp>
        <p:nvSpPr>
          <p:cNvPr id="858" name="TextBox 857">
            <a:extLst>
              <a:ext uri="{FF2B5EF4-FFF2-40B4-BE49-F238E27FC236}">
                <a16:creationId xmlns:a16="http://schemas.microsoft.com/office/drawing/2014/main" id="{E28D7DF4-6C22-F18D-C6BE-08826588E1DE}"/>
              </a:ext>
            </a:extLst>
          </p:cNvPr>
          <p:cNvSpPr txBox="1"/>
          <p:nvPr/>
        </p:nvSpPr>
        <p:spPr>
          <a:xfrm>
            <a:off x="11380517" y="3851973"/>
            <a:ext cx="9824844" cy="307777"/>
          </a:xfrm>
          <a:prstGeom prst="rect">
            <a:avLst/>
          </a:prstGeom>
          <a:noFill/>
        </p:spPr>
        <p:txBody>
          <a:bodyPr wrap="square">
            <a:spAutoFit/>
          </a:bodyPr>
          <a:lstStyle/>
          <a:p>
            <a:pPr marL="285750" indent="-285750">
              <a:buFont typeface="Arial" panose="020B0604020202020204" pitchFamily="34" charset="0"/>
              <a:buChar char="•"/>
            </a:pPr>
            <a:r>
              <a:rPr lang="en-US" sz="1400" dirty="0"/>
              <a:t>Compare the effectiveness of multiple imputation under different missingness mechanisms.</a:t>
            </a:r>
          </a:p>
        </p:txBody>
      </p:sp>
      <p:graphicFrame>
        <p:nvGraphicFramePr>
          <p:cNvPr id="859" name="Table 2">
            <a:extLst>
              <a:ext uri="{FF2B5EF4-FFF2-40B4-BE49-F238E27FC236}">
                <a16:creationId xmlns:a16="http://schemas.microsoft.com/office/drawing/2014/main" id="{D8955F12-D71E-7750-6B4D-20B2418D4AE1}"/>
              </a:ext>
            </a:extLst>
          </p:cNvPr>
          <p:cNvGraphicFramePr>
            <a:graphicFrameLocks/>
          </p:cNvGraphicFramePr>
          <p:nvPr>
            <p:extLst>
              <p:ext uri="{D42A27DB-BD31-4B8C-83A1-F6EECF244321}">
                <p14:modId xmlns:p14="http://schemas.microsoft.com/office/powerpoint/2010/main" val="4018733645"/>
              </p:ext>
            </p:extLst>
          </p:nvPr>
        </p:nvGraphicFramePr>
        <p:xfrm>
          <a:off x="11597956" y="7724369"/>
          <a:ext cx="7475110" cy="2197870"/>
        </p:xfrm>
        <a:graphic>
          <a:graphicData uri="http://schemas.openxmlformats.org/drawingml/2006/table">
            <a:tbl>
              <a:tblPr firstRow="1" bandRow="1">
                <a:tableStyleId>{5C22544A-7EE6-4342-B048-85BDC9FD1C3A}</a:tableStyleId>
              </a:tblPr>
              <a:tblGrid>
                <a:gridCol w="1495022">
                  <a:extLst>
                    <a:ext uri="{9D8B030D-6E8A-4147-A177-3AD203B41FA5}">
                      <a16:colId xmlns:a16="http://schemas.microsoft.com/office/drawing/2014/main" val="2639204986"/>
                    </a:ext>
                  </a:extLst>
                </a:gridCol>
                <a:gridCol w="1495022">
                  <a:extLst>
                    <a:ext uri="{9D8B030D-6E8A-4147-A177-3AD203B41FA5}">
                      <a16:colId xmlns:a16="http://schemas.microsoft.com/office/drawing/2014/main" val="2690891796"/>
                    </a:ext>
                  </a:extLst>
                </a:gridCol>
                <a:gridCol w="1495022">
                  <a:extLst>
                    <a:ext uri="{9D8B030D-6E8A-4147-A177-3AD203B41FA5}">
                      <a16:colId xmlns:a16="http://schemas.microsoft.com/office/drawing/2014/main" val="3723378948"/>
                    </a:ext>
                  </a:extLst>
                </a:gridCol>
                <a:gridCol w="1495022">
                  <a:extLst>
                    <a:ext uri="{9D8B030D-6E8A-4147-A177-3AD203B41FA5}">
                      <a16:colId xmlns:a16="http://schemas.microsoft.com/office/drawing/2014/main" val="1498371569"/>
                    </a:ext>
                  </a:extLst>
                </a:gridCol>
                <a:gridCol w="1495022">
                  <a:extLst>
                    <a:ext uri="{9D8B030D-6E8A-4147-A177-3AD203B41FA5}">
                      <a16:colId xmlns:a16="http://schemas.microsoft.com/office/drawing/2014/main" val="889807820"/>
                    </a:ext>
                  </a:extLst>
                </a:gridCol>
              </a:tblGrid>
              <a:tr h="375718">
                <a:tc>
                  <a:txBody>
                    <a:bodyPr/>
                    <a:lstStyle/>
                    <a:p>
                      <a:endParaRPr lang="en-US" sz="14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400" b="1" dirty="0">
                          <a:solidFill>
                            <a:sysClr val="windowText" lastClr="000000"/>
                          </a:solidFill>
                        </a:rPr>
                        <a:t>Estimate</a:t>
                      </a:r>
                    </a:p>
                  </a:txBody>
                  <a:tcPr marL="34290" marR="34290" marT="17145" marB="17145">
                    <a:solidFill>
                      <a:schemeClr val="accent2"/>
                    </a:solidFill>
                  </a:tcPr>
                </a:tc>
                <a:tc>
                  <a:txBody>
                    <a:bodyPr/>
                    <a:lstStyle/>
                    <a:p>
                      <a:r>
                        <a:rPr lang="en-US" sz="1400" b="1" dirty="0">
                          <a:solidFill>
                            <a:sysClr val="windowText" lastClr="000000"/>
                          </a:solidFill>
                        </a:rPr>
                        <a:t>Percent Bias</a:t>
                      </a:r>
                    </a:p>
                  </a:txBody>
                  <a:tcPr marL="34290" marR="34290" marT="17145" marB="17145">
                    <a:solidFill>
                      <a:schemeClr val="accent2"/>
                    </a:solidFill>
                  </a:tcPr>
                </a:tc>
                <a:tc>
                  <a:txBody>
                    <a:bodyPr/>
                    <a:lstStyle/>
                    <a:p>
                      <a:r>
                        <a:rPr lang="en-US" sz="1400" b="1" dirty="0">
                          <a:solidFill>
                            <a:sysClr val="windowText" lastClr="000000"/>
                          </a:solidFill>
                        </a:rPr>
                        <a:t>Coverage Rate</a:t>
                      </a:r>
                    </a:p>
                  </a:txBody>
                  <a:tcPr marL="34290" marR="34290" marT="17145" marB="17145">
                    <a:solidFill>
                      <a:schemeClr val="accent2"/>
                    </a:solidFill>
                  </a:tcPr>
                </a:tc>
                <a:tc>
                  <a:txBody>
                    <a:bodyPr/>
                    <a:lstStyle/>
                    <a:p>
                      <a:r>
                        <a:rPr lang="en-US" sz="1400" b="1" dirty="0">
                          <a:solidFill>
                            <a:sysClr val="windowText" lastClr="000000"/>
                          </a:solidFill>
                        </a:rPr>
                        <a:t>Average Width </a:t>
                      </a:r>
                      <a:r>
                        <a:rPr lang="en-US" sz="1000" b="1" dirty="0">
                          <a:solidFill>
                            <a:sysClr val="windowText" lastClr="000000"/>
                          </a:solidFill>
                        </a:rPr>
                        <a:t>(of 95% CI)</a:t>
                      </a:r>
                      <a:endParaRPr lang="en-US" sz="1400" b="1" dirty="0">
                        <a:solidFill>
                          <a:sysClr val="windowText" lastClr="000000"/>
                        </a:solidFill>
                      </a:endParaRPr>
                    </a:p>
                  </a:txBody>
                  <a:tcPr marL="34290" marR="34290" marT="17145" marB="17145">
                    <a:solidFill>
                      <a:schemeClr val="accent2"/>
                    </a:solidFill>
                  </a:tcPr>
                </a:tc>
                <a:extLst>
                  <a:ext uri="{0D108BD9-81ED-4DB2-BD59-A6C34878D82A}">
                    <a16:rowId xmlns:a16="http://schemas.microsoft.com/office/drawing/2014/main" val="1025636070"/>
                  </a:ext>
                </a:extLst>
              </a:tr>
              <a:tr h="232587">
                <a:tc>
                  <a:txBody>
                    <a:bodyPr/>
                    <a:lstStyle/>
                    <a:p>
                      <a:r>
                        <a:rPr lang="en-US" sz="1400" dirty="0"/>
                        <a:t>MCAR</a:t>
                      </a:r>
                    </a:p>
                  </a:txBody>
                  <a:tcPr marL="34290" marR="34290" marT="17145" marB="17145">
                    <a:solidFill>
                      <a:schemeClr val="bg2"/>
                    </a:solidFill>
                  </a:tcPr>
                </a:tc>
                <a:tc>
                  <a:txBody>
                    <a:bodyPr/>
                    <a:lstStyle/>
                    <a:p>
                      <a:r>
                        <a:rPr lang="en-US" sz="1400" dirty="0"/>
                        <a:t>0.9779</a:t>
                      </a:r>
                    </a:p>
                  </a:txBody>
                  <a:tcPr marL="34290" marR="34290" marT="17145" marB="17145"/>
                </a:tc>
                <a:tc>
                  <a:txBody>
                    <a:bodyPr/>
                    <a:lstStyle/>
                    <a:p>
                      <a:r>
                        <a:rPr lang="en-US" sz="1400" dirty="0"/>
                        <a:t>2.209</a:t>
                      </a:r>
                    </a:p>
                  </a:txBody>
                  <a:tcPr marL="34290" marR="34290" marT="17145" marB="17145"/>
                </a:tc>
                <a:tc>
                  <a:txBody>
                    <a:bodyPr/>
                    <a:lstStyle/>
                    <a:p>
                      <a:r>
                        <a:rPr lang="en-US" sz="1400"/>
                        <a:t>0.97</a:t>
                      </a:r>
                      <a:endParaRPr lang="en-US" sz="1400" dirty="0"/>
                    </a:p>
                  </a:txBody>
                  <a:tcPr marL="34290" marR="34290" marT="17145" marB="17145"/>
                </a:tc>
                <a:tc>
                  <a:txBody>
                    <a:bodyPr/>
                    <a:lstStyle/>
                    <a:p>
                      <a:r>
                        <a:rPr lang="en-US" sz="1400"/>
                        <a:t>0.102</a:t>
                      </a:r>
                      <a:endParaRPr lang="en-US" sz="1400" dirty="0"/>
                    </a:p>
                  </a:txBody>
                  <a:tcPr marL="34290" marR="34290" marT="17145" marB="17145"/>
                </a:tc>
                <a:extLst>
                  <a:ext uri="{0D108BD9-81ED-4DB2-BD59-A6C34878D82A}">
                    <a16:rowId xmlns:a16="http://schemas.microsoft.com/office/drawing/2014/main" val="2450062889"/>
                  </a:ext>
                </a:extLst>
              </a:tr>
              <a:tr h="232587">
                <a:tc>
                  <a:txBody>
                    <a:bodyPr/>
                    <a:lstStyle/>
                    <a:p>
                      <a:r>
                        <a:rPr lang="en-US" sz="1400" dirty="0"/>
                        <a:t>MAR-light</a:t>
                      </a:r>
                    </a:p>
                  </a:txBody>
                  <a:tcPr marL="34290" marR="34290" marT="17145" marB="17145">
                    <a:solidFill>
                      <a:schemeClr val="bg2"/>
                    </a:solidFill>
                  </a:tcPr>
                </a:tc>
                <a:tc>
                  <a:txBody>
                    <a:bodyPr/>
                    <a:lstStyle/>
                    <a:p>
                      <a:r>
                        <a:rPr lang="en-US" sz="1400" dirty="0"/>
                        <a:t>0.9768</a:t>
                      </a:r>
                    </a:p>
                  </a:txBody>
                  <a:tcPr marL="34290" marR="34290" marT="17145" marB="17145"/>
                </a:tc>
                <a:tc>
                  <a:txBody>
                    <a:bodyPr/>
                    <a:lstStyle/>
                    <a:p>
                      <a:r>
                        <a:rPr lang="en-US" sz="1400"/>
                        <a:t>2.315</a:t>
                      </a:r>
                      <a:endParaRPr lang="en-US" sz="1400" dirty="0"/>
                    </a:p>
                  </a:txBody>
                  <a:tcPr marL="34290" marR="34290" marT="17145" marB="17145"/>
                </a:tc>
                <a:tc>
                  <a:txBody>
                    <a:bodyPr/>
                    <a:lstStyle/>
                    <a:p>
                      <a:r>
                        <a:rPr lang="en-US" sz="1400" dirty="0"/>
                        <a:t>0.91</a:t>
                      </a:r>
                    </a:p>
                  </a:txBody>
                  <a:tcPr marL="34290" marR="34290" marT="17145" marB="17145"/>
                </a:tc>
                <a:tc>
                  <a:txBody>
                    <a:bodyPr/>
                    <a:lstStyle/>
                    <a:p>
                      <a:r>
                        <a:rPr lang="en-US" sz="1400"/>
                        <a:t>0.108</a:t>
                      </a:r>
                      <a:endParaRPr lang="en-US" sz="1400" dirty="0"/>
                    </a:p>
                  </a:txBody>
                  <a:tcPr marL="34290" marR="34290" marT="17145" marB="17145"/>
                </a:tc>
                <a:extLst>
                  <a:ext uri="{0D108BD9-81ED-4DB2-BD59-A6C34878D82A}">
                    <a16:rowId xmlns:a16="http://schemas.microsoft.com/office/drawing/2014/main" val="106183214"/>
                  </a:ext>
                </a:extLst>
              </a:tr>
              <a:tr h="278670">
                <a:tc>
                  <a:txBody>
                    <a:bodyPr/>
                    <a:lstStyle/>
                    <a:p>
                      <a:r>
                        <a:rPr lang="en-US" sz="1400" dirty="0"/>
                        <a:t>MAR-moderate</a:t>
                      </a:r>
                    </a:p>
                  </a:txBody>
                  <a:tcPr marL="34290" marR="34290" marT="17145" marB="17145">
                    <a:solidFill>
                      <a:schemeClr val="bg2"/>
                    </a:solidFill>
                  </a:tcPr>
                </a:tc>
                <a:tc>
                  <a:txBody>
                    <a:bodyPr/>
                    <a:lstStyle/>
                    <a:p>
                      <a:r>
                        <a:rPr lang="en-US" sz="1400" dirty="0"/>
                        <a:t>0.9799</a:t>
                      </a:r>
                    </a:p>
                  </a:txBody>
                  <a:tcPr marL="34290" marR="34290" marT="17145" marB="17145"/>
                </a:tc>
                <a:tc>
                  <a:txBody>
                    <a:bodyPr/>
                    <a:lstStyle/>
                    <a:p>
                      <a:r>
                        <a:rPr lang="en-US" sz="1400" dirty="0"/>
                        <a:t>2.011</a:t>
                      </a:r>
                    </a:p>
                  </a:txBody>
                  <a:tcPr marL="34290" marR="34290" marT="17145" marB="17145"/>
                </a:tc>
                <a:tc>
                  <a:txBody>
                    <a:bodyPr/>
                    <a:lstStyle/>
                    <a:p>
                      <a:r>
                        <a:rPr lang="en-US" sz="1400"/>
                        <a:t>0.91</a:t>
                      </a:r>
                      <a:endParaRPr lang="en-US" sz="1400" dirty="0"/>
                    </a:p>
                  </a:txBody>
                  <a:tcPr marL="34290" marR="34290" marT="17145" marB="17145"/>
                </a:tc>
                <a:tc>
                  <a:txBody>
                    <a:bodyPr/>
                    <a:lstStyle/>
                    <a:p>
                      <a:r>
                        <a:rPr lang="en-US" sz="1400" dirty="0"/>
                        <a:t>0.095</a:t>
                      </a:r>
                    </a:p>
                  </a:txBody>
                  <a:tcPr marL="34290" marR="34290" marT="17145" marB="17145"/>
                </a:tc>
                <a:extLst>
                  <a:ext uri="{0D108BD9-81ED-4DB2-BD59-A6C34878D82A}">
                    <a16:rowId xmlns:a16="http://schemas.microsoft.com/office/drawing/2014/main" val="2167119470"/>
                  </a:ext>
                </a:extLst>
              </a:tr>
              <a:tr h="232587">
                <a:tc>
                  <a:txBody>
                    <a:bodyPr/>
                    <a:lstStyle/>
                    <a:p>
                      <a:r>
                        <a:rPr lang="en-US" sz="1400"/>
                        <a:t>MAR-heavy</a:t>
                      </a:r>
                      <a:endParaRPr lang="en-US" sz="1400" dirty="0"/>
                    </a:p>
                  </a:txBody>
                  <a:tcPr marL="34290" marR="34290" marT="17145" marB="17145">
                    <a:solidFill>
                      <a:schemeClr val="bg2"/>
                    </a:solidFill>
                  </a:tcPr>
                </a:tc>
                <a:tc>
                  <a:txBody>
                    <a:bodyPr/>
                    <a:lstStyle/>
                    <a:p>
                      <a:r>
                        <a:rPr lang="en-US" sz="1400"/>
                        <a:t>0.9841</a:t>
                      </a:r>
                      <a:endParaRPr lang="en-US" sz="1400" dirty="0"/>
                    </a:p>
                  </a:txBody>
                  <a:tcPr marL="34290" marR="34290" marT="17145" marB="17145"/>
                </a:tc>
                <a:tc>
                  <a:txBody>
                    <a:bodyPr/>
                    <a:lstStyle/>
                    <a:p>
                      <a:r>
                        <a:rPr lang="en-US" sz="1400" dirty="0"/>
                        <a:t>1.588</a:t>
                      </a:r>
                    </a:p>
                  </a:txBody>
                  <a:tcPr marL="34290" marR="34290" marT="17145" marB="17145"/>
                </a:tc>
                <a:tc>
                  <a:txBody>
                    <a:bodyPr/>
                    <a:lstStyle/>
                    <a:p>
                      <a:r>
                        <a:rPr lang="en-US" sz="1400" dirty="0"/>
                        <a:t>0.90</a:t>
                      </a:r>
                    </a:p>
                  </a:txBody>
                  <a:tcPr marL="34290" marR="34290" marT="17145" marB="17145"/>
                </a:tc>
                <a:tc>
                  <a:txBody>
                    <a:bodyPr/>
                    <a:lstStyle/>
                    <a:p>
                      <a:r>
                        <a:rPr lang="en-US" sz="1400"/>
                        <a:t>0.082</a:t>
                      </a:r>
                      <a:endParaRPr lang="en-US" sz="1400" dirty="0"/>
                    </a:p>
                  </a:txBody>
                  <a:tcPr marL="34290" marR="34290" marT="17145" marB="17145"/>
                </a:tc>
                <a:extLst>
                  <a:ext uri="{0D108BD9-81ED-4DB2-BD59-A6C34878D82A}">
                    <a16:rowId xmlns:a16="http://schemas.microsoft.com/office/drawing/2014/main" val="4197118472"/>
                  </a:ext>
                </a:extLst>
              </a:tr>
              <a:tr h="232587">
                <a:tc>
                  <a:txBody>
                    <a:bodyPr/>
                    <a:lstStyle/>
                    <a:p>
                      <a:r>
                        <a:rPr lang="en-US" sz="1400"/>
                        <a:t>MNAR-light</a:t>
                      </a:r>
                      <a:endParaRPr lang="en-US" sz="1400" dirty="0"/>
                    </a:p>
                  </a:txBody>
                  <a:tcPr marL="34290" marR="34290" marT="17145" marB="17145">
                    <a:solidFill>
                      <a:schemeClr val="bg2"/>
                    </a:solidFill>
                  </a:tcPr>
                </a:tc>
                <a:tc>
                  <a:txBody>
                    <a:bodyPr/>
                    <a:lstStyle/>
                    <a:p>
                      <a:r>
                        <a:rPr lang="en-US" sz="1400"/>
                        <a:t>1.0174</a:t>
                      </a:r>
                      <a:endParaRPr lang="en-US" sz="1400" dirty="0"/>
                    </a:p>
                  </a:txBody>
                  <a:tcPr marL="34290" marR="34290" marT="17145" marB="17145"/>
                </a:tc>
                <a:tc>
                  <a:txBody>
                    <a:bodyPr/>
                    <a:lstStyle/>
                    <a:p>
                      <a:r>
                        <a:rPr lang="en-US" sz="1400"/>
                        <a:t>1.740</a:t>
                      </a:r>
                      <a:endParaRPr lang="en-US" sz="1400" dirty="0"/>
                    </a:p>
                  </a:txBody>
                  <a:tcPr marL="34290" marR="34290" marT="17145" marB="17145"/>
                </a:tc>
                <a:tc>
                  <a:txBody>
                    <a:bodyPr/>
                    <a:lstStyle/>
                    <a:p>
                      <a:r>
                        <a:rPr lang="en-US" sz="1400" dirty="0"/>
                        <a:t>0.96</a:t>
                      </a:r>
                    </a:p>
                  </a:txBody>
                  <a:tcPr marL="34290" marR="34290" marT="17145" marB="17145"/>
                </a:tc>
                <a:tc>
                  <a:txBody>
                    <a:bodyPr/>
                    <a:lstStyle/>
                    <a:p>
                      <a:r>
                        <a:rPr lang="en-US" sz="1400" dirty="0"/>
                        <a:t>0.306</a:t>
                      </a:r>
                    </a:p>
                  </a:txBody>
                  <a:tcPr marL="34290" marR="34290" marT="17145" marB="17145"/>
                </a:tc>
                <a:extLst>
                  <a:ext uri="{0D108BD9-81ED-4DB2-BD59-A6C34878D82A}">
                    <a16:rowId xmlns:a16="http://schemas.microsoft.com/office/drawing/2014/main" val="4122388607"/>
                  </a:ext>
                </a:extLst>
              </a:tr>
              <a:tr h="280900">
                <a:tc>
                  <a:txBody>
                    <a:bodyPr/>
                    <a:lstStyle/>
                    <a:p>
                      <a:r>
                        <a:rPr lang="en-US" sz="1400"/>
                        <a:t>MNAR-moderate</a:t>
                      </a:r>
                      <a:endParaRPr lang="en-US" sz="1400" dirty="0"/>
                    </a:p>
                  </a:txBody>
                  <a:tcPr marL="34290" marR="34290" marT="17145" marB="17145">
                    <a:solidFill>
                      <a:schemeClr val="bg2"/>
                    </a:solidFill>
                  </a:tcPr>
                </a:tc>
                <a:tc>
                  <a:txBody>
                    <a:bodyPr/>
                    <a:lstStyle/>
                    <a:p>
                      <a:r>
                        <a:rPr lang="en-US" sz="1400" dirty="0"/>
                        <a:t>1.0262</a:t>
                      </a:r>
                    </a:p>
                  </a:txBody>
                  <a:tcPr marL="34290" marR="34290" marT="17145" marB="17145"/>
                </a:tc>
                <a:tc>
                  <a:txBody>
                    <a:bodyPr/>
                    <a:lstStyle/>
                    <a:p>
                      <a:r>
                        <a:rPr lang="en-US" sz="1400" dirty="0"/>
                        <a:t>2.615</a:t>
                      </a:r>
                    </a:p>
                  </a:txBody>
                  <a:tcPr marL="34290" marR="34290" marT="17145" marB="17145"/>
                </a:tc>
                <a:tc>
                  <a:txBody>
                    <a:bodyPr/>
                    <a:lstStyle/>
                    <a:p>
                      <a:r>
                        <a:rPr lang="en-US" sz="1400"/>
                        <a:t>0.95</a:t>
                      </a:r>
                      <a:endParaRPr lang="en-US" sz="1400" dirty="0"/>
                    </a:p>
                  </a:txBody>
                  <a:tcPr marL="34290" marR="34290" marT="17145" marB="17145"/>
                </a:tc>
                <a:tc>
                  <a:txBody>
                    <a:bodyPr/>
                    <a:lstStyle/>
                    <a:p>
                      <a:r>
                        <a:rPr lang="en-US" sz="1400" dirty="0"/>
                        <a:t>0.331</a:t>
                      </a:r>
                    </a:p>
                  </a:txBody>
                  <a:tcPr marL="34290" marR="34290" marT="17145" marB="17145"/>
                </a:tc>
                <a:extLst>
                  <a:ext uri="{0D108BD9-81ED-4DB2-BD59-A6C34878D82A}">
                    <a16:rowId xmlns:a16="http://schemas.microsoft.com/office/drawing/2014/main" val="1306177704"/>
                  </a:ext>
                </a:extLst>
              </a:tr>
              <a:tr h="232587">
                <a:tc>
                  <a:txBody>
                    <a:bodyPr/>
                    <a:lstStyle/>
                    <a:p>
                      <a:r>
                        <a:rPr lang="en-US" sz="1400" dirty="0"/>
                        <a:t>MNAR-heavy</a:t>
                      </a:r>
                    </a:p>
                  </a:txBody>
                  <a:tcPr marL="34290" marR="34290" marT="17145" marB="17145">
                    <a:solidFill>
                      <a:schemeClr val="bg2"/>
                    </a:solidFill>
                  </a:tcPr>
                </a:tc>
                <a:tc>
                  <a:txBody>
                    <a:bodyPr/>
                    <a:lstStyle/>
                    <a:p>
                      <a:r>
                        <a:rPr lang="en-US" sz="1400" dirty="0"/>
                        <a:t>1.3146</a:t>
                      </a:r>
                    </a:p>
                  </a:txBody>
                  <a:tcPr marL="34290" marR="34290" marT="17145" marB="17145"/>
                </a:tc>
                <a:tc>
                  <a:txBody>
                    <a:bodyPr/>
                    <a:lstStyle/>
                    <a:p>
                      <a:r>
                        <a:rPr lang="en-US" sz="1400" dirty="0"/>
                        <a:t>31.463</a:t>
                      </a:r>
                    </a:p>
                  </a:txBody>
                  <a:tcPr marL="34290" marR="34290" marT="17145" marB="17145"/>
                </a:tc>
                <a:tc>
                  <a:txBody>
                    <a:bodyPr/>
                    <a:lstStyle/>
                    <a:p>
                      <a:r>
                        <a:rPr lang="en-US" sz="1400" dirty="0"/>
                        <a:t>0.57</a:t>
                      </a:r>
                    </a:p>
                  </a:txBody>
                  <a:tcPr marL="34290" marR="34290" marT="17145" marB="17145"/>
                </a:tc>
                <a:tc>
                  <a:txBody>
                    <a:bodyPr/>
                    <a:lstStyle/>
                    <a:p>
                      <a:r>
                        <a:rPr lang="en-US" sz="1400" dirty="0"/>
                        <a:t>0.806</a:t>
                      </a:r>
                    </a:p>
                  </a:txBody>
                  <a:tcPr marL="34290" marR="34290" marT="17145" marB="17145"/>
                </a:tc>
                <a:extLst>
                  <a:ext uri="{0D108BD9-81ED-4DB2-BD59-A6C34878D82A}">
                    <a16:rowId xmlns:a16="http://schemas.microsoft.com/office/drawing/2014/main" val="4228847266"/>
                  </a:ext>
                </a:extLst>
              </a:tr>
            </a:tbl>
          </a:graphicData>
        </a:graphic>
      </p:graphicFrame>
      <p:sp>
        <p:nvSpPr>
          <p:cNvPr id="860" name="TextBox 859">
            <a:extLst>
              <a:ext uri="{FF2B5EF4-FFF2-40B4-BE49-F238E27FC236}">
                <a16:creationId xmlns:a16="http://schemas.microsoft.com/office/drawing/2014/main" id="{0A8603BB-4FF8-2E7A-0FEE-5EAADB55A068}"/>
              </a:ext>
            </a:extLst>
          </p:cNvPr>
          <p:cNvSpPr txBox="1"/>
          <p:nvPr/>
        </p:nvSpPr>
        <p:spPr>
          <a:xfrm>
            <a:off x="11228832" y="7262279"/>
            <a:ext cx="986680" cy="369332"/>
          </a:xfrm>
          <a:prstGeom prst="rect">
            <a:avLst/>
          </a:prstGeom>
          <a:noFill/>
        </p:spPr>
        <p:txBody>
          <a:bodyPr wrap="none" rtlCol="0">
            <a:spAutoFit/>
          </a:bodyPr>
          <a:lstStyle/>
          <a:p>
            <a:r>
              <a:rPr lang="en-US" b="1" u="sng" dirty="0">
                <a:solidFill>
                  <a:schemeClr val="accent2"/>
                </a:solidFill>
              </a:rPr>
              <a:t>RESULTS</a:t>
            </a:r>
          </a:p>
        </p:txBody>
      </p:sp>
      <p:pic>
        <p:nvPicPr>
          <p:cNvPr id="862" name="Picture 861" descr="Chart, box and whisker chart&#10;&#10;Description automatically generated">
            <a:extLst>
              <a:ext uri="{FF2B5EF4-FFF2-40B4-BE49-F238E27FC236}">
                <a16:creationId xmlns:a16="http://schemas.microsoft.com/office/drawing/2014/main" id="{9410FDE2-C78B-4915-3449-1C4ED8DE2DA2}"/>
              </a:ext>
            </a:extLst>
          </p:cNvPr>
          <p:cNvPicPr>
            <a:picLocks noChangeAspect="1"/>
          </p:cNvPicPr>
          <p:nvPr/>
        </p:nvPicPr>
        <p:blipFill rotWithShape="1">
          <a:blip r:embed="rId9">
            <a:alphaModFix/>
          </a:blip>
          <a:srcRect t="21052"/>
          <a:stretch/>
        </p:blipFill>
        <p:spPr>
          <a:xfrm>
            <a:off x="14916603" y="10852108"/>
            <a:ext cx="6076578" cy="2704552"/>
          </a:xfrm>
          <a:prstGeom prst="rect">
            <a:avLst/>
          </a:prstGeom>
        </p:spPr>
      </p:pic>
      <p:sp>
        <p:nvSpPr>
          <p:cNvPr id="863" name="TextBox 862">
            <a:extLst>
              <a:ext uri="{FF2B5EF4-FFF2-40B4-BE49-F238E27FC236}">
                <a16:creationId xmlns:a16="http://schemas.microsoft.com/office/drawing/2014/main" id="{AAB41BC9-7B5F-7DF3-168B-DBB58AB88406}"/>
              </a:ext>
            </a:extLst>
          </p:cNvPr>
          <p:cNvSpPr txBox="1"/>
          <p:nvPr/>
        </p:nvSpPr>
        <p:spPr>
          <a:xfrm>
            <a:off x="11284858" y="13732309"/>
            <a:ext cx="1359668" cy="369332"/>
          </a:xfrm>
          <a:prstGeom prst="rect">
            <a:avLst/>
          </a:prstGeom>
          <a:noFill/>
        </p:spPr>
        <p:txBody>
          <a:bodyPr wrap="none" rtlCol="0">
            <a:spAutoFit/>
          </a:bodyPr>
          <a:lstStyle/>
          <a:p>
            <a:r>
              <a:rPr lang="en-US" b="1" u="sng" dirty="0">
                <a:solidFill>
                  <a:schemeClr val="accent2"/>
                </a:solidFill>
              </a:rPr>
              <a:t>DISCUSSION</a:t>
            </a:r>
          </a:p>
        </p:txBody>
      </p:sp>
      <p:sp>
        <p:nvSpPr>
          <p:cNvPr id="864" name="TextBox 863">
            <a:extLst>
              <a:ext uri="{FF2B5EF4-FFF2-40B4-BE49-F238E27FC236}">
                <a16:creationId xmlns:a16="http://schemas.microsoft.com/office/drawing/2014/main" id="{DCA08361-4B4C-0542-108A-6C06875EE2CE}"/>
              </a:ext>
            </a:extLst>
          </p:cNvPr>
          <p:cNvSpPr txBox="1"/>
          <p:nvPr/>
        </p:nvSpPr>
        <p:spPr>
          <a:xfrm>
            <a:off x="11405071" y="14117289"/>
            <a:ext cx="98643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Depending on the missingness mechanism, the quality of your imputations will vary significantly.</a:t>
            </a:r>
          </a:p>
          <a:p>
            <a:pPr marL="285750" indent="-285750">
              <a:buFont typeface="Arial" panose="020B0604020202020204" pitchFamily="34" charset="0"/>
              <a:buChar char="•"/>
            </a:pPr>
            <a:r>
              <a:rPr lang="en-US" b="1" dirty="0"/>
              <a:t>Bias &amp; average confidence interval width tended to increase as the mechanism’s severity increased. </a:t>
            </a:r>
          </a:p>
          <a:p>
            <a:pPr marL="285750" indent="-285750">
              <a:buFont typeface="Arial" panose="020B0604020202020204" pitchFamily="34" charset="0"/>
              <a:buChar char="•"/>
            </a:pPr>
            <a:r>
              <a:rPr lang="en-US" dirty="0"/>
              <a:t>Although multiple imputation under MAR had the lowest average coverage rate, once we consider how MNAR had much larger confidence intervals, it is clear that </a:t>
            </a:r>
            <a:r>
              <a:rPr lang="en-US" b="1" dirty="0"/>
              <a:t>estimation is most impacted by MNAR mechanisms</a:t>
            </a:r>
            <a:r>
              <a:rPr lang="en-US" dirty="0"/>
              <a:t>.</a:t>
            </a:r>
          </a:p>
        </p:txBody>
      </p:sp>
      <p:sp>
        <p:nvSpPr>
          <p:cNvPr id="865" name="TextBox 864">
            <a:extLst>
              <a:ext uri="{FF2B5EF4-FFF2-40B4-BE49-F238E27FC236}">
                <a16:creationId xmlns:a16="http://schemas.microsoft.com/office/drawing/2014/main" id="{E2EEE3A7-764D-A342-4B80-78A777112790}"/>
              </a:ext>
            </a:extLst>
          </p:cNvPr>
          <p:cNvSpPr txBox="1"/>
          <p:nvPr/>
        </p:nvSpPr>
        <p:spPr>
          <a:xfrm>
            <a:off x="22449663" y="3195784"/>
            <a:ext cx="4085029" cy="369332"/>
          </a:xfrm>
          <a:prstGeom prst="rect">
            <a:avLst/>
          </a:prstGeom>
          <a:noFill/>
        </p:spPr>
        <p:txBody>
          <a:bodyPr wrap="none" rtlCol="0">
            <a:spAutoFit/>
          </a:bodyPr>
          <a:lstStyle/>
          <a:p>
            <a:r>
              <a:rPr lang="en-US" b="1" dirty="0">
                <a:solidFill>
                  <a:schemeClr val="accent2">
                    <a:lumMod val="75000"/>
                  </a:schemeClr>
                </a:solidFill>
              </a:rPr>
              <a:t>Case 1: Missing Data only in Response </a:t>
            </a:r>
            <a:r>
              <a:rPr lang="en-US" b="1" i="1" dirty="0">
                <a:solidFill>
                  <a:schemeClr val="accent2">
                    <a:lumMod val="75000"/>
                  </a:schemeClr>
                </a:solidFill>
              </a:rPr>
              <a:t>Y</a:t>
            </a:r>
            <a:r>
              <a:rPr lang="en-US" b="1" dirty="0">
                <a:solidFill>
                  <a:schemeClr val="accent2">
                    <a:lumMod val="75000"/>
                  </a:schemeClr>
                </a:solidFill>
              </a:rPr>
              <a:t>  </a:t>
            </a:r>
          </a:p>
        </p:txBody>
      </p:sp>
      <mc:AlternateContent xmlns:mc="http://schemas.openxmlformats.org/markup-compatibility/2006" xmlns:a14="http://schemas.microsoft.com/office/drawing/2010/main">
        <mc:Choice Requires="a14">
          <p:sp>
            <p:nvSpPr>
              <p:cNvPr id="866" name="TextBox 865">
                <a:extLst>
                  <a:ext uri="{FF2B5EF4-FFF2-40B4-BE49-F238E27FC236}">
                    <a16:creationId xmlns:a16="http://schemas.microsoft.com/office/drawing/2014/main" id="{C7D4E343-7ECF-5508-C316-F7FAA70EE3B2}"/>
                  </a:ext>
                </a:extLst>
              </p:cNvPr>
              <p:cNvSpPr txBox="1"/>
              <p:nvPr/>
            </p:nvSpPr>
            <p:spPr>
              <a:xfrm>
                <a:off x="22686060" y="3565115"/>
                <a:ext cx="9708673" cy="2658356"/>
              </a:xfrm>
              <a:prstGeom prst="rect">
                <a:avLst/>
              </a:prstGeom>
              <a:noFill/>
            </p:spPr>
            <p:txBody>
              <a:bodyPr wrap="square">
                <a:spAutoFit/>
              </a:bodyPr>
              <a:lstStyle/>
              <a:p>
                <a:pPr>
                  <a:lnSpc>
                    <a:spcPct val="150000"/>
                  </a:lnSpc>
                </a:pPr>
                <a:r>
                  <a:rPr lang="en-US" sz="1400" b="1" u="sng" dirty="0">
                    <a:solidFill>
                      <a:schemeClr val="accent2"/>
                    </a:solidFill>
                  </a:rPr>
                  <a:t>HYPOTHESIS</a:t>
                </a:r>
                <a:r>
                  <a:rPr lang="en-US" sz="1400" b="1" dirty="0">
                    <a:solidFill>
                      <a:schemeClr val="accent2"/>
                    </a:solidFill>
                  </a:rPr>
                  <a:t> </a:t>
                </a:r>
                <a:r>
                  <a:rPr lang="en-US" sz="1400" b="1" dirty="0"/>
                  <a:t>If the missing data occurs only in </a:t>
                </a:r>
                <a:r>
                  <a:rPr lang="en-US" sz="1400" b="1" i="1" dirty="0"/>
                  <a:t>Y, </a:t>
                </a:r>
                <a:r>
                  <a:rPr lang="en-US" sz="1400" b="1" dirty="0"/>
                  <a:t>listwise deletion is preferred as it’s faster and still provides unbiased estimators.</a:t>
                </a:r>
                <a:endParaRPr lang="en-US" sz="1088" b="1" dirty="0"/>
              </a:p>
              <a:p>
                <a:pPr>
                  <a:lnSpc>
                    <a:spcPct val="150000"/>
                  </a:lnSpc>
                </a:pPr>
                <a:r>
                  <a:rPr lang="en-US" sz="1400" b="1" u="sng" dirty="0">
                    <a:solidFill>
                      <a:schemeClr val="accent2"/>
                    </a:solidFill>
                  </a:rPr>
                  <a:t>METHODS</a:t>
                </a:r>
                <a:endParaRPr lang="en-US" sz="1400" b="1" dirty="0"/>
              </a:p>
              <a:p>
                <a:pPr marL="228600" indent="-228600">
                  <a:lnSpc>
                    <a:spcPct val="150000"/>
                  </a:lnSpc>
                  <a:buFont typeface="+mj-lt"/>
                  <a:buAutoNum type="arabicPeriod"/>
                </a:pPr>
                <a:r>
                  <a:rPr lang="en-US" sz="1400" dirty="0"/>
                  <a:t>Create data from model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𝒚</m:t>
                        </m:r>
                      </m:e>
                      <m:sub>
                        <m:r>
                          <a:rPr lang="en-US" sz="1400" b="1" i="1">
                            <a:latin typeface="Cambria Math" panose="02040503050406030204" pitchFamily="18" charset="0"/>
                          </a:rPr>
                          <m:t>𝒊</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𝒊</m:t>
                        </m:r>
                      </m:sub>
                    </m:sSub>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𝟏</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a:latin typeface="Cambria Math" panose="02040503050406030204" pitchFamily="18" charset="0"/>
                          </a:rPr>
                          <m:t>𝟐</m:t>
                        </m:r>
                        <m:r>
                          <a:rPr lang="en-US" sz="1400" b="1" i="1">
                            <a:latin typeface="Cambria Math" panose="02040503050406030204" pitchFamily="18" charset="0"/>
                          </a:rPr>
                          <m:t>,</m:t>
                        </m:r>
                        <m:r>
                          <a:rPr lang="en-US" sz="1400" b="1" i="1">
                            <a:latin typeface="Cambria Math" panose="02040503050406030204" pitchFamily="18" charset="0"/>
                          </a:rPr>
                          <m:t>𝒊</m:t>
                        </m:r>
                      </m:sub>
                    </m:sSub>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𝟐</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a:latin typeface="Cambria Math" panose="02040503050406030204" pitchFamily="18" charset="0"/>
                          </a:rPr>
                          <m:t>𝟑</m:t>
                        </m:r>
                        <m:r>
                          <a:rPr lang="en-US" sz="1400" b="1" i="1">
                            <a:latin typeface="Cambria Math" panose="02040503050406030204" pitchFamily="18" charset="0"/>
                          </a:rPr>
                          <m:t>,</m:t>
                        </m:r>
                        <m:r>
                          <a:rPr lang="en-US" sz="1400" b="1" i="1">
                            <a:latin typeface="Cambria Math" panose="02040503050406030204" pitchFamily="18" charset="0"/>
                          </a:rPr>
                          <m:t>𝒊</m:t>
                        </m:r>
                      </m:sub>
                    </m:sSub>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𝟑</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a:latin typeface="Cambria Math" panose="02040503050406030204" pitchFamily="18" charset="0"/>
                          </a:rPr>
                          <m:t>𝟒</m:t>
                        </m:r>
                        <m:r>
                          <a:rPr lang="en-US" sz="1400" b="1" i="1">
                            <a:latin typeface="Cambria Math" panose="02040503050406030204" pitchFamily="18" charset="0"/>
                          </a:rPr>
                          <m:t>,</m:t>
                        </m:r>
                        <m:r>
                          <a:rPr lang="en-US" sz="1400" b="1" i="1">
                            <a:latin typeface="Cambria Math" panose="02040503050406030204" pitchFamily="18" charset="0"/>
                          </a:rPr>
                          <m:t>𝒊</m:t>
                        </m:r>
                      </m:sub>
                    </m:sSub>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𝟒</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𝝐</m:t>
                        </m:r>
                      </m:e>
                      <m:sub>
                        <m:r>
                          <a:rPr lang="en-US" sz="1400" b="1" i="1">
                            <a:latin typeface="Cambria Math" panose="02040503050406030204" pitchFamily="18" charset="0"/>
                          </a:rPr>
                          <m:t>𝒊</m:t>
                        </m:r>
                      </m:sub>
                    </m:sSub>
                  </m:oMath>
                </a14:m>
                <a:r>
                  <a:rPr lang="en-US" sz="1400" b="1" dirty="0"/>
                  <a:t> ,</a:t>
                </a:r>
                <a:r>
                  <a:rPr lang="en-US" sz="1400" dirty="0"/>
                  <a:t> </a:t>
                </a:r>
                <a:r>
                  <a:rPr lang="en-US" sz="1400" b="1" dirty="0"/>
                  <a:t>where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𝟏</m:t>
                        </m:r>
                      </m:sub>
                    </m:sSub>
                    <m:r>
                      <a:rPr lang="en-US" sz="1400" b="1" i="1">
                        <a:latin typeface="Cambria Math" panose="02040503050406030204" pitchFamily="18" charset="0"/>
                      </a:rPr>
                      <m:t>=</m:t>
                    </m:r>
                    <m:r>
                      <a:rPr lang="en-US" sz="1400" b="1" i="1">
                        <a:latin typeface="Cambria Math" panose="02040503050406030204" pitchFamily="18" charset="0"/>
                      </a:rPr>
                      <m:t>𝟏</m:t>
                    </m:r>
                  </m:oMath>
                </a14:m>
                <a:r>
                  <a:rPr lang="en-US" sz="1400" b="1" dirty="0"/>
                  <a:t>,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𝟐</m:t>
                        </m:r>
                      </m:sub>
                    </m:sSub>
                  </m:oMath>
                </a14:m>
                <a:r>
                  <a:rPr lang="en-US" sz="1400" b="1" dirty="0"/>
                  <a:t> = 2,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𝟑</m:t>
                        </m:r>
                      </m:sub>
                    </m:sSub>
                  </m:oMath>
                </a14:m>
                <a:r>
                  <a:rPr lang="en-US" sz="1400" b="1" dirty="0"/>
                  <a:t> = 3,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𝜷</m:t>
                        </m:r>
                      </m:e>
                      <m:sub>
                        <m:r>
                          <a:rPr lang="en-US" sz="1400" b="1" i="1">
                            <a:latin typeface="Cambria Math" panose="02040503050406030204" pitchFamily="18" charset="0"/>
                          </a:rPr>
                          <m:t>𝟒</m:t>
                        </m:r>
                      </m:sub>
                    </m:sSub>
                  </m:oMath>
                </a14:m>
                <a:r>
                  <a:rPr lang="en-US" sz="1400" b="1" dirty="0"/>
                  <a:t> = 4 .</a:t>
                </a:r>
              </a:p>
              <a:p>
                <a:pPr marL="228600" indent="-228600">
                  <a:lnSpc>
                    <a:spcPct val="150000"/>
                  </a:lnSpc>
                  <a:buFont typeface="+mj-lt"/>
                  <a:buAutoNum type="arabicPeriod"/>
                </a:pPr>
                <a:r>
                  <a:rPr lang="en-US" sz="1400" dirty="0"/>
                  <a:t>Remove data from </a:t>
                </a:r>
                <a:r>
                  <a:rPr lang="en-US" sz="1400" i="1" dirty="0"/>
                  <a:t>only</a:t>
                </a:r>
                <a:r>
                  <a:rPr lang="en-US" sz="1400" dirty="0"/>
                  <a:t> response </a:t>
                </a:r>
                <a:r>
                  <a:rPr lang="en-US" sz="1400" i="1" dirty="0"/>
                  <a:t>Y (</a:t>
                </a:r>
                <a:r>
                  <a:rPr lang="en-US" sz="1400" dirty="0"/>
                  <a:t>MCAR in this simulation example).</a:t>
                </a:r>
              </a:p>
              <a:p>
                <a:pPr marL="228600" indent="-228600">
                  <a:lnSpc>
                    <a:spcPct val="150000"/>
                  </a:lnSpc>
                  <a:buFont typeface="+mj-lt"/>
                  <a:buAutoNum type="arabicPeriod"/>
                </a:pPr>
                <a:r>
                  <a:rPr lang="en-US" sz="1400" dirty="0"/>
                  <a:t>Get estimates using multiple imputation, measuring the runtime</a:t>
                </a:r>
              </a:p>
              <a:p>
                <a:pPr marL="228600" indent="-228600">
                  <a:lnSpc>
                    <a:spcPct val="150000"/>
                  </a:lnSpc>
                  <a:buFont typeface="+mj-lt"/>
                  <a:buAutoNum type="arabicPeriod"/>
                </a:pPr>
                <a:r>
                  <a:rPr lang="en-US" sz="1400" dirty="0"/>
                  <a:t>Get estimates by applying listwise deletion to data, measuring the runtime</a:t>
                </a:r>
              </a:p>
              <a:p>
                <a:pPr marL="228600" indent="-228600">
                  <a:lnSpc>
                    <a:spcPct val="150000"/>
                  </a:lnSpc>
                  <a:buFont typeface="+mj-lt"/>
                  <a:buAutoNum type="arabicPeriod"/>
                </a:pPr>
                <a:r>
                  <a:rPr lang="en-US" sz="1400" dirty="0"/>
                  <a:t>Repeat 1-4 for lots of iterations (</a:t>
                </a:r>
                <a:r>
                  <a:rPr lang="en-US" sz="1400" i="1" dirty="0"/>
                  <a:t>n = 1000</a:t>
                </a:r>
                <a:r>
                  <a:rPr lang="en-US" sz="1400" dirty="0"/>
                  <a:t>)</a:t>
                </a:r>
              </a:p>
              <a:p>
                <a:pPr marL="228600" indent="-228600">
                  <a:lnSpc>
                    <a:spcPct val="150000"/>
                  </a:lnSpc>
                  <a:buFont typeface="+mj-lt"/>
                  <a:buAutoNum type="arabicPeriod"/>
                </a:pPr>
                <a:r>
                  <a:rPr lang="en-US" sz="1400" dirty="0"/>
                  <a:t>Compare the average runtime &amp; pooled performance measures for multiple imputation and listwise deletion.</a:t>
                </a:r>
              </a:p>
            </p:txBody>
          </p:sp>
        </mc:Choice>
        <mc:Fallback xmlns="">
          <p:sp>
            <p:nvSpPr>
              <p:cNvPr id="866" name="TextBox 865">
                <a:extLst>
                  <a:ext uri="{FF2B5EF4-FFF2-40B4-BE49-F238E27FC236}">
                    <a16:creationId xmlns:a16="http://schemas.microsoft.com/office/drawing/2014/main" id="{C7D4E343-7ECF-5508-C316-F7FAA70EE3B2}"/>
                  </a:ext>
                </a:extLst>
              </p:cNvPr>
              <p:cNvSpPr txBox="1">
                <a:spLocks noRot="1" noChangeAspect="1" noMove="1" noResize="1" noEditPoints="1" noAdjustHandles="1" noChangeArrowheads="1" noChangeShapeType="1" noTextEdit="1"/>
              </p:cNvSpPr>
              <p:nvPr/>
            </p:nvSpPr>
            <p:spPr>
              <a:xfrm>
                <a:off x="22686060" y="3565115"/>
                <a:ext cx="9708673" cy="2658356"/>
              </a:xfrm>
              <a:prstGeom prst="rect">
                <a:avLst/>
              </a:prstGeom>
              <a:blipFill>
                <a:blip r:embed="rId10"/>
                <a:stretch>
                  <a:fillRect l="-261" b="-948"/>
                </a:stretch>
              </a:blipFill>
            </p:spPr>
            <p:txBody>
              <a:bodyPr/>
              <a:lstStyle/>
              <a:p>
                <a:r>
                  <a:rPr lang="en-US">
                    <a:noFill/>
                  </a:rPr>
                  <a:t> </a:t>
                </a:r>
              </a:p>
            </p:txBody>
          </p:sp>
        </mc:Fallback>
      </mc:AlternateContent>
      <p:sp>
        <p:nvSpPr>
          <p:cNvPr id="868" name="TextBox 867">
            <a:extLst>
              <a:ext uri="{FF2B5EF4-FFF2-40B4-BE49-F238E27FC236}">
                <a16:creationId xmlns:a16="http://schemas.microsoft.com/office/drawing/2014/main" id="{9A3F0316-1FB1-716B-2FCC-B7CB21516AF9}"/>
              </a:ext>
            </a:extLst>
          </p:cNvPr>
          <p:cNvSpPr txBox="1"/>
          <p:nvPr/>
        </p:nvSpPr>
        <p:spPr>
          <a:xfrm>
            <a:off x="22481506" y="7777351"/>
            <a:ext cx="4758610" cy="369332"/>
          </a:xfrm>
          <a:prstGeom prst="rect">
            <a:avLst/>
          </a:prstGeom>
          <a:noFill/>
        </p:spPr>
        <p:txBody>
          <a:bodyPr wrap="none" rtlCol="0">
            <a:spAutoFit/>
          </a:bodyPr>
          <a:lstStyle/>
          <a:p>
            <a:r>
              <a:rPr lang="en-US" b="1" dirty="0">
                <a:solidFill>
                  <a:schemeClr val="accent2">
                    <a:lumMod val="75000"/>
                  </a:schemeClr>
                </a:solidFill>
              </a:rPr>
              <a:t>Case 2: Missing Data independent of response </a:t>
            </a:r>
            <a:r>
              <a:rPr lang="en-US" b="1" i="1" dirty="0">
                <a:solidFill>
                  <a:schemeClr val="accent2">
                    <a:lumMod val="75000"/>
                  </a:schemeClr>
                </a:solidFill>
              </a:rPr>
              <a:t>Y</a:t>
            </a:r>
            <a:endParaRPr lang="en-US" b="1" dirty="0">
              <a:solidFill>
                <a:schemeClr val="accent2">
                  <a:lumMod val="75000"/>
                </a:schemeClr>
              </a:solidFill>
            </a:endParaRPr>
          </a:p>
        </p:txBody>
      </p:sp>
      <p:sp>
        <p:nvSpPr>
          <p:cNvPr id="870" name="TextBox 869">
            <a:extLst>
              <a:ext uri="{FF2B5EF4-FFF2-40B4-BE49-F238E27FC236}">
                <a16:creationId xmlns:a16="http://schemas.microsoft.com/office/drawing/2014/main" id="{791C5C84-1590-A464-C6F4-D80BDB60A6DB}"/>
              </a:ext>
            </a:extLst>
          </p:cNvPr>
          <p:cNvSpPr txBox="1"/>
          <p:nvPr/>
        </p:nvSpPr>
        <p:spPr>
          <a:xfrm>
            <a:off x="22481506" y="10810094"/>
            <a:ext cx="7746095" cy="369332"/>
          </a:xfrm>
          <a:prstGeom prst="rect">
            <a:avLst/>
          </a:prstGeom>
          <a:noFill/>
        </p:spPr>
        <p:txBody>
          <a:bodyPr wrap="none" rtlCol="0">
            <a:spAutoFit/>
          </a:bodyPr>
          <a:lstStyle/>
          <a:p>
            <a:r>
              <a:rPr lang="en-US" b="1" dirty="0">
                <a:solidFill>
                  <a:schemeClr val="accent2">
                    <a:lumMod val="75000"/>
                  </a:schemeClr>
                </a:solidFill>
              </a:rPr>
              <a:t>Case 3: Logistic regression model &amp; probability to be missing depends </a:t>
            </a:r>
            <a:r>
              <a:rPr lang="en-US" b="1" i="1" dirty="0">
                <a:solidFill>
                  <a:schemeClr val="accent2">
                    <a:lumMod val="75000"/>
                  </a:schemeClr>
                </a:solidFill>
              </a:rPr>
              <a:t>only</a:t>
            </a:r>
            <a:r>
              <a:rPr lang="en-US" b="1" dirty="0">
                <a:solidFill>
                  <a:schemeClr val="accent2">
                    <a:lumMod val="75000"/>
                  </a:schemeClr>
                </a:solidFill>
              </a:rPr>
              <a:t> on </a:t>
            </a:r>
            <a:r>
              <a:rPr lang="en-US" b="1" i="1" dirty="0">
                <a:solidFill>
                  <a:schemeClr val="accent2">
                    <a:lumMod val="75000"/>
                  </a:schemeClr>
                </a:solidFill>
              </a:rPr>
              <a:t>Y</a:t>
            </a:r>
            <a:endParaRPr lang="en-US" b="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71" name="TextBox 870">
                <a:extLst>
                  <a:ext uri="{FF2B5EF4-FFF2-40B4-BE49-F238E27FC236}">
                    <a16:creationId xmlns:a16="http://schemas.microsoft.com/office/drawing/2014/main" id="{21000F19-35B8-51DE-CD31-CA67B689E6B7}"/>
                  </a:ext>
                </a:extLst>
              </p:cNvPr>
              <p:cNvSpPr txBox="1"/>
              <p:nvPr/>
            </p:nvSpPr>
            <p:spPr>
              <a:xfrm>
                <a:off x="22595226" y="11120350"/>
                <a:ext cx="9988577" cy="1587229"/>
              </a:xfrm>
              <a:prstGeom prst="rect">
                <a:avLst/>
              </a:prstGeom>
              <a:noFill/>
            </p:spPr>
            <p:txBody>
              <a:bodyPr wrap="square">
                <a:spAutoFit/>
              </a:bodyPr>
              <a:lstStyle/>
              <a:p>
                <a:pPr>
                  <a:lnSpc>
                    <a:spcPct val="150000"/>
                  </a:lnSpc>
                </a:pPr>
                <a:r>
                  <a:rPr lang="en-US" sz="1400" b="1" u="sng" dirty="0">
                    <a:solidFill>
                      <a:schemeClr val="accent2"/>
                    </a:solidFill>
                  </a:rPr>
                  <a:t>HYPOTHESIS</a:t>
                </a:r>
                <a:r>
                  <a:rPr lang="en-US" sz="1400" b="1" dirty="0"/>
                  <a:t>  If</a:t>
                </a:r>
                <a:r>
                  <a:rPr lang="en-US" sz="1400" b="1" i="1" dirty="0"/>
                  <a:t> </a:t>
                </a:r>
                <a:r>
                  <a:rPr lang="en-US" sz="1400" b="1" dirty="0"/>
                  <a:t>missingness is confined to predictors </a:t>
                </a:r>
                <a:r>
                  <a:rPr lang="en-US" sz="1400" b="1" i="1" dirty="0"/>
                  <a:t>X</a:t>
                </a:r>
                <a:r>
                  <a:rPr lang="en-US" sz="1400" b="1" dirty="0"/>
                  <a:t> and depends only on </a:t>
                </a:r>
                <a:r>
                  <a:rPr lang="en-US" sz="1400" b="1" i="1" dirty="0"/>
                  <a:t>Y </a:t>
                </a:r>
                <a:r>
                  <a:rPr lang="en-US" sz="1400" b="1" dirty="0"/>
                  <a:t>for a logistic regression model, listwise deletion regression coefficients are unbiased.</a:t>
                </a:r>
              </a:p>
              <a:p>
                <a:pPr>
                  <a:lnSpc>
                    <a:spcPct val="150000"/>
                  </a:lnSpc>
                </a:pPr>
                <a:r>
                  <a:rPr lang="en-US" sz="1400" b="1" u="sng" dirty="0">
                    <a:solidFill>
                      <a:schemeClr val="accent2"/>
                    </a:solidFill>
                  </a:rPr>
                  <a:t>METHODS</a:t>
                </a:r>
                <a:r>
                  <a:rPr lang="en-US" sz="1125" b="1" dirty="0">
                    <a:solidFill>
                      <a:schemeClr val="accent2"/>
                    </a:solidFill>
                  </a:rPr>
                  <a:t> </a:t>
                </a:r>
              </a:p>
              <a:p>
                <a:pPr marL="228600" indent="-228600">
                  <a:lnSpc>
                    <a:spcPct val="150000"/>
                  </a:lnSpc>
                  <a:buFont typeface="+mj-lt"/>
                  <a:buAutoNum type="arabicPeriod"/>
                </a:pPr>
                <a:r>
                  <a:rPr lang="en-US" sz="1200" dirty="0"/>
                  <a:t>Create data from logistic regression model, where </a:t>
                </a:r>
                <a14:m>
                  <m:oMath xmlns:m="http://schemas.openxmlformats.org/officeDocument/2006/math">
                    <m:sSub>
                      <m:sSubPr>
                        <m:ctrlPr>
                          <a:rPr lang="en-US" sz="1200" b="1" i="1">
                            <a:latin typeface="Cambria Math" panose="02040503050406030204" pitchFamily="18" charset="0"/>
                          </a:rPr>
                        </m:ctrlPr>
                      </m:sSubPr>
                      <m:e>
                        <m:r>
                          <a:rPr lang="en-US" sz="1200" b="1" i="1">
                            <a:latin typeface="Cambria Math" panose="02040503050406030204" pitchFamily="18" charset="0"/>
                          </a:rPr>
                          <m:t>𝜷</m:t>
                        </m:r>
                      </m:e>
                      <m:sub>
                        <m:r>
                          <a:rPr lang="en-US" sz="1200" b="1" i="1">
                            <a:latin typeface="Cambria Math" panose="02040503050406030204" pitchFamily="18" charset="0"/>
                          </a:rPr>
                          <m:t>𝟏</m:t>
                        </m:r>
                      </m:sub>
                    </m:sSub>
                    <m:r>
                      <a:rPr lang="en-US" sz="1200" b="1" i="1">
                        <a:latin typeface="Cambria Math" panose="02040503050406030204" pitchFamily="18" charset="0"/>
                      </a:rPr>
                      <m:t>=</m:t>
                    </m:r>
                    <m:r>
                      <a:rPr lang="en-US" sz="1200" b="1" i="1">
                        <a:latin typeface="Cambria Math" panose="02040503050406030204" pitchFamily="18" charset="0"/>
                      </a:rPr>
                      <m:t>𝟏</m:t>
                    </m:r>
                  </m:oMath>
                </a14:m>
                <a:r>
                  <a:rPr lang="en-US" sz="1200" b="1" dirty="0"/>
                  <a:t>, </a:t>
                </a:r>
                <a14:m>
                  <m:oMath xmlns:m="http://schemas.openxmlformats.org/officeDocument/2006/math">
                    <m:sSub>
                      <m:sSubPr>
                        <m:ctrlPr>
                          <a:rPr lang="en-US" sz="1200" b="1" i="1">
                            <a:latin typeface="Cambria Math" panose="02040503050406030204" pitchFamily="18" charset="0"/>
                          </a:rPr>
                        </m:ctrlPr>
                      </m:sSubPr>
                      <m:e>
                        <m:r>
                          <a:rPr lang="en-US" sz="1200" b="1" i="1">
                            <a:latin typeface="Cambria Math" panose="02040503050406030204" pitchFamily="18" charset="0"/>
                          </a:rPr>
                          <m:t>𝜷</m:t>
                        </m:r>
                      </m:e>
                      <m:sub>
                        <m:r>
                          <a:rPr lang="en-US" sz="1200" b="1" i="1">
                            <a:latin typeface="Cambria Math" panose="02040503050406030204" pitchFamily="18" charset="0"/>
                          </a:rPr>
                          <m:t>𝟐</m:t>
                        </m:r>
                      </m:sub>
                    </m:sSub>
                  </m:oMath>
                </a14:m>
                <a:r>
                  <a:rPr lang="en-US" sz="1200" b="1" dirty="0"/>
                  <a:t> = 2 .</a:t>
                </a:r>
              </a:p>
              <a:p>
                <a:pPr marL="228600" indent="-228600">
                  <a:lnSpc>
                    <a:spcPct val="150000"/>
                  </a:lnSpc>
                  <a:buFont typeface="+mj-lt"/>
                  <a:buAutoNum type="arabicPeriod"/>
                </a:pPr>
                <a:r>
                  <a:rPr lang="en-US" sz="1200" dirty="0"/>
                  <a:t>Implement missingness where </a:t>
                </a:r>
                <a:r>
                  <a:rPr lang="en-US" sz="1200" i="1" dirty="0"/>
                  <a:t>Y = 0 </a:t>
                </a:r>
                <a:r>
                  <a:rPr lang="en-US" sz="1200" dirty="0"/>
                  <a:t> observations have greater missingness probability in predictors than </a:t>
                </a:r>
                <a:r>
                  <a:rPr lang="en-US" sz="1200" i="1" dirty="0"/>
                  <a:t>Y = 1 </a:t>
                </a:r>
                <a:r>
                  <a:rPr lang="en-US" sz="1200" dirty="0"/>
                  <a:t>observations.</a:t>
                </a:r>
                <a:endParaRPr lang="en-US" sz="1200" i="1" dirty="0"/>
              </a:p>
            </p:txBody>
          </p:sp>
        </mc:Choice>
        <mc:Fallback xmlns="">
          <p:sp>
            <p:nvSpPr>
              <p:cNvPr id="871" name="TextBox 870">
                <a:extLst>
                  <a:ext uri="{FF2B5EF4-FFF2-40B4-BE49-F238E27FC236}">
                    <a16:creationId xmlns:a16="http://schemas.microsoft.com/office/drawing/2014/main" id="{21000F19-35B8-51DE-CD31-CA67B689E6B7}"/>
                  </a:ext>
                </a:extLst>
              </p:cNvPr>
              <p:cNvSpPr txBox="1">
                <a:spLocks noRot="1" noChangeAspect="1" noMove="1" noResize="1" noEditPoints="1" noAdjustHandles="1" noChangeArrowheads="1" noChangeShapeType="1" noTextEdit="1"/>
              </p:cNvSpPr>
              <p:nvPr/>
            </p:nvSpPr>
            <p:spPr>
              <a:xfrm>
                <a:off x="22595226" y="11120350"/>
                <a:ext cx="9988577" cy="1587229"/>
              </a:xfrm>
              <a:prstGeom prst="rect">
                <a:avLst/>
              </a:prstGeom>
              <a:blipFill>
                <a:blip r:embed="rId11"/>
                <a:stretch>
                  <a:fillRect l="-254" b="-1587"/>
                </a:stretch>
              </a:blipFill>
            </p:spPr>
            <p:txBody>
              <a:bodyPr/>
              <a:lstStyle/>
              <a:p>
                <a:r>
                  <a:rPr lang="en-US">
                    <a:noFill/>
                  </a:rPr>
                  <a:t> </a:t>
                </a:r>
              </a:p>
            </p:txBody>
          </p:sp>
        </mc:Fallback>
      </mc:AlternateContent>
      <p:pic>
        <p:nvPicPr>
          <p:cNvPr id="875" name="Picture 874">
            <a:extLst>
              <a:ext uri="{FF2B5EF4-FFF2-40B4-BE49-F238E27FC236}">
                <a16:creationId xmlns:a16="http://schemas.microsoft.com/office/drawing/2014/main" id="{2274BA73-27F7-8FAF-5352-B5B1C9F3E6E0}"/>
              </a:ext>
            </a:extLst>
          </p:cNvPr>
          <p:cNvPicPr>
            <a:picLocks/>
          </p:cNvPicPr>
          <p:nvPr/>
        </p:nvPicPr>
        <p:blipFill>
          <a:blip r:embed="rId12"/>
          <a:srcRect/>
          <a:stretch/>
        </p:blipFill>
        <p:spPr>
          <a:xfrm>
            <a:off x="26491548" y="6403601"/>
            <a:ext cx="2258568" cy="1316736"/>
          </a:xfrm>
          <a:prstGeom prst="rect">
            <a:avLst/>
          </a:prstGeom>
        </p:spPr>
      </p:pic>
      <p:sp>
        <p:nvSpPr>
          <p:cNvPr id="878" name="TextBox 877">
            <a:extLst>
              <a:ext uri="{FF2B5EF4-FFF2-40B4-BE49-F238E27FC236}">
                <a16:creationId xmlns:a16="http://schemas.microsoft.com/office/drawing/2014/main" id="{6763A3BE-7021-DB76-9B0E-F10346C92647}"/>
              </a:ext>
            </a:extLst>
          </p:cNvPr>
          <p:cNvSpPr txBox="1"/>
          <p:nvPr/>
        </p:nvSpPr>
        <p:spPr>
          <a:xfrm>
            <a:off x="23561138" y="6152109"/>
            <a:ext cx="1596719" cy="338554"/>
          </a:xfrm>
          <a:prstGeom prst="rect">
            <a:avLst/>
          </a:prstGeom>
          <a:noFill/>
        </p:spPr>
        <p:txBody>
          <a:bodyPr wrap="none" rtlCol="0">
            <a:spAutoFit/>
          </a:bodyPr>
          <a:lstStyle/>
          <a:p>
            <a:r>
              <a:rPr lang="en-US" sz="1600" u="sng" dirty="0">
                <a:solidFill>
                  <a:schemeClr val="accent2"/>
                </a:solidFill>
              </a:rPr>
              <a:t>Listwise Deletion</a:t>
            </a:r>
          </a:p>
        </p:txBody>
      </p:sp>
      <p:sp>
        <p:nvSpPr>
          <p:cNvPr id="881" name="TextBox 880">
            <a:extLst>
              <a:ext uri="{FF2B5EF4-FFF2-40B4-BE49-F238E27FC236}">
                <a16:creationId xmlns:a16="http://schemas.microsoft.com/office/drawing/2014/main" id="{7DF7A709-3FE6-C688-A059-79B505CB9076}"/>
              </a:ext>
            </a:extLst>
          </p:cNvPr>
          <p:cNvSpPr txBox="1"/>
          <p:nvPr/>
        </p:nvSpPr>
        <p:spPr>
          <a:xfrm>
            <a:off x="29831901" y="6163205"/>
            <a:ext cx="1855380" cy="338554"/>
          </a:xfrm>
          <a:prstGeom prst="rect">
            <a:avLst/>
          </a:prstGeom>
          <a:noFill/>
        </p:spPr>
        <p:txBody>
          <a:bodyPr wrap="none" rtlCol="0">
            <a:spAutoFit/>
          </a:bodyPr>
          <a:lstStyle/>
          <a:p>
            <a:r>
              <a:rPr lang="en-US" sz="1600" u="sng" dirty="0">
                <a:solidFill>
                  <a:schemeClr val="accent2"/>
                </a:solidFill>
              </a:rPr>
              <a:t>Multiple Imputation</a:t>
            </a:r>
          </a:p>
        </p:txBody>
      </p:sp>
      <mc:AlternateContent xmlns:mc="http://schemas.openxmlformats.org/markup-compatibility/2006" xmlns:a14="http://schemas.microsoft.com/office/drawing/2010/main">
        <mc:Choice Requires="a14">
          <p:sp>
            <p:nvSpPr>
              <p:cNvPr id="883" name="TextBox 882">
                <a:extLst>
                  <a:ext uri="{FF2B5EF4-FFF2-40B4-BE49-F238E27FC236}">
                    <a16:creationId xmlns:a16="http://schemas.microsoft.com/office/drawing/2014/main" id="{038FC468-B98D-44F6-34F4-B1BF8C294B6C}"/>
                  </a:ext>
                </a:extLst>
              </p:cNvPr>
              <p:cNvSpPr txBox="1"/>
              <p:nvPr/>
            </p:nvSpPr>
            <p:spPr>
              <a:xfrm>
                <a:off x="22522706" y="8107914"/>
                <a:ext cx="8166016" cy="963534"/>
              </a:xfrm>
              <a:prstGeom prst="rect">
                <a:avLst/>
              </a:prstGeom>
              <a:noFill/>
            </p:spPr>
            <p:txBody>
              <a:bodyPr wrap="square" rtlCol="0">
                <a:spAutoFit/>
              </a:bodyPr>
              <a:lstStyle/>
              <a:p>
                <a:pPr>
                  <a:lnSpc>
                    <a:spcPct val="150000"/>
                  </a:lnSpc>
                </a:pPr>
                <a:r>
                  <a:rPr lang="en-US" sz="1400" b="1" u="sng" dirty="0">
                    <a:solidFill>
                      <a:schemeClr val="accent2"/>
                    </a:solidFill>
                  </a:rPr>
                  <a:t>HYPOTHESIS</a:t>
                </a:r>
                <a:r>
                  <a:rPr lang="en-US" sz="1400" b="1" dirty="0"/>
                  <a:t> If missingness isn’t dependent on </a:t>
                </a:r>
                <a:r>
                  <a:rPr lang="en-US" sz="1400" b="1" i="1" dirty="0"/>
                  <a:t>Y</a:t>
                </a:r>
                <a:r>
                  <a:rPr lang="en-US" sz="1400" b="1" dirty="0"/>
                  <a:t>, regression coefficients are free of bias.</a:t>
                </a:r>
              </a:p>
              <a:p>
                <a:pPr>
                  <a:lnSpc>
                    <a:spcPct val="150000"/>
                  </a:lnSpc>
                </a:pPr>
                <a:r>
                  <a:rPr lang="en-US" sz="1400" b="1" u="sng" dirty="0">
                    <a:solidFill>
                      <a:schemeClr val="accent2"/>
                    </a:solidFill>
                  </a:rPr>
                  <a:t>METHODS</a:t>
                </a:r>
              </a:p>
              <a:p>
                <a:pPr marL="285750" indent="-285750">
                  <a:buFont typeface="Arial" panose="020B0604020202020204" pitchFamily="34" charset="0"/>
                  <a:buChar char="•"/>
                </a:pPr>
                <a:r>
                  <a:rPr lang="en-US" sz="1400" dirty="0"/>
                  <a:t>Replicating Case 1 Methods but in step (2), </a:t>
                </a:r>
                <a:r>
                  <a:rPr lang="en-US" sz="1400" b="1" dirty="0"/>
                  <a:t>create missingness in </a:t>
                </a:r>
                <a14:m>
                  <m:oMath xmlns:m="http://schemas.openxmlformats.org/officeDocument/2006/math">
                    <m:sSub>
                      <m:sSubPr>
                        <m:ctrlPr>
                          <a:rPr lang="en-US" sz="1400" b="1" i="1">
                            <a:latin typeface="Cambria Math" panose="02040503050406030204" pitchFamily="18" charset="0"/>
                          </a:rPr>
                        </m:ctrlPr>
                      </m:sSubPr>
                      <m:e>
                        <m:r>
                          <a:rPr lang="en-US" sz="1400" b="1" i="1" smtClean="0">
                            <a:latin typeface="Cambria Math" panose="02040503050406030204" pitchFamily="18" charset="0"/>
                          </a:rPr>
                          <m:t>𝑿</m:t>
                        </m:r>
                      </m:e>
                      <m:sub>
                        <m:r>
                          <a:rPr lang="en-US" sz="1400" b="1" i="1">
                            <a:latin typeface="Cambria Math" panose="02040503050406030204" pitchFamily="18" charset="0"/>
                          </a:rPr>
                          <m:t>𝟏</m:t>
                        </m:r>
                        <m:r>
                          <a:rPr lang="en-US" sz="1400" b="1" i="1">
                            <a:latin typeface="Cambria Math" panose="02040503050406030204" pitchFamily="18" charset="0"/>
                          </a:rPr>
                          <m:t>,</m:t>
                        </m:r>
                      </m:sub>
                    </m:sSub>
                    <m:r>
                      <a:rPr lang="en-US" sz="1400" b="1"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𝑿</m:t>
                        </m:r>
                      </m:e>
                      <m:sub>
                        <m:r>
                          <a:rPr lang="en-US" sz="1400" b="1" i="1" smtClean="0">
                            <a:latin typeface="Cambria Math" panose="02040503050406030204" pitchFamily="18" charset="0"/>
                          </a:rPr>
                          <m:t>𝟑</m:t>
                        </m:r>
                      </m:sub>
                    </m:sSub>
                    <m:r>
                      <a:rPr lang="en-US" sz="1400" b="1"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𝑿</m:t>
                        </m:r>
                      </m:e>
                      <m:sub>
                        <m:r>
                          <a:rPr lang="en-US" sz="1400" b="1" i="1" smtClean="0">
                            <a:latin typeface="Cambria Math" panose="02040503050406030204" pitchFamily="18" charset="0"/>
                          </a:rPr>
                          <m:t>𝟒</m:t>
                        </m:r>
                      </m:sub>
                    </m:sSub>
                  </m:oMath>
                </a14:m>
                <a:r>
                  <a:rPr lang="en-US" sz="1400" b="1" i="1" dirty="0"/>
                  <a:t> </a:t>
                </a:r>
                <a:r>
                  <a:rPr lang="en-US" sz="1400" b="1" dirty="0"/>
                  <a:t>dependent </a:t>
                </a:r>
                <a:r>
                  <a:rPr lang="en-US" sz="1400" b="1" i="1" dirty="0"/>
                  <a:t>on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𝑿</m:t>
                        </m:r>
                      </m:e>
                      <m:sub>
                        <m:r>
                          <a:rPr lang="en-US" sz="1400" b="1" i="1" smtClean="0">
                            <a:latin typeface="Cambria Math" panose="02040503050406030204" pitchFamily="18" charset="0"/>
                          </a:rPr>
                          <m:t>𝟐</m:t>
                        </m:r>
                      </m:sub>
                    </m:sSub>
                  </m:oMath>
                </a14:m>
                <a:r>
                  <a:rPr lang="en-US" sz="1400" b="1" i="1" dirty="0"/>
                  <a:t> </a:t>
                </a:r>
                <a:r>
                  <a:rPr lang="en-US" sz="1400" b="1" dirty="0"/>
                  <a:t>value</a:t>
                </a:r>
              </a:p>
            </p:txBody>
          </p:sp>
        </mc:Choice>
        <mc:Fallback xmlns="">
          <p:sp>
            <p:nvSpPr>
              <p:cNvPr id="883" name="TextBox 882">
                <a:extLst>
                  <a:ext uri="{FF2B5EF4-FFF2-40B4-BE49-F238E27FC236}">
                    <a16:creationId xmlns:a16="http://schemas.microsoft.com/office/drawing/2014/main" id="{038FC468-B98D-44F6-34F4-B1BF8C294B6C}"/>
                  </a:ext>
                </a:extLst>
              </p:cNvPr>
              <p:cNvSpPr txBox="1">
                <a:spLocks noRot="1" noChangeAspect="1" noMove="1" noResize="1" noEditPoints="1" noAdjustHandles="1" noChangeArrowheads="1" noChangeShapeType="1" noTextEdit="1"/>
              </p:cNvSpPr>
              <p:nvPr/>
            </p:nvSpPr>
            <p:spPr>
              <a:xfrm>
                <a:off x="22522706" y="8107914"/>
                <a:ext cx="8166016" cy="963534"/>
              </a:xfrm>
              <a:prstGeom prst="rect">
                <a:avLst/>
              </a:prstGeom>
              <a:blipFill>
                <a:blip r:embed="rId15"/>
                <a:stretch>
                  <a:fillRect l="-311" b="-5195"/>
                </a:stretch>
              </a:blipFill>
            </p:spPr>
            <p:txBody>
              <a:bodyPr/>
              <a:lstStyle/>
              <a:p>
                <a:r>
                  <a:rPr lang="en-US">
                    <a:noFill/>
                  </a:rPr>
                  <a:t> </a:t>
                </a:r>
              </a:p>
            </p:txBody>
          </p:sp>
        </mc:Fallback>
      </mc:AlternateContent>
      <p:sp>
        <p:nvSpPr>
          <p:cNvPr id="889" name="TextBox 888">
            <a:extLst>
              <a:ext uri="{FF2B5EF4-FFF2-40B4-BE49-F238E27FC236}">
                <a16:creationId xmlns:a16="http://schemas.microsoft.com/office/drawing/2014/main" id="{9FB99765-383D-2A13-C580-CF8CEE7DB045}"/>
              </a:ext>
            </a:extLst>
          </p:cNvPr>
          <p:cNvSpPr txBox="1"/>
          <p:nvPr/>
        </p:nvSpPr>
        <p:spPr>
          <a:xfrm>
            <a:off x="23561138" y="9071448"/>
            <a:ext cx="1596719" cy="338554"/>
          </a:xfrm>
          <a:prstGeom prst="rect">
            <a:avLst/>
          </a:prstGeom>
          <a:noFill/>
        </p:spPr>
        <p:txBody>
          <a:bodyPr wrap="none" rtlCol="0">
            <a:spAutoFit/>
          </a:bodyPr>
          <a:lstStyle/>
          <a:p>
            <a:r>
              <a:rPr lang="en-US" sz="1600" u="sng" dirty="0">
                <a:solidFill>
                  <a:schemeClr val="accent2"/>
                </a:solidFill>
              </a:rPr>
              <a:t>Listwise Deletion</a:t>
            </a:r>
          </a:p>
        </p:txBody>
      </p:sp>
      <p:sp>
        <p:nvSpPr>
          <p:cNvPr id="890" name="TextBox 889">
            <a:extLst>
              <a:ext uri="{FF2B5EF4-FFF2-40B4-BE49-F238E27FC236}">
                <a16:creationId xmlns:a16="http://schemas.microsoft.com/office/drawing/2014/main" id="{33956F3D-38A6-FED2-F3C6-99FB6C523359}"/>
              </a:ext>
            </a:extLst>
          </p:cNvPr>
          <p:cNvSpPr txBox="1"/>
          <p:nvPr/>
        </p:nvSpPr>
        <p:spPr>
          <a:xfrm>
            <a:off x="29304289" y="9071448"/>
            <a:ext cx="1855380" cy="338554"/>
          </a:xfrm>
          <a:prstGeom prst="rect">
            <a:avLst/>
          </a:prstGeom>
          <a:noFill/>
        </p:spPr>
        <p:txBody>
          <a:bodyPr wrap="none" rtlCol="0">
            <a:spAutoFit/>
          </a:bodyPr>
          <a:lstStyle/>
          <a:p>
            <a:r>
              <a:rPr lang="en-US" sz="1600" u="sng" dirty="0">
                <a:solidFill>
                  <a:schemeClr val="accent2"/>
                </a:solidFill>
              </a:rPr>
              <a:t>Multiple Imputation</a:t>
            </a:r>
          </a:p>
        </p:txBody>
      </p:sp>
      <p:pic>
        <p:nvPicPr>
          <p:cNvPr id="904" name="Picture 903">
            <a:extLst>
              <a:ext uri="{FF2B5EF4-FFF2-40B4-BE49-F238E27FC236}">
                <a16:creationId xmlns:a16="http://schemas.microsoft.com/office/drawing/2014/main" id="{555E8375-8BDB-E5AA-AF1B-0681159046BD}"/>
              </a:ext>
            </a:extLst>
          </p:cNvPr>
          <p:cNvPicPr>
            <a:picLocks/>
          </p:cNvPicPr>
          <p:nvPr/>
        </p:nvPicPr>
        <p:blipFill>
          <a:blip r:embed="rId16"/>
          <a:srcRect/>
          <a:stretch/>
        </p:blipFill>
        <p:spPr>
          <a:xfrm>
            <a:off x="26416624" y="12913837"/>
            <a:ext cx="2258568" cy="1150309"/>
          </a:xfrm>
          <a:prstGeom prst="rect">
            <a:avLst/>
          </a:prstGeom>
        </p:spPr>
      </p:pic>
      <p:pic>
        <p:nvPicPr>
          <p:cNvPr id="908" name="Picture 907">
            <a:extLst>
              <a:ext uri="{FF2B5EF4-FFF2-40B4-BE49-F238E27FC236}">
                <a16:creationId xmlns:a16="http://schemas.microsoft.com/office/drawing/2014/main" id="{C4ADF9D7-DFDD-9AF5-6AE2-3BC10DC30C2F}"/>
              </a:ext>
            </a:extLst>
          </p:cNvPr>
          <p:cNvPicPr>
            <a:picLocks/>
          </p:cNvPicPr>
          <p:nvPr/>
        </p:nvPicPr>
        <p:blipFill>
          <a:blip r:embed="rId17"/>
          <a:srcRect/>
          <a:stretch/>
        </p:blipFill>
        <p:spPr>
          <a:xfrm>
            <a:off x="29187648" y="9431794"/>
            <a:ext cx="3108960" cy="1316736"/>
          </a:xfrm>
          <a:prstGeom prst="rect">
            <a:avLst/>
          </a:prstGeom>
        </p:spPr>
      </p:pic>
      <p:pic>
        <p:nvPicPr>
          <p:cNvPr id="912" name="Picture 911">
            <a:extLst>
              <a:ext uri="{FF2B5EF4-FFF2-40B4-BE49-F238E27FC236}">
                <a16:creationId xmlns:a16="http://schemas.microsoft.com/office/drawing/2014/main" id="{5840C2E2-D300-DE5B-525D-AF1ECA2CF98B}"/>
              </a:ext>
            </a:extLst>
          </p:cNvPr>
          <p:cNvPicPr>
            <a:picLocks/>
          </p:cNvPicPr>
          <p:nvPr/>
        </p:nvPicPr>
        <p:blipFill>
          <a:blip r:embed="rId18"/>
          <a:srcRect/>
          <a:stretch/>
        </p:blipFill>
        <p:spPr>
          <a:xfrm>
            <a:off x="23070312" y="9431878"/>
            <a:ext cx="3108960" cy="1319225"/>
          </a:xfrm>
          <a:prstGeom prst="rect">
            <a:avLst/>
          </a:prstGeom>
        </p:spPr>
      </p:pic>
      <p:sp>
        <p:nvSpPr>
          <p:cNvPr id="913" name="TextBox 912">
            <a:extLst>
              <a:ext uri="{FF2B5EF4-FFF2-40B4-BE49-F238E27FC236}">
                <a16:creationId xmlns:a16="http://schemas.microsoft.com/office/drawing/2014/main" id="{16BCD338-A119-E14D-D279-CB65B2E5DFAF}"/>
              </a:ext>
            </a:extLst>
          </p:cNvPr>
          <p:cNvSpPr txBox="1"/>
          <p:nvPr/>
        </p:nvSpPr>
        <p:spPr>
          <a:xfrm>
            <a:off x="23561138" y="12679195"/>
            <a:ext cx="1596719" cy="338554"/>
          </a:xfrm>
          <a:prstGeom prst="rect">
            <a:avLst/>
          </a:prstGeom>
          <a:noFill/>
        </p:spPr>
        <p:txBody>
          <a:bodyPr wrap="none" rtlCol="0">
            <a:spAutoFit/>
          </a:bodyPr>
          <a:lstStyle/>
          <a:p>
            <a:r>
              <a:rPr lang="en-US" sz="1600" u="sng" dirty="0">
                <a:solidFill>
                  <a:schemeClr val="accent2"/>
                </a:solidFill>
              </a:rPr>
              <a:t>Listwise Deletion</a:t>
            </a:r>
          </a:p>
        </p:txBody>
      </p:sp>
      <p:sp>
        <p:nvSpPr>
          <p:cNvPr id="914" name="TextBox 913">
            <a:extLst>
              <a:ext uri="{FF2B5EF4-FFF2-40B4-BE49-F238E27FC236}">
                <a16:creationId xmlns:a16="http://schemas.microsoft.com/office/drawing/2014/main" id="{BED4F761-BC7D-AC02-B43B-2B681EE2BB66}"/>
              </a:ext>
            </a:extLst>
          </p:cNvPr>
          <p:cNvSpPr txBox="1"/>
          <p:nvPr/>
        </p:nvSpPr>
        <p:spPr>
          <a:xfrm>
            <a:off x="29616174" y="12657273"/>
            <a:ext cx="1855380" cy="338554"/>
          </a:xfrm>
          <a:prstGeom prst="rect">
            <a:avLst/>
          </a:prstGeom>
          <a:noFill/>
        </p:spPr>
        <p:txBody>
          <a:bodyPr wrap="none" rtlCol="0">
            <a:spAutoFit/>
          </a:bodyPr>
          <a:lstStyle/>
          <a:p>
            <a:r>
              <a:rPr lang="en-US" sz="1600" u="sng" dirty="0">
                <a:solidFill>
                  <a:schemeClr val="accent2"/>
                </a:solidFill>
              </a:rPr>
              <a:t>Multiple Imputation</a:t>
            </a:r>
          </a:p>
        </p:txBody>
      </p:sp>
      <p:pic>
        <p:nvPicPr>
          <p:cNvPr id="919" name="Picture 918" descr="Chart&#10;&#10;Description automatically generated">
            <a:extLst>
              <a:ext uri="{FF2B5EF4-FFF2-40B4-BE49-F238E27FC236}">
                <a16:creationId xmlns:a16="http://schemas.microsoft.com/office/drawing/2014/main" id="{4F923702-AA8E-FE05-76E9-61958F823C32}"/>
              </a:ext>
            </a:extLst>
          </p:cNvPr>
          <p:cNvPicPr>
            <a:picLocks noChangeAspect="1"/>
          </p:cNvPicPr>
          <p:nvPr/>
        </p:nvPicPr>
        <p:blipFill>
          <a:blip r:embed="rId19"/>
          <a:stretch>
            <a:fillRect/>
          </a:stretch>
        </p:blipFill>
        <p:spPr>
          <a:xfrm>
            <a:off x="30688722" y="11502861"/>
            <a:ext cx="1607334" cy="1092848"/>
          </a:xfrm>
          <a:prstGeom prst="rect">
            <a:avLst/>
          </a:prstGeom>
        </p:spPr>
      </p:pic>
      <p:sp>
        <p:nvSpPr>
          <p:cNvPr id="920" name="TextBox 919">
            <a:extLst>
              <a:ext uri="{FF2B5EF4-FFF2-40B4-BE49-F238E27FC236}">
                <a16:creationId xmlns:a16="http://schemas.microsoft.com/office/drawing/2014/main" id="{5487F944-9525-612C-543B-C8B048929F81}"/>
              </a:ext>
            </a:extLst>
          </p:cNvPr>
          <p:cNvSpPr txBox="1"/>
          <p:nvPr/>
        </p:nvSpPr>
        <p:spPr>
          <a:xfrm>
            <a:off x="22538317" y="14219049"/>
            <a:ext cx="7108475" cy="2677656"/>
          </a:xfrm>
          <a:prstGeom prst="rect">
            <a:avLst/>
          </a:prstGeom>
          <a:noFill/>
        </p:spPr>
        <p:txBody>
          <a:bodyPr wrap="square" rtlCol="0">
            <a:spAutoFit/>
          </a:bodyPr>
          <a:lstStyle/>
          <a:p>
            <a:r>
              <a:rPr lang="en-US" b="1" u="sng" dirty="0">
                <a:solidFill>
                  <a:schemeClr val="accent2"/>
                </a:solidFill>
              </a:rPr>
              <a:t>DISCUSSION</a:t>
            </a:r>
            <a:endParaRPr lang="en-US" sz="1400" b="1" u="sng" dirty="0">
              <a:solidFill>
                <a:schemeClr val="accent2"/>
              </a:solidFill>
            </a:endParaRPr>
          </a:p>
          <a:p>
            <a:pPr marL="285750" indent="-285750">
              <a:buFont typeface="Arial" panose="020B0604020202020204" pitchFamily="34" charset="0"/>
              <a:buChar char="•"/>
            </a:pPr>
            <a:r>
              <a:rPr lang="en-US" sz="1600" dirty="0"/>
              <a:t>In each of the situations above, </a:t>
            </a:r>
            <a:r>
              <a:rPr lang="en-US" sz="1600" b="1" dirty="0"/>
              <a:t>listwise deletion is orders of magnitude faster and provides unbiased estimates of regression coefficients</a:t>
            </a:r>
            <a:r>
              <a:rPr lang="en-US" sz="1600" dirty="0"/>
              <a:t>.</a:t>
            </a:r>
          </a:p>
          <a:p>
            <a:pPr marL="285750" indent="-285750">
              <a:buFont typeface="Arial" panose="020B0604020202020204" pitchFamily="34" charset="0"/>
              <a:buChar char="•"/>
            </a:pPr>
            <a:r>
              <a:rPr lang="en-US" sz="1600" dirty="0"/>
              <a:t>If in doubt, multiple imputation for your dataset is the safest approach </a:t>
            </a:r>
          </a:p>
          <a:p>
            <a:pPr marL="285750" indent="-285750">
              <a:buFont typeface="Arial" panose="020B0604020202020204" pitchFamily="34" charset="0"/>
              <a:buChar char="•"/>
            </a:pPr>
            <a:r>
              <a:rPr lang="en-US" sz="1600" dirty="0"/>
              <a:t>There are far more imputation methods than just the two discussed here; it is vital to deliberately consider which imputation method is best for your dataset when performing statistical analyses.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u="sng" dirty="0">
              <a:solidFill>
                <a:schemeClr val="accent2"/>
              </a:solidFill>
            </a:endParaRPr>
          </a:p>
        </p:txBody>
      </p:sp>
      <p:graphicFrame>
        <p:nvGraphicFramePr>
          <p:cNvPr id="921" name="Table 808">
            <a:extLst>
              <a:ext uri="{FF2B5EF4-FFF2-40B4-BE49-F238E27FC236}">
                <a16:creationId xmlns:a16="http://schemas.microsoft.com/office/drawing/2014/main" id="{F3EFA39B-EA32-F141-6F1D-6C8511DC5B9D}"/>
              </a:ext>
            </a:extLst>
          </p:cNvPr>
          <p:cNvGraphicFramePr>
            <a:graphicFrameLocks noGrp="1"/>
          </p:cNvGraphicFramePr>
          <p:nvPr>
            <p:extLst>
              <p:ext uri="{D42A27DB-BD31-4B8C-83A1-F6EECF244321}">
                <p14:modId xmlns:p14="http://schemas.microsoft.com/office/powerpoint/2010/main" val="3072623621"/>
              </p:ext>
            </p:extLst>
          </p:nvPr>
        </p:nvGraphicFramePr>
        <p:xfrm>
          <a:off x="29585349" y="14592597"/>
          <a:ext cx="2809384" cy="1430000"/>
        </p:xfrm>
        <a:graphic>
          <a:graphicData uri="http://schemas.openxmlformats.org/drawingml/2006/table">
            <a:tbl>
              <a:tblPr firstRow="1" bandRow="1">
                <a:tableStyleId>{5C22544A-7EE6-4342-B048-85BDC9FD1C3A}</a:tableStyleId>
              </a:tblPr>
              <a:tblGrid>
                <a:gridCol w="1404692">
                  <a:extLst>
                    <a:ext uri="{9D8B030D-6E8A-4147-A177-3AD203B41FA5}">
                      <a16:colId xmlns:a16="http://schemas.microsoft.com/office/drawing/2014/main" val="3795066645"/>
                    </a:ext>
                  </a:extLst>
                </a:gridCol>
                <a:gridCol w="1404692">
                  <a:extLst>
                    <a:ext uri="{9D8B030D-6E8A-4147-A177-3AD203B41FA5}">
                      <a16:colId xmlns:a16="http://schemas.microsoft.com/office/drawing/2014/main" val="25610501"/>
                    </a:ext>
                  </a:extLst>
                </a:gridCol>
              </a:tblGrid>
              <a:tr h="492182">
                <a:tc>
                  <a:txBody>
                    <a:bodyPr/>
                    <a:lstStyle/>
                    <a:p>
                      <a:endParaRPr lang="en-US" sz="14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400" dirty="0">
                          <a:solidFill>
                            <a:sysClr val="windowText" lastClr="000000"/>
                          </a:solidFill>
                        </a:rPr>
                        <a:t>Runtime Ratio (LD/MI)</a:t>
                      </a:r>
                    </a:p>
                  </a:txBody>
                  <a:tcPr marL="34290" marR="34290" marT="17145" marB="17145">
                    <a:solidFill>
                      <a:schemeClr val="accent2"/>
                    </a:solidFill>
                  </a:tcPr>
                </a:tc>
                <a:extLst>
                  <a:ext uri="{0D108BD9-81ED-4DB2-BD59-A6C34878D82A}">
                    <a16:rowId xmlns:a16="http://schemas.microsoft.com/office/drawing/2014/main" val="47882385"/>
                  </a:ext>
                </a:extLst>
              </a:tr>
              <a:tr h="312606">
                <a:tc>
                  <a:txBody>
                    <a:bodyPr/>
                    <a:lstStyle/>
                    <a:p>
                      <a:r>
                        <a:rPr lang="en-US" sz="1400" dirty="0"/>
                        <a:t>Case 1</a:t>
                      </a:r>
                    </a:p>
                  </a:txBody>
                  <a:tcPr marL="34290" marR="34290" marT="17145" marB="17145">
                    <a:solidFill>
                      <a:schemeClr val="bg2"/>
                    </a:solidFill>
                  </a:tcPr>
                </a:tc>
                <a:tc>
                  <a:txBody>
                    <a:bodyPr/>
                    <a:lstStyle/>
                    <a:p>
                      <a:r>
                        <a:rPr lang="en-US" sz="1400" dirty="0"/>
                        <a:t>~10x faster</a:t>
                      </a:r>
                    </a:p>
                  </a:txBody>
                  <a:tcPr marL="34290" marR="34290" marT="17145" marB="17145"/>
                </a:tc>
                <a:extLst>
                  <a:ext uri="{0D108BD9-81ED-4DB2-BD59-A6C34878D82A}">
                    <a16:rowId xmlns:a16="http://schemas.microsoft.com/office/drawing/2014/main" val="1029343939"/>
                  </a:ext>
                </a:extLst>
              </a:tr>
              <a:tr h="312606">
                <a:tc>
                  <a:txBody>
                    <a:bodyPr/>
                    <a:lstStyle/>
                    <a:p>
                      <a:r>
                        <a:rPr lang="en-US" sz="1400" dirty="0"/>
                        <a:t>Case 2</a:t>
                      </a:r>
                    </a:p>
                  </a:txBody>
                  <a:tcPr marL="34290" marR="34290" marT="17145" marB="17145">
                    <a:solidFill>
                      <a:schemeClr val="bg2"/>
                    </a:solidFill>
                  </a:tcPr>
                </a:tc>
                <a:tc>
                  <a:txBody>
                    <a:bodyPr/>
                    <a:lstStyle/>
                    <a:p>
                      <a:r>
                        <a:rPr lang="en-US" sz="1400" dirty="0"/>
                        <a:t>~20x faster</a:t>
                      </a:r>
                    </a:p>
                  </a:txBody>
                  <a:tcPr marL="34290" marR="34290" marT="17145" marB="17145"/>
                </a:tc>
                <a:extLst>
                  <a:ext uri="{0D108BD9-81ED-4DB2-BD59-A6C34878D82A}">
                    <a16:rowId xmlns:a16="http://schemas.microsoft.com/office/drawing/2014/main" val="81840052"/>
                  </a:ext>
                </a:extLst>
              </a:tr>
              <a:tr h="312606">
                <a:tc>
                  <a:txBody>
                    <a:bodyPr/>
                    <a:lstStyle/>
                    <a:p>
                      <a:r>
                        <a:rPr lang="en-US" sz="1400" dirty="0"/>
                        <a:t>Case 3</a:t>
                      </a:r>
                    </a:p>
                  </a:txBody>
                  <a:tcPr marL="34290" marR="34290" marT="17145" marB="17145">
                    <a:solidFill>
                      <a:schemeClr val="bg2"/>
                    </a:solidFill>
                  </a:tcPr>
                </a:tc>
                <a:tc>
                  <a:txBody>
                    <a:bodyPr/>
                    <a:lstStyle/>
                    <a:p>
                      <a:r>
                        <a:rPr lang="en-US" sz="1400" dirty="0"/>
                        <a:t>~35x faster</a:t>
                      </a:r>
                    </a:p>
                  </a:txBody>
                  <a:tcPr marL="34290" marR="34290" marT="17145" marB="17145"/>
                </a:tc>
                <a:extLst>
                  <a:ext uri="{0D108BD9-81ED-4DB2-BD59-A6C34878D82A}">
                    <a16:rowId xmlns:a16="http://schemas.microsoft.com/office/drawing/2014/main" val="239775130"/>
                  </a:ext>
                </a:extLst>
              </a:tr>
            </a:tbl>
          </a:graphicData>
        </a:graphic>
      </p:graphicFrame>
      <p:pic>
        <p:nvPicPr>
          <p:cNvPr id="4" name="Picture 3">
            <a:extLst>
              <a:ext uri="{FF2B5EF4-FFF2-40B4-BE49-F238E27FC236}">
                <a16:creationId xmlns:a16="http://schemas.microsoft.com/office/drawing/2014/main" id="{9B036187-B027-D1DE-8233-D0597F6D7387}"/>
              </a:ext>
            </a:extLst>
          </p:cNvPr>
          <p:cNvPicPr>
            <a:picLocks/>
          </p:cNvPicPr>
          <p:nvPr/>
        </p:nvPicPr>
        <p:blipFill>
          <a:blip r:embed="rId20"/>
          <a:srcRect/>
          <a:stretch/>
        </p:blipFill>
        <p:spPr>
          <a:xfrm>
            <a:off x="23071273" y="13014058"/>
            <a:ext cx="3111500" cy="1068954"/>
          </a:xfrm>
          <a:prstGeom prst="rect">
            <a:avLst/>
          </a:prstGeom>
        </p:spPr>
      </p:pic>
      <p:pic>
        <p:nvPicPr>
          <p:cNvPr id="12" name="Picture 11">
            <a:extLst>
              <a:ext uri="{FF2B5EF4-FFF2-40B4-BE49-F238E27FC236}">
                <a16:creationId xmlns:a16="http://schemas.microsoft.com/office/drawing/2014/main" id="{6EF00105-CE88-2842-E5A4-94388930FAAD}"/>
              </a:ext>
            </a:extLst>
          </p:cNvPr>
          <p:cNvPicPr>
            <a:picLocks noChangeAspect="1"/>
          </p:cNvPicPr>
          <p:nvPr/>
        </p:nvPicPr>
        <p:blipFill>
          <a:blip r:embed="rId21"/>
          <a:srcRect/>
          <a:stretch/>
        </p:blipFill>
        <p:spPr>
          <a:xfrm>
            <a:off x="28988114" y="13013393"/>
            <a:ext cx="3111500" cy="994396"/>
          </a:xfrm>
          <a:prstGeom prst="rect">
            <a:avLst/>
          </a:prstGeom>
        </p:spPr>
      </p:pic>
      <p:sp>
        <p:nvSpPr>
          <p:cNvPr id="13" name="正方形/長方形 17">
            <a:extLst>
              <a:ext uri="{FF2B5EF4-FFF2-40B4-BE49-F238E27FC236}">
                <a16:creationId xmlns:a16="http://schemas.microsoft.com/office/drawing/2014/main" id="{5E6C5FB4-B7F2-6B24-79F6-A2CD888DFD74}"/>
              </a:ext>
            </a:extLst>
          </p:cNvPr>
          <p:cNvSpPr/>
          <p:nvPr/>
        </p:nvSpPr>
        <p:spPr>
          <a:xfrm>
            <a:off x="22524245" y="14528854"/>
            <a:ext cx="9919842" cy="154224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15" name="正方形/長方形 17">
            <a:extLst>
              <a:ext uri="{FF2B5EF4-FFF2-40B4-BE49-F238E27FC236}">
                <a16:creationId xmlns:a16="http://schemas.microsoft.com/office/drawing/2014/main" id="{F892260A-CFA5-2735-2A61-DA64654898D2}"/>
              </a:ext>
            </a:extLst>
          </p:cNvPr>
          <p:cNvSpPr/>
          <p:nvPr/>
        </p:nvSpPr>
        <p:spPr>
          <a:xfrm>
            <a:off x="22521672" y="11143456"/>
            <a:ext cx="9919842" cy="296771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16" name="Straight Connector 15">
            <a:extLst>
              <a:ext uri="{FF2B5EF4-FFF2-40B4-BE49-F238E27FC236}">
                <a16:creationId xmlns:a16="http://schemas.microsoft.com/office/drawing/2014/main" id="{586E88FB-82D5-2D0F-992E-D5F1996C568C}"/>
              </a:ext>
            </a:extLst>
          </p:cNvPr>
          <p:cNvCxnSpPr>
            <a:cxnSpLocks/>
          </p:cNvCxnSpPr>
          <p:nvPr/>
        </p:nvCxnSpPr>
        <p:spPr>
          <a:xfrm>
            <a:off x="22538317" y="12712453"/>
            <a:ext cx="9901629" cy="0"/>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5D5F9A47-A9CF-3C82-DC8C-6C980DC4B6CA}"/>
              </a:ext>
            </a:extLst>
          </p:cNvPr>
          <p:cNvCxnSpPr>
            <a:cxnSpLocks/>
          </p:cNvCxnSpPr>
          <p:nvPr/>
        </p:nvCxnSpPr>
        <p:spPr>
          <a:xfrm>
            <a:off x="26300784" y="12716687"/>
            <a:ext cx="0" cy="1384954"/>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255608CD-602C-4C45-AFE7-D55467C9B400}"/>
              </a:ext>
            </a:extLst>
          </p:cNvPr>
          <p:cNvCxnSpPr>
            <a:cxnSpLocks/>
          </p:cNvCxnSpPr>
          <p:nvPr/>
        </p:nvCxnSpPr>
        <p:spPr>
          <a:xfrm>
            <a:off x="28791031" y="12726216"/>
            <a:ext cx="0" cy="1384954"/>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pic>
        <p:nvPicPr>
          <p:cNvPr id="29" name="Picture 28">
            <a:extLst>
              <a:ext uri="{FF2B5EF4-FFF2-40B4-BE49-F238E27FC236}">
                <a16:creationId xmlns:a16="http://schemas.microsoft.com/office/drawing/2014/main" id="{8F9DAE53-26C9-C777-C4A2-48B7B16DF2DB}"/>
              </a:ext>
            </a:extLst>
          </p:cNvPr>
          <p:cNvPicPr>
            <a:picLocks/>
          </p:cNvPicPr>
          <p:nvPr/>
        </p:nvPicPr>
        <p:blipFill>
          <a:blip r:embed="rId22"/>
          <a:srcRect/>
          <a:stretch/>
        </p:blipFill>
        <p:spPr>
          <a:xfrm>
            <a:off x="26562939" y="9458591"/>
            <a:ext cx="2261440" cy="1316736"/>
          </a:xfrm>
          <a:prstGeom prst="rect">
            <a:avLst/>
          </a:prstGeom>
        </p:spPr>
      </p:pic>
      <p:sp>
        <p:nvSpPr>
          <p:cNvPr id="30" name="正方形/長方形 17">
            <a:extLst>
              <a:ext uri="{FF2B5EF4-FFF2-40B4-BE49-F238E27FC236}">
                <a16:creationId xmlns:a16="http://schemas.microsoft.com/office/drawing/2014/main" id="{87D2E428-5BE6-1348-7BEB-906461056D74}"/>
              </a:ext>
            </a:extLst>
          </p:cNvPr>
          <p:cNvSpPr/>
          <p:nvPr/>
        </p:nvSpPr>
        <p:spPr>
          <a:xfrm>
            <a:off x="22521672" y="8123660"/>
            <a:ext cx="9919842" cy="271331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31" name="Straight Connector 30">
            <a:extLst>
              <a:ext uri="{FF2B5EF4-FFF2-40B4-BE49-F238E27FC236}">
                <a16:creationId xmlns:a16="http://schemas.microsoft.com/office/drawing/2014/main" id="{38B6768A-FF77-7DA7-F361-94F384863661}"/>
              </a:ext>
            </a:extLst>
          </p:cNvPr>
          <p:cNvCxnSpPr>
            <a:cxnSpLocks/>
          </p:cNvCxnSpPr>
          <p:nvPr/>
        </p:nvCxnSpPr>
        <p:spPr>
          <a:xfrm>
            <a:off x="22521672" y="9071448"/>
            <a:ext cx="9901629" cy="0"/>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32" name="Straight Connector 31">
            <a:extLst>
              <a:ext uri="{FF2B5EF4-FFF2-40B4-BE49-F238E27FC236}">
                <a16:creationId xmlns:a16="http://schemas.microsoft.com/office/drawing/2014/main" id="{13CB7056-FDDF-B811-5B6D-966FE9038D46}"/>
              </a:ext>
            </a:extLst>
          </p:cNvPr>
          <p:cNvCxnSpPr>
            <a:cxnSpLocks/>
          </p:cNvCxnSpPr>
          <p:nvPr/>
        </p:nvCxnSpPr>
        <p:spPr>
          <a:xfrm>
            <a:off x="26284139" y="9075682"/>
            <a:ext cx="0" cy="1761295"/>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788F1BE5-33C6-FE0B-40F3-8CD90267428D}"/>
              </a:ext>
            </a:extLst>
          </p:cNvPr>
          <p:cNvCxnSpPr>
            <a:cxnSpLocks/>
          </p:cNvCxnSpPr>
          <p:nvPr/>
        </p:nvCxnSpPr>
        <p:spPr>
          <a:xfrm>
            <a:off x="28976262" y="9085211"/>
            <a:ext cx="0" cy="1751766"/>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sp>
        <p:nvSpPr>
          <p:cNvPr id="38" name="正方形/長方形 17">
            <a:extLst>
              <a:ext uri="{FF2B5EF4-FFF2-40B4-BE49-F238E27FC236}">
                <a16:creationId xmlns:a16="http://schemas.microsoft.com/office/drawing/2014/main" id="{7FEA747F-2AD4-84FF-D908-AAD8218D5735}"/>
              </a:ext>
            </a:extLst>
          </p:cNvPr>
          <p:cNvSpPr/>
          <p:nvPr/>
        </p:nvSpPr>
        <p:spPr>
          <a:xfrm>
            <a:off x="11405072" y="3786312"/>
            <a:ext cx="9775733" cy="440813"/>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40" name="正方形/長方形 17">
            <a:extLst>
              <a:ext uri="{FF2B5EF4-FFF2-40B4-BE49-F238E27FC236}">
                <a16:creationId xmlns:a16="http://schemas.microsoft.com/office/drawing/2014/main" id="{380E8C3C-5C51-A5A1-E6AB-804BDD38ECA8}"/>
              </a:ext>
            </a:extLst>
          </p:cNvPr>
          <p:cNvSpPr/>
          <p:nvPr/>
        </p:nvSpPr>
        <p:spPr>
          <a:xfrm>
            <a:off x="11379785" y="4713722"/>
            <a:ext cx="9775733" cy="252793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41" name="Straight Connector 40">
            <a:extLst>
              <a:ext uri="{FF2B5EF4-FFF2-40B4-BE49-F238E27FC236}">
                <a16:creationId xmlns:a16="http://schemas.microsoft.com/office/drawing/2014/main" id="{C2AC72EE-B5C6-A0AD-BD21-EE275E5D9C04}"/>
              </a:ext>
            </a:extLst>
          </p:cNvPr>
          <p:cNvCxnSpPr>
            <a:cxnSpLocks/>
          </p:cNvCxnSpPr>
          <p:nvPr/>
        </p:nvCxnSpPr>
        <p:spPr>
          <a:xfrm>
            <a:off x="18198774" y="4741581"/>
            <a:ext cx="0" cy="2434352"/>
          </a:xfrm>
          <a:prstGeom prst="line">
            <a:avLst/>
          </a:prstGeom>
          <a:ln w="38100">
            <a:solidFill>
              <a:schemeClr val="accent2">
                <a:alpha val="29074"/>
              </a:schemeClr>
            </a:solidFill>
            <a:prstDash val="sysDash"/>
          </a:ln>
        </p:spPr>
        <p:style>
          <a:lnRef idx="1">
            <a:schemeClr val="accent4"/>
          </a:lnRef>
          <a:fillRef idx="0">
            <a:schemeClr val="accent4"/>
          </a:fillRef>
          <a:effectRef idx="0">
            <a:schemeClr val="accent4"/>
          </a:effectRef>
          <a:fontRef idx="minor">
            <a:schemeClr val="tx1"/>
          </a:fontRef>
        </p:style>
      </p:cxnSp>
      <p:sp>
        <p:nvSpPr>
          <p:cNvPr id="44" name="正方形/長方形 17">
            <a:extLst>
              <a:ext uri="{FF2B5EF4-FFF2-40B4-BE49-F238E27FC236}">
                <a16:creationId xmlns:a16="http://schemas.microsoft.com/office/drawing/2014/main" id="{86BE6FE1-3578-BC83-5AA4-9A0B7432DA30}"/>
              </a:ext>
            </a:extLst>
          </p:cNvPr>
          <p:cNvSpPr/>
          <p:nvPr/>
        </p:nvSpPr>
        <p:spPr>
          <a:xfrm>
            <a:off x="11379784" y="7662530"/>
            <a:ext cx="9775733" cy="589413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46" name="Straight Connector 45">
            <a:extLst>
              <a:ext uri="{FF2B5EF4-FFF2-40B4-BE49-F238E27FC236}">
                <a16:creationId xmlns:a16="http://schemas.microsoft.com/office/drawing/2014/main" id="{4D8BF82E-FACD-D84A-5B49-EC0156E1F862}"/>
              </a:ext>
            </a:extLst>
          </p:cNvPr>
          <p:cNvCxnSpPr>
            <a:cxnSpLocks/>
          </p:cNvCxnSpPr>
          <p:nvPr/>
        </p:nvCxnSpPr>
        <p:spPr>
          <a:xfrm>
            <a:off x="11379784" y="9976748"/>
            <a:ext cx="9775733" cy="0"/>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sp>
        <p:nvSpPr>
          <p:cNvPr id="50" name="正方形/長方形 17">
            <a:extLst>
              <a:ext uri="{FF2B5EF4-FFF2-40B4-BE49-F238E27FC236}">
                <a16:creationId xmlns:a16="http://schemas.microsoft.com/office/drawing/2014/main" id="{4C14B878-AF40-9703-9143-BF5E5D5CC733}"/>
              </a:ext>
            </a:extLst>
          </p:cNvPr>
          <p:cNvSpPr/>
          <p:nvPr/>
        </p:nvSpPr>
        <p:spPr>
          <a:xfrm>
            <a:off x="11405072" y="14137909"/>
            <a:ext cx="9775733" cy="196596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52" name="正方形/長方形 17">
            <a:extLst>
              <a:ext uri="{FF2B5EF4-FFF2-40B4-BE49-F238E27FC236}">
                <a16:creationId xmlns:a16="http://schemas.microsoft.com/office/drawing/2014/main" id="{EE951706-0539-12A2-493E-33991DA3520D}"/>
              </a:ext>
            </a:extLst>
          </p:cNvPr>
          <p:cNvSpPr/>
          <p:nvPr/>
        </p:nvSpPr>
        <p:spPr>
          <a:xfrm>
            <a:off x="22521672" y="3578637"/>
            <a:ext cx="9919842" cy="423854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53" name="Straight Connector 52">
            <a:extLst>
              <a:ext uri="{FF2B5EF4-FFF2-40B4-BE49-F238E27FC236}">
                <a16:creationId xmlns:a16="http://schemas.microsoft.com/office/drawing/2014/main" id="{2976EB42-21EF-7A13-CBEE-13D2C6D184E2}"/>
              </a:ext>
            </a:extLst>
          </p:cNvPr>
          <p:cNvCxnSpPr>
            <a:cxnSpLocks/>
          </p:cNvCxnSpPr>
          <p:nvPr/>
        </p:nvCxnSpPr>
        <p:spPr>
          <a:xfrm>
            <a:off x="22538317" y="6152109"/>
            <a:ext cx="9901629" cy="0"/>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54" name="Straight Connector 53">
            <a:extLst>
              <a:ext uri="{FF2B5EF4-FFF2-40B4-BE49-F238E27FC236}">
                <a16:creationId xmlns:a16="http://schemas.microsoft.com/office/drawing/2014/main" id="{967AF9E4-74D5-6D9A-1524-71DF7047D94A}"/>
              </a:ext>
            </a:extLst>
          </p:cNvPr>
          <p:cNvCxnSpPr>
            <a:cxnSpLocks/>
          </p:cNvCxnSpPr>
          <p:nvPr/>
        </p:nvCxnSpPr>
        <p:spPr>
          <a:xfrm>
            <a:off x="26300784" y="6156343"/>
            <a:ext cx="0" cy="1668198"/>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1FD3668D-A155-7074-2BCF-2A1EDAECF6DD}"/>
              </a:ext>
            </a:extLst>
          </p:cNvPr>
          <p:cNvCxnSpPr>
            <a:cxnSpLocks/>
          </p:cNvCxnSpPr>
          <p:nvPr/>
        </p:nvCxnSpPr>
        <p:spPr>
          <a:xfrm>
            <a:off x="28992907" y="6165872"/>
            <a:ext cx="0" cy="1674415"/>
          </a:xfrm>
          <a:prstGeom prst="line">
            <a:avLst/>
          </a:prstGeom>
          <a:ln w="38100">
            <a:solidFill>
              <a:schemeClr val="accent2">
                <a:alpha val="25000"/>
              </a:schemeClr>
            </a:solidFill>
          </a:ln>
        </p:spPr>
        <p:style>
          <a:lnRef idx="1">
            <a:schemeClr val="accent4"/>
          </a:lnRef>
          <a:fillRef idx="0">
            <a:schemeClr val="accent4"/>
          </a:fillRef>
          <a:effectRef idx="0">
            <a:schemeClr val="accent4"/>
          </a:effectRef>
          <a:fontRef idx="minor">
            <a:schemeClr val="tx1"/>
          </a:fontRef>
        </p:style>
      </p:cxnSp>
      <p:pic>
        <p:nvPicPr>
          <p:cNvPr id="896" name="Picture 895" descr="Table&#10;&#10;Description automatically generated">
            <a:extLst>
              <a:ext uri="{FF2B5EF4-FFF2-40B4-BE49-F238E27FC236}">
                <a16:creationId xmlns:a16="http://schemas.microsoft.com/office/drawing/2014/main" id="{66AE2FAA-61CC-6EB4-A1C0-240B640EAEFD}"/>
              </a:ext>
            </a:extLst>
          </p:cNvPr>
          <p:cNvPicPr>
            <a:picLocks noChangeAspect="1"/>
          </p:cNvPicPr>
          <p:nvPr/>
        </p:nvPicPr>
        <p:blipFill>
          <a:blip r:embed="rId23"/>
          <a:stretch>
            <a:fillRect/>
          </a:stretch>
        </p:blipFill>
        <p:spPr>
          <a:xfrm>
            <a:off x="29265178" y="4609325"/>
            <a:ext cx="2946400" cy="1295400"/>
          </a:xfrm>
          <a:prstGeom prst="rect">
            <a:avLst/>
          </a:prstGeom>
        </p:spPr>
      </p:pic>
      <p:sp>
        <p:nvSpPr>
          <p:cNvPr id="897" name="正方形/長方形 17">
            <a:extLst>
              <a:ext uri="{FF2B5EF4-FFF2-40B4-BE49-F238E27FC236}">
                <a16:creationId xmlns:a16="http://schemas.microsoft.com/office/drawing/2014/main" id="{481D1F81-537C-27CD-C591-C75899DE8F38}"/>
              </a:ext>
            </a:extLst>
          </p:cNvPr>
          <p:cNvSpPr/>
          <p:nvPr/>
        </p:nvSpPr>
        <p:spPr>
          <a:xfrm>
            <a:off x="29084784" y="4593913"/>
            <a:ext cx="3350880" cy="1343842"/>
          </a:xfrm>
          <a:prstGeom prst="rect">
            <a:avLst/>
          </a:prstGeom>
          <a:noFill/>
          <a:ln w="34925">
            <a:solidFill>
              <a:schemeClr val="accent2">
                <a:alpha val="3029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5" name="Picture 4">
            <a:extLst>
              <a:ext uri="{FF2B5EF4-FFF2-40B4-BE49-F238E27FC236}">
                <a16:creationId xmlns:a16="http://schemas.microsoft.com/office/drawing/2014/main" id="{94BAD7D8-15A6-E832-C37F-64E6ACB02BC7}"/>
              </a:ext>
            </a:extLst>
          </p:cNvPr>
          <p:cNvPicPr>
            <a:picLocks/>
          </p:cNvPicPr>
          <p:nvPr/>
        </p:nvPicPr>
        <p:blipFill>
          <a:blip r:embed="rId24"/>
          <a:stretch>
            <a:fillRect/>
          </a:stretch>
        </p:blipFill>
        <p:spPr>
          <a:xfrm>
            <a:off x="23070312" y="6461451"/>
            <a:ext cx="3108960" cy="1316736"/>
          </a:xfrm>
          <a:prstGeom prst="rect">
            <a:avLst/>
          </a:prstGeom>
        </p:spPr>
      </p:pic>
      <p:pic>
        <p:nvPicPr>
          <p:cNvPr id="7" name="Picture 6">
            <a:extLst>
              <a:ext uri="{FF2B5EF4-FFF2-40B4-BE49-F238E27FC236}">
                <a16:creationId xmlns:a16="http://schemas.microsoft.com/office/drawing/2014/main" id="{B7DCA061-7C22-5245-EE3C-3AB8F9FBBDCA}"/>
              </a:ext>
            </a:extLst>
          </p:cNvPr>
          <p:cNvPicPr>
            <a:picLocks/>
          </p:cNvPicPr>
          <p:nvPr/>
        </p:nvPicPr>
        <p:blipFill>
          <a:blip r:embed="rId25"/>
          <a:stretch>
            <a:fillRect/>
          </a:stretch>
        </p:blipFill>
        <p:spPr>
          <a:xfrm>
            <a:off x="29183898" y="6461451"/>
            <a:ext cx="3108960" cy="1316736"/>
          </a:xfrm>
          <a:prstGeom prst="rect">
            <a:avLst/>
          </a:prstGeom>
        </p:spPr>
      </p:pic>
      <p:sp>
        <p:nvSpPr>
          <p:cNvPr id="8" name="TextBox 7">
            <a:extLst>
              <a:ext uri="{FF2B5EF4-FFF2-40B4-BE49-F238E27FC236}">
                <a16:creationId xmlns:a16="http://schemas.microsoft.com/office/drawing/2014/main" id="{D571A82D-F6E9-8235-E6DC-4920DB9BED5A}"/>
              </a:ext>
            </a:extLst>
          </p:cNvPr>
          <p:cNvSpPr txBox="1"/>
          <p:nvPr/>
        </p:nvSpPr>
        <p:spPr>
          <a:xfrm>
            <a:off x="11623805" y="11213300"/>
            <a:ext cx="3176198" cy="738664"/>
          </a:xfrm>
          <a:prstGeom prst="rect">
            <a:avLst/>
          </a:prstGeom>
          <a:noFill/>
        </p:spPr>
        <p:txBody>
          <a:bodyPr wrap="square" rtlCol="0">
            <a:spAutoFit/>
          </a:bodyPr>
          <a:lstStyle/>
          <a:p>
            <a:pPr algn="ctr"/>
            <a:r>
              <a:rPr lang="en-US" sz="1400" i="1" dirty="0"/>
              <a:t>Narrower intervals that achieve a coverage rate as close as possible to 1 are preferred </a:t>
            </a:r>
          </a:p>
        </p:txBody>
      </p:sp>
      <p:pic>
        <p:nvPicPr>
          <p:cNvPr id="9" name="Picture 8" descr="Chart, box and whisker chart&#10;&#10;Description automatically generated">
            <a:extLst>
              <a:ext uri="{FF2B5EF4-FFF2-40B4-BE49-F238E27FC236}">
                <a16:creationId xmlns:a16="http://schemas.microsoft.com/office/drawing/2014/main" id="{E753D87C-E6E4-7A4C-7F3D-775FEACB9607}"/>
              </a:ext>
            </a:extLst>
          </p:cNvPr>
          <p:cNvPicPr>
            <a:picLocks noChangeAspect="1"/>
          </p:cNvPicPr>
          <p:nvPr/>
        </p:nvPicPr>
        <p:blipFill rotWithShape="1">
          <a:blip r:embed="rId9">
            <a:alphaModFix/>
          </a:blip>
          <a:srcRect b="89219"/>
          <a:stretch/>
        </p:blipFill>
        <p:spPr>
          <a:xfrm>
            <a:off x="14890011" y="10397117"/>
            <a:ext cx="6076578" cy="369332"/>
          </a:xfrm>
          <a:prstGeom prst="rect">
            <a:avLst/>
          </a:prstGeom>
        </p:spPr>
      </p:pic>
      <p:cxnSp>
        <p:nvCxnSpPr>
          <p:cNvPr id="10" name="Straight Connector 9">
            <a:extLst>
              <a:ext uri="{FF2B5EF4-FFF2-40B4-BE49-F238E27FC236}">
                <a16:creationId xmlns:a16="http://schemas.microsoft.com/office/drawing/2014/main" id="{B0B9E2EB-7869-9B57-4F5D-05B9113D396D}"/>
              </a:ext>
            </a:extLst>
          </p:cNvPr>
          <p:cNvCxnSpPr>
            <a:cxnSpLocks/>
          </p:cNvCxnSpPr>
          <p:nvPr/>
        </p:nvCxnSpPr>
        <p:spPr>
          <a:xfrm>
            <a:off x="14706452" y="9956329"/>
            <a:ext cx="0" cy="3600331"/>
          </a:xfrm>
          <a:prstGeom prst="line">
            <a:avLst/>
          </a:prstGeom>
          <a:ln w="38100">
            <a:solidFill>
              <a:schemeClr val="accent2">
                <a:alpha val="29074"/>
              </a:schemeClr>
            </a:solidFill>
            <a:prstDash val="sys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8455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9127</TotalTime>
  <Words>1063</Words>
  <Application>Microsoft Macintosh PowerPoint</Application>
  <PresentationFormat>Custom</PresentationFormat>
  <Paragraphs>131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 Neue</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Leo Watson</dc:creator>
  <cp:keywords/>
  <dc:description/>
  <cp:lastModifiedBy>Leo Watson</cp:lastModifiedBy>
  <cp:revision>85</cp:revision>
  <cp:lastPrinted>2022-08-18T16:26:06Z</cp:lastPrinted>
  <dcterms:created xsi:type="dcterms:W3CDTF">2022-08-02T15:14:18Z</dcterms:created>
  <dcterms:modified xsi:type="dcterms:W3CDTF">2022-09-09T13:49:33Z</dcterms:modified>
  <cp:category/>
</cp:coreProperties>
</file>