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>
        <p:scale>
          <a:sx n="49" d="100"/>
          <a:sy n="49" d="100"/>
        </p:scale>
        <p:origin x="-2720" y="-3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4AC-053D-414E-8CF7-1E5EE25AE52F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9BD3-432F-864C-832B-770A01FF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9BD3-432F-864C-832B-770A01FF3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879" indent="0" algn="ctr">
              <a:buNone/>
              <a:defRPr sz="7200"/>
            </a:lvl2pPr>
            <a:lvl3pPr marL="3291758" indent="0" algn="ctr">
              <a:buNone/>
              <a:defRPr sz="6480"/>
            </a:lvl3pPr>
            <a:lvl4pPr marL="4937636" indent="0" algn="ctr">
              <a:buNone/>
              <a:defRPr sz="5760"/>
            </a:lvl4pPr>
            <a:lvl5pPr marL="6583516" indent="0" algn="ctr">
              <a:buNone/>
              <a:defRPr sz="5760"/>
            </a:lvl5pPr>
            <a:lvl6pPr marL="8229395" indent="0" algn="ctr">
              <a:buNone/>
              <a:defRPr sz="5760"/>
            </a:lvl6pPr>
            <a:lvl7pPr marL="9875273" indent="0" algn="ctr">
              <a:buNone/>
              <a:defRPr sz="5760"/>
            </a:lvl7pPr>
            <a:lvl8pPr marL="11521152" indent="0" algn="ctr">
              <a:buNone/>
              <a:defRPr sz="5760"/>
            </a:lvl8pPr>
            <a:lvl9pPr marL="13167031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1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1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4"/>
            <a:ext cx="28392120" cy="18257517"/>
          </a:xfrm>
        </p:spPr>
        <p:txBody>
          <a:bodyPr anchor="b"/>
          <a:lstStyle>
            <a:lvl1pPr>
              <a:defRPr sz="21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4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87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3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1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1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1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4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6" indent="0">
              <a:buNone/>
              <a:defRPr sz="5760" b="1"/>
            </a:lvl4pPr>
            <a:lvl5pPr marL="6583516" indent="0">
              <a:buNone/>
              <a:defRPr sz="5760" b="1"/>
            </a:lvl5pPr>
            <a:lvl6pPr marL="8229395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1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10759444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6" indent="0">
              <a:buNone/>
              <a:defRPr sz="5760" b="1"/>
            </a:lvl4pPr>
            <a:lvl5pPr marL="6583516" indent="0">
              <a:buNone/>
              <a:defRPr sz="5760" b="1"/>
            </a:lvl5pPr>
            <a:lvl6pPr marL="8229395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16032481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1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6" indent="0">
              <a:buNone/>
              <a:defRPr sz="3600"/>
            </a:lvl4pPr>
            <a:lvl5pPr marL="6583516" indent="0">
              <a:buNone/>
              <a:defRPr sz="3600"/>
            </a:lvl5pPr>
            <a:lvl6pPr marL="8229395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1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879" indent="0">
              <a:buNone/>
              <a:defRPr sz="10080"/>
            </a:lvl2pPr>
            <a:lvl3pPr marL="3291758" indent="0">
              <a:buNone/>
              <a:defRPr sz="8640"/>
            </a:lvl3pPr>
            <a:lvl4pPr marL="4937636" indent="0">
              <a:buNone/>
              <a:defRPr sz="7200"/>
            </a:lvl4pPr>
            <a:lvl5pPr marL="6583516" indent="0">
              <a:buNone/>
              <a:defRPr sz="7200"/>
            </a:lvl5pPr>
            <a:lvl6pPr marL="8229395" indent="0">
              <a:buNone/>
              <a:defRPr sz="7200"/>
            </a:lvl6pPr>
            <a:lvl7pPr marL="9875273" indent="0">
              <a:buNone/>
              <a:defRPr sz="7200"/>
            </a:lvl7pPr>
            <a:lvl8pPr marL="11521152" indent="0">
              <a:buNone/>
              <a:defRPr sz="7200"/>
            </a:lvl8pPr>
            <a:lvl9pPr marL="13167031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6" indent="0">
              <a:buNone/>
              <a:defRPr sz="3600"/>
            </a:lvl4pPr>
            <a:lvl5pPr marL="6583516" indent="0">
              <a:buNone/>
              <a:defRPr sz="3600"/>
            </a:lvl5pPr>
            <a:lvl6pPr marL="8229395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1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1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758" rtl="0" eaLnBrk="1" latinLnBrk="0" hangingPunct="1">
        <a:lnSpc>
          <a:spcPct val="90000"/>
        </a:lnSpc>
        <a:spcBef>
          <a:spcPct val="0"/>
        </a:spcBef>
        <a:buNone/>
        <a:defRPr sz="158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40" indent="-822940" algn="l" defTabSz="3291758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19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97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76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455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334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212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092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89971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79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758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636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16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395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273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152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031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Box 769">
            <a:extLst>
              <a:ext uri="{FF2B5EF4-FFF2-40B4-BE49-F238E27FC236}">
                <a16:creationId xmlns:a16="http://schemas.microsoft.com/office/drawing/2014/main" id="{938DA395-CBCF-EE45-5154-7BD952451EDA}"/>
              </a:ext>
            </a:extLst>
          </p:cNvPr>
          <p:cNvSpPr txBox="1"/>
          <p:nvPr/>
        </p:nvSpPr>
        <p:spPr>
          <a:xfrm>
            <a:off x="1167762" y="577334"/>
            <a:ext cx="23571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the effect of missing data on statistical analysis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EA9B3F00-C122-DCD0-8A19-03DCB8912605}"/>
              </a:ext>
            </a:extLst>
          </p:cNvPr>
          <p:cNvSpPr txBox="1"/>
          <p:nvPr/>
        </p:nvSpPr>
        <p:spPr>
          <a:xfrm>
            <a:off x="3403600" y="4114800"/>
            <a:ext cx="14127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Leo Watson, Nathalie Moon</a:t>
            </a:r>
          </a:p>
        </p:txBody>
      </p:sp>
      <p:pic>
        <p:nvPicPr>
          <p:cNvPr id="772" name="Picture 771">
            <a:extLst>
              <a:ext uri="{FF2B5EF4-FFF2-40B4-BE49-F238E27FC236}">
                <a16:creationId xmlns:a16="http://schemas.microsoft.com/office/drawing/2014/main" id="{0FC03FE9-1126-DCCD-DA9F-A804DFD4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762" y="898567"/>
            <a:ext cx="6011937" cy="4452560"/>
          </a:xfrm>
          <a:prstGeom prst="rect">
            <a:avLst/>
          </a:prstGeom>
        </p:spPr>
      </p:pic>
      <p:sp>
        <p:nvSpPr>
          <p:cNvPr id="773" name="テキスト ボックス 7">
            <a:extLst>
              <a:ext uri="{FF2B5EF4-FFF2-40B4-BE49-F238E27FC236}">
                <a16:creationId xmlns:a16="http://schemas.microsoft.com/office/drawing/2014/main" id="{F83BA4FB-DA00-DCEC-16F1-896604EC2767}"/>
              </a:ext>
            </a:extLst>
          </p:cNvPr>
          <p:cNvSpPr txBox="1"/>
          <p:nvPr/>
        </p:nvSpPr>
        <p:spPr>
          <a:xfrm>
            <a:off x="945520" y="6160235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A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BSTRACT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4" name="正方形/長方形 12">
            <a:extLst>
              <a:ext uri="{FF2B5EF4-FFF2-40B4-BE49-F238E27FC236}">
                <a16:creationId xmlns:a16="http://schemas.microsoft.com/office/drawing/2014/main" id="{FD65D7EB-5359-0E6D-B282-3313092912E0}"/>
              </a:ext>
            </a:extLst>
          </p:cNvPr>
          <p:cNvSpPr/>
          <p:nvPr/>
        </p:nvSpPr>
        <p:spPr>
          <a:xfrm>
            <a:off x="945520" y="7175899"/>
            <a:ext cx="14630400" cy="6971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6E092D70-4633-21D5-9EA1-E1D21572DF57}"/>
              </a:ext>
            </a:extLst>
          </p:cNvPr>
          <p:cNvSpPr txBox="1"/>
          <p:nvPr/>
        </p:nvSpPr>
        <p:spPr>
          <a:xfrm>
            <a:off x="1523362" y="8220374"/>
            <a:ext cx="1374711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mechanisms 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to handling missing data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Investigating hypotheses about imputation techniques using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simulations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77" name="テキスト ボックス 16">
            <a:extLst>
              <a:ext uri="{FF2B5EF4-FFF2-40B4-BE49-F238E27FC236}">
                <a16:creationId xmlns:a16="http://schemas.microsoft.com/office/drawing/2014/main" id="{DE3BFD10-1A8C-92B8-ED52-7D25AA92E4C9}"/>
              </a:ext>
            </a:extLst>
          </p:cNvPr>
          <p:cNvSpPr txBox="1"/>
          <p:nvPr/>
        </p:nvSpPr>
        <p:spPr>
          <a:xfrm>
            <a:off x="945518" y="15191840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I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NTRODUCTION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8" name="正方形/長方形 17">
            <a:extLst>
              <a:ext uri="{FF2B5EF4-FFF2-40B4-BE49-F238E27FC236}">
                <a16:creationId xmlns:a16="http://schemas.microsoft.com/office/drawing/2014/main" id="{F75CC8C1-4F2A-8C82-CB89-6CF0774EEB96}"/>
              </a:ext>
            </a:extLst>
          </p:cNvPr>
          <p:cNvSpPr/>
          <p:nvPr/>
        </p:nvSpPr>
        <p:spPr>
          <a:xfrm>
            <a:off x="945518" y="16207502"/>
            <a:ext cx="14630400" cy="2563449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正方形/長方形 13">
            <a:extLst>
              <a:ext uri="{FF2B5EF4-FFF2-40B4-BE49-F238E27FC236}">
                <a16:creationId xmlns:a16="http://schemas.microsoft.com/office/drawing/2014/main" id="{7F537126-6314-E948-3A0A-286138B17171}"/>
              </a:ext>
            </a:extLst>
          </p:cNvPr>
          <p:cNvSpPr/>
          <p:nvPr/>
        </p:nvSpPr>
        <p:spPr>
          <a:xfrm>
            <a:off x="17342480" y="7254525"/>
            <a:ext cx="14630400" cy="2190467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テキスト ボックス 16">
            <a:extLst>
              <a:ext uri="{FF2B5EF4-FFF2-40B4-BE49-F238E27FC236}">
                <a16:creationId xmlns:a16="http://schemas.microsoft.com/office/drawing/2014/main" id="{386854D3-7D08-0879-73AA-04A4F17B3B0F}"/>
              </a:ext>
            </a:extLst>
          </p:cNvPr>
          <p:cNvSpPr txBox="1"/>
          <p:nvPr/>
        </p:nvSpPr>
        <p:spPr>
          <a:xfrm>
            <a:off x="17342480" y="30121759"/>
            <a:ext cx="14630400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CONCLUSION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82" name="正方形/長方形 12">
            <a:extLst>
              <a:ext uri="{FF2B5EF4-FFF2-40B4-BE49-F238E27FC236}">
                <a16:creationId xmlns:a16="http://schemas.microsoft.com/office/drawing/2014/main" id="{73528823-0EFF-2DD4-51F4-FE423F78CD13}"/>
              </a:ext>
            </a:extLst>
          </p:cNvPr>
          <p:cNvSpPr/>
          <p:nvPr/>
        </p:nvSpPr>
        <p:spPr>
          <a:xfrm>
            <a:off x="17342480" y="31237209"/>
            <a:ext cx="14630400" cy="5399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正方形/長方形 12">
            <a:extLst>
              <a:ext uri="{FF2B5EF4-FFF2-40B4-BE49-F238E27FC236}">
                <a16:creationId xmlns:a16="http://schemas.microsoft.com/office/drawing/2014/main" id="{FEF80A88-0A4F-DE1A-29B4-77535877ED58}"/>
              </a:ext>
            </a:extLst>
          </p:cNvPr>
          <p:cNvSpPr/>
          <p:nvPr/>
        </p:nvSpPr>
        <p:spPr>
          <a:xfrm>
            <a:off x="17342480" y="38167741"/>
            <a:ext cx="14630400" cy="367425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398780FF-D02B-D4C5-83F2-92417677B6CA}"/>
              </a:ext>
            </a:extLst>
          </p:cNvPr>
          <p:cNvSpPr txBox="1"/>
          <p:nvPr/>
        </p:nvSpPr>
        <p:spPr>
          <a:xfrm>
            <a:off x="17342480" y="38167741"/>
            <a:ext cx="1645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 References</a:t>
            </a:r>
          </a:p>
          <a:p>
            <a:endParaRPr kumimoji="1" lang="ja-JP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charset="0"/>
              <a:cs typeface="Times New Roman" panose="02020603050405020304" pitchFamily="18" charset="0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E8047528-365D-53BA-D151-B90991961BA2}"/>
              </a:ext>
            </a:extLst>
          </p:cNvPr>
          <p:cNvSpPr txBox="1"/>
          <p:nvPr/>
        </p:nvSpPr>
        <p:spPr>
          <a:xfrm>
            <a:off x="1167762" y="16748949"/>
            <a:ext cx="293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Motivations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7179581E-192C-3276-4884-358E5E1E34D0}"/>
              </a:ext>
            </a:extLst>
          </p:cNvPr>
          <p:cNvSpPr txBox="1"/>
          <p:nvPr/>
        </p:nvSpPr>
        <p:spPr>
          <a:xfrm>
            <a:off x="1358712" y="20835444"/>
            <a:ext cx="2740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D919DB4-88E8-664C-1E4B-D166103600D7}"/>
              </a:ext>
            </a:extLst>
          </p:cNvPr>
          <p:cNvSpPr txBox="1"/>
          <p:nvPr/>
        </p:nvSpPr>
        <p:spPr>
          <a:xfrm>
            <a:off x="2427788" y="22844990"/>
            <a:ext cx="1601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MCAR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84202D82-670A-2AFF-494D-88995F4E2CFB}"/>
              </a:ext>
            </a:extLst>
          </p:cNvPr>
          <p:cNvSpPr txBox="1"/>
          <p:nvPr/>
        </p:nvSpPr>
        <p:spPr>
          <a:xfrm>
            <a:off x="2427788" y="25485627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EEDBD89-ED10-133F-9C45-72114FDCEBFE}"/>
              </a:ext>
            </a:extLst>
          </p:cNvPr>
          <p:cNvSpPr txBox="1"/>
          <p:nvPr/>
        </p:nvSpPr>
        <p:spPr>
          <a:xfrm>
            <a:off x="2488304" y="29005708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MNAR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35A875C4-04CD-A699-A38C-BFFE94B24C83}"/>
              </a:ext>
            </a:extLst>
          </p:cNvPr>
          <p:cNvSpPr txBox="1"/>
          <p:nvPr/>
        </p:nvSpPr>
        <p:spPr>
          <a:xfrm>
            <a:off x="2729153" y="33903253"/>
            <a:ext cx="406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Listwise Deletion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0D41AAC3-DEF9-5010-5E06-AC3FD4EBC8F0}"/>
              </a:ext>
            </a:extLst>
          </p:cNvPr>
          <p:cNvSpPr txBox="1"/>
          <p:nvPr/>
        </p:nvSpPr>
        <p:spPr>
          <a:xfrm>
            <a:off x="2729152" y="37175971"/>
            <a:ext cx="4795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Multiple Imputation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616DBA72-DCA1-A6FA-1A0C-C844BA2355B5}"/>
              </a:ext>
            </a:extLst>
          </p:cNvPr>
          <p:cNvSpPr txBox="1"/>
          <p:nvPr/>
        </p:nvSpPr>
        <p:spPr>
          <a:xfrm>
            <a:off x="1407759" y="21770158"/>
            <a:ext cx="6143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Missing Data Mechanisms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9D0E13C0-54A6-7611-B337-50B35A412616}"/>
              </a:ext>
            </a:extLst>
          </p:cNvPr>
          <p:cNvSpPr txBox="1"/>
          <p:nvPr/>
        </p:nvSpPr>
        <p:spPr>
          <a:xfrm>
            <a:off x="1387502" y="32589493"/>
            <a:ext cx="5423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Imputation Techniques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FF15EC8D-D253-3FF0-A260-0D219A8E4FBC}"/>
              </a:ext>
            </a:extLst>
          </p:cNvPr>
          <p:cNvSpPr txBox="1"/>
          <p:nvPr/>
        </p:nvSpPr>
        <p:spPr>
          <a:xfrm>
            <a:off x="1523364" y="17742290"/>
            <a:ext cx="13747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4400" dirty="0"/>
              <a:t>Interested in what scenarios different imputation techniques should be used to reduce runtime without sacrificing bias, error, and other performance measures.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4400" dirty="0"/>
              <a:t>Determine the types of missing data in the real world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01" name="テキスト ボックス 7">
            <a:extLst>
              <a:ext uri="{FF2B5EF4-FFF2-40B4-BE49-F238E27FC236}">
                <a16:creationId xmlns:a16="http://schemas.microsoft.com/office/drawing/2014/main" id="{23900E85-E1A8-BC09-FF9A-F74955CE2323}"/>
              </a:ext>
            </a:extLst>
          </p:cNvPr>
          <p:cNvSpPr txBox="1"/>
          <p:nvPr/>
        </p:nvSpPr>
        <p:spPr>
          <a:xfrm>
            <a:off x="17342480" y="6116659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INVESTIGATIONS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A6EB571F-E94E-3A89-EE7E-5869A43C9A78}"/>
              </a:ext>
            </a:extLst>
          </p:cNvPr>
          <p:cNvSpPr txBox="1"/>
          <p:nvPr/>
        </p:nvSpPr>
        <p:spPr>
          <a:xfrm>
            <a:off x="17698267" y="7661806"/>
            <a:ext cx="139860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1:  Comparing Multiple Imputation under varying</a:t>
            </a:r>
          </a:p>
          <a:p>
            <a:r>
              <a:rPr lang="en-US" sz="4400" dirty="0"/>
              <a:t>Degrees of MCAR, MAR, MNAR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4A395611-EB76-7BEE-6B1C-F33839C780DD}"/>
              </a:ext>
            </a:extLst>
          </p:cNvPr>
          <p:cNvSpPr txBox="1"/>
          <p:nvPr/>
        </p:nvSpPr>
        <p:spPr>
          <a:xfrm>
            <a:off x="17459806" y="15013728"/>
            <a:ext cx="14932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 2: When Listwise Deletion Outperforms Multiple Imputation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840C514-20E6-2A1B-CBA7-F3115E281A12}"/>
              </a:ext>
            </a:extLst>
          </p:cNvPr>
          <p:cNvSpPr txBox="1"/>
          <p:nvPr/>
        </p:nvSpPr>
        <p:spPr>
          <a:xfrm>
            <a:off x="17698268" y="21093048"/>
            <a:ext cx="141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Simulation 3: Dealing with non-normally distributed variables</a:t>
            </a:r>
            <a:endParaRPr lang="en-US" sz="4400" i="1" dirty="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F5336AD5-25B2-A743-7C08-50302E9DD653}"/>
              </a:ext>
            </a:extLst>
          </p:cNvPr>
          <p:cNvSpPr txBox="1"/>
          <p:nvPr/>
        </p:nvSpPr>
        <p:spPr>
          <a:xfrm>
            <a:off x="17721822" y="9378727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EE1388A2-0965-0538-5567-77409D1F0DA6}"/>
              </a:ext>
            </a:extLst>
          </p:cNvPr>
          <p:cNvSpPr txBox="1"/>
          <p:nvPr/>
        </p:nvSpPr>
        <p:spPr>
          <a:xfrm>
            <a:off x="17768533" y="10940964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69DE3A94-B933-2210-3BA0-2CC96D7A2701}"/>
              </a:ext>
            </a:extLst>
          </p:cNvPr>
          <p:cNvSpPr txBox="1"/>
          <p:nvPr/>
        </p:nvSpPr>
        <p:spPr>
          <a:xfrm>
            <a:off x="17790251" y="12689757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B31872C-273F-5881-DD30-8739E2D6C968}"/>
              </a:ext>
            </a:extLst>
          </p:cNvPr>
          <p:cNvSpPr txBox="1"/>
          <p:nvPr/>
        </p:nvSpPr>
        <p:spPr>
          <a:xfrm>
            <a:off x="17838626" y="15851093"/>
            <a:ext cx="43099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Hypothesis 2a:</a:t>
            </a:r>
          </a:p>
          <a:p>
            <a:r>
              <a:rPr lang="en-US" sz="2400" dirty="0"/>
              <a:t>Missing Data only in Response </a:t>
            </a:r>
            <a:r>
              <a:rPr lang="en-US" sz="2400" i="1" dirty="0"/>
              <a:t>Y</a:t>
            </a:r>
            <a:r>
              <a:rPr lang="en-US" sz="2400" dirty="0"/>
              <a:t>  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489ECAF-9B43-6FF4-B041-C06A564EDDB8}"/>
              </a:ext>
            </a:extLst>
          </p:cNvPr>
          <p:cNvSpPr txBox="1"/>
          <p:nvPr/>
        </p:nvSpPr>
        <p:spPr>
          <a:xfrm>
            <a:off x="18001265" y="1767421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90E3C054-9EDA-3CF8-E759-770A7E741DB7}"/>
              </a:ext>
            </a:extLst>
          </p:cNvPr>
          <p:cNvSpPr txBox="1"/>
          <p:nvPr/>
        </p:nvSpPr>
        <p:spPr>
          <a:xfrm>
            <a:off x="18030791" y="197204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724E91A7-8CF7-0AC6-1EBB-ABF16C17AFF1}"/>
              </a:ext>
            </a:extLst>
          </p:cNvPr>
          <p:cNvSpPr txBox="1"/>
          <p:nvPr/>
        </p:nvSpPr>
        <p:spPr>
          <a:xfrm>
            <a:off x="17892162" y="22737874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59457DF3-FD40-41F7-A03F-A5652FB7F6AA}"/>
              </a:ext>
            </a:extLst>
          </p:cNvPr>
          <p:cNvSpPr txBox="1"/>
          <p:nvPr/>
        </p:nvSpPr>
        <p:spPr>
          <a:xfrm>
            <a:off x="17892161" y="24604059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8707FD38-50B1-64F5-0F14-853A7E3095C5}"/>
              </a:ext>
            </a:extLst>
          </p:cNvPr>
          <p:cNvSpPr txBox="1"/>
          <p:nvPr/>
        </p:nvSpPr>
        <p:spPr>
          <a:xfrm>
            <a:off x="17892162" y="26650261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96398419-5594-B174-144C-44EC89DA800D}"/>
              </a:ext>
            </a:extLst>
          </p:cNvPr>
          <p:cNvSpPr txBox="1"/>
          <p:nvPr/>
        </p:nvSpPr>
        <p:spPr>
          <a:xfrm>
            <a:off x="22191699" y="15808029"/>
            <a:ext cx="33972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2b:</a:t>
            </a:r>
          </a:p>
          <a:p>
            <a:r>
              <a:rPr lang="en-US" sz="2400" dirty="0"/>
              <a:t>Probability of missingness doesn’t depend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14A194AF-E87C-7B3E-625D-6CF57A4E793F}"/>
              </a:ext>
            </a:extLst>
          </p:cNvPr>
          <p:cNvSpPr txBox="1"/>
          <p:nvPr/>
        </p:nvSpPr>
        <p:spPr>
          <a:xfrm>
            <a:off x="22191700" y="1767421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3D0DB7F-2543-780A-EBFB-2F8B9B8C0BF8}"/>
              </a:ext>
            </a:extLst>
          </p:cNvPr>
          <p:cNvSpPr txBox="1"/>
          <p:nvPr/>
        </p:nvSpPr>
        <p:spPr>
          <a:xfrm>
            <a:off x="22191699" y="197204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6E9FAF0-3517-19EC-7E20-13D0B3235882}"/>
              </a:ext>
            </a:extLst>
          </p:cNvPr>
          <p:cNvSpPr txBox="1"/>
          <p:nvPr/>
        </p:nvSpPr>
        <p:spPr>
          <a:xfrm>
            <a:off x="27092813" y="15715259"/>
            <a:ext cx="4311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2c:</a:t>
            </a:r>
          </a:p>
          <a:p>
            <a:r>
              <a:rPr lang="en-US" sz="2400" dirty="0"/>
              <a:t>Data follows Logistic Regression, probability of missingness depends only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2A8A54B7-5121-364F-8A16-1EE52FFD5764}"/>
              </a:ext>
            </a:extLst>
          </p:cNvPr>
          <p:cNvSpPr txBox="1"/>
          <p:nvPr/>
        </p:nvSpPr>
        <p:spPr>
          <a:xfrm>
            <a:off x="27092813" y="1758144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5526B75B-4DDF-716A-DF34-FD478A61B9E2}"/>
              </a:ext>
            </a:extLst>
          </p:cNvPr>
          <p:cNvSpPr txBox="1"/>
          <p:nvPr/>
        </p:nvSpPr>
        <p:spPr>
          <a:xfrm>
            <a:off x="27092812" y="196276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307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176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Watson</dc:creator>
  <cp:lastModifiedBy>Leo Watson</cp:lastModifiedBy>
  <cp:revision>8</cp:revision>
  <dcterms:created xsi:type="dcterms:W3CDTF">2022-08-02T15:14:18Z</dcterms:created>
  <dcterms:modified xsi:type="dcterms:W3CDTF">2022-08-03T05:13:20Z</dcterms:modified>
</cp:coreProperties>
</file>