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6"/>
  </p:notesMasterIdLst>
  <p:sldIdLst>
    <p:sldId id="259" r:id="rId2"/>
    <p:sldId id="256" r:id="rId3"/>
    <p:sldId id="257" r:id="rId4"/>
    <p:sldId id="258" r:id="rId5"/>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p:restoredTop sz="94655"/>
  </p:normalViewPr>
  <p:slideViewPr>
    <p:cSldViewPr snapToGrid="0">
      <p:cViewPr>
        <p:scale>
          <a:sx n="30" d="100"/>
          <a:sy n="30" d="100"/>
        </p:scale>
        <p:origin x="229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904AC-053D-414E-8CF7-1E5EE25AE52F}" type="datetimeFigureOut">
              <a:rPr lang="en-US" smtClean="0"/>
              <a:t>8/15/22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99BD3-432F-864C-832B-770A01FF35E1}" type="slidenum">
              <a:rPr lang="en-US" smtClean="0"/>
              <a:t>‹#›</a:t>
            </a:fld>
            <a:endParaRPr lang="en-US"/>
          </a:p>
        </p:txBody>
      </p:sp>
    </p:spTree>
    <p:extLst>
      <p:ext uri="{BB962C8B-B14F-4D97-AF65-F5344CB8AC3E}">
        <p14:creationId xmlns:p14="http://schemas.microsoft.com/office/powerpoint/2010/main" val="142113470"/>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1</a:t>
            </a:fld>
            <a:endParaRPr lang="en-US"/>
          </a:p>
        </p:txBody>
      </p:sp>
    </p:spTree>
    <p:extLst>
      <p:ext uri="{BB962C8B-B14F-4D97-AF65-F5344CB8AC3E}">
        <p14:creationId xmlns:p14="http://schemas.microsoft.com/office/powerpoint/2010/main" val="151795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2</a:t>
            </a:fld>
            <a:endParaRPr lang="en-US"/>
          </a:p>
        </p:txBody>
      </p:sp>
    </p:spTree>
    <p:extLst>
      <p:ext uri="{BB962C8B-B14F-4D97-AF65-F5344CB8AC3E}">
        <p14:creationId xmlns:p14="http://schemas.microsoft.com/office/powerpoint/2010/main" val="87098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3</a:t>
            </a:fld>
            <a:endParaRPr lang="en-US"/>
          </a:p>
        </p:txBody>
      </p:sp>
    </p:spTree>
    <p:extLst>
      <p:ext uri="{BB962C8B-B14F-4D97-AF65-F5344CB8AC3E}">
        <p14:creationId xmlns:p14="http://schemas.microsoft.com/office/powerpoint/2010/main" val="159712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4</a:t>
            </a:fld>
            <a:endParaRPr lang="en-US"/>
          </a:p>
        </p:txBody>
      </p:sp>
    </p:spTree>
    <p:extLst>
      <p:ext uri="{BB962C8B-B14F-4D97-AF65-F5344CB8AC3E}">
        <p14:creationId xmlns:p14="http://schemas.microsoft.com/office/powerpoint/2010/main" val="78935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599"/>
            </a:lvl1pPr>
          </a:lstStyle>
          <a:p>
            <a:r>
              <a:rPr lang="en-US"/>
              <a:t>Click to edit Master title style</a:t>
            </a:r>
            <a:endParaRPr lang="en-US" dirty="0"/>
          </a:p>
        </p:txBody>
      </p:sp>
      <p:sp>
        <p:nvSpPr>
          <p:cNvPr id="3" name="Subtitle 2"/>
          <p:cNvSpPr>
            <a:spLocks noGrp="1"/>
          </p:cNvSpPr>
          <p:nvPr>
            <p:ph type="subTitle" idx="1"/>
          </p:nvPr>
        </p:nvSpPr>
        <p:spPr>
          <a:xfrm>
            <a:off x="4114800" y="23053044"/>
            <a:ext cx="24688800" cy="10596877"/>
          </a:xfrm>
        </p:spPr>
        <p:txBody>
          <a:bodyPr/>
          <a:lstStyle>
            <a:lvl1pPr marL="0" indent="0" algn="ctr">
              <a:buNone/>
              <a:defRPr sz="8640"/>
            </a:lvl1pPr>
            <a:lvl2pPr marL="1645879" indent="0" algn="ctr">
              <a:buNone/>
              <a:defRPr sz="7200"/>
            </a:lvl2pPr>
            <a:lvl3pPr marL="3291758" indent="0" algn="ctr">
              <a:buNone/>
              <a:defRPr sz="6480"/>
            </a:lvl3pPr>
            <a:lvl4pPr marL="4937636" indent="0" algn="ctr">
              <a:buNone/>
              <a:defRPr sz="5760"/>
            </a:lvl4pPr>
            <a:lvl5pPr marL="6583516" indent="0" algn="ctr">
              <a:buNone/>
              <a:defRPr sz="5760"/>
            </a:lvl5pPr>
            <a:lvl6pPr marL="8229395" indent="0" algn="ctr">
              <a:buNone/>
              <a:defRPr sz="5760"/>
            </a:lvl6pPr>
            <a:lvl7pPr marL="9875273" indent="0" algn="ctr">
              <a:buNone/>
              <a:defRPr sz="5760"/>
            </a:lvl7pPr>
            <a:lvl8pPr marL="11521152" indent="0" algn="ctr">
              <a:buNone/>
              <a:defRPr sz="5760"/>
            </a:lvl8pPr>
            <a:lvl9pPr marL="13167031"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41713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419361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1"/>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1"/>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53832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41231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4"/>
            <a:ext cx="28392120" cy="18257517"/>
          </a:xfrm>
        </p:spPr>
        <p:txBody>
          <a:bodyPr anchor="b"/>
          <a:lstStyle>
            <a:lvl1pPr>
              <a:defRPr sz="21599"/>
            </a:lvl1pPr>
          </a:lstStyle>
          <a:p>
            <a:r>
              <a:rPr lang="en-US"/>
              <a:t>Click to edit Master title style</a:t>
            </a:r>
            <a:endParaRPr lang="en-US" dirty="0"/>
          </a:p>
        </p:txBody>
      </p:sp>
      <p:sp>
        <p:nvSpPr>
          <p:cNvPr id="3" name="Text Placeholder 2"/>
          <p:cNvSpPr>
            <a:spLocks noGrp="1"/>
          </p:cNvSpPr>
          <p:nvPr>
            <p:ph type="body" idx="1"/>
          </p:nvPr>
        </p:nvSpPr>
        <p:spPr>
          <a:xfrm>
            <a:off x="2245997" y="29372574"/>
            <a:ext cx="28392120" cy="9601197"/>
          </a:xfrm>
        </p:spPr>
        <p:txBody>
          <a:bodyPr/>
          <a:lstStyle>
            <a:lvl1pPr marL="0" indent="0">
              <a:buNone/>
              <a:defRPr sz="8640">
                <a:solidFill>
                  <a:schemeClr val="tx1"/>
                </a:solidFill>
              </a:defRPr>
            </a:lvl1pPr>
            <a:lvl2pPr marL="1645879" indent="0">
              <a:buNone/>
              <a:defRPr sz="7200">
                <a:solidFill>
                  <a:schemeClr val="tx1">
                    <a:tint val="75000"/>
                  </a:schemeClr>
                </a:solidFill>
              </a:defRPr>
            </a:lvl2pPr>
            <a:lvl3pPr marL="3291758" indent="0">
              <a:buNone/>
              <a:defRPr sz="6480">
                <a:solidFill>
                  <a:schemeClr val="tx1">
                    <a:tint val="75000"/>
                  </a:schemeClr>
                </a:solidFill>
              </a:defRPr>
            </a:lvl3pPr>
            <a:lvl4pPr marL="4937636" indent="0">
              <a:buNone/>
              <a:defRPr sz="5760">
                <a:solidFill>
                  <a:schemeClr val="tx1">
                    <a:tint val="75000"/>
                  </a:schemeClr>
                </a:solidFill>
              </a:defRPr>
            </a:lvl4pPr>
            <a:lvl5pPr marL="6583516" indent="0">
              <a:buNone/>
              <a:defRPr sz="5760">
                <a:solidFill>
                  <a:schemeClr val="tx1">
                    <a:tint val="75000"/>
                  </a:schemeClr>
                </a:solidFill>
              </a:defRPr>
            </a:lvl5pPr>
            <a:lvl6pPr marL="8229395" indent="0">
              <a:buNone/>
              <a:defRPr sz="5760">
                <a:solidFill>
                  <a:schemeClr val="tx1">
                    <a:tint val="75000"/>
                  </a:schemeClr>
                </a:solidFill>
              </a:defRPr>
            </a:lvl6pPr>
            <a:lvl7pPr marL="9875273" indent="0">
              <a:buNone/>
              <a:defRPr sz="5760">
                <a:solidFill>
                  <a:schemeClr val="tx1">
                    <a:tint val="75000"/>
                  </a:schemeClr>
                </a:solidFill>
              </a:defRPr>
            </a:lvl7pPr>
            <a:lvl8pPr marL="11521152" indent="0">
              <a:buNone/>
              <a:defRPr sz="5760">
                <a:solidFill>
                  <a:schemeClr val="tx1">
                    <a:tint val="75000"/>
                  </a:schemeClr>
                </a:solidFill>
              </a:defRPr>
            </a:lvl8pPr>
            <a:lvl9pPr marL="13167031"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660291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1"/>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1"/>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DE5F2-815D-AA46-A42C-BC02079399B9}"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02866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1"/>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4"/>
            <a:ext cx="13926024" cy="5273037"/>
          </a:xfrm>
        </p:spPr>
        <p:txBody>
          <a:bodyPr anchor="b"/>
          <a:lstStyle>
            <a:lvl1pPr marL="0" indent="0">
              <a:buNone/>
              <a:defRPr sz="8640" b="1"/>
            </a:lvl1pPr>
            <a:lvl2pPr marL="1645879" indent="0">
              <a:buNone/>
              <a:defRPr sz="7200" b="1"/>
            </a:lvl2pPr>
            <a:lvl3pPr marL="3291758" indent="0">
              <a:buNone/>
              <a:defRPr sz="6480" b="1"/>
            </a:lvl3pPr>
            <a:lvl4pPr marL="4937636" indent="0">
              <a:buNone/>
              <a:defRPr sz="5760" b="1"/>
            </a:lvl4pPr>
            <a:lvl5pPr marL="6583516" indent="0">
              <a:buNone/>
              <a:defRPr sz="5760" b="1"/>
            </a:lvl5pPr>
            <a:lvl6pPr marL="8229395" indent="0">
              <a:buNone/>
              <a:defRPr sz="5760" b="1"/>
            </a:lvl6pPr>
            <a:lvl7pPr marL="9875273" indent="0">
              <a:buNone/>
              <a:defRPr sz="5760" b="1"/>
            </a:lvl7pPr>
            <a:lvl8pPr marL="11521152" indent="0">
              <a:buNone/>
              <a:defRPr sz="5760" b="1"/>
            </a:lvl8pPr>
            <a:lvl9pPr marL="13167031"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1"/>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3" y="10759444"/>
            <a:ext cx="13994608" cy="5273037"/>
          </a:xfrm>
        </p:spPr>
        <p:txBody>
          <a:bodyPr anchor="b"/>
          <a:lstStyle>
            <a:lvl1pPr marL="0" indent="0">
              <a:buNone/>
              <a:defRPr sz="8640" b="1"/>
            </a:lvl1pPr>
            <a:lvl2pPr marL="1645879" indent="0">
              <a:buNone/>
              <a:defRPr sz="7200" b="1"/>
            </a:lvl2pPr>
            <a:lvl3pPr marL="3291758" indent="0">
              <a:buNone/>
              <a:defRPr sz="6480" b="1"/>
            </a:lvl3pPr>
            <a:lvl4pPr marL="4937636" indent="0">
              <a:buNone/>
              <a:defRPr sz="5760" b="1"/>
            </a:lvl4pPr>
            <a:lvl5pPr marL="6583516" indent="0">
              <a:buNone/>
              <a:defRPr sz="5760" b="1"/>
            </a:lvl5pPr>
            <a:lvl6pPr marL="8229395" indent="0">
              <a:buNone/>
              <a:defRPr sz="5760" b="1"/>
            </a:lvl6pPr>
            <a:lvl7pPr marL="9875273" indent="0">
              <a:buNone/>
              <a:defRPr sz="5760" b="1"/>
            </a:lvl7pPr>
            <a:lvl8pPr marL="11521152" indent="0">
              <a:buNone/>
              <a:defRPr sz="5760" b="1"/>
            </a:lvl8pPr>
            <a:lvl9pPr marL="13167031"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3" y="16032481"/>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DE5F2-815D-AA46-A42C-BC02079399B9}" type="datetimeFigureOut">
              <a:rPr lang="en-US" smtClean="0"/>
              <a:t>8/15/22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43063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DE5F2-815D-AA46-A42C-BC02079399B9}" type="datetimeFigureOut">
              <a:rPr lang="en-US" smtClean="0"/>
              <a:t>8/15/22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77422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DE5F2-815D-AA46-A42C-BC02079399B9}" type="datetimeFigureOut">
              <a:rPr lang="en-US" smtClean="0"/>
              <a:t>8/15/22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811762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1"/>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13167361"/>
            <a:ext cx="10617041" cy="24394163"/>
          </a:xfrm>
        </p:spPr>
        <p:txBody>
          <a:bodyPr/>
          <a:lstStyle>
            <a:lvl1pPr marL="0" indent="0">
              <a:buNone/>
              <a:defRPr sz="5760"/>
            </a:lvl1pPr>
            <a:lvl2pPr marL="1645879" indent="0">
              <a:buNone/>
              <a:defRPr sz="5040"/>
            </a:lvl2pPr>
            <a:lvl3pPr marL="3291758" indent="0">
              <a:buNone/>
              <a:defRPr sz="4320"/>
            </a:lvl3pPr>
            <a:lvl4pPr marL="4937636" indent="0">
              <a:buNone/>
              <a:defRPr sz="3600"/>
            </a:lvl4pPr>
            <a:lvl5pPr marL="6583516" indent="0">
              <a:buNone/>
              <a:defRPr sz="3600"/>
            </a:lvl5pPr>
            <a:lvl6pPr marL="8229395" indent="0">
              <a:buNone/>
              <a:defRPr sz="3600"/>
            </a:lvl6pPr>
            <a:lvl7pPr marL="9875273" indent="0">
              <a:buNone/>
              <a:defRPr sz="3600"/>
            </a:lvl7pPr>
            <a:lvl8pPr marL="11521152" indent="0">
              <a:buNone/>
              <a:defRPr sz="3600"/>
            </a:lvl8pPr>
            <a:lvl9pPr marL="13167031"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422884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1"/>
            <a:ext cx="16664940" cy="31191200"/>
          </a:xfrm>
        </p:spPr>
        <p:txBody>
          <a:bodyPr anchor="t"/>
          <a:lstStyle>
            <a:lvl1pPr marL="0" indent="0">
              <a:buNone/>
              <a:defRPr sz="11520"/>
            </a:lvl1pPr>
            <a:lvl2pPr marL="1645879" indent="0">
              <a:buNone/>
              <a:defRPr sz="10080"/>
            </a:lvl2pPr>
            <a:lvl3pPr marL="3291758" indent="0">
              <a:buNone/>
              <a:defRPr sz="8640"/>
            </a:lvl3pPr>
            <a:lvl4pPr marL="4937636" indent="0">
              <a:buNone/>
              <a:defRPr sz="7200"/>
            </a:lvl4pPr>
            <a:lvl5pPr marL="6583516" indent="0">
              <a:buNone/>
              <a:defRPr sz="7200"/>
            </a:lvl5pPr>
            <a:lvl6pPr marL="8229395" indent="0">
              <a:buNone/>
              <a:defRPr sz="7200"/>
            </a:lvl6pPr>
            <a:lvl7pPr marL="9875273" indent="0">
              <a:buNone/>
              <a:defRPr sz="7200"/>
            </a:lvl7pPr>
            <a:lvl8pPr marL="11521152" indent="0">
              <a:buNone/>
              <a:defRPr sz="7200"/>
            </a:lvl8pPr>
            <a:lvl9pPr marL="13167031"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9" y="13167361"/>
            <a:ext cx="10617041" cy="24394163"/>
          </a:xfrm>
        </p:spPr>
        <p:txBody>
          <a:bodyPr/>
          <a:lstStyle>
            <a:lvl1pPr marL="0" indent="0">
              <a:buNone/>
              <a:defRPr sz="5760"/>
            </a:lvl1pPr>
            <a:lvl2pPr marL="1645879" indent="0">
              <a:buNone/>
              <a:defRPr sz="5040"/>
            </a:lvl2pPr>
            <a:lvl3pPr marL="3291758" indent="0">
              <a:buNone/>
              <a:defRPr sz="4320"/>
            </a:lvl3pPr>
            <a:lvl4pPr marL="4937636" indent="0">
              <a:buNone/>
              <a:defRPr sz="3600"/>
            </a:lvl4pPr>
            <a:lvl5pPr marL="6583516" indent="0">
              <a:buNone/>
              <a:defRPr sz="3600"/>
            </a:lvl5pPr>
            <a:lvl6pPr marL="8229395" indent="0">
              <a:buNone/>
              <a:defRPr sz="3600"/>
            </a:lvl6pPr>
            <a:lvl7pPr marL="9875273" indent="0">
              <a:buNone/>
              <a:defRPr sz="3600"/>
            </a:lvl7pPr>
            <a:lvl8pPr marL="11521152" indent="0">
              <a:buNone/>
              <a:defRPr sz="3600"/>
            </a:lvl8pPr>
            <a:lvl9pPr marL="13167031"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47044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1"/>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1"/>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1"/>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073DE5F2-815D-AA46-A42C-BC02079399B9}" type="datetimeFigureOut">
              <a:rPr lang="en-US" smtClean="0"/>
              <a:t>8/15/22</a:t>
            </a:fld>
            <a:endParaRPr lang="en-US"/>
          </a:p>
        </p:txBody>
      </p:sp>
      <p:sp>
        <p:nvSpPr>
          <p:cNvPr id="5" name="Footer Placeholder 4"/>
          <p:cNvSpPr>
            <a:spLocks noGrp="1"/>
          </p:cNvSpPr>
          <p:nvPr>
            <p:ph type="ftr" sz="quarter" idx="3"/>
          </p:nvPr>
        </p:nvSpPr>
        <p:spPr>
          <a:xfrm>
            <a:off x="10904220" y="40680651"/>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1"/>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C37EAFDA-B827-CA49-A0B3-972801638D58}" type="slidenum">
              <a:rPr lang="en-US" smtClean="0"/>
              <a:t>‹#›</a:t>
            </a:fld>
            <a:endParaRPr lang="en-US"/>
          </a:p>
        </p:txBody>
      </p:sp>
    </p:spTree>
    <p:extLst>
      <p:ext uri="{BB962C8B-B14F-4D97-AF65-F5344CB8AC3E}">
        <p14:creationId xmlns:p14="http://schemas.microsoft.com/office/powerpoint/2010/main" val="20972955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291758" rtl="0" eaLnBrk="1" latinLnBrk="0" hangingPunct="1">
        <a:lnSpc>
          <a:spcPct val="90000"/>
        </a:lnSpc>
        <a:spcBef>
          <a:spcPct val="0"/>
        </a:spcBef>
        <a:buNone/>
        <a:defRPr sz="15839" kern="1200">
          <a:solidFill>
            <a:schemeClr val="tx1"/>
          </a:solidFill>
          <a:latin typeface="+mj-lt"/>
          <a:ea typeface="+mj-ea"/>
          <a:cs typeface="+mj-cs"/>
        </a:defRPr>
      </a:lvl1pPr>
    </p:titleStyle>
    <p:bodyStyle>
      <a:lvl1pPr marL="822940" indent="-822940" algn="l" defTabSz="3291758"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19" indent="-822940" algn="l" defTabSz="3291758"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697" indent="-822940" algn="l" defTabSz="3291758"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576"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455"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334"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212"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092"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89971"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758" rtl="0" eaLnBrk="1" latinLnBrk="0" hangingPunct="1">
        <a:defRPr sz="6480" kern="1200">
          <a:solidFill>
            <a:schemeClr val="tx1"/>
          </a:solidFill>
          <a:latin typeface="+mn-lt"/>
          <a:ea typeface="+mn-ea"/>
          <a:cs typeface="+mn-cs"/>
        </a:defRPr>
      </a:lvl1pPr>
      <a:lvl2pPr marL="1645879" algn="l" defTabSz="3291758" rtl="0" eaLnBrk="1" latinLnBrk="0" hangingPunct="1">
        <a:defRPr sz="6480" kern="1200">
          <a:solidFill>
            <a:schemeClr val="tx1"/>
          </a:solidFill>
          <a:latin typeface="+mn-lt"/>
          <a:ea typeface="+mn-ea"/>
          <a:cs typeface="+mn-cs"/>
        </a:defRPr>
      </a:lvl2pPr>
      <a:lvl3pPr marL="3291758" algn="l" defTabSz="3291758" rtl="0" eaLnBrk="1" latinLnBrk="0" hangingPunct="1">
        <a:defRPr sz="6480" kern="1200">
          <a:solidFill>
            <a:schemeClr val="tx1"/>
          </a:solidFill>
          <a:latin typeface="+mn-lt"/>
          <a:ea typeface="+mn-ea"/>
          <a:cs typeface="+mn-cs"/>
        </a:defRPr>
      </a:lvl3pPr>
      <a:lvl4pPr marL="4937636" algn="l" defTabSz="3291758" rtl="0" eaLnBrk="1" latinLnBrk="0" hangingPunct="1">
        <a:defRPr sz="6480" kern="1200">
          <a:solidFill>
            <a:schemeClr val="tx1"/>
          </a:solidFill>
          <a:latin typeface="+mn-lt"/>
          <a:ea typeface="+mn-ea"/>
          <a:cs typeface="+mn-cs"/>
        </a:defRPr>
      </a:lvl4pPr>
      <a:lvl5pPr marL="6583516" algn="l" defTabSz="3291758" rtl="0" eaLnBrk="1" latinLnBrk="0" hangingPunct="1">
        <a:defRPr sz="6480" kern="1200">
          <a:solidFill>
            <a:schemeClr val="tx1"/>
          </a:solidFill>
          <a:latin typeface="+mn-lt"/>
          <a:ea typeface="+mn-ea"/>
          <a:cs typeface="+mn-cs"/>
        </a:defRPr>
      </a:lvl5pPr>
      <a:lvl6pPr marL="8229395" algn="l" defTabSz="3291758" rtl="0" eaLnBrk="1" latinLnBrk="0" hangingPunct="1">
        <a:defRPr sz="6480" kern="1200">
          <a:solidFill>
            <a:schemeClr val="tx1"/>
          </a:solidFill>
          <a:latin typeface="+mn-lt"/>
          <a:ea typeface="+mn-ea"/>
          <a:cs typeface="+mn-cs"/>
        </a:defRPr>
      </a:lvl6pPr>
      <a:lvl7pPr marL="9875273" algn="l" defTabSz="3291758" rtl="0" eaLnBrk="1" latinLnBrk="0" hangingPunct="1">
        <a:defRPr sz="6480" kern="1200">
          <a:solidFill>
            <a:schemeClr val="tx1"/>
          </a:solidFill>
          <a:latin typeface="+mn-lt"/>
          <a:ea typeface="+mn-ea"/>
          <a:cs typeface="+mn-cs"/>
        </a:defRPr>
      </a:lvl7pPr>
      <a:lvl8pPr marL="11521152" algn="l" defTabSz="3291758" rtl="0" eaLnBrk="1" latinLnBrk="0" hangingPunct="1">
        <a:defRPr sz="6480" kern="1200">
          <a:solidFill>
            <a:schemeClr val="tx1"/>
          </a:solidFill>
          <a:latin typeface="+mn-lt"/>
          <a:ea typeface="+mn-ea"/>
          <a:cs typeface="+mn-cs"/>
        </a:defRPr>
      </a:lvl8pPr>
      <a:lvl9pPr marL="13167031" algn="l" defTabSz="3291758"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3.png"/><Relationship Id="rId7"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Rectangle 834">
            <a:extLst>
              <a:ext uri="{FF2B5EF4-FFF2-40B4-BE49-F238E27FC236}">
                <a16:creationId xmlns:a16="http://schemas.microsoft.com/office/drawing/2014/main" id="{AA1018B1-BC15-8AE3-51BB-0F8E7A2F2F3B}"/>
              </a:ext>
            </a:extLst>
          </p:cNvPr>
          <p:cNvSpPr/>
          <p:nvPr/>
        </p:nvSpPr>
        <p:spPr>
          <a:xfrm flipV="1">
            <a:off x="1398560" y="16316374"/>
            <a:ext cx="13192217" cy="4399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a:extLst>
              <a:ext uri="{FF2B5EF4-FFF2-40B4-BE49-F238E27FC236}">
                <a16:creationId xmlns:a16="http://schemas.microsoft.com/office/drawing/2014/main" id="{F2DEF6E0-39CC-8E28-D0C0-DE0F52F6ABF2}"/>
              </a:ext>
            </a:extLst>
          </p:cNvPr>
          <p:cNvSpPr/>
          <p:nvPr/>
        </p:nvSpPr>
        <p:spPr>
          <a:xfrm>
            <a:off x="1412888" y="18032222"/>
            <a:ext cx="13192217" cy="44674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Rectangle 832">
            <a:extLst>
              <a:ext uri="{FF2B5EF4-FFF2-40B4-BE49-F238E27FC236}">
                <a16:creationId xmlns:a16="http://schemas.microsoft.com/office/drawing/2014/main" id="{3C0AF493-9DD9-CBE1-C20A-A0BB72597B1C}"/>
              </a:ext>
            </a:extLst>
          </p:cNvPr>
          <p:cNvSpPr/>
          <p:nvPr/>
        </p:nvSpPr>
        <p:spPr>
          <a:xfrm>
            <a:off x="1342873" y="19565062"/>
            <a:ext cx="13192217" cy="8608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a:extLst>
              <a:ext uri="{FF2B5EF4-FFF2-40B4-BE49-F238E27FC236}">
                <a16:creationId xmlns:a16="http://schemas.microsoft.com/office/drawing/2014/main" id="{E70BF5E8-051C-2419-9EB7-952D992781BE}"/>
              </a:ext>
            </a:extLst>
          </p:cNvPr>
          <p:cNvSpPr/>
          <p:nvPr/>
        </p:nvSpPr>
        <p:spPr>
          <a:xfrm>
            <a:off x="1261646" y="28358222"/>
            <a:ext cx="13687100" cy="189952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a:extLst>
              <a:ext uri="{FF2B5EF4-FFF2-40B4-BE49-F238E27FC236}">
                <a16:creationId xmlns:a16="http://schemas.microsoft.com/office/drawing/2014/main" id="{868E7436-8805-EC44-D3C2-91605E47DD4D}"/>
              </a:ext>
            </a:extLst>
          </p:cNvPr>
          <p:cNvSpPr/>
          <p:nvPr/>
        </p:nvSpPr>
        <p:spPr>
          <a:xfrm>
            <a:off x="1170643" y="23478810"/>
            <a:ext cx="12608486" cy="56380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a:extLst>
              <a:ext uri="{FF2B5EF4-FFF2-40B4-BE49-F238E27FC236}">
                <a16:creationId xmlns:a16="http://schemas.microsoft.com/office/drawing/2014/main" id="{CA18274C-FD21-E4FB-66DC-74A8BE0E299E}"/>
              </a:ext>
            </a:extLst>
          </p:cNvPr>
          <p:cNvSpPr/>
          <p:nvPr/>
        </p:nvSpPr>
        <p:spPr>
          <a:xfrm>
            <a:off x="17455112" y="36038968"/>
            <a:ext cx="14517768" cy="448479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a:extLst>
              <a:ext uri="{FF2B5EF4-FFF2-40B4-BE49-F238E27FC236}">
                <a16:creationId xmlns:a16="http://schemas.microsoft.com/office/drawing/2014/main" id="{01890A89-245E-CB9B-D504-446AF425A037}"/>
              </a:ext>
            </a:extLst>
          </p:cNvPr>
          <p:cNvSpPr/>
          <p:nvPr/>
        </p:nvSpPr>
        <p:spPr>
          <a:xfrm>
            <a:off x="17398796" y="28944385"/>
            <a:ext cx="14517768" cy="644856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a:extLst>
              <a:ext uri="{FF2B5EF4-FFF2-40B4-BE49-F238E27FC236}">
                <a16:creationId xmlns:a16="http://schemas.microsoft.com/office/drawing/2014/main" id="{7CA28974-3673-D5E4-FE41-087773055D13}"/>
              </a:ext>
            </a:extLst>
          </p:cNvPr>
          <p:cNvSpPr/>
          <p:nvPr/>
        </p:nvSpPr>
        <p:spPr>
          <a:xfrm>
            <a:off x="17455112" y="22712716"/>
            <a:ext cx="14517768" cy="56344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TextBox 769">
            <a:extLst>
              <a:ext uri="{FF2B5EF4-FFF2-40B4-BE49-F238E27FC236}">
                <a16:creationId xmlns:a16="http://schemas.microsoft.com/office/drawing/2014/main" id="{938DA395-CBCF-EE45-5154-7BD952451EDA}"/>
              </a:ext>
            </a:extLst>
          </p:cNvPr>
          <p:cNvSpPr txBox="1"/>
          <p:nvPr/>
        </p:nvSpPr>
        <p:spPr>
          <a:xfrm>
            <a:off x="1086480" y="174057"/>
            <a:ext cx="23571200" cy="3046988"/>
          </a:xfrm>
          <a:prstGeom prst="rect">
            <a:avLst/>
          </a:prstGeom>
          <a:noFill/>
        </p:spPr>
        <p:txBody>
          <a:bodyPr wrap="square">
            <a:spAutoFit/>
          </a:bodyPr>
          <a:lstStyle/>
          <a:p>
            <a:r>
              <a:rPr lang="en-US" sz="9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3164179" y="3668125"/>
            <a:ext cx="14127778" cy="1569660"/>
          </a:xfrm>
          <a:prstGeom prst="rect">
            <a:avLst/>
          </a:prstGeom>
          <a:noFill/>
        </p:spPr>
        <p:txBody>
          <a:bodyPr wrap="none" rtlCol="0">
            <a:spAutoFit/>
          </a:bodyPr>
          <a:lstStyle/>
          <a:p>
            <a:r>
              <a:rPr lang="en-US" sz="9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5002561" y="365095"/>
            <a:ext cx="6011937" cy="445256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640081" y="5652169"/>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a:t>
            </a:r>
            <a:r>
              <a:rPr lang="en-US" altLang="ja-JP" sz="4400" b="1" dirty="0">
                <a:solidFill>
                  <a:schemeClr val="bg1"/>
                </a:solidFill>
                <a:latin typeface="Helvetica Neue" charset="0"/>
                <a:ea typeface="Helvetica Neue" charset="0"/>
                <a:cs typeface="Helvetica Neue" charset="0"/>
              </a:rPr>
              <a:t>BSTRACT</a:t>
            </a:r>
            <a:endParaRPr kumimoji="1" lang="ja-JP" altLang="en-US" sz="440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640081" y="6699056"/>
            <a:ext cx="14630400" cy="390827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6" name="TextBox 775">
            <a:extLst>
              <a:ext uri="{FF2B5EF4-FFF2-40B4-BE49-F238E27FC236}">
                <a16:creationId xmlns:a16="http://schemas.microsoft.com/office/drawing/2014/main" id="{6E092D70-4633-21D5-9EA1-E1D21572DF57}"/>
              </a:ext>
            </a:extLst>
          </p:cNvPr>
          <p:cNvSpPr txBox="1"/>
          <p:nvPr/>
        </p:nvSpPr>
        <p:spPr>
          <a:xfrm>
            <a:off x="928470" y="7038082"/>
            <a:ext cx="13747119" cy="4585871"/>
          </a:xfrm>
          <a:prstGeom prst="rect">
            <a:avLst/>
          </a:prstGeom>
          <a:noFill/>
        </p:spPr>
        <p:txBody>
          <a:bodyPr wrap="square">
            <a:spAutoFit/>
          </a:bodyPr>
          <a:lstStyle/>
          <a:p>
            <a:pPr fontAlgn="base"/>
            <a:r>
              <a:rPr lang="en-US" sz="5400" dirty="0">
                <a:solidFill>
                  <a:srgbClr val="333333"/>
                </a:solidFill>
                <a:latin typeface="Times New Roman" panose="02020603050405020304" pitchFamily="18" charset="0"/>
                <a:cs typeface="Times New Roman" panose="02020603050405020304" pitchFamily="18" charset="0"/>
              </a:rPr>
              <a:t>Analysis of </a:t>
            </a:r>
            <a:r>
              <a:rPr lang="en-US" sz="5400" b="1" dirty="0">
                <a:solidFill>
                  <a:srgbClr val="333333"/>
                </a:solidFill>
                <a:latin typeface="Times New Roman" panose="02020603050405020304" pitchFamily="18" charset="0"/>
                <a:cs typeface="Times New Roman" panose="02020603050405020304" pitchFamily="18" charset="0"/>
              </a:rPr>
              <a:t>missing data mechanisms </a:t>
            </a:r>
            <a:r>
              <a:rPr lang="en-US" sz="5400" dirty="0">
                <a:solidFill>
                  <a:srgbClr val="333333"/>
                </a:solidFill>
                <a:latin typeface="Times New Roman" panose="02020603050405020304" pitchFamily="18" charset="0"/>
                <a:cs typeface="Times New Roman" panose="02020603050405020304" pitchFamily="18" charset="0"/>
              </a:rPr>
              <a:t>and </a:t>
            </a:r>
            <a:r>
              <a:rPr lang="en-US" sz="5400"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Designing</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R simulations </a:t>
            </a:r>
            <a:r>
              <a:rPr lang="en-US" sz="5400"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5400" dirty="0">
                <a:solidFill>
                  <a:srgbClr val="333333"/>
                </a:solidFill>
                <a:latin typeface="Times New Roman" panose="02020603050405020304" pitchFamily="18" charset="0"/>
                <a:cs typeface="Times New Roman" panose="02020603050405020304" pitchFamily="18" charset="0"/>
              </a:rPr>
            </a:br>
            <a:endParaRPr lang="en-US" sz="5400" dirty="0">
              <a:solidFill>
                <a:srgbClr val="000000"/>
              </a:solidFill>
              <a:latin typeface="Times New Roman" panose="02020603050405020304" pitchFamily="18" charset="0"/>
              <a:cs typeface="Times New Roman" panose="02020603050405020304" pitchFamily="18" charset="0"/>
            </a:endParaRPr>
          </a:p>
          <a:p>
            <a:br>
              <a:rPr lang="en-US" sz="1100" dirty="0"/>
            </a:br>
            <a:endParaRPr lang="en-US" sz="1100"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623782" y="11157322"/>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I</a:t>
            </a:r>
            <a:r>
              <a:rPr lang="en-US" altLang="ja-JP" sz="4400" b="1" dirty="0">
                <a:solidFill>
                  <a:schemeClr val="bg1"/>
                </a:solidFill>
                <a:latin typeface="Helvetica Neue" charset="0"/>
                <a:ea typeface="Helvetica Neue" charset="0"/>
                <a:cs typeface="Helvetica Neue" charset="0"/>
              </a:rPr>
              <a:t>NTRODUCTION</a:t>
            </a:r>
            <a:endParaRPr kumimoji="1" lang="ja-JP" altLang="en-US" sz="440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623782" y="12172985"/>
            <a:ext cx="14630400" cy="2321908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7342480" y="6701442"/>
            <a:ext cx="14630400" cy="36824663"/>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846026" y="12327525"/>
            <a:ext cx="2242730" cy="584775"/>
          </a:xfrm>
          <a:prstGeom prst="rect">
            <a:avLst/>
          </a:prstGeom>
          <a:noFill/>
        </p:spPr>
        <p:txBody>
          <a:bodyPr wrap="none" rtlCol="0">
            <a:spAutoFit/>
          </a:bodyPr>
          <a:lstStyle/>
          <a:p>
            <a:r>
              <a:rPr lang="en-US" sz="3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896192" y="14724456"/>
            <a:ext cx="2045945" cy="584775"/>
          </a:xfrm>
          <a:prstGeom prst="rect">
            <a:avLst/>
          </a:prstGeom>
          <a:noFill/>
        </p:spPr>
        <p:txBody>
          <a:bodyPr wrap="none" rtlCol="0">
            <a:spAutoFit/>
          </a:bodyPr>
          <a:lstStyle/>
          <a:p>
            <a:r>
              <a:rPr lang="en-US" sz="3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483371" y="16358179"/>
            <a:ext cx="13437827" cy="1938992"/>
          </a:xfrm>
          <a:prstGeom prst="rect">
            <a:avLst/>
          </a:prstGeom>
          <a:noFill/>
        </p:spPr>
        <p:txBody>
          <a:bodyPr wrap="square" rtlCol="0">
            <a:spAutoFit/>
          </a:bodyPr>
          <a:lstStyle/>
          <a:p>
            <a:r>
              <a:rPr lang="en-US" sz="2400" b="1" dirty="0"/>
              <a:t>MCAR</a:t>
            </a:r>
            <a:r>
              <a:rPr lang="en-US" sz="2400" dirty="0"/>
              <a:t>: When probability of missingness for data points in a dataset is constant.</a:t>
            </a:r>
          </a:p>
          <a:p>
            <a:pPr marL="1028700" lvl="1" indent="-571500">
              <a:buFont typeface="Arial" panose="020B0604020202020204" pitchFamily="34" charset="0"/>
              <a:buChar char="•"/>
            </a:pPr>
            <a:r>
              <a:rPr lang="en-US" sz="2400" dirty="0"/>
              <a:t>Each student’s mark is stored in a spreadsheet by the instructor but following a computer update 10% of the data is deleted at random. </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483372" y="18045209"/>
            <a:ext cx="13192218" cy="1938992"/>
          </a:xfrm>
          <a:prstGeom prst="rect">
            <a:avLst/>
          </a:prstGeom>
          <a:noFill/>
        </p:spPr>
        <p:txBody>
          <a:bodyPr wrap="square" rtlCol="0">
            <a:spAutoFit/>
          </a:bodyPr>
          <a:lstStyle/>
          <a:p>
            <a:r>
              <a:rPr lang="en-US" sz="2400" b="1" dirty="0"/>
              <a:t>MAR</a:t>
            </a:r>
            <a:r>
              <a:rPr lang="en-US" sz="2400" dirty="0"/>
              <a:t>: When probability of missingness is dependent on some observed variable of the dataset.</a:t>
            </a:r>
          </a:p>
          <a:p>
            <a:pPr marL="800100" lvl="1" indent="-342900">
              <a:buFont typeface="Arial" panose="020B0604020202020204" pitchFamily="34" charset="0"/>
              <a:buChar char="•"/>
            </a:pPr>
            <a:r>
              <a:rPr lang="en-US" sz="24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800100" lvl="1" indent="-342900">
              <a:buFont typeface="Arial" panose="020B0604020202020204" pitchFamily="34" charset="0"/>
              <a:buChar char="•"/>
            </a:pPr>
            <a:endParaRPr lang="en-US" sz="24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398560" y="19588784"/>
            <a:ext cx="13192218" cy="3416320"/>
          </a:xfrm>
          <a:prstGeom prst="rect">
            <a:avLst/>
          </a:prstGeom>
          <a:noFill/>
        </p:spPr>
        <p:txBody>
          <a:bodyPr wrap="square" rtlCol="0">
            <a:spAutoFit/>
          </a:bodyPr>
          <a:lstStyle/>
          <a:p>
            <a:r>
              <a:rPr lang="en-US" sz="2400" b="1" dirty="0"/>
              <a:t>MNAR</a:t>
            </a:r>
            <a:r>
              <a:rPr lang="en-US" sz="2400" dirty="0"/>
              <a:t>: When probability of missingness is dependent on the true value of the data point which we don’t</a:t>
            </a:r>
          </a:p>
          <a:p>
            <a:r>
              <a:rPr lang="en-US" sz="2400" dirty="0"/>
              <a:t>know for all subjects.</a:t>
            </a:r>
          </a:p>
          <a:p>
            <a:r>
              <a:rPr lang="en-US" sz="24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2400" b="1" dirty="0"/>
              <a:t>		– </a:t>
            </a:r>
            <a:r>
              <a:rPr lang="en-US" sz="2400" dirty="0"/>
              <a:t>If a student’s true mark is an A, they are 90% likely to state their true mark. </a:t>
            </a:r>
            <a:r>
              <a:rPr lang="en-US" sz="2400" b="1" dirty="0"/>
              <a:t>– </a:t>
            </a:r>
            <a:r>
              <a:rPr lang="en-US" sz="2400" dirty="0"/>
              <a:t>If a student’s true mark is a B, they are 70% likely to state their true mark. </a:t>
            </a:r>
            <a:r>
              <a:rPr lang="en-US" sz="2400" b="1" dirty="0"/>
              <a:t>– </a:t>
            </a:r>
            <a:r>
              <a:rPr lang="en-US" sz="2400" dirty="0"/>
              <a:t>If a student’s true mark is a C, they are 50% likely to state their true mark. </a:t>
            </a:r>
          </a:p>
          <a:p>
            <a:pPr marL="342900" indent="-342900">
              <a:buFont typeface="Arial" panose="020B0604020202020204" pitchFamily="34" charset="0"/>
              <a:buChar char="•"/>
            </a:pPr>
            <a:endParaRPr lang="en-US" sz="24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201628" y="23533496"/>
            <a:ext cx="12495728" cy="830997"/>
          </a:xfrm>
          <a:prstGeom prst="rect">
            <a:avLst/>
          </a:prstGeom>
          <a:noFill/>
        </p:spPr>
        <p:txBody>
          <a:bodyPr wrap="none" rtlCol="0">
            <a:spAutoFit/>
          </a:bodyPr>
          <a:lstStyle/>
          <a:p>
            <a:r>
              <a:rPr lang="en-US" sz="2400" b="1" dirty="0"/>
              <a:t>Listwise Deletion</a:t>
            </a:r>
            <a:r>
              <a:rPr lang="en-US" sz="2400" dirty="0"/>
              <a:t>: Eliminates all observations containing ANY missing values in variables of interest</a:t>
            </a:r>
          </a:p>
          <a:p>
            <a:r>
              <a:rPr lang="en-US" sz="24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201628" y="28299548"/>
            <a:ext cx="13928878" cy="1938992"/>
          </a:xfrm>
          <a:prstGeom prst="rect">
            <a:avLst/>
          </a:prstGeom>
          <a:noFill/>
        </p:spPr>
        <p:txBody>
          <a:bodyPr wrap="none" rtlCol="0">
            <a:spAutoFit/>
          </a:bodyPr>
          <a:lstStyle/>
          <a:p>
            <a:r>
              <a:rPr lang="en-US" sz="2400" b="1" dirty="0"/>
              <a:t>Multiple Imputation</a:t>
            </a:r>
            <a:r>
              <a:rPr lang="en-US" sz="2400" dirty="0"/>
              <a:t>:</a:t>
            </a:r>
          </a:p>
          <a:p>
            <a:pPr marL="914400" lvl="1" indent="-457200">
              <a:buFont typeface="+mj-lt"/>
              <a:buAutoNum type="arabicPeriod"/>
            </a:pPr>
            <a:r>
              <a:rPr lang="en-US" sz="2400" dirty="0"/>
              <a:t>Takes incomplete dataset and creates multiple copies of it.</a:t>
            </a:r>
          </a:p>
          <a:p>
            <a:pPr marL="914400" lvl="1" indent="-457200">
              <a:buFont typeface="+mj-lt"/>
              <a:buAutoNum type="arabicPeriod"/>
            </a:pPr>
            <a:r>
              <a:rPr lang="en-US" sz="2400" dirty="0"/>
              <a:t>Impute incomplete columns with plausible values through an iterative predictive method for each copy</a:t>
            </a:r>
          </a:p>
          <a:p>
            <a:pPr marL="914400" lvl="1" indent="-457200">
              <a:buFont typeface="+mj-lt"/>
              <a:buAutoNum type="arabicPeriod"/>
            </a:pPr>
            <a:r>
              <a:rPr lang="en-US" sz="2400" dirty="0"/>
              <a:t>Obtain estimate for parameter of interest for each copy</a:t>
            </a:r>
          </a:p>
          <a:p>
            <a:pPr marL="914400" lvl="1" indent="-457200">
              <a:buFont typeface="+mj-lt"/>
              <a:buAutoNum type="arabicPeriod"/>
            </a:pPr>
            <a:r>
              <a:rPr lang="en-US" sz="24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201628" y="15463971"/>
            <a:ext cx="4520020" cy="584775"/>
          </a:xfrm>
          <a:prstGeom prst="rect">
            <a:avLst/>
          </a:prstGeom>
          <a:noFill/>
        </p:spPr>
        <p:txBody>
          <a:bodyPr wrap="none" rtlCol="0">
            <a:spAutoFit/>
          </a:bodyPr>
          <a:lstStyle/>
          <a:p>
            <a:r>
              <a:rPr lang="en-US" sz="3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201628" y="22712716"/>
            <a:ext cx="3999428" cy="584775"/>
          </a:xfrm>
          <a:prstGeom prst="rect">
            <a:avLst/>
          </a:prstGeom>
          <a:noFill/>
        </p:spPr>
        <p:txBody>
          <a:bodyPr wrap="none" rtlCol="0">
            <a:spAutoFit/>
          </a:bodyPr>
          <a:lstStyle/>
          <a:p>
            <a:r>
              <a:rPr lang="en-US" sz="3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201628" y="13277411"/>
            <a:ext cx="13747118" cy="1569660"/>
          </a:xfrm>
          <a:prstGeom prst="rect">
            <a:avLst/>
          </a:prstGeom>
          <a:noFill/>
        </p:spPr>
        <p:txBody>
          <a:bodyPr wrap="square" rtlCol="0">
            <a:spAutoFit/>
          </a:bodyPr>
          <a:lstStyle/>
          <a:p>
            <a:pPr marL="571486" indent="-571486">
              <a:buFont typeface="Arial" panose="020B0604020202020204" pitchFamily="34" charset="0"/>
              <a:buChar char="•"/>
            </a:pPr>
            <a:r>
              <a:rPr lang="en-US" sz="2400" dirty="0"/>
              <a:t>Interested in what scenarios different imputation techniques should be used to reduce runtime without sacrificing bias, error, and other performance measures.</a:t>
            </a:r>
          </a:p>
          <a:p>
            <a:pPr marL="571486" indent="-571486">
              <a:buFont typeface="Arial" panose="020B0604020202020204" pitchFamily="34" charset="0"/>
              <a:buChar char="•"/>
            </a:pPr>
            <a:r>
              <a:rPr lang="en-US" sz="2400" dirty="0"/>
              <a:t>Determine the types of missing data in the real world</a:t>
            </a:r>
          </a:p>
          <a:p>
            <a:pPr marL="571486" indent="-571486">
              <a:buFont typeface="Arial" panose="020B0604020202020204" pitchFamily="34" charset="0"/>
              <a:buChar char="•"/>
            </a:pPr>
            <a:endParaRPr lang="en-US" sz="24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7342480" y="5670158"/>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t>
            </a:r>
            <a:r>
              <a:rPr lang="en-US" altLang="ja-JP" sz="4400" b="1" dirty="0">
                <a:solidFill>
                  <a:schemeClr val="bg1"/>
                </a:solidFill>
                <a:latin typeface="Helvetica Neue" charset="0"/>
                <a:ea typeface="Helvetica Neue" charset="0"/>
                <a:cs typeface="Helvetica Neue" charset="0"/>
              </a:rPr>
              <a:t>INVESTIGATIONS</a:t>
            </a:r>
            <a:endParaRPr kumimoji="1" lang="ja-JP" altLang="en-US" sz="440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7358779" y="6934497"/>
            <a:ext cx="15677187" cy="738664"/>
          </a:xfrm>
          <a:prstGeom prst="rect">
            <a:avLst/>
          </a:prstGeom>
          <a:noFill/>
        </p:spPr>
        <p:txBody>
          <a:bodyPr wrap="square" rtlCol="0">
            <a:spAutoFit/>
          </a:bodyPr>
          <a:lstStyle/>
          <a:p>
            <a:r>
              <a:rPr lang="en-US" sz="4100" b="1" dirty="0">
                <a:solidFill>
                  <a:schemeClr val="accent2"/>
                </a:solidFill>
              </a:rPr>
              <a:t>(1) Multiple imputation under varying levels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7570163" y="21383204"/>
            <a:ext cx="14479605" cy="769441"/>
          </a:xfrm>
          <a:prstGeom prst="rect">
            <a:avLst/>
          </a:prstGeom>
          <a:noFill/>
        </p:spPr>
        <p:txBody>
          <a:bodyPr wrap="none" rtlCol="0">
            <a:spAutoFit/>
          </a:bodyPr>
          <a:lstStyle/>
          <a:p>
            <a:r>
              <a:rPr lang="en-US" sz="4400" b="1" dirty="0">
                <a:solidFill>
                  <a:schemeClr val="accent2"/>
                </a:solidFill>
              </a:rPr>
              <a:t>(2) When Listwise Deletion Outperforms Multiple Imputation</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7644668" y="22127728"/>
            <a:ext cx="8163325" cy="707886"/>
          </a:xfrm>
          <a:prstGeom prst="rect">
            <a:avLst/>
          </a:prstGeom>
          <a:noFill/>
        </p:spPr>
        <p:txBody>
          <a:bodyPr wrap="none" rtlCol="0">
            <a:spAutoFit/>
          </a:bodyPr>
          <a:lstStyle/>
          <a:p>
            <a:r>
              <a:rPr lang="en-US" sz="4000" b="1" dirty="0">
                <a:solidFill>
                  <a:schemeClr val="accent2">
                    <a:lumMod val="75000"/>
                  </a:schemeClr>
                </a:solidFill>
              </a:rPr>
              <a:t>Case 1: </a:t>
            </a:r>
            <a:r>
              <a:rPr lang="en-US" sz="3600" b="1" dirty="0">
                <a:solidFill>
                  <a:schemeClr val="accent2">
                    <a:lumMod val="75000"/>
                  </a:schemeClr>
                </a:solidFill>
              </a:rPr>
              <a:t>Missing Data only in Response </a:t>
            </a:r>
            <a:r>
              <a:rPr lang="en-US" sz="3600" b="1" i="1" dirty="0">
                <a:solidFill>
                  <a:schemeClr val="accent2">
                    <a:lumMod val="75000"/>
                  </a:schemeClr>
                </a:solidFill>
              </a:rPr>
              <a:t>Y</a:t>
            </a:r>
            <a:r>
              <a:rPr lang="en-US" sz="3600" b="1" dirty="0">
                <a:solidFill>
                  <a:schemeClr val="accent2">
                    <a:lumMod val="75000"/>
                  </a:schemeClr>
                </a:solidFill>
              </a:rPr>
              <a:t>  </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7642609" y="13275269"/>
            <a:ext cx="6718290" cy="359213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7619105" y="11457554"/>
            <a:ext cx="6669479" cy="1971767"/>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7642608" y="9970167"/>
            <a:ext cx="5787684" cy="1774036"/>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7642608" y="7976925"/>
            <a:ext cx="6702691" cy="226283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25098567" y="7733648"/>
                <a:ext cx="5483004" cy="2878160"/>
              </a:xfrm>
              <a:prstGeom prst="rect">
                <a:avLst/>
              </a:prstGeom>
              <a:noFill/>
            </p:spPr>
            <p:txBody>
              <a:bodyPr wrap="square" rtlCol="0">
                <a:spAutoFit/>
              </a:bodyPr>
              <a:lstStyle/>
              <a:p>
                <a:pPr>
                  <a:lnSpc>
                    <a:spcPct val="150000"/>
                  </a:lnSpc>
                </a:pPr>
                <a:r>
                  <a:rPr lang="en-US" sz="2400" b="1" dirty="0"/>
                  <a:t>Simulate determining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𝜷</m:t>
                        </m:r>
                      </m:e>
                      <m:sub>
                        <m:r>
                          <a:rPr lang="en-US" sz="2400" b="1" i="1" smtClean="0">
                            <a:latin typeface="Cambria Math" panose="02040503050406030204" pitchFamily="18" charset="0"/>
                          </a:rPr>
                          <m:t>𝟏</m:t>
                        </m:r>
                      </m:sub>
                    </m:sSub>
                    <m:r>
                      <a:rPr lang="en-US" sz="2400" b="1" i="1" smtClean="0">
                        <a:latin typeface="Cambria Math" panose="02040503050406030204" pitchFamily="18" charset="0"/>
                      </a:rPr>
                      <m:t>=</m:t>
                    </m:r>
                    <m:r>
                      <a:rPr lang="en-US" sz="2400" b="1" i="1" smtClean="0">
                        <a:latin typeface="Cambria Math" panose="02040503050406030204" pitchFamily="18" charset="0"/>
                      </a:rPr>
                      <m:t>𝟏</m:t>
                    </m:r>
                  </m:oMath>
                </a14:m>
                <a:endParaRPr lang="en-US" sz="2400" b="1" dirty="0"/>
              </a:p>
              <a:p>
                <a:pPr marL="800100" lvl="1" indent="-342900">
                  <a:lnSpc>
                    <a:spcPct val="150000"/>
                  </a:lnSpc>
                  <a:buFont typeface="+mj-lt"/>
                  <a:buAutoNum type="arabicPeriod"/>
                </a:pPr>
                <a:r>
                  <a:rPr lang="en-US" sz="2400" dirty="0"/>
                  <a:t>MCAR: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dirty="0"/>
              </a:p>
              <a:p>
                <a:pPr marL="800100" lvl="1" indent="-342900">
                  <a:lnSpc>
                    <a:spcPct val="150000"/>
                  </a:lnSpc>
                  <a:buFont typeface="+mj-lt"/>
                  <a:buAutoNum type="arabicPeriod"/>
                </a:pPr>
                <a:r>
                  <a:rPr lang="en-US" sz="2400" dirty="0"/>
                  <a:t>MAR: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b="0" dirty="0"/>
              </a:p>
              <a:p>
                <a:pPr marL="800100" lvl="1" indent="-342900">
                  <a:lnSpc>
                    <a:spcPct val="150000"/>
                  </a:lnSpc>
                  <a:buFont typeface="+mj-lt"/>
                  <a:buAutoNum type="arabicPeriod"/>
                </a:pPr>
                <a:r>
                  <a:rPr lang="en-US" sz="2400" dirty="0"/>
                  <a:t>MNAR: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m:t>
                        </m:r>
                      </m:sub>
                    </m:sSub>
                  </m:oMath>
                </a14:m>
                <a:endParaRPr lang="en-US" sz="2400" dirty="0"/>
              </a:p>
              <a:p>
                <a:pPr marL="342900" indent="-342900">
                  <a:lnSpc>
                    <a:spcPct val="150000"/>
                  </a:lnSpc>
                  <a:buFont typeface="+mj-lt"/>
                  <a:buAutoNum type="arabicPeriod"/>
                </a:pPr>
                <a:endParaRPr lang="en-US" sz="24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25098567" y="7733648"/>
                <a:ext cx="5483004" cy="2878160"/>
              </a:xfrm>
              <a:prstGeom prst="rect">
                <a:avLst/>
              </a:prstGeom>
              <a:blipFill>
                <a:blip r:embed="rId8"/>
                <a:stretch>
                  <a:fillRect l="-1848"/>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24959822" y="10822806"/>
            <a:ext cx="5621749" cy="226283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24959822" y="13451628"/>
            <a:ext cx="6718289" cy="3390751"/>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24980006" y="11836059"/>
            <a:ext cx="6375793" cy="431911"/>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7536766" y="7739652"/>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17">
            <a:extLst>
              <a:ext uri="{FF2B5EF4-FFF2-40B4-BE49-F238E27FC236}">
                <a16:creationId xmlns:a16="http://schemas.microsoft.com/office/drawing/2014/main" id="{54358222-7D5A-30CE-5B9C-AE624AAB2A59}"/>
              </a:ext>
            </a:extLst>
          </p:cNvPr>
          <p:cNvSpPr/>
          <p:nvPr/>
        </p:nvSpPr>
        <p:spPr>
          <a:xfrm>
            <a:off x="24754276" y="7726526"/>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3709606505"/>
              </p:ext>
            </p:extLst>
          </p:nvPr>
        </p:nvGraphicFramePr>
        <p:xfrm>
          <a:off x="18670100" y="17270507"/>
          <a:ext cx="11897835" cy="3947900"/>
        </p:xfrm>
        <a:graphic>
          <a:graphicData uri="http://schemas.openxmlformats.org/drawingml/2006/table">
            <a:tbl>
              <a:tblPr firstRow="1" bandRow="1">
                <a:tableStyleId>{5C22544A-7EE6-4342-B048-85BDC9FD1C3A}</a:tableStyleId>
              </a:tblPr>
              <a:tblGrid>
                <a:gridCol w="2379567">
                  <a:extLst>
                    <a:ext uri="{9D8B030D-6E8A-4147-A177-3AD203B41FA5}">
                      <a16:colId xmlns:a16="http://schemas.microsoft.com/office/drawing/2014/main" val="2639204986"/>
                    </a:ext>
                  </a:extLst>
                </a:gridCol>
                <a:gridCol w="2379567">
                  <a:extLst>
                    <a:ext uri="{9D8B030D-6E8A-4147-A177-3AD203B41FA5}">
                      <a16:colId xmlns:a16="http://schemas.microsoft.com/office/drawing/2014/main" val="2690891796"/>
                    </a:ext>
                  </a:extLst>
                </a:gridCol>
                <a:gridCol w="2379567">
                  <a:extLst>
                    <a:ext uri="{9D8B030D-6E8A-4147-A177-3AD203B41FA5}">
                      <a16:colId xmlns:a16="http://schemas.microsoft.com/office/drawing/2014/main" val="3723378948"/>
                    </a:ext>
                  </a:extLst>
                </a:gridCol>
                <a:gridCol w="2379567">
                  <a:extLst>
                    <a:ext uri="{9D8B030D-6E8A-4147-A177-3AD203B41FA5}">
                      <a16:colId xmlns:a16="http://schemas.microsoft.com/office/drawing/2014/main" val="1498371569"/>
                    </a:ext>
                  </a:extLst>
                </a:gridCol>
                <a:gridCol w="2379567">
                  <a:extLst>
                    <a:ext uri="{9D8B030D-6E8A-4147-A177-3AD203B41FA5}">
                      <a16:colId xmlns:a16="http://schemas.microsoft.com/office/drawing/2014/main" val="889807820"/>
                    </a:ext>
                  </a:extLst>
                </a:gridCol>
              </a:tblGrid>
              <a:tr h="410296">
                <a:tc>
                  <a:txBody>
                    <a:bodyPr/>
                    <a:lstStyle/>
                    <a:p>
                      <a:endParaRPr lang="en-US" sz="2400" dirty="0"/>
                    </a:p>
                  </a:txBody>
                  <a:tcPr>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2400" dirty="0"/>
                        <a:t>Estimate</a:t>
                      </a:r>
                    </a:p>
                  </a:txBody>
                  <a:tcPr/>
                </a:tc>
                <a:tc>
                  <a:txBody>
                    <a:bodyPr/>
                    <a:lstStyle/>
                    <a:p>
                      <a:r>
                        <a:rPr lang="en-US" sz="2400" dirty="0"/>
                        <a:t>PB</a:t>
                      </a:r>
                    </a:p>
                  </a:txBody>
                  <a:tcPr/>
                </a:tc>
                <a:tc>
                  <a:txBody>
                    <a:bodyPr/>
                    <a:lstStyle/>
                    <a:p>
                      <a:r>
                        <a:rPr lang="en-US" sz="2400" dirty="0"/>
                        <a:t>CR</a:t>
                      </a:r>
                    </a:p>
                  </a:txBody>
                  <a:tcPr/>
                </a:tc>
                <a:tc>
                  <a:txBody>
                    <a:bodyPr/>
                    <a:lstStyle/>
                    <a:p>
                      <a:r>
                        <a:rPr lang="en-US" sz="2400" dirty="0"/>
                        <a:t>AW</a:t>
                      </a:r>
                    </a:p>
                  </a:txBody>
                  <a:tcPr/>
                </a:tc>
                <a:extLst>
                  <a:ext uri="{0D108BD9-81ED-4DB2-BD59-A6C34878D82A}">
                    <a16:rowId xmlns:a16="http://schemas.microsoft.com/office/drawing/2014/main" val="1025636070"/>
                  </a:ext>
                </a:extLst>
              </a:tr>
              <a:tr h="302595">
                <a:tc>
                  <a:txBody>
                    <a:bodyPr/>
                    <a:lstStyle/>
                    <a:p>
                      <a:r>
                        <a:rPr lang="en-US" sz="2400" dirty="0"/>
                        <a:t>MCAR</a:t>
                      </a:r>
                    </a:p>
                  </a:txBody>
                  <a:tcPr>
                    <a:solidFill>
                      <a:schemeClr val="accent2"/>
                    </a:solidFill>
                  </a:tcPr>
                </a:tc>
                <a:tc>
                  <a:txBody>
                    <a:bodyPr/>
                    <a:lstStyle/>
                    <a:p>
                      <a:r>
                        <a:rPr lang="en-US" sz="2400" dirty="0"/>
                        <a:t>0.9779</a:t>
                      </a:r>
                    </a:p>
                  </a:txBody>
                  <a:tcPr/>
                </a:tc>
                <a:tc>
                  <a:txBody>
                    <a:bodyPr/>
                    <a:lstStyle/>
                    <a:p>
                      <a:r>
                        <a:rPr lang="en-US" sz="2400" dirty="0"/>
                        <a:t>2.209</a:t>
                      </a:r>
                    </a:p>
                  </a:txBody>
                  <a:tcPr/>
                </a:tc>
                <a:tc>
                  <a:txBody>
                    <a:bodyPr/>
                    <a:lstStyle/>
                    <a:p>
                      <a:r>
                        <a:rPr lang="en-US" sz="2400" dirty="0"/>
                        <a:t>0.97</a:t>
                      </a:r>
                    </a:p>
                  </a:txBody>
                  <a:tcPr/>
                </a:tc>
                <a:tc>
                  <a:txBody>
                    <a:bodyPr/>
                    <a:lstStyle/>
                    <a:p>
                      <a:r>
                        <a:rPr lang="en-US" sz="2400" dirty="0"/>
                        <a:t>0.102</a:t>
                      </a:r>
                    </a:p>
                  </a:txBody>
                  <a:tcPr/>
                </a:tc>
                <a:extLst>
                  <a:ext uri="{0D108BD9-81ED-4DB2-BD59-A6C34878D82A}">
                    <a16:rowId xmlns:a16="http://schemas.microsoft.com/office/drawing/2014/main" val="2450062889"/>
                  </a:ext>
                </a:extLst>
              </a:tr>
              <a:tr h="410296">
                <a:tc>
                  <a:txBody>
                    <a:bodyPr/>
                    <a:lstStyle/>
                    <a:p>
                      <a:r>
                        <a:rPr lang="en-US" sz="2400" dirty="0"/>
                        <a:t>MAR-light</a:t>
                      </a:r>
                    </a:p>
                  </a:txBody>
                  <a:tcPr>
                    <a:solidFill>
                      <a:schemeClr val="accent2"/>
                    </a:solidFill>
                  </a:tcPr>
                </a:tc>
                <a:tc>
                  <a:txBody>
                    <a:bodyPr/>
                    <a:lstStyle/>
                    <a:p>
                      <a:r>
                        <a:rPr lang="en-US" sz="2400" dirty="0"/>
                        <a:t>0.9768</a:t>
                      </a:r>
                    </a:p>
                  </a:txBody>
                  <a:tcPr/>
                </a:tc>
                <a:tc>
                  <a:txBody>
                    <a:bodyPr/>
                    <a:lstStyle/>
                    <a:p>
                      <a:r>
                        <a:rPr lang="en-US" sz="2400" dirty="0"/>
                        <a:t>2.315</a:t>
                      </a:r>
                    </a:p>
                  </a:txBody>
                  <a:tcPr/>
                </a:tc>
                <a:tc>
                  <a:txBody>
                    <a:bodyPr/>
                    <a:lstStyle/>
                    <a:p>
                      <a:r>
                        <a:rPr lang="en-US" sz="2400" dirty="0"/>
                        <a:t>0.91</a:t>
                      </a:r>
                    </a:p>
                  </a:txBody>
                  <a:tcPr/>
                </a:tc>
                <a:tc>
                  <a:txBody>
                    <a:bodyPr/>
                    <a:lstStyle/>
                    <a:p>
                      <a:r>
                        <a:rPr lang="en-US" sz="2400" dirty="0"/>
                        <a:t>0.108</a:t>
                      </a:r>
                    </a:p>
                  </a:txBody>
                  <a:tcPr/>
                </a:tc>
                <a:extLst>
                  <a:ext uri="{0D108BD9-81ED-4DB2-BD59-A6C34878D82A}">
                    <a16:rowId xmlns:a16="http://schemas.microsoft.com/office/drawing/2014/main" val="106183214"/>
                  </a:ext>
                </a:extLst>
              </a:tr>
              <a:tr h="602350">
                <a:tc>
                  <a:txBody>
                    <a:bodyPr/>
                    <a:lstStyle/>
                    <a:p>
                      <a:r>
                        <a:rPr lang="en-US" sz="2400" dirty="0"/>
                        <a:t>MAR-moderate</a:t>
                      </a:r>
                    </a:p>
                  </a:txBody>
                  <a:tcPr>
                    <a:solidFill>
                      <a:schemeClr val="accent2"/>
                    </a:solidFill>
                  </a:tcPr>
                </a:tc>
                <a:tc>
                  <a:txBody>
                    <a:bodyPr/>
                    <a:lstStyle/>
                    <a:p>
                      <a:r>
                        <a:rPr lang="en-US" sz="2400" dirty="0"/>
                        <a:t>0.9799</a:t>
                      </a:r>
                    </a:p>
                  </a:txBody>
                  <a:tcPr/>
                </a:tc>
                <a:tc>
                  <a:txBody>
                    <a:bodyPr/>
                    <a:lstStyle/>
                    <a:p>
                      <a:r>
                        <a:rPr lang="en-US" sz="2400" dirty="0"/>
                        <a:t>2.011</a:t>
                      </a:r>
                    </a:p>
                  </a:txBody>
                  <a:tcPr/>
                </a:tc>
                <a:tc>
                  <a:txBody>
                    <a:bodyPr/>
                    <a:lstStyle/>
                    <a:p>
                      <a:r>
                        <a:rPr lang="en-US" sz="2400" dirty="0"/>
                        <a:t>0.91</a:t>
                      </a:r>
                    </a:p>
                  </a:txBody>
                  <a:tcPr/>
                </a:tc>
                <a:tc>
                  <a:txBody>
                    <a:bodyPr/>
                    <a:lstStyle/>
                    <a:p>
                      <a:r>
                        <a:rPr lang="en-US" sz="2400" dirty="0"/>
                        <a:t>0.095</a:t>
                      </a:r>
                    </a:p>
                  </a:txBody>
                  <a:tcPr/>
                </a:tc>
                <a:extLst>
                  <a:ext uri="{0D108BD9-81ED-4DB2-BD59-A6C34878D82A}">
                    <a16:rowId xmlns:a16="http://schemas.microsoft.com/office/drawing/2014/main" val="2167119470"/>
                  </a:ext>
                </a:extLst>
              </a:tr>
              <a:tr h="414239">
                <a:tc>
                  <a:txBody>
                    <a:bodyPr/>
                    <a:lstStyle/>
                    <a:p>
                      <a:r>
                        <a:rPr lang="en-US" sz="2400" dirty="0"/>
                        <a:t>MAR-heavy</a:t>
                      </a:r>
                    </a:p>
                  </a:txBody>
                  <a:tcPr>
                    <a:solidFill>
                      <a:schemeClr val="accent2"/>
                    </a:solidFill>
                  </a:tcPr>
                </a:tc>
                <a:tc>
                  <a:txBody>
                    <a:bodyPr/>
                    <a:lstStyle/>
                    <a:p>
                      <a:r>
                        <a:rPr lang="en-US" sz="2400" dirty="0"/>
                        <a:t>0.9841</a:t>
                      </a:r>
                    </a:p>
                  </a:txBody>
                  <a:tcPr/>
                </a:tc>
                <a:tc>
                  <a:txBody>
                    <a:bodyPr/>
                    <a:lstStyle/>
                    <a:p>
                      <a:r>
                        <a:rPr lang="en-US" sz="2400" dirty="0"/>
                        <a:t>1.588</a:t>
                      </a:r>
                    </a:p>
                  </a:txBody>
                  <a:tcPr/>
                </a:tc>
                <a:tc>
                  <a:txBody>
                    <a:bodyPr/>
                    <a:lstStyle/>
                    <a:p>
                      <a:r>
                        <a:rPr lang="en-US" sz="2400" dirty="0"/>
                        <a:t>0.90</a:t>
                      </a:r>
                    </a:p>
                  </a:txBody>
                  <a:tcPr/>
                </a:tc>
                <a:tc>
                  <a:txBody>
                    <a:bodyPr/>
                    <a:lstStyle/>
                    <a:p>
                      <a:r>
                        <a:rPr lang="en-US" sz="2400" dirty="0"/>
                        <a:t>0.082</a:t>
                      </a:r>
                    </a:p>
                  </a:txBody>
                  <a:tcPr/>
                </a:tc>
                <a:extLst>
                  <a:ext uri="{0D108BD9-81ED-4DB2-BD59-A6C34878D82A}">
                    <a16:rowId xmlns:a16="http://schemas.microsoft.com/office/drawing/2014/main" val="4197118472"/>
                  </a:ext>
                </a:extLst>
              </a:tr>
              <a:tr h="414239">
                <a:tc>
                  <a:txBody>
                    <a:bodyPr/>
                    <a:lstStyle/>
                    <a:p>
                      <a:r>
                        <a:rPr lang="en-US" sz="2400" dirty="0"/>
                        <a:t>MNAR-light</a:t>
                      </a:r>
                    </a:p>
                  </a:txBody>
                  <a:tcPr>
                    <a:solidFill>
                      <a:schemeClr val="accent2"/>
                    </a:solidFill>
                  </a:tcPr>
                </a:tc>
                <a:tc>
                  <a:txBody>
                    <a:bodyPr/>
                    <a:lstStyle/>
                    <a:p>
                      <a:r>
                        <a:rPr lang="en-US" sz="2400" dirty="0"/>
                        <a:t>1.0174</a:t>
                      </a:r>
                    </a:p>
                  </a:txBody>
                  <a:tcPr/>
                </a:tc>
                <a:tc>
                  <a:txBody>
                    <a:bodyPr/>
                    <a:lstStyle/>
                    <a:p>
                      <a:r>
                        <a:rPr lang="en-US" sz="2400" dirty="0"/>
                        <a:t>1.740</a:t>
                      </a:r>
                    </a:p>
                  </a:txBody>
                  <a:tcPr/>
                </a:tc>
                <a:tc>
                  <a:txBody>
                    <a:bodyPr/>
                    <a:lstStyle/>
                    <a:p>
                      <a:r>
                        <a:rPr lang="en-US" sz="2400" dirty="0"/>
                        <a:t>0.96</a:t>
                      </a:r>
                    </a:p>
                  </a:txBody>
                  <a:tcPr/>
                </a:tc>
                <a:tc>
                  <a:txBody>
                    <a:bodyPr/>
                    <a:lstStyle/>
                    <a:p>
                      <a:r>
                        <a:rPr lang="en-US" sz="2400" dirty="0"/>
                        <a:t>0.306</a:t>
                      </a:r>
                    </a:p>
                  </a:txBody>
                  <a:tcPr/>
                </a:tc>
                <a:extLst>
                  <a:ext uri="{0D108BD9-81ED-4DB2-BD59-A6C34878D82A}">
                    <a16:rowId xmlns:a16="http://schemas.microsoft.com/office/drawing/2014/main" val="4122388607"/>
                  </a:ext>
                </a:extLst>
              </a:tr>
              <a:tr h="602350">
                <a:tc>
                  <a:txBody>
                    <a:bodyPr/>
                    <a:lstStyle/>
                    <a:p>
                      <a:r>
                        <a:rPr lang="en-US" sz="2400" dirty="0"/>
                        <a:t>MNAR-moderate</a:t>
                      </a:r>
                    </a:p>
                  </a:txBody>
                  <a:tcPr>
                    <a:solidFill>
                      <a:schemeClr val="accent2"/>
                    </a:solidFill>
                  </a:tcPr>
                </a:tc>
                <a:tc>
                  <a:txBody>
                    <a:bodyPr/>
                    <a:lstStyle/>
                    <a:p>
                      <a:r>
                        <a:rPr lang="en-US" sz="2400" dirty="0"/>
                        <a:t>1.0262</a:t>
                      </a:r>
                    </a:p>
                  </a:txBody>
                  <a:tcPr/>
                </a:tc>
                <a:tc>
                  <a:txBody>
                    <a:bodyPr/>
                    <a:lstStyle/>
                    <a:p>
                      <a:r>
                        <a:rPr lang="en-US" sz="2400" dirty="0"/>
                        <a:t>2.615</a:t>
                      </a:r>
                    </a:p>
                  </a:txBody>
                  <a:tcPr/>
                </a:tc>
                <a:tc>
                  <a:txBody>
                    <a:bodyPr/>
                    <a:lstStyle/>
                    <a:p>
                      <a:r>
                        <a:rPr lang="en-US" sz="2400" dirty="0"/>
                        <a:t>0.95</a:t>
                      </a:r>
                    </a:p>
                  </a:txBody>
                  <a:tcPr/>
                </a:tc>
                <a:tc>
                  <a:txBody>
                    <a:bodyPr/>
                    <a:lstStyle/>
                    <a:p>
                      <a:r>
                        <a:rPr lang="en-US" sz="2400" dirty="0"/>
                        <a:t>0.331</a:t>
                      </a:r>
                    </a:p>
                  </a:txBody>
                  <a:tcPr/>
                </a:tc>
                <a:extLst>
                  <a:ext uri="{0D108BD9-81ED-4DB2-BD59-A6C34878D82A}">
                    <a16:rowId xmlns:a16="http://schemas.microsoft.com/office/drawing/2014/main" val="1306177704"/>
                  </a:ext>
                </a:extLst>
              </a:tr>
              <a:tr h="414239">
                <a:tc>
                  <a:txBody>
                    <a:bodyPr/>
                    <a:lstStyle/>
                    <a:p>
                      <a:r>
                        <a:rPr lang="en-US" sz="2400" dirty="0"/>
                        <a:t>MNAR-heavy</a:t>
                      </a:r>
                    </a:p>
                  </a:txBody>
                  <a:tcPr>
                    <a:solidFill>
                      <a:schemeClr val="accent2"/>
                    </a:solidFill>
                  </a:tcPr>
                </a:tc>
                <a:tc>
                  <a:txBody>
                    <a:bodyPr/>
                    <a:lstStyle/>
                    <a:p>
                      <a:r>
                        <a:rPr lang="en-US" sz="2400" dirty="0"/>
                        <a:t>1.0485</a:t>
                      </a:r>
                    </a:p>
                  </a:txBody>
                  <a:tcPr/>
                </a:tc>
                <a:tc>
                  <a:txBody>
                    <a:bodyPr/>
                    <a:lstStyle/>
                    <a:p>
                      <a:r>
                        <a:rPr lang="en-US" sz="2400" dirty="0"/>
                        <a:t>4.853</a:t>
                      </a:r>
                    </a:p>
                  </a:txBody>
                  <a:tcPr/>
                </a:tc>
                <a:tc>
                  <a:txBody>
                    <a:bodyPr/>
                    <a:lstStyle/>
                    <a:p>
                      <a:r>
                        <a:rPr lang="en-US" sz="2400" dirty="0"/>
                        <a:t>0.88</a:t>
                      </a:r>
                    </a:p>
                  </a:txBody>
                  <a:tcPr/>
                </a:tc>
                <a:tc>
                  <a:txBody>
                    <a:bodyPr/>
                    <a:lstStyle/>
                    <a:p>
                      <a:r>
                        <a:rPr lang="en-US" sz="2400" dirty="0"/>
                        <a:t>0.388</a:t>
                      </a:r>
                    </a:p>
                  </a:txBody>
                  <a:tcPr/>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7573472" y="17193130"/>
            <a:ext cx="14275935" cy="411269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704754" y="24114919"/>
            <a:ext cx="12608486" cy="4069229"/>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3026080" y="30308164"/>
            <a:ext cx="8128000" cy="4864100"/>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9901739" y="30867877"/>
            <a:ext cx="442750" cy="369332"/>
          </a:xfrm>
          <a:prstGeom prst="rect">
            <a:avLst/>
          </a:prstGeom>
          <a:noFill/>
        </p:spPr>
        <p:txBody>
          <a:bodyPr wrap="none" rtlCol="0">
            <a:spAutoFit/>
          </a:bodyPr>
          <a:lstStyle/>
          <a:p>
            <a:r>
              <a:rPr lang="en-US" dirty="0"/>
              <a:t>[1]</a:t>
            </a:r>
          </a:p>
        </p:txBody>
      </p:sp>
      <p:sp>
        <p:nvSpPr>
          <p:cNvPr id="5" name="TextBox 4">
            <a:extLst>
              <a:ext uri="{FF2B5EF4-FFF2-40B4-BE49-F238E27FC236}">
                <a16:creationId xmlns:a16="http://schemas.microsoft.com/office/drawing/2014/main" id="{B326DCEF-4B94-AB82-FC9E-CBA273E0786E}"/>
              </a:ext>
            </a:extLst>
          </p:cNvPr>
          <p:cNvSpPr txBox="1"/>
          <p:nvPr/>
        </p:nvSpPr>
        <p:spPr>
          <a:xfrm>
            <a:off x="19365637" y="25397889"/>
            <a:ext cx="3115276" cy="523220"/>
          </a:xfrm>
          <a:prstGeom prst="rect">
            <a:avLst/>
          </a:prstGeom>
          <a:noFill/>
        </p:spPr>
        <p:txBody>
          <a:bodyPr wrap="none" rtlCol="0">
            <a:spAutoFit/>
          </a:bodyPr>
          <a:lstStyle/>
          <a:p>
            <a:r>
              <a:rPr lang="en-US" sz="2800" dirty="0"/>
              <a:t>Multiple Imputation</a:t>
            </a:r>
          </a:p>
        </p:txBody>
      </p:sp>
      <p:sp>
        <p:nvSpPr>
          <p:cNvPr id="6" name="TextBox 5">
            <a:extLst>
              <a:ext uri="{FF2B5EF4-FFF2-40B4-BE49-F238E27FC236}">
                <a16:creationId xmlns:a16="http://schemas.microsoft.com/office/drawing/2014/main" id="{706D0613-83C6-0341-361A-CDF73C808BBC}"/>
              </a:ext>
            </a:extLst>
          </p:cNvPr>
          <p:cNvSpPr txBox="1"/>
          <p:nvPr/>
        </p:nvSpPr>
        <p:spPr>
          <a:xfrm>
            <a:off x="27028137" y="25548509"/>
            <a:ext cx="2650534" cy="523220"/>
          </a:xfrm>
          <a:prstGeom prst="rect">
            <a:avLst/>
          </a:prstGeom>
          <a:noFill/>
        </p:spPr>
        <p:txBody>
          <a:bodyPr wrap="none" rtlCol="0">
            <a:spAutoFit/>
          </a:bodyPr>
          <a:lstStyle/>
          <a:p>
            <a:r>
              <a:rPr lang="en-US" sz="2800" dirty="0"/>
              <a:t>Listwise Deletion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26C54A0-AE6D-8B4B-F749-CDE4A5BDF1B0}"/>
                  </a:ext>
                </a:extLst>
              </p:cNvPr>
              <p:cNvSpPr txBox="1"/>
              <p:nvPr/>
            </p:nvSpPr>
            <p:spPr>
              <a:xfrm>
                <a:off x="17455112" y="22727899"/>
                <a:ext cx="15262120" cy="750911"/>
              </a:xfrm>
              <a:prstGeom prst="rect">
                <a:avLst/>
              </a:prstGeom>
              <a:noFill/>
            </p:spPr>
            <p:txBody>
              <a:bodyPr wrap="square">
                <a:spAutoFit/>
              </a:bodyPr>
              <a:lstStyle/>
              <a:p>
                <a:pPr>
                  <a:lnSpc>
                    <a:spcPct val="150000"/>
                  </a:lnSpc>
                </a:pPr>
                <a:r>
                  <a:rPr lang="en-US" sz="2900" b="1" dirty="0"/>
                  <a:t>Determining </a:t>
                </a:r>
                <a14:m>
                  <m:oMath xmlns:m="http://schemas.openxmlformats.org/officeDocument/2006/math">
                    <m:sSub>
                      <m:sSubPr>
                        <m:ctrlPr>
                          <a:rPr lang="en-US" sz="2900" b="1" i="1" smtClean="0">
                            <a:latin typeface="Cambria Math" panose="02040503050406030204" pitchFamily="18" charset="0"/>
                          </a:rPr>
                        </m:ctrlPr>
                      </m:sSubPr>
                      <m:e>
                        <m:r>
                          <a:rPr lang="en-US" sz="2900" b="1" i="1" smtClean="0">
                            <a:latin typeface="Cambria Math" panose="02040503050406030204" pitchFamily="18" charset="0"/>
                          </a:rPr>
                          <m:t>𝜷</m:t>
                        </m:r>
                      </m:e>
                      <m:sub>
                        <m:r>
                          <a:rPr lang="en-US" sz="2900" b="1" i="1" smtClean="0">
                            <a:latin typeface="Cambria Math" panose="02040503050406030204" pitchFamily="18" charset="0"/>
                          </a:rPr>
                          <m:t>𝟏</m:t>
                        </m:r>
                      </m:sub>
                    </m:sSub>
                    <m:r>
                      <a:rPr lang="en-US" sz="2900" b="1" i="1" smtClean="0">
                        <a:latin typeface="Cambria Math" panose="02040503050406030204" pitchFamily="18" charset="0"/>
                      </a:rPr>
                      <m:t>=</m:t>
                    </m:r>
                    <m:r>
                      <a:rPr lang="en-US" sz="2900" b="1" i="1" smtClean="0">
                        <a:latin typeface="Cambria Math" panose="02040503050406030204" pitchFamily="18" charset="0"/>
                      </a:rPr>
                      <m:t>𝟏</m:t>
                    </m:r>
                  </m:oMath>
                </a14:m>
                <a:r>
                  <a:rPr lang="en-US" sz="2900" b="1" dirty="0"/>
                  <a:t>, </a:t>
                </a:r>
                <a14:m>
                  <m:oMath xmlns:m="http://schemas.openxmlformats.org/officeDocument/2006/math">
                    <m:sSub>
                      <m:sSubPr>
                        <m:ctrlPr>
                          <a:rPr lang="en-US" sz="2900" b="1" i="1" smtClean="0">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𝟐</m:t>
                        </m:r>
                      </m:sub>
                    </m:sSub>
                  </m:oMath>
                </a14:m>
                <a:r>
                  <a:rPr lang="en-US" sz="2900" b="1" dirty="0"/>
                  <a:t> = 2,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𝟑</m:t>
                        </m:r>
                      </m:sub>
                    </m:sSub>
                  </m:oMath>
                </a14:m>
                <a:r>
                  <a:rPr lang="en-US" sz="2900" b="1" dirty="0"/>
                  <a:t> = 3,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𝟒</m:t>
                        </m:r>
                      </m:sub>
                    </m:sSub>
                  </m:oMath>
                </a14:m>
                <a:r>
                  <a:rPr lang="en-US" sz="2900" b="1" dirty="0"/>
                  <a:t> = 4 </a:t>
                </a:r>
                <a:r>
                  <a:rPr lang="en-US" sz="2900" dirty="0"/>
                  <a:t>in model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𝑦</m:t>
                        </m:r>
                      </m:e>
                      <m:sub>
                        <m:r>
                          <a:rPr lang="en-US" sz="2900" i="1">
                            <a:latin typeface="Cambria Math" panose="02040503050406030204" pitchFamily="18" charset="0"/>
                          </a:rPr>
                          <m:t>𝑖</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2</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3</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3</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4</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4</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𝜖</m:t>
                        </m:r>
                      </m:e>
                      <m:sub>
                        <m:r>
                          <a:rPr lang="en-US" sz="2900" i="1">
                            <a:latin typeface="Cambria Math" panose="02040503050406030204" pitchFamily="18" charset="0"/>
                          </a:rPr>
                          <m:t>𝑖</m:t>
                        </m:r>
                      </m:sub>
                    </m:sSub>
                  </m:oMath>
                </a14:m>
                <a:r>
                  <a:rPr lang="en-US" sz="2900" dirty="0"/>
                  <a:t> </a:t>
                </a:r>
              </a:p>
            </p:txBody>
          </p:sp>
        </mc:Choice>
        <mc:Fallback>
          <p:sp>
            <p:nvSpPr>
              <p:cNvPr id="8" name="TextBox 7">
                <a:extLst>
                  <a:ext uri="{FF2B5EF4-FFF2-40B4-BE49-F238E27FC236}">
                    <a16:creationId xmlns:a16="http://schemas.microsoft.com/office/drawing/2014/main" id="{526C54A0-AE6D-8B4B-F749-CDE4A5BDF1B0}"/>
                  </a:ext>
                </a:extLst>
              </p:cNvPr>
              <p:cNvSpPr txBox="1">
                <a:spLocks noRot="1" noChangeAspect="1" noMove="1" noResize="1" noEditPoints="1" noAdjustHandles="1" noChangeArrowheads="1" noChangeShapeType="1" noTextEdit="1"/>
              </p:cNvSpPr>
              <p:nvPr/>
            </p:nvSpPr>
            <p:spPr>
              <a:xfrm>
                <a:off x="17455112" y="22727899"/>
                <a:ext cx="15262120" cy="750911"/>
              </a:xfrm>
              <a:prstGeom prst="rect">
                <a:avLst/>
              </a:prstGeom>
              <a:blipFill>
                <a:blip r:embed="rId14"/>
                <a:stretch>
                  <a:fillRect l="-914" b="-20000"/>
                </a:stretch>
              </a:blipFill>
            </p:spPr>
            <p:txBody>
              <a:bodyPr/>
              <a:lstStyle/>
              <a:p>
                <a:r>
                  <a:rPr lang="en-US">
                    <a:noFill/>
                  </a:rPr>
                  <a:t> </a:t>
                </a:r>
              </a:p>
            </p:txBody>
          </p:sp>
        </mc:Fallback>
      </mc:AlternateContent>
      <p:grpSp>
        <p:nvGrpSpPr>
          <p:cNvPr id="788" name="Group 787">
            <a:extLst>
              <a:ext uri="{FF2B5EF4-FFF2-40B4-BE49-F238E27FC236}">
                <a16:creationId xmlns:a16="http://schemas.microsoft.com/office/drawing/2014/main" id="{FD314A39-4611-B653-6252-E7E25A2A618C}"/>
              </a:ext>
            </a:extLst>
          </p:cNvPr>
          <p:cNvGrpSpPr/>
          <p:nvPr/>
        </p:nvGrpSpPr>
        <p:grpSpPr>
          <a:xfrm>
            <a:off x="18264537" y="26064396"/>
            <a:ext cx="5317477" cy="2073570"/>
            <a:chOff x="18224780" y="26484288"/>
            <a:chExt cx="5317477" cy="2073570"/>
          </a:xfrm>
        </p:grpSpPr>
        <p:pic>
          <p:nvPicPr>
            <p:cNvPr id="3" name="Picture 2" descr="A picture containing application&#10;&#10;Description automatically generated">
              <a:extLst>
                <a:ext uri="{FF2B5EF4-FFF2-40B4-BE49-F238E27FC236}">
                  <a16:creationId xmlns:a16="http://schemas.microsoft.com/office/drawing/2014/main" id="{B5A7F671-7711-A9CB-AF04-F559DCF356C7}"/>
                </a:ext>
              </a:extLst>
            </p:cNvPr>
            <p:cNvPicPr>
              <a:picLocks noChangeAspect="1"/>
            </p:cNvPicPr>
            <p:nvPr/>
          </p:nvPicPr>
          <p:blipFill rotWithShape="1">
            <a:blip r:embed="rId15"/>
            <a:srcRect l="-1" t="19156" r="44693" b="1309"/>
            <a:stretch/>
          </p:blipFill>
          <p:spPr>
            <a:xfrm>
              <a:off x="18224780" y="27780092"/>
              <a:ext cx="4165277" cy="777766"/>
            </a:xfrm>
            <a:prstGeom prst="rect">
              <a:avLst/>
            </a:prstGeom>
          </p:spPr>
        </p:pic>
        <p:pic>
          <p:nvPicPr>
            <p:cNvPr id="9" name="Picture 8" descr="Text&#10;&#10;Description automatically generated">
              <a:extLst>
                <a:ext uri="{FF2B5EF4-FFF2-40B4-BE49-F238E27FC236}">
                  <a16:creationId xmlns:a16="http://schemas.microsoft.com/office/drawing/2014/main" id="{51FE6048-6BA8-8439-49CE-AC0E66887CA7}"/>
                </a:ext>
              </a:extLst>
            </p:cNvPr>
            <p:cNvPicPr>
              <a:picLocks noChangeAspect="1"/>
            </p:cNvPicPr>
            <p:nvPr/>
          </p:nvPicPr>
          <p:blipFill rotWithShape="1">
            <a:blip r:embed="rId16"/>
            <a:srcRect t="62430" r="29154"/>
            <a:stretch/>
          </p:blipFill>
          <p:spPr>
            <a:xfrm>
              <a:off x="18224780" y="26484288"/>
              <a:ext cx="5317477" cy="1202385"/>
            </a:xfrm>
            <a:prstGeom prst="rect">
              <a:avLst/>
            </a:prstGeom>
          </p:spPr>
        </p:pic>
      </p:grpSp>
      <p:grpSp>
        <p:nvGrpSpPr>
          <p:cNvPr id="789" name="Group 788">
            <a:extLst>
              <a:ext uri="{FF2B5EF4-FFF2-40B4-BE49-F238E27FC236}">
                <a16:creationId xmlns:a16="http://schemas.microsoft.com/office/drawing/2014/main" id="{02FC3991-3399-0B00-4CCC-5AC51FF87CA7}"/>
              </a:ext>
            </a:extLst>
          </p:cNvPr>
          <p:cNvGrpSpPr/>
          <p:nvPr/>
        </p:nvGrpSpPr>
        <p:grpSpPr>
          <a:xfrm>
            <a:off x="26024394" y="26364683"/>
            <a:ext cx="5067300" cy="1982489"/>
            <a:chOff x="26020502" y="26590542"/>
            <a:chExt cx="5067300" cy="1982489"/>
          </a:xfrm>
        </p:grpSpPr>
        <p:pic>
          <p:nvPicPr>
            <p:cNvPr id="4" name="Picture 3" descr="Text&#10;&#10;Description automatically generated with medium confidence">
              <a:extLst>
                <a:ext uri="{FF2B5EF4-FFF2-40B4-BE49-F238E27FC236}">
                  <a16:creationId xmlns:a16="http://schemas.microsoft.com/office/drawing/2014/main" id="{B2C30E52-D361-1018-9A57-B6A80144EE1A}"/>
                </a:ext>
              </a:extLst>
            </p:cNvPr>
            <p:cNvPicPr>
              <a:picLocks noChangeAspect="1"/>
            </p:cNvPicPr>
            <p:nvPr/>
          </p:nvPicPr>
          <p:blipFill rotWithShape="1">
            <a:blip r:embed="rId17"/>
            <a:srcRect l="-1" t="45804" r="44785"/>
            <a:stretch/>
          </p:blipFill>
          <p:spPr>
            <a:xfrm>
              <a:off x="26020502" y="27795265"/>
              <a:ext cx="5067299" cy="777766"/>
            </a:xfrm>
            <a:prstGeom prst="rect">
              <a:avLst/>
            </a:prstGeom>
          </p:spPr>
        </p:pic>
        <p:pic>
          <p:nvPicPr>
            <p:cNvPr id="11" name="Picture 10" descr="Text, letter&#10;&#10;Description automatically generated">
              <a:extLst>
                <a:ext uri="{FF2B5EF4-FFF2-40B4-BE49-F238E27FC236}">
                  <a16:creationId xmlns:a16="http://schemas.microsoft.com/office/drawing/2014/main" id="{3ECA9C1E-1F24-9F1D-C331-72821C9C77AE}"/>
                </a:ext>
              </a:extLst>
            </p:cNvPr>
            <p:cNvPicPr>
              <a:picLocks noChangeAspect="1"/>
            </p:cNvPicPr>
            <p:nvPr/>
          </p:nvPicPr>
          <p:blipFill>
            <a:blip r:embed="rId18"/>
            <a:stretch>
              <a:fillRect/>
            </a:stretch>
          </p:blipFill>
          <p:spPr>
            <a:xfrm>
              <a:off x="26020502" y="26590542"/>
              <a:ext cx="5067300" cy="762000"/>
            </a:xfrm>
            <a:prstGeom prst="rect">
              <a:avLst/>
            </a:prstGeom>
          </p:spPr>
        </p:pic>
        <p:pic>
          <p:nvPicPr>
            <p:cNvPr id="17" name="Picture 16" descr="Text&#10;&#10;Description automatically generated with medium confidence">
              <a:extLst>
                <a:ext uri="{FF2B5EF4-FFF2-40B4-BE49-F238E27FC236}">
                  <a16:creationId xmlns:a16="http://schemas.microsoft.com/office/drawing/2014/main" id="{C8EC54EE-004B-1E3F-5964-901DB2778CB1}"/>
                </a:ext>
              </a:extLst>
            </p:cNvPr>
            <p:cNvPicPr>
              <a:picLocks noChangeAspect="1"/>
            </p:cNvPicPr>
            <p:nvPr/>
          </p:nvPicPr>
          <p:blipFill rotWithShape="1">
            <a:blip r:embed="rId17"/>
            <a:srcRect r="32828" b="73319"/>
            <a:stretch/>
          </p:blipFill>
          <p:spPr>
            <a:xfrm>
              <a:off x="26020502" y="27322729"/>
              <a:ext cx="5067300" cy="382894"/>
            </a:xfrm>
            <a:prstGeom prst="rect">
              <a:avLst/>
            </a:prstGeom>
          </p:spPr>
        </p:pic>
      </p:grpSp>
      <p:sp>
        <p:nvSpPr>
          <p:cNvPr id="19" name="TextBox 18">
            <a:extLst>
              <a:ext uri="{FF2B5EF4-FFF2-40B4-BE49-F238E27FC236}">
                <a16:creationId xmlns:a16="http://schemas.microsoft.com/office/drawing/2014/main" id="{E7F75914-9DB7-76BA-FA5A-46E8B1ACE923}"/>
              </a:ext>
            </a:extLst>
          </p:cNvPr>
          <p:cNvSpPr txBox="1"/>
          <p:nvPr/>
        </p:nvSpPr>
        <p:spPr>
          <a:xfrm>
            <a:off x="17720154" y="28286183"/>
            <a:ext cx="9521517" cy="707886"/>
          </a:xfrm>
          <a:prstGeom prst="rect">
            <a:avLst/>
          </a:prstGeom>
          <a:noFill/>
        </p:spPr>
        <p:txBody>
          <a:bodyPr wrap="none" rtlCol="0">
            <a:spAutoFit/>
          </a:bodyPr>
          <a:lstStyle/>
          <a:p>
            <a:r>
              <a:rPr lang="en-US" sz="4000" b="1" dirty="0">
                <a:solidFill>
                  <a:schemeClr val="accent2">
                    <a:lumMod val="75000"/>
                  </a:schemeClr>
                </a:solidFill>
              </a:rPr>
              <a:t>Case 2: </a:t>
            </a:r>
            <a:r>
              <a:rPr lang="en-US" sz="3600" b="1" dirty="0">
                <a:solidFill>
                  <a:schemeClr val="accent2">
                    <a:lumMod val="75000"/>
                  </a:schemeClr>
                </a:solidFill>
              </a:rPr>
              <a:t>Missing Data independent of response </a:t>
            </a:r>
            <a:r>
              <a:rPr lang="en-US" sz="3600" b="1" i="1" dirty="0">
                <a:solidFill>
                  <a:schemeClr val="accent2">
                    <a:lumMod val="75000"/>
                  </a:schemeClr>
                </a:solidFill>
              </a:rPr>
              <a:t>Y</a:t>
            </a:r>
            <a:endParaRPr lang="en-US" sz="3600" b="1" dirty="0">
              <a:solidFill>
                <a:schemeClr val="accent2">
                  <a:lumMod val="75000"/>
                </a:schemeClr>
              </a:solidFill>
            </a:endParaRPr>
          </a:p>
        </p:txBody>
      </p:sp>
      <p:sp>
        <p:nvSpPr>
          <p:cNvPr id="22" name="TextBox 21">
            <a:extLst>
              <a:ext uri="{FF2B5EF4-FFF2-40B4-BE49-F238E27FC236}">
                <a16:creationId xmlns:a16="http://schemas.microsoft.com/office/drawing/2014/main" id="{1836D78E-2845-258E-E973-F4AEDE564C11}"/>
              </a:ext>
            </a:extLst>
          </p:cNvPr>
          <p:cNvSpPr txBox="1"/>
          <p:nvPr/>
        </p:nvSpPr>
        <p:spPr>
          <a:xfrm>
            <a:off x="19107545" y="32513059"/>
            <a:ext cx="3115276" cy="523220"/>
          </a:xfrm>
          <a:prstGeom prst="rect">
            <a:avLst/>
          </a:prstGeom>
          <a:noFill/>
        </p:spPr>
        <p:txBody>
          <a:bodyPr wrap="none" rtlCol="0">
            <a:spAutoFit/>
          </a:bodyPr>
          <a:lstStyle/>
          <a:p>
            <a:r>
              <a:rPr lang="en-US" sz="2800" dirty="0"/>
              <a:t>Multiple Imputation</a:t>
            </a:r>
          </a:p>
        </p:txBody>
      </p:sp>
      <p:sp>
        <p:nvSpPr>
          <p:cNvPr id="23" name="TextBox 22">
            <a:extLst>
              <a:ext uri="{FF2B5EF4-FFF2-40B4-BE49-F238E27FC236}">
                <a16:creationId xmlns:a16="http://schemas.microsoft.com/office/drawing/2014/main" id="{28A2FF04-18B4-66F1-C08D-080D2371AC04}"/>
              </a:ext>
            </a:extLst>
          </p:cNvPr>
          <p:cNvSpPr txBox="1"/>
          <p:nvPr/>
        </p:nvSpPr>
        <p:spPr>
          <a:xfrm>
            <a:off x="27085954" y="32611787"/>
            <a:ext cx="2650534" cy="523220"/>
          </a:xfrm>
          <a:prstGeom prst="rect">
            <a:avLst/>
          </a:prstGeom>
          <a:noFill/>
        </p:spPr>
        <p:txBody>
          <a:bodyPr wrap="none" rtlCol="0">
            <a:spAutoFit/>
          </a:bodyPr>
          <a:lstStyle/>
          <a:p>
            <a:r>
              <a:rPr lang="en-US" sz="2800" dirty="0"/>
              <a:t>Listwise Deletion</a:t>
            </a:r>
          </a:p>
        </p:txBody>
      </p:sp>
      <p:grpSp>
        <p:nvGrpSpPr>
          <p:cNvPr id="793" name="Group 792">
            <a:extLst>
              <a:ext uri="{FF2B5EF4-FFF2-40B4-BE49-F238E27FC236}">
                <a16:creationId xmlns:a16="http://schemas.microsoft.com/office/drawing/2014/main" id="{68DAA845-0528-3E88-DDF3-2D99569D4174}"/>
              </a:ext>
            </a:extLst>
          </p:cNvPr>
          <p:cNvGrpSpPr/>
          <p:nvPr/>
        </p:nvGrpSpPr>
        <p:grpSpPr>
          <a:xfrm>
            <a:off x="18113454" y="33323244"/>
            <a:ext cx="5118661" cy="1926066"/>
            <a:chOff x="17536766" y="32258557"/>
            <a:chExt cx="5118661" cy="1926066"/>
          </a:xfrm>
        </p:grpSpPr>
        <p:pic>
          <p:nvPicPr>
            <p:cNvPr id="33" name="Picture 32">
              <a:extLst>
                <a:ext uri="{FF2B5EF4-FFF2-40B4-BE49-F238E27FC236}">
                  <a16:creationId xmlns:a16="http://schemas.microsoft.com/office/drawing/2014/main" id="{CC32499B-571F-4953-7911-4AB6CFE92595}"/>
                </a:ext>
              </a:extLst>
            </p:cNvPr>
            <p:cNvPicPr>
              <a:picLocks noChangeAspect="1"/>
            </p:cNvPicPr>
            <p:nvPr/>
          </p:nvPicPr>
          <p:blipFill>
            <a:blip r:embed="rId19"/>
            <a:stretch>
              <a:fillRect/>
            </a:stretch>
          </p:blipFill>
          <p:spPr>
            <a:xfrm>
              <a:off x="17536766" y="33435323"/>
              <a:ext cx="4343400" cy="749300"/>
            </a:xfrm>
            <a:prstGeom prst="rect">
              <a:avLst/>
            </a:prstGeom>
          </p:spPr>
        </p:pic>
        <p:pic>
          <p:nvPicPr>
            <p:cNvPr id="35" name="Picture 34">
              <a:extLst>
                <a:ext uri="{FF2B5EF4-FFF2-40B4-BE49-F238E27FC236}">
                  <a16:creationId xmlns:a16="http://schemas.microsoft.com/office/drawing/2014/main" id="{36C64111-F475-93DE-F762-6A7494D0BEC2}"/>
                </a:ext>
              </a:extLst>
            </p:cNvPr>
            <p:cNvPicPr>
              <a:picLocks noChangeAspect="1"/>
            </p:cNvPicPr>
            <p:nvPr/>
          </p:nvPicPr>
          <p:blipFill>
            <a:blip r:embed="rId20"/>
            <a:stretch>
              <a:fillRect/>
            </a:stretch>
          </p:blipFill>
          <p:spPr>
            <a:xfrm>
              <a:off x="17575427" y="32258557"/>
              <a:ext cx="5080000" cy="1206500"/>
            </a:xfrm>
            <a:prstGeom prst="rect">
              <a:avLst/>
            </a:prstGeom>
          </p:spPr>
        </p:pic>
      </p:grpSp>
      <p:grpSp>
        <p:nvGrpSpPr>
          <p:cNvPr id="792" name="Group 791">
            <a:extLst>
              <a:ext uri="{FF2B5EF4-FFF2-40B4-BE49-F238E27FC236}">
                <a16:creationId xmlns:a16="http://schemas.microsoft.com/office/drawing/2014/main" id="{5F8BF13A-11A2-B87C-46BB-22711D138061}"/>
              </a:ext>
            </a:extLst>
          </p:cNvPr>
          <p:cNvGrpSpPr/>
          <p:nvPr/>
        </p:nvGrpSpPr>
        <p:grpSpPr>
          <a:xfrm>
            <a:off x="25970485" y="33304945"/>
            <a:ext cx="5171022" cy="1979322"/>
            <a:chOff x="25704891" y="32399530"/>
            <a:chExt cx="5171022" cy="1979322"/>
          </a:xfrm>
        </p:grpSpPr>
        <p:pic>
          <p:nvPicPr>
            <p:cNvPr id="37" name="Picture 36" descr="Graphical user interface, application, Teams&#10;&#10;Description automatically generated">
              <a:extLst>
                <a:ext uri="{FF2B5EF4-FFF2-40B4-BE49-F238E27FC236}">
                  <a16:creationId xmlns:a16="http://schemas.microsoft.com/office/drawing/2014/main" id="{2D85D9A6-EAEE-DCD8-212C-1745E45BD7DF}"/>
                </a:ext>
              </a:extLst>
            </p:cNvPr>
            <p:cNvPicPr>
              <a:picLocks noChangeAspect="1"/>
            </p:cNvPicPr>
            <p:nvPr/>
          </p:nvPicPr>
          <p:blipFill>
            <a:blip r:embed="rId21"/>
            <a:stretch>
              <a:fillRect/>
            </a:stretch>
          </p:blipFill>
          <p:spPr>
            <a:xfrm>
              <a:off x="25704891" y="33566052"/>
              <a:ext cx="3975100" cy="812800"/>
            </a:xfrm>
            <a:prstGeom prst="rect">
              <a:avLst/>
            </a:prstGeom>
          </p:spPr>
        </p:pic>
        <p:pic>
          <p:nvPicPr>
            <p:cNvPr id="39" name="Picture 38" descr="Text&#10;&#10;Description automatically generated">
              <a:extLst>
                <a:ext uri="{FF2B5EF4-FFF2-40B4-BE49-F238E27FC236}">
                  <a16:creationId xmlns:a16="http://schemas.microsoft.com/office/drawing/2014/main" id="{FFC7029C-34C4-CF73-AD34-3B5C33E8FF1C}"/>
                </a:ext>
              </a:extLst>
            </p:cNvPr>
            <p:cNvPicPr>
              <a:picLocks noChangeAspect="1"/>
            </p:cNvPicPr>
            <p:nvPr/>
          </p:nvPicPr>
          <p:blipFill>
            <a:blip r:embed="rId22"/>
            <a:stretch>
              <a:fillRect/>
            </a:stretch>
          </p:blipFill>
          <p:spPr>
            <a:xfrm>
              <a:off x="25757813" y="32399530"/>
              <a:ext cx="5118100" cy="1206500"/>
            </a:xfrm>
            <a:prstGeom prst="rect">
              <a:avLst/>
            </a:prstGeom>
          </p:spPr>
        </p:pic>
      </p:grpSp>
      <p:grpSp>
        <p:nvGrpSpPr>
          <p:cNvPr id="785" name="Group 784">
            <a:extLst>
              <a:ext uri="{FF2B5EF4-FFF2-40B4-BE49-F238E27FC236}">
                <a16:creationId xmlns:a16="http://schemas.microsoft.com/office/drawing/2014/main" id="{6B71BE9D-F035-D509-39A3-FDA8A4D45AEB}"/>
              </a:ext>
            </a:extLst>
          </p:cNvPr>
          <p:cNvGrpSpPr/>
          <p:nvPr/>
        </p:nvGrpSpPr>
        <p:grpSpPr>
          <a:xfrm>
            <a:off x="21919859" y="29674553"/>
            <a:ext cx="4882079" cy="2814439"/>
            <a:chOff x="17773348" y="34683234"/>
            <a:chExt cx="4882079" cy="2520676"/>
          </a:xfrm>
        </p:grpSpPr>
        <p:pic>
          <p:nvPicPr>
            <p:cNvPr id="41" name="Picture 40" descr="Table, Excel&#10;&#10;Description automatically generated">
              <a:extLst>
                <a:ext uri="{FF2B5EF4-FFF2-40B4-BE49-F238E27FC236}">
                  <a16:creationId xmlns:a16="http://schemas.microsoft.com/office/drawing/2014/main" id="{5496E6E0-A293-C174-B8A8-3D4F3ACA493B}"/>
                </a:ext>
              </a:extLst>
            </p:cNvPr>
            <p:cNvPicPr>
              <a:picLocks noChangeAspect="1"/>
            </p:cNvPicPr>
            <p:nvPr/>
          </p:nvPicPr>
          <p:blipFill rotWithShape="1">
            <a:blip r:embed="rId23"/>
            <a:srcRect l="149" t="34122" r="-1" b="24949"/>
            <a:stretch/>
          </p:blipFill>
          <p:spPr>
            <a:xfrm>
              <a:off x="17773349" y="34961822"/>
              <a:ext cx="4882078" cy="2242088"/>
            </a:xfrm>
            <a:prstGeom prst="rect">
              <a:avLst/>
            </a:prstGeom>
          </p:spPr>
        </p:pic>
        <p:pic>
          <p:nvPicPr>
            <p:cNvPr id="43" name="Picture 42">
              <a:extLst>
                <a:ext uri="{FF2B5EF4-FFF2-40B4-BE49-F238E27FC236}">
                  <a16:creationId xmlns:a16="http://schemas.microsoft.com/office/drawing/2014/main" id="{EE6D6CBE-F947-C366-5196-921A4595AC13}"/>
                </a:ext>
              </a:extLst>
            </p:cNvPr>
            <p:cNvPicPr>
              <a:picLocks noChangeAspect="1"/>
            </p:cNvPicPr>
            <p:nvPr/>
          </p:nvPicPr>
          <p:blipFill>
            <a:blip r:embed="rId24"/>
            <a:stretch>
              <a:fillRect/>
            </a:stretch>
          </p:blipFill>
          <p:spPr>
            <a:xfrm>
              <a:off x="17773348" y="34683234"/>
              <a:ext cx="4882079" cy="272022"/>
            </a:xfrm>
            <a:prstGeom prst="rect">
              <a:avLst/>
            </a:prstGeom>
          </p:spPr>
        </p:pic>
      </p:grpSp>
      <p:sp>
        <p:nvSpPr>
          <p:cNvPr id="44" name="TextBox 43">
            <a:extLst>
              <a:ext uri="{FF2B5EF4-FFF2-40B4-BE49-F238E27FC236}">
                <a16:creationId xmlns:a16="http://schemas.microsoft.com/office/drawing/2014/main" id="{396E90D3-1081-E998-E512-43464DD67270}"/>
              </a:ext>
            </a:extLst>
          </p:cNvPr>
          <p:cNvSpPr txBox="1"/>
          <p:nvPr/>
        </p:nvSpPr>
        <p:spPr>
          <a:xfrm>
            <a:off x="17485011" y="35392953"/>
            <a:ext cx="14499354" cy="615553"/>
          </a:xfrm>
          <a:prstGeom prst="rect">
            <a:avLst/>
          </a:prstGeom>
          <a:noFill/>
        </p:spPr>
        <p:txBody>
          <a:bodyPr wrap="none" rtlCol="0">
            <a:spAutoFit/>
          </a:bodyPr>
          <a:lstStyle/>
          <a:p>
            <a:r>
              <a:rPr lang="en-US" sz="3400" b="1" dirty="0">
                <a:solidFill>
                  <a:schemeClr val="accent2">
                    <a:lumMod val="75000"/>
                  </a:schemeClr>
                </a:solidFill>
              </a:rPr>
              <a:t>Case 3: Logistic regression model &amp; probability to be missing depends </a:t>
            </a:r>
            <a:r>
              <a:rPr lang="en-US" sz="3400" b="1" i="1" dirty="0">
                <a:solidFill>
                  <a:schemeClr val="accent2">
                    <a:lumMod val="75000"/>
                  </a:schemeClr>
                </a:solidFill>
              </a:rPr>
              <a:t>only</a:t>
            </a:r>
            <a:r>
              <a:rPr lang="en-US" sz="3400" b="1" dirty="0">
                <a:solidFill>
                  <a:schemeClr val="accent2">
                    <a:lumMod val="75000"/>
                  </a:schemeClr>
                </a:solidFill>
              </a:rPr>
              <a:t> on </a:t>
            </a:r>
            <a:r>
              <a:rPr lang="en-US" sz="3400" b="1" i="1" dirty="0">
                <a:solidFill>
                  <a:schemeClr val="accent2">
                    <a:lumMod val="75000"/>
                  </a:schemeClr>
                </a:solidFill>
              </a:rPr>
              <a:t>Y</a:t>
            </a:r>
            <a:endParaRPr lang="en-US" sz="3400"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6E6EDD7-0C2D-AD2A-6C73-A37E5CBC0549}"/>
                  </a:ext>
                </a:extLst>
              </p:cNvPr>
              <p:cNvSpPr txBox="1"/>
              <p:nvPr/>
            </p:nvSpPr>
            <p:spPr>
              <a:xfrm>
                <a:off x="17536766" y="36007072"/>
                <a:ext cx="16459200" cy="1405769"/>
              </a:xfrm>
              <a:prstGeom prst="rect">
                <a:avLst/>
              </a:prstGeom>
              <a:noFill/>
            </p:spPr>
            <p:txBody>
              <a:bodyPr wrap="square">
                <a:spAutoFit/>
              </a:bodyPr>
              <a:lstStyle/>
              <a:p>
                <a:pPr>
                  <a:lnSpc>
                    <a:spcPct val="150000"/>
                  </a:lnSpc>
                </a:pPr>
                <a:r>
                  <a:rPr lang="en-US" sz="3000" b="1" dirty="0"/>
                  <a:t>Simulate determining </a:t>
                </a:r>
                <a14:m>
                  <m:oMath xmlns:m="http://schemas.openxmlformats.org/officeDocument/2006/math">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𝜷</m:t>
                        </m:r>
                      </m:e>
                      <m:sub>
                        <m:r>
                          <a:rPr lang="en-US" sz="3000" b="1" i="1" smtClean="0">
                            <a:latin typeface="Cambria Math" panose="02040503050406030204" pitchFamily="18" charset="0"/>
                          </a:rPr>
                          <m:t>𝟏</m:t>
                        </m:r>
                      </m:sub>
                    </m:sSub>
                    <m:r>
                      <a:rPr lang="en-US" sz="3000" b="1" i="1" smtClean="0">
                        <a:latin typeface="Cambria Math" panose="02040503050406030204" pitchFamily="18" charset="0"/>
                      </a:rPr>
                      <m:t>=</m:t>
                    </m:r>
                    <m:r>
                      <a:rPr lang="en-US" sz="3000" b="1" i="1" smtClean="0">
                        <a:latin typeface="Cambria Math" panose="02040503050406030204" pitchFamily="18" charset="0"/>
                      </a:rPr>
                      <m:t>𝟏</m:t>
                    </m:r>
                  </m:oMath>
                </a14:m>
                <a:r>
                  <a:rPr lang="en-US" sz="3000" b="1" dirty="0"/>
                  <a:t>, </a:t>
                </a:r>
                <a14:m>
                  <m:oMath xmlns:m="http://schemas.openxmlformats.org/officeDocument/2006/math">
                    <m:sSub>
                      <m:sSubPr>
                        <m:ctrlPr>
                          <a:rPr lang="en-US" sz="3000" b="1" i="1" smtClean="0">
                            <a:latin typeface="Cambria Math" panose="02040503050406030204" pitchFamily="18" charset="0"/>
                          </a:rPr>
                        </m:ctrlPr>
                      </m:sSubPr>
                      <m:e>
                        <m:r>
                          <a:rPr lang="en-US" sz="3000" b="1" i="1">
                            <a:latin typeface="Cambria Math" panose="02040503050406030204" pitchFamily="18" charset="0"/>
                          </a:rPr>
                          <m:t>𝜷</m:t>
                        </m:r>
                      </m:e>
                      <m:sub>
                        <m:r>
                          <a:rPr lang="en-US" sz="3000" b="1" i="1" smtClean="0">
                            <a:latin typeface="Cambria Math" panose="02040503050406030204" pitchFamily="18" charset="0"/>
                          </a:rPr>
                          <m:t>𝟐</m:t>
                        </m:r>
                      </m:sub>
                    </m:sSub>
                  </m:oMath>
                </a14:m>
                <a:r>
                  <a:rPr lang="en-US" sz="3000" b="1" dirty="0"/>
                  <a:t> = 2  </a:t>
                </a:r>
                <a:r>
                  <a:rPr lang="en-US" sz="3000" dirty="0"/>
                  <a:t>in logistic regression model. MNAR missingness</a:t>
                </a:r>
              </a:p>
              <a:p>
                <a:pPr>
                  <a:lnSpc>
                    <a:spcPct val="150000"/>
                  </a:lnSpc>
                </a:pPr>
                <a:r>
                  <a:rPr lang="en-US" sz="3000" dirty="0"/>
                  <a:t>where </a:t>
                </a:r>
                <a:r>
                  <a:rPr lang="en-US" sz="3000" i="1" dirty="0"/>
                  <a:t>Y = 0 </a:t>
                </a:r>
                <a:r>
                  <a:rPr lang="en-US" sz="3000" dirty="0"/>
                  <a:t>observations have greater missingness probability for predictors than </a:t>
                </a:r>
                <a:r>
                  <a:rPr lang="en-US" sz="3000" i="1" dirty="0"/>
                  <a:t>Y = 1 </a:t>
                </a:r>
                <a:r>
                  <a:rPr lang="en-US" sz="3000" dirty="0"/>
                  <a:t>cases</a:t>
                </a:r>
              </a:p>
            </p:txBody>
          </p:sp>
        </mc:Choice>
        <mc:Fallback>
          <p:sp>
            <p:nvSpPr>
              <p:cNvPr id="46" name="TextBox 45">
                <a:extLst>
                  <a:ext uri="{FF2B5EF4-FFF2-40B4-BE49-F238E27FC236}">
                    <a16:creationId xmlns:a16="http://schemas.microsoft.com/office/drawing/2014/main" id="{56E6EDD7-0C2D-AD2A-6C73-A37E5CBC0549}"/>
                  </a:ext>
                </a:extLst>
              </p:cNvPr>
              <p:cNvSpPr txBox="1">
                <a:spLocks noRot="1" noChangeAspect="1" noMove="1" noResize="1" noEditPoints="1" noAdjustHandles="1" noChangeArrowheads="1" noChangeShapeType="1" noTextEdit="1"/>
              </p:cNvSpPr>
              <p:nvPr/>
            </p:nvSpPr>
            <p:spPr>
              <a:xfrm>
                <a:off x="17536766" y="36007072"/>
                <a:ext cx="16459200" cy="1405769"/>
              </a:xfrm>
              <a:prstGeom prst="rect">
                <a:avLst/>
              </a:prstGeom>
              <a:blipFill>
                <a:blip r:embed="rId25"/>
                <a:stretch>
                  <a:fillRect l="-848" b="-13514"/>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6FC8CAA4-CE09-55D8-12A8-FBDB3911F4AA}"/>
              </a:ext>
            </a:extLst>
          </p:cNvPr>
          <p:cNvSpPr txBox="1"/>
          <p:nvPr/>
        </p:nvSpPr>
        <p:spPr>
          <a:xfrm>
            <a:off x="18081364" y="37627886"/>
            <a:ext cx="3115276" cy="523220"/>
          </a:xfrm>
          <a:prstGeom prst="rect">
            <a:avLst/>
          </a:prstGeom>
          <a:noFill/>
        </p:spPr>
        <p:txBody>
          <a:bodyPr wrap="none" rtlCol="0">
            <a:spAutoFit/>
          </a:bodyPr>
          <a:lstStyle/>
          <a:p>
            <a:r>
              <a:rPr lang="en-US" sz="2800" dirty="0"/>
              <a:t>Multiple Imputation</a:t>
            </a:r>
          </a:p>
        </p:txBody>
      </p:sp>
      <p:sp>
        <p:nvSpPr>
          <p:cNvPr id="50" name="TextBox 49">
            <a:extLst>
              <a:ext uri="{FF2B5EF4-FFF2-40B4-BE49-F238E27FC236}">
                <a16:creationId xmlns:a16="http://schemas.microsoft.com/office/drawing/2014/main" id="{25834D4B-9FF0-DB62-2678-19D41A873C1A}"/>
              </a:ext>
            </a:extLst>
          </p:cNvPr>
          <p:cNvSpPr txBox="1"/>
          <p:nvPr/>
        </p:nvSpPr>
        <p:spPr>
          <a:xfrm>
            <a:off x="27678191" y="37697822"/>
            <a:ext cx="2650534" cy="523220"/>
          </a:xfrm>
          <a:prstGeom prst="rect">
            <a:avLst/>
          </a:prstGeom>
          <a:noFill/>
        </p:spPr>
        <p:txBody>
          <a:bodyPr wrap="none" rtlCol="0">
            <a:spAutoFit/>
          </a:bodyPr>
          <a:lstStyle/>
          <a:p>
            <a:r>
              <a:rPr lang="en-US" sz="2800" dirty="0"/>
              <a:t>Listwise Deletion</a:t>
            </a:r>
          </a:p>
        </p:txBody>
      </p:sp>
      <p:grpSp>
        <p:nvGrpSpPr>
          <p:cNvPr id="806" name="Group 805">
            <a:extLst>
              <a:ext uri="{FF2B5EF4-FFF2-40B4-BE49-F238E27FC236}">
                <a16:creationId xmlns:a16="http://schemas.microsoft.com/office/drawing/2014/main" id="{D1FB0381-5FC3-DA68-6123-86A3C581B8A2}"/>
              </a:ext>
            </a:extLst>
          </p:cNvPr>
          <p:cNvGrpSpPr/>
          <p:nvPr/>
        </p:nvGrpSpPr>
        <p:grpSpPr>
          <a:xfrm>
            <a:off x="17556364" y="38545674"/>
            <a:ext cx="4906407" cy="1627164"/>
            <a:chOff x="18113454" y="40595173"/>
            <a:chExt cx="4906407" cy="1627164"/>
          </a:xfrm>
        </p:grpSpPr>
        <p:pic>
          <p:nvPicPr>
            <p:cNvPr id="52" name="Picture 51">
              <a:extLst>
                <a:ext uri="{FF2B5EF4-FFF2-40B4-BE49-F238E27FC236}">
                  <a16:creationId xmlns:a16="http://schemas.microsoft.com/office/drawing/2014/main" id="{1872EDE3-C4A8-0B5D-29E0-6A481E69F574}"/>
                </a:ext>
              </a:extLst>
            </p:cNvPr>
            <p:cNvPicPr>
              <a:picLocks noChangeAspect="1"/>
            </p:cNvPicPr>
            <p:nvPr/>
          </p:nvPicPr>
          <p:blipFill>
            <a:blip r:embed="rId26"/>
            <a:stretch>
              <a:fillRect/>
            </a:stretch>
          </p:blipFill>
          <p:spPr>
            <a:xfrm>
              <a:off x="18130361" y="40595173"/>
              <a:ext cx="4889500" cy="812800"/>
            </a:xfrm>
            <a:prstGeom prst="rect">
              <a:avLst/>
            </a:prstGeom>
          </p:spPr>
        </p:pic>
        <p:pic>
          <p:nvPicPr>
            <p:cNvPr id="54" name="Picture 53">
              <a:extLst>
                <a:ext uri="{FF2B5EF4-FFF2-40B4-BE49-F238E27FC236}">
                  <a16:creationId xmlns:a16="http://schemas.microsoft.com/office/drawing/2014/main" id="{C94A2182-F9C6-8F3F-7366-072790E1FB7D}"/>
                </a:ext>
              </a:extLst>
            </p:cNvPr>
            <p:cNvPicPr>
              <a:picLocks noChangeAspect="1"/>
            </p:cNvPicPr>
            <p:nvPr/>
          </p:nvPicPr>
          <p:blipFill>
            <a:blip r:embed="rId27"/>
            <a:stretch>
              <a:fillRect/>
            </a:stretch>
          </p:blipFill>
          <p:spPr>
            <a:xfrm>
              <a:off x="18113454" y="41473037"/>
              <a:ext cx="3098800" cy="749300"/>
            </a:xfrm>
            <a:prstGeom prst="rect">
              <a:avLst/>
            </a:prstGeom>
          </p:spPr>
        </p:pic>
      </p:grpSp>
      <p:grpSp>
        <p:nvGrpSpPr>
          <p:cNvPr id="805" name="Group 804">
            <a:extLst>
              <a:ext uri="{FF2B5EF4-FFF2-40B4-BE49-F238E27FC236}">
                <a16:creationId xmlns:a16="http://schemas.microsoft.com/office/drawing/2014/main" id="{1ABF5FC5-ED6B-49AA-2100-42803BF6853A}"/>
              </a:ext>
            </a:extLst>
          </p:cNvPr>
          <p:cNvGrpSpPr/>
          <p:nvPr/>
        </p:nvGrpSpPr>
        <p:grpSpPr>
          <a:xfrm>
            <a:off x="26503446" y="38505597"/>
            <a:ext cx="5006990" cy="1678310"/>
            <a:chOff x="25499346" y="40544027"/>
            <a:chExt cx="5006990" cy="1678310"/>
          </a:xfrm>
        </p:grpSpPr>
        <p:pic>
          <p:nvPicPr>
            <p:cNvPr id="56" name="Picture 55" descr="Graphical user interface, text, application&#10;&#10;Description automatically generated">
              <a:extLst>
                <a:ext uri="{FF2B5EF4-FFF2-40B4-BE49-F238E27FC236}">
                  <a16:creationId xmlns:a16="http://schemas.microsoft.com/office/drawing/2014/main" id="{D1E91D8F-6F65-65B5-C969-06675D4DBD88}"/>
                </a:ext>
              </a:extLst>
            </p:cNvPr>
            <p:cNvPicPr>
              <a:picLocks noChangeAspect="1"/>
            </p:cNvPicPr>
            <p:nvPr/>
          </p:nvPicPr>
          <p:blipFill>
            <a:blip r:embed="rId28"/>
            <a:stretch>
              <a:fillRect/>
            </a:stretch>
          </p:blipFill>
          <p:spPr>
            <a:xfrm>
              <a:off x="25499346" y="41460337"/>
              <a:ext cx="4953000" cy="762000"/>
            </a:xfrm>
            <a:prstGeom prst="rect">
              <a:avLst/>
            </a:prstGeom>
          </p:spPr>
        </p:pic>
        <p:pic>
          <p:nvPicPr>
            <p:cNvPr id="58" name="Picture 57" descr="Text, letter&#10;&#10;Description automatically generated">
              <a:extLst>
                <a:ext uri="{FF2B5EF4-FFF2-40B4-BE49-F238E27FC236}">
                  <a16:creationId xmlns:a16="http://schemas.microsoft.com/office/drawing/2014/main" id="{FD9D6BA2-C1E7-DD9F-66AD-B993C337F4EE}"/>
                </a:ext>
              </a:extLst>
            </p:cNvPr>
            <p:cNvPicPr>
              <a:picLocks noChangeAspect="1"/>
            </p:cNvPicPr>
            <p:nvPr/>
          </p:nvPicPr>
          <p:blipFill>
            <a:blip r:embed="rId29"/>
            <a:stretch>
              <a:fillRect/>
            </a:stretch>
          </p:blipFill>
          <p:spPr>
            <a:xfrm>
              <a:off x="25553336" y="40544027"/>
              <a:ext cx="4953000" cy="825500"/>
            </a:xfrm>
            <a:prstGeom prst="rect">
              <a:avLst/>
            </a:prstGeom>
          </p:spPr>
        </p:pic>
      </p:grpSp>
      <p:pic>
        <p:nvPicPr>
          <p:cNvPr id="61" name="Picture 60" descr="Table&#10;&#10;Description automatically generated">
            <a:extLst>
              <a:ext uri="{FF2B5EF4-FFF2-40B4-BE49-F238E27FC236}">
                <a16:creationId xmlns:a16="http://schemas.microsoft.com/office/drawing/2014/main" id="{A4787385-C858-EB20-3D96-4D11D4C06394}"/>
              </a:ext>
            </a:extLst>
          </p:cNvPr>
          <p:cNvPicPr>
            <a:picLocks noChangeAspect="1"/>
          </p:cNvPicPr>
          <p:nvPr/>
        </p:nvPicPr>
        <p:blipFill>
          <a:blip r:embed="rId30"/>
          <a:stretch>
            <a:fillRect/>
          </a:stretch>
        </p:blipFill>
        <p:spPr>
          <a:xfrm>
            <a:off x="22121602" y="23685250"/>
            <a:ext cx="5511410" cy="1675984"/>
          </a:xfrm>
          <a:prstGeom prst="rect">
            <a:avLst/>
          </a:prstGeom>
        </p:spPr>
      </p:pic>
      <p:grpSp>
        <p:nvGrpSpPr>
          <p:cNvPr id="783" name="Group 782">
            <a:extLst>
              <a:ext uri="{FF2B5EF4-FFF2-40B4-BE49-F238E27FC236}">
                <a16:creationId xmlns:a16="http://schemas.microsoft.com/office/drawing/2014/main" id="{896FAA4B-CE3F-10FC-0E86-FC5F6B8BD7EE}"/>
              </a:ext>
            </a:extLst>
          </p:cNvPr>
          <p:cNvGrpSpPr/>
          <p:nvPr/>
        </p:nvGrpSpPr>
        <p:grpSpPr>
          <a:xfrm>
            <a:off x="22588609" y="37492607"/>
            <a:ext cx="3445427" cy="2838193"/>
            <a:chOff x="13218615" y="37638583"/>
            <a:chExt cx="3930380" cy="3546387"/>
          </a:xfrm>
        </p:grpSpPr>
        <p:pic>
          <p:nvPicPr>
            <p:cNvPr id="63" name="Picture 62" descr="Table&#10;&#10;Description automatically generated">
              <a:extLst>
                <a:ext uri="{FF2B5EF4-FFF2-40B4-BE49-F238E27FC236}">
                  <a16:creationId xmlns:a16="http://schemas.microsoft.com/office/drawing/2014/main" id="{936D241A-4020-63CA-7B6A-C4D8528B6987}"/>
                </a:ext>
              </a:extLst>
            </p:cNvPr>
            <p:cNvPicPr>
              <a:picLocks noChangeAspect="1"/>
            </p:cNvPicPr>
            <p:nvPr/>
          </p:nvPicPr>
          <p:blipFill>
            <a:blip r:embed="rId31"/>
            <a:stretch>
              <a:fillRect/>
            </a:stretch>
          </p:blipFill>
          <p:spPr>
            <a:xfrm>
              <a:off x="13224695" y="37984570"/>
              <a:ext cx="3924300" cy="3200400"/>
            </a:xfrm>
            <a:prstGeom prst="rect">
              <a:avLst/>
            </a:prstGeom>
          </p:spPr>
        </p:pic>
        <p:pic>
          <p:nvPicPr>
            <p:cNvPr id="779" name="Picture 778">
              <a:extLst>
                <a:ext uri="{FF2B5EF4-FFF2-40B4-BE49-F238E27FC236}">
                  <a16:creationId xmlns:a16="http://schemas.microsoft.com/office/drawing/2014/main" id="{78009B8A-F557-C6AD-7BE3-8DAC4BC7BECA}"/>
                </a:ext>
              </a:extLst>
            </p:cNvPr>
            <p:cNvPicPr>
              <a:picLocks noChangeAspect="1"/>
            </p:cNvPicPr>
            <p:nvPr/>
          </p:nvPicPr>
          <p:blipFill>
            <a:blip r:embed="rId32"/>
            <a:stretch>
              <a:fillRect/>
            </a:stretch>
          </p:blipFill>
          <p:spPr>
            <a:xfrm>
              <a:off x="13218615" y="37638583"/>
              <a:ext cx="3898900" cy="393700"/>
            </a:xfrm>
            <a:prstGeom prst="rect">
              <a:avLst/>
            </a:prstGeom>
          </p:spPr>
        </p:pic>
      </p:grpSp>
      <mc:AlternateContent xmlns:mc="http://schemas.openxmlformats.org/markup-compatibility/2006">
        <mc:Choice xmlns:a14="http://schemas.microsoft.com/office/drawing/2010/main" Requires="a14">
          <p:sp>
            <p:nvSpPr>
              <p:cNvPr id="804" name="TextBox 803">
                <a:extLst>
                  <a:ext uri="{FF2B5EF4-FFF2-40B4-BE49-F238E27FC236}">
                    <a16:creationId xmlns:a16="http://schemas.microsoft.com/office/drawing/2014/main" id="{8E114C11-4943-8107-A836-31F4C2FAA6E3}"/>
                  </a:ext>
                </a:extLst>
              </p:cNvPr>
              <p:cNvSpPr txBox="1"/>
              <p:nvPr/>
            </p:nvSpPr>
            <p:spPr>
              <a:xfrm>
                <a:off x="17455112" y="28760293"/>
                <a:ext cx="15262120" cy="750911"/>
              </a:xfrm>
              <a:prstGeom prst="rect">
                <a:avLst/>
              </a:prstGeom>
              <a:noFill/>
            </p:spPr>
            <p:txBody>
              <a:bodyPr wrap="square">
                <a:spAutoFit/>
              </a:bodyPr>
              <a:lstStyle/>
              <a:p>
                <a:pPr>
                  <a:lnSpc>
                    <a:spcPct val="150000"/>
                  </a:lnSpc>
                </a:pPr>
                <a:r>
                  <a:rPr lang="en-US" sz="2900" b="1" dirty="0"/>
                  <a:t>Determining </a:t>
                </a:r>
                <a14:m>
                  <m:oMath xmlns:m="http://schemas.openxmlformats.org/officeDocument/2006/math">
                    <m:sSub>
                      <m:sSubPr>
                        <m:ctrlPr>
                          <a:rPr lang="en-US" sz="2900" b="1" i="1" smtClean="0">
                            <a:latin typeface="Cambria Math" panose="02040503050406030204" pitchFamily="18" charset="0"/>
                          </a:rPr>
                        </m:ctrlPr>
                      </m:sSubPr>
                      <m:e>
                        <m:r>
                          <a:rPr lang="en-US" sz="2900" b="1" i="1" smtClean="0">
                            <a:latin typeface="Cambria Math" panose="02040503050406030204" pitchFamily="18" charset="0"/>
                          </a:rPr>
                          <m:t>𝜷</m:t>
                        </m:r>
                      </m:e>
                      <m:sub>
                        <m:r>
                          <a:rPr lang="en-US" sz="2900" b="1" i="1" smtClean="0">
                            <a:latin typeface="Cambria Math" panose="02040503050406030204" pitchFamily="18" charset="0"/>
                          </a:rPr>
                          <m:t>𝟏</m:t>
                        </m:r>
                      </m:sub>
                    </m:sSub>
                    <m:r>
                      <a:rPr lang="en-US" sz="2900" b="1" i="1" smtClean="0">
                        <a:latin typeface="Cambria Math" panose="02040503050406030204" pitchFamily="18" charset="0"/>
                      </a:rPr>
                      <m:t>=</m:t>
                    </m:r>
                    <m:r>
                      <a:rPr lang="en-US" sz="2900" b="1" i="1" smtClean="0">
                        <a:latin typeface="Cambria Math" panose="02040503050406030204" pitchFamily="18" charset="0"/>
                      </a:rPr>
                      <m:t>𝟏</m:t>
                    </m:r>
                  </m:oMath>
                </a14:m>
                <a:r>
                  <a:rPr lang="en-US" sz="2900" b="1" dirty="0"/>
                  <a:t>, </a:t>
                </a:r>
                <a14:m>
                  <m:oMath xmlns:m="http://schemas.openxmlformats.org/officeDocument/2006/math">
                    <m:sSub>
                      <m:sSubPr>
                        <m:ctrlPr>
                          <a:rPr lang="en-US" sz="2900" b="1" i="1" smtClean="0">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𝟐</m:t>
                        </m:r>
                      </m:sub>
                    </m:sSub>
                  </m:oMath>
                </a14:m>
                <a:r>
                  <a:rPr lang="en-US" sz="2900" b="1" dirty="0"/>
                  <a:t> = 2,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𝟑</m:t>
                        </m:r>
                      </m:sub>
                    </m:sSub>
                  </m:oMath>
                </a14:m>
                <a:r>
                  <a:rPr lang="en-US" sz="2900" b="1" dirty="0"/>
                  <a:t> = 3,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𝟒</m:t>
                        </m:r>
                      </m:sub>
                    </m:sSub>
                  </m:oMath>
                </a14:m>
                <a:r>
                  <a:rPr lang="en-US" sz="2900" b="1" dirty="0"/>
                  <a:t> = 4 </a:t>
                </a:r>
                <a:r>
                  <a:rPr lang="en-US" sz="2900" dirty="0"/>
                  <a:t>in model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𝑦</m:t>
                        </m:r>
                      </m:e>
                      <m:sub>
                        <m:r>
                          <a:rPr lang="en-US" sz="2900" i="1">
                            <a:latin typeface="Cambria Math" panose="02040503050406030204" pitchFamily="18" charset="0"/>
                          </a:rPr>
                          <m:t>𝑖</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2</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3</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3</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4</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4</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𝜖</m:t>
                        </m:r>
                      </m:e>
                      <m:sub>
                        <m:r>
                          <a:rPr lang="en-US" sz="2900" i="1">
                            <a:latin typeface="Cambria Math" panose="02040503050406030204" pitchFamily="18" charset="0"/>
                          </a:rPr>
                          <m:t>𝑖</m:t>
                        </m:r>
                      </m:sub>
                    </m:sSub>
                  </m:oMath>
                </a14:m>
                <a:r>
                  <a:rPr lang="en-US" sz="2900" dirty="0"/>
                  <a:t> </a:t>
                </a:r>
              </a:p>
            </p:txBody>
          </p:sp>
        </mc:Choice>
        <mc:Fallback>
          <p:sp>
            <p:nvSpPr>
              <p:cNvPr id="804" name="TextBox 803">
                <a:extLst>
                  <a:ext uri="{FF2B5EF4-FFF2-40B4-BE49-F238E27FC236}">
                    <a16:creationId xmlns:a16="http://schemas.microsoft.com/office/drawing/2014/main" id="{8E114C11-4943-8107-A836-31F4C2FAA6E3}"/>
                  </a:ext>
                </a:extLst>
              </p:cNvPr>
              <p:cNvSpPr txBox="1">
                <a:spLocks noRot="1" noChangeAspect="1" noMove="1" noResize="1" noEditPoints="1" noAdjustHandles="1" noChangeArrowheads="1" noChangeShapeType="1" noTextEdit="1"/>
              </p:cNvSpPr>
              <p:nvPr/>
            </p:nvSpPr>
            <p:spPr>
              <a:xfrm>
                <a:off x="17455112" y="28760293"/>
                <a:ext cx="15262120" cy="750911"/>
              </a:xfrm>
              <a:prstGeom prst="rect">
                <a:avLst/>
              </a:prstGeom>
              <a:blipFill>
                <a:blip r:embed="rId33"/>
                <a:stretch>
                  <a:fillRect l="-914" b="-18333"/>
                </a:stretch>
              </a:blipFill>
            </p:spPr>
            <p:txBody>
              <a:bodyPr/>
              <a:lstStyle/>
              <a:p>
                <a:r>
                  <a:rPr lang="en-US">
                    <a:noFill/>
                  </a:rPr>
                  <a:t> </a:t>
                </a:r>
              </a:p>
            </p:txBody>
          </p:sp>
        </mc:Fallback>
      </mc:AlternateContent>
      <p:graphicFrame>
        <p:nvGraphicFramePr>
          <p:cNvPr id="807" name="Table 808">
            <a:extLst>
              <a:ext uri="{FF2B5EF4-FFF2-40B4-BE49-F238E27FC236}">
                <a16:creationId xmlns:a16="http://schemas.microsoft.com/office/drawing/2014/main" id="{0FA59198-B3A6-8831-3708-93BB74A7E459}"/>
              </a:ext>
            </a:extLst>
          </p:cNvPr>
          <p:cNvGraphicFramePr>
            <a:graphicFrameLocks noGrp="1"/>
          </p:cNvGraphicFramePr>
          <p:nvPr>
            <p:extLst>
              <p:ext uri="{D42A27DB-BD31-4B8C-83A1-F6EECF244321}">
                <p14:modId xmlns:p14="http://schemas.microsoft.com/office/powerpoint/2010/main" val="360216574"/>
              </p:ext>
            </p:extLst>
          </p:nvPr>
        </p:nvGraphicFramePr>
        <p:xfrm>
          <a:off x="18457980" y="41293203"/>
          <a:ext cx="12592592" cy="1828800"/>
        </p:xfrm>
        <a:graphic>
          <a:graphicData uri="http://schemas.openxmlformats.org/drawingml/2006/table">
            <a:tbl>
              <a:tblPr firstRow="1" bandRow="1">
                <a:tableStyleId>{5C22544A-7EE6-4342-B048-85BDC9FD1C3A}</a:tableStyleId>
              </a:tblPr>
              <a:tblGrid>
                <a:gridCol w="3148148">
                  <a:extLst>
                    <a:ext uri="{9D8B030D-6E8A-4147-A177-3AD203B41FA5}">
                      <a16:colId xmlns:a16="http://schemas.microsoft.com/office/drawing/2014/main" val="3795066645"/>
                    </a:ext>
                  </a:extLst>
                </a:gridCol>
                <a:gridCol w="3148148">
                  <a:extLst>
                    <a:ext uri="{9D8B030D-6E8A-4147-A177-3AD203B41FA5}">
                      <a16:colId xmlns:a16="http://schemas.microsoft.com/office/drawing/2014/main" val="2864703554"/>
                    </a:ext>
                  </a:extLst>
                </a:gridCol>
                <a:gridCol w="3148148">
                  <a:extLst>
                    <a:ext uri="{9D8B030D-6E8A-4147-A177-3AD203B41FA5}">
                      <a16:colId xmlns:a16="http://schemas.microsoft.com/office/drawing/2014/main" val="944471903"/>
                    </a:ext>
                  </a:extLst>
                </a:gridCol>
                <a:gridCol w="3148148">
                  <a:extLst>
                    <a:ext uri="{9D8B030D-6E8A-4147-A177-3AD203B41FA5}">
                      <a16:colId xmlns:a16="http://schemas.microsoft.com/office/drawing/2014/main" val="25610501"/>
                    </a:ext>
                  </a:extLst>
                </a:gridCol>
              </a:tblGrid>
              <a:tr h="370840">
                <a:tc>
                  <a:txBody>
                    <a:bodyPr/>
                    <a:lstStyle/>
                    <a:p>
                      <a:endParaRPr lang="en-US" sz="2400" dirty="0"/>
                    </a:p>
                  </a:txBody>
                  <a:tcPr>
                    <a:lnTlToBr w="12700" cap="flat" cmpd="sng" algn="ctr">
                      <a:solidFill>
                        <a:schemeClr val="tx1"/>
                      </a:solidFill>
                      <a:prstDash val="solid"/>
                      <a:round/>
                      <a:headEnd type="none" w="med" len="med"/>
                      <a:tailEnd type="none" w="med" len="med"/>
                    </a:lnTlToBr>
                  </a:tcPr>
                </a:tc>
                <a:tc>
                  <a:txBody>
                    <a:bodyPr/>
                    <a:lstStyle/>
                    <a:p>
                      <a:r>
                        <a:rPr lang="en-US" sz="2400" dirty="0"/>
                        <a:t>Listwise Del (s)</a:t>
                      </a:r>
                    </a:p>
                  </a:txBody>
                  <a:tcPr/>
                </a:tc>
                <a:tc>
                  <a:txBody>
                    <a:bodyPr/>
                    <a:lstStyle/>
                    <a:p>
                      <a:r>
                        <a:rPr lang="en-US" sz="2400" dirty="0"/>
                        <a:t> Multiple Imp (s)</a:t>
                      </a:r>
                    </a:p>
                  </a:txBody>
                  <a:tcPr/>
                </a:tc>
                <a:tc>
                  <a:txBody>
                    <a:bodyPr/>
                    <a:lstStyle/>
                    <a:p>
                      <a:r>
                        <a:rPr lang="en-US" sz="2400" dirty="0"/>
                        <a:t>Rate</a:t>
                      </a:r>
                    </a:p>
                  </a:txBody>
                  <a:tcPr/>
                </a:tc>
                <a:extLst>
                  <a:ext uri="{0D108BD9-81ED-4DB2-BD59-A6C34878D82A}">
                    <a16:rowId xmlns:a16="http://schemas.microsoft.com/office/drawing/2014/main" val="47882385"/>
                  </a:ext>
                </a:extLst>
              </a:tr>
              <a:tr h="370840">
                <a:tc>
                  <a:txBody>
                    <a:bodyPr/>
                    <a:lstStyle/>
                    <a:p>
                      <a:r>
                        <a:rPr lang="en-US" sz="2400" dirty="0"/>
                        <a:t>Case 1</a:t>
                      </a:r>
                    </a:p>
                  </a:txBody>
                  <a:tcPr>
                    <a:solidFill>
                      <a:schemeClr val="accent2"/>
                    </a:solidFill>
                  </a:tcPr>
                </a:tc>
                <a:tc>
                  <a:txBody>
                    <a:bodyPr/>
                    <a:lstStyle/>
                    <a:p>
                      <a:r>
                        <a:rPr lang="en-US" sz="2400" dirty="0"/>
                        <a:t>0.00731</a:t>
                      </a:r>
                    </a:p>
                  </a:txBody>
                  <a:tcPr/>
                </a:tc>
                <a:tc>
                  <a:txBody>
                    <a:bodyPr/>
                    <a:lstStyle/>
                    <a:p>
                      <a:r>
                        <a:rPr lang="en-US" sz="2400" dirty="0"/>
                        <a:t>0.07354</a:t>
                      </a:r>
                    </a:p>
                  </a:txBody>
                  <a:tcPr/>
                </a:tc>
                <a:tc>
                  <a:txBody>
                    <a:bodyPr/>
                    <a:lstStyle/>
                    <a:p>
                      <a:r>
                        <a:rPr lang="en-US" sz="2400" dirty="0"/>
                        <a:t>10x faster</a:t>
                      </a:r>
                    </a:p>
                  </a:txBody>
                  <a:tcPr/>
                </a:tc>
                <a:extLst>
                  <a:ext uri="{0D108BD9-81ED-4DB2-BD59-A6C34878D82A}">
                    <a16:rowId xmlns:a16="http://schemas.microsoft.com/office/drawing/2014/main" val="1029343939"/>
                  </a:ext>
                </a:extLst>
              </a:tr>
              <a:tr h="370840">
                <a:tc>
                  <a:txBody>
                    <a:bodyPr/>
                    <a:lstStyle/>
                    <a:p>
                      <a:r>
                        <a:rPr lang="en-US" sz="2400" dirty="0"/>
                        <a:t>Case 2</a:t>
                      </a:r>
                    </a:p>
                  </a:txBody>
                  <a:tcPr>
                    <a:solidFill>
                      <a:schemeClr val="accent2"/>
                    </a:solidFill>
                  </a:tcPr>
                </a:tc>
                <a:tc>
                  <a:txBody>
                    <a:bodyPr/>
                    <a:lstStyle/>
                    <a:p>
                      <a:r>
                        <a:rPr lang="en-US" sz="2400" dirty="0"/>
                        <a:t>0.00770</a:t>
                      </a:r>
                    </a:p>
                  </a:txBody>
                  <a:tcPr/>
                </a:tc>
                <a:tc>
                  <a:txBody>
                    <a:bodyPr/>
                    <a:lstStyle/>
                    <a:p>
                      <a:r>
                        <a:rPr lang="en-US" sz="2400" dirty="0"/>
                        <a:t>0.19124</a:t>
                      </a:r>
                    </a:p>
                  </a:txBody>
                  <a:tcPr/>
                </a:tc>
                <a:tc>
                  <a:txBody>
                    <a:bodyPr/>
                    <a:lstStyle/>
                    <a:p>
                      <a:r>
                        <a:rPr lang="en-US" sz="2400" dirty="0"/>
                        <a:t>~25x faster</a:t>
                      </a:r>
                    </a:p>
                  </a:txBody>
                  <a:tcPr/>
                </a:tc>
                <a:extLst>
                  <a:ext uri="{0D108BD9-81ED-4DB2-BD59-A6C34878D82A}">
                    <a16:rowId xmlns:a16="http://schemas.microsoft.com/office/drawing/2014/main" val="81840052"/>
                  </a:ext>
                </a:extLst>
              </a:tr>
              <a:tr h="370840">
                <a:tc>
                  <a:txBody>
                    <a:bodyPr/>
                    <a:lstStyle/>
                    <a:p>
                      <a:r>
                        <a:rPr lang="en-US" sz="2400" dirty="0"/>
                        <a:t>Case 3</a:t>
                      </a:r>
                    </a:p>
                  </a:txBody>
                  <a:tcPr>
                    <a:solidFill>
                      <a:schemeClr val="accent2"/>
                    </a:solidFill>
                  </a:tcPr>
                </a:tc>
                <a:tc>
                  <a:txBody>
                    <a:bodyPr/>
                    <a:lstStyle/>
                    <a:p>
                      <a:r>
                        <a:rPr lang="en-US" sz="2400" dirty="0"/>
                        <a:t>0.00705</a:t>
                      </a:r>
                    </a:p>
                  </a:txBody>
                  <a:tcPr/>
                </a:tc>
                <a:tc>
                  <a:txBody>
                    <a:bodyPr/>
                    <a:lstStyle/>
                    <a:p>
                      <a:r>
                        <a:rPr lang="en-US" sz="2400" dirty="0"/>
                        <a:t>0.21237</a:t>
                      </a:r>
                    </a:p>
                  </a:txBody>
                  <a:tcPr/>
                </a:tc>
                <a:tc>
                  <a:txBody>
                    <a:bodyPr/>
                    <a:lstStyle/>
                    <a:p>
                      <a:r>
                        <a:rPr lang="en-US" sz="2400" dirty="0"/>
                        <a:t>~30x faster</a:t>
                      </a:r>
                    </a:p>
                  </a:txBody>
                  <a:tcPr/>
                </a:tc>
                <a:extLst>
                  <a:ext uri="{0D108BD9-81ED-4DB2-BD59-A6C34878D82A}">
                    <a16:rowId xmlns:a16="http://schemas.microsoft.com/office/drawing/2014/main" val="239775130"/>
                  </a:ext>
                </a:extLst>
              </a:tr>
            </a:tbl>
          </a:graphicData>
        </a:graphic>
      </p:graphicFrame>
      <p:sp>
        <p:nvSpPr>
          <p:cNvPr id="809" name="TextBox 808">
            <a:extLst>
              <a:ext uri="{FF2B5EF4-FFF2-40B4-BE49-F238E27FC236}">
                <a16:creationId xmlns:a16="http://schemas.microsoft.com/office/drawing/2014/main" id="{F0ACFF52-DF2F-92D9-2629-BC7734E2CE7A}"/>
              </a:ext>
            </a:extLst>
          </p:cNvPr>
          <p:cNvSpPr txBox="1"/>
          <p:nvPr/>
        </p:nvSpPr>
        <p:spPr>
          <a:xfrm>
            <a:off x="17461548" y="40610592"/>
            <a:ext cx="7182672" cy="646331"/>
          </a:xfrm>
          <a:prstGeom prst="rect">
            <a:avLst/>
          </a:prstGeom>
          <a:noFill/>
        </p:spPr>
        <p:txBody>
          <a:bodyPr wrap="none" rtlCol="0">
            <a:spAutoFit/>
          </a:bodyPr>
          <a:lstStyle/>
          <a:p>
            <a:r>
              <a:rPr lang="en-US" sz="3600" dirty="0">
                <a:solidFill>
                  <a:schemeClr val="accent2">
                    <a:lumMod val="75000"/>
                  </a:schemeClr>
                </a:solidFill>
              </a:rPr>
              <a:t>Investigation (2) Summarized Results:</a:t>
            </a:r>
          </a:p>
        </p:txBody>
      </p:sp>
      <p:sp>
        <p:nvSpPr>
          <p:cNvPr id="822" name="テキスト ボックス 16">
            <a:extLst>
              <a:ext uri="{FF2B5EF4-FFF2-40B4-BE49-F238E27FC236}">
                <a16:creationId xmlns:a16="http://schemas.microsoft.com/office/drawing/2014/main" id="{103AB8C7-7BD2-92B8-5C2F-B233600A37D8}"/>
              </a:ext>
            </a:extLst>
          </p:cNvPr>
          <p:cNvSpPr txBox="1"/>
          <p:nvPr/>
        </p:nvSpPr>
        <p:spPr>
          <a:xfrm>
            <a:off x="623782" y="35464370"/>
            <a:ext cx="14630400" cy="769441"/>
          </a:xfrm>
          <a:prstGeom prst="rect">
            <a:avLst/>
          </a:prstGeom>
          <a:solidFill>
            <a:schemeClr val="accent2"/>
          </a:solidFill>
          <a:ln>
            <a:solidFill>
              <a:schemeClr val="accent2"/>
            </a:solidFill>
          </a:ln>
        </p:spPr>
        <p:txBody>
          <a:bodyPr wrap="square" rtlCol="0">
            <a:spAutoFit/>
          </a:bodyPr>
          <a:lstStyle/>
          <a:p>
            <a:r>
              <a:rPr lang="en-US" altLang="ja-JP" sz="4400" b="1" dirty="0">
                <a:solidFill>
                  <a:schemeClr val="bg1"/>
                </a:solidFill>
                <a:latin typeface="Helvetica Neue" charset="0"/>
                <a:ea typeface="Helvetica Neue" charset="0"/>
                <a:cs typeface="Helvetica Neue" charset="0"/>
              </a:rPr>
              <a:t> CONCLUSION</a:t>
            </a:r>
            <a:endParaRPr kumimoji="1" lang="ja-JP" altLang="en-US" sz="4400" b="1" dirty="0">
              <a:solidFill>
                <a:schemeClr val="bg1"/>
              </a:solidFill>
              <a:latin typeface="Helvetica Neue" charset="0"/>
              <a:ea typeface="Helvetica Neue" charset="0"/>
              <a:cs typeface="Helvetica Neue" charset="0"/>
            </a:endParaRPr>
          </a:p>
        </p:txBody>
      </p:sp>
      <p:sp>
        <p:nvSpPr>
          <p:cNvPr id="823" name="正方形/長方形 12">
            <a:extLst>
              <a:ext uri="{FF2B5EF4-FFF2-40B4-BE49-F238E27FC236}">
                <a16:creationId xmlns:a16="http://schemas.microsoft.com/office/drawing/2014/main" id="{38F113E3-FD88-C90D-DCD7-A37FD26972DE}"/>
              </a:ext>
            </a:extLst>
          </p:cNvPr>
          <p:cNvSpPr/>
          <p:nvPr/>
        </p:nvSpPr>
        <p:spPr>
          <a:xfrm>
            <a:off x="623782" y="36275616"/>
            <a:ext cx="14630400" cy="3750980"/>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6" name="TextBox 825">
            <a:extLst>
              <a:ext uri="{FF2B5EF4-FFF2-40B4-BE49-F238E27FC236}">
                <a16:creationId xmlns:a16="http://schemas.microsoft.com/office/drawing/2014/main" id="{9958E47E-428F-E177-0AC7-DDCF4C3CA7A0}"/>
              </a:ext>
            </a:extLst>
          </p:cNvPr>
          <p:cNvSpPr txBox="1"/>
          <p:nvPr/>
        </p:nvSpPr>
        <p:spPr>
          <a:xfrm>
            <a:off x="864943" y="36414865"/>
            <a:ext cx="14083803" cy="3539430"/>
          </a:xfrm>
          <a:prstGeom prst="rect">
            <a:avLst/>
          </a:prstGeom>
          <a:noFill/>
        </p:spPr>
        <p:txBody>
          <a:bodyPr wrap="square" rtlCol="0">
            <a:spAutoFit/>
          </a:bodyPr>
          <a:lstStyle/>
          <a:p>
            <a:r>
              <a:rPr lang="en-US" sz="2800" dirty="0"/>
              <a:t>If in doubt, choosing multiple imputation for your dataset is generally safest approach. </a:t>
            </a:r>
          </a:p>
          <a:p>
            <a:pPr marL="285750" indent="-285750">
              <a:buFont typeface="Arial" panose="020B0604020202020204" pitchFamily="34" charset="0"/>
              <a:buChar char="•"/>
            </a:pPr>
            <a:r>
              <a:rPr lang="en-US" sz="2800" dirty="0"/>
              <a:t>Depending on the </a:t>
            </a:r>
            <a:r>
              <a:rPr lang="en-US" sz="2800" dirty="0" err="1"/>
              <a:t>missinginess</a:t>
            </a:r>
            <a:r>
              <a:rPr lang="en-US" sz="2800" dirty="0"/>
              <a:t> mechanism underlying your data, the quality of your imputations will vary significantly (</a:t>
            </a:r>
            <a:r>
              <a:rPr lang="en-US" sz="2800" i="1" dirty="0"/>
              <a:t>investigation 1</a:t>
            </a:r>
            <a:r>
              <a:rPr lang="en-US" sz="2800" dirty="0"/>
              <a:t>).</a:t>
            </a:r>
          </a:p>
          <a:p>
            <a:pPr marL="285750" indent="-285750">
              <a:buFont typeface="Arial" panose="020B0604020202020204" pitchFamily="34" charset="0"/>
              <a:buChar char="•"/>
            </a:pPr>
            <a:r>
              <a:rPr lang="en-US" sz="2800" dirty="0"/>
              <a:t>Moreover, there are situations where listwise deletion is orders of magnitude faster and provides unbiased regression coefficients (</a:t>
            </a:r>
            <a:r>
              <a:rPr lang="en-US" sz="2800" i="1" dirty="0"/>
              <a:t>investigation 2</a:t>
            </a:r>
            <a:r>
              <a:rPr lang="en-US" sz="2800" dirty="0"/>
              <a:t>).</a:t>
            </a:r>
          </a:p>
          <a:p>
            <a:r>
              <a:rPr lang="en-US" sz="2800" dirty="0"/>
              <a:t>There are far more imputation methods than just the two discussed here; it is vital to deliberately consider which imputation method is best for your dataset when performing statistical analyses.</a:t>
            </a:r>
          </a:p>
        </p:txBody>
      </p:sp>
      <p:sp>
        <p:nvSpPr>
          <p:cNvPr id="827" name="正方形/長方形 12">
            <a:extLst>
              <a:ext uri="{FF2B5EF4-FFF2-40B4-BE49-F238E27FC236}">
                <a16:creationId xmlns:a16="http://schemas.microsoft.com/office/drawing/2014/main" id="{C3EDFE89-4D6B-DCF8-ECE5-0ED32FDAA058}"/>
              </a:ext>
            </a:extLst>
          </p:cNvPr>
          <p:cNvSpPr/>
          <p:nvPr/>
        </p:nvSpPr>
        <p:spPr>
          <a:xfrm>
            <a:off x="623782" y="40636730"/>
            <a:ext cx="14630400" cy="288937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8" name="TextBox 827">
            <a:extLst>
              <a:ext uri="{FF2B5EF4-FFF2-40B4-BE49-F238E27FC236}">
                <a16:creationId xmlns:a16="http://schemas.microsoft.com/office/drawing/2014/main" id="{83A6B8ED-AF2F-CE04-86FD-52CD5503A18F}"/>
              </a:ext>
            </a:extLst>
          </p:cNvPr>
          <p:cNvSpPr txBox="1"/>
          <p:nvPr/>
        </p:nvSpPr>
        <p:spPr>
          <a:xfrm>
            <a:off x="623782" y="40610592"/>
            <a:ext cx="16459200" cy="3785652"/>
          </a:xfrm>
          <a:prstGeom prst="rect">
            <a:avLst/>
          </a:prstGeom>
          <a:noFill/>
        </p:spPr>
        <p:txBody>
          <a:bodyPr wrap="square">
            <a:spAutoFit/>
          </a:bodyPr>
          <a:lstStyle/>
          <a:p>
            <a:r>
              <a:rPr kumimoji="1" lang="en-US" altLang="ja-JP" sz="4400" b="1" dirty="0">
                <a:solidFill>
                  <a:schemeClr val="accent2"/>
                </a:solidFill>
                <a:latin typeface="Times New Roman" panose="02020603050405020304" pitchFamily="18" charset="0"/>
                <a:ea typeface="Helvetica Neue" charset="0"/>
                <a:cs typeface="Times New Roman" panose="02020603050405020304" pitchFamily="18" charset="0"/>
              </a:rPr>
              <a:t> References &amp; Acknowledgment</a:t>
            </a:r>
          </a:p>
          <a:p>
            <a:pPr marL="571500" indent="-571500">
              <a:buFont typeface="Arial" panose="020B0604020202020204" pitchFamily="34" charset="0"/>
              <a:buChar char="•"/>
            </a:pPr>
            <a:r>
              <a:rPr kumimoji="1" lang="en-US" altLang="ja-JP" sz="3600" b="1" dirty="0">
                <a:latin typeface="Times New Roman" panose="02020603050405020304" pitchFamily="18" charset="0"/>
                <a:ea typeface="Helvetica Neue" charset="0"/>
                <a:cs typeface="Times New Roman" panose="02020603050405020304" pitchFamily="18" charset="0"/>
              </a:rPr>
              <a:t>Textbook, paper (TODO)</a:t>
            </a:r>
          </a:p>
          <a:p>
            <a:pPr marL="571500" indent="-571500">
              <a:buFont typeface="Arial" panose="020B0604020202020204" pitchFamily="34" charset="0"/>
              <a:buChar char="•"/>
            </a:pPr>
            <a:r>
              <a:rPr kumimoji="1" lang="en-US" altLang="ja-JP" sz="3600" b="1" dirty="0">
                <a:latin typeface="Times New Roman" panose="02020603050405020304" pitchFamily="18" charset="0"/>
                <a:ea typeface="Helvetica Neue" charset="0"/>
                <a:cs typeface="Times New Roman" panose="02020603050405020304" pitchFamily="18" charset="0"/>
              </a:rPr>
              <a:t>Thank you to Professor Nathalie Moon for her expertise and guidance</a:t>
            </a:r>
          </a:p>
          <a:p>
            <a:pPr marL="571500" indent="-571500">
              <a:buFont typeface="Arial" panose="020B0604020202020204" pitchFamily="34" charset="0"/>
              <a:buChar char="•"/>
            </a:pPr>
            <a:r>
              <a:rPr kumimoji="1" lang="en-US" altLang="ja-JP" sz="3600" b="1" dirty="0" err="1">
                <a:latin typeface="Times New Roman" panose="02020603050405020304" pitchFamily="18" charset="0"/>
                <a:ea typeface="Helvetica Neue" charset="0"/>
                <a:cs typeface="Times New Roman" panose="02020603050405020304" pitchFamily="18" charset="0"/>
              </a:rPr>
              <a:t>Github</a:t>
            </a:r>
            <a:r>
              <a:rPr kumimoji="1" lang="en-US" altLang="ja-JP" sz="3600" b="1" dirty="0">
                <a:latin typeface="Times New Roman" panose="02020603050405020304" pitchFamily="18" charset="0"/>
                <a:ea typeface="Helvetica Neue" charset="0"/>
                <a:cs typeface="Times New Roman" panose="02020603050405020304" pitchFamily="18" charset="0"/>
              </a:rPr>
              <a:t> link for full code</a:t>
            </a:r>
            <a:endParaRPr kumimoji="1" lang="en-US" altLang="ja-JP" sz="3200" b="1" dirty="0">
              <a:latin typeface="Times New Roman" panose="02020603050405020304" pitchFamily="18" charset="0"/>
              <a:ea typeface="Helvetica Neue" charset="0"/>
              <a:cs typeface="Times New Roman" panose="02020603050405020304" pitchFamily="18" charset="0"/>
            </a:endParaRPr>
          </a:p>
          <a:p>
            <a:endParaRPr kumimoji="1" lang="en-US" altLang="ja-JP" sz="4400" b="1" dirty="0">
              <a:latin typeface="Times New Roman" panose="02020603050405020304" pitchFamily="18" charset="0"/>
              <a:ea typeface="Helvetica Neue" charset="0"/>
              <a:cs typeface="Times New Roman" panose="02020603050405020304" pitchFamily="18" charset="0"/>
            </a:endParaRPr>
          </a:p>
          <a:p>
            <a:endParaRPr kumimoji="1" lang="ja-JP" altLang="en-US" sz="440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829" name="正方形/長方形 17">
            <a:extLst>
              <a:ext uri="{FF2B5EF4-FFF2-40B4-BE49-F238E27FC236}">
                <a16:creationId xmlns:a16="http://schemas.microsoft.com/office/drawing/2014/main" id="{4D9D219E-10D9-E676-DFF6-E505B42D18E8}"/>
              </a:ext>
            </a:extLst>
          </p:cNvPr>
          <p:cNvSpPr/>
          <p:nvPr/>
        </p:nvSpPr>
        <p:spPr>
          <a:xfrm>
            <a:off x="825177" y="22694299"/>
            <a:ext cx="14275935" cy="12500172"/>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6" name="正方形/長方形 17">
            <a:extLst>
              <a:ext uri="{FF2B5EF4-FFF2-40B4-BE49-F238E27FC236}">
                <a16:creationId xmlns:a16="http://schemas.microsoft.com/office/drawing/2014/main" id="{D4779C7F-BD6B-73EB-72DA-2227FF073B5B}"/>
              </a:ext>
            </a:extLst>
          </p:cNvPr>
          <p:cNvSpPr/>
          <p:nvPr/>
        </p:nvSpPr>
        <p:spPr>
          <a:xfrm>
            <a:off x="819968" y="15372506"/>
            <a:ext cx="14275935" cy="727998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7" name="正方形/長方形 17">
            <a:extLst>
              <a:ext uri="{FF2B5EF4-FFF2-40B4-BE49-F238E27FC236}">
                <a16:creationId xmlns:a16="http://schemas.microsoft.com/office/drawing/2014/main" id="{7D729F1A-CF1D-72FE-83C0-B3E05695E945}"/>
              </a:ext>
            </a:extLst>
          </p:cNvPr>
          <p:cNvSpPr/>
          <p:nvPr/>
        </p:nvSpPr>
        <p:spPr>
          <a:xfrm>
            <a:off x="795662" y="12970974"/>
            <a:ext cx="14275935" cy="175348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973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TextBox 769">
            <a:extLst>
              <a:ext uri="{FF2B5EF4-FFF2-40B4-BE49-F238E27FC236}">
                <a16:creationId xmlns:a16="http://schemas.microsoft.com/office/drawing/2014/main" id="{938DA395-CBCF-EE45-5154-7BD952451EDA}"/>
              </a:ext>
            </a:extLst>
          </p:cNvPr>
          <p:cNvSpPr txBox="1"/>
          <p:nvPr/>
        </p:nvSpPr>
        <p:spPr>
          <a:xfrm>
            <a:off x="1086480" y="174057"/>
            <a:ext cx="23571200" cy="3046988"/>
          </a:xfrm>
          <a:prstGeom prst="rect">
            <a:avLst/>
          </a:prstGeom>
          <a:noFill/>
        </p:spPr>
        <p:txBody>
          <a:bodyPr wrap="square">
            <a:spAutoFit/>
          </a:bodyPr>
          <a:lstStyle/>
          <a:p>
            <a:r>
              <a:rPr lang="en-US" sz="9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3164179" y="3668125"/>
            <a:ext cx="14127778" cy="1569660"/>
          </a:xfrm>
          <a:prstGeom prst="rect">
            <a:avLst/>
          </a:prstGeom>
          <a:noFill/>
        </p:spPr>
        <p:txBody>
          <a:bodyPr wrap="none" rtlCol="0">
            <a:spAutoFit/>
          </a:bodyPr>
          <a:lstStyle/>
          <a:p>
            <a:r>
              <a:rPr lang="en-US" sz="9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5002561" y="365095"/>
            <a:ext cx="6011937" cy="445256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640081" y="5652169"/>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a:t>
            </a:r>
            <a:r>
              <a:rPr lang="en-US" altLang="ja-JP" sz="4400" b="1" dirty="0">
                <a:solidFill>
                  <a:schemeClr val="bg1"/>
                </a:solidFill>
                <a:latin typeface="Helvetica Neue" charset="0"/>
                <a:ea typeface="Helvetica Neue" charset="0"/>
                <a:cs typeface="Helvetica Neue" charset="0"/>
              </a:rPr>
              <a:t>BSTRACT</a:t>
            </a:r>
            <a:endParaRPr kumimoji="1" lang="ja-JP" altLang="en-US" sz="440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640081" y="6699056"/>
            <a:ext cx="14630400" cy="390827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6" name="TextBox 775">
            <a:extLst>
              <a:ext uri="{FF2B5EF4-FFF2-40B4-BE49-F238E27FC236}">
                <a16:creationId xmlns:a16="http://schemas.microsoft.com/office/drawing/2014/main" id="{6E092D70-4633-21D5-9EA1-E1D21572DF57}"/>
              </a:ext>
            </a:extLst>
          </p:cNvPr>
          <p:cNvSpPr txBox="1"/>
          <p:nvPr/>
        </p:nvSpPr>
        <p:spPr>
          <a:xfrm>
            <a:off x="928470" y="7038082"/>
            <a:ext cx="13747119" cy="4585871"/>
          </a:xfrm>
          <a:prstGeom prst="rect">
            <a:avLst/>
          </a:prstGeom>
          <a:noFill/>
        </p:spPr>
        <p:txBody>
          <a:bodyPr wrap="square">
            <a:spAutoFit/>
          </a:bodyPr>
          <a:lstStyle/>
          <a:p>
            <a:pPr fontAlgn="base"/>
            <a:r>
              <a:rPr lang="en-US" sz="5400" dirty="0">
                <a:solidFill>
                  <a:srgbClr val="333333"/>
                </a:solidFill>
                <a:latin typeface="Times New Roman" panose="02020603050405020304" pitchFamily="18" charset="0"/>
                <a:cs typeface="Times New Roman" panose="02020603050405020304" pitchFamily="18" charset="0"/>
              </a:rPr>
              <a:t>Analysis of </a:t>
            </a:r>
            <a:r>
              <a:rPr lang="en-US" sz="5400" b="1" dirty="0">
                <a:solidFill>
                  <a:srgbClr val="333333"/>
                </a:solidFill>
                <a:latin typeface="Times New Roman" panose="02020603050405020304" pitchFamily="18" charset="0"/>
                <a:cs typeface="Times New Roman" panose="02020603050405020304" pitchFamily="18" charset="0"/>
              </a:rPr>
              <a:t>missing data mechanisms </a:t>
            </a:r>
            <a:r>
              <a:rPr lang="en-US" sz="5400" dirty="0">
                <a:solidFill>
                  <a:srgbClr val="333333"/>
                </a:solidFill>
                <a:latin typeface="Times New Roman" panose="02020603050405020304" pitchFamily="18" charset="0"/>
                <a:cs typeface="Times New Roman" panose="02020603050405020304" pitchFamily="18" charset="0"/>
              </a:rPr>
              <a:t>and </a:t>
            </a:r>
            <a:r>
              <a:rPr lang="en-US" sz="5400"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Designing</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R simulations </a:t>
            </a:r>
            <a:r>
              <a:rPr lang="en-US" sz="5400"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5400" dirty="0">
                <a:solidFill>
                  <a:srgbClr val="333333"/>
                </a:solidFill>
                <a:latin typeface="Times New Roman" panose="02020603050405020304" pitchFamily="18" charset="0"/>
                <a:cs typeface="Times New Roman" panose="02020603050405020304" pitchFamily="18" charset="0"/>
              </a:rPr>
            </a:br>
            <a:endParaRPr lang="en-US" sz="5400" dirty="0">
              <a:solidFill>
                <a:srgbClr val="000000"/>
              </a:solidFill>
              <a:latin typeface="Times New Roman" panose="02020603050405020304" pitchFamily="18" charset="0"/>
              <a:cs typeface="Times New Roman" panose="02020603050405020304" pitchFamily="18" charset="0"/>
            </a:endParaRPr>
          </a:p>
          <a:p>
            <a:br>
              <a:rPr lang="en-US" sz="1100" dirty="0"/>
            </a:br>
            <a:endParaRPr lang="en-US" sz="1100"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623782" y="11157322"/>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I</a:t>
            </a:r>
            <a:r>
              <a:rPr lang="en-US" altLang="ja-JP" sz="4400" b="1" dirty="0">
                <a:solidFill>
                  <a:schemeClr val="bg1"/>
                </a:solidFill>
                <a:latin typeface="Helvetica Neue" charset="0"/>
                <a:ea typeface="Helvetica Neue" charset="0"/>
                <a:cs typeface="Helvetica Neue" charset="0"/>
              </a:rPr>
              <a:t>NTRODUCTION</a:t>
            </a:r>
            <a:endParaRPr kumimoji="1" lang="ja-JP" altLang="en-US" sz="440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623782" y="12172985"/>
            <a:ext cx="14630400" cy="22999279"/>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7342480" y="6701442"/>
            <a:ext cx="14630400" cy="2190467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1" name="テキスト ボックス 16">
            <a:extLst>
              <a:ext uri="{FF2B5EF4-FFF2-40B4-BE49-F238E27FC236}">
                <a16:creationId xmlns:a16="http://schemas.microsoft.com/office/drawing/2014/main" id="{386854D3-7D08-0879-73AA-04A4F17B3B0F}"/>
              </a:ext>
            </a:extLst>
          </p:cNvPr>
          <p:cNvSpPr txBox="1"/>
          <p:nvPr/>
        </p:nvSpPr>
        <p:spPr>
          <a:xfrm>
            <a:off x="17342480" y="30121759"/>
            <a:ext cx="14630400" cy="769441"/>
          </a:xfrm>
          <a:prstGeom prst="rect">
            <a:avLst/>
          </a:prstGeom>
          <a:solidFill>
            <a:schemeClr val="accent2"/>
          </a:solidFill>
          <a:ln>
            <a:solidFill>
              <a:schemeClr val="accent2"/>
            </a:solidFill>
          </a:ln>
        </p:spPr>
        <p:txBody>
          <a:bodyPr wrap="square" rtlCol="0">
            <a:spAutoFit/>
          </a:bodyPr>
          <a:lstStyle/>
          <a:p>
            <a:r>
              <a:rPr lang="en-US" altLang="ja-JP" sz="4400" b="1" dirty="0">
                <a:solidFill>
                  <a:schemeClr val="bg1"/>
                </a:solidFill>
                <a:latin typeface="Helvetica Neue" charset="0"/>
                <a:ea typeface="Helvetica Neue" charset="0"/>
                <a:cs typeface="Helvetica Neue" charset="0"/>
              </a:rPr>
              <a:t> CONCLUSION</a:t>
            </a:r>
            <a:endParaRPr kumimoji="1" lang="ja-JP" altLang="en-US" sz="4400" b="1" dirty="0">
              <a:solidFill>
                <a:schemeClr val="bg1"/>
              </a:solidFill>
              <a:latin typeface="Helvetica Neue" charset="0"/>
              <a:ea typeface="Helvetica Neue" charset="0"/>
              <a:cs typeface="Helvetica Neue" charset="0"/>
            </a:endParaRPr>
          </a:p>
        </p:txBody>
      </p:sp>
      <p:sp>
        <p:nvSpPr>
          <p:cNvPr id="782" name="正方形/長方形 12">
            <a:extLst>
              <a:ext uri="{FF2B5EF4-FFF2-40B4-BE49-F238E27FC236}">
                <a16:creationId xmlns:a16="http://schemas.microsoft.com/office/drawing/2014/main" id="{73528823-0EFF-2DD4-51F4-FE423F78CD13}"/>
              </a:ext>
            </a:extLst>
          </p:cNvPr>
          <p:cNvSpPr/>
          <p:nvPr/>
        </p:nvSpPr>
        <p:spPr>
          <a:xfrm>
            <a:off x="17342480" y="31237209"/>
            <a:ext cx="14630400" cy="539946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4" name="正方形/長方形 12">
            <a:extLst>
              <a:ext uri="{FF2B5EF4-FFF2-40B4-BE49-F238E27FC236}">
                <a16:creationId xmlns:a16="http://schemas.microsoft.com/office/drawing/2014/main" id="{FEF80A88-0A4F-DE1A-29B4-77535877ED58}"/>
              </a:ext>
            </a:extLst>
          </p:cNvPr>
          <p:cNvSpPr/>
          <p:nvPr/>
        </p:nvSpPr>
        <p:spPr>
          <a:xfrm>
            <a:off x="17342480" y="38167741"/>
            <a:ext cx="14630400" cy="367425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6" name="TextBox 785">
            <a:extLst>
              <a:ext uri="{FF2B5EF4-FFF2-40B4-BE49-F238E27FC236}">
                <a16:creationId xmlns:a16="http://schemas.microsoft.com/office/drawing/2014/main" id="{398780FF-D02B-D4C5-83F2-92417677B6CA}"/>
              </a:ext>
            </a:extLst>
          </p:cNvPr>
          <p:cNvSpPr txBox="1"/>
          <p:nvPr/>
        </p:nvSpPr>
        <p:spPr>
          <a:xfrm>
            <a:off x="17342480" y="38167741"/>
            <a:ext cx="16459200" cy="1446550"/>
          </a:xfrm>
          <a:prstGeom prst="rect">
            <a:avLst/>
          </a:prstGeom>
          <a:noFill/>
        </p:spPr>
        <p:txBody>
          <a:bodyPr wrap="square">
            <a:spAutoFit/>
          </a:bodyPr>
          <a:lstStyle/>
          <a:p>
            <a:r>
              <a:rPr kumimoji="1" lang="en-US" altLang="ja-JP" sz="4400" b="1" dirty="0">
                <a:solidFill>
                  <a:schemeClr val="accent2"/>
                </a:solidFill>
                <a:latin typeface="Times New Roman" panose="02020603050405020304" pitchFamily="18" charset="0"/>
                <a:ea typeface="Helvetica Neue" charset="0"/>
                <a:cs typeface="Times New Roman" panose="02020603050405020304" pitchFamily="18" charset="0"/>
              </a:rPr>
              <a:t> References</a:t>
            </a:r>
          </a:p>
          <a:p>
            <a:endParaRPr kumimoji="1" lang="ja-JP" altLang="en-US" sz="440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846026" y="12327525"/>
            <a:ext cx="2242730" cy="584775"/>
          </a:xfrm>
          <a:prstGeom prst="rect">
            <a:avLst/>
          </a:prstGeom>
          <a:noFill/>
        </p:spPr>
        <p:txBody>
          <a:bodyPr wrap="none" rtlCol="0">
            <a:spAutoFit/>
          </a:bodyPr>
          <a:lstStyle/>
          <a:p>
            <a:r>
              <a:rPr lang="en-US" sz="3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896192" y="14724456"/>
            <a:ext cx="2045945" cy="584775"/>
          </a:xfrm>
          <a:prstGeom prst="rect">
            <a:avLst/>
          </a:prstGeom>
          <a:noFill/>
        </p:spPr>
        <p:txBody>
          <a:bodyPr wrap="none" rtlCol="0">
            <a:spAutoFit/>
          </a:bodyPr>
          <a:lstStyle/>
          <a:p>
            <a:r>
              <a:rPr lang="en-US" sz="3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483371" y="16358179"/>
            <a:ext cx="13437827" cy="2308324"/>
          </a:xfrm>
          <a:prstGeom prst="rect">
            <a:avLst/>
          </a:prstGeom>
          <a:noFill/>
        </p:spPr>
        <p:txBody>
          <a:bodyPr wrap="square" rtlCol="0">
            <a:spAutoFit/>
          </a:bodyPr>
          <a:lstStyle/>
          <a:p>
            <a:r>
              <a:rPr lang="en-US" sz="2400" b="1" dirty="0"/>
              <a:t>MCAR</a:t>
            </a:r>
            <a:r>
              <a:rPr lang="en-US" sz="2400" dirty="0"/>
              <a:t>: When probability of missingness for data points </a:t>
            </a:r>
          </a:p>
          <a:p>
            <a:r>
              <a:rPr lang="en-US" sz="2400" dirty="0"/>
              <a:t>in a dataset is constant.</a:t>
            </a:r>
          </a:p>
          <a:p>
            <a:pPr marL="1028700" lvl="1" indent="-571500">
              <a:buFont typeface="Arial" panose="020B0604020202020204" pitchFamily="34" charset="0"/>
              <a:buChar char="•"/>
            </a:pPr>
            <a:r>
              <a:rPr lang="en-US" sz="2400" dirty="0"/>
              <a:t>Each student’s mark is stored in a spreadsheet by the instructor but following a computer update 10% of the data is deleted at random. </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483372" y="18045209"/>
            <a:ext cx="13192218" cy="1938992"/>
          </a:xfrm>
          <a:prstGeom prst="rect">
            <a:avLst/>
          </a:prstGeom>
          <a:noFill/>
        </p:spPr>
        <p:txBody>
          <a:bodyPr wrap="square" rtlCol="0">
            <a:spAutoFit/>
          </a:bodyPr>
          <a:lstStyle/>
          <a:p>
            <a:r>
              <a:rPr lang="en-US" sz="2400" b="1" dirty="0"/>
              <a:t>MAR</a:t>
            </a:r>
            <a:r>
              <a:rPr lang="en-US" sz="2400" dirty="0"/>
              <a:t>: When probability of missingness is dependent on some observed variable of the dataset.</a:t>
            </a:r>
          </a:p>
          <a:p>
            <a:pPr marL="800100" lvl="1" indent="-342900">
              <a:buFont typeface="Arial" panose="020B0604020202020204" pitchFamily="34" charset="0"/>
              <a:buChar char="•"/>
            </a:pPr>
            <a:r>
              <a:rPr lang="en-US" sz="24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800100" lvl="1" indent="-342900">
              <a:buFont typeface="Arial" panose="020B0604020202020204" pitchFamily="34" charset="0"/>
              <a:buChar char="•"/>
            </a:pPr>
            <a:endParaRPr lang="en-US" sz="24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398560" y="19588784"/>
            <a:ext cx="13192218" cy="3416320"/>
          </a:xfrm>
          <a:prstGeom prst="rect">
            <a:avLst/>
          </a:prstGeom>
          <a:noFill/>
        </p:spPr>
        <p:txBody>
          <a:bodyPr wrap="square" rtlCol="0">
            <a:spAutoFit/>
          </a:bodyPr>
          <a:lstStyle/>
          <a:p>
            <a:r>
              <a:rPr lang="en-US" sz="2400" b="1" dirty="0"/>
              <a:t>MNAR</a:t>
            </a:r>
            <a:r>
              <a:rPr lang="en-US" sz="2400" dirty="0"/>
              <a:t>: When probability of missingness is dependent on the true value of the data point which we don’t</a:t>
            </a:r>
          </a:p>
          <a:p>
            <a:r>
              <a:rPr lang="en-US" sz="2400" dirty="0"/>
              <a:t>know for all subjects.</a:t>
            </a:r>
          </a:p>
          <a:p>
            <a:r>
              <a:rPr lang="en-US" sz="24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2400" b="1" dirty="0"/>
              <a:t>		– </a:t>
            </a:r>
            <a:r>
              <a:rPr lang="en-US" sz="2400" dirty="0"/>
              <a:t>If a student’s true mark is an A, they are 90% likely to state their true mark. </a:t>
            </a:r>
            <a:r>
              <a:rPr lang="en-US" sz="2400" b="1" dirty="0"/>
              <a:t>– </a:t>
            </a:r>
            <a:r>
              <a:rPr lang="en-US" sz="2400" dirty="0"/>
              <a:t>If a student’s true mark is a B, they are 70% likely to state their true mark. </a:t>
            </a:r>
            <a:r>
              <a:rPr lang="en-US" sz="2400" b="1" dirty="0"/>
              <a:t>– </a:t>
            </a:r>
            <a:r>
              <a:rPr lang="en-US" sz="2400" dirty="0"/>
              <a:t>If a student’s true mark is a C, they are 50% likely to state their true mark. </a:t>
            </a:r>
          </a:p>
          <a:p>
            <a:pPr marL="342900" indent="-342900">
              <a:buFont typeface="Arial" panose="020B0604020202020204" pitchFamily="34" charset="0"/>
              <a:buChar char="•"/>
            </a:pPr>
            <a:endParaRPr lang="en-US" sz="24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483371" y="23484328"/>
            <a:ext cx="12495728" cy="830997"/>
          </a:xfrm>
          <a:prstGeom prst="rect">
            <a:avLst/>
          </a:prstGeom>
          <a:noFill/>
        </p:spPr>
        <p:txBody>
          <a:bodyPr wrap="none" rtlCol="0">
            <a:spAutoFit/>
          </a:bodyPr>
          <a:lstStyle/>
          <a:p>
            <a:r>
              <a:rPr lang="en-US" sz="2400" b="1" dirty="0"/>
              <a:t>Listwise Deletion</a:t>
            </a:r>
            <a:r>
              <a:rPr lang="en-US" sz="2400" dirty="0"/>
              <a:t>: Eliminates all observations containing ANY missing values in variables of interest</a:t>
            </a:r>
          </a:p>
          <a:p>
            <a:r>
              <a:rPr lang="en-US" sz="24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483371" y="28375284"/>
            <a:ext cx="13928878" cy="1938992"/>
          </a:xfrm>
          <a:prstGeom prst="rect">
            <a:avLst/>
          </a:prstGeom>
          <a:noFill/>
        </p:spPr>
        <p:txBody>
          <a:bodyPr wrap="none" rtlCol="0">
            <a:spAutoFit/>
          </a:bodyPr>
          <a:lstStyle/>
          <a:p>
            <a:r>
              <a:rPr lang="en-US" sz="2400" b="1" dirty="0"/>
              <a:t>Multiple Imputation</a:t>
            </a:r>
            <a:r>
              <a:rPr lang="en-US" sz="2400" dirty="0"/>
              <a:t>:</a:t>
            </a:r>
          </a:p>
          <a:p>
            <a:pPr marL="914400" lvl="1" indent="-457200">
              <a:buFont typeface="+mj-lt"/>
              <a:buAutoNum type="arabicPeriod"/>
            </a:pPr>
            <a:r>
              <a:rPr lang="en-US" sz="2400" dirty="0"/>
              <a:t>Takes incomplete dataset and creates multiple copies of it.</a:t>
            </a:r>
          </a:p>
          <a:p>
            <a:pPr marL="914400" lvl="1" indent="-457200">
              <a:buFont typeface="+mj-lt"/>
              <a:buAutoNum type="arabicPeriod"/>
            </a:pPr>
            <a:r>
              <a:rPr lang="en-US" sz="2400" dirty="0"/>
              <a:t>Impute incomplete columns with plausible values through an iterative predictive method for each copy</a:t>
            </a:r>
          </a:p>
          <a:p>
            <a:pPr marL="914400" lvl="1" indent="-457200">
              <a:buFont typeface="+mj-lt"/>
              <a:buAutoNum type="arabicPeriod"/>
            </a:pPr>
            <a:r>
              <a:rPr lang="en-US" sz="2400" dirty="0"/>
              <a:t>Obtain estimate for parameter of interest for each copy</a:t>
            </a:r>
          </a:p>
          <a:p>
            <a:pPr marL="914400" lvl="1" indent="-457200">
              <a:buFont typeface="+mj-lt"/>
              <a:buAutoNum type="arabicPeriod"/>
            </a:pPr>
            <a:r>
              <a:rPr lang="en-US" sz="24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201628" y="15463971"/>
            <a:ext cx="4520020" cy="584775"/>
          </a:xfrm>
          <a:prstGeom prst="rect">
            <a:avLst/>
          </a:prstGeom>
          <a:noFill/>
        </p:spPr>
        <p:txBody>
          <a:bodyPr wrap="none" rtlCol="0">
            <a:spAutoFit/>
          </a:bodyPr>
          <a:lstStyle/>
          <a:p>
            <a:r>
              <a:rPr lang="en-US" sz="3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201628" y="22712716"/>
            <a:ext cx="3999428" cy="584775"/>
          </a:xfrm>
          <a:prstGeom prst="rect">
            <a:avLst/>
          </a:prstGeom>
          <a:noFill/>
        </p:spPr>
        <p:txBody>
          <a:bodyPr wrap="none" rtlCol="0">
            <a:spAutoFit/>
          </a:bodyPr>
          <a:lstStyle/>
          <a:p>
            <a:r>
              <a:rPr lang="en-US" sz="3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201628" y="13277411"/>
            <a:ext cx="13747118" cy="1569660"/>
          </a:xfrm>
          <a:prstGeom prst="rect">
            <a:avLst/>
          </a:prstGeom>
          <a:noFill/>
        </p:spPr>
        <p:txBody>
          <a:bodyPr wrap="square" rtlCol="0">
            <a:spAutoFit/>
          </a:bodyPr>
          <a:lstStyle/>
          <a:p>
            <a:pPr marL="571486" indent="-571486">
              <a:buFont typeface="Arial" panose="020B0604020202020204" pitchFamily="34" charset="0"/>
              <a:buChar char="•"/>
            </a:pPr>
            <a:r>
              <a:rPr lang="en-US" sz="2400" dirty="0"/>
              <a:t>Interested in what scenarios different imputation techniques should be used to reduce runtime without sacrificing bias, error, and other performance measures.</a:t>
            </a:r>
          </a:p>
          <a:p>
            <a:pPr marL="571486" indent="-571486">
              <a:buFont typeface="Arial" panose="020B0604020202020204" pitchFamily="34" charset="0"/>
              <a:buChar char="•"/>
            </a:pPr>
            <a:r>
              <a:rPr lang="en-US" sz="2400" dirty="0"/>
              <a:t>Determine the types of missing data in the real world</a:t>
            </a:r>
          </a:p>
          <a:p>
            <a:pPr marL="571486" indent="-571486">
              <a:buFont typeface="Arial" panose="020B0604020202020204" pitchFamily="34" charset="0"/>
              <a:buChar char="•"/>
            </a:pPr>
            <a:endParaRPr lang="en-US" sz="24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7342480" y="5670158"/>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t>
            </a:r>
            <a:r>
              <a:rPr lang="en-US" altLang="ja-JP" sz="4400" b="1" dirty="0">
                <a:solidFill>
                  <a:schemeClr val="bg1"/>
                </a:solidFill>
                <a:latin typeface="Helvetica Neue" charset="0"/>
                <a:ea typeface="Helvetica Neue" charset="0"/>
                <a:cs typeface="Helvetica Neue" charset="0"/>
              </a:rPr>
              <a:t>INVESTIGATIONS</a:t>
            </a:r>
            <a:endParaRPr kumimoji="1" lang="ja-JP" altLang="en-US" sz="440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7511848" y="6934497"/>
            <a:ext cx="14291663" cy="1446550"/>
          </a:xfrm>
          <a:prstGeom prst="rect">
            <a:avLst/>
          </a:prstGeom>
          <a:noFill/>
        </p:spPr>
        <p:txBody>
          <a:bodyPr wrap="square" rtlCol="0">
            <a:spAutoFit/>
          </a:bodyPr>
          <a:lstStyle/>
          <a:p>
            <a:r>
              <a:rPr lang="en-US" sz="4400" b="1" dirty="0"/>
              <a:t>1) Comparing multiple imputation under varying degrees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7681269" y="23041024"/>
            <a:ext cx="14175034" cy="769441"/>
          </a:xfrm>
          <a:prstGeom prst="rect">
            <a:avLst/>
          </a:prstGeom>
          <a:noFill/>
        </p:spPr>
        <p:txBody>
          <a:bodyPr wrap="none" rtlCol="0">
            <a:spAutoFit/>
          </a:bodyPr>
          <a:lstStyle/>
          <a:p>
            <a:r>
              <a:rPr lang="en-US" sz="4400" b="1" dirty="0"/>
              <a:t>2) When Listwise Deletion Outperforms Multiple Imputation</a:t>
            </a:r>
          </a:p>
        </p:txBody>
      </p:sp>
      <p:sp>
        <p:nvSpPr>
          <p:cNvPr id="808" name="TextBox 807">
            <a:extLst>
              <a:ext uri="{FF2B5EF4-FFF2-40B4-BE49-F238E27FC236}">
                <a16:creationId xmlns:a16="http://schemas.microsoft.com/office/drawing/2014/main" id="{EE1388A2-0965-0538-5567-77409D1F0DA6}"/>
              </a:ext>
            </a:extLst>
          </p:cNvPr>
          <p:cNvSpPr txBox="1"/>
          <p:nvPr/>
        </p:nvSpPr>
        <p:spPr>
          <a:xfrm>
            <a:off x="17511848" y="8298859"/>
            <a:ext cx="2831224" cy="769441"/>
          </a:xfrm>
          <a:prstGeom prst="rect">
            <a:avLst/>
          </a:prstGeom>
          <a:noFill/>
        </p:spPr>
        <p:txBody>
          <a:bodyPr wrap="none" rtlCol="0">
            <a:spAutoFit/>
          </a:bodyPr>
          <a:lstStyle/>
          <a:p>
            <a:r>
              <a:rPr lang="en-US" sz="4400" b="1" dirty="0"/>
              <a:t>Simulation </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8177415" y="24094747"/>
            <a:ext cx="4309962" cy="892552"/>
          </a:xfrm>
          <a:prstGeom prst="rect">
            <a:avLst/>
          </a:prstGeom>
          <a:noFill/>
        </p:spPr>
        <p:txBody>
          <a:bodyPr wrap="none" rtlCol="0">
            <a:spAutoFit/>
          </a:bodyPr>
          <a:lstStyle/>
          <a:p>
            <a:r>
              <a:rPr lang="en-US" sz="2800" dirty="0"/>
              <a:t>Hypothesis 2a:</a:t>
            </a:r>
          </a:p>
          <a:p>
            <a:r>
              <a:rPr lang="en-US" sz="2400" dirty="0"/>
              <a:t>Missing Data only in Response </a:t>
            </a:r>
            <a:r>
              <a:rPr lang="en-US" sz="2400" i="1" dirty="0"/>
              <a:t>Y</a:t>
            </a:r>
            <a:r>
              <a:rPr lang="en-US" sz="2400" dirty="0"/>
              <a:t>  </a:t>
            </a:r>
          </a:p>
        </p:txBody>
      </p:sp>
      <p:sp>
        <p:nvSpPr>
          <p:cNvPr id="811" name="TextBox 810">
            <a:extLst>
              <a:ext uri="{FF2B5EF4-FFF2-40B4-BE49-F238E27FC236}">
                <a16:creationId xmlns:a16="http://schemas.microsoft.com/office/drawing/2014/main" id="{1489ECAF-9B43-6FF4-B041-C06A564EDDB8}"/>
              </a:ext>
            </a:extLst>
          </p:cNvPr>
          <p:cNvSpPr txBox="1"/>
          <p:nvPr/>
        </p:nvSpPr>
        <p:spPr>
          <a:xfrm>
            <a:off x="18340054" y="25917868"/>
            <a:ext cx="1819601" cy="523220"/>
          </a:xfrm>
          <a:prstGeom prst="rect">
            <a:avLst/>
          </a:prstGeom>
          <a:noFill/>
        </p:spPr>
        <p:txBody>
          <a:bodyPr wrap="none" rtlCol="0">
            <a:spAutoFit/>
          </a:bodyPr>
          <a:lstStyle/>
          <a:p>
            <a:r>
              <a:rPr lang="en-US" sz="2800" dirty="0"/>
              <a:t>Simulation </a:t>
            </a:r>
          </a:p>
        </p:txBody>
      </p:sp>
      <p:sp>
        <p:nvSpPr>
          <p:cNvPr id="812" name="TextBox 811">
            <a:extLst>
              <a:ext uri="{FF2B5EF4-FFF2-40B4-BE49-F238E27FC236}">
                <a16:creationId xmlns:a16="http://schemas.microsoft.com/office/drawing/2014/main" id="{90E3C054-9EDA-3CF8-E759-770A7E741DB7}"/>
              </a:ext>
            </a:extLst>
          </p:cNvPr>
          <p:cNvSpPr txBox="1"/>
          <p:nvPr/>
        </p:nvSpPr>
        <p:spPr>
          <a:xfrm>
            <a:off x="18369580" y="27964070"/>
            <a:ext cx="1225144" cy="523220"/>
          </a:xfrm>
          <a:prstGeom prst="rect">
            <a:avLst/>
          </a:prstGeom>
          <a:noFill/>
        </p:spPr>
        <p:txBody>
          <a:bodyPr wrap="none" rtlCol="0">
            <a:spAutoFit/>
          </a:bodyPr>
          <a:lstStyle/>
          <a:p>
            <a:r>
              <a:rPr lang="en-US" sz="2800" dirty="0"/>
              <a:t>Results</a:t>
            </a:r>
          </a:p>
        </p:txBody>
      </p:sp>
      <p:sp>
        <p:nvSpPr>
          <p:cNvPr id="816" name="TextBox 815">
            <a:extLst>
              <a:ext uri="{FF2B5EF4-FFF2-40B4-BE49-F238E27FC236}">
                <a16:creationId xmlns:a16="http://schemas.microsoft.com/office/drawing/2014/main" id="{96398419-5594-B174-144C-44EC89DA800D}"/>
              </a:ext>
            </a:extLst>
          </p:cNvPr>
          <p:cNvSpPr txBox="1"/>
          <p:nvPr/>
        </p:nvSpPr>
        <p:spPr>
          <a:xfrm>
            <a:off x="22530488" y="24051683"/>
            <a:ext cx="3397290" cy="1261884"/>
          </a:xfrm>
          <a:prstGeom prst="rect">
            <a:avLst/>
          </a:prstGeom>
          <a:noFill/>
        </p:spPr>
        <p:txBody>
          <a:bodyPr wrap="square" rtlCol="0">
            <a:spAutoFit/>
          </a:bodyPr>
          <a:lstStyle/>
          <a:p>
            <a:r>
              <a:rPr lang="en-US" sz="2800" dirty="0"/>
              <a:t>Hypothesis 2b:</a:t>
            </a:r>
          </a:p>
          <a:p>
            <a:r>
              <a:rPr lang="en-US" sz="2400" dirty="0"/>
              <a:t>Probability of missingness doesn’t depend on </a:t>
            </a:r>
            <a:r>
              <a:rPr lang="en-US" sz="2400" i="1" dirty="0"/>
              <a:t>Y</a:t>
            </a:r>
            <a:endParaRPr lang="en-US" sz="2400" dirty="0"/>
          </a:p>
        </p:txBody>
      </p:sp>
      <p:sp>
        <p:nvSpPr>
          <p:cNvPr id="817" name="TextBox 816">
            <a:extLst>
              <a:ext uri="{FF2B5EF4-FFF2-40B4-BE49-F238E27FC236}">
                <a16:creationId xmlns:a16="http://schemas.microsoft.com/office/drawing/2014/main" id="{14A194AF-E87C-7B3E-625D-6CF57A4E793F}"/>
              </a:ext>
            </a:extLst>
          </p:cNvPr>
          <p:cNvSpPr txBox="1"/>
          <p:nvPr/>
        </p:nvSpPr>
        <p:spPr>
          <a:xfrm>
            <a:off x="22530489" y="25917868"/>
            <a:ext cx="1819601" cy="523220"/>
          </a:xfrm>
          <a:prstGeom prst="rect">
            <a:avLst/>
          </a:prstGeom>
          <a:noFill/>
        </p:spPr>
        <p:txBody>
          <a:bodyPr wrap="none" rtlCol="0">
            <a:spAutoFit/>
          </a:bodyPr>
          <a:lstStyle/>
          <a:p>
            <a:r>
              <a:rPr lang="en-US" sz="2800" dirty="0"/>
              <a:t>Simulation </a:t>
            </a:r>
          </a:p>
        </p:txBody>
      </p:sp>
      <p:sp>
        <p:nvSpPr>
          <p:cNvPr id="818" name="TextBox 817">
            <a:extLst>
              <a:ext uri="{FF2B5EF4-FFF2-40B4-BE49-F238E27FC236}">
                <a16:creationId xmlns:a16="http://schemas.microsoft.com/office/drawing/2014/main" id="{C3D0DB7F-2543-780A-EBFB-2F8B9B8C0BF8}"/>
              </a:ext>
            </a:extLst>
          </p:cNvPr>
          <p:cNvSpPr txBox="1"/>
          <p:nvPr/>
        </p:nvSpPr>
        <p:spPr>
          <a:xfrm>
            <a:off x="22530488" y="27964070"/>
            <a:ext cx="1225144" cy="523220"/>
          </a:xfrm>
          <a:prstGeom prst="rect">
            <a:avLst/>
          </a:prstGeom>
          <a:noFill/>
        </p:spPr>
        <p:txBody>
          <a:bodyPr wrap="none" rtlCol="0">
            <a:spAutoFit/>
          </a:bodyPr>
          <a:lstStyle/>
          <a:p>
            <a:r>
              <a:rPr lang="en-US" sz="2800" dirty="0"/>
              <a:t>Results</a:t>
            </a:r>
          </a:p>
        </p:txBody>
      </p:sp>
      <p:sp>
        <p:nvSpPr>
          <p:cNvPr id="819" name="TextBox 818">
            <a:extLst>
              <a:ext uri="{FF2B5EF4-FFF2-40B4-BE49-F238E27FC236}">
                <a16:creationId xmlns:a16="http://schemas.microsoft.com/office/drawing/2014/main" id="{76E9FAF0-3517-19EC-7E20-13D0B3235882}"/>
              </a:ext>
            </a:extLst>
          </p:cNvPr>
          <p:cNvSpPr txBox="1"/>
          <p:nvPr/>
        </p:nvSpPr>
        <p:spPr>
          <a:xfrm>
            <a:off x="27431602" y="23958913"/>
            <a:ext cx="4311581" cy="1631216"/>
          </a:xfrm>
          <a:prstGeom prst="rect">
            <a:avLst/>
          </a:prstGeom>
          <a:noFill/>
        </p:spPr>
        <p:txBody>
          <a:bodyPr wrap="square" rtlCol="0">
            <a:spAutoFit/>
          </a:bodyPr>
          <a:lstStyle/>
          <a:p>
            <a:r>
              <a:rPr lang="en-US" sz="2800" dirty="0"/>
              <a:t>Hypothesis 2c:</a:t>
            </a:r>
          </a:p>
          <a:p>
            <a:r>
              <a:rPr lang="en-US" sz="2400" dirty="0"/>
              <a:t>Data follows Logistic Regression, probability of missingness depends only on </a:t>
            </a:r>
            <a:r>
              <a:rPr lang="en-US" sz="2400" i="1" dirty="0"/>
              <a:t>Y</a:t>
            </a:r>
            <a:endParaRPr lang="en-US" sz="2400" dirty="0"/>
          </a:p>
        </p:txBody>
      </p:sp>
      <p:sp>
        <p:nvSpPr>
          <p:cNvPr id="820" name="TextBox 819">
            <a:extLst>
              <a:ext uri="{FF2B5EF4-FFF2-40B4-BE49-F238E27FC236}">
                <a16:creationId xmlns:a16="http://schemas.microsoft.com/office/drawing/2014/main" id="{2A8A54B7-5121-364F-8A16-1EE52FFD5764}"/>
              </a:ext>
            </a:extLst>
          </p:cNvPr>
          <p:cNvSpPr txBox="1"/>
          <p:nvPr/>
        </p:nvSpPr>
        <p:spPr>
          <a:xfrm>
            <a:off x="27431602" y="25825098"/>
            <a:ext cx="1819601" cy="523220"/>
          </a:xfrm>
          <a:prstGeom prst="rect">
            <a:avLst/>
          </a:prstGeom>
          <a:noFill/>
        </p:spPr>
        <p:txBody>
          <a:bodyPr wrap="none" rtlCol="0">
            <a:spAutoFit/>
          </a:bodyPr>
          <a:lstStyle/>
          <a:p>
            <a:r>
              <a:rPr lang="en-US" sz="2800" dirty="0"/>
              <a:t>Simulation </a:t>
            </a:r>
          </a:p>
        </p:txBody>
      </p:sp>
      <p:sp>
        <p:nvSpPr>
          <p:cNvPr id="821" name="TextBox 820">
            <a:extLst>
              <a:ext uri="{FF2B5EF4-FFF2-40B4-BE49-F238E27FC236}">
                <a16:creationId xmlns:a16="http://schemas.microsoft.com/office/drawing/2014/main" id="{5526B75B-4DDF-716A-DF34-FD478A61B9E2}"/>
              </a:ext>
            </a:extLst>
          </p:cNvPr>
          <p:cNvSpPr txBox="1"/>
          <p:nvPr/>
        </p:nvSpPr>
        <p:spPr>
          <a:xfrm>
            <a:off x="27431601" y="27871300"/>
            <a:ext cx="1225144" cy="523220"/>
          </a:xfrm>
          <a:prstGeom prst="rect">
            <a:avLst/>
          </a:prstGeom>
          <a:noFill/>
        </p:spPr>
        <p:txBody>
          <a:bodyPr wrap="none" rtlCol="0">
            <a:spAutoFit/>
          </a:bodyPr>
          <a:lstStyle/>
          <a:p>
            <a:r>
              <a:rPr lang="en-US" sz="2800" dirty="0"/>
              <a:t>Results</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7681270" y="14645298"/>
            <a:ext cx="6718290" cy="359213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7657766" y="12827583"/>
            <a:ext cx="6669479" cy="1971767"/>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7681269" y="11340196"/>
            <a:ext cx="5787684" cy="1774036"/>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7681269" y="9346954"/>
            <a:ext cx="6702691" cy="226283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25137228" y="9103677"/>
                <a:ext cx="5483004" cy="2878160"/>
              </a:xfrm>
              <a:prstGeom prst="rect">
                <a:avLst/>
              </a:prstGeom>
              <a:noFill/>
            </p:spPr>
            <p:txBody>
              <a:bodyPr wrap="square" rtlCol="0">
                <a:spAutoFit/>
              </a:bodyPr>
              <a:lstStyle/>
              <a:p>
                <a:pPr>
                  <a:lnSpc>
                    <a:spcPct val="150000"/>
                  </a:lnSpc>
                </a:pPr>
                <a:r>
                  <a:rPr lang="en-US" sz="2400" b="1" dirty="0"/>
                  <a:t>Simulate determining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𝜷</m:t>
                        </m:r>
                      </m:e>
                      <m:sub>
                        <m:r>
                          <a:rPr lang="en-US" sz="2400" b="1" i="1" smtClean="0">
                            <a:latin typeface="Cambria Math" panose="02040503050406030204" pitchFamily="18" charset="0"/>
                          </a:rPr>
                          <m:t>𝟏</m:t>
                        </m:r>
                      </m:sub>
                    </m:sSub>
                    <m:r>
                      <a:rPr lang="en-US" sz="2400" b="1" i="1" smtClean="0">
                        <a:latin typeface="Cambria Math" panose="02040503050406030204" pitchFamily="18" charset="0"/>
                      </a:rPr>
                      <m:t>=</m:t>
                    </m:r>
                    <m:r>
                      <a:rPr lang="en-US" sz="2400" b="1" i="1" smtClean="0">
                        <a:latin typeface="Cambria Math" panose="02040503050406030204" pitchFamily="18" charset="0"/>
                      </a:rPr>
                      <m:t>𝟏</m:t>
                    </m:r>
                  </m:oMath>
                </a14:m>
                <a:endParaRPr lang="en-US" sz="2400" b="1" dirty="0"/>
              </a:p>
              <a:p>
                <a:pPr marL="800100" lvl="1" indent="-342900">
                  <a:lnSpc>
                    <a:spcPct val="150000"/>
                  </a:lnSpc>
                  <a:buFont typeface="+mj-lt"/>
                  <a:buAutoNum type="arabicPeriod"/>
                </a:pPr>
                <a:r>
                  <a:rPr lang="en-US" sz="2400" dirty="0"/>
                  <a:t>MCAR: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dirty="0"/>
              </a:p>
              <a:p>
                <a:pPr marL="800100" lvl="1" indent="-342900">
                  <a:lnSpc>
                    <a:spcPct val="150000"/>
                  </a:lnSpc>
                  <a:buFont typeface="+mj-lt"/>
                  <a:buAutoNum type="arabicPeriod"/>
                </a:pPr>
                <a:r>
                  <a:rPr lang="en-US" sz="2400" dirty="0"/>
                  <a:t>MAR: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b="0" dirty="0"/>
              </a:p>
              <a:p>
                <a:pPr marL="800100" lvl="1" indent="-342900">
                  <a:lnSpc>
                    <a:spcPct val="150000"/>
                  </a:lnSpc>
                  <a:buFont typeface="+mj-lt"/>
                  <a:buAutoNum type="arabicPeriod"/>
                </a:pPr>
                <a:r>
                  <a:rPr lang="en-US" sz="2400" dirty="0"/>
                  <a:t>MNAR: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m:t>
                        </m:r>
                      </m:sub>
                    </m:sSub>
                  </m:oMath>
                </a14:m>
                <a:endParaRPr lang="en-US" sz="2400" dirty="0"/>
              </a:p>
              <a:p>
                <a:pPr marL="342900" indent="-342900">
                  <a:lnSpc>
                    <a:spcPct val="150000"/>
                  </a:lnSpc>
                  <a:buFont typeface="+mj-lt"/>
                  <a:buAutoNum type="arabicPeriod"/>
                </a:pPr>
                <a:endParaRPr lang="en-US" sz="24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25137228" y="9103677"/>
                <a:ext cx="5483004" cy="2878160"/>
              </a:xfrm>
              <a:prstGeom prst="rect">
                <a:avLst/>
              </a:prstGeom>
              <a:blipFill>
                <a:blip r:embed="rId8"/>
                <a:stretch>
                  <a:fillRect l="-1848"/>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24998483" y="12192835"/>
            <a:ext cx="5621749" cy="226283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24998483" y="14821657"/>
            <a:ext cx="6718289" cy="3390751"/>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24980006" y="11836059"/>
            <a:ext cx="6375793" cy="431911"/>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7575427" y="9109681"/>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17">
            <a:extLst>
              <a:ext uri="{FF2B5EF4-FFF2-40B4-BE49-F238E27FC236}">
                <a16:creationId xmlns:a16="http://schemas.microsoft.com/office/drawing/2014/main" id="{54358222-7D5A-30CE-5B9C-AE624AAB2A59}"/>
              </a:ext>
            </a:extLst>
          </p:cNvPr>
          <p:cNvSpPr/>
          <p:nvPr/>
        </p:nvSpPr>
        <p:spPr>
          <a:xfrm>
            <a:off x="24792937" y="9096555"/>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2293829492"/>
              </p:ext>
            </p:extLst>
          </p:nvPr>
        </p:nvGraphicFramePr>
        <p:xfrm>
          <a:off x="18708761" y="18640536"/>
          <a:ext cx="11897835" cy="3947900"/>
        </p:xfrm>
        <a:graphic>
          <a:graphicData uri="http://schemas.openxmlformats.org/drawingml/2006/table">
            <a:tbl>
              <a:tblPr firstRow="1" bandRow="1">
                <a:tableStyleId>{5C22544A-7EE6-4342-B048-85BDC9FD1C3A}</a:tableStyleId>
              </a:tblPr>
              <a:tblGrid>
                <a:gridCol w="2379567">
                  <a:extLst>
                    <a:ext uri="{9D8B030D-6E8A-4147-A177-3AD203B41FA5}">
                      <a16:colId xmlns:a16="http://schemas.microsoft.com/office/drawing/2014/main" val="2639204986"/>
                    </a:ext>
                  </a:extLst>
                </a:gridCol>
                <a:gridCol w="2379567">
                  <a:extLst>
                    <a:ext uri="{9D8B030D-6E8A-4147-A177-3AD203B41FA5}">
                      <a16:colId xmlns:a16="http://schemas.microsoft.com/office/drawing/2014/main" val="2690891796"/>
                    </a:ext>
                  </a:extLst>
                </a:gridCol>
                <a:gridCol w="2379567">
                  <a:extLst>
                    <a:ext uri="{9D8B030D-6E8A-4147-A177-3AD203B41FA5}">
                      <a16:colId xmlns:a16="http://schemas.microsoft.com/office/drawing/2014/main" val="3723378948"/>
                    </a:ext>
                  </a:extLst>
                </a:gridCol>
                <a:gridCol w="2379567">
                  <a:extLst>
                    <a:ext uri="{9D8B030D-6E8A-4147-A177-3AD203B41FA5}">
                      <a16:colId xmlns:a16="http://schemas.microsoft.com/office/drawing/2014/main" val="1498371569"/>
                    </a:ext>
                  </a:extLst>
                </a:gridCol>
                <a:gridCol w="2379567">
                  <a:extLst>
                    <a:ext uri="{9D8B030D-6E8A-4147-A177-3AD203B41FA5}">
                      <a16:colId xmlns:a16="http://schemas.microsoft.com/office/drawing/2014/main" val="889807820"/>
                    </a:ext>
                  </a:extLst>
                </a:gridCol>
              </a:tblGrid>
              <a:tr h="410296">
                <a:tc>
                  <a:txBody>
                    <a:bodyPr/>
                    <a:lstStyle/>
                    <a:p>
                      <a:endParaRPr lang="en-US" sz="2400" dirty="0"/>
                    </a:p>
                  </a:txBody>
                  <a:tcPr>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2400" dirty="0"/>
                        <a:t>Estimate</a:t>
                      </a:r>
                    </a:p>
                  </a:txBody>
                  <a:tcPr/>
                </a:tc>
                <a:tc>
                  <a:txBody>
                    <a:bodyPr/>
                    <a:lstStyle/>
                    <a:p>
                      <a:r>
                        <a:rPr lang="en-US" sz="2400" dirty="0"/>
                        <a:t>PB</a:t>
                      </a:r>
                    </a:p>
                  </a:txBody>
                  <a:tcPr/>
                </a:tc>
                <a:tc>
                  <a:txBody>
                    <a:bodyPr/>
                    <a:lstStyle/>
                    <a:p>
                      <a:r>
                        <a:rPr lang="en-US" sz="2400" dirty="0"/>
                        <a:t>CR</a:t>
                      </a:r>
                    </a:p>
                  </a:txBody>
                  <a:tcPr/>
                </a:tc>
                <a:tc>
                  <a:txBody>
                    <a:bodyPr/>
                    <a:lstStyle/>
                    <a:p>
                      <a:r>
                        <a:rPr lang="en-US" sz="2400" dirty="0"/>
                        <a:t>AW</a:t>
                      </a:r>
                    </a:p>
                  </a:txBody>
                  <a:tcPr/>
                </a:tc>
                <a:extLst>
                  <a:ext uri="{0D108BD9-81ED-4DB2-BD59-A6C34878D82A}">
                    <a16:rowId xmlns:a16="http://schemas.microsoft.com/office/drawing/2014/main" val="1025636070"/>
                  </a:ext>
                </a:extLst>
              </a:tr>
              <a:tr h="302595">
                <a:tc>
                  <a:txBody>
                    <a:bodyPr/>
                    <a:lstStyle/>
                    <a:p>
                      <a:r>
                        <a:rPr lang="en-US" sz="2400" dirty="0"/>
                        <a:t>MCAR</a:t>
                      </a:r>
                    </a:p>
                  </a:txBody>
                  <a:tcPr>
                    <a:solidFill>
                      <a:schemeClr val="accent2"/>
                    </a:solidFill>
                  </a:tcPr>
                </a:tc>
                <a:tc>
                  <a:txBody>
                    <a:bodyPr/>
                    <a:lstStyle/>
                    <a:p>
                      <a:r>
                        <a:rPr lang="en-US" sz="2400" dirty="0"/>
                        <a:t>0.9779</a:t>
                      </a:r>
                    </a:p>
                  </a:txBody>
                  <a:tcPr/>
                </a:tc>
                <a:tc>
                  <a:txBody>
                    <a:bodyPr/>
                    <a:lstStyle/>
                    <a:p>
                      <a:r>
                        <a:rPr lang="en-US" sz="2400" dirty="0"/>
                        <a:t>2.209</a:t>
                      </a:r>
                    </a:p>
                  </a:txBody>
                  <a:tcPr/>
                </a:tc>
                <a:tc>
                  <a:txBody>
                    <a:bodyPr/>
                    <a:lstStyle/>
                    <a:p>
                      <a:r>
                        <a:rPr lang="en-US" sz="2400" dirty="0"/>
                        <a:t>0.97</a:t>
                      </a:r>
                    </a:p>
                  </a:txBody>
                  <a:tcPr/>
                </a:tc>
                <a:tc>
                  <a:txBody>
                    <a:bodyPr/>
                    <a:lstStyle/>
                    <a:p>
                      <a:r>
                        <a:rPr lang="en-US" sz="2400" dirty="0"/>
                        <a:t>0.102</a:t>
                      </a:r>
                    </a:p>
                  </a:txBody>
                  <a:tcPr/>
                </a:tc>
                <a:extLst>
                  <a:ext uri="{0D108BD9-81ED-4DB2-BD59-A6C34878D82A}">
                    <a16:rowId xmlns:a16="http://schemas.microsoft.com/office/drawing/2014/main" val="2450062889"/>
                  </a:ext>
                </a:extLst>
              </a:tr>
              <a:tr h="410296">
                <a:tc>
                  <a:txBody>
                    <a:bodyPr/>
                    <a:lstStyle/>
                    <a:p>
                      <a:r>
                        <a:rPr lang="en-US" sz="2400" dirty="0"/>
                        <a:t>MAR-light</a:t>
                      </a:r>
                    </a:p>
                  </a:txBody>
                  <a:tcPr>
                    <a:solidFill>
                      <a:schemeClr val="accent2"/>
                    </a:solidFill>
                  </a:tcPr>
                </a:tc>
                <a:tc>
                  <a:txBody>
                    <a:bodyPr/>
                    <a:lstStyle/>
                    <a:p>
                      <a:r>
                        <a:rPr lang="en-US" sz="2400" dirty="0"/>
                        <a:t>0.9768</a:t>
                      </a:r>
                    </a:p>
                  </a:txBody>
                  <a:tcPr/>
                </a:tc>
                <a:tc>
                  <a:txBody>
                    <a:bodyPr/>
                    <a:lstStyle/>
                    <a:p>
                      <a:r>
                        <a:rPr lang="en-US" sz="2400" dirty="0"/>
                        <a:t>2.315</a:t>
                      </a:r>
                    </a:p>
                  </a:txBody>
                  <a:tcPr/>
                </a:tc>
                <a:tc>
                  <a:txBody>
                    <a:bodyPr/>
                    <a:lstStyle/>
                    <a:p>
                      <a:r>
                        <a:rPr lang="en-US" sz="2400" dirty="0"/>
                        <a:t>0.91</a:t>
                      </a:r>
                    </a:p>
                  </a:txBody>
                  <a:tcPr/>
                </a:tc>
                <a:tc>
                  <a:txBody>
                    <a:bodyPr/>
                    <a:lstStyle/>
                    <a:p>
                      <a:r>
                        <a:rPr lang="en-US" sz="2400" dirty="0"/>
                        <a:t>0.108</a:t>
                      </a:r>
                    </a:p>
                  </a:txBody>
                  <a:tcPr/>
                </a:tc>
                <a:extLst>
                  <a:ext uri="{0D108BD9-81ED-4DB2-BD59-A6C34878D82A}">
                    <a16:rowId xmlns:a16="http://schemas.microsoft.com/office/drawing/2014/main" val="106183214"/>
                  </a:ext>
                </a:extLst>
              </a:tr>
              <a:tr h="602350">
                <a:tc>
                  <a:txBody>
                    <a:bodyPr/>
                    <a:lstStyle/>
                    <a:p>
                      <a:r>
                        <a:rPr lang="en-US" sz="2400" dirty="0"/>
                        <a:t>MAR-moderate</a:t>
                      </a:r>
                    </a:p>
                  </a:txBody>
                  <a:tcPr>
                    <a:solidFill>
                      <a:schemeClr val="accent2"/>
                    </a:solidFill>
                  </a:tcPr>
                </a:tc>
                <a:tc>
                  <a:txBody>
                    <a:bodyPr/>
                    <a:lstStyle/>
                    <a:p>
                      <a:r>
                        <a:rPr lang="en-US" sz="2400" dirty="0"/>
                        <a:t>0.9799</a:t>
                      </a:r>
                    </a:p>
                  </a:txBody>
                  <a:tcPr/>
                </a:tc>
                <a:tc>
                  <a:txBody>
                    <a:bodyPr/>
                    <a:lstStyle/>
                    <a:p>
                      <a:r>
                        <a:rPr lang="en-US" sz="2400" dirty="0"/>
                        <a:t>2.011</a:t>
                      </a:r>
                    </a:p>
                  </a:txBody>
                  <a:tcPr/>
                </a:tc>
                <a:tc>
                  <a:txBody>
                    <a:bodyPr/>
                    <a:lstStyle/>
                    <a:p>
                      <a:r>
                        <a:rPr lang="en-US" sz="2400" dirty="0"/>
                        <a:t>0.91</a:t>
                      </a:r>
                    </a:p>
                  </a:txBody>
                  <a:tcPr/>
                </a:tc>
                <a:tc>
                  <a:txBody>
                    <a:bodyPr/>
                    <a:lstStyle/>
                    <a:p>
                      <a:r>
                        <a:rPr lang="en-US" sz="2400" dirty="0"/>
                        <a:t>0.095</a:t>
                      </a:r>
                    </a:p>
                  </a:txBody>
                  <a:tcPr/>
                </a:tc>
                <a:extLst>
                  <a:ext uri="{0D108BD9-81ED-4DB2-BD59-A6C34878D82A}">
                    <a16:rowId xmlns:a16="http://schemas.microsoft.com/office/drawing/2014/main" val="2167119470"/>
                  </a:ext>
                </a:extLst>
              </a:tr>
              <a:tr h="414239">
                <a:tc>
                  <a:txBody>
                    <a:bodyPr/>
                    <a:lstStyle/>
                    <a:p>
                      <a:r>
                        <a:rPr lang="en-US" sz="2400" dirty="0"/>
                        <a:t>MAR-heavy</a:t>
                      </a:r>
                    </a:p>
                  </a:txBody>
                  <a:tcPr>
                    <a:solidFill>
                      <a:schemeClr val="accent2"/>
                    </a:solidFill>
                  </a:tcPr>
                </a:tc>
                <a:tc>
                  <a:txBody>
                    <a:bodyPr/>
                    <a:lstStyle/>
                    <a:p>
                      <a:r>
                        <a:rPr lang="en-US" sz="2400" dirty="0"/>
                        <a:t>0.9841</a:t>
                      </a:r>
                    </a:p>
                  </a:txBody>
                  <a:tcPr/>
                </a:tc>
                <a:tc>
                  <a:txBody>
                    <a:bodyPr/>
                    <a:lstStyle/>
                    <a:p>
                      <a:r>
                        <a:rPr lang="en-US" sz="2400" dirty="0"/>
                        <a:t>1.588</a:t>
                      </a:r>
                    </a:p>
                  </a:txBody>
                  <a:tcPr/>
                </a:tc>
                <a:tc>
                  <a:txBody>
                    <a:bodyPr/>
                    <a:lstStyle/>
                    <a:p>
                      <a:r>
                        <a:rPr lang="en-US" sz="2400" dirty="0"/>
                        <a:t>0.90</a:t>
                      </a:r>
                    </a:p>
                  </a:txBody>
                  <a:tcPr/>
                </a:tc>
                <a:tc>
                  <a:txBody>
                    <a:bodyPr/>
                    <a:lstStyle/>
                    <a:p>
                      <a:r>
                        <a:rPr lang="en-US" sz="2400" dirty="0"/>
                        <a:t>0.082</a:t>
                      </a:r>
                    </a:p>
                  </a:txBody>
                  <a:tcPr/>
                </a:tc>
                <a:extLst>
                  <a:ext uri="{0D108BD9-81ED-4DB2-BD59-A6C34878D82A}">
                    <a16:rowId xmlns:a16="http://schemas.microsoft.com/office/drawing/2014/main" val="4197118472"/>
                  </a:ext>
                </a:extLst>
              </a:tr>
              <a:tr h="414239">
                <a:tc>
                  <a:txBody>
                    <a:bodyPr/>
                    <a:lstStyle/>
                    <a:p>
                      <a:r>
                        <a:rPr lang="en-US" sz="2400" dirty="0"/>
                        <a:t>MNAR-light</a:t>
                      </a:r>
                    </a:p>
                  </a:txBody>
                  <a:tcPr>
                    <a:solidFill>
                      <a:schemeClr val="accent2"/>
                    </a:solidFill>
                  </a:tcPr>
                </a:tc>
                <a:tc>
                  <a:txBody>
                    <a:bodyPr/>
                    <a:lstStyle/>
                    <a:p>
                      <a:r>
                        <a:rPr lang="en-US" sz="2400" dirty="0"/>
                        <a:t>1.0174</a:t>
                      </a:r>
                    </a:p>
                  </a:txBody>
                  <a:tcPr/>
                </a:tc>
                <a:tc>
                  <a:txBody>
                    <a:bodyPr/>
                    <a:lstStyle/>
                    <a:p>
                      <a:r>
                        <a:rPr lang="en-US" sz="2400" dirty="0"/>
                        <a:t>1.740</a:t>
                      </a:r>
                    </a:p>
                  </a:txBody>
                  <a:tcPr/>
                </a:tc>
                <a:tc>
                  <a:txBody>
                    <a:bodyPr/>
                    <a:lstStyle/>
                    <a:p>
                      <a:r>
                        <a:rPr lang="en-US" sz="2400" dirty="0"/>
                        <a:t>0.96</a:t>
                      </a:r>
                    </a:p>
                  </a:txBody>
                  <a:tcPr/>
                </a:tc>
                <a:tc>
                  <a:txBody>
                    <a:bodyPr/>
                    <a:lstStyle/>
                    <a:p>
                      <a:r>
                        <a:rPr lang="en-US" sz="2400" dirty="0"/>
                        <a:t>0.306</a:t>
                      </a:r>
                    </a:p>
                  </a:txBody>
                  <a:tcPr/>
                </a:tc>
                <a:extLst>
                  <a:ext uri="{0D108BD9-81ED-4DB2-BD59-A6C34878D82A}">
                    <a16:rowId xmlns:a16="http://schemas.microsoft.com/office/drawing/2014/main" val="4122388607"/>
                  </a:ext>
                </a:extLst>
              </a:tr>
              <a:tr h="602350">
                <a:tc>
                  <a:txBody>
                    <a:bodyPr/>
                    <a:lstStyle/>
                    <a:p>
                      <a:r>
                        <a:rPr lang="en-US" sz="2400" dirty="0"/>
                        <a:t>MNAR-moderate</a:t>
                      </a:r>
                    </a:p>
                  </a:txBody>
                  <a:tcPr>
                    <a:solidFill>
                      <a:schemeClr val="accent2"/>
                    </a:solidFill>
                  </a:tcPr>
                </a:tc>
                <a:tc>
                  <a:txBody>
                    <a:bodyPr/>
                    <a:lstStyle/>
                    <a:p>
                      <a:r>
                        <a:rPr lang="en-US" sz="2400" dirty="0"/>
                        <a:t>1.0262</a:t>
                      </a:r>
                    </a:p>
                  </a:txBody>
                  <a:tcPr/>
                </a:tc>
                <a:tc>
                  <a:txBody>
                    <a:bodyPr/>
                    <a:lstStyle/>
                    <a:p>
                      <a:r>
                        <a:rPr lang="en-US" sz="2400" dirty="0"/>
                        <a:t>2.615</a:t>
                      </a:r>
                    </a:p>
                  </a:txBody>
                  <a:tcPr/>
                </a:tc>
                <a:tc>
                  <a:txBody>
                    <a:bodyPr/>
                    <a:lstStyle/>
                    <a:p>
                      <a:r>
                        <a:rPr lang="en-US" sz="2400" dirty="0"/>
                        <a:t>0.95</a:t>
                      </a:r>
                    </a:p>
                  </a:txBody>
                  <a:tcPr/>
                </a:tc>
                <a:tc>
                  <a:txBody>
                    <a:bodyPr/>
                    <a:lstStyle/>
                    <a:p>
                      <a:r>
                        <a:rPr lang="en-US" sz="2400" dirty="0"/>
                        <a:t>0.331</a:t>
                      </a:r>
                    </a:p>
                  </a:txBody>
                  <a:tcPr/>
                </a:tc>
                <a:extLst>
                  <a:ext uri="{0D108BD9-81ED-4DB2-BD59-A6C34878D82A}">
                    <a16:rowId xmlns:a16="http://schemas.microsoft.com/office/drawing/2014/main" val="1306177704"/>
                  </a:ext>
                </a:extLst>
              </a:tr>
              <a:tr h="414239">
                <a:tc>
                  <a:txBody>
                    <a:bodyPr/>
                    <a:lstStyle/>
                    <a:p>
                      <a:r>
                        <a:rPr lang="en-US" sz="2400" dirty="0"/>
                        <a:t>MNAR-heavy</a:t>
                      </a:r>
                    </a:p>
                  </a:txBody>
                  <a:tcPr>
                    <a:solidFill>
                      <a:schemeClr val="accent2"/>
                    </a:solidFill>
                  </a:tcPr>
                </a:tc>
                <a:tc>
                  <a:txBody>
                    <a:bodyPr/>
                    <a:lstStyle/>
                    <a:p>
                      <a:r>
                        <a:rPr lang="en-US" sz="2400" dirty="0"/>
                        <a:t>1.0485</a:t>
                      </a:r>
                    </a:p>
                  </a:txBody>
                  <a:tcPr/>
                </a:tc>
                <a:tc>
                  <a:txBody>
                    <a:bodyPr/>
                    <a:lstStyle/>
                    <a:p>
                      <a:r>
                        <a:rPr lang="en-US" sz="2400" dirty="0"/>
                        <a:t>4.853</a:t>
                      </a:r>
                    </a:p>
                  </a:txBody>
                  <a:tcPr/>
                </a:tc>
                <a:tc>
                  <a:txBody>
                    <a:bodyPr/>
                    <a:lstStyle/>
                    <a:p>
                      <a:r>
                        <a:rPr lang="en-US" sz="2400" dirty="0"/>
                        <a:t>0.88</a:t>
                      </a:r>
                    </a:p>
                  </a:txBody>
                  <a:tcPr/>
                </a:tc>
                <a:tc>
                  <a:txBody>
                    <a:bodyPr/>
                    <a:lstStyle/>
                    <a:p>
                      <a:r>
                        <a:rPr lang="en-US" sz="2400" dirty="0"/>
                        <a:t>0.388</a:t>
                      </a:r>
                    </a:p>
                  </a:txBody>
                  <a:tcPr/>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7612133" y="18563159"/>
            <a:ext cx="14275935" cy="411269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704754" y="24114919"/>
            <a:ext cx="12608486" cy="4069229"/>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3026080" y="30308164"/>
            <a:ext cx="8128000" cy="4864100"/>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9901739" y="30867877"/>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40307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C037-4E54-CDD0-A47F-848D9EC091E2}"/>
              </a:ext>
            </a:extLst>
          </p:cNvPr>
          <p:cNvSpPr>
            <a:spLocks noGrp="1"/>
          </p:cNvSpPr>
          <p:nvPr>
            <p:ph type="title"/>
          </p:nvPr>
        </p:nvSpPr>
        <p:spPr/>
        <p:txBody>
          <a:bodyPr/>
          <a:lstStyle/>
          <a:p>
            <a:endParaRPr lang="en-US"/>
          </a:p>
        </p:txBody>
      </p:sp>
      <p:graphicFrame>
        <p:nvGraphicFramePr>
          <p:cNvPr id="4" name="Table 2">
            <a:extLst>
              <a:ext uri="{FF2B5EF4-FFF2-40B4-BE49-F238E27FC236}">
                <a16:creationId xmlns:a16="http://schemas.microsoft.com/office/drawing/2014/main" id="{629D417F-46F1-03AB-EACD-F28E949E6A9B}"/>
              </a:ext>
            </a:extLst>
          </p:cNvPr>
          <p:cNvGraphicFramePr>
            <a:graphicFrameLocks noGrp="1"/>
          </p:cNvGraphicFramePr>
          <p:nvPr>
            <p:ph idx="1"/>
            <p:extLst>
              <p:ext uri="{D42A27DB-BD31-4B8C-83A1-F6EECF244321}">
                <p14:modId xmlns:p14="http://schemas.microsoft.com/office/powerpoint/2010/main" val="1316901754"/>
              </p:ext>
            </p:extLst>
          </p:nvPr>
        </p:nvGraphicFramePr>
        <p:xfrm>
          <a:off x="17255165" y="22845246"/>
          <a:ext cx="13986075" cy="9602772"/>
        </p:xfrm>
        <a:graphic>
          <a:graphicData uri="http://schemas.openxmlformats.org/drawingml/2006/table">
            <a:tbl>
              <a:tblPr firstRow="1" bandRow="1">
                <a:tableStyleId>{5C22544A-7EE6-4342-B048-85BDC9FD1C3A}</a:tableStyleId>
              </a:tblPr>
              <a:tblGrid>
                <a:gridCol w="2797215">
                  <a:extLst>
                    <a:ext uri="{9D8B030D-6E8A-4147-A177-3AD203B41FA5}">
                      <a16:colId xmlns:a16="http://schemas.microsoft.com/office/drawing/2014/main" val="2639204986"/>
                    </a:ext>
                  </a:extLst>
                </a:gridCol>
                <a:gridCol w="2797215">
                  <a:extLst>
                    <a:ext uri="{9D8B030D-6E8A-4147-A177-3AD203B41FA5}">
                      <a16:colId xmlns:a16="http://schemas.microsoft.com/office/drawing/2014/main" val="2690891796"/>
                    </a:ext>
                  </a:extLst>
                </a:gridCol>
                <a:gridCol w="2797215">
                  <a:extLst>
                    <a:ext uri="{9D8B030D-6E8A-4147-A177-3AD203B41FA5}">
                      <a16:colId xmlns:a16="http://schemas.microsoft.com/office/drawing/2014/main" val="3723378948"/>
                    </a:ext>
                  </a:extLst>
                </a:gridCol>
                <a:gridCol w="2797215">
                  <a:extLst>
                    <a:ext uri="{9D8B030D-6E8A-4147-A177-3AD203B41FA5}">
                      <a16:colId xmlns:a16="http://schemas.microsoft.com/office/drawing/2014/main" val="1498371569"/>
                    </a:ext>
                  </a:extLst>
                </a:gridCol>
                <a:gridCol w="2797215">
                  <a:extLst>
                    <a:ext uri="{9D8B030D-6E8A-4147-A177-3AD203B41FA5}">
                      <a16:colId xmlns:a16="http://schemas.microsoft.com/office/drawing/2014/main" val="889807820"/>
                    </a:ext>
                  </a:extLst>
                </a:gridCol>
              </a:tblGrid>
              <a:tr h="838986">
                <a:tc>
                  <a:txBody>
                    <a:bodyPr/>
                    <a:lstStyle/>
                    <a:p>
                      <a:endParaRPr lang="en-US" sz="4400" dirty="0"/>
                    </a:p>
                  </a:txBody>
                  <a:tcPr>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4400" dirty="0"/>
                        <a:t>Estimate</a:t>
                      </a:r>
                    </a:p>
                  </a:txBody>
                  <a:tcPr/>
                </a:tc>
                <a:tc>
                  <a:txBody>
                    <a:bodyPr/>
                    <a:lstStyle/>
                    <a:p>
                      <a:r>
                        <a:rPr lang="en-US" sz="4400" dirty="0"/>
                        <a:t>PB</a:t>
                      </a:r>
                    </a:p>
                  </a:txBody>
                  <a:tcPr/>
                </a:tc>
                <a:tc>
                  <a:txBody>
                    <a:bodyPr/>
                    <a:lstStyle/>
                    <a:p>
                      <a:r>
                        <a:rPr lang="en-US" sz="4400" dirty="0"/>
                        <a:t>CR</a:t>
                      </a:r>
                    </a:p>
                  </a:txBody>
                  <a:tcPr/>
                </a:tc>
                <a:tc>
                  <a:txBody>
                    <a:bodyPr/>
                    <a:lstStyle/>
                    <a:p>
                      <a:r>
                        <a:rPr lang="en-US" sz="4400" dirty="0"/>
                        <a:t>AW</a:t>
                      </a:r>
                    </a:p>
                  </a:txBody>
                  <a:tcPr/>
                </a:tc>
                <a:extLst>
                  <a:ext uri="{0D108BD9-81ED-4DB2-BD59-A6C34878D82A}">
                    <a16:rowId xmlns:a16="http://schemas.microsoft.com/office/drawing/2014/main" val="1025636070"/>
                  </a:ext>
                </a:extLst>
              </a:tr>
              <a:tr h="446269">
                <a:tc>
                  <a:txBody>
                    <a:bodyPr/>
                    <a:lstStyle/>
                    <a:p>
                      <a:r>
                        <a:rPr lang="en-US" sz="4400" dirty="0"/>
                        <a:t>MCAR</a:t>
                      </a:r>
                    </a:p>
                  </a:txBody>
                  <a:tcPr>
                    <a:solidFill>
                      <a:schemeClr val="accent2"/>
                    </a:solidFill>
                  </a:tcPr>
                </a:tc>
                <a:tc>
                  <a:txBody>
                    <a:bodyPr/>
                    <a:lstStyle/>
                    <a:p>
                      <a:r>
                        <a:rPr lang="en-US" sz="4400" dirty="0"/>
                        <a:t>0.9779</a:t>
                      </a:r>
                    </a:p>
                  </a:txBody>
                  <a:tcPr/>
                </a:tc>
                <a:tc>
                  <a:txBody>
                    <a:bodyPr/>
                    <a:lstStyle/>
                    <a:p>
                      <a:r>
                        <a:rPr lang="en-US" sz="4400" dirty="0"/>
                        <a:t>2.209</a:t>
                      </a:r>
                    </a:p>
                  </a:txBody>
                  <a:tcPr/>
                </a:tc>
                <a:tc>
                  <a:txBody>
                    <a:bodyPr/>
                    <a:lstStyle/>
                    <a:p>
                      <a:r>
                        <a:rPr lang="en-US" sz="4400" dirty="0"/>
                        <a:t>0.97</a:t>
                      </a:r>
                    </a:p>
                  </a:txBody>
                  <a:tcPr/>
                </a:tc>
                <a:tc>
                  <a:txBody>
                    <a:bodyPr/>
                    <a:lstStyle/>
                    <a:p>
                      <a:r>
                        <a:rPr lang="en-US" sz="4400" dirty="0"/>
                        <a:t>0.102</a:t>
                      </a:r>
                    </a:p>
                  </a:txBody>
                  <a:tcPr/>
                </a:tc>
                <a:extLst>
                  <a:ext uri="{0D108BD9-81ED-4DB2-BD59-A6C34878D82A}">
                    <a16:rowId xmlns:a16="http://schemas.microsoft.com/office/drawing/2014/main" val="2450062889"/>
                  </a:ext>
                </a:extLst>
              </a:tr>
              <a:tr h="838986">
                <a:tc>
                  <a:txBody>
                    <a:bodyPr/>
                    <a:lstStyle/>
                    <a:p>
                      <a:r>
                        <a:rPr lang="en-US" sz="4400" dirty="0"/>
                        <a:t>MAR-light</a:t>
                      </a:r>
                    </a:p>
                  </a:txBody>
                  <a:tcPr>
                    <a:solidFill>
                      <a:schemeClr val="accent2"/>
                    </a:solidFill>
                  </a:tcPr>
                </a:tc>
                <a:tc>
                  <a:txBody>
                    <a:bodyPr/>
                    <a:lstStyle/>
                    <a:p>
                      <a:r>
                        <a:rPr lang="en-US" sz="4400" dirty="0"/>
                        <a:t>0.9768</a:t>
                      </a:r>
                    </a:p>
                  </a:txBody>
                  <a:tcPr/>
                </a:tc>
                <a:tc>
                  <a:txBody>
                    <a:bodyPr/>
                    <a:lstStyle/>
                    <a:p>
                      <a:r>
                        <a:rPr lang="en-US" sz="4400" dirty="0"/>
                        <a:t>2.315</a:t>
                      </a:r>
                    </a:p>
                  </a:txBody>
                  <a:tcPr/>
                </a:tc>
                <a:tc>
                  <a:txBody>
                    <a:bodyPr/>
                    <a:lstStyle/>
                    <a:p>
                      <a:r>
                        <a:rPr lang="en-US" sz="4400" dirty="0"/>
                        <a:t>0.91</a:t>
                      </a:r>
                    </a:p>
                  </a:txBody>
                  <a:tcPr/>
                </a:tc>
                <a:tc>
                  <a:txBody>
                    <a:bodyPr/>
                    <a:lstStyle/>
                    <a:p>
                      <a:r>
                        <a:rPr lang="en-US" sz="4400" dirty="0"/>
                        <a:t>0.108</a:t>
                      </a:r>
                    </a:p>
                  </a:txBody>
                  <a:tcPr/>
                </a:tc>
                <a:extLst>
                  <a:ext uri="{0D108BD9-81ED-4DB2-BD59-A6C34878D82A}">
                    <a16:rowId xmlns:a16="http://schemas.microsoft.com/office/drawing/2014/main" val="106183214"/>
                  </a:ext>
                </a:extLst>
              </a:tr>
              <a:tr h="1231702">
                <a:tc>
                  <a:txBody>
                    <a:bodyPr/>
                    <a:lstStyle/>
                    <a:p>
                      <a:r>
                        <a:rPr lang="en-US" sz="4400" dirty="0"/>
                        <a:t>MAR-moderate</a:t>
                      </a:r>
                    </a:p>
                  </a:txBody>
                  <a:tcPr>
                    <a:solidFill>
                      <a:schemeClr val="accent2"/>
                    </a:solidFill>
                  </a:tcPr>
                </a:tc>
                <a:tc>
                  <a:txBody>
                    <a:bodyPr/>
                    <a:lstStyle/>
                    <a:p>
                      <a:r>
                        <a:rPr lang="en-US" sz="4400" dirty="0"/>
                        <a:t>0.9799</a:t>
                      </a:r>
                    </a:p>
                  </a:txBody>
                  <a:tcPr/>
                </a:tc>
                <a:tc>
                  <a:txBody>
                    <a:bodyPr/>
                    <a:lstStyle/>
                    <a:p>
                      <a:r>
                        <a:rPr lang="en-US" sz="4400" dirty="0"/>
                        <a:t>2.011</a:t>
                      </a:r>
                    </a:p>
                  </a:txBody>
                  <a:tcPr/>
                </a:tc>
                <a:tc>
                  <a:txBody>
                    <a:bodyPr/>
                    <a:lstStyle/>
                    <a:p>
                      <a:r>
                        <a:rPr lang="en-US" sz="4400" dirty="0"/>
                        <a:t>0.91</a:t>
                      </a:r>
                    </a:p>
                  </a:txBody>
                  <a:tcPr/>
                </a:tc>
                <a:tc>
                  <a:txBody>
                    <a:bodyPr/>
                    <a:lstStyle/>
                    <a:p>
                      <a:r>
                        <a:rPr lang="en-US" sz="4400" dirty="0"/>
                        <a:t>0.095</a:t>
                      </a:r>
                    </a:p>
                  </a:txBody>
                  <a:tcPr/>
                </a:tc>
                <a:extLst>
                  <a:ext uri="{0D108BD9-81ED-4DB2-BD59-A6C34878D82A}">
                    <a16:rowId xmlns:a16="http://schemas.microsoft.com/office/drawing/2014/main" val="2167119470"/>
                  </a:ext>
                </a:extLst>
              </a:tr>
              <a:tr h="838986">
                <a:tc>
                  <a:txBody>
                    <a:bodyPr/>
                    <a:lstStyle/>
                    <a:p>
                      <a:r>
                        <a:rPr lang="en-US" sz="4400" dirty="0"/>
                        <a:t>MAR-heavy</a:t>
                      </a:r>
                    </a:p>
                  </a:txBody>
                  <a:tcPr>
                    <a:solidFill>
                      <a:schemeClr val="accent2"/>
                    </a:solidFill>
                  </a:tcPr>
                </a:tc>
                <a:tc>
                  <a:txBody>
                    <a:bodyPr/>
                    <a:lstStyle/>
                    <a:p>
                      <a:r>
                        <a:rPr lang="en-US" sz="4400" dirty="0"/>
                        <a:t>0.9841</a:t>
                      </a:r>
                    </a:p>
                  </a:txBody>
                  <a:tcPr/>
                </a:tc>
                <a:tc>
                  <a:txBody>
                    <a:bodyPr/>
                    <a:lstStyle/>
                    <a:p>
                      <a:r>
                        <a:rPr lang="en-US" sz="4400" dirty="0"/>
                        <a:t>1.588</a:t>
                      </a:r>
                    </a:p>
                  </a:txBody>
                  <a:tcPr/>
                </a:tc>
                <a:tc>
                  <a:txBody>
                    <a:bodyPr/>
                    <a:lstStyle/>
                    <a:p>
                      <a:r>
                        <a:rPr lang="en-US" sz="4400" dirty="0"/>
                        <a:t>0.90</a:t>
                      </a:r>
                    </a:p>
                  </a:txBody>
                  <a:tcPr/>
                </a:tc>
                <a:tc>
                  <a:txBody>
                    <a:bodyPr/>
                    <a:lstStyle/>
                    <a:p>
                      <a:r>
                        <a:rPr lang="en-US" sz="4400" dirty="0"/>
                        <a:t>0.082</a:t>
                      </a:r>
                    </a:p>
                  </a:txBody>
                  <a:tcPr/>
                </a:tc>
                <a:extLst>
                  <a:ext uri="{0D108BD9-81ED-4DB2-BD59-A6C34878D82A}">
                    <a16:rowId xmlns:a16="http://schemas.microsoft.com/office/drawing/2014/main" val="4197118472"/>
                  </a:ext>
                </a:extLst>
              </a:tr>
              <a:tr h="838986">
                <a:tc>
                  <a:txBody>
                    <a:bodyPr/>
                    <a:lstStyle/>
                    <a:p>
                      <a:r>
                        <a:rPr lang="en-US" sz="4400" dirty="0"/>
                        <a:t>MNAR-light</a:t>
                      </a:r>
                    </a:p>
                  </a:txBody>
                  <a:tcPr>
                    <a:solidFill>
                      <a:schemeClr val="accent2"/>
                    </a:solidFill>
                  </a:tcPr>
                </a:tc>
                <a:tc>
                  <a:txBody>
                    <a:bodyPr/>
                    <a:lstStyle/>
                    <a:p>
                      <a:r>
                        <a:rPr lang="en-US" sz="4400" dirty="0"/>
                        <a:t>1.0174</a:t>
                      </a:r>
                    </a:p>
                  </a:txBody>
                  <a:tcPr/>
                </a:tc>
                <a:tc>
                  <a:txBody>
                    <a:bodyPr/>
                    <a:lstStyle/>
                    <a:p>
                      <a:r>
                        <a:rPr lang="en-US" sz="4400" dirty="0"/>
                        <a:t>1.740</a:t>
                      </a:r>
                    </a:p>
                  </a:txBody>
                  <a:tcPr/>
                </a:tc>
                <a:tc>
                  <a:txBody>
                    <a:bodyPr/>
                    <a:lstStyle/>
                    <a:p>
                      <a:r>
                        <a:rPr lang="en-US" sz="4400" dirty="0"/>
                        <a:t>0.96</a:t>
                      </a:r>
                    </a:p>
                  </a:txBody>
                  <a:tcPr/>
                </a:tc>
                <a:tc>
                  <a:txBody>
                    <a:bodyPr/>
                    <a:lstStyle/>
                    <a:p>
                      <a:r>
                        <a:rPr lang="en-US" sz="4400" dirty="0"/>
                        <a:t>0.306</a:t>
                      </a:r>
                    </a:p>
                  </a:txBody>
                  <a:tcPr/>
                </a:tc>
                <a:extLst>
                  <a:ext uri="{0D108BD9-81ED-4DB2-BD59-A6C34878D82A}">
                    <a16:rowId xmlns:a16="http://schemas.microsoft.com/office/drawing/2014/main" val="4122388607"/>
                  </a:ext>
                </a:extLst>
              </a:tr>
              <a:tr h="1231702">
                <a:tc>
                  <a:txBody>
                    <a:bodyPr/>
                    <a:lstStyle/>
                    <a:p>
                      <a:r>
                        <a:rPr lang="en-US" sz="4400" dirty="0"/>
                        <a:t>MNAR-moderate</a:t>
                      </a:r>
                    </a:p>
                  </a:txBody>
                  <a:tcPr>
                    <a:solidFill>
                      <a:schemeClr val="accent2"/>
                    </a:solidFill>
                  </a:tcPr>
                </a:tc>
                <a:tc>
                  <a:txBody>
                    <a:bodyPr/>
                    <a:lstStyle/>
                    <a:p>
                      <a:r>
                        <a:rPr lang="en-US" sz="4400" dirty="0"/>
                        <a:t>1.0262</a:t>
                      </a:r>
                    </a:p>
                  </a:txBody>
                  <a:tcPr/>
                </a:tc>
                <a:tc>
                  <a:txBody>
                    <a:bodyPr/>
                    <a:lstStyle/>
                    <a:p>
                      <a:r>
                        <a:rPr lang="en-US" sz="4400" dirty="0"/>
                        <a:t>2.615</a:t>
                      </a:r>
                    </a:p>
                  </a:txBody>
                  <a:tcPr/>
                </a:tc>
                <a:tc>
                  <a:txBody>
                    <a:bodyPr/>
                    <a:lstStyle/>
                    <a:p>
                      <a:r>
                        <a:rPr lang="en-US" sz="4400" dirty="0"/>
                        <a:t>0.95</a:t>
                      </a:r>
                    </a:p>
                  </a:txBody>
                  <a:tcPr/>
                </a:tc>
                <a:tc>
                  <a:txBody>
                    <a:bodyPr/>
                    <a:lstStyle/>
                    <a:p>
                      <a:r>
                        <a:rPr lang="en-US" sz="4400" dirty="0"/>
                        <a:t>0.331</a:t>
                      </a:r>
                    </a:p>
                  </a:txBody>
                  <a:tcPr/>
                </a:tc>
                <a:extLst>
                  <a:ext uri="{0D108BD9-81ED-4DB2-BD59-A6C34878D82A}">
                    <a16:rowId xmlns:a16="http://schemas.microsoft.com/office/drawing/2014/main" val="1306177704"/>
                  </a:ext>
                </a:extLst>
              </a:tr>
              <a:tr h="838986">
                <a:tc>
                  <a:txBody>
                    <a:bodyPr/>
                    <a:lstStyle/>
                    <a:p>
                      <a:r>
                        <a:rPr lang="en-US" sz="4400" dirty="0"/>
                        <a:t>MNAR-heavy</a:t>
                      </a:r>
                    </a:p>
                  </a:txBody>
                  <a:tcPr>
                    <a:solidFill>
                      <a:schemeClr val="accent2"/>
                    </a:solidFill>
                  </a:tcPr>
                </a:tc>
                <a:tc>
                  <a:txBody>
                    <a:bodyPr/>
                    <a:lstStyle/>
                    <a:p>
                      <a:r>
                        <a:rPr lang="en-US" sz="4400" dirty="0"/>
                        <a:t>1.0485</a:t>
                      </a:r>
                    </a:p>
                  </a:txBody>
                  <a:tcPr/>
                </a:tc>
                <a:tc>
                  <a:txBody>
                    <a:bodyPr/>
                    <a:lstStyle/>
                    <a:p>
                      <a:r>
                        <a:rPr lang="en-US" sz="4400" dirty="0"/>
                        <a:t>4.853</a:t>
                      </a:r>
                    </a:p>
                  </a:txBody>
                  <a:tcPr/>
                </a:tc>
                <a:tc>
                  <a:txBody>
                    <a:bodyPr/>
                    <a:lstStyle/>
                    <a:p>
                      <a:r>
                        <a:rPr lang="en-US" sz="4400" dirty="0"/>
                        <a:t>0.88</a:t>
                      </a:r>
                    </a:p>
                  </a:txBody>
                  <a:tcPr/>
                </a:tc>
                <a:tc>
                  <a:txBody>
                    <a:bodyPr/>
                    <a:lstStyle/>
                    <a:p>
                      <a:r>
                        <a:rPr lang="en-US" sz="4400" dirty="0"/>
                        <a:t>0.388</a:t>
                      </a:r>
                    </a:p>
                  </a:txBody>
                  <a:tcPr/>
                </a:tc>
                <a:extLst>
                  <a:ext uri="{0D108BD9-81ED-4DB2-BD59-A6C34878D82A}">
                    <a16:rowId xmlns:a16="http://schemas.microsoft.com/office/drawing/2014/main" val="4228847266"/>
                  </a:ext>
                </a:extLst>
              </a:tr>
            </a:tbl>
          </a:graphicData>
        </a:graphic>
      </p:graphicFrame>
      <p:pic>
        <p:nvPicPr>
          <p:cNvPr id="5" name="Picture 4" descr="Graphical user interface, text, application, chat or text message&#10;&#10;Description automatically generated">
            <a:extLst>
              <a:ext uri="{FF2B5EF4-FFF2-40B4-BE49-F238E27FC236}">
                <a16:creationId xmlns:a16="http://schemas.microsoft.com/office/drawing/2014/main" id="{B9E3DE57-C4A9-E53F-8FA5-0499A3FF3A81}"/>
              </a:ext>
            </a:extLst>
          </p:cNvPr>
          <p:cNvPicPr>
            <a:picLocks noChangeAspect="1"/>
          </p:cNvPicPr>
          <p:nvPr/>
        </p:nvPicPr>
        <p:blipFill>
          <a:blip r:embed="rId3"/>
          <a:stretch>
            <a:fillRect/>
          </a:stretch>
        </p:blipFill>
        <p:spPr>
          <a:xfrm>
            <a:off x="0" y="17605642"/>
            <a:ext cx="20666074" cy="4623108"/>
          </a:xfrm>
          <a:prstGeom prst="rect">
            <a:avLst/>
          </a:prstGeom>
        </p:spPr>
      </p:pic>
      <p:pic>
        <p:nvPicPr>
          <p:cNvPr id="6" name="Picture 5" descr="A picture containing logo&#10;&#10;Description automatically generated">
            <a:extLst>
              <a:ext uri="{FF2B5EF4-FFF2-40B4-BE49-F238E27FC236}">
                <a16:creationId xmlns:a16="http://schemas.microsoft.com/office/drawing/2014/main" id="{03A867F0-2E04-209C-7260-4A17A848503C}"/>
              </a:ext>
            </a:extLst>
          </p:cNvPr>
          <p:cNvPicPr>
            <a:picLocks noChangeAspect="1"/>
          </p:cNvPicPr>
          <p:nvPr/>
        </p:nvPicPr>
        <p:blipFill>
          <a:blip r:embed="rId4"/>
          <a:stretch>
            <a:fillRect/>
          </a:stretch>
        </p:blipFill>
        <p:spPr>
          <a:xfrm>
            <a:off x="1" y="13901071"/>
            <a:ext cx="20883675" cy="3909923"/>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5A602417-29DB-4293-FE14-556289215CFE}"/>
              </a:ext>
            </a:extLst>
          </p:cNvPr>
          <p:cNvPicPr>
            <a:picLocks noChangeAspect="1"/>
          </p:cNvPicPr>
          <p:nvPr/>
        </p:nvPicPr>
        <p:blipFill>
          <a:blip r:embed="rId5"/>
          <a:stretch>
            <a:fillRect/>
          </a:stretch>
        </p:blipFill>
        <p:spPr>
          <a:xfrm>
            <a:off x="2" y="10441669"/>
            <a:ext cx="20883675" cy="3670300"/>
          </a:xfrm>
          <a:prstGeom prst="rect">
            <a:avLst/>
          </a:prstGeom>
        </p:spPr>
      </p:pic>
      <p:pic>
        <p:nvPicPr>
          <p:cNvPr id="8" name="Picture 7" descr="Text&#10;&#10;Description automatically generated">
            <a:extLst>
              <a:ext uri="{FF2B5EF4-FFF2-40B4-BE49-F238E27FC236}">
                <a16:creationId xmlns:a16="http://schemas.microsoft.com/office/drawing/2014/main" id="{A710C99F-F45A-674C-3164-62F5F9F64A37}"/>
              </a:ext>
            </a:extLst>
          </p:cNvPr>
          <p:cNvPicPr>
            <a:picLocks noChangeAspect="1"/>
          </p:cNvPicPr>
          <p:nvPr/>
        </p:nvPicPr>
        <p:blipFill>
          <a:blip r:embed="rId6"/>
          <a:stretch>
            <a:fillRect/>
          </a:stretch>
        </p:blipFill>
        <p:spPr>
          <a:xfrm>
            <a:off x="3" y="6315291"/>
            <a:ext cx="20883675" cy="4291823"/>
          </a:xfrm>
          <a:prstGeom prst="rect">
            <a:avLst/>
          </a:prstGeom>
        </p:spPr>
      </p:pic>
    </p:spTree>
    <p:extLst>
      <p:ext uri="{BB962C8B-B14F-4D97-AF65-F5344CB8AC3E}">
        <p14:creationId xmlns:p14="http://schemas.microsoft.com/office/powerpoint/2010/main" val="351277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application&#10;&#10;Description automatically generated">
            <a:extLst>
              <a:ext uri="{FF2B5EF4-FFF2-40B4-BE49-F238E27FC236}">
                <a16:creationId xmlns:a16="http://schemas.microsoft.com/office/drawing/2014/main" id="{0174E7D0-C71C-1083-8F33-891FE547E635}"/>
              </a:ext>
            </a:extLst>
          </p:cNvPr>
          <p:cNvPicPr>
            <a:picLocks noChangeAspect="1"/>
          </p:cNvPicPr>
          <p:nvPr/>
        </p:nvPicPr>
        <p:blipFill>
          <a:blip r:embed="rId3"/>
          <a:stretch>
            <a:fillRect/>
          </a:stretch>
        </p:blipFill>
        <p:spPr>
          <a:xfrm>
            <a:off x="10347457" y="30124374"/>
            <a:ext cx="7531100" cy="97790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696CD472-2DDC-9810-01C7-D6C8BCEECF31}"/>
              </a:ext>
            </a:extLst>
          </p:cNvPr>
          <p:cNvPicPr>
            <a:picLocks noChangeAspect="1"/>
          </p:cNvPicPr>
          <p:nvPr/>
        </p:nvPicPr>
        <p:blipFill>
          <a:blip r:embed="rId4"/>
          <a:stretch>
            <a:fillRect/>
          </a:stretch>
        </p:blipFill>
        <p:spPr>
          <a:xfrm>
            <a:off x="10334757" y="28371928"/>
            <a:ext cx="7543800" cy="1435100"/>
          </a:xfrm>
          <a:prstGeom prst="rect">
            <a:avLst/>
          </a:prstGeom>
        </p:spPr>
      </p:pic>
      <p:pic>
        <p:nvPicPr>
          <p:cNvPr id="9" name="Picture 8" descr="Text&#10;&#10;Description automatically generated">
            <a:extLst>
              <a:ext uri="{FF2B5EF4-FFF2-40B4-BE49-F238E27FC236}">
                <a16:creationId xmlns:a16="http://schemas.microsoft.com/office/drawing/2014/main" id="{ED6CAF2E-3C52-43AC-77CF-9CB98AF5B7B6}"/>
              </a:ext>
            </a:extLst>
          </p:cNvPr>
          <p:cNvPicPr>
            <a:picLocks noChangeAspect="1"/>
          </p:cNvPicPr>
          <p:nvPr/>
        </p:nvPicPr>
        <p:blipFill>
          <a:blip r:embed="rId5"/>
          <a:stretch>
            <a:fillRect/>
          </a:stretch>
        </p:blipFill>
        <p:spPr>
          <a:xfrm>
            <a:off x="12687300" y="19393054"/>
            <a:ext cx="5486400" cy="1536700"/>
          </a:xfrm>
          <a:prstGeom prst="rect">
            <a:avLst/>
          </a:prstGeom>
        </p:spPr>
      </p:pic>
      <p:pic>
        <p:nvPicPr>
          <p:cNvPr id="11" name="Picture 10" descr="A picture containing application&#10;&#10;Description automatically generated">
            <a:extLst>
              <a:ext uri="{FF2B5EF4-FFF2-40B4-BE49-F238E27FC236}">
                <a16:creationId xmlns:a16="http://schemas.microsoft.com/office/drawing/2014/main" id="{A1BC5BD6-D3EC-F478-E418-A6C81B17250F}"/>
              </a:ext>
            </a:extLst>
          </p:cNvPr>
          <p:cNvPicPr>
            <a:picLocks noChangeAspect="1"/>
          </p:cNvPicPr>
          <p:nvPr/>
        </p:nvPicPr>
        <p:blipFill>
          <a:blip r:embed="rId6"/>
          <a:stretch>
            <a:fillRect/>
          </a:stretch>
        </p:blipFill>
        <p:spPr>
          <a:xfrm>
            <a:off x="12674600" y="20945379"/>
            <a:ext cx="5499100" cy="736600"/>
          </a:xfrm>
          <a:prstGeom prst="rect">
            <a:avLst/>
          </a:prstGeom>
        </p:spPr>
      </p:pic>
      <p:pic>
        <p:nvPicPr>
          <p:cNvPr id="13" name="Picture 12" descr="Text&#10;&#10;Description automatically generated">
            <a:extLst>
              <a:ext uri="{FF2B5EF4-FFF2-40B4-BE49-F238E27FC236}">
                <a16:creationId xmlns:a16="http://schemas.microsoft.com/office/drawing/2014/main" id="{5E404927-6C35-BE8C-DBD5-613842F73ADA}"/>
              </a:ext>
            </a:extLst>
          </p:cNvPr>
          <p:cNvPicPr>
            <a:picLocks noChangeAspect="1"/>
          </p:cNvPicPr>
          <p:nvPr/>
        </p:nvPicPr>
        <p:blipFill>
          <a:blip r:embed="rId7"/>
          <a:stretch>
            <a:fillRect/>
          </a:stretch>
        </p:blipFill>
        <p:spPr>
          <a:xfrm>
            <a:off x="8521151" y="21925736"/>
            <a:ext cx="7569200" cy="2324100"/>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486744DE-096D-CFEA-010A-7F62D9A79556}"/>
              </a:ext>
            </a:extLst>
          </p:cNvPr>
          <p:cNvPicPr>
            <a:picLocks noChangeAspect="1"/>
          </p:cNvPicPr>
          <p:nvPr/>
        </p:nvPicPr>
        <p:blipFill>
          <a:blip r:embed="rId8"/>
          <a:stretch>
            <a:fillRect/>
          </a:stretch>
        </p:blipFill>
        <p:spPr>
          <a:xfrm>
            <a:off x="20353907" y="19064821"/>
            <a:ext cx="7531100" cy="2565400"/>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C1100384-898B-F6D9-1AD7-3C10BF3723A5}"/>
              </a:ext>
            </a:extLst>
          </p:cNvPr>
          <p:cNvPicPr>
            <a:picLocks noChangeAspect="1"/>
          </p:cNvPicPr>
          <p:nvPr/>
        </p:nvPicPr>
        <p:blipFill>
          <a:blip r:embed="rId9"/>
          <a:stretch>
            <a:fillRect/>
          </a:stretch>
        </p:blipFill>
        <p:spPr>
          <a:xfrm>
            <a:off x="7222748" y="25079059"/>
            <a:ext cx="7531100" cy="2146300"/>
          </a:xfrm>
          <a:prstGeom prst="rect">
            <a:avLst/>
          </a:prstGeom>
        </p:spPr>
      </p:pic>
      <p:pic>
        <p:nvPicPr>
          <p:cNvPr id="19" name="Picture 18" descr="Text&#10;&#10;Description automatically generated">
            <a:extLst>
              <a:ext uri="{FF2B5EF4-FFF2-40B4-BE49-F238E27FC236}">
                <a16:creationId xmlns:a16="http://schemas.microsoft.com/office/drawing/2014/main" id="{23C7E1D4-6116-74D3-DC9E-2E1D88BB3BCA}"/>
              </a:ext>
            </a:extLst>
          </p:cNvPr>
          <p:cNvPicPr>
            <a:picLocks noChangeAspect="1"/>
          </p:cNvPicPr>
          <p:nvPr/>
        </p:nvPicPr>
        <p:blipFill>
          <a:blip r:embed="rId10"/>
          <a:stretch>
            <a:fillRect/>
          </a:stretch>
        </p:blipFill>
        <p:spPr>
          <a:xfrm>
            <a:off x="16284626" y="25777405"/>
            <a:ext cx="7505700" cy="3200400"/>
          </a:xfrm>
          <a:prstGeom prst="rect">
            <a:avLst/>
          </a:prstGeom>
        </p:spPr>
      </p:pic>
    </p:spTree>
    <p:extLst>
      <p:ext uri="{BB962C8B-B14F-4D97-AF65-F5344CB8AC3E}">
        <p14:creationId xmlns:p14="http://schemas.microsoft.com/office/powerpoint/2010/main" val="3352566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1250</TotalTime>
  <Words>1384</Words>
  <Application>Microsoft Macintosh PowerPoint</Application>
  <PresentationFormat>Custom</PresentationFormat>
  <Paragraphs>246</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Cambria Math</vt:lpstr>
      <vt:lpstr>Helvetica Neue</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 Watson</dc:creator>
  <cp:lastModifiedBy>Leo Watson</cp:lastModifiedBy>
  <cp:revision>23</cp:revision>
  <dcterms:created xsi:type="dcterms:W3CDTF">2022-08-02T15:14:18Z</dcterms:created>
  <dcterms:modified xsi:type="dcterms:W3CDTF">2022-08-15T17:06:02Z</dcterms:modified>
</cp:coreProperties>
</file>