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6"/>
  </p:notesMasterIdLst>
  <p:sldIdLst>
    <p:sldId id="259" r:id="rId2"/>
    <p:sldId id="256" r:id="rId3"/>
    <p:sldId id="257" r:id="rId4"/>
    <p:sldId id="258" r:id="rId5"/>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p:restoredTop sz="94655"/>
  </p:normalViewPr>
  <p:slideViewPr>
    <p:cSldViewPr snapToGrid="0">
      <p:cViewPr>
        <p:scale>
          <a:sx n="30" d="100"/>
          <a:sy n="30" d="100"/>
        </p:scale>
        <p:origin x="229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904AC-053D-414E-8CF7-1E5EE25AE52F}" type="datetimeFigureOut">
              <a:rPr lang="en-US" smtClean="0"/>
              <a:t>8/15/22</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99BD3-432F-864C-832B-770A01FF35E1}" type="slidenum">
              <a:rPr lang="en-US" smtClean="0"/>
              <a:t>‹#›</a:t>
            </a:fld>
            <a:endParaRPr lang="en-US"/>
          </a:p>
        </p:txBody>
      </p:sp>
    </p:spTree>
    <p:extLst>
      <p:ext uri="{BB962C8B-B14F-4D97-AF65-F5344CB8AC3E}">
        <p14:creationId xmlns:p14="http://schemas.microsoft.com/office/powerpoint/2010/main" val="142113470"/>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95C99BD3-432F-864C-832B-770A01FF35E1}" type="slidenum">
              <a:rPr lang="en-US" smtClean="0"/>
              <a:t>1</a:t>
            </a:fld>
            <a:endParaRPr lang="en-US"/>
          </a:p>
        </p:txBody>
      </p:sp>
    </p:spTree>
    <p:extLst>
      <p:ext uri="{BB962C8B-B14F-4D97-AF65-F5344CB8AC3E}">
        <p14:creationId xmlns:p14="http://schemas.microsoft.com/office/powerpoint/2010/main" val="151795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2</a:t>
            </a:fld>
            <a:endParaRPr lang="en-US"/>
          </a:p>
        </p:txBody>
      </p:sp>
    </p:spTree>
    <p:extLst>
      <p:ext uri="{BB962C8B-B14F-4D97-AF65-F5344CB8AC3E}">
        <p14:creationId xmlns:p14="http://schemas.microsoft.com/office/powerpoint/2010/main" val="870980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3</a:t>
            </a:fld>
            <a:endParaRPr lang="en-US"/>
          </a:p>
        </p:txBody>
      </p:sp>
    </p:spTree>
    <p:extLst>
      <p:ext uri="{BB962C8B-B14F-4D97-AF65-F5344CB8AC3E}">
        <p14:creationId xmlns:p14="http://schemas.microsoft.com/office/powerpoint/2010/main" val="159712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99BD3-432F-864C-832B-770A01FF35E1}" type="slidenum">
              <a:rPr lang="en-US" smtClean="0"/>
              <a:t>4</a:t>
            </a:fld>
            <a:endParaRPr lang="en-US"/>
          </a:p>
        </p:txBody>
      </p:sp>
    </p:spTree>
    <p:extLst>
      <p:ext uri="{BB962C8B-B14F-4D97-AF65-F5344CB8AC3E}">
        <p14:creationId xmlns:p14="http://schemas.microsoft.com/office/powerpoint/2010/main" val="78935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599"/>
            </a:lvl1pPr>
          </a:lstStyle>
          <a:p>
            <a:r>
              <a:rPr lang="en-US"/>
              <a:t>Click to edit Master title style</a:t>
            </a:r>
            <a:endParaRPr lang="en-US" dirty="0"/>
          </a:p>
        </p:txBody>
      </p:sp>
      <p:sp>
        <p:nvSpPr>
          <p:cNvPr id="3" name="Subtitle 2"/>
          <p:cNvSpPr>
            <a:spLocks noGrp="1"/>
          </p:cNvSpPr>
          <p:nvPr>
            <p:ph type="subTitle" idx="1"/>
          </p:nvPr>
        </p:nvSpPr>
        <p:spPr>
          <a:xfrm>
            <a:off x="4114800" y="23053044"/>
            <a:ext cx="24688800" cy="10596877"/>
          </a:xfrm>
        </p:spPr>
        <p:txBody>
          <a:bodyPr/>
          <a:lstStyle>
            <a:lvl1pPr marL="0" indent="0" algn="ctr">
              <a:buNone/>
              <a:defRPr sz="8640"/>
            </a:lvl1pPr>
            <a:lvl2pPr marL="1645879" indent="0" algn="ctr">
              <a:buNone/>
              <a:defRPr sz="7200"/>
            </a:lvl2pPr>
            <a:lvl3pPr marL="3291758" indent="0" algn="ctr">
              <a:buNone/>
              <a:defRPr sz="6480"/>
            </a:lvl3pPr>
            <a:lvl4pPr marL="4937636" indent="0" algn="ctr">
              <a:buNone/>
              <a:defRPr sz="5760"/>
            </a:lvl4pPr>
            <a:lvl5pPr marL="6583516" indent="0" algn="ctr">
              <a:buNone/>
              <a:defRPr sz="5760"/>
            </a:lvl5pPr>
            <a:lvl6pPr marL="8229395" indent="0" algn="ctr">
              <a:buNone/>
              <a:defRPr sz="5760"/>
            </a:lvl6pPr>
            <a:lvl7pPr marL="9875273" indent="0" algn="ctr">
              <a:buNone/>
              <a:defRPr sz="5760"/>
            </a:lvl7pPr>
            <a:lvl8pPr marL="11521152" indent="0" algn="ctr">
              <a:buNone/>
              <a:defRPr sz="5760"/>
            </a:lvl8pPr>
            <a:lvl9pPr marL="13167031"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41713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4193615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1"/>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1"/>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153832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41231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4"/>
            <a:ext cx="28392120" cy="18257517"/>
          </a:xfrm>
        </p:spPr>
        <p:txBody>
          <a:bodyPr anchor="b"/>
          <a:lstStyle>
            <a:lvl1pPr>
              <a:defRPr sz="21599"/>
            </a:lvl1pPr>
          </a:lstStyle>
          <a:p>
            <a:r>
              <a:rPr lang="en-US"/>
              <a:t>Click to edit Master title style</a:t>
            </a:r>
            <a:endParaRPr lang="en-US" dirty="0"/>
          </a:p>
        </p:txBody>
      </p:sp>
      <p:sp>
        <p:nvSpPr>
          <p:cNvPr id="3" name="Text Placeholder 2"/>
          <p:cNvSpPr>
            <a:spLocks noGrp="1"/>
          </p:cNvSpPr>
          <p:nvPr>
            <p:ph type="body" idx="1"/>
          </p:nvPr>
        </p:nvSpPr>
        <p:spPr>
          <a:xfrm>
            <a:off x="2245997" y="29372574"/>
            <a:ext cx="28392120" cy="9601197"/>
          </a:xfrm>
        </p:spPr>
        <p:txBody>
          <a:bodyPr/>
          <a:lstStyle>
            <a:lvl1pPr marL="0" indent="0">
              <a:buNone/>
              <a:defRPr sz="8640">
                <a:solidFill>
                  <a:schemeClr val="tx1"/>
                </a:solidFill>
              </a:defRPr>
            </a:lvl1pPr>
            <a:lvl2pPr marL="1645879" indent="0">
              <a:buNone/>
              <a:defRPr sz="7200">
                <a:solidFill>
                  <a:schemeClr val="tx1">
                    <a:tint val="75000"/>
                  </a:schemeClr>
                </a:solidFill>
              </a:defRPr>
            </a:lvl2pPr>
            <a:lvl3pPr marL="3291758" indent="0">
              <a:buNone/>
              <a:defRPr sz="6480">
                <a:solidFill>
                  <a:schemeClr val="tx1">
                    <a:tint val="75000"/>
                  </a:schemeClr>
                </a:solidFill>
              </a:defRPr>
            </a:lvl3pPr>
            <a:lvl4pPr marL="4937636" indent="0">
              <a:buNone/>
              <a:defRPr sz="5760">
                <a:solidFill>
                  <a:schemeClr val="tx1">
                    <a:tint val="75000"/>
                  </a:schemeClr>
                </a:solidFill>
              </a:defRPr>
            </a:lvl4pPr>
            <a:lvl5pPr marL="6583516" indent="0">
              <a:buNone/>
              <a:defRPr sz="5760">
                <a:solidFill>
                  <a:schemeClr val="tx1">
                    <a:tint val="75000"/>
                  </a:schemeClr>
                </a:solidFill>
              </a:defRPr>
            </a:lvl5pPr>
            <a:lvl6pPr marL="8229395" indent="0">
              <a:buNone/>
              <a:defRPr sz="5760">
                <a:solidFill>
                  <a:schemeClr val="tx1">
                    <a:tint val="75000"/>
                  </a:schemeClr>
                </a:solidFill>
              </a:defRPr>
            </a:lvl6pPr>
            <a:lvl7pPr marL="9875273" indent="0">
              <a:buNone/>
              <a:defRPr sz="5760">
                <a:solidFill>
                  <a:schemeClr val="tx1">
                    <a:tint val="75000"/>
                  </a:schemeClr>
                </a:solidFill>
              </a:defRPr>
            </a:lvl7pPr>
            <a:lvl8pPr marL="11521152" indent="0">
              <a:buNone/>
              <a:defRPr sz="5760">
                <a:solidFill>
                  <a:schemeClr val="tx1">
                    <a:tint val="75000"/>
                  </a:schemeClr>
                </a:solidFill>
              </a:defRPr>
            </a:lvl8pPr>
            <a:lvl9pPr marL="13167031"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DE5F2-815D-AA46-A42C-BC02079399B9}"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660291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1"/>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1"/>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DE5F2-815D-AA46-A42C-BC02079399B9}"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302866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1"/>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4"/>
            <a:ext cx="13926024" cy="5273037"/>
          </a:xfrm>
        </p:spPr>
        <p:txBody>
          <a:bodyPr anchor="b"/>
          <a:lstStyle>
            <a:lvl1pPr marL="0" indent="0">
              <a:buNone/>
              <a:defRPr sz="8640" b="1"/>
            </a:lvl1pPr>
            <a:lvl2pPr marL="1645879" indent="0">
              <a:buNone/>
              <a:defRPr sz="7200" b="1"/>
            </a:lvl2pPr>
            <a:lvl3pPr marL="3291758" indent="0">
              <a:buNone/>
              <a:defRPr sz="6480" b="1"/>
            </a:lvl3pPr>
            <a:lvl4pPr marL="4937636" indent="0">
              <a:buNone/>
              <a:defRPr sz="5760" b="1"/>
            </a:lvl4pPr>
            <a:lvl5pPr marL="6583516" indent="0">
              <a:buNone/>
              <a:defRPr sz="5760" b="1"/>
            </a:lvl5pPr>
            <a:lvl6pPr marL="8229395" indent="0">
              <a:buNone/>
              <a:defRPr sz="5760" b="1"/>
            </a:lvl6pPr>
            <a:lvl7pPr marL="9875273" indent="0">
              <a:buNone/>
              <a:defRPr sz="5760" b="1"/>
            </a:lvl7pPr>
            <a:lvl8pPr marL="11521152" indent="0">
              <a:buNone/>
              <a:defRPr sz="5760" b="1"/>
            </a:lvl8pPr>
            <a:lvl9pPr marL="13167031"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1"/>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3" y="10759444"/>
            <a:ext cx="13994608" cy="5273037"/>
          </a:xfrm>
        </p:spPr>
        <p:txBody>
          <a:bodyPr anchor="b"/>
          <a:lstStyle>
            <a:lvl1pPr marL="0" indent="0">
              <a:buNone/>
              <a:defRPr sz="8640" b="1"/>
            </a:lvl1pPr>
            <a:lvl2pPr marL="1645879" indent="0">
              <a:buNone/>
              <a:defRPr sz="7200" b="1"/>
            </a:lvl2pPr>
            <a:lvl3pPr marL="3291758" indent="0">
              <a:buNone/>
              <a:defRPr sz="6480" b="1"/>
            </a:lvl3pPr>
            <a:lvl4pPr marL="4937636" indent="0">
              <a:buNone/>
              <a:defRPr sz="5760" b="1"/>
            </a:lvl4pPr>
            <a:lvl5pPr marL="6583516" indent="0">
              <a:buNone/>
              <a:defRPr sz="5760" b="1"/>
            </a:lvl5pPr>
            <a:lvl6pPr marL="8229395" indent="0">
              <a:buNone/>
              <a:defRPr sz="5760" b="1"/>
            </a:lvl6pPr>
            <a:lvl7pPr marL="9875273" indent="0">
              <a:buNone/>
              <a:defRPr sz="5760" b="1"/>
            </a:lvl7pPr>
            <a:lvl8pPr marL="11521152" indent="0">
              <a:buNone/>
              <a:defRPr sz="5760" b="1"/>
            </a:lvl8pPr>
            <a:lvl9pPr marL="13167031"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3" y="16032481"/>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DE5F2-815D-AA46-A42C-BC02079399B9}" type="datetimeFigureOut">
              <a:rPr lang="en-US" smtClean="0"/>
              <a:t>8/15/22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143063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DE5F2-815D-AA46-A42C-BC02079399B9}" type="datetimeFigureOut">
              <a:rPr lang="en-US" smtClean="0"/>
              <a:t>8/15/22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77422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DE5F2-815D-AA46-A42C-BC02079399B9}" type="datetimeFigureOut">
              <a:rPr lang="en-US" smtClean="0"/>
              <a:t>8/15/22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2811762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1"/>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13167361"/>
            <a:ext cx="10617041" cy="24394163"/>
          </a:xfrm>
        </p:spPr>
        <p:txBody>
          <a:bodyPr/>
          <a:lstStyle>
            <a:lvl1pPr marL="0" indent="0">
              <a:buNone/>
              <a:defRPr sz="5760"/>
            </a:lvl1pPr>
            <a:lvl2pPr marL="1645879" indent="0">
              <a:buNone/>
              <a:defRPr sz="5040"/>
            </a:lvl2pPr>
            <a:lvl3pPr marL="3291758" indent="0">
              <a:buNone/>
              <a:defRPr sz="4320"/>
            </a:lvl3pPr>
            <a:lvl4pPr marL="4937636" indent="0">
              <a:buNone/>
              <a:defRPr sz="3600"/>
            </a:lvl4pPr>
            <a:lvl5pPr marL="6583516" indent="0">
              <a:buNone/>
              <a:defRPr sz="3600"/>
            </a:lvl5pPr>
            <a:lvl6pPr marL="8229395" indent="0">
              <a:buNone/>
              <a:defRPr sz="3600"/>
            </a:lvl6pPr>
            <a:lvl7pPr marL="9875273" indent="0">
              <a:buNone/>
              <a:defRPr sz="3600"/>
            </a:lvl7pPr>
            <a:lvl8pPr marL="11521152" indent="0">
              <a:buNone/>
              <a:defRPr sz="3600"/>
            </a:lvl8pPr>
            <a:lvl9pPr marL="13167031"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422884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1"/>
            <a:ext cx="16664940" cy="31191200"/>
          </a:xfrm>
        </p:spPr>
        <p:txBody>
          <a:bodyPr anchor="t"/>
          <a:lstStyle>
            <a:lvl1pPr marL="0" indent="0">
              <a:buNone/>
              <a:defRPr sz="11520"/>
            </a:lvl1pPr>
            <a:lvl2pPr marL="1645879" indent="0">
              <a:buNone/>
              <a:defRPr sz="10080"/>
            </a:lvl2pPr>
            <a:lvl3pPr marL="3291758" indent="0">
              <a:buNone/>
              <a:defRPr sz="8640"/>
            </a:lvl3pPr>
            <a:lvl4pPr marL="4937636" indent="0">
              <a:buNone/>
              <a:defRPr sz="7200"/>
            </a:lvl4pPr>
            <a:lvl5pPr marL="6583516" indent="0">
              <a:buNone/>
              <a:defRPr sz="7200"/>
            </a:lvl5pPr>
            <a:lvl6pPr marL="8229395" indent="0">
              <a:buNone/>
              <a:defRPr sz="7200"/>
            </a:lvl6pPr>
            <a:lvl7pPr marL="9875273" indent="0">
              <a:buNone/>
              <a:defRPr sz="7200"/>
            </a:lvl7pPr>
            <a:lvl8pPr marL="11521152" indent="0">
              <a:buNone/>
              <a:defRPr sz="7200"/>
            </a:lvl8pPr>
            <a:lvl9pPr marL="13167031"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9" y="13167361"/>
            <a:ext cx="10617041" cy="24394163"/>
          </a:xfrm>
        </p:spPr>
        <p:txBody>
          <a:bodyPr/>
          <a:lstStyle>
            <a:lvl1pPr marL="0" indent="0">
              <a:buNone/>
              <a:defRPr sz="5760"/>
            </a:lvl1pPr>
            <a:lvl2pPr marL="1645879" indent="0">
              <a:buNone/>
              <a:defRPr sz="5040"/>
            </a:lvl2pPr>
            <a:lvl3pPr marL="3291758" indent="0">
              <a:buNone/>
              <a:defRPr sz="4320"/>
            </a:lvl3pPr>
            <a:lvl4pPr marL="4937636" indent="0">
              <a:buNone/>
              <a:defRPr sz="3600"/>
            </a:lvl4pPr>
            <a:lvl5pPr marL="6583516" indent="0">
              <a:buNone/>
              <a:defRPr sz="3600"/>
            </a:lvl5pPr>
            <a:lvl6pPr marL="8229395" indent="0">
              <a:buNone/>
              <a:defRPr sz="3600"/>
            </a:lvl6pPr>
            <a:lvl7pPr marL="9875273" indent="0">
              <a:buNone/>
              <a:defRPr sz="3600"/>
            </a:lvl7pPr>
            <a:lvl8pPr marL="11521152" indent="0">
              <a:buNone/>
              <a:defRPr sz="3600"/>
            </a:lvl8pPr>
            <a:lvl9pPr marL="13167031"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073DE5F2-815D-AA46-A42C-BC02079399B9}"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EAFDA-B827-CA49-A0B3-972801638D58}" type="slidenum">
              <a:rPr lang="en-US" smtClean="0"/>
              <a:t>‹#›</a:t>
            </a:fld>
            <a:endParaRPr lang="en-US"/>
          </a:p>
        </p:txBody>
      </p:sp>
    </p:spTree>
    <p:extLst>
      <p:ext uri="{BB962C8B-B14F-4D97-AF65-F5344CB8AC3E}">
        <p14:creationId xmlns:p14="http://schemas.microsoft.com/office/powerpoint/2010/main" val="147044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1"/>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1"/>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1"/>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073DE5F2-815D-AA46-A42C-BC02079399B9}" type="datetimeFigureOut">
              <a:rPr lang="en-US" smtClean="0"/>
              <a:t>8/15/22</a:t>
            </a:fld>
            <a:endParaRPr lang="en-US"/>
          </a:p>
        </p:txBody>
      </p:sp>
      <p:sp>
        <p:nvSpPr>
          <p:cNvPr id="5" name="Footer Placeholder 4"/>
          <p:cNvSpPr>
            <a:spLocks noGrp="1"/>
          </p:cNvSpPr>
          <p:nvPr>
            <p:ph type="ftr" sz="quarter" idx="3"/>
          </p:nvPr>
        </p:nvSpPr>
        <p:spPr>
          <a:xfrm>
            <a:off x="10904220" y="40680651"/>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1"/>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C37EAFDA-B827-CA49-A0B3-972801638D58}" type="slidenum">
              <a:rPr lang="en-US" smtClean="0"/>
              <a:t>‹#›</a:t>
            </a:fld>
            <a:endParaRPr lang="en-US"/>
          </a:p>
        </p:txBody>
      </p:sp>
    </p:spTree>
    <p:extLst>
      <p:ext uri="{BB962C8B-B14F-4D97-AF65-F5344CB8AC3E}">
        <p14:creationId xmlns:p14="http://schemas.microsoft.com/office/powerpoint/2010/main" val="20972955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291758" rtl="0" eaLnBrk="1" latinLnBrk="0" hangingPunct="1">
        <a:lnSpc>
          <a:spcPct val="90000"/>
        </a:lnSpc>
        <a:spcBef>
          <a:spcPct val="0"/>
        </a:spcBef>
        <a:buNone/>
        <a:defRPr sz="15839" kern="1200">
          <a:solidFill>
            <a:schemeClr val="tx1"/>
          </a:solidFill>
          <a:latin typeface="+mj-lt"/>
          <a:ea typeface="+mj-ea"/>
          <a:cs typeface="+mj-cs"/>
        </a:defRPr>
      </a:lvl1pPr>
    </p:titleStyle>
    <p:bodyStyle>
      <a:lvl1pPr marL="822940" indent="-822940" algn="l" defTabSz="3291758"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19" indent="-822940" algn="l" defTabSz="3291758"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697" indent="-822940" algn="l" defTabSz="3291758"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576"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455"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334"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212"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092"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89971" indent="-822940" algn="l" defTabSz="3291758"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758" rtl="0" eaLnBrk="1" latinLnBrk="0" hangingPunct="1">
        <a:defRPr sz="6480" kern="1200">
          <a:solidFill>
            <a:schemeClr val="tx1"/>
          </a:solidFill>
          <a:latin typeface="+mn-lt"/>
          <a:ea typeface="+mn-ea"/>
          <a:cs typeface="+mn-cs"/>
        </a:defRPr>
      </a:lvl1pPr>
      <a:lvl2pPr marL="1645879" algn="l" defTabSz="3291758" rtl="0" eaLnBrk="1" latinLnBrk="0" hangingPunct="1">
        <a:defRPr sz="6480" kern="1200">
          <a:solidFill>
            <a:schemeClr val="tx1"/>
          </a:solidFill>
          <a:latin typeface="+mn-lt"/>
          <a:ea typeface="+mn-ea"/>
          <a:cs typeface="+mn-cs"/>
        </a:defRPr>
      </a:lvl2pPr>
      <a:lvl3pPr marL="3291758" algn="l" defTabSz="3291758" rtl="0" eaLnBrk="1" latinLnBrk="0" hangingPunct="1">
        <a:defRPr sz="6480" kern="1200">
          <a:solidFill>
            <a:schemeClr val="tx1"/>
          </a:solidFill>
          <a:latin typeface="+mn-lt"/>
          <a:ea typeface="+mn-ea"/>
          <a:cs typeface="+mn-cs"/>
        </a:defRPr>
      </a:lvl3pPr>
      <a:lvl4pPr marL="4937636" algn="l" defTabSz="3291758" rtl="0" eaLnBrk="1" latinLnBrk="0" hangingPunct="1">
        <a:defRPr sz="6480" kern="1200">
          <a:solidFill>
            <a:schemeClr val="tx1"/>
          </a:solidFill>
          <a:latin typeface="+mn-lt"/>
          <a:ea typeface="+mn-ea"/>
          <a:cs typeface="+mn-cs"/>
        </a:defRPr>
      </a:lvl4pPr>
      <a:lvl5pPr marL="6583516" algn="l" defTabSz="3291758" rtl="0" eaLnBrk="1" latinLnBrk="0" hangingPunct="1">
        <a:defRPr sz="6480" kern="1200">
          <a:solidFill>
            <a:schemeClr val="tx1"/>
          </a:solidFill>
          <a:latin typeface="+mn-lt"/>
          <a:ea typeface="+mn-ea"/>
          <a:cs typeface="+mn-cs"/>
        </a:defRPr>
      </a:lvl5pPr>
      <a:lvl6pPr marL="8229395" algn="l" defTabSz="3291758" rtl="0" eaLnBrk="1" latinLnBrk="0" hangingPunct="1">
        <a:defRPr sz="6480" kern="1200">
          <a:solidFill>
            <a:schemeClr val="tx1"/>
          </a:solidFill>
          <a:latin typeface="+mn-lt"/>
          <a:ea typeface="+mn-ea"/>
          <a:cs typeface="+mn-cs"/>
        </a:defRPr>
      </a:lvl6pPr>
      <a:lvl7pPr marL="9875273" algn="l" defTabSz="3291758" rtl="0" eaLnBrk="1" latinLnBrk="0" hangingPunct="1">
        <a:defRPr sz="6480" kern="1200">
          <a:solidFill>
            <a:schemeClr val="tx1"/>
          </a:solidFill>
          <a:latin typeface="+mn-lt"/>
          <a:ea typeface="+mn-ea"/>
          <a:cs typeface="+mn-cs"/>
        </a:defRPr>
      </a:lvl7pPr>
      <a:lvl8pPr marL="11521152" algn="l" defTabSz="3291758" rtl="0" eaLnBrk="1" latinLnBrk="0" hangingPunct="1">
        <a:defRPr sz="6480" kern="1200">
          <a:solidFill>
            <a:schemeClr val="tx1"/>
          </a:solidFill>
          <a:latin typeface="+mn-lt"/>
          <a:ea typeface="+mn-ea"/>
          <a:cs typeface="+mn-cs"/>
        </a:defRPr>
      </a:lvl8pPr>
      <a:lvl9pPr marL="13167031" algn="l" defTabSz="3291758"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3.png"/><Relationship Id="rId7"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Rectangle 834">
            <a:extLst>
              <a:ext uri="{FF2B5EF4-FFF2-40B4-BE49-F238E27FC236}">
                <a16:creationId xmlns:a16="http://schemas.microsoft.com/office/drawing/2014/main" id="{AA1018B1-BC15-8AE3-51BB-0F8E7A2F2F3B}"/>
              </a:ext>
            </a:extLst>
          </p:cNvPr>
          <p:cNvSpPr/>
          <p:nvPr/>
        </p:nvSpPr>
        <p:spPr>
          <a:xfrm flipV="1">
            <a:off x="1398560" y="16316374"/>
            <a:ext cx="13192217" cy="4399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Rectangle 833">
            <a:extLst>
              <a:ext uri="{FF2B5EF4-FFF2-40B4-BE49-F238E27FC236}">
                <a16:creationId xmlns:a16="http://schemas.microsoft.com/office/drawing/2014/main" id="{F2DEF6E0-39CC-8E28-D0C0-DE0F52F6ABF2}"/>
              </a:ext>
            </a:extLst>
          </p:cNvPr>
          <p:cNvSpPr/>
          <p:nvPr/>
        </p:nvSpPr>
        <p:spPr>
          <a:xfrm>
            <a:off x="1412888" y="18032222"/>
            <a:ext cx="13192217" cy="44674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Rectangle 832">
            <a:extLst>
              <a:ext uri="{FF2B5EF4-FFF2-40B4-BE49-F238E27FC236}">
                <a16:creationId xmlns:a16="http://schemas.microsoft.com/office/drawing/2014/main" id="{3C0AF493-9DD9-CBE1-C20A-A0BB72597B1C}"/>
              </a:ext>
            </a:extLst>
          </p:cNvPr>
          <p:cNvSpPr/>
          <p:nvPr/>
        </p:nvSpPr>
        <p:spPr>
          <a:xfrm>
            <a:off x="1342873" y="19565062"/>
            <a:ext cx="13192217" cy="8608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Rectangle 831">
            <a:extLst>
              <a:ext uri="{FF2B5EF4-FFF2-40B4-BE49-F238E27FC236}">
                <a16:creationId xmlns:a16="http://schemas.microsoft.com/office/drawing/2014/main" id="{E70BF5E8-051C-2419-9EB7-952D992781BE}"/>
              </a:ext>
            </a:extLst>
          </p:cNvPr>
          <p:cNvSpPr/>
          <p:nvPr/>
        </p:nvSpPr>
        <p:spPr>
          <a:xfrm>
            <a:off x="1261646" y="28358222"/>
            <a:ext cx="13687100" cy="189952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Rectangle 829">
            <a:extLst>
              <a:ext uri="{FF2B5EF4-FFF2-40B4-BE49-F238E27FC236}">
                <a16:creationId xmlns:a16="http://schemas.microsoft.com/office/drawing/2014/main" id="{868E7436-8805-EC44-D3C2-91605E47DD4D}"/>
              </a:ext>
            </a:extLst>
          </p:cNvPr>
          <p:cNvSpPr/>
          <p:nvPr/>
        </p:nvSpPr>
        <p:spPr>
          <a:xfrm>
            <a:off x="1170643" y="23478810"/>
            <a:ext cx="12608486" cy="56380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814">
            <a:extLst>
              <a:ext uri="{FF2B5EF4-FFF2-40B4-BE49-F238E27FC236}">
                <a16:creationId xmlns:a16="http://schemas.microsoft.com/office/drawing/2014/main" id="{CA18274C-FD21-E4FB-66DC-74A8BE0E299E}"/>
              </a:ext>
            </a:extLst>
          </p:cNvPr>
          <p:cNvSpPr/>
          <p:nvPr/>
        </p:nvSpPr>
        <p:spPr>
          <a:xfrm>
            <a:off x="17455112" y="36038968"/>
            <a:ext cx="14517768" cy="448479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Rectangle 813">
            <a:extLst>
              <a:ext uri="{FF2B5EF4-FFF2-40B4-BE49-F238E27FC236}">
                <a16:creationId xmlns:a16="http://schemas.microsoft.com/office/drawing/2014/main" id="{01890A89-245E-CB9B-D504-446AF425A037}"/>
              </a:ext>
            </a:extLst>
          </p:cNvPr>
          <p:cNvSpPr/>
          <p:nvPr/>
        </p:nvSpPr>
        <p:spPr>
          <a:xfrm>
            <a:off x="17398796" y="28944385"/>
            <a:ext cx="14517768" cy="644856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Rectangle 812">
            <a:extLst>
              <a:ext uri="{FF2B5EF4-FFF2-40B4-BE49-F238E27FC236}">
                <a16:creationId xmlns:a16="http://schemas.microsoft.com/office/drawing/2014/main" id="{7CA28974-3673-D5E4-FE41-087773055D13}"/>
              </a:ext>
            </a:extLst>
          </p:cNvPr>
          <p:cNvSpPr/>
          <p:nvPr/>
        </p:nvSpPr>
        <p:spPr>
          <a:xfrm>
            <a:off x="17455112" y="22712716"/>
            <a:ext cx="14517768" cy="56344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TextBox 769">
            <a:extLst>
              <a:ext uri="{FF2B5EF4-FFF2-40B4-BE49-F238E27FC236}">
                <a16:creationId xmlns:a16="http://schemas.microsoft.com/office/drawing/2014/main" id="{938DA395-CBCF-EE45-5154-7BD952451EDA}"/>
              </a:ext>
            </a:extLst>
          </p:cNvPr>
          <p:cNvSpPr txBox="1"/>
          <p:nvPr/>
        </p:nvSpPr>
        <p:spPr>
          <a:xfrm>
            <a:off x="1086480" y="174057"/>
            <a:ext cx="23571200" cy="3046988"/>
          </a:xfrm>
          <a:prstGeom prst="rect">
            <a:avLst/>
          </a:prstGeom>
          <a:noFill/>
        </p:spPr>
        <p:txBody>
          <a:bodyPr wrap="square">
            <a:spAutoFit/>
          </a:bodyPr>
          <a:lstStyle/>
          <a:p>
            <a:r>
              <a:rPr lang="en-US" sz="9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3164179" y="3668125"/>
            <a:ext cx="14127778" cy="1569660"/>
          </a:xfrm>
          <a:prstGeom prst="rect">
            <a:avLst/>
          </a:prstGeom>
          <a:noFill/>
        </p:spPr>
        <p:txBody>
          <a:bodyPr wrap="none" rtlCol="0">
            <a:spAutoFit/>
          </a:bodyPr>
          <a:lstStyle/>
          <a:p>
            <a:r>
              <a:rPr lang="en-US" sz="9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25002561" y="365095"/>
            <a:ext cx="6011937" cy="445256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640081" y="5652169"/>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A</a:t>
            </a:r>
            <a:r>
              <a:rPr lang="en-US" altLang="ja-JP" sz="4400" b="1" dirty="0">
                <a:solidFill>
                  <a:schemeClr val="bg1"/>
                </a:solidFill>
                <a:latin typeface="Helvetica Neue" charset="0"/>
                <a:ea typeface="Helvetica Neue" charset="0"/>
                <a:cs typeface="Helvetica Neue" charset="0"/>
              </a:rPr>
              <a:t>BSTRACT</a:t>
            </a:r>
            <a:endParaRPr kumimoji="1" lang="ja-JP" altLang="en-US" sz="440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640081" y="6699056"/>
            <a:ext cx="14630400" cy="390827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6" name="TextBox 775">
            <a:extLst>
              <a:ext uri="{FF2B5EF4-FFF2-40B4-BE49-F238E27FC236}">
                <a16:creationId xmlns:a16="http://schemas.microsoft.com/office/drawing/2014/main" id="{6E092D70-4633-21D5-9EA1-E1D21572DF57}"/>
              </a:ext>
            </a:extLst>
          </p:cNvPr>
          <p:cNvSpPr txBox="1"/>
          <p:nvPr/>
        </p:nvSpPr>
        <p:spPr>
          <a:xfrm>
            <a:off x="928470" y="7038082"/>
            <a:ext cx="13747119" cy="4585871"/>
          </a:xfrm>
          <a:prstGeom prst="rect">
            <a:avLst/>
          </a:prstGeom>
          <a:noFill/>
        </p:spPr>
        <p:txBody>
          <a:bodyPr wrap="square">
            <a:spAutoFit/>
          </a:bodyPr>
          <a:lstStyle/>
          <a:p>
            <a:pPr fontAlgn="base"/>
            <a:r>
              <a:rPr lang="en-US" sz="5400" dirty="0">
                <a:solidFill>
                  <a:srgbClr val="333333"/>
                </a:solidFill>
                <a:latin typeface="Times New Roman" panose="02020603050405020304" pitchFamily="18" charset="0"/>
                <a:cs typeface="Times New Roman" panose="02020603050405020304" pitchFamily="18" charset="0"/>
              </a:rPr>
              <a:t>Analysis of </a:t>
            </a:r>
            <a:r>
              <a:rPr lang="en-US" sz="5400" b="1" dirty="0">
                <a:solidFill>
                  <a:srgbClr val="333333"/>
                </a:solidFill>
                <a:latin typeface="Times New Roman" panose="02020603050405020304" pitchFamily="18" charset="0"/>
                <a:cs typeface="Times New Roman" panose="02020603050405020304" pitchFamily="18" charset="0"/>
              </a:rPr>
              <a:t>missing data mechanisms </a:t>
            </a:r>
            <a:r>
              <a:rPr lang="en-US" sz="5400" dirty="0">
                <a:solidFill>
                  <a:srgbClr val="333333"/>
                </a:solidFill>
                <a:latin typeface="Times New Roman" panose="02020603050405020304" pitchFamily="18" charset="0"/>
                <a:cs typeface="Times New Roman" panose="02020603050405020304" pitchFamily="18" charset="0"/>
              </a:rPr>
              <a:t>and </a:t>
            </a:r>
            <a:r>
              <a:rPr lang="en-US" sz="5400"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5400" dirty="0">
                <a:solidFill>
                  <a:srgbClr val="333333"/>
                </a:solidFill>
                <a:latin typeface="Times New Roman" panose="02020603050405020304" pitchFamily="18" charset="0"/>
                <a:cs typeface="Times New Roman" panose="02020603050405020304" pitchFamily="18" charset="0"/>
              </a:rPr>
              <a:t>. </a:t>
            </a:r>
            <a:r>
              <a:rPr lang="en-US" sz="5400" b="1" dirty="0">
                <a:solidFill>
                  <a:srgbClr val="333333"/>
                </a:solidFill>
                <a:latin typeface="Times New Roman" panose="02020603050405020304" pitchFamily="18" charset="0"/>
                <a:cs typeface="Times New Roman" panose="02020603050405020304" pitchFamily="18" charset="0"/>
              </a:rPr>
              <a:t>Designing</a:t>
            </a:r>
            <a:r>
              <a:rPr lang="en-US" sz="5400" dirty="0">
                <a:solidFill>
                  <a:srgbClr val="333333"/>
                </a:solidFill>
                <a:latin typeface="Times New Roman" panose="02020603050405020304" pitchFamily="18" charset="0"/>
                <a:cs typeface="Times New Roman" panose="02020603050405020304" pitchFamily="18" charset="0"/>
              </a:rPr>
              <a:t> </a:t>
            </a:r>
            <a:r>
              <a:rPr lang="en-US" sz="5400" b="1" dirty="0">
                <a:solidFill>
                  <a:srgbClr val="333333"/>
                </a:solidFill>
                <a:latin typeface="Times New Roman" panose="02020603050405020304" pitchFamily="18" charset="0"/>
                <a:cs typeface="Times New Roman" panose="02020603050405020304" pitchFamily="18" charset="0"/>
              </a:rPr>
              <a:t>R simulations </a:t>
            </a:r>
            <a:r>
              <a:rPr lang="en-US" sz="5400"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5400" dirty="0">
                <a:solidFill>
                  <a:srgbClr val="333333"/>
                </a:solidFill>
                <a:latin typeface="Times New Roman" panose="02020603050405020304" pitchFamily="18" charset="0"/>
                <a:cs typeface="Times New Roman" panose="02020603050405020304" pitchFamily="18" charset="0"/>
              </a:rPr>
            </a:br>
            <a:endParaRPr lang="en-US" sz="5400" dirty="0">
              <a:solidFill>
                <a:srgbClr val="000000"/>
              </a:solidFill>
              <a:latin typeface="Times New Roman" panose="02020603050405020304" pitchFamily="18" charset="0"/>
              <a:cs typeface="Times New Roman" panose="02020603050405020304" pitchFamily="18" charset="0"/>
            </a:endParaRPr>
          </a:p>
          <a:p>
            <a:br>
              <a:rPr lang="en-US" sz="1100" dirty="0"/>
            </a:br>
            <a:endParaRPr lang="en-US" sz="1100"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623782" y="11157322"/>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I</a:t>
            </a:r>
            <a:r>
              <a:rPr lang="en-US" altLang="ja-JP" sz="4400" b="1" dirty="0">
                <a:solidFill>
                  <a:schemeClr val="bg1"/>
                </a:solidFill>
                <a:latin typeface="Helvetica Neue" charset="0"/>
                <a:ea typeface="Helvetica Neue" charset="0"/>
                <a:cs typeface="Helvetica Neue" charset="0"/>
              </a:rPr>
              <a:t>NTRODUCTION</a:t>
            </a:r>
            <a:endParaRPr kumimoji="1" lang="ja-JP" altLang="en-US" sz="440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623782" y="12172985"/>
            <a:ext cx="14630400" cy="2321908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7342480" y="6701442"/>
            <a:ext cx="14630400" cy="36824663"/>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846026" y="12327525"/>
            <a:ext cx="2242730" cy="584775"/>
          </a:xfrm>
          <a:prstGeom prst="rect">
            <a:avLst/>
          </a:prstGeom>
          <a:noFill/>
        </p:spPr>
        <p:txBody>
          <a:bodyPr wrap="none" rtlCol="0">
            <a:spAutoFit/>
          </a:bodyPr>
          <a:lstStyle/>
          <a:p>
            <a:r>
              <a:rPr lang="en-US" sz="3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896192" y="14724456"/>
            <a:ext cx="2045945" cy="584775"/>
          </a:xfrm>
          <a:prstGeom prst="rect">
            <a:avLst/>
          </a:prstGeom>
          <a:noFill/>
        </p:spPr>
        <p:txBody>
          <a:bodyPr wrap="none" rtlCol="0">
            <a:spAutoFit/>
          </a:bodyPr>
          <a:lstStyle/>
          <a:p>
            <a:r>
              <a:rPr lang="en-US" sz="3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483371" y="16358179"/>
            <a:ext cx="13437827" cy="1938992"/>
          </a:xfrm>
          <a:prstGeom prst="rect">
            <a:avLst/>
          </a:prstGeom>
          <a:noFill/>
        </p:spPr>
        <p:txBody>
          <a:bodyPr wrap="square" rtlCol="0">
            <a:spAutoFit/>
          </a:bodyPr>
          <a:lstStyle/>
          <a:p>
            <a:r>
              <a:rPr lang="en-US" sz="2400" b="1" dirty="0"/>
              <a:t>MCAR</a:t>
            </a:r>
            <a:r>
              <a:rPr lang="en-US" sz="2400" dirty="0"/>
              <a:t>: When probability of missingness for data points in a dataset is constant.</a:t>
            </a:r>
          </a:p>
          <a:p>
            <a:pPr marL="1028700" lvl="1" indent="-571500">
              <a:buFont typeface="Arial" panose="020B0604020202020204" pitchFamily="34" charset="0"/>
              <a:buChar char="•"/>
            </a:pPr>
            <a:r>
              <a:rPr lang="en-US" sz="2400" dirty="0"/>
              <a:t>Each student’s mark is stored in a spreadsheet by the instructor but following a computer update 10% of the data is deleted at random. </a:t>
            </a:r>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483372" y="18045209"/>
            <a:ext cx="13192218" cy="1938992"/>
          </a:xfrm>
          <a:prstGeom prst="rect">
            <a:avLst/>
          </a:prstGeom>
          <a:noFill/>
        </p:spPr>
        <p:txBody>
          <a:bodyPr wrap="square" rtlCol="0">
            <a:spAutoFit/>
          </a:bodyPr>
          <a:lstStyle/>
          <a:p>
            <a:r>
              <a:rPr lang="en-US" sz="2400" b="1" dirty="0"/>
              <a:t>MAR</a:t>
            </a:r>
            <a:r>
              <a:rPr lang="en-US" sz="2400" dirty="0"/>
              <a:t>: When probability of missingness is dependent on some observed variable of the dataset.</a:t>
            </a:r>
          </a:p>
          <a:p>
            <a:pPr marL="800100" lvl="1" indent="-342900">
              <a:buFont typeface="Arial" panose="020B0604020202020204" pitchFamily="34" charset="0"/>
              <a:buChar char="•"/>
            </a:pPr>
            <a:r>
              <a:rPr lang="en-US" sz="24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800100" lvl="1" indent="-342900">
              <a:buFont typeface="Arial" panose="020B0604020202020204" pitchFamily="34" charset="0"/>
              <a:buChar char="•"/>
            </a:pPr>
            <a:endParaRPr lang="en-US" sz="24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398560" y="19588784"/>
            <a:ext cx="13192218" cy="3416320"/>
          </a:xfrm>
          <a:prstGeom prst="rect">
            <a:avLst/>
          </a:prstGeom>
          <a:noFill/>
        </p:spPr>
        <p:txBody>
          <a:bodyPr wrap="square" rtlCol="0">
            <a:spAutoFit/>
          </a:bodyPr>
          <a:lstStyle/>
          <a:p>
            <a:r>
              <a:rPr lang="en-US" sz="2400" b="1" dirty="0"/>
              <a:t>MNAR</a:t>
            </a:r>
            <a:r>
              <a:rPr lang="en-US" sz="2400" dirty="0"/>
              <a:t>: When probability of missingness is dependent on the true value of the data point which we don’t</a:t>
            </a:r>
          </a:p>
          <a:p>
            <a:r>
              <a:rPr lang="en-US" sz="2400" dirty="0"/>
              <a:t>know for all subjects.</a:t>
            </a:r>
          </a:p>
          <a:p>
            <a:r>
              <a:rPr lang="en-US" sz="24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2400" b="1" dirty="0"/>
              <a:t>		– </a:t>
            </a:r>
            <a:r>
              <a:rPr lang="en-US" sz="2400" dirty="0"/>
              <a:t>If a student’s true mark is an A, they are 90% likely to state their true mark. </a:t>
            </a:r>
            <a:r>
              <a:rPr lang="en-US" sz="2400" b="1" dirty="0"/>
              <a:t>– </a:t>
            </a:r>
            <a:r>
              <a:rPr lang="en-US" sz="2400" dirty="0"/>
              <a:t>If a student’s true mark is a B, they are 70% likely to state their true mark. </a:t>
            </a:r>
            <a:r>
              <a:rPr lang="en-US" sz="2400" b="1" dirty="0"/>
              <a:t>– </a:t>
            </a:r>
            <a:r>
              <a:rPr lang="en-US" sz="2400" dirty="0"/>
              <a:t>If a student’s true mark is a C, they are 50% likely to state their true mark. </a:t>
            </a:r>
          </a:p>
          <a:p>
            <a:pPr marL="342900" indent="-342900">
              <a:buFont typeface="Arial" panose="020B0604020202020204" pitchFamily="34" charset="0"/>
              <a:buChar char="•"/>
            </a:pPr>
            <a:endParaRPr lang="en-US" sz="2400" dirty="0"/>
          </a:p>
        </p:txBody>
      </p:sp>
      <p:sp>
        <p:nvSpPr>
          <p:cNvPr id="796" name="TextBox 795">
            <a:extLst>
              <a:ext uri="{FF2B5EF4-FFF2-40B4-BE49-F238E27FC236}">
                <a16:creationId xmlns:a16="http://schemas.microsoft.com/office/drawing/2014/main" id="{35A875C4-04CD-A699-A38C-BFFE94B24C83}"/>
              </a:ext>
            </a:extLst>
          </p:cNvPr>
          <p:cNvSpPr txBox="1"/>
          <p:nvPr/>
        </p:nvSpPr>
        <p:spPr>
          <a:xfrm>
            <a:off x="1201628" y="23533496"/>
            <a:ext cx="12495728" cy="830997"/>
          </a:xfrm>
          <a:prstGeom prst="rect">
            <a:avLst/>
          </a:prstGeom>
          <a:noFill/>
        </p:spPr>
        <p:txBody>
          <a:bodyPr wrap="none" rtlCol="0">
            <a:spAutoFit/>
          </a:bodyPr>
          <a:lstStyle/>
          <a:p>
            <a:r>
              <a:rPr lang="en-US" sz="2400" b="1" dirty="0"/>
              <a:t>Listwise Deletion</a:t>
            </a:r>
            <a:r>
              <a:rPr lang="en-US" sz="2400" dirty="0"/>
              <a:t>: Eliminates all observations containing ANY missing values in variables of interest</a:t>
            </a:r>
          </a:p>
          <a:p>
            <a:r>
              <a:rPr lang="en-US" sz="24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201628" y="28299548"/>
            <a:ext cx="13928878" cy="1938992"/>
          </a:xfrm>
          <a:prstGeom prst="rect">
            <a:avLst/>
          </a:prstGeom>
          <a:noFill/>
        </p:spPr>
        <p:txBody>
          <a:bodyPr wrap="none" rtlCol="0">
            <a:spAutoFit/>
          </a:bodyPr>
          <a:lstStyle/>
          <a:p>
            <a:r>
              <a:rPr lang="en-US" sz="2400" b="1" dirty="0"/>
              <a:t>Multiple Imputation</a:t>
            </a:r>
            <a:r>
              <a:rPr lang="en-US" sz="2400" dirty="0"/>
              <a:t>:</a:t>
            </a:r>
          </a:p>
          <a:p>
            <a:pPr marL="914400" lvl="1" indent="-457200">
              <a:buFont typeface="+mj-lt"/>
              <a:buAutoNum type="arabicPeriod"/>
            </a:pPr>
            <a:r>
              <a:rPr lang="en-US" sz="2400" dirty="0"/>
              <a:t>Takes incomplete dataset and creates multiple copies of it.</a:t>
            </a:r>
          </a:p>
          <a:p>
            <a:pPr marL="914400" lvl="1" indent="-457200">
              <a:buFont typeface="+mj-lt"/>
              <a:buAutoNum type="arabicPeriod"/>
            </a:pPr>
            <a:r>
              <a:rPr lang="en-US" sz="2400" dirty="0"/>
              <a:t>Impute incomplete columns with plausible values through an iterative predictive method for each copy</a:t>
            </a:r>
          </a:p>
          <a:p>
            <a:pPr marL="914400" lvl="1" indent="-457200">
              <a:buFont typeface="+mj-lt"/>
              <a:buAutoNum type="arabicPeriod"/>
            </a:pPr>
            <a:r>
              <a:rPr lang="en-US" sz="2400" dirty="0"/>
              <a:t>Obtain estimate for parameter of interest for each copy</a:t>
            </a:r>
          </a:p>
          <a:p>
            <a:pPr marL="914400" lvl="1" indent="-457200">
              <a:buFont typeface="+mj-lt"/>
              <a:buAutoNum type="arabicPeriod"/>
            </a:pPr>
            <a:r>
              <a:rPr lang="en-US" sz="24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201628" y="15463971"/>
            <a:ext cx="4520020" cy="584775"/>
          </a:xfrm>
          <a:prstGeom prst="rect">
            <a:avLst/>
          </a:prstGeom>
          <a:noFill/>
        </p:spPr>
        <p:txBody>
          <a:bodyPr wrap="none" rtlCol="0">
            <a:spAutoFit/>
          </a:bodyPr>
          <a:lstStyle/>
          <a:p>
            <a:r>
              <a:rPr lang="en-US" sz="3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201628" y="22712716"/>
            <a:ext cx="3999428" cy="584775"/>
          </a:xfrm>
          <a:prstGeom prst="rect">
            <a:avLst/>
          </a:prstGeom>
          <a:noFill/>
        </p:spPr>
        <p:txBody>
          <a:bodyPr wrap="none" rtlCol="0">
            <a:spAutoFit/>
          </a:bodyPr>
          <a:lstStyle/>
          <a:p>
            <a:r>
              <a:rPr lang="en-US" sz="3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201628" y="13277411"/>
            <a:ext cx="13747118" cy="1569660"/>
          </a:xfrm>
          <a:prstGeom prst="rect">
            <a:avLst/>
          </a:prstGeom>
          <a:noFill/>
        </p:spPr>
        <p:txBody>
          <a:bodyPr wrap="square" rtlCol="0">
            <a:spAutoFit/>
          </a:bodyPr>
          <a:lstStyle/>
          <a:p>
            <a:pPr marL="571486" indent="-571486">
              <a:buFont typeface="Arial" panose="020B0604020202020204" pitchFamily="34" charset="0"/>
              <a:buChar char="•"/>
            </a:pPr>
            <a:r>
              <a:rPr lang="en-US" sz="2400" dirty="0"/>
              <a:t>Interested in what scenarios different imputation techniques should be used to reduce runtime without sacrificing bias, error, and other performance measures.</a:t>
            </a:r>
          </a:p>
          <a:p>
            <a:pPr marL="571486" indent="-571486">
              <a:buFont typeface="Arial" panose="020B0604020202020204" pitchFamily="34" charset="0"/>
              <a:buChar char="•"/>
            </a:pPr>
            <a:r>
              <a:rPr lang="en-US" sz="2400" dirty="0"/>
              <a:t>Determine the types of missing data in the real world</a:t>
            </a:r>
          </a:p>
          <a:p>
            <a:pPr marL="571486" indent="-571486">
              <a:buFont typeface="Arial" panose="020B0604020202020204" pitchFamily="34" charset="0"/>
              <a:buChar char="•"/>
            </a:pPr>
            <a:endParaRPr lang="en-US" sz="24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7342480" y="5670158"/>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a:t>
            </a:r>
            <a:r>
              <a:rPr lang="en-US" altLang="ja-JP" sz="4400" b="1" dirty="0">
                <a:solidFill>
                  <a:schemeClr val="bg1"/>
                </a:solidFill>
                <a:latin typeface="Helvetica Neue" charset="0"/>
                <a:ea typeface="Helvetica Neue" charset="0"/>
                <a:cs typeface="Helvetica Neue" charset="0"/>
              </a:rPr>
              <a:t>INVESTIGATIONS</a:t>
            </a:r>
            <a:endParaRPr kumimoji="1" lang="ja-JP" altLang="en-US" sz="440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7358779" y="6934497"/>
            <a:ext cx="15677187" cy="738664"/>
          </a:xfrm>
          <a:prstGeom prst="rect">
            <a:avLst/>
          </a:prstGeom>
          <a:noFill/>
        </p:spPr>
        <p:txBody>
          <a:bodyPr wrap="square" rtlCol="0">
            <a:spAutoFit/>
          </a:bodyPr>
          <a:lstStyle/>
          <a:p>
            <a:r>
              <a:rPr lang="en-US" sz="4100" b="1" dirty="0">
                <a:solidFill>
                  <a:schemeClr val="accent2"/>
                </a:solidFill>
              </a:rPr>
              <a:t>(1) Multiple imputation under varying levels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7570163" y="21383204"/>
            <a:ext cx="14479605" cy="769441"/>
          </a:xfrm>
          <a:prstGeom prst="rect">
            <a:avLst/>
          </a:prstGeom>
          <a:noFill/>
        </p:spPr>
        <p:txBody>
          <a:bodyPr wrap="none" rtlCol="0">
            <a:spAutoFit/>
          </a:bodyPr>
          <a:lstStyle/>
          <a:p>
            <a:r>
              <a:rPr lang="en-US" sz="4400" b="1" dirty="0">
                <a:solidFill>
                  <a:schemeClr val="accent2"/>
                </a:solidFill>
              </a:rPr>
              <a:t>(2) When Listwise Deletion Outperforms Multiple Imputation</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7644668" y="22127728"/>
            <a:ext cx="8163325" cy="707886"/>
          </a:xfrm>
          <a:prstGeom prst="rect">
            <a:avLst/>
          </a:prstGeom>
          <a:noFill/>
        </p:spPr>
        <p:txBody>
          <a:bodyPr wrap="none" rtlCol="0">
            <a:spAutoFit/>
          </a:bodyPr>
          <a:lstStyle/>
          <a:p>
            <a:r>
              <a:rPr lang="en-US" sz="4000" b="1" dirty="0">
                <a:solidFill>
                  <a:schemeClr val="accent2">
                    <a:lumMod val="75000"/>
                  </a:schemeClr>
                </a:solidFill>
              </a:rPr>
              <a:t>Case 1: </a:t>
            </a:r>
            <a:r>
              <a:rPr lang="en-US" sz="3600" b="1" dirty="0">
                <a:solidFill>
                  <a:schemeClr val="accent2">
                    <a:lumMod val="75000"/>
                  </a:schemeClr>
                </a:solidFill>
              </a:rPr>
              <a:t>Missing Data only in Response </a:t>
            </a:r>
            <a:r>
              <a:rPr lang="en-US" sz="3600" b="1" i="1" dirty="0">
                <a:solidFill>
                  <a:schemeClr val="accent2">
                    <a:lumMod val="75000"/>
                  </a:schemeClr>
                </a:solidFill>
              </a:rPr>
              <a:t>Y</a:t>
            </a:r>
            <a:r>
              <a:rPr lang="en-US" sz="3600" b="1" dirty="0">
                <a:solidFill>
                  <a:schemeClr val="accent2">
                    <a:lumMod val="75000"/>
                  </a:schemeClr>
                </a:solidFill>
              </a:rPr>
              <a:t>  </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7642609" y="13275269"/>
            <a:ext cx="6718290" cy="3592130"/>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7619105" y="11457554"/>
            <a:ext cx="6669479" cy="1971767"/>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7642608" y="9970167"/>
            <a:ext cx="5787684" cy="1774036"/>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7642608" y="7976925"/>
            <a:ext cx="6702691" cy="226283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25098567" y="7733648"/>
                <a:ext cx="5483004" cy="2878160"/>
              </a:xfrm>
              <a:prstGeom prst="rect">
                <a:avLst/>
              </a:prstGeom>
              <a:noFill/>
            </p:spPr>
            <p:txBody>
              <a:bodyPr wrap="square" rtlCol="0">
                <a:spAutoFit/>
              </a:bodyPr>
              <a:lstStyle/>
              <a:p>
                <a:pPr>
                  <a:lnSpc>
                    <a:spcPct val="150000"/>
                  </a:lnSpc>
                </a:pPr>
                <a:r>
                  <a:rPr lang="en-US" sz="2400" b="1" dirty="0"/>
                  <a:t>Simulate determining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𝜷</m:t>
                        </m:r>
                      </m:e>
                      <m:sub>
                        <m:r>
                          <a:rPr lang="en-US" sz="2400" b="1" i="1" smtClean="0">
                            <a:latin typeface="Cambria Math" panose="02040503050406030204" pitchFamily="18" charset="0"/>
                          </a:rPr>
                          <m:t>𝟏</m:t>
                        </m:r>
                      </m:sub>
                    </m:sSub>
                    <m:r>
                      <a:rPr lang="en-US" sz="2400" b="1" i="1" smtClean="0">
                        <a:latin typeface="Cambria Math" panose="02040503050406030204" pitchFamily="18" charset="0"/>
                      </a:rPr>
                      <m:t>=</m:t>
                    </m:r>
                    <m:r>
                      <a:rPr lang="en-US" sz="2400" b="1" i="1" smtClean="0">
                        <a:latin typeface="Cambria Math" panose="02040503050406030204" pitchFamily="18" charset="0"/>
                      </a:rPr>
                      <m:t>𝟏</m:t>
                    </m:r>
                  </m:oMath>
                </a14:m>
                <a:endParaRPr lang="en-US" sz="2400" b="1" dirty="0"/>
              </a:p>
              <a:p>
                <a:pPr marL="800100" lvl="1" indent="-342900">
                  <a:lnSpc>
                    <a:spcPct val="150000"/>
                  </a:lnSpc>
                  <a:buFont typeface="+mj-lt"/>
                  <a:buAutoNum type="arabicPeriod"/>
                </a:pPr>
                <a:r>
                  <a:rPr lang="en-US" sz="2400" dirty="0"/>
                  <a:t>MCAR: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a14:m>
                <a:endParaRPr lang="en-US" sz="2400" dirty="0"/>
              </a:p>
              <a:p>
                <a:pPr marL="800100" lvl="1" indent="-342900">
                  <a:lnSpc>
                    <a:spcPct val="150000"/>
                  </a:lnSpc>
                  <a:buFont typeface="+mj-lt"/>
                  <a:buAutoNum type="arabicPeriod"/>
                </a:pPr>
                <a:r>
                  <a:rPr lang="en-US" sz="2400" dirty="0"/>
                  <a:t>MAR: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a14:m>
                <a:endParaRPr lang="en-US" sz="2400" b="0" dirty="0"/>
              </a:p>
              <a:p>
                <a:pPr marL="800100" lvl="1" indent="-342900">
                  <a:lnSpc>
                    <a:spcPct val="150000"/>
                  </a:lnSpc>
                  <a:buFont typeface="+mj-lt"/>
                  <a:buAutoNum type="arabicPeriod"/>
                </a:pPr>
                <a:r>
                  <a:rPr lang="en-US" sz="2400" dirty="0"/>
                  <a:t>MNAR: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𝑖</m:t>
                        </m:r>
                      </m:sub>
                    </m:sSub>
                  </m:oMath>
                </a14:m>
                <a:endParaRPr lang="en-US" sz="2400" dirty="0"/>
              </a:p>
              <a:p>
                <a:pPr marL="342900" indent="-342900">
                  <a:lnSpc>
                    <a:spcPct val="150000"/>
                  </a:lnSpc>
                  <a:buFont typeface="+mj-lt"/>
                  <a:buAutoNum type="arabicPeriod"/>
                </a:pPr>
                <a:endParaRPr lang="en-US" sz="24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25098567" y="7733648"/>
                <a:ext cx="5483004" cy="2878160"/>
              </a:xfrm>
              <a:prstGeom prst="rect">
                <a:avLst/>
              </a:prstGeom>
              <a:blipFill>
                <a:blip r:embed="rId8"/>
                <a:stretch>
                  <a:fillRect l="-1848"/>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24959822" y="10822806"/>
            <a:ext cx="5621749" cy="226283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24959822" y="13451628"/>
            <a:ext cx="6718289" cy="3390751"/>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24980006" y="11836059"/>
            <a:ext cx="6375793" cy="431911"/>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7536766" y="7739652"/>
            <a:ext cx="7095131" cy="93353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17">
            <a:extLst>
              <a:ext uri="{FF2B5EF4-FFF2-40B4-BE49-F238E27FC236}">
                <a16:creationId xmlns:a16="http://schemas.microsoft.com/office/drawing/2014/main" id="{54358222-7D5A-30CE-5B9C-AE624AAB2A59}"/>
              </a:ext>
            </a:extLst>
          </p:cNvPr>
          <p:cNvSpPr/>
          <p:nvPr/>
        </p:nvSpPr>
        <p:spPr>
          <a:xfrm>
            <a:off x="24754276" y="7726526"/>
            <a:ext cx="7095131" cy="93353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extLst>
              <p:ext uri="{D42A27DB-BD31-4B8C-83A1-F6EECF244321}">
                <p14:modId xmlns:p14="http://schemas.microsoft.com/office/powerpoint/2010/main" val="3709606505"/>
              </p:ext>
            </p:extLst>
          </p:nvPr>
        </p:nvGraphicFramePr>
        <p:xfrm>
          <a:off x="18670100" y="17270507"/>
          <a:ext cx="11897835" cy="3947900"/>
        </p:xfrm>
        <a:graphic>
          <a:graphicData uri="http://schemas.openxmlformats.org/drawingml/2006/table">
            <a:tbl>
              <a:tblPr firstRow="1" bandRow="1">
                <a:tableStyleId>{5C22544A-7EE6-4342-B048-85BDC9FD1C3A}</a:tableStyleId>
              </a:tblPr>
              <a:tblGrid>
                <a:gridCol w="2379567">
                  <a:extLst>
                    <a:ext uri="{9D8B030D-6E8A-4147-A177-3AD203B41FA5}">
                      <a16:colId xmlns:a16="http://schemas.microsoft.com/office/drawing/2014/main" val="2639204986"/>
                    </a:ext>
                  </a:extLst>
                </a:gridCol>
                <a:gridCol w="2379567">
                  <a:extLst>
                    <a:ext uri="{9D8B030D-6E8A-4147-A177-3AD203B41FA5}">
                      <a16:colId xmlns:a16="http://schemas.microsoft.com/office/drawing/2014/main" val="2690891796"/>
                    </a:ext>
                  </a:extLst>
                </a:gridCol>
                <a:gridCol w="2379567">
                  <a:extLst>
                    <a:ext uri="{9D8B030D-6E8A-4147-A177-3AD203B41FA5}">
                      <a16:colId xmlns:a16="http://schemas.microsoft.com/office/drawing/2014/main" val="3723378948"/>
                    </a:ext>
                  </a:extLst>
                </a:gridCol>
                <a:gridCol w="2379567">
                  <a:extLst>
                    <a:ext uri="{9D8B030D-6E8A-4147-A177-3AD203B41FA5}">
                      <a16:colId xmlns:a16="http://schemas.microsoft.com/office/drawing/2014/main" val="1498371569"/>
                    </a:ext>
                  </a:extLst>
                </a:gridCol>
                <a:gridCol w="2379567">
                  <a:extLst>
                    <a:ext uri="{9D8B030D-6E8A-4147-A177-3AD203B41FA5}">
                      <a16:colId xmlns:a16="http://schemas.microsoft.com/office/drawing/2014/main" val="889807820"/>
                    </a:ext>
                  </a:extLst>
                </a:gridCol>
              </a:tblGrid>
              <a:tr h="410296">
                <a:tc>
                  <a:txBody>
                    <a:bodyPr/>
                    <a:lstStyle/>
                    <a:p>
                      <a:endParaRPr lang="en-US" sz="2400" dirty="0"/>
                    </a:p>
                  </a:txBody>
                  <a:tcPr>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2400" dirty="0"/>
                        <a:t>Estimate</a:t>
                      </a:r>
                    </a:p>
                  </a:txBody>
                  <a:tcPr/>
                </a:tc>
                <a:tc>
                  <a:txBody>
                    <a:bodyPr/>
                    <a:lstStyle/>
                    <a:p>
                      <a:r>
                        <a:rPr lang="en-US" sz="2400" dirty="0"/>
                        <a:t>PB</a:t>
                      </a:r>
                    </a:p>
                  </a:txBody>
                  <a:tcPr/>
                </a:tc>
                <a:tc>
                  <a:txBody>
                    <a:bodyPr/>
                    <a:lstStyle/>
                    <a:p>
                      <a:r>
                        <a:rPr lang="en-US" sz="2400" dirty="0"/>
                        <a:t>CR</a:t>
                      </a:r>
                    </a:p>
                  </a:txBody>
                  <a:tcPr/>
                </a:tc>
                <a:tc>
                  <a:txBody>
                    <a:bodyPr/>
                    <a:lstStyle/>
                    <a:p>
                      <a:r>
                        <a:rPr lang="en-US" sz="2400" dirty="0"/>
                        <a:t>AW</a:t>
                      </a:r>
                    </a:p>
                  </a:txBody>
                  <a:tcPr/>
                </a:tc>
                <a:extLst>
                  <a:ext uri="{0D108BD9-81ED-4DB2-BD59-A6C34878D82A}">
                    <a16:rowId xmlns:a16="http://schemas.microsoft.com/office/drawing/2014/main" val="1025636070"/>
                  </a:ext>
                </a:extLst>
              </a:tr>
              <a:tr h="302595">
                <a:tc>
                  <a:txBody>
                    <a:bodyPr/>
                    <a:lstStyle/>
                    <a:p>
                      <a:r>
                        <a:rPr lang="en-US" sz="2400" dirty="0"/>
                        <a:t>MCAR</a:t>
                      </a:r>
                    </a:p>
                  </a:txBody>
                  <a:tcPr>
                    <a:solidFill>
                      <a:schemeClr val="accent2"/>
                    </a:solidFill>
                  </a:tcPr>
                </a:tc>
                <a:tc>
                  <a:txBody>
                    <a:bodyPr/>
                    <a:lstStyle/>
                    <a:p>
                      <a:r>
                        <a:rPr lang="en-US" sz="2400" dirty="0"/>
                        <a:t>0.9779</a:t>
                      </a:r>
                    </a:p>
                  </a:txBody>
                  <a:tcPr/>
                </a:tc>
                <a:tc>
                  <a:txBody>
                    <a:bodyPr/>
                    <a:lstStyle/>
                    <a:p>
                      <a:r>
                        <a:rPr lang="en-US" sz="2400" dirty="0"/>
                        <a:t>2.209</a:t>
                      </a:r>
                    </a:p>
                  </a:txBody>
                  <a:tcPr/>
                </a:tc>
                <a:tc>
                  <a:txBody>
                    <a:bodyPr/>
                    <a:lstStyle/>
                    <a:p>
                      <a:r>
                        <a:rPr lang="en-US" sz="2400" dirty="0"/>
                        <a:t>0.97</a:t>
                      </a:r>
                    </a:p>
                  </a:txBody>
                  <a:tcPr/>
                </a:tc>
                <a:tc>
                  <a:txBody>
                    <a:bodyPr/>
                    <a:lstStyle/>
                    <a:p>
                      <a:r>
                        <a:rPr lang="en-US" sz="2400" dirty="0"/>
                        <a:t>0.102</a:t>
                      </a:r>
                    </a:p>
                  </a:txBody>
                  <a:tcPr/>
                </a:tc>
                <a:extLst>
                  <a:ext uri="{0D108BD9-81ED-4DB2-BD59-A6C34878D82A}">
                    <a16:rowId xmlns:a16="http://schemas.microsoft.com/office/drawing/2014/main" val="2450062889"/>
                  </a:ext>
                </a:extLst>
              </a:tr>
              <a:tr h="410296">
                <a:tc>
                  <a:txBody>
                    <a:bodyPr/>
                    <a:lstStyle/>
                    <a:p>
                      <a:r>
                        <a:rPr lang="en-US" sz="2400" dirty="0"/>
                        <a:t>MAR-light</a:t>
                      </a:r>
                    </a:p>
                  </a:txBody>
                  <a:tcPr>
                    <a:solidFill>
                      <a:schemeClr val="accent2"/>
                    </a:solidFill>
                  </a:tcPr>
                </a:tc>
                <a:tc>
                  <a:txBody>
                    <a:bodyPr/>
                    <a:lstStyle/>
                    <a:p>
                      <a:r>
                        <a:rPr lang="en-US" sz="2400" dirty="0"/>
                        <a:t>0.9768</a:t>
                      </a:r>
                    </a:p>
                  </a:txBody>
                  <a:tcPr/>
                </a:tc>
                <a:tc>
                  <a:txBody>
                    <a:bodyPr/>
                    <a:lstStyle/>
                    <a:p>
                      <a:r>
                        <a:rPr lang="en-US" sz="2400" dirty="0"/>
                        <a:t>2.315</a:t>
                      </a:r>
                    </a:p>
                  </a:txBody>
                  <a:tcPr/>
                </a:tc>
                <a:tc>
                  <a:txBody>
                    <a:bodyPr/>
                    <a:lstStyle/>
                    <a:p>
                      <a:r>
                        <a:rPr lang="en-US" sz="2400" dirty="0"/>
                        <a:t>0.91</a:t>
                      </a:r>
                    </a:p>
                  </a:txBody>
                  <a:tcPr/>
                </a:tc>
                <a:tc>
                  <a:txBody>
                    <a:bodyPr/>
                    <a:lstStyle/>
                    <a:p>
                      <a:r>
                        <a:rPr lang="en-US" sz="2400" dirty="0"/>
                        <a:t>0.108</a:t>
                      </a:r>
                    </a:p>
                  </a:txBody>
                  <a:tcPr/>
                </a:tc>
                <a:extLst>
                  <a:ext uri="{0D108BD9-81ED-4DB2-BD59-A6C34878D82A}">
                    <a16:rowId xmlns:a16="http://schemas.microsoft.com/office/drawing/2014/main" val="106183214"/>
                  </a:ext>
                </a:extLst>
              </a:tr>
              <a:tr h="602350">
                <a:tc>
                  <a:txBody>
                    <a:bodyPr/>
                    <a:lstStyle/>
                    <a:p>
                      <a:r>
                        <a:rPr lang="en-US" sz="2400" dirty="0"/>
                        <a:t>MAR-moderate</a:t>
                      </a:r>
                    </a:p>
                  </a:txBody>
                  <a:tcPr>
                    <a:solidFill>
                      <a:schemeClr val="accent2"/>
                    </a:solidFill>
                  </a:tcPr>
                </a:tc>
                <a:tc>
                  <a:txBody>
                    <a:bodyPr/>
                    <a:lstStyle/>
                    <a:p>
                      <a:r>
                        <a:rPr lang="en-US" sz="2400" dirty="0"/>
                        <a:t>0.9799</a:t>
                      </a:r>
                    </a:p>
                  </a:txBody>
                  <a:tcPr/>
                </a:tc>
                <a:tc>
                  <a:txBody>
                    <a:bodyPr/>
                    <a:lstStyle/>
                    <a:p>
                      <a:r>
                        <a:rPr lang="en-US" sz="2400" dirty="0"/>
                        <a:t>2.011</a:t>
                      </a:r>
                    </a:p>
                  </a:txBody>
                  <a:tcPr/>
                </a:tc>
                <a:tc>
                  <a:txBody>
                    <a:bodyPr/>
                    <a:lstStyle/>
                    <a:p>
                      <a:r>
                        <a:rPr lang="en-US" sz="2400" dirty="0"/>
                        <a:t>0.91</a:t>
                      </a:r>
                    </a:p>
                  </a:txBody>
                  <a:tcPr/>
                </a:tc>
                <a:tc>
                  <a:txBody>
                    <a:bodyPr/>
                    <a:lstStyle/>
                    <a:p>
                      <a:r>
                        <a:rPr lang="en-US" sz="2400" dirty="0"/>
                        <a:t>0.095</a:t>
                      </a:r>
                    </a:p>
                  </a:txBody>
                  <a:tcPr/>
                </a:tc>
                <a:extLst>
                  <a:ext uri="{0D108BD9-81ED-4DB2-BD59-A6C34878D82A}">
                    <a16:rowId xmlns:a16="http://schemas.microsoft.com/office/drawing/2014/main" val="2167119470"/>
                  </a:ext>
                </a:extLst>
              </a:tr>
              <a:tr h="414239">
                <a:tc>
                  <a:txBody>
                    <a:bodyPr/>
                    <a:lstStyle/>
                    <a:p>
                      <a:r>
                        <a:rPr lang="en-US" sz="2400" dirty="0"/>
                        <a:t>MAR-heavy</a:t>
                      </a:r>
                    </a:p>
                  </a:txBody>
                  <a:tcPr>
                    <a:solidFill>
                      <a:schemeClr val="accent2"/>
                    </a:solidFill>
                  </a:tcPr>
                </a:tc>
                <a:tc>
                  <a:txBody>
                    <a:bodyPr/>
                    <a:lstStyle/>
                    <a:p>
                      <a:r>
                        <a:rPr lang="en-US" sz="2400" dirty="0"/>
                        <a:t>0.9841</a:t>
                      </a:r>
                    </a:p>
                  </a:txBody>
                  <a:tcPr/>
                </a:tc>
                <a:tc>
                  <a:txBody>
                    <a:bodyPr/>
                    <a:lstStyle/>
                    <a:p>
                      <a:r>
                        <a:rPr lang="en-US" sz="2400" dirty="0"/>
                        <a:t>1.588</a:t>
                      </a:r>
                    </a:p>
                  </a:txBody>
                  <a:tcPr/>
                </a:tc>
                <a:tc>
                  <a:txBody>
                    <a:bodyPr/>
                    <a:lstStyle/>
                    <a:p>
                      <a:r>
                        <a:rPr lang="en-US" sz="2400" dirty="0"/>
                        <a:t>0.90</a:t>
                      </a:r>
                    </a:p>
                  </a:txBody>
                  <a:tcPr/>
                </a:tc>
                <a:tc>
                  <a:txBody>
                    <a:bodyPr/>
                    <a:lstStyle/>
                    <a:p>
                      <a:r>
                        <a:rPr lang="en-US" sz="2400" dirty="0"/>
                        <a:t>0.082</a:t>
                      </a:r>
                    </a:p>
                  </a:txBody>
                  <a:tcPr/>
                </a:tc>
                <a:extLst>
                  <a:ext uri="{0D108BD9-81ED-4DB2-BD59-A6C34878D82A}">
                    <a16:rowId xmlns:a16="http://schemas.microsoft.com/office/drawing/2014/main" val="4197118472"/>
                  </a:ext>
                </a:extLst>
              </a:tr>
              <a:tr h="414239">
                <a:tc>
                  <a:txBody>
                    <a:bodyPr/>
                    <a:lstStyle/>
                    <a:p>
                      <a:r>
                        <a:rPr lang="en-US" sz="2400" dirty="0"/>
                        <a:t>MNAR-light</a:t>
                      </a:r>
                    </a:p>
                  </a:txBody>
                  <a:tcPr>
                    <a:solidFill>
                      <a:schemeClr val="accent2"/>
                    </a:solidFill>
                  </a:tcPr>
                </a:tc>
                <a:tc>
                  <a:txBody>
                    <a:bodyPr/>
                    <a:lstStyle/>
                    <a:p>
                      <a:r>
                        <a:rPr lang="en-US" sz="2400" dirty="0"/>
                        <a:t>1.0174</a:t>
                      </a:r>
                    </a:p>
                  </a:txBody>
                  <a:tcPr/>
                </a:tc>
                <a:tc>
                  <a:txBody>
                    <a:bodyPr/>
                    <a:lstStyle/>
                    <a:p>
                      <a:r>
                        <a:rPr lang="en-US" sz="2400" dirty="0"/>
                        <a:t>1.740</a:t>
                      </a:r>
                    </a:p>
                  </a:txBody>
                  <a:tcPr/>
                </a:tc>
                <a:tc>
                  <a:txBody>
                    <a:bodyPr/>
                    <a:lstStyle/>
                    <a:p>
                      <a:r>
                        <a:rPr lang="en-US" sz="2400" dirty="0"/>
                        <a:t>0.96</a:t>
                      </a:r>
                    </a:p>
                  </a:txBody>
                  <a:tcPr/>
                </a:tc>
                <a:tc>
                  <a:txBody>
                    <a:bodyPr/>
                    <a:lstStyle/>
                    <a:p>
                      <a:r>
                        <a:rPr lang="en-US" sz="2400" dirty="0"/>
                        <a:t>0.306</a:t>
                      </a:r>
                    </a:p>
                  </a:txBody>
                  <a:tcPr/>
                </a:tc>
                <a:extLst>
                  <a:ext uri="{0D108BD9-81ED-4DB2-BD59-A6C34878D82A}">
                    <a16:rowId xmlns:a16="http://schemas.microsoft.com/office/drawing/2014/main" val="4122388607"/>
                  </a:ext>
                </a:extLst>
              </a:tr>
              <a:tr h="602350">
                <a:tc>
                  <a:txBody>
                    <a:bodyPr/>
                    <a:lstStyle/>
                    <a:p>
                      <a:r>
                        <a:rPr lang="en-US" sz="2400" dirty="0"/>
                        <a:t>MNAR-moderate</a:t>
                      </a:r>
                    </a:p>
                  </a:txBody>
                  <a:tcPr>
                    <a:solidFill>
                      <a:schemeClr val="accent2"/>
                    </a:solidFill>
                  </a:tcPr>
                </a:tc>
                <a:tc>
                  <a:txBody>
                    <a:bodyPr/>
                    <a:lstStyle/>
                    <a:p>
                      <a:r>
                        <a:rPr lang="en-US" sz="2400" dirty="0"/>
                        <a:t>1.0262</a:t>
                      </a:r>
                    </a:p>
                  </a:txBody>
                  <a:tcPr/>
                </a:tc>
                <a:tc>
                  <a:txBody>
                    <a:bodyPr/>
                    <a:lstStyle/>
                    <a:p>
                      <a:r>
                        <a:rPr lang="en-US" sz="2400" dirty="0"/>
                        <a:t>2.615</a:t>
                      </a:r>
                    </a:p>
                  </a:txBody>
                  <a:tcPr/>
                </a:tc>
                <a:tc>
                  <a:txBody>
                    <a:bodyPr/>
                    <a:lstStyle/>
                    <a:p>
                      <a:r>
                        <a:rPr lang="en-US" sz="2400" dirty="0"/>
                        <a:t>0.95</a:t>
                      </a:r>
                    </a:p>
                  </a:txBody>
                  <a:tcPr/>
                </a:tc>
                <a:tc>
                  <a:txBody>
                    <a:bodyPr/>
                    <a:lstStyle/>
                    <a:p>
                      <a:r>
                        <a:rPr lang="en-US" sz="2400" dirty="0"/>
                        <a:t>0.331</a:t>
                      </a:r>
                    </a:p>
                  </a:txBody>
                  <a:tcPr/>
                </a:tc>
                <a:extLst>
                  <a:ext uri="{0D108BD9-81ED-4DB2-BD59-A6C34878D82A}">
                    <a16:rowId xmlns:a16="http://schemas.microsoft.com/office/drawing/2014/main" val="1306177704"/>
                  </a:ext>
                </a:extLst>
              </a:tr>
              <a:tr h="414239">
                <a:tc>
                  <a:txBody>
                    <a:bodyPr/>
                    <a:lstStyle/>
                    <a:p>
                      <a:r>
                        <a:rPr lang="en-US" sz="2400" dirty="0"/>
                        <a:t>MNAR-heavy</a:t>
                      </a:r>
                    </a:p>
                  </a:txBody>
                  <a:tcPr>
                    <a:solidFill>
                      <a:schemeClr val="accent2"/>
                    </a:solidFill>
                  </a:tcPr>
                </a:tc>
                <a:tc>
                  <a:txBody>
                    <a:bodyPr/>
                    <a:lstStyle/>
                    <a:p>
                      <a:r>
                        <a:rPr lang="en-US" sz="2400" dirty="0"/>
                        <a:t>1.0485</a:t>
                      </a:r>
                    </a:p>
                  </a:txBody>
                  <a:tcPr/>
                </a:tc>
                <a:tc>
                  <a:txBody>
                    <a:bodyPr/>
                    <a:lstStyle/>
                    <a:p>
                      <a:r>
                        <a:rPr lang="en-US" sz="2400" dirty="0"/>
                        <a:t>4.853</a:t>
                      </a:r>
                    </a:p>
                  </a:txBody>
                  <a:tcPr/>
                </a:tc>
                <a:tc>
                  <a:txBody>
                    <a:bodyPr/>
                    <a:lstStyle/>
                    <a:p>
                      <a:r>
                        <a:rPr lang="en-US" sz="2400" dirty="0"/>
                        <a:t>0.88</a:t>
                      </a:r>
                    </a:p>
                  </a:txBody>
                  <a:tcPr/>
                </a:tc>
                <a:tc>
                  <a:txBody>
                    <a:bodyPr/>
                    <a:lstStyle/>
                    <a:p>
                      <a:r>
                        <a:rPr lang="en-US" sz="2400" dirty="0"/>
                        <a:t>0.388</a:t>
                      </a:r>
                    </a:p>
                  </a:txBody>
                  <a:tcPr/>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7573472" y="17193130"/>
            <a:ext cx="14275935" cy="4112697"/>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704754" y="24114919"/>
            <a:ext cx="12608486" cy="4069229"/>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3026080" y="30308164"/>
            <a:ext cx="8128000" cy="4864100"/>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9901739" y="30867877"/>
            <a:ext cx="442750" cy="369332"/>
          </a:xfrm>
          <a:prstGeom prst="rect">
            <a:avLst/>
          </a:prstGeom>
          <a:noFill/>
        </p:spPr>
        <p:txBody>
          <a:bodyPr wrap="none" rtlCol="0">
            <a:spAutoFit/>
          </a:bodyPr>
          <a:lstStyle/>
          <a:p>
            <a:r>
              <a:rPr lang="en-US" dirty="0"/>
              <a:t>[1]</a:t>
            </a:r>
          </a:p>
        </p:txBody>
      </p:sp>
      <p:sp>
        <p:nvSpPr>
          <p:cNvPr id="5" name="TextBox 4">
            <a:extLst>
              <a:ext uri="{FF2B5EF4-FFF2-40B4-BE49-F238E27FC236}">
                <a16:creationId xmlns:a16="http://schemas.microsoft.com/office/drawing/2014/main" id="{B326DCEF-4B94-AB82-FC9E-CBA273E0786E}"/>
              </a:ext>
            </a:extLst>
          </p:cNvPr>
          <p:cNvSpPr txBox="1"/>
          <p:nvPr/>
        </p:nvSpPr>
        <p:spPr>
          <a:xfrm>
            <a:off x="19365637" y="25397889"/>
            <a:ext cx="3115276" cy="523220"/>
          </a:xfrm>
          <a:prstGeom prst="rect">
            <a:avLst/>
          </a:prstGeom>
          <a:noFill/>
        </p:spPr>
        <p:txBody>
          <a:bodyPr wrap="none" rtlCol="0">
            <a:spAutoFit/>
          </a:bodyPr>
          <a:lstStyle/>
          <a:p>
            <a:r>
              <a:rPr lang="en-US" sz="2800" dirty="0"/>
              <a:t>Multiple Imputation</a:t>
            </a:r>
          </a:p>
        </p:txBody>
      </p:sp>
      <p:sp>
        <p:nvSpPr>
          <p:cNvPr id="6" name="TextBox 5">
            <a:extLst>
              <a:ext uri="{FF2B5EF4-FFF2-40B4-BE49-F238E27FC236}">
                <a16:creationId xmlns:a16="http://schemas.microsoft.com/office/drawing/2014/main" id="{706D0613-83C6-0341-361A-CDF73C808BBC}"/>
              </a:ext>
            </a:extLst>
          </p:cNvPr>
          <p:cNvSpPr txBox="1"/>
          <p:nvPr/>
        </p:nvSpPr>
        <p:spPr>
          <a:xfrm>
            <a:off x="27028137" y="25548509"/>
            <a:ext cx="2650534" cy="523220"/>
          </a:xfrm>
          <a:prstGeom prst="rect">
            <a:avLst/>
          </a:prstGeom>
          <a:noFill/>
        </p:spPr>
        <p:txBody>
          <a:bodyPr wrap="none" rtlCol="0">
            <a:spAutoFit/>
          </a:bodyPr>
          <a:lstStyle/>
          <a:p>
            <a:r>
              <a:rPr lang="en-US" sz="2800" dirty="0"/>
              <a:t>Listwise Deletion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26C54A0-AE6D-8B4B-F749-CDE4A5BDF1B0}"/>
                  </a:ext>
                </a:extLst>
              </p:cNvPr>
              <p:cNvSpPr txBox="1"/>
              <p:nvPr/>
            </p:nvSpPr>
            <p:spPr>
              <a:xfrm>
                <a:off x="17455112" y="22727899"/>
                <a:ext cx="15262120" cy="750911"/>
              </a:xfrm>
              <a:prstGeom prst="rect">
                <a:avLst/>
              </a:prstGeom>
              <a:noFill/>
            </p:spPr>
            <p:txBody>
              <a:bodyPr wrap="square">
                <a:spAutoFit/>
              </a:bodyPr>
              <a:lstStyle/>
              <a:p>
                <a:pPr>
                  <a:lnSpc>
                    <a:spcPct val="150000"/>
                  </a:lnSpc>
                </a:pPr>
                <a:r>
                  <a:rPr lang="en-US" sz="2900" b="1" dirty="0"/>
                  <a:t>Determining </a:t>
                </a:r>
                <a14:m>
                  <m:oMath xmlns:m="http://schemas.openxmlformats.org/officeDocument/2006/math">
                    <m:sSub>
                      <m:sSubPr>
                        <m:ctrlPr>
                          <a:rPr lang="en-US" sz="2900" b="1" i="1" smtClean="0">
                            <a:latin typeface="Cambria Math" panose="02040503050406030204" pitchFamily="18" charset="0"/>
                          </a:rPr>
                        </m:ctrlPr>
                      </m:sSubPr>
                      <m:e>
                        <m:r>
                          <a:rPr lang="en-US" sz="2900" b="1" i="1" smtClean="0">
                            <a:latin typeface="Cambria Math" panose="02040503050406030204" pitchFamily="18" charset="0"/>
                          </a:rPr>
                          <m:t>𝜷</m:t>
                        </m:r>
                      </m:e>
                      <m:sub>
                        <m:r>
                          <a:rPr lang="en-US" sz="2900" b="1" i="1" smtClean="0">
                            <a:latin typeface="Cambria Math" panose="02040503050406030204" pitchFamily="18" charset="0"/>
                          </a:rPr>
                          <m:t>𝟏</m:t>
                        </m:r>
                      </m:sub>
                    </m:sSub>
                    <m:r>
                      <a:rPr lang="en-US" sz="2900" b="1" i="1" smtClean="0">
                        <a:latin typeface="Cambria Math" panose="02040503050406030204" pitchFamily="18" charset="0"/>
                      </a:rPr>
                      <m:t>=</m:t>
                    </m:r>
                    <m:r>
                      <a:rPr lang="en-US" sz="2900" b="1" i="1" smtClean="0">
                        <a:latin typeface="Cambria Math" panose="02040503050406030204" pitchFamily="18" charset="0"/>
                      </a:rPr>
                      <m:t>𝟏</m:t>
                    </m:r>
                  </m:oMath>
                </a14:m>
                <a:r>
                  <a:rPr lang="en-US" sz="2900" b="1" dirty="0"/>
                  <a:t>, </a:t>
                </a:r>
                <a14:m>
                  <m:oMath xmlns:m="http://schemas.openxmlformats.org/officeDocument/2006/math">
                    <m:sSub>
                      <m:sSubPr>
                        <m:ctrlPr>
                          <a:rPr lang="en-US" sz="2900" b="1" i="1" smtClean="0">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𝟐</m:t>
                        </m:r>
                      </m:sub>
                    </m:sSub>
                  </m:oMath>
                </a14:m>
                <a:r>
                  <a:rPr lang="en-US" sz="2900" b="1" dirty="0"/>
                  <a:t> = 2, </a:t>
                </a:r>
                <a14:m>
                  <m:oMath xmlns:m="http://schemas.openxmlformats.org/officeDocument/2006/math">
                    <m:sSub>
                      <m:sSubPr>
                        <m:ctrlPr>
                          <a:rPr lang="en-US" sz="2900" b="1" i="1">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𝟑</m:t>
                        </m:r>
                      </m:sub>
                    </m:sSub>
                  </m:oMath>
                </a14:m>
                <a:r>
                  <a:rPr lang="en-US" sz="2900" b="1" dirty="0"/>
                  <a:t> = 3, </a:t>
                </a:r>
                <a14:m>
                  <m:oMath xmlns:m="http://schemas.openxmlformats.org/officeDocument/2006/math">
                    <m:sSub>
                      <m:sSubPr>
                        <m:ctrlPr>
                          <a:rPr lang="en-US" sz="2900" b="1" i="1">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𝟒</m:t>
                        </m:r>
                      </m:sub>
                    </m:sSub>
                  </m:oMath>
                </a14:m>
                <a:r>
                  <a:rPr lang="en-US" sz="2900" b="1" dirty="0"/>
                  <a:t> = 4 </a:t>
                </a:r>
                <a:r>
                  <a:rPr lang="en-US" sz="2900" dirty="0"/>
                  <a:t>in model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𝑦</m:t>
                        </m:r>
                      </m:e>
                      <m:sub>
                        <m:r>
                          <a:rPr lang="en-US" sz="2900" i="1">
                            <a:latin typeface="Cambria Math" panose="02040503050406030204" pitchFamily="18" charset="0"/>
                          </a:rPr>
                          <m:t>𝑖</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1</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2</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3</m:t>
                        </m:r>
                        <m:r>
                          <a:rPr lang="en-US" sz="2900" i="1">
                            <a:latin typeface="Cambria Math" panose="02040503050406030204" pitchFamily="18" charset="0"/>
                          </a:rPr>
                          <m:t>,</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b="0" i="1" smtClean="0">
                            <a:latin typeface="Cambria Math" panose="02040503050406030204" pitchFamily="18" charset="0"/>
                          </a:rPr>
                          <m:t>3</m:t>
                        </m:r>
                      </m:sub>
                    </m:sSub>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4</m:t>
                        </m:r>
                        <m:r>
                          <a:rPr lang="en-US" sz="2900" i="1">
                            <a:latin typeface="Cambria Math" panose="02040503050406030204" pitchFamily="18" charset="0"/>
                          </a:rPr>
                          <m:t>,</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b="0" i="1" smtClean="0">
                            <a:latin typeface="Cambria Math" panose="02040503050406030204" pitchFamily="18" charset="0"/>
                          </a:rPr>
                          <m:t>4</m:t>
                        </m:r>
                      </m:sub>
                    </m:sSub>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𝜖</m:t>
                        </m:r>
                      </m:e>
                      <m:sub>
                        <m:r>
                          <a:rPr lang="en-US" sz="2900" i="1">
                            <a:latin typeface="Cambria Math" panose="02040503050406030204" pitchFamily="18" charset="0"/>
                          </a:rPr>
                          <m:t>𝑖</m:t>
                        </m:r>
                      </m:sub>
                    </m:sSub>
                  </m:oMath>
                </a14:m>
                <a:r>
                  <a:rPr lang="en-US" sz="2900" dirty="0"/>
                  <a:t> </a:t>
                </a:r>
              </a:p>
            </p:txBody>
          </p:sp>
        </mc:Choice>
        <mc:Fallback>
          <p:sp>
            <p:nvSpPr>
              <p:cNvPr id="8" name="TextBox 7">
                <a:extLst>
                  <a:ext uri="{FF2B5EF4-FFF2-40B4-BE49-F238E27FC236}">
                    <a16:creationId xmlns:a16="http://schemas.microsoft.com/office/drawing/2014/main" id="{526C54A0-AE6D-8B4B-F749-CDE4A5BDF1B0}"/>
                  </a:ext>
                </a:extLst>
              </p:cNvPr>
              <p:cNvSpPr txBox="1">
                <a:spLocks noRot="1" noChangeAspect="1" noMove="1" noResize="1" noEditPoints="1" noAdjustHandles="1" noChangeArrowheads="1" noChangeShapeType="1" noTextEdit="1"/>
              </p:cNvSpPr>
              <p:nvPr/>
            </p:nvSpPr>
            <p:spPr>
              <a:xfrm>
                <a:off x="17455112" y="22727899"/>
                <a:ext cx="15262120" cy="750911"/>
              </a:xfrm>
              <a:prstGeom prst="rect">
                <a:avLst/>
              </a:prstGeom>
              <a:blipFill>
                <a:blip r:embed="rId14"/>
                <a:stretch>
                  <a:fillRect l="-914" b="-20000"/>
                </a:stretch>
              </a:blipFill>
            </p:spPr>
            <p:txBody>
              <a:bodyPr/>
              <a:lstStyle/>
              <a:p>
                <a:r>
                  <a:rPr lang="en-US">
                    <a:noFill/>
                  </a:rPr>
                  <a:t> </a:t>
                </a:r>
              </a:p>
            </p:txBody>
          </p:sp>
        </mc:Fallback>
      </mc:AlternateContent>
      <p:grpSp>
        <p:nvGrpSpPr>
          <p:cNvPr id="788" name="Group 787">
            <a:extLst>
              <a:ext uri="{FF2B5EF4-FFF2-40B4-BE49-F238E27FC236}">
                <a16:creationId xmlns:a16="http://schemas.microsoft.com/office/drawing/2014/main" id="{FD314A39-4611-B653-6252-E7E25A2A618C}"/>
              </a:ext>
            </a:extLst>
          </p:cNvPr>
          <p:cNvGrpSpPr/>
          <p:nvPr/>
        </p:nvGrpSpPr>
        <p:grpSpPr>
          <a:xfrm>
            <a:off x="18264537" y="26064396"/>
            <a:ext cx="5317477" cy="2073570"/>
            <a:chOff x="18224780" y="26484288"/>
            <a:chExt cx="5317477" cy="2073570"/>
          </a:xfrm>
        </p:grpSpPr>
        <p:pic>
          <p:nvPicPr>
            <p:cNvPr id="3" name="Picture 2" descr="A picture containing application&#10;&#10;Description automatically generated">
              <a:extLst>
                <a:ext uri="{FF2B5EF4-FFF2-40B4-BE49-F238E27FC236}">
                  <a16:creationId xmlns:a16="http://schemas.microsoft.com/office/drawing/2014/main" id="{B5A7F671-7711-A9CB-AF04-F559DCF356C7}"/>
                </a:ext>
              </a:extLst>
            </p:cNvPr>
            <p:cNvPicPr>
              <a:picLocks noChangeAspect="1"/>
            </p:cNvPicPr>
            <p:nvPr/>
          </p:nvPicPr>
          <p:blipFill rotWithShape="1">
            <a:blip r:embed="rId15"/>
            <a:srcRect l="-1" t="19156" r="44693" b="1309"/>
            <a:stretch/>
          </p:blipFill>
          <p:spPr>
            <a:xfrm>
              <a:off x="18224780" y="27780092"/>
              <a:ext cx="4165277" cy="777766"/>
            </a:xfrm>
            <a:prstGeom prst="rect">
              <a:avLst/>
            </a:prstGeom>
          </p:spPr>
        </p:pic>
        <p:pic>
          <p:nvPicPr>
            <p:cNvPr id="9" name="Picture 8" descr="Text&#10;&#10;Description automatically generated">
              <a:extLst>
                <a:ext uri="{FF2B5EF4-FFF2-40B4-BE49-F238E27FC236}">
                  <a16:creationId xmlns:a16="http://schemas.microsoft.com/office/drawing/2014/main" id="{51FE6048-6BA8-8439-49CE-AC0E66887CA7}"/>
                </a:ext>
              </a:extLst>
            </p:cNvPr>
            <p:cNvPicPr>
              <a:picLocks noChangeAspect="1"/>
            </p:cNvPicPr>
            <p:nvPr/>
          </p:nvPicPr>
          <p:blipFill rotWithShape="1">
            <a:blip r:embed="rId16"/>
            <a:srcRect t="62430" r="29154"/>
            <a:stretch/>
          </p:blipFill>
          <p:spPr>
            <a:xfrm>
              <a:off x="18224780" y="26484288"/>
              <a:ext cx="5317477" cy="1202385"/>
            </a:xfrm>
            <a:prstGeom prst="rect">
              <a:avLst/>
            </a:prstGeom>
          </p:spPr>
        </p:pic>
      </p:grpSp>
      <p:grpSp>
        <p:nvGrpSpPr>
          <p:cNvPr id="789" name="Group 788">
            <a:extLst>
              <a:ext uri="{FF2B5EF4-FFF2-40B4-BE49-F238E27FC236}">
                <a16:creationId xmlns:a16="http://schemas.microsoft.com/office/drawing/2014/main" id="{02FC3991-3399-0B00-4CCC-5AC51FF87CA7}"/>
              </a:ext>
            </a:extLst>
          </p:cNvPr>
          <p:cNvGrpSpPr/>
          <p:nvPr/>
        </p:nvGrpSpPr>
        <p:grpSpPr>
          <a:xfrm>
            <a:off x="26024394" y="26364683"/>
            <a:ext cx="5067300" cy="1982489"/>
            <a:chOff x="26020502" y="26590542"/>
            <a:chExt cx="5067300" cy="1982489"/>
          </a:xfrm>
        </p:grpSpPr>
        <p:pic>
          <p:nvPicPr>
            <p:cNvPr id="4" name="Picture 3" descr="Text&#10;&#10;Description automatically generated with medium confidence">
              <a:extLst>
                <a:ext uri="{FF2B5EF4-FFF2-40B4-BE49-F238E27FC236}">
                  <a16:creationId xmlns:a16="http://schemas.microsoft.com/office/drawing/2014/main" id="{B2C30E52-D361-1018-9A57-B6A80144EE1A}"/>
                </a:ext>
              </a:extLst>
            </p:cNvPr>
            <p:cNvPicPr>
              <a:picLocks noChangeAspect="1"/>
            </p:cNvPicPr>
            <p:nvPr/>
          </p:nvPicPr>
          <p:blipFill rotWithShape="1">
            <a:blip r:embed="rId17"/>
            <a:srcRect l="-1" t="45804" r="44785"/>
            <a:stretch/>
          </p:blipFill>
          <p:spPr>
            <a:xfrm>
              <a:off x="26020502" y="27795265"/>
              <a:ext cx="5067299" cy="777766"/>
            </a:xfrm>
            <a:prstGeom prst="rect">
              <a:avLst/>
            </a:prstGeom>
          </p:spPr>
        </p:pic>
        <p:pic>
          <p:nvPicPr>
            <p:cNvPr id="11" name="Picture 10" descr="Text, letter&#10;&#10;Description automatically generated">
              <a:extLst>
                <a:ext uri="{FF2B5EF4-FFF2-40B4-BE49-F238E27FC236}">
                  <a16:creationId xmlns:a16="http://schemas.microsoft.com/office/drawing/2014/main" id="{3ECA9C1E-1F24-9F1D-C331-72821C9C77AE}"/>
                </a:ext>
              </a:extLst>
            </p:cNvPr>
            <p:cNvPicPr>
              <a:picLocks noChangeAspect="1"/>
            </p:cNvPicPr>
            <p:nvPr/>
          </p:nvPicPr>
          <p:blipFill>
            <a:blip r:embed="rId18"/>
            <a:stretch>
              <a:fillRect/>
            </a:stretch>
          </p:blipFill>
          <p:spPr>
            <a:xfrm>
              <a:off x="26020502" y="26590542"/>
              <a:ext cx="5067300" cy="762000"/>
            </a:xfrm>
            <a:prstGeom prst="rect">
              <a:avLst/>
            </a:prstGeom>
          </p:spPr>
        </p:pic>
        <p:pic>
          <p:nvPicPr>
            <p:cNvPr id="17" name="Picture 16" descr="Text&#10;&#10;Description automatically generated with medium confidence">
              <a:extLst>
                <a:ext uri="{FF2B5EF4-FFF2-40B4-BE49-F238E27FC236}">
                  <a16:creationId xmlns:a16="http://schemas.microsoft.com/office/drawing/2014/main" id="{C8EC54EE-004B-1E3F-5964-901DB2778CB1}"/>
                </a:ext>
              </a:extLst>
            </p:cNvPr>
            <p:cNvPicPr>
              <a:picLocks noChangeAspect="1"/>
            </p:cNvPicPr>
            <p:nvPr/>
          </p:nvPicPr>
          <p:blipFill rotWithShape="1">
            <a:blip r:embed="rId17"/>
            <a:srcRect r="32828" b="73319"/>
            <a:stretch/>
          </p:blipFill>
          <p:spPr>
            <a:xfrm>
              <a:off x="26020502" y="27322729"/>
              <a:ext cx="5067300" cy="382894"/>
            </a:xfrm>
            <a:prstGeom prst="rect">
              <a:avLst/>
            </a:prstGeom>
          </p:spPr>
        </p:pic>
      </p:grpSp>
      <p:sp>
        <p:nvSpPr>
          <p:cNvPr id="19" name="TextBox 18">
            <a:extLst>
              <a:ext uri="{FF2B5EF4-FFF2-40B4-BE49-F238E27FC236}">
                <a16:creationId xmlns:a16="http://schemas.microsoft.com/office/drawing/2014/main" id="{E7F75914-9DB7-76BA-FA5A-46E8B1ACE923}"/>
              </a:ext>
            </a:extLst>
          </p:cNvPr>
          <p:cNvSpPr txBox="1"/>
          <p:nvPr/>
        </p:nvSpPr>
        <p:spPr>
          <a:xfrm>
            <a:off x="17720154" y="28286183"/>
            <a:ext cx="9521517" cy="707886"/>
          </a:xfrm>
          <a:prstGeom prst="rect">
            <a:avLst/>
          </a:prstGeom>
          <a:noFill/>
        </p:spPr>
        <p:txBody>
          <a:bodyPr wrap="none" rtlCol="0">
            <a:spAutoFit/>
          </a:bodyPr>
          <a:lstStyle/>
          <a:p>
            <a:r>
              <a:rPr lang="en-US" sz="4000" b="1" dirty="0">
                <a:solidFill>
                  <a:schemeClr val="accent2">
                    <a:lumMod val="75000"/>
                  </a:schemeClr>
                </a:solidFill>
              </a:rPr>
              <a:t>Case 2: </a:t>
            </a:r>
            <a:r>
              <a:rPr lang="en-US" sz="3600" b="1" dirty="0">
                <a:solidFill>
                  <a:schemeClr val="accent2">
                    <a:lumMod val="75000"/>
                  </a:schemeClr>
                </a:solidFill>
              </a:rPr>
              <a:t>Missing Data independent of response </a:t>
            </a:r>
            <a:r>
              <a:rPr lang="en-US" sz="3600" b="1" i="1" dirty="0">
                <a:solidFill>
                  <a:schemeClr val="accent2">
                    <a:lumMod val="75000"/>
                  </a:schemeClr>
                </a:solidFill>
              </a:rPr>
              <a:t>Y</a:t>
            </a:r>
            <a:endParaRPr lang="en-US" sz="3600" b="1" dirty="0">
              <a:solidFill>
                <a:schemeClr val="accent2">
                  <a:lumMod val="75000"/>
                </a:schemeClr>
              </a:solidFill>
            </a:endParaRPr>
          </a:p>
        </p:txBody>
      </p:sp>
      <p:sp>
        <p:nvSpPr>
          <p:cNvPr id="22" name="TextBox 21">
            <a:extLst>
              <a:ext uri="{FF2B5EF4-FFF2-40B4-BE49-F238E27FC236}">
                <a16:creationId xmlns:a16="http://schemas.microsoft.com/office/drawing/2014/main" id="{1836D78E-2845-258E-E973-F4AEDE564C11}"/>
              </a:ext>
            </a:extLst>
          </p:cNvPr>
          <p:cNvSpPr txBox="1"/>
          <p:nvPr/>
        </p:nvSpPr>
        <p:spPr>
          <a:xfrm>
            <a:off x="19107545" y="32513059"/>
            <a:ext cx="3115276" cy="523220"/>
          </a:xfrm>
          <a:prstGeom prst="rect">
            <a:avLst/>
          </a:prstGeom>
          <a:noFill/>
        </p:spPr>
        <p:txBody>
          <a:bodyPr wrap="none" rtlCol="0">
            <a:spAutoFit/>
          </a:bodyPr>
          <a:lstStyle/>
          <a:p>
            <a:r>
              <a:rPr lang="en-US" sz="2800" dirty="0"/>
              <a:t>Multiple Imputation</a:t>
            </a:r>
          </a:p>
        </p:txBody>
      </p:sp>
      <p:sp>
        <p:nvSpPr>
          <p:cNvPr id="23" name="TextBox 22">
            <a:extLst>
              <a:ext uri="{FF2B5EF4-FFF2-40B4-BE49-F238E27FC236}">
                <a16:creationId xmlns:a16="http://schemas.microsoft.com/office/drawing/2014/main" id="{28A2FF04-18B4-66F1-C08D-080D2371AC04}"/>
              </a:ext>
            </a:extLst>
          </p:cNvPr>
          <p:cNvSpPr txBox="1"/>
          <p:nvPr/>
        </p:nvSpPr>
        <p:spPr>
          <a:xfrm>
            <a:off x="27085954" y="32611787"/>
            <a:ext cx="2650534" cy="523220"/>
          </a:xfrm>
          <a:prstGeom prst="rect">
            <a:avLst/>
          </a:prstGeom>
          <a:noFill/>
        </p:spPr>
        <p:txBody>
          <a:bodyPr wrap="none" rtlCol="0">
            <a:spAutoFit/>
          </a:bodyPr>
          <a:lstStyle/>
          <a:p>
            <a:r>
              <a:rPr lang="en-US" sz="2800" dirty="0"/>
              <a:t>Listwise Deletion</a:t>
            </a:r>
          </a:p>
        </p:txBody>
      </p:sp>
      <p:grpSp>
        <p:nvGrpSpPr>
          <p:cNvPr id="793" name="Group 792">
            <a:extLst>
              <a:ext uri="{FF2B5EF4-FFF2-40B4-BE49-F238E27FC236}">
                <a16:creationId xmlns:a16="http://schemas.microsoft.com/office/drawing/2014/main" id="{68DAA845-0528-3E88-DDF3-2D99569D4174}"/>
              </a:ext>
            </a:extLst>
          </p:cNvPr>
          <p:cNvGrpSpPr/>
          <p:nvPr/>
        </p:nvGrpSpPr>
        <p:grpSpPr>
          <a:xfrm>
            <a:off x="18113454" y="33323244"/>
            <a:ext cx="5118661" cy="1926066"/>
            <a:chOff x="17536766" y="32258557"/>
            <a:chExt cx="5118661" cy="1926066"/>
          </a:xfrm>
        </p:grpSpPr>
        <p:pic>
          <p:nvPicPr>
            <p:cNvPr id="33" name="Picture 32">
              <a:extLst>
                <a:ext uri="{FF2B5EF4-FFF2-40B4-BE49-F238E27FC236}">
                  <a16:creationId xmlns:a16="http://schemas.microsoft.com/office/drawing/2014/main" id="{CC32499B-571F-4953-7911-4AB6CFE92595}"/>
                </a:ext>
              </a:extLst>
            </p:cNvPr>
            <p:cNvPicPr>
              <a:picLocks noChangeAspect="1"/>
            </p:cNvPicPr>
            <p:nvPr/>
          </p:nvPicPr>
          <p:blipFill>
            <a:blip r:embed="rId19"/>
            <a:stretch>
              <a:fillRect/>
            </a:stretch>
          </p:blipFill>
          <p:spPr>
            <a:xfrm>
              <a:off x="17536766" y="33435323"/>
              <a:ext cx="4343400" cy="749300"/>
            </a:xfrm>
            <a:prstGeom prst="rect">
              <a:avLst/>
            </a:prstGeom>
          </p:spPr>
        </p:pic>
        <p:pic>
          <p:nvPicPr>
            <p:cNvPr id="35" name="Picture 34">
              <a:extLst>
                <a:ext uri="{FF2B5EF4-FFF2-40B4-BE49-F238E27FC236}">
                  <a16:creationId xmlns:a16="http://schemas.microsoft.com/office/drawing/2014/main" id="{36C64111-F475-93DE-F762-6A7494D0BEC2}"/>
                </a:ext>
              </a:extLst>
            </p:cNvPr>
            <p:cNvPicPr>
              <a:picLocks noChangeAspect="1"/>
            </p:cNvPicPr>
            <p:nvPr/>
          </p:nvPicPr>
          <p:blipFill>
            <a:blip r:embed="rId20"/>
            <a:stretch>
              <a:fillRect/>
            </a:stretch>
          </p:blipFill>
          <p:spPr>
            <a:xfrm>
              <a:off x="17575427" y="32258557"/>
              <a:ext cx="5080000" cy="1206500"/>
            </a:xfrm>
            <a:prstGeom prst="rect">
              <a:avLst/>
            </a:prstGeom>
          </p:spPr>
        </p:pic>
      </p:grpSp>
      <p:grpSp>
        <p:nvGrpSpPr>
          <p:cNvPr id="792" name="Group 791">
            <a:extLst>
              <a:ext uri="{FF2B5EF4-FFF2-40B4-BE49-F238E27FC236}">
                <a16:creationId xmlns:a16="http://schemas.microsoft.com/office/drawing/2014/main" id="{5F8BF13A-11A2-B87C-46BB-22711D138061}"/>
              </a:ext>
            </a:extLst>
          </p:cNvPr>
          <p:cNvGrpSpPr/>
          <p:nvPr/>
        </p:nvGrpSpPr>
        <p:grpSpPr>
          <a:xfrm>
            <a:off x="25970485" y="33304945"/>
            <a:ext cx="5171022" cy="1979322"/>
            <a:chOff x="25704891" y="32399530"/>
            <a:chExt cx="5171022" cy="1979322"/>
          </a:xfrm>
        </p:grpSpPr>
        <p:pic>
          <p:nvPicPr>
            <p:cNvPr id="37" name="Picture 36" descr="Graphical user interface, application, Teams&#10;&#10;Description automatically generated">
              <a:extLst>
                <a:ext uri="{FF2B5EF4-FFF2-40B4-BE49-F238E27FC236}">
                  <a16:creationId xmlns:a16="http://schemas.microsoft.com/office/drawing/2014/main" id="{2D85D9A6-EAEE-DCD8-212C-1745E45BD7DF}"/>
                </a:ext>
              </a:extLst>
            </p:cNvPr>
            <p:cNvPicPr>
              <a:picLocks noChangeAspect="1"/>
            </p:cNvPicPr>
            <p:nvPr/>
          </p:nvPicPr>
          <p:blipFill>
            <a:blip r:embed="rId21"/>
            <a:stretch>
              <a:fillRect/>
            </a:stretch>
          </p:blipFill>
          <p:spPr>
            <a:xfrm>
              <a:off x="25704891" y="33566052"/>
              <a:ext cx="3975100" cy="812800"/>
            </a:xfrm>
            <a:prstGeom prst="rect">
              <a:avLst/>
            </a:prstGeom>
          </p:spPr>
        </p:pic>
        <p:pic>
          <p:nvPicPr>
            <p:cNvPr id="39" name="Picture 38" descr="Text&#10;&#10;Description automatically generated">
              <a:extLst>
                <a:ext uri="{FF2B5EF4-FFF2-40B4-BE49-F238E27FC236}">
                  <a16:creationId xmlns:a16="http://schemas.microsoft.com/office/drawing/2014/main" id="{FFC7029C-34C4-CF73-AD34-3B5C33E8FF1C}"/>
                </a:ext>
              </a:extLst>
            </p:cNvPr>
            <p:cNvPicPr>
              <a:picLocks noChangeAspect="1"/>
            </p:cNvPicPr>
            <p:nvPr/>
          </p:nvPicPr>
          <p:blipFill>
            <a:blip r:embed="rId22"/>
            <a:stretch>
              <a:fillRect/>
            </a:stretch>
          </p:blipFill>
          <p:spPr>
            <a:xfrm>
              <a:off x="25757813" y="32399530"/>
              <a:ext cx="5118100" cy="1206500"/>
            </a:xfrm>
            <a:prstGeom prst="rect">
              <a:avLst/>
            </a:prstGeom>
          </p:spPr>
        </p:pic>
      </p:grpSp>
      <p:grpSp>
        <p:nvGrpSpPr>
          <p:cNvPr id="785" name="Group 784">
            <a:extLst>
              <a:ext uri="{FF2B5EF4-FFF2-40B4-BE49-F238E27FC236}">
                <a16:creationId xmlns:a16="http://schemas.microsoft.com/office/drawing/2014/main" id="{6B71BE9D-F035-D509-39A3-FDA8A4D45AEB}"/>
              </a:ext>
            </a:extLst>
          </p:cNvPr>
          <p:cNvGrpSpPr/>
          <p:nvPr/>
        </p:nvGrpSpPr>
        <p:grpSpPr>
          <a:xfrm>
            <a:off x="21919859" y="29674553"/>
            <a:ext cx="4882079" cy="2814439"/>
            <a:chOff x="17773348" y="34683234"/>
            <a:chExt cx="4882079" cy="2520676"/>
          </a:xfrm>
        </p:grpSpPr>
        <p:pic>
          <p:nvPicPr>
            <p:cNvPr id="41" name="Picture 40" descr="Table, Excel&#10;&#10;Description automatically generated">
              <a:extLst>
                <a:ext uri="{FF2B5EF4-FFF2-40B4-BE49-F238E27FC236}">
                  <a16:creationId xmlns:a16="http://schemas.microsoft.com/office/drawing/2014/main" id="{5496E6E0-A293-C174-B8A8-3D4F3ACA493B}"/>
                </a:ext>
              </a:extLst>
            </p:cNvPr>
            <p:cNvPicPr>
              <a:picLocks noChangeAspect="1"/>
            </p:cNvPicPr>
            <p:nvPr/>
          </p:nvPicPr>
          <p:blipFill rotWithShape="1">
            <a:blip r:embed="rId23"/>
            <a:srcRect l="149" t="34122" r="-1" b="24949"/>
            <a:stretch/>
          </p:blipFill>
          <p:spPr>
            <a:xfrm>
              <a:off x="17773349" y="34961822"/>
              <a:ext cx="4882078" cy="2242088"/>
            </a:xfrm>
            <a:prstGeom prst="rect">
              <a:avLst/>
            </a:prstGeom>
          </p:spPr>
        </p:pic>
        <p:pic>
          <p:nvPicPr>
            <p:cNvPr id="43" name="Picture 42">
              <a:extLst>
                <a:ext uri="{FF2B5EF4-FFF2-40B4-BE49-F238E27FC236}">
                  <a16:creationId xmlns:a16="http://schemas.microsoft.com/office/drawing/2014/main" id="{EE6D6CBE-F947-C366-5196-921A4595AC13}"/>
                </a:ext>
              </a:extLst>
            </p:cNvPr>
            <p:cNvPicPr>
              <a:picLocks noChangeAspect="1"/>
            </p:cNvPicPr>
            <p:nvPr/>
          </p:nvPicPr>
          <p:blipFill>
            <a:blip r:embed="rId24"/>
            <a:stretch>
              <a:fillRect/>
            </a:stretch>
          </p:blipFill>
          <p:spPr>
            <a:xfrm>
              <a:off x="17773348" y="34683234"/>
              <a:ext cx="4882079" cy="272022"/>
            </a:xfrm>
            <a:prstGeom prst="rect">
              <a:avLst/>
            </a:prstGeom>
          </p:spPr>
        </p:pic>
      </p:grpSp>
      <p:sp>
        <p:nvSpPr>
          <p:cNvPr id="44" name="TextBox 43">
            <a:extLst>
              <a:ext uri="{FF2B5EF4-FFF2-40B4-BE49-F238E27FC236}">
                <a16:creationId xmlns:a16="http://schemas.microsoft.com/office/drawing/2014/main" id="{396E90D3-1081-E998-E512-43464DD67270}"/>
              </a:ext>
            </a:extLst>
          </p:cNvPr>
          <p:cNvSpPr txBox="1"/>
          <p:nvPr/>
        </p:nvSpPr>
        <p:spPr>
          <a:xfrm>
            <a:off x="17485011" y="35392953"/>
            <a:ext cx="14499354" cy="615553"/>
          </a:xfrm>
          <a:prstGeom prst="rect">
            <a:avLst/>
          </a:prstGeom>
          <a:noFill/>
        </p:spPr>
        <p:txBody>
          <a:bodyPr wrap="none" rtlCol="0">
            <a:spAutoFit/>
          </a:bodyPr>
          <a:lstStyle/>
          <a:p>
            <a:r>
              <a:rPr lang="en-US" sz="3400" b="1" dirty="0">
                <a:solidFill>
                  <a:schemeClr val="accent2">
                    <a:lumMod val="75000"/>
                  </a:schemeClr>
                </a:solidFill>
              </a:rPr>
              <a:t>Case 3: Logistic regression model &amp; probability to be missing depends </a:t>
            </a:r>
            <a:r>
              <a:rPr lang="en-US" sz="3400" b="1" i="1" dirty="0">
                <a:solidFill>
                  <a:schemeClr val="accent2">
                    <a:lumMod val="75000"/>
                  </a:schemeClr>
                </a:solidFill>
              </a:rPr>
              <a:t>only</a:t>
            </a:r>
            <a:r>
              <a:rPr lang="en-US" sz="3400" b="1" dirty="0">
                <a:solidFill>
                  <a:schemeClr val="accent2">
                    <a:lumMod val="75000"/>
                  </a:schemeClr>
                </a:solidFill>
              </a:rPr>
              <a:t> on </a:t>
            </a:r>
            <a:r>
              <a:rPr lang="en-US" sz="3400" b="1" i="1" dirty="0">
                <a:solidFill>
                  <a:schemeClr val="accent2">
                    <a:lumMod val="75000"/>
                  </a:schemeClr>
                </a:solidFill>
              </a:rPr>
              <a:t>Y</a:t>
            </a:r>
            <a:endParaRPr lang="en-US" sz="3400"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6E6EDD7-0C2D-AD2A-6C73-A37E5CBC0549}"/>
                  </a:ext>
                </a:extLst>
              </p:cNvPr>
              <p:cNvSpPr txBox="1"/>
              <p:nvPr/>
            </p:nvSpPr>
            <p:spPr>
              <a:xfrm>
                <a:off x="17536766" y="36007072"/>
                <a:ext cx="16459200" cy="1405769"/>
              </a:xfrm>
              <a:prstGeom prst="rect">
                <a:avLst/>
              </a:prstGeom>
              <a:noFill/>
            </p:spPr>
            <p:txBody>
              <a:bodyPr wrap="square">
                <a:spAutoFit/>
              </a:bodyPr>
              <a:lstStyle/>
              <a:p>
                <a:pPr>
                  <a:lnSpc>
                    <a:spcPct val="150000"/>
                  </a:lnSpc>
                </a:pPr>
                <a:r>
                  <a:rPr lang="en-US" sz="3000" b="1" dirty="0"/>
                  <a:t>Simulate determining </a:t>
                </a:r>
                <a14:m>
                  <m:oMath xmlns:m="http://schemas.openxmlformats.org/officeDocument/2006/math">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𝜷</m:t>
                        </m:r>
                      </m:e>
                      <m:sub>
                        <m:r>
                          <a:rPr lang="en-US" sz="3000" b="1" i="1" smtClean="0">
                            <a:latin typeface="Cambria Math" panose="02040503050406030204" pitchFamily="18" charset="0"/>
                          </a:rPr>
                          <m:t>𝟏</m:t>
                        </m:r>
                      </m:sub>
                    </m:sSub>
                    <m:r>
                      <a:rPr lang="en-US" sz="3000" b="1" i="1" smtClean="0">
                        <a:latin typeface="Cambria Math" panose="02040503050406030204" pitchFamily="18" charset="0"/>
                      </a:rPr>
                      <m:t>=</m:t>
                    </m:r>
                    <m:r>
                      <a:rPr lang="en-US" sz="3000" b="1" i="1" smtClean="0">
                        <a:latin typeface="Cambria Math" panose="02040503050406030204" pitchFamily="18" charset="0"/>
                      </a:rPr>
                      <m:t>𝟏</m:t>
                    </m:r>
                  </m:oMath>
                </a14:m>
                <a:r>
                  <a:rPr lang="en-US" sz="3000" b="1" dirty="0"/>
                  <a:t>, </a:t>
                </a:r>
                <a14:m>
                  <m:oMath xmlns:m="http://schemas.openxmlformats.org/officeDocument/2006/math">
                    <m:sSub>
                      <m:sSubPr>
                        <m:ctrlPr>
                          <a:rPr lang="en-US" sz="3000" b="1" i="1" smtClean="0">
                            <a:latin typeface="Cambria Math" panose="02040503050406030204" pitchFamily="18" charset="0"/>
                          </a:rPr>
                        </m:ctrlPr>
                      </m:sSubPr>
                      <m:e>
                        <m:r>
                          <a:rPr lang="en-US" sz="3000" b="1" i="1">
                            <a:latin typeface="Cambria Math" panose="02040503050406030204" pitchFamily="18" charset="0"/>
                          </a:rPr>
                          <m:t>𝜷</m:t>
                        </m:r>
                      </m:e>
                      <m:sub>
                        <m:r>
                          <a:rPr lang="en-US" sz="3000" b="1" i="1" smtClean="0">
                            <a:latin typeface="Cambria Math" panose="02040503050406030204" pitchFamily="18" charset="0"/>
                          </a:rPr>
                          <m:t>𝟐</m:t>
                        </m:r>
                      </m:sub>
                    </m:sSub>
                  </m:oMath>
                </a14:m>
                <a:r>
                  <a:rPr lang="en-US" sz="3000" b="1" dirty="0"/>
                  <a:t> = 2  </a:t>
                </a:r>
                <a:r>
                  <a:rPr lang="en-US" sz="3000" dirty="0"/>
                  <a:t>in logistic regression model. MNAR missingness</a:t>
                </a:r>
              </a:p>
              <a:p>
                <a:pPr>
                  <a:lnSpc>
                    <a:spcPct val="150000"/>
                  </a:lnSpc>
                </a:pPr>
                <a:r>
                  <a:rPr lang="en-US" sz="3000" dirty="0"/>
                  <a:t>where </a:t>
                </a:r>
                <a:r>
                  <a:rPr lang="en-US" sz="3000" i="1" dirty="0"/>
                  <a:t>Y = 0 </a:t>
                </a:r>
                <a:r>
                  <a:rPr lang="en-US" sz="3000" dirty="0"/>
                  <a:t>observations have greater missingness probability for predictors than </a:t>
                </a:r>
                <a:r>
                  <a:rPr lang="en-US" sz="3000" i="1" dirty="0"/>
                  <a:t>Y = 1 </a:t>
                </a:r>
                <a:r>
                  <a:rPr lang="en-US" sz="3000" dirty="0"/>
                  <a:t>cases</a:t>
                </a:r>
              </a:p>
            </p:txBody>
          </p:sp>
        </mc:Choice>
        <mc:Fallback>
          <p:sp>
            <p:nvSpPr>
              <p:cNvPr id="46" name="TextBox 45">
                <a:extLst>
                  <a:ext uri="{FF2B5EF4-FFF2-40B4-BE49-F238E27FC236}">
                    <a16:creationId xmlns:a16="http://schemas.microsoft.com/office/drawing/2014/main" id="{56E6EDD7-0C2D-AD2A-6C73-A37E5CBC0549}"/>
                  </a:ext>
                </a:extLst>
              </p:cNvPr>
              <p:cNvSpPr txBox="1">
                <a:spLocks noRot="1" noChangeAspect="1" noMove="1" noResize="1" noEditPoints="1" noAdjustHandles="1" noChangeArrowheads="1" noChangeShapeType="1" noTextEdit="1"/>
              </p:cNvSpPr>
              <p:nvPr/>
            </p:nvSpPr>
            <p:spPr>
              <a:xfrm>
                <a:off x="17536766" y="36007072"/>
                <a:ext cx="16459200" cy="1405769"/>
              </a:xfrm>
              <a:prstGeom prst="rect">
                <a:avLst/>
              </a:prstGeom>
              <a:blipFill>
                <a:blip r:embed="rId25"/>
                <a:stretch>
                  <a:fillRect l="-848" b="-13514"/>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6FC8CAA4-CE09-55D8-12A8-FBDB3911F4AA}"/>
              </a:ext>
            </a:extLst>
          </p:cNvPr>
          <p:cNvSpPr txBox="1"/>
          <p:nvPr/>
        </p:nvSpPr>
        <p:spPr>
          <a:xfrm>
            <a:off x="18081364" y="37627886"/>
            <a:ext cx="3115276" cy="523220"/>
          </a:xfrm>
          <a:prstGeom prst="rect">
            <a:avLst/>
          </a:prstGeom>
          <a:noFill/>
        </p:spPr>
        <p:txBody>
          <a:bodyPr wrap="none" rtlCol="0">
            <a:spAutoFit/>
          </a:bodyPr>
          <a:lstStyle/>
          <a:p>
            <a:r>
              <a:rPr lang="en-US" sz="2800" dirty="0"/>
              <a:t>Multiple Imputation</a:t>
            </a:r>
          </a:p>
        </p:txBody>
      </p:sp>
      <p:sp>
        <p:nvSpPr>
          <p:cNvPr id="50" name="TextBox 49">
            <a:extLst>
              <a:ext uri="{FF2B5EF4-FFF2-40B4-BE49-F238E27FC236}">
                <a16:creationId xmlns:a16="http://schemas.microsoft.com/office/drawing/2014/main" id="{25834D4B-9FF0-DB62-2678-19D41A873C1A}"/>
              </a:ext>
            </a:extLst>
          </p:cNvPr>
          <p:cNvSpPr txBox="1"/>
          <p:nvPr/>
        </p:nvSpPr>
        <p:spPr>
          <a:xfrm>
            <a:off x="27678191" y="37697822"/>
            <a:ext cx="2650534" cy="523220"/>
          </a:xfrm>
          <a:prstGeom prst="rect">
            <a:avLst/>
          </a:prstGeom>
          <a:noFill/>
        </p:spPr>
        <p:txBody>
          <a:bodyPr wrap="none" rtlCol="0">
            <a:spAutoFit/>
          </a:bodyPr>
          <a:lstStyle/>
          <a:p>
            <a:r>
              <a:rPr lang="en-US" sz="2800" dirty="0"/>
              <a:t>Listwise Deletion</a:t>
            </a:r>
          </a:p>
        </p:txBody>
      </p:sp>
      <p:grpSp>
        <p:nvGrpSpPr>
          <p:cNvPr id="806" name="Group 805">
            <a:extLst>
              <a:ext uri="{FF2B5EF4-FFF2-40B4-BE49-F238E27FC236}">
                <a16:creationId xmlns:a16="http://schemas.microsoft.com/office/drawing/2014/main" id="{D1FB0381-5FC3-DA68-6123-86A3C581B8A2}"/>
              </a:ext>
            </a:extLst>
          </p:cNvPr>
          <p:cNvGrpSpPr/>
          <p:nvPr/>
        </p:nvGrpSpPr>
        <p:grpSpPr>
          <a:xfrm>
            <a:off x="17556364" y="38545674"/>
            <a:ext cx="4906407" cy="1627164"/>
            <a:chOff x="18113454" y="40595173"/>
            <a:chExt cx="4906407" cy="1627164"/>
          </a:xfrm>
        </p:grpSpPr>
        <p:pic>
          <p:nvPicPr>
            <p:cNvPr id="52" name="Picture 51">
              <a:extLst>
                <a:ext uri="{FF2B5EF4-FFF2-40B4-BE49-F238E27FC236}">
                  <a16:creationId xmlns:a16="http://schemas.microsoft.com/office/drawing/2014/main" id="{1872EDE3-C4A8-0B5D-29E0-6A481E69F574}"/>
                </a:ext>
              </a:extLst>
            </p:cNvPr>
            <p:cNvPicPr>
              <a:picLocks noChangeAspect="1"/>
            </p:cNvPicPr>
            <p:nvPr/>
          </p:nvPicPr>
          <p:blipFill>
            <a:blip r:embed="rId26"/>
            <a:stretch>
              <a:fillRect/>
            </a:stretch>
          </p:blipFill>
          <p:spPr>
            <a:xfrm>
              <a:off x="18130361" y="40595173"/>
              <a:ext cx="4889500" cy="812800"/>
            </a:xfrm>
            <a:prstGeom prst="rect">
              <a:avLst/>
            </a:prstGeom>
          </p:spPr>
        </p:pic>
        <p:pic>
          <p:nvPicPr>
            <p:cNvPr id="54" name="Picture 53">
              <a:extLst>
                <a:ext uri="{FF2B5EF4-FFF2-40B4-BE49-F238E27FC236}">
                  <a16:creationId xmlns:a16="http://schemas.microsoft.com/office/drawing/2014/main" id="{C94A2182-F9C6-8F3F-7366-072790E1FB7D}"/>
                </a:ext>
              </a:extLst>
            </p:cNvPr>
            <p:cNvPicPr>
              <a:picLocks noChangeAspect="1"/>
            </p:cNvPicPr>
            <p:nvPr/>
          </p:nvPicPr>
          <p:blipFill>
            <a:blip r:embed="rId27"/>
            <a:stretch>
              <a:fillRect/>
            </a:stretch>
          </p:blipFill>
          <p:spPr>
            <a:xfrm>
              <a:off x="18113454" y="41473037"/>
              <a:ext cx="3098800" cy="749300"/>
            </a:xfrm>
            <a:prstGeom prst="rect">
              <a:avLst/>
            </a:prstGeom>
          </p:spPr>
        </p:pic>
      </p:grpSp>
      <p:grpSp>
        <p:nvGrpSpPr>
          <p:cNvPr id="805" name="Group 804">
            <a:extLst>
              <a:ext uri="{FF2B5EF4-FFF2-40B4-BE49-F238E27FC236}">
                <a16:creationId xmlns:a16="http://schemas.microsoft.com/office/drawing/2014/main" id="{1ABF5FC5-ED6B-49AA-2100-42803BF6853A}"/>
              </a:ext>
            </a:extLst>
          </p:cNvPr>
          <p:cNvGrpSpPr/>
          <p:nvPr/>
        </p:nvGrpSpPr>
        <p:grpSpPr>
          <a:xfrm>
            <a:off x="26503446" y="38505597"/>
            <a:ext cx="5006990" cy="1678310"/>
            <a:chOff x="25499346" y="40544027"/>
            <a:chExt cx="5006990" cy="1678310"/>
          </a:xfrm>
        </p:grpSpPr>
        <p:pic>
          <p:nvPicPr>
            <p:cNvPr id="56" name="Picture 55" descr="Graphical user interface, text, application&#10;&#10;Description automatically generated">
              <a:extLst>
                <a:ext uri="{FF2B5EF4-FFF2-40B4-BE49-F238E27FC236}">
                  <a16:creationId xmlns:a16="http://schemas.microsoft.com/office/drawing/2014/main" id="{D1E91D8F-6F65-65B5-C969-06675D4DBD88}"/>
                </a:ext>
              </a:extLst>
            </p:cNvPr>
            <p:cNvPicPr>
              <a:picLocks noChangeAspect="1"/>
            </p:cNvPicPr>
            <p:nvPr/>
          </p:nvPicPr>
          <p:blipFill>
            <a:blip r:embed="rId28"/>
            <a:stretch>
              <a:fillRect/>
            </a:stretch>
          </p:blipFill>
          <p:spPr>
            <a:xfrm>
              <a:off x="25499346" y="41460337"/>
              <a:ext cx="4953000" cy="762000"/>
            </a:xfrm>
            <a:prstGeom prst="rect">
              <a:avLst/>
            </a:prstGeom>
          </p:spPr>
        </p:pic>
        <p:pic>
          <p:nvPicPr>
            <p:cNvPr id="58" name="Picture 57" descr="Text, letter&#10;&#10;Description automatically generated">
              <a:extLst>
                <a:ext uri="{FF2B5EF4-FFF2-40B4-BE49-F238E27FC236}">
                  <a16:creationId xmlns:a16="http://schemas.microsoft.com/office/drawing/2014/main" id="{FD9D6BA2-C1E7-DD9F-66AD-B993C337F4EE}"/>
                </a:ext>
              </a:extLst>
            </p:cNvPr>
            <p:cNvPicPr>
              <a:picLocks noChangeAspect="1"/>
            </p:cNvPicPr>
            <p:nvPr/>
          </p:nvPicPr>
          <p:blipFill>
            <a:blip r:embed="rId29"/>
            <a:stretch>
              <a:fillRect/>
            </a:stretch>
          </p:blipFill>
          <p:spPr>
            <a:xfrm>
              <a:off x="25553336" y="40544027"/>
              <a:ext cx="4953000" cy="825500"/>
            </a:xfrm>
            <a:prstGeom prst="rect">
              <a:avLst/>
            </a:prstGeom>
          </p:spPr>
        </p:pic>
      </p:grpSp>
      <p:pic>
        <p:nvPicPr>
          <p:cNvPr id="61" name="Picture 60" descr="Table&#10;&#10;Description automatically generated">
            <a:extLst>
              <a:ext uri="{FF2B5EF4-FFF2-40B4-BE49-F238E27FC236}">
                <a16:creationId xmlns:a16="http://schemas.microsoft.com/office/drawing/2014/main" id="{A4787385-C858-EB20-3D96-4D11D4C06394}"/>
              </a:ext>
            </a:extLst>
          </p:cNvPr>
          <p:cNvPicPr>
            <a:picLocks noChangeAspect="1"/>
          </p:cNvPicPr>
          <p:nvPr/>
        </p:nvPicPr>
        <p:blipFill>
          <a:blip r:embed="rId30"/>
          <a:stretch>
            <a:fillRect/>
          </a:stretch>
        </p:blipFill>
        <p:spPr>
          <a:xfrm>
            <a:off x="22121602" y="23685250"/>
            <a:ext cx="5511410" cy="1675984"/>
          </a:xfrm>
          <a:prstGeom prst="rect">
            <a:avLst/>
          </a:prstGeom>
        </p:spPr>
      </p:pic>
      <p:grpSp>
        <p:nvGrpSpPr>
          <p:cNvPr id="783" name="Group 782">
            <a:extLst>
              <a:ext uri="{FF2B5EF4-FFF2-40B4-BE49-F238E27FC236}">
                <a16:creationId xmlns:a16="http://schemas.microsoft.com/office/drawing/2014/main" id="{896FAA4B-CE3F-10FC-0E86-FC5F6B8BD7EE}"/>
              </a:ext>
            </a:extLst>
          </p:cNvPr>
          <p:cNvGrpSpPr/>
          <p:nvPr/>
        </p:nvGrpSpPr>
        <p:grpSpPr>
          <a:xfrm>
            <a:off x="22588609" y="37492607"/>
            <a:ext cx="3445427" cy="2838193"/>
            <a:chOff x="13218615" y="37638583"/>
            <a:chExt cx="3930380" cy="3546387"/>
          </a:xfrm>
        </p:grpSpPr>
        <p:pic>
          <p:nvPicPr>
            <p:cNvPr id="63" name="Picture 62" descr="Table&#10;&#10;Description automatically generated">
              <a:extLst>
                <a:ext uri="{FF2B5EF4-FFF2-40B4-BE49-F238E27FC236}">
                  <a16:creationId xmlns:a16="http://schemas.microsoft.com/office/drawing/2014/main" id="{936D241A-4020-63CA-7B6A-C4D8528B6987}"/>
                </a:ext>
              </a:extLst>
            </p:cNvPr>
            <p:cNvPicPr>
              <a:picLocks noChangeAspect="1"/>
            </p:cNvPicPr>
            <p:nvPr/>
          </p:nvPicPr>
          <p:blipFill>
            <a:blip r:embed="rId31"/>
            <a:stretch>
              <a:fillRect/>
            </a:stretch>
          </p:blipFill>
          <p:spPr>
            <a:xfrm>
              <a:off x="13224695" y="37984570"/>
              <a:ext cx="3924300" cy="3200400"/>
            </a:xfrm>
            <a:prstGeom prst="rect">
              <a:avLst/>
            </a:prstGeom>
          </p:spPr>
        </p:pic>
        <p:pic>
          <p:nvPicPr>
            <p:cNvPr id="779" name="Picture 778">
              <a:extLst>
                <a:ext uri="{FF2B5EF4-FFF2-40B4-BE49-F238E27FC236}">
                  <a16:creationId xmlns:a16="http://schemas.microsoft.com/office/drawing/2014/main" id="{78009B8A-F557-C6AD-7BE3-8DAC4BC7BECA}"/>
                </a:ext>
              </a:extLst>
            </p:cNvPr>
            <p:cNvPicPr>
              <a:picLocks noChangeAspect="1"/>
            </p:cNvPicPr>
            <p:nvPr/>
          </p:nvPicPr>
          <p:blipFill>
            <a:blip r:embed="rId32"/>
            <a:stretch>
              <a:fillRect/>
            </a:stretch>
          </p:blipFill>
          <p:spPr>
            <a:xfrm>
              <a:off x="13218615" y="37638583"/>
              <a:ext cx="3898900" cy="393700"/>
            </a:xfrm>
            <a:prstGeom prst="rect">
              <a:avLst/>
            </a:prstGeom>
          </p:spPr>
        </p:pic>
      </p:grpSp>
      <mc:AlternateContent xmlns:mc="http://schemas.openxmlformats.org/markup-compatibility/2006">
        <mc:Choice xmlns:a14="http://schemas.microsoft.com/office/drawing/2010/main" Requires="a14">
          <p:sp>
            <p:nvSpPr>
              <p:cNvPr id="804" name="TextBox 803">
                <a:extLst>
                  <a:ext uri="{FF2B5EF4-FFF2-40B4-BE49-F238E27FC236}">
                    <a16:creationId xmlns:a16="http://schemas.microsoft.com/office/drawing/2014/main" id="{8E114C11-4943-8107-A836-31F4C2FAA6E3}"/>
                  </a:ext>
                </a:extLst>
              </p:cNvPr>
              <p:cNvSpPr txBox="1"/>
              <p:nvPr/>
            </p:nvSpPr>
            <p:spPr>
              <a:xfrm>
                <a:off x="17455112" y="28760293"/>
                <a:ext cx="15262120" cy="750911"/>
              </a:xfrm>
              <a:prstGeom prst="rect">
                <a:avLst/>
              </a:prstGeom>
              <a:noFill/>
            </p:spPr>
            <p:txBody>
              <a:bodyPr wrap="square">
                <a:spAutoFit/>
              </a:bodyPr>
              <a:lstStyle/>
              <a:p>
                <a:pPr>
                  <a:lnSpc>
                    <a:spcPct val="150000"/>
                  </a:lnSpc>
                </a:pPr>
                <a:r>
                  <a:rPr lang="en-US" sz="2900" b="1" dirty="0"/>
                  <a:t>Determining </a:t>
                </a:r>
                <a14:m>
                  <m:oMath xmlns:m="http://schemas.openxmlformats.org/officeDocument/2006/math">
                    <m:sSub>
                      <m:sSubPr>
                        <m:ctrlPr>
                          <a:rPr lang="en-US" sz="2900" b="1" i="1" smtClean="0">
                            <a:latin typeface="Cambria Math" panose="02040503050406030204" pitchFamily="18" charset="0"/>
                          </a:rPr>
                        </m:ctrlPr>
                      </m:sSubPr>
                      <m:e>
                        <m:r>
                          <a:rPr lang="en-US" sz="2900" b="1" i="1" smtClean="0">
                            <a:latin typeface="Cambria Math" panose="02040503050406030204" pitchFamily="18" charset="0"/>
                          </a:rPr>
                          <m:t>𝜷</m:t>
                        </m:r>
                      </m:e>
                      <m:sub>
                        <m:r>
                          <a:rPr lang="en-US" sz="2900" b="1" i="1" smtClean="0">
                            <a:latin typeface="Cambria Math" panose="02040503050406030204" pitchFamily="18" charset="0"/>
                          </a:rPr>
                          <m:t>𝟏</m:t>
                        </m:r>
                      </m:sub>
                    </m:sSub>
                    <m:r>
                      <a:rPr lang="en-US" sz="2900" b="1" i="1" smtClean="0">
                        <a:latin typeface="Cambria Math" panose="02040503050406030204" pitchFamily="18" charset="0"/>
                      </a:rPr>
                      <m:t>=</m:t>
                    </m:r>
                    <m:r>
                      <a:rPr lang="en-US" sz="2900" b="1" i="1" smtClean="0">
                        <a:latin typeface="Cambria Math" panose="02040503050406030204" pitchFamily="18" charset="0"/>
                      </a:rPr>
                      <m:t>𝟏</m:t>
                    </m:r>
                  </m:oMath>
                </a14:m>
                <a:r>
                  <a:rPr lang="en-US" sz="2900" b="1" dirty="0"/>
                  <a:t>, </a:t>
                </a:r>
                <a14:m>
                  <m:oMath xmlns:m="http://schemas.openxmlformats.org/officeDocument/2006/math">
                    <m:sSub>
                      <m:sSubPr>
                        <m:ctrlPr>
                          <a:rPr lang="en-US" sz="2900" b="1" i="1" smtClean="0">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𝟐</m:t>
                        </m:r>
                      </m:sub>
                    </m:sSub>
                  </m:oMath>
                </a14:m>
                <a:r>
                  <a:rPr lang="en-US" sz="2900" b="1" dirty="0"/>
                  <a:t> = 2, </a:t>
                </a:r>
                <a14:m>
                  <m:oMath xmlns:m="http://schemas.openxmlformats.org/officeDocument/2006/math">
                    <m:sSub>
                      <m:sSubPr>
                        <m:ctrlPr>
                          <a:rPr lang="en-US" sz="2900" b="1" i="1">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𝟑</m:t>
                        </m:r>
                      </m:sub>
                    </m:sSub>
                  </m:oMath>
                </a14:m>
                <a:r>
                  <a:rPr lang="en-US" sz="2900" b="1" dirty="0"/>
                  <a:t> = 3, </a:t>
                </a:r>
                <a14:m>
                  <m:oMath xmlns:m="http://schemas.openxmlformats.org/officeDocument/2006/math">
                    <m:sSub>
                      <m:sSubPr>
                        <m:ctrlPr>
                          <a:rPr lang="en-US" sz="2900" b="1" i="1">
                            <a:latin typeface="Cambria Math" panose="02040503050406030204" pitchFamily="18" charset="0"/>
                          </a:rPr>
                        </m:ctrlPr>
                      </m:sSubPr>
                      <m:e>
                        <m:r>
                          <a:rPr lang="en-US" sz="2900" b="1" i="1">
                            <a:latin typeface="Cambria Math" panose="02040503050406030204" pitchFamily="18" charset="0"/>
                          </a:rPr>
                          <m:t>𝜷</m:t>
                        </m:r>
                      </m:e>
                      <m:sub>
                        <m:r>
                          <a:rPr lang="en-US" sz="2900" b="1" i="1" smtClean="0">
                            <a:latin typeface="Cambria Math" panose="02040503050406030204" pitchFamily="18" charset="0"/>
                          </a:rPr>
                          <m:t>𝟒</m:t>
                        </m:r>
                      </m:sub>
                    </m:sSub>
                  </m:oMath>
                </a14:m>
                <a:r>
                  <a:rPr lang="en-US" sz="2900" b="1" dirty="0"/>
                  <a:t> = 4 </a:t>
                </a:r>
                <a:r>
                  <a:rPr lang="en-US" sz="2900" dirty="0"/>
                  <a:t>in model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𝑦</m:t>
                        </m:r>
                      </m:e>
                      <m:sub>
                        <m:r>
                          <a:rPr lang="en-US" sz="2900" i="1">
                            <a:latin typeface="Cambria Math" panose="02040503050406030204" pitchFamily="18" charset="0"/>
                          </a:rPr>
                          <m:t>𝑖</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1</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2</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3</m:t>
                        </m:r>
                        <m:r>
                          <a:rPr lang="en-US" sz="2900" i="1">
                            <a:latin typeface="Cambria Math" panose="02040503050406030204" pitchFamily="18" charset="0"/>
                          </a:rPr>
                          <m:t>,</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b="0" i="1" smtClean="0">
                            <a:latin typeface="Cambria Math" panose="02040503050406030204" pitchFamily="18" charset="0"/>
                          </a:rPr>
                          <m:t>3</m:t>
                        </m:r>
                      </m:sub>
                    </m:sSub>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4</m:t>
                        </m:r>
                        <m:r>
                          <a:rPr lang="en-US" sz="2900" i="1">
                            <a:latin typeface="Cambria Math" panose="02040503050406030204" pitchFamily="18" charset="0"/>
                          </a:rPr>
                          <m:t>,</m:t>
                        </m:r>
                        <m:r>
                          <a:rPr lang="en-US" sz="2900" i="1">
                            <a:latin typeface="Cambria Math" panose="02040503050406030204" pitchFamily="18" charset="0"/>
                          </a:rPr>
                          <m:t>𝑖</m:t>
                        </m:r>
                      </m:sub>
                    </m:sSub>
                    <m:sSub>
                      <m:sSubPr>
                        <m:ctrlPr>
                          <a:rPr lang="en-US" sz="2900" i="1">
                            <a:latin typeface="Cambria Math" panose="02040503050406030204" pitchFamily="18" charset="0"/>
                          </a:rPr>
                        </m:ctrlPr>
                      </m:sSubPr>
                      <m:e>
                        <m:r>
                          <a:rPr lang="en-US" sz="2900" i="1">
                            <a:latin typeface="Cambria Math" panose="02040503050406030204" pitchFamily="18" charset="0"/>
                          </a:rPr>
                          <m:t>𝛽</m:t>
                        </m:r>
                      </m:e>
                      <m:sub>
                        <m:r>
                          <a:rPr lang="en-US" sz="2900" b="0" i="1" smtClean="0">
                            <a:latin typeface="Cambria Math" panose="02040503050406030204" pitchFamily="18" charset="0"/>
                          </a:rPr>
                          <m:t>4</m:t>
                        </m:r>
                      </m:sub>
                    </m:sSub>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𝜖</m:t>
                        </m:r>
                      </m:e>
                      <m:sub>
                        <m:r>
                          <a:rPr lang="en-US" sz="2900" i="1">
                            <a:latin typeface="Cambria Math" panose="02040503050406030204" pitchFamily="18" charset="0"/>
                          </a:rPr>
                          <m:t>𝑖</m:t>
                        </m:r>
                      </m:sub>
                    </m:sSub>
                  </m:oMath>
                </a14:m>
                <a:r>
                  <a:rPr lang="en-US" sz="2900" dirty="0"/>
                  <a:t> </a:t>
                </a:r>
              </a:p>
            </p:txBody>
          </p:sp>
        </mc:Choice>
        <mc:Fallback>
          <p:sp>
            <p:nvSpPr>
              <p:cNvPr id="804" name="TextBox 803">
                <a:extLst>
                  <a:ext uri="{FF2B5EF4-FFF2-40B4-BE49-F238E27FC236}">
                    <a16:creationId xmlns:a16="http://schemas.microsoft.com/office/drawing/2014/main" id="{8E114C11-4943-8107-A836-31F4C2FAA6E3}"/>
                  </a:ext>
                </a:extLst>
              </p:cNvPr>
              <p:cNvSpPr txBox="1">
                <a:spLocks noRot="1" noChangeAspect="1" noMove="1" noResize="1" noEditPoints="1" noAdjustHandles="1" noChangeArrowheads="1" noChangeShapeType="1" noTextEdit="1"/>
              </p:cNvSpPr>
              <p:nvPr/>
            </p:nvSpPr>
            <p:spPr>
              <a:xfrm>
                <a:off x="17455112" y="28760293"/>
                <a:ext cx="15262120" cy="750911"/>
              </a:xfrm>
              <a:prstGeom prst="rect">
                <a:avLst/>
              </a:prstGeom>
              <a:blipFill>
                <a:blip r:embed="rId33"/>
                <a:stretch>
                  <a:fillRect l="-914" b="-18333"/>
                </a:stretch>
              </a:blipFill>
            </p:spPr>
            <p:txBody>
              <a:bodyPr/>
              <a:lstStyle/>
              <a:p>
                <a:r>
                  <a:rPr lang="en-US">
                    <a:noFill/>
                  </a:rPr>
                  <a:t> </a:t>
                </a:r>
              </a:p>
            </p:txBody>
          </p:sp>
        </mc:Fallback>
      </mc:AlternateContent>
      <p:graphicFrame>
        <p:nvGraphicFramePr>
          <p:cNvPr id="807" name="Table 808">
            <a:extLst>
              <a:ext uri="{FF2B5EF4-FFF2-40B4-BE49-F238E27FC236}">
                <a16:creationId xmlns:a16="http://schemas.microsoft.com/office/drawing/2014/main" id="{0FA59198-B3A6-8831-3708-93BB74A7E459}"/>
              </a:ext>
            </a:extLst>
          </p:cNvPr>
          <p:cNvGraphicFramePr>
            <a:graphicFrameLocks noGrp="1"/>
          </p:cNvGraphicFramePr>
          <p:nvPr>
            <p:extLst>
              <p:ext uri="{D42A27DB-BD31-4B8C-83A1-F6EECF244321}">
                <p14:modId xmlns:p14="http://schemas.microsoft.com/office/powerpoint/2010/main" val="360216574"/>
              </p:ext>
            </p:extLst>
          </p:nvPr>
        </p:nvGraphicFramePr>
        <p:xfrm>
          <a:off x="18457980" y="41293203"/>
          <a:ext cx="12592592" cy="1828800"/>
        </p:xfrm>
        <a:graphic>
          <a:graphicData uri="http://schemas.openxmlformats.org/drawingml/2006/table">
            <a:tbl>
              <a:tblPr firstRow="1" bandRow="1">
                <a:tableStyleId>{5C22544A-7EE6-4342-B048-85BDC9FD1C3A}</a:tableStyleId>
              </a:tblPr>
              <a:tblGrid>
                <a:gridCol w="3148148">
                  <a:extLst>
                    <a:ext uri="{9D8B030D-6E8A-4147-A177-3AD203B41FA5}">
                      <a16:colId xmlns:a16="http://schemas.microsoft.com/office/drawing/2014/main" val="3795066645"/>
                    </a:ext>
                  </a:extLst>
                </a:gridCol>
                <a:gridCol w="3148148">
                  <a:extLst>
                    <a:ext uri="{9D8B030D-6E8A-4147-A177-3AD203B41FA5}">
                      <a16:colId xmlns:a16="http://schemas.microsoft.com/office/drawing/2014/main" val="2864703554"/>
                    </a:ext>
                  </a:extLst>
                </a:gridCol>
                <a:gridCol w="3148148">
                  <a:extLst>
                    <a:ext uri="{9D8B030D-6E8A-4147-A177-3AD203B41FA5}">
                      <a16:colId xmlns:a16="http://schemas.microsoft.com/office/drawing/2014/main" val="944471903"/>
                    </a:ext>
                  </a:extLst>
                </a:gridCol>
                <a:gridCol w="3148148">
                  <a:extLst>
                    <a:ext uri="{9D8B030D-6E8A-4147-A177-3AD203B41FA5}">
                      <a16:colId xmlns:a16="http://schemas.microsoft.com/office/drawing/2014/main" val="25610501"/>
                    </a:ext>
                  </a:extLst>
                </a:gridCol>
              </a:tblGrid>
              <a:tr h="370840">
                <a:tc>
                  <a:txBody>
                    <a:bodyPr/>
                    <a:lstStyle/>
                    <a:p>
                      <a:endParaRPr lang="en-US" sz="2400" dirty="0"/>
                    </a:p>
                  </a:txBody>
                  <a:tcPr>
                    <a:lnTlToBr w="12700" cap="flat" cmpd="sng" algn="ctr">
                      <a:solidFill>
                        <a:schemeClr val="tx1"/>
                      </a:solidFill>
                      <a:prstDash val="solid"/>
                      <a:round/>
                      <a:headEnd type="none" w="med" len="med"/>
                      <a:tailEnd type="none" w="med" len="med"/>
                    </a:lnTlToBr>
                  </a:tcPr>
                </a:tc>
                <a:tc>
                  <a:txBody>
                    <a:bodyPr/>
                    <a:lstStyle/>
                    <a:p>
                      <a:r>
                        <a:rPr lang="en-US" sz="2400" dirty="0"/>
                        <a:t>Listwise Del (s)</a:t>
                      </a:r>
                    </a:p>
                  </a:txBody>
                  <a:tcPr/>
                </a:tc>
                <a:tc>
                  <a:txBody>
                    <a:bodyPr/>
                    <a:lstStyle/>
                    <a:p>
                      <a:r>
                        <a:rPr lang="en-US" sz="2400" dirty="0"/>
                        <a:t> Multiple Imp (s)</a:t>
                      </a:r>
                    </a:p>
                  </a:txBody>
                  <a:tcPr/>
                </a:tc>
                <a:tc>
                  <a:txBody>
                    <a:bodyPr/>
                    <a:lstStyle/>
                    <a:p>
                      <a:r>
                        <a:rPr lang="en-US" sz="2400" dirty="0"/>
                        <a:t>Rate</a:t>
                      </a:r>
                    </a:p>
                  </a:txBody>
                  <a:tcPr/>
                </a:tc>
                <a:extLst>
                  <a:ext uri="{0D108BD9-81ED-4DB2-BD59-A6C34878D82A}">
                    <a16:rowId xmlns:a16="http://schemas.microsoft.com/office/drawing/2014/main" val="47882385"/>
                  </a:ext>
                </a:extLst>
              </a:tr>
              <a:tr h="370840">
                <a:tc>
                  <a:txBody>
                    <a:bodyPr/>
                    <a:lstStyle/>
                    <a:p>
                      <a:r>
                        <a:rPr lang="en-US" sz="2400" dirty="0"/>
                        <a:t>Case 1</a:t>
                      </a:r>
                    </a:p>
                  </a:txBody>
                  <a:tcPr>
                    <a:solidFill>
                      <a:schemeClr val="accent2"/>
                    </a:solidFill>
                  </a:tcPr>
                </a:tc>
                <a:tc>
                  <a:txBody>
                    <a:bodyPr/>
                    <a:lstStyle/>
                    <a:p>
                      <a:r>
                        <a:rPr lang="en-US" sz="2400" dirty="0"/>
                        <a:t>0.00731</a:t>
                      </a:r>
                    </a:p>
                  </a:txBody>
                  <a:tcPr/>
                </a:tc>
                <a:tc>
                  <a:txBody>
                    <a:bodyPr/>
                    <a:lstStyle/>
                    <a:p>
                      <a:r>
                        <a:rPr lang="en-US" sz="2400" dirty="0"/>
                        <a:t>0.07354</a:t>
                      </a:r>
                    </a:p>
                  </a:txBody>
                  <a:tcPr/>
                </a:tc>
                <a:tc>
                  <a:txBody>
                    <a:bodyPr/>
                    <a:lstStyle/>
                    <a:p>
                      <a:r>
                        <a:rPr lang="en-US" sz="2400" dirty="0"/>
                        <a:t>10x faster</a:t>
                      </a:r>
                    </a:p>
                  </a:txBody>
                  <a:tcPr/>
                </a:tc>
                <a:extLst>
                  <a:ext uri="{0D108BD9-81ED-4DB2-BD59-A6C34878D82A}">
                    <a16:rowId xmlns:a16="http://schemas.microsoft.com/office/drawing/2014/main" val="1029343939"/>
                  </a:ext>
                </a:extLst>
              </a:tr>
              <a:tr h="370840">
                <a:tc>
                  <a:txBody>
                    <a:bodyPr/>
                    <a:lstStyle/>
                    <a:p>
                      <a:r>
                        <a:rPr lang="en-US" sz="2400" dirty="0"/>
                        <a:t>Case 2</a:t>
                      </a:r>
                    </a:p>
                  </a:txBody>
                  <a:tcPr>
                    <a:solidFill>
                      <a:schemeClr val="accent2"/>
                    </a:solidFill>
                  </a:tcPr>
                </a:tc>
                <a:tc>
                  <a:txBody>
                    <a:bodyPr/>
                    <a:lstStyle/>
                    <a:p>
                      <a:r>
                        <a:rPr lang="en-US" sz="2400" dirty="0"/>
                        <a:t>0.00770</a:t>
                      </a:r>
                    </a:p>
                  </a:txBody>
                  <a:tcPr/>
                </a:tc>
                <a:tc>
                  <a:txBody>
                    <a:bodyPr/>
                    <a:lstStyle/>
                    <a:p>
                      <a:r>
                        <a:rPr lang="en-US" sz="2400" dirty="0"/>
                        <a:t>0.19124</a:t>
                      </a:r>
                    </a:p>
                  </a:txBody>
                  <a:tcPr/>
                </a:tc>
                <a:tc>
                  <a:txBody>
                    <a:bodyPr/>
                    <a:lstStyle/>
                    <a:p>
                      <a:r>
                        <a:rPr lang="en-US" sz="2400" dirty="0"/>
                        <a:t>~25x faster</a:t>
                      </a:r>
                    </a:p>
                  </a:txBody>
                  <a:tcPr/>
                </a:tc>
                <a:extLst>
                  <a:ext uri="{0D108BD9-81ED-4DB2-BD59-A6C34878D82A}">
                    <a16:rowId xmlns:a16="http://schemas.microsoft.com/office/drawing/2014/main" val="81840052"/>
                  </a:ext>
                </a:extLst>
              </a:tr>
              <a:tr h="370840">
                <a:tc>
                  <a:txBody>
                    <a:bodyPr/>
                    <a:lstStyle/>
                    <a:p>
                      <a:r>
                        <a:rPr lang="en-US" sz="2400" dirty="0"/>
                        <a:t>Case 3</a:t>
                      </a:r>
                    </a:p>
                  </a:txBody>
                  <a:tcPr>
                    <a:solidFill>
                      <a:schemeClr val="accent2"/>
                    </a:solidFill>
                  </a:tcPr>
                </a:tc>
                <a:tc>
                  <a:txBody>
                    <a:bodyPr/>
                    <a:lstStyle/>
                    <a:p>
                      <a:r>
                        <a:rPr lang="en-US" sz="2400" dirty="0"/>
                        <a:t>0.00705</a:t>
                      </a:r>
                    </a:p>
                  </a:txBody>
                  <a:tcPr/>
                </a:tc>
                <a:tc>
                  <a:txBody>
                    <a:bodyPr/>
                    <a:lstStyle/>
                    <a:p>
                      <a:r>
                        <a:rPr lang="en-US" sz="2400" dirty="0"/>
                        <a:t>0.21237</a:t>
                      </a:r>
                    </a:p>
                  </a:txBody>
                  <a:tcPr/>
                </a:tc>
                <a:tc>
                  <a:txBody>
                    <a:bodyPr/>
                    <a:lstStyle/>
                    <a:p>
                      <a:r>
                        <a:rPr lang="en-US" sz="2400" dirty="0"/>
                        <a:t>~30x faster</a:t>
                      </a:r>
                    </a:p>
                  </a:txBody>
                  <a:tcPr/>
                </a:tc>
                <a:extLst>
                  <a:ext uri="{0D108BD9-81ED-4DB2-BD59-A6C34878D82A}">
                    <a16:rowId xmlns:a16="http://schemas.microsoft.com/office/drawing/2014/main" val="239775130"/>
                  </a:ext>
                </a:extLst>
              </a:tr>
            </a:tbl>
          </a:graphicData>
        </a:graphic>
      </p:graphicFrame>
      <p:sp>
        <p:nvSpPr>
          <p:cNvPr id="809" name="TextBox 808">
            <a:extLst>
              <a:ext uri="{FF2B5EF4-FFF2-40B4-BE49-F238E27FC236}">
                <a16:creationId xmlns:a16="http://schemas.microsoft.com/office/drawing/2014/main" id="{F0ACFF52-DF2F-92D9-2629-BC7734E2CE7A}"/>
              </a:ext>
            </a:extLst>
          </p:cNvPr>
          <p:cNvSpPr txBox="1"/>
          <p:nvPr/>
        </p:nvSpPr>
        <p:spPr>
          <a:xfrm>
            <a:off x="17461548" y="40610592"/>
            <a:ext cx="7182672" cy="646331"/>
          </a:xfrm>
          <a:prstGeom prst="rect">
            <a:avLst/>
          </a:prstGeom>
          <a:noFill/>
        </p:spPr>
        <p:txBody>
          <a:bodyPr wrap="none" rtlCol="0">
            <a:spAutoFit/>
          </a:bodyPr>
          <a:lstStyle/>
          <a:p>
            <a:r>
              <a:rPr lang="en-US" sz="3600" dirty="0">
                <a:solidFill>
                  <a:schemeClr val="accent2">
                    <a:lumMod val="75000"/>
                  </a:schemeClr>
                </a:solidFill>
              </a:rPr>
              <a:t>Investigation (2) Summarized Results:</a:t>
            </a:r>
          </a:p>
        </p:txBody>
      </p:sp>
      <p:sp>
        <p:nvSpPr>
          <p:cNvPr id="822" name="テキスト ボックス 16">
            <a:extLst>
              <a:ext uri="{FF2B5EF4-FFF2-40B4-BE49-F238E27FC236}">
                <a16:creationId xmlns:a16="http://schemas.microsoft.com/office/drawing/2014/main" id="{103AB8C7-7BD2-92B8-5C2F-B233600A37D8}"/>
              </a:ext>
            </a:extLst>
          </p:cNvPr>
          <p:cNvSpPr txBox="1"/>
          <p:nvPr/>
        </p:nvSpPr>
        <p:spPr>
          <a:xfrm>
            <a:off x="623782" y="35464370"/>
            <a:ext cx="14630400" cy="769441"/>
          </a:xfrm>
          <a:prstGeom prst="rect">
            <a:avLst/>
          </a:prstGeom>
          <a:solidFill>
            <a:schemeClr val="accent2"/>
          </a:solidFill>
          <a:ln>
            <a:solidFill>
              <a:schemeClr val="accent2"/>
            </a:solidFill>
          </a:ln>
        </p:spPr>
        <p:txBody>
          <a:bodyPr wrap="square" rtlCol="0">
            <a:spAutoFit/>
          </a:bodyPr>
          <a:lstStyle/>
          <a:p>
            <a:r>
              <a:rPr lang="en-US" altLang="ja-JP" sz="4400" b="1" dirty="0">
                <a:solidFill>
                  <a:schemeClr val="bg1"/>
                </a:solidFill>
                <a:latin typeface="Helvetica Neue" charset="0"/>
                <a:ea typeface="Helvetica Neue" charset="0"/>
                <a:cs typeface="Helvetica Neue" charset="0"/>
              </a:rPr>
              <a:t> CONCLUSION</a:t>
            </a:r>
            <a:endParaRPr kumimoji="1" lang="ja-JP" altLang="en-US" sz="4400" b="1" dirty="0">
              <a:solidFill>
                <a:schemeClr val="bg1"/>
              </a:solidFill>
              <a:latin typeface="Helvetica Neue" charset="0"/>
              <a:ea typeface="Helvetica Neue" charset="0"/>
              <a:cs typeface="Helvetica Neue" charset="0"/>
            </a:endParaRPr>
          </a:p>
        </p:txBody>
      </p:sp>
      <p:sp>
        <p:nvSpPr>
          <p:cNvPr id="823" name="正方形/長方形 12">
            <a:extLst>
              <a:ext uri="{FF2B5EF4-FFF2-40B4-BE49-F238E27FC236}">
                <a16:creationId xmlns:a16="http://schemas.microsoft.com/office/drawing/2014/main" id="{38F113E3-FD88-C90D-DCD7-A37FD26972DE}"/>
              </a:ext>
            </a:extLst>
          </p:cNvPr>
          <p:cNvSpPr/>
          <p:nvPr/>
        </p:nvSpPr>
        <p:spPr>
          <a:xfrm>
            <a:off x="623782" y="36275616"/>
            <a:ext cx="14630400" cy="3750980"/>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6" name="TextBox 825">
            <a:extLst>
              <a:ext uri="{FF2B5EF4-FFF2-40B4-BE49-F238E27FC236}">
                <a16:creationId xmlns:a16="http://schemas.microsoft.com/office/drawing/2014/main" id="{9958E47E-428F-E177-0AC7-DDCF4C3CA7A0}"/>
              </a:ext>
            </a:extLst>
          </p:cNvPr>
          <p:cNvSpPr txBox="1"/>
          <p:nvPr/>
        </p:nvSpPr>
        <p:spPr>
          <a:xfrm>
            <a:off x="864943" y="36414865"/>
            <a:ext cx="14083803" cy="3539430"/>
          </a:xfrm>
          <a:prstGeom prst="rect">
            <a:avLst/>
          </a:prstGeom>
          <a:noFill/>
        </p:spPr>
        <p:txBody>
          <a:bodyPr wrap="square" rtlCol="0">
            <a:spAutoFit/>
          </a:bodyPr>
          <a:lstStyle/>
          <a:p>
            <a:r>
              <a:rPr lang="en-US" sz="2800" dirty="0"/>
              <a:t>If in doubt, choosing multiple imputation for your dataset is generally safest approach. </a:t>
            </a:r>
          </a:p>
          <a:p>
            <a:pPr marL="285750" indent="-285750">
              <a:buFont typeface="Arial" panose="020B0604020202020204" pitchFamily="34" charset="0"/>
              <a:buChar char="•"/>
            </a:pPr>
            <a:r>
              <a:rPr lang="en-US" sz="2800" dirty="0"/>
              <a:t>Depending on the </a:t>
            </a:r>
            <a:r>
              <a:rPr lang="en-US" sz="2800" dirty="0" err="1"/>
              <a:t>missinginess</a:t>
            </a:r>
            <a:r>
              <a:rPr lang="en-US" sz="2800" dirty="0"/>
              <a:t> mechanism underlying your data, the quality of your imputations will vary significantly (</a:t>
            </a:r>
            <a:r>
              <a:rPr lang="en-US" sz="2800" i="1" dirty="0"/>
              <a:t>investigation 1</a:t>
            </a:r>
            <a:r>
              <a:rPr lang="en-US" sz="2800" dirty="0"/>
              <a:t>).</a:t>
            </a:r>
          </a:p>
          <a:p>
            <a:pPr marL="285750" indent="-285750">
              <a:buFont typeface="Arial" panose="020B0604020202020204" pitchFamily="34" charset="0"/>
              <a:buChar char="•"/>
            </a:pPr>
            <a:r>
              <a:rPr lang="en-US" sz="2800" dirty="0"/>
              <a:t>Moreover, there are situations where listwise deletion is orders of magnitude faster and provides unbiased regression coefficients (</a:t>
            </a:r>
            <a:r>
              <a:rPr lang="en-US" sz="2800" i="1" dirty="0"/>
              <a:t>investigation 2</a:t>
            </a:r>
            <a:r>
              <a:rPr lang="en-US" sz="2800" dirty="0"/>
              <a:t>).</a:t>
            </a:r>
          </a:p>
          <a:p>
            <a:r>
              <a:rPr lang="en-US" sz="2800" dirty="0"/>
              <a:t>There are far more imputation methods than just the two discussed here; it is vital to deliberately consider which imputation method is best for your dataset when performing statistical analyses.</a:t>
            </a:r>
          </a:p>
        </p:txBody>
      </p:sp>
      <p:sp>
        <p:nvSpPr>
          <p:cNvPr id="827" name="正方形/長方形 12">
            <a:extLst>
              <a:ext uri="{FF2B5EF4-FFF2-40B4-BE49-F238E27FC236}">
                <a16:creationId xmlns:a16="http://schemas.microsoft.com/office/drawing/2014/main" id="{C3EDFE89-4D6B-DCF8-ECE5-0ED32FDAA058}"/>
              </a:ext>
            </a:extLst>
          </p:cNvPr>
          <p:cNvSpPr/>
          <p:nvPr/>
        </p:nvSpPr>
        <p:spPr>
          <a:xfrm>
            <a:off x="623782" y="40636730"/>
            <a:ext cx="14630400" cy="288937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8" name="TextBox 827">
            <a:extLst>
              <a:ext uri="{FF2B5EF4-FFF2-40B4-BE49-F238E27FC236}">
                <a16:creationId xmlns:a16="http://schemas.microsoft.com/office/drawing/2014/main" id="{83A6B8ED-AF2F-CE04-86FD-52CD5503A18F}"/>
              </a:ext>
            </a:extLst>
          </p:cNvPr>
          <p:cNvSpPr txBox="1"/>
          <p:nvPr/>
        </p:nvSpPr>
        <p:spPr>
          <a:xfrm>
            <a:off x="623782" y="40610592"/>
            <a:ext cx="16459200" cy="3785652"/>
          </a:xfrm>
          <a:prstGeom prst="rect">
            <a:avLst/>
          </a:prstGeom>
          <a:noFill/>
        </p:spPr>
        <p:txBody>
          <a:bodyPr wrap="square">
            <a:spAutoFit/>
          </a:bodyPr>
          <a:lstStyle/>
          <a:p>
            <a:r>
              <a:rPr kumimoji="1" lang="en-US" altLang="ja-JP" sz="4400" b="1" dirty="0">
                <a:solidFill>
                  <a:schemeClr val="accent2"/>
                </a:solidFill>
                <a:latin typeface="Times New Roman" panose="02020603050405020304" pitchFamily="18" charset="0"/>
                <a:ea typeface="Helvetica Neue" charset="0"/>
                <a:cs typeface="Times New Roman" panose="02020603050405020304" pitchFamily="18" charset="0"/>
              </a:rPr>
              <a:t> References &amp; Acknowledgment</a:t>
            </a:r>
          </a:p>
          <a:p>
            <a:pPr marL="571500" indent="-571500">
              <a:buFont typeface="Arial" panose="020B0604020202020204" pitchFamily="34" charset="0"/>
              <a:buChar char="•"/>
            </a:pPr>
            <a:r>
              <a:rPr kumimoji="1" lang="en-US" altLang="ja-JP" sz="3600" b="1" dirty="0">
                <a:latin typeface="Times New Roman" panose="02020603050405020304" pitchFamily="18" charset="0"/>
                <a:ea typeface="Helvetica Neue" charset="0"/>
                <a:cs typeface="Times New Roman" panose="02020603050405020304" pitchFamily="18" charset="0"/>
              </a:rPr>
              <a:t>Textbook, paper (TODO)</a:t>
            </a:r>
          </a:p>
          <a:p>
            <a:pPr marL="571500" indent="-571500">
              <a:buFont typeface="Arial" panose="020B0604020202020204" pitchFamily="34" charset="0"/>
              <a:buChar char="•"/>
            </a:pPr>
            <a:r>
              <a:rPr kumimoji="1" lang="en-US" altLang="ja-JP" sz="3600" b="1" dirty="0">
                <a:latin typeface="Times New Roman" panose="02020603050405020304" pitchFamily="18" charset="0"/>
                <a:ea typeface="Helvetica Neue" charset="0"/>
                <a:cs typeface="Times New Roman" panose="02020603050405020304" pitchFamily="18" charset="0"/>
              </a:rPr>
              <a:t>Thank you to Professor Nathalie Moon for her expertise and guidance</a:t>
            </a:r>
          </a:p>
          <a:p>
            <a:pPr marL="571500" indent="-571500">
              <a:buFont typeface="Arial" panose="020B0604020202020204" pitchFamily="34" charset="0"/>
              <a:buChar char="•"/>
            </a:pPr>
            <a:r>
              <a:rPr kumimoji="1" lang="en-US" altLang="ja-JP" sz="3600" b="1" dirty="0" err="1">
                <a:latin typeface="Times New Roman" panose="02020603050405020304" pitchFamily="18" charset="0"/>
                <a:ea typeface="Helvetica Neue" charset="0"/>
                <a:cs typeface="Times New Roman" panose="02020603050405020304" pitchFamily="18" charset="0"/>
              </a:rPr>
              <a:t>Github</a:t>
            </a:r>
            <a:r>
              <a:rPr kumimoji="1" lang="en-US" altLang="ja-JP" sz="3600" b="1" dirty="0">
                <a:latin typeface="Times New Roman" panose="02020603050405020304" pitchFamily="18" charset="0"/>
                <a:ea typeface="Helvetica Neue" charset="0"/>
                <a:cs typeface="Times New Roman" panose="02020603050405020304" pitchFamily="18" charset="0"/>
              </a:rPr>
              <a:t> link for full code</a:t>
            </a:r>
            <a:endParaRPr kumimoji="1" lang="en-US" altLang="ja-JP" sz="3200" b="1" dirty="0">
              <a:latin typeface="Times New Roman" panose="02020603050405020304" pitchFamily="18" charset="0"/>
              <a:ea typeface="Helvetica Neue" charset="0"/>
              <a:cs typeface="Times New Roman" panose="02020603050405020304" pitchFamily="18" charset="0"/>
            </a:endParaRPr>
          </a:p>
          <a:p>
            <a:endParaRPr kumimoji="1" lang="en-US" altLang="ja-JP" sz="4400" b="1" dirty="0">
              <a:latin typeface="Times New Roman" panose="02020603050405020304" pitchFamily="18" charset="0"/>
              <a:ea typeface="Helvetica Neue" charset="0"/>
              <a:cs typeface="Times New Roman" panose="02020603050405020304" pitchFamily="18" charset="0"/>
            </a:endParaRPr>
          </a:p>
          <a:p>
            <a:endParaRPr kumimoji="1" lang="ja-JP" altLang="en-US" sz="440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829" name="正方形/長方形 17">
            <a:extLst>
              <a:ext uri="{FF2B5EF4-FFF2-40B4-BE49-F238E27FC236}">
                <a16:creationId xmlns:a16="http://schemas.microsoft.com/office/drawing/2014/main" id="{4D9D219E-10D9-E676-DFF6-E505B42D18E8}"/>
              </a:ext>
            </a:extLst>
          </p:cNvPr>
          <p:cNvSpPr/>
          <p:nvPr/>
        </p:nvSpPr>
        <p:spPr>
          <a:xfrm>
            <a:off x="825177" y="22694299"/>
            <a:ext cx="14275935" cy="12500172"/>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6" name="正方形/長方形 17">
            <a:extLst>
              <a:ext uri="{FF2B5EF4-FFF2-40B4-BE49-F238E27FC236}">
                <a16:creationId xmlns:a16="http://schemas.microsoft.com/office/drawing/2014/main" id="{D4779C7F-BD6B-73EB-72DA-2227FF073B5B}"/>
              </a:ext>
            </a:extLst>
          </p:cNvPr>
          <p:cNvSpPr/>
          <p:nvPr/>
        </p:nvSpPr>
        <p:spPr>
          <a:xfrm>
            <a:off x="819968" y="15372506"/>
            <a:ext cx="14275935" cy="7279988"/>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7" name="正方形/長方形 17">
            <a:extLst>
              <a:ext uri="{FF2B5EF4-FFF2-40B4-BE49-F238E27FC236}">
                <a16:creationId xmlns:a16="http://schemas.microsoft.com/office/drawing/2014/main" id="{7D729F1A-CF1D-72FE-83C0-B3E05695E945}"/>
              </a:ext>
            </a:extLst>
          </p:cNvPr>
          <p:cNvSpPr/>
          <p:nvPr/>
        </p:nvSpPr>
        <p:spPr>
          <a:xfrm>
            <a:off x="795662" y="12970974"/>
            <a:ext cx="14275935" cy="175348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973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TextBox 769">
            <a:extLst>
              <a:ext uri="{FF2B5EF4-FFF2-40B4-BE49-F238E27FC236}">
                <a16:creationId xmlns:a16="http://schemas.microsoft.com/office/drawing/2014/main" id="{938DA395-CBCF-EE45-5154-7BD952451EDA}"/>
              </a:ext>
            </a:extLst>
          </p:cNvPr>
          <p:cNvSpPr txBox="1"/>
          <p:nvPr/>
        </p:nvSpPr>
        <p:spPr>
          <a:xfrm>
            <a:off x="1086480" y="174057"/>
            <a:ext cx="23571200" cy="3046988"/>
          </a:xfrm>
          <a:prstGeom prst="rect">
            <a:avLst/>
          </a:prstGeom>
          <a:noFill/>
        </p:spPr>
        <p:txBody>
          <a:bodyPr wrap="square">
            <a:spAutoFit/>
          </a:bodyPr>
          <a:lstStyle/>
          <a:p>
            <a:r>
              <a:rPr lang="en-US" sz="9600" dirty="0">
                <a:solidFill>
                  <a:schemeClr val="accent2">
                    <a:lumMod val="75000"/>
                  </a:schemeClr>
                </a:solidFill>
                <a:latin typeface="Times New Roman" panose="02020603050405020304" pitchFamily="18" charset="0"/>
                <a:cs typeface="Times New Roman" panose="02020603050405020304" pitchFamily="18" charset="0"/>
              </a:rPr>
              <a:t>Exploration of the effect of missing data on statistical analysis</a:t>
            </a:r>
          </a:p>
        </p:txBody>
      </p:sp>
      <p:sp>
        <p:nvSpPr>
          <p:cNvPr id="771" name="TextBox 770">
            <a:extLst>
              <a:ext uri="{FF2B5EF4-FFF2-40B4-BE49-F238E27FC236}">
                <a16:creationId xmlns:a16="http://schemas.microsoft.com/office/drawing/2014/main" id="{EA9B3F00-C122-DCD0-8A19-03DCB8912605}"/>
              </a:ext>
            </a:extLst>
          </p:cNvPr>
          <p:cNvSpPr txBox="1"/>
          <p:nvPr/>
        </p:nvSpPr>
        <p:spPr>
          <a:xfrm>
            <a:off x="3164179" y="3668125"/>
            <a:ext cx="14127778" cy="1569660"/>
          </a:xfrm>
          <a:prstGeom prst="rect">
            <a:avLst/>
          </a:prstGeom>
          <a:noFill/>
        </p:spPr>
        <p:txBody>
          <a:bodyPr wrap="none" rtlCol="0">
            <a:spAutoFit/>
          </a:bodyPr>
          <a:lstStyle/>
          <a:p>
            <a:r>
              <a:rPr lang="en-US" sz="9600" dirty="0">
                <a:solidFill>
                  <a:schemeClr val="accent2">
                    <a:lumMod val="75000"/>
                  </a:schemeClr>
                </a:solidFill>
              </a:rPr>
              <a:t>Leo Watson, Nathalie Moon</a:t>
            </a:r>
          </a:p>
        </p:txBody>
      </p:sp>
      <p:pic>
        <p:nvPicPr>
          <p:cNvPr id="772" name="Picture 771">
            <a:extLst>
              <a:ext uri="{FF2B5EF4-FFF2-40B4-BE49-F238E27FC236}">
                <a16:creationId xmlns:a16="http://schemas.microsoft.com/office/drawing/2014/main" id="{0FC03FE9-1126-DCCD-DA9F-A804DFD43C50}"/>
              </a:ext>
            </a:extLst>
          </p:cNvPr>
          <p:cNvPicPr>
            <a:picLocks noChangeAspect="1"/>
          </p:cNvPicPr>
          <p:nvPr/>
        </p:nvPicPr>
        <p:blipFill>
          <a:blip r:embed="rId3"/>
          <a:stretch>
            <a:fillRect/>
          </a:stretch>
        </p:blipFill>
        <p:spPr>
          <a:xfrm>
            <a:off x="25002561" y="365095"/>
            <a:ext cx="6011937" cy="4452560"/>
          </a:xfrm>
          <a:prstGeom prst="rect">
            <a:avLst/>
          </a:prstGeom>
        </p:spPr>
      </p:pic>
      <p:sp>
        <p:nvSpPr>
          <p:cNvPr id="773" name="テキスト ボックス 7">
            <a:extLst>
              <a:ext uri="{FF2B5EF4-FFF2-40B4-BE49-F238E27FC236}">
                <a16:creationId xmlns:a16="http://schemas.microsoft.com/office/drawing/2014/main" id="{F83BA4FB-DA00-DCEC-16F1-896604EC2767}"/>
              </a:ext>
            </a:extLst>
          </p:cNvPr>
          <p:cNvSpPr txBox="1"/>
          <p:nvPr/>
        </p:nvSpPr>
        <p:spPr>
          <a:xfrm>
            <a:off x="640081" y="5652169"/>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A</a:t>
            </a:r>
            <a:r>
              <a:rPr lang="en-US" altLang="ja-JP" sz="4400" b="1" dirty="0">
                <a:solidFill>
                  <a:schemeClr val="bg1"/>
                </a:solidFill>
                <a:latin typeface="Helvetica Neue" charset="0"/>
                <a:ea typeface="Helvetica Neue" charset="0"/>
                <a:cs typeface="Helvetica Neue" charset="0"/>
              </a:rPr>
              <a:t>BSTRACT</a:t>
            </a:r>
            <a:endParaRPr kumimoji="1" lang="ja-JP" altLang="en-US" sz="4400" b="1" dirty="0">
              <a:solidFill>
                <a:schemeClr val="bg1"/>
              </a:solidFill>
              <a:latin typeface="Helvetica Neue" charset="0"/>
              <a:ea typeface="Helvetica Neue" charset="0"/>
              <a:cs typeface="Helvetica Neue" charset="0"/>
            </a:endParaRPr>
          </a:p>
        </p:txBody>
      </p:sp>
      <p:sp>
        <p:nvSpPr>
          <p:cNvPr id="774" name="正方形/長方形 12">
            <a:extLst>
              <a:ext uri="{FF2B5EF4-FFF2-40B4-BE49-F238E27FC236}">
                <a16:creationId xmlns:a16="http://schemas.microsoft.com/office/drawing/2014/main" id="{FD65D7EB-5359-0E6D-B282-3313092912E0}"/>
              </a:ext>
            </a:extLst>
          </p:cNvPr>
          <p:cNvSpPr/>
          <p:nvPr/>
        </p:nvSpPr>
        <p:spPr>
          <a:xfrm>
            <a:off x="640081" y="6699056"/>
            <a:ext cx="14630400" cy="3908274"/>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6" name="TextBox 775">
            <a:extLst>
              <a:ext uri="{FF2B5EF4-FFF2-40B4-BE49-F238E27FC236}">
                <a16:creationId xmlns:a16="http://schemas.microsoft.com/office/drawing/2014/main" id="{6E092D70-4633-21D5-9EA1-E1D21572DF57}"/>
              </a:ext>
            </a:extLst>
          </p:cNvPr>
          <p:cNvSpPr txBox="1"/>
          <p:nvPr/>
        </p:nvSpPr>
        <p:spPr>
          <a:xfrm>
            <a:off x="928470" y="7038082"/>
            <a:ext cx="13747119" cy="4585871"/>
          </a:xfrm>
          <a:prstGeom prst="rect">
            <a:avLst/>
          </a:prstGeom>
          <a:noFill/>
        </p:spPr>
        <p:txBody>
          <a:bodyPr wrap="square">
            <a:spAutoFit/>
          </a:bodyPr>
          <a:lstStyle/>
          <a:p>
            <a:pPr fontAlgn="base"/>
            <a:r>
              <a:rPr lang="en-US" sz="5400" dirty="0">
                <a:solidFill>
                  <a:srgbClr val="333333"/>
                </a:solidFill>
                <a:latin typeface="Times New Roman" panose="02020603050405020304" pitchFamily="18" charset="0"/>
                <a:cs typeface="Times New Roman" panose="02020603050405020304" pitchFamily="18" charset="0"/>
              </a:rPr>
              <a:t>Analysis of </a:t>
            </a:r>
            <a:r>
              <a:rPr lang="en-US" sz="5400" b="1" dirty="0">
                <a:solidFill>
                  <a:srgbClr val="333333"/>
                </a:solidFill>
                <a:latin typeface="Times New Roman" panose="02020603050405020304" pitchFamily="18" charset="0"/>
                <a:cs typeface="Times New Roman" panose="02020603050405020304" pitchFamily="18" charset="0"/>
              </a:rPr>
              <a:t>missing data mechanisms </a:t>
            </a:r>
            <a:r>
              <a:rPr lang="en-US" sz="5400" dirty="0">
                <a:solidFill>
                  <a:srgbClr val="333333"/>
                </a:solidFill>
                <a:latin typeface="Times New Roman" panose="02020603050405020304" pitchFamily="18" charset="0"/>
                <a:cs typeface="Times New Roman" panose="02020603050405020304" pitchFamily="18" charset="0"/>
              </a:rPr>
              <a:t>and </a:t>
            </a:r>
            <a:r>
              <a:rPr lang="en-US" sz="5400" b="1" dirty="0">
                <a:solidFill>
                  <a:srgbClr val="333333"/>
                </a:solidFill>
                <a:latin typeface="Times New Roman" panose="02020603050405020304" pitchFamily="18" charset="0"/>
                <a:cs typeface="Times New Roman" panose="02020603050405020304" pitchFamily="18" charset="0"/>
              </a:rPr>
              <a:t>modern approaches to handling missing data</a:t>
            </a:r>
            <a:r>
              <a:rPr lang="en-US" sz="5400" dirty="0">
                <a:solidFill>
                  <a:srgbClr val="333333"/>
                </a:solidFill>
                <a:latin typeface="Times New Roman" panose="02020603050405020304" pitchFamily="18" charset="0"/>
                <a:cs typeface="Times New Roman" panose="02020603050405020304" pitchFamily="18" charset="0"/>
              </a:rPr>
              <a:t>. </a:t>
            </a:r>
            <a:r>
              <a:rPr lang="en-US" sz="5400" b="1" dirty="0">
                <a:solidFill>
                  <a:srgbClr val="333333"/>
                </a:solidFill>
                <a:latin typeface="Times New Roman" panose="02020603050405020304" pitchFamily="18" charset="0"/>
                <a:cs typeface="Times New Roman" panose="02020603050405020304" pitchFamily="18" charset="0"/>
              </a:rPr>
              <a:t>Designing</a:t>
            </a:r>
            <a:r>
              <a:rPr lang="en-US" sz="5400" dirty="0">
                <a:solidFill>
                  <a:srgbClr val="333333"/>
                </a:solidFill>
                <a:latin typeface="Times New Roman" panose="02020603050405020304" pitchFamily="18" charset="0"/>
                <a:cs typeface="Times New Roman" panose="02020603050405020304" pitchFamily="18" charset="0"/>
              </a:rPr>
              <a:t> </a:t>
            </a:r>
            <a:r>
              <a:rPr lang="en-US" sz="5400" b="1" dirty="0">
                <a:solidFill>
                  <a:srgbClr val="333333"/>
                </a:solidFill>
                <a:latin typeface="Times New Roman" panose="02020603050405020304" pitchFamily="18" charset="0"/>
                <a:cs typeface="Times New Roman" panose="02020603050405020304" pitchFamily="18" charset="0"/>
              </a:rPr>
              <a:t>R simulations </a:t>
            </a:r>
            <a:r>
              <a:rPr lang="en-US" sz="5400" dirty="0">
                <a:solidFill>
                  <a:srgbClr val="333333"/>
                </a:solidFill>
                <a:latin typeface="Times New Roman" panose="02020603050405020304" pitchFamily="18" charset="0"/>
                <a:cs typeface="Times New Roman" panose="02020603050405020304" pitchFamily="18" charset="0"/>
              </a:rPr>
              <a:t>to investigate hypotheses about imputation technique.</a:t>
            </a:r>
            <a:br>
              <a:rPr lang="en-US" sz="5400" dirty="0">
                <a:solidFill>
                  <a:srgbClr val="333333"/>
                </a:solidFill>
                <a:latin typeface="Times New Roman" panose="02020603050405020304" pitchFamily="18" charset="0"/>
                <a:cs typeface="Times New Roman" panose="02020603050405020304" pitchFamily="18" charset="0"/>
              </a:rPr>
            </a:br>
            <a:endParaRPr lang="en-US" sz="5400" dirty="0">
              <a:solidFill>
                <a:srgbClr val="000000"/>
              </a:solidFill>
              <a:latin typeface="Times New Roman" panose="02020603050405020304" pitchFamily="18" charset="0"/>
              <a:cs typeface="Times New Roman" panose="02020603050405020304" pitchFamily="18" charset="0"/>
            </a:endParaRPr>
          </a:p>
          <a:p>
            <a:br>
              <a:rPr lang="en-US" sz="1100" dirty="0"/>
            </a:br>
            <a:endParaRPr lang="en-US" sz="1100" dirty="0"/>
          </a:p>
        </p:txBody>
      </p:sp>
      <p:sp>
        <p:nvSpPr>
          <p:cNvPr id="777" name="テキスト ボックス 16">
            <a:extLst>
              <a:ext uri="{FF2B5EF4-FFF2-40B4-BE49-F238E27FC236}">
                <a16:creationId xmlns:a16="http://schemas.microsoft.com/office/drawing/2014/main" id="{DE3BFD10-1A8C-92B8-ED52-7D25AA92E4C9}"/>
              </a:ext>
            </a:extLst>
          </p:cNvPr>
          <p:cNvSpPr txBox="1"/>
          <p:nvPr/>
        </p:nvSpPr>
        <p:spPr>
          <a:xfrm>
            <a:off x="623782" y="11157322"/>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I</a:t>
            </a:r>
            <a:r>
              <a:rPr lang="en-US" altLang="ja-JP" sz="4400" b="1" dirty="0">
                <a:solidFill>
                  <a:schemeClr val="bg1"/>
                </a:solidFill>
                <a:latin typeface="Helvetica Neue" charset="0"/>
                <a:ea typeface="Helvetica Neue" charset="0"/>
                <a:cs typeface="Helvetica Neue" charset="0"/>
              </a:rPr>
              <a:t>NTRODUCTION</a:t>
            </a:r>
            <a:endParaRPr kumimoji="1" lang="ja-JP" altLang="en-US" sz="4400" b="1" dirty="0">
              <a:solidFill>
                <a:schemeClr val="bg1"/>
              </a:solidFill>
              <a:latin typeface="Helvetica Neue" charset="0"/>
              <a:ea typeface="Helvetica Neue" charset="0"/>
              <a:cs typeface="Helvetica Neue" charset="0"/>
            </a:endParaRPr>
          </a:p>
        </p:txBody>
      </p:sp>
      <p:sp>
        <p:nvSpPr>
          <p:cNvPr id="778" name="正方形/長方形 17">
            <a:extLst>
              <a:ext uri="{FF2B5EF4-FFF2-40B4-BE49-F238E27FC236}">
                <a16:creationId xmlns:a16="http://schemas.microsoft.com/office/drawing/2014/main" id="{F75CC8C1-4F2A-8C82-CB89-6CF0774EEB96}"/>
              </a:ext>
            </a:extLst>
          </p:cNvPr>
          <p:cNvSpPr/>
          <p:nvPr/>
        </p:nvSpPr>
        <p:spPr>
          <a:xfrm>
            <a:off x="623782" y="12172985"/>
            <a:ext cx="14630400" cy="22999279"/>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0" name="正方形/長方形 13">
            <a:extLst>
              <a:ext uri="{FF2B5EF4-FFF2-40B4-BE49-F238E27FC236}">
                <a16:creationId xmlns:a16="http://schemas.microsoft.com/office/drawing/2014/main" id="{7F537126-6314-E948-3A0A-286138B17171}"/>
              </a:ext>
            </a:extLst>
          </p:cNvPr>
          <p:cNvSpPr/>
          <p:nvPr/>
        </p:nvSpPr>
        <p:spPr>
          <a:xfrm>
            <a:off x="17342480" y="6701442"/>
            <a:ext cx="14630400" cy="2190467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1" name="テキスト ボックス 16">
            <a:extLst>
              <a:ext uri="{FF2B5EF4-FFF2-40B4-BE49-F238E27FC236}">
                <a16:creationId xmlns:a16="http://schemas.microsoft.com/office/drawing/2014/main" id="{386854D3-7D08-0879-73AA-04A4F17B3B0F}"/>
              </a:ext>
            </a:extLst>
          </p:cNvPr>
          <p:cNvSpPr txBox="1"/>
          <p:nvPr/>
        </p:nvSpPr>
        <p:spPr>
          <a:xfrm>
            <a:off x="17342480" y="30121759"/>
            <a:ext cx="14630400" cy="769441"/>
          </a:xfrm>
          <a:prstGeom prst="rect">
            <a:avLst/>
          </a:prstGeom>
          <a:solidFill>
            <a:schemeClr val="accent2"/>
          </a:solidFill>
          <a:ln>
            <a:solidFill>
              <a:schemeClr val="accent2"/>
            </a:solidFill>
          </a:ln>
        </p:spPr>
        <p:txBody>
          <a:bodyPr wrap="square" rtlCol="0">
            <a:spAutoFit/>
          </a:bodyPr>
          <a:lstStyle/>
          <a:p>
            <a:r>
              <a:rPr lang="en-US" altLang="ja-JP" sz="4400" b="1" dirty="0">
                <a:solidFill>
                  <a:schemeClr val="bg1"/>
                </a:solidFill>
                <a:latin typeface="Helvetica Neue" charset="0"/>
                <a:ea typeface="Helvetica Neue" charset="0"/>
                <a:cs typeface="Helvetica Neue" charset="0"/>
              </a:rPr>
              <a:t> CONCLUSION</a:t>
            </a:r>
            <a:endParaRPr kumimoji="1" lang="ja-JP" altLang="en-US" sz="4400" b="1" dirty="0">
              <a:solidFill>
                <a:schemeClr val="bg1"/>
              </a:solidFill>
              <a:latin typeface="Helvetica Neue" charset="0"/>
              <a:ea typeface="Helvetica Neue" charset="0"/>
              <a:cs typeface="Helvetica Neue" charset="0"/>
            </a:endParaRPr>
          </a:p>
        </p:txBody>
      </p:sp>
      <p:sp>
        <p:nvSpPr>
          <p:cNvPr id="782" name="正方形/長方形 12">
            <a:extLst>
              <a:ext uri="{FF2B5EF4-FFF2-40B4-BE49-F238E27FC236}">
                <a16:creationId xmlns:a16="http://schemas.microsoft.com/office/drawing/2014/main" id="{73528823-0EFF-2DD4-51F4-FE423F78CD13}"/>
              </a:ext>
            </a:extLst>
          </p:cNvPr>
          <p:cNvSpPr/>
          <p:nvPr/>
        </p:nvSpPr>
        <p:spPr>
          <a:xfrm>
            <a:off x="17342480" y="31237209"/>
            <a:ext cx="14630400" cy="539946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4" name="正方形/長方形 12">
            <a:extLst>
              <a:ext uri="{FF2B5EF4-FFF2-40B4-BE49-F238E27FC236}">
                <a16:creationId xmlns:a16="http://schemas.microsoft.com/office/drawing/2014/main" id="{FEF80A88-0A4F-DE1A-29B4-77535877ED58}"/>
              </a:ext>
            </a:extLst>
          </p:cNvPr>
          <p:cNvSpPr/>
          <p:nvPr/>
        </p:nvSpPr>
        <p:spPr>
          <a:xfrm>
            <a:off x="17342480" y="38167741"/>
            <a:ext cx="14630400" cy="3674257"/>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6" name="TextBox 785">
            <a:extLst>
              <a:ext uri="{FF2B5EF4-FFF2-40B4-BE49-F238E27FC236}">
                <a16:creationId xmlns:a16="http://schemas.microsoft.com/office/drawing/2014/main" id="{398780FF-D02B-D4C5-83F2-92417677B6CA}"/>
              </a:ext>
            </a:extLst>
          </p:cNvPr>
          <p:cNvSpPr txBox="1"/>
          <p:nvPr/>
        </p:nvSpPr>
        <p:spPr>
          <a:xfrm>
            <a:off x="17342480" y="38167741"/>
            <a:ext cx="16459200" cy="1446550"/>
          </a:xfrm>
          <a:prstGeom prst="rect">
            <a:avLst/>
          </a:prstGeom>
          <a:noFill/>
        </p:spPr>
        <p:txBody>
          <a:bodyPr wrap="square">
            <a:spAutoFit/>
          </a:bodyPr>
          <a:lstStyle/>
          <a:p>
            <a:r>
              <a:rPr kumimoji="1" lang="en-US" altLang="ja-JP" sz="4400" b="1" dirty="0">
                <a:solidFill>
                  <a:schemeClr val="accent2"/>
                </a:solidFill>
                <a:latin typeface="Times New Roman" panose="02020603050405020304" pitchFamily="18" charset="0"/>
                <a:ea typeface="Helvetica Neue" charset="0"/>
                <a:cs typeface="Times New Roman" panose="02020603050405020304" pitchFamily="18" charset="0"/>
              </a:rPr>
              <a:t> References</a:t>
            </a:r>
          </a:p>
          <a:p>
            <a:endParaRPr kumimoji="1" lang="ja-JP" altLang="en-US" sz="4400" b="1" dirty="0">
              <a:solidFill>
                <a:schemeClr val="accent2"/>
              </a:solidFill>
              <a:latin typeface="Times New Roman" panose="02020603050405020304" pitchFamily="18" charset="0"/>
              <a:ea typeface="Helvetica Neue" charset="0"/>
              <a:cs typeface="Times New Roman" panose="02020603050405020304" pitchFamily="18" charset="0"/>
            </a:endParaRPr>
          </a:p>
        </p:txBody>
      </p:sp>
      <p:sp>
        <p:nvSpPr>
          <p:cNvPr id="787" name="TextBox 786">
            <a:extLst>
              <a:ext uri="{FF2B5EF4-FFF2-40B4-BE49-F238E27FC236}">
                <a16:creationId xmlns:a16="http://schemas.microsoft.com/office/drawing/2014/main" id="{E8047528-365D-53BA-D151-B90991961BA2}"/>
              </a:ext>
            </a:extLst>
          </p:cNvPr>
          <p:cNvSpPr txBox="1"/>
          <p:nvPr/>
        </p:nvSpPr>
        <p:spPr>
          <a:xfrm>
            <a:off x="846026" y="12327525"/>
            <a:ext cx="2242730" cy="584775"/>
          </a:xfrm>
          <a:prstGeom prst="rect">
            <a:avLst/>
          </a:prstGeom>
          <a:noFill/>
        </p:spPr>
        <p:txBody>
          <a:bodyPr wrap="none" rtlCol="0">
            <a:spAutoFit/>
          </a:bodyPr>
          <a:lstStyle/>
          <a:p>
            <a:r>
              <a:rPr lang="en-US" sz="3200" b="1" dirty="0">
                <a:solidFill>
                  <a:schemeClr val="accent2"/>
                </a:solidFill>
              </a:rPr>
              <a:t>Motivations</a:t>
            </a:r>
          </a:p>
        </p:txBody>
      </p:sp>
      <p:sp>
        <p:nvSpPr>
          <p:cNvPr id="790" name="TextBox 789">
            <a:extLst>
              <a:ext uri="{FF2B5EF4-FFF2-40B4-BE49-F238E27FC236}">
                <a16:creationId xmlns:a16="http://schemas.microsoft.com/office/drawing/2014/main" id="{7179581E-192C-3276-4884-358E5E1E34D0}"/>
              </a:ext>
            </a:extLst>
          </p:cNvPr>
          <p:cNvSpPr txBox="1"/>
          <p:nvPr/>
        </p:nvSpPr>
        <p:spPr>
          <a:xfrm>
            <a:off x="896192" y="14724456"/>
            <a:ext cx="2045945" cy="584775"/>
          </a:xfrm>
          <a:prstGeom prst="rect">
            <a:avLst/>
          </a:prstGeom>
          <a:noFill/>
        </p:spPr>
        <p:txBody>
          <a:bodyPr wrap="none" rtlCol="0">
            <a:spAutoFit/>
          </a:bodyPr>
          <a:lstStyle/>
          <a:p>
            <a:r>
              <a:rPr lang="en-US" sz="3200" b="1" dirty="0">
                <a:solidFill>
                  <a:schemeClr val="accent2"/>
                </a:solidFill>
              </a:rPr>
              <a:t>Definitions</a:t>
            </a:r>
          </a:p>
        </p:txBody>
      </p:sp>
      <p:sp>
        <p:nvSpPr>
          <p:cNvPr id="791" name="TextBox 790">
            <a:extLst>
              <a:ext uri="{FF2B5EF4-FFF2-40B4-BE49-F238E27FC236}">
                <a16:creationId xmlns:a16="http://schemas.microsoft.com/office/drawing/2014/main" id="{1D919DB4-88E8-664C-1E4B-D166103600D7}"/>
              </a:ext>
            </a:extLst>
          </p:cNvPr>
          <p:cNvSpPr txBox="1"/>
          <p:nvPr/>
        </p:nvSpPr>
        <p:spPr>
          <a:xfrm>
            <a:off x="1483371" y="16358179"/>
            <a:ext cx="13437827" cy="2308324"/>
          </a:xfrm>
          <a:prstGeom prst="rect">
            <a:avLst/>
          </a:prstGeom>
          <a:noFill/>
        </p:spPr>
        <p:txBody>
          <a:bodyPr wrap="square" rtlCol="0">
            <a:spAutoFit/>
          </a:bodyPr>
          <a:lstStyle/>
          <a:p>
            <a:r>
              <a:rPr lang="en-US" sz="2400" b="1" dirty="0"/>
              <a:t>MCAR</a:t>
            </a:r>
            <a:r>
              <a:rPr lang="en-US" sz="2400" dirty="0"/>
              <a:t>: When probability of missingness for data points </a:t>
            </a:r>
          </a:p>
          <a:p>
            <a:r>
              <a:rPr lang="en-US" sz="2400" dirty="0"/>
              <a:t>in a dataset is constant.</a:t>
            </a:r>
          </a:p>
          <a:p>
            <a:pPr marL="1028700" lvl="1" indent="-571500">
              <a:buFont typeface="Arial" panose="020B0604020202020204" pitchFamily="34" charset="0"/>
              <a:buChar char="•"/>
            </a:pPr>
            <a:r>
              <a:rPr lang="en-US" sz="2400" dirty="0"/>
              <a:t>Each student’s mark is stored in a spreadsheet by the instructor but following a computer update 10% of the data is deleted at random. </a:t>
            </a:r>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
        <p:nvSpPr>
          <p:cNvPr id="794" name="TextBox 793">
            <a:extLst>
              <a:ext uri="{FF2B5EF4-FFF2-40B4-BE49-F238E27FC236}">
                <a16:creationId xmlns:a16="http://schemas.microsoft.com/office/drawing/2014/main" id="{84202D82-670A-2AFF-494D-88995F4E2CFB}"/>
              </a:ext>
            </a:extLst>
          </p:cNvPr>
          <p:cNvSpPr txBox="1"/>
          <p:nvPr/>
        </p:nvSpPr>
        <p:spPr>
          <a:xfrm>
            <a:off x="1483372" y="18045209"/>
            <a:ext cx="13192218" cy="1938992"/>
          </a:xfrm>
          <a:prstGeom prst="rect">
            <a:avLst/>
          </a:prstGeom>
          <a:noFill/>
        </p:spPr>
        <p:txBody>
          <a:bodyPr wrap="square" rtlCol="0">
            <a:spAutoFit/>
          </a:bodyPr>
          <a:lstStyle/>
          <a:p>
            <a:r>
              <a:rPr lang="en-US" sz="2400" b="1" dirty="0"/>
              <a:t>MAR</a:t>
            </a:r>
            <a:r>
              <a:rPr lang="en-US" sz="2400" dirty="0"/>
              <a:t>: When probability of missingness is dependent on some observed variable of the dataset.</a:t>
            </a:r>
          </a:p>
          <a:p>
            <a:pPr marL="800100" lvl="1" indent="-342900">
              <a:buFont typeface="Arial" panose="020B0604020202020204" pitchFamily="34" charset="0"/>
              <a:buChar char="•"/>
            </a:pPr>
            <a:r>
              <a:rPr lang="en-US" sz="2400" dirty="0"/>
              <a:t>Most students joined a class from day 1, but some students joined late from the waitlist due to capacity restrictions. 10% of students who joined on time had a missing submission for the first problem set, while 30% of students who joined late missed the first problem set. </a:t>
            </a:r>
          </a:p>
          <a:p>
            <a:pPr marL="800100" lvl="1" indent="-342900">
              <a:buFont typeface="Arial" panose="020B0604020202020204" pitchFamily="34" charset="0"/>
              <a:buChar char="•"/>
            </a:pPr>
            <a:endParaRPr lang="en-US" sz="2400" dirty="0"/>
          </a:p>
        </p:txBody>
      </p:sp>
      <p:sp>
        <p:nvSpPr>
          <p:cNvPr id="795" name="TextBox 794">
            <a:extLst>
              <a:ext uri="{FF2B5EF4-FFF2-40B4-BE49-F238E27FC236}">
                <a16:creationId xmlns:a16="http://schemas.microsoft.com/office/drawing/2014/main" id="{EEEDBD89-ED10-133F-9C45-72114FDCEBFE}"/>
              </a:ext>
            </a:extLst>
          </p:cNvPr>
          <p:cNvSpPr txBox="1"/>
          <p:nvPr/>
        </p:nvSpPr>
        <p:spPr>
          <a:xfrm>
            <a:off x="1398560" y="19588784"/>
            <a:ext cx="13192218" cy="3416320"/>
          </a:xfrm>
          <a:prstGeom prst="rect">
            <a:avLst/>
          </a:prstGeom>
          <a:noFill/>
        </p:spPr>
        <p:txBody>
          <a:bodyPr wrap="square" rtlCol="0">
            <a:spAutoFit/>
          </a:bodyPr>
          <a:lstStyle/>
          <a:p>
            <a:r>
              <a:rPr lang="en-US" sz="2400" b="1" dirty="0"/>
              <a:t>MNAR</a:t>
            </a:r>
            <a:r>
              <a:rPr lang="en-US" sz="2400" dirty="0"/>
              <a:t>: When probability of missingness is dependent on the true value of the data point which we don’t</a:t>
            </a:r>
          </a:p>
          <a:p>
            <a:r>
              <a:rPr lang="en-US" sz="2400" dirty="0"/>
              <a:t>know for all subjects.</a:t>
            </a:r>
          </a:p>
          <a:p>
            <a:r>
              <a:rPr lang="en-US" sz="2400" dirty="0"/>
              <a:t>	• Due to a system failure, the instructor loses all the students’ marks. Left with no choice, the instructor requests the students to calculate and share their true final marks to the instructor. If they don’t, the instructor will input that they got a B. </a:t>
            </a:r>
          </a:p>
          <a:p>
            <a:r>
              <a:rPr lang="en-US" sz="2400" b="1" dirty="0"/>
              <a:t>		– </a:t>
            </a:r>
            <a:r>
              <a:rPr lang="en-US" sz="2400" dirty="0"/>
              <a:t>If a student’s true mark is an A, they are 90% likely to state their true mark. </a:t>
            </a:r>
            <a:r>
              <a:rPr lang="en-US" sz="2400" b="1" dirty="0"/>
              <a:t>– </a:t>
            </a:r>
            <a:r>
              <a:rPr lang="en-US" sz="2400" dirty="0"/>
              <a:t>If a student’s true mark is a B, they are 70% likely to state their true mark. </a:t>
            </a:r>
            <a:r>
              <a:rPr lang="en-US" sz="2400" b="1" dirty="0"/>
              <a:t>– </a:t>
            </a:r>
            <a:r>
              <a:rPr lang="en-US" sz="2400" dirty="0"/>
              <a:t>If a student’s true mark is a C, they are 50% likely to state their true mark. </a:t>
            </a:r>
          </a:p>
          <a:p>
            <a:pPr marL="342900" indent="-342900">
              <a:buFont typeface="Arial" panose="020B0604020202020204" pitchFamily="34" charset="0"/>
              <a:buChar char="•"/>
            </a:pPr>
            <a:endParaRPr lang="en-US" sz="2400" dirty="0"/>
          </a:p>
        </p:txBody>
      </p:sp>
      <p:sp>
        <p:nvSpPr>
          <p:cNvPr id="796" name="TextBox 795">
            <a:extLst>
              <a:ext uri="{FF2B5EF4-FFF2-40B4-BE49-F238E27FC236}">
                <a16:creationId xmlns:a16="http://schemas.microsoft.com/office/drawing/2014/main" id="{35A875C4-04CD-A699-A38C-BFFE94B24C83}"/>
              </a:ext>
            </a:extLst>
          </p:cNvPr>
          <p:cNvSpPr txBox="1"/>
          <p:nvPr/>
        </p:nvSpPr>
        <p:spPr>
          <a:xfrm>
            <a:off x="1483371" y="23484328"/>
            <a:ext cx="12495728" cy="830997"/>
          </a:xfrm>
          <a:prstGeom prst="rect">
            <a:avLst/>
          </a:prstGeom>
          <a:noFill/>
        </p:spPr>
        <p:txBody>
          <a:bodyPr wrap="none" rtlCol="0">
            <a:spAutoFit/>
          </a:bodyPr>
          <a:lstStyle/>
          <a:p>
            <a:r>
              <a:rPr lang="en-US" sz="2400" b="1" dirty="0"/>
              <a:t>Listwise Deletion</a:t>
            </a:r>
            <a:r>
              <a:rPr lang="en-US" sz="2400" dirty="0"/>
              <a:t>: Eliminates all observations containing ANY missing values in variables of interest</a:t>
            </a:r>
          </a:p>
          <a:p>
            <a:r>
              <a:rPr lang="en-US" sz="2400" dirty="0"/>
              <a:t> </a:t>
            </a:r>
          </a:p>
        </p:txBody>
      </p:sp>
      <p:sp>
        <p:nvSpPr>
          <p:cNvPr id="797" name="TextBox 796">
            <a:extLst>
              <a:ext uri="{FF2B5EF4-FFF2-40B4-BE49-F238E27FC236}">
                <a16:creationId xmlns:a16="http://schemas.microsoft.com/office/drawing/2014/main" id="{0D41AAC3-DEF9-5010-5E06-AC3FD4EBC8F0}"/>
              </a:ext>
            </a:extLst>
          </p:cNvPr>
          <p:cNvSpPr txBox="1"/>
          <p:nvPr/>
        </p:nvSpPr>
        <p:spPr>
          <a:xfrm>
            <a:off x="1483371" y="28375284"/>
            <a:ext cx="13928878" cy="1938992"/>
          </a:xfrm>
          <a:prstGeom prst="rect">
            <a:avLst/>
          </a:prstGeom>
          <a:noFill/>
        </p:spPr>
        <p:txBody>
          <a:bodyPr wrap="none" rtlCol="0">
            <a:spAutoFit/>
          </a:bodyPr>
          <a:lstStyle/>
          <a:p>
            <a:r>
              <a:rPr lang="en-US" sz="2400" b="1" dirty="0"/>
              <a:t>Multiple Imputation</a:t>
            </a:r>
            <a:r>
              <a:rPr lang="en-US" sz="2400" dirty="0"/>
              <a:t>:</a:t>
            </a:r>
          </a:p>
          <a:p>
            <a:pPr marL="914400" lvl="1" indent="-457200">
              <a:buFont typeface="+mj-lt"/>
              <a:buAutoNum type="arabicPeriod"/>
            </a:pPr>
            <a:r>
              <a:rPr lang="en-US" sz="2400" dirty="0"/>
              <a:t>Takes incomplete dataset and creates multiple copies of it.</a:t>
            </a:r>
          </a:p>
          <a:p>
            <a:pPr marL="914400" lvl="1" indent="-457200">
              <a:buFont typeface="+mj-lt"/>
              <a:buAutoNum type="arabicPeriod"/>
            </a:pPr>
            <a:r>
              <a:rPr lang="en-US" sz="2400" dirty="0"/>
              <a:t>Impute incomplete columns with plausible values through an iterative predictive method for each copy</a:t>
            </a:r>
          </a:p>
          <a:p>
            <a:pPr marL="914400" lvl="1" indent="-457200">
              <a:buFont typeface="+mj-lt"/>
              <a:buAutoNum type="arabicPeriod"/>
            </a:pPr>
            <a:r>
              <a:rPr lang="en-US" sz="2400" dirty="0"/>
              <a:t>Obtain estimate for parameter of interest for each copy</a:t>
            </a:r>
          </a:p>
          <a:p>
            <a:pPr marL="914400" lvl="1" indent="-457200">
              <a:buFont typeface="+mj-lt"/>
              <a:buAutoNum type="arabicPeriod"/>
            </a:pPr>
            <a:r>
              <a:rPr lang="en-US" sz="2400" dirty="0"/>
              <a:t>Pool estimators together to create a single pooled estimate.</a:t>
            </a:r>
          </a:p>
        </p:txBody>
      </p:sp>
      <p:sp>
        <p:nvSpPr>
          <p:cNvPr id="798" name="TextBox 797">
            <a:extLst>
              <a:ext uri="{FF2B5EF4-FFF2-40B4-BE49-F238E27FC236}">
                <a16:creationId xmlns:a16="http://schemas.microsoft.com/office/drawing/2014/main" id="{616DBA72-DCA1-A6FA-1A0C-C844BA2355B5}"/>
              </a:ext>
            </a:extLst>
          </p:cNvPr>
          <p:cNvSpPr txBox="1"/>
          <p:nvPr/>
        </p:nvSpPr>
        <p:spPr>
          <a:xfrm>
            <a:off x="1201628" y="15463971"/>
            <a:ext cx="4520020" cy="584775"/>
          </a:xfrm>
          <a:prstGeom prst="rect">
            <a:avLst/>
          </a:prstGeom>
          <a:noFill/>
        </p:spPr>
        <p:txBody>
          <a:bodyPr wrap="none" rtlCol="0">
            <a:spAutoFit/>
          </a:bodyPr>
          <a:lstStyle/>
          <a:p>
            <a:r>
              <a:rPr lang="en-US" sz="3200" dirty="0">
                <a:solidFill>
                  <a:schemeClr val="accent2">
                    <a:lumMod val="75000"/>
                  </a:schemeClr>
                </a:solidFill>
              </a:rPr>
              <a:t>Missing Data Mechanisms</a:t>
            </a:r>
          </a:p>
        </p:txBody>
      </p:sp>
      <p:sp>
        <p:nvSpPr>
          <p:cNvPr id="799" name="TextBox 798">
            <a:extLst>
              <a:ext uri="{FF2B5EF4-FFF2-40B4-BE49-F238E27FC236}">
                <a16:creationId xmlns:a16="http://schemas.microsoft.com/office/drawing/2014/main" id="{9D0E13C0-54A6-7611-B337-50B35A412616}"/>
              </a:ext>
            </a:extLst>
          </p:cNvPr>
          <p:cNvSpPr txBox="1"/>
          <p:nvPr/>
        </p:nvSpPr>
        <p:spPr>
          <a:xfrm>
            <a:off x="1201628" y="22712716"/>
            <a:ext cx="3999428" cy="584775"/>
          </a:xfrm>
          <a:prstGeom prst="rect">
            <a:avLst/>
          </a:prstGeom>
          <a:noFill/>
        </p:spPr>
        <p:txBody>
          <a:bodyPr wrap="none" rtlCol="0">
            <a:spAutoFit/>
          </a:bodyPr>
          <a:lstStyle/>
          <a:p>
            <a:r>
              <a:rPr lang="en-US" sz="3200" dirty="0">
                <a:solidFill>
                  <a:schemeClr val="accent2">
                    <a:lumMod val="75000"/>
                  </a:schemeClr>
                </a:solidFill>
              </a:rPr>
              <a:t>Imputation Techniques</a:t>
            </a:r>
          </a:p>
        </p:txBody>
      </p:sp>
      <p:sp>
        <p:nvSpPr>
          <p:cNvPr id="800" name="TextBox 799">
            <a:extLst>
              <a:ext uri="{FF2B5EF4-FFF2-40B4-BE49-F238E27FC236}">
                <a16:creationId xmlns:a16="http://schemas.microsoft.com/office/drawing/2014/main" id="{FF15EC8D-D253-3FF0-A260-0D219A8E4FBC}"/>
              </a:ext>
            </a:extLst>
          </p:cNvPr>
          <p:cNvSpPr txBox="1"/>
          <p:nvPr/>
        </p:nvSpPr>
        <p:spPr>
          <a:xfrm>
            <a:off x="1201628" y="13277411"/>
            <a:ext cx="13747118" cy="1569660"/>
          </a:xfrm>
          <a:prstGeom prst="rect">
            <a:avLst/>
          </a:prstGeom>
          <a:noFill/>
        </p:spPr>
        <p:txBody>
          <a:bodyPr wrap="square" rtlCol="0">
            <a:spAutoFit/>
          </a:bodyPr>
          <a:lstStyle/>
          <a:p>
            <a:pPr marL="571486" indent="-571486">
              <a:buFont typeface="Arial" panose="020B0604020202020204" pitchFamily="34" charset="0"/>
              <a:buChar char="•"/>
            </a:pPr>
            <a:r>
              <a:rPr lang="en-US" sz="2400" dirty="0"/>
              <a:t>Interested in what scenarios different imputation techniques should be used to reduce runtime without sacrificing bias, error, and other performance measures.</a:t>
            </a:r>
          </a:p>
          <a:p>
            <a:pPr marL="571486" indent="-571486">
              <a:buFont typeface="Arial" panose="020B0604020202020204" pitchFamily="34" charset="0"/>
              <a:buChar char="•"/>
            </a:pPr>
            <a:r>
              <a:rPr lang="en-US" sz="2400" dirty="0"/>
              <a:t>Determine the types of missing data in the real world</a:t>
            </a:r>
          </a:p>
          <a:p>
            <a:pPr marL="571486" indent="-571486">
              <a:buFont typeface="Arial" panose="020B0604020202020204" pitchFamily="34" charset="0"/>
              <a:buChar char="•"/>
            </a:pPr>
            <a:endParaRPr lang="en-US" sz="2400" dirty="0"/>
          </a:p>
        </p:txBody>
      </p:sp>
      <p:sp>
        <p:nvSpPr>
          <p:cNvPr id="801" name="テキスト ボックス 7">
            <a:extLst>
              <a:ext uri="{FF2B5EF4-FFF2-40B4-BE49-F238E27FC236}">
                <a16:creationId xmlns:a16="http://schemas.microsoft.com/office/drawing/2014/main" id="{23900E85-E1A8-BC09-FF9A-F74955CE2323}"/>
              </a:ext>
            </a:extLst>
          </p:cNvPr>
          <p:cNvSpPr txBox="1"/>
          <p:nvPr/>
        </p:nvSpPr>
        <p:spPr>
          <a:xfrm>
            <a:off x="17342480" y="5670158"/>
            <a:ext cx="14630400" cy="1015663"/>
          </a:xfrm>
          <a:prstGeom prst="rect">
            <a:avLst/>
          </a:prstGeom>
          <a:solidFill>
            <a:schemeClr val="accent2"/>
          </a:solidFill>
          <a:ln>
            <a:solidFill>
              <a:schemeClr val="accent2"/>
            </a:solidFill>
          </a:ln>
        </p:spPr>
        <p:txBody>
          <a:bodyPr wrap="square" rtlCol="0">
            <a:spAutoFit/>
          </a:bodyPr>
          <a:lstStyle/>
          <a:p>
            <a:r>
              <a:rPr lang="en-US" altLang="ja-JP" sz="6000" b="1" dirty="0">
                <a:solidFill>
                  <a:schemeClr val="bg1"/>
                </a:solidFill>
                <a:latin typeface="Helvetica Neue" charset="0"/>
                <a:ea typeface="Helvetica Neue" charset="0"/>
                <a:cs typeface="Helvetica Neue" charset="0"/>
              </a:rPr>
              <a:t> </a:t>
            </a:r>
            <a:r>
              <a:rPr lang="en-US" altLang="ja-JP" sz="4400" b="1" dirty="0">
                <a:solidFill>
                  <a:schemeClr val="bg1"/>
                </a:solidFill>
                <a:latin typeface="Helvetica Neue" charset="0"/>
                <a:ea typeface="Helvetica Neue" charset="0"/>
                <a:cs typeface="Helvetica Neue" charset="0"/>
              </a:rPr>
              <a:t>INVESTIGATIONS</a:t>
            </a:r>
            <a:endParaRPr kumimoji="1" lang="ja-JP" altLang="en-US" sz="4400" b="1" dirty="0">
              <a:solidFill>
                <a:schemeClr val="bg1"/>
              </a:solidFill>
              <a:latin typeface="Helvetica Neue" charset="0"/>
              <a:ea typeface="Helvetica Neue" charset="0"/>
              <a:cs typeface="Helvetica Neue" charset="0"/>
            </a:endParaRPr>
          </a:p>
        </p:txBody>
      </p:sp>
      <p:sp>
        <p:nvSpPr>
          <p:cNvPr id="802" name="TextBox 801">
            <a:extLst>
              <a:ext uri="{FF2B5EF4-FFF2-40B4-BE49-F238E27FC236}">
                <a16:creationId xmlns:a16="http://schemas.microsoft.com/office/drawing/2014/main" id="{A6EB571F-E94E-3A89-EE7E-5869A43C9A78}"/>
              </a:ext>
            </a:extLst>
          </p:cNvPr>
          <p:cNvSpPr txBox="1"/>
          <p:nvPr/>
        </p:nvSpPr>
        <p:spPr>
          <a:xfrm>
            <a:off x="17511848" y="6934497"/>
            <a:ext cx="14291663" cy="1446550"/>
          </a:xfrm>
          <a:prstGeom prst="rect">
            <a:avLst/>
          </a:prstGeom>
          <a:noFill/>
        </p:spPr>
        <p:txBody>
          <a:bodyPr wrap="square" rtlCol="0">
            <a:spAutoFit/>
          </a:bodyPr>
          <a:lstStyle/>
          <a:p>
            <a:r>
              <a:rPr lang="en-US" sz="4400" b="1" dirty="0"/>
              <a:t>1) Comparing multiple imputation under varying degrees of MCAR, MAR, MNAR</a:t>
            </a:r>
          </a:p>
        </p:txBody>
      </p:sp>
      <p:sp>
        <p:nvSpPr>
          <p:cNvPr id="803" name="TextBox 802">
            <a:extLst>
              <a:ext uri="{FF2B5EF4-FFF2-40B4-BE49-F238E27FC236}">
                <a16:creationId xmlns:a16="http://schemas.microsoft.com/office/drawing/2014/main" id="{4A395611-EB76-7BEE-6B1C-F33839C780DD}"/>
              </a:ext>
            </a:extLst>
          </p:cNvPr>
          <p:cNvSpPr txBox="1"/>
          <p:nvPr/>
        </p:nvSpPr>
        <p:spPr>
          <a:xfrm>
            <a:off x="17681269" y="23041024"/>
            <a:ext cx="14175034" cy="769441"/>
          </a:xfrm>
          <a:prstGeom prst="rect">
            <a:avLst/>
          </a:prstGeom>
          <a:noFill/>
        </p:spPr>
        <p:txBody>
          <a:bodyPr wrap="none" rtlCol="0">
            <a:spAutoFit/>
          </a:bodyPr>
          <a:lstStyle/>
          <a:p>
            <a:r>
              <a:rPr lang="en-US" sz="4400" b="1" dirty="0"/>
              <a:t>2) When Listwise Deletion Outperforms Multiple Imputation</a:t>
            </a:r>
          </a:p>
        </p:txBody>
      </p:sp>
      <p:sp>
        <p:nvSpPr>
          <p:cNvPr id="808" name="TextBox 807">
            <a:extLst>
              <a:ext uri="{FF2B5EF4-FFF2-40B4-BE49-F238E27FC236}">
                <a16:creationId xmlns:a16="http://schemas.microsoft.com/office/drawing/2014/main" id="{EE1388A2-0965-0538-5567-77409D1F0DA6}"/>
              </a:ext>
            </a:extLst>
          </p:cNvPr>
          <p:cNvSpPr txBox="1"/>
          <p:nvPr/>
        </p:nvSpPr>
        <p:spPr>
          <a:xfrm>
            <a:off x="17511848" y="8298859"/>
            <a:ext cx="2831224" cy="769441"/>
          </a:xfrm>
          <a:prstGeom prst="rect">
            <a:avLst/>
          </a:prstGeom>
          <a:noFill/>
        </p:spPr>
        <p:txBody>
          <a:bodyPr wrap="none" rtlCol="0">
            <a:spAutoFit/>
          </a:bodyPr>
          <a:lstStyle/>
          <a:p>
            <a:r>
              <a:rPr lang="en-US" sz="4400" b="1" dirty="0"/>
              <a:t>Simulation </a:t>
            </a:r>
          </a:p>
        </p:txBody>
      </p:sp>
      <p:sp>
        <p:nvSpPr>
          <p:cNvPr id="810" name="TextBox 809">
            <a:extLst>
              <a:ext uri="{FF2B5EF4-FFF2-40B4-BE49-F238E27FC236}">
                <a16:creationId xmlns:a16="http://schemas.microsoft.com/office/drawing/2014/main" id="{9B31872C-273F-5881-DD30-8739E2D6C968}"/>
              </a:ext>
            </a:extLst>
          </p:cNvPr>
          <p:cNvSpPr txBox="1"/>
          <p:nvPr/>
        </p:nvSpPr>
        <p:spPr>
          <a:xfrm>
            <a:off x="18177415" y="24094747"/>
            <a:ext cx="4309962" cy="892552"/>
          </a:xfrm>
          <a:prstGeom prst="rect">
            <a:avLst/>
          </a:prstGeom>
          <a:noFill/>
        </p:spPr>
        <p:txBody>
          <a:bodyPr wrap="none" rtlCol="0">
            <a:spAutoFit/>
          </a:bodyPr>
          <a:lstStyle/>
          <a:p>
            <a:r>
              <a:rPr lang="en-US" sz="2800" dirty="0"/>
              <a:t>Hypothesis 2a:</a:t>
            </a:r>
          </a:p>
          <a:p>
            <a:r>
              <a:rPr lang="en-US" sz="2400" dirty="0"/>
              <a:t>Missing Data only in Response </a:t>
            </a:r>
            <a:r>
              <a:rPr lang="en-US" sz="2400" i="1" dirty="0"/>
              <a:t>Y</a:t>
            </a:r>
            <a:r>
              <a:rPr lang="en-US" sz="2400" dirty="0"/>
              <a:t>  </a:t>
            </a:r>
          </a:p>
        </p:txBody>
      </p:sp>
      <p:sp>
        <p:nvSpPr>
          <p:cNvPr id="811" name="TextBox 810">
            <a:extLst>
              <a:ext uri="{FF2B5EF4-FFF2-40B4-BE49-F238E27FC236}">
                <a16:creationId xmlns:a16="http://schemas.microsoft.com/office/drawing/2014/main" id="{1489ECAF-9B43-6FF4-B041-C06A564EDDB8}"/>
              </a:ext>
            </a:extLst>
          </p:cNvPr>
          <p:cNvSpPr txBox="1"/>
          <p:nvPr/>
        </p:nvSpPr>
        <p:spPr>
          <a:xfrm>
            <a:off x="18340054" y="25917868"/>
            <a:ext cx="1819601" cy="523220"/>
          </a:xfrm>
          <a:prstGeom prst="rect">
            <a:avLst/>
          </a:prstGeom>
          <a:noFill/>
        </p:spPr>
        <p:txBody>
          <a:bodyPr wrap="none" rtlCol="0">
            <a:spAutoFit/>
          </a:bodyPr>
          <a:lstStyle/>
          <a:p>
            <a:r>
              <a:rPr lang="en-US" sz="2800" dirty="0"/>
              <a:t>Simulation </a:t>
            </a:r>
          </a:p>
        </p:txBody>
      </p:sp>
      <p:sp>
        <p:nvSpPr>
          <p:cNvPr id="812" name="TextBox 811">
            <a:extLst>
              <a:ext uri="{FF2B5EF4-FFF2-40B4-BE49-F238E27FC236}">
                <a16:creationId xmlns:a16="http://schemas.microsoft.com/office/drawing/2014/main" id="{90E3C054-9EDA-3CF8-E759-770A7E741DB7}"/>
              </a:ext>
            </a:extLst>
          </p:cNvPr>
          <p:cNvSpPr txBox="1"/>
          <p:nvPr/>
        </p:nvSpPr>
        <p:spPr>
          <a:xfrm>
            <a:off x="18369580" y="27964070"/>
            <a:ext cx="1225144" cy="523220"/>
          </a:xfrm>
          <a:prstGeom prst="rect">
            <a:avLst/>
          </a:prstGeom>
          <a:noFill/>
        </p:spPr>
        <p:txBody>
          <a:bodyPr wrap="none" rtlCol="0">
            <a:spAutoFit/>
          </a:bodyPr>
          <a:lstStyle/>
          <a:p>
            <a:r>
              <a:rPr lang="en-US" sz="2800" dirty="0"/>
              <a:t>Results</a:t>
            </a:r>
          </a:p>
        </p:txBody>
      </p:sp>
      <p:sp>
        <p:nvSpPr>
          <p:cNvPr id="816" name="TextBox 815">
            <a:extLst>
              <a:ext uri="{FF2B5EF4-FFF2-40B4-BE49-F238E27FC236}">
                <a16:creationId xmlns:a16="http://schemas.microsoft.com/office/drawing/2014/main" id="{96398419-5594-B174-144C-44EC89DA800D}"/>
              </a:ext>
            </a:extLst>
          </p:cNvPr>
          <p:cNvSpPr txBox="1"/>
          <p:nvPr/>
        </p:nvSpPr>
        <p:spPr>
          <a:xfrm>
            <a:off x="22530488" y="24051683"/>
            <a:ext cx="3397290" cy="1261884"/>
          </a:xfrm>
          <a:prstGeom prst="rect">
            <a:avLst/>
          </a:prstGeom>
          <a:noFill/>
        </p:spPr>
        <p:txBody>
          <a:bodyPr wrap="square" rtlCol="0">
            <a:spAutoFit/>
          </a:bodyPr>
          <a:lstStyle/>
          <a:p>
            <a:r>
              <a:rPr lang="en-US" sz="2800" dirty="0"/>
              <a:t>Hypothesis 2b:</a:t>
            </a:r>
          </a:p>
          <a:p>
            <a:r>
              <a:rPr lang="en-US" sz="2400" dirty="0"/>
              <a:t>Probability of missingness doesn’t depend on </a:t>
            </a:r>
            <a:r>
              <a:rPr lang="en-US" sz="2400" i="1" dirty="0"/>
              <a:t>Y</a:t>
            </a:r>
            <a:endParaRPr lang="en-US" sz="2400" dirty="0"/>
          </a:p>
        </p:txBody>
      </p:sp>
      <p:sp>
        <p:nvSpPr>
          <p:cNvPr id="817" name="TextBox 816">
            <a:extLst>
              <a:ext uri="{FF2B5EF4-FFF2-40B4-BE49-F238E27FC236}">
                <a16:creationId xmlns:a16="http://schemas.microsoft.com/office/drawing/2014/main" id="{14A194AF-E87C-7B3E-625D-6CF57A4E793F}"/>
              </a:ext>
            </a:extLst>
          </p:cNvPr>
          <p:cNvSpPr txBox="1"/>
          <p:nvPr/>
        </p:nvSpPr>
        <p:spPr>
          <a:xfrm>
            <a:off x="22530489" y="25917868"/>
            <a:ext cx="1819601" cy="523220"/>
          </a:xfrm>
          <a:prstGeom prst="rect">
            <a:avLst/>
          </a:prstGeom>
          <a:noFill/>
        </p:spPr>
        <p:txBody>
          <a:bodyPr wrap="none" rtlCol="0">
            <a:spAutoFit/>
          </a:bodyPr>
          <a:lstStyle/>
          <a:p>
            <a:r>
              <a:rPr lang="en-US" sz="2800" dirty="0"/>
              <a:t>Simulation </a:t>
            </a:r>
          </a:p>
        </p:txBody>
      </p:sp>
      <p:sp>
        <p:nvSpPr>
          <p:cNvPr id="818" name="TextBox 817">
            <a:extLst>
              <a:ext uri="{FF2B5EF4-FFF2-40B4-BE49-F238E27FC236}">
                <a16:creationId xmlns:a16="http://schemas.microsoft.com/office/drawing/2014/main" id="{C3D0DB7F-2543-780A-EBFB-2F8B9B8C0BF8}"/>
              </a:ext>
            </a:extLst>
          </p:cNvPr>
          <p:cNvSpPr txBox="1"/>
          <p:nvPr/>
        </p:nvSpPr>
        <p:spPr>
          <a:xfrm>
            <a:off x="22530488" y="27964070"/>
            <a:ext cx="1225144" cy="523220"/>
          </a:xfrm>
          <a:prstGeom prst="rect">
            <a:avLst/>
          </a:prstGeom>
          <a:noFill/>
        </p:spPr>
        <p:txBody>
          <a:bodyPr wrap="none" rtlCol="0">
            <a:spAutoFit/>
          </a:bodyPr>
          <a:lstStyle/>
          <a:p>
            <a:r>
              <a:rPr lang="en-US" sz="2800" dirty="0"/>
              <a:t>Results</a:t>
            </a:r>
          </a:p>
        </p:txBody>
      </p:sp>
      <p:sp>
        <p:nvSpPr>
          <p:cNvPr id="819" name="TextBox 818">
            <a:extLst>
              <a:ext uri="{FF2B5EF4-FFF2-40B4-BE49-F238E27FC236}">
                <a16:creationId xmlns:a16="http://schemas.microsoft.com/office/drawing/2014/main" id="{76E9FAF0-3517-19EC-7E20-13D0B3235882}"/>
              </a:ext>
            </a:extLst>
          </p:cNvPr>
          <p:cNvSpPr txBox="1"/>
          <p:nvPr/>
        </p:nvSpPr>
        <p:spPr>
          <a:xfrm>
            <a:off x="27431602" y="23958913"/>
            <a:ext cx="4311581" cy="1631216"/>
          </a:xfrm>
          <a:prstGeom prst="rect">
            <a:avLst/>
          </a:prstGeom>
          <a:noFill/>
        </p:spPr>
        <p:txBody>
          <a:bodyPr wrap="square" rtlCol="0">
            <a:spAutoFit/>
          </a:bodyPr>
          <a:lstStyle/>
          <a:p>
            <a:r>
              <a:rPr lang="en-US" sz="2800" dirty="0"/>
              <a:t>Hypothesis 2c:</a:t>
            </a:r>
          </a:p>
          <a:p>
            <a:r>
              <a:rPr lang="en-US" sz="2400" dirty="0"/>
              <a:t>Data follows Logistic Regression, probability of missingness depends only on </a:t>
            </a:r>
            <a:r>
              <a:rPr lang="en-US" sz="2400" i="1" dirty="0"/>
              <a:t>Y</a:t>
            </a:r>
            <a:endParaRPr lang="en-US" sz="2400" dirty="0"/>
          </a:p>
        </p:txBody>
      </p:sp>
      <p:sp>
        <p:nvSpPr>
          <p:cNvPr id="820" name="TextBox 819">
            <a:extLst>
              <a:ext uri="{FF2B5EF4-FFF2-40B4-BE49-F238E27FC236}">
                <a16:creationId xmlns:a16="http://schemas.microsoft.com/office/drawing/2014/main" id="{2A8A54B7-5121-364F-8A16-1EE52FFD5764}"/>
              </a:ext>
            </a:extLst>
          </p:cNvPr>
          <p:cNvSpPr txBox="1"/>
          <p:nvPr/>
        </p:nvSpPr>
        <p:spPr>
          <a:xfrm>
            <a:off x="27431602" y="25825098"/>
            <a:ext cx="1819601" cy="523220"/>
          </a:xfrm>
          <a:prstGeom prst="rect">
            <a:avLst/>
          </a:prstGeom>
          <a:noFill/>
        </p:spPr>
        <p:txBody>
          <a:bodyPr wrap="none" rtlCol="0">
            <a:spAutoFit/>
          </a:bodyPr>
          <a:lstStyle/>
          <a:p>
            <a:r>
              <a:rPr lang="en-US" sz="2800" dirty="0"/>
              <a:t>Simulation </a:t>
            </a:r>
          </a:p>
        </p:txBody>
      </p:sp>
      <p:sp>
        <p:nvSpPr>
          <p:cNvPr id="821" name="TextBox 820">
            <a:extLst>
              <a:ext uri="{FF2B5EF4-FFF2-40B4-BE49-F238E27FC236}">
                <a16:creationId xmlns:a16="http://schemas.microsoft.com/office/drawing/2014/main" id="{5526B75B-4DDF-716A-DF34-FD478A61B9E2}"/>
              </a:ext>
            </a:extLst>
          </p:cNvPr>
          <p:cNvSpPr txBox="1"/>
          <p:nvPr/>
        </p:nvSpPr>
        <p:spPr>
          <a:xfrm>
            <a:off x="27431601" y="27871300"/>
            <a:ext cx="1225144" cy="523220"/>
          </a:xfrm>
          <a:prstGeom prst="rect">
            <a:avLst/>
          </a:prstGeom>
          <a:noFill/>
        </p:spPr>
        <p:txBody>
          <a:bodyPr wrap="none" rtlCol="0">
            <a:spAutoFit/>
          </a:bodyPr>
          <a:lstStyle/>
          <a:p>
            <a:r>
              <a:rPr lang="en-US" sz="2800" dirty="0"/>
              <a:t>Results</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370E05A9-31AC-4F22-72EF-99CB3DD8B65F}"/>
              </a:ext>
            </a:extLst>
          </p:cNvPr>
          <p:cNvPicPr>
            <a:picLocks noChangeAspect="1"/>
          </p:cNvPicPr>
          <p:nvPr/>
        </p:nvPicPr>
        <p:blipFill rotWithShape="1">
          <a:blip r:embed="rId4"/>
          <a:srcRect l="-457" t="-577" r="35842" b="2707"/>
          <a:stretch/>
        </p:blipFill>
        <p:spPr>
          <a:xfrm>
            <a:off x="17681270" y="14645298"/>
            <a:ext cx="6718290" cy="3592130"/>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0C8A810-8018-0639-CF02-D662ADA2FCBF}"/>
              </a:ext>
            </a:extLst>
          </p:cNvPr>
          <p:cNvPicPr>
            <a:picLocks noChangeAspect="1"/>
          </p:cNvPicPr>
          <p:nvPr/>
        </p:nvPicPr>
        <p:blipFill rotWithShape="1">
          <a:blip r:embed="rId5"/>
          <a:srcRect r="39707" b="1110"/>
          <a:stretch/>
        </p:blipFill>
        <p:spPr>
          <a:xfrm>
            <a:off x="17657766" y="12827583"/>
            <a:ext cx="6669479" cy="1971767"/>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1C97C3CE-9AC8-720B-263B-981FBD829BF3}"/>
              </a:ext>
            </a:extLst>
          </p:cNvPr>
          <p:cNvPicPr>
            <a:picLocks noChangeAspect="1"/>
          </p:cNvPicPr>
          <p:nvPr/>
        </p:nvPicPr>
        <p:blipFill rotWithShape="1">
          <a:blip r:embed="rId6"/>
          <a:srcRect r="47678" b="-494"/>
          <a:stretch/>
        </p:blipFill>
        <p:spPr>
          <a:xfrm>
            <a:off x="17681269" y="11340196"/>
            <a:ext cx="5787684" cy="1774036"/>
          </a:xfrm>
          <a:prstGeom prst="rect">
            <a:avLst/>
          </a:prstGeom>
        </p:spPr>
      </p:pic>
      <p:pic>
        <p:nvPicPr>
          <p:cNvPr id="15" name="Picture 14" descr="Text&#10;&#10;Description automatically generated">
            <a:extLst>
              <a:ext uri="{FF2B5EF4-FFF2-40B4-BE49-F238E27FC236}">
                <a16:creationId xmlns:a16="http://schemas.microsoft.com/office/drawing/2014/main" id="{60EFDC8F-43FC-5D71-5C86-029BEBACEC51}"/>
              </a:ext>
            </a:extLst>
          </p:cNvPr>
          <p:cNvPicPr>
            <a:picLocks noChangeAspect="1"/>
          </p:cNvPicPr>
          <p:nvPr/>
        </p:nvPicPr>
        <p:blipFill rotWithShape="1">
          <a:blip r:embed="rId7"/>
          <a:srcRect t="1" r="33869" b="460"/>
          <a:stretch/>
        </p:blipFill>
        <p:spPr>
          <a:xfrm>
            <a:off x="17681269" y="9346954"/>
            <a:ext cx="6702691" cy="226283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2BD24A-5F20-40AA-AA65-78EA2CD793C3}"/>
                  </a:ext>
                </a:extLst>
              </p:cNvPr>
              <p:cNvSpPr txBox="1"/>
              <p:nvPr/>
            </p:nvSpPr>
            <p:spPr>
              <a:xfrm>
                <a:off x="25137228" y="9103677"/>
                <a:ext cx="5483004" cy="2878160"/>
              </a:xfrm>
              <a:prstGeom prst="rect">
                <a:avLst/>
              </a:prstGeom>
              <a:noFill/>
            </p:spPr>
            <p:txBody>
              <a:bodyPr wrap="square" rtlCol="0">
                <a:spAutoFit/>
              </a:bodyPr>
              <a:lstStyle/>
              <a:p>
                <a:pPr>
                  <a:lnSpc>
                    <a:spcPct val="150000"/>
                  </a:lnSpc>
                </a:pPr>
                <a:r>
                  <a:rPr lang="en-US" sz="2400" b="1" dirty="0"/>
                  <a:t>Simulate determining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𝜷</m:t>
                        </m:r>
                      </m:e>
                      <m:sub>
                        <m:r>
                          <a:rPr lang="en-US" sz="2400" b="1" i="1" smtClean="0">
                            <a:latin typeface="Cambria Math" panose="02040503050406030204" pitchFamily="18" charset="0"/>
                          </a:rPr>
                          <m:t>𝟏</m:t>
                        </m:r>
                      </m:sub>
                    </m:sSub>
                    <m:r>
                      <a:rPr lang="en-US" sz="2400" b="1" i="1" smtClean="0">
                        <a:latin typeface="Cambria Math" panose="02040503050406030204" pitchFamily="18" charset="0"/>
                      </a:rPr>
                      <m:t>=</m:t>
                    </m:r>
                    <m:r>
                      <a:rPr lang="en-US" sz="2400" b="1" i="1" smtClean="0">
                        <a:latin typeface="Cambria Math" panose="02040503050406030204" pitchFamily="18" charset="0"/>
                      </a:rPr>
                      <m:t>𝟏</m:t>
                    </m:r>
                  </m:oMath>
                </a14:m>
                <a:endParaRPr lang="en-US" sz="2400" b="1" dirty="0"/>
              </a:p>
              <a:p>
                <a:pPr marL="800100" lvl="1" indent="-342900">
                  <a:lnSpc>
                    <a:spcPct val="150000"/>
                  </a:lnSpc>
                  <a:buFont typeface="+mj-lt"/>
                  <a:buAutoNum type="arabicPeriod"/>
                </a:pPr>
                <a:r>
                  <a:rPr lang="en-US" sz="2400" dirty="0"/>
                  <a:t>MCAR: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a14:m>
                <a:endParaRPr lang="en-US" sz="2400" dirty="0"/>
              </a:p>
              <a:p>
                <a:pPr marL="800100" lvl="1" indent="-342900">
                  <a:lnSpc>
                    <a:spcPct val="150000"/>
                  </a:lnSpc>
                  <a:buFont typeface="+mj-lt"/>
                  <a:buAutoNum type="arabicPeriod"/>
                </a:pPr>
                <a:r>
                  <a:rPr lang="en-US" sz="2400" dirty="0"/>
                  <a:t>MAR: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a14:m>
                <a:endParaRPr lang="en-US" sz="2400" b="0" dirty="0"/>
              </a:p>
              <a:p>
                <a:pPr marL="800100" lvl="1" indent="-342900">
                  <a:lnSpc>
                    <a:spcPct val="150000"/>
                  </a:lnSpc>
                  <a:buFont typeface="+mj-lt"/>
                  <a:buAutoNum type="arabicPeriod"/>
                </a:pPr>
                <a:r>
                  <a:rPr lang="en-US" sz="2400" dirty="0"/>
                  <a:t>MNAR: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𝑖</m:t>
                        </m:r>
                      </m:sub>
                    </m:sSub>
                  </m:oMath>
                </a14:m>
                <a:endParaRPr lang="en-US" sz="2400" dirty="0"/>
              </a:p>
              <a:p>
                <a:pPr marL="342900" indent="-342900">
                  <a:lnSpc>
                    <a:spcPct val="150000"/>
                  </a:lnSpc>
                  <a:buFont typeface="+mj-lt"/>
                  <a:buAutoNum type="arabicPeriod"/>
                </a:pPr>
                <a:endParaRPr lang="en-US" sz="2400" dirty="0"/>
              </a:p>
            </p:txBody>
          </p:sp>
        </mc:Choice>
        <mc:Fallback>
          <p:sp>
            <p:nvSpPr>
              <p:cNvPr id="16" name="TextBox 15">
                <a:extLst>
                  <a:ext uri="{FF2B5EF4-FFF2-40B4-BE49-F238E27FC236}">
                    <a16:creationId xmlns:a16="http://schemas.microsoft.com/office/drawing/2014/main" id="{982BD24A-5F20-40AA-AA65-78EA2CD793C3}"/>
                  </a:ext>
                </a:extLst>
              </p:cNvPr>
              <p:cNvSpPr txBox="1">
                <a:spLocks noRot="1" noChangeAspect="1" noMove="1" noResize="1" noEditPoints="1" noAdjustHandles="1" noChangeArrowheads="1" noChangeShapeType="1" noTextEdit="1"/>
              </p:cNvSpPr>
              <p:nvPr/>
            </p:nvSpPr>
            <p:spPr>
              <a:xfrm>
                <a:off x="25137228" y="9103677"/>
                <a:ext cx="5483004" cy="2878160"/>
              </a:xfrm>
              <a:prstGeom prst="rect">
                <a:avLst/>
              </a:prstGeom>
              <a:blipFill>
                <a:blip r:embed="rId8"/>
                <a:stretch>
                  <a:fillRect l="-1848"/>
                </a:stretch>
              </a:blipFill>
            </p:spPr>
            <p:txBody>
              <a:bodyPr/>
              <a:lstStyle/>
              <a:p>
                <a:r>
                  <a:rPr lang="en-US">
                    <a:noFill/>
                  </a:rPr>
                  <a:t> </a:t>
                </a:r>
              </a:p>
            </p:txBody>
          </p:sp>
        </mc:Fallback>
      </mc:AlternateContent>
      <p:pic>
        <p:nvPicPr>
          <p:cNvPr id="18" name="Picture 17" descr="Text&#10;&#10;Description automatically generated with medium confidence">
            <a:extLst>
              <a:ext uri="{FF2B5EF4-FFF2-40B4-BE49-F238E27FC236}">
                <a16:creationId xmlns:a16="http://schemas.microsoft.com/office/drawing/2014/main" id="{1A29C890-5086-B6E3-B778-1466F6A17CC7}"/>
              </a:ext>
            </a:extLst>
          </p:cNvPr>
          <p:cNvPicPr>
            <a:picLocks noChangeAspect="1"/>
          </p:cNvPicPr>
          <p:nvPr/>
        </p:nvPicPr>
        <p:blipFill rotWithShape="1">
          <a:blip r:embed="rId9"/>
          <a:srcRect r="48588" b="1014"/>
          <a:stretch/>
        </p:blipFill>
        <p:spPr>
          <a:xfrm>
            <a:off x="24998483" y="12192835"/>
            <a:ext cx="5621749" cy="2262832"/>
          </a:xfrm>
          <a:prstGeom prst="rect">
            <a:avLst/>
          </a:prstGeom>
        </p:spPr>
      </p:pic>
      <p:pic>
        <p:nvPicPr>
          <p:cNvPr id="20" name="Picture 19" descr="Text&#10;&#10;Description automatically generated">
            <a:extLst>
              <a:ext uri="{FF2B5EF4-FFF2-40B4-BE49-F238E27FC236}">
                <a16:creationId xmlns:a16="http://schemas.microsoft.com/office/drawing/2014/main" id="{5B72AE04-515B-AED2-B0E0-8156E8AEFCDE}"/>
              </a:ext>
            </a:extLst>
          </p:cNvPr>
          <p:cNvPicPr>
            <a:picLocks noChangeAspect="1"/>
          </p:cNvPicPr>
          <p:nvPr/>
        </p:nvPicPr>
        <p:blipFill rotWithShape="1">
          <a:blip r:embed="rId10"/>
          <a:srcRect r="18638" b="3007"/>
          <a:stretch/>
        </p:blipFill>
        <p:spPr>
          <a:xfrm>
            <a:off x="24998483" y="14821657"/>
            <a:ext cx="6718289" cy="3390751"/>
          </a:xfrm>
          <a:prstGeom prst="rect">
            <a:avLst/>
          </a:prstGeom>
        </p:spPr>
      </p:pic>
      <p:pic>
        <p:nvPicPr>
          <p:cNvPr id="24" name="Picture 23">
            <a:extLst>
              <a:ext uri="{FF2B5EF4-FFF2-40B4-BE49-F238E27FC236}">
                <a16:creationId xmlns:a16="http://schemas.microsoft.com/office/drawing/2014/main" id="{BC414047-8115-F7E9-8607-83E2E9DC6403}"/>
              </a:ext>
            </a:extLst>
          </p:cNvPr>
          <p:cNvPicPr>
            <a:picLocks noChangeAspect="1"/>
          </p:cNvPicPr>
          <p:nvPr/>
        </p:nvPicPr>
        <p:blipFill rotWithShape="1">
          <a:blip r:embed="rId11"/>
          <a:srcRect t="-9705" r="42362" b="-1"/>
          <a:stretch/>
        </p:blipFill>
        <p:spPr>
          <a:xfrm>
            <a:off x="24980006" y="11836059"/>
            <a:ext cx="6375793" cy="431911"/>
          </a:xfrm>
          <a:prstGeom prst="rect">
            <a:avLst/>
          </a:prstGeom>
        </p:spPr>
      </p:pic>
      <p:sp>
        <p:nvSpPr>
          <p:cNvPr id="25" name="正方形/長方形 17">
            <a:extLst>
              <a:ext uri="{FF2B5EF4-FFF2-40B4-BE49-F238E27FC236}">
                <a16:creationId xmlns:a16="http://schemas.microsoft.com/office/drawing/2014/main" id="{7963D427-87F0-0A08-78A3-1A7E33D109EA}"/>
              </a:ext>
            </a:extLst>
          </p:cNvPr>
          <p:cNvSpPr/>
          <p:nvPr/>
        </p:nvSpPr>
        <p:spPr>
          <a:xfrm>
            <a:off x="17575427" y="9109681"/>
            <a:ext cx="7095131" cy="93353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17">
            <a:extLst>
              <a:ext uri="{FF2B5EF4-FFF2-40B4-BE49-F238E27FC236}">
                <a16:creationId xmlns:a16="http://schemas.microsoft.com/office/drawing/2014/main" id="{54358222-7D5A-30CE-5B9C-AE624AAB2A59}"/>
              </a:ext>
            </a:extLst>
          </p:cNvPr>
          <p:cNvSpPr/>
          <p:nvPr/>
        </p:nvSpPr>
        <p:spPr>
          <a:xfrm>
            <a:off x="24792937" y="9096555"/>
            <a:ext cx="7095131" cy="9335335"/>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Table 2">
            <a:extLst>
              <a:ext uri="{FF2B5EF4-FFF2-40B4-BE49-F238E27FC236}">
                <a16:creationId xmlns:a16="http://schemas.microsoft.com/office/drawing/2014/main" id="{AF15BAC0-FC08-2DCC-2B72-FA6E2A289066}"/>
              </a:ext>
            </a:extLst>
          </p:cNvPr>
          <p:cNvGraphicFramePr>
            <a:graphicFrameLocks/>
          </p:cNvGraphicFramePr>
          <p:nvPr>
            <p:extLst>
              <p:ext uri="{D42A27DB-BD31-4B8C-83A1-F6EECF244321}">
                <p14:modId xmlns:p14="http://schemas.microsoft.com/office/powerpoint/2010/main" val="2293829492"/>
              </p:ext>
            </p:extLst>
          </p:nvPr>
        </p:nvGraphicFramePr>
        <p:xfrm>
          <a:off x="18708761" y="18640536"/>
          <a:ext cx="11897835" cy="3947900"/>
        </p:xfrm>
        <a:graphic>
          <a:graphicData uri="http://schemas.openxmlformats.org/drawingml/2006/table">
            <a:tbl>
              <a:tblPr firstRow="1" bandRow="1">
                <a:tableStyleId>{5C22544A-7EE6-4342-B048-85BDC9FD1C3A}</a:tableStyleId>
              </a:tblPr>
              <a:tblGrid>
                <a:gridCol w="2379567">
                  <a:extLst>
                    <a:ext uri="{9D8B030D-6E8A-4147-A177-3AD203B41FA5}">
                      <a16:colId xmlns:a16="http://schemas.microsoft.com/office/drawing/2014/main" val="2639204986"/>
                    </a:ext>
                  </a:extLst>
                </a:gridCol>
                <a:gridCol w="2379567">
                  <a:extLst>
                    <a:ext uri="{9D8B030D-6E8A-4147-A177-3AD203B41FA5}">
                      <a16:colId xmlns:a16="http://schemas.microsoft.com/office/drawing/2014/main" val="2690891796"/>
                    </a:ext>
                  </a:extLst>
                </a:gridCol>
                <a:gridCol w="2379567">
                  <a:extLst>
                    <a:ext uri="{9D8B030D-6E8A-4147-A177-3AD203B41FA5}">
                      <a16:colId xmlns:a16="http://schemas.microsoft.com/office/drawing/2014/main" val="3723378948"/>
                    </a:ext>
                  </a:extLst>
                </a:gridCol>
                <a:gridCol w="2379567">
                  <a:extLst>
                    <a:ext uri="{9D8B030D-6E8A-4147-A177-3AD203B41FA5}">
                      <a16:colId xmlns:a16="http://schemas.microsoft.com/office/drawing/2014/main" val="1498371569"/>
                    </a:ext>
                  </a:extLst>
                </a:gridCol>
                <a:gridCol w="2379567">
                  <a:extLst>
                    <a:ext uri="{9D8B030D-6E8A-4147-A177-3AD203B41FA5}">
                      <a16:colId xmlns:a16="http://schemas.microsoft.com/office/drawing/2014/main" val="889807820"/>
                    </a:ext>
                  </a:extLst>
                </a:gridCol>
              </a:tblGrid>
              <a:tr h="410296">
                <a:tc>
                  <a:txBody>
                    <a:bodyPr/>
                    <a:lstStyle/>
                    <a:p>
                      <a:endParaRPr lang="en-US" sz="2400" dirty="0"/>
                    </a:p>
                  </a:txBody>
                  <a:tcPr>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2400" dirty="0"/>
                        <a:t>Estimate</a:t>
                      </a:r>
                    </a:p>
                  </a:txBody>
                  <a:tcPr/>
                </a:tc>
                <a:tc>
                  <a:txBody>
                    <a:bodyPr/>
                    <a:lstStyle/>
                    <a:p>
                      <a:r>
                        <a:rPr lang="en-US" sz="2400" dirty="0"/>
                        <a:t>PB</a:t>
                      </a:r>
                    </a:p>
                  </a:txBody>
                  <a:tcPr/>
                </a:tc>
                <a:tc>
                  <a:txBody>
                    <a:bodyPr/>
                    <a:lstStyle/>
                    <a:p>
                      <a:r>
                        <a:rPr lang="en-US" sz="2400" dirty="0"/>
                        <a:t>CR</a:t>
                      </a:r>
                    </a:p>
                  </a:txBody>
                  <a:tcPr/>
                </a:tc>
                <a:tc>
                  <a:txBody>
                    <a:bodyPr/>
                    <a:lstStyle/>
                    <a:p>
                      <a:r>
                        <a:rPr lang="en-US" sz="2400" dirty="0"/>
                        <a:t>AW</a:t>
                      </a:r>
                    </a:p>
                  </a:txBody>
                  <a:tcPr/>
                </a:tc>
                <a:extLst>
                  <a:ext uri="{0D108BD9-81ED-4DB2-BD59-A6C34878D82A}">
                    <a16:rowId xmlns:a16="http://schemas.microsoft.com/office/drawing/2014/main" val="1025636070"/>
                  </a:ext>
                </a:extLst>
              </a:tr>
              <a:tr h="302595">
                <a:tc>
                  <a:txBody>
                    <a:bodyPr/>
                    <a:lstStyle/>
                    <a:p>
                      <a:r>
                        <a:rPr lang="en-US" sz="2400" dirty="0"/>
                        <a:t>MCAR</a:t>
                      </a:r>
                    </a:p>
                  </a:txBody>
                  <a:tcPr>
                    <a:solidFill>
                      <a:schemeClr val="accent2"/>
                    </a:solidFill>
                  </a:tcPr>
                </a:tc>
                <a:tc>
                  <a:txBody>
                    <a:bodyPr/>
                    <a:lstStyle/>
                    <a:p>
                      <a:r>
                        <a:rPr lang="en-US" sz="2400" dirty="0"/>
                        <a:t>0.9779</a:t>
                      </a:r>
                    </a:p>
                  </a:txBody>
                  <a:tcPr/>
                </a:tc>
                <a:tc>
                  <a:txBody>
                    <a:bodyPr/>
                    <a:lstStyle/>
                    <a:p>
                      <a:r>
                        <a:rPr lang="en-US" sz="2400" dirty="0"/>
                        <a:t>2.209</a:t>
                      </a:r>
                    </a:p>
                  </a:txBody>
                  <a:tcPr/>
                </a:tc>
                <a:tc>
                  <a:txBody>
                    <a:bodyPr/>
                    <a:lstStyle/>
                    <a:p>
                      <a:r>
                        <a:rPr lang="en-US" sz="2400" dirty="0"/>
                        <a:t>0.97</a:t>
                      </a:r>
                    </a:p>
                  </a:txBody>
                  <a:tcPr/>
                </a:tc>
                <a:tc>
                  <a:txBody>
                    <a:bodyPr/>
                    <a:lstStyle/>
                    <a:p>
                      <a:r>
                        <a:rPr lang="en-US" sz="2400" dirty="0"/>
                        <a:t>0.102</a:t>
                      </a:r>
                    </a:p>
                  </a:txBody>
                  <a:tcPr/>
                </a:tc>
                <a:extLst>
                  <a:ext uri="{0D108BD9-81ED-4DB2-BD59-A6C34878D82A}">
                    <a16:rowId xmlns:a16="http://schemas.microsoft.com/office/drawing/2014/main" val="2450062889"/>
                  </a:ext>
                </a:extLst>
              </a:tr>
              <a:tr h="410296">
                <a:tc>
                  <a:txBody>
                    <a:bodyPr/>
                    <a:lstStyle/>
                    <a:p>
                      <a:r>
                        <a:rPr lang="en-US" sz="2400" dirty="0"/>
                        <a:t>MAR-light</a:t>
                      </a:r>
                    </a:p>
                  </a:txBody>
                  <a:tcPr>
                    <a:solidFill>
                      <a:schemeClr val="accent2"/>
                    </a:solidFill>
                  </a:tcPr>
                </a:tc>
                <a:tc>
                  <a:txBody>
                    <a:bodyPr/>
                    <a:lstStyle/>
                    <a:p>
                      <a:r>
                        <a:rPr lang="en-US" sz="2400" dirty="0"/>
                        <a:t>0.9768</a:t>
                      </a:r>
                    </a:p>
                  </a:txBody>
                  <a:tcPr/>
                </a:tc>
                <a:tc>
                  <a:txBody>
                    <a:bodyPr/>
                    <a:lstStyle/>
                    <a:p>
                      <a:r>
                        <a:rPr lang="en-US" sz="2400" dirty="0"/>
                        <a:t>2.315</a:t>
                      </a:r>
                    </a:p>
                  </a:txBody>
                  <a:tcPr/>
                </a:tc>
                <a:tc>
                  <a:txBody>
                    <a:bodyPr/>
                    <a:lstStyle/>
                    <a:p>
                      <a:r>
                        <a:rPr lang="en-US" sz="2400" dirty="0"/>
                        <a:t>0.91</a:t>
                      </a:r>
                    </a:p>
                  </a:txBody>
                  <a:tcPr/>
                </a:tc>
                <a:tc>
                  <a:txBody>
                    <a:bodyPr/>
                    <a:lstStyle/>
                    <a:p>
                      <a:r>
                        <a:rPr lang="en-US" sz="2400" dirty="0"/>
                        <a:t>0.108</a:t>
                      </a:r>
                    </a:p>
                  </a:txBody>
                  <a:tcPr/>
                </a:tc>
                <a:extLst>
                  <a:ext uri="{0D108BD9-81ED-4DB2-BD59-A6C34878D82A}">
                    <a16:rowId xmlns:a16="http://schemas.microsoft.com/office/drawing/2014/main" val="106183214"/>
                  </a:ext>
                </a:extLst>
              </a:tr>
              <a:tr h="602350">
                <a:tc>
                  <a:txBody>
                    <a:bodyPr/>
                    <a:lstStyle/>
                    <a:p>
                      <a:r>
                        <a:rPr lang="en-US" sz="2400" dirty="0"/>
                        <a:t>MAR-moderate</a:t>
                      </a:r>
                    </a:p>
                  </a:txBody>
                  <a:tcPr>
                    <a:solidFill>
                      <a:schemeClr val="accent2"/>
                    </a:solidFill>
                  </a:tcPr>
                </a:tc>
                <a:tc>
                  <a:txBody>
                    <a:bodyPr/>
                    <a:lstStyle/>
                    <a:p>
                      <a:r>
                        <a:rPr lang="en-US" sz="2400" dirty="0"/>
                        <a:t>0.9799</a:t>
                      </a:r>
                    </a:p>
                  </a:txBody>
                  <a:tcPr/>
                </a:tc>
                <a:tc>
                  <a:txBody>
                    <a:bodyPr/>
                    <a:lstStyle/>
                    <a:p>
                      <a:r>
                        <a:rPr lang="en-US" sz="2400" dirty="0"/>
                        <a:t>2.011</a:t>
                      </a:r>
                    </a:p>
                  </a:txBody>
                  <a:tcPr/>
                </a:tc>
                <a:tc>
                  <a:txBody>
                    <a:bodyPr/>
                    <a:lstStyle/>
                    <a:p>
                      <a:r>
                        <a:rPr lang="en-US" sz="2400" dirty="0"/>
                        <a:t>0.91</a:t>
                      </a:r>
                    </a:p>
                  </a:txBody>
                  <a:tcPr/>
                </a:tc>
                <a:tc>
                  <a:txBody>
                    <a:bodyPr/>
                    <a:lstStyle/>
                    <a:p>
                      <a:r>
                        <a:rPr lang="en-US" sz="2400" dirty="0"/>
                        <a:t>0.095</a:t>
                      </a:r>
                    </a:p>
                  </a:txBody>
                  <a:tcPr/>
                </a:tc>
                <a:extLst>
                  <a:ext uri="{0D108BD9-81ED-4DB2-BD59-A6C34878D82A}">
                    <a16:rowId xmlns:a16="http://schemas.microsoft.com/office/drawing/2014/main" val="2167119470"/>
                  </a:ext>
                </a:extLst>
              </a:tr>
              <a:tr h="414239">
                <a:tc>
                  <a:txBody>
                    <a:bodyPr/>
                    <a:lstStyle/>
                    <a:p>
                      <a:r>
                        <a:rPr lang="en-US" sz="2400" dirty="0"/>
                        <a:t>MAR-heavy</a:t>
                      </a:r>
                    </a:p>
                  </a:txBody>
                  <a:tcPr>
                    <a:solidFill>
                      <a:schemeClr val="accent2"/>
                    </a:solidFill>
                  </a:tcPr>
                </a:tc>
                <a:tc>
                  <a:txBody>
                    <a:bodyPr/>
                    <a:lstStyle/>
                    <a:p>
                      <a:r>
                        <a:rPr lang="en-US" sz="2400" dirty="0"/>
                        <a:t>0.9841</a:t>
                      </a:r>
                    </a:p>
                  </a:txBody>
                  <a:tcPr/>
                </a:tc>
                <a:tc>
                  <a:txBody>
                    <a:bodyPr/>
                    <a:lstStyle/>
                    <a:p>
                      <a:r>
                        <a:rPr lang="en-US" sz="2400" dirty="0"/>
                        <a:t>1.588</a:t>
                      </a:r>
                    </a:p>
                  </a:txBody>
                  <a:tcPr/>
                </a:tc>
                <a:tc>
                  <a:txBody>
                    <a:bodyPr/>
                    <a:lstStyle/>
                    <a:p>
                      <a:r>
                        <a:rPr lang="en-US" sz="2400" dirty="0"/>
                        <a:t>0.90</a:t>
                      </a:r>
                    </a:p>
                  </a:txBody>
                  <a:tcPr/>
                </a:tc>
                <a:tc>
                  <a:txBody>
                    <a:bodyPr/>
                    <a:lstStyle/>
                    <a:p>
                      <a:r>
                        <a:rPr lang="en-US" sz="2400" dirty="0"/>
                        <a:t>0.082</a:t>
                      </a:r>
                    </a:p>
                  </a:txBody>
                  <a:tcPr/>
                </a:tc>
                <a:extLst>
                  <a:ext uri="{0D108BD9-81ED-4DB2-BD59-A6C34878D82A}">
                    <a16:rowId xmlns:a16="http://schemas.microsoft.com/office/drawing/2014/main" val="4197118472"/>
                  </a:ext>
                </a:extLst>
              </a:tr>
              <a:tr h="414239">
                <a:tc>
                  <a:txBody>
                    <a:bodyPr/>
                    <a:lstStyle/>
                    <a:p>
                      <a:r>
                        <a:rPr lang="en-US" sz="2400" dirty="0"/>
                        <a:t>MNAR-light</a:t>
                      </a:r>
                    </a:p>
                  </a:txBody>
                  <a:tcPr>
                    <a:solidFill>
                      <a:schemeClr val="accent2"/>
                    </a:solidFill>
                  </a:tcPr>
                </a:tc>
                <a:tc>
                  <a:txBody>
                    <a:bodyPr/>
                    <a:lstStyle/>
                    <a:p>
                      <a:r>
                        <a:rPr lang="en-US" sz="2400" dirty="0"/>
                        <a:t>1.0174</a:t>
                      </a:r>
                    </a:p>
                  </a:txBody>
                  <a:tcPr/>
                </a:tc>
                <a:tc>
                  <a:txBody>
                    <a:bodyPr/>
                    <a:lstStyle/>
                    <a:p>
                      <a:r>
                        <a:rPr lang="en-US" sz="2400" dirty="0"/>
                        <a:t>1.740</a:t>
                      </a:r>
                    </a:p>
                  </a:txBody>
                  <a:tcPr/>
                </a:tc>
                <a:tc>
                  <a:txBody>
                    <a:bodyPr/>
                    <a:lstStyle/>
                    <a:p>
                      <a:r>
                        <a:rPr lang="en-US" sz="2400" dirty="0"/>
                        <a:t>0.96</a:t>
                      </a:r>
                    </a:p>
                  </a:txBody>
                  <a:tcPr/>
                </a:tc>
                <a:tc>
                  <a:txBody>
                    <a:bodyPr/>
                    <a:lstStyle/>
                    <a:p>
                      <a:r>
                        <a:rPr lang="en-US" sz="2400" dirty="0"/>
                        <a:t>0.306</a:t>
                      </a:r>
                    </a:p>
                  </a:txBody>
                  <a:tcPr/>
                </a:tc>
                <a:extLst>
                  <a:ext uri="{0D108BD9-81ED-4DB2-BD59-A6C34878D82A}">
                    <a16:rowId xmlns:a16="http://schemas.microsoft.com/office/drawing/2014/main" val="4122388607"/>
                  </a:ext>
                </a:extLst>
              </a:tr>
              <a:tr h="602350">
                <a:tc>
                  <a:txBody>
                    <a:bodyPr/>
                    <a:lstStyle/>
                    <a:p>
                      <a:r>
                        <a:rPr lang="en-US" sz="2400" dirty="0"/>
                        <a:t>MNAR-moderate</a:t>
                      </a:r>
                    </a:p>
                  </a:txBody>
                  <a:tcPr>
                    <a:solidFill>
                      <a:schemeClr val="accent2"/>
                    </a:solidFill>
                  </a:tcPr>
                </a:tc>
                <a:tc>
                  <a:txBody>
                    <a:bodyPr/>
                    <a:lstStyle/>
                    <a:p>
                      <a:r>
                        <a:rPr lang="en-US" sz="2400" dirty="0"/>
                        <a:t>1.0262</a:t>
                      </a:r>
                    </a:p>
                  </a:txBody>
                  <a:tcPr/>
                </a:tc>
                <a:tc>
                  <a:txBody>
                    <a:bodyPr/>
                    <a:lstStyle/>
                    <a:p>
                      <a:r>
                        <a:rPr lang="en-US" sz="2400" dirty="0"/>
                        <a:t>2.615</a:t>
                      </a:r>
                    </a:p>
                  </a:txBody>
                  <a:tcPr/>
                </a:tc>
                <a:tc>
                  <a:txBody>
                    <a:bodyPr/>
                    <a:lstStyle/>
                    <a:p>
                      <a:r>
                        <a:rPr lang="en-US" sz="2400" dirty="0"/>
                        <a:t>0.95</a:t>
                      </a:r>
                    </a:p>
                  </a:txBody>
                  <a:tcPr/>
                </a:tc>
                <a:tc>
                  <a:txBody>
                    <a:bodyPr/>
                    <a:lstStyle/>
                    <a:p>
                      <a:r>
                        <a:rPr lang="en-US" sz="2400" dirty="0"/>
                        <a:t>0.331</a:t>
                      </a:r>
                    </a:p>
                  </a:txBody>
                  <a:tcPr/>
                </a:tc>
                <a:extLst>
                  <a:ext uri="{0D108BD9-81ED-4DB2-BD59-A6C34878D82A}">
                    <a16:rowId xmlns:a16="http://schemas.microsoft.com/office/drawing/2014/main" val="1306177704"/>
                  </a:ext>
                </a:extLst>
              </a:tr>
              <a:tr h="414239">
                <a:tc>
                  <a:txBody>
                    <a:bodyPr/>
                    <a:lstStyle/>
                    <a:p>
                      <a:r>
                        <a:rPr lang="en-US" sz="2400" dirty="0"/>
                        <a:t>MNAR-heavy</a:t>
                      </a:r>
                    </a:p>
                  </a:txBody>
                  <a:tcPr>
                    <a:solidFill>
                      <a:schemeClr val="accent2"/>
                    </a:solidFill>
                  </a:tcPr>
                </a:tc>
                <a:tc>
                  <a:txBody>
                    <a:bodyPr/>
                    <a:lstStyle/>
                    <a:p>
                      <a:r>
                        <a:rPr lang="en-US" sz="2400" dirty="0"/>
                        <a:t>1.0485</a:t>
                      </a:r>
                    </a:p>
                  </a:txBody>
                  <a:tcPr/>
                </a:tc>
                <a:tc>
                  <a:txBody>
                    <a:bodyPr/>
                    <a:lstStyle/>
                    <a:p>
                      <a:r>
                        <a:rPr lang="en-US" sz="2400" dirty="0"/>
                        <a:t>4.853</a:t>
                      </a:r>
                    </a:p>
                  </a:txBody>
                  <a:tcPr/>
                </a:tc>
                <a:tc>
                  <a:txBody>
                    <a:bodyPr/>
                    <a:lstStyle/>
                    <a:p>
                      <a:r>
                        <a:rPr lang="en-US" sz="2400" dirty="0"/>
                        <a:t>0.88</a:t>
                      </a:r>
                    </a:p>
                  </a:txBody>
                  <a:tcPr/>
                </a:tc>
                <a:tc>
                  <a:txBody>
                    <a:bodyPr/>
                    <a:lstStyle/>
                    <a:p>
                      <a:r>
                        <a:rPr lang="en-US" sz="2400" dirty="0"/>
                        <a:t>0.388</a:t>
                      </a:r>
                    </a:p>
                  </a:txBody>
                  <a:tcPr/>
                </a:tc>
                <a:extLst>
                  <a:ext uri="{0D108BD9-81ED-4DB2-BD59-A6C34878D82A}">
                    <a16:rowId xmlns:a16="http://schemas.microsoft.com/office/drawing/2014/main" val="4228847266"/>
                  </a:ext>
                </a:extLst>
              </a:tr>
            </a:tbl>
          </a:graphicData>
        </a:graphic>
      </p:graphicFrame>
      <p:sp>
        <p:nvSpPr>
          <p:cNvPr id="29" name="正方形/長方形 17">
            <a:extLst>
              <a:ext uri="{FF2B5EF4-FFF2-40B4-BE49-F238E27FC236}">
                <a16:creationId xmlns:a16="http://schemas.microsoft.com/office/drawing/2014/main" id="{3FB023C2-9525-8AE2-37A3-16B9BAC2F6A1}"/>
              </a:ext>
            </a:extLst>
          </p:cNvPr>
          <p:cNvSpPr/>
          <p:nvPr/>
        </p:nvSpPr>
        <p:spPr>
          <a:xfrm>
            <a:off x="17612133" y="18563159"/>
            <a:ext cx="14275935" cy="4112697"/>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9">
            <a:extLst>
              <a:ext uri="{FF2B5EF4-FFF2-40B4-BE49-F238E27FC236}">
                <a16:creationId xmlns:a16="http://schemas.microsoft.com/office/drawing/2014/main" id="{1C5CA847-2564-29CD-E96B-739636B52E38}"/>
              </a:ext>
            </a:extLst>
          </p:cNvPr>
          <p:cNvPicPr>
            <a:picLocks noChangeAspect="1"/>
          </p:cNvPicPr>
          <p:nvPr/>
        </p:nvPicPr>
        <p:blipFill>
          <a:blip r:embed="rId12"/>
          <a:stretch>
            <a:fillRect/>
          </a:stretch>
        </p:blipFill>
        <p:spPr>
          <a:xfrm>
            <a:off x="1704754" y="24114919"/>
            <a:ext cx="12608486" cy="4069229"/>
          </a:xfrm>
          <a:prstGeom prst="rect">
            <a:avLst/>
          </a:prstGeom>
        </p:spPr>
      </p:pic>
      <p:pic>
        <p:nvPicPr>
          <p:cNvPr id="31" name="Picture 30">
            <a:extLst>
              <a:ext uri="{FF2B5EF4-FFF2-40B4-BE49-F238E27FC236}">
                <a16:creationId xmlns:a16="http://schemas.microsoft.com/office/drawing/2014/main" id="{8E86B1E7-073F-88EF-9600-A0CB2055351A}"/>
              </a:ext>
            </a:extLst>
          </p:cNvPr>
          <p:cNvPicPr>
            <a:picLocks noChangeAspect="1"/>
          </p:cNvPicPr>
          <p:nvPr/>
        </p:nvPicPr>
        <p:blipFill>
          <a:blip r:embed="rId13"/>
          <a:stretch>
            <a:fillRect/>
          </a:stretch>
        </p:blipFill>
        <p:spPr>
          <a:xfrm>
            <a:off x="3026080" y="30308164"/>
            <a:ext cx="8128000" cy="4864100"/>
          </a:xfrm>
          <a:prstGeom prst="rect">
            <a:avLst/>
          </a:prstGeom>
        </p:spPr>
      </p:pic>
      <p:sp>
        <p:nvSpPr>
          <p:cNvPr id="32" name="TextBox 31">
            <a:extLst>
              <a:ext uri="{FF2B5EF4-FFF2-40B4-BE49-F238E27FC236}">
                <a16:creationId xmlns:a16="http://schemas.microsoft.com/office/drawing/2014/main" id="{62D8DFF1-8AF7-DAE3-54E7-3A1E44DA18DF}"/>
              </a:ext>
            </a:extLst>
          </p:cNvPr>
          <p:cNvSpPr txBox="1"/>
          <p:nvPr/>
        </p:nvSpPr>
        <p:spPr>
          <a:xfrm>
            <a:off x="9901739" y="30867877"/>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40307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C037-4E54-CDD0-A47F-848D9EC091E2}"/>
              </a:ext>
            </a:extLst>
          </p:cNvPr>
          <p:cNvSpPr>
            <a:spLocks noGrp="1"/>
          </p:cNvSpPr>
          <p:nvPr>
            <p:ph type="title"/>
          </p:nvPr>
        </p:nvSpPr>
        <p:spPr/>
        <p:txBody>
          <a:bodyPr/>
          <a:lstStyle/>
          <a:p>
            <a:endParaRPr lang="en-US"/>
          </a:p>
        </p:txBody>
      </p:sp>
      <p:graphicFrame>
        <p:nvGraphicFramePr>
          <p:cNvPr id="4" name="Table 2">
            <a:extLst>
              <a:ext uri="{FF2B5EF4-FFF2-40B4-BE49-F238E27FC236}">
                <a16:creationId xmlns:a16="http://schemas.microsoft.com/office/drawing/2014/main" id="{629D417F-46F1-03AB-EACD-F28E949E6A9B}"/>
              </a:ext>
            </a:extLst>
          </p:cNvPr>
          <p:cNvGraphicFramePr>
            <a:graphicFrameLocks noGrp="1"/>
          </p:cNvGraphicFramePr>
          <p:nvPr>
            <p:ph idx="1"/>
            <p:extLst>
              <p:ext uri="{D42A27DB-BD31-4B8C-83A1-F6EECF244321}">
                <p14:modId xmlns:p14="http://schemas.microsoft.com/office/powerpoint/2010/main" val="1316901754"/>
              </p:ext>
            </p:extLst>
          </p:nvPr>
        </p:nvGraphicFramePr>
        <p:xfrm>
          <a:off x="17255165" y="22845246"/>
          <a:ext cx="13986075" cy="9602772"/>
        </p:xfrm>
        <a:graphic>
          <a:graphicData uri="http://schemas.openxmlformats.org/drawingml/2006/table">
            <a:tbl>
              <a:tblPr firstRow="1" bandRow="1">
                <a:tableStyleId>{5C22544A-7EE6-4342-B048-85BDC9FD1C3A}</a:tableStyleId>
              </a:tblPr>
              <a:tblGrid>
                <a:gridCol w="2797215">
                  <a:extLst>
                    <a:ext uri="{9D8B030D-6E8A-4147-A177-3AD203B41FA5}">
                      <a16:colId xmlns:a16="http://schemas.microsoft.com/office/drawing/2014/main" val="2639204986"/>
                    </a:ext>
                  </a:extLst>
                </a:gridCol>
                <a:gridCol w="2797215">
                  <a:extLst>
                    <a:ext uri="{9D8B030D-6E8A-4147-A177-3AD203B41FA5}">
                      <a16:colId xmlns:a16="http://schemas.microsoft.com/office/drawing/2014/main" val="2690891796"/>
                    </a:ext>
                  </a:extLst>
                </a:gridCol>
                <a:gridCol w="2797215">
                  <a:extLst>
                    <a:ext uri="{9D8B030D-6E8A-4147-A177-3AD203B41FA5}">
                      <a16:colId xmlns:a16="http://schemas.microsoft.com/office/drawing/2014/main" val="3723378948"/>
                    </a:ext>
                  </a:extLst>
                </a:gridCol>
                <a:gridCol w="2797215">
                  <a:extLst>
                    <a:ext uri="{9D8B030D-6E8A-4147-A177-3AD203B41FA5}">
                      <a16:colId xmlns:a16="http://schemas.microsoft.com/office/drawing/2014/main" val="1498371569"/>
                    </a:ext>
                  </a:extLst>
                </a:gridCol>
                <a:gridCol w="2797215">
                  <a:extLst>
                    <a:ext uri="{9D8B030D-6E8A-4147-A177-3AD203B41FA5}">
                      <a16:colId xmlns:a16="http://schemas.microsoft.com/office/drawing/2014/main" val="889807820"/>
                    </a:ext>
                  </a:extLst>
                </a:gridCol>
              </a:tblGrid>
              <a:tr h="838986">
                <a:tc>
                  <a:txBody>
                    <a:bodyPr/>
                    <a:lstStyle/>
                    <a:p>
                      <a:endParaRPr lang="en-US" sz="4400" dirty="0"/>
                    </a:p>
                  </a:txBody>
                  <a:tcPr>
                    <a:lnTlToBr w="12700" cap="flat" cmpd="sng" algn="ctr">
                      <a:solidFill>
                        <a:schemeClr val="tx1"/>
                      </a:solidFill>
                      <a:prstDash val="solid"/>
                      <a:round/>
                      <a:headEnd type="none" w="med" len="med"/>
                      <a:tailEnd type="none" w="med" len="med"/>
                    </a:lnTlToBr>
                    <a:solidFill>
                      <a:schemeClr val="tx2"/>
                    </a:solidFill>
                  </a:tcPr>
                </a:tc>
                <a:tc>
                  <a:txBody>
                    <a:bodyPr/>
                    <a:lstStyle/>
                    <a:p>
                      <a:r>
                        <a:rPr lang="en-US" sz="4400" dirty="0"/>
                        <a:t>Estimate</a:t>
                      </a:r>
                    </a:p>
                  </a:txBody>
                  <a:tcPr/>
                </a:tc>
                <a:tc>
                  <a:txBody>
                    <a:bodyPr/>
                    <a:lstStyle/>
                    <a:p>
                      <a:r>
                        <a:rPr lang="en-US" sz="4400" dirty="0"/>
                        <a:t>PB</a:t>
                      </a:r>
                    </a:p>
                  </a:txBody>
                  <a:tcPr/>
                </a:tc>
                <a:tc>
                  <a:txBody>
                    <a:bodyPr/>
                    <a:lstStyle/>
                    <a:p>
                      <a:r>
                        <a:rPr lang="en-US" sz="4400" dirty="0"/>
                        <a:t>CR</a:t>
                      </a:r>
                    </a:p>
                  </a:txBody>
                  <a:tcPr/>
                </a:tc>
                <a:tc>
                  <a:txBody>
                    <a:bodyPr/>
                    <a:lstStyle/>
                    <a:p>
                      <a:r>
                        <a:rPr lang="en-US" sz="4400" dirty="0"/>
                        <a:t>AW</a:t>
                      </a:r>
                    </a:p>
                  </a:txBody>
                  <a:tcPr/>
                </a:tc>
                <a:extLst>
                  <a:ext uri="{0D108BD9-81ED-4DB2-BD59-A6C34878D82A}">
                    <a16:rowId xmlns:a16="http://schemas.microsoft.com/office/drawing/2014/main" val="1025636070"/>
                  </a:ext>
                </a:extLst>
              </a:tr>
              <a:tr h="446269">
                <a:tc>
                  <a:txBody>
                    <a:bodyPr/>
                    <a:lstStyle/>
                    <a:p>
                      <a:r>
                        <a:rPr lang="en-US" sz="4400" dirty="0"/>
                        <a:t>MCAR</a:t>
                      </a:r>
                    </a:p>
                  </a:txBody>
                  <a:tcPr>
                    <a:solidFill>
                      <a:schemeClr val="accent2"/>
                    </a:solidFill>
                  </a:tcPr>
                </a:tc>
                <a:tc>
                  <a:txBody>
                    <a:bodyPr/>
                    <a:lstStyle/>
                    <a:p>
                      <a:r>
                        <a:rPr lang="en-US" sz="4400" dirty="0"/>
                        <a:t>0.9779</a:t>
                      </a:r>
                    </a:p>
                  </a:txBody>
                  <a:tcPr/>
                </a:tc>
                <a:tc>
                  <a:txBody>
                    <a:bodyPr/>
                    <a:lstStyle/>
                    <a:p>
                      <a:r>
                        <a:rPr lang="en-US" sz="4400" dirty="0"/>
                        <a:t>2.209</a:t>
                      </a:r>
                    </a:p>
                  </a:txBody>
                  <a:tcPr/>
                </a:tc>
                <a:tc>
                  <a:txBody>
                    <a:bodyPr/>
                    <a:lstStyle/>
                    <a:p>
                      <a:r>
                        <a:rPr lang="en-US" sz="4400" dirty="0"/>
                        <a:t>0.97</a:t>
                      </a:r>
                    </a:p>
                  </a:txBody>
                  <a:tcPr/>
                </a:tc>
                <a:tc>
                  <a:txBody>
                    <a:bodyPr/>
                    <a:lstStyle/>
                    <a:p>
                      <a:r>
                        <a:rPr lang="en-US" sz="4400" dirty="0"/>
                        <a:t>0.102</a:t>
                      </a:r>
                    </a:p>
                  </a:txBody>
                  <a:tcPr/>
                </a:tc>
                <a:extLst>
                  <a:ext uri="{0D108BD9-81ED-4DB2-BD59-A6C34878D82A}">
                    <a16:rowId xmlns:a16="http://schemas.microsoft.com/office/drawing/2014/main" val="2450062889"/>
                  </a:ext>
                </a:extLst>
              </a:tr>
              <a:tr h="838986">
                <a:tc>
                  <a:txBody>
                    <a:bodyPr/>
                    <a:lstStyle/>
                    <a:p>
                      <a:r>
                        <a:rPr lang="en-US" sz="4400" dirty="0"/>
                        <a:t>MAR-light</a:t>
                      </a:r>
                    </a:p>
                  </a:txBody>
                  <a:tcPr>
                    <a:solidFill>
                      <a:schemeClr val="accent2"/>
                    </a:solidFill>
                  </a:tcPr>
                </a:tc>
                <a:tc>
                  <a:txBody>
                    <a:bodyPr/>
                    <a:lstStyle/>
                    <a:p>
                      <a:r>
                        <a:rPr lang="en-US" sz="4400" dirty="0"/>
                        <a:t>0.9768</a:t>
                      </a:r>
                    </a:p>
                  </a:txBody>
                  <a:tcPr/>
                </a:tc>
                <a:tc>
                  <a:txBody>
                    <a:bodyPr/>
                    <a:lstStyle/>
                    <a:p>
                      <a:r>
                        <a:rPr lang="en-US" sz="4400" dirty="0"/>
                        <a:t>2.315</a:t>
                      </a:r>
                    </a:p>
                  </a:txBody>
                  <a:tcPr/>
                </a:tc>
                <a:tc>
                  <a:txBody>
                    <a:bodyPr/>
                    <a:lstStyle/>
                    <a:p>
                      <a:r>
                        <a:rPr lang="en-US" sz="4400" dirty="0"/>
                        <a:t>0.91</a:t>
                      </a:r>
                    </a:p>
                  </a:txBody>
                  <a:tcPr/>
                </a:tc>
                <a:tc>
                  <a:txBody>
                    <a:bodyPr/>
                    <a:lstStyle/>
                    <a:p>
                      <a:r>
                        <a:rPr lang="en-US" sz="4400" dirty="0"/>
                        <a:t>0.108</a:t>
                      </a:r>
                    </a:p>
                  </a:txBody>
                  <a:tcPr/>
                </a:tc>
                <a:extLst>
                  <a:ext uri="{0D108BD9-81ED-4DB2-BD59-A6C34878D82A}">
                    <a16:rowId xmlns:a16="http://schemas.microsoft.com/office/drawing/2014/main" val="106183214"/>
                  </a:ext>
                </a:extLst>
              </a:tr>
              <a:tr h="1231702">
                <a:tc>
                  <a:txBody>
                    <a:bodyPr/>
                    <a:lstStyle/>
                    <a:p>
                      <a:r>
                        <a:rPr lang="en-US" sz="4400" dirty="0"/>
                        <a:t>MAR-moderate</a:t>
                      </a:r>
                    </a:p>
                  </a:txBody>
                  <a:tcPr>
                    <a:solidFill>
                      <a:schemeClr val="accent2"/>
                    </a:solidFill>
                  </a:tcPr>
                </a:tc>
                <a:tc>
                  <a:txBody>
                    <a:bodyPr/>
                    <a:lstStyle/>
                    <a:p>
                      <a:r>
                        <a:rPr lang="en-US" sz="4400" dirty="0"/>
                        <a:t>0.9799</a:t>
                      </a:r>
                    </a:p>
                  </a:txBody>
                  <a:tcPr/>
                </a:tc>
                <a:tc>
                  <a:txBody>
                    <a:bodyPr/>
                    <a:lstStyle/>
                    <a:p>
                      <a:r>
                        <a:rPr lang="en-US" sz="4400" dirty="0"/>
                        <a:t>2.011</a:t>
                      </a:r>
                    </a:p>
                  </a:txBody>
                  <a:tcPr/>
                </a:tc>
                <a:tc>
                  <a:txBody>
                    <a:bodyPr/>
                    <a:lstStyle/>
                    <a:p>
                      <a:r>
                        <a:rPr lang="en-US" sz="4400" dirty="0"/>
                        <a:t>0.91</a:t>
                      </a:r>
                    </a:p>
                  </a:txBody>
                  <a:tcPr/>
                </a:tc>
                <a:tc>
                  <a:txBody>
                    <a:bodyPr/>
                    <a:lstStyle/>
                    <a:p>
                      <a:r>
                        <a:rPr lang="en-US" sz="4400" dirty="0"/>
                        <a:t>0.095</a:t>
                      </a:r>
                    </a:p>
                  </a:txBody>
                  <a:tcPr/>
                </a:tc>
                <a:extLst>
                  <a:ext uri="{0D108BD9-81ED-4DB2-BD59-A6C34878D82A}">
                    <a16:rowId xmlns:a16="http://schemas.microsoft.com/office/drawing/2014/main" val="2167119470"/>
                  </a:ext>
                </a:extLst>
              </a:tr>
              <a:tr h="838986">
                <a:tc>
                  <a:txBody>
                    <a:bodyPr/>
                    <a:lstStyle/>
                    <a:p>
                      <a:r>
                        <a:rPr lang="en-US" sz="4400" dirty="0"/>
                        <a:t>MAR-heavy</a:t>
                      </a:r>
                    </a:p>
                  </a:txBody>
                  <a:tcPr>
                    <a:solidFill>
                      <a:schemeClr val="accent2"/>
                    </a:solidFill>
                  </a:tcPr>
                </a:tc>
                <a:tc>
                  <a:txBody>
                    <a:bodyPr/>
                    <a:lstStyle/>
                    <a:p>
                      <a:r>
                        <a:rPr lang="en-US" sz="4400" dirty="0"/>
                        <a:t>0.9841</a:t>
                      </a:r>
                    </a:p>
                  </a:txBody>
                  <a:tcPr/>
                </a:tc>
                <a:tc>
                  <a:txBody>
                    <a:bodyPr/>
                    <a:lstStyle/>
                    <a:p>
                      <a:r>
                        <a:rPr lang="en-US" sz="4400" dirty="0"/>
                        <a:t>1.588</a:t>
                      </a:r>
                    </a:p>
                  </a:txBody>
                  <a:tcPr/>
                </a:tc>
                <a:tc>
                  <a:txBody>
                    <a:bodyPr/>
                    <a:lstStyle/>
                    <a:p>
                      <a:r>
                        <a:rPr lang="en-US" sz="4400" dirty="0"/>
                        <a:t>0.90</a:t>
                      </a:r>
                    </a:p>
                  </a:txBody>
                  <a:tcPr/>
                </a:tc>
                <a:tc>
                  <a:txBody>
                    <a:bodyPr/>
                    <a:lstStyle/>
                    <a:p>
                      <a:r>
                        <a:rPr lang="en-US" sz="4400" dirty="0"/>
                        <a:t>0.082</a:t>
                      </a:r>
                    </a:p>
                  </a:txBody>
                  <a:tcPr/>
                </a:tc>
                <a:extLst>
                  <a:ext uri="{0D108BD9-81ED-4DB2-BD59-A6C34878D82A}">
                    <a16:rowId xmlns:a16="http://schemas.microsoft.com/office/drawing/2014/main" val="4197118472"/>
                  </a:ext>
                </a:extLst>
              </a:tr>
              <a:tr h="838986">
                <a:tc>
                  <a:txBody>
                    <a:bodyPr/>
                    <a:lstStyle/>
                    <a:p>
                      <a:r>
                        <a:rPr lang="en-US" sz="4400" dirty="0"/>
                        <a:t>MNAR-light</a:t>
                      </a:r>
                    </a:p>
                  </a:txBody>
                  <a:tcPr>
                    <a:solidFill>
                      <a:schemeClr val="accent2"/>
                    </a:solidFill>
                  </a:tcPr>
                </a:tc>
                <a:tc>
                  <a:txBody>
                    <a:bodyPr/>
                    <a:lstStyle/>
                    <a:p>
                      <a:r>
                        <a:rPr lang="en-US" sz="4400" dirty="0"/>
                        <a:t>1.0174</a:t>
                      </a:r>
                    </a:p>
                  </a:txBody>
                  <a:tcPr/>
                </a:tc>
                <a:tc>
                  <a:txBody>
                    <a:bodyPr/>
                    <a:lstStyle/>
                    <a:p>
                      <a:r>
                        <a:rPr lang="en-US" sz="4400" dirty="0"/>
                        <a:t>1.740</a:t>
                      </a:r>
                    </a:p>
                  </a:txBody>
                  <a:tcPr/>
                </a:tc>
                <a:tc>
                  <a:txBody>
                    <a:bodyPr/>
                    <a:lstStyle/>
                    <a:p>
                      <a:r>
                        <a:rPr lang="en-US" sz="4400" dirty="0"/>
                        <a:t>0.96</a:t>
                      </a:r>
                    </a:p>
                  </a:txBody>
                  <a:tcPr/>
                </a:tc>
                <a:tc>
                  <a:txBody>
                    <a:bodyPr/>
                    <a:lstStyle/>
                    <a:p>
                      <a:r>
                        <a:rPr lang="en-US" sz="4400" dirty="0"/>
                        <a:t>0.306</a:t>
                      </a:r>
                    </a:p>
                  </a:txBody>
                  <a:tcPr/>
                </a:tc>
                <a:extLst>
                  <a:ext uri="{0D108BD9-81ED-4DB2-BD59-A6C34878D82A}">
                    <a16:rowId xmlns:a16="http://schemas.microsoft.com/office/drawing/2014/main" val="4122388607"/>
                  </a:ext>
                </a:extLst>
              </a:tr>
              <a:tr h="1231702">
                <a:tc>
                  <a:txBody>
                    <a:bodyPr/>
                    <a:lstStyle/>
                    <a:p>
                      <a:r>
                        <a:rPr lang="en-US" sz="4400" dirty="0"/>
                        <a:t>MNAR-moderate</a:t>
                      </a:r>
                    </a:p>
                  </a:txBody>
                  <a:tcPr>
                    <a:solidFill>
                      <a:schemeClr val="accent2"/>
                    </a:solidFill>
                  </a:tcPr>
                </a:tc>
                <a:tc>
                  <a:txBody>
                    <a:bodyPr/>
                    <a:lstStyle/>
                    <a:p>
                      <a:r>
                        <a:rPr lang="en-US" sz="4400" dirty="0"/>
                        <a:t>1.0262</a:t>
                      </a:r>
                    </a:p>
                  </a:txBody>
                  <a:tcPr/>
                </a:tc>
                <a:tc>
                  <a:txBody>
                    <a:bodyPr/>
                    <a:lstStyle/>
                    <a:p>
                      <a:r>
                        <a:rPr lang="en-US" sz="4400" dirty="0"/>
                        <a:t>2.615</a:t>
                      </a:r>
                    </a:p>
                  </a:txBody>
                  <a:tcPr/>
                </a:tc>
                <a:tc>
                  <a:txBody>
                    <a:bodyPr/>
                    <a:lstStyle/>
                    <a:p>
                      <a:r>
                        <a:rPr lang="en-US" sz="4400" dirty="0"/>
                        <a:t>0.95</a:t>
                      </a:r>
                    </a:p>
                  </a:txBody>
                  <a:tcPr/>
                </a:tc>
                <a:tc>
                  <a:txBody>
                    <a:bodyPr/>
                    <a:lstStyle/>
                    <a:p>
                      <a:r>
                        <a:rPr lang="en-US" sz="4400" dirty="0"/>
                        <a:t>0.331</a:t>
                      </a:r>
                    </a:p>
                  </a:txBody>
                  <a:tcPr/>
                </a:tc>
                <a:extLst>
                  <a:ext uri="{0D108BD9-81ED-4DB2-BD59-A6C34878D82A}">
                    <a16:rowId xmlns:a16="http://schemas.microsoft.com/office/drawing/2014/main" val="1306177704"/>
                  </a:ext>
                </a:extLst>
              </a:tr>
              <a:tr h="838986">
                <a:tc>
                  <a:txBody>
                    <a:bodyPr/>
                    <a:lstStyle/>
                    <a:p>
                      <a:r>
                        <a:rPr lang="en-US" sz="4400" dirty="0"/>
                        <a:t>MNAR-heavy</a:t>
                      </a:r>
                    </a:p>
                  </a:txBody>
                  <a:tcPr>
                    <a:solidFill>
                      <a:schemeClr val="accent2"/>
                    </a:solidFill>
                  </a:tcPr>
                </a:tc>
                <a:tc>
                  <a:txBody>
                    <a:bodyPr/>
                    <a:lstStyle/>
                    <a:p>
                      <a:r>
                        <a:rPr lang="en-US" sz="4400" dirty="0"/>
                        <a:t>1.0485</a:t>
                      </a:r>
                    </a:p>
                  </a:txBody>
                  <a:tcPr/>
                </a:tc>
                <a:tc>
                  <a:txBody>
                    <a:bodyPr/>
                    <a:lstStyle/>
                    <a:p>
                      <a:r>
                        <a:rPr lang="en-US" sz="4400" dirty="0"/>
                        <a:t>4.853</a:t>
                      </a:r>
                    </a:p>
                  </a:txBody>
                  <a:tcPr/>
                </a:tc>
                <a:tc>
                  <a:txBody>
                    <a:bodyPr/>
                    <a:lstStyle/>
                    <a:p>
                      <a:r>
                        <a:rPr lang="en-US" sz="4400" dirty="0"/>
                        <a:t>0.88</a:t>
                      </a:r>
                    </a:p>
                  </a:txBody>
                  <a:tcPr/>
                </a:tc>
                <a:tc>
                  <a:txBody>
                    <a:bodyPr/>
                    <a:lstStyle/>
                    <a:p>
                      <a:r>
                        <a:rPr lang="en-US" sz="4400" dirty="0"/>
                        <a:t>0.388</a:t>
                      </a:r>
                    </a:p>
                  </a:txBody>
                  <a:tcPr/>
                </a:tc>
                <a:extLst>
                  <a:ext uri="{0D108BD9-81ED-4DB2-BD59-A6C34878D82A}">
                    <a16:rowId xmlns:a16="http://schemas.microsoft.com/office/drawing/2014/main" val="4228847266"/>
                  </a:ext>
                </a:extLst>
              </a:tr>
            </a:tbl>
          </a:graphicData>
        </a:graphic>
      </p:graphicFrame>
      <p:pic>
        <p:nvPicPr>
          <p:cNvPr id="5" name="Picture 4" descr="Graphical user interface, text, application, chat or text message&#10;&#10;Description automatically generated">
            <a:extLst>
              <a:ext uri="{FF2B5EF4-FFF2-40B4-BE49-F238E27FC236}">
                <a16:creationId xmlns:a16="http://schemas.microsoft.com/office/drawing/2014/main" id="{B9E3DE57-C4A9-E53F-8FA5-0499A3FF3A81}"/>
              </a:ext>
            </a:extLst>
          </p:cNvPr>
          <p:cNvPicPr>
            <a:picLocks noChangeAspect="1"/>
          </p:cNvPicPr>
          <p:nvPr/>
        </p:nvPicPr>
        <p:blipFill>
          <a:blip r:embed="rId3"/>
          <a:stretch>
            <a:fillRect/>
          </a:stretch>
        </p:blipFill>
        <p:spPr>
          <a:xfrm>
            <a:off x="0" y="17605642"/>
            <a:ext cx="20666074" cy="4623108"/>
          </a:xfrm>
          <a:prstGeom prst="rect">
            <a:avLst/>
          </a:prstGeom>
        </p:spPr>
      </p:pic>
      <p:pic>
        <p:nvPicPr>
          <p:cNvPr id="6" name="Picture 5" descr="A picture containing logo&#10;&#10;Description automatically generated">
            <a:extLst>
              <a:ext uri="{FF2B5EF4-FFF2-40B4-BE49-F238E27FC236}">
                <a16:creationId xmlns:a16="http://schemas.microsoft.com/office/drawing/2014/main" id="{03A867F0-2E04-209C-7260-4A17A848503C}"/>
              </a:ext>
            </a:extLst>
          </p:cNvPr>
          <p:cNvPicPr>
            <a:picLocks noChangeAspect="1"/>
          </p:cNvPicPr>
          <p:nvPr/>
        </p:nvPicPr>
        <p:blipFill>
          <a:blip r:embed="rId4"/>
          <a:stretch>
            <a:fillRect/>
          </a:stretch>
        </p:blipFill>
        <p:spPr>
          <a:xfrm>
            <a:off x="1" y="13901071"/>
            <a:ext cx="20883675" cy="3909923"/>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5A602417-29DB-4293-FE14-556289215CFE}"/>
              </a:ext>
            </a:extLst>
          </p:cNvPr>
          <p:cNvPicPr>
            <a:picLocks noChangeAspect="1"/>
          </p:cNvPicPr>
          <p:nvPr/>
        </p:nvPicPr>
        <p:blipFill>
          <a:blip r:embed="rId5"/>
          <a:stretch>
            <a:fillRect/>
          </a:stretch>
        </p:blipFill>
        <p:spPr>
          <a:xfrm>
            <a:off x="2" y="10441669"/>
            <a:ext cx="20883675" cy="3670300"/>
          </a:xfrm>
          <a:prstGeom prst="rect">
            <a:avLst/>
          </a:prstGeom>
        </p:spPr>
      </p:pic>
      <p:pic>
        <p:nvPicPr>
          <p:cNvPr id="8" name="Picture 7" descr="Text&#10;&#10;Description automatically generated">
            <a:extLst>
              <a:ext uri="{FF2B5EF4-FFF2-40B4-BE49-F238E27FC236}">
                <a16:creationId xmlns:a16="http://schemas.microsoft.com/office/drawing/2014/main" id="{A710C99F-F45A-674C-3164-62F5F9F64A37}"/>
              </a:ext>
            </a:extLst>
          </p:cNvPr>
          <p:cNvPicPr>
            <a:picLocks noChangeAspect="1"/>
          </p:cNvPicPr>
          <p:nvPr/>
        </p:nvPicPr>
        <p:blipFill>
          <a:blip r:embed="rId6"/>
          <a:stretch>
            <a:fillRect/>
          </a:stretch>
        </p:blipFill>
        <p:spPr>
          <a:xfrm>
            <a:off x="3" y="6315291"/>
            <a:ext cx="20883675" cy="4291823"/>
          </a:xfrm>
          <a:prstGeom prst="rect">
            <a:avLst/>
          </a:prstGeom>
        </p:spPr>
      </p:pic>
    </p:spTree>
    <p:extLst>
      <p:ext uri="{BB962C8B-B14F-4D97-AF65-F5344CB8AC3E}">
        <p14:creationId xmlns:p14="http://schemas.microsoft.com/office/powerpoint/2010/main" val="351277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application&#10;&#10;Description automatically generated">
            <a:extLst>
              <a:ext uri="{FF2B5EF4-FFF2-40B4-BE49-F238E27FC236}">
                <a16:creationId xmlns:a16="http://schemas.microsoft.com/office/drawing/2014/main" id="{0174E7D0-C71C-1083-8F33-891FE547E635}"/>
              </a:ext>
            </a:extLst>
          </p:cNvPr>
          <p:cNvPicPr>
            <a:picLocks noChangeAspect="1"/>
          </p:cNvPicPr>
          <p:nvPr/>
        </p:nvPicPr>
        <p:blipFill>
          <a:blip r:embed="rId3"/>
          <a:stretch>
            <a:fillRect/>
          </a:stretch>
        </p:blipFill>
        <p:spPr>
          <a:xfrm>
            <a:off x="10347457" y="30124374"/>
            <a:ext cx="7531100" cy="97790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696CD472-2DDC-9810-01C7-D6C8BCEECF31}"/>
              </a:ext>
            </a:extLst>
          </p:cNvPr>
          <p:cNvPicPr>
            <a:picLocks noChangeAspect="1"/>
          </p:cNvPicPr>
          <p:nvPr/>
        </p:nvPicPr>
        <p:blipFill>
          <a:blip r:embed="rId4"/>
          <a:stretch>
            <a:fillRect/>
          </a:stretch>
        </p:blipFill>
        <p:spPr>
          <a:xfrm>
            <a:off x="10334757" y="28371928"/>
            <a:ext cx="7543800" cy="1435100"/>
          </a:xfrm>
          <a:prstGeom prst="rect">
            <a:avLst/>
          </a:prstGeom>
        </p:spPr>
      </p:pic>
      <p:pic>
        <p:nvPicPr>
          <p:cNvPr id="9" name="Picture 8" descr="Text&#10;&#10;Description automatically generated">
            <a:extLst>
              <a:ext uri="{FF2B5EF4-FFF2-40B4-BE49-F238E27FC236}">
                <a16:creationId xmlns:a16="http://schemas.microsoft.com/office/drawing/2014/main" id="{ED6CAF2E-3C52-43AC-77CF-9CB98AF5B7B6}"/>
              </a:ext>
            </a:extLst>
          </p:cNvPr>
          <p:cNvPicPr>
            <a:picLocks noChangeAspect="1"/>
          </p:cNvPicPr>
          <p:nvPr/>
        </p:nvPicPr>
        <p:blipFill>
          <a:blip r:embed="rId5"/>
          <a:stretch>
            <a:fillRect/>
          </a:stretch>
        </p:blipFill>
        <p:spPr>
          <a:xfrm>
            <a:off x="12687300" y="19393054"/>
            <a:ext cx="5486400" cy="1536700"/>
          </a:xfrm>
          <a:prstGeom prst="rect">
            <a:avLst/>
          </a:prstGeom>
        </p:spPr>
      </p:pic>
      <p:pic>
        <p:nvPicPr>
          <p:cNvPr id="11" name="Picture 10" descr="A picture containing application&#10;&#10;Description automatically generated">
            <a:extLst>
              <a:ext uri="{FF2B5EF4-FFF2-40B4-BE49-F238E27FC236}">
                <a16:creationId xmlns:a16="http://schemas.microsoft.com/office/drawing/2014/main" id="{A1BC5BD6-D3EC-F478-E418-A6C81B17250F}"/>
              </a:ext>
            </a:extLst>
          </p:cNvPr>
          <p:cNvPicPr>
            <a:picLocks noChangeAspect="1"/>
          </p:cNvPicPr>
          <p:nvPr/>
        </p:nvPicPr>
        <p:blipFill>
          <a:blip r:embed="rId6"/>
          <a:stretch>
            <a:fillRect/>
          </a:stretch>
        </p:blipFill>
        <p:spPr>
          <a:xfrm>
            <a:off x="12674600" y="20945379"/>
            <a:ext cx="5499100" cy="736600"/>
          </a:xfrm>
          <a:prstGeom prst="rect">
            <a:avLst/>
          </a:prstGeom>
        </p:spPr>
      </p:pic>
      <p:pic>
        <p:nvPicPr>
          <p:cNvPr id="13" name="Picture 12" descr="Text&#10;&#10;Description automatically generated">
            <a:extLst>
              <a:ext uri="{FF2B5EF4-FFF2-40B4-BE49-F238E27FC236}">
                <a16:creationId xmlns:a16="http://schemas.microsoft.com/office/drawing/2014/main" id="{5E404927-6C35-BE8C-DBD5-613842F73ADA}"/>
              </a:ext>
            </a:extLst>
          </p:cNvPr>
          <p:cNvPicPr>
            <a:picLocks noChangeAspect="1"/>
          </p:cNvPicPr>
          <p:nvPr/>
        </p:nvPicPr>
        <p:blipFill>
          <a:blip r:embed="rId7"/>
          <a:stretch>
            <a:fillRect/>
          </a:stretch>
        </p:blipFill>
        <p:spPr>
          <a:xfrm>
            <a:off x="8521151" y="21925736"/>
            <a:ext cx="7569200" cy="2324100"/>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486744DE-096D-CFEA-010A-7F62D9A79556}"/>
              </a:ext>
            </a:extLst>
          </p:cNvPr>
          <p:cNvPicPr>
            <a:picLocks noChangeAspect="1"/>
          </p:cNvPicPr>
          <p:nvPr/>
        </p:nvPicPr>
        <p:blipFill>
          <a:blip r:embed="rId8"/>
          <a:stretch>
            <a:fillRect/>
          </a:stretch>
        </p:blipFill>
        <p:spPr>
          <a:xfrm>
            <a:off x="20353907" y="19064821"/>
            <a:ext cx="7531100" cy="2565400"/>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C1100384-898B-F6D9-1AD7-3C10BF3723A5}"/>
              </a:ext>
            </a:extLst>
          </p:cNvPr>
          <p:cNvPicPr>
            <a:picLocks noChangeAspect="1"/>
          </p:cNvPicPr>
          <p:nvPr/>
        </p:nvPicPr>
        <p:blipFill>
          <a:blip r:embed="rId9"/>
          <a:stretch>
            <a:fillRect/>
          </a:stretch>
        </p:blipFill>
        <p:spPr>
          <a:xfrm>
            <a:off x="7222748" y="25079059"/>
            <a:ext cx="7531100" cy="2146300"/>
          </a:xfrm>
          <a:prstGeom prst="rect">
            <a:avLst/>
          </a:prstGeom>
        </p:spPr>
      </p:pic>
      <p:pic>
        <p:nvPicPr>
          <p:cNvPr id="19" name="Picture 18" descr="Text&#10;&#10;Description automatically generated">
            <a:extLst>
              <a:ext uri="{FF2B5EF4-FFF2-40B4-BE49-F238E27FC236}">
                <a16:creationId xmlns:a16="http://schemas.microsoft.com/office/drawing/2014/main" id="{23C7E1D4-6116-74D3-DC9E-2E1D88BB3BCA}"/>
              </a:ext>
            </a:extLst>
          </p:cNvPr>
          <p:cNvPicPr>
            <a:picLocks noChangeAspect="1"/>
          </p:cNvPicPr>
          <p:nvPr/>
        </p:nvPicPr>
        <p:blipFill>
          <a:blip r:embed="rId10"/>
          <a:stretch>
            <a:fillRect/>
          </a:stretch>
        </p:blipFill>
        <p:spPr>
          <a:xfrm>
            <a:off x="16284626" y="25777405"/>
            <a:ext cx="7505700" cy="3200400"/>
          </a:xfrm>
          <a:prstGeom prst="rect">
            <a:avLst/>
          </a:prstGeom>
        </p:spPr>
      </p:pic>
    </p:spTree>
    <p:extLst>
      <p:ext uri="{BB962C8B-B14F-4D97-AF65-F5344CB8AC3E}">
        <p14:creationId xmlns:p14="http://schemas.microsoft.com/office/powerpoint/2010/main" val="3352566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1250</TotalTime>
  <Words>1384</Words>
  <Application>Microsoft Macintosh PowerPoint</Application>
  <PresentationFormat>Custom</PresentationFormat>
  <Paragraphs>246</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Cambria Math</vt:lpstr>
      <vt:lpstr>Helvetica Neue</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 Watson</dc:creator>
  <cp:lastModifiedBy>Leo Watson</cp:lastModifiedBy>
  <cp:revision>23</cp:revision>
  <dcterms:created xsi:type="dcterms:W3CDTF">2022-08-02T15:14:18Z</dcterms:created>
  <dcterms:modified xsi:type="dcterms:W3CDTF">2022-08-15T17:06:30Z</dcterms:modified>
</cp:coreProperties>
</file>