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</p:sldIdLst>
  <p:sldSz cx="9144000" cy="6858000" type="screen4x3"/>
  <p:notesSz cx="9232900" cy="6934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840DED-1310-416F-A32B-9B995AA3144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9841" y="0"/>
            <a:ext cx="4000923" cy="347914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8EBB30D8-04E8-4CC5-B7E4-FDE0D1A46EC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86288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9841" y="6586288"/>
            <a:ext cx="4000923" cy="347913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80ADAAE7-5BF4-4533-8816-9186FF91B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61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1347" cy="348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9440" y="1"/>
            <a:ext cx="4001347" cy="3481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C7E95-81B3-4E75-9275-2C3242CB81F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55938" y="866775"/>
            <a:ext cx="3121025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714" y="3337145"/>
            <a:ext cx="7385474" cy="273028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059"/>
            <a:ext cx="4001347" cy="348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9440" y="6586059"/>
            <a:ext cx="4001347" cy="3481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C27D6-3BA1-4454-9D36-29CD268C2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5ACF88-F53C-4099-A7A2-7B41E30EB5B2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9693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6E39F-ECCE-4D62-9C55-0D4F86539006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5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CA70-A472-47FE-BD7E-BD16244D44DF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7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243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69473"/>
            <a:ext cx="7200900" cy="4197927"/>
          </a:xfrm>
        </p:spPr>
        <p:txBody>
          <a:bodyPr/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91A7-DD94-4FC3-99E3-AE13BE5D1624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1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D93648-0C14-40D3-8A36-B0E6AC9DDBEA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8299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00FC-D5DA-4840-BA02-D17EEAF8F324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6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BE2E-95E0-45A6-A82D-D62681BDB01A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0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A439-57E8-4068-A0D5-5A118BBD5FA5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9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AE85-E1E6-49CE-9EB1-DF6CB7EB9E5F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21B118-5939-495F-8241-66B52810D92F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50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A5DFAC-F622-41A3-B840-2DF85AD774AA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423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824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690255"/>
            <a:ext cx="7200900" cy="4177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2C95474-AD1A-4458-A9AB-3BAC12E95348}" type="datetime1">
              <a:rPr lang="en-US" smtClean="0"/>
              <a:t>11/29/16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02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2605" y="2198590"/>
            <a:ext cx="7155782" cy="1573670"/>
          </a:xfrm>
        </p:spPr>
        <p:txBody>
          <a:bodyPr/>
          <a:lstStyle/>
          <a:p>
            <a:r>
              <a:rPr lang="en-US" sz="3450" cap="none" dirty="0"/>
              <a:t>Memory-Efficient Object Detection Using Ultrasonic Rangefinders On The DE2Bot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8619" y="3904613"/>
            <a:ext cx="5123755" cy="2123214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 err="1"/>
              <a:t>Sushanth</a:t>
            </a:r>
            <a:r>
              <a:rPr lang="en-US" sz="3300" dirty="0"/>
              <a:t> Penta</a:t>
            </a:r>
          </a:p>
          <a:p>
            <a:r>
              <a:rPr lang="en-US" sz="3300" dirty="0"/>
              <a:t>Eric </a:t>
            </a:r>
            <a:r>
              <a:rPr lang="en-US" sz="3300" dirty="0" err="1"/>
              <a:t>Rafalovsky</a:t>
            </a:r>
            <a:endParaRPr lang="en-US" sz="3300" dirty="0"/>
          </a:p>
          <a:p>
            <a:r>
              <a:rPr lang="en-US" sz="3300" dirty="0"/>
              <a:t>Antony Samuel</a:t>
            </a:r>
          </a:p>
          <a:p>
            <a:r>
              <a:rPr lang="en-US" sz="3300" dirty="0"/>
              <a:t>Leo Weng</a:t>
            </a:r>
          </a:p>
          <a:p>
            <a:endParaRPr lang="en-US" sz="3300" dirty="0"/>
          </a:p>
          <a:p>
            <a:r>
              <a:rPr lang="en-US" sz="3300" dirty="0"/>
              <a:t>Digital Design Laboratory - ECE 2031 L01</a:t>
            </a:r>
          </a:p>
          <a:p>
            <a:r>
              <a:rPr lang="en-US" sz="3300" dirty="0"/>
              <a:t>Georgia Institute of Technology</a:t>
            </a:r>
          </a:p>
          <a:p>
            <a:r>
              <a:rPr lang="en-US" sz="3300" dirty="0"/>
              <a:t>11/29/2016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6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 Encountered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Tagging objects without pushing them</a:t>
            </a:r>
          </a:p>
          <a:p>
            <a:pPr lvl="1"/>
            <a:r>
              <a:rPr lang="en-US" dirty="0"/>
              <a:t>Tag the object lightly by beginning to decelerate at a calculated distance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Turning the robot 90° accurately and precisely </a:t>
            </a:r>
          </a:p>
          <a:p>
            <a:pPr lvl="1"/>
            <a:r>
              <a:rPr lang="en-US" dirty="0"/>
              <a:t>Combinations of wheel speeds and timings were tested for the most accurate result 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2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56614"/>
            <a:ext cx="7273071" cy="3581400"/>
          </a:xfrm>
        </p:spPr>
        <p:txBody>
          <a:bodyPr>
            <a:normAutofit/>
          </a:bodyPr>
          <a:lstStyle/>
          <a:p>
            <a:r>
              <a:rPr lang="en-US" dirty="0"/>
              <a:t>Implemented in only 303 words. 15% of the default SCOMP memory</a:t>
            </a:r>
          </a:p>
          <a:p>
            <a:endParaRPr lang="en-US" sz="3200" dirty="0"/>
          </a:p>
        </p:txBody>
      </p:sp>
      <p:graphicFrame>
        <p:nvGraphicFramePr>
          <p:cNvPr id="4" name="Shape 148"/>
          <p:cNvGraphicFramePr/>
          <p:nvPr>
            <p:extLst>
              <p:ext uri="{D42A27DB-BD31-4B8C-83A1-F6EECF244321}">
                <p14:modId xmlns:p14="http://schemas.microsoft.com/office/powerpoint/2010/main" val="1999858125"/>
              </p:ext>
            </p:extLst>
          </p:nvPr>
        </p:nvGraphicFramePr>
        <p:xfrm>
          <a:off x="1028699" y="3658542"/>
          <a:ext cx="7588922" cy="2155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8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8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endParaRPr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Run 1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Run 2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Objects Tagged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9" marR="68569" marT="68569" marB="68569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9" marR="68569" marT="68569" marB="68569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9" marR="68569" marT="68569" marB="68569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9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Returned Home 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9" marR="68569" marT="68569" marB="68569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9" marR="68569" marT="68569" marB="68569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9" marR="68569" marT="68569" marB="68569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9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02729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Collisions/Pickups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9" marR="68569" marT="68569" marB="68569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9" marR="68569" marT="68569" marB="68569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sz="2400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9" marR="68569" marT="68569" marB="68569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hape 81"/>
          <p:cNvSpPr txBox="1"/>
          <p:nvPr/>
        </p:nvSpPr>
        <p:spPr>
          <a:xfrm>
            <a:off x="3156787" y="3024099"/>
            <a:ext cx="3332746" cy="48711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Demonstration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1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83989"/>
            <a:ext cx="7766540" cy="1485900"/>
          </a:xfrm>
        </p:spPr>
        <p:txBody>
          <a:bodyPr/>
          <a:lstStyle/>
          <a:p>
            <a:r>
              <a:rPr lang="en-US" dirty="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Strengths and Weakness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49116"/>
            <a:ext cx="3332988" cy="419059"/>
          </a:xfrm>
        </p:spPr>
        <p:txBody>
          <a:bodyPr/>
          <a:lstStyle/>
          <a:p>
            <a:pPr algn="ctr"/>
            <a:r>
              <a:rPr lang="en-US" b="1" dirty="0"/>
              <a:t>Strengths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227" y="2490537"/>
            <a:ext cx="4349416" cy="4211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Robot is able to return home at high speed due to known empty path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Average distance from sonar to detected objects is minimized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Little reliance on odometry during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Low memory requirements due to lack of mapping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2252" y="1949116"/>
            <a:ext cx="3332988" cy="419059"/>
          </a:xfrm>
        </p:spPr>
        <p:txBody>
          <a:bodyPr/>
          <a:lstStyle/>
          <a:p>
            <a:pPr algn="ctr"/>
            <a:r>
              <a:rPr lang="en-US" b="1" dirty="0"/>
              <a:t>Weaknesses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2252" y="2526630"/>
            <a:ext cx="3332988" cy="35372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Non-direct path to tagging 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Non-direct path back to the home square</a:t>
            </a:r>
          </a:p>
          <a:p>
            <a:pPr lvl="1">
              <a:buFont typeface="Franklin Gothic Book" panose="020B0503020102020204" pitchFamily="34" charset="0"/>
              <a:buChar char="−"/>
            </a:pPr>
            <a:r>
              <a:rPr lang="en-US" sz="2400" dirty="0"/>
              <a:t>Up to 38% less efficient than direct path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9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1515979"/>
          </a:xfrm>
        </p:spPr>
        <p:txBody>
          <a:bodyPr>
            <a:noAutofit/>
          </a:bodyPr>
          <a:lstStyle/>
          <a:p>
            <a:r>
              <a:rPr lang="en-US" dirty="0"/>
              <a:t>Implement basic mapping of the arena to allow for: </a:t>
            </a:r>
          </a:p>
          <a:p>
            <a:pPr lvl="1"/>
            <a:r>
              <a:rPr lang="en-US" dirty="0"/>
              <a:t>More direct object tagging </a:t>
            </a:r>
          </a:p>
          <a:p>
            <a:pPr lvl="1"/>
            <a:r>
              <a:rPr lang="en-US" dirty="0"/>
              <a:t>More direct return home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8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573891"/>
            <a:ext cx="5379027" cy="4879495"/>
          </a:xfrm>
        </p:spPr>
        <p:txBody>
          <a:bodyPr anchor="ctr">
            <a:normAutofit/>
          </a:bodyPr>
          <a:lstStyle/>
          <a:p>
            <a:r>
              <a:rPr lang="en-US" dirty="0"/>
              <a:t>Utilize the DE2Bot to autonomously locate up to 6 objects in an arena</a:t>
            </a:r>
          </a:p>
          <a:p>
            <a:r>
              <a:rPr lang="en-US" dirty="0"/>
              <a:t>“Tag” these objects within a 120 second timeframe</a:t>
            </a:r>
          </a:p>
          <a:p>
            <a:r>
              <a:rPr lang="en-US" dirty="0"/>
              <a:t>Return to a 2 by 2 foot home square after tagging each object</a:t>
            </a:r>
          </a:p>
          <a:p>
            <a:endParaRPr lang="en-US" sz="3200" dirty="0"/>
          </a:p>
        </p:txBody>
      </p:sp>
      <p:pic>
        <p:nvPicPr>
          <p:cNvPr id="6" name="Shape 66"/>
          <p:cNvPicPr preferRelativeResize="0"/>
          <p:nvPr/>
        </p:nvPicPr>
        <p:blipFill rotWithShape="1">
          <a:blip r:embed="rId2">
            <a:alphaModFix/>
          </a:blip>
          <a:srcRect l="12636" t="12637" r="67145" b="20067"/>
          <a:stretch/>
        </p:blipFill>
        <p:spPr>
          <a:xfrm>
            <a:off x="6933441" y="1898185"/>
            <a:ext cx="2063172" cy="30531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0"/>
          <p:cNvSpPr/>
          <p:nvPr/>
        </p:nvSpPr>
        <p:spPr>
          <a:xfrm>
            <a:off x="6972506" y="1232654"/>
            <a:ext cx="1989212" cy="836800"/>
          </a:xfrm>
          <a:prstGeom prst="rect">
            <a:avLst/>
          </a:prstGeom>
          <a:noFill/>
          <a:ln>
            <a:noFill/>
          </a:ln>
        </p:spPr>
        <p:txBody>
          <a:bodyPr lIns="34275" tIns="34275" rIns="34275" bIns="34275" anchor="t" anchorCtr="0">
            <a:noAutofit/>
          </a:bodyPr>
          <a:lstStyle/>
          <a:p>
            <a:pPr algn="ctr">
              <a:buClr>
                <a:srgbClr val="202729"/>
              </a:buClr>
              <a:buSzPct val="25000"/>
            </a:pPr>
            <a:r>
              <a:rPr lang="en-US" sz="2400" dirty="0">
                <a:solidFill>
                  <a:srgbClr val="202729"/>
                </a:solidFill>
                <a:ea typeface="Arial"/>
                <a:cs typeface="Arial"/>
                <a:sym typeface="Arial"/>
              </a:rPr>
              <a:t>Sample Arena Layout</a:t>
            </a:r>
          </a:p>
        </p:txBody>
      </p:sp>
      <p:sp>
        <p:nvSpPr>
          <p:cNvPr id="8" name="Shape 68"/>
          <p:cNvSpPr/>
          <p:nvPr/>
        </p:nvSpPr>
        <p:spPr>
          <a:xfrm>
            <a:off x="6234545" y="3194826"/>
            <a:ext cx="737961" cy="733395"/>
          </a:xfrm>
          <a:prstGeom prst="rect">
            <a:avLst/>
          </a:prstGeom>
          <a:noFill/>
          <a:ln>
            <a:noFill/>
          </a:ln>
        </p:spPr>
        <p:txBody>
          <a:bodyPr lIns="68550" tIns="68550" rIns="68550" bIns="68550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12 feet</a:t>
            </a:r>
          </a:p>
        </p:txBody>
      </p:sp>
      <p:sp>
        <p:nvSpPr>
          <p:cNvPr id="9" name="Shape 68"/>
          <p:cNvSpPr/>
          <p:nvPr/>
        </p:nvSpPr>
        <p:spPr>
          <a:xfrm>
            <a:off x="7333275" y="4951347"/>
            <a:ext cx="1263503" cy="360797"/>
          </a:xfrm>
          <a:prstGeom prst="rect">
            <a:avLst/>
          </a:prstGeom>
          <a:noFill/>
          <a:ln>
            <a:noFill/>
          </a:ln>
        </p:spPr>
        <p:txBody>
          <a:bodyPr lIns="68550" tIns="68550" rIns="68550" bIns="68550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altLang="zh-TW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8</a:t>
            </a: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feet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7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Overview </a:t>
            </a:r>
            <a:endParaRPr lang="en-US" dirty="0"/>
          </a:p>
        </p:txBody>
      </p:sp>
      <p:pic>
        <p:nvPicPr>
          <p:cNvPr id="5" name="Shape 76"/>
          <p:cNvPicPr preferRelativeResize="0"/>
          <p:nvPr/>
        </p:nvPicPr>
        <p:blipFill rotWithShape="1">
          <a:blip r:embed="rId2">
            <a:alphaModFix/>
          </a:blip>
          <a:srcRect l="13075" t="14080" r="67146" b="20082"/>
          <a:stretch/>
        </p:blipFill>
        <p:spPr>
          <a:xfrm>
            <a:off x="866274" y="2129779"/>
            <a:ext cx="1929263" cy="2634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77"/>
          <p:cNvPicPr preferRelativeResize="0"/>
          <p:nvPr/>
        </p:nvPicPr>
        <p:blipFill rotWithShape="1">
          <a:blip r:embed="rId3">
            <a:alphaModFix/>
          </a:blip>
          <a:srcRect l="17469" t="12636" r="61056" b="19537"/>
          <a:stretch/>
        </p:blipFill>
        <p:spPr>
          <a:xfrm>
            <a:off x="2830249" y="2074200"/>
            <a:ext cx="2027650" cy="2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8"/>
          <p:cNvPicPr preferRelativeResize="0"/>
          <p:nvPr/>
        </p:nvPicPr>
        <p:blipFill rotWithShape="1">
          <a:blip r:embed="rId4">
            <a:alphaModFix/>
          </a:blip>
          <a:srcRect l="17824" t="14440" r="61057" b="19735"/>
          <a:stretch/>
        </p:blipFill>
        <p:spPr>
          <a:xfrm>
            <a:off x="4966777" y="2150117"/>
            <a:ext cx="1953485" cy="267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9"/>
          <p:cNvPicPr preferRelativeResize="0"/>
          <p:nvPr/>
        </p:nvPicPr>
        <p:blipFill rotWithShape="1">
          <a:blip r:embed="rId5">
            <a:alphaModFix/>
          </a:blip>
          <a:srcRect l="17842" t="13359" r="61536" b="20141"/>
          <a:stretch/>
        </p:blipFill>
        <p:spPr>
          <a:xfrm>
            <a:off x="7095714" y="2126053"/>
            <a:ext cx="1960454" cy="267455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81"/>
          <p:cNvSpPr txBox="1"/>
          <p:nvPr/>
        </p:nvSpPr>
        <p:spPr>
          <a:xfrm>
            <a:off x="1217664" y="5180451"/>
            <a:ext cx="1259664" cy="67334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Reset Position</a:t>
            </a:r>
          </a:p>
        </p:txBody>
      </p:sp>
      <p:sp>
        <p:nvSpPr>
          <p:cNvPr id="11" name="Shape 81"/>
          <p:cNvSpPr txBox="1"/>
          <p:nvPr/>
        </p:nvSpPr>
        <p:spPr>
          <a:xfrm>
            <a:off x="5235920" y="5177019"/>
            <a:ext cx="1379864" cy="6643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Object Detected</a:t>
            </a:r>
          </a:p>
        </p:txBody>
      </p:sp>
      <p:sp>
        <p:nvSpPr>
          <p:cNvPr id="13" name="Shape 81"/>
          <p:cNvSpPr txBox="1"/>
          <p:nvPr/>
        </p:nvSpPr>
        <p:spPr>
          <a:xfrm>
            <a:off x="2847568" y="5177019"/>
            <a:ext cx="2010331" cy="67334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Begin Search Process</a:t>
            </a:r>
          </a:p>
        </p:txBody>
      </p:sp>
      <p:sp>
        <p:nvSpPr>
          <p:cNvPr id="14" name="Shape 81"/>
          <p:cNvSpPr txBox="1"/>
          <p:nvPr/>
        </p:nvSpPr>
        <p:spPr>
          <a:xfrm>
            <a:off x="7431926" y="5177019"/>
            <a:ext cx="1259664" cy="67334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Tag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7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Proxima Nova"/>
              </a:rPr>
              <a:t>Design </a:t>
            </a:r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39636"/>
            <a:ext cx="7733297" cy="710593"/>
          </a:xfrm>
        </p:spPr>
        <p:txBody>
          <a:bodyPr>
            <a:noAutofit/>
          </a:bodyPr>
          <a:lstStyle/>
          <a:p>
            <a:r>
              <a:rPr lang="en-US" dirty="0"/>
              <a:t>Implemented through SCOMP assembly software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Shape 92" descr="Screen Shot 2016-11-28 at 9.37.11 PM.png"/>
          <p:cNvPicPr preferRelativeResize="0"/>
          <p:nvPr/>
        </p:nvPicPr>
        <p:blipFill rotWithShape="1">
          <a:blip r:embed="rId2">
            <a:alphaModFix/>
          </a:blip>
          <a:srcRect l="4002" r="2845"/>
          <a:stretch/>
        </p:blipFill>
        <p:spPr>
          <a:xfrm>
            <a:off x="649705" y="3880340"/>
            <a:ext cx="8422109" cy="24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81"/>
          <p:cNvSpPr txBox="1"/>
          <p:nvPr/>
        </p:nvSpPr>
        <p:spPr>
          <a:xfrm>
            <a:off x="2610585" y="3390071"/>
            <a:ext cx="4569526" cy="414233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2400" dirty="0">
                <a:cs typeface="Arial" panose="020B0604020202020204" pitchFamily="34" charset="0"/>
              </a:rPr>
              <a:t>Primary Subroutines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6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Detecting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48328"/>
            <a:ext cx="7367156" cy="4805058"/>
          </a:xfrm>
        </p:spPr>
        <p:txBody>
          <a:bodyPr>
            <a:normAutofit/>
          </a:bodyPr>
          <a:lstStyle/>
          <a:p>
            <a:r>
              <a:rPr lang="en-US" dirty="0"/>
              <a:t>Sonars at ± 90° and ± 12°, updating at 6.25 Hz, used for object detection</a:t>
            </a:r>
          </a:p>
          <a:p>
            <a:pPr lvl="1"/>
            <a:r>
              <a:rPr lang="en-US" sz="2400" dirty="0"/>
              <a:t>Checking left, right and directly in front of robot</a:t>
            </a:r>
            <a:endParaRPr lang="en-US" dirty="0"/>
          </a:p>
          <a:p>
            <a:pPr lvl="1"/>
            <a:endParaRPr lang="en-US" sz="2400" dirty="0"/>
          </a:p>
          <a:p>
            <a:r>
              <a:rPr lang="en-US" dirty="0"/>
              <a:t>Splitting the arena in two minimizes threshold distance, minimizing error due to the conical shape of sonars</a:t>
            </a:r>
          </a:p>
          <a:p>
            <a:pPr lvl="1"/>
            <a:r>
              <a:rPr lang="en-US" sz="2400" dirty="0"/>
              <a:t>3.5 foot detection threshold for ± 90° sonars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5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Tagging Objects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699" y="1636296"/>
                <a:ext cx="7706591" cy="48170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Sonars at ± 12°, updating at 12.5 Hz, used for object tagging</a:t>
                </a:r>
              </a:p>
              <a:p>
                <a:r>
                  <a:rPr lang="en-US" dirty="0"/>
                  <a:t>Tagging threshold of 170 mm</a:t>
                </a:r>
              </a:p>
              <a:p>
                <a:pPr lvl="1"/>
                <a:r>
                  <a:rPr lang="en-US" sz="2400" dirty="0"/>
                  <a:t>Threshold calculated using the known constant deceleration of the DE2Bot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𝑠𝑡𝑜𝑝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𝑣𝑒𝑙𝑜𝑐𝑖𝑡𝑦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dirty="0"/>
                  <a:t>Object is lightly tagged to minimize odometry error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699" y="1636296"/>
                <a:ext cx="7706591" cy="4817090"/>
              </a:xfrm>
              <a:blipFill>
                <a:blip r:embed="rId2"/>
                <a:stretch>
                  <a:fillRect l="-1503" t="-1770" r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6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Returning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438" y="1770711"/>
            <a:ext cx="7487198" cy="509229"/>
          </a:xfrm>
        </p:spPr>
        <p:txBody>
          <a:bodyPr>
            <a:noAutofit/>
          </a:bodyPr>
          <a:lstStyle/>
          <a:p>
            <a:r>
              <a:rPr lang="en-US" dirty="0"/>
              <a:t>Odometry used to reverse robot actions 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Shape 115"/>
          <p:cNvPicPr preferRelativeResize="0"/>
          <p:nvPr/>
        </p:nvPicPr>
        <p:blipFill rotWithShape="1">
          <a:blip r:embed="rId2">
            <a:alphaModFix/>
          </a:blip>
          <a:srcRect l="17359" t="12996" r="61057" b="20635"/>
          <a:stretch/>
        </p:blipFill>
        <p:spPr>
          <a:xfrm>
            <a:off x="1186722" y="2365331"/>
            <a:ext cx="2241807" cy="291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6"/>
          <p:cNvPicPr preferRelativeResize="0"/>
          <p:nvPr/>
        </p:nvPicPr>
        <p:blipFill rotWithShape="1">
          <a:blip r:embed="rId3">
            <a:alphaModFix/>
          </a:blip>
          <a:srcRect l="17437" t="13356" r="61378" b="20492"/>
          <a:stretch/>
        </p:blipFill>
        <p:spPr>
          <a:xfrm>
            <a:off x="3844728" y="2365332"/>
            <a:ext cx="2262440" cy="295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17"/>
          <p:cNvPicPr preferRelativeResize="0"/>
          <p:nvPr/>
        </p:nvPicPr>
        <p:blipFill rotWithShape="1">
          <a:blip r:embed="rId4">
            <a:alphaModFix/>
          </a:blip>
          <a:srcRect l="17536" t="8667" r="61858" b="26640"/>
          <a:stretch/>
        </p:blipFill>
        <p:spPr>
          <a:xfrm>
            <a:off x="6450145" y="2365332"/>
            <a:ext cx="2200560" cy="2945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57244" y="5555978"/>
            <a:ext cx="7709240" cy="1106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Traveled path is free from obstruction so the robot can return home at high speed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0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934827" cy="1485900"/>
          </a:xfrm>
        </p:spPr>
        <p:txBody>
          <a:bodyPr/>
          <a:lstStyle/>
          <a:p>
            <a:r>
              <a:rPr lang="en-US" dirty="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Achieving Multiple Robot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Robot manually repositioned in home square after it returns  </a:t>
            </a:r>
          </a:p>
          <a:p>
            <a:endParaRPr lang="en-US" dirty="0"/>
          </a:p>
          <a:p>
            <a:r>
              <a:rPr lang="en-US" dirty="0"/>
              <a:t>Odometry module reset through button press </a:t>
            </a:r>
          </a:p>
          <a:p>
            <a:pPr lvl="1"/>
            <a:r>
              <a:rPr lang="en-US" dirty="0"/>
              <a:t>Mechanism of delaying the robot while human is in the arena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6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Minimizing Odometry Error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2" y="1606218"/>
            <a:ext cx="7903015" cy="5120164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DE2Bot only travels straight (parallel to either of the arena walls)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DE2Bot only makes 90° turns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DE2Bot avoids pushing arena objects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Odometry is reset before each run</a:t>
            </a:r>
          </a:p>
          <a:p>
            <a:r>
              <a:rPr lang="en-US" dirty="0"/>
              <a:t>Odometry is only used to return home following object tagging</a:t>
            </a:r>
          </a:p>
          <a:p>
            <a:pPr lvl="1"/>
            <a:r>
              <a:rPr lang="en-US" i="1" dirty="0"/>
              <a:t>Able to return to home square without wall collision &gt;70% time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104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134</TotalTime>
  <Words>466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Helvetica Neue</vt:lpstr>
      <vt:lpstr>Proxima Nova</vt:lpstr>
      <vt:lpstr>Arial</vt:lpstr>
      <vt:lpstr>Calibri</vt:lpstr>
      <vt:lpstr>Cambria Math</vt:lpstr>
      <vt:lpstr>Franklin Gothic Book</vt:lpstr>
      <vt:lpstr>Wingdings</vt:lpstr>
      <vt:lpstr>Crop</vt:lpstr>
      <vt:lpstr>Memory-Efficient Object Detection Using Ultrasonic Rangefinders On The DE2Bot </vt:lpstr>
      <vt:lpstr>Project Description</vt:lpstr>
      <vt:lpstr>Design Overview </vt:lpstr>
      <vt:lpstr>Design Implementation</vt:lpstr>
      <vt:lpstr>Detecting Objects</vt:lpstr>
      <vt:lpstr>Tagging Objects</vt:lpstr>
      <vt:lpstr>Returning Home</vt:lpstr>
      <vt:lpstr>Achieving Multiple Robot Runs</vt:lpstr>
      <vt:lpstr>Minimizing Odometry Error </vt:lpstr>
      <vt:lpstr>Challenges Encountered </vt:lpstr>
      <vt:lpstr>Results </vt:lpstr>
      <vt:lpstr>Design Strengths and Weakness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Memory-Efficient Object Detection using Ultrasonic Rangefinders on the DE2Bot</dc:title>
  <dc:creator>Leo Weng</dc:creator>
  <cp:lastModifiedBy>Leo Weng</cp:lastModifiedBy>
  <cp:revision>31</cp:revision>
  <cp:lastPrinted>2016-11-29T18:07:49Z</cp:lastPrinted>
  <dcterms:created xsi:type="dcterms:W3CDTF">2016-11-29T04:17:54Z</dcterms:created>
  <dcterms:modified xsi:type="dcterms:W3CDTF">2016-11-29T18:24:51Z</dcterms:modified>
</cp:coreProperties>
</file>