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65" r:id="rId4"/>
    <p:sldId id="260" r:id="rId5"/>
    <p:sldId id="267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71" r:id="rId14"/>
    <p:sldId id="272" r:id="rId15"/>
    <p:sldId id="273" r:id="rId16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0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>
        <p:scale>
          <a:sx n="33" d="100"/>
          <a:sy n="33" d="100"/>
        </p:scale>
        <p:origin x="1579" y="355"/>
      </p:cViewPr>
      <p:guideLst>
        <p:guide orient="horz" pos="4032"/>
        <p:guide pos="3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8FE22-56B7-4419-93C7-32960083BF13}" type="datetimeFigureOut">
              <a:rPr lang="pt-BR" smtClean="0"/>
              <a:t>25/10/2025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8596C-1E7D-42EC-8837-91DFA98F4F4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402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164E-3890-48F5-857A-19FDE01C1BE0}" type="datetime1">
              <a:rPr lang="pt-BR" smtClean="0"/>
              <a:t>25/10/2025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42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B6AA5-D78D-48FA-823E-7FA482F4A166}" type="datetime1">
              <a:rPr lang="pt-BR" smtClean="0"/>
              <a:t>25/10/2025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89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5F4C4-9C1A-4069-8AA7-856F514E7140}" type="datetime1">
              <a:rPr lang="pt-BR" smtClean="0"/>
              <a:t>25/10/2025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98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B9F8-E4F6-41D0-BBC3-E3713B137B57}" type="datetime1">
              <a:rPr lang="pt-BR" smtClean="0"/>
              <a:t>25/10/2025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32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F03BC-7B71-4C80-97BC-8CDD5D092109}" type="datetime1">
              <a:rPr lang="pt-BR" smtClean="0"/>
              <a:t>25/10/2025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327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31AA-D009-4D9A-AA79-479D64A9255E}" type="datetime1">
              <a:rPr lang="pt-BR" smtClean="0"/>
              <a:t>25/10/2025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764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7EFF8-48EF-4E7B-8F46-F73E85CD8E7B}" type="datetime1">
              <a:rPr lang="pt-BR" smtClean="0"/>
              <a:t>25/10/2025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42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A44CD-152E-45E4-8D1A-F4B7771A5B41}" type="datetime1">
              <a:rPr lang="pt-BR" smtClean="0"/>
              <a:t>25/10/2025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92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39B27-BF17-491E-B9F9-B61C471073D2}" type="datetime1">
              <a:rPr lang="pt-BR" smtClean="0"/>
              <a:t>25/10/2025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289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9BF38-4C15-4BB5-A8A6-74A7B76C33C3}" type="datetime1">
              <a:rPr lang="pt-BR" smtClean="0"/>
              <a:t>25/10/2025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20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50229-55F8-4D5D-A61F-85A32808B09B}" type="datetime1">
              <a:rPr lang="pt-BR" smtClean="0"/>
              <a:t>25/10/2025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82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8864F-7A87-4EC0-B517-3728CC15396E}" type="datetime1">
              <a:rPr lang="pt-BR" smtClean="0"/>
              <a:t>25/10/2025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O despertar da consciência digital - Leone Reis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172D53-5A04-4E49-9F6E-A3E2157851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62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6C29AFC-B59E-2BC6-A7D2-C2648A80F393}"/>
              </a:ext>
            </a:extLst>
          </p:cNvPr>
          <p:cNvSpPr/>
          <p:nvPr/>
        </p:nvSpPr>
        <p:spPr>
          <a:xfrm>
            <a:off x="0" y="-381000"/>
            <a:ext cx="9601200" cy="13395960"/>
          </a:xfrm>
          <a:prstGeom prst="rect">
            <a:avLst/>
          </a:prstGeom>
          <a:solidFill>
            <a:srgbClr val="04081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 descr="Uma imagem contendo Calendário&#10;&#10;O conteúdo gerado por IA pode estar incorreto.">
            <a:extLst>
              <a:ext uri="{FF2B5EF4-FFF2-40B4-BE49-F238E27FC236}">
                <a16:creationId xmlns:a16="http://schemas.microsoft.com/office/drawing/2014/main" id="{3A01BEB0-0D53-C45F-B928-8878F2D1B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601200" cy="9601200"/>
          </a:xfrm>
          <a:prstGeom prst="rect">
            <a:avLst/>
          </a:prstGeom>
        </p:spPr>
      </p:pic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FF1DC66-6819-41A4-CF14-71BEC992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43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B75A-AA41-A993-DE78-4CB95A85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8454D0E-46A8-EE33-BF42-FE25276AC6D7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0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B5823ED-D110-466E-20CE-E122DB695BDB}"/>
              </a:ext>
            </a:extLst>
          </p:cNvPr>
          <p:cNvSpPr txBox="1"/>
          <p:nvPr/>
        </p:nvSpPr>
        <p:spPr>
          <a:xfrm>
            <a:off x="0" y="4876800"/>
            <a:ext cx="9601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400" dirty="0">
                <a:solidFill>
                  <a:schemeClr val="bg1"/>
                </a:solidFill>
              </a:rPr>
              <a:t>OS OLHOS DA IA: </a:t>
            </a:r>
            <a:br>
              <a:rPr lang="pt-BR" sz="8400" dirty="0">
                <a:solidFill>
                  <a:schemeClr val="bg1"/>
                </a:solidFill>
              </a:rPr>
            </a:br>
            <a:r>
              <a:rPr lang="pt-BR" sz="8400" dirty="0">
                <a:solidFill>
                  <a:schemeClr val="bg1"/>
                </a:solidFill>
              </a:rPr>
              <a:t>O QUE É VISÃO COMPUTACIONAL?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A22CA0-A717-5D29-E9A7-EF2037C384DE}"/>
              </a:ext>
            </a:extLst>
          </p:cNvPr>
          <p:cNvSpPr txBox="1"/>
          <p:nvPr/>
        </p:nvSpPr>
        <p:spPr>
          <a:xfrm>
            <a:off x="826477" y="-430026"/>
            <a:ext cx="794824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05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60689E5-1D44-D80D-2340-38919F851EEB}"/>
              </a:ext>
            </a:extLst>
          </p:cNvPr>
          <p:cNvSpPr/>
          <p:nvPr/>
        </p:nvSpPr>
        <p:spPr>
          <a:xfrm>
            <a:off x="826477" y="11769112"/>
            <a:ext cx="8557846" cy="182054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9A33D1A-7E01-7EC5-E34C-FE568AD9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D36728C-1B13-BD80-F899-581F608D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622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099C7-CAEE-6C70-AA60-FC10B008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161ADDB-BA86-BF5F-9082-49B8C4EDCC2D}"/>
              </a:ext>
            </a:extLst>
          </p:cNvPr>
          <p:cNvSpPr txBox="1"/>
          <p:nvPr/>
        </p:nvSpPr>
        <p:spPr>
          <a:xfrm>
            <a:off x="750278" y="4240705"/>
            <a:ext cx="86281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Explicação Simples: Visão Computacional é a habilidade que damos às máquinas para "enxergar" e interpretar o mundo visual. Elas aprendem a identificar e entender o conteúdo de imagens e vídeos, assim como nós </a:t>
            </a:r>
            <a:r>
              <a:rPr lang="pt-BR" sz="2400" dirty="0" err="1"/>
              <a:t>fazemos.Exemplo</a:t>
            </a:r>
            <a:r>
              <a:rPr lang="pt-BR" sz="2400" dirty="0"/>
              <a:t> Real: O desbloqueio facial do seu celular. A câmera "vê" seu rosto, mas a IA (Visão Computacional) é quem analisa os pontos únicos (distância entre os olhos, formato do nariz) e confirma que é realmente você, e não uma foto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0B355B-F70A-5FA4-3757-EA6447EA45C2}"/>
              </a:ext>
            </a:extLst>
          </p:cNvPr>
          <p:cNvSpPr txBox="1"/>
          <p:nvPr/>
        </p:nvSpPr>
        <p:spPr>
          <a:xfrm>
            <a:off x="773723" y="386093"/>
            <a:ext cx="86047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/>
              <a:t>5. OS OLHOS DA IA: O QUE É VISÃO COMPUTACIONAL?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ED7831E-EB19-C29F-25C2-C1936FC52E48}"/>
              </a:ext>
            </a:extLst>
          </p:cNvPr>
          <p:cNvSpPr/>
          <p:nvPr/>
        </p:nvSpPr>
        <p:spPr>
          <a:xfrm>
            <a:off x="381000" y="-513907"/>
            <a:ext cx="144000" cy="1800000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D338A0-58E9-FC21-F2C9-A9405CF6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533E77-B898-C265-0386-6B2D7065A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530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1F876-9629-55E6-6A73-8E895DDB3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F5FFF18-7C85-7B4E-5471-28514E5F1F22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0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6338840-8F1E-EE41-4058-DADB39931C95}"/>
              </a:ext>
            </a:extLst>
          </p:cNvPr>
          <p:cNvSpPr txBox="1"/>
          <p:nvPr/>
        </p:nvSpPr>
        <p:spPr>
          <a:xfrm>
            <a:off x="521677" y="4708981"/>
            <a:ext cx="85578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</a:rPr>
              <a:t>A IA CRIATIVA: O QUE É IA GENERATIVA?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04FB164-783C-0B26-8D18-45DFD3FA1C78}"/>
              </a:ext>
            </a:extLst>
          </p:cNvPr>
          <p:cNvSpPr txBox="1"/>
          <p:nvPr/>
        </p:nvSpPr>
        <p:spPr>
          <a:xfrm>
            <a:off x="826477" y="-450926"/>
            <a:ext cx="794824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06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A23B6C-8D43-C9C3-0B79-A52528651FC4}"/>
              </a:ext>
            </a:extLst>
          </p:cNvPr>
          <p:cNvSpPr/>
          <p:nvPr/>
        </p:nvSpPr>
        <p:spPr>
          <a:xfrm>
            <a:off x="521677" y="11898164"/>
            <a:ext cx="8557846" cy="182054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5D3B394-1BDF-4176-7A9D-7836160D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838212-A242-92A9-2DA9-5B87751E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373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F6D2B-993C-FF1C-358D-E5160F2A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D91B7C0-9F3A-4B51-AAC6-8F24C613A51D}"/>
              </a:ext>
            </a:extLst>
          </p:cNvPr>
          <p:cNvSpPr txBox="1"/>
          <p:nvPr/>
        </p:nvSpPr>
        <p:spPr>
          <a:xfrm>
            <a:off x="750278" y="4240705"/>
            <a:ext cx="8628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Explicação Simples: Esta é a IA que está "na moda". Enquanto as outras </a:t>
            </a:r>
            <a:r>
              <a:rPr lang="pt-BR" sz="2400" dirty="0" err="1"/>
              <a:t>IAs</a:t>
            </a:r>
            <a:r>
              <a:rPr lang="pt-BR" sz="2400" dirty="0"/>
              <a:t> são ótimas para analisar dados que já existem, a IA Generativa é focada em criar coisas novas. Ela gera textos, imagens, músicas ou códigos do </a:t>
            </a:r>
            <a:r>
              <a:rPr lang="pt-BR" sz="2400" dirty="0" err="1"/>
              <a:t>zero.Exemplo</a:t>
            </a:r>
            <a:r>
              <a:rPr lang="pt-BR" sz="2400" dirty="0"/>
              <a:t> Real: O ChatGPT ou o Gemini. Você pede: "Escreva um e-mail profissional pedindo férias". A IA Generativa não copia um e-mail da internet; ela gera um texto completamente novo, com base no que aprendeu sobre como os humanos escrevem e-mails profissionais.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880F735-FB67-FC69-214C-7896F21D4BA5}"/>
              </a:ext>
            </a:extLst>
          </p:cNvPr>
          <p:cNvSpPr txBox="1"/>
          <p:nvPr/>
        </p:nvSpPr>
        <p:spPr>
          <a:xfrm>
            <a:off x="773723" y="386093"/>
            <a:ext cx="86047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/>
              <a:t>6. A IA CRIATIVA: O QUE É IA GENERATIVA?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D540148-3A0E-D902-223B-98879FFE4124}"/>
              </a:ext>
            </a:extLst>
          </p:cNvPr>
          <p:cNvSpPr/>
          <p:nvPr/>
        </p:nvSpPr>
        <p:spPr>
          <a:xfrm>
            <a:off x="381000" y="-513907"/>
            <a:ext cx="144000" cy="1800000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5B25434-CD38-7BF8-B515-BB55015D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45977B-3748-08EF-320E-FD55A833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650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9EB29-CCFA-90D9-EB5D-B977514F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F562F60-CF5A-E206-7E4E-49C0CF9B540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0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1E69D4-611E-86B1-C1DC-EA276C0945B3}"/>
              </a:ext>
            </a:extLst>
          </p:cNvPr>
          <p:cNvSpPr txBox="1"/>
          <p:nvPr/>
        </p:nvSpPr>
        <p:spPr>
          <a:xfrm>
            <a:off x="-603739" y="5677525"/>
            <a:ext cx="1080867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</a:rPr>
              <a:t>	AGRADECIMENTOS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E4227E4-AC01-2A93-B5E2-C18573B71F42}"/>
              </a:ext>
            </a:extLst>
          </p:cNvPr>
          <p:cNvSpPr/>
          <p:nvPr/>
        </p:nvSpPr>
        <p:spPr>
          <a:xfrm>
            <a:off x="521677" y="7677856"/>
            <a:ext cx="8557846" cy="182054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84F9BF-E9DA-7550-A5D1-7CEDE466A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A13BBE-6614-ACE7-2B5C-73B20F8E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46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8632C-6273-BB38-5DB3-37E7034B9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C9FCDE7-B1D7-1F0D-2B9A-73D83FBA6ACE}"/>
              </a:ext>
            </a:extLst>
          </p:cNvPr>
          <p:cNvSpPr txBox="1"/>
          <p:nvPr/>
        </p:nvSpPr>
        <p:spPr>
          <a:xfrm>
            <a:off x="773723" y="5140756"/>
            <a:ext cx="86281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Esse ebook foi gerado por I.A e diagramado por humano.</a:t>
            </a:r>
            <a:br>
              <a:rPr lang="pt-BR" sz="2400" dirty="0"/>
            </a:br>
            <a:br>
              <a:rPr lang="pt-BR" sz="2400" dirty="0"/>
            </a:b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Esse conteúdo foi gerado com fins didáticos de </a:t>
            </a:r>
            <a:r>
              <a:rPr lang="pt-BR" sz="2400" dirty="0" err="1"/>
              <a:t>contrução</a:t>
            </a:r>
            <a:r>
              <a:rPr lang="pt-BR" sz="2400" dirty="0"/>
              <a:t>, não foi realizado nenhuma validação cuidadosa humana no conteúdo e pode conter erros gerados por IA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E15E79C-9C4D-BA97-6A09-4703730F2DF8}"/>
              </a:ext>
            </a:extLst>
          </p:cNvPr>
          <p:cNvSpPr txBox="1"/>
          <p:nvPr/>
        </p:nvSpPr>
        <p:spPr>
          <a:xfrm>
            <a:off x="773723" y="386093"/>
            <a:ext cx="86047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/>
              <a:t>6. OBRIGADO POR LER ATÉ AQUI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D6105C0-AEB6-B4A5-8883-DD13B0BE39C3}"/>
              </a:ext>
            </a:extLst>
          </p:cNvPr>
          <p:cNvSpPr/>
          <p:nvPr/>
        </p:nvSpPr>
        <p:spPr>
          <a:xfrm>
            <a:off x="381000" y="-513907"/>
            <a:ext cx="144000" cy="1800000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E1B9E3-3FD9-8690-DDEE-5FDEED59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5D41EB-7ADB-6079-0638-397294575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191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2667A-E9B9-D811-064C-59312FD31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BDBF9CB-9495-3AC6-0E8F-443CDD31CB0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0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35A789-95B2-DCB1-DB6E-6148E92D51F2}"/>
              </a:ext>
            </a:extLst>
          </p:cNvPr>
          <p:cNvSpPr txBox="1"/>
          <p:nvPr/>
        </p:nvSpPr>
        <p:spPr>
          <a:xfrm>
            <a:off x="521677" y="4853354"/>
            <a:ext cx="8557846" cy="5526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</a:rPr>
              <a:t>O CÉREBRO DIGITAL: O QUE É INTELIGÊNCIA ARTIFICIAL (IA)?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BB5F732-1301-49D4-1B6A-A0E58DCD7608}"/>
              </a:ext>
            </a:extLst>
          </p:cNvPr>
          <p:cNvSpPr txBox="1"/>
          <p:nvPr/>
        </p:nvSpPr>
        <p:spPr>
          <a:xfrm>
            <a:off x="826477" y="-601623"/>
            <a:ext cx="794824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50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01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950266-E12A-A446-688D-F10CA7EAC44F}"/>
              </a:ext>
            </a:extLst>
          </p:cNvPr>
          <p:cNvSpPr/>
          <p:nvPr/>
        </p:nvSpPr>
        <p:spPr>
          <a:xfrm>
            <a:off x="521677" y="11804379"/>
            <a:ext cx="8557846" cy="182054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C0D20C1-B593-A015-F641-58A0DA19C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DEF12975-BFEB-E114-B871-E1A774DB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952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5ACEE-FBF0-2541-6CE9-3E7B78F16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49BA161-2456-53BC-F834-7707AC17E848}"/>
              </a:ext>
            </a:extLst>
          </p:cNvPr>
          <p:cNvSpPr txBox="1"/>
          <p:nvPr/>
        </p:nvSpPr>
        <p:spPr>
          <a:xfrm>
            <a:off x="773723" y="4240705"/>
            <a:ext cx="8628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Explicação Simples: Pense na IA como o esforço de ensinar máquinas a pensar, aprender ou agir como humanos. O objetivo é fazer com que um computador possa tomar decisões, reconhecer padrões ou entender uma </a:t>
            </a:r>
            <a:r>
              <a:rPr lang="pt-BR" sz="2400" dirty="0" err="1"/>
              <a:t>conversa.Exemplo</a:t>
            </a:r>
            <a:r>
              <a:rPr lang="pt-BR" sz="2400" dirty="0"/>
              <a:t> Real: O filtro de spam do seu e-mail. Você não disse ao seu e-mail "a palavra 'Viagra' é spam". O sistema "aprendeu" sozinho, analisando milhões de e-mails, quais características (palavras, remetentes, links) geralmente indicam lixo eletrônico e quais indicam mensagens importantes.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5B085D-67FB-E9B5-5EC8-9E1699F2EF60}"/>
              </a:ext>
            </a:extLst>
          </p:cNvPr>
          <p:cNvSpPr txBox="1"/>
          <p:nvPr/>
        </p:nvSpPr>
        <p:spPr>
          <a:xfrm>
            <a:off x="773723" y="386093"/>
            <a:ext cx="86047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/>
              <a:t>1. O CÉREBRO DIGITAL: O QUE É INTELIGÊNCIA ARTIFICIAL (IA)?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BD6D27A-345C-0EC5-440E-E7351CBA0EBE}"/>
              </a:ext>
            </a:extLst>
          </p:cNvPr>
          <p:cNvSpPr/>
          <p:nvPr/>
        </p:nvSpPr>
        <p:spPr>
          <a:xfrm>
            <a:off x="381000" y="-513907"/>
            <a:ext cx="144000" cy="1800000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ED008F-B20E-2E7B-03F5-612339D0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C3378F-D0EF-03E2-7D81-767E7A68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45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E8929-37AB-42D6-1193-A51DA3A0C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BD30EC8-B9F0-7E0C-F4AD-5A00E34D96FE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0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4516EC5-E291-9487-C4B2-2708BCAF8CAE}"/>
              </a:ext>
            </a:extLst>
          </p:cNvPr>
          <p:cNvSpPr txBox="1"/>
          <p:nvPr/>
        </p:nvSpPr>
        <p:spPr>
          <a:xfrm>
            <a:off x="521677" y="4697290"/>
            <a:ext cx="855784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</a:rPr>
              <a:t>APRENDENDO COM A EXPERIÊNCIA: O QUE É MACHINE LEARNING (ML)?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39E033-24C6-E23F-BEA0-D33C64E99168}"/>
              </a:ext>
            </a:extLst>
          </p:cNvPr>
          <p:cNvSpPr txBox="1"/>
          <p:nvPr/>
        </p:nvSpPr>
        <p:spPr>
          <a:xfrm>
            <a:off x="826477" y="-430026"/>
            <a:ext cx="794824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02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EA4547D-8D60-143A-184A-41501C82D5A7}"/>
              </a:ext>
            </a:extLst>
          </p:cNvPr>
          <p:cNvSpPr/>
          <p:nvPr/>
        </p:nvSpPr>
        <p:spPr>
          <a:xfrm>
            <a:off x="521677" y="11796988"/>
            <a:ext cx="8557846" cy="182054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D98BD3-723B-35BA-8EA3-FC7A68C3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6434B9-C699-726B-7DE4-98A6C42C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756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7FBA3-F42A-45C2-D69E-A2B57DDCE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4E87419-7A21-12E3-1720-82AF9EC033F9}"/>
              </a:ext>
            </a:extLst>
          </p:cNvPr>
          <p:cNvSpPr txBox="1"/>
          <p:nvPr/>
        </p:nvSpPr>
        <p:spPr>
          <a:xfrm>
            <a:off x="750278" y="4240705"/>
            <a:ext cx="8628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Explicação Simples: O Machine Learning (Aprendizado de Máquina) é a principal "ferramenta" que usamos para criar uma IA. Em vez de dar ao computador um conjunto fixo de regras (</a:t>
            </a:r>
            <a:r>
              <a:rPr lang="pt-BR" sz="2400" dirty="0" err="1"/>
              <a:t>Ex</a:t>
            </a:r>
            <a:r>
              <a:rPr lang="pt-BR" sz="2400" dirty="0"/>
              <a:t>: Se isso acontecer, faça aquilo), nós damos a ele muitos dados (exemplos) e deixamos que ele descubra as regras </a:t>
            </a:r>
            <a:r>
              <a:rPr lang="pt-BR" sz="2400" dirty="0" err="1"/>
              <a:t>sozinho.Exemplo</a:t>
            </a:r>
            <a:r>
              <a:rPr lang="pt-BR" sz="2400" dirty="0"/>
              <a:t> Real: As recomendações da Netflix ou do Spotify. O sistema não sabe por que você gosta de filmes de ação, mas ele percebeu o padrão: você assistiu a cinco filmes de ação seguidos. O ML aprendeu seu comportamento e sugere outro filme similar.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1C92B8-162A-BE1A-6342-191634B094C0}"/>
              </a:ext>
            </a:extLst>
          </p:cNvPr>
          <p:cNvSpPr txBox="1"/>
          <p:nvPr/>
        </p:nvSpPr>
        <p:spPr>
          <a:xfrm>
            <a:off x="773723" y="386093"/>
            <a:ext cx="86047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/>
              <a:t>2. APRENDENDO COM A EXPERIÊNCIA: O QUE É MACHINE LEARNING (ML)?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14E680A-7A32-CBD5-E198-938137DC0FA7}"/>
              </a:ext>
            </a:extLst>
          </p:cNvPr>
          <p:cNvSpPr/>
          <p:nvPr/>
        </p:nvSpPr>
        <p:spPr>
          <a:xfrm>
            <a:off x="381000" y="-513907"/>
            <a:ext cx="144000" cy="1800000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B8560FC-C97B-891B-3568-2E9F1045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9CF9E5-93BA-9989-1F35-352E623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1383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29373-5256-C5CB-33E2-13DBC9171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9B14D3-1235-D68F-26EF-F24D6917FCF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0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B15E0C0-4603-02E4-6617-AD6FB669865C}"/>
              </a:ext>
            </a:extLst>
          </p:cNvPr>
          <p:cNvSpPr txBox="1"/>
          <p:nvPr/>
        </p:nvSpPr>
        <p:spPr>
          <a:xfrm>
            <a:off x="521677" y="4708981"/>
            <a:ext cx="855784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</a:rPr>
              <a:t>INDO MAIS FUNDO: O QUE É DEEP LEARNING (DL)?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8B779D0-6F18-8A57-11C7-E566FA4045B2}"/>
              </a:ext>
            </a:extLst>
          </p:cNvPr>
          <p:cNvSpPr txBox="1"/>
          <p:nvPr/>
        </p:nvSpPr>
        <p:spPr>
          <a:xfrm>
            <a:off x="826477" y="-406499"/>
            <a:ext cx="794824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03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9F7FA60-044A-E85B-44DE-5E20C2579A9A}"/>
              </a:ext>
            </a:extLst>
          </p:cNvPr>
          <p:cNvSpPr/>
          <p:nvPr/>
        </p:nvSpPr>
        <p:spPr>
          <a:xfrm>
            <a:off x="521677" y="11804379"/>
            <a:ext cx="8557846" cy="182054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61B54C-C687-6895-D7F1-52FA03CC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AB5417-D1A2-7A88-5C59-27D2AC8D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199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CEDB7-EDE8-53B8-B3BB-4C59BC775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5CDEA79-D4AC-1EE5-F173-484929CFFCAC}"/>
              </a:ext>
            </a:extLst>
          </p:cNvPr>
          <p:cNvSpPr txBox="1"/>
          <p:nvPr/>
        </p:nvSpPr>
        <p:spPr>
          <a:xfrm>
            <a:off x="750278" y="4240705"/>
            <a:ext cx="862818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Explicação Simples: Se o Machine Learning é o carro, o </a:t>
            </a:r>
            <a:r>
              <a:rPr lang="pt-BR" sz="2400" dirty="0" err="1"/>
              <a:t>Deep</a:t>
            </a:r>
            <a:r>
              <a:rPr lang="pt-BR" sz="2400" dirty="0"/>
              <a:t> Learning (Aprendizado Profundo) é um motor V8 turbo. É uma versão muito mais potente e avançada do ML, que usa "Redes Neurais" (inspiradas no cérebro humano) para encontrar padrões muito complexos em </a:t>
            </a:r>
            <a:r>
              <a:rPr lang="pt-BR" sz="2400" dirty="0" err="1"/>
              <a:t>dados.Exemplo</a:t>
            </a:r>
            <a:r>
              <a:rPr lang="pt-BR" sz="2400" dirty="0"/>
              <a:t> Real: Assistentes de voz como a </a:t>
            </a:r>
            <a:r>
              <a:rPr lang="pt-BR" sz="2400" dirty="0" err="1"/>
              <a:t>Alexa</a:t>
            </a:r>
            <a:r>
              <a:rPr lang="pt-BR" sz="2400" dirty="0"/>
              <a:t> ou o Google Assistente. Quando você fala, o </a:t>
            </a:r>
            <a:r>
              <a:rPr lang="pt-BR" sz="2400" dirty="0" err="1"/>
              <a:t>Deep</a:t>
            </a:r>
            <a:r>
              <a:rPr lang="pt-BR" sz="2400" dirty="0"/>
              <a:t> Learning analisa as ondas sonoras (dados complexos), filtra o ruído de fundo, identifica as palavras e entende o seu comando ("Que horas são?"). Isso é complexo demais para o Machine Learning tradicional.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DC98115-BC83-71C6-3471-FBF8E34BDBCB}"/>
              </a:ext>
            </a:extLst>
          </p:cNvPr>
          <p:cNvSpPr txBox="1"/>
          <p:nvPr/>
        </p:nvSpPr>
        <p:spPr>
          <a:xfrm>
            <a:off x="773723" y="386093"/>
            <a:ext cx="86047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/>
              <a:t>3. INDO MAIS FUNDO: O QUE É DEEP LEARNING (DL)?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B8BC651-814E-1EB2-6EF1-A21422C38B56}"/>
              </a:ext>
            </a:extLst>
          </p:cNvPr>
          <p:cNvSpPr/>
          <p:nvPr/>
        </p:nvSpPr>
        <p:spPr>
          <a:xfrm>
            <a:off x="381000" y="-513907"/>
            <a:ext cx="144000" cy="1800000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A4E187-D3F4-FAF3-A8F9-0AE84581C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41E495-5DDD-9F48-D00E-F92E03FC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39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ECD46-554B-5980-3BE9-EA29A7511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BF0CEA-1CD6-88E9-11B0-4E4DFDCD2728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408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4AAE453-03A9-71B6-64F8-8F7F55F4B9CA}"/>
              </a:ext>
            </a:extLst>
          </p:cNvPr>
          <p:cNvSpPr txBox="1"/>
          <p:nvPr/>
        </p:nvSpPr>
        <p:spPr>
          <a:xfrm>
            <a:off x="260838" y="4708981"/>
            <a:ext cx="9079523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600" dirty="0">
                <a:solidFill>
                  <a:schemeClr val="bg1"/>
                </a:solidFill>
              </a:rPr>
              <a:t>A IA QUE CONVERSA: PROCESSAMENTO DE LINGUAGEM NATURAL (PLN)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340ABF7-CCF6-98C4-49C2-96B4314CBC35}"/>
              </a:ext>
            </a:extLst>
          </p:cNvPr>
          <p:cNvSpPr txBox="1"/>
          <p:nvPr/>
        </p:nvSpPr>
        <p:spPr>
          <a:xfrm>
            <a:off x="826477" y="-292834"/>
            <a:ext cx="794824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0000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04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C0D4505-3DC9-4416-1CE5-6DE3ADCC49A5}"/>
              </a:ext>
            </a:extLst>
          </p:cNvPr>
          <p:cNvSpPr/>
          <p:nvPr/>
        </p:nvSpPr>
        <p:spPr>
          <a:xfrm>
            <a:off x="521677" y="11836974"/>
            <a:ext cx="8557846" cy="182054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3E7DD41-2D9F-FECE-CA43-F8FBFF95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AB8EEC-362C-3F35-F1F4-645CCE49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81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0BF3-355C-5CCB-D66E-4281042C7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5825E8F-C63A-8AD7-BE8B-D6AB081C92BD}"/>
              </a:ext>
            </a:extLst>
          </p:cNvPr>
          <p:cNvSpPr txBox="1"/>
          <p:nvPr/>
        </p:nvSpPr>
        <p:spPr>
          <a:xfrm>
            <a:off x="750278" y="4240705"/>
            <a:ext cx="86281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A Explicação Simples: PLN é o ramo da IA focado em fazer as máquinas entenderem, interpretarem e gerarem a linguagem humana (seja texto ou voz). É a ponte entre a lógica do computador e a complexidade da nossa </a:t>
            </a:r>
            <a:r>
              <a:rPr lang="pt-BR" sz="2400" dirty="0" err="1"/>
              <a:t>comunicação.Exemplo</a:t>
            </a:r>
            <a:r>
              <a:rPr lang="pt-BR" sz="2400" dirty="0"/>
              <a:t> Real: O Google Tradutor. Ele não traduz apenas palavra por palavra (o que geraria frases sem sentido). Ele usa PLN para entender o contexto e o significado da frase inteira em um idioma, para então construir uma frase com o mesmo significado no outro idioma.</a:t>
            </a:r>
            <a:endParaRPr lang="pt-BR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06EDBC-7FA5-2C58-6E47-8F37C999B917}"/>
              </a:ext>
            </a:extLst>
          </p:cNvPr>
          <p:cNvSpPr txBox="1"/>
          <p:nvPr/>
        </p:nvSpPr>
        <p:spPr>
          <a:xfrm>
            <a:off x="773723" y="386093"/>
            <a:ext cx="86047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/>
              <a:t>4. A IA QUE CONVERSA: PROCESSAMENTO DE LINGUAGEM NATURAL (PLN)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A38FE6D-E088-CE9E-86D7-CD931DF9150E}"/>
              </a:ext>
            </a:extLst>
          </p:cNvPr>
          <p:cNvSpPr/>
          <p:nvPr/>
        </p:nvSpPr>
        <p:spPr>
          <a:xfrm>
            <a:off x="381000" y="-513907"/>
            <a:ext cx="144000" cy="1800000"/>
          </a:xfrm>
          <a:prstGeom prst="rect">
            <a:avLst/>
          </a:prstGeom>
          <a:gradFill>
            <a:gsLst>
              <a:gs pos="61000">
                <a:schemeClr val="accent1">
                  <a:lumMod val="60000"/>
                  <a:lumOff val="4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C965EB-3F1E-C84C-5028-407DB0AD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despertar da consciência digital - Leone Reis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9E546D-8E0D-C166-66B8-43314629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72D53-5A04-4E49-9F6E-A3E21578518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865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951</Words>
  <Application>Microsoft Office PowerPoint</Application>
  <PresentationFormat>Papel A3 (297 x 420 mm)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Leone dos Reis Silva</dc:creator>
  <cp:lastModifiedBy>Leone dos Reis Silva</cp:lastModifiedBy>
  <cp:revision>3</cp:revision>
  <dcterms:created xsi:type="dcterms:W3CDTF">2025-10-25T17:19:22Z</dcterms:created>
  <dcterms:modified xsi:type="dcterms:W3CDTF">2025-10-25T18:51:06Z</dcterms:modified>
</cp:coreProperties>
</file>