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645x8+6q7J6m4sFNSqEUXbz0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7E7E5E-187C-4B68-9971-6DADCEF544CE}">
  <a:tblStyle styleId="{4A7E7E5E-187C-4B68-9971-6DADCEF54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operator is relevant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Comparing of configuration adsorption capacity to find out an Optimal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Metal cost saving, configuration can be controlled</a:t>
            </a:r>
            <a:endParaRPr/>
          </a:p>
        </p:txBody>
      </p:sp>
      <p:sp>
        <p:nvSpPr>
          <p:cNvPr id="156" name="Google Shape;15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376bdfc2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376bdfc2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97376bdfc2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376bdfc2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7376bdfc2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7376bdfc2_1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site dependent bonding failure rate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7376bdfc2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7376bdfc2_1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97376bdfc2_1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7376bdfc2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7376bdfc2_1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97376bdfc2_1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rgbClr val="EAEAE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0">
            <a:norm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99"/>
              <a:buFont typeface="Arial"/>
              <a:buNone/>
              <a:defRPr sz="11499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 rot="10800000">
            <a:off x="8439878" y="5850862"/>
            <a:ext cx="3682959" cy="100713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104900" y="-9056"/>
            <a:ext cx="3682959" cy="100713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104900" y="4528489"/>
            <a:ext cx="10668000" cy="85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3600"/>
              <a:buNone/>
              <a:defRPr sz="3600">
                <a:solidFill>
                  <a:srgbClr val="2F33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內容">
  <p:cSld name="兩項內容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104900" y="1338606"/>
            <a:ext cx="4914900" cy="4838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6172202" y="1338606"/>
            <a:ext cx="5181598" cy="4838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>
  <p:cSld name="比較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1104900" y="1341797"/>
            <a:ext cx="48926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3"/>
          <p:cNvSpPr txBox="1"/>
          <p:nvPr>
            <p:ph idx="2" type="body"/>
          </p:nvPr>
        </p:nvSpPr>
        <p:spPr>
          <a:xfrm>
            <a:off x="1104900" y="2308409"/>
            <a:ext cx="4892675" cy="38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3" type="body"/>
          </p:nvPr>
        </p:nvSpPr>
        <p:spPr>
          <a:xfrm>
            <a:off x="6194426" y="1341797"/>
            <a:ext cx="516096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 txBox="1"/>
          <p:nvPr>
            <p:ph idx="4" type="body"/>
          </p:nvPr>
        </p:nvSpPr>
        <p:spPr>
          <a:xfrm>
            <a:off x="6194426" y="2308409"/>
            <a:ext cx="5160962" cy="3881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104900" y="457200"/>
            <a:ext cx="36671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1104900" y="2057400"/>
            <a:ext cx="36671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990896" y="457201"/>
            <a:ext cx="6364492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分隔線投影片">
  <p:cSld name="分隔線投影片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>
            <p:ph idx="2" type="pic"/>
          </p:nvPr>
        </p:nvSpPr>
        <p:spPr>
          <a:xfrm>
            <a:off x="1104900" y="1"/>
            <a:ext cx="7583700" cy="6858001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/>
          <p:nvPr/>
        </p:nvSpPr>
        <p:spPr>
          <a:xfrm flipH="1" rot="10800000">
            <a:off x="1104900" y="529"/>
            <a:ext cx="4686301" cy="3733270"/>
          </a:xfrm>
          <a:custGeom>
            <a:rect b="b" l="l" r="r" t="t"/>
            <a:pathLst>
              <a:path extrusionOk="0" h="2362237" w="2374769">
                <a:moveTo>
                  <a:pt x="683" y="0"/>
                </a:moveTo>
                <a:lnTo>
                  <a:pt x="242807" y="12161"/>
                </a:lnTo>
                <a:cubicBezTo>
                  <a:pt x="1440298" y="133133"/>
                  <a:pt x="2374769" y="1139131"/>
                  <a:pt x="2374769" y="2362237"/>
                </a:cubicBezTo>
                <a:lnTo>
                  <a:pt x="1543208" y="2362237"/>
                </a:lnTo>
                <a:cubicBezTo>
                  <a:pt x="1543208" y="1514432"/>
                  <a:pt x="852291" y="827150"/>
                  <a:pt x="0" y="827150"/>
                </a:cubicBezTo>
                <a:lnTo>
                  <a:pt x="0" y="34"/>
                </a:lnTo>
                <a:close/>
              </a:path>
            </a:pathLst>
          </a:custGeom>
          <a:solidFill>
            <a:srgbClr val="BABAB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4"/>
          <p:cNvSpPr/>
          <p:nvPr/>
        </p:nvSpPr>
        <p:spPr>
          <a:xfrm rot="10800000">
            <a:off x="9680853" y="6171304"/>
            <a:ext cx="2511147" cy="686695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4"/>
          <p:cNvSpPr/>
          <p:nvPr/>
        </p:nvSpPr>
        <p:spPr>
          <a:xfrm>
            <a:off x="10957868" y="469760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883443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7239001" y="2280573"/>
            <a:ext cx="4393295" cy="46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7239000" y="931169"/>
            <a:ext cx="4393296" cy="13380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分隔線投影片 2">
  <p:cSld name="分隔線投影片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>
            <p:ph idx="2" type="pic"/>
          </p:nvPr>
        </p:nvSpPr>
        <p:spPr>
          <a:xfrm>
            <a:off x="1104901" y="0"/>
            <a:ext cx="540208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/>
          <p:nvPr/>
        </p:nvSpPr>
        <p:spPr>
          <a:xfrm>
            <a:off x="697641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1104900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368726" y="3534503"/>
            <a:ext cx="4560094" cy="46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/>
          <p:nvPr/>
        </p:nvSpPr>
        <p:spPr>
          <a:xfrm rot="10800000">
            <a:off x="8439878" y="5850862"/>
            <a:ext cx="3682959" cy="100713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6365964" y="1864903"/>
            <a:ext cx="4562856" cy="15636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圖片和內容">
  <p:cSld name="圖片和內容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1486227" y="5671415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>
            <a:off x="1890628" y="1947676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2765121" y="685800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/>
          <p:nvPr/>
        </p:nvSpPr>
        <p:spPr>
          <a:xfrm>
            <a:off x="11574658" y="6192906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5310052" y="667885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/>
          <p:nvPr>
            <p:ph idx="2" type="pic"/>
          </p:nvPr>
        </p:nvSpPr>
        <p:spPr>
          <a:xfrm>
            <a:off x="1104765" y="-1579"/>
            <a:ext cx="3816695" cy="6858000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6"/>
          <p:cNvSpPr/>
          <p:nvPr>
            <p:ph idx="3" type="pic"/>
          </p:nvPr>
        </p:nvSpPr>
        <p:spPr>
          <a:xfrm>
            <a:off x="11003946" y="2043400"/>
            <a:ext cx="1188054" cy="2768041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5224938" y="2622012"/>
            <a:ext cx="5578882" cy="355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3150">
            <a:noAutofit/>
          </a:bodyPr>
          <a:lstStyle>
            <a:lvl1pPr indent="-317500" lvl="0" marL="45720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/>
          <p:nvPr/>
        </p:nvSpPr>
        <p:spPr>
          <a:xfrm>
            <a:off x="8524888" y="-1578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type="title"/>
          </p:nvPr>
        </p:nvSpPr>
        <p:spPr>
          <a:xfrm>
            <a:off x="5220597" y="1254264"/>
            <a:ext cx="5568696" cy="13350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7"/>
          <p:cNvSpPr txBox="1"/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 rot="10800000">
            <a:off x="3192203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/>
          <p:nvPr>
            <p:ph type="title"/>
          </p:nvPr>
        </p:nvSpPr>
        <p:spPr>
          <a:xfrm>
            <a:off x="1533144" y="1237089"/>
            <a:ext cx="4562856" cy="15636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33144" y="2888790"/>
            <a:ext cx="4562856" cy="298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5440862" y="0"/>
            <a:ext cx="6751137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影像的比較">
  <p:cSld name="含影像的比較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>
            <p:ph idx="2" type="pic"/>
          </p:nvPr>
        </p:nvSpPr>
        <p:spPr>
          <a:xfrm>
            <a:off x="7968655" y="419270"/>
            <a:ext cx="2285207" cy="2273182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9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1099631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>
            <p:ph idx="3" type="pic"/>
          </p:nvPr>
        </p:nvSpPr>
        <p:spPr>
          <a:xfrm>
            <a:off x="2455922" y="419270"/>
            <a:ext cx="2285207" cy="2273182"/>
          </a:xfrm>
          <a:prstGeom prst="rect">
            <a:avLst/>
          </a:prstGeom>
          <a:solidFill>
            <a:schemeClr val="dk1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1099632" y="3462109"/>
            <a:ext cx="4979928" cy="326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9"/>
          <p:cNvSpPr txBox="1"/>
          <p:nvPr>
            <p:ph idx="4" type="body"/>
          </p:nvPr>
        </p:nvSpPr>
        <p:spPr>
          <a:xfrm>
            <a:off x="6612364" y="2823082"/>
            <a:ext cx="4979928" cy="605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1" sz="1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5" type="body"/>
          </p:nvPr>
        </p:nvSpPr>
        <p:spPr>
          <a:xfrm>
            <a:off x="6612365" y="3462109"/>
            <a:ext cx="4979928" cy="3262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9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1099631" y="2825496"/>
            <a:ext cx="4983480" cy="603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b="1" sz="1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>
  <p:cSld name="標題及內容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1104900" y="1352550"/>
            <a:ext cx="10248899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 rot="10800000">
            <a:off x="10507442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5439" y="0"/>
            <a:ext cx="6766561" cy="6858000"/>
          </a:xfrm>
          <a:custGeom>
            <a:rect b="b" l="l" r="r" t="t"/>
            <a:pathLst>
              <a:path extrusionOk="0" h="6858000" w="6766561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8" name="Google Shape;98;p21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 rot="10800000">
            <a:off x="3192203" y="6397343"/>
            <a:ext cx="1684558" cy="460657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1496753" y="0"/>
            <a:ext cx="2057848" cy="562736"/>
          </a:xfrm>
          <a:custGeom>
            <a:rect b="b" l="l" r="r" t="t"/>
            <a:pathLst>
              <a:path extrusionOk="0" h="460657" w="1684558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1533144" y="1237089"/>
            <a:ext cx="4562856" cy="15636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/>
          <p:nvPr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533143" y="2888791"/>
            <a:ext cx="4562856" cy="241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31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" name="Google Shape;13;p12"/>
          <p:cNvCxnSpPr/>
          <p:nvPr/>
        </p:nvCxnSpPr>
        <p:spPr>
          <a:xfrm>
            <a:off x="559704" y="5537210"/>
            <a:ext cx="0" cy="1320791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2"/>
          <p:cNvSpPr/>
          <p:nvPr/>
        </p:nvSpPr>
        <p:spPr>
          <a:xfrm rot="-5400000">
            <a:off x="-1548505" y="3178932"/>
            <a:ext cx="4216420" cy="500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baseline="30000" i="0" lang="en-US" sz="2400" u="none" cap="none" strike="noStrike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3000" u="none" cap="none" strike="noStrike">
                <a:solidFill>
                  <a:srgbClr val="3A3B3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COFFE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2"/>
          <p:cNvCxnSpPr/>
          <p:nvPr/>
        </p:nvCxnSpPr>
        <p:spPr>
          <a:xfrm>
            <a:off x="559704" y="0"/>
            <a:ext cx="0" cy="1320791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5.png"/><Relationship Id="rId13" Type="http://schemas.openxmlformats.org/officeDocument/2006/relationships/image" Target="../media/image23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idx="4294967295" type="body"/>
          </p:nvPr>
        </p:nvSpPr>
        <p:spPr>
          <a:xfrm>
            <a:off x="1104899" y="4008536"/>
            <a:ext cx="10800229" cy="2329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F3342"/>
                </a:solidFill>
                <a:latin typeface="Arial"/>
                <a:ea typeface="Arial"/>
                <a:cs typeface="Arial"/>
                <a:sym typeface="Arial"/>
              </a:rPr>
              <a:t>#6     清華大學     洪偉翔</a:t>
            </a:r>
            <a:endParaRPr b="0" i="0" sz="3600" u="none" cap="none" strike="noStrike">
              <a:solidFill>
                <a:srgbClr val="2F33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F3342"/>
                </a:solidFill>
                <a:latin typeface="Arial"/>
                <a:ea typeface="Arial"/>
                <a:cs typeface="Arial"/>
                <a:sym typeface="Arial"/>
              </a:rPr>
              <a:t>         精誠高中     張仁瑀</a:t>
            </a:r>
            <a:endParaRPr b="0" i="0" sz="3600" u="none" cap="none" strike="noStrike">
              <a:solidFill>
                <a:srgbClr val="2F33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F3342"/>
                </a:solidFill>
                <a:latin typeface="Arial"/>
                <a:ea typeface="Arial"/>
                <a:cs typeface="Arial"/>
                <a:sym typeface="Arial"/>
              </a:rPr>
              <a:t>         中興大學     張萬冠</a:t>
            </a:r>
            <a:endParaRPr b="0" i="0" sz="3600" u="none" cap="none" strike="noStrike">
              <a:solidFill>
                <a:srgbClr val="2F33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2F3342"/>
                </a:solidFill>
                <a:latin typeface="Arial"/>
                <a:ea typeface="Arial"/>
                <a:cs typeface="Arial"/>
                <a:sym typeface="Arial"/>
              </a:rPr>
              <a:t>         元智大學     林琪芬</a:t>
            </a:r>
            <a:endParaRPr b="0" i="0" sz="3600" u="none" cap="none" strike="noStrike">
              <a:solidFill>
                <a:srgbClr val="2F33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369300" y="744725"/>
            <a:ext cx="11453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4S(3stupid and 1smart)</a:t>
            </a:r>
            <a:endParaRPr sz="6000"/>
          </a:p>
        </p:txBody>
      </p:sp>
      <p:sp>
        <p:nvSpPr>
          <p:cNvPr id="152" name="Google Shape;152;p1"/>
          <p:cNvSpPr txBox="1"/>
          <p:nvPr/>
        </p:nvSpPr>
        <p:spPr>
          <a:xfrm>
            <a:off x="533400" y="2111375"/>
            <a:ext cx="1172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Simulating a toy model: 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1D Random sequential absorption process</a:t>
            </a:r>
            <a:endParaRPr b="1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/>
        </p:nvSpPr>
        <p:spPr>
          <a:xfrm>
            <a:off x="1230405" y="3029450"/>
            <a:ext cx="10668000" cy="3371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for </a:t>
            </a:r>
            <a:r>
              <a:rPr lang="en-US" sz="8000">
                <a:solidFill>
                  <a:schemeClr val="dk1"/>
                </a:solidFill>
              </a:rPr>
              <a:t>Listen</a:t>
            </a: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ing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4077618" y="-5"/>
            <a:ext cx="43932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i="1" lang="en-US" sz="5000"/>
              <a:t>Outline</a:t>
            </a:r>
            <a:endParaRPr b="1" i="1" sz="5000"/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1104900" y="1338000"/>
            <a:ext cx="106578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1" sz="4000">
              <a:solidFill>
                <a:srgbClr val="000000"/>
              </a:solidFill>
            </a:endParaRPr>
          </a:p>
          <a:p>
            <a:pPr indent="-4508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Random sequential absorption (RSA) model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-4508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Comparison b/w different random number generators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-4508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Configurable single-step site dependent absorption model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-45085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AutoNum type="arabicPeriod"/>
            </a:pPr>
            <a:r>
              <a:rPr lang="en-US" sz="3500">
                <a:solidFill>
                  <a:srgbClr val="000000"/>
                </a:solidFill>
              </a:rPr>
              <a:t>Future work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7493773" y="791225"/>
            <a:ext cx="45396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lang="en-US" sz="5000"/>
              <a:t>RSA model</a:t>
            </a:r>
            <a:endParaRPr b="1" sz="5000"/>
          </a:p>
        </p:txBody>
      </p:sp>
      <p:pic>
        <p:nvPicPr>
          <p:cNvPr id="166" name="Google Shape;1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" y="866163"/>
            <a:ext cx="5659650" cy="284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749" y="5660325"/>
            <a:ext cx="8610500" cy="11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9913" y="3639875"/>
            <a:ext cx="714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413" y="4533900"/>
            <a:ext cx="714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880140">
            <a:off x="5738813" y="6006750"/>
            <a:ext cx="714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0807" y="5422900"/>
            <a:ext cx="7143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40020" y="4144663"/>
            <a:ext cx="7143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 txBox="1"/>
          <p:nvPr/>
        </p:nvSpPr>
        <p:spPr>
          <a:xfrm>
            <a:off x="6335138" y="2497050"/>
            <a:ext cx="50832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Three ways to generate random number:</a:t>
            </a:r>
            <a:endParaRPr b="1"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classical uniform distribution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Hadmard random number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quantum random walk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7376bdfc2_1_65"/>
          <p:cNvSpPr txBox="1"/>
          <p:nvPr>
            <p:ph type="title"/>
          </p:nvPr>
        </p:nvSpPr>
        <p:spPr>
          <a:xfrm>
            <a:off x="838349" y="359000"/>
            <a:ext cx="4000500" cy="620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/>
              <a:t>Verification</a:t>
            </a:r>
            <a:endParaRPr b="1" sz="4700"/>
          </a:p>
        </p:txBody>
      </p:sp>
      <p:pic>
        <p:nvPicPr>
          <p:cNvPr id="180" name="Google Shape;180;g97376bdfc2_1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26" y="1936750"/>
            <a:ext cx="5085500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97376bdfc2_1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725" y="2857491"/>
            <a:ext cx="4929352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97376bdfc2_1_65"/>
          <p:cNvSpPr txBox="1"/>
          <p:nvPr/>
        </p:nvSpPr>
        <p:spPr>
          <a:xfrm>
            <a:off x="2664200" y="5313975"/>
            <a:ext cx="1635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0.86</a:t>
            </a:r>
            <a:endParaRPr sz="4000"/>
          </a:p>
        </p:txBody>
      </p:sp>
      <p:sp>
        <p:nvSpPr>
          <p:cNvPr id="183" name="Google Shape;183;g97376bdfc2_1_65"/>
          <p:cNvSpPr txBox="1"/>
          <p:nvPr/>
        </p:nvSpPr>
        <p:spPr>
          <a:xfrm>
            <a:off x="7702800" y="5238750"/>
            <a:ext cx="2419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0.86466</a:t>
            </a:r>
            <a:endParaRPr sz="4000"/>
          </a:p>
        </p:txBody>
      </p:sp>
      <p:sp>
        <p:nvSpPr>
          <p:cNvPr id="184" name="Google Shape;184;g97376bdfc2_1_65"/>
          <p:cNvSpPr txBox="1"/>
          <p:nvPr/>
        </p:nvSpPr>
        <p:spPr>
          <a:xfrm>
            <a:off x="6912150" y="1035850"/>
            <a:ext cx="40005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Analytical Value</a:t>
            </a:r>
            <a:endParaRPr sz="4000"/>
          </a:p>
        </p:txBody>
      </p:sp>
      <p:sp>
        <p:nvSpPr>
          <p:cNvPr id="185" name="Google Shape;185;g97376bdfc2_1_65"/>
          <p:cNvSpPr txBox="1"/>
          <p:nvPr/>
        </p:nvSpPr>
        <p:spPr>
          <a:xfrm>
            <a:off x="1783700" y="1035850"/>
            <a:ext cx="3396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Our Algorithm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g97376bdfc2_1_93"/>
          <p:cNvGraphicFramePr/>
          <p:nvPr/>
        </p:nvGraphicFramePr>
        <p:xfrm>
          <a:off x="327963" y="38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{4A7E7E5E-187C-4B68-9971-6DADCEF544CE}</a:tableStyleId>
              </a:tblPr>
              <a:tblGrid>
                <a:gridCol w="3725325"/>
                <a:gridCol w="3897550"/>
                <a:gridCol w="3913200"/>
              </a:tblGrid>
              <a:tr h="5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classical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quantum random walk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Hadamard random number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33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6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                                  </a:t>
                      </a:r>
                      <a:r>
                        <a:rPr b="1" lang="en-US" sz="2000"/>
                        <a:t>  </a:t>
                      </a:r>
                      <a:r>
                        <a:rPr lang="en-US"/>
                        <a:t>               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                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                     time cost= 0.02s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                     circuit depth = 5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                                                            </a:t>
                      </a:r>
                      <a:endParaRPr b="1"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                       </a:t>
                      </a:r>
                      <a:r>
                        <a:rPr lang="en-US"/>
                        <a:t>                                       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/>
                        <a:t>           </a:t>
                      </a:r>
                      <a:endParaRPr b="1" sz="3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/>
                        <a:t>        </a:t>
                      </a:r>
                      <a:endParaRPr b="1" sz="3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2" name="Google Shape;192;g97376bdfc2_1_93"/>
          <p:cNvPicPr preferRelativeResize="0"/>
          <p:nvPr/>
        </p:nvPicPr>
        <p:blipFill rotWithShape="1">
          <a:blip r:embed="rId3">
            <a:alphaModFix/>
          </a:blip>
          <a:srcRect b="0" l="2343" r="7191" t="0"/>
          <a:stretch/>
        </p:blipFill>
        <p:spPr>
          <a:xfrm>
            <a:off x="8611950" y="1344375"/>
            <a:ext cx="2494975" cy="19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97376bdfc2_1_93"/>
          <p:cNvPicPr preferRelativeResize="0"/>
          <p:nvPr/>
        </p:nvPicPr>
        <p:blipFill rotWithShape="1">
          <a:blip r:embed="rId4">
            <a:alphaModFix/>
          </a:blip>
          <a:srcRect b="0" l="0" r="0" t="-18793"/>
          <a:stretch/>
        </p:blipFill>
        <p:spPr>
          <a:xfrm>
            <a:off x="584863" y="841302"/>
            <a:ext cx="3093526" cy="23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7376bdfc2_1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9738" y="3922900"/>
            <a:ext cx="27813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97376bdfc2_1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9750" y="5643138"/>
            <a:ext cx="26574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97376bdfc2_1_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88775" y="5643150"/>
            <a:ext cx="1741325" cy="5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97376bdfc2_1_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5573" y="5643147"/>
            <a:ext cx="1092133" cy="5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97376bdfc2_1_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81037" y="5643150"/>
            <a:ext cx="1304395" cy="5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97376bdfc2_1_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208563" y="1344375"/>
            <a:ext cx="1883686" cy="20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97376bdfc2_1_93"/>
          <p:cNvSpPr txBox="1"/>
          <p:nvPr/>
        </p:nvSpPr>
        <p:spPr>
          <a:xfrm>
            <a:off x="4891375" y="3837275"/>
            <a:ext cx="18837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time cost=20s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circuit depth &gt; 300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201" name="Google Shape;201;g97376bdfc2_1_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5361" y="1404763"/>
            <a:ext cx="2781300" cy="188782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97376bdfc2_1_93"/>
          <p:cNvSpPr txBox="1"/>
          <p:nvPr/>
        </p:nvSpPr>
        <p:spPr>
          <a:xfrm>
            <a:off x="1104900" y="4180075"/>
            <a:ext cx="27813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time cost &lt; 0.020s</a:t>
            </a:r>
            <a:endParaRPr b="1" sz="2000"/>
          </a:p>
        </p:txBody>
      </p:sp>
      <p:pic>
        <p:nvPicPr>
          <p:cNvPr id="203" name="Google Shape;203;g97376bdfc2_1_93"/>
          <p:cNvPicPr preferRelativeResize="0"/>
          <p:nvPr/>
        </p:nvPicPr>
        <p:blipFill rotWithShape="1">
          <a:blip r:embed="rId12">
            <a:alphaModFix/>
          </a:blip>
          <a:srcRect b="0" l="0" r="0" t="28207"/>
          <a:stretch/>
        </p:blipFill>
        <p:spPr>
          <a:xfrm>
            <a:off x="5548400" y="2511855"/>
            <a:ext cx="17848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97376bdfc2_1_93"/>
          <p:cNvSpPr txBox="1"/>
          <p:nvPr/>
        </p:nvSpPr>
        <p:spPr>
          <a:xfrm>
            <a:off x="4342938" y="1096550"/>
            <a:ext cx="130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sites = 32</a:t>
            </a:r>
            <a:endParaRPr/>
          </a:p>
        </p:txBody>
      </p:sp>
      <p:sp>
        <p:nvSpPr>
          <p:cNvPr id="205" name="Google Shape;205;g97376bdfc2_1_93"/>
          <p:cNvSpPr txBox="1"/>
          <p:nvPr/>
        </p:nvSpPr>
        <p:spPr>
          <a:xfrm>
            <a:off x="7950838" y="1096550"/>
            <a:ext cx="130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sites = 32</a:t>
            </a:r>
            <a:endParaRPr/>
          </a:p>
        </p:txBody>
      </p:sp>
      <p:sp>
        <p:nvSpPr>
          <p:cNvPr id="206" name="Google Shape;206;g97376bdfc2_1_93"/>
          <p:cNvSpPr txBox="1"/>
          <p:nvPr/>
        </p:nvSpPr>
        <p:spPr>
          <a:xfrm>
            <a:off x="735038" y="922975"/>
            <a:ext cx="1304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sites = 500</a:t>
            </a:r>
            <a:endParaRPr/>
          </a:p>
        </p:txBody>
      </p:sp>
      <p:pic>
        <p:nvPicPr>
          <p:cNvPr id="207" name="Google Shape;207;g97376bdfc2_1_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3547225" y="1205688"/>
            <a:ext cx="31051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1099631" y="3663696"/>
            <a:ext cx="49836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coin initial value </a:t>
            </a:r>
            <a:r>
              <a:rPr lang="en-US"/>
              <a:t>=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X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1078025" y="4300302"/>
            <a:ext cx="49800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/>
              <a:t>Theoretical model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coverage rate (H)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 txBox="1"/>
          <p:nvPr>
            <p:ph idx="4" type="body"/>
          </p:nvPr>
        </p:nvSpPr>
        <p:spPr>
          <a:xfrm>
            <a:off x="6612364" y="3661282"/>
            <a:ext cx="4980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/>
              <a:t>coin initial value </a:t>
            </a:r>
            <a:r>
              <a:rPr lang="en-US"/>
              <a:t>= Z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>
            <p:ph idx="5" type="body"/>
          </p:nvPr>
        </p:nvSpPr>
        <p:spPr>
          <a:xfrm>
            <a:off x="6587725" y="4313230"/>
            <a:ext cx="49800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900"/>
              <a:t>Theoretical model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coverage rate </a:t>
            </a:r>
            <a:r>
              <a:rPr lang="en-US"/>
              <a:t>(Z)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7" name="Google Shape;21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924" y="1226938"/>
            <a:ext cx="4006126" cy="24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674" y="1109900"/>
            <a:ext cx="4191327" cy="251828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1155250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2053075" y="4931675"/>
            <a:ext cx="112800" cy="1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1444750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1748900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2242075" y="4837625"/>
            <a:ext cx="275700" cy="30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 flipH="1">
            <a:off x="7157725" y="4875263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7423238" y="4875263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7939900" y="4931679"/>
            <a:ext cx="112800" cy="1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098250" y="4654625"/>
            <a:ext cx="641700" cy="66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8785488" y="4837625"/>
            <a:ext cx="349200" cy="30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9226513" y="4931675"/>
            <a:ext cx="112800" cy="1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9934563" y="4837625"/>
            <a:ext cx="275700" cy="30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10268825" y="4837625"/>
            <a:ext cx="275700" cy="30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10614675" y="4837625"/>
            <a:ext cx="275700" cy="30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10953900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1227413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11499275" y="4931675"/>
            <a:ext cx="112800" cy="11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6829809" y="4875263"/>
            <a:ext cx="2757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1670625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2593975" y="4959875"/>
            <a:ext cx="50100" cy="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3650588" y="4764125"/>
            <a:ext cx="426300" cy="44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3325725" y="4837625"/>
            <a:ext cx="275700" cy="30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7681563" y="4875263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4126050" y="4654625"/>
            <a:ext cx="641700" cy="66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4814038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5081000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5347975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9825888" y="4959875"/>
            <a:ext cx="50100" cy="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5622325" y="4875275"/>
            <a:ext cx="213300" cy="22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3203575" y="4959875"/>
            <a:ext cx="50100" cy="5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8"/>
          <p:cNvPicPr preferRelativeResize="0"/>
          <p:nvPr/>
        </p:nvPicPr>
        <p:blipFill rotWithShape="1">
          <a:blip r:embed="rId5">
            <a:alphaModFix/>
          </a:blip>
          <a:srcRect b="-18585" l="644" r="86002" t="58438"/>
          <a:stretch/>
        </p:blipFill>
        <p:spPr>
          <a:xfrm>
            <a:off x="8383838" y="6070950"/>
            <a:ext cx="1798175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8"/>
          <p:cNvPicPr preferRelativeResize="0"/>
          <p:nvPr/>
        </p:nvPicPr>
        <p:blipFill rotWithShape="1">
          <a:blip r:embed="rId6">
            <a:alphaModFix/>
          </a:blip>
          <a:srcRect b="5" l="0" r="0" t="45696"/>
          <a:stretch/>
        </p:blipFill>
        <p:spPr>
          <a:xfrm>
            <a:off x="3017825" y="5937538"/>
            <a:ext cx="1910950" cy="4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/>
        </p:nvSpPr>
        <p:spPr>
          <a:xfrm>
            <a:off x="-722675" y="-325525"/>
            <a:ext cx="132705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Configurable single-step site dependent absorption model</a:t>
            </a:r>
            <a:endParaRPr b="1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7376bdfc2_1_116"/>
          <p:cNvSpPr txBox="1"/>
          <p:nvPr>
            <p:ph type="title"/>
          </p:nvPr>
        </p:nvSpPr>
        <p:spPr>
          <a:xfrm>
            <a:off x="3311697" y="2093989"/>
            <a:ext cx="5568600" cy="1335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using quantum walk to implement our dice?</a:t>
            </a:r>
            <a:endParaRPr/>
          </a:p>
        </p:txBody>
      </p:sp>
      <p:pic>
        <p:nvPicPr>
          <p:cNvPr id="258" name="Google Shape;258;g97376bdfc2_1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74" y="4454338"/>
            <a:ext cx="4006126" cy="24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97376bdfc2_1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874" y="4339725"/>
            <a:ext cx="4191327" cy="2518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1329325" y="752499"/>
            <a:ext cx="32022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lang="en-US"/>
              <a:t>Future Work</a:t>
            </a:r>
            <a:endParaRPr b="1"/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2231850" y="1719825"/>
            <a:ext cx="77283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use IBM transpiler to reduce circuit depth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Hardware limit - Expanding Sample size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2D Random Sequential Adsorption process - develop 2D quantum walk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Apply to CO2  absorption to help battle against global warming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7" name="Google Shape;267;p10"/>
          <p:cNvSpPr/>
          <p:nvPr/>
        </p:nvSpPr>
        <p:spPr>
          <a:xfrm>
            <a:off x="1329322" y="5717514"/>
            <a:ext cx="1012464" cy="1007136"/>
          </a:xfrm>
          <a:prstGeom prst="ellipse">
            <a:avLst/>
          </a:prstGeom>
          <a:noFill/>
          <a:ln cap="flat" cmpd="sng" w="9525">
            <a:solidFill>
              <a:schemeClr val="dk1">
                <a:alpha val="9803"/>
              </a:schemeClr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12999209" y="508001"/>
            <a:ext cx="703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7376bdfc2_1_79"/>
          <p:cNvSpPr txBox="1"/>
          <p:nvPr>
            <p:ph type="title"/>
          </p:nvPr>
        </p:nvSpPr>
        <p:spPr>
          <a:xfrm>
            <a:off x="1104900" y="365125"/>
            <a:ext cx="10248900" cy="70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75" name="Google Shape;275;g97376bdfc2_1_79"/>
          <p:cNvSpPr txBox="1"/>
          <p:nvPr/>
        </p:nvSpPr>
        <p:spPr>
          <a:xfrm>
            <a:off x="1104900" y="1571625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MATTHEW P. CLAY AND NANDOR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J.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SIMANYI</a:t>
            </a:r>
            <a:r>
              <a:rPr lang="en-US" sz="2000">
                <a:solidFill>
                  <a:schemeClr val="dk1"/>
                </a:solidFill>
              </a:rPr>
              <a:t> 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RENYI’S PARKING PROBLEM REVISITED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,Mon, 29 Dec 2014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Haiying He,1* Christopher Morrissey,1 Larry A. Curtiss2 and Peter Zapol2,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Graphene Supported Monometallic and Bimetallic Dimers for Electrochemical CO2 Reduction,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November 26, 2018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灰階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2020-09-09T03:09:27Z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