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308" r:id="rId4"/>
    <p:sldId id="309" r:id="rId5"/>
    <p:sldId id="314" r:id="rId6"/>
    <p:sldId id="297" r:id="rId7"/>
    <p:sldId id="299" r:id="rId8"/>
    <p:sldId id="306" r:id="rId9"/>
    <p:sldId id="303" r:id="rId10"/>
    <p:sldId id="307" r:id="rId11"/>
    <p:sldId id="310" r:id="rId12"/>
    <p:sldId id="301" r:id="rId13"/>
    <p:sldId id="302" r:id="rId14"/>
    <p:sldId id="311" r:id="rId15"/>
    <p:sldId id="257" r:id="rId16"/>
    <p:sldId id="300" r:id="rId17"/>
    <p:sldId id="312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95126" autoAdjust="0"/>
  </p:normalViewPr>
  <p:slideViewPr>
    <p:cSldViewPr snapToGrid="0">
      <p:cViewPr varScale="1">
        <p:scale>
          <a:sx n="83" d="100"/>
          <a:sy n="83" d="100"/>
        </p:scale>
        <p:origin x="64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29"/>
          <p:cNvSpPr/>
          <p:nvPr>
            <p:custDataLst>
              <p:tags r:id="rId7"/>
            </p:custDataLst>
          </p:nvPr>
        </p:nvSpPr>
        <p:spPr>
          <a:xfrm>
            <a:off x="4373184" y="2924060"/>
            <a:ext cx="338451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臺灣境內基金投資組合</a:t>
            </a:r>
            <a:endParaRPr lang="en-US" altLang="zh-TW" sz="2400" b="1" dirty="0">
              <a:solidFill>
                <a:prstClr val="black">
                  <a:lumMod val="50000"/>
                  <a:lumOff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  <a:p>
            <a:pPr algn="ctr"/>
            <a:r>
              <a:rPr lang="zh-TW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評估與建議</a:t>
            </a:r>
            <a:endParaRPr lang="en-US" altLang="zh-CN" sz="2400" b="1" dirty="0">
              <a:solidFill>
                <a:prstClr val="black">
                  <a:lumMod val="50000"/>
                  <a:lumOff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31" name="PA_矩形 30"/>
          <p:cNvSpPr/>
          <p:nvPr>
            <p:custDataLst>
              <p:tags r:id="rId8"/>
            </p:custDataLst>
          </p:nvPr>
        </p:nvSpPr>
        <p:spPr>
          <a:xfrm>
            <a:off x="4112943" y="2151008"/>
            <a:ext cx="387798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行動智能顧問</a:t>
            </a:r>
            <a:endParaRPr lang="zh-CN" altLang="en-US" sz="4800" b="1" dirty="0">
              <a:solidFill>
                <a:srgbClr val="1847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9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891C42F-7F46-4265-921A-7A77EBD79D9F}"/>
              </a:ext>
            </a:extLst>
          </p:cNvPr>
          <p:cNvSpPr/>
          <p:nvPr/>
        </p:nvSpPr>
        <p:spPr>
          <a:xfrm>
            <a:off x="4471465" y="3804780"/>
            <a:ext cx="3250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資工三　 陳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泂杋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ctr"/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碩一 林伯陞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金碩二 楊安祺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91C42F-7F46-4265-921A-7A77EBD79D9F}"/>
              </a:ext>
            </a:extLst>
          </p:cNvPr>
          <p:cNvSpPr/>
          <p:nvPr/>
        </p:nvSpPr>
        <p:spPr>
          <a:xfrm>
            <a:off x="4471465" y="4811883"/>
            <a:ext cx="3250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指導老師：石百達、蔡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芸琤</a:t>
            </a:r>
          </a:p>
        </p:txBody>
      </p: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3124912"/>
            <a:ext cx="3210955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實</a:t>
            </a:r>
            <a:r>
              <a:rPr lang="zh-TW" altLang="en-US" sz="4800" b="1" dirty="0" smtClean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作</a:t>
            </a:r>
            <a:r>
              <a:rPr lang="zh-TW" altLang="en-US" sz="4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方式</a:t>
            </a:r>
            <a:endParaRPr lang="en-US" altLang="zh-CN" sz="4800" b="1" dirty="0">
              <a:solidFill>
                <a:srgbClr val="1847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0984" y="2920954"/>
            <a:ext cx="6559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>
                <a:solidFill>
                  <a:prstClr val="white"/>
                </a:solidFill>
                <a:latin typeface="Open Sans" panose="020B0606030504020204" pitchFamily="34" charset="0"/>
              </a:rPr>
              <a:t>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F8985B-A2DC-4CD2-BA77-ACC6C79E5B43}"/>
              </a:ext>
            </a:extLst>
          </p:cNvPr>
          <p:cNvSpPr/>
          <p:nvPr/>
        </p:nvSpPr>
        <p:spPr>
          <a:xfrm>
            <a:off x="4500484" y="3941842"/>
            <a:ext cx="386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評估投組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544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評估投組 </a:t>
            </a:r>
            <a:r>
              <a:rPr lang="en-US" altLang="zh-TW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風險指標  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D084AD-852B-4D7E-8C96-E46249AD7758}"/>
              </a:ext>
            </a:extLst>
          </p:cNvPr>
          <p:cNvSpPr/>
          <p:nvPr/>
        </p:nvSpPr>
        <p:spPr>
          <a:xfrm>
            <a:off x="0" y="1855694"/>
            <a:ext cx="12192000" cy="3778623"/>
          </a:xfrm>
          <a:prstGeom prst="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5">
            <a:extLst>
              <a:ext uri="{FF2B5EF4-FFF2-40B4-BE49-F238E27FC236}">
                <a16:creationId xmlns:a16="http://schemas.microsoft.com/office/drawing/2014/main" id="{EA430759-2ACB-402C-BAB5-987BE02E2345}"/>
              </a:ext>
            </a:extLst>
          </p:cNvPr>
          <p:cNvGrpSpPr/>
          <p:nvPr/>
        </p:nvGrpSpPr>
        <p:grpSpPr>
          <a:xfrm>
            <a:off x="6260461" y="1528549"/>
            <a:ext cx="4550938" cy="5329451"/>
            <a:chOff x="6260461" y="1528549"/>
            <a:chExt cx="4550938" cy="5329451"/>
          </a:xfrm>
        </p:grpSpPr>
        <p:pic>
          <p:nvPicPr>
            <p:cNvPr id="22" name="图片 4">
              <a:extLst>
                <a:ext uri="{FF2B5EF4-FFF2-40B4-BE49-F238E27FC236}">
                  <a16:creationId xmlns:a16="http://schemas.microsoft.com/office/drawing/2014/main" id="{89617D86-E002-4629-91EC-8E0442F10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809" r="25371"/>
            <a:stretch/>
          </p:blipFill>
          <p:spPr>
            <a:xfrm>
              <a:off x="7201154" y="1904999"/>
              <a:ext cx="2628646" cy="3471455"/>
            </a:xfrm>
            <a:prstGeom prst="rect">
              <a:avLst/>
            </a:prstGeom>
          </p:spPr>
        </p:pic>
        <p:pic>
          <p:nvPicPr>
            <p:cNvPr id="23" name="H0006(Black_iPhone6)2.png">
              <a:extLst>
                <a:ext uri="{FF2B5EF4-FFF2-40B4-BE49-F238E27FC236}">
                  <a16:creationId xmlns:a16="http://schemas.microsoft.com/office/drawing/2014/main" id="{AFE49BD0-0734-45A3-9E0C-2DBB74B88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98"/>
            <a:stretch>
              <a:fillRect/>
            </a:stretch>
          </p:blipFill>
          <p:spPr bwMode="auto">
            <a:xfrm>
              <a:off x="6260461" y="1528549"/>
              <a:ext cx="4550938" cy="532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    <a:extLst>
                  <a:ext uri="{FF2B5EF4-FFF2-40B4-BE49-F238E27FC236}">
                    <a16:creationId xmlns:a16="http://schemas.microsoft.com/office/drawing/2014/main" id="{B96ADBB2-6E42-4E97-8E09-7B3D22BF846E}"/>
                  </a:ext>
                </a:extLst>
              </p:cNvPr>
              <p:cNvSpPr/>
              <p:nvPr/>
            </p:nvSpPr>
            <p:spPr>
              <a:xfrm>
                <a:off x="724846" y="2234521"/>
                <a:ext cx="5371154" cy="2424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CN" sz="32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Index of riskiness Q</a:t>
                </a:r>
              </a:p>
              <a:p>
                <a:pPr algn="ctr"/>
                <a:r>
                  <a:rPr lang="zh-TW" altLang="en-US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lang="en-US" altLang="zh-TW" sz="20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Schnytzer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 &amp;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Westreich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(2012)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Calibri" panose="020F0502020204030204" pitchFamily="34" charset="0"/>
                  </a:rPr>
                  <a:t> </a:t>
                </a:r>
                <a:endPara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endPara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TW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4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44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    <a:extLst>
                  <a:ext uri="{FF2B5EF4-FFF2-40B4-BE49-F238E27FC236}">
                    <a16:creationId xmlns:a16="http://schemas.microsoft.com/office/drawing/2014/main" id="{B96ADBB2-6E42-4E97-8E09-7B3D22BF8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6" y="2234521"/>
                <a:ext cx="5371154" cy="2424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hape 1645">
            <a:extLst>
              <a:ext uri="{FF2B5EF4-FFF2-40B4-BE49-F238E27FC236}">
                <a16:creationId xmlns:a16="http://schemas.microsoft.com/office/drawing/2014/main" id="{A57A0BDF-89B0-404A-85B6-2D7F2DD88829}"/>
              </a:ext>
            </a:extLst>
          </p:cNvPr>
          <p:cNvSpPr/>
          <p:nvPr/>
        </p:nvSpPr>
        <p:spPr>
          <a:xfrm>
            <a:off x="5287477" y="4193802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solidFill>
            <a:srgbClr val="1847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  <a:sym typeface="Gill Sans"/>
            </a:endParaRPr>
          </a:p>
        </p:txBody>
      </p:sp>
      <p:grpSp>
        <p:nvGrpSpPr>
          <p:cNvPr id="29" name="Group 1649">
            <a:extLst>
              <a:ext uri="{FF2B5EF4-FFF2-40B4-BE49-F238E27FC236}">
                <a16:creationId xmlns:a16="http://schemas.microsoft.com/office/drawing/2014/main" id="{CB0E062F-C865-42D1-A278-D23CF50057F2}"/>
              </a:ext>
            </a:extLst>
          </p:cNvPr>
          <p:cNvGrpSpPr>
            <a:grpSpLocks/>
          </p:cNvGrpSpPr>
          <p:nvPr/>
        </p:nvGrpSpPr>
        <p:grpSpPr bwMode="auto">
          <a:xfrm>
            <a:off x="5313685" y="2864641"/>
            <a:ext cx="360365" cy="365980"/>
            <a:chOff x="0" y="0"/>
            <a:chExt cx="611749" cy="619876"/>
          </a:xfrm>
          <a:solidFill>
            <a:srgbClr val="18478F"/>
          </a:solidFill>
        </p:grpSpPr>
        <p:sp>
          <p:nvSpPr>
            <p:cNvPr id="30" name="Shape 1647">
              <a:extLst>
                <a:ext uri="{FF2B5EF4-FFF2-40B4-BE49-F238E27FC236}">
                  <a16:creationId xmlns:a16="http://schemas.microsoft.com/office/drawing/2014/main" id="{4C1DF878-745F-4A7D-87B7-4434BD21C96B}"/>
                </a:ext>
              </a:extLst>
            </p:cNvPr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Gill Sans"/>
              </a:endParaRPr>
            </a:p>
          </p:txBody>
        </p:sp>
        <p:sp>
          <p:nvSpPr>
            <p:cNvPr id="40" name="Shape 1648">
              <a:extLst>
                <a:ext uri="{FF2B5EF4-FFF2-40B4-BE49-F238E27FC236}">
                  <a16:creationId xmlns:a16="http://schemas.microsoft.com/office/drawing/2014/main" id="{85328505-7206-464B-BAD0-5D4A94607C6A}"/>
                </a:ext>
              </a:extLst>
            </p:cNvPr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5278DDE6-6EC9-43F1-A358-7C55D5251EC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C4920B-FA94-4802-8315-E5CA68B71314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圆角矩形 59">
            <a:extLst>
              <a:ext uri="{FF2B5EF4-FFF2-40B4-BE49-F238E27FC236}">
                <a16:creationId xmlns:a16="http://schemas.microsoft.com/office/drawing/2014/main" id="{0AC5D0A1-435E-44BB-8977-C01C1DEB47D6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86B8759-8FBF-4B2D-8EBB-8C22F4C9A727}"/>
              </a:ext>
            </a:extLst>
          </p:cNvPr>
          <p:cNvSpPr/>
          <p:nvPr/>
        </p:nvSpPr>
        <p:spPr>
          <a:xfrm>
            <a:off x="2009335" y="381748"/>
            <a:ext cx="544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評估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投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組 </a:t>
            </a:r>
            <a:r>
              <a:rPr lang="en-US" altLang="zh-TW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績效指標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44" name="组合 2">
            <a:extLst>
              <a:ext uri="{FF2B5EF4-FFF2-40B4-BE49-F238E27FC236}">
                <a16:creationId xmlns:a16="http://schemas.microsoft.com/office/drawing/2014/main" id="{09960907-E9DD-47C2-B578-F3951673700B}"/>
              </a:ext>
            </a:extLst>
          </p:cNvPr>
          <p:cNvGrpSpPr/>
          <p:nvPr/>
        </p:nvGrpSpPr>
        <p:grpSpPr>
          <a:xfrm>
            <a:off x="802737" y="1981200"/>
            <a:ext cx="5365933" cy="4029392"/>
            <a:chOff x="802737" y="1981200"/>
            <a:chExt cx="5365933" cy="4029392"/>
          </a:xfrm>
        </p:grpSpPr>
        <p:pic>
          <p:nvPicPr>
            <p:cNvPr id="45" name="imac-mockup.png">
              <a:extLst>
                <a:ext uri="{FF2B5EF4-FFF2-40B4-BE49-F238E27FC236}">
                  <a16:creationId xmlns:a16="http://schemas.microsoft.com/office/drawing/2014/main" id="{B79D398A-261E-4A9C-9909-FFDEF06B4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37" y="1981200"/>
              <a:ext cx="5365933" cy="402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46" name="图片 1">
              <a:extLst>
                <a:ext uri="{FF2B5EF4-FFF2-40B4-BE49-F238E27FC236}">
                  <a16:creationId xmlns:a16="http://schemas.microsoft.com/office/drawing/2014/main" id="{5D7B7C9E-E732-4CD5-8AEA-24182D4B7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8279" y="2214491"/>
              <a:ext cx="4084321" cy="2650271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0668F009-FC5A-4CD3-AAA2-1C9D026F38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17"/>
          <a:stretch/>
        </p:blipFill>
        <p:spPr>
          <a:xfrm>
            <a:off x="6168670" y="2259639"/>
            <a:ext cx="5530559" cy="27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3124912"/>
            <a:ext cx="3210955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實</a:t>
            </a:r>
            <a:r>
              <a:rPr lang="zh-TW" altLang="en-US" sz="4800" b="1" dirty="0" smtClean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作</a:t>
            </a:r>
            <a:r>
              <a:rPr lang="zh-TW" altLang="en-US" sz="4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方式</a:t>
            </a:r>
            <a:endParaRPr lang="en-US" altLang="zh-CN" sz="4800" b="1" dirty="0">
              <a:solidFill>
                <a:srgbClr val="1847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0984" y="2920954"/>
            <a:ext cx="6559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>
                <a:solidFill>
                  <a:prstClr val="white"/>
                </a:solidFill>
                <a:latin typeface="Open Sans" panose="020B0606030504020204" pitchFamily="34" charset="0"/>
              </a:rPr>
              <a:t>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F8985B-A2DC-4CD2-BA77-ACC6C79E5B43}"/>
              </a:ext>
            </a:extLst>
          </p:cNvPr>
          <p:cNvSpPr/>
          <p:nvPr/>
        </p:nvSpPr>
        <p:spPr>
          <a:xfrm>
            <a:off x="4500484" y="3941842"/>
            <a:ext cx="386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基金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推薦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边形 18">
            <a:extLst>
              <a:ext uri="{FF2B5EF4-FFF2-40B4-BE49-F238E27FC236}">
                <a16:creationId xmlns:a16="http://schemas.microsoft.com/office/drawing/2014/main" id="{843246DF-25F7-49D8-BC27-71FCB616337E}"/>
              </a:ext>
            </a:extLst>
          </p:cNvPr>
          <p:cNvSpPr/>
          <p:nvPr/>
        </p:nvSpPr>
        <p:spPr>
          <a:xfrm rot="5400000">
            <a:off x="4866256" y="4116758"/>
            <a:ext cx="2096081" cy="2801440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9" name="五边形 28">
            <a:extLst>
              <a:ext uri="{FF2B5EF4-FFF2-40B4-BE49-F238E27FC236}">
                <a16:creationId xmlns:a16="http://schemas.microsoft.com/office/drawing/2014/main" id="{51C6F17E-F725-41CB-91BB-48FE57F08619}"/>
              </a:ext>
            </a:extLst>
          </p:cNvPr>
          <p:cNvSpPr/>
          <p:nvPr/>
        </p:nvSpPr>
        <p:spPr>
          <a:xfrm rot="5400000">
            <a:off x="4975278" y="2966428"/>
            <a:ext cx="1878037" cy="2801440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4" name="五边形 30">
            <a:extLst>
              <a:ext uri="{FF2B5EF4-FFF2-40B4-BE49-F238E27FC236}">
                <a16:creationId xmlns:a16="http://schemas.microsoft.com/office/drawing/2014/main" id="{7DB495E7-E782-411F-AAFA-8353233005CA}"/>
              </a:ext>
            </a:extLst>
          </p:cNvPr>
          <p:cNvSpPr/>
          <p:nvPr/>
        </p:nvSpPr>
        <p:spPr>
          <a:xfrm rot="5400000">
            <a:off x="4999479" y="1732556"/>
            <a:ext cx="1829635" cy="2801440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5" name="五边形 32">
            <a:extLst>
              <a:ext uri="{FF2B5EF4-FFF2-40B4-BE49-F238E27FC236}">
                <a16:creationId xmlns:a16="http://schemas.microsoft.com/office/drawing/2014/main" id="{9439073D-BD5C-42D6-B936-B4B4F4009302}"/>
              </a:ext>
            </a:extLst>
          </p:cNvPr>
          <p:cNvSpPr/>
          <p:nvPr/>
        </p:nvSpPr>
        <p:spPr>
          <a:xfrm rot="5400000">
            <a:off x="5156888" y="672731"/>
            <a:ext cx="1514818" cy="2801440"/>
          </a:xfrm>
          <a:prstGeom prst="homePlate">
            <a:avLst>
              <a:gd name="adj" fmla="val 29933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5D32EA3-A530-49CB-AF9B-6963EADF8CB5}"/>
              </a:ext>
            </a:extLst>
          </p:cNvPr>
          <p:cNvSpPr/>
          <p:nvPr/>
        </p:nvSpPr>
        <p:spPr>
          <a:xfrm>
            <a:off x="4513575" y="1634590"/>
            <a:ext cx="2801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基金相關係數</a:t>
            </a:r>
            <a:endParaRPr lang="en-US" altLang="zh-TW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與分組</a:t>
            </a:r>
            <a:endParaRPr lang="zh-CN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9F04E68-E160-433D-82B3-EAC1FC4BFE84}"/>
              </a:ext>
            </a:extLst>
          </p:cNvPr>
          <p:cNvSpPr/>
          <p:nvPr/>
        </p:nvSpPr>
        <p:spPr>
          <a:xfrm>
            <a:off x="4513576" y="2895675"/>
            <a:ext cx="2801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挑出</a:t>
            </a:r>
            <a:endParaRPr lang="en-US" altLang="zh-TW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「候選基金」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EAE0C6A-8D1C-47A5-B450-AF9F0D1BF932}"/>
              </a:ext>
            </a:extLst>
          </p:cNvPr>
          <p:cNvSpPr/>
          <p:nvPr/>
        </p:nvSpPr>
        <p:spPr>
          <a:xfrm>
            <a:off x="4513575" y="4123970"/>
            <a:ext cx="2801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計算建議</a:t>
            </a:r>
            <a:endParaRPr lang="en-US" altLang="zh-TW" sz="2400" b="1" dirty="0" smtClean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投資組合權重</a:t>
            </a:r>
            <a:endParaRPr lang="zh-TW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74D4F4-1567-4593-8A41-A5E13B5F3A7E}"/>
              </a:ext>
            </a:extLst>
          </p:cNvPr>
          <p:cNvSpPr/>
          <p:nvPr/>
        </p:nvSpPr>
        <p:spPr>
          <a:xfrm>
            <a:off x="4513575" y="5494086"/>
            <a:ext cx="2801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計算</a:t>
            </a:r>
            <a:r>
              <a:rPr lang="zh-TW" altLang="en-US" sz="24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風險</a:t>
            </a:r>
            <a:r>
              <a:rPr lang="en-US" altLang="zh-TW" sz="24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zh-TW" altLang="en-US" sz="24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績效指標</a:t>
            </a:r>
            <a:endParaRPr lang="zh-TW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0B5C646-4A36-4AA5-BD88-343C7100DCC0}"/>
              </a:ext>
            </a:extLst>
          </p:cNvPr>
          <p:cNvSpPr/>
          <p:nvPr/>
        </p:nvSpPr>
        <p:spPr>
          <a:xfrm>
            <a:off x="802737" y="1564742"/>
            <a:ext cx="3223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計算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downside correlation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，並依此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分組，並刪除原有基金所在的組別。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78DDE6-6EC9-43F1-A358-7C55D5251EC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C4920B-FA94-4802-8315-E5CA68B71314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圆角矩形 59">
            <a:extLst>
              <a:ext uri="{FF2B5EF4-FFF2-40B4-BE49-F238E27FC236}">
                <a16:creationId xmlns:a16="http://schemas.microsoft.com/office/drawing/2014/main" id="{0AC5D0A1-435E-44BB-8977-C01C1DEB47D6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86B8759-8FBF-4B2D-8EBB-8C22F4C9A727}"/>
              </a:ext>
            </a:extLst>
          </p:cNvPr>
          <p:cNvSpPr/>
          <p:nvPr/>
        </p:nvSpPr>
        <p:spPr>
          <a:xfrm>
            <a:off x="1935444" y="393958"/>
            <a:ext cx="544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基金推薦 </a:t>
            </a:r>
            <a:r>
              <a:rPr lang="en-US" altLang="zh-TW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流程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14C8BCA4-9519-4CA1-B511-00F51E063E93}"/>
              </a:ext>
            </a:extLst>
          </p:cNvPr>
          <p:cNvSpPr/>
          <p:nvPr/>
        </p:nvSpPr>
        <p:spPr>
          <a:xfrm>
            <a:off x="7885839" y="2465587"/>
            <a:ext cx="3223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使用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風險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指標選出各組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中最好的基金，並從中選出前五名為「候選基金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」。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97FB206A-78E7-44C2-A07A-6D4DA5DEB175}"/>
              </a:ext>
            </a:extLst>
          </p:cNvPr>
          <p:cNvSpPr/>
          <p:nvPr/>
        </p:nvSpPr>
        <p:spPr>
          <a:xfrm>
            <a:off x="7885839" y="5124753"/>
            <a:ext cx="3223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計算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新細明體" panose="02020500000000000000" pitchFamily="18" charset="-120"/>
              </a:rPr>
              <a:t>「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現有組合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新細明體" panose="02020500000000000000" pitchFamily="18" charset="-120"/>
              </a:rPr>
              <a:t>」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及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新細明體" panose="02020500000000000000" pitchFamily="18" charset="-120"/>
              </a:rPr>
              <a:t>「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建議組合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新細明體" panose="02020500000000000000" pitchFamily="18" charset="-120"/>
              </a:rPr>
              <a:t>」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之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風險及績效指標值供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比較。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5482743D-0D7C-4695-A4D6-6E4C662E0550}"/>
              </a:ext>
            </a:extLst>
          </p:cNvPr>
          <p:cNvSpPr/>
          <p:nvPr/>
        </p:nvSpPr>
        <p:spPr>
          <a:xfrm>
            <a:off x="802736" y="3905483"/>
            <a:ext cx="3223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依據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資金移轉比例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及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新細明體" panose="02020500000000000000" pitchFamily="18" charset="-120"/>
              </a:rPr>
              <a:t>「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轉投資基金檔數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新細明體" panose="02020500000000000000" pitchFamily="18" charset="-120"/>
              </a:rPr>
              <a:t>」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計算建議投資組合權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重。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065631" y="1736238"/>
            <a:ext cx="3886200" cy="1358952"/>
            <a:chOff x="8548024" y="1459078"/>
            <a:chExt cx="2967867" cy="1358952"/>
          </a:xfrm>
        </p:grpSpPr>
        <p:sp>
          <p:nvSpPr>
            <p:cNvPr id="32" name="矩形 31"/>
            <p:cNvSpPr/>
            <p:nvPr/>
          </p:nvSpPr>
          <p:spPr>
            <a:xfrm>
              <a:off x="8548025" y="1802367"/>
              <a:ext cx="2967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臺灣境內股票型、債券型及平衡型基金</a:t>
              </a:r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endPara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4" y="1459078"/>
              <a:ext cx="24286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評估範圍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065629" y="5289552"/>
            <a:ext cx="3886197" cy="707887"/>
            <a:chOff x="8548023" y="1459078"/>
            <a:chExt cx="2854852" cy="707887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3" y="1459078"/>
              <a:ext cx="21353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基金分組</a:t>
              </a:r>
              <a:endParaRPr lang="zh-CN" altLang="en-US" sz="2000" dirty="0"/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065630" y="4112881"/>
            <a:ext cx="3886198" cy="1068552"/>
            <a:chOff x="8548023" y="1459078"/>
            <a:chExt cx="2854850" cy="1068552"/>
          </a:xfrm>
        </p:grpSpPr>
        <p:sp>
          <p:nvSpPr>
            <p:cNvPr id="38" name="矩形 37"/>
            <p:cNvSpPr/>
            <p:nvPr/>
          </p:nvSpPr>
          <p:spPr>
            <a:xfrm>
              <a:off x="8548023" y="1819744"/>
              <a:ext cx="28548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使用各基金週超額報酬率，計算 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downside correlation</a:t>
              </a:r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4" y="1459078"/>
              <a:ext cx="23433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Downside correlation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5440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基金推薦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相關係數與分組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83842E1-AEAD-4E26-93F3-3767465D404F}"/>
              </a:ext>
            </a:extLst>
          </p:cNvPr>
          <p:cNvSpPr/>
          <p:nvPr/>
        </p:nvSpPr>
        <p:spPr>
          <a:xfrm>
            <a:off x="1065630" y="5689365"/>
            <a:ext cx="3886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依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downside correlation </a:t>
            </a:r>
            <a:r>
              <a:rPr lang="zh-TW" altLang="en-US" sz="2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將進行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分組</a:t>
            </a:r>
            <a:endParaRPr lang="zh-CN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5" name="Picture 2" descr="https://scontent-tpe1-1.xx.fbcdn.net/v/t1.15752-0/p480x480/64235241_850085142057578_6300552762207764480_n.png?_nc_cat=101&amp;_nc_ht=scontent-tpe1-1.xx&amp;oh=683d4c5beb75dac9550fe3b9f6e221d6&amp;oe=5D81A1AA">
            <a:extLst>
              <a:ext uri="{FF2B5EF4-FFF2-40B4-BE49-F238E27FC236}">
                <a16:creationId xmlns:a16="http://schemas.microsoft.com/office/drawing/2014/main" id="{FBDF601C-E7E9-47F5-B6A7-36B45D9C8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864" y="1244146"/>
            <a:ext cx="5440715" cy="518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9A78CFDE-C272-4D0A-B844-8A8FB532880D}"/>
              </a:ext>
            </a:extLst>
          </p:cNvPr>
          <p:cNvGrpSpPr/>
          <p:nvPr/>
        </p:nvGrpSpPr>
        <p:grpSpPr>
          <a:xfrm>
            <a:off x="1065629" y="2943344"/>
            <a:ext cx="3886198" cy="1068552"/>
            <a:chOff x="8548023" y="1459078"/>
            <a:chExt cx="2854850" cy="1068552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C35B3B5-B81F-49D8-94D2-7DD07FEA5F74}"/>
                </a:ext>
              </a:extLst>
            </p:cNvPr>
            <p:cNvSpPr/>
            <p:nvPr/>
          </p:nvSpPr>
          <p:spPr>
            <a:xfrm>
              <a:off x="8548023" y="1819744"/>
              <a:ext cx="28548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2016/6/1</a:t>
              </a:r>
              <a:r>
                <a:rPr lang="zh-TW" altLang="en-US" sz="2000" dirty="0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至</a:t>
              </a:r>
              <a:r>
                <a:rPr lang="en-US" altLang="zh-TW" sz="2000" dirty="0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2019/5/31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，</a:t>
              </a:r>
              <a:r>
                <a:rPr lang="zh-TW" altLang="en-US" sz="2000" dirty="0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共計三年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的</a:t>
              </a:r>
              <a:r>
                <a:rPr lang="zh-TW" altLang="en-US" sz="2000" dirty="0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週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資料</a:t>
              </a:r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8696D57-D152-4648-A7D2-BDF6309D8AF1}"/>
                </a:ext>
              </a:extLst>
            </p:cNvPr>
            <p:cNvSpPr/>
            <p:nvPr/>
          </p:nvSpPr>
          <p:spPr>
            <a:xfrm>
              <a:off x="8548024" y="1459078"/>
              <a:ext cx="23433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參考資料期間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9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065630" y="1736238"/>
            <a:ext cx="5446005" cy="1358952"/>
            <a:chOff x="8548024" y="1459078"/>
            <a:chExt cx="2967867" cy="1358952"/>
          </a:xfrm>
        </p:grpSpPr>
        <p:sp>
          <p:nvSpPr>
            <p:cNvPr id="32" name="矩形 31"/>
            <p:cNvSpPr/>
            <p:nvPr/>
          </p:nvSpPr>
          <p:spPr>
            <a:xfrm>
              <a:off x="8548025" y="1802367"/>
              <a:ext cx="2967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先以轉投資比例之平均數為預設權</a:t>
              </a:r>
              <a:r>
                <a:rPr lang="zh-TW" altLang="en-US" sz="2000" dirty="0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重</a:t>
              </a:r>
              <a:r>
                <a:rPr lang="en-US" altLang="zh-TW" sz="2000" dirty="0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(</a:t>
              </a:r>
              <a:r>
                <a:rPr lang="zh-TW" altLang="en-US" sz="2000" dirty="0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最低</a:t>
              </a:r>
              <a:r>
                <a:rPr lang="en-US" altLang="zh-TW" sz="2000" dirty="0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10%)</a:t>
              </a:r>
            </a:p>
            <a:p>
              <a:r>
                <a:rPr lang="en-US" altLang="zh-TW" sz="2000" dirty="0" err="1" smtClean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DeMiguel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, </a:t>
              </a:r>
              <a:r>
                <a:rPr lang="en-US" altLang="zh-TW" sz="2000" dirty="0" err="1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Garlappi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, </a:t>
              </a:r>
              <a:r>
                <a:rPr lang="en-US" altLang="zh-TW" sz="2000" dirty="0" err="1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Uppal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</a:t>
              </a:r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(2009)</a:t>
              </a:r>
              <a:endPara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endPara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4" y="1459078"/>
              <a:ext cx="24286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平均切割轉投資比例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065631" y="4112881"/>
            <a:ext cx="5150442" cy="760776"/>
            <a:chOff x="8548023" y="1459078"/>
            <a:chExt cx="2921867" cy="760776"/>
          </a:xfrm>
        </p:grpSpPr>
        <p:sp>
          <p:nvSpPr>
            <p:cNvPr id="38" name="矩形 37"/>
            <p:cNvSpPr/>
            <p:nvPr/>
          </p:nvSpPr>
          <p:spPr>
            <a:xfrm>
              <a:off x="8548023" y="1819744"/>
              <a:ext cx="2854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pitchFamily="34" charset="-122"/>
                  <a:ea typeface="Microsoft YaHei" pitchFamily="34" charset="-122"/>
                </a:rPr>
                <a:t>使用 </a:t>
              </a:r>
              <a:r>
                <a:rPr lang="en-US" altLang="zh-TW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pitchFamily="34" charset="-122"/>
                  <a:ea typeface="Microsoft YaHei" pitchFamily="34" charset="-122"/>
                </a:rPr>
                <a:t>Index </a:t>
              </a:r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pitchFamily="34" charset="-122"/>
                  <a:ea typeface="Microsoft YaHei" pitchFamily="34" charset="-122"/>
                </a:rPr>
                <a:t>of riskiness Q</a:t>
              </a:r>
              <a:r>
                <a:rPr lang="zh-TW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" pitchFamily="34" charset="-122"/>
                  <a:ea typeface="Microsoft YaHei" pitchFamily="34" charset="-122"/>
                </a:rPr>
                <a:t>。</a:t>
              </a:r>
              <a:endPara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4" y="1459078"/>
              <a:ext cx="2921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計算風險</a:t>
              </a:r>
              <a:r>
                <a:rPr lang="zh-TW" altLang="en-US" sz="2400" b="1" dirty="0" smtClean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指標並</a:t>
              </a:r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選出最適權</a:t>
              </a:r>
              <a:r>
                <a:rPr lang="zh-TW" altLang="en-US" sz="2400" b="1" dirty="0" smtClean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重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3" y="393958"/>
            <a:ext cx="6017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基金推薦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計算建議投資組合權重</a:t>
            </a: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56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9A78CFDE-C272-4D0A-B844-8A8FB532880D}"/>
              </a:ext>
            </a:extLst>
          </p:cNvPr>
          <p:cNvGrpSpPr/>
          <p:nvPr/>
        </p:nvGrpSpPr>
        <p:grpSpPr>
          <a:xfrm>
            <a:off x="1065629" y="2943344"/>
            <a:ext cx="3886198" cy="760776"/>
            <a:chOff x="8548023" y="1459078"/>
            <a:chExt cx="2854850" cy="76077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C35B3B5-B81F-49D8-94D2-7DD07FEA5F74}"/>
                </a:ext>
              </a:extLst>
            </p:cNvPr>
            <p:cNvSpPr/>
            <p:nvPr/>
          </p:nvSpPr>
          <p:spPr>
            <a:xfrm>
              <a:off x="8548023" y="1819744"/>
              <a:ext cx="2854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3%</a:t>
              </a:r>
              <a:r>
                <a:rPr lang="zh-TW" altLang="en-US" sz="2000" dirty="0"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為間距上下微調。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8696D57-D152-4648-A7D2-BDF6309D8AF1}"/>
                </a:ext>
              </a:extLst>
            </p:cNvPr>
            <p:cNvSpPr/>
            <p:nvPr/>
          </p:nvSpPr>
          <p:spPr>
            <a:xfrm>
              <a:off x="8548024" y="1459078"/>
              <a:ext cx="23433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依預設權重上下調整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4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PA_圆角矩形 31"/>
          <p:cNvSpPr/>
          <p:nvPr>
            <p:custDataLst>
              <p:tags r:id="rId1"/>
            </p:custDataLst>
          </p:nvPr>
        </p:nvSpPr>
        <p:spPr>
          <a:xfrm>
            <a:off x="5050903" y="3749157"/>
            <a:ext cx="2002064" cy="479030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PA_矩形 32"/>
          <p:cNvSpPr/>
          <p:nvPr>
            <p:custDataLst>
              <p:tags r:id="rId2"/>
            </p:custDataLst>
          </p:nvPr>
        </p:nvSpPr>
        <p:spPr>
          <a:xfrm>
            <a:off x="5350700" y="3785933"/>
            <a:ext cx="1429485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华文细黑" panose="02010600040101010101" pitchFamily="2" charset="-122"/>
              </a:rPr>
              <a:t>Team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华文细黑" panose="02010600040101010101" pitchFamily="2" charset="-122"/>
              </a:rPr>
              <a:t>1</a:t>
            </a:r>
            <a:r>
              <a:rPr lang="en-US" altLang="zh-CN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华文细黑" panose="02010600040101010101" pitchFamily="2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华文细黑" panose="02010600040101010101" pitchFamily="2" charset="-122"/>
            </a:endParaRPr>
          </a:p>
        </p:txBody>
      </p:sp>
      <p:sp>
        <p:nvSpPr>
          <p:cNvPr id="27" name="PA_矩形 29"/>
          <p:cNvSpPr/>
          <p:nvPr>
            <p:custDataLst>
              <p:tags r:id="rId3"/>
            </p:custDataLst>
          </p:nvPr>
        </p:nvSpPr>
        <p:spPr>
          <a:xfrm>
            <a:off x="4373184" y="3044128"/>
            <a:ext cx="338451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MANY</a:t>
            </a:r>
            <a:r>
              <a:rPr lang="zh-TW" altLang="en-US" sz="3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 </a:t>
            </a:r>
            <a:r>
              <a:rPr lang="en-US" altLang="zh-TW" sz="32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THANKS!</a:t>
            </a:r>
            <a:endParaRPr lang="en-US" altLang="zh-CN" sz="3200" b="1" dirty="0">
              <a:solidFill>
                <a:prstClr val="black">
                  <a:lumMod val="50000"/>
                  <a:lumOff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4708560" y="737819"/>
            <a:ext cx="2402389" cy="240238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4827622" y="864478"/>
            <a:ext cx="2149070" cy="2149070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477976" y="1623549"/>
            <a:ext cx="28635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altLang="zh-CN" sz="3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2856296" y="3493723"/>
            <a:ext cx="1918436" cy="191843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2209389" y="4108037"/>
            <a:ext cx="689801" cy="689802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61903" y="4191326"/>
            <a:ext cx="149976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介紹</a:t>
            </a:r>
            <a:endParaRPr lang="en-US" altLang="zh-CN" sz="2800" b="1" dirty="0">
              <a:solidFill>
                <a:srgbClr val="1847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98936" y="4213952"/>
            <a:ext cx="710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33" name="圆角矩形 21"/>
          <p:cNvSpPr/>
          <p:nvPr/>
        </p:nvSpPr>
        <p:spPr>
          <a:xfrm rot="2700000">
            <a:off x="7446975" y="3493723"/>
            <a:ext cx="1918436" cy="191843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rot="13500000">
            <a:off x="6796170" y="4117446"/>
            <a:ext cx="670983" cy="67098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19668" y="4191326"/>
            <a:ext cx="177305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實</a:t>
            </a:r>
            <a:r>
              <a:rPr lang="zh-TW" altLang="en-US" sz="2800" b="1" dirty="0" smtClean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作</a:t>
            </a:r>
            <a:r>
              <a:rPr lang="zh-TW" altLang="en-US" sz="2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方式</a:t>
            </a:r>
            <a:endParaRPr lang="en-US" altLang="zh-CN" sz="2800" b="1" dirty="0">
              <a:solidFill>
                <a:srgbClr val="1847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89112" y="4213952"/>
            <a:ext cx="710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  <a:latin typeface="Open Sans" panose="020B0606030504020204" pitchFamily="34" charset="0"/>
              </a:rPr>
              <a:t>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3124912"/>
            <a:ext cx="3210955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介紹</a:t>
            </a:r>
            <a:endParaRPr lang="en-US" altLang="zh-CN" sz="4800" b="1" dirty="0">
              <a:solidFill>
                <a:srgbClr val="1847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0984" y="2920954"/>
            <a:ext cx="6559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zh-CN" altLang="en-US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3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3534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介紹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5" name="PA_矩形 30"/>
          <p:cNvSpPr/>
          <p:nvPr>
            <p:custDataLst>
              <p:tags r:id="rId1"/>
            </p:custDataLst>
          </p:nvPr>
        </p:nvSpPr>
        <p:spPr>
          <a:xfrm>
            <a:off x="1299491" y="2206424"/>
            <a:ext cx="10162836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 smtClean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評估目前投資組合，並推薦新組合的</a:t>
            </a:r>
            <a:r>
              <a:rPr lang="en-US" altLang="zh-TW" sz="4800" b="1" dirty="0" smtClean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line bot</a:t>
            </a:r>
            <a:r>
              <a:rPr lang="zh-TW" altLang="en-US" sz="4800" b="1" dirty="0" smtClean="0">
                <a:solidFill>
                  <a:srgbClr val="1847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Open Sans" panose="020B0606030504020204" pitchFamily="34" charset="0"/>
              </a:rPr>
              <a:t>。</a:t>
            </a:r>
            <a:endParaRPr lang="zh-CN" altLang="en-US" sz="4800" b="1" dirty="0">
              <a:solidFill>
                <a:srgbClr val="18478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4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54716" y="3477137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59997" y="1981200"/>
            <a:ext cx="4149853" cy="830997"/>
            <a:chOff x="8548024" y="1464805"/>
            <a:chExt cx="2967867" cy="830997"/>
          </a:xfrm>
        </p:grpSpPr>
        <p:sp>
          <p:nvSpPr>
            <p:cNvPr id="32" name="矩形 31"/>
            <p:cNvSpPr/>
            <p:nvPr/>
          </p:nvSpPr>
          <p:spPr>
            <a:xfrm>
              <a:off x="8548025" y="1802367"/>
              <a:ext cx="29678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4" y="1464805"/>
              <a:ext cx="2428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現有基金投資組合評估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559997" y="5256463"/>
            <a:ext cx="3973116" cy="461665"/>
            <a:chOff x="8544308" y="1705300"/>
            <a:chExt cx="2858567" cy="461665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4308" y="1705300"/>
              <a:ext cx="21353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LINE</a:t>
              </a:r>
              <a:r>
                <a:rPr lang="zh-TW" altLang="en-US" sz="2400" b="1" dirty="0">
                  <a:solidFill>
                    <a:srgbClr val="18478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 聊天機器人</a:t>
              </a:r>
              <a:endParaRPr lang="zh-CN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2492235" y="3607468"/>
            <a:ext cx="3577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建議投資組合</a:t>
            </a:r>
            <a:r>
              <a:rPr lang="zh-TW" altLang="en-US" sz="24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與新舊比較</a:t>
            </a:r>
            <a:endParaRPr lang="zh-CN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endParaRPr lang="zh-CN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7" y="5279546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1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780083" y="3628358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1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04537" y="1594421"/>
            <a:ext cx="5123436" cy="5263579"/>
            <a:chOff x="6751320" y="1594421"/>
            <a:chExt cx="5123436" cy="5263579"/>
          </a:xfrm>
        </p:grpSpPr>
        <p:pic>
          <p:nvPicPr>
            <p:cNvPr id="13" name="H0009(S3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30" t="18610" r="7008"/>
            <a:stretch>
              <a:fillRect/>
            </a:stretch>
          </p:blipFill>
          <p:spPr bwMode="auto">
            <a:xfrm>
              <a:off x="6751320" y="1594421"/>
              <a:ext cx="5123436" cy="526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l="22320" r="38120"/>
            <a:stretch/>
          </p:blipFill>
          <p:spPr>
            <a:xfrm>
              <a:off x="7376160" y="1981200"/>
              <a:ext cx="1859280" cy="3311150"/>
            </a:xfrm>
            <a:prstGeom prst="rect">
              <a:avLst/>
            </a:prstGeom>
          </p:spPr>
        </p:pic>
      </p:grpSp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35444" y="393958"/>
            <a:ext cx="47055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介紹 </a:t>
            </a:r>
            <a:r>
              <a:rPr lang="en-US" altLang="zh-TW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–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個功能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個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特色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FBDD18C-32C5-440C-9544-010684F4EF15}"/>
              </a:ext>
            </a:extLst>
          </p:cNvPr>
          <p:cNvSpPr/>
          <p:nvPr/>
        </p:nvSpPr>
        <p:spPr>
          <a:xfrm>
            <a:off x="1935444" y="393958"/>
            <a:ext cx="4160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介紹 </a:t>
            </a:r>
            <a:r>
              <a:rPr lang="en-US" altLang="zh-TW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使用方式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63" name="组合 2">
            <a:extLst>
              <a:ext uri="{FF2B5EF4-FFF2-40B4-BE49-F238E27FC236}">
                <a16:creationId xmlns:a16="http://schemas.microsoft.com/office/drawing/2014/main" id="{81EEA2BC-91BF-4780-B1C4-6EAE7F0C7132}"/>
              </a:ext>
            </a:extLst>
          </p:cNvPr>
          <p:cNvGrpSpPr/>
          <p:nvPr/>
        </p:nvGrpSpPr>
        <p:grpSpPr>
          <a:xfrm>
            <a:off x="1011238" y="3784397"/>
            <a:ext cx="1700213" cy="2060575"/>
            <a:chOff x="1011238" y="3784397"/>
            <a:chExt cx="1700213" cy="2060575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CBC33E6E-9351-455F-8C0F-A9AB5074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Oval 13">
              <a:extLst>
                <a:ext uri="{FF2B5EF4-FFF2-40B4-BE49-F238E27FC236}">
                  <a16:creationId xmlns:a16="http://schemas.microsoft.com/office/drawing/2014/main" id="{B5EB1A8E-CD0C-419D-9E06-146C7AE5F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6" name="Oval 14">
            <a:extLst>
              <a:ext uri="{FF2B5EF4-FFF2-40B4-BE49-F238E27FC236}">
                <a16:creationId xmlns:a16="http://schemas.microsoft.com/office/drawing/2014/main" id="{364112C9-FED7-4E21-9154-EF026D0E3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6" y="4424159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组合 1">
            <a:extLst>
              <a:ext uri="{FF2B5EF4-FFF2-40B4-BE49-F238E27FC236}">
                <a16:creationId xmlns:a16="http://schemas.microsoft.com/office/drawing/2014/main" id="{68938D55-5D44-4AF1-A77E-2D09D069D435}"/>
              </a:ext>
            </a:extLst>
          </p:cNvPr>
          <p:cNvGrpSpPr/>
          <p:nvPr/>
        </p:nvGrpSpPr>
        <p:grpSpPr>
          <a:xfrm>
            <a:off x="2187072" y="1662473"/>
            <a:ext cx="1700213" cy="2060575"/>
            <a:chOff x="3784963" y="1714297"/>
            <a:chExt cx="1700213" cy="2060575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1C3E59AA-84CB-4143-A99D-2EC75E97CE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43725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7B6DA104-23F0-4387-A9D5-0C3D4F98C9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0" name="Oval 14">
            <a:extLst>
              <a:ext uri="{FF2B5EF4-FFF2-40B4-BE49-F238E27FC236}">
                <a16:creationId xmlns:a16="http://schemas.microsoft.com/office/drawing/2014/main" id="{87CE4D5D-A388-41F1-821E-87997E6284C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441072" y="1911711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1" name="组合 4">
            <a:extLst>
              <a:ext uri="{FF2B5EF4-FFF2-40B4-BE49-F238E27FC236}">
                <a16:creationId xmlns:a16="http://schemas.microsoft.com/office/drawing/2014/main" id="{39E6B62C-3871-4136-B110-5F01CF1AE995}"/>
              </a:ext>
            </a:extLst>
          </p:cNvPr>
          <p:cNvGrpSpPr/>
          <p:nvPr/>
        </p:nvGrpSpPr>
        <p:grpSpPr>
          <a:xfrm>
            <a:off x="5117808" y="3784397"/>
            <a:ext cx="1700213" cy="2060575"/>
            <a:chOff x="6558688" y="3784397"/>
            <a:chExt cx="1700213" cy="2060575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E0B816D0-FCD3-41BA-83AB-B0BB6BFE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Oval 13">
              <a:extLst>
                <a:ext uri="{FF2B5EF4-FFF2-40B4-BE49-F238E27FC236}">
                  <a16:creationId xmlns:a16="http://schemas.microsoft.com/office/drawing/2014/main" id="{E5BE6E4E-D4D0-4157-9CB5-440383394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4" name="Oval 14">
            <a:extLst>
              <a:ext uri="{FF2B5EF4-FFF2-40B4-BE49-F238E27FC236}">
                <a16:creationId xmlns:a16="http://schemas.microsoft.com/office/drawing/2014/main" id="{C5D190E7-9354-44B7-BB78-FEDEC6F86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096" y="4424159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5" name="组合 3">
            <a:extLst>
              <a:ext uri="{FF2B5EF4-FFF2-40B4-BE49-F238E27FC236}">
                <a16:creationId xmlns:a16="http://schemas.microsoft.com/office/drawing/2014/main" id="{F31D7F15-A8B6-4A9C-AC6D-513B9601E967}"/>
              </a:ext>
            </a:extLst>
          </p:cNvPr>
          <p:cNvGrpSpPr/>
          <p:nvPr/>
        </p:nvGrpSpPr>
        <p:grpSpPr>
          <a:xfrm>
            <a:off x="6312104" y="1686589"/>
            <a:ext cx="1700213" cy="2060575"/>
            <a:chOff x="9332412" y="1714297"/>
            <a:chExt cx="1700213" cy="2060575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AEC5C1B2-3785-402C-B9E0-4005C336C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8478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Oval 13">
              <a:extLst>
                <a:ext uri="{FF2B5EF4-FFF2-40B4-BE49-F238E27FC236}">
                  <a16:creationId xmlns:a16="http://schemas.microsoft.com/office/drawing/2014/main" id="{BD577803-041A-49E5-B77F-210B57A66D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solidFill>
              <a:srgbClr val="18478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Oval 14">
            <a:extLst>
              <a:ext uri="{FF2B5EF4-FFF2-40B4-BE49-F238E27FC236}">
                <a16:creationId xmlns:a16="http://schemas.microsoft.com/office/drawing/2014/main" id="{0293D5EF-9A49-485C-98E9-6322AB78F99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566104" y="1963535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任意多边形 29">
            <a:extLst>
              <a:ext uri="{FF2B5EF4-FFF2-40B4-BE49-F238E27FC236}">
                <a16:creationId xmlns:a16="http://schemas.microsoft.com/office/drawing/2014/main" id="{260F7615-C76A-4C87-9A4E-29F0B18F19CD}"/>
              </a:ext>
            </a:extLst>
          </p:cNvPr>
          <p:cNvSpPr/>
          <p:nvPr/>
        </p:nvSpPr>
        <p:spPr>
          <a:xfrm>
            <a:off x="990600" y="3771900"/>
            <a:ext cx="10182225" cy="0"/>
          </a:xfrm>
          <a:custGeom>
            <a:avLst/>
            <a:gdLst>
              <a:gd name="connsiteX0" fmla="*/ 0 w 10182225"/>
              <a:gd name="connsiteY0" fmla="*/ 0 h 0"/>
              <a:gd name="connsiteX1" fmla="*/ 10182225 w 10182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82225">
                <a:moveTo>
                  <a:pt x="0" y="0"/>
                </a:moveTo>
                <a:lnTo>
                  <a:pt x="10182225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09A754-648A-4D67-8782-EC5176393600}"/>
              </a:ext>
            </a:extLst>
          </p:cNvPr>
          <p:cNvSpPr/>
          <p:nvPr/>
        </p:nvSpPr>
        <p:spPr>
          <a:xfrm>
            <a:off x="1311681" y="4774574"/>
            <a:ext cx="114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input</a:t>
            </a:r>
            <a:endParaRPr lang="zh-CN" altLang="en-US" sz="2400" b="1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3D11C8E-A1E7-4499-BF7C-67C392265646}"/>
              </a:ext>
            </a:extLst>
          </p:cNvPr>
          <p:cNvSpPr/>
          <p:nvPr/>
        </p:nvSpPr>
        <p:spPr>
          <a:xfrm>
            <a:off x="2896496" y="4662949"/>
            <a:ext cx="3404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現有投組</a:t>
            </a: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TW" sz="20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基金</a:t>
            </a:r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統</a:t>
            </a: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編及權重</a:t>
            </a:r>
            <a:endParaRPr lang="en-US" sz="1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6E5426E-9ADA-45F0-A381-D9CF26ADC736}"/>
              </a:ext>
            </a:extLst>
          </p:cNvPr>
          <p:cNvSpPr/>
          <p:nvPr/>
        </p:nvSpPr>
        <p:spPr>
          <a:xfrm>
            <a:off x="5411497" y="4774574"/>
            <a:ext cx="114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input</a:t>
            </a:r>
            <a:endParaRPr lang="zh-CN" altLang="en-US" sz="2400" b="1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90F843-4F73-485C-BC0C-D5122C625B27}"/>
              </a:ext>
            </a:extLst>
          </p:cNvPr>
          <p:cNvSpPr/>
          <p:nvPr/>
        </p:nvSpPr>
        <p:spPr>
          <a:xfrm>
            <a:off x="6492975" y="2318489"/>
            <a:ext cx="1338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output</a:t>
            </a:r>
            <a:endParaRPr lang="zh-CN" altLang="en-US" sz="2400" b="1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82438AB-D470-4DDD-B4CD-534ED4868564}"/>
              </a:ext>
            </a:extLst>
          </p:cNvPr>
          <p:cNvSpPr/>
          <p:nvPr/>
        </p:nvSpPr>
        <p:spPr>
          <a:xfrm>
            <a:off x="2367943" y="2267405"/>
            <a:ext cx="1338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output</a:t>
            </a:r>
            <a:endParaRPr lang="zh-CN" altLang="en-US" sz="2400" b="1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0B366BB-61D7-479D-A477-B6FF1E57C97F}"/>
              </a:ext>
            </a:extLst>
          </p:cNvPr>
          <p:cNvSpPr/>
          <p:nvPr/>
        </p:nvSpPr>
        <p:spPr>
          <a:xfrm>
            <a:off x="3996979" y="2177220"/>
            <a:ext cx="3236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現有投組</a:t>
            </a: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TW" sz="20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風險</a:t>
            </a:r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及績效</a:t>
            </a: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指標</a:t>
            </a:r>
            <a:endParaRPr lang="en-US" altLang="zh-TW" sz="20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2DC03D36-DF56-4BB7-B983-CA8A572AA94E}"/>
              </a:ext>
            </a:extLst>
          </p:cNvPr>
          <p:cNvSpPr/>
          <p:nvPr/>
        </p:nvSpPr>
        <p:spPr>
          <a:xfrm>
            <a:off x="8193188" y="2174658"/>
            <a:ext cx="3413209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建議投組</a:t>
            </a: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TW" sz="20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基金</a:t>
            </a:r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、權重</a:t>
            </a: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及前後比較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DDB23536-04A9-4CF2-8953-1418F8FC3B7A}"/>
              </a:ext>
            </a:extLst>
          </p:cNvPr>
          <p:cNvSpPr/>
          <p:nvPr/>
        </p:nvSpPr>
        <p:spPr>
          <a:xfrm>
            <a:off x="7023551" y="4698912"/>
            <a:ext cx="2996546" cy="61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轉投資比例及檔</a:t>
            </a: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數</a:t>
            </a:r>
            <a:endParaRPr lang="en-US" sz="1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27F832-1632-40C4-936C-C94DEFF2FCC4}"/>
              </a:ext>
            </a:extLst>
          </p:cNvPr>
          <p:cNvSpPr/>
          <p:nvPr/>
        </p:nvSpPr>
        <p:spPr>
          <a:xfrm>
            <a:off x="1935443" y="393958"/>
            <a:ext cx="6203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LINE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chatbot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介面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範例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47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6D1F02EE-A23A-484E-A87E-9A8AE450C9A2}"/>
              </a:ext>
            </a:extLst>
          </p:cNvPr>
          <p:cNvGrpSpPr/>
          <p:nvPr/>
        </p:nvGrpSpPr>
        <p:grpSpPr>
          <a:xfrm>
            <a:off x="1293363" y="3366855"/>
            <a:ext cx="688368" cy="688368"/>
            <a:chOff x="7242071" y="1820434"/>
            <a:chExt cx="688368" cy="688368"/>
          </a:xfrm>
        </p:grpSpPr>
        <p:sp>
          <p:nvSpPr>
            <p:cNvPr id="48" name="椭圆 19">
              <a:extLst>
                <a:ext uri="{FF2B5EF4-FFF2-40B4-BE49-F238E27FC236}">
                  <a16:creationId xmlns:a16="http://schemas.microsoft.com/office/drawing/2014/main" id="{ED77DCBB-7E04-4136-BF43-B90285445546}"/>
                </a:ext>
              </a:extLst>
            </p:cNvPr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0" name="椭圆 20">
              <a:extLst>
                <a:ext uri="{FF2B5EF4-FFF2-40B4-BE49-F238E27FC236}">
                  <a16:creationId xmlns:a16="http://schemas.microsoft.com/office/drawing/2014/main" id="{A35D1D29-2BDF-4DD0-85EF-4CAC92E62018}"/>
                </a:ext>
              </a:extLst>
            </p:cNvPr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3C8E09BF-AF59-4177-A85E-2D986CC22D9C}"/>
              </a:ext>
            </a:extLst>
          </p:cNvPr>
          <p:cNvSpPr/>
          <p:nvPr/>
        </p:nvSpPr>
        <p:spPr>
          <a:xfrm>
            <a:off x="2163569" y="3559514"/>
            <a:ext cx="2559322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輸入統編及權重</a:t>
            </a:r>
            <a:endParaRPr lang="zh-CN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67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AB968DE-FD8C-4CD8-A76D-09D4EE90171D}"/>
              </a:ext>
            </a:extLst>
          </p:cNvPr>
          <p:cNvGrpSpPr/>
          <p:nvPr/>
        </p:nvGrpSpPr>
        <p:grpSpPr>
          <a:xfrm>
            <a:off x="1461682" y="3529692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A07323C2-5EC2-43A1-937D-6ABEA5BD5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7504F5F4-B162-4FB8-9087-17D30889C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EFAEBCCA-47D1-4B2B-83E4-C240461C1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71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BC21A95E-35B4-436E-AB4F-F81292D6C269}"/>
              </a:ext>
            </a:extLst>
          </p:cNvPr>
          <p:cNvGrpSpPr/>
          <p:nvPr/>
        </p:nvGrpSpPr>
        <p:grpSpPr>
          <a:xfrm>
            <a:off x="1293363" y="1960849"/>
            <a:ext cx="688368" cy="688368"/>
            <a:chOff x="7242071" y="5103361"/>
            <a:chExt cx="688368" cy="688368"/>
          </a:xfrm>
        </p:grpSpPr>
        <p:sp>
          <p:nvSpPr>
            <p:cNvPr id="72" name="椭圆 29">
              <a:extLst>
                <a:ext uri="{FF2B5EF4-FFF2-40B4-BE49-F238E27FC236}">
                  <a16:creationId xmlns:a16="http://schemas.microsoft.com/office/drawing/2014/main" id="{CDECDA99-5E5C-468C-9A6D-C41A01601E38}"/>
                </a:ext>
              </a:extLst>
            </p:cNvPr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3" name="椭圆 30">
              <a:extLst>
                <a:ext uri="{FF2B5EF4-FFF2-40B4-BE49-F238E27FC236}">
                  <a16:creationId xmlns:a16="http://schemas.microsoft.com/office/drawing/2014/main" id="{335732D0-5689-453B-9746-701AD4A66468}"/>
                </a:ext>
              </a:extLst>
            </p:cNvPr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EA4B80E2-F5DB-4CBC-B88B-3BB2C61747AD}"/>
              </a:ext>
            </a:extLst>
          </p:cNvPr>
          <p:cNvSpPr/>
          <p:nvPr/>
        </p:nvSpPr>
        <p:spPr>
          <a:xfrm>
            <a:off x="2211163" y="2150146"/>
            <a:ext cx="3890962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搜尋</a:t>
            </a:r>
            <a:r>
              <a:rPr lang="en-US" altLang="zh-TW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LINE</a:t>
            </a:r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ID</a:t>
            </a:r>
            <a:endParaRPr lang="zh-CN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77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853D3294-B2C8-4DCB-9C7A-F3EFBD83955D}"/>
              </a:ext>
            </a:extLst>
          </p:cNvPr>
          <p:cNvGrpSpPr/>
          <p:nvPr/>
        </p:nvGrpSpPr>
        <p:grpSpPr>
          <a:xfrm>
            <a:off x="1466548" y="2121794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500D16D-F79B-4AC2-89A3-2608088406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F4A943B6-5FF7-4988-8D9A-FF73E2885A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60C10255-3F70-4034-9521-A90BF6782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6D1F02EE-A23A-484E-A87E-9A8AE450C9A2}"/>
              </a:ext>
            </a:extLst>
          </p:cNvPr>
          <p:cNvGrpSpPr/>
          <p:nvPr/>
        </p:nvGrpSpPr>
        <p:grpSpPr>
          <a:xfrm>
            <a:off x="1299491" y="4617608"/>
            <a:ext cx="688368" cy="688368"/>
            <a:chOff x="7242071" y="1820434"/>
            <a:chExt cx="688368" cy="688368"/>
          </a:xfrm>
        </p:grpSpPr>
        <p:sp>
          <p:nvSpPr>
            <p:cNvPr id="24" name="椭圆 19">
              <a:extLst>
                <a:ext uri="{FF2B5EF4-FFF2-40B4-BE49-F238E27FC236}">
                  <a16:creationId xmlns:a16="http://schemas.microsoft.com/office/drawing/2014/main" id="{ED77DCBB-7E04-4136-BF43-B90285445546}"/>
                </a:ext>
              </a:extLst>
            </p:cNvPr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5" name="椭圆 20">
              <a:extLst>
                <a:ext uri="{FF2B5EF4-FFF2-40B4-BE49-F238E27FC236}">
                  <a16:creationId xmlns:a16="http://schemas.microsoft.com/office/drawing/2014/main" id="{A35D1D29-2BDF-4DD0-85EF-4CAC92E62018}"/>
                </a:ext>
              </a:extLst>
            </p:cNvPr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C8E09BF-AF59-4177-A85E-2D986CC22D9C}"/>
              </a:ext>
            </a:extLst>
          </p:cNvPr>
          <p:cNvSpPr/>
          <p:nvPr/>
        </p:nvSpPr>
        <p:spPr>
          <a:xfrm>
            <a:off x="2169697" y="4810267"/>
            <a:ext cx="2291468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列示評估結果</a:t>
            </a:r>
            <a:endParaRPr lang="zh-CN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27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AB968DE-FD8C-4CD8-A76D-09D4EE90171D}"/>
              </a:ext>
            </a:extLst>
          </p:cNvPr>
          <p:cNvGrpSpPr/>
          <p:nvPr/>
        </p:nvGrpSpPr>
        <p:grpSpPr>
          <a:xfrm>
            <a:off x="1467810" y="4780445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A07323C2-5EC2-43A1-937D-6ABEA5BD5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7504F5F4-B162-4FB8-9087-17D30889C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EFAEBCCA-47D1-4B2B-83E4-C240461C1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60F8985B-A2DC-4CD2-BA77-ACC6C79E5B43}"/>
              </a:ext>
            </a:extLst>
          </p:cNvPr>
          <p:cNvSpPr/>
          <p:nvPr/>
        </p:nvSpPr>
        <p:spPr>
          <a:xfrm>
            <a:off x="2211163" y="2608671"/>
            <a:ext cx="294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@700putqr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643D6A-5B20-4176-9334-ECD10303A686}"/>
              </a:ext>
            </a:extLst>
          </p:cNvPr>
          <p:cNvSpPr/>
          <p:nvPr/>
        </p:nvSpPr>
        <p:spPr>
          <a:xfrm>
            <a:off x="2169697" y="5271931"/>
            <a:ext cx="2298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風險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、績效指標值</a:t>
            </a:r>
            <a:endParaRPr lang="zh-CN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686418DE-7D0B-47DD-8C3E-D046A7C40F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8" b="13634"/>
          <a:stretch/>
        </p:blipFill>
        <p:spPr>
          <a:xfrm>
            <a:off x="6705827" y="89080"/>
            <a:ext cx="4264699" cy="6687780"/>
          </a:xfrm>
          <a:prstGeom prst="rect">
            <a:avLst/>
          </a:prstGeom>
          <a:ln>
            <a:solidFill>
              <a:srgbClr val="1847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0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27F832-1632-40C4-936C-C94DEFF2FCC4}"/>
              </a:ext>
            </a:extLst>
          </p:cNvPr>
          <p:cNvSpPr/>
          <p:nvPr/>
        </p:nvSpPr>
        <p:spPr>
          <a:xfrm>
            <a:off x="1935443" y="393958"/>
            <a:ext cx="6203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LINE</a:t>
            </a:r>
            <a:r>
              <a:rPr lang="zh-TW" altLang="en-US" sz="2800" b="1" dirty="0" smtClean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chatbot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介面範例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續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B40506-E139-4D5F-A994-FE8252B2B9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1" b="20248"/>
          <a:stretch/>
        </p:blipFill>
        <p:spPr>
          <a:xfrm>
            <a:off x="6670010" y="202146"/>
            <a:ext cx="4210011" cy="6344319"/>
          </a:xfrm>
          <a:prstGeom prst="rect">
            <a:avLst/>
          </a:prstGeom>
          <a:ln>
            <a:solidFill>
              <a:srgbClr val="1847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7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6D1F02EE-A23A-484E-A87E-9A8AE450C9A2}"/>
              </a:ext>
            </a:extLst>
          </p:cNvPr>
          <p:cNvGrpSpPr/>
          <p:nvPr/>
        </p:nvGrpSpPr>
        <p:grpSpPr>
          <a:xfrm>
            <a:off x="1299491" y="3976308"/>
            <a:ext cx="688368" cy="688368"/>
            <a:chOff x="7242071" y="1820434"/>
            <a:chExt cx="688368" cy="688368"/>
          </a:xfrm>
        </p:grpSpPr>
        <p:sp>
          <p:nvSpPr>
            <p:cNvPr id="48" name="椭圆 19">
              <a:extLst>
                <a:ext uri="{FF2B5EF4-FFF2-40B4-BE49-F238E27FC236}">
                  <a16:creationId xmlns:a16="http://schemas.microsoft.com/office/drawing/2014/main" id="{ED77DCBB-7E04-4136-BF43-B90285445546}"/>
                </a:ext>
              </a:extLst>
            </p:cNvPr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0" name="椭圆 20">
              <a:extLst>
                <a:ext uri="{FF2B5EF4-FFF2-40B4-BE49-F238E27FC236}">
                  <a16:creationId xmlns:a16="http://schemas.microsoft.com/office/drawing/2014/main" id="{A35D1D29-2BDF-4DD0-85EF-4CAC92E62018}"/>
                </a:ext>
              </a:extLst>
            </p:cNvPr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3C8E09BF-AF59-4177-A85E-2D986CC22D9C}"/>
              </a:ext>
            </a:extLst>
          </p:cNvPr>
          <p:cNvSpPr/>
          <p:nvPr/>
        </p:nvSpPr>
        <p:spPr>
          <a:xfrm>
            <a:off x="2169696" y="4168967"/>
            <a:ext cx="4267911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輸入轉投資比例及基金檔數</a:t>
            </a:r>
            <a:endParaRPr lang="zh-CN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67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AB968DE-FD8C-4CD8-A76D-09D4EE90171D}"/>
              </a:ext>
            </a:extLst>
          </p:cNvPr>
          <p:cNvGrpSpPr/>
          <p:nvPr/>
        </p:nvGrpSpPr>
        <p:grpSpPr>
          <a:xfrm>
            <a:off x="1467810" y="4139145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A07323C2-5EC2-43A1-937D-6ABEA5BD5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7504F5F4-B162-4FB8-9087-17D30889C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EFAEBCCA-47D1-4B2B-83E4-C240461C1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71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BC21A95E-35B4-436E-AB4F-F81292D6C269}"/>
              </a:ext>
            </a:extLst>
          </p:cNvPr>
          <p:cNvGrpSpPr/>
          <p:nvPr/>
        </p:nvGrpSpPr>
        <p:grpSpPr>
          <a:xfrm>
            <a:off x="1293363" y="1960849"/>
            <a:ext cx="688368" cy="688368"/>
            <a:chOff x="7242071" y="5103361"/>
            <a:chExt cx="688368" cy="688368"/>
          </a:xfrm>
        </p:grpSpPr>
        <p:sp>
          <p:nvSpPr>
            <p:cNvPr id="72" name="椭圆 29">
              <a:extLst>
                <a:ext uri="{FF2B5EF4-FFF2-40B4-BE49-F238E27FC236}">
                  <a16:creationId xmlns:a16="http://schemas.microsoft.com/office/drawing/2014/main" id="{CDECDA99-5E5C-468C-9A6D-C41A01601E38}"/>
                </a:ext>
              </a:extLst>
            </p:cNvPr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3" name="椭圆 30">
              <a:extLst>
                <a:ext uri="{FF2B5EF4-FFF2-40B4-BE49-F238E27FC236}">
                  <a16:creationId xmlns:a16="http://schemas.microsoft.com/office/drawing/2014/main" id="{335732D0-5689-453B-9746-701AD4A66468}"/>
                </a:ext>
              </a:extLst>
            </p:cNvPr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EA4B80E2-F5DB-4CBC-B88B-3BB2C61747AD}"/>
              </a:ext>
            </a:extLst>
          </p:cNvPr>
          <p:cNvSpPr/>
          <p:nvPr/>
        </p:nvSpPr>
        <p:spPr>
          <a:xfrm>
            <a:off x="2211163" y="2150146"/>
            <a:ext cx="3890962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選擇是否需要推薦新投組</a:t>
            </a:r>
            <a:endParaRPr lang="zh-CN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77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853D3294-B2C8-4DCB-9C7A-F3EFBD83955D}"/>
              </a:ext>
            </a:extLst>
          </p:cNvPr>
          <p:cNvGrpSpPr/>
          <p:nvPr/>
        </p:nvGrpSpPr>
        <p:grpSpPr>
          <a:xfrm>
            <a:off x="1466548" y="2121794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500D16D-F79B-4AC2-89A3-2608088406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F4A943B6-5FF7-4988-8D9A-FF73E2885A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60C10255-3F70-4034-9521-A90BF6782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27F832-1632-40C4-936C-C94DEFF2FCC4}"/>
              </a:ext>
            </a:extLst>
          </p:cNvPr>
          <p:cNvSpPr/>
          <p:nvPr/>
        </p:nvSpPr>
        <p:spPr>
          <a:xfrm>
            <a:off x="1935443" y="393958"/>
            <a:ext cx="6203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LINE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chatbot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介面範例 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續</a:t>
            </a:r>
            <a:r>
              <a:rPr lang="en-US" altLang="zh-TW" sz="28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en-US" altLang="zh-CN" sz="28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71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BC21A95E-35B4-436E-AB4F-F81292D6C269}"/>
              </a:ext>
            </a:extLst>
          </p:cNvPr>
          <p:cNvGrpSpPr/>
          <p:nvPr/>
        </p:nvGrpSpPr>
        <p:grpSpPr>
          <a:xfrm>
            <a:off x="1293363" y="1960849"/>
            <a:ext cx="688368" cy="688368"/>
            <a:chOff x="7242071" y="5103361"/>
            <a:chExt cx="688368" cy="688368"/>
          </a:xfrm>
        </p:grpSpPr>
        <p:sp>
          <p:nvSpPr>
            <p:cNvPr id="72" name="椭圆 29">
              <a:extLst>
                <a:ext uri="{FF2B5EF4-FFF2-40B4-BE49-F238E27FC236}">
                  <a16:creationId xmlns:a16="http://schemas.microsoft.com/office/drawing/2014/main" id="{CDECDA99-5E5C-468C-9A6D-C41A01601E38}"/>
                </a:ext>
              </a:extLst>
            </p:cNvPr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3" name="椭圆 30">
              <a:extLst>
                <a:ext uri="{FF2B5EF4-FFF2-40B4-BE49-F238E27FC236}">
                  <a16:creationId xmlns:a16="http://schemas.microsoft.com/office/drawing/2014/main" id="{335732D0-5689-453B-9746-701AD4A66468}"/>
                </a:ext>
              </a:extLst>
            </p:cNvPr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rgbClr val="18478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EA4B80E2-F5DB-4CBC-B88B-3BB2C61747AD}"/>
              </a:ext>
            </a:extLst>
          </p:cNvPr>
          <p:cNvSpPr/>
          <p:nvPr/>
        </p:nvSpPr>
        <p:spPr>
          <a:xfrm>
            <a:off x="2211162" y="2150146"/>
            <a:ext cx="4354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18478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列示現有及建議投組評估結果</a:t>
            </a:r>
            <a:endParaRPr lang="zh-CN" altLang="en-US" sz="2400" b="1" dirty="0">
              <a:solidFill>
                <a:srgbClr val="18478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77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853D3294-B2C8-4DCB-9C7A-F3EFBD83955D}"/>
              </a:ext>
            </a:extLst>
          </p:cNvPr>
          <p:cNvGrpSpPr/>
          <p:nvPr/>
        </p:nvGrpSpPr>
        <p:grpSpPr>
          <a:xfrm>
            <a:off x="1466548" y="2121794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500D16D-F79B-4AC2-89A3-2608088406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F4A943B6-5FF7-4988-8D9A-FF73E2885A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60C10255-3F70-4034-9521-A90BF6782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68A3D034-C851-4E9D-9DB9-A6630BDEEE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376" r="-1156" b="13215"/>
          <a:stretch/>
        </p:blipFill>
        <p:spPr>
          <a:xfrm>
            <a:off x="6832934" y="492833"/>
            <a:ext cx="5022306" cy="5846617"/>
          </a:xfrm>
          <a:prstGeom prst="rect">
            <a:avLst/>
          </a:prstGeom>
          <a:ln>
            <a:solidFill>
              <a:srgbClr val="1847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0F8985B-A2DC-4CD2-BA77-ACC6C79E5B43}"/>
              </a:ext>
            </a:extLst>
          </p:cNvPr>
          <p:cNvSpPr/>
          <p:nvPr/>
        </p:nvSpPr>
        <p:spPr>
          <a:xfrm>
            <a:off x="2211163" y="2608671"/>
            <a:ext cx="4023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投組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內容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風險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與績效指標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值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437</Words>
  <Application>Microsoft Office PowerPoint</Application>
  <PresentationFormat>寬螢幕</PresentationFormat>
  <Paragraphs>88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31" baseType="lpstr">
      <vt:lpstr>Gill Sans</vt:lpstr>
      <vt:lpstr>微软雅黑</vt:lpstr>
      <vt:lpstr>微软雅黑</vt:lpstr>
      <vt:lpstr>Open Sans</vt:lpstr>
      <vt:lpstr>宋体</vt:lpstr>
      <vt:lpstr>华文细黑</vt:lpstr>
      <vt:lpstr>微軟正黑體</vt:lpstr>
      <vt:lpstr>新細明體</vt:lpstr>
      <vt:lpstr>Arial</vt:lpstr>
      <vt:lpstr>Calibri</vt:lpstr>
      <vt:lpstr>Calibri Light</vt:lpstr>
      <vt:lpstr>Cambria Math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 YAng</dc:creator>
  <cp:keywords>http:/www.ypppt.com</cp:keywords>
  <dc:description>http://www.ypppt.com/</dc:description>
  <cp:lastModifiedBy>chiung-fan Chen</cp:lastModifiedBy>
  <cp:revision>350</cp:revision>
  <dcterms:created xsi:type="dcterms:W3CDTF">2016-06-30T07:01:47Z</dcterms:created>
  <dcterms:modified xsi:type="dcterms:W3CDTF">2019-06-20T17:17:23Z</dcterms:modified>
</cp:coreProperties>
</file>